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9" r:id="rId3"/>
  </p:sldMasterIdLst>
  <p:notesMasterIdLst>
    <p:notesMasterId r:id="rId23"/>
  </p:notesMasterIdLst>
  <p:handoutMasterIdLst>
    <p:handoutMasterId r:id="rId24"/>
  </p:handoutMasterIdLst>
  <p:sldIdLst>
    <p:sldId id="305" r:id="rId4"/>
    <p:sldId id="307" r:id="rId5"/>
    <p:sldId id="299" r:id="rId6"/>
    <p:sldId id="300" r:id="rId7"/>
    <p:sldId id="320" r:id="rId8"/>
    <p:sldId id="321" r:id="rId9"/>
    <p:sldId id="323" r:id="rId10"/>
    <p:sldId id="325" r:id="rId11"/>
    <p:sldId id="318" r:id="rId12"/>
    <p:sldId id="326" r:id="rId13"/>
    <p:sldId id="335" r:id="rId14"/>
    <p:sldId id="302" r:id="rId15"/>
    <p:sldId id="331" r:id="rId16"/>
    <p:sldId id="333" r:id="rId17"/>
    <p:sldId id="334" r:id="rId18"/>
    <p:sldId id="332" r:id="rId19"/>
    <p:sldId id="319" r:id="rId20"/>
    <p:sldId id="303" r:id="rId21"/>
    <p:sldId id="283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6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  <a:endParaRPr kumimoji="1"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  <a:endParaRPr kumimoji="1"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4" Type="http://schemas.openxmlformats.org/officeDocument/2006/relationships/slideLayout" Target="../slideLayouts/slideLayout16.xml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操作系统软件包组件引用情况分析及治理边界讨论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sig-compliance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208020" y="1414145"/>
            <a:ext cx="5634355" cy="285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/>
              <a:t>软件包内部成分分析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92830" y="1944370"/>
            <a:ext cx="2310765" cy="408305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软件源代码包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277610" y="1944370"/>
            <a:ext cx="2319020" cy="433070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其他组件源代码包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592830" y="2623820"/>
            <a:ext cx="2319020" cy="419100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vendor包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278880" y="2639695"/>
            <a:ext cx="2318385" cy="403225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patch文件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592830" y="3427730"/>
            <a:ext cx="2329180" cy="441325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打包文件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6278880" y="3427730"/>
            <a:ext cx="2319020" cy="433070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6885" y="4651375"/>
            <a:ext cx="90855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软件包仓每个仓库或操作系统发行版提供的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src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包解压后，可能会存在上述每类不定项个成分，这些成分满足了功能业务需求的同时，可能会从不同来源、以不同形式引入与目标打包软件版权和开源许可不同的成分，这也为开源合规治理带来了更大的复杂度。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/>
              <a:t>软件源代码包引用情况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59990" y="1444308"/>
            <a:ext cx="1522730" cy="78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片段引用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79880" y="1011555"/>
            <a:ext cx="3412490" cy="5129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59990" y="2442528"/>
            <a:ext cx="1522730" cy="78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文件引用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59990" y="3440748"/>
            <a:ext cx="152273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组件引用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-Vendor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59990" y="4819333"/>
            <a:ext cx="152273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组件引用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包配置管理文件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1965" y="797560"/>
            <a:ext cx="5650230" cy="5263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en-US" altLang="zh-CN"/>
              <a:t>SPEC</a:t>
            </a:r>
            <a:r>
              <a:rPr kumimoji="1" lang="zh-CN" altLang="en-US"/>
              <a:t>打包文件引用情况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2155" y="1421130"/>
            <a:ext cx="4935220" cy="2628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34735" y="1421130"/>
            <a:ext cx="5315585" cy="2628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30805" y="4154805"/>
            <a:ext cx="1137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构建依赖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53755" y="4154805"/>
            <a:ext cx="1137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运行依赖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08710" y="1741805"/>
            <a:ext cx="1522730" cy="7816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编译工具链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108710" y="2729230"/>
            <a:ext cx="1522730" cy="78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编译接口文件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头文件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394710" y="1741805"/>
            <a:ext cx="1522730" cy="78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静态链接库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94710" y="2729230"/>
            <a:ext cx="152273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高级语言编译依赖包（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golang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10655" y="1816100"/>
            <a:ext cx="1522730" cy="78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动态链接库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510655" y="3003550"/>
            <a:ext cx="1522730" cy="78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二进制可执行文件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453755" y="1741805"/>
            <a:ext cx="2549525" cy="930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高级语言运行时、运行环境（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453755" y="2919730"/>
            <a:ext cx="2550160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高级语言运行依赖包（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python、perl等解释性语言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31520" y="1421130"/>
            <a:ext cx="4935220" cy="2628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108075" y="1741805"/>
            <a:ext cx="1522730" cy="7816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编译工具链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394075" y="1741805"/>
            <a:ext cx="1522730" cy="78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静态链接库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394075" y="2729230"/>
            <a:ext cx="152273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高级语言编译依赖包（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golang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en-US" altLang="zh-CN"/>
              <a:t>Patch</a:t>
            </a:r>
            <a:r>
              <a:rPr kumimoji="1" lang="zh-CN" altLang="en-US"/>
              <a:t>文件引用情况</a:t>
            </a:r>
            <a:endParaRPr kumimoji="1"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977900" y="1224280"/>
          <a:ext cx="10099040" cy="4410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760"/>
                <a:gridCol w="2524760"/>
                <a:gridCol w="2524760"/>
                <a:gridCol w="2524760"/>
              </a:tblGrid>
              <a:tr h="112649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Patch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来源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Patch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引入组件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自研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上游项目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/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补丁回合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第三方补丁引入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1094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片段引用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094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文件引用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095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组件引用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986155" y="1245235"/>
            <a:ext cx="2520315" cy="9474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其他组件源代码包引用情况</a:t>
            </a:r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025650" y="1444943"/>
            <a:ext cx="1522730" cy="78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片段引用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579880" y="1011555"/>
            <a:ext cx="8940800" cy="18573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30675" y="1444943"/>
            <a:ext cx="1522730" cy="78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文件引用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35700" y="1254760"/>
            <a:ext cx="152273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组件引用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-Vendor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28330" y="1254760"/>
            <a:ext cx="152273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组件引用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包配置管理文件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79880" y="2987675"/>
            <a:ext cx="9085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理论上操作系统软件包中只应当存在一份源代码包，然而开发过程中存在此现象，应当判断该引入组件源代码包作用，最佳实践该组件应当单独作为软件包引入社区。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3648075"/>
            <a:ext cx="3959860" cy="2254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22389"/>
          <a:stretch>
            <a:fillRect/>
          </a:stretch>
        </p:blipFill>
        <p:spPr>
          <a:xfrm>
            <a:off x="5835650" y="3632835"/>
            <a:ext cx="4803140" cy="22694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配置文件引用情况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30300" y="2517140"/>
            <a:ext cx="37318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绝大多数情况配置文件不作为版权及开源许可的声索依据，不会引入新的版权或开源许可证问题，但需考虑部分特殊情况可能会涉及商标等问题。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4880" y="522605"/>
            <a:ext cx="4926965" cy="54654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en-US" altLang="zh-CN">
                <a:sym typeface="+mn-ea"/>
              </a:rPr>
              <a:t>Vendor</a:t>
            </a:r>
            <a:r>
              <a:rPr kumimoji="1" lang="zh-CN" altLang="en-US">
                <a:sym typeface="+mn-ea"/>
              </a:rPr>
              <a:t>包引用情况</a:t>
            </a:r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816735" y="1323340"/>
            <a:ext cx="8197215" cy="2980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154555" y="1610995"/>
            <a:ext cx="7359650" cy="14262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Vendor1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54555" y="3271520"/>
            <a:ext cx="189865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Vendor2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33875" y="3271520"/>
            <a:ext cx="189865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Vendor3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0350" y="3271520"/>
            <a:ext cx="189865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503170" y="1814195"/>
            <a:ext cx="189865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片段引用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85055" y="1814195"/>
            <a:ext cx="189865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文件引用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68845" y="1814195"/>
            <a:ext cx="189865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组件引用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53210" y="4413885"/>
            <a:ext cx="90855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理论上操作系统软件包中应当将目标软件所需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vendor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同样打包，转换为软件包依赖，然而开发过程中存在此现象，如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等语言社区目前无组件引入计划，应用软件打包只能以开发者自行压缩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Vendor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目录的形式提供。此种方式对安全和开源合规造成较大隐患。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0" dirty="0">
                <a:sym typeface="+mn-ea"/>
              </a:rPr>
              <a:t>治理边界讨论</a:t>
            </a:r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zh-CN" altLang="en-US">
                <a:sym typeface="+mn-ea"/>
              </a:rPr>
              <a:t>抛砖引玉</a:t>
            </a:r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529590" y="1155700"/>
            <a:ext cx="11282045" cy="51212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en-US" altLang="zh-CN" b="0">
                <a:sym typeface="+mn-ea"/>
              </a:rPr>
              <a:t>1.</a:t>
            </a:r>
            <a:r>
              <a:rPr kumimoji="1" lang="zh-CN" altLang="en-US" b="0">
                <a:sym typeface="+mn-ea"/>
              </a:rPr>
              <a:t>社区对操作系统软件包引入组件的开源合规治理边界？</a:t>
            </a:r>
            <a:endParaRPr kumimoji="1" lang="zh-CN" altLang="en-US" b="0">
              <a:sym typeface="+mn-ea"/>
            </a:endParaRPr>
          </a:p>
          <a:p>
            <a:endParaRPr kumimoji="1" lang="en-US" altLang="zh-CN" b="0">
              <a:sym typeface="+mn-ea"/>
            </a:endParaRPr>
          </a:p>
          <a:p>
            <a:r>
              <a:rPr kumimoji="1" lang="en-US" altLang="zh-CN" b="0">
                <a:sym typeface="+mn-ea"/>
              </a:rPr>
              <a:t>2.</a:t>
            </a:r>
            <a:r>
              <a:rPr kumimoji="1" lang="zh-CN" altLang="en-US" b="0">
                <a:sym typeface="+mn-ea"/>
              </a:rPr>
              <a:t>社区软件包开源合规治理与功能业务需求冲突时该如何平衡？（例如</a:t>
            </a:r>
            <a:r>
              <a:rPr kumimoji="1" lang="en-US" altLang="zh-CN" b="0">
                <a:sym typeface="+mn-ea"/>
              </a:rPr>
              <a:t>vendor</a:t>
            </a:r>
            <a:r>
              <a:rPr kumimoji="1" lang="zh-CN" altLang="en-US" b="0">
                <a:sym typeface="+mn-ea"/>
              </a:rPr>
              <a:t>打包问题）</a:t>
            </a:r>
            <a:endParaRPr kumimoji="1" lang="zh-CN" altLang="en-US" b="0">
              <a:sym typeface="+mn-ea"/>
            </a:endParaRPr>
          </a:p>
          <a:p>
            <a:endParaRPr kumimoji="1" lang="zh-CN" altLang="en-US" b="0">
              <a:sym typeface="+mn-ea"/>
            </a:endParaRPr>
          </a:p>
          <a:p>
            <a:r>
              <a:rPr kumimoji="1" lang="en-US" altLang="zh-CN" b="0">
                <a:sym typeface="+mn-ea"/>
              </a:rPr>
              <a:t>3.</a:t>
            </a:r>
            <a:r>
              <a:rPr kumimoji="1" lang="zh-CN" altLang="en-US" b="0">
                <a:sym typeface="+mn-ea"/>
              </a:rPr>
              <a:t>开源合规治理中检测到问题由上游引入，该如何处理？</a:t>
            </a:r>
            <a:endParaRPr kumimoji="1" lang="zh-CN" altLang="en-US" b="0">
              <a:sym typeface="+mn-ea"/>
            </a:endParaRPr>
          </a:p>
          <a:p>
            <a:endParaRPr kumimoji="1" lang="zh-CN" altLang="en-US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目录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kumimoji="1" lang="zh-CN" altLang="en-US" sz="2400" b="0" dirty="0"/>
              <a:t>背景与现状</a:t>
            </a:r>
            <a:endParaRPr kumimoji="1" lang="zh-CN" altLang="en-US" sz="2400" b="0" dirty="0"/>
          </a:p>
          <a:p>
            <a:r>
              <a:rPr kumimoji="1" lang="zh-CN" altLang="en-US" sz="2400" b="0" dirty="0">
                <a:sym typeface="+mn-ea"/>
              </a:rPr>
              <a:t>软件包组件引用情况分析</a:t>
            </a:r>
            <a:endParaRPr kumimoji="1" lang="zh-CN" altLang="en-US" sz="2400" b="0" dirty="0"/>
          </a:p>
          <a:p>
            <a:r>
              <a:rPr kumimoji="1" lang="zh-CN" altLang="en-US" sz="2400" b="0" dirty="0">
                <a:sym typeface="+mn-ea"/>
              </a:rPr>
              <a:t>治理边界讨论</a:t>
            </a:r>
            <a:endParaRPr kumimoji="1" lang="zh-CN" altLang="en-US" sz="2400" b="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0" dirty="0">
                <a:sym typeface="+mn-ea"/>
              </a:rPr>
              <a:t>背景与现状</a:t>
            </a:r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openEuler</a:t>
            </a:r>
            <a:r>
              <a:rPr kumimoji="1" lang="zh-CN" altLang="en-US"/>
              <a:t>社区组成</a:t>
            </a:r>
            <a:r>
              <a:rPr kumimoji="1" lang="en-US" altLang="zh-CN"/>
              <a:t>-</a:t>
            </a:r>
            <a:r>
              <a:rPr kumimoji="1" lang="zh-CN" altLang="en-US"/>
              <a:t>代码仓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75715" y="1386840"/>
            <a:ext cx="1962785" cy="1213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社区自研开源软件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isula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、stratovirt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42055" y="1386840"/>
            <a:ext cx="1962785" cy="1213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openEuler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社区基于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开源衍生软件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bishengjdk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gitee-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83000" y="4678045"/>
            <a:ext cx="882015" cy="27749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474595" y="2811780"/>
            <a:ext cx="1962785" cy="1213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openEuler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社区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重度维护开源软件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kernel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qemu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7890" y="1108075"/>
            <a:ext cx="5116830" cy="39744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65015" y="4587240"/>
            <a:ext cx="167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b="51807"/>
          <a:stretch>
            <a:fillRect/>
          </a:stretch>
        </p:blipFill>
        <p:spPr>
          <a:xfrm>
            <a:off x="6185535" y="1782445"/>
            <a:ext cx="5498465" cy="23641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46575" y="4146550"/>
            <a:ext cx="121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400+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openEuler</a:t>
            </a:r>
            <a:r>
              <a:rPr kumimoji="1" lang="zh-CN" altLang="en-US"/>
              <a:t>社区组成</a:t>
            </a:r>
            <a:r>
              <a:rPr kumimoji="1" lang="en-US" altLang="zh-CN"/>
              <a:t>-</a:t>
            </a:r>
            <a:r>
              <a:rPr kumimoji="1" lang="zh-CN" altLang="en-US"/>
              <a:t>软件包</a:t>
            </a:r>
            <a:r>
              <a:rPr kumimoji="1" lang="zh-CN" altLang="en-US"/>
              <a:t>仓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38250" y="1493520"/>
            <a:ext cx="4432935" cy="73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代码仓为上游的开源软件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gitee-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99460" y="4116070"/>
            <a:ext cx="882015" cy="27749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97890" y="1108075"/>
            <a:ext cx="5116830" cy="338899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1475" y="4070350"/>
            <a:ext cx="167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src-openEuler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4112895" y="3584575"/>
            <a:ext cx="144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00+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38250" y="2337435"/>
            <a:ext cx="4432935" cy="1114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其他开源社区或开源项目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为上游的开源软件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85" y="1493520"/>
            <a:ext cx="5426710" cy="2272665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5494020" y="4624070"/>
            <a:ext cx="1203960" cy="763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31990" y="4497070"/>
            <a:ext cx="4561205" cy="922020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根据选型策略、维护质量等要求，选择其中的部分软件包形成操作系统发行版，俗称“进版本”。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 16" descr="openEuler-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895" y="5504815"/>
            <a:ext cx="3783965" cy="871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openEuler</a:t>
            </a:r>
            <a:r>
              <a:rPr kumimoji="1" lang="zh-CN" altLang="en-US"/>
              <a:t>软件包成分</a:t>
            </a:r>
            <a:endParaRPr kumimoji="1"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31240" y="1918970"/>
            <a:ext cx="2760980" cy="1130935"/>
            <a:chOff x="2533" y="2360"/>
            <a:chExt cx="4348" cy="1781"/>
          </a:xfrm>
        </p:grpSpPr>
        <p:pic>
          <p:nvPicPr>
            <p:cNvPr id="17" name="图片 16" descr="openEuler-logo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33" y="2360"/>
              <a:ext cx="4349" cy="1002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576" y="3561"/>
              <a:ext cx="26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openEuler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自研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4065" y="3326765"/>
            <a:ext cx="3612515" cy="2185840"/>
            <a:chOff x="1664" y="5023"/>
            <a:chExt cx="6289" cy="435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6" y="5979"/>
              <a:ext cx="1067" cy="113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8" y="5410"/>
              <a:ext cx="1083" cy="1061"/>
            </a:xfrm>
            <a:prstGeom prst="rect">
              <a:avLst/>
            </a:prstGeom>
          </p:spPr>
        </p:pic>
        <p:pic>
          <p:nvPicPr>
            <p:cNvPr id="6" name="图片 5" descr="github-logo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25" y="5410"/>
              <a:ext cx="864" cy="864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664" y="5023"/>
              <a:ext cx="6289" cy="435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14" y="8553"/>
              <a:ext cx="4268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其他上游开源社区或项目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9" y="7671"/>
              <a:ext cx="2490" cy="66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5" y="6471"/>
              <a:ext cx="1981" cy="80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48" y="7671"/>
              <a:ext cx="2161" cy="442"/>
            </a:xfrm>
            <a:prstGeom prst="rect">
              <a:avLst/>
            </a:prstGeom>
          </p:spPr>
        </p:pic>
      </p:grpSp>
      <p:sp>
        <p:nvSpPr>
          <p:cNvPr id="22" name="圆角矩形 21"/>
          <p:cNvSpPr/>
          <p:nvPr/>
        </p:nvSpPr>
        <p:spPr>
          <a:xfrm>
            <a:off x="461010" y="1167130"/>
            <a:ext cx="4227195" cy="4600575"/>
          </a:xfrm>
          <a:prstGeom prst="round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03375" y="5866130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软件源代码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04485" y="1129030"/>
            <a:ext cx="5819775" cy="4600575"/>
          </a:xfrm>
          <a:prstGeom prst="round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846060" y="5866130"/>
            <a:ext cx="150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软件包打包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加号 25"/>
          <p:cNvSpPr/>
          <p:nvPr/>
        </p:nvSpPr>
        <p:spPr>
          <a:xfrm>
            <a:off x="4766310" y="2877185"/>
            <a:ext cx="560070" cy="7226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043420" y="4462780"/>
            <a:ext cx="2761615" cy="1130935"/>
            <a:chOff x="2533" y="2360"/>
            <a:chExt cx="4349" cy="1781"/>
          </a:xfrm>
        </p:grpSpPr>
        <p:pic>
          <p:nvPicPr>
            <p:cNvPr id="31" name="图片 30" descr="openEuler-logo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533" y="2360"/>
              <a:ext cx="4349" cy="1002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2533" y="3561"/>
              <a:ext cx="43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openEuler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社区引入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42660" y="2440940"/>
            <a:ext cx="1158240" cy="1574800"/>
            <a:chOff x="9163" y="2759"/>
            <a:chExt cx="1824" cy="2480"/>
          </a:xfrm>
        </p:grpSpPr>
        <p:pic>
          <p:nvPicPr>
            <p:cNvPr id="28" name="图片 27" descr="fil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63" y="2759"/>
              <a:ext cx="1825" cy="1825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9163" y="4659"/>
              <a:ext cx="17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配置文件</a:t>
              </a:r>
              <a:endParaRPr lang="zh-CN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619365" y="1222375"/>
            <a:ext cx="1218565" cy="1698625"/>
            <a:chOff x="12134" y="3320"/>
            <a:chExt cx="1919" cy="2675"/>
          </a:xfrm>
        </p:grpSpPr>
        <p:pic>
          <p:nvPicPr>
            <p:cNvPr id="29" name="图片 28" descr="product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34" y="3320"/>
              <a:ext cx="1919" cy="1919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2325" y="5415"/>
              <a:ext cx="17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打包文件</a:t>
              </a:r>
              <a:endParaRPr 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707880" y="2717165"/>
            <a:ext cx="1097280" cy="1597025"/>
            <a:chOff x="15441" y="2868"/>
            <a:chExt cx="1728" cy="2515"/>
          </a:xfrm>
        </p:grpSpPr>
        <p:pic>
          <p:nvPicPr>
            <p:cNvPr id="27" name="图片 26" descr="codi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41" y="2868"/>
              <a:ext cx="1716" cy="1716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5441" y="4803"/>
              <a:ext cx="17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补丁文件</a:t>
              </a:r>
              <a:endParaRPr 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65415" y="3173095"/>
            <a:ext cx="1097280" cy="1249045"/>
            <a:chOff x="12229" y="4997"/>
            <a:chExt cx="1728" cy="1967"/>
          </a:xfrm>
        </p:grpSpPr>
        <p:pic>
          <p:nvPicPr>
            <p:cNvPr id="40" name="图片 39" descr="components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356" y="4997"/>
              <a:ext cx="1327" cy="1327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12229" y="6384"/>
              <a:ext cx="17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其他组件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3318510"/>
            <a:ext cx="5464810" cy="3082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openEuler</a:t>
            </a:r>
            <a:r>
              <a:rPr kumimoji="1" lang="zh-CN" altLang="en-US"/>
              <a:t>合规治理成果</a:t>
            </a:r>
            <a:r>
              <a:rPr kumimoji="1" lang="en-US" altLang="zh-CN"/>
              <a:t>-</a:t>
            </a:r>
            <a:r>
              <a:rPr kumimoji="1" lang="zh-CN" altLang="en-US"/>
              <a:t>基础能力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5150" y="1080135"/>
            <a:ext cx="6075680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License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貂蝉网站提供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License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基础信息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吕蒙提供文本识别许可证能力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吕布提供开源许可证兼容性判断能力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Compliance SIG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对社区引入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License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进行审核判断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源代码片段引用治理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对源代码片段引用风险分析较为完善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有相应落地工具实践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935" y="1232535"/>
            <a:ext cx="5940425" cy="4392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openEuler</a:t>
            </a:r>
            <a:r>
              <a:rPr kumimoji="1" lang="zh-CN" altLang="en-US"/>
              <a:t>合规治理成果</a:t>
            </a:r>
            <a:r>
              <a:rPr kumimoji="1" lang="en-US" altLang="zh-CN"/>
              <a:t>-</a:t>
            </a:r>
            <a:r>
              <a:rPr kumimoji="1" lang="zh-CN" altLang="en-US"/>
              <a:t>社区治理</a:t>
            </a:r>
            <a:endParaRPr kumimoji="1"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4675" y="1274445"/>
            <a:ext cx="7210425" cy="3703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100" y="1274445"/>
            <a:ext cx="37115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已规范项目许可证、版权声明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已初步具备片段引用治理能力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软件包仓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已实现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文件许可证声明与源码声明一致性门禁检查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" y="3626485"/>
            <a:ext cx="3292475" cy="2510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84675" y="5403215"/>
            <a:ext cx="7211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软件包仓仍需进一步更细粒度治理，为此需要梳理软件包组件引用情况，从而确定开源合规治理策略和切入点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0" dirty="0">
                <a:sym typeface="+mn-ea"/>
              </a:rPr>
              <a:t>软件包组件引用情况分析</a:t>
            </a:r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DczNTk0NDljZmEzM2QzNmNmNzEyNTUyMTY2NWEyN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演示</Application>
  <PresentationFormat>宽屏</PresentationFormat>
  <Paragraphs>216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1_Office 主题​​</vt:lpstr>
      <vt:lpstr>操作系统软件包组件引用情况分析及治理边界讨论</vt:lpstr>
      <vt:lpstr>目录</vt:lpstr>
      <vt:lpstr>背景与现状</vt:lpstr>
      <vt:lpstr>openEuler社区组成-代码仓</vt:lpstr>
      <vt:lpstr>openEuler社区组成-软件包仓</vt:lpstr>
      <vt:lpstr>openEuler软件包成分</vt:lpstr>
      <vt:lpstr>openEuler合规治理成果-基础能力</vt:lpstr>
      <vt:lpstr>openEuler合规治理成果-社区治理</vt:lpstr>
      <vt:lpstr>软件包组件引用情况分析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治理边界讨论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仔仔</cp:lastModifiedBy>
  <cp:revision>107</cp:revision>
  <dcterms:created xsi:type="dcterms:W3CDTF">2023-12-15T10:38:00Z</dcterms:created>
  <dcterms:modified xsi:type="dcterms:W3CDTF">2023-12-25T07:31:34Z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  <property fmtid="{D5CDD505-2E9C-101B-9397-08002B2CF9AE}" pid="5" name="KSOProductBuildVer">
    <vt:lpwstr>2052-12.1.0.16120</vt:lpwstr>
  </property>
  <property fmtid="{D5CDD505-2E9C-101B-9397-08002B2CF9AE}" pid="6" name="ICV">
    <vt:lpwstr>9225B8E0D86343B6B4896B0849B6BF15_12</vt:lpwstr>
  </property>
</Properties>
</file>