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282F3-D9FC-F068-AADF-2D52AAB16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A1A4D3-4A87-6FA7-EB03-D8D147194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9D52E-25B5-C7F6-8800-630EDAC9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2F78-D925-BD49-9AFF-7BC6424045EB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4E965-43A8-75D3-311F-F6205C47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FB92FF-C8EF-9D18-D5C7-7060523E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74D8-A401-3E4A-8255-ED5BBBAF63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57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49C25-7970-EDA5-9181-0BC8759A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00D14A-36FD-92FD-ECB0-4BEB41E2C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997B7-61C3-19DF-71CD-AF61D9FF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2F78-D925-BD49-9AFF-7BC6424045EB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F7B9E-66C7-D0AF-C96A-1E04CA0B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1023C-350A-DC57-F79E-FA86C15B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74D8-A401-3E4A-8255-ED5BBBAF63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688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E5FD3F-9CAA-86A1-F4A7-28934461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B6EB4C-BC32-5263-AC8B-796BDFA3B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73F7B-706D-081A-9685-BE63AEAD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2F78-D925-BD49-9AFF-7BC6424045EB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7E24E-A293-17D7-9DB9-2E5963E0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B2421-6F8A-A49E-B8AE-926FD792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74D8-A401-3E4A-8255-ED5BBBAF63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63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EB6EF-50A1-46DF-8450-519E1F41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CBCFC-DDD2-49E7-4739-81F859014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13CC4-9F02-C532-9EAD-80ED36F4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2F78-D925-BD49-9AFF-7BC6424045EB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86211-4B6B-B112-FFCC-A1EA1F2E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059EA-9452-48A7-0673-4745675E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74D8-A401-3E4A-8255-ED5BBBAF63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32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7EBBF-EF12-78F5-9B35-E59899EC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4E22E2-A927-08AC-08C7-A1495C2A1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C9982-548D-7A71-1BAB-CD070153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2F78-D925-BD49-9AFF-7BC6424045EB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FCC5C-E355-62FE-DFD0-033073BA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EE66D-D070-177D-46F5-B12B00F8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74D8-A401-3E4A-8255-ED5BBBAF63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058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7EA08-BF57-3539-C031-F8966D04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5D223-E537-F7A9-8D23-38EBA982E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4550F6-0C1B-A91B-C4A5-D4C3E34D2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457615-0974-3B90-965C-9F80BEB4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2F78-D925-BD49-9AFF-7BC6424045EB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D58368-7034-85BF-A116-CF01FAD6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C4BD4-3EE5-D996-3D83-4A1CAA91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74D8-A401-3E4A-8255-ED5BBBAF63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81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20C2F-879F-286A-C31E-353AFB17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4DA0D-BA28-4860-7C8D-AA2064C6B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42AF04-BB96-418E-B293-4AB88517B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6787C9-78C0-CB80-C8CA-82246A055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627D9F-1418-94E3-0BF3-2269DBD91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74B0A6-3A4E-3AB2-7335-7759F6EE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2F78-D925-BD49-9AFF-7BC6424045EB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0580C3-B21C-114E-5070-440ACC86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30576D-284E-E369-74D6-449E842E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74D8-A401-3E4A-8255-ED5BBBAF63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701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DCDBF-91CF-382A-1BF9-FB17CECC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A06452-6B23-305D-2640-A9DE246C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2F78-D925-BD49-9AFF-7BC6424045EB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9CB945-766F-6504-BA9D-73A7726D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386CDA-477D-34A1-267F-6CBDB894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74D8-A401-3E4A-8255-ED5BBBAF63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17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6F41B9-7865-C249-A870-7F90778F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2F78-D925-BD49-9AFF-7BC6424045EB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F96C57-E921-9A7D-3F5D-856D73C2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680682-AE07-58DC-869F-A221B207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74D8-A401-3E4A-8255-ED5BBBAF63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49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AE54D-7A8A-E94B-313B-8298B38A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973F8-5879-243A-D5E4-0E4C58536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A96C8B-EA63-7DD7-80D4-779DC74D2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AF475-DDE0-CBD7-6B05-9BED726E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2F78-D925-BD49-9AFF-7BC6424045EB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21395D-06A3-22D4-E6C1-B017228B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494B14-D2C1-7481-5E62-23E59F1C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74D8-A401-3E4A-8255-ED5BBBAF63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45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9631D-0CF9-C8A9-CF64-ECDA01EA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AC6738-BF7C-8155-2B0A-5BB62C6CC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F92C90-64DA-D0BD-6876-F065669B1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855D3C-297A-A208-B4DD-0701145D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C2F78-D925-BD49-9AFF-7BC6424045EB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209BFB-3DE9-1BEC-45F7-5CC2DBBD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FF591-D97D-2E8D-4FE8-87B13C92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274D8-A401-3E4A-8255-ED5BBBAF63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10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AD51C-F3B7-C97F-386C-78919A70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703F3-6F0B-D9CD-8206-85712045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26032-979F-643F-6964-57EADD3CB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F78-D925-BD49-9AFF-7BC6424045EB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BB558-5554-24E1-7722-2186404C1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F98C7-CE54-B66D-471F-C2D5BD05E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274D8-A401-3E4A-8255-ED5BBBAF63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19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4B5732-BA40-CA4D-FC12-6873CDBD3719}"/>
              </a:ext>
            </a:extLst>
          </p:cNvPr>
          <p:cNvSpPr/>
          <p:nvPr/>
        </p:nvSpPr>
        <p:spPr>
          <a:xfrm>
            <a:off x="135925" y="471877"/>
            <a:ext cx="7315200" cy="24083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54FA74-EB8B-2A2A-B042-645B5FBA9ABE}"/>
              </a:ext>
            </a:extLst>
          </p:cNvPr>
          <p:cNvSpPr/>
          <p:nvPr/>
        </p:nvSpPr>
        <p:spPr>
          <a:xfrm>
            <a:off x="1321059" y="3735000"/>
            <a:ext cx="5318235" cy="1713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3F4B31-8879-00AA-2089-37C06FAE4EA6}"/>
              </a:ext>
            </a:extLst>
          </p:cNvPr>
          <p:cNvSpPr txBox="1"/>
          <p:nvPr/>
        </p:nvSpPr>
        <p:spPr>
          <a:xfrm>
            <a:off x="7575958" y="600345"/>
            <a:ext cx="42809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Kaiti SC" panose="02010600040101010101" pitchFamily="2" charset="-122"/>
                <a:ea typeface="Kaiti SC" panose="02010600040101010101" pitchFamily="2" charset="-122"/>
              </a:rPr>
              <a:t>RA Service(</a:t>
            </a:r>
            <a:r>
              <a:rPr kumimoji="1" lang="en-US" altLang="zh-CN" sz="1400" dirty="0" err="1">
                <a:latin typeface="Kaiti SC" panose="02010600040101010101" pitchFamily="2" charset="-122"/>
                <a:ea typeface="Kaiti SC" panose="02010600040101010101" pitchFamily="2" charset="-122"/>
              </a:rPr>
              <a:t>ras</a:t>
            </a:r>
            <a:r>
              <a:rPr kumimoji="1" lang="en-US" altLang="zh-CN" sz="1400" dirty="0">
                <a:latin typeface="Kaiti SC" panose="02010600040101010101" pitchFamily="2" charset="-122"/>
                <a:ea typeface="Kaiti SC" panose="02010600040101010101" pitchFamily="2" charset="-122"/>
              </a:rPr>
              <a:t>):</a:t>
            </a:r>
          </a:p>
          <a:p>
            <a:r>
              <a:rPr kumimoji="1" lang="en-US" altLang="zh-CN" sz="1400" dirty="0">
                <a:latin typeface="Kaiti SC" panose="02010600040101010101" pitchFamily="2" charset="-122"/>
                <a:ea typeface="Kaiti SC" panose="02010600040101010101" pitchFamily="2" charset="-122"/>
              </a:rPr>
              <a:t>1. </a:t>
            </a:r>
            <a:r>
              <a:rPr kumimoji="1" lang="en-US" altLang="zh-CN" sz="1400" dirty="0" err="1">
                <a:latin typeface="Kaiti SC" panose="02010600040101010101" pitchFamily="2" charset="-122"/>
                <a:ea typeface="Kaiti SC" panose="02010600040101010101" pitchFamily="2" charset="-122"/>
              </a:rPr>
              <a:t>restapi</a:t>
            </a:r>
            <a:r>
              <a:rPr kumimoji="1" lang="zh-CN" altLang="en-US" sz="1400" dirty="0">
                <a:latin typeface="Kaiti SC" panose="02010600040101010101" pitchFamily="2" charset="-122"/>
                <a:ea typeface="Kaiti SC" panose="02010600040101010101" pitchFamily="2" charset="-122"/>
              </a:rPr>
              <a:t>向用户或者其他应用提供远程证明服务</a:t>
            </a:r>
            <a:endParaRPr kumimoji="1" lang="en-US" altLang="zh-CN" sz="1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en-US" altLang="zh-CN" sz="1400" dirty="0">
                <a:latin typeface="Kaiti SC" panose="02010600040101010101" pitchFamily="2" charset="-122"/>
                <a:ea typeface="Kaiti SC" panose="02010600040101010101" pitchFamily="2" charset="-122"/>
              </a:rPr>
              <a:t>2. </a:t>
            </a:r>
            <a:r>
              <a:rPr kumimoji="1" lang="en-US" altLang="zh-CN" sz="1400" dirty="0" err="1">
                <a:latin typeface="Kaiti SC" panose="02010600040101010101" pitchFamily="2" charset="-122"/>
                <a:ea typeface="Kaiti SC" panose="02010600040101010101" pitchFamily="2" charset="-122"/>
              </a:rPr>
              <a:t>clientapi</a:t>
            </a:r>
            <a:r>
              <a:rPr kumimoji="1" lang="zh-CN" altLang="en-US" sz="1400" dirty="0">
                <a:latin typeface="Kaiti SC" panose="02010600040101010101" pitchFamily="2" charset="-122"/>
                <a:ea typeface="Kaiti SC" panose="02010600040101010101" pitchFamily="2" charset="-122"/>
              </a:rPr>
              <a:t>接收目标平台</a:t>
            </a:r>
            <a:r>
              <a:rPr kumimoji="1" lang="en-US" altLang="zh-CN" sz="1400" dirty="0">
                <a:latin typeface="Kaiti SC" panose="02010600040101010101" pitchFamily="2" charset="-122"/>
                <a:ea typeface="Kaiti SC" panose="02010600040101010101" pitchFamily="2" charset="-122"/>
              </a:rPr>
              <a:t>RA Client</a:t>
            </a:r>
            <a:r>
              <a:rPr kumimoji="1" lang="zh-CN" altLang="en-US" sz="1400" dirty="0">
                <a:latin typeface="Kaiti SC" panose="02010600040101010101" pitchFamily="2" charset="-122"/>
                <a:ea typeface="Kaiti SC" panose="02010600040101010101" pitchFamily="2" charset="-122"/>
              </a:rPr>
              <a:t>的可信报告</a:t>
            </a:r>
            <a:endParaRPr kumimoji="1" lang="en-US" altLang="zh-CN" sz="1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en-US" altLang="zh-CN" sz="1400" dirty="0">
                <a:latin typeface="Kaiti SC" panose="02010600040101010101" pitchFamily="2" charset="-122"/>
                <a:ea typeface="Kaiti SC" panose="02010600040101010101" pitchFamily="2" charset="-122"/>
              </a:rPr>
              <a:t>3. config</a:t>
            </a:r>
            <a:r>
              <a:rPr kumimoji="1" lang="zh-CN" altLang="en-US" sz="1400" dirty="0">
                <a:latin typeface="Kaiti SC" panose="02010600040101010101" pitchFamily="2" charset="-122"/>
                <a:ea typeface="Kaiti SC" panose="02010600040101010101" pitchFamily="2" charset="-122"/>
              </a:rPr>
              <a:t>提供管理策略</a:t>
            </a:r>
            <a:r>
              <a:rPr kumimoji="1" lang="en-US" altLang="zh-CN" sz="1400" dirty="0">
                <a:latin typeface="Kaiti SC" panose="02010600040101010101" pitchFamily="2" charset="-122"/>
                <a:ea typeface="Kaiti SC" panose="02010600040101010101" pitchFamily="2" charset="-122"/>
              </a:rPr>
              <a:t>/</a:t>
            </a:r>
            <a:r>
              <a:rPr kumimoji="1" lang="zh-CN" altLang="en-US" sz="1400" dirty="0">
                <a:latin typeface="Kaiti SC" panose="02010600040101010101" pitchFamily="2" charset="-122"/>
                <a:ea typeface="Kaiti SC" panose="02010600040101010101" pitchFamily="2" charset="-122"/>
              </a:rPr>
              <a:t>通信端口等配置信息</a:t>
            </a:r>
            <a:endParaRPr kumimoji="1" lang="en-US" altLang="zh-CN" sz="1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en-US" altLang="zh-CN" sz="1400" dirty="0">
                <a:latin typeface="Kaiti SC" panose="02010600040101010101" pitchFamily="2" charset="-122"/>
                <a:ea typeface="Kaiti SC" panose="02010600040101010101" pitchFamily="2" charset="-122"/>
              </a:rPr>
              <a:t>4.</a:t>
            </a:r>
            <a:r>
              <a:rPr kumimoji="1" lang="zh-CN" altLang="en-US" sz="1400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kumimoji="1" lang="en-US" altLang="zh-CN" sz="1400" dirty="0">
                <a:latin typeface="Kaiti SC" panose="02010600040101010101" pitchFamily="2" charset="-122"/>
                <a:ea typeface="Kaiti SC" panose="02010600040101010101" pitchFamily="2" charset="-122"/>
              </a:rPr>
              <a:t>cache</a:t>
            </a:r>
            <a:r>
              <a:rPr kumimoji="1" lang="zh-CN" altLang="en-US" sz="1400" dirty="0">
                <a:latin typeface="Kaiti SC" panose="02010600040101010101" pitchFamily="2" charset="-122"/>
                <a:ea typeface="Kaiti SC" panose="02010600040101010101" pitchFamily="2" charset="-122"/>
              </a:rPr>
              <a:t>提供目标平台可信状态缓存服务</a:t>
            </a:r>
            <a:endParaRPr kumimoji="1" lang="en-US" altLang="zh-CN" sz="1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en-US" altLang="zh-CN" sz="1400" dirty="0">
                <a:latin typeface="Kaiti SC" panose="02010600040101010101" pitchFamily="2" charset="-122"/>
                <a:ea typeface="Kaiti SC" panose="02010600040101010101" pitchFamily="2" charset="-122"/>
              </a:rPr>
              <a:t>5. </a:t>
            </a:r>
            <a:r>
              <a:rPr kumimoji="1" lang="en-US" altLang="zh-CN" sz="1400" dirty="0" err="1">
                <a:latin typeface="Kaiti SC" panose="02010600040101010101" pitchFamily="2" charset="-122"/>
                <a:ea typeface="Kaiti SC" panose="02010600040101010101" pitchFamily="2" charset="-122"/>
              </a:rPr>
              <a:t>db</a:t>
            </a:r>
            <a:r>
              <a:rPr kumimoji="1" lang="zh-CN" altLang="en-US" sz="1400" dirty="0">
                <a:latin typeface="Kaiti SC" panose="02010600040101010101" pitchFamily="2" charset="-122"/>
                <a:ea typeface="Kaiti SC" panose="02010600040101010101" pitchFamily="2" charset="-122"/>
              </a:rPr>
              <a:t>提供基本数据库操作</a:t>
            </a:r>
            <a:endParaRPr kumimoji="1" lang="en-US" altLang="zh-CN" sz="1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en-US" altLang="zh-CN" sz="1400" dirty="0">
                <a:latin typeface="Kaiti SC" panose="02010600040101010101" pitchFamily="2" charset="-122"/>
                <a:ea typeface="Kaiti SC" panose="02010600040101010101" pitchFamily="2" charset="-122"/>
              </a:rPr>
              <a:t>6. </a:t>
            </a:r>
            <a:r>
              <a:rPr kumimoji="1" lang="en-US" altLang="zh-CN" sz="1400" dirty="0" err="1">
                <a:latin typeface="Kaiti SC" panose="02010600040101010101" pitchFamily="2" charset="-122"/>
                <a:ea typeface="Kaiti SC" panose="02010600040101010101" pitchFamily="2" charset="-122"/>
              </a:rPr>
              <a:t>trustmgr</a:t>
            </a:r>
            <a:r>
              <a:rPr kumimoji="1" lang="zh-CN" altLang="en-US" sz="1400" dirty="0">
                <a:latin typeface="Kaiti SC" panose="02010600040101010101" pitchFamily="2" charset="-122"/>
                <a:ea typeface="Kaiti SC" panose="02010600040101010101" pitchFamily="2" charset="-122"/>
              </a:rPr>
              <a:t>管理目标平台可信相关的数据和操作</a:t>
            </a:r>
            <a:endParaRPr kumimoji="1" lang="en-US" altLang="zh-CN" sz="14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r>
              <a:rPr kumimoji="1" lang="en-US" altLang="zh-CN" sz="1400" dirty="0">
                <a:latin typeface="Kaiti SC" panose="02010600040101010101" pitchFamily="2" charset="-122"/>
                <a:ea typeface="Kaiti SC" panose="02010600040101010101" pitchFamily="2" charset="-122"/>
              </a:rPr>
              <a:t>7.</a:t>
            </a:r>
            <a:r>
              <a:rPr kumimoji="1" lang="zh-CN" altLang="en-US" sz="1400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kumimoji="1" lang="en-US" altLang="zh-CN" sz="1400" dirty="0" err="1">
                <a:latin typeface="Kaiti SC" panose="02010600040101010101" pitchFamily="2" charset="-122"/>
                <a:ea typeface="Kaiti SC" panose="02010600040101010101" pitchFamily="2" charset="-122"/>
              </a:rPr>
              <a:t>kcms</a:t>
            </a:r>
            <a:r>
              <a:rPr kumimoji="1" lang="zh-CN" altLang="en-US" sz="1400" dirty="0">
                <a:latin typeface="Kaiti SC" panose="02010600040101010101" pitchFamily="2" charset="-122"/>
                <a:ea typeface="Kaiti SC" panose="02010600040101010101" pitchFamily="2" charset="-122"/>
              </a:rPr>
              <a:t>提供第三方密钥管理接口操作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160A8-687C-8895-0863-2DA453DA2A8A}"/>
              </a:ext>
            </a:extLst>
          </p:cNvPr>
          <p:cNvSpPr/>
          <p:nvPr/>
        </p:nvSpPr>
        <p:spPr>
          <a:xfrm>
            <a:off x="266303" y="600345"/>
            <a:ext cx="7061254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restapi</a:t>
            </a:r>
            <a:r>
              <a:rPr kumimoji="1" lang="en-US" altLang="zh-CN" dirty="0"/>
              <a:t> (</a:t>
            </a:r>
            <a:r>
              <a:rPr kumimoji="1" lang="zh-CN" altLang="en-US" dirty="0"/>
              <a:t>北向接口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64A88E-310F-DA8C-D05B-E0E16BD12871}"/>
              </a:ext>
            </a:extLst>
          </p:cNvPr>
          <p:cNvSpPr/>
          <p:nvPr/>
        </p:nvSpPr>
        <p:spPr>
          <a:xfrm>
            <a:off x="260758" y="2317823"/>
            <a:ext cx="7061254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clientapi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南向接口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1F56B8-4E3A-3848-D012-805548F9B557}"/>
              </a:ext>
            </a:extLst>
          </p:cNvPr>
          <p:cNvSpPr txBox="1"/>
          <p:nvPr/>
        </p:nvSpPr>
        <p:spPr>
          <a:xfrm>
            <a:off x="5740924" y="179858"/>
            <a:ext cx="169741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>
                <a:latin typeface="Kaiti SC" panose="02010600040101010101" pitchFamily="2" charset="-122"/>
                <a:ea typeface="Kaiti SC" panose="02010600040101010101" pitchFamily="2" charset="-122"/>
              </a:rPr>
              <a:t>RA Service(</a:t>
            </a:r>
            <a:r>
              <a:rPr kumimoji="1" lang="en-US" altLang="zh-CN" sz="1400" dirty="0" err="1">
                <a:latin typeface="Kaiti SC" panose="02010600040101010101" pitchFamily="2" charset="-122"/>
                <a:ea typeface="Kaiti SC" panose="02010600040101010101" pitchFamily="2" charset="-122"/>
              </a:rPr>
              <a:t>ras</a:t>
            </a:r>
            <a:r>
              <a:rPr kumimoji="1" lang="en-US" altLang="zh-CN" sz="1400" dirty="0">
                <a:latin typeface="Kaiti SC" panose="02010600040101010101" pitchFamily="2" charset="-122"/>
                <a:ea typeface="Kaiti SC" panose="02010600040101010101" pitchFamily="2" charset="-122"/>
              </a:rPr>
              <a:t>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173F02-1BA3-0AE9-450A-679AE393F1D6}"/>
              </a:ext>
            </a:extLst>
          </p:cNvPr>
          <p:cNvSpPr txBox="1"/>
          <p:nvPr/>
        </p:nvSpPr>
        <p:spPr>
          <a:xfrm>
            <a:off x="5156463" y="3429000"/>
            <a:ext cx="1517346" cy="306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400" dirty="0">
                <a:latin typeface="Kaiti SC" panose="02010600040101010101" pitchFamily="2" charset="-122"/>
                <a:ea typeface="Kaiti SC" panose="02010600040101010101" pitchFamily="2" charset="-122"/>
              </a:rPr>
              <a:t>RA Client(</a:t>
            </a:r>
            <a:r>
              <a:rPr kumimoji="1" lang="en-US" altLang="zh-CN" sz="1400" dirty="0" err="1">
                <a:latin typeface="Kaiti SC" panose="02010600040101010101" pitchFamily="2" charset="-122"/>
                <a:ea typeface="Kaiti SC" panose="02010600040101010101" pitchFamily="2" charset="-122"/>
              </a:rPr>
              <a:t>rac</a:t>
            </a:r>
            <a:r>
              <a:rPr kumimoji="1" lang="en-US" altLang="zh-CN" sz="1400" dirty="0">
                <a:latin typeface="Kaiti SC" panose="02010600040101010101" pitchFamily="2" charset="-122"/>
                <a:ea typeface="Kaiti SC" panose="02010600040101010101" pitchFamily="2" charset="-122"/>
              </a:rPr>
              <a:t>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00A8FB6-68F4-F9FB-E263-F7039894C370}"/>
              </a:ext>
            </a:extLst>
          </p:cNvPr>
          <p:cNvSpPr/>
          <p:nvPr/>
        </p:nvSpPr>
        <p:spPr>
          <a:xfrm>
            <a:off x="260759" y="1088813"/>
            <a:ext cx="5112852" cy="1077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dirty="0"/>
              <a:t>(</a:t>
            </a:r>
            <a:r>
              <a:rPr kumimoji="1" lang="zh-CN" altLang="en-US" dirty="0"/>
              <a:t>基础模块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B0A02A-2484-F9DB-C2F9-AD7F31DE6801}"/>
              </a:ext>
            </a:extLst>
          </p:cNvPr>
          <p:cNvSpPr/>
          <p:nvPr/>
        </p:nvSpPr>
        <p:spPr>
          <a:xfrm>
            <a:off x="366425" y="1557980"/>
            <a:ext cx="108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config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18027B-BC9C-B74A-C5C4-2468500FBB20}"/>
              </a:ext>
            </a:extLst>
          </p:cNvPr>
          <p:cNvSpPr/>
          <p:nvPr/>
        </p:nvSpPr>
        <p:spPr>
          <a:xfrm>
            <a:off x="2900177" y="1557980"/>
            <a:ext cx="108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db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5A75BF-9092-D89F-09D6-73B0EED74548}"/>
              </a:ext>
            </a:extLst>
          </p:cNvPr>
          <p:cNvSpPr/>
          <p:nvPr/>
        </p:nvSpPr>
        <p:spPr>
          <a:xfrm>
            <a:off x="1633301" y="1557980"/>
            <a:ext cx="108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cache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1A2C06-5115-D430-CEBF-B55398A221BB}"/>
              </a:ext>
            </a:extLst>
          </p:cNvPr>
          <p:cNvSpPr/>
          <p:nvPr/>
        </p:nvSpPr>
        <p:spPr>
          <a:xfrm>
            <a:off x="4167054" y="1557980"/>
            <a:ext cx="108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trustmgr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CAAC2B-39B3-0ACA-2C4F-DECB2BDF1ADF}"/>
              </a:ext>
            </a:extLst>
          </p:cNvPr>
          <p:cNvSpPr/>
          <p:nvPr/>
        </p:nvSpPr>
        <p:spPr>
          <a:xfrm>
            <a:off x="5465021" y="1088813"/>
            <a:ext cx="1862536" cy="10774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dirty="0"/>
              <a:t>(</a:t>
            </a:r>
            <a:r>
              <a:rPr kumimoji="1" lang="zh-CN" altLang="en-US" dirty="0"/>
              <a:t>扩展功能模块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721BDF-F153-9BDA-2C20-8504C963B998}"/>
              </a:ext>
            </a:extLst>
          </p:cNvPr>
          <p:cNvSpPr/>
          <p:nvPr/>
        </p:nvSpPr>
        <p:spPr>
          <a:xfrm>
            <a:off x="5856289" y="1557980"/>
            <a:ext cx="108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kcms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B9B1112-FDB9-3A55-716F-097D52D7C958}"/>
              </a:ext>
            </a:extLst>
          </p:cNvPr>
          <p:cNvSpPr/>
          <p:nvPr/>
        </p:nvSpPr>
        <p:spPr>
          <a:xfrm>
            <a:off x="3627740" y="3872782"/>
            <a:ext cx="2904838" cy="8052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dirty="0" err="1"/>
              <a:t>rahub</a:t>
            </a:r>
            <a:r>
              <a:rPr kumimoji="1" lang="en-US" altLang="zh-CN" dirty="0"/>
              <a:t> (default)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493FE7-2073-DB2E-F307-2EF16FAFF9D8}"/>
              </a:ext>
            </a:extLst>
          </p:cNvPr>
          <p:cNvSpPr/>
          <p:nvPr/>
        </p:nvSpPr>
        <p:spPr>
          <a:xfrm>
            <a:off x="3917167" y="4200439"/>
            <a:ext cx="2385473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clientapi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南向接口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B2A05C6-EC0F-C143-4BD2-288E63006C76}"/>
              </a:ext>
            </a:extLst>
          </p:cNvPr>
          <p:cNvSpPr/>
          <p:nvPr/>
        </p:nvSpPr>
        <p:spPr>
          <a:xfrm>
            <a:off x="1664192" y="3891097"/>
            <a:ext cx="1490101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raagent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3303CE-22E3-E2A4-71F5-4B82139CF944}"/>
              </a:ext>
            </a:extLst>
          </p:cNvPr>
          <p:cNvSpPr/>
          <p:nvPr/>
        </p:nvSpPr>
        <p:spPr>
          <a:xfrm>
            <a:off x="1664192" y="4913201"/>
            <a:ext cx="1490101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tbprovisioner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76F098B-549D-B148-AF52-A3A5656CCD3A}"/>
              </a:ext>
            </a:extLst>
          </p:cNvPr>
          <p:cNvSpPr/>
          <p:nvPr/>
        </p:nvSpPr>
        <p:spPr>
          <a:xfrm>
            <a:off x="1664191" y="4411593"/>
            <a:ext cx="726877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ktalib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9082988-C456-50D6-6B3C-FDD01A663CDC}"/>
              </a:ext>
            </a:extLst>
          </p:cNvPr>
          <p:cNvSpPr/>
          <p:nvPr/>
        </p:nvSpPr>
        <p:spPr>
          <a:xfrm>
            <a:off x="2532214" y="4413087"/>
            <a:ext cx="917609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katools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1C47DB-27E7-4677-8AD2-9213839C512F}"/>
              </a:ext>
            </a:extLst>
          </p:cNvPr>
          <p:cNvSpPr txBox="1"/>
          <p:nvPr/>
        </p:nvSpPr>
        <p:spPr>
          <a:xfrm>
            <a:off x="8719794" y="42510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待完善</a:t>
            </a:r>
          </a:p>
        </p:txBody>
      </p:sp>
    </p:spTree>
    <p:extLst>
      <p:ext uri="{BB962C8B-B14F-4D97-AF65-F5344CB8AC3E}">
        <p14:creationId xmlns:p14="http://schemas.microsoft.com/office/powerpoint/2010/main" val="425116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>
            <a:extLst>
              <a:ext uri="{FF2B5EF4-FFF2-40B4-BE49-F238E27FC236}">
                <a16:creationId xmlns:a16="http://schemas.microsoft.com/office/drawing/2014/main" id="{8AC2C071-B176-4C23-B9D2-378187DD71E3}"/>
              </a:ext>
            </a:extLst>
          </p:cNvPr>
          <p:cNvSpPr/>
          <p:nvPr/>
        </p:nvSpPr>
        <p:spPr>
          <a:xfrm>
            <a:off x="4577785" y="173290"/>
            <a:ext cx="5402704" cy="970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Remote Attestation Server(RAS)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14EF52-2E00-4591-AC09-51DC1A28FC51}"/>
              </a:ext>
            </a:extLst>
          </p:cNvPr>
          <p:cNvSpPr/>
          <p:nvPr/>
        </p:nvSpPr>
        <p:spPr>
          <a:xfrm>
            <a:off x="643770" y="289082"/>
            <a:ext cx="967706" cy="37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管理员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3810216-5DEC-44B1-8C43-95336DDC9EDC}"/>
              </a:ext>
            </a:extLst>
          </p:cNvPr>
          <p:cNvCxnSpPr>
            <a:stCxn id="2" idx="2"/>
          </p:cNvCxnSpPr>
          <p:nvPr/>
        </p:nvCxnSpPr>
        <p:spPr>
          <a:xfrm>
            <a:off x="1127623" y="662222"/>
            <a:ext cx="0" cy="59682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8D85E85-AAC1-4B9F-9A60-C50AE3B2CAA3}"/>
              </a:ext>
            </a:extLst>
          </p:cNvPr>
          <p:cNvSpPr/>
          <p:nvPr/>
        </p:nvSpPr>
        <p:spPr>
          <a:xfrm>
            <a:off x="2821792" y="289082"/>
            <a:ext cx="967706" cy="37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DEMO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F04D198-DAD0-4511-9DB1-2516A3DB1B3F}"/>
              </a:ext>
            </a:extLst>
          </p:cNvPr>
          <p:cNvCxnSpPr>
            <a:stCxn id="15" idx="2"/>
          </p:cNvCxnSpPr>
          <p:nvPr/>
        </p:nvCxnSpPr>
        <p:spPr>
          <a:xfrm>
            <a:off x="3305645" y="662222"/>
            <a:ext cx="0" cy="59682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0C13A70-1ED0-4C56-B689-477561B4FE6C}"/>
              </a:ext>
            </a:extLst>
          </p:cNvPr>
          <p:cNvSpPr/>
          <p:nvPr/>
        </p:nvSpPr>
        <p:spPr>
          <a:xfrm>
            <a:off x="4827595" y="605328"/>
            <a:ext cx="967706" cy="37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config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2C5EA36-50BB-4A52-83C3-B3336E4CC07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311448" y="978468"/>
            <a:ext cx="0" cy="56519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365E5F4A-0E0B-459A-9E7D-0E114C5EA2C1}"/>
              </a:ext>
            </a:extLst>
          </p:cNvPr>
          <p:cNvSpPr/>
          <p:nvPr/>
        </p:nvSpPr>
        <p:spPr>
          <a:xfrm>
            <a:off x="7481497" y="605328"/>
            <a:ext cx="967706" cy="37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veritySig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314B1B3-8521-47B5-9839-E68807DE25BB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965349" y="978468"/>
            <a:ext cx="1" cy="565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0B5615E-8392-4BBB-A419-D0AE4975C683}"/>
              </a:ext>
            </a:extLst>
          </p:cNvPr>
          <p:cNvSpPr/>
          <p:nvPr/>
        </p:nvSpPr>
        <p:spPr>
          <a:xfrm>
            <a:off x="8808447" y="605328"/>
            <a:ext cx="967706" cy="37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verify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93D976F-3E31-471B-888E-B7D094C54CBA}"/>
              </a:ext>
            </a:extLst>
          </p:cNvPr>
          <p:cNvCxnSpPr>
            <a:stCxn id="24" idx="2"/>
          </p:cNvCxnSpPr>
          <p:nvPr/>
        </p:nvCxnSpPr>
        <p:spPr>
          <a:xfrm>
            <a:off x="9292300" y="978468"/>
            <a:ext cx="0" cy="565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76902BCC-8506-4189-926E-65B081F676FE}"/>
              </a:ext>
            </a:extLst>
          </p:cNvPr>
          <p:cNvSpPr/>
          <p:nvPr/>
        </p:nvSpPr>
        <p:spPr>
          <a:xfrm>
            <a:off x="10924278" y="289082"/>
            <a:ext cx="967706" cy="37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QCA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D4A4705-F769-4F71-AED3-8FF9BA17468B}"/>
              </a:ext>
            </a:extLst>
          </p:cNvPr>
          <p:cNvCxnSpPr>
            <a:stCxn id="27" idx="2"/>
          </p:cNvCxnSpPr>
          <p:nvPr/>
        </p:nvCxnSpPr>
        <p:spPr>
          <a:xfrm>
            <a:off x="11408131" y="662222"/>
            <a:ext cx="0" cy="59682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5856C8A-2084-4934-A54C-C037F2A7C3FA}"/>
              </a:ext>
            </a:extLst>
          </p:cNvPr>
          <p:cNvCxnSpPr>
            <a:cxnSpLocks/>
          </p:cNvCxnSpPr>
          <p:nvPr/>
        </p:nvCxnSpPr>
        <p:spPr>
          <a:xfrm>
            <a:off x="1127623" y="1460133"/>
            <a:ext cx="2178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394D681-7419-4EDE-933D-234296937EF2}"/>
              </a:ext>
            </a:extLst>
          </p:cNvPr>
          <p:cNvSpPr txBox="1"/>
          <p:nvPr/>
        </p:nvSpPr>
        <p:spPr>
          <a:xfrm>
            <a:off x="1733169" y="1243390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配置</a:t>
            </a:r>
            <a:r>
              <a:rPr lang="en-US" altLang="zh-CN" sz="1000" dirty="0"/>
              <a:t>config</a:t>
            </a:r>
            <a:endParaRPr lang="zh-CN" altLang="en-US" sz="1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4579018-A9FE-482D-A63B-4652C9FD98CF}"/>
              </a:ext>
            </a:extLst>
          </p:cNvPr>
          <p:cNvSpPr txBox="1"/>
          <p:nvPr/>
        </p:nvSpPr>
        <p:spPr>
          <a:xfrm>
            <a:off x="1731371" y="170635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发出验证请求</a:t>
            </a:r>
            <a:endParaRPr lang="en-US" altLang="zh-CN" sz="10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2B9DC90-1F97-4E6C-A886-C876D1AE2B5C}"/>
              </a:ext>
            </a:extLst>
          </p:cNvPr>
          <p:cNvCxnSpPr>
            <a:cxnSpLocks/>
          </p:cNvCxnSpPr>
          <p:nvPr/>
        </p:nvCxnSpPr>
        <p:spPr>
          <a:xfrm>
            <a:off x="3305645" y="1683512"/>
            <a:ext cx="2005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5D52B91-8370-49E7-899E-BE2EDF25382D}"/>
              </a:ext>
            </a:extLst>
          </p:cNvPr>
          <p:cNvCxnSpPr>
            <a:cxnSpLocks/>
          </p:cNvCxnSpPr>
          <p:nvPr/>
        </p:nvCxnSpPr>
        <p:spPr>
          <a:xfrm>
            <a:off x="1127623" y="1915283"/>
            <a:ext cx="2178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6141E7E-F9DC-421A-8838-4423A8C2E130}"/>
              </a:ext>
            </a:extLst>
          </p:cNvPr>
          <p:cNvCxnSpPr>
            <a:cxnSpLocks/>
          </p:cNvCxnSpPr>
          <p:nvPr/>
        </p:nvCxnSpPr>
        <p:spPr>
          <a:xfrm>
            <a:off x="3313072" y="2268549"/>
            <a:ext cx="8102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ED00264-8B66-4DEA-BC62-7D2976785D54}"/>
              </a:ext>
            </a:extLst>
          </p:cNvPr>
          <p:cNvSpPr txBox="1"/>
          <p:nvPr/>
        </p:nvSpPr>
        <p:spPr>
          <a:xfrm>
            <a:off x="3715111" y="1457890"/>
            <a:ext cx="1130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配置策略</a:t>
            </a:r>
            <a:r>
              <a:rPr lang="en-US" altLang="zh-CN" sz="1000" dirty="0"/>
              <a:t>/</a:t>
            </a:r>
            <a:r>
              <a:rPr lang="zh-CN" altLang="en-US" sz="1000" dirty="0"/>
              <a:t>端口等</a:t>
            </a:r>
            <a:endParaRPr lang="en-US" altLang="zh-CN" sz="1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89C9933-C305-49E0-9BAD-8E959C7C2872}"/>
              </a:ext>
            </a:extLst>
          </p:cNvPr>
          <p:cNvSpPr txBox="1"/>
          <p:nvPr/>
        </p:nvSpPr>
        <p:spPr>
          <a:xfrm>
            <a:off x="5606953" y="2010221"/>
            <a:ext cx="1366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发出验证请求</a:t>
            </a:r>
            <a:r>
              <a:rPr lang="en-US" altLang="zh-CN" sz="1000" dirty="0"/>
              <a:t>(nonce)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2D3E02E-CDFD-45FB-8C9B-CC8CD0B3D113}"/>
              </a:ext>
            </a:extLst>
          </p:cNvPr>
          <p:cNvCxnSpPr>
            <a:cxnSpLocks/>
          </p:cNvCxnSpPr>
          <p:nvPr/>
        </p:nvCxnSpPr>
        <p:spPr>
          <a:xfrm flipH="1">
            <a:off x="3305645" y="2493073"/>
            <a:ext cx="8102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3903BED-F0D4-4FEB-B656-DFFC092CA679}"/>
              </a:ext>
            </a:extLst>
          </p:cNvPr>
          <p:cNvSpPr txBox="1"/>
          <p:nvPr/>
        </p:nvSpPr>
        <p:spPr>
          <a:xfrm>
            <a:off x="5503478" y="2296154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返回可信报告</a:t>
            </a:r>
            <a:r>
              <a:rPr lang="en-US" altLang="zh-CN" sz="1000" dirty="0"/>
              <a:t>(nonce+</a:t>
            </a:r>
            <a:r>
              <a:rPr lang="zh-CN" altLang="en-US" sz="1000" dirty="0"/>
              <a:t>签名</a:t>
            </a:r>
            <a:r>
              <a:rPr lang="en-US" altLang="zh-CN" sz="1000" dirty="0"/>
              <a:t>)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C018717-FA49-450E-8F83-B98C80570D68}"/>
              </a:ext>
            </a:extLst>
          </p:cNvPr>
          <p:cNvCxnSpPr>
            <a:cxnSpLocks/>
          </p:cNvCxnSpPr>
          <p:nvPr/>
        </p:nvCxnSpPr>
        <p:spPr>
          <a:xfrm>
            <a:off x="3313072" y="3034332"/>
            <a:ext cx="4652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3DA4C796-797E-4981-A85C-976C5CF895C7}"/>
              </a:ext>
            </a:extLst>
          </p:cNvPr>
          <p:cNvSpPr txBox="1"/>
          <p:nvPr/>
        </p:nvSpPr>
        <p:spPr>
          <a:xfrm>
            <a:off x="3729102" y="2833313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验证可信报告</a:t>
            </a:r>
            <a:endParaRPr lang="en-US" altLang="zh-CN" sz="1000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4C16021-5714-4D4B-A76C-97CD90501AE7}"/>
              </a:ext>
            </a:extLst>
          </p:cNvPr>
          <p:cNvCxnSpPr/>
          <p:nvPr/>
        </p:nvCxnSpPr>
        <p:spPr>
          <a:xfrm>
            <a:off x="7952132" y="3261908"/>
            <a:ext cx="18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708BF21-0B10-4694-9607-83E912129D8A}"/>
              </a:ext>
            </a:extLst>
          </p:cNvPr>
          <p:cNvCxnSpPr/>
          <p:nvPr/>
        </p:nvCxnSpPr>
        <p:spPr>
          <a:xfrm>
            <a:off x="8140078" y="3261908"/>
            <a:ext cx="0" cy="75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63ED01A-A29C-4E80-9971-D5DBA5227813}"/>
              </a:ext>
            </a:extLst>
          </p:cNvPr>
          <p:cNvCxnSpPr/>
          <p:nvPr/>
        </p:nvCxnSpPr>
        <p:spPr>
          <a:xfrm flipH="1">
            <a:off x="7952132" y="4016390"/>
            <a:ext cx="187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79D33AC6-9A3F-4C84-8452-4A0AB465B0F5}"/>
              </a:ext>
            </a:extLst>
          </p:cNvPr>
          <p:cNvSpPr txBox="1"/>
          <p:nvPr/>
        </p:nvSpPr>
        <p:spPr>
          <a:xfrm>
            <a:off x="8116638" y="3345650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、验证</a:t>
            </a:r>
            <a:r>
              <a:rPr lang="en-US" altLang="zh-CN" sz="1000" dirty="0"/>
              <a:t>nonce</a:t>
            </a:r>
          </a:p>
          <a:p>
            <a:r>
              <a:rPr lang="en-US" altLang="zh-CN" sz="1000" dirty="0"/>
              <a:t>2</a:t>
            </a:r>
            <a:r>
              <a:rPr lang="zh-CN" altLang="en-US" sz="1000" dirty="0"/>
              <a:t>、验证签名</a:t>
            </a:r>
            <a:endParaRPr lang="en-US" altLang="zh-CN" sz="10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E5EFE7-ACE5-4D08-A554-C293A1EFF28A}"/>
              </a:ext>
            </a:extLst>
          </p:cNvPr>
          <p:cNvCxnSpPr>
            <a:cxnSpLocks/>
          </p:cNvCxnSpPr>
          <p:nvPr/>
        </p:nvCxnSpPr>
        <p:spPr>
          <a:xfrm flipH="1">
            <a:off x="3305645" y="4182457"/>
            <a:ext cx="465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86ECC3E-120B-40F9-AF8E-2AF408BB414C}"/>
              </a:ext>
            </a:extLst>
          </p:cNvPr>
          <p:cNvSpPr txBox="1"/>
          <p:nvPr/>
        </p:nvSpPr>
        <p:spPr>
          <a:xfrm>
            <a:off x="3712265" y="3961716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返回验证结果</a:t>
            </a:r>
            <a:endParaRPr lang="en-US" altLang="zh-CN" sz="1000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3E7A9BF-6C83-4498-9D21-2B52E4B85DF9}"/>
              </a:ext>
            </a:extLst>
          </p:cNvPr>
          <p:cNvCxnSpPr>
            <a:cxnSpLocks/>
          </p:cNvCxnSpPr>
          <p:nvPr/>
        </p:nvCxnSpPr>
        <p:spPr>
          <a:xfrm>
            <a:off x="3305645" y="4670410"/>
            <a:ext cx="5986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76430A3-D4E6-42CC-8FE9-01D355C79245}"/>
              </a:ext>
            </a:extLst>
          </p:cNvPr>
          <p:cNvSpPr txBox="1"/>
          <p:nvPr/>
        </p:nvSpPr>
        <p:spPr>
          <a:xfrm>
            <a:off x="3700673" y="446758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验证可信报告</a:t>
            </a:r>
            <a:endParaRPr lang="en-US" altLang="zh-CN" sz="1000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299D880-DD65-4945-BCBD-BD3EF1988755}"/>
              </a:ext>
            </a:extLst>
          </p:cNvPr>
          <p:cNvCxnSpPr/>
          <p:nvPr/>
        </p:nvCxnSpPr>
        <p:spPr>
          <a:xfrm>
            <a:off x="9297356" y="5453593"/>
            <a:ext cx="18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AFAF22D3-A8FB-4D03-8C7B-053DF5B92BD2}"/>
              </a:ext>
            </a:extLst>
          </p:cNvPr>
          <p:cNvCxnSpPr>
            <a:cxnSpLocks/>
          </p:cNvCxnSpPr>
          <p:nvPr/>
        </p:nvCxnSpPr>
        <p:spPr>
          <a:xfrm>
            <a:off x="9485302" y="5453593"/>
            <a:ext cx="1" cy="32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94EB103-5473-4EDE-A860-F2B8EE2B3438}"/>
              </a:ext>
            </a:extLst>
          </p:cNvPr>
          <p:cNvCxnSpPr/>
          <p:nvPr/>
        </p:nvCxnSpPr>
        <p:spPr>
          <a:xfrm flipH="1">
            <a:off x="9289643" y="5782070"/>
            <a:ext cx="187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31949EB3-3A8D-4338-990F-D1D7363C26D8}"/>
              </a:ext>
            </a:extLst>
          </p:cNvPr>
          <p:cNvSpPr txBox="1"/>
          <p:nvPr/>
        </p:nvSpPr>
        <p:spPr>
          <a:xfrm>
            <a:off x="9493016" y="5494720"/>
            <a:ext cx="1623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度量值与基准值比较验证</a:t>
            </a:r>
            <a:endParaRPr lang="en-US" altLang="zh-CN" sz="10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010FA0B-5ED9-45C7-81A9-8561DFB4B312}"/>
              </a:ext>
            </a:extLst>
          </p:cNvPr>
          <p:cNvCxnSpPr>
            <a:cxnSpLocks/>
          </p:cNvCxnSpPr>
          <p:nvPr/>
        </p:nvCxnSpPr>
        <p:spPr>
          <a:xfrm flipH="1">
            <a:off x="6638399" y="4998447"/>
            <a:ext cx="2653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359D2D9-CF47-4CDC-8D2D-1F8B805B8F1F}"/>
              </a:ext>
            </a:extLst>
          </p:cNvPr>
          <p:cNvCxnSpPr>
            <a:cxnSpLocks/>
          </p:cNvCxnSpPr>
          <p:nvPr/>
        </p:nvCxnSpPr>
        <p:spPr>
          <a:xfrm>
            <a:off x="6638399" y="5294362"/>
            <a:ext cx="2653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29B6FC75-1C56-4768-8265-D6A77DF7A081}"/>
              </a:ext>
            </a:extLst>
          </p:cNvPr>
          <p:cNvSpPr txBox="1"/>
          <p:nvPr/>
        </p:nvSpPr>
        <p:spPr>
          <a:xfrm>
            <a:off x="8137568" y="476738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获取基准值</a:t>
            </a:r>
            <a:endParaRPr lang="en-US" altLang="zh-CN" sz="1000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3FB7E37-FBF1-41BF-A47E-7DA27F46F940}"/>
              </a:ext>
            </a:extLst>
          </p:cNvPr>
          <p:cNvCxnSpPr>
            <a:cxnSpLocks/>
          </p:cNvCxnSpPr>
          <p:nvPr/>
        </p:nvCxnSpPr>
        <p:spPr>
          <a:xfrm flipH="1">
            <a:off x="3305645" y="5962052"/>
            <a:ext cx="5983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1C0ADE6C-3A0B-4799-B273-5A21B601F403}"/>
              </a:ext>
            </a:extLst>
          </p:cNvPr>
          <p:cNvSpPr txBox="1"/>
          <p:nvPr/>
        </p:nvSpPr>
        <p:spPr>
          <a:xfrm>
            <a:off x="3712265" y="574094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返回度量值验证结果</a:t>
            </a:r>
            <a:endParaRPr lang="en-US" altLang="zh-CN" sz="1000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C695595-BEB3-457F-B178-8EE2D5274CD6}"/>
              </a:ext>
            </a:extLst>
          </p:cNvPr>
          <p:cNvCxnSpPr>
            <a:cxnSpLocks/>
          </p:cNvCxnSpPr>
          <p:nvPr/>
        </p:nvCxnSpPr>
        <p:spPr>
          <a:xfrm flipH="1">
            <a:off x="1127623" y="6199878"/>
            <a:ext cx="2178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7272A77F-7576-4476-ADAE-FBFB31D09E89}"/>
              </a:ext>
            </a:extLst>
          </p:cNvPr>
          <p:cNvSpPr txBox="1"/>
          <p:nvPr/>
        </p:nvSpPr>
        <p:spPr>
          <a:xfrm>
            <a:off x="1774435" y="59577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返回验证结果</a:t>
            </a:r>
            <a:endParaRPr lang="en-US" altLang="zh-CN" sz="10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CD06557-9368-4107-B36D-6C0DD56B7FD2}"/>
              </a:ext>
            </a:extLst>
          </p:cNvPr>
          <p:cNvSpPr/>
          <p:nvPr/>
        </p:nvSpPr>
        <p:spPr>
          <a:xfrm>
            <a:off x="6154546" y="605328"/>
            <a:ext cx="967706" cy="37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db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958C903A-6361-47FD-A310-4B70BD9A817C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6638399" y="978468"/>
            <a:ext cx="0" cy="565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1CD533-CC22-41C3-966E-6DB943373727}"/>
              </a:ext>
            </a:extLst>
          </p:cNvPr>
          <p:cNvSpPr txBox="1"/>
          <p:nvPr/>
        </p:nvSpPr>
        <p:spPr>
          <a:xfrm>
            <a:off x="7965349" y="6446618"/>
            <a:ext cx="3444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TEE</a:t>
            </a:r>
            <a:r>
              <a:rPr lang="zh-CN" altLang="en-US" sz="2000" b="1" dirty="0"/>
              <a:t>远程证明最小实现方案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02156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0C061E-B8F7-453D-81E8-E2D63ADE66CF}"/>
              </a:ext>
            </a:extLst>
          </p:cNvPr>
          <p:cNvSpPr/>
          <p:nvPr/>
        </p:nvSpPr>
        <p:spPr>
          <a:xfrm>
            <a:off x="643770" y="289082"/>
            <a:ext cx="967706" cy="37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管理员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C403062-3627-48E0-9C51-5CE274EABBD5}"/>
              </a:ext>
            </a:extLst>
          </p:cNvPr>
          <p:cNvCxnSpPr>
            <a:stCxn id="2" idx="2"/>
          </p:cNvCxnSpPr>
          <p:nvPr/>
        </p:nvCxnSpPr>
        <p:spPr>
          <a:xfrm>
            <a:off x="1127623" y="662222"/>
            <a:ext cx="0" cy="59682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27282BC-B2B3-404D-A306-F9C7C2656004}"/>
              </a:ext>
            </a:extLst>
          </p:cNvPr>
          <p:cNvSpPr/>
          <p:nvPr/>
        </p:nvSpPr>
        <p:spPr>
          <a:xfrm>
            <a:off x="2181713" y="258328"/>
            <a:ext cx="1737139" cy="6341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TAS</a:t>
            </a:r>
            <a:r>
              <a:rPr lang="zh-CN" altLang="en-US" sz="1400" dirty="0">
                <a:solidFill>
                  <a:schemeClr val="tx1"/>
                </a:solidFill>
              </a:rPr>
              <a:t>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ED570F-D395-48EA-995C-5907E05EBF1D}"/>
              </a:ext>
            </a:extLst>
          </p:cNvPr>
          <p:cNvSpPr/>
          <p:nvPr/>
        </p:nvSpPr>
        <p:spPr>
          <a:xfrm>
            <a:off x="2530055" y="602591"/>
            <a:ext cx="967706" cy="37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AKS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647B27-945B-43D1-98EA-B2B5671768F3}"/>
              </a:ext>
            </a:extLst>
          </p:cNvPr>
          <p:cNvCxnSpPr>
            <a:stCxn id="5" idx="2"/>
          </p:cNvCxnSpPr>
          <p:nvPr/>
        </p:nvCxnSpPr>
        <p:spPr>
          <a:xfrm>
            <a:off x="3013908" y="975731"/>
            <a:ext cx="0" cy="554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8C8B602-5641-404B-97ED-3892136DD264}"/>
              </a:ext>
            </a:extLst>
          </p:cNvPr>
          <p:cNvSpPr/>
          <p:nvPr/>
        </p:nvSpPr>
        <p:spPr>
          <a:xfrm>
            <a:off x="4140926" y="258328"/>
            <a:ext cx="5521019" cy="6341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REE</a:t>
            </a:r>
            <a:r>
              <a:rPr lang="zh-CN" altLang="en-US" sz="1400" dirty="0">
                <a:solidFill>
                  <a:schemeClr val="tx1"/>
                </a:solidFill>
              </a:rPr>
              <a:t>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DB3B58-F6E0-4124-85A0-9D8AA380A448}"/>
              </a:ext>
            </a:extLst>
          </p:cNvPr>
          <p:cNvSpPr/>
          <p:nvPr/>
        </p:nvSpPr>
        <p:spPr>
          <a:xfrm>
            <a:off x="9884444" y="258328"/>
            <a:ext cx="2107259" cy="6341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TEE</a:t>
            </a:r>
            <a:r>
              <a:rPr lang="zh-CN" altLang="en-US" sz="1400" dirty="0">
                <a:solidFill>
                  <a:schemeClr val="tx1"/>
                </a:solidFill>
              </a:rPr>
              <a:t>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4A7E36-6A22-4B7B-BE4B-E26331164C5E}"/>
              </a:ext>
            </a:extLst>
          </p:cNvPr>
          <p:cNvSpPr/>
          <p:nvPr/>
        </p:nvSpPr>
        <p:spPr>
          <a:xfrm>
            <a:off x="4611404" y="602591"/>
            <a:ext cx="967706" cy="37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ASLIB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1930991-376A-4EE8-B80E-18568FD64652}"/>
              </a:ext>
            </a:extLst>
          </p:cNvPr>
          <p:cNvCxnSpPr>
            <a:stCxn id="10" idx="2"/>
          </p:cNvCxnSpPr>
          <p:nvPr/>
        </p:nvCxnSpPr>
        <p:spPr>
          <a:xfrm>
            <a:off x="5095257" y="975731"/>
            <a:ext cx="0" cy="554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FEF6A94-9282-40B0-A103-BE133FF9F1D5}"/>
              </a:ext>
            </a:extLst>
          </p:cNvPr>
          <p:cNvSpPr/>
          <p:nvPr/>
        </p:nvSpPr>
        <p:spPr>
          <a:xfrm>
            <a:off x="6240287" y="602591"/>
            <a:ext cx="1188124" cy="37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QCA DEMO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F1644FB-AEC8-463F-90ED-2BFEF34187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834349" y="975731"/>
            <a:ext cx="0" cy="554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63AE606-6E9C-4B17-BD6B-7722AD51B8D1}"/>
              </a:ext>
            </a:extLst>
          </p:cNvPr>
          <p:cNvSpPr/>
          <p:nvPr/>
        </p:nvSpPr>
        <p:spPr>
          <a:xfrm>
            <a:off x="8321636" y="602591"/>
            <a:ext cx="967706" cy="37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QCA LIB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1C8F070-0141-47A8-9DFC-FD3B26921478}"/>
              </a:ext>
            </a:extLst>
          </p:cNvPr>
          <p:cNvCxnSpPr>
            <a:stCxn id="14" idx="2"/>
          </p:cNvCxnSpPr>
          <p:nvPr/>
        </p:nvCxnSpPr>
        <p:spPr>
          <a:xfrm>
            <a:off x="8805489" y="975731"/>
            <a:ext cx="0" cy="554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7734F5D-6228-4F60-A832-442A4FDC2B64}"/>
              </a:ext>
            </a:extLst>
          </p:cNvPr>
          <p:cNvSpPr/>
          <p:nvPr/>
        </p:nvSpPr>
        <p:spPr>
          <a:xfrm>
            <a:off x="10292775" y="602591"/>
            <a:ext cx="967706" cy="37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QTA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2A817BC-FB08-4CEC-9213-83272860CF3E}"/>
              </a:ext>
            </a:extLst>
          </p:cNvPr>
          <p:cNvCxnSpPr>
            <a:stCxn id="18" idx="2"/>
          </p:cNvCxnSpPr>
          <p:nvPr/>
        </p:nvCxnSpPr>
        <p:spPr>
          <a:xfrm>
            <a:off x="10776628" y="975731"/>
            <a:ext cx="0" cy="554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260FDA4-5EC4-464E-AE4F-B23E61F8D1BE}"/>
              </a:ext>
            </a:extLst>
          </p:cNvPr>
          <p:cNvCxnSpPr/>
          <p:nvPr/>
        </p:nvCxnSpPr>
        <p:spPr>
          <a:xfrm>
            <a:off x="1127623" y="1136472"/>
            <a:ext cx="188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5FC690E-E16C-4B82-A569-23C25E87794F}"/>
              </a:ext>
            </a:extLst>
          </p:cNvPr>
          <p:cNvSpPr txBox="1"/>
          <p:nvPr/>
        </p:nvSpPr>
        <p:spPr>
          <a:xfrm>
            <a:off x="1129374" y="942948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启动</a:t>
            </a:r>
            <a:r>
              <a:rPr lang="en-US" altLang="zh-CN" sz="1000" dirty="0"/>
              <a:t>AKS</a:t>
            </a:r>
            <a:endParaRPr lang="zh-CN" altLang="en-US" sz="10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C3A403A-6D1A-4E2A-895E-04A138548BAA}"/>
              </a:ext>
            </a:extLst>
          </p:cNvPr>
          <p:cNvCxnSpPr/>
          <p:nvPr/>
        </p:nvCxnSpPr>
        <p:spPr>
          <a:xfrm>
            <a:off x="1127623" y="1423855"/>
            <a:ext cx="570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1F9A212-3AE7-4A51-9B78-B92EC6DE66D5}"/>
              </a:ext>
            </a:extLst>
          </p:cNvPr>
          <p:cNvSpPr txBox="1"/>
          <p:nvPr/>
        </p:nvSpPr>
        <p:spPr>
          <a:xfrm>
            <a:off x="1129374" y="1216897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启动</a:t>
            </a:r>
            <a:r>
              <a:rPr lang="en-US" altLang="zh-CN" sz="1000" dirty="0"/>
              <a:t>QCA Demo</a:t>
            </a:r>
            <a:endParaRPr lang="zh-CN" altLang="en-US" sz="1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18E6A7-B6CC-40A9-ADD5-DAD581CA9B07}"/>
              </a:ext>
            </a:extLst>
          </p:cNvPr>
          <p:cNvSpPr txBox="1"/>
          <p:nvPr/>
        </p:nvSpPr>
        <p:spPr>
          <a:xfrm>
            <a:off x="7297783" y="6554317"/>
            <a:ext cx="4338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TEE</a:t>
            </a:r>
            <a:r>
              <a:rPr lang="zh-CN" altLang="en-US" sz="1600" b="1" dirty="0"/>
              <a:t>远程证明独立实现</a:t>
            </a:r>
            <a:r>
              <a:rPr lang="en-US" altLang="zh-CN" sz="1600" b="1" dirty="0"/>
              <a:t>NO_DAA</a:t>
            </a:r>
            <a:r>
              <a:rPr lang="zh-CN" altLang="en-US" sz="1600" b="1" dirty="0"/>
              <a:t>场景实现方案</a:t>
            </a:r>
            <a:endParaRPr lang="en-US" altLang="zh-CN" sz="1600" b="1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09E3A49-FB44-40F8-9741-150B5FB106FB}"/>
              </a:ext>
            </a:extLst>
          </p:cNvPr>
          <p:cNvCxnSpPr/>
          <p:nvPr/>
        </p:nvCxnSpPr>
        <p:spPr>
          <a:xfrm>
            <a:off x="6845857" y="1573071"/>
            <a:ext cx="18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2140C88-D6A0-49BB-91B9-AA8454A77F58}"/>
              </a:ext>
            </a:extLst>
          </p:cNvPr>
          <p:cNvCxnSpPr/>
          <p:nvPr/>
        </p:nvCxnSpPr>
        <p:spPr>
          <a:xfrm>
            <a:off x="7033803" y="1573071"/>
            <a:ext cx="0" cy="75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3C7D1A3-9BFB-46CF-9CCB-D36870DC9D2A}"/>
              </a:ext>
            </a:extLst>
          </p:cNvPr>
          <p:cNvCxnSpPr/>
          <p:nvPr/>
        </p:nvCxnSpPr>
        <p:spPr>
          <a:xfrm flipH="1">
            <a:off x="6845857" y="2327553"/>
            <a:ext cx="187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90D4420-D32D-47D6-BF12-F3EAD495222E}"/>
              </a:ext>
            </a:extLst>
          </p:cNvPr>
          <p:cNvSpPr txBox="1"/>
          <p:nvPr/>
        </p:nvSpPr>
        <p:spPr>
          <a:xfrm>
            <a:off x="6962338" y="1344436"/>
            <a:ext cx="1528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检查</a:t>
            </a:r>
            <a:r>
              <a:rPr lang="en-US" altLang="zh-CN" sz="1000" dirty="0"/>
              <a:t>QCA</a:t>
            </a:r>
            <a:r>
              <a:rPr lang="zh-CN" altLang="en-US" sz="1000" dirty="0"/>
              <a:t>本地是否保存</a:t>
            </a:r>
            <a:r>
              <a:rPr lang="en-US" altLang="zh-CN" sz="1000" dirty="0"/>
              <a:t>AKS</a:t>
            </a:r>
            <a:r>
              <a:rPr lang="zh-CN" altLang="en-US" sz="1000" dirty="0"/>
              <a:t>签发的</a:t>
            </a:r>
            <a:r>
              <a:rPr lang="en-US" altLang="zh-CN" sz="1000" dirty="0"/>
              <a:t>AK</a:t>
            </a:r>
            <a:r>
              <a:rPr lang="zh-CN" altLang="en-US" sz="1000" dirty="0"/>
              <a:t>证书：</a:t>
            </a:r>
            <a:endParaRPr lang="en-US" altLang="zh-CN" sz="1000" dirty="0"/>
          </a:p>
          <a:p>
            <a:r>
              <a:rPr lang="en-US" altLang="zh-CN" sz="1000" dirty="0"/>
              <a:t>1</a:t>
            </a:r>
            <a:r>
              <a:rPr lang="zh-CN" altLang="en-US" sz="1000" dirty="0"/>
              <a:t>、有证书，则不执行后续操作；</a:t>
            </a:r>
            <a:endParaRPr lang="en-US" altLang="zh-CN" sz="1000" dirty="0"/>
          </a:p>
          <a:p>
            <a:r>
              <a:rPr lang="en-US" altLang="zh-CN" sz="1000" dirty="0"/>
              <a:t>2</a:t>
            </a:r>
            <a:r>
              <a:rPr lang="zh-CN" altLang="en-US" sz="1000" dirty="0"/>
              <a:t>、无证书，则执行下面步骤获取证书并保存</a:t>
            </a:r>
            <a:endParaRPr lang="en-US" altLang="zh-CN" sz="10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B2E8157-6971-4251-9D60-FCC1EADA7438}"/>
              </a:ext>
            </a:extLst>
          </p:cNvPr>
          <p:cNvCxnSpPr/>
          <p:nvPr/>
        </p:nvCxnSpPr>
        <p:spPr>
          <a:xfrm>
            <a:off x="6845857" y="2704014"/>
            <a:ext cx="195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30A16A1-3DDD-4A91-860A-3BD6CAA5303A}"/>
              </a:ext>
            </a:extLst>
          </p:cNvPr>
          <p:cNvSpPr txBox="1"/>
          <p:nvPr/>
        </p:nvSpPr>
        <p:spPr>
          <a:xfrm>
            <a:off x="6939830" y="2486690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申请</a:t>
            </a:r>
            <a:r>
              <a:rPr lang="en-US" altLang="zh-CN" sz="1000" dirty="0"/>
              <a:t>QTA</a:t>
            </a:r>
            <a:r>
              <a:rPr lang="zh-CN" altLang="en-US" sz="1000" dirty="0"/>
              <a:t>的</a:t>
            </a:r>
            <a:r>
              <a:rPr lang="en-US" altLang="zh-CN" sz="1000" dirty="0"/>
              <a:t>AK</a:t>
            </a:r>
            <a:r>
              <a:rPr lang="zh-CN" altLang="en-US" sz="1000" dirty="0"/>
              <a:t>证书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8673EC4-0B0E-4A09-9C84-5EA4EA9C99D3}"/>
              </a:ext>
            </a:extLst>
          </p:cNvPr>
          <p:cNvCxnSpPr/>
          <p:nvPr/>
        </p:nvCxnSpPr>
        <p:spPr>
          <a:xfrm>
            <a:off x="8805489" y="2882541"/>
            <a:ext cx="1947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2B2C98D-DD4B-4EED-AACF-62CEF70909F4}"/>
              </a:ext>
            </a:extLst>
          </p:cNvPr>
          <p:cNvSpPr txBox="1"/>
          <p:nvPr/>
        </p:nvSpPr>
        <p:spPr>
          <a:xfrm>
            <a:off x="8816996" y="2669570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申请</a:t>
            </a:r>
            <a:r>
              <a:rPr lang="en-US" altLang="zh-CN" sz="1000" dirty="0"/>
              <a:t>QTA</a:t>
            </a:r>
            <a:r>
              <a:rPr lang="zh-CN" altLang="en-US" sz="1000" dirty="0"/>
              <a:t>的</a:t>
            </a:r>
            <a:r>
              <a:rPr lang="en-US" altLang="zh-CN" sz="1000" dirty="0"/>
              <a:t>AK</a:t>
            </a:r>
            <a:r>
              <a:rPr lang="zh-CN" altLang="en-US" sz="1000" dirty="0"/>
              <a:t>证书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ACC1B23-1160-4A3A-A657-31981E763CFD}"/>
              </a:ext>
            </a:extLst>
          </p:cNvPr>
          <p:cNvCxnSpPr/>
          <p:nvPr/>
        </p:nvCxnSpPr>
        <p:spPr>
          <a:xfrm>
            <a:off x="10788137" y="3036595"/>
            <a:ext cx="18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CDD2A1E-DC2A-4C11-B806-CB2BEA6D32C6}"/>
              </a:ext>
            </a:extLst>
          </p:cNvPr>
          <p:cNvCxnSpPr/>
          <p:nvPr/>
        </p:nvCxnSpPr>
        <p:spPr>
          <a:xfrm>
            <a:off x="10976083" y="3036595"/>
            <a:ext cx="0" cy="75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0FE6FB7-06CA-4241-A80B-A2C7390A6137}"/>
              </a:ext>
            </a:extLst>
          </p:cNvPr>
          <p:cNvCxnSpPr/>
          <p:nvPr/>
        </p:nvCxnSpPr>
        <p:spPr>
          <a:xfrm flipH="1">
            <a:off x="10788137" y="3791077"/>
            <a:ext cx="187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C5379C0-059B-4C57-A7F9-C7DA4F5CC2F7}"/>
              </a:ext>
            </a:extLst>
          </p:cNvPr>
          <p:cNvSpPr txBox="1"/>
          <p:nvPr/>
        </p:nvSpPr>
        <p:spPr>
          <a:xfrm>
            <a:off x="10938073" y="3059893"/>
            <a:ext cx="10870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生成</a:t>
            </a:r>
            <a:r>
              <a:rPr lang="en-US" altLang="zh-CN" sz="1000" dirty="0"/>
              <a:t>AK</a:t>
            </a:r>
            <a:r>
              <a:rPr lang="zh-CN" altLang="en-US" sz="1000" dirty="0"/>
              <a:t>，并用设备证书私钥进行签名，返回签名后的</a:t>
            </a:r>
            <a:r>
              <a:rPr lang="en-US" altLang="zh-CN" sz="1000" dirty="0"/>
              <a:t>AK</a:t>
            </a:r>
            <a:r>
              <a:rPr lang="zh-CN" altLang="en-US" sz="1000" dirty="0"/>
              <a:t>证书</a:t>
            </a:r>
            <a:endParaRPr lang="en-US" altLang="zh-CN" sz="10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5597894-3396-4A62-B0E4-2CE6DA7B10B1}"/>
              </a:ext>
            </a:extLst>
          </p:cNvPr>
          <p:cNvCxnSpPr/>
          <p:nvPr/>
        </p:nvCxnSpPr>
        <p:spPr>
          <a:xfrm flipH="1">
            <a:off x="8816996" y="3944986"/>
            <a:ext cx="195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77FB790-172D-4B57-B418-D8EB7F075BF0}"/>
              </a:ext>
            </a:extLst>
          </p:cNvPr>
          <p:cNvCxnSpPr/>
          <p:nvPr/>
        </p:nvCxnSpPr>
        <p:spPr>
          <a:xfrm flipH="1">
            <a:off x="6845857" y="4127866"/>
            <a:ext cx="195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3B2D304-97F9-4E91-815F-0259B3F693A8}"/>
              </a:ext>
            </a:extLst>
          </p:cNvPr>
          <p:cNvSpPr txBox="1"/>
          <p:nvPr/>
        </p:nvSpPr>
        <p:spPr>
          <a:xfrm>
            <a:off x="8812396" y="3701558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返回</a:t>
            </a:r>
            <a:r>
              <a:rPr lang="en-US" altLang="zh-CN" sz="1000" dirty="0"/>
              <a:t>QTA</a:t>
            </a:r>
            <a:r>
              <a:rPr lang="zh-CN" altLang="en-US" sz="1000" dirty="0"/>
              <a:t>的</a:t>
            </a:r>
            <a:r>
              <a:rPr lang="en-US" altLang="zh-CN" sz="1000" dirty="0"/>
              <a:t>AK</a:t>
            </a:r>
            <a:r>
              <a:rPr lang="zh-CN" altLang="en-US" sz="1000" dirty="0"/>
              <a:t>证书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11CEBCE-91F2-499D-AFD8-A0D497A40A5E}"/>
              </a:ext>
            </a:extLst>
          </p:cNvPr>
          <p:cNvSpPr txBox="1"/>
          <p:nvPr/>
        </p:nvSpPr>
        <p:spPr>
          <a:xfrm>
            <a:off x="6962338" y="3898674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返回</a:t>
            </a:r>
            <a:r>
              <a:rPr lang="en-US" altLang="zh-CN" sz="1000" dirty="0"/>
              <a:t>QTA</a:t>
            </a:r>
            <a:r>
              <a:rPr lang="zh-CN" altLang="en-US" sz="1000" dirty="0"/>
              <a:t>的</a:t>
            </a:r>
            <a:r>
              <a:rPr lang="en-US" altLang="zh-CN" sz="1000" dirty="0"/>
              <a:t>AK</a:t>
            </a:r>
            <a:r>
              <a:rPr lang="zh-CN" altLang="en-US" sz="1000" dirty="0"/>
              <a:t>证书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5B8899B-A596-4F46-9B32-7383D9A78C40}"/>
              </a:ext>
            </a:extLst>
          </p:cNvPr>
          <p:cNvCxnSpPr/>
          <p:nvPr/>
        </p:nvCxnSpPr>
        <p:spPr>
          <a:xfrm flipH="1">
            <a:off x="5095257" y="4302038"/>
            <a:ext cx="175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9A8EFD4-99F6-4ACD-813D-91E98ABD4F41}"/>
              </a:ext>
            </a:extLst>
          </p:cNvPr>
          <p:cNvCxnSpPr/>
          <p:nvPr/>
        </p:nvCxnSpPr>
        <p:spPr>
          <a:xfrm flipH="1">
            <a:off x="3013908" y="4489272"/>
            <a:ext cx="20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0C3952C-C0CF-41AA-89EA-824B1D16F5E5}"/>
              </a:ext>
            </a:extLst>
          </p:cNvPr>
          <p:cNvCxnSpPr/>
          <p:nvPr/>
        </p:nvCxnSpPr>
        <p:spPr>
          <a:xfrm>
            <a:off x="3017663" y="4633038"/>
            <a:ext cx="18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F03AC01-6D72-4ACC-AA3B-AA7EF925271D}"/>
              </a:ext>
            </a:extLst>
          </p:cNvPr>
          <p:cNvCxnSpPr/>
          <p:nvPr/>
        </p:nvCxnSpPr>
        <p:spPr>
          <a:xfrm>
            <a:off x="3205609" y="4633038"/>
            <a:ext cx="0" cy="75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D0A1936-A7C1-4899-B35D-227C4E7ED38F}"/>
              </a:ext>
            </a:extLst>
          </p:cNvPr>
          <p:cNvCxnSpPr/>
          <p:nvPr/>
        </p:nvCxnSpPr>
        <p:spPr>
          <a:xfrm flipH="1">
            <a:off x="3017663" y="5387520"/>
            <a:ext cx="187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D83D7AD-102C-4BFF-8882-3B2D5B28123B}"/>
              </a:ext>
            </a:extLst>
          </p:cNvPr>
          <p:cNvSpPr txBox="1"/>
          <p:nvPr/>
        </p:nvSpPr>
        <p:spPr>
          <a:xfrm>
            <a:off x="3168918" y="4500021"/>
            <a:ext cx="10222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验签通过，用</a:t>
            </a:r>
            <a:r>
              <a:rPr lang="en-US" altLang="zh-CN" sz="1000" dirty="0"/>
              <a:t>AKS</a:t>
            </a:r>
            <a:r>
              <a:rPr lang="zh-CN" altLang="en-US" sz="1000" dirty="0"/>
              <a:t>证书私钥对</a:t>
            </a:r>
            <a:r>
              <a:rPr lang="en-US" altLang="zh-CN" sz="1000" dirty="0"/>
              <a:t>AK</a:t>
            </a:r>
            <a:r>
              <a:rPr lang="zh-CN" altLang="en-US" sz="1000" dirty="0"/>
              <a:t>进行重签名，返回签名后的新</a:t>
            </a:r>
            <a:r>
              <a:rPr lang="en-US" altLang="zh-CN" sz="1000" dirty="0"/>
              <a:t>AK</a:t>
            </a:r>
            <a:r>
              <a:rPr lang="zh-CN" altLang="en-US" sz="1000" dirty="0"/>
              <a:t>证书</a:t>
            </a:r>
            <a:endParaRPr lang="en-US" altLang="zh-CN" sz="10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BD0D343-7E0D-4D5D-B40C-D5231B32FA2E}"/>
              </a:ext>
            </a:extLst>
          </p:cNvPr>
          <p:cNvCxnSpPr/>
          <p:nvPr/>
        </p:nvCxnSpPr>
        <p:spPr>
          <a:xfrm>
            <a:off x="3013908" y="5551718"/>
            <a:ext cx="20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2BC1CED-AEB1-42C7-B8BF-CDC6817EB8E0}"/>
              </a:ext>
            </a:extLst>
          </p:cNvPr>
          <p:cNvCxnSpPr/>
          <p:nvPr/>
        </p:nvCxnSpPr>
        <p:spPr>
          <a:xfrm>
            <a:off x="5088677" y="5655256"/>
            <a:ext cx="1739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35E93D6-0925-4BCC-905D-668787049E5F}"/>
              </a:ext>
            </a:extLst>
          </p:cNvPr>
          <p:cNvCxnSpPr/>
          <p:nvPr/>
        </p:nvCxnSpPr>
        <p:spPr>
          <a:xfrm>
            <a:off x="6845857" y="6209211"/>
            <a:ext cx="195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07ADC60-C70B-4E81-AFE7-D0A770D355D0}"/>
              </a:ext>
            </a:extLst>
          </p:cNvPr>
          <p:cNvCxnSpPr/>
          <p:nvPr/>
        </p:nvCxnSpPr>
        <p:spPr>
          <a:xfrm>
            <a:off x="8805489" y="6361611"/>
            <a:ext cx="1971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9FC2CCE-7EF1-4CFC-98BD-90BBEB21D95B}"/>
              </a:ext>
            </a:extLst>
          </p:cNvPr>
          <p:cNvSpPr txBox="1"/>
          <p:nvPr/>
        </p:nvSpPr>
        <p:spPr>
          <a:xfrm>
            <a:off x="5138593" y="4055817"/>
            <a:ext cx="1324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申请</a:t>
            </a:r>
            <a:r>
              <a:rPr lang="en-US" altLang="zh-CN" sz="1000" dirty="0"/>
              <a:t>AKS</a:t>
            </a:r>
            <a:r>
              <a:rPr lang="zh-CN" altLang="en-US" sz="1000" dirty="0"/>
              <a:t>对</a:t>
            </a:r>
            <a:r>
              <a:rPr lang="en-US" altLang="zh-CN" sz="1000" dirty="0"/>
              <a:t>AK</a:t>
            </a:r>
            <a:r>
              <a:rPr lang="zh-CN" altLang="en-US" sz="1000" dirty="0"/>
              <a:t>重签名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59CE41A-4A00-4BE5-BEF5-B21E879012A6}"/>
              </a:ext>
            </a:extLst>
          </p:cNvPr>
          <p:cNvSpPr txBox="1"/>
          <p:nvPr/>
        </p:nvSpPr>
        <p:spPr>
          <a:xfrm>
            <a:off x="3821988" y="4264822"/>
            <a:ext cx="1324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申请</a:t>
            </a:r>
            <a:r>
              <a:rPr lang="en-US" altLang="zh-CN" sz="1000" dirty="0"/>
              <a:t>AKS</a:t>
            </a:r>
            <a:r>
              <a:rPr lang="zh-CN" altLang="en-US" sz="1000" dirty="0"/>
              <a:t>对</a:t>
            </a:r>
            <a:r>
              <a:rPr lang="en-US" altLang="zh-CN" sz="1000" dirty="0"/>
              <a:t>AK</a:t>
            </a:r>
            <a:r>
              <a:rPr lang="zh-CN" altLang="en-US" sz="1000" dirty="0"/>
              <a:t>重签名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05888F0-8197-44AE-81B5-C36F499C6FF5}"/>
              </a:ext>
            </a:extLst>
          </p:cNvPr>
          <p:cNvSpPr txBox="1"/>
          <p:nvPr/>
        </p:nvSpPr>
        <p:spPr>
          <a:xfrm>
            <a:off x="3824423" y="5348833"/>
            <a:ext cx="1362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返回重签名的</a:t>
            </a:r>
            <a:r>
              <a:rPr lang="en-US" altLang="zh-CN" sz="1000" dirty="0"/>
              <a:t>AK</a:t>
            </a:r>
            <a:r>
              <a:rPr lang="zh-CN" altLang="en-US" sz="1000" dirty="0"/>
              <a:t>证书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4ED853E-5C17-46BF-AC9F-70A7FDFAC015}"/>
              </a:ext>
            </a:extLst>
          </p:cNvPr>
          <p:cNvSpPr txBox="1"/>
          <p:nvPr/>
        </p:nvSpPr>
        <p:spPr>
          <a:xfrm>
            <a:off x="5088758" y="5445635"/>
            <a:ext cx="1362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返回重签名的</a:t>
            </a:r>
            <a:r>
              <a:rPr lang="en-US" altLang="zh-CN" sz="1000" dirty="0"/>
              <a:t>AK</a:t>
            </a:r>
            <a:r>
              <a:rPr lang="zh-CN" altLang="en-US" sz="1000" dirty="0"/>
              <a:t>证书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356A801-8DF6-4137-A05D-93ABC054AC07}"/>
              </a:ext>
            </a:extLst>
          </p:cNvPr>
          <p:cNvSpPr txBox="1"/>
          <p:nvPr/>
        </p:nvSpPr>
        <p:spPr>
          <a:xfrm>
            <a:off x="6983996" y="5757831"/>
            <a:ext cx="16193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本地保存重签名的</a:t>
            </a:r>
            <a:r>
              <a:rPr lang="en-US" altLang="zh-CN" sz="1000" dirty="0"/>
              <a:t>AK</a:t>
            </a:r>
            <a:r>
              <a:rPr lang="zh-CN" altLang="en-US" sz="1000" dirty="0"/>
              <a:t>证书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F9821B8-99BE-48F0-8656-FD160CD44B22}"/>
              </a:ext>
            </a:extLst>
          </p:cNvPr>
          <p:cNvSpPr txBox="1"/>
          <p:nvPr/>
        </p:nvSpPr>
        <p:spPr>
          <a:xfrm>
            <a:off x="6881753" y="5997769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将重签名的</a:t>
            </a:r>
            <a:r>
              <a:rPr lang="en-US" altLang="zh-CN" sz="1000" dirty="0"/>
              <a:t>AK</a:t>
            </a:r>
            <a:r>
              <a:rPr lang="zh-CN" altLang="en-US" sz="1000" dirty="0"/>
              <a:t>证书保存到</a:t>
            </a:r>
            <a:r>
              <a:rPr lang="en-US" altLang="zh-CN" sz="1000" dirty="0"/>
              <a:t>QTA</a:t>
            </a:r>
            <a:endParaRPr lang="zh-CN" altLang="en-US" sz="10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FC22F78-946C-4A07-9BBF-6CD8AB11769A}"/>
              </a:ext>
            </a:extLst>
          </p:cNvPr>
          <p:cNvSpPr txBox="1"/>
          <p:nvPr/>
        </p:nvSpPr>
        <p:spPr>
          <a:xfrm>
            <a:off x="8812396" y="6124700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将重签名的</a:t>
            </a:r>
            <a:r>
              <a:rPr lang="en-US" altLang="zh-CN" sz="1000" dirty="0"/>
              <a:t>AK</a:t>
            </a:r>
            <a:r>
              <a:rPr lang="zh-CN" altLang="en-US" sz="1000" dirty="0"/>
              <a:t>证书保存到</a:t>
            </a:r>
            <a:r>
              <a:rPr lang="en-US" altLang="zh-CN" sz="1000" dirty="0"/>
              <a:t>QTA</a:t>
            </a:r>
            <a:endParaRPr lang="zh-CN" altLang="en-US" sz="1000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545D6FD7-D649-441D-9E28-33693672936E}"/>
              </a:ext>
            </a:extLst>
          </p:cNvPr>
          <p:cNvCxnSpPr/>
          <p:nvPr/>
        </p:nvCxnSpPr>
        <p:spPr>
          <a:xfrm>
            <a:off x="6845857" y="5797084"/>
            <a:ext cx="18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CF896CA-0ADE-4A23-B704-CE69DDB3F70C}"/>
              </a:ext>
            </a:extLst>
          </p:cNvPr>
          <p:cNvCxnSpPr>
            <a:cxnSpLocks/>
          </p:cNvCxnSpPr>
          <p:nvPr/>
        </p:nvCxnSpPr>
        <p:spPr>
          <a:xfrm flipH="1">
            <a:off x="7029284" y="5797084"/>
            <a:ext cx="0" cy="166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BCA49C3-1BD6-41BD-9376-83B6BB747671}"/>
              </a:ext>
            </a:extLst>
          </p:cNvPr>
          <p:cNvCxnSpPr/>
          <p:nvPr/>
        </p:nvCxnSpPr>
        <p:spPr>
          <a:xfrm flipH="1">
            <a:off x="6836984" y="5963738"/>
            <a:ext cx="187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8A6BF2C4-3B39-4DC3-8BD6-43D6096FCCE3}"/>
              </a:ext>
            </a:extLst>
          </p:cNvPr>
          <p:cNvSpPr txBox="1"/>
          <p:nvPr/>
        </p:nvSpPr>
        <p:spPr>
          <a:xfrm>
            <a:off x="2242899" y="3251622"/>
            <a:ext cx="1483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rgbClr val="FF0000"/>
                </a:solidFill>
              </a:rPr>
              <a:t>备注</a:t>
            </a:r>
            <a:r>
              <a:rPr lang="zh-CN" altLang="en-US" sz="1000" dirty="0"/>
              <a:t>：</a:t>
            </a:r>
            <a:r>
              <a:rPr lang="en-US" altLang="zh-CN" sz="1000" dirty="0"/>
              <a:t>AKS</a:t>
            </a:r>
            <a:r>
              <a:rPr lang="zh-CN" altLang="en-US" sz="1000" dirty="0"/>
              <a:t>需要保存每个</a:t>
            </a:r>
            <a:r>
              <a:rPr lang="en-US" altLang="zh-CN" sz="1000" dirty="0"/>
              <a:t>TEE</a:t>
            </a:r>
            <a:r>
              <a:rPr lang="zh-CN" altLang="en-US" sz="1000" dirty="0"/>
              <a:t>设备上的设备证书，从而便于验证由</a:t>
            </a:r>
            <a:r>
              <a:rPr lang="en-US" altLang="zh-CN" sz="1000" dirty="0"/>
              <a:t>TEE</a:t>
            </a:r>
            <a:r>
              <a:rPr lang="zh-CN" altLang="en-US" sz="1000" dirty="0"/>
              <a:t>设备签发的</a:t>
            </a:r>
            <a:r>
              <a:rPr lang="en-US" altLang="zh-CN" sz="1000" dirty="0"/>
              <a:t>AK</a:t>
            </a:r>
            <a:r>
              <a:rPr lang="zh-CN" altLang="en-US" sz="1000" dirty="0"/>
              <a:t>证书。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33816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0C061E-B8F7-453D-81E8-E2D63ADE66CF}"/>
              </a:ext>
            </a:extLst>
          </p:cNvPr>
          <p:cNvSpPr/>
          <p:nvPr/>
        </p:nvSpPr>
        <p:spPr>
          <a:xfrm>
            <a:off x="643770" y="289082"/>
            <a:ext cx="967706" cy="37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管理员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C403062-3627-48E0-9C51-5CE274EABBD5}"/>
              </a:ext>
            </a:extLst>
          </p:cNvPr>
          <p:cNvCxnSpPr>
            <a:stCxn id="2" idx="2"/>
          </p:cNvCxnSpPr>
          <p:nvPr/>
        </p:nvCxnSpPr>
        <p:spPr>
          <a:xfrm>
            <a:off x="1127623" y="662222"/>
            <a:ext cx="0" cy="59682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27282BC-B2B3-404D-A306-F9C7C2656004}"/>
              </a:ext>
            </a:extLst>
          </p:cNvPr>
          <p:cNvSpPr/>
          <p:nvPr/>
        </p:nvSpPr>
        <p:spPr>
          <a:xfrm>
            <a:off x="2181713" y="258328"/>
            <a:ext cx="1737139" cy="6341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TAS</a:t>
            </a:r>
            <a:r>
              <a:rPr lang="zh-CN" altLang="en-US" sz="1400" dirty="0">
                <a:solidFill>
                  <a:schemeClr val="tx1"/>
                </a:solidFill>
              </a:rPr>
              <a:t>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ED570F-D395-48EA-995C-5907E05EBF1D}"/>
              </a:ext>
            </a:extLst>
          </p:cNvPr>
          <p:cNvSpPr/>
          <p:nvPr/>
        </p:nvSpPr>
        <p:spPr>
          <a:xfrm>
            <a:off x="2530055" y="602591"/>
            <a:ext cx="967706" cy="37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AKS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1647B27-945B-43D1-98EA-B2B5671768F3}"/>
              </a:ext>
            </a:extLst>
          </p:cNvPr>
          <p:cNvCxnSpPr>
            <a:stCxn id="5" idx="2"/>
          </p:cNvCxnSpPr>
          <p:nvPr/>
        </p:nvCxnSpPr>
        <p:spPr>
          <a:xfrm>
            <a:off x="3013908" y="975731"/>
            <a:ext cx="0" cy="554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8C8B602-5641-404B-97ED-3892136DD264}"/>
              </a:ext>
            </a:extLst>
          </p:cNvPr>
          <p:cNvSpPr/>
          <p:nvPr/>
        </p:nvSpPr>
        <p:spPr>
          <a:xfrm>
            <a:off x="4140926" y="258328"/>
            <a:ext cx="5521019" cy="6341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REE</a:t>
            </a:r>
            <a:r>
              <a:rPr lang="zh-CN" altLang="en-US" sz="1400" dirty="0">
                <a:solidFill>
                  <a:schemeClr val="tx1"/>
                </a:solidFill>
              </a:rPr>
              <a:t>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DB3B58-F6E0-4124-85A0-9D8AA380A448}"/>
              </a:ext>
            </a:extLst>
          </p:cNvPr>
          <p:cNvSpPr/>
          <p:nvPr/>
        </p:nvSpPr>
        <p:spPr>
          <a:xfrm>
            <a:off x="9884444" y="258328"/>
            <a:ext cx="2107259" cy="63413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TEE</a:t>
            </a:r>
            <a:r>
              <a:rPr lang="zh-CN" altLang="en-US" sz="1400" dirty="0">
                <a:solidFill>
                  <a:schemeClr val="tx1"/>
                </a:solidFill>
              </a:rPr>
              <a:t>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4A7E36-6A22-4B7B-BE4B-E26331164C5E}"/>
              </a:ext>
            </a:extLst>
          </p:cNvPr>
          <p:cNvSpPr/>
          <p:nvPr/>
        </p:nvSpPr>
        <p:spPr>
          <a:xfrm>
            <a:off x="4611404" y="602591"/>
            <a:ext cx="967706" cy="37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ASLIB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1930991-376A-4EE8-B80E-18568FD64652}"/>
              </a:ext>
            </a:extLst>
          </p:cNvPr>
          <p:cNvCxnSpPr>
            <a:stCxn id="10" idx="2"/>
          </p:cNvCxnSpPr>
          <p:nvPr/>
        </p:nvCxnSpPr>
        <p:spPr>
          <a:xfrm>
            <a:off x="5095257" y="975731"/>
            <a:ext cx="0" cy="554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FEF6A94-9282-40B0-A103-BE133FF9F1D5}"/>
              </a:ext>
            </a:extLst>
          </p:cNvPr>
          <p:cNvSpPr/>
          <p:nvPr/>
        </p:nvSpPr>
        <p:spPr>
          <a:xfrm>
            <a:off x="6240287" y="602591"/>
            <a:ext cx="1188124" cy="37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QCA DEMO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F1644FB-AEC8-463F-90ED-2BFEF341877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834349" y="975731"/>
            <a:ext cx="0" cy="554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63AE606-6E9C-4B17-BD6B-7722AD51B8D1}"/>
              </a:ext>
            </a:extLst>
          </p:cNvPr>
          <p:cNvSpPr/>
          <p:nvPr/>
        </p:nvSpPr>
        <p:spPr>
          <a:xfrm>
            <a:off x="8321636" y="602591"/>
            <a:ext cx="967706" cy="37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QCA LIB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1C8F070-0141-47A8-9DFC-FD3B26921478}"/>
              </a:ext>
            </a:extLst>
          </p:cNvPr>
          <p:cNvCxnSpPr>
            <a:stCxn id="14" idx="2"/>
          </p:cNvCxnSpPr>
          <p:nvPr/>
        </p:nvCxnSpPr>
        <p:spPr>
          <a:xfrm>
            <a:off x="8805489" y="975731"/>
            <a:ext cx="0" cy="554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7734F5D-6228-4F60-A832-442A4FDC2B64}"/>
              </a:ext>
            </a:extLst>
          </p:cNvPr>
          <p:cNvSpPr/>
          <p:nvPr/>
        </p:nvSpPr>
        <p:spPr>
          <a:xfrm>
            <a:off x="10292775" y="602591"/>
            <a:ext cx="967706" cy="373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QTA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2A817BC-FB08-4CEC-9213-83272860CF3E}"/>
              </a:ext>
            </a:extLst>
          </p:cNvPr>
          <p:cNvCxnSpPr>
            <a:stCxn id="18" idx="2"/>
          </p:cNvCxnSpPr>
          <p:nvPr/>
        </p:nvCxnSpPr>
        <p:spPr>
          <a:xfrm>
            <a:off x="10776628" y="975731"/>
            <a:ext cx="0" cy="554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260FDA4-5EC4-464E-AE4F-B23E61F8D1BE}"/>
              </a:ext>
            </a:extLst>
          </p:cNvPr>
          <p:cNvCxnSpPr/>
          <p:nvPr/>
        </p:nvCxnSpPr>
        <p:spPr>
          <a:xfrm>
            <a:off x="1127623" y="1136472"/>
            <a:ext cx="188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5FC690E-E16C-4B82-A569-23C25E87794F}"/>
              </a:ext>
            </a:extLst>
          </p:cNvPr>
          <p:cNvSpPr txBox="1"/>
          <p:nvPr/>
        </p:nvSpPr>
        <p:spPr>
          <a:xfrm>
            <a:off x="1129374" y="942948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启动</a:t>
            </a:r>
            <a:r>
              <a:rPr lang="en-US" altLang="zh-CN" sz="1000" dirty="0"/>
              <a:t>AKS</a:t>
            </a:r>
            <a:endParaRPr lang="zh-CN" altLang="en-US" sz="10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C3A403A-6D1A-4E2A-895E-04A138548BAA}"/>
              </a:ext>
            </a:extLst>
          </p:cNvPr>
          <p:cNvCxnSpPr/>
          <p:nvPr/>
        </p:nvCxnSpPr>
        <p:spPr>
          <a:xfrm>
            <a:off x="1127623" y="1423855"/>
            <a:ext cx="570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1F9A212-3AE7-4A51-9B78-B92EC6DE66D5}"/>
              </a:ext>
            </a:extLst>
          </p:cNvPr>
          <p:cNvSpPr txBox="1"/>
          <p:nvPr/>
        </p:nvSpPr>
        <p:spPr>
          <a:xfrm>
            <a:off x="1129374" y="1216897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启动</a:t>
            </a:r>
            <a:r>
              <a:rPr lang="en-US" altLang="zh-CN" sz="1000" dirty="0"/>
              <a:t>QCA Demo</a:t>
            </a:r>
            <a:endParaRPr lang="zh-CN" altLang="en-US" sz="1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18E6A7-B6CC-40A9-ADD5-DAD581CA9B07}"/>
              </a:ext>
            </a:extLst>
          </p:cNvPr>
          <p:cNvSpPr txBox="1"/>
          <p:nvPr/>
        </p:nvSpPr>
        <p:spPr>
          <a:xfrm>
            <a:off x="7297783" y="6554317"/>
            <a:ext cx="4659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TEE</a:t>
            </a:r>
            <a:r>
              <a:rPr lang="zh-CN" altLang="en-US" sz="1600" b="1" dirty="0"/>
              <a:t>远程证明独立实现</a:t>
            </a:r>
            <a:r>
              <a:rPr lang="en-US" altLang="zh-CN" sz="1600" b="1" dirty="0"/>
              <a:t>WITH_DAA</a:t>
            </a:r>
            <a:r>
              <a:rPr lang="zh-CN" altLang="en-US" sz="1600" b="1" dirty="0"/>
              <a:t>场景实现方案</a:t>
            </a:r>
            <a:endParaRPr lang="en-US" altLang="zh-CN" sz="16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B2E8157-6971-4251-9D60-FCC1EADA7438}"/>
              </a:ext>
            </a:extLst>
          </p:cNvPr>
          <p:cNvCxnSpPr/>
          <p:nvPr/>
        </p:nvCxnSpPr>
        <p:spPr>
          <a:xfrm>
            <a:off x="6845857" y="1576253"/>
            <a:ext cx="195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30A16A1-3DDD-4A91-860A-3BD6CAA5303A}"/>
              </a:ext>
            </a:extLst>
          </p:cNvPr>
          <p:cNvSpPr txBox="1"/>
          <p:nvPr/>
        </p:nvSpPr>
        <p:spPr>
          <a:xfrm>
            <a:off x="6939830" y="1358929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申请</a:t>
            </a:r>
            <a:r>
              <a:rPr lang="en-US" altLang="zh-CN" sz="1000" dirty="0"/>
              <a:t>Qs</a:t>
            </a:r>
            <a:r>
              <a:rPr lang="zh-CN" altLang="en-US" sz="1000" dirty="0"/>
              <a:t>和签名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8673EC4-0B0E-4A09-9C84-5EA4EA9C99D3}"/>
              </a:ext>
            </a:extLst>
          </p:cNvPr>
          <p:cNvCxnSpPr/>
          <p:nvPr/>
        </p:nvCxnSpPr>
        <p:spPr>
          <a:xfrm>
            <a:off x="8805489" y="1754780"/>
            <a:ext cx="1947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2B2C98D-DD4B-4EED-AACF-62CEF70909F4}"/>
              </a:ext>
            </a:extLst>
          </p:cNvPr>
          <p:cNvSpPr txBox="1"/>
          <p:nvPr/>
        </p:nvSpPr>
        <p:spPr>
          <a:xfrm>
            <a:off x="8816996" y="1541809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申请</a:t>
            </a:r>
            <a:r>
              <a:rPr lang="en-US" altLang="zh-CN" sz="1000" dirty="0"/>
              <a:t>Qs</a:t>
            </a:r>
            <a:r>
              <a:rPr lang="zh-CN" altLang="en-US" sz="1000" dirty="0"/>
              <a:t>和签名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ACC1B23-1160-4A3A-A657-31981E763CFD}"/>
              </a:ext>
            </a:extLst>
          </p:cNvPr>
          <p:cNvCxnSpPr/>
          <p:nvPr/>
        </p:nvCxnSpPr>
        <p:spPr>
          <a:xfrm>
            <a:off x="10788137" y="1908834"/>
            <a:ext cx="18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CDD2A1E-DC2A-4C11-B806-CB2BEA6D32C6}"/>
              </a:ext>
            </a:extLst>
          </p:cNvPr>
          <p:cNvCxnSpPr/>
          <p:nvPr/>
        </p:nvCxnSpPr>
        <p:spPr>
          <a:xfrm>
            <a:off x="10976083" y="1908834"/>
            <a:ext cx="0" cy="75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0FE6FB7-06CA-4241-A80B-A2C7390A6137}"/>
              </a:ext>
            </a:extLst>
          </p:cNvPr>
          <p:cNvCxnSpPr/>
          <p:nvPr/>
        </p:nvCxnSpPr>
        <p:spPr>
          <a:xfrm flipH="1">
            <a:off x="10788137" y="2663316"/>
            <a:ext cx="187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C5379C0-059B-4C57-A7F9-C7DA4F5CC2F7}"/>
              </a:ext>
            </a:extLst>
          </p:cNvPr>
          <p:cNvSpPr txBox="1"/>
          <p:nvPr/>
        </p:nvSpPr>
        <p:spPr>
          <a:xfrm>
            <a:off x="10938073" y="1932132"/>
            <a:ext cx="1087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生成</a:t>
            </a:r>
            <a:r>
              <a:rPr lang="en-US" altLang="zh-CN" sz="1000" dirty="0"/>
              <a:t>Qs</a:t>
            </a:r>
            <a:r>
              <a:rPr lang="zh-CN" altLang="en-US" sz="1000" dirty="0"/>
              <a:t>并用设备证书私钥进行签名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5597894-3396-4A62-B0E4-2CE6DA7B10B1}"/>
              </a:ext>
            </a:extLst>
          </p:cNvPr>
          <p:cNvCxnSpPr/>
          <p:nvPr/>
        </p:nvCxnSpPr>
        <p:spPr>
          <a:xfrm flipH="1">
            <a:off x="8816996" y="2817225"/>
            <a:ext cx="195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77FB790-172D-4B57-B418-D8EB7F075BF0}"/>
              </a:ext>
            </a:extLst>
          </p:cNvPr>
          <p:cNvCxnSpPr/>
          <p:nvPr/>
        </p:nvCxnSpPr>
        <p:spPr>
          <a:xfrm flipH="1">
            <a:off x="6845857" y="3000105"/>
            <a:ext cx="195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3B2D304-97F9-4E91-815F-0259B3F693A8}"/>
              </a:ext>
            </a:extLst>
          </p:cNvPr>
          <p:cNvSpPr txBox="1"/>
          <p:nvPr/>
        </p:nvSpPr>
        <p:spPr>
          <a:xfrm>
            <a:off x="8812396" y="2573797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返回</a:t>
            </a:r>
            <a:r>
              <a:rPr lang="en-US" altLang="zh-CN" sz="1000" dirty="0"/>
              <a:t>Qs</a:t>
            </a:r>
            <a:r>
              <a:rPr lang="zh-CN" altLang="en-US" sz="1000" dirty="0"/>
              <a:t>和签名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11CEBCE-91F2-499D-AFD8-A0D497A40A5E}"/>
              </a:ext>
            </a:extLst>
          </p:cNvPr>
          <p:cNvSpPr txBox="1"/>
          <p:nvPr/>
        </p:nvSpPr>
        <p:spPr>
          <a:xfrm>
            <a:off x="6962338" y="2770913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返回</a:t>
            </a:r>
            <a:r>
              <a:rPr lang="en-US" altLang="zh-CN" sz="1000" dirty="0"/>
              <a:t>Qs</a:t>
            </a:r>
            <a:r>
              <a:rPr lang="zh-CN" altLang="en-US" sz="1000" dirty="0"/>
              <a:t>和签名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5B8899B-A596-4F46-9B32-7383D9A78C40}"/>
              </a:ext>
            </a:extLst>
          </p:cNvPr>
          <p:cNvCxnSpPr/>
          <p:nvPr/>
        </p:nvCxnSpPr>
        <p:spPr>
          <a:xfrm flipH="1">
            <a:off x="5095257" y="3174277"/>
            <a:ext cx="175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9A8EFD4-99F6-4ACD-813D-91E98ABD4F41}"/>
              </a:ext>
            </a:extLst>
          </p:cNvPr>
          <p:cNvCxnSpPr/>
          <p:nvPr/>
        </p:nvCxnSpPr>
        <p:spPr>
          <a:xfrm flipH="1">
            <a:off x="3013908" y="3361511"/>
            <a:ext cx="20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0C3952C-C0CF-41AA-89EA-824B1D16F5E5}"/>
              </a:ext>
            </a:extLst>
          </p:cNvPr>
          <p:cNvCxnSpPr/>
          <p:nvPr/>
        </p:nvCxnSpPr>
        <p:spPr>
          <a:xfrm>
            <a:off x="3017663" y="3505277"/>
            <a:ext cx="18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F03AC01-6D72-4ACC-AA3B-AA7EF925271D}"/>
              </a:ext>
            </a:extLst>
          </p:cNvPr>
          <p:cNvCxnSpPr/>
          <p:nvPr/>
        </p:nvCxnSpPr>
        <p:spPr>
          <a:xfrm>
            <a:off x="3205609" y="3505277"/>
            <a:ext cx="0" cy="75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D0A1936-A7C1-4899-B35D-227C4E7ED38F}"/>
              </a:ext>
            </a:extLst>
          </p:cNvPr>
          <p:cNvCxnSpPr/>
          <p:nvPr/>
        </p:nvCxnSpPr>
        <p:spPr>
          <a:xfrm flipH="1">
            <a:off x="3017663" y="4259759"/>
            <a:ext cx="187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D83D7AD-102C-4BFF-8882-3B2D5B28123B}"/>
              </a:ext>
            </a:extLst>
          </p:cNvPr>
          <p:cNvSpPr txBox="1"/>
          <p:nvPr/>
        </p:nvSpPr>
        <p:spPr>
          <a:xfrm>
            <a:off x="3168918" y="3507777"/>
            <a:ext cx="1022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验签</a:t>
            </a:r>
            <a:r>
              <a:rPr lang="en-US" altLang="zh-CN" sz="1000" dirty="0"/>
              <a:t>DRK</a:t>
            </a:r>
            <a:r>
              <a:rPr lang="zh-CN" altLang="en-US" sz="1000" dirty="0"/>
              <a:t>，验证</a:t>
            </a:r>
            <a:r>
              <a:rPr lang="en-US" altLang="zh-CN" sz="1000" dirty="0"/>
              <a:t>QTA</a:t>
            </a:r>
            <a:r>
              <a:rPr lang="zh-CN" altLang="en-US" sz="1000" dirty="0"/>
              <a:t>与</a:t>
            </a:r>
            <a:r>
              <a:rPr lang="en-US" altLang="zh-CN" sz="1000" dirty="0"/>
              <a:t>TCB</a:t>
            </a:r>
            <a:r>
              <a:rPr lang="zh-CN" altLang="en-US" sz="1000" dirty="0"/>
              <a:t>，获得</a:t>
            </a:r>
            <a:r>
              <a:rPr lang="en-US" altLang="zh-CN" sz="1000" dirty="0"/>
              <a:t>Qs</a:t>
            </a:r>
            <a:r>
              <a:rPr lang="zh-CN" altLang="en-US" sz="1000" dirty="0"/>
              <a:t>，生成</a:t>
            </a:r>
            <a:r>
              <a:rPr lang="en-US" altLang="zh-CN" sz="1000" dirty="0"/>
              <a:t>AK</a:t>
            </a:r>
            <a:r>
              <a:rPr lang="zh-CN" altLang="en-US" sz="1000" dirty="0"/>
              <a:t>证书</a:t>
            </a:r>
            <a:endParaRPr lang="en-US" altLang="zh-CN" sz="10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BD0D343-7E0D-4D5D-B40C-D5231B32FA2E}"/>
              </a:ext>
            </a:extLst>
          </p:cNvPr>
          <p:cNvCxnSpPr/>
          <p:nvPr/>
        </p:nvCxnSpPr>
        <p:spPr>
          <a:xfrm>
            <a:off x="3013908" y="4423957"/>
            <a:ext cx="2081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2BC1CED-AEB1-42C7-B8BF-CDC6817EB8E0}"/>
              </a:ext>
            </a:extLst>
          </p:cNvPr>
          <p:cNvCxnSpPr/>
          <p:nvPr/>
        </p:nvCxnSpPr>
        <p:spPr>
          <a:xfrm>
            <a:off x="5088677" y="4527495"/>
            <a:ext cx="1739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35E93D6-0925-4BCC-905D-668787049E5F}"/>
              </a:ext>
            </a:extLst>
          </p:cNvPr>
          <p:cNvCxnSpPr/>
          <p:nvPr/>
        </p:nvCxnSpPr>
        <p:spPr>
          <a:xfrm>
            <a:off x="6848129" y="4709372"/>
            <a:ext cx="195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07ADC60-C70B-4E81-AFE7-D0A770D355D0}"/>
              </a:ext>
            </a:extLst>
          </p:cNvPr>
          <p:cNvCxnSpPr/>
          <p:nvPr/>
        </p:nvCxnSpPr>
        <p:spPr>
          <a:xfrm>
            <a:off x="8807761" y="4861772"/>
            <a:ext cx="1971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9FC2CCE-7EF1-4CFC-98BD-90BBEB21D95B}"/>
              </a:ext>
            </a:extLst>
          </p:cNvPr>
          <p:cNvSpPr txBox="1"/>
          <p:nvPr/>
        </p:nvSpPr>
        <p:spPr>
          <a:xfrm>
            <a:off x="5138593" y="2928056"/>
            <a:ext cx="1377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发送</a:t>
            </a:r>
            <a:r>
              <a:rPr lang="en-US" altLang="zh-CN" sz="1000" dirty="0"/>
              <a:t>Resp || Qs || </a:t>
            </a:r>
            <a:r>
              <a:rPr lang="zh-CN" altLang="en-US" sz="1000" dirty="0"/>
              <a:t>签名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59CE41A-4A00-4BE5-BEF5-B21E879012A6}"/>
              </a:ext>
            </a:extLst>
          </p:cNvPr>
          <p:cNvSpPr txBox="1"/>
          <p:nvPr/>
        </p:nvSpPr>
        <p:spPr>
          <a:xfrm>
            <a:off x="3821988" y="3137061"/>
            <a:ext cx="1377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发送</a:t>
            </a:r>
            <a:r>
              <a:rPr lang="en-US" altLang="zh-CN" sz="1000" dirty="0"/>
              <a:t>Resp || Qs || </a:t>
            </a:r>
            <a:r>
              <a:rPr lang="zh-CN" altLang="en-US" sz="1000" dirty="0"/>
              <a:t>签名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05888F0-8197-44AE-81B5-C36F499C6FF5}"/>
              </a:ext>
            </a:extLst>
          </p:cNvPr>
          <p:cNvSpPr txBox="1"/>
          <p:nvPr/>
        </p:nvSpPr>
        <p:spPr>
          <a:xfrm>
            <a:off x="3824423" y="4221072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返回</a:t>
            </a:r>
            <a:r>
              <a:rPr lang="en-US" altLang="zh-CN" sz="1000" dirty="0"/>
              <a:t>AK</a:t>
            </a:r>
            <a:r>
              <a:rPr lang="zh-CN" altLang="en-US" sz="1000" dirty="0"/>
              <a:t>证书和签名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4ED853E-5C17-46BF-AC9F-70A7FDFAC015}"/>
              </a:ext>
            </a:extLst>
          </p:cNvPr>
          <p:cNvSpPr txBox="1"/>
          <p:nvPr/>
        </p:nvSpPr>
        <p:spPr>
          <a:xfrm>
            <a:off x="5088758" y="4317874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返回</a:t>
            </a:r>
            <a:r>
              <a:rPr lang="en-US" altLang="zh-CN" sz="1000" dirty="0"/>
              <a:t>AK</a:t>
            </a:r>
            <a:r>
              <a:rPr lang="zh-CN" altLang="en-US" sz="1000" dirty="0"/>
              <a:t>证书和签名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F9821B8-99BE-48F0-8656-FD160CD44B22}"/>
              </a:ext>
            </a:extLst>
          </p:cNvPr>
          <p:cNvSpPr txBox="1"/>
          <p:nvPr/>
        </p:nvSpPr>
        <p:spPr>
          <a:xfrm>
            <a:off x="6884025" y="4497930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验证</a:t>
            </a:r>
            <a:r>
              <a:rPr lang="en-US" altLang="zh-CN" sz="1000" dirty="0"/>
              <a:t>AK</a:t>
            </a:r>
            <a:r>
              <a:rPr lang="zh-CN" altLang="en-US" sz="1000" dirty="0"/>
              <a:t>证书和签名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FC22F78-946C-4A07-9BBF-6CD8AB11769A}"/>
              </a:ext>
            </a:extLst>
          </p:cNvPr>
          <p:cNvSpPr txBox="1"/>
          <p:nvPr/>
        </p:nvSpPr>
        <p:spPr>
          <a:xfrm>
            <a:off x="8814668" y="4624861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验证</a:t>
            </a:r>
            <a:r>
              <a:rPr lang="en-US" altLang="zh-CN" sz="1000" dirty="0"/>
              <a:t>AK</a:t>
            </a:r>
            <a:r>
              <a:rPr lang="zh-CN" altLang="en-US" sz="1000" dirty="0"/>
              <a:t>证书和签名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FC1D384-9BC8-4926-928A-0E53F9BDE94F}"/>
              </a:ext>
            </a:extLst>
          </p:cNvPr>
          <p:cNvCxnSpPr/>
          <p:nvPr/>
        </p:nvCxnSpPr>
        <p:spPr>
          <a:xfrm flipH="1">
            <a:off x="8813478" y="6021827"/>
            <a:ext cx="195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23236BD-A2D3-4ADD-8D50-112F03E06F58}"/>
              </a:ext>
            </a:extLst>
          </p:cNvPr>
          <p:cNvCxnSpPr/>
          <p:nvPr/>
        </p:nvCxnSpPr>
        <p:spPr>
          <a:xfrm flipH="1">
            <a:off x="6842339" y="6204707"/>
            <a:ext cx="195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7AD95D45-30A3-4712-AF94-34C7FB1FB35D}"/>
              </a:ext>
            </a:extLst>
          </p:cNvPr>
          <p:cNvSpPr txBox="1"/>
          <p:nvPr/>
        </p:nvSpPr>
        <p:spPr>
          <a:xfrm>
            <a:off x="8808878" y="5778399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返回验证结果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2E2FBEE-8DA5-46FB-8FBF-D52271046B7F}"/>
              </a:ext>
            </a:extLst>
          </p:cNvPr>
          <p:cNvSpPr txBox="1"/>
          <p:nvPr/>
        </p:nvSpPr>
        <p:spPr>
          <a:xfrm>
            <a:off x="6958820" y="5975515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返回验证结果</a:t>
            </a: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7BFF2790-3381-42A2-BA69-D03EA1E8C3BF}"/>
              </a:ext>
            </a:extLst>
          </p:cNvPr>
          <p:cNvCxnSpPr/>
          <p:nvPr/>
        </p:nvCxnSpPr>
        <p:spPr>
          <a:xfrm>
            <a:off x="10779952" y="5068630"/>
            <a:ext cx="18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EEC263A-4600-4F5B-8283-5B813BAFAA24}"/>
              </a:ext>
            </a:extLst>
          </p:cNvPr>
          <p:cNvCxnSpPr/>
          <p:nvPr/>
        </p:nvCxnSpPr>
        <p:spPr>
          <a:xfrm>
            <a:off x="10967898" y="5068630"/>
            <a:ext cx="0" cy="75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45DA7CA-E1B9-4FDB-B934-5425D3A3C200}"/>
              </a:ext>
            </a:extLst>
          </p:cNvPr>
          <p:cNvCxnSpPr/>
          <p:nvPr/>
        </p:nvCxnSpPr>
        <p:spPr>
          <a:xfrm flipH="1">
            <a:off x="10779952" y="5823112"/>
            <a:ext cx="187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80B810E1-8187-4A38-9169-276671D3131A}"/>
              </a:ext>
            </a:extLst>
          </p:cNvPr>
          <p:cNvSpPr txBox="1"/>
          <p:nvPr/>
        </p:nvSpPr>
        <p:spPr>
          <a:xfrm>
            <a:off x="10929888" y="5091928"/>
            <a:ext cx="1087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验证</a:t>
            </a:r>
            <a:r>
              <a:rPr lang="en-US" altLang="zh-CN" sz="1000" dirty="0"/>
              <a:t>AK</a:t>
            </a:r>
            <a:r>
              <a:rPr lang="zh-CN" altLang="en-US" sz="1000" dirty="0"/>
              <a:t>证书和签名，保存</a:t>
            </a:r>
            <a:r>
              <a:rPr lang="en-US" altLang="zh-CN" sz="1000" dirty="0"/>
              <a:t>AK</a:t>
            </a:r>
            <a:r>
              <a:rPr lang="zh-CN" altLang="en-US" sz="1000" dirty="0"/>
              <a:t>证书和私钥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7369E61-8DA4-4A61-93A0-9D0DFAADA9B9}"/>
              </a:ext>
            </a:extLst>
          </p:cNvPr>
          <p:cNvSpPr txBox="1"/>
          <p:nvPr/>
        </p:nvSpPr>
        <p:spPr>
          <a:xfrm>
            <a:off x="2294103" y="2122403"/>
            <a:ext cx="1483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rgbClr val="FF0000"/>
                </a:solidFill>
              </a:rPr>
              <a:t>备注</a:t>
            </a:r>
            <a:r>
              <a:rPr lang="zh-CN" altLang="en-US" sz="1000" dirty="0"/>
              <a:t>：</a:t>
            </a:r>
            <a:r>
              <a:rPr lang="en-US" altLang="zh-CN" sz="1000" dirty="0"/>
              <a:t>AKS</a:t>
            </a:r>
            <a:r>
              <a:rPr lang="zh-CN" altLang="en-US" sz="1000" dirty="0"/>
              <a:t>不需要保存每个</a:t>
            </a:r>
            <a:r>
              <a:rPr lang="en-US" altLang="zh-CN" sz="1000" dirty="0"/>
              <a:t>TEE</a:t>
            </a:r>
            <a:r>
              <a:rPr lang="zh-CN" altLang="en-US" sz="1000" dirty="0"/>
              <a:t>设备上的设备证书。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68898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267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27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8978</TotalTime>
  <Words>535</Words>
  <Application>Microsoft Office PowerPoint</Application>
  <PresentationFormat>宽屏</PresentationFormat>
  <Paragraphs>106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Kaiti SC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吴财军</cp:lastModifiedBy>
  <cp:revision>38</cp:revision>
  <dcterms:created xsi:type="dcterms:W3CDTF">2023-08-02T01:23:37Z</dcterms:created>
  <dcterms:modified xsi:type="dcterms:W3CDTF">2023-08-08T07:06:00Z</dcterms:modified>
</cp:coreProperties>
</file>