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8"/>
  </p:handoutMasterIdLst>
  <p:sldIdLst>
    <p:sldId id="305" r:id="rId4"/>
    <p:sldId id="307" r:id="rId6"/>
    <p:sldId id="316" r:id="rId7"/>
    <p:sldId id="370" r:id="rId8"/>
    <p:sldId id="318" r:id="rId9"/>
    <p:sldId id="395" r:id="rId10"/>
    <p:sldId id="404" r:id="rId11"/>
    <p:sldId id="388" r:id="rId12"/>
    <p:sldId id="378" r:id="rId13"/>
    <p:sldId id="283" r:id="rId14"/>
    <p:sldId id="402" r:id="rId15"/>
    <p:sldId id="322" r:id="rId16"/>
    <p:sldId id="375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WPS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64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0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尊敬的各位同事、专家，大家好！</a:t>
            </a:r>
            <a:endParaRPr lang="zh-CN" altLang="en-US"/>
          </a:p>
          <a:p>
            <a:r>
              <a:rPr lang="zh-CN" altLang="en-US"/>
              <a:t>今天，我很荣幸在这里与大家分享《KTIB：赋能CI/CD中多架构镜像合规构建与管理》的主题。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我将重点介绍CI/CD环境中的镜像安全和合规性挑战，以及我们开发的麒麟可信镜像构建工具KTIB的技术亮点和应用场景。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在现代软件开发过程中，CI/CD（持续集成/持续交付）已成为提高开发效率和产品质量的重要实践。然而，随着容器化技术的普及，镜像安全与合规性问题日益凸显，主要体现在以下几个方面：</a:t>
            </a:r>
            <a:endParaRPr lang="en-US" altLang="zh-CN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   合规标准频繁更新：各类行业标准和法规的不断变化，给企业合规带来了挑战。</a:t>
            </a:r>
            <a:endParaRPr lang="en-US" altLang="zh-CN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   漏洞检测滞后：镜像在构建和部署过程中，可能存在未被及时发现的安全漏洞。</a:t>
            </a:r>
            <a:endParaRPr lang="en-US" altLang="zh-CN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   镜像管理复杂：多架构、多版本的镜像管理使得整体流程繁琐，容易出错。</a:t>
            </a:r>
            <a:endParaRPr lang="en-US" altLang="zh-CN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   镜像来源不可信：不明来源的镜像可能包含恶意代码，给系统带来风险。</a:t>
            </a:r>
            <a:endParaRPr lang="en-US" altLang="zh-CN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二、麒麟可信镜像构建工具KTIB的设计初衷</a:t>
            </a:r>
            <a:endParaRPr lang="en-US" altLang="zh-CN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为了解决以上挑战，开发了KTIB，旨在：</a:t>
            </a:r>
            <a:endParaRPr lang="en-US" altLang="zh-CN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   提高镜像的安全性，确保每个镜像都经过严格的合规检查。</a:t>
            </a:r>
            <a:endParaRPr lang="en-US" altLang="zh-CN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   增强合规性，确保镜像符合最新的行业标准。</a:t>
            </a:r>
            <a:endParaRPr lang="en-US" altLang="zh-CN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   提升开发和运维效率，简化镜像管理流程。</a:t>
            </a:r>
            <a:endParaRPr lang="en-US" altLang="zh-CN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   提高灵活性，满足不同业务需求的镜像构建。</a:t>
            </a:r>
            <a:endParaRPr lang="en-US" altLang="zh-CN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ktib</a:t>
            </a: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定位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企业级镜像构建工具：KTIB主要面向企业用户，特别是那些对安全有较高要求的企业。它不仅仅是一个构建工具，还提供了一系列的安全和管理特性。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CI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CD集成：为了更好地适应现代软件开发生命周期，KTIB设计为可以轻松集成到现有的CI/CD管道中，自动化镜像构建、测试和部署过程。</a:t>
            </a:r>
            <a:endParaRPr lang="en-US" altLang="zh-CN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从整体架构上看,KTIB 分为三个主要部分:</a:t>
            </a:r>
            <a:endParaRPr lang="zh-CN" altLang="en-US"/>
          </a:p>
          <a:p>
            <a:r>
              <a:rPr lang="zh-CN" altLang="en-US"/>
              <a:t>    可视命令行：KTIB 提供了一个可视化的命令行界面,让用户可以更加友好地操作各种镜像和容器相关的功能。</a:t>
            </a:r>
            <a:endParaRPr lang="zh-CN" altLang="en-US"/>
          </a:p>
          <a:p>
            <a:r>
              <a:rPr lang="zh-CN" altLang="en-US"/>
              <a:t>    核心功能模块：这个部分包含了 KTIB 的四大核心功能模块:</a:t>
            </a:r>
            <a:endParaRPr lang="zh-CN" altLang="en-US"/>
          </a:p>
          <a:p>
            <a:r>
              <a:rPr lang="zh-CN" altLang="en-US"/>
              <a:t>        镜像管理：负责镜像的构建、层级管理等。</a:t>
            </a:r>
            <a:endParaRPr lang="zh-CN" altLang="en-US"/>
          </a:p>
          <a:p>
            <a:r>
              <a:rPr lang="zh-CN" altLang="en-US"/>
              <a:t>        容器管理：负责容器的运行、监控等。</a:t>
            </a:r>
            <a:endParaRPr lang="zh-CN" altLang="en-US"/>
          </a:p>
          <a:p>
            <a:r>
              <a:rPr lang="zh-CN" altLang="en-US"/>
              <a:t>        项目初始化：提供项目初始化的功能。</a:t>
            </a:r>
            <a:endParaRPr lang="zh-CN" altLang="en-US"/>
          </a:p>
          <a:p>
            <a:r>
              <a:rPr lang="zh-CN" altLang="en-US"/>
              <a:t>        扫描器：负责镜像的静态合规扫描。</a:t>
            </a:r>
            <a:endParaRPr lang="zh-CN" altLang="en-US"/>
          </a:p>
          <a:p>
            <a:r>
              <a:rPr lang="zh-CN" altLang="en-US"/>
              <a:t>    具体功能组件：在核心功能模块的基础上,KTIB 提供了更细化的功能组件,包括:</a:t>
            </a:r>
            <a:endParaRPr lang="zh-CN" altLang="en-US"/>
          </a:p>
          <a:p>
            <a:r>
              <a:rPr lang="zh-CN" altLang="en-US"/>
              <a:t>        镜像构建：如镜像 Manifest 管理、镜像列表等。</a:t>
            </a:r>
            <a:endParaRPr lang="zh-CN" altLang="en-US"/>
          </a:p>
          <a:p>
            <a:r>
              <a:rPr lang="zh-CN" altLang="en-US"/>
              <a:t>        部署容器：如容器列表、容器监控等。</a:t>
            </a:r>
            <a:endParaRPr lang="zh-CN" altLang="en-US"/>
          </a:p>
          <a:p>
            <a:r>
              <a:rPr lang="zh-CN" altLang="en-US"/>
              <a:t>        工程管理：如生成镜像认证文件等。</a:t>
            </a:r>
            <a:endParaRPr lang="zh-CN" altLang="en-US"/>
          </a:p>
          <a:p>
            <a:r>
              <a:rPr lang="zh-CN" altLang="en-US"/>
              <a:t>        其他组件：如静态合规扫描、镜像层管理、静态分析等。</a:t>
            </a:r>
            <a:endParaRPr lang="zh-CN" altLang="en-US"/>
          </a:p>
          <a:p>
            <a:r>
              <a:rPr lang="zh-CN" altLang="en-US"/>
              <a:t>KTIB的核心技术亮点包括:</a:t>
            </a:r>
            <a:endParaRPr lang="zh-CN" altLang="en-US"/>
          </a:p>
          <a:p>
            <a:r>
              <a:rPr lang="zh-CN" altLang="en-US"/>
              <a:t>    静态合规扫描。KTIB集成了CIS安全基准,能够对Dockerfile进行静态分析,在镜像构建前就确保镜像的安全合规性,大幅提升整体安全性。</a:t>
            </a:r>
            <a:endParaRPr lang="zh-CN" altLang="en-US"/>
          </a:p>
          <a:p>
            <a:r>
              <a:rPr lang="zh-CN" altLang="en-US"/>
              <a:t>    rootfs自定义。KTIB允许用户灵活配置rootfs文件系统,满足特定业务需求,如安装定制化的软件包、设置网络和locale等。这大大增强了镜像的定制能力,提升了开发效率。</a:t>
            </a:r>
            <a:endParaRPr lang="zh-CN" altLang="en-US"/>
          </a:p>
          <a:p>
            <a:r>
              <a:rPr lang="zh-CN" altLang="en-US"/>
              <a:t>    容器镜像管理。KTIB提供了丰富的工具,简化了镜像的全生命周期管理,包括镜像推送、拉取、列表、删除等操作。这确保了镜像管理可以无缝融入CI/CD流程中。</a:t>
            </a:r>
            <a:endParaRPr lang="zh-CN" altLang="en-US"/>
          </a:p>
          <a:p>
            <a:r>
              <a:rPr lang="zh-CN" altLang="en-US"/>
              <a:t>KTIB的工作流程涵盖了从rootfs构建到最终镜像制作的全过程。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indent="0" algn="just" fontAlgn="auto">
              <a:lnSpc>
                <a:spcPct val="130000"/>
              </a:lnSpc>
            </a:pPr>
            <a:r>
              <a:rPr lang="en-US">
                <a:sym typeface="+mn-ea"/>
              </a:rPr>
              <a:t>ktib</a:t>
            </a:r>
            <a:r>
              <a:rPr>
                <a:sym typeface="+mn-ea"/>
              </a:rPr>
              <a:t>旨在提供一种可扩展且简单的方法对 Dockerfile 进行针对性的</a:t>
            </a:r>
            <a:r>
              <a:rPr lang="zh-CN">
                <a:sym typeface="+mn-ea"/>
              </a:rPr>
              <a:t>安全</a:t>
            </a:r>
            <a:r>
              <a:rPr>
                <a:sym typeface="+mn-ea"/>
              </a:rPr>
              <a:t>审计</a:t>
            </a:r>
            <a:r>
              <a:rPr lang="zh-CN">
                <a:sym typeface="+mn-ea"/>
              </a:rPr>
              <a:t>，以防</a:t>
            </a:r>
            <a:r>
              <a:rPr>
                <a:sym typeface="+mn-ea"/>
              </a:rPr>
              <a:t>不安全的镜像被构建。</a:t>
            </a:r>
            <a:endParaRPr>
              <a:sym typeface="+mn-ea"/>
            </a:endParaRPr>
          </a:p>
          <a:p>
            <a:pPr indent="0" algn="just" fontAlgn="auto">
              <a:lnSpc>
                <a:spcPct val="130000"/>
              </a:lnSpc>
            </a:pPr>
            <a:r>
              <a:rPr lang="en-US">
                <a:sym typeface="+mn-ea"/>
              </a:rPr>
              <a:t>ktib</a:t>
            </a:r>
            <a:r>
              <a:rPr>
                <a:sym typeface="+mn-ea"/>
              </a:rPr>
              <a:t>使用</a:t>
            </a:r>
            <a:r>
              <a:rPr lang="zh-CN">
                <a:sym typeface="+mn-ea"/>
              </a:rPr>
              <a:t>自定义</a:t>
            </a:r>
            <a:r>
              <a:rPr>
                <a:sym typeface="+mn-ea"/>
              </a:rPr>
              <a:t>语法来解析Dockerfile，对所有</a:t>
            </a:r>
            <a:r>
              <a:rPr lang="en-US">
                <a:sym typeface="+mn-ea"/>
              </a:rPr>
              <a:t>Dockerfile</a:t>
            </a:r>
            <a:r>
              <a:rPr>
                <a:sym typeface="+mn-ea"/>
              </a:rPr>
              <a:t>指令进行解构。完成后，将一套定义好的</a:t>
            </a:r>
            <a:r>
              <a:rPr lang="zh-CN">
                <a:sym typeface="+mn-ea"/>
              </a:rPr>
              <a:t>安全策略</a:t>
            </a:r>
            <a:r>
              <a:rPr>
                <a:sym typeface="+mn-ea"/>
              </a:rPr>
              <a:t>规则与</a:t>
            </a:r>
            <a:r>
              <a:rPr lang="zh-CN">
                <a:sym typeface="+mn-ea"/>
              </a:rPr>
              <a:t>解析得到的</a:t>
            </a:r>
            <a:r>
              <a:rPr>
                <a:sym typeface="+mn-ea"/>
              </a:rPr>
              <a:t>文件</a:t>
            </a:r>
            <a:r>
              <a:rPr lang="zh-CN">
                <a:sym typeface="+mn-ea"/>
              </a:rPr>
              <a:t>内容</a:t>
            </a:r>
            <a:r>
              <a:rPr>
                <a:sym typeface="+mn-ea"/>
              </a:rPr>
              <a:t>进行基准测试</a:t>
            </a:r>
            <a:r>
              <a:rPr lang="zh-CN">
                <a:sym typeface="+mn-ea"/>
              </a:rPr>
              <a:t>，获取校验结果和修改建议报告。</a:t>
            </a:r>
            <a:endParaRPr lang="zh-CN">
              <a:sym typeface="+mn-ea"/>
            </a:endParaRPr>
          </a:p>
          <a:p>
            <a:pPr indent="0" algn="just" fontAlgn="auto">
              <a:lnSpc>
                <a:spcPct val="130000"/>
              </a:lnSpc>
            </a:pPr>
            <a:r>
              <a:rPr lang="zh-CN">
                <a:sym typeface="+mn-ea"/>
              </a:rPr>
              <a:t>截止目前，</a:t>
            </a:r>
            <a:r>
              <a:rPr lang="en-US" altLang="zh-CN">
                <a:sym typeface="+mn-ea"/>
              </a:rPr>
              <a:t>ktib</a:t>
            </a:r>
            <a:r>
              <a:rPr lang="zh-CN" altLang="en-US">
                <a:sym typeface="+mn-ea"/>
              </a:rPr>
              <a:t>支持的安全策略规则如下：</a:t>
            </a:r>
            <a:endParaRPr lang="zh-CN" altLang="en-US">
              <a:sym typeface="+mn-ea"/>
            </a:endParaRPr>
          </a:p>
          <a:p>
            <a:pPr marL="285750" indent="-285750" algn="just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enforce_authorized_registries：FROM 命令强制使用特定的注册源。为了确保合规，要求仅从可信来源（即私有注册源）构建镜像，可信注册源中的镜像通常经过签名和漏洞扫描。</a:t>
            </a:r>
            <a:endParaRPr lang="zh-CN" altLang="en-US">
              <a:sym typeface="+mn-ea"/>
            </a:endParaRPr>
          </a:p>
          <a:p>
            <a:pPr marL="285750" indent="-285750" algn="just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orbid_floating_tags：限制 FROM 命令使用某些标签。如 latest 或 stable ，这类标签会随时间而变化。使用 FROM image:latest 构建相同的镜像可能会在不同的构建时间得到不同的结果。</a:t>
            </a:r>
            <a:endParaRPr lang="zh-CN" altLang="en-US">
              <a:sym typeface="+mn-ea"/>
            </a:endParaRPr>
          </a:p>
          <a:p>
            <a:pPr marL="285750" indent="-285750" algn="just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forbid_insecure_registries：禁止</a:t>
            </a:r>
            <a:r>
              <a:rPr lang="en-US" altLang="zh-CN">
                <a:sym typeface="+mn-ea"/>
              </a:rPr>
              <a:t>FROM</a:t>
            </a:r>
            <a:r>
              <a:rPr lang="zh-CN" altLang="en-US">
                <a:sym typeface="+mn-ea"/>
              </a:rPr>
              <a:t>使用不安全的注册源。此规则禁止使用 HTTP的Docker镜像仓库源。</a:t>
            </a:r>
            <a:endParaRPr lang="zh-CN" altLang="en-US">
              <a:sym typeface="+mn-ea"/>
            </a:endParaRPr>
          </a:p>
          <a:p>
            <a:pPr marL="285750" indent="-285750" algn="just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forbid_root：禁止镜像以 root 身份运行。默认情况下，如果</a:t>
            </a:r>
            <a:r>
              <a:rPr lang="en-US" altLang="zh-CN">
                <a:sym typeface="+mn-ea"/>
              </a:rPr>
              <a:t>Dockerfile</a:t>
            </a:r>
            <a:r>
              <a:rPr lang="zh-CN" altLang="en-US">
                <a:sym typeface="+mn-ea"/>
              </a:rPr>
              <a:t>未声明 USER 指令，镜像将以特权用户身份运行，这样做存在安全风险。</a:t>
            </a:r>
            <a:endParaRPr lang="zh-CN" altLang="en-US">
              <a:sym typeface="+mn-ea"/>
            </a:endParaRPr>
          </a:p>
          <a:p>
            <a:pPr marL="285750" indent="-285750" algn="just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forbid_privileged_ports：禁止使用特权端口。小于1024的端口需要应用程序具有管理员权限才能绑定。容器端口可以很容易地映射到外部端口（无论是使用 Docker、Docker Compose 还是 Kubernetes），存在安全风险。</a:t>
            </a:r>
            <a:endParaRPr lang="zh-CN" altLang="en-US">
              <a:sym typeface="+mn-ea"/>
            </a:endParaRPr>
          </a:p>
          <a:p>
            <a:pPr marL="285750" indent="-285750" algn="just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forbid_packages：黑名单策略，禁止某些软件包的使用。一些操作系统软件包，如 sudo，在 Docker 镜像中很少需要。</a:t>
            </a:r>
            <a:endParaRPr lang="zh-CN" altLang="en-US">
              <a:sym typeface="+mn-ea"/>
            </a:endParaRPr>
          </a:p>
          <a:p>
            <a:pPr marL="285750" indent="-285750" algn="just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forbid_secrets：禁止镜像包含机密信息。为了简化开发，常常会通过 ADD 或 COPY 指令将秘密/密码存放在镜像中，此规则禁止将这些信息添加或复制到镜像中。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 fontAlgn="auto">
              <a:lnSpc>
                <a:spcPct val="15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ktib提供从构建rootfs文件系统到制作容器镜像的工作流，通过配置文件，可以轻松调整 rootfs 文件系统，实现从基础镜像到最终业务镜像的无缝过渡，提高开发效率和镜像质量。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ktib自定义rootfs文件系统只需如下步骤：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1. </a:t>
            </a: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使用ktib命令生成默认配置文件config.yml，该文件包含：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rootfs文件系统需要安装的软件包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rootfs文件系统的网络配置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rootfs文件系统的locale配置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2. </a:t>
            </a: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完成</a:t>
            </a:r>
            <a:r>
              <a:rPr lang="en-US" altLang="zh-CN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config.yml</a:t>
            </a: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的自定义修改后，使用ktib命令初始化工程项目目录，提供Dockerfile模板和制作完成的rootfs文件系统，可以进一步轻松添加、删除文件或修改系统初始状态，实现rootfs个性化。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3. </a:t>
            </a: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使用静态合规扫描确认</a:t>
            </a:r>
            <a:r>
              <a:rPr lang="en-US" altLang="zh-CN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Dockerfile</a:t>
            </a: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的安全性，基于自定义的</a:t>
            </a:r>
            <a:r>
              <a:rPr lang="en-US" altLang="zh-CN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rootfs</a:t>
            </a: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文件系统构建专属</a:t>
            </a:r>
            <a:r>
              <a:rPr lang="en-US" altLang="zh-CN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base</a:t>
            </a: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镜像。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我们诚挚邀请各位开发者参与到KTIB的建设中来，共同打造更好的容器工具链生态。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t>在麒麟内部的 CI/CD 环境中,KTIB 已经成为了标准化的镜像制作工具</a:t>
            </a:r>
            <a:r>
              <a:rPr lang="zh-CN"/>
              <a:t>，在镜像构建完成后，会将镜像推送到麒麟专有镜像仓库，方便后续的镜像管理和部署。</a:t>
            </a:r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  <a:endParaRPr kumimoji="1" lang="zh-CN" altLang="en-US" dirty="0"/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 wrap="square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 wrap="square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  <a:endParaRPr kumimoji="1" lang="zh-CN" altLang="en-US" dirty="0"/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  <a:endParaRPr kumimoji="1"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  <a:endParaRPr kumimoji="1"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4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7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6" name="六边形 5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  <a:endParaRPr kumimoji="1"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  <a:endParaRPr kumimoji="1"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4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7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6" name="六边形 5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3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3.xml"/><Relationship Id="rId6" Type="http://schemas.openxmlformats.org/officeDocument/2006/relationships/tags" Target="../tags/tag29.xml"/><Relationship Id="rId5" Type="http://schemas.openxmlformats.org/officeDocument/2006/relationships/image" Target="../media/image6.png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600">
                <a:sym typeface="+mn-ea"/>
              </a:rPr>
              <a:t>KTIB</a:t>
            </a:r>
            <a:r>
              <a:rPr kumimoji="1" lang="zh-CN" altLang="en-US" sz="3600">
                <a:sym typeface="+mn-ea"/>
              </a:rPr>
              <a:t>：赋能</a:t>
            </a:r>
            <a:r>
              <a:rPr kumimoji="1" lang="en-US" altLang="zh-CN" sz="3600">
                <a:sym typeface="+mn-ea"/>
              </a:rPr>
              <a:t>CI/CD</a:t>
            </a:r>
            <a:r>
              <a:rPr kumimoji="1" lang="zh-CN" altLang="en-US" sz="3600">
                <a:sym typeface="+mn-ea"/>
              </a:rPr>
              <a:t>中的多架构镜像合规构建与管理</a:t>
            </a:r>
            <a:endParaRPr kumimoji="1" lang="zh-CN" altLang="en-US" sz="36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600">
                <a:sym typeface="+mn-ea"/>
              </a:rPr>
              <a:t>麒麟软件有限公司</a:t>
            </a:r>
            <a:r>
              <a:rPr kumimoji="1" lang="en-US" altLang="zh-CN" sz="1600">
                <a:sym typeface="+mn-ea"/>
              </a:rPr>
              <a:t> </a:t>
            </a:r>
            <a:r>
              <a:rPr kumimoji="1" lang="zh-CN" altLang="en-US" sz="1600">
                <a:sym typeface="+mn-ea"/>
              </a:rPr>
              <a:t>研发工程师</a:t>
            </a:r>
            <a:r>
              <a:rPr kumimoji="1" lang="en-US" altLang="zh-CN" sz="1600">
                <a:sym typeface="+mn-ea"/>
              </a:rPr>
              <a:t> </a:t>
            </a:r>
            <a:r>
              <a:rPr kumimoji="1" lang="zh-CN" altLang="en-US" sz="1600">
                <a:sym typeface="+mn-ea"/>
              </a:rPr>
              <a:t>华宇萌</a:t>
            </a:r>
            <a:endParaRPr kumimoji="1"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451555" y="349320"/>
            <a:ext cx="10969200" cy="705600"/>
          </a:xfrm>
        </p:spPr>
        <p:txBody>
          <a:bodyPr/>
          <a:p>
            <a:pPr algn="l">
              <a:lnSpc>
                <a:spcPct val="100000"/>
              </a:lnSpc>
              <a:buClrTx/>
              <a:buSzTx/>
              <a:buFontTx/>
            </a:pPr>
            <a:r>
              <a:rPr kumimoji="1" lang="zh-CN" altLang="en-US" sz="3200" b="1" dirty="0">
                <a:latin typeface="Arial" panose="020B0604020202020204" pitchFamily="34" charset="0"/>
                <a:sym typeface="+mn-ea"/>
              </a:rPr>
              <a:t>CI/CD中的容器镜像构建与管理工具 KTIB</a:t>
            </a:r>
            <a:endParaRPr kumimoji="1" lang="zh-CN" altLang="en-US" sz="3200" b="1" dirty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1589405"/>
            <a:ext cx="10519410" cy="4157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1010" y="1054735"/>
            <a:ext cx="8395970" cy="446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我们在欧拉社区云原生sig组孵化了一个ktib项目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451555" y="349320"/>
            <a:ext cx="10969200" cy="705600"/>
          </a:xfrm>
        </p:spPr>
        <p:txBody>
          <a:bodyPr/>
          <a:p>
            <a:pPr algn="l">
              <a:lnSpc>
                <a:spcPct val="100000"/>
              </a:lnSpc>
              <a:buClrTx/>
              <a:buSzTx/>
              <a:buFontTx/>
            </a:pPr>
            <a:r>
              <a:rPr kumimoji="1" lang="zh-CN" altLang="en-US" sz="3200" b="1" dirty="0">
                <a:latin typeface="Arial" panose="020B0604020202020204" pitchFamily="34" charset="0"/>
                <a:sym typeface="+mn-ea"/>
              </a:rPr>
              <a:t>CI/CD中的容器镜像构建与管理工具 KTIB</a:t>
            </a:r>
            <a:endParaRPr kumimoji="1" lang="zh-CN" altLang="en-US" sz="3200" b="1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1010" y="1054735"/>
            <a:ext cx="8395970" cy="446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ktib</a:t>
            </a:r>
            <a:r>
              <a:rPr lang="zh-CN" altLang="en-US">
                <a:solidFill>
                  <a:schemeClr val="bg1"/>
                </a:solidFill>
              </a:rPr>
              <a:t>应用：容器镜像仓库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" y="1501140"/>
            <a:ext cx="10114280" cy="4409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Q&amp;A</a:t>
            </a:r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目录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34"/>
          </p:nvPr>
        </p:nvSpPr>
        <p:spPr>
          <a:xfrm>
            <a:off x="454660" y="1061720"/>
            <a:ext cx="11282045" cy="5133340"/>
          </a:xfrm>
        </p:spPr>
        <p:txBody>
          <a:bodyPr/>
          <a:lstStyle/>
          <a:p>
            <a:pPr algn="l">
              <a:lnSpc>
                <a:spcPct val="300000"/>
              </a:lnSpc>
              <a:buClrTx/>
              <a:buSzTx/>
            </a:pPr>
            <a:r>
              <a:rPr kumimoji="1" lang="zh-CN" altLang="en-US" sz="2400" dirty="0"/>
              <a:t> CI/CD环境中镜像安全与合规性挑战</a:t>
            </a:r>
            <a:endParaRPr kumimoji="1" lang="zh-CN" altLang="en-US" sz="2400" dirty="0"/>
          </a:p>
          <a:p>
            <a:pPr algn="l">
              <a:lnSpc>
                <a:spcPct val="300000"/>
              </a:lnSpc>
              <a:buClrTx/>
              <a:buSzTx/>
            </a:pPr>
            <a:r>
              <a:rPr kumimoji="1" lang="zh-CN" altLang="en-US" sz="2400" dirty="0"/>
              <a:t> 麒麟可信镜像构建工具 KTIB</a:t>
            </a:r>
            <a:endParaRPr kumimoji="1" lang="zh-CN" altLang="en-US" sz="2400" dirty="0"/>
          </a:p>
          <a:p>
            <a:pPr algn="l">
              <a:lnSpc>
                <a:spcPct val="300000"/>
              </a:lnSpc>
              <a:buClrTx/>
              <a:buSzTx/>
            </a:pPr>
            <a:r>
              <a:rPr kumimoji="1" lang="zh-CN" altLang="en-US" sz="2400" dirty="0"/>
              <a:t> Q&amp;A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CI/CD环境中镜像安全与合规性挑战</a:t>
            </a:r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1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 rot="2700000">
            <a:off x="8726805" y="4180840"/>
            <a:ext cx="1831975" cy="1752600"/>
          </a:xfrm>
          <a:prstGeom prst="roundRect">
            <a:avLst>
              <a:gd name="adj" fmla="val 14848"/>
            </a:avLst>
          </a:prstGeom>
          <a:solidFill>
            <a:srgbClr val="FFFFFF"/>
          </a:solidFill>
          <a:ln w="15875" cap="flat"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prstDash val="solid"/>
            <a:miter/>
          </a:ln>
          <a:effectLst>
            <a:outerShdw blurRad="241300" dist="228600" dir="5400000" algn="t" rotWithShape="0">
              <a:schemeClr val="accent1">
                <a:alpha val="17000"/>
              </a:schemeClr>
            </a:outerShdw>
          </a:effectLst>
        </p:spPr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877600" y="6246455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61080" y="295345"/>
            <a:ext cx="10969200" cy="705600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kumimoji="1" lang="zh-CN" altLang="en-US" sz="3200" b="1">
                <a:latin typeface="Arial" panose="020B0604020202020204" pitchFamily="34" charset="0"/>
                <a:sym typeface="+mn-ea"/>
              </a:rPr>
              <a:t>CI/CD环境中镜像安全与合规性挑战</a:t>
            </a:r>
            <a:endParaRPr kumimoji="1" lang="zh-CN" altLang="en-US" sz="3200" b="1">
              <a:latin typeface="Arial" panose="020B0604020202020204" pitchFamily="34" charset="0"/>
            </a:endParaRPr>
          </a:p>
        </p:txBody>
      </p:sp>
      <p:sp>
        <p:nvSpPr>
          <p:cNvPr id="38" name="文本占位符 37"/>
          <p:cNvSpPr/>
          <p:nvPr/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>
                <a:sym typeface="+mn-ea"/>
              </a:rPr>
              <a:t>镜像安全合规问题成为重要挑战</a:t>
            </a:r>
            <a:endParaRPr kumimoji="1" lang="zh-CN" altLang="en-US" sz="16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1975" y="1478915"/>
            <a:ext cx="406400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挑战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1975" y="197231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合规标准频繁更新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漏洞检测滞后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镜像管理复杂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镜像来源不可信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30035" y="1418590"/>
            <a:ext cx="406400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ktib</a:t>
            </a:r>
            <a:r>
              <a:rPr lang="zh-CN" altLang="en-US"/>
              <a:t>设计初衷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30035" y="191960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提高安全性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提高合规性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提高灵活性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提升开发效率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提升运维效率</a:t>
            </a:r>
            <a:endParaRPr lang="zh-CN" altLang="en-US"/>
          </a:p>
        </p:txBody>
      </p:sp>
      <p:sp>
        <p:nvSpPr>
          <p:cNvPr id="25" name="矩形: 圆角 2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2700000">
            <a:off x="6880225" y="4152265"/>
            <a:ext cx="1762760" cy="1779270"/>
          </a:xfrm>
          <a:prstGeom prst="roundRect">
            <a:avLst>
              <a:gd name="adj" fmla="val 14848"/>
            </a:avLst>
          </a:prstGeom>
          <a:gradFill flip="none" rotWithShape="0">
            <a:gsLst>
              <a:gs pos="14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61000">
                <a:schemeClr val="accent1"/>
              </a:gs>
            </a:gsLst>
            <a:lin ang="16200000" scaled="1"/>
            <a:tileRect/>
          </a:gradFill>
          <a:ln w="9525" cap="flat">
            <a:noFill/>
            <a:prstDash val="solid"/>
            <a:miter/>
          </a:ln>
          <a:effectLst>
            <a:outerShdw blurRad="241300" dist="228600" dir="5400000" algn="t" rotWithShape="0">
              <a:schemeClr val="accent1">
                <a:alpha val="17000"/>
              </a:schemeClr>
            </a:outerShdw>
          </a:effectLst>
        </p:spPr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30035" y="4857750"/>
            <a:ext cx="226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企业级镜像构建工具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09075" y="4857750"/>
            <a:ext cx="137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CI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CD集成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630035" y="3469005"/>
            <a:ext cx="406463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ktib</a:t>
            </a:r>
            <a:r>
              <a:rPr lang="zh-CN" altLang="en-US">
                <a:solidFill>
                  <a:schemeClr val="bg1"/>
                </a:solidFill>
              </a:rPr>
              <a:t>定位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1975" y="3469005"/>
            <a:ext cx="4064635" cy="3683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云资源攻击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0330" y="4587240"/>
            <a:ext cx="1199515" cy="4737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身份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70405" y="4587240"/>
            <a:ext cx="1199515" cy="4737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841115" y="4587240"/>
            <a:ext cx="1199515" cy="4737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控制面</a:t>
            </a:r>
            <a:endParaRPr lang="zh-CN" altLang="en-US"/>
          </a:p>
        </p:txBody>
      </p:sp>
      <p:cxnSp>
        <p:nvCxnSpPr>
          <p:cNvPr id="24" name="直接箭头连接符 23"/>
          <p:cNvCxnSpPr>
            <a:stCxn id="20" idx="2"/>
            <a:endCxn id="21" idx="0"/>
          </p:cNvCxnSpPr>
          <p:nvPr/>
        </p:nvCxnSpPr>
        <p:spPr>
          <a:xfrm flipH="1">
            <a:off x="700405" y="3837305"/>
            <a:ext cx="1894205" cy="7499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</p:cNvCxnSpPr>
          <p:nvPr/>
        </p:nvCxnSpPr>
        <p:spPr>
          <a:xfrm>
            <a:off x="2594610" y="3837305"/>
            <a:ext cx="0" cy="7499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3" idx="0"/>
          </p:cNvCxnSpPr>
          <p:nvPr/>
        </p:nvCxnSpPr>
        <p:spPr>
          <a:xfrm>
            <a:off x="2570480" y="3837305"/>
            <a:ext cx="1870710" cy="7499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流程图: 库存数据 30"/>
          <p:cNvSpPr/>
          <p:nvPr/>
        </p:nvSpPr>
        <p:spPr>
          <a:xfrm>
            <a:off x="2788285" y="6062980"/>
            <a:ext cx="1458595" cy="683895"/>
          </a:xfrm>
          <a:prstGeom prst="flowChartOnlineStorag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32" name="流程图: 库存数据 31"/>
          <p:cNvSpPr/>
          <p:nvPr/>
        </p:nvSpPr>
        <p:spPr>
          <a:xfrm>
            <a:off x="918210" y="6062980"/>
            <a:ext cx="1458595" cy="683895"/>
          </a:xfrm>
          <a:prstGeom prst="flowChartOnlineStorag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endParaRPr lang="zh-CN" altLang="en-US"/>
          </a:p>
        </p:txBody>
      </p:sp>
      <p:cxnSp>
        <p:nvCxnSpPr>
          <p:cNvPr id="33" name="直接箭头连接符 32"/>
          <p:cNvCxnSpPr>
            <a:stCxn id="21" idx="2"/>
            <a:endCxn id="32" idx="0"/>
          </p:cNvCxnSpPr>
          <p:nvPr/>
        </p:nvCxnSpPr>
        <p:spPr>
          <a:xfrm>
            <a:off x="700405" y="5060950"/>
            <a:ext cx="947420" cy="1002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2"/>
            <a:endCxn id="32" idx="0"/>
          </p:cNvCxnSpPr>
          <p:nvPr/>
        </p:nvCxnSpPr>
        <p:spPr>
          <a:xfrm flipH="1">
            <a:off x="1647825" y="5060950"/>
            <a:ext cx="922655" cy="1002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31" idx="0"/>
          </p:cNvCxnSpPr>
          <p:nvPr/>
        </p:nvCxnSpPr>
        <p:spPr>
          <a:xfrm>
            <a:off x="700405" y="5060950"/>
            <a:ext cx="2817495" cy="1002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570480" y="5060950"/>
            <a:ext cx="947420" cy="1002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2"/>
          </p:cNvCxnSpPr>
          <p:nvPr/>
        </p:nvCxnSpPr>
        <p:spPr>
          <a:xfrm flipH="1">
            <a:off x="3517900" y="5060950"/>
            <a:ext cx="923290" cy="1002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180840" y="4142740"/>
            <a:ext cx="1066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不当配置</a:t>
            </a:r>
            <a:endParaRPr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>
            <a:off x="100330" y="4183380"/>
            <a:ext cx="1066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不当配置</a:t>
            </a:r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>
            <a:off x="1910080" y="5725795"/>
            <a:ext cx="1259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非授权访问</a:t>
            </a:r>
            <a:endParaRPr lang="zh-CN" altLang="en-US" sz="1600"/>
          </a:p>
        </p:txBody>
      </p:sp>
      <p:sp>
        <p:nvSpPr>
          <p:cNvPr id="42" name="文本框 41"/>
          <p:cNvSpPr txBox="1"/>
          <p:nvPr/>
        </p:nvSpPr>
        <p:spPr>
          <a:xfrm>
            <a:off x="280035" y="5725795"/>
            <a:ext cx="10490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漏洞利用</a:t>
            </a:r>
            <a:endParaRPr lang="zh-CN" altLang="en-US" sz="1600"/>
          </a:p>
        </p:txBody>
      </p:sp>
      <p:sp>
        <p:nvSpPr>
          <p:cNvPr id="43" name="文本框 42"/>
          <p:cNvSpPr txBox="1"/>
          <p:nvPr/>
        </p:nvSpPr>
        <p:spPr>
          <a:xfrm>
            <a:off x="3750945" y="5725795"/>
            <a:ext cx="1050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数据窃取</a:t>
            </a:r>
            <a:endParaRPr lang="zh-CN" altLang="en-US" sz="16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麒麟可信镜像构建工具 KTIB</a:t>
            </a:r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/>
        </p:nvSpPr>
        <p:spPr>
          <a:xfrm>
            <a:off x="182028" y="105258"/>
            <a:ext cx="11282028" cy="648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dirty="0">
                <a:sym typeface="+mn-ea"/>
              </a:rPr>
              <a:t>麒麟可信镜像构建工具 KTIB</a:t>
            </a:r>
            <a:endParaRPr kumimoji="1"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182035" y="753180"/>
            <a:ext cx="11282028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kumimoji="1" lang="en-US" altLang="zh-CN" sz="1600">
                <a:sym typeface="+mn-ea"/>
              </a:rPr>
              <a:t>ktib</a:t>
            </a:r>
            <a:r>
              <a:rPr kumimoji="1" lang="zh-CN" altLang="en-US" sz="1600">
                <a:sym typeface="+mn-ea"/>
              </a:rPr>
              <a:t>技术亮点</a:t>
            </a:r>
            <a:endParaRPr kumimoji="1" lang="zh-CN" altLang="en-US" sz="1600"/>
          </a:p>
        </p:txBody>
      </p:sp>
      <p:pic>
        <p:nvPicPr>
          <p:cNvPr id="33" name="图片 32" descr="ktib架构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" y="1041400"/>
            <a:ext cx="6747510" cy="570928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7116445" y="1041400"/>
            <a:ext cx="406400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ktib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技术亮点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16445" y="1602740"/>
            <a:ext cx="40640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/>
              <a:t>静态合规扫描</a:t>
            </a:r>
            <a:endParaRPr lang="zh-CN" altLang="en-US" b="1"/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KTIB集成CIS规范，实现Dockerfile的静态分析，确保镜像构建前的安全合规，提升整体安全性。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b="1"/>
              <a:t>rootfs</a:t>
            </a:r>
            <a:r>
              <a:rPr lang="zh-CN" altLang="en-US" b="1"/>
              <a:t>自定义</a:t>
            </a:r>
            <a:endParaRPr lang="zh-CN" altLang="en-US" b="1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灵活配置rootfs，满足特定业务需求，如软件包安装、网络及locale配置，增强镜像定制能力。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/>
              <a:t>容器镜像管理</a:t>
            </a:r>
            <a:endParaRPr lang="zh-CN" altLang="en-US" b="1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提供丰富工具，简化镜像全生命周期管理，包括推送、拉取、列表、删除等操作，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CI/CD流程。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263308" y="105258"/>
            <a:ext cx="11282028" cy="648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dirty="0">
                <a:sym typeface="+mn-ea"/>
              </a:rPr>
              <a:t>麒麟可信镜像构建工具 KTIB</a:t>
            </a:r>
            <a:endParaRPr kumimoji="1" lang="zh-CN" altLang="en-US"/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339515" y="753180"/>
            <a:ext cx="11282028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kumimoji="1" lang="zh-CN" altLang="en-US" sz="1600"/>
              <a:t>静态合规扫描</a:t>
            </a:r>
            <a:endParaRPr kumimoji="1" lang="en-US" altLang="zh-CN" sz="16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24815" y="1017270"/>
          <a:ext cx="1140904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290"/>
                <a:gridCol w="6167755"/>
              </a:tblGrid>
              <a:tr h="332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Dockerfile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风险点与对应安全策略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FROM authorized_registry/image:tag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镜像来源不可信：</a:t>
                      </a:r>
                      <a:r>
                        <a:rPr lang="zh-CN" altLang="en-US" sz="1800">
                          <a:sym typeface="+mn-ea"/>
                        </a:rPr>
                        <a:t>enforce_authorized_registries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ARG/ENV without secrets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镜像携带机密信息：</a:t>
                      </a:r>
                      <a:r>
                        <a:rPr lang="zh-CN" altLang="en-US" sz="1800">
                          <a:sym typeface="+mn-ea"/>
                        </a:rPr>
                        <a:t>forbid_secrets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RUN apt-get install -y only_allowed_packages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镜像携带非法软件包：</a:t>
                      </a:r>
                      <a:r>
                        <a:rPr lang="zh-CN" altLang="en-US" sz="1800">
                          <a:sym typeface="+mn-ea"/>
                        </a:rPr>
                        <a:t>forbid_packages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USER non_root_user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镜像使用特权用户：</a:t>
                      </a:r>
                      <a:r>
                        <a:rPr lang="zh-CN" altLang="en-US" sz="1800">
                          <a:sym typeface="+mn-ea"/>
                        </a:rPr>
                        <a:t>forbid_root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EXPOSE only_allowed_ports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镜像开放特权端口：</a:t>
                      </a:r>
                      <a:r>
                        <a:rPr lang="zh-CN" altLang="en-US" sz="1800">
                          <a:sym typeface="+mn-ea"/>
                        </a:rPr>
                        <a:t>forbid_privileged_ports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FROM image:fixed_tag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镜像标签浮动：</a:t>
                      </a:r>
                      <a:r>
                        <a:rPr lang="en-US" altLang="zh-CN" sz="1800">
                          <a:sym typeface="+mn-ea"/>
                        </a:rPr>
                        <a:t>f</a:t>
                      </a:r>
                      <a:r>
                        <a:rPr lang="zh-CN" altLang="en-US" sz="1800">
                          <a:sym typeface="+mn-ea"/>
                        </a:rPr>
                        <a:t>orbid_floating_tags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7195" y="3577590"/>
            <a:ext cx="11416665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工作流程</a:t>
            </a:r>
            <a:endParaRPr lang="zh-CN" altLang="en-US"/>
          </a:p>
        </p:txBody>
      </p:sp>
      <p:sp>
        <p:nvSpPr>
          <p:cNvPr id="4" name="圆角矩形 35"/>
          <p:cNvSpPr/>
          <p:nvPr>
            <p:custDataLst>
              <p:tags r:id="rId2"/>
            </p:custDataLst>
          </p:nvPr>
        </p:nvSpPr>
        <p:spPr>
          <a:xfrm>
            <a:off x="416560" y="3990340"/>
            <a:ext cx="1821815" cy="508000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1. </a:t>
            </a:r>
            <a:r>
              <a:rPr lang="zh-CN" altLang="en-US" sz="1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安全策略自定义</a:t>
            </a:r>
            <a:endParaRPr lang="zh-CN" altLang="en-US" sz="1400" b="1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圆角矩形 35"/>
          <p:cNvSpPr/>
          <p:nvPr>
            <p:custDataLst>
              <p:tags r:id="rId3"/>
            </p:custDataLst>
          </p:nvPr>
        </p:nvSpPr>
        <p:spPr>
          <a:xfrm>
            <a:off x="5755005" y="3979545"/>
            <a:ext cx="1821815" cy="508000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2. Dockerfile</a:t>
            </a:r>
            <a:r>
              <a:rPr lang="zh-CN" altLang="en-US" sz="1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解析</a:t>
            </a:r>
            <a:endParaRPr lang="zh-CN" altLang="en-US" sz="1400" b="1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圆角矩形 35"/>
          <p:cNvSpPr/>
          <p:nvPr>
            <p:custDataLst>
              <p:tags r:id="rId4"/>
            </p:custDataLst>
          </p:nvPr>
        </p:nvSpPr>
        <p:spPr>
          <a:xfrm>
            <a:off x="416560" y="5236210"/>
            <a:ext cx="1821815" cy="508000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3. </a:t>
            </a:r>
            <a:r>
              <a:rPr lang="zh-CN" altLang="en-US" sz="1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基准测试</a:t>
            </a:r>
            <a:endParaRPr lang="zh-CN" altLang="en-US" sz="1400" b="1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圆角矩形 35"/>
          <p:cNvSpPr/>
          <p:nvPr>
            <p:custDataLst>
              <p:tags r:id="rId5"/>
            </p:custDataLst>
          </p:nvPr>
        </p:nvSpPr>
        <p:spPr>
          <a:xfrm>
            <a:off x="5754370" y="5159375"/>
            <a:ext cx="1821815" cy="508000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4. </a:t>
            </a:r>
            <a:r>
              <a:rPr lang="zh-CN" altLang="en-US" sz="1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输出报告</a:t>
            </a:r>
            <a:endParaRPr lang="zh-CN" altLang="en-US" sz="1400" b="1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417195" y="4493895"/>
            <a:ext cx="5337810" cy="626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indent="0" algn="just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kumimoji="1"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ktib</a:t>
            </a:r>
            <a:r>
              <a:rPr kumimoji="1"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提供基于</a:t>
            </a:r>
            <a:r>
              <a:rPr kumimoji="1"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CIS</a:t>
            </a:r>
            <a:r>
              <a:rPr kumimoji="1"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规范制定的默认安全策略文件，此策略文件支持自定义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删减或补充内容，通过配置文件轻松调整扫描策略（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yaml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格式）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815330" y="4520565"/>
            <a:ext cx="5806440" cy="5613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indent="0" algn="just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ktib</a:t>
            </a:r>
            <a:r>
              <a:rPr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</a:t>
            </a:r>
            <a:r>
              <a:rPr 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</a:t>
            </a:r>
            <a:r>
              <a:rPr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语法来解析Dockerfile，对所有</a:t>
            </a:r>
            <a:r>
              <a:rPr 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Dockerfile</a:t>
            </a:r>
            <a:r>
              <a:rPr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指令进行解构。</a:t>
            </a:r>
            <a:r>
              <a:rPr 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截至目前，已支持大部分通用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Dockerfile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指令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5815330" y="5656580"/>
            <a:ext cx="5806440" cy="8521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lnSpc>
                <a:spcPct val="130000"/>
              </a:lnSpc>
            </a:pPr>
            <a:r>
              <a:rPr kumimoji="1"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ktib</a:t>
            </a:r>
            <a:r>
              <a:rPr kumimoji="1"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将通过基准测试得到的结果以</a:t>
            </a:r>
            <a:r>
              <a:rPr kumimoji="1"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json</a:t>
            </a:r>
            <a:r>
              <a:rPr kumimoji="1"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格式写入文件，报告内容包括</a:t>
            </a:r>
            <a:r>
              <a:rPr kumimoji="1"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Dockerfile</a:t>
            </a:r>
            <a:r>
              <a:rPr kumimoji="1"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文件名，不合规的</a:t>
            </a:r>
            <a:r>
              <a:rPr kumimoji="1"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Dockerfile</a:t>
            </a:r>
            <a:r>
              <a:rPr kumimoji="1"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指令内容，不合规原因和对应的修改建议。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416560" y="5757545"/>
            <a:ext cx="5302885" cy="594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lnSpc>
                <a:spcPct val="130000"/>
              </a:lnSpc>
            </a:pPr>
            <a:r>
              <a:rPr 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ktib</a:t>
            </a:r>
            <a:r>
              <a:rPr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</a:t>
            </a:r>
            <a:r>
              <a:rPr 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解析出的安全策略</a:t>
            </a:r>
            <a:r>
              <a:rPr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规则与</a:t>
            </a:r>
            <a:r>
              <a:rPr 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解析得到的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Dockerfile</a:t>
            </a:r>
            <a:r>
              <a:rPr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</a:t>
            </a:r>
            <a:r>
              <a:rPr 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内容</a:t>
            </a:r>
            <a:r>
              <a:rPr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进行基准测试</a:t>
            </a:r>
            <a:r>
              <a:rPr 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，获取其中不合规的内容。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39"/>
          <p:cNvSpPr>
            <a:spLocks noChangeAspect="1"/>
          </p:cNvSpPr>
          <p:nvPr>
            <p:custDataLst>
              <p:tags r:id="rId1"/>
            </p:custDataLst>
          </p:nvPr>
        </p:nvSpPr>
        <p:spPr>
          <a:xfrm rot="2700000">
            <a:off x="2663878" y="1573896"/>
            <a:ext cx="1307944" cy="1307944"/>
          </a:xfrm>
          <a:prstGeom prst="roundRect">
            <a:avLst>
              <a:gd name="adj" fmla="val 14848"/>
            </a:avLst>
          </a:prstGeom>
          <a:gradFill flip="none" rotWithShape="1">
            <a:gsLst>
              <a:gs pos="100000">
                <a:schemeClr val="accent1">
                  <a:lumMod val="20000"/>
                  <a:lumOff val="80000"/>
                  <a:alpha val="10000"/>
                </a:schemeClr>
              </a:gs>
              <a:gs pos="0">
                <a:schemeClr val="accent1">
                  <a:lumMod val="20000"/>
                  <a:lumOff val="80000"/>
                  <a:alpha val="40000"/>
                </a:schemeClr>
              </a:gs>
            </a:gsLst>
            <a:lin ang="2700000" scaled="1"/>
            <a:tileRect/>
          </a:gradFill>
          <a:ln w="9525" cap="flat">
            <a:noFill/>
            <a:prstDash val="solid"/>
            <a:miter/>
          </a:ln>
          <a:effectLst/>
        </p:spPr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2672995" y="4881840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369360" y="965270"/>
            <a:ext cx="11282028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kumimoji="1" lang="zh-CN" altLang="en-US" sz="1600"/>
              <a:t>自定义</a:t>
            </a:r>
            <a:r>
              <a:rPr kumimoji="1" lang="en-US" altLang="zh-CN" sz="1600"/>
              <a:t>rootfs</a:t>
            </a:r>
            <a:r>
              <a:rPr kumimoji="1" lang="zh-CN" altLang="en-US" sz="1600"/>
              <a:t>文件系统</a:t>
            </a:r>
            <a:endParaRPr kumimoji="1" lang="zh-CN" altLang="en-US" sz="1600"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369353" y="267818"/>
            <a:ext cx="11282028" cy="648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dirty="0">
                <a:sym typeface="+mn-ea"/>
              </a:rPr>
              <a:t>麒麟可信镜像构建工具 KTIB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4975" y="1303020"/>
            <a:ext cx="5618480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zh-CN" altLang="en-US"/>
              <a:t>配置文件内容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417830" y="1783715"/>
          <a:ext cx="563626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  <a:gridCol w="41021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config.yml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packages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kern="0" dirty="0">
                          <a:ln>
                            <a:noFill/>
                            <a:prstDash val="sysDot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sym typeface="+mn-ea"/>
                        </a:rPr>
                        <a:t>定义rootfs文件系统需要安装的软件包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定义</a:t>
                      </a:r>
                      <a:r>
                        <a:rPr lang="zh-CN" altLang="en-US" sz="1800" kern="0" dirty="0">
                          <a:ln>
                            <a:noFill/>
                            <a:prstDash val="sysDot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sym typeface="+mn-ea"/>
                        </a:rPr>
                        <a:t>rootfs文件系统的网络配置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hostname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定义</a:t>
                      </a:r>
                      <a:r>
                        <a:rPr lang="en-US" altLang="zh-CN"/>
                        <a:t>rootfs hostname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locale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定义</a:t>
                      </a:r>
                      <a:r>
                        <a:rPr lang="zh-CN" altLang="en-US" sz="1800" kern="0" dirty="0">
                          <a:ln>
                            <a:noFill/>
                            <a:prstDash val="sysDot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sym typeface="+mn-ea"/>
                        </a:rPr>
                        <a:t>rootfs文件系统的locale配置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434975" y="3801110"/>
            <a:ext cx="5619750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zh-CN" altLang="en-US"/>
              <a:t>优势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4180" y="4218940"/>
            <a:ext cx="5621655" cy="1959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ktib提供从构建rootfs文件系统到制作容器镜像的工作流，通过配置文件，可以轻松调整 rootfs 文件系统，实现从基础镜像到最终业务镜像的无缝过渡，提高开发效率和镜像质量。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42" name="流程图: 过程 41"/>
          <p:cNvSpPr/>
          <p:nvPr/>
        </p:nvSpPr>
        <p:spPr>
          <a:xfrm>
            <a:off x="6539230" y="1783715"/>
            <a:ext cx="2847975" cy="64135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生成默认配置文件</a:t>
            </a:r>
            <a:endParaRPr lang="zh-CN" altLang="en-US"/>
          </a:p>
        </p:txBody>
      </p:sp>
      <p:sp>
        <p:nvSpPr>
          <p:cNvPr id="43" name="流程图: 可选过程 42"/>
          <p:cNvSpPr/>
          <p:nvPr/>
        </p:nvSpPr>
        <p:spPr>
          <a:xfrm>
            <a:off x="8803640" y="2717800"/>
            <a:ext cx="2847975" cy="62293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自定义默认配置文件</a:t>
            </a:r>
            <a:endParaRPr lang="zh-CN" altLang="en-US"/>
          </a:p>
        </p:txBody>
      </p:sp>
      <p:sp>
        <p:nvSpPr>
          <p:cNvPr id="44" name="流程图: 过程 43"/>
          <p:cNvSpPr/>
          <p:nvPr/>
        </p:nvSpPr>
        <p:spPr>
          <a:xfrm>
            <a:off x="6539230" y="3633470"/>
            <a:ext cx="2847975" cy="64833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</a:t>
            </a:r>
            <a:r>
              <a:rPr lang="en-US" altLang="zh-CN"/>
              <a:t>rootfs</a:t>
            </a:r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45" name="流程图: 可选过程 44"/>
          <p:cNvSpPr/>
          <p:nvPr/>
        </p:nvSpPr>
        <p:spPr>
          <a:xfrm>
            <a:off x="8803640" y="4610735"/>
            <a:ext cx="2847975" cy="640080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自定义</a:t>
            </a:r>
            <a:r>
              <a:rPr lang="en-US" altLang="zh-CN"/>
              <a:t>rootfs</a:t>
            </a:r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46" name="流程图: 过程 45"/>
          <p:cNvSpPr/>
          <p:nvPr/>
        </p:nvSpPr>
        <p:spPr>
          <a:xfrm>
            <a:off x="6539230" y="5579745"/>
            <a:ext cx="2847975" cy="69278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基于</a:t>
            </a:r>
            <a:r>
              <a:rPr lang="en-US" altLang="zh-CN"/>
              <a:t>rootfs</a:t>
            </a:r>
            <a:r>
              <a:rPr lang="zh-CN" altLang="en-US"/>
              <a:t>构建基础镜像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539230" y="1306830"/>
            <a:ext cx="5112385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zh-CN" altLang="en-US"/>
              <a:t>工作流程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04850" y="2391410"/>
            <a:ext cx="6623685" cy="1818005"/>
          </a:xfrm>
          <a:custGeom>
            <a:avLst/>
            <a:gdLst>
              <a:gd name="adj" fmla="val 1098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502" h="2862">
                <a:moveTo>
                  <a:pt x="315" y="0"/>
                </a:moveTo>
                <a:lnTo>
                  <a:pt x="2168" y="0"/>
                </a:lnTo>
                <a:lnTo>
                  <a:pt x="14334" y="0"/>
                </a:lnTo>
                <a:lnTo>
                  <a:pt x="16187" y="0"/>
                </a:lnTo>
                <a:cubicBezTo>
                  <a:pt x="16361" y="0"/>
                  <a:pt x="16502" y="141"/>
                  <a:pt x="16502" y="315"/>
                </a:cubicBezTo>
                <a:lnTo>
                  <a:pt x="16502" y="2547"/>
                </a:lnTo>
                <a:cubicBezTo>
                  <a:pt x="16502" y="2722"/>
                  <a:pt x="16361" y="2862"/>
                  <a:pt x="16187" y="2862"/>
                </a:cubicBezTo>
                <a:lnTo>
                  <a:pt x="14334" y="2862"/>
                </a:lnTo>
                <a:lnTo>
                  <a:pt x="2168" y="2862"/>
                </a:lnTo>
                <a:lnTo>
                  <a:pt x="315" y="2862"/>
                </a:lnTo>
                <a:cubicBezTo>
                  <a:pt x="141" y="2862"/>
                  <a:pt x="0" y="2722"/>
                  <a:pt x="0" y="2547"/>
                </a:cubicBezTo>
                <a:lnTo>
                  <a:pt x="0" y="2218"/>
                </a:lnTo>
                <a:lnTo>
                  <a:pt x="35" y="2224"/>
                </a:lnTo>
                <a:cubicBezTo>
                  <a:pt x="75" y="2230"/>
                  <a:pt x="117" y="2234"/>
                  <a:pt x="159" y="2234"/>
                </a:cubicBezTo>
                <a:cubicBezTo>
                  <a:pt x="607" y="2234"/>
                  <a:pt x="969" y="1871"/>
                  <a:pt x="969" y="1424"/>
                </a:cubicBezTo>
                <a:cubicBezTo>
                  <a:pt x="969" y="976"/>
                  <a:pt x="607" y="614"/>
                  <a:pt x="159" y="614"/>
                </a:cubicBezTo>
                <a:cubicBezTo>
                  <a:pt x="117" y="614"/>
                  <a:pt x="75" y="617"/>
                  <a:pt x="35" y="624"/>
                </a:cubicBezTo>
                <a:lnTo>
                  <a:pt x="0" y="629"/>
                </a:lnTo>
                <a:lnTo>
                  <a:pt x="0" y="315"/>
                </a:lnTo>
                <a:cubicBezTo>
                  <a:pt x="0" y="141"/>
                  <a:pt x="141" y="0"/>
                  <a:pt x="315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 w="6350">
            <a:solidFill>
              <a:schemeClr val="lt1">
                <a:lumMod val="10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0" tIns="92" rIns="144000" bIns="93" rtlCol="0" anchor="ctr">
            <a:noAutofit/>
          </a:bodyPr>
          <a:p>
            <a:pPr indent="0" algn="l" fontAlgn="auto">
              <a:lnSpc>
                <a:spcPct val="150000"/>
              </a:lnSpc>
            </a:pPr>
            <a:r>
              <a:rPr kumimoji="1"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镜像管理：</a:t>
            </a:r>
            <a:endParaRPr kumimoji="1"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kumimoji="1"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ktib提供了常规的镜像保存载入、推送拉取、镜像列表、镜像删除等功能，同时</a:t>
            </a:r>
            <a:r>
              <a:rPr kumimoji="1"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支持镜像manifest管理，便于维护镜像元数据，确保镜像版本控制和可追溯性。</a:t>
            </a:r>
            <a:endParaRPr kumimoji="1"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zh-CN" sz="16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379779" y="2873551"/>
            <a:ext cx="852090" cy="8520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/>
            <a:r>
              <a:rPr lang="en-US" altLang="zh-CN" sz="2000" b="1">
                <a:latin typeface="+mn-ea"/>
                <a:cs typeface="+mn-ea"/>
                <a:sym typeface="+mn-ea"/>
              </a:rPr>
              <a:t>NO.1</a:t>
            </a:r>
            <a:endParaRPr lang="en-US" altLang="zh-CN" sz="2000" b="1">
              <a:latin typeface="+mn-ea"/>
              <a:cs typeface="+mn-ea"/>
              <a:sym typeface="+mn-ea"/>
            </a:endParaRPr>
          </a:p>
        </p:txBody>
      </p:sp>
      <p:sp>
        <p:nvSpPr>
          <p:cNvPr id="9" name="任意多边形 8"/>
          <p:cNvSpPr/>
          <p:nvPr>
            <p:custDataLst>
              <p:tags r:id="rId3"/>
            </p:custDataLst>
          </p:nvPr>
        </p:nvSpPr>
        <p:spPr>
          <a:xfrm>
            <a:off x="704850" y="4555490"/>
            <a:ext cx="6623685" cy="1983740"/>
          </a:xfrm>
          <a:custGeom>
            <a:avLst/>
            <a:gdLst>
              <a:gd name="adj" fmla="val 1098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502" h="2863">
                <a:moveTo>
                  <a:pt x="2168" y="0"/>
                </a:moveTo>
                <a:lnTo>
                  <a:pt x="16187" y="0"/>
                </a:lnTo>
                <a:cubicBezTo>
                  <a:pt x="16361" y="0"/>
                  <a:pt x="16502" y="141"/>
                  <a:pt x="16502" y="315"/>
                </a:cubicBezTo>
                <a:lnTo>
                  <a:pt x="16502" y="2547"/>
                </a:lnTo>
                <a:cubicBezTo>
                  <a:pt x="16502" y="2722"/>
                  <a:pt x="16361" y="2862"/>
                  <a:pt x="16187" y="2862"/>
                </a:cubicBezTo>
                <a:lnTo>
                  <a:pt x="14340" y="2862"/>
                </a:lnTo>
                <a:lnTo>
                  <a:pt x="14334" y="2863"/>
                </a:lnTo>
                <a:lnTo>
                  <a:pt x="315" y="2863"/>
                </a:lnTo>
                <a:cubicBezTo>
                  <a:pt x="141" y="2863"/>
                  <a:pt x="0" y="2722"/>
                  <a:pt x="0" y="2547"/>
                </a:cubicBezTo>
                <a:lnTo>
                  <a:pt x="0" y="2219"/>
                </a:lnTo>
                <a:lnTo>
                  <a:pt x="35" y="2224"/>
                </a:lnTo>
                <a:cubicBezTo>
                  <a:pt x="75" y="2230"/>
                  <a:pt x="117" y="2234"/>
                  <a:pt x="159" y="2234"/>
                </a:cubicBezTo>
                <a:cubicBezTo>
                  <a:pt x="607" y="2234"/>
                  <a:pt x="969" y="1872"/>
                  <a:pt x="969" y="1424"/>
                </a:cubicBezTo>
                <a:cubicBezTo>
                  <a:pt x="969" y="976"/>
                  <a:pt x="607" y="614"/>
                  <a:pt x="159" y="614"/>
                </a:cubicBezTo>
                <a:cubicBezTo>
                  <a:pt x="117" y="614"/>
                  <a:pt x="75" y="617"/>
                  <a:pt x="35" y="624"/>
                </a:cubicBezTo>
                <a:lnTo>
                  <a:pt x="0" y="629"/>
                </a:lnTo>
                <a:lnTo>
                  <a:pt x="0" y="315"/>
                </a:lnTo>
                <a:cubicBezTo>
                  <a:pt x="0" y="141"/>
                  <a:pt x="141" y="0"/>
                  <a:pt x="315" y="0"/>
                </a:cubicBezTo>
                <a:lnTo>
                  <a:pt x="2162" y="0"/>
                </a:lnTo>
                <a:lnTo>
                  <a:pt x="2168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 w="6350">
            <a:solidFill>
              <a:schemeClr val="lt1">
                <a:lumMod val="10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0" tIns="92" rIns="144000" bIns="93" rtlCol="0" anchor="ctr">
            <a:noAutofit/>
          </a:bodyPr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镜像构建：</a:t>
            </a:r>
            <a:endParaRPr kumimoji="1"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ktib支持基于rootfs文件系统构建镜像，也支持基于Dockerfile构建镜像</a:t>
            </a:r>
            <a:r>
              <a:rPr kumimoji="1"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r>
              <a:rPr kumimoji="1"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ktib</a:t>
            </a:r>
            <a:r>
              <a:rPr kumimoji="1"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采用分层文件系统来管理镜像的不同层。每一层代表镜像的一个增量变化，支持镜像的高效构建和存储，支持利用缓存机制加快构建速度并减少资源消耗。</a:t>
            </a:r>
            <a:endParaRPr kumimoji="1"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379779" y="5037669"/>
            <a:ext cx="852090" cy="8520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/>
            <a:r>
              <a:rPr lang="en-US" altLang="zh-CN" sz="2000" b="1">
                <a:latin typeface="+mn-ea"/>
                <a:cs typeface="+mn-ea"/>
                <a:sym typeface="+mn-ea"/>
              </a:rPr>
              <a:t>NO.2</a:t>
            </a:r>
            <a:endParaRPr lang="en-US" altLang="zh-CN" sz="2000" b="1">
              <a:latin typeface="+mn-ea"/>
              <a:cs typeface="+mn-ea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5995" y="6313765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95058" y="137008"/>
            <a:ext cx="11282028" cy="648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dirty="0">
                <a:sym typeface="+mn-ea"/>
              </a:rPr>
              <a:t>麒麟可信镜像构建工具 KTIB</a:t>
            </a:r>
            <a:endParaRPr kumimoji="1" lang="zh-CN" altLang="en-US"/>
          </a:p>
        </p:txBody>
      </p:sp>
      <p:sp>
        <p:nvSpPr>
          <p:cNvPr id="13" name="文本占位符 2"/>
          <p:cNvSpPr>
            <a:spLocks noGrp="1"/>
          </p:cNvSpPr>
          <p:nvPr/>
        </p:nvSpPr>
        <p:spPr>
          <a:xfrm>
            <a:off x="360470" y="793185"/>
            <a:ext cx="11282028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kumimoji="1" lang="zh-CN" altLang="en-US" sz="1600"/>
              <a:t>容器镜像管理能力</a:t>
            </a:r>
            <a:endParaRPr kumimoji="1"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704215" y="1089660"/>
            <a:ext cx="6623685" cy="3124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kumimoji="1" lang="zh-CN" altLang="en-US" sz="1600">
                <a:latin typeface="Arial" panose="020B0604020202020204" pitchFamily="34" charset="0"/>
                <a:ea typeface="微软雅黑" panose="020B0503020204020204" pitchFamily="34" charset="-122"/>
              </a:rPr>
              <a:t>应用场景</a:t>
            </a:r>
            <a:endParaRPr kumimoji="1" lang="zh-CN" altLang="en-US" sz="16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850" y="1462405"/>
            <a:ext cx="6623050" cy="848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安全合规性要求较高的</a:t>
            </a:r>
            <a:r>
              <a:rPr lang="en-US" altLang="zh-CN"/>
              <a:t>CI/CD</a:t>
            </a:r>
            <a:r>
              <a:rPr lang="zh-CN" altLang="en-US"/>
              <a:t>流水线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有镜像定制需求</a:t>
            </a:r>
            <a:endParaRPr lang="zh-CN" altLang="en-US"/>
          </a:p>
        </p:txBody>
      </p:sp>
      <p:pic>
        <p:nvPicPr>
          <p:cNvPr id="11" name="图片 10" descr="未命名文件(23)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050" y="1411605"/>
            <a:ext cx="4806950" cy="5127625"/>
          </a:xfrm>
          <a:prstGeom prst="rect">
            <a:avLst/>
          </a:prstGeom>
          <a:gradFill>
            <a:gsLst>
              <a:gs pos="50000">
                <a:srgbClr val="F6EDE1"/>
              </a:gs>
              <a:gs pos="0">
                <a:srgbClr val="F9F3EB"/>
              </a:gs>
              <a:gs pos="100000">
                <a:srgbClr val="F3E6D7"/>
              </a:gs>
            </a:gsLst>
            <a:lin ang="5400000" scaled="0"/>
          </a:gradFill>
        </p:spPr>
      </p:pic>
      <p:sp>
        <p:nvSpPr>
          <p:cNvPr id="12" name="文本框 11"/>
          <p:cNvSpPr txBox="1"/>
          <p:nvPr/>
        </p:nvSpPr>
        <p:spPr>
          <a:xfrm>
            <a:off x="7371715" y="1089660"/>
            <a:ext cx="4820920" cy="3314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p>
            <a:r>
              <a:rPr lang="zh-CN" altLang="en-US"/>
              <a:t>部分</a:t>
            </a:r>
            <a:r>
              <a:rPr lang="en-US" altLang="zh-CN"/>
              <a:t>CI</a:t>
            </a:r>
            <a:r>
              <a:rPr lang="zh-CN" altLang="en-US"/>
              <a:t>场景工作流程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440_1*l_h_i*1_1_1"/>
  <p:tag name="KSO_WM_TEMPLATE_CATEGORY" val="diagram"/>
  <p:tag name="KSO_WM_TEMPLATE_INDEX" val="2023144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7.89539262147184,&quot;left&quot;:48.937961992879536,&quot;top&quot;:102.59936442423171,&quot;width&quot;:847.1626586914062}"/>
  <p:tag name="KSO_WM_DIAGRAM_COLOR_MATCH_VALUE" val="{&quot;shape&quot;:{&quot;fill&quot;:{&quot;gradient&quot;:[{&quot;brightness&quot;:-0.25,&quot;colorType&quot;:1,&quot;foreColorIndex&quot;:5,&quot;pos&quot;:0.14000000059604645,&quot;transparency&quot;:0},{&quot;brightness&quot;:0.4000000059604645,&quot;colorType&quot;:1,&quot;foreColorIndex&quot;:5,&quot;pos&quot;:1,&quot;transparency&quot;:0},{&quot;brightness&quot;:0,&quot;colorType&quot;:1,&quot;foreColorIndex&quot;:5,&quot;pos&quot;:0.6100000143051147,&quot;transparency&quot;:0}],&quot;type&quot;:3},&quot;glow&quot;:{&quot;colorType&quot;:0},&quot;line&quot;:{&quot;type&quot;:0},&quot;shadow&quot;:{&quot;brightness&quot;:0,&quot;colorType&quot;:1,&quot;foreColorIndex&quot;:5,&quot;transparency&quot;:0.82999998331069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SHADOW_SCHEMECOLOR_INDEX" val="5"/>
  <p:tag name="KSO_WM_UNIT_USESOURCEFORMAT_APPLY" val="1"/>
</p:tagLst>
</file>

<file path=ppt/tags/tag11.xml><?xml version="1.0" encoding="utf-8"?>
<p:tagLst xmlns:p="http://schemas.openxmlformats.org/presentationml/2006/main">
  <p:tag name="KSO_WM_SLIDE_ID" val="diagram20234403_4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5"/>
  <p:tag name="KSO_WM_SLIDE_INDEX" val="4"/>
  <p:tag name="KSO_WM_SLIDE_SIZE" val="787.568*352.275"/>
  <p:tag name="KSO_WM_SLIDE_POSITION" val="83.6004*128.227"/>
  <p:tag name="KSO_WM_TAG_VERSION" val="3.0"/>
  <p:tag name="KSO_WM_BEAUTIFY_FLAG" val="#wm#"/>
  <p:tag name="KSO_WM_TEMPLATE_CATEGORY" val="diagram"/>
  <p:tag name="KSO_WM_TEMPLATE_INDEX" val="20234403"/>
  <p:tag name="KSO_WM_DIAGRAM_GROUP_CODE" val="l1-1"/>
  <p:tag name="KSO_WM_SLIDE_DIAGTYPE" val="l"/>
  <p:tag name="KSO_WM_SLIDE_LAYOUT" val="a_l"/>
  <p:tag name="KSO_WM_SLIDE_LAYOUT_CNT" val="1_1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30921"/>
  <p:tag name="KSO_WM_SPECIAL_SOURCE" val="bdnull"/>
  <p:tag name="KSO_WM_SLIDE_ID" val="diagram20230921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SLIDE_LAYOUT" val="a_l"/>
  <p:tag name="KSO_WM_SLIDE_LAYOUT_CNT" val="1_1"/>
  <p:tag name="KSO_WM_DIAGRAM_GROUP_CODE" val="l1-1"/>
  <p:tag name="KSO_WM_SLIDE_DIAGTYPE" val="l"/>
  <p:tag name="KSO_WM_SLIDE_TYPE" val="text"/>
  <p:tag name="KSO_WM_SLIDE_SUBTYPE" val="diag"/>
  <p:tag name="KSO_WM_SLIDE_SIZE" val="923.9*258.05"/>
  <p:tag name="KSO_WM_SLIDE_POSITION" val="23.55*186.9"/>
</p:tagLst>
</file>

<file path=ppt/tags/tag13.xml><?xml version="1.0" encoding="utf-8"?>
<p:tagLst xmlns:p="http://schemas.openxmlformats.org/presentationml/2006/main">
  <p:tag name="TABLE_ENDDRAG_ORIGIN_RECT" val="898*173"/>
  <p:tag name="TABLE_ENDDRAG_RECT" val="32*82*898*173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diagram"/>
  <p:tag name="KSO_WM_TEMPLATE_INDEX" val="20231790"/>
  <p:tag name="KSO_WM_UNIT_LAYERLEVEL" val="1_1_1"/>
  <p:tag name="KSO_WM_TAG_VERSION" val="3.0"/>
  <p:tag name="KSO_WM_UNIT_VALUE" val="10"/>
  <p:tag name="KSO_WM_UNIT_TYPE" val="l_h_a"/>
  <p:tag name="KSO_WM_UNIT_ID" val="diagram20231790_3*l_h_a*1_1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31.1249969482422,&quot;left&quot;:32.8,&quot;top&quot;:181.3750030517578,&quot;width&quot;:882.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5,5,5,5,5,5]}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diagram"/>
  <p:tag name="KSO_WM_TEMPLATE_INDEX" val="20231790"/>
  <p:tag name="KSO_WM_UNIT_LAYERLEVEL" val="1_1_1"/>
  <p:tag name="KSO_WM_TAG_VERSION" val="3.0"/>
  <p:tag name="KSO_WM_UNIT_VALUE" val="10"/>
  <p:tag name="KSO_WM_UNIT_TYPE" val="l_h_a"/>
  <p:tag name="KSO_WM_UNIT_ID" val="diagram20231790_3*l_h_a*1_1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31.1249969482422,&quot;left&quot;:32.8,&quot;top&quot;:181.3750030517578,&quot;width&quot;:882.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5,5,5,5,5,5]}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diagram"/>
  <p:tag name="KSO_WM_TEMPLATE_INDEX" val="20231790"/>
  <p:tag name="KSO_WM_UNIT_LAYERLEVEL" val="1_1_1"/>
  <p:tag name="KSO_WM_TAG_VERSION" val="3.0"/>
  <p:tag name="KSO_WM_UNIT_VALUE" val="10"/>
  <p:tag name="KSO_WM_UNIT_TYPE" val="l_h_a"/>
  <p:tag name="KSO_WM_UNIT_ID" val="diagram20231790_3*l_h_a*1_1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31.1249969482422,&quot;left&quot;:32.8,&quot;top&quot;:181.3750030517578,&quot;width&quot;:882.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5,5,5,5,5,5]}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diagram"/>
  <p:tag name="KSO_WM_TEMPLATE_INDEX" val="20231790"/>
  <p:tag name="KSO_WM_UNIT_LAYERLEVEL" val="1_1_1"/>
  <p:tag name="KSO_WM_TAG_VERSION" val="3.0"/>
  <p:tag name="KSO_WM_UNIT_VALUE" val="10"/>
  <p:tag name="KSO_WM_UNIT_TYPE" val="l_h_a"/>
  <p:tag name="KSO_WM_UNIT_ID" val="diagram20231790_3*l_h_a*1_1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31.1249969482422,&quot;left&quot;:32.8,&quot;top&quot;:181.3750030517578,&quot;width&quot;:882.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5,5,5,5,5,5]}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90_3*l_h_f*1_1_1"/>
  <p:tag name="KSO_WM_TEMPLATE_CATEGORY" val="diagram"/>
  <p:tag name="KSO_WM_TEMPLATE_INDEX" val="202317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31.1249969482422,&quot;left&quot;:32.8,&quot;top&quot;:181.3750030517578,&quot;width&quot;:882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你的项正文，文字是您思想的提炼，请尽量言简意赅的阐述观点；单击此处输入你的项正文，文字是您思想的提炼，请尽量言简意赅的阐述观点"/>
  <p:tag name="KSO_WM_UNIT_TEXT_FILL_FORE_SCHEMECOLOR_INDEX" val="1"/>
  <p:tag name="KSO_WM_UNIT_TEXT_FILL_TYPE" val="1"/>
  <p:tag name="KSO_WM_DIAGRAM_USE_COLOR_VALUE" val="{&quot;color_scheme&quot;:1,&quot;color_type&quot;:1,&quot;theme_color_indexes&quot;:[5,5,5,5,5,5]}"/>
</p:tagLst>
</file>

<file path=ppt/tags/tag1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90_3*l_h_f*1_1_1"/>
  <p:tag name="KSO_WM_TEMPLATE_CATEGORY" val="diagram"/>
  <p:tag name="KSO_WM_TEMPLATE_INDEX" val="202317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31.1249969482422,&quot;left&quot;:32.8,&quot;top&quot;:181.3750030517578,&quot;width&quot;:882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你的项正文，文字是您思想的提炼，请尽量言简意赅的阐述观点；单击此处输入你的项正文，文字是您思想的提炼，请尽量言简意赅的阐述观点"/>
  <p:tag name="KSO_WM_UNIT_TEXT_FILL_FORE_SCHEMECOLOR_INDEX" val="1"/>
  <p:tag name="KSO_WM_UNIT_TEXT_FILL_TYPE" val="1"/>
  <p:tag name="KSO_WM_DIAGRAM_USE_COLOR_VALUE" val="{&quot;color_scheme&quot;:1,&quot;color_type&quot;:1,&quot;theme_color_indexes&quot;:[5,5,5,5,5,5]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90_3*l_h_f*1_1_1"/>
  <p:tag name="KSO_WM_TEMPLATE_CATEGORY" val="diagram"/>
  <p:tag name="KSO_WM_TEMPLATE_INDEX" val="202317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31.1249969482422,&quot;left&quot;:32.8,&quot;top&quot;:181.3750030517578,&quot;width&quot;:882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你的项正文，文字是您思想的提炼，请尽量言简意赅的阐述观点；单击此处输入你的项正文，文字是您思想的提炼，请尽量言简意赅的阐述观点"/>
  <p:tag name="KSO_WM_UNIT_TEXT_FILL_FORE_SCHEMECOLOR_INDEX" val="1"/>
  <p:tag name="KSO_WM_UNIT_TEXT_FILL_TYPE" val="1"/>
  <p:tag name="KSO_WM_DIAGRAM_USE_COLOR_VALUE" val="{&quot;color_scheme&quot;:1,&quot;color_type&quot;:1,&quot;theme_color_indexes&quot;:[5,5,5,5,5,5]}"/>
</p:tagLst>
</file>

<file path=ppt/tags/tag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90_3*l_h_f*1_1_1"/>
  <p:tag name="KSO_WM_TEMPLATE_CATEGORY" val="diagram"/>
  <p:tag name="KSO_WM_TEMPLATE_INDEX" val="202317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31.1249969482422,&quot;left&quot;:32.8,&quot;top&quot;:181.3750030517578,&quot;width&quot;:882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你的项正文，文字是您思想的提炼，请尽量言简意赅的阐述观点；单击此处输入你的项正文，文字是您思想的提炼，请尽量言简意赅的阐述观点"/>
  <p:tag name="KSO_WM_UNIT_TEXT_FILL_FORE_SCHEMECOLOR_INDEX" val="1"/>
  <p:tag name="KSO_WM_UNIT_TEXT_FILL_TYPE" val="1"/>
  <p:tag name="KSO_WM_DIAGRAM_USE_COLOR_VALUE" val="{&quot;color_scheme&quot;:1,&quot;color_type&quot;:1,&quot;theme_color_indexes&quot;:[5,5,5,5,5,5]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1440_1*l_i*1_1"/>
  <p:tag name="KSO_WM_TEMPLATE_CATEGORY" val="diagram"/>
  <p:tag name="KSO_WM_TEMPLATE_INDEX" val="20231440"/>
  <p:tag name="KSO_WM_UNIT_LAYERLEVEL" val="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534.4103591314661,&quot;left&quot;:48.937961992879536,&quot;top&quot;:6.084397914237388,&quot;width&quot;:1006.5259019293453}"/>
  <p:tag name="KSO_WM_DIAGRAM_COLOR_MATCH_VALUE" val="{&quot;shape&quot;:{&quot;fill&quot;:{&quot;gradient&quot;:[{&quot;brightness&quot;:0.800000011920929,&quot;colorType&quot;:1,&quot;foreColorIndex&quot;:5,&quot;pos&quot;:1,&quot;transparency&quot;:0.8999999761581421},{&quot;brightness&quot;:0.800000011920929,&quot;colorType&quot;:1,&quot;foreColorIndex&quot;:5,&quot;pos&quot;:0,&quot;transparency&quot;:0.600000023841857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USESOURCEFORMAT_APPLY" val="1"/>
</p:tagLst>
</file>

<file path=ppt/tags/tag23.xml><?xml version="1.0" encoding="utf-8"?>
<p:tagLst xmlns:p="http://schemas.openxmlformats.org/presentationml/2006/main">
  <p:tag name="TABLE_ENDDRAG_ORIGIN_RECT" val="628*140"/>
  <p:tag name="TABLE_ENDDRAG_RECT" val="90*299*628*140"/>
</p:tagLst>
</file>

<file path=ppt/tags/tag24.xml><?xml version="1.0" encoding="utf-8"?>
<p:tagLst xmlns:p="http://schemas.openxmlformats.org/presentationml/2006/main">
  <p:tag name="KSO_WM_SLIDE_ID" val="diagram20231440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440"/>
  <p:tag name="KSO_WM_SLIDE_TYPE" val="text"/>
  <p:tag name="KSO_WM_SLIDE_SUBTYPE" val="diag"/>
  <p:tag name="KSO_WM_SLIDE_SIZE" val="793.609*277.5"/>
  <p:tag name="KSO_WM_SLIDE_POSITION" val="75.6957*174.7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308_1*l_h_f*1_1_1"/>
  <p:tag name="KSO_WM_TEMPLATE_CATEGORY" val="diagram"/>
  <p:tag name="KSO_WM_TEMPLATE_INDEX" val="20231308"/>
  <p:tag name="KSO_WM_UNIT_LAYERLEVEL" val="1_1_1"/>
  <p:tag name="KSO_WM_TAG_VERSION" val="3.0"/>
  <p:tag name="KSO_WM_DIAGRAM_VERSION" val="3"/>
  <p:tag name="KSO_WM_DIAGRAM_COLOR_TEXT_CAN_REMOVE" val="n"/>
  <p:tag name="KSO_WM_DIAGRAM_GROUP_CODE" val="l1-1"/>
  <p:tag name="KSO_WM_DIAGRAM_COLOR_TRICK" val="1"/>
  <p:tag name="KSO_WM_DIAGRAM_MAX_ITEMCNT" val="6"/>
  <p:tag name="KSO_WM_DIAGRAM_MIN_ITEMCNT" val="2"/>
  <p:tag name="KSO_WM_DIAGRAM_VIRTUALLY_FRAME" val="{&quot;height&quot;:370.54998779296875,&quot;left&quot;:54.953858267716534,&quot;top&quot;:106.91370689091718,&quot;width&quot;:850.94818897637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,&quot;colorType&quot;:1,&quot;foreColorIndex&quot;:2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项正文，文字是您思想的提炼，请尽量言简意赅的阐述观点。单击此处输入你的项正文，文字是您思想的提炼，请尽量言简意赅的阐述观点。单击此处输入你的项正文，文字是您思想的提炼，请尽量言简意赅的阐述观点。"/>
  <p:tag name="KSO_WM_UNIT_FILL_TYPE" val="1"/>
  <p:tag name="KSO_WM_UNIT_FILL_FORE_SCHEMECOLOR_INDEX" val="13"/>
  <p:tag name="KSO_WM_UNIT_FILL_FORE_SCHEMECOLOR_INDEX_BRIGHTNESS" val="0.6"/>
  <p:tag name="KSO_WM_UNIT_LINE_FORE_SCHEMECOLOR_INDEX" val="2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31308_1*l_h_i*1_1_2"/>
  <p:tag name="KSO_WM_TEMPLATE_CATEGORY" val="diagram"/>
  <p:tag name="KSO_WM_TEMPLATE_INDEX" val="20231308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29.903858267716533,&quot;top&quot;:106.91370689091718,&quot;width&quot;:875.99818897637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308_1*l_h_f*1_2_1"/>
  <p:tag name="KSO_WM_TEMPLATE_CATEGORY" val="diagram"/>
  <p:tag name="KSO_WM_TEMPLATE_INDEX" val="20231308"/>
  <p:tag name="KSO_WM_UNIT_LAYERLEVEL" val="1_1_1"/>
  <p:tag name="KSO_WM_TAG_VERSION" val="3.0"/>
  <p:tag name="KSO_WM_DIAGRAM_VERSION" val="3"/>
  <p:tag name="KSO_WM_DIAGRAM_COLOR_TEXT_CAN_REMOVE" val="n"/>
  <p:tag name="KSO_WM_DIAGRAM_GROUP_CODE" val="l1-1"/>
  <p:tag name="KSO_WM_DIAGRAM_COLOR_TRICK" val="1"/>
  <p:tag name="KSO_WM_DIAGRAM_MAX_ITEMCNT" val="6"/>
  <p:tag name="KSO_WM_DIAGRAM_MIN_ITEMCNT" val="2"/>
  <p:tag name="KSO_WM_DIAGRAM_VIRTUALLY_FRAME" val="{&quot;height&quot;:370.54998779296875,&quot;left&quot;:54.953858267716534,&quot;top&quot;:106.91370689091718,&quot;width&quot;:850.94818897637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,&quot;colorType&quot;:1,&quot;foreColorIndex&quot;:2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项正文，文字是您思想的提炼，请尽量言简意赅的阐述观点。单击此处输入你的项正文，文字是您思想的提炼，请尽量言简意赅的阐述观点。单击此处输入你的项正文，文字是您思想的提炼，请尽量言简意赅的阐述观点。"/>
  <p:tag name="KSO_WM_UNIT_FILL_TYPE" val="1"/>
  <p:tag name="KSO_WM_UNIT_FILL_FORE_SCHEMECOLOR_INDEX" val="13"/>
  <p:tag name="KSO_WM_UNIT_FILL_FORE_SCHEMECOLOR_INDEX_BRIGHTNESS" val="0.6"/>
  <p:tag name="KSO_WM_UNIT_LINE_FORE_SCHEMECOLOR_INDEX" val="2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31308_1*l_h_i*1_2_2"/>
  <p:tag name="KSO_WM_TEMPLATE_CATEGORY" val="diagram"/>
  <p:tag name="KSO_WM_TEMPLATE_INDEX" val="20231308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29.903858267716533,&quot;top&quot;:106.91370689091718,&quot;width&quot;:875.99818897637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BEAUTIFY_FLAG" val="#wm#"/>
  <p:tag name="KSO_WM_TEMPLATE_CATEGORY" val="diagram"/>
  <p:tag name="KSO_WM_TEMPLATE_INDEX" val="20231308"/>
  <p:tag name="KSO_WM_SPECIAL_SOURCE" val="bdnull"/>
  <p:tag name="KSO_WM_SLIDE_ID" val="diagram20231308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SLIDE_TYPE" val="text"/>
  <p:tag name="KSO_WM_SLIDE_SUBTYPE" val="diag"/>
  <p:tag name="KSO_WM_SLIDE_SIZE" val="850.946*370.55"/>
  <p:tag name="KSO_WM_SLIDE_POSITION" val="54.9539*106.9"/>
  <p:tag name="KSO_WM_DIAGRAM_GROUP_CODE" val="l1-1"/>
  <p:tag name="KSO_WM_SLIDE_DIAGTYPE" val="l"/>
  <p:tag name="KSO_WM_SLIDE_LAYOUT" val="a_l"/>
  <p:tag name="KSO_WM_SLIDE_LAYOUT_CNT" val="1_1"/>
  <p:tag name="resource_record_key" val="{&quot;13&quot;:[4364974,20419695,20419701],&quot;65&quot;:[20231308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commondata" val="eyJoZGlkIjoiMjBkNzRiMGUzYmRmODE0MjlhN2MxZTdhNTk5NzgyOGYifQ=="/>
  <p:tag name="resource_record_key" val="{&quot;13&quot;:[20419695,20419701,4563123,4364974,20419712,4680684],&quot;65&quot;:[20231440],&quot;70&quot;:[3319066,3319358,3322087,3322133,3321975,3314131,3317128]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440_1*l_h_i*1_2_1"/>
  <p:tag name="KSO_WM_TEMPLATE_CATEGORY" val="diagram"/>
  <p:tag name="KSO_WM_TEMPLATE_INDEX" val="2023144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7.89539262147184,&quot;left&quot;:48.937961992879536,&quot;top&quot;:102.59936442423171,&quot;width&quot;:847.162658691406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gradient&quot;:[{&quot;brightness&quot;:0.4000000059604645,&quot;colorType&quot;:1,&quot;foreColorIndex&quot;:5,&quot;pos&quot;:0,&quot;transparency&quot;:0},{&quot;brightness&quot;:-0.25,&quot;colorType&quot;:1,&quot;foreColorIndex&quot;:5,&quot;pos&quot;:1,&quot;transparency&quot;:0}],&quot;type&quot;:2},&quot;shadow&quot;:{&quot;brightness&quot;:0,&quot;colorType&quot;:1,&quot;foreColorIndex&quot;:5,&quot;transparency&quot;:0.82999998331069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SHADOW_SCHEMECOLOR_INDEX" val="5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WPS 演示</Application>
  <PresentationFormat>宽屏</PresentationFormat>
  <Paragraphs>214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Arial Unicode MS</vt:lpstr>
      <vt:lpstr>等线</vt:lpstr>
      <vt:lpstr>等线 Light</vt:lpstr>
      <vt:lpstr>Office 主题​​</vt:lpstr>
      <vt:lpstr>1_Office 主题​​</vt:lpstr>
      <vt:lpstr>KTIB：赋能CI/CD中的多架构镜像合规构建与管理</vt:lpstr>
      <vt:lpstr>目录</vt:lpstr>
      <vt:lpstr>CI/CD环境中镜像安全与合规性挑战</vt:lpstr>
      <vt:lpstr>CI/CD环境中镜像安全与合规性挑战</vt:lpstr>
      <vt:lpstr>麒麟可信镜像构建工具 KTIB</vt:lpstr>
      <vt:lpstr>PowerPoint 演示文稿</vt:lpstr>
      <vt:lpstr>PowerPoint 演示文稿</vt:lpstr>
      <vt:lpstr>PowerPoint 演示文稿</vt:lpstr>
      <vt:lpstr>PowerPoint 演示文稿</vt:lpstr>
      <vt:lpstr>CI/CD中的容器镜像构建与管理工具 KTIB</vt:lpstr>
      <vt:lpstr>CI/CD中的容器镜像构建与管理工具 KTIB</vt:lpstr>
      <vt:lpstr>Q&amp;A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诶嘿嘿</cp:lastModifiedBy>
  <cp:revision>178</cp:revision>
  <dcterms:created xsi:type="dcterms:W3CDTF">2023-10-13T08:11:00Z</dcterms:created>
  <dcterms:modified xsi:type="dcterms:W3CDTF">2024-11-15T08:51:03Z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(3)Pl5FK/vAeNN36ZzOCAIVQo46D+KzoFvIv85UQYAJsBEe9qjmI9vsLY6o6l7UTs7SRDQITG7a
k8XRMF05l+J2k+CgX9BGn8gUGDrMJLgCFylJ1yAyGimJHpOOTgAo4UT38GKFvvbYqRVQnWHC
BoAVhFQg1yhQGv23reE01p8lMl68cRAUggzOiVActFv6QGSu2L7zkducMZ82FDM+Je2Ssvh2
PEVoUXP0+UQnOJOsKq</vt:lpwstr>
  </property>
  <property fmtid="{D5CDD505-2E9C-101B-9397-08002B2CF9AE}" pid="3" name="_2015_ms_pID_7253431">
    <vt:lpwstr>vR1kowiHlwIeFY3y2zZB6mfnbPt74b8oAxFnOpsnz8l1zpWDL9hcEC
Vgk+RuZRZdCcIPt0t3rIpF8XEEdwUMBqLlT4ufAwa0F8IBPIrfPBqqMur3fV2ZkzW4t5FLoc
K4yE7H3SA/u8hsQI+IKOTEKQ7pB+xKawKLHdF7Ur3UjXMnoDgKGtXXk+ogRDGPjtZoByclFP
T4W69NZho5r9bOj2OiqRqA5TXmkuUnpKBelI</vt:lpwstr>
  </property>
  <property fmtid="{D5CDD505-2E9C-101B-9397-08002B2CF9AE}" pid="4" name="_2015_ms_pID_7253432">
    <vt:lpwstr>yw==</vt:lpwstr>
  </property>
  <property fmtid="{D5CDD505-2E9C-101B-9397-08002B2CF9AE}" pid="5" name="ICV">
    <vt:lpwstr>4A890773732A4B75AF997A60808B2659_12</vt:lpwstr>
  </property>
  <property fmtid="{D5CDD505-2E9C-101B-9397-08002B2CF9AE}" pid="6" name="KSOProductBuildVer">
    <vt:lpwstr>2052-12.1.0.18608</vt:lpwstr>
  </property>
</Properties>
</file>