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2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3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5" r:id="rId2"/>
    <p:sldId id="307" r:id="rId3"/>
    <p:sldId id="300" r:id="rId4"/>
    <p:sldId id="302" r:id="rId5"/>
    <p:sldId id="308" r:id="rId6"/>
    <p:sldId id="309" r:id="rId7"/>
    <p:sldId id="310" r:id="rId8"/>
    <p:sldId id="311" r:id="rId9"/>
    <p:sldId id="315" r:id="rId10"/>
    <p:sldId id="312" r:id="rId11"/>
    <p:sldId id="313" r:id="rId12"/>
    <p:sldId id="303" r:id="rId13"/>
    <p:sldId id="316" r:id="rId14"/>
    <p:sldId id="314" r:id="rId15"/>
    <p:sldId id="318" r:id="rId16"/>
    <p:sldId id="319" r:id="rId17"/>
    <p:sldId id="2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64"/>
    <p:restoredTop sz="96517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6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box\03%20work%20task\4%20OpenEuler%20SIG%20SDS\19%20meetup2024\compress%20crypto&#25968;&#25454;&#25972;&#29702;%20&#21046;&#22270;%20&#21047;&#26032;&#30828;&#31639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box\03%20work%20task\4%20OpenEuler%20SIG%20SDS\19%20meetup2024\compress%20crypto&#25968;&#25454;&#25972;&#29702;%20&#21046;&#22270;%20&#21047;&#26032;&#30828;&#31639;&#25968;&#25454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box\03%20work%20task\22%20NVMe-oF\8%20spdk&#20351;&#33021;&#21152;&#36895;&#22120;\spdk+dpdk+uadk_&#21387;&#32553;+&#21152;&#35299;&#23494;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box\03%20work%20task\22%20NVMe-oF\8%20spdk&#20351;&#33021;&#21152;&#36895;&#22120;\spdk+dpdk+uadk_&#21387;&#32553;+&#21152;&#35299;&#23494;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box\03%20work%20task\4%20OpenEuler%20SIG%20SDS\19%20meetup2024\compress%20crypto&#25968;&#25454;&#25972;&#29702;%20&#21046;&#22270;%20&#21047;&#26032;&#30828;&#31639;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box\03%20work%20task\4%20OpenEuler%20SIG%20SDS\19%20meetup2024\compress%20crypto&#25968;&#25454;&#25972;&#29702;%20&#21046;&#22270;%20&#21047;&#26032;&#30828;&#31639;&#25968;&#2545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box\03%20work%20task\4%20OpenEuler%20SIG%20SDS\19%20meetup2024\compress%20crypto&#25968;&#25454;&#25972;&#29702;%20&#21046;&#22270;%20&#21047;&#26032;&#30828;&#31639;&#25968;&#2545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box\03%20work%20task\22%20NVMe-oF\8%20spdk&#20351;&#33021;&#21152;&#36895;&#22120;\spdk+dpdk+uadk_&#21387;&#32553;+&#21152;&#35299;&#23494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box\03%20work%20task\22%20NVMe-oF\8%20spdk&#20351;&#33021;&#21152;&#36895;&#22120;\spdk+dpdk+uadk_&#21387;&#32553;+&#21152;&#35299;&#23494;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box\03%20work%20task\4%20OpenEuler%20SIG%20SDS\19%20meetup2024\compress%20crypto&#25968;&#25454;&#25972;&#29702;%20&#21046;&#22270;%20&#21047;&#26032;&#30828;&#31639;&#25968;&#25454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box\03%20work%20task\4%20OpenEuler%20SIG%20SDS\19%20meetup2024\compress%20crypto&#25968;&#25454;&#25972;&#29702;%20&#21046;&#22270;%20&#21047;&#26032;&#30828;&#31639;&#25968;&#25454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box\03%20work%20task\4%20OpenEuler%20SIG%20SDS\19%20meetup2024\compress%20crypto&#25968;&#25454;&#25972;&#29702;%20&#21046;&#22270;%20&#21047;&#26032;&#30828;&#31639;&#25968;&#25454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spdk zlib bs scaling,</a:t>
            </a:r>
            <a:r>
              <a:rPr lang="en-US" altLang="zh-CN" sz="1200" baseline="0"/>
              <a:t> </a:t>
            </a:r>
            <a:r>
              <a:rPr lang="en-US" altLang="zh-CN" sz="1200" b="1" baseline="0"/>
              <a:t>write</a:t>
            </a:r>
            <a:r>
              <a:rPr lang="en-US" altLang="zh-CN" sz="1200" baseline="0"/>
              <a:t> </a:t>
            </a:r>
            <a:r>
              <a:rPr lang="en-US" altLang="zh-CN" sz="1200"/>
              <a:t>performance</a:t>
            </a:r>
          </a:p>
          <a:p>
            <a:pPr>
              <a:defRPr/>
            </a:pPr>
            <a:r>
              <a:rPr lang="en-US" altLang="zh-CN" sz="1200"/>
              <a:t>qd</a:t>
            </a:r>
            <a:r>
              <a:rPr lang="en-US" altLang="zh-CN" sz="1200" baseline="0"/>
              <a:t>=1 </a:t>
            </a:r>
            <a:r>
              <a:rPr lang="en-US" altLang="zh-CN" sz="1200" b="0" i="0" u="none" strike="noStrike" baseline="0">
                <a:effectLst/>
              </a:rPr>
              <a:t>(normalized)</a:t>
            </a:r>
            <a:endParaRPr lang="zh-CN" alt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'920 bs_scaling 压缩 (归一)'!$B$9</c:f>
              <c:strCache>
                <c:ptCount val="1"/>
                <c:pt idx="0">
                  <c:v>bw(MiB/s)-hard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strRef>
              <c:f>'920 bs_scaling 压缩 (归一)'!$A$10:$A$14</c:f>
              <c:strCache>
                <c:ptCount val="5"/>
                <c:pt idx="0">
                  <c:v>16k</c:v>
                </c:pt>
                <c:pt idx="1">
                  <c:v>64k</c:v>
                </c:pt>
                <c:pt idx="2">
                  <c:v>256k</c:v>
                </c:pt>
                <c:pt idx="3">
                  <c:v>1024k</c:v>
                </c:pt>
                <c:pt idx="4">
                  <c:v>4MB</c:v>
                </c:pt>
              </c:strCache>
            </c:strRef>
          </c:cat>
          <c:val>
            <c:numRef>
              <c:f>'920 bs_scaling 压缩 (归一)'!$B$10:$B$14</c:f>
              <c:numCache>
                <c:formatCode>0.00_ </c:formatCode>
                <c:ptCount val="5"/>
                <c:pt idx="0">
                  <c:v>0.38033956198513158</c:v>
                </c:pt>
                <c:pt idx="1">
                  <c:v>0.68853224834237492</c:v>
                </c:pt>
                <c:pt idx="2">
                  <c:v>0.88898935101466747</c:v>
                </c:pt>
                <c:pt idx="3">
                  <c:v>0.96087000200924255</c:v>
                </c:pt>
                <c:pt idx="4">
                  <c:v>0.95840867992766732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83-4551-A95B-6CB1BC477A0C}"/>
            </c:ext>
          </c:extLst>
        </c:ser>
        <c:ser>
          <c:idx val="4"/>
          <c:order val="2"/>
          <c:tx>
            <c:strRef>
              <c:f>'920 bs_scaling 压缩 (归一)'!$D$9</c:f>
              <c:strCache>
                <c:ptCount val="1"/>
                <c:pt idx="0">
                  <c:v>bw(MiB/s)-soft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'920 bs_scaling 压缩 (归一)'!$A$10:$A$15</c:f>
              <c:strCache>
                <c:ptCount val="5"/>
                <c:pt idx="0">
                  <c:v>16k</c:v>
                </c:pt>
                <c:pt idx="1">
                  <c:v>64k</c:v>
                </c:pt>
                <c:pt idx="2">
                  <c:v>256k</c:v>
                </c:pt>
                <c:pt idx="3">
                  <c:v>1024k</c:v>
                </c:pt>
                <c:pt idx="4">
                  <c:v>4MB</c:v>
                </c:pt>
              </c:strCache>
            </c:strRef>
          </c:cat>
          <c:val>
            <c:numRef>
              <c:f>'920 bs_scaling 压缩 (归一)'!$D$10:$D$14</c:f>
              <c:numCache>
                <c:formatCode>0.00_ </c:formatCode>
                <c:ptCount val="5"/>
                <c:pt idx="0">
                  <c:v>0.23765320474181234</c:v>
                </c:pt>
                <c:pt idx="1">
                  <c:v>0.3421187462326703</c:v>
                </c:pt>
                <c:pt idx="2">
                  <c:v>0.37619047619047619</c:v>
                </c:pt>
                <c:pt idx="3">
                  <c:v>0.39215390797669281</c:v>
                </c:pt>
                <c:pt idx="4">
                  <c:v>0.37673297166968056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83-4551-A95B-6CB1BC477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05488"/>
        <c:axId val="498023456"/>
      </c:barChart>
      <c:lineChart>
        <c:grouping val="standard"/>
        <c:varyColors val="0"/>
        <c:ser>
          <c:idx val="2"/>
          <c:order val="1"/>
          <c:tx>
            <c:strRef>
              <c:f>'920 bs_scaling 压缩 (归一)'!$C$9</c:f>
              <c:strCache>
                <c:ptCount val="1"/>
                <c:pt idx="0">
                  <c:v>lat(usec)-hard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'920 bs_scaling 压缩 (归一)'!$A$10:$A$15</c:f>
              <c:strCache>
                <c:ptCount val="5"/>
                <c:pt idx="0">
                  <c:v>16k</c:v>
                </c:pt>
                <c:pt idx="1">
                  <c:v>64k</c:v>
                </c:pt>
                <c:pt idx="2">
                  <c:v>256k</c:v>
                </c:pt>
                <c:pt idx="3">
                  <c:v>1024k</c:v>
                </c:pt>
                <c:pt idx="4">
                  <c:v>4MB</c:v>
                </c:pt>
              </c:strCache>
            </c:strRef>
          </c:cat>
          <c:val>
            <c:numRef>
              <c:f>'920 bs_scaling 压缩 (归一)'!$C$10:$C$14</c:f>
              <c:numCache>
                <c:formatCode>0.00_ </c:formatCode>
                <c:ptCount val="5"/>
                <c:pt idx="0">
                  <c:v>3.8666701653502869E-3</c:v>
                </c:pt>
                <c:pt idx="1">
                  <c:v>8.5449099776209198E-3</c:v>
                </c:pt>
                <c:pt idx="2">
                  <c:v>2.6474414001731849E-2</c:v>
                </c:pt>
                <c:pt idx="3">
                  <c:v>9.7982509080958277E-2</c:v>
                </c:pt>
                <c:pt idx="4">
                  <c:v>0.39292528686081857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83-4551-A95B-6CB1BC477A0C}"/>
            </c:ext>
          </c:extLst>
        </c:ser>
        <c:ser>
          <c:idx val="5"/>
          <c:order val="3"/>
          <c:tx>
            <c:strRef>
              <c:f>'920 bs_scaling 压缩 (归一)'!$E$9</c:f>
              <c:strCache>
                <c:ptCount val="1"/>
                <c:pt idx="0">
                  <c:v>lat(usec)-soft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'920 bs_scaling 压缩 (归一)'!$A$10:$A$15</c:f>
              <c:strCache>
                <c:ptCount val="5"/>
                <c:pt idx="0">
                  <c:v>16k</c:v>
                </c:pt>
                <c:pt idx="1">
                  <c:v>64k</c:v>
                </c:pt>
                <c:pt idx="2">
                  <c:v>256k</c:v>
                </c:pt>
                <c:pt idx="3">
                  <c:v>1024k</c:v>
                </c:pt>
                <c:pt idx="4">
                  <c:v>4MB</c:v>
                </c:pt>
              </c:strCache>
            </c:strRef>
          </c:cat>
          <c:val>
            <c:numRef>
              <c:f>'920 bs_scaling 压缩 (归一)'!$E$10:$E$14</c:f>
              <c:numCache>
                <c:formatCode>0.00_ </c:formatCode>
                <c:ptCount val="5"/>
                <c:pt idx="0">
                  <c:v>6.188921418316359E-3</c:v>
                </c:pt>
                <c:pt idx="1">
                  <c:v>1.7198529053443642E-2</c:v>
                </c:pt>
                <c:pt idx="2">
                  <c:v>6.2565834604729975E-2</c:v>
                </c:pt>
                <c:pt idx="3">
                  <c:v>0.24007842049428904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83-4551-A95B-6CB1BC477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0647311"/>
        <c:axId val="1347957135"/>
      </c:lineChart>
      <c:catAx>
        <c:axId val="910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block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8023456"/>
        <c:crosses val="autoZero"/>
        <c:auto val="1"/>
        <c:lblAlgn val="ctr"/>
        <c:lblOffset val="100"/>
        <c:noMultiLvlLbl val="0"/>
      </c:catAx>
      <c:valAx>
        <c:axId val="49802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bandwidth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05488"/>
        <c:crosses val="autoZero"/>
        <c:crossBetween val="between"/>
      </c:valAx>
      <c:valAx>
        <c:axId val="13479571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latency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0647311"/>
        <c:crosses val="max"/>
        <c:crossBetween val="between"/>
      </c:valAx>
      <c:catAx>
        <c:axId val="114064731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479571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>
          <a:lumMod val="20000"/>
          <a:lumOff val="80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spdk crypto queue depth  scaling,</a:t>
            </a:r>
            <a:r>
              <a:rPr lang="en-US" altLang="zh-CN" sz="1200" baseline="0"/>
              <a:t> </a:t>
            </a:r>
            <a:r>
              <a:rPr lang="en-US" altLang="zh-CN" sz="1200" b="1" baseline="0"/>
              <a:t>read</a:t>
            </a:r>
            <a:r>
              <a:rPr lang="en-US" altLang="zh-CN" sz="1200" baseline="0"/>
              <a:t> </a:t>
            </a:r>
            <a:r>
              <a:rPr lang="en-US" altLang="zh-CN" sz="1200"/>
              <a:t>performance</a:t>
            </a:r>
          </a:p>
          <a:p>
            <a:pPr>
              <a:defRPr/>
            </a:pPr>
            <a:r>
              <a:rPr lang="en-US" altLang="zh-CN" sz="1200"/>
              <a:t>bs=4K </a:t>
            </a:r>
            <a:r>
              <a:rPr lang="en-US" altLang="zh-CN" sz="1200" b="0" i="0" u="none" strike="noStrike" baseline="0">
                <a:effectLst/>
              </a:rPr>
              <a:t>(normalized)</a:t>
            </a:r>
            <a:endParaRPr lang="zh-CN" alt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'920 qd_scaling 加解密 (归一)'!$C$28</c:f>
              <c:strCache>
                <c:ptCount val="1"/>
                <c:pt idx="0">
                  <c:v>bw(MiB/s)-hard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numRef>
              <c:f>'920 qd_scaling 加解密 (归一)'!$A$29:$A$37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'920 qd_scaling 加解密 (归一)'!$C$29:$C$36</c:f>
              <c:numCache>
                <c:formatCode>0.00_);[Red]\(0.00\)</c:formatCode>
                <c:ptCount val="8"/>
                <c:pt idx="0">
                  <c:v>0.17728004684526422</c:v>
                </c:pt>
                <c:pt idx="1">
                  <c:v>0.31049626701800614</c:v>
                </c:pt>
                <c:pt idx="2">
                  <c:v>0.49870687551846971</c:v>
                </c:pt>
                <c:pt idx="3">
                  <c:v>0.56941394622554042</c:v>
                </c:pt>
                <c:pt idx="4">
                  <c:v>0.77582589176792072</c:v>
                </c:pt>
                <c:pt idx="5">
                  <c:v>0.97394232176840867</c:v>
                </c:pt>
                <c:pt idx="6">
                  <c:v>0.98985019274874342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7-400F-BFEE-573FDC2FA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05488"/>
        <c:axId val="498023456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'920 qd_scaling 加解密 (归一)'!$F$28</c15:sqref>
                        </c15:formulaRef>
                      </c:ext>
                    </c:extLst>
                    <c:strCache>
                      <c:ptCount val="1"/>
                      <c:pt idx="0">
                        <c:v>bw(MiB/s)-soft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'920 qd_scaling 加解密 (归一)'!$A$29:$A$37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  <c:pt idx="6">
                        <c:v>64</c:v>
                      </c:pt>
                      <c:pt idx="7">
                        <c:v>128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'920 qd_scaling 加解密 (归一)'!$F$29:$F$37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1BF7-400F-BFEE-573FDC2FABEB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'920 qd_scaling 加解密 (归一)'!$D$28</c:f>
              <c:strCache>
                <c:ptCount val="1"/>
                <c:pt idx="0">
                  <c:v>lat(usec)-hard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'920 qd_scaling 加解密 (归一)'!$A$29:$A$36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'920 qd_scaling 加解密 (归一)'!$D$29:$D$37</c:f>
              <c:numCache>
                <c:formatCode>0.00_);[Red]\(0.00\)</c:formatCode>
                <c:ptCount val="9"/>
                <c:pt idx="0">
                  <c:v>4.3514512257808613E-2</c:v>
                </c:pt>
                <c:pt idx="1">
                  <c:v>4.9695021998081491E-2</c:v>
                </c:pt>
                <c:pt idx="2">
                  <c:v>6.1877952134441264E-2</c:v>
                </c:pt>
                <c:pt idx="3">
                  <c:v>0.10839165084774575</c:v>
                </c:pt>
                <c:pt idx="4">
                  <c:v>0.15910663908980155</c:v>
                </c:pt>
                <c:pt idx="5">
                  <c:v>0.25349399150837626</c:v>
                </c:pt>
                <c:pt idx="6">
                  <c:v>0.49882825306495809</c:v>
                </c:pt>
                <c:pt idx="7">
                  <c:v>0.98757826824302719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F7-400F-BFEE-573FDC2FA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2062943"/>
        <c:axId val="1337460527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'920 qd_scaling 加解密 (归一)'!$B$28</c15:sqref>
                        </c15:formulaRef>
                      </c:ext>
                    </c:extLst>
                    <c:strCache>
                      <c:ptCount val="1"/>
                      <c:pt idx="0">
                        <c:v>KIOPS-hard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'920 qd_scaling 加解密 (归一)'!$A$29:$A$36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  <c:pt idx="6">
                        <c:v>64</c:v>
                      </c:pt>
                      <c:pt idx="7">
                        <c:v>128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'920 qd_scaling 加解密 (归一)'!$B$29:$B$36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1BF7-400F-BFEE-573FDC2FABEB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qd_scaling 加解密 (归一)'!$E$28</c15:sqref>
                        </c15:formulaRef>
                      </c:ext>
                    </c:extLst>
                    <c:strCache>
                      <c:ptCount val="1"/>
                      <c:pt idx="0">
                        <c:v>KIOPS-soft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qd_scaling 加解密 (归一)'!$A$29:$A$36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  <c:pt idx="6">
                        <c:v>64</c:v>
                      </c:pt>
                      <c:pt idx="7">
                        <c:v>128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qd_scaling 加解密 (归一)'!$E$29:$E$37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BF7-400F-BFEE-573FDC2FABEB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qd_scaling 加解密 (归一)'!$G$28</c15:sqref>
                        </c15:formulaRef>
                      </c:ext>
                    </c:extLst>
                    <c:strCache>
                      <c:ptCount val="1"/>
                      <c:pt idx="0">
                        <c:v>lat(usec)-soft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qd_scaling 加解密 (归一)'!$A$29:$A$36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  <c:pt idx="6">
                        <c:v>64</c:v>
                      </c:pt>
                      <c:pt idx="7">
                        <c:v>128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qd_scaling 加解密 (归一)'!$G$29:$G$37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BF7-400F-BFEE-573FDC2FABEB}"/>
                  </c:ext>
                </c:extLst>
              </c15:ser>
            </c15:filteredLineSeries>
          </c:ext>
        </c:extLst>
      </c:lineChart>
      <c:catAx>
        <c:axId val="910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queue depth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8023456"/>
        <c:crosses val="autoZero"/>
        <c:auto val="1"/>
        <c:lblAlgn val="ctr"/>
        <c:lblOffset val="100"/>
        <c:noMultiLvlLbl val="0"/>
      </c:catAx>
      <c:valAx>
        <c:axId val="49802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bandwidth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);[Red]\(0.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05488"/>
        <c:crosses val="autoZero"/>
        <c:crossBetween val="between"/>
      </c:valAx>
      <c:valAx>
        <c:axId val="133746052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latency 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);[Red]\(0.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2062943"/>
        <c:crosses val="max"/>
        <c:crossBetween val="between"/>
      </c:valAx>
      <c:catAx>
        <c:axId val="10620629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374605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>
          <a:lumMod val="20000"/>
          <a:lumOff val="80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uadk_tool aes-128-cbc</a:t>
            </a:r>
          </a:p>
          <a:p>
            <a:pPr>
              <a:defRPr/>
            </a:pPr>
            <a:r>
              <a:rPr lang="en-US" altLang="zh-CN"/>
              <a:t>on kunpeng920 encryption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'加密 uadk-dpdk数据汇总 (归一)'!$B$5</c:f>
              <c:strCache>
                <c:ptCount val="1"/>
                <c:pt idx="0">
                  <c:v>uadk async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'加密 uadk-dpdk数据汇总 (归一)'!$C$4:$L$4</c:f>
              <c:strCache>
                <c:ptCount val="10"/>
                <c:pt idx="0">
                  <c:v>64B</c:v>
                </c:pt>
                <c:pt idx="1">
                  <c:v>256B</c:v>
                </c:pt>
                <c:pt idx="2">
                  <c:v>512B</c:v>
                </c:pt>
                <c:pt idx="3">
                  <c:v>1K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'加密 uadk-dpdk数据汇总 (归一)'!$C$6:$L$6</c:f>
              <c:numCache>
                <c:formatCode>0.00_ </c:formatCode>
                <c:ptCount val="10"/>
                <c:pt idx="0">
                  <c:v>2.301910576371316E-2</c:v>
                </c:pt>
                <c:pt idx="1">
                  <c:v>9.4143627178913114E-2</c:v>
                </c:pt>
                <c:pt idx="2">
                  <c:v>0.19864326500663199</c:v>
                </c:pt>
                <c:pt idx="3">
                  <c:v>0.37450848047562157</c:v>
                </c:pt>
                <c:pt idx="4">
                  <c:v>1</c:v>
                </c:pt>
                <c:pt idx="5">
                  <c:v>0.96752561075416499</c:v>
                </c:pt>
                <c:pt idx="6">
                  <c:v>0.97032539062867462</c:v>
                </c:pt>
                <c:pt idx="7">
                  <c:v>0.89498650085134013</c:v>
                </c:pt>
                <c:pt idx="8">
                  <c:v>0.82668527699124206</c:v>
                </c:pt>
                <c:pt idx="9">
                  <c:v>0.88518550746451186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5E-4D7A-B5CA-0EA719A1B0FD}"/>
            </c:ext>
          </c:extLst>
        </c:ser>
        <c:ser>
          <c:idx val="4"/>
          <c:order val="1"/>
          <c:tx>
            <c:strRef>
              <c:f>'加密 uadk-dpdk数据汇总 (归一)'!$B$14</c:f>
              <c:strCache>
                <c:ptCount val="1"/>
                <c:pt idx="0">
                  <c:v>uadk sync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'加密 uadk-dpdk数据汇总 (归一)'!$C$4:$L$4</c:f>
              <c:strCache>
                <c:ptCount val="10"/>
                <c:pt idx="0">
                  <c:v>64B</c:v>
                </c:pt>
                <c:pt idx="1">
                  <c:v>256B</c:v>
                </c:pt>
                <c:pt idx="2">
                  <c:v>512B</c:v>
                </c:pt>
                <c:pt idx="3">
                  <c:v>1K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'加密 uadk-dpdk数据汇总 (归一)'!$C$15:$L$15</c:f>
              <c:numCache>
                <c:formatCode>0.00_ </c:formatCode>
                <c:ptCount val="10"/>
                <c:pt idx="0">
                  <c:v>5.7971082659943746E-3</c:v>
                </c:pt>
                <c:pt idx="1">
                  <c:v>2.0752001354618403E-2</c:v>
                </c:pt>
                <c:pt idx="2">
                  <c:v>3.6510023235468425E-2</c:v>
                </c:pt>
                <c:pt idx="3">
                  <c:v>5.8348541433449669E-2</c:v>
                </c:pt>
                <c:pt idx="4">
                  <c:v>0.10553676754183795</c:v>
                </c:pt>
                <c:pt idx="5">
                  <c:v>0.12147587556324844</c:v>
                </c:pt>
                <c:pt idx="6">
                  <c:v>0.13514905505959379</c:v>
                </c:pt>
                <c:pt idx="7">
                  <c:v>0.13959389669153272</c:v>
                </c:pt>
                <c:pt idx="8">
                  <c:v>0.13183658974817269</c:v>
                </c:pt>
                <c:pt idx="9">
                  <c:v>0.14492770664985938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5E-4D7A-B5CA-0EA719A1B0FD}"/>
            </c:ext>
          </c:extLst>
        </c:ser>
        <c:ser>
          <c:idx val="8"/>
          <c:order val="2"/>
          <c:tx>
            <c:strRef>
              <c:f>'加密 uadk-dpdk数据汇总 (归一)'!$B$22</c:f>
              <c:strCache>
                <c:ptCount val="1"/>
                <c:pt idx="0">
                  <c:v>DPDK sync 1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'加密 uadk-dpdk数据汇总 (归一)'!$C$4:$L$4</c:f>
              <c:strCache>
                <c:ptCount val="10"/>
                <c:pt idx="0">
                  <c:v>64B</c:v>
                </c:pt>
                <c:pt idx="1">
                  <c:v>256B</c:v>
                </c:pt>
                <c:pt idx="2">
                  <c:v>512B</c:v>
                </c:pt>
                <c:pt idx="3">
                  <c:v>1K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'加密 uadk-dpdk数据汇总 (归一)'!$C$23:$L$23</c:f>
              <c:numCache>
                <c:formatCode>0.00_ </c:formatCode>
                <c:ptCount val="10"/>
                <c:pt idx="0">
                  <c:v>6.4314271469290618E-3</c:v>
                </c:pt>
                <c:pt idx="1">
                  <c:v>2.3052594940876553E-2</c:v>
                </c:pt>
                <c:pt idx="2">
                  <c:v>4.0745416404052569E-2</c:v>
                </c:pt>
                <c:pt idx="3">
                  <c:v>6.1282936511669474E-2</c:v>
                </c:pt>
                <c:pt idx="4">
                  <c:v>0.11846438952804719</c:v>
                </c:pt>
                <c:pt idx="5">
                  <c:v>0.14116478368437391</c:v>
                </c:pt>
                <c:pt idx="6">
                  <c:v>0.15606408097607782</c:v>
                </c:pt>
                <c:pt idx="7">
                  <c:v>0.16917979737166403</c:v>
                </c:pt>
                <c:pt idx="8">
                  <c:v>0.17390741559504436</c:v>
                </c:pt>
                <c:pt idx="9">
                  <c:v>0.1748104945297875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5E-4D7A-B5CA-0EA719A1B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2119839"/>
        <c:axId val="1019859183"/>
        <c:extLst/>
      </c:lineChart>
      <c:catAx>
        <c:axId val="1102119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pktlen Byte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9859183"/>
        <c:crosses val="autoZero"/>
        <c:auto val="1"/>
        <c:lblAlgn val="ctr"/>
        <c:lblOffset val="100"/>
        <c:noMultiLvlLbl val="0"/>
      </c:catAx>
      <c:valAx>
        <c:axId val="101985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bandwidth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211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lumMod val="20000"/>
          <a:lumOff val="8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uadk_tool aes-128-cbc</a:t>
            </a:r>
          </a:p>
          <a:p>
            <a:pPr>
              <a:defRPr/>
            </a:pPr>
            <a:r>
              <a:rPr lang="en-US" altLang="zh-CN"/>
              <a:t>on kunpeng920 decryption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'加密 uadk-dpdk数据汇总 (归一)'!$B$30</c:f>
              <c:strCache>
                <c:ptCount val="1"/>
                <c:pt idx="0">
                  <c:v>uadk async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'加密 uadk-dpdk数据汇总 (归一)'!$C$46:$L$46</c:f>
              <c:strCache>
                <c:ptCount val="10"/>
                <c:pt idx="0">
                  <c:v>64B</c:v>
                </c:pt>
                <c:pt idx="1">
                  <c:v>256B</c:v>
                </c:pt>
                <c:pt idx="2">
                  <c:v>512B</c:v>
                </c:pt>
                <c:pt idx="3">
                  <c:v>1K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'加密 uadk-dpdk数据汇总 (归一)'!$C$31:$L$31</c:f>
              <c:numCache>
                <c:formatCode>0.00_ </c:formatCode>
                <c:ptCount val="10"/>
                <c:pt idx="0">
                  <c:v>2.3545901808979992E-2</c:v>
                </c:pt>
                <c:pt idx="1">
                  <c:v>9.3090035088379444E-2</c:v>
                </c:pt>
                <c:pt idx="2">
                  <c:v>0.14099096450711646</c:v>
                </c:pt>
                <c:pt idx="3">
                  <c:v>0.33652272278298823</c:v>
                </c:pt>
                <c:pt idx="4">
                  <c:v>0.99455330517483043</c:v>
                </c:pt>
                <c:pt idx="5">
                  <c:v>0.96421079367468454</c:v>
                </c:pt>
                <c:pt idx="6">
                  <c:v>0.95984120862064104</c:v>
                </c:pt>
                <c:pt idx="7">
                  <c:v>0.89719245929089486</c:v>
                </c:pt>
                <c:pt idx="8">
                  <c:v>0.87059043488894949</c:v>
                </c:pt>
                <c:pt idx="9">
                  <c:v>0.86886070948138816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DB-4054-9DA7-F6864F25FD04}"/>
            </c:ext>
          </c:extLst>
        </c:ser>
        <c:ser>
          <c:idx val="3"/>
          <c:order val="1"/>
          <c:tx>
            <c:strRef>
              <c:f>'加密 uadk-dpdk数据汇总 (归一)'!$B$39</c:f>
              <c:strCache>
                <c:ptCount val="1"/>
                <c:pt idx="0">
                  <c:v>uadk sync 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'加密 uadk-dpdk数据汇总 (归一)'!$C$46:$L$46</c:f>
              <c:strCache>
                <c:ptCount val="10"/>
                <c:pt idx="0">
                  <c:v>64B</c:v>
                </c:pt>
                <c:pt idx="1">
                  <c:v>256B</c:v>
                </c:pt>
                <c:pt idx="2">
                  <c:v>512B</c:v>
                </c:pt>
                <c:pt idx="3">
                  <c:v>1K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'加密 uadk-dpdk数据汇总 (归一)'!$C$40:$L$40</c:f>
              <c:numCache>
                <c:formatCode>0.00_ </c:formatCode>
                <c:ptCount val="10"/>
                <c:pt idx="0">
                  <c:v>5.7735905854021056E-3</c:v>
                </c:pt>
                <c:pt idx="1">
                  <c:v>2.0927208075030807E-2</c:v>
                </c:pt>
                <c:pt idx="2">
                  <c:v>3.6657008739170112E-2</c:v>
                </c:pt>
                <c:pt idx="3">
                  <c:v>5.8845940377976164E-2</c:v>
                </c:pt>
                <c:pt idx="4">
                  <c:v>0.10495705671523853</c:v>
                </c:pt>
                <c:pt idx="5">
                  <c:v>0.1216463787475424</c:v>
                </c:pt>
                <c:pt idx="6">
                  <c:v>0.13348870680977959</c:v>
                </c:pt>
                <c:pt idx="7">
                  <c:v>0.13613797352849874</c:v>
                </c:pt>
                <c:pt idx="8">
                  <c:v>0.13505498433722474</c:v>
                </c:pt>
                <c:pt idx="9">
                  <c:v>0.15174783402161746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DB-4054-9DA7-F6864F25FD04}"/>
            </c:ext>
          </c:extLst>
        </c:ser>
        <c:ser>
          <c:idx val="8"/>
          <c:order val="2"/>
          <c:tx>
            <c:strRef>
              <c:f>'加密 uadk-dpdk数据汇总 (归一)'!$B$47</c:f>
              <c:strCache>
                <c:ptCount val="1"/>
                <c:pt idx="0">
                  <c:v>DPDK sync 1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'加密 uadk-dpdk数据汇总 (归一)'!$C$46:$L$46</c:f>
              <c:strCache>
                <c:ptCount val="10"/>
                <c:pt idx="0">
                  <c:v>64B</c:v>
                </c:pt>
                <c:pt idx="1">
                  <c:v>256B</c:v>
                </c:pt>
                <c:pt idx="2">
                  <c:v>512B</c:v>
                </c:pt>
                <c:pt idx="3">
                  <c:v>1K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64K</c:v>
                </c:pt>
                <c:pt idx="8">
                  <c:v>256K</c:v>
                </c:pt>
                <c:pt idx="9">
                  <c:v>1M</c:v>
                </c:pt>
              </c:strCache>
            </c:strRef>
          </c:cat>
          <c:val>
            <c:numRef>
              <c:f>'加密 uadk-dpdk数据汇总 (归一)'!$C$48:$L$48</c:f>
              <c:numCache>
                <c:formatCode>0.00_ </c:formatCode>
                <c:ptCount val="10"/>
                <c:pt idx="0">
                  <c:v>6.3847680686339994E-3</c:v>
                </c:pt>
                <c:pt idx="1">
                  <c:v>2.2912617705991366E-2</c:v>
                </c:pt>
                <c:pt idx="2">
                  <c:v>4.0567810880219754E-2</c:v>
                </c:pt>
                <c:pt idx="3">
                  <c:v>6.5608684609089113E-2</c:v>
                </c:pt>
                <c:pt idx="4">
                  <c:v>0.12302042275382634</c:v>
                </c:pt>
                <c:pt idx="5">
                  <c:v>0.14446854745397589</c:v>
                </c:pt>
                <c:pt idx="6">
                  <c:v>0.15811407015794476</c:v>
                </c:pt>
                <c:pt idx="7">
                  <c:v>0.17028456393516644</c:v>
                </c:pt>
                <c:pt idx="8">
                  <c:v>0.17385323085895979</c:v>
                </c:pt>
                <c:pt idx="9">
                  <c:v>0.17479995860888217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DB-4054-9DA7-F6864F25F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2119839"/>
        <c:axId val="1019859183"/>
        <c:extLst/>
      </c:lineChart>
      <c:catAx>
        <c:axId val="1102119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pktlen Byte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9859183"/>
        <c:crosses val="autoZero"/>
        <c:auto val="1"/>
        <c:lblAlgn val="ctr"/>
        <c:lblOffset val="100"/>
        <c:noMultiLvlLbl val="0"/>
      </c:catAx>
      <c:valAx>
        <c:axId val="101985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bandwidth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211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lumMod val="20000"/>
          <a:lumOff val="8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spdk zlib bs scaling,</a:t>
            </a:r>
            <a:r>
              <a:rPr lang="en-US" altLang="zh-CN" sz="1200" baseline="0"/>
              <a:t> </a:t>
            </a:r>
            <a:r>
              <a:rPr lang="en-US" altLang="zh-CN" sz="1200" b="1" baseline="0"/>
              <a:t>read</a:t>
            </a:r>
            <a:r>
              <a:rPr lang="en-US" altLang="zh-CN" sz="1200" baseline="0"/>
              <a:t> </a:t>
            </a:r>
            <a:r>
              <a:rPr lang="en-US" altLang="zh-CN" sz="1200"/>
              <a:t>performance</a:t>
            </a:r>
          </a:p>
          <a:p>
            <a:pPr>
              <a:defRPr/>
            </a:pPr>
            <a:r>
              <a:rPr lang="en-US" altLang="zh-CN" sz="1200"/>
              <a:t>qd</a:t>
            </a:r>
            <a:r>
              <a:rPr lang="en-US" altLang="zh-CN" sz="1200" baseline="0"/>
              <a:t>=1 </a:t>
            </a:r>
            <a:r>
              <a:rPr lang="en-US" altLang="zh-CN" sz="1200" b="0" i="0" u="none" strike="noStrike" baseline="0">
                <a:effectLst/>
              </a:rPr>
              <a:t>(normalized)</a:t>
            </a:r>
            <a:endParaRPr lang="zh-CN" alt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'920 bs_scaling 压缩 (归一)'!$B$20</c:f>
              <c:strCache>
                <c:ptCount val="1"/>
                <c:pt idx="0">
                  <c:v>bw(MiB/s)-hard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strRef>
              <c:f>'920 bs_scaling 压缩 (归一)'!$A$10:$A$14</c:f>
              <c:strCache>
                <c:ptCount val="5"/>
                <c:pt idx="0">
                  <c:v>16k</c:v>
                </c:pt>
                <c:pt idx="1">
                  <c:v>64k</c:v>
                </c:pt>
                <c:pt idx="2">
                  <c:v>256k</c:v>
                </c:pt>
                <c:pt idx="3">
                  <c:v>1024k</c:v>
                </c:pt>
                <c:pt idx="4">
                  <c:v>4MB</c:v>
                </c:pt>
              </c:strCache>
            </c:strRef>
          </c:cat>
          <c:val>
            <c:numRef>
              <c:f>'920 bs_scaling 压缩 (归一)'!$B$21:$B$25</c:f>
              <c:numCache>
                <c:formatCode>0.00</c:formatCode>
                <c:ptCount val="5"/>
                <c:pt idx="0">
                  <c:v>9.9492666264818161E-2</c:v>
                </c:pt>
                <c:pt idx="1">
                  <c:v>0.30234579063692985</c:v>
                </c:pt>
                <c:pt idx="2">
                  <c:v>0.44852320675105484</c:v>
                </c:pt>
                <c:pt idx="3">
                  <c:v>0.74949768937110706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9F-494D-81F5-52F1CB929A93}"/>
            </c:ext>
          </c:extLst>
        </c:ser>
        <c:ser>
          <c:idx val="4"/>
          <c:order val="2"/>
          <c:tx>
            <c:strRef>
              <c:f>'920 bs_scaling 压缩 (归一)'!$D$20</c:f>
              <c:strCache>
                <c:ptCount val="1"/>
                <c:pt idx="0">
                  <c:v>bw(MiB/s)-soft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'920 bs_scaling 压缩 (归一)'!$A$10:$A$15</c:f>
              <c:strCache>
                <c:ptCount val="5"/>
                <c:pt idx="0">
                  <c:v>16k</c:v>
                </c:pt>
                <c:pt idx="1">
                  <c:v>64k</c:v>
                </c:pt>
                <c:pt idx="2">
                  <c:v>256k</c:v>
                </c:pt>
                <c:pt idx="3">
                  <c:v>1024k</c:v>
                </c:pt>
                <c:pt idx="4">
                  <c:v>4MB</c:v>
                </c:pt>
              </c:strCache>
            </c:strRef>
          </c:cat>
          <c:val>
            <c:numRef>
              <c:f>'920 bs_scaling 压缩 (归一)'!$D$21:$D$25</c:f>
              <c:numCache>
                <c:formatCode>0.00</c:formatCode>
                <c:ptCount val="5"/>
                <c:pt idx="0">
                  <c:v>8.7457303596544106E-2</c:v>
                </c:pt>
                <c:pt idx="1">
                  <c:v>0.21482318665862971</c:v>
                </c:pt>
                <c:pt idx="2">
                  <c:v>0.31206047819971872</c:v>
                </c:pt>
                <c:pt idx="3">
                  <c:v>0.38798472975688164</c:v>
                </c:pt>
                <c:pt idx="4">
                  <c:v>0.44102873216797267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9F-494D-81F5-52F1CB929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05488"/>
        <c:axId val="498023456"/>
      </c:barChart>
      <c:lineChart>
        <c:grouping val="standard"/>
        <c:varyColors val="0"/>
        <c:ser>
          <c:idx val="2"/>
          <c:order val="1"/>
          <c:tx>
            <c:strRef>
              <c:f>'920 bs_scaling 压缩 (归一)'!$C$20</c:f>
              <c:strCache>
                <c:ptCount val="1"/>
                <c:pt idx="0">
                  <c:v>lat(usec)-hard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'920 bs_scaling 压缩 (归一)'!$A$21:$A$25</c:f>
              <c:strCache>
                <c:ptCount val="5"/>
                <c:pt idx="0">
                  <c:v>16k</c:v>
                </c:pt>
                <c:pt idx="1">
                  <c:v>64k</c:v>
                </c:pt>
                <c:pt idx="2">
                  <c:v>256k</c:v>
                </c:pt>
                <c:pt idx="3">
                  <c:v>1024k</c:v>
                </c:pt>
                <c:pt idx="4">
                  <c:v>4MB</c:v>
                </c:pt>
              </c:strCache>
            </c:strRef>
          </c:cat>
          <c:val>
            <c:numRef>
              <c:f>'920 bs_scaling 压缩 (归一)'!$C$21:$C$25</c:f>
              <c:numCache>
                <c:formatCode>0.00</c:formatCode>
                <c:ptCount val="5"/>
                <c:pt idx="0">
                  <c:v>1.4784437355445013E-2</c:v>
                </c:pt>
                <c:pt idx="1">
                  <c:v>1.9460802872919063E-2</c:v>
                </c:pt>
                <c:pt idx="2">
                  <c:v>5.2474631419928253E-2</c:v>
                </c:pt>
                <c:pt idx="3">
                  <c:v>0.12561898585657147</c:v>
                </c:pt>
                <c:pt idx="4">
                  <c:v>0.37656456758144746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9F-494D-81F5-52F1CB929A93}"/>
            </c:ext>
          </c:extLst>
        </c:ser>
        <c:ser>
          <c:idx val="5"/>
          <c:order val="3"/>
          <c:tx>
            <c:strRef>
              <c:f>'920 bs_scaling 压缩 (归一)'!$E$20</c:f>
              <c:strCache>
                <c:ptCount val="1"/>
                <c:pt idx="0">
                  <c:v>lat(usec)-soft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'920 bs_scaling 压缩 (归一)'!$A$21:$A$25</c:f>
              <c:strCache>
                <c:ptCount val="5"/>
                <c:pt idx="0">
                  <c:v>16k</c:v>
                </c:pt>
                <c:pt idx="1">
                  <c:v>64k</c:v>
                </c:pt>
                <c:pt idx="2">
                  <c:v>256k</c:v>
                </c:pt>
                <c:pt idx="3">
                  <c:v>1024k</c:v>
                </c:pt>
                <c:pt idx="4">
                  <c:v>4MB</c:v>
                </c:pt>
              </c:strCache>
            </c:strRef>
          </c:cat>
          <c:val>
            <c:numRef>
              <c:f>'920 bs_scaling 压缩 (归一)'!$E$21:$E$25</c:f>
              <c:numCache>
                <c:formatCode>0.00</c:formatCode>
                <c:ptCount val="5"/>
                <c:pt idx="0">
                  <c:v>1.6818047209737338E-2</c:v>
                </c:pt>
                <c:pt idx="1">
                  <c:v>2.7389069862464248E-2</c:v>
                </c:pt>
                <c:pt idx="2">
                  <c:v>7.5423496909287888E-2</c:v>
                </c:pt>
                <c:pt idx="3">
                  <c:v>0.24267431878755619</c:v>
                </c:pt>
                <c:pt idx="4">
                  <c:v>0.85408615008603017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29F-494D-81F5-52F1CB929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0647311"/>
        <c:axId val="1347957135"/>
      </c:lineChart>
      <c:catAx>
        <c:axId val="910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block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8023456"/>
        <c:crosses val="autoZero"/>
        <c:auto val="1"/>
        <c:lblAlgn val="ctr"/>
        <c:lblOffset val="100"/>
        <c:noMultiLvlLbl val="0"/>
      </c:catAx>
      <c:valAx>
        <c:axId val="49802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bandwidth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05488"/>
        <c:crosses val="autoZero"/>
        <c:crossBetween val="between"/>
      </c:valAx>
      <c:valAx>
        <c:axId val="13479571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latency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0647311"/>
        <c:crosses val="max"/>
        <c:crossBetween val="between"/>
      </c:valAx>
      <c:catAx>
        <c:axId val="114064731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479571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>
          <a:lumMod val="20000"/>
          <a:lumOff val="80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spdk zlib qd scaling,</a:t>
            </a:r>
            <a:r>
              <a:rPr lang="en-US" altLang="zh-CN" sz="1200" baseline="0"/>
              <a:t> </a:t>
            </a:r>
            <a:r>
              <a:rPr lang="en-US" altLang="zh-CN" sz="1200" b="1" baseline="0"/>
              <a:t>write</a:t>
            </a:r>
            <a:r>
              <a:rPr lang="en-US" altLang="zh-CN" sz="1200" baseline="0"/>
              <a:t> </a:t>
            </a:r>
            <a:r>
              <a:rPr lang="en-US" altLang="zh-CN" sz="1200"/>
              <a:t>performance</a:t>
            </a:r>
          </a:p>
          <a:p>
            <a:pPr>
              <a:defRPr/>
            </a:pPr>
            <a:r>
              <a:rPr lang="en-US" altLang="zh-CN" sz="1200"/>
              <a:t>bs</a:t>
            </a:r>
            <a:r>
              <a:rPr lang="en-US" altLang="zh-CN" sz="1200" baseline="0"/>
              <a:t>=16 (normalized)</a:t>
            </a:r>
            <a:endParaRPr lang="zh-CN" alt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'920 qd_scaling 压缩 (归一)'!$C$9</c:f>
              <c:strCache>
                <c:ptCount val="1"/>
                <c:pt idx="0">
                  <c:v>bw(MiB/s)-hard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numRef>
              <c:f>'920 qd_scaling 压缩 (归一)'!$A$10:$A$20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'920 qd_scaling 压缩 (归一)'!$C$10:$C$20</c:f>
              <c:numCache>
                <c:formatCode>0.00</c:formatCode>
                <c:ptCount val="11"/>
                <c:pt idx="0">
                  <c:v>0.34821440877703191</c:v>
                </c:pt>
                <c:pt idx="1">
                  <c:v>0.51445609875998688</c:v>
                </c:pt>
                <c:pt idx="2">
                  <c:v>0.70090370717498462</c:v>
                </c:pt>
                <c:pt idx="3">
                  <c:v>0.81308376864728771</c:v>
                </c:pt>
                <c:pt idx="4">
                  <c:v>0.87236457026817171</c:v>
                </c:pt>
                <c:pt idx="5">
                  <c:v>0.90146513583173671</c:v>
                </c:pt>
                <c:pt idx="6">
                  <c:v>0.90840718738944859</c:v>
                </c:pt>
                <c:pt idx="7">
                  <c:v>0.8988785209892538</c:v>
                </c:pt>
                <c:pt idx="8">
                  <c:v>0.89832719988606025</c:v>
                </c:pt>
                <c:pt idx="9">
                  <c:v>0.89873609637092877</c:v>
                </c:pt>
                <c:pt idx="10">
                  <c:v>0.89745427480600393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6C-44D7-A9E5-75FBC1B34CC3}"/>
            </c:ext>
          </c:extLst>
        </c:ser>
        <c:ser>
          <c:idx val="4"/>
          <c:order val="4"/>
          <c:tx>
            <c:strRef>
              <c:f>'920 qd_scaling 压缩 (归一)'!$F$9</c:f>
              <c:strCache>
                <c:ptCount val="1"/>
                <c:pt idx="0">
                  <c:v>bw(MiB/s)-soft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numRef>
              <c:f>'920 qd_scaling 压缩 (归一)'!$A$10:$A$20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'920 qd_scaling 压缩 (归一)'!$F$10:$F$20</c:f>
              <c:numCache>
                <c:formatCode>0.00_ </c:formatCode>
                <c:ptCount val="11"/>
                <c:pt idx="0">
                  <c:v>0.2167427030354821</c:v>
                </c:pt>
                <c:pt idx="1">
                  <c:v>0.31056836611396726</c:v>
                </c:pt>
                <c:pt idx="2">
                  <c:v>0.32372196876765946</c:v>
                </c:pt>
                <c:pt idx="3">
                  <c:v>0.37030400764498594</c:v>
                </c:pt>
                <c:pt idx="4">
                  <c:v>0.35341979885968416</c:v>
                </c:pt>
                <c:pt idx="5">
                  <c:v>0.3750178030772906</c:v>
                </c:pt>
                <c:pt idx="6">
                  <c:v>0.35553319642192605</c:v>
                </c:pt>
                <c:pt idx="7">
                  <c:v>0.37472835949811401</c:v>
                </c:pt>
                <c:pt idx="8">
                  <c:v>0.35441217684543247</c:v>
                </c:pt>
                <c:pt idx="9">
                  <c:v>0.37448945368673014</c:v>
                </c:pt>
                <c:pt idx="10">
                  <c:v>0.35494512057851962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6C-44D7-A9E5-75FBC1B34C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05488"/>
        <c:axId val="49802345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'920 qd_scaling 压缩 (归一)'!$B$9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'920 qd_scaling 压缩 (归一)'!$A$10:$A$20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  <c:pt idx="6">
                        <c:v>64</c:v>
                      </c:pt>
                      <c:pt idx="7">
                        <c:v>128</c:v>
                      </c:pt>
                      <c:pt idx="8">
                        <c:v>256</c:v>
                      </c:pt>
                      <c:pt idx="9">
                        <c:v>512</c:v>
                      </c:pt>
                      <c:pt idx="10">
                        <c:v>1024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'920 qd_scaling 压缩 (归一)'!$B$10:$B$20</c15:sqref>
                        </c15:formulaRef>
                      </c:ext>
                    </c:extLst>
                    <c:numCache>
                      <c:formatCode>General</c:formatCode>
                      <c:ptCount val="1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FA6C-44D7-A9E5-75FBC1B34CC3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qd_scaling 压缩 (归一)'!$E$9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qd_scaling 压缩 (归一)'!$A$10:$A$20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  <c:pt idx="6">
                        <c:v>64</c:v>
                      </c:pt>
                      <c:pt idx="7">
                        <c:v>128</c:v>
                      </c:pt>
                      <c:pt idx="8">
                        <c:v>256</c:v>
                      </c:pt>
                      <c:pt idx="9">
                        <c:v>512</c:v>
                      </c:pt>
                      <c:pt idx="10">
                        <c:v>1024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qd_scaling 压缩 (归一)'!$E$10:$E$20</c15:sqref>
                        </c15:formulaRef>
                      </c:ext>
                    </c:extLst>
                    <c:numCache>
                      <c:formatCode>General</c:formatCode>
                      <c:ptCount val="1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A6C-44D7-A9E5-75FBC1B34CC3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'920 qd_scaling 压缩 (归一)'!$D$9</c:f>
              <c:strCache>
                <c:ptCount val="1"/>
                <c:pt idx="0">
                  <c:v>lat(usec)-hard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'920 qd_scaling 压缩 (归一)'!$A$10:$A$20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'920 qd_scaling 压缩 (归一)'!$D$10:$D$20</c:f>
              <c:numCache>
                <c:formatCode>0.00</c:formatCode>
                <c:ptCount val="11"/>
                <c:pt idx="0">
                  <c:v>1.1511233366379491E-3</c:v>
                </c:pt>
                <c:pt idx="1">
                  <c:v>1.5582892330033371E-3</c:v>
                </c:pt>
                <c:pt idx="2">
                  <c:v>2.2877249814988064E-3</c:v>
                </c:pt>
                <c:pt idx="3">
                  <c:v>3.9443148973009202E-3</c:v>
                </c:pt>
                <c:pt idx="4">
                  <c:v>7.3535613052766796E-3</c:v>
                </c:pt>
                <c:pt idx="5">
                  <c:v>1.4232374994763812E-2</c:v>
                </c:pt>
                <c:pt idx="6">
                  <c:v>2.8248041666084869E-2</c:v>
                </c:pt>
                <c:pt idx="7">
                  <c:v>5.7095940907885001E-2</c:v>
                </c:pt>
                <c:pt idx="8">
                  <c:v>0.11426449027465546</c:v>
                </c:pt>
                <c:pt idx="9">
                  <c:v>0.22843570660597343</c:v>
                </c:pt>
                <c:pt idx="10">
                  <c:v>0.45755784241171787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6C-44D7-A9E5-75FBC1B34CC3}"/>
            </c:ext>
          </c:extLst>
        </c:ser>
        <c:ser>
          <c:idx val="5"/>
          <c:order val="5"/>
          <c:tx>
            <c:strRef>
              <c:f>'920 qd_scaling 压缩 (归一)'!$G$9</c:f>
              <c:strCache>
                <c:ptCount val="1"/>
                <c:pt idx="0">
                  <c:v>lat(usec)-soft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'920 qd_scaling 压缩 (归一)'!$A$10:$A$20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'920 qd_scaling 压缩 (归一)'!$G$10:$G$20</c:f>
              <c:numCache>
                <c:formatCode>0.00_ </c:formatCode>
                <c:ptCount val="11"/>
                <c:pt idx="0">
                  <c:v>1.8492774636693216E-3</c:v>
                </c:pt>
                <c:pt idx="1">
                  <c:v>2.581504209326368E-3</c:v>
                </c:pt>
                <c:pt idx="2">
                  <c:v>4.9541199343844404E-3</c:v>
                </c:pt>
                <c:pt idx="3">
                  <c:v>8.6616112674671834E-3</c:v>
                </c:pt>
                <c:pt idx="4">
                  <c:v>1.8151515642340466E-2</c:v>
                </c:pt>
                <c:pt idx="5">
                  <c:v>3.4213029391279966E-2</c:v>
                </c:pt>
                <c:pt idx="6">
                  <c:v>7.2178232144363155E-2</c:v>
                </c:pt>
                <c:pt idx="7">
                  <c:v>0.13696996641587014</c:v>
                </c:pt>
                <c:pt idx="8">
                  <c:v>0.28966912399207112</c:v>
                </c:pt>
                <c:pt idx="9">
                  <c:v>0.54836578272581593</c:v>
                </c:pt>
                <c:pt idx="10">
                  <c:v>1.1576504848837903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6C-44D7-A9E5-75FBC1B34C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674864"/>
        <c:axId val="127088432"/>
        <c:extLst/>
      </c:lineChart>
      <c:catAx>
        <c:axId val="910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queue depth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8023456"/>
        <c:crosses val="autoZero"/>
        <c:auto val="1"/>
        <c:lblAlgn val="ctr"/>
        <c:lblOffset val="100"/>
        <c:noMultiLvlLbl val="0"/>
      </c:catAx>
      <c:valAx>
        <c:axId val="49802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bandwidth</a:t>
                </a:r>
                <a:r>
                  <a:rPr lang="en-US" altLang="zh-CN" baseline="0"/>
                  <a:t> 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05488"/>
        <c:crosses val="autoZero"/>
        <c:crossBetween val="between"/>
      </c:valAx>
      <c:catAx>
        <c:axId val="47867486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27088432"/>
        <c:crosses val="max"/>
        <c:auto val="1"/>
        <c:lblAlgn val="ctr"/>
        <c:lblOffset val="100"/>
        <c:noMultiLvlLbl val="0"/>
      </c:catAx>
      <c:valAx>
        <c:axId val="1270884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latency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86748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>
          <a:lumMod val="20000"/>
          <a:lumOff val="80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spdk zlib qd scaling,</a:t>
            </a:r>
            <a:r>
              <a:rPr lang="en-US" altLang="zh-CN" sz="1200" baseline="0"/>
              <a:t> </a:t>
            </a:r>
            <a:r>
              <a:rPr lang="en-US" altLang="zh-CN" sz="1200" b="1" baseline="0"/>
              <a:t>read</a:t>
            </a:r>
            <a:r>
              <a:rPr lang="en-US" altLang="zh-CN" sz="1200" baseline="0"/>
              <a:t> </a:t>
            </a:r>
            <a:r>
              <a:rPr lang="en-US" altLang="zh-CN" sz="1200"/>
              <a:t>performance</a:t>
            </a:r>
          </a:p>
          <a:p>
            <a:pPr>
              <a:defRPr/>
            </a:pPr>
            <a:r>
              <a:rPr lang="en-US" altLang="zh-CN" sz="1200"/>
              <a:t>bs</a:t>
            </a:r>
            <a:r>
              <a:rPr lang="en-US" altLang="zh-CN" sz="1200" baseline="0"/>
              <a:t>=16 </a:t>
            </a:r>
            <a:r>
              <a:rPr lang="en-US" altLang="zh-CN" sz="1200" b="0" i="0" u="none" strike="noStrike" baseline="0">
                <a:effectLst/>
              </a:rPr>
              <a:t>(normalized)</a:t>
            </a:r>
            <a:endParaRPr lang="zh-CN" alt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'920 qd_scaling 压缩 (归一)'!$C$24</c:f>
              <c:strCache>
                <c:ptCount val="1"/>
                <c:pt idx="0">
                  <c:v>bw(MiB/s)-hard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numRef>
              <c:f>'920 qd_scaling 压缩 (归一)'!$A$25:$A$35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'920 qd_scaling 压缩 (归一)'!$C$25:$C$35</c:f>
              <c:numCache>
                <c:formatCode>0.00</c:formatCode>
                <c:ptCount val="11"/>
                <c:pt idx="0">
                  <c:v>9.0986359397038474E-2</c:v>
                </c:pt>
                <c:pt idx="1">
                  <c:v>0.1732159019383531</c:v>
                </c:pt>
                <c:pt idx="2">
                  <c:v>0.30870306304816247</c:v>
                </c:pt>
                <c:pt idx="3">
                  <c:v>0.35946595362470651</c:v>
                </c:pt>
                <c:pt idx="4">
                  <c:v>0.54750320455391233</c:v>
                </c:pt>
                <c:pt idx="5">
                  <c:v>0.71467295172724299</c:v>
                </c:pt>
                <c:pt idx="6">
                  <c:v>0.88338639798951568</c:v>
                </c:pt>
                <c:pt idx="7">
                  <c:v>1.0095148833726151</c:v>
                </c:pt>
                <c:pt idx="8">
                  <c:v>0.99973352813345651</c:v>
                </c:pt>
                <c:pt idx="9">
                  <c:v>1.0002618775240169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42-4D55-B0E5-F0948F3BA892}"/>
            </c:ext>
          </c:extLst>
        </c:ser>
        <c:ser>
          <c:idx val="4"/>
          <c:order val="4"/>
          <c:tx>
            <c:strRef>
              <c:f>'920 qd_scaling 压缩 (归一)'!$F$24</c:f>
              <c:strCache>
                <c:ptCount val="1"/>
                <c:pt idx="0">
                  <c:v>bw(MiB/s)-soft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numRef>
              <c:f>'920 qd_scaling 压缩 (归一)'!$A$25:$A$35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'920 qd_scaling 压缩 (归一)'!$F$25:$F$35</c:f>
              <c:numCache>
                <c:formatCode>0.00_ </c:formatCode>
                <c:ptCount val="11"/>
                <c:pt idx="0">
                  <c:v>7.9744003234417132E-2</c:v>
                </c:pt>
                <c:pt idx="1">
                  <c:v>0.14219030685613734</c:v>
                </c:pt>
                <c:pt idx="2">
                  <c:v>0.22081329051406098</c:v>
                </c:pt>
                <c:pt idx="3">
                  <c:v>0.23381068552184839</c:v>
                </c:pt>
                <c:pt idx="4">
                  <c:v>0.33112804892055919</c:v>
                </c:pt>
                <c:pt idx="5">
                  <c:v>0.36738660014058683</c:v>
                </c:pt>
                <c:pt idx="6">
                  <c:v>0.39079936965620532</c:v>
                </c:pt>
                <c:pt idx="7">
                  <c:v>0.39991913957153158</c:v>
                </c:pt>
                <c:pt idx="8">
                  <c:v>0.41022884420125055</c:v>
                </c:pt>
                <c:pt idx="9">
                  <c:v>0.39985941311868567</c:v>
                </c:pt>
                <c:pt idx="10" formatCode="General">
                  <c:v>0.41081232570213033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42-4D55-B0E5-F0948F3BA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05488"/>
        <c:axId val="49802345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'920 qd_scaling 压缩 (归一)'!$B$24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'920 qd_scaling 压缩 (归一)'!$A$25:$A$35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  <c:pt idx="6">
                        <c:v>64</c:v>
                      </c:pt>
                      <c:pt idx="7">
                        <c:v>128</c:v>
                      </c:pt>
                      <c:pt idx="8">
                        <c:v>256</c:v>
                      </c:pt>
                      <c:pt idx="9">
                        <c:v>512</c:v>
                      </c:pt>
                      <c:pt idx="10">
                        <c:v>1024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'920 qd_scaling 压缩 (归一)'!$B$25:$B$35</c15:sqref>
                        </c15:formulaRef>
                      </c:ext>
                    </c:extLst>
                    <c:numCache>
                      <c:formatCode>General</c:formatCode>
                      <c:ptCount val="1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1942-4D55-B0E5-F0948F3BA892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qd_scaling 压缩 (归一)'!$E$24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qd_scaling 压缩 (归一)'!$A$25:$A$35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  <c:pt idx="6">
                        <c:v>64</c:v>
                      </c:pt>
                      <c:pt idx="7">
                        <c:v>128</c:v>
                      </c:pt>
                      <c:pt idx="8">
                        <c:v>256</c:v>
                      </c:pt>
                      <c:pt idx="9">
                        <c:v>512</c:v>
                      </c:pt>
                      <c:pt idx="10">
                        <c:v>1024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qd_scaling 压缩 (归一)'!$E$25:$E$35</c15:sqref>
                        </c15:formulaRef>
                      </c:ext>
                    </c:extLst>
                    <c:numCache>
                      <c:formatCode>General</c:formatCode>
                      <c:ptCount val="11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942-4D55-B0E5-F0948F3BA892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'920 qd_scaling 压缩 (归一)'!$D$24</c:f>
              <c:strCache>
                <c:ptCount val="1"/>
                <c:pt idx="0">
                  <c:v>lat(usec)-hard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'920 qd_scaling 压缩 (归一)'!$A$10:$A$17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'920 qd_scaling 压缩 (归一)'!$D$25:$D$35</c:f>
              <c:numCache>
                <c:formatCode>0.00</c:formatCode>
                <c:ptCount val="11"/>
                <c:pt idx="0">
                  <c:v>4.4062164011338095E-3</c:v>
                </c:pt>
                <c:pt idx="1">
                  <c:v>4.62906851725149E-3</c:v>
                </c:pt>
                <c:pt idx="2">
                  <c:v>5.1948559699512686E-3</c:v>
                </c:pt>
                <c:pt idx="3">
                  <c:v>8.923021070416242E-3</c:v>
                </c:pt>
                <c:pt idx="4">
                  <c:v>1.1716771157686025E-2</c:v>
                </c:pt>
                <c:pt idx="5">
                  <c:v>1.7952720722733431E-2</c:v>
                </c:pt>
                <c:pt idx="6">
                  <c:v>2.9047851767038554E-2</c:v>
                </c:pt>
                <c:pt idx="7">
                  <c:v>5.0837650278565148E-2</c:v>
                </c:pt>
                <c:pt idx="8">
                  <c:v>0.1026705949704679</c:v>
                </c:pt>
                <c:pt idx="9">
                  <c:v>0.20523562841224849</c:v>
                </c:pt>
                <c:pt idx="10">
                  <c:v>0.41059134004496139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42-4D55-B0E5-F0948F3BA892}"/>
            </c:ext>
          </c:extLst>
        </c:ser>
        <c:ser>
          <c:idx val="5"/>
          <c:order val="5"/>
          <c:tx>
            <c:strRef>
              <c:f>'920 qd_scaling 压缩 (归一)'!$G$24</c:f>
              <c:strCache>
                <c:ptCount val="1"/>
                <c:pt idx="0">
                  <c:v>lat(usec)-soft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'920 qd_scaling 压缩 (归一)'!$A$10:$A$17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'920 qd_scaling 压缩 (归一)'!$G$25:$G$35</c:f>
              <c:numCache>
                <c:formatCode>0.00_ </c:formatCode>
                <c:ptCount val="11"/>
                <c:pt idx="0">
                  <c:v>5.0272867564142452E-3</c:v>
                </c:pt>
                <c:pt idx="1">
                  <c:v>5.6394305498849717E-3</c:v>
                </c:pt>
                <c:pt idx="2">
                  <c:v>7.262505243156807E-3</c:v>
                </c:pt>
                <c:pt idx="3">
                  <c:v>1.3718499867908752E-2</c:v>
                </c:pt>
                <c:pt idx="4">
                  <c:v>1.9373569127845894E-2</c:v>
                </c:pt>
                <c:pt idx="5">
                  <c:v>3.4923473647935771E-2</c:v>
                </c:pt>
                <c:pt idx="6">
                  <c:v>6.5661916780838561E-2</c:v>
                </c:pt>
                <c:pt idx="7">
                  <c:v>0.1283385155177893</c:v>
                </c:pt>
                <c:pt idx="8">
                  <c:v>0.25025231383093099</c:v>
                </c:pt>
                <c:pt idx="9">
                  <c:v>0.51355624825111745</c:v>
                </c:pt>
                <c:pt idx="10" formatCode="General">
                  <c:v>0.99999776589856393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42-4D55-B0E5-F0948F3BA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674864"/>
        <c:axId val="127088432"/>
        <c:extLst/>
      </c:lineChart>
      <c:catAx>
        <c:axId val="910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queue depth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8023456"/>
        <c:crosses val="autoZero"/>
        <c:auto val="1"/>
        <c:lblAlgn val="ctr"/>
        <c:lblOffset val="100"/>
        <c:noMultiLvlLbl val="0"/>
      </c:catAx>
      <c:valAx>
        <c:axId val="49802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bandwidth</a:t>
                </a:r>
                <a:r>
                  <a:rPr lang="en-US" altLang="zh-CN" baseline="0"/>
                  <a:t> 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05488"/>
        <c:crosses val="autoZero"/>
        <c:crossBetween val="between"/>
      </c:valAx>
      <c:catAx>
        <c:axId val="47867486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27088432"/>
        <c:crosses val="max"/>
        <c:auto val="1"/>
        <c:lblAlgn val="ctr"/>
        <c:lblOffset val="100"/>
        <c:noMultiLvlLbl val="0"/>
      </c:catAx>
      <c:valAx>
        <c:axId val="1270884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latency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86748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>
          <a:lumMod val="20000"/>
          <a:lumOff val="80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uadk_tool compress zlib</a:t>
            </a:r>
          </a:p>
          <a:p>
            <a:pPr>
              <a:defRPr/>
            </a:pPr>
            <a:r>
              <a:rPr lang="en-US" altLang="zh-CN"/>
              <a:t>on kunpeng920 compress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'压缩 uadk-dpdk数据汇总 (归一)'!$B$5</c:f>
              <c:strCache>
                <c:ptCount val="1"/>
                <c:pt idx="0">
                  <c:v>uadk async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'压缩 uadk-dpdk数据汇总 (归一)'!$C$13:$L$13</c:f>
              <c:strCache>
                <c:ptCount val="10"/>
                <c:pt idx="0">
                  <c:v>64B</c:v>
                </c:pt>
                <c:pt idx="1">
                  <c:v>256B</c:v>
                </c:pt>
                <c:pt idx="2">
                  <c:v>1K</c:v>
                </c:pt>
                <c:pt idx="3">
                  <c:v>4K</c:v>
                </c:pt>
                <c:pt idx="4">
                  <c:v>8K</c:v>
                </c:pt>
                <c:pt idx="5">
                  <c:v>16K</c:v>
                </c:pt>
                <c:pt idx="6">
                  <c:v>64K</c:v>
                </c:pt>
                <c:pt idx="7">
                  <c:v>256K</c:v>
                </c:pt>
                <c:pt idx="8">
                  <c:v>512K</c:v>
                </c:pt>
                <c:pt idx="9">
                  <c:v>1M</c:v>
                </c:pt>
              </c:strCache>
            </c:strRef>
          </c:cat>
          <c:val>
            <c:numRef>
              <c:f>'压缩 uadk-dpdk数据汇总 (归一)'!$C$6:$L$6</c:f>
              <c:numCache>
                <c:formatCode>0.00;[Red]0.00</c:formatCode>
                <c:ptCount val="10"/>
                <c:pt idx="0">
                  <c:v>1.2487490123781933E-2</c:v>
                </c:pt>
                <c:pt idx="1">
                  <c:v>4.8228864893336845E-2</c:v>
                </c:pt>
                <c:pt idx="2">
                  <c:v>0.39656966025809853</c:v>
                </c:pt>
                <c:pt idx="3">
                  <c:v>0.99388201211482752</c:v>
                </c:pt>
                <c:pt idx="4">
                  <c:v>0.99915986304977611</c:v>
                </c:pt>
                <c:pt idx="5">
                  <c:v>1.00183170924414</c:v>
                </c:pt>
                <c:pt idx="6">
                  <c:v>1.0024585198841192</c:v>
                </c:pt>
                <c:pt idx="7">
                  <c:v>1.0020634711614433</c:v>
                </c:pt>
                <c:pt idx="8">
                  <c:v>1.0023268369765606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D1-412E-8AC7-50A430489ADA}"/>
            </c:ext>
          </c:extLst>
        </c:ser>
        <c:ser>
          <c:idx val="4"/>
          <c:order val="1"/>
          <c:tx>
            <c:strRef>
              <c:f>'压缩 uadk-dpdk数据汇总 (归一)'!$B$14</c:f>
              <c:strCache>
                <c:ptCount val="1"/>
                <c:pt idx="0">
                  <c:v>uadk sync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'压缩 uadk-dpdk数据汇总 (归一)'!$C$13:$L$13</c:f>
              <c:strCache>
                <c:ptCount val="10"/>
                <c:pt idx="0">
                  <c:v>64B</c:v>
                </c:pt>
                <c:pt idx="1">
                  <c:v>256B</c:v>
                </c:pt>
                <c:pt idx="2">
                  <c:v>1K</c:v>
                </c:pt>
                <c:pt idx="3">
                  <c:v>4K</c:v>
                </c:pt>
                <c:pt idx="4">
                  <c:v>8K</c:v>
                </c:pt>
                <c:pt idx="5">
                  <c:v>16K</c:v>
                </c:pt>
                <c:pt idx="6">
                  <c:v>64K</c:v>
                </c:pt>
                <c:pt idx="7">
                  <c:v>256K</c:v>
                </c:pt>
                <c:pt idx="8">
                  <c:v>512K</c:v>
                </c:pt>
                <c:pt idx="9">
                  <c:v>1M</c:v>
                </c:pt>
              </c:strCache>
            </c:strRef>
          </c:cat>
          <c:val>
            <c:numRef>
              <c:f>'压缩 uadk-dpdk数据汇总 (归一)'!$C$15:$L$15</c:f>
              <c:numCache>
                <c:formatCode>0.00;[Red]0.00</c:formatCode>
                <c:ptCount val="10"/>
                <c:pt idx="0">
                  <c:v>6.3523834606268106E-3</c:v>
                </c:pt>
                <c:pt idx="1">
                  <c:v>2.486963392151699E-2</c:v>
                </c:pt>
                <c:pt idx="2">
                  <c:v>8.9240189623386895E-2</c:v>
                </c:pt>
                <c:pt idx="3">
                  <c:v>0.23040163286805374</c:v>
                </c:pt>
                <c:pt idx="4">
                  <c:v>0.31503160389781404</c:v>
                </c:pt>
                <c:pt idx="5">
                  <c:v>0.386523571240453</c:v>
                </c:pt>
                <c:pt idx="6">
                  <c:v>0.46440215959968395</c:v>
                </c:pt>
                <c:pt idx="7">
                  <c:v>0.49132604687911513</c:v>
                </c:pt>
                <c:pt idx="8">
                  <c:v>0.49606004740584669</c:v>
                </c:pt>
                <c:pt idx="9">
                  <c:v>0.49677376876481433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D1-412E-8AC7-50A430489ADA}"/>
            </c:ext>
          </c:extLst>
        </c:ser>
        <c:ser>
          <c:idx val="8"/>
          <c:order val="2"/>
          <c:tx>
            <c:strRef>
              <c:f>'压缩 uadk-dpdk数据汇总 (归一)'!$B$22</c:f>
              <c:strCache>
                <c:ptCount val="1"/>
                <c:pt idx="0">
                  <c:v>DPDK sync 1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'压缩 uadk-dpdk数据汇总 (归一)'!$C$13:$L$13</c:f>
              <c:strCache>
                <c:ptCount val="10"/>
                <c:pt idx="0">
                  <c:v>64B</c:v>
                </c:pt>
                <c:pt idx="1">
                  <c:v>256B</c:v>
                </c:pt>
                <c:pt idx="2">
                  <c:v>1K</c:v>
                </c:pt>
                <c:pt idx="3">
                  <c:v>4K</c:v>
                </c:pt>
                <c:pt idx="4">
                  <c:v>8K</c:v>
                </c:pt>
                <c:pt idx="5">
                  <c:v>16K</c:v>
                </c:pt>
                <c:pt idx="6">
                  <c:v>64K</c:v>
                </c:pt>
                <c:pt idx="7">
                  <c:v>256K</c:v>
                </c:pt>
                <c:pt idx="8">
                  <c:v>512K</c:v>
                </c:pt>
                <c:pt idx="9">
                  <c:v>1M</c:v>
                </c:pt>
              </c:strCache>
            </c:strRef>
          </c:cat>
          <c:val>
            <c:numRef>
              <c:f>'压缩 uadk-dpdk数据汇总 (归一)'!$C$23:$I$23</c:f>
              <c:numCache>
                <c:formatCode>0.00;[Red]0.00</c:formatCode>
                <c:ptCount val="7"/>
                <c:pt idx="0">
                  <c:v>6.4050566236502505E-3</c:v>
                </c:pt>
                <c:pt idx="1">
                  <c:v>2.4777455886225968E-2</c:v>
                </c:pt>
                <c:pt idx="2">
                  <c:v>9.2199104556228595E-2</c:v>
                </c:pt>
                <c:pt idx="3">
                  <c:v>0.23698709507505927</c:v>
                </c:pt>
                <c:pt idx="4">
                  <c:v>0.33222017382143798</c:v>
                </c:pt>
                <c:pt idx="5">
                  <c:v>0.40975506979194098</c:v>
                </c:pt>
                <c:pt idx="6">
                  <c:v>0.46318672636291808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D1-412E-8AC7-50A430489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2119839"/>
        <c:axId val="1019859183"/>
        <c:extLst/>
      </c:lineChart>
      <c:catAx>
        <c:axId val="1102119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pktlen Byte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9859183"/>
        <c:crosses val="autoZero"/>
        <c:auto val="1"/>
        <c:lblAlgn val="ctr"/>
        <c:lblOffset val="100"/>
        <c:noMultiLvlLbl val="0"/>
      </c:catAx>
      <c:valAx>
        <c:axId val="101985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bandwidth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;[Red]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211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lumMod val="20000"/>
          <a:lumOff val="8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uadk_tool compress zlib</a:t>
            </a:r>
          </a:p>
          <a:p>
            <a:pPr>
              <a:defRPr/>
            </a:pPr>
            <a:r>
              <a:rPr lang="en-US" altLang="zh-CN"/>
              <a:t>on kunpeng920 decompress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'压缩 uadk-dpdk数据汇总 (归一)'!$B$30</c:f>
              <c:strCache>
                <c:ptCount val="1"/>
                <c:pt idx="0">
                  <c:v>uadk async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'压缩 uadk-dpdk数据汇总 (归一)'!$C$46:$L$46</c:f>
              <c:strCache>
                <c:ptCount val="10"/>
                <c:pt idx="0">
                  <c:v>64B</c:v>
                </c:pt>
                <c:pt idx="1">
                  <c:v>256B</c:v>
                </c:pt>
                <c:pt idx="2">
                  <c:v>1K</c:v>
                </c:pt>
                <c:pt idx="3">
                  <c:v>4K</c:v>
                </c:pt>
                <c:pt idx="4">
                  <c:v>8K</c:v>
                </c:pt>
                <c:pt idx="5">
                  <c:v>16K</c:v>
                </c:pt>
                <c:pt idx="6">
                  <c:v>64K</c:v>
                </c:pt>
                <c:pt idx="7">
                  <c:v>256K</c:v>
                </c:pt>
                <c:pt idx="8">
                  <c:v>512K</c:v>
                </c:pt>
                <c:pt idx="9">
                  <c:v>1M</c:v>
                </c:pt>
              </c:strCache>
            </c:strRef>
          </c:cat>
          <c:val>
            <c:numRef>
              <c:f>'压缩 uadk-dpdk数据汇总 (归一)'!$C$31:$L$31</c:f>
              <c:numCache>
                <c:formatCode>0.00;[Red]0.00</c:formatCode>
                <c:ptCount val="10"/>
                <c:pt idx="0">
                  <c:v>1.5658424381828639E-2</c:v>
                </c:pt>
                <c:pt idx="1">
                  <c:v>6.2595087488704515E-2</c:v>
                </c:pt>
                <c:pt idx="2">
                  <c:v>0.25116733755031628</c:v>
                </c:pt>
                <c:pt idx="3">
                  <c:v>0.49035406226895589</c:v>
                </c:pt>
                <c:pt idx="4">
                  <c:v>0.95358662613981759</c:v>
                </c:pt>
                <c:pt idx="5">
                  <c:v>0.99781565760289159</c:v>
                </c:pt>
                <c:pt idx="6">
                  <c:v>0.96604206029737938</c:v>
                </c:pt>
                <c:pt idx="7">
                  <c:v>0.96650373778033349</c:v>
                </c:pt>
                <c:pt idx="8">
                  <c:v>1</c:v>
                </c:pt>
                <c:pt idx="9">
                  <c:v>0.96557956132424216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D2-43C5-98F9-E13E3F9EDAEB}"/>
            </c:ext>
          </c:extLst>
        </c:ser>
        <c:ser>
          <c:idx val="3"/>
          <c:order val="1"/>
          <c:tx>
            <c:strRef>
              <c:f>'压缩 uadk-dpdk数据汇总 (归一)'!$B$39</c:f>
              <c:strCache>
                <c:ptCount val="1"/>
                <c:pt idx="0">
                  <c:v>uadk sync 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'压缩 uadk-dpdk数据汇总 (归一)'!$C$46:$L$46</c:f>
              <c:strCache>
                <c:ptCount val="10"/>
                <c:pt idx="0">
                  <c:v>64B</c:v>
                </c:pt>
                <c:pt idx="1">
                  <c:v>256B</c:v>
                </c:pt>
                <c:pt idx="2">
                  <c:v>1K</c:v>
                </c:pt>
                <c:pt idx="3">
                  <c:v>4K</c:v>
                </c:pt>
                <c:pt idx="4">
                  <c:v>8K</c:v>
                </c:pt>
                <c:pt idx="5">
                  <c:v>16K</c:v>
                </c:pt>
                <c:pt idx="6">
                  <c:v>64K</c:v>
                </c:pt>
                <c:pt idx="7">
                  <c:v>256K</c:v>
                </c:pt>
                <c:pt idx="8">
                  <c:v>512K</c:v>
                </c:pt>
                <c:pt idx="9">
                  <c:v>1M</c:v>
                </c:pt>
              </c:strCache>
            </c:strRef>
          </c:cat>
          <c:val>
            <c:numRef>
              <c:f>'压缩 uadk-dpdk数据汇总 (归一)'!$C$40:$L$40</c:f>
              <c:numCache>
                <c:formatCode>0.00;[Red]0.00</c:formatCode>
                <c:ptCount val="10"/>
                <c:pt idx="0">
                  <c:v>3.8782551548508996E-3</c:v>
                </c:pt>
                <c:pt idx="1">
                  <c:v>1.4727676004271748E-2</c:v>
                </c:pt>
                <c:pt idx="2">
                  <c:v>4.7152715025055449E-2</c:v>
                </c:pt>
                <c:pt idx="3">
                  <c:v>0.10090363920151153</c:v>
                </c:pt>
                <c:pt idx="4">
                  <c:v>0.12350036967058242</c:v>
                </c:pt>
                <c:pt idx="5">
                  <c:v>0.14450915961554259</c:v>
                </c:pt>
                <c:pt idx="6">
                  <c:v>0.15508502423396039</c:v>
                </c:pt>
                <c:pt idx="7">
                  <c:v>0.15951285632136697</c:v>
                </c:pt>
                <c:pt idx="8">
                  <c:v>0.16585229606506202</c:v>
                </c:pt>
                <c:pt idx="9">
                  <c:v>0.16060133081409678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D2-43C5-98F9-E13E3F9EDAEB}"/>
            </c:ext>
          </c:extLst>
        </c:ser>
        <c:ser>
          <c:idx val="8"/>
          <c:order val="2"/>
          <c:tx>
            <c:strRef>
              <c:f>'压缩 uadk-dpdk数据汇总 (归一)'!$B$47</c:f>
              <c:strCache>
                <c:ptCount val="1"/>
                <c:pt idx="0">
                  <c:v>DPDK sync 1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'压缩 uadk-dpdk数据汇总 (归一)'!$C$46:$L$46</c:f>
              <c:strCache>
                <c:ptCount val="10"/>
                <c:pt idx="0">
                  <c:v>64B</c:v>
                </c:pt>
                <c:pt idx="1">
                  <c:v>256B</c:v>
                </c:pt>
                <c:pt idx="2">
                  <c:v>1K</c:v>
                </c:pt>
                <c:pt idx="3">
                  <c:v>4K</c:v>
                </c:pt>
                <c:pt idx="4">
                  <c:v>8K</c:v>
                </c:pt>
                <c:pt idx="5">
                  <c:v>16K</c:v>
                </c:pt>
                <c:pt idx="6">
                  <c:v>64K</c:v>
                </c:pt>
                <c:pt idx="7">
                  <c:v>256K</c:v>
                </c:pt>
                <c:pt idx="8">
                  <c:v>512K</c:v>
                </c:pt>
                <c:pt idx="9">
                  <c:v>1M</c:v>
                </c:pt>
              </c:strCache>
            </c:strRef>
          </c:cat>
          <c:val>
            <c:numRef>
              <c:f>'压缩 uadk-dpdk数据汇总 (归一)'!$C$48:$I$48</c:f>
              <c:numCache>
                <c:formatCode>0.00;[Red]0.00</c:formatCode>
                <c:ptCount val="7"/>
                <c:pt idx="0">
                  <c:v>4.1008789944960156E-3</c:v>
                </c:pt>
                <c:pt idx="1">
                  <c:v>1.524685780004929E-2</c:v>
                </c:pt>
                <c:pt idx="2">
                  <c:v>4.4794216709110324E-2</c:v>
                </c:pt>
                <c:pt idx="3">
                  <c:v>8.8431775240285879E-2</c:v>
                </c:pt>
                <c:pt idx="4">
                  <c:v>0.10714860757413948</c:v>
                </c:pt>
                <c:pt idx="5">
                  <c:v>0.11829458637969276</c:v>
                </c:pt>
                <c:pt idx="6">
                  <c:v>0.1252345354473014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D2-43C5-98F9-E13E3F9ED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2119839"/>
        <c:axId val="1019859183"/>
        <c:extLst/>
      </c:lineChart>
      <c:catAx>
        <c:axId val="1102119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pktlen Byte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9859183"/>
        <c:crosses val="autoZero"/>
        <c:auto val="1"/>
        <c:lblAlgn val="ctr"/>
        <c:lblOffset val="100"/>
        <c:noMultiLvlLbl val="0"/>
      </c:catAx>
      <c:valAx>
        <c:axId val="101985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bandwidth 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;[Red]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211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lumMod val="20000"/>
          <a:lumOff val="80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spdk crypto bs scaling,</a:t>
            </a:r>
            <a:r>
              <a:rPr lang="en-US" altLang="zh-CN" sz="1200" baseline="0"/>
              <a:t> </a:t>
            </a:r>
            <a:r>
              <a:rPr lang="en-US" altLang="zh-CN" sz="1200" b="1" baseline="0"/>
              <a:t>write</a:t>
            </a:r>
            <a:r>
              <a:rPr lang="en-US" altLang="zh-CN" sz="1200" baseline="0"/>
              <a:t> </a:t>
            </a:r>
            <a:r>
              <a:rPr lang="en-US" altLang="zh-CN" sz="1200"/>
              <a:t>performance</a:t>
            </a:r>
          </a:p>
          <a:p>
            <a:pPr>
              <a:defRPr/>
            </a:pPr>
            <a:r>
              <a:rPr lang="en-US" altLang="zh-CN" sz="1200"/>
              <a:t>qd</a:t>
            </a:r>
            <a:r>
              <a:rPr lang="en-US" altLang="zh-CN" sz="1200" baseline="0"/>
              <a:t>=1 </a:t>
            </a:r>
            <a:r>
              <a:rPr lang="en-US" altLang="zh-CN" sz="1200" b="0" i="0" u="none" strike="noStrike" baseline="0">
                <a:effectLst/>
              </a:rPr>
              <a:t>(normalized)</a:t>
            </a:r>
            <a:endParaRPr lang="zh-CN" alt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'920 bs_scaling 加解密 (归一)'!$C$9</c:f>
              <c:strCache>
                <c:ptCount val="1"/>
                <c:pt idx="0">
                  <c:v>bw(MiB/s)-hard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strRef>
              <c:f>'920 bs_scaling 加解密 (归一)'!$A$10:$A$18</c:f>
              <c:strCache>
                <c:ptCount val="9"/>
                <c:pt idx="0">
                  <c:v>512B</c:v>
                </c:pt>
                <c:pt idx="1">
                  <c:v>1k</c:v>
                </c:pt>
                <c:pt idx="2">
                  <c:v>2k</c:v>
                </c:pt>
                <c:pt idx="3">
                  <c:v>4k</c:v>
                </c:pt>
                <c:pt idx="4">
                  <c:v>8k</c:v>
                </c:pt>
                <c:pt idx="5">
                  <c:v>16k</c:v>
                </c:pt>
                <c:pt idx="6">
                  <c:v>32k</c:v>
                </c:pt>
                <c:pt idx="7">
                  <c:v>64k</c:v>
                </c:pt>
                <c:pt idx="8">
                  <c:v>128k</c:v>
                </c:pt>
              </c:strCache>
            </c:strRef>
          </c:cat>
          <c:val>
            <c:numRef>
              <c:f>'920 bs_scaling 加解密 (归一)'!$C$10:$C$18</c:f>
              <c:numCache>
                <c:formatCode>0.00_ </c:formatCode>
                <c:ptCount val="9"/>
                <c:pt idx="0">
                  <c:v>0.36503332026656216</c:v>
                </c:pt>
                <c:pt idx="1">
                  <c:v>0.53590748725989812</c:v>
                </c:pt>
                <c:pt idx="2">
                  <c:v>0.72105056840454729</c:v>
                </c:pt>
                <c:pt idx="3">
                  <c:v>0.78671109368874947</c:v>
                </c:pt>
                <c:pt idx="4">
                  <c:v>0.80203841630733042</c:v>
                </c:pt>
                <c:pt idx="5">
                  <c:v>0.84598196785574287</c:v>
                </c:pt>
                <c:pt idx="6">
                  <c:v>0.89576636613092908</c:v>
                </c:pt>
                <c:pt idx="7">
                  <c:v>0.93606428851430812</c:v>
                </c:pt>
                <c:pt idx="8">
                  <c:v>0.96566052528420232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C1-4443-8AA9-372FDC4124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05488"/>
        <c:axId val="49802345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'920 bs_scaling 加解密 (归一)'!$B$9</c15:sqref>
                        </c15:formulaRef>
                      </c:ext>
                    </c:extLst>
                    <c:strCache>
                      <c:ptCount val="1"/>
                      <c:pt idx="0">
                        <c:v>KIOPS-hard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'920 bs_scaling 加解密 (归一)'!$A$10:$A$21</c15:sqref>
                        </c15:formulaRef>
                      </c:ext>
                    </c:extLst>
                    <c:strCache>
                      <c:ptCount val="12"/>
                      <c:pt idx="0">
                        <c:v>512B</c:v>
                      </c:pt>
                      <c:pt idx="1">
                        <c:v>1k</c:v>
                      </c:pt>
                      <c:pt idx="2">
                        <c:v>2k</c:v>
                      </c:pt>
                      <c:pt idx="3">
                        <c:v>4k</c:v>
                      </c:pt>
                      <c:pt idx="4">
                        <c:v>8k</c:v>
                      </c:pt>
                      <c:pt idx="5">
                        <c:v>16k</c:v>
                      </c:pt>
                      <c:pt idx="6">
                        <c:v>32k</c:v>
                      </c:pt>
                      <c:pt idx="7">
                        <c:v>64k</c:v>
                      </c:pt>
                      <c:pt idx="8">
                        <c:v>128k</c:v>
                      </c:pt>
                      <c:pt idx="9">
                        <c:v>256k</c:v>
                      </c:pt>
                      <c:pt idx="10">
                        <c:v>512k</c:v>
                      </c:pt>
                      <c:pt idx="11">
                        <c:v>1024k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'920 bs_scaling 加解密 (归一)'!$B$10:$B$21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EC1-4443-8AA9-372FDC412466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bs_scaling 加解密 (归一)'!$E$9</c15:sqref>
                        </c15:formulaRef>
                      </c:ext>
                    </c:extLst>
                    <c:strCache>
                      <c:ptCount val="1"/>
                      <c:pt idx="0">
                        <c:v>KIOPS-soft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bs_scaling 加解密 (归一)'!$A$10:$A$21</c15:sqref>
                        </c15:formulaRef>
                      </c:ext>
                    </c:extLst>
                    <c:strCache>
                      <c:ptCount val="12"/>
                      <c:pt idx="0">
                        <c:v>512B</c:v>
                      </c:pt>
                      <c:pt idx="1">
                        <c:v>1k</c:v>
                      </c:pt>
                      <c:pt idx="2">
                        <c:v>2k</c:v>
                      </c:pt>
                      <c:pt idx="3">
                        <c:v>4k</c:v>
                      </c:pt>
                      <c:pt idx="4">
                        <c:v>8k</c:v>
                      </c:pt>
                      <c:pt idx="5">
                        <c:v>16k</c:v>
                      </c:pt>
                      <c:pt idx="6">
                        <c:v>32k</c:v>
                      </c:pt>
                      <c:pt idx="7">
                        <c:v>64k</c:v>
                      </c:pt>
                      <c:pt idx="8">
                        <c:v>128k</c:v>
                      </c:pt>
                      <c:pt idx="9">
                        <c:v>256k</c:v>
                      </c:pt>
                      <c:pt idx="10">
                        <c:v>512k</c:v>
                      </c:pt>
                      <c:pt idx="11">
                        <c:v>1024k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bs_scaling 加解密 (归一)'!$E$10:$E$18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EC1-4443-8AA9-372FDC412466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bs_scaling 加解密 (归一)'!$F$9</c15:sqref>
                        </c15:formulaRef>
                      </c:ext>
                    </c:extLst>
                    <c:strCache>
                      <c:ptCount val="1"/>
                      <c:pt idx="0">
                        <c:v>bw(MiB/s)-soft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bs_scaling 加解密 (归一)'!$A$10:$A$18</c15:sqref>
                        </c15:formulaRef>
                      </c:ext>
                    </c:extLst>
                    <c:strCache>
                      <c:ptCount val="9"/>
                      <c:pt idx="0">
                        <c:v>512B</c:v>
                      </c:pt>
                      <c:pt idx="1">
                        <c:v>1k</c:v>
                      </c:pt>
                      <c:pt idx="2">
                        <c:v>2k</c:v>
                      </c:pt>
                      <c:pt idx="3">
                        <c:v>4k</c:v>
                      </c:pt>
                      <c:pt idx="4">
                        <c:v>8k</c:v>
                      </c:pt>
                      <c:pt idx="5">
                        <c:v>16k</c:v>
                      </c:pt>
                      <c:pt idx="6">
                        <c:v>32k</c:v>
                      </c:pt>
                      <c:pt idx="7">
                        <c:v>64k</c:v>
                      </c:pt>
                      <c:pt idx="8">
                        <c:v>128k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bs_scaling 加解密 (归一)'!$F$10:$F$18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EC1-4443-8AA9-372FDC412466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bs_scaling 加解密 (归一)'!$G$9</c15:sqref>
                        </c15:formulaRef>
                      </c:ext>
                    </c:extLst>
                    <c:strCache>
                      <c:ptCount val="1"/>
                      <c:pt idx="0">
                        <c:v>lat(usec)-soft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bs_scaling 加解密 (归一)'!$A$10:$A$21</c15:sqref>
                        </c15:formulaRef>
                      </c:ext>
                    </c:extLst>
                    <c:strCache>
                      <c:ptCount val="12"/>
                      <c:pt idx="0">
                        <c:v>512B</c:v>
                      </c:pt>
                      <c:pt idx="1">
                        <c:v>1k</c:v>
                      </c:pt>
                      <c:pt idx="2">
                        <c:v>2k</c:v>
                      </c:pt>
                      <c:pt idx="3">
                        <c:v>4k</c:v>
                      </c:pt>
                      <c:pt idx="4">
                        <c:v>8k</c:v>
                      </c:pt>
                      <c:pt idx="5">
                        <c:v>16k</c:v>
                      </c:pt>
                      <c:pt idx="6">
                        <c:v>32k</c:v>
                      </c:pt>
                      <c:pt idx="7">
                        <c:v>64k</c:v>
                      </c:pt>
                      <c:pt idx="8">
                        <c:v>128k</c:v>
                      </c:pt>
                      <c:pt idx="9">
                        <c:v>256k</c:v>
                      </c:pt>
                      <c:pt idx="10">
                        <c:v>512k</c:v>
                      </c:pt>
                      <c:pt idx="11">
                        <c:v>1024k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bs_scaling 加解密 (归一)'!$G$10:$G$18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EC1-4443-8AA9-372FDC412466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'920 bs_scaling 加解密 (归一)'!$D$9</c:f>
              <c:strCache>
                <c:ptCount val="1"/>
                <c:pt idx="0">
                  <c:v>lat(usec)-hard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'920 bs_scaling 加解密 (归一)'!$A$10:$A$18</c:f>
              <c:strCache>
                <c:ptCount val="9"/>
                <c:pt idx="0">
                  <c:v>512B</c:v>
                </c:pt>
                <c:pt idx="1">
                  <c:v>1k</c:v>
                </c:pt>
                <c:pt idx="2">
                  <c:v>2k</c:v>
                </c:pt>
                <c:pt idx="3">
                  <c:v>4k</c:v>
                </c:pt>
                <c:pt idx="4">
                  <c:v>8k</c:v>
                </c:pt>
                <c:pt idx="5">
                  <c:v>16k</c:v>
                </c:pt>
                <c:pt idx="6">
                  <c:v>32k</c:v>
                </c:pt>
                <c:pt idx="7">
                  <c:v>64k</c:v>
                </c:pt>
                <c:pt idx="8">
                  <c:v>128k</c:v>
                </c:pt>
              </c:strCache>
            </c:strRef>
          </c:cat>
          <c:val>
            <c:numRef>
              <c:f>'920 bs_scaling 加解密 (归一)'!$D$10:$D$18</c:f>
              <c:numCache>
                <c:formatCode>0.00_ </c:formatCode>
                <c:ptCount val="9"/>
                <c:pt idx="0">
                  <c:v>1.25202564287017E-3</c:v>
                </c:pt>
                <c:pt idx="1">
                  <c:v>1.705733826721084E-3</c:v>
                </c:pt>
                <c:pt idx="2">
                  <c:v>2.5355422156063076E-3</c:v>
                </c:pt>
                <c:pt idx="3">
                  <c:v>4.6478224544359084E-3</c:v>
                </c:pt>
                <c:pt idx="4">
                  <c:v>9.1189001994226564E-3</c:v>
                </c:pt>
                <c:pt idx="5">
                  <c:v>1.7292065091602787E-2</c:v>
                </c:pt>
                <c:pt idx="6">
                  <c:v>3.2665944514474035E-2</c:v>
                </c:pt>
                <c:pt idx="7">
                  <c:v>6.2537703299324121E-2</c:v>
                </c:pt>
                <c:pt idx="8">
                  <c:v>0.12127082468327736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C1-4443-8AA9-372FDC4124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0050159"/>
        <c:axId val="553528847"/>
      </c:lineChart>
      <c:catAx>
        <c:axId val="910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block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8023456"/>
        <c:crosses val="autoZero"/>
        <c:auto val="1"/>
        <c:lblAlgn val="ctr"/>
        <c:lblOffset val="100"/>
        <c:noMultiLvlLbl val="0"/>
      </c:catAx>
      <c:valAx>
        <c:axId val="49802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bandwidth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05488"/>
        <c:crosses val="autoZero"/>
        <c:crossBetween val="between"/>
      </c:valAx>
      <c:valAx>
        <c:axId val="55352884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latency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0050159"/>
        <c:crosses val="max"/>
        <c:crossBetween val="between"/>
      </c:valAx>
      <c:catAx>
        <c:axId val="6300501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535288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>
          <a:lumMod val="20000"/>
          <a:lumOff val="80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spdk crypto bs scaling,</a:t>
            </a:r>
            <a:r>
              <a:rPr lang="en-US" altLang="zh-CN" sz="1200" baseline="0"/>
              <a:t> </a:t>
            </a:r>
            <a:r>
              <a:rPr lang="en-US" altLang="zh-CN" sz="1200" b="1" baseline="0"/>
              <a:t>read</a:t>
            </a:r>
            <a:r>
              <a:rPr lang="en-US" altLang="zh-CN" sz="1200" baseline="0"/>
              <a:t> </a:t>
            </a:r>
            <a:r>
              <a:rPr lang="en-US" altLang="zh-CN" sz="1200"/>
              <a:t>performance</a:t>
            </a:r>
          </a:p>
          <a:p>
            <a:pPr>
              <a:defRPr/>
            </a:pPr>
            <a:r>
              <a:rPr lang="en-US" altLang="zh-CN" sz="1200"/>
              <a:t>qd</a:t>
            </a:r>
            <a:r>
              <a:rPr lang="en-US" altLang="zh-CN" sz="1200" baseline="0"/>
              <a:t>=1 </a:t>
            </a:r>
            <a:r>
              <a:rPr lang="en-US" altLang="zh-CN" sz="1200" b="0" i="0" u="none" strike="noStrike" baseline="0">
                <a:effectLst/>
              </a:rPr>
              <a:t>(normalized)</a:t>
            </a:r>
            <a:endParaRPr lang="zh-CN" alt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'920 bs_scaling 加解密 (归一)'!$C$27</c:f>
              <c:strCache>
                <c:ptCount val="1"/>
                <c:pt idx="0">
                  <c:v>bw(MiB/s)-hard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strRef>
              <c:f>'920 bs_scaling 加解密 (归一)'!$A$28:$A$36</c:f>
              <c:strCache>
                <c:ptCount val="9"/>
                <c:pt idx="0">
                  <c:v>512B</c:v>
                </c:pt>
                <c:pt idx="1">
                  <c:v>1k</c:v>
                </c:pt>
                <c:pt idx="2">
                  <c:v>2k</c:v>
                </c:pt>
                <c:pt idx="3">
                  <c:v>4k</c:v>
                </c:pt>
                <c:pt idx="4">
                  <c:v>8k</c:v>
                </c:pt>
                <c:pt idx="5">
                  <c:v>16k</c:v>
                </c:pt>
                <c:pt idx="6">
                  <c:v>32k</c:v>
                </c:pt>
                <c:pt idx="7">
                  <c:v>64k</c:v>
                </c:pt>
                <c:pt idx="8">
                  <c:v>128k</c:v>
                </c:pt>
              </c:strCache>
            </c:strRef>
          </c:cat>
          <c:val>
            <c:numRef>
              <c:f>'920 bs_scaling 加解密 (归一)'!$C$28:$C$36</c:f>
              <c:numCache>
                <c:formatCode>0.00_);[Red]\(0.00\)</c:formatCode>
                <c:ptCount val="9"/>
                <c:pt idx="0">
                  <c:v>0.31732653861230892</c:v>
                </c:pt>
                <c:pt idx="1">
                  <c:v>0.47906703253626026</c:v>
                </c:pt>
                <c:pt idx="2">
                  <c:v>0.66887495099960803</c:v>
                </c:pt>
                <c:pt idx="3">
                  <c:v>0.79725597804782433</c:v>
                </c:pt>
                <c:pt idx="4">
                  <c:v>0.8392395139161114</c:v>
                </c:pt>
                <c:pt idx="5">
                  <c:v>0.87083496667973348</c:v>
                </c:pt>
                <c:pt idx="6">
                  <c:v>0.92936103488827915</c:v>
                </c:pt>
                <c:pt idx="7">
                  <c:v>0.96758134065072532</c:v>
                </c:pt>
                <c:pt idx="8">
                  <c:v>0.99474715797726376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96-4628-9B87-FAAC705D74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05488"/>
        <c:axId val="49802345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'920 bs_scaling 加解密 (归一)'!$B$27</c15:sqref>
                        </c15:formulaRef>
                      </c:ext>
                    </c:extLst>
                    <c:strCache>
                      <c:ptCount val="1"/>
                      <c:pt idx="0">
                        <c:v>KIOPS-hard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'920 bs_scaling 加解密 (归一)'!$A$28:$A$36</c15:sqref>
                        </c15:formulaRef>
                      </c:ext>
                    </c:extLst>
                    <c:strCache>
                      <c:ptCount val="9"/>
                      <c:pt idx="0">
                        <c:v>512B</c:v>
                      </c:pt>
                      <c:pt idx="1">
                        <c:v>1k</c:v>
                      </c:pt>
                      <c:pt idx="2">
                        <c:v>2k</c:v>
                      </c:pt>
                      <c:pt idx="3">
                        <c:v>4k</c:v>
                      </c:pt>
                      <c:pt idx="4">
                        <c:v>8k</c:v>
                      </c:pt>
                      <c:pt idx="5">
                        <c:v>16k</c:v>
                      </c:pt>
                      <c:pt idx="6">
                        <c:v>32k</c:v>
                      </c:pt>
                      <c:pt idx="7">
                        <c:v>64k</c:v>
                      </c:pt>
                      <c:pt idx="8">
                        <c:v>128k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'920 bs_scaling 加解密 (归一)'!$B$28:$B$39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D996-4628-9B87-FAAC705D7434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bs_scaling 加解密 (归一)'!$E$27</c15:sqref>
                        </c15:formulaRef>
                      </c:ext>
                    </c:extLst>
                    <c:strCache>
                      <c:ptCount val="1"/>
                      <c:pt idx="0">
                        <c:v>KIOPS-soft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bs_scaling 加解密 (归一)'!$A$28:$A$36</c15:sqref>
                        </c15:formulaRef>
                      </c:ext>
                    </c:extLst>
                    <c:strCache>
                      <c:ptCount val="9"/>
                      <c:pt idx="0">
                        <c:v>512B</c:v>
                      </c:pt>
                      <c:pt idx="1">
                        <c:v>1k</c:v>
                      </c:pt>
                      <c:pt idx="2">
                        <c:v>2k</c:v>
                      </c:pt>
                      <c:pt idx="3">
                        <c:v>4k</c:v>
                      </c:pt>
                      <c:pt idx="4">
                        <c:v>8k</c:v>
                      </c:pt>
                      <c:pt idx="5">
                        <c:v>16k</c:v>
                      </c:pt>
                      <c:pt idx="6">
                        <c:v>32k</c:v>
                      </c:pt>
                      <c:pt idx="7">
                        <c:v>64k</c:v>
                      </c:pt>
                      <c:pt idx="8">
                        <c:v>128k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bs_scaling 加解密 (归一)'!$E$28:$E$36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996-4628-9B87-FAAC705D7434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bs_scaling 加解密 (归一)'!$F$27</c15:sqref>
                        </c15:formulaRef>
                      </c:ext>
                    </c:extLst>
                    <c:strCache>
                      <c:ptCount val="1"/>
                      <c:pt idx="0">
                        <c:v>bw(MiB/s)-soft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bs_scaling 加解密 (归一)'!$A$28:$A$36</c15:sqref>
                        </c15:formulaRef>
                      </c:ext>
                    </c:extLst>
                    <c:strCache>
                      <c:ptCount val="9"/>
                      <c:pt idx="0">
                        <c:v>512B</c:v>
                      </c:pt>
                      <c:pt idx="1">
                        <c:v>1k</c:v>
                      </c:pt>
                      <c:pt idx="2">
                        <c:v>2k</c:v>
                      </c:pt>
                      <c:pt idx="3">
                        <c:v>4k</c:v>
                      </c:pt>
                      <c:pt idx="4">
                        <c:v>8k</c:v>
                      </c:pt>
                      <c:pt idx="5">
                        <c:v>16k</c:v>
                      </c:pt>
                      <c:pt idx="6">
                        <c:v>32k</c:v>
                      </c:pt>
                      <c:pt idx="7">
                        <c:v>64k</c:v>
                      </c:pt>
                      <c:pt idx="8">
                        <c:v>128k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bs_scaling 加解密 (归一)'!$F$28:$F$36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996-4628-9B87-FAAC705D7434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bs_scaling 加解密 (归一)'!$G$27</c15:sqref>
                        </c15:formulaRef>
                      </c:ext>
                    </c:extLst>
                    <c:strCache>
                      <c:ptCount val="1"/>
                      <c:pt idx="0">
                        <c:v>lat(usec)-soft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bs_scaling 加解密 (归一)'!$A$28:$A$36</c15:sqref>
                        </c15:formulaRef>
                      </c:ext>
                    </c:extLst>
                    <c:strCache>
                      <c:ptCount val="9"/>
                      <c:pt idx="0">
                        <c:v>512B</c:v>
                      </c:pt>
                      <c:pt idx="1">
                        <c:v>1k</c:v>
                      </c:pt>
                      <c:pt idx="2">
                        <c:v>2k</c:v>
                      </c:pt>
                      <c:pt idx="3">
                        <c:v>4k</c:v>
                      </c:pt>
                      <c:pt idx="4">
                        <c:v>8k</c:v>
                      </c:pt>
                      <c:pt idx="5">
                        <c:v>16k</c:v>
                      </c:pt>
                      <c:pt idx="6">
                        <c:v>32k</c:v>
                      </c:pt>
                      <c:pt idx="7">
                        <c:v>64k</c:v>
                      </c:pt>
                      <c:pt idx="8">
                        <c:v>128k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bs_scaling 加解密 (归一)'!$G$28:$G$36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996-4628-9B87-FAAC705D7434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'920 bs_scaling 加解密 (归一)'!$D$27</c:f>
              <c:strCache>
                <c:ptCount val="1"/>
                <c:pt idx="0">
                  <c:v>lat(usec)-hard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'920 bs_scaling 加解密 (归一)'!$A$28:$A$36</c:f>
              <c:strCache>
                <c:ptCount val="9"/>
                <c:pt idx="0">
                  <c:v>512B</c:v>
                </c:pt>
                <c:pt idx="1">
                  <c:v>1k</c:v>
                </c:pt>
                <c:pt idx="2">
                  <c:v>2k</c:v>
                </c:pt>
                <c:pt idx="3">
                  <c:v>4k</c:v>
                </c:pt>
                <c:pt idx="4">
                  <c:v>8k</c:v>
                </c:pt>
                <c:pt idx="5">
                  <c:v>16k</c:v>
                </c:pt>
                <c:pt idx="6">
                  <c:v>32k</c:v>
                </c:pt>
                <c:pt idx="7">
                  <c:v>64k</c:v>
                </c:pt>
                <c:pt idx="8">
                  <c:v>128k</c:v>
                </c:pt>
              </c:strCache>
            </c:strRef>
          </c:cat>
          <c:val>
            <c:numRef>
              <c:f>'920 bs_scaling 加解密 (归一)'!$D$28:$D$36</c:f>
              <c:numCache>
                <c:formatCode>0.00_);[Red]\(0.00\)</c:formatCode>
                <c:ptCount val="9"/>
                <c:pt idx="0">
                  <c:v>1.4403369260852655E-3</c:v>
                </c:pt>
                <c:pt idx="1">
                  <c:v>1.9082234906815205E-3</c:v>
                </c:pt>
                <c:pt idx="2">
                  <c:v>2.7333679385320932E-3</c:v>
                </c:pt>
                <c:pt idx="3">
                  <c:v>4.5867434826461096E-3</c:v>
                </c:pt>
                <c:pt idx="4">
                  <c:v>8.7142939867845565E-3</c:v>
                </c:pt>
                <c:pt idx="5">
                  <c:v>1.6796157569270345E-2</c:v>
                </c:pt>
                <c:pt idx="6">
                  <c:v>3.1485818186594058E-2</c:v>
                </c:pt>
                <c:pt idx="7">
                  <c:v>6.0499299886483407E-2</c:v>
                </c:pt>
                <c:pt idx="8">
                  <c:v>0.11775928751099571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96-4628-9B87-FAAC705D74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6780431"/>
        <c:axId val="1752457679"/>
      </c:lineChart>
      <c:catAx>
        <c:axId val="910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block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8023456"/>
        <c:crosses val="autoZero"/>
        <c:auto val="1"/>
        <c:lblAlgn val="ctr"/>
        <c:lblOffset val="100"/>
        <c:noMultiLvlLbl val="0"/>
      </c:catAx>
      <c:valAx>
        <c:axId val="49802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bandwidth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);[Red]\(0.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05488"/>
        <c:crosses val="autoZero"/>
        <c:crossBetween val="between"/>
      </c:valAx>
      <c:valAx>
        <c:axId val="175245767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latency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);[Red]\(0.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6780431"/>
        <c:crosses val="max"/>
        <c:crossBetween val="between"/>
      </c:valAx>
      <c:catAx>
        <c:axId val="134678043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524576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>
          <a:lumMod val="20000"/>
          <a:lumOff val="80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spdk crypto queue depth scaling,</a:t>
            </a:r>
            <a:r>
              <a:rPr lang="en-US" altLang="zh-CN" sz="1200" baseline="0"/>
              <a:t> </a:t>
            </a:r>
            <a:r>
              <a:rPr lang="en-US" altLang="zh-CN" sz="1200" b="1" baseline="0"/>
              <a:t>write</a:t>
            </a:r>
            <a:r>
              <a:rPr lang="en-US" altLang="zh-CN" sz="1200" baseline="0"/>
              <a:t> </a:t>
            </a:r>
            <a:r>
              <a:rPr lang="en-US" altLang="zh-CN" sz="1200"/>
              <a:t>performance</a:t>
            </a:r>
          </a:p>
          <a:p>
            <a:pPr>
              <a:defRPr/>
            </a:pPr>
            <a:r>
              <a:rPr lang="en-US" altLang="zh-CN" sz="1200" baseline="0"/>
              <a:t>bs=4K </a:t>
            </a:r>
            <a:r>
              <a:rPr lang="en-US" altLang="zh-CN" sz="1200" b="0" i="0" u="none" strike="noStrike" baseline="0">
                <a:effectLst/>
              </a:rPr>
              <a:t>(normalized)</a:t>
            </a:r>
            <a:endParaRPr lang="zh-CN" alt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'920 qd_scaling 加解密 (归一)'!$C$9</c:f>
              <c:strCache>
                <c:ptCount val="1"/>
                <c:pt idx="0">
                  <c:v>bw(MiB/s)-hard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0070C0"/>
              </a:solidFill>
            </a:ln>
            <a:effectLst/>
          </c:spPr>
          <c:invertIfNegative val="0"/>
          <c:cat>
            <c:numRef>
              <c:f>'920 qd_scaling 加解密 (归一)'!$A$10:$A$18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'920 qd_scaling 加解密 (归一)'!$C$10:$C$17</c:f>
              <c:numCache>
                <c:formatCode>0.00_ </c:formatCode>
                <c:ptCount val="8"/>
                <c:pt idx="0">
                  <c:v>0.39794076025960079</c:v>
                </c:pt>
                <c:pt idx="1">
                  <c:v>0.53018103742741429</c:v>
                </c:pt>
                <c:pt idx="2">
                  <c:v>0.72375933245498458</c:v>
                </c:pt>
                <c:pt idx="3">
                  <c:v>0.8280388425315961</c:v>
                </c:pt>
                <c:pt idx="4">
                  <c:v>0.94207778265749276</c:v>
                </c:pt>
                <c:pt idx="5">
                  <c:v>0.99643780803201087</c:v>
                </c:pt>
                <c:pt idx="6">
                  <c:v>0.98116430000487964</c:v>
                </c:pt>
                <c:pt idx="7">
                  <c:v>0.98755672668716143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3F-4DE9-B6DE-BEF09BC8D4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05488"/>
        <c:axId val="49802345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'920 qd_scaling 加解密 (归一)'!$B$9</c15:sqref>
                        </c15:formulaRef>
                      </c:ext>
                    </c:extLst>
                    <c:strCache>
                      <c:ptCount val="1"/>
                      <c:pt idx="0">
                        <c:v>KIOPS-hard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'920 qd_scaling 加解密 (归一)'!$A$10:$A$17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  <c:pt idx="6">
                        <c:v>64</c:v>
                      </c:pt>
                      <c:pt idx="7">
                        <c:v>128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'920 qd_scaling 加解密 (归一)'!$B$10:$B$17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373F-4DE9-B6DE-BEF09BC8D4FF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qd_scaling 加解密 (归一)'!$E$9</c15:sqref>
                        </c15:formulaRef>
                      </c:ext>
                    </c:extLst>
                    <c:strCache>
                      <c:ptCount val="1"/>
                      <c:pt idx="0">
                        <c:v>KIOPS-soft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qd_scaling 加解密 (归一)'!$A$10:$A$17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  <c:pt idx="6">
                        <c:v>64</c:v>
                      </c:pt>
                      <c:pt idx="7">
                        <c:v>128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qd_scaling 加解密 (归一)'!$E$10:$E$18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373F-4DE9-B6DE-BEF09BC8D4FF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qd_scaling 加解密 (归一)'!$F$9</c15:sqref>
                        </c15:formulaRef>
                      </c:ext>
                    </c:extLst>
                    <c:strCache>
                      <c:ptCount val="1"/>
                      <c:pt idx="0">
                        <c:v>bw(MiB/s)-soft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qd_scaling 加解密 (归一)'!$A$10:$A$18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  <c:pt idx="6">
                        <c:v>64</c:v>
                      </c:pt>
                      <c:pt idx="7">
                        <c:v>128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'920 qd_scaling 加解密 (归一)'!$F$10:$F$18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73F-4DE9-B6DE-BEF09BC8D4FF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'920 qd_scaling 加解密 (归一)'!$D$9</c:f>
              <c:strCache>
                <c:ptCount val="1"/>
                <c:pt idx="0">
                  <c:v>lat(usec)-hard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'920 qd_scaling 加解密 (归一)'!$A$10:$A$17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'920 qd_scaling 加解密 (归一)'!$D$10:$D$18</c:f>
              <c:numCache>
                <c:formatCode>0.00_ </c:formatCode>
                <c:ptCount val="9"/>
                <c:pt idx="0">
                  <c:v>1.9383406120606961E-2</c:v>
                </c:pt>
                <c:pt idx="1">
                  <c:v>2.9109512804219098E-2</c:v>
                </c:pt>
                <c:pt idx="2">
                  <c:v>4.2636207992164069E-2</c:v>
                </c:pt>
                <c:pt idx="3">
                  <c:v>7.4534438026931965E-2</c:v>
                </c:pt>
                <c:pt idx="4">
                  <c:v>0.13102923498484217</c:v>
                </c:pt>
                <c:pt idx="5">
                  <c:v>0.24776275261366348</c:v>
                </c:pt>
                <c:pt idx="6">
                  <c:v>0.50324001181865641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3F-4DE9-B6DE-BEF09BC8D4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8674864"/>
        <c:axId val="127088432"/>
        <c:extLst>
          <c:ext xmlns:c15="http://schemas.microsoft.com/office/drawing/2012/chart" uri="{02D57815-91ED-43cb-92C2-25804820EDAC}">
            <c15:filteredLine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'920 qd_scaling 加解密 (归一)'!$G$9</c15:sqref>
                        </c15:formulaRef>
                      </c:ext>
                    </c:extLst>
                    <c:strCache>
                      <c:ptCount val="1"/>
                      <c:pt idx="0">
                        <c:v>lat(usec)-soft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'920 qd_scaling 加解密 (归一)'!$A$10:$A$17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  <c:pt idx="5">
                        <c:v>32</c:v>
                      </c:pt>
                      <c:pt idx="6">
                        <c:v>64</c:v>
                      </c:pt>
                      <c:pt idx="7">
                        <c:v>128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'920 qd_scaling 加解密 (归一)'!$G$10:$G$18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373F-4DE9-B6DE-BEF09BC8D4FF}"/>
                  </c:ext>
                </c:extLst>
              </c15:ser>
            </c15:filteredLineSeries>
          </c:ext>
        </c:extLst>
      </c:lineChart>
      <c:catAx>
        <c:axId val="910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queue depth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8023456"/>
        <c:crosses val="autoZero"/>
        <c:auto val="1"/>
        <c:lblAlgn val="ctr"/>
        <c:lblOffset val="100"/>
        <c:noMultiLvlLbl val="0"/>
      </c:catAx>
      <c:valAx>
        <c:axId val="49802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bandwidth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05488"/>
        <c:crosses val="autoZero"/>
        <c:crossBetween val="between"/>
      </c:valAx>
      <c:catAx>
        <c:axId val="47867486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27088432"/>
        <c:crosses val="max"/>
        <c:auto val="1"/>
        <c:lblAlgn val="ctr"/>
        <c:lblOffset val="100"/>
        <c:noMultiLvlLbl val="0"/>
      </c:catAx>
      <c:valAx>
        <c:axId val="1270884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latency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86748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>
          <a:lumMod val="20000"/>
          <a:lumOff val="80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0.47638</cdr:x>
      <cdr:y>0.29437</cdr:y>
    </cdr:from>
    <cdr:to>
      <cdr:x>0.47638</cdr:x>
      <cdr:y>0.7802</cdr:y>
    </cdr:to>
    <cdr:cxnSp macro="">
      <cdr:nvCxnSpPr>
        <cdr:cNvPr id="2" name="直接连接符 1">
          <a:extLst xmlns:a="http://schemas.openxmlformats.org/drawingml/2006/main">
            <a:ext uri="{FF2B5EF4-FFF2-40B4-BE49-F238E27FC236}">
              <a16:creationId xmlns:a16="http://schemas.microsoft.com/office/drawing/2014/main" id="{3F54BB9D-D5B9-40B0-B191-530D2576A7AA}"/>
            </a:ext>
          </a:extLst>
        </cdr:cNvPr>
        <cdr:cNvCxnSpPr/>
      </cdr:nvCxnSpPr>
      <cdr:spPr>
        <a:xfrm xmlns:a="http://schemas.openxmlformats.org/drawingml/2006/main" flipV="1">
          <a:off x="2400963" y="763006"/>
          <a:ext cx="0" cy="125928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0.29147</cdr:x>
      <cdr:y>0.29426</cdr:y>
    </cdr:from>
    <cdr:to>
      <cdr:x>0.29147</cdr:x>
      <cdr:y>0.7801</cdr:y>
    </cdr:to>
    <cdr:cxnSp macro="">
      <cdr:nvCxnSpPr>
        <cdr:cNvPr id="2" name="直接连接符 1">
          <a:extLst xmlns:a="http://schemas.openxmlformats.org/drawingml/2006/main">
            <a:ext uri="{FF2B5EF4-FFF2-40B4-BE49-F238E27FC236}">
              <a16:creationId xmlns:a16="http://schemas.microsoft.com/office/drawing/2014/main" id="{5579A16C-8D61-4539-8C92-C805C1EA1F75}"/>
            </a:ext>
          </a:extLst>
        </cdr:cNvPr>
        <cdr:cNvCxnSpPr/>
      </cdr:nvCxnSpPr>
      <cdr:spPr>
        <a:xfrm xmlns:a="http://schemas.openxmlformats.org/drawingml/2006/main" flipV="1">
          <a:off x="1469005" y="762734"/>
          <a:ext cx="0" cy="125928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0.28835</cdr:x>
      <cdr:y>0.29444</cdr:y>
    </cdr:from>
    <cdr:to>
      <cdr:x>0.28835</cdr:x>
      <cdr:y>0.78028</cdr:y>
    </cdr:to>
    <cdr:cxnSp macro="">
      <cdr:nvCxnSpPr>
        <cdr:cNvPr id="2" name="直接连接符 1">
          <a:extLst xmlns:a="http://schemas.openxmlformats.org/drawingml/2006/main">
            <a:ext uri="{FF2B5EF4-FFF2-40B4-BE49-F238E27FC236}">
              <a16:creationId xmlns:a16="http://schemas.microsoft.com/office/drawing/2014/main" id="{3ADA252D-4D7D-47C2-8C1F-EC72909304CF}"/>
            </a:ext>
          </a:extLst>
        </cdr:cNvPr>
        <cdr:cNvCxnSpPr/>
      </cdr:nvCxnSpPr>
      <cdr:spPr>
        <a:xfrm xmlns:a="http://schemas.openxmlformats.org/drawingml/2006/main" flipV="1">
          <a:off x="1453261" y="763200"/>
          <a:ext cx="0" cy="125928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0.26088</cdr:x>
      <cdr:y>0.66688</cdr:y>
    </cdr:from>
    <cdr:to>
      <cdr:x>0.34244</cdr:x>
      <cdr:y>0.80936</cdr:y>
    </cdr:to>
    <cdr:sp macro="" textlink="">
      <cdr:nvSpPr>
        <cdr:cNvPr id="3" name="文本框 14">
          <a:extLst xmlns:a="http://schemas.openxmlformats.org/drawingml/2006/main">
            <a:ext uri="{FF2B5EF4-FFF2-40B4-BE49-F238E27FC236}">
              <a16:creationId xmlns:a16="http://schemas.microsoft.com/office/drawing/2014/main" id="{13D8A4F9-5EEC-4ACD-B8F7-6B3D475C12CE}"/>
            </a:ext>
          </a:extLst>
        </cdr:cNvPr>
        <cdr:cNvSpPr txBox="1"/>
      </cdr:nvSpPr>
      <cdr:spPr>
        <a:xfrm xmlns:a="http://schemas.openxmlformats.org/drawingml/2006/main">
          <a:off x="1314843" y="1728540"/>
          <a:ext cx="41106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>
              <a:solidFill>
                <a:srgbClr val="FF0000"/>
              </a:solidFill>
            </a:rPr>
            <a:t>x</a:t>
          </a:r>
          <a:endParaRPr lang="zh-CN" altLang="en-US" dirty="0">
            <a:solidFill>
              <a:srgbClr val="FF0000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51F0885-519F-2140-81CF-210F7B25B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8909E-368E-CB4C-9645-7B33099FF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86DB-17F3-D143-84B7-6785B95D1431}" type="datetimeFigureOut">
              <a:rPr kumimoji="1" lang="zh-CN" altLang="en-US" smtClean="0"/>
              <a:t>2024/11/7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4A26D-6F20-0644-8EA0-13FA2084C0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406BFD-1091-0040-BF1A-3A1ADF0B28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A845A-D161-814F-ADFA-373BFEEF08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2095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4BA5-34B3-A44C-AEB1-6EFAB49E6D52}" type="datetimeFigureOut">
              <a:rPr kumimoji="1" lang="zh-CN" altLang="en-US" smtClean="0"/>
              <a:t>2024/11/7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E862B-C71E-E94B-AC4F-5609ED8B1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80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395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6904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531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548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646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435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6984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50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93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11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251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40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4185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081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443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00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90E1C9E-B6DD-D843-9BC2-9820F21248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78014C46-AEE6-F4A8-28CC-63B7905470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623" y="2772274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单击此处编辑主标题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4E2F2162-293B-5B13-03DD-E4BF5C9715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8000" y="3657600"/>
            <a:ext cx="11282400" cy="28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单击此处编辑副标题</a:t>
            </a:r>
          </a:p>
        </p:txBody>
      </p:sp>
    </p:spTree>
    <p:extLst>
      <p:ext uri="{BB962C8B-B14F-4D97-AF65-F5344CB8AC3E}">
        <p14:creationId xmlns:p14="http://schemas.microsoft.com/office/powerpoint/2010/main" val="198009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6F47719B-32CC-0243-8011-4D5AF9FB00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625" y="3054600"/>
            <a:ext cx="11282400" cy="74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A69A77-C4CE-A96A-0AC7-D190FC7DAB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18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1ED22-B39A-A842-8BBB-B109D6342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_1</a:t>
            </a:r>
            <a:endParaRPr kumimoji="1" lang="zh-CN" altLang="en-US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04606BC8-400D-ED7B-76B0-EAC101335A4F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460792" y="1052514"/>
            <a:ext cx="11282028" cy="5256212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l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1</a:t>
            </a:r>
          </a:p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2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2.1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2.2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3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3.1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3.2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章节小标题</a:t>
            </a:r>
            <a:r>
              <a:rPr kumimoji="1" lang="en-US" altLang="zh-CN" dirty="0"/>
              <a:t>3.3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4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5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7F86EC-BB11-014E-9569-1D52FA7C91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6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50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1ED22-B39A-A842-8BBB-B109D6342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_2</a:t>
            </a:r>
            <a:endParaRPr kumimoji="1" lang="zh-CN" altLang="en-US" dirty="0"/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11111AE2-6BCC-33A9-31F8-57A4FF785424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1049191" y="1766133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04606BC8-400D-ED7B-76B0-EAC101335A4F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049191" y="2078537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D8521214-146E-7A04-33B3-08908371CF07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1049191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BF48E8D5-9034-0A75-1A37-C11D30FD8167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1049191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2" name="文本占位符 3">
            <a:extLst>
              <a:ext uri="{FF2B5EF4-FFF2-40B4-BE49-F238E27FC236}">
                <a16:creationId xmlns:a16="http://schemas.microsoft.com/office/drawing/2014/main" id="{58ED5491-39E1-50EA-5E3D-B30F47F8755A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4946930" y="1767602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64" name="文本占位符 3">
            <a:extLst>
              <a:ext uri="{FF2B5EF4-FFF2-40B4-BE49-F238E27FC236}">
                <a16:creationId xmlns:a16="http://schemas.microsoft.com/office/drawing/2014/main" id="{4F622ECF-4F3D-9B18-BE44-19CCB98A7D6D}"/>
              </a:ext>
            </a:extLst>
          </p:cNvPr>
          <p:cNvSpPr>
            <a:spLocks noGrp="1"/>
          </p:cNvSpPr>
          <p:nvPr>
            <p:ph type="body" sz="half" idx="36" hasCustomPrompt="1"/>
          </p:nvPr>
        </p:nvSpPr>
        <p:spPr>
          <a:xfrm>
            <a:off x="4946930" y="2077202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6" name="文本占位符 3">
            <a:extLst>
              <a:ext uri="{FF2B5EF4-FFF2-40B4-BE49-F238E27FC236}">
                <a16:creationId xmlns:a16="http://schemas.microsoft.com/office/drawing/2014/main" id="{85A6A433-EE77-F2B4-CEB5-BBF0A6DFF4ED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4946930" y="3993826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67" name="文本占位符 3">
            <a:extLst>
              <a:ext uri="{FF2B5EF4-FFF2-40B4-BE49-F238E27FC236}">
                <a16:creationId xmlns:a16="http://schemas.microsoft.com/office/drawing/2014/main" id="{EB96CAE5-EBCE-E682-433A-ABB6177B31FD}"/>
              </a:ext>
            </a:extLst>
          </p:cNvPr>
          <p:cNvSpPr>
            <a:spLocks noGrp="1"/>
          </p:cNvSpPr>
          <p:nvPr>
            <p:ph type="body" sz="half" idx="38" hasCustomPrompt="1"/>
          </p:nvPr>
        </p:nvSpPr>
        <p:spPr>
          <a:xfrm>
            <a:off x="4946930" y="430623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7F86EC-BB11-014E-9569-1D52FA7C91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8BA8C8D4-10CB-E74C-A218-E2D53AADA30E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9013445" y="1767600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98A9343B-510B-C34B-8C43-0F87E2E82231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9013445" y="207720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8DA16E86-38DF-9D48-AABA-F51F3F4D79C9}"/>
              </a:ext>
            </a:extLst>
          </p:cNvPr>
          <p:cNvSpPr>
            <a:spLocks noGrp="1"/>
          </p:cNvSpPr>
          <p:nvPr>
            <p:ph type="body" sz="half" idx="41" hasCustomPrompt="1"/>
          </p:nvPr>
        </p:nvSpPr>
        <p:spPr>
          <a:xfrm>
            <a:off x="9013445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2EFE56E9-1775-324F-89F7-A85684A76A52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9013445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048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50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>
            <a:extLst>
              <a:ext uri="{FF2B5EF4-FFF2-40B4-BE49-F238E27FC236}">
                <a16:creationId xmlns:a16="http://schemas.microsoft.com/office/drawing/2014/main" id="{915D22FF-C59E-4E24-A97D-EE71D4F78374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D92C66-97B6-A844-B883-C98DB502B2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A9DB0D0-10E2-A93C-3456-7F5784D66B78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4DB698-1414-D798-8092-30E4BAA62D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2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92C66-97B6-A844-B883-C98DB502B2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57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5F9644-E5B9-B20E-9298-0C36B8DEF3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4" name="六边形 3">
            <a:extLst>
              <a:ext uri="{FF2B5EF4-FFF2-40B4-BE49-F238E27FC236}">
                <a16:creationId xmlns:a16="http://schemas.microsoft.com/office/drawing/2014/main" id="{A8BD0578-72CF-BCFA-5E31-668F2518E2BD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092C66F-436F-A7B3-5383-B0EE49A2E7F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6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32EF9E-4894-6904-212B-EBCEFC31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D91ED22-B39A-A842-8BBB-B109D6342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8B882-490F-144E-8AF4-0866009AA5C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8F52F4AF-64E1-5D4F-8107-A54C001C30AA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844"/>
            <a:ext cx="11282028" cy="48678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B51DBB72-9D19-CA9A-964C-5DB6477B20B2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A052F24-A617-98AB-093D-7D13A27DE6EF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21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50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蓝底">
    <p:bg>
      <p:bgPr>
        <a:gradFill>
          <a:gsLst>
            <a:gs pos="0">
              <a:srgbClr val="3165F3"/>
            </a:gs>
            <a:gs pos="100000">
              <a:srgbClr val="002F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6C8314B-828B-CDAF-07C5-34CB1A2F3C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8" name="六边形 7">
            <a:extLst>
              <a:ext uri="{FF2B5EF4-FFF2-40B4-BE49-F238E27FC236}">
                <a16:creationId xmlns:a16="http://schemas.microsoft.com/office/drawing/2014/main" id="{81DCD0C9-0454-8B1E-84B9-AF832B9F5EB0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AA67A857-F526-73BA-FA26-B94C5512CE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0B68589-EC1E-F30C-E7C1-D7EEC2995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2F8AA5AF-5B12-5AFB-2586-266C7B6C05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2BC87F01-7F75-245F-5C25-FBC0D965B196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000"/>
            <a:ext cx="11282028" cy="4867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</a:p>
        </p:txBody>
      </p:sp>
    </p:spTree>
    <p:extLst>
      <p:ext uri="{BB962C8B-B14F-4D97-AF65-F5344CB8AC3E}">
        <p14:creationId xmlns:p14="http://schemas.microsoft.com/office/powerpoint/2010/main" val="3008535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50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7ED2E00-AC2E-D6DB-4554-66491CAB1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8" name="六边形 7">
            <a:extLst>
              <a:ext uri="{FF2B5EF4-FFF2-40B4-BE49-F238E27FC236}">
                <a16:creationId xmlns:a16="http://schemas.microsoft.com/office/drawing/2014/main" id="{BCADD38B-8A83-594B-826C-655E4046A6EF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797629F-E09E-BE49-E352-3719E8870ABC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836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>
            <a:extLst>
              <a:ext uri="{FF2B5EF4-FFF2-40B4-BE49-F238E27FC236}">
                <a16:creationId xmlns:a16="http://schemas.microsoft.com/office/drawing/2014/main" id="{7E0E4024-3BFC-215E-1C8A-906DCFD7345B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1B17B6D-5E44-59ED-7C03-E40903D30867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21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33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9" r:id="rId2"/>
    <p:sldLayoutId id="2147483670" r:id="rId3"/>
    <p:sldLayoutId id="2147483660" r:id="rId4"/>
    <p:sldLayoutId id="2147483662" r:id="rId5"/>
    <p:sldLayoutId id="2147483657" r:id="rId6"/>
    <p:sldLayoutId id="2147483661" r:id="rId7"/>
    <p:sldLayoutId id="2147483655" r:id="rId8"/>
    <p:sldLayoutId id="2147483671" r:id="rId9"/>
    <p:sldLayoutId id="214748366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347" userDrawn="1">
          <p15:clr>
            <a:srgbClr val="A4A3A4"/>
          </p15:clr>
        </p15:guide>
        <p15:guide id="3" pos="733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.spdk.io/gerrit/c/spdk/spdk/+/2297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review.spdk.io/gerrit/c/spdk/spdk/+/22607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aro/uadk/blob/master/docs/ReleaseNotes.m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ee.com/openeuler/uadk-bigdata/pulls/10" TargetMode="External"/><Relationship Id="rId3" Type="http://schemas.openxmlformats.org/officeDocument/2006/relationships/hyperlink" Target="https://review.spdk.io/gerrit/c/spdk/spdk/+/23738" TargetMode="External"/><Relationship Id="rId7" Type="http://schemas.openxmlformats.org/officeDocument/2006/relationships/hyperlink" Target="https://inbox.dpdk.org/dev/CABQgh9HgbL-SQrx5V2ttiE_uNdSoKGRgitZN2rnHEQq9KaWKzA@mail.gmail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review.spdk.io/gerrit/c/spdk/spdk/+/22607" TargetMode="External"/><Relationship Id="rId5" Type="http://schemas.openxmlformats.org/officeDocument/2006/relationships/hyperlink" Target="https://review.spdk.io/gerrit/c/spdk/spdk/+/22979" TargetMode="External"/><Relationship Id="rId4" Type="http://schemas.openxmlformats.org/officeDocument/2006/relationships/hyperlink" Target="https://review.spdk.io/gerrit/c/spdk/spdk/+/24875" TargetMode="External"/><Relationship Id="rId9" Type="http://schemas.openxmlformats.org/officeDocument/2006/relationships/hyperlink" Target="https://patchwork.kernel.org/project/qemu-devel/patch/20240614171802.28451-13-farosas@suse.de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.spdk.io/gerrit/c/spdk/spdk/+/2373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review.spdk.io/gerrit/c/spdk/spdk/+/2487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36969-DFFA-8171-3B5C-5AA45AAF9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SPDK</a:t>
            </a:r>
            <a:r>
              <a:rPr kumimoji="1" lang="zh-CN" altLang="en-US" dirty="0"/>
              <a:t>使能</a:t>
            </a:r>
            <a:r>
              <a:rPr kumimoji="1" lang="en-US" altLang="zh-CN" dirty="0"/>
              <a:t>UADK</a:t>
            </a:r>
            <a:r>
              <a:rPr kumimoji="1" lang="zh-CN" altLang="en-US" dirty="0"/>
              <a:t>加速压缩和加解密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0D3307-9B42-99B3-8BA3-10D8905F0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000" y="3657600"/>
            <a:ext cx="11282400" cy="89835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刘秦飞 华为 高级工程师</a:t>
            </a:r>
            <a:endParaRPr kumimoji="1" lang="en-US" altLang="zh-CN" dirty="0"/>
          </a:p>
          <a:p>
            <a:r>
              <a:rPr kumimoji="1" lang="zh-CN" altLang="en-US" dirty="0"/>
              <a:t>高章飞 </a:t>
            </a:r>
            <a:r>
              <a:rPr kumimoji="1" lang="en-US" altLang="zh-CN" dirty="0" err="1"/>
              <a:t>Linao</a:t>
            </a:r>
            <a:r>
              <a:rPr kumimoji="1" lang="en-US" altLang="zh-CN" dirty="0"/>
              <a:t> </a:t>
            </a:r>
            <a:r>
              <a:rPr kumimoji="1" lang="zh-CN" altLang="en-US" dirty="0"/>
              <a:t>高级工程师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127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9D91F-E781-4B5F-BDA5-A343025E4F47}"/>
              </a:ext>
            </a:extLst>
          </p:cNvPr>
          <p:cNvSpPr txBox="1">
            <a:spLocks/>
          </p:cNvSpPr>
          <p:nvPr/>
        </p:nvSpPr>
        <p:spPr>
          <a:xfrm>
            <a:off x="732325" y="294104"/>
            <a:ext cx="8883624" cy="507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/>
              <a:t>4 </a:t>
            </a:r>
            <a:r>
              <a:rPr lang="zh-CN" altLang="en-US" sz="3200" dirty="0"/>
              <a:t>加速加解密 </a:t>
            </a:r>
            <a:r>
              <a:rPr lang="zh-CN" altLang="en-US" sz="2000" dirty="0"/>
              <a:t>加密盘方案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2F2AB0-3463-42AF-9AED-6EFF318982F5}"/>
              </a:ext>
            </a:extLst>
          </p:cNvPr>
          <p:cNvSpPr/>
          <p:nvPr/>
        </p:nvSpPr>
        <p:spPr>
          <a:xfrm>
            <a:off x="7218151" y="633441"/>
            <a:ext cx="45084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方案特点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Crypto </a:t>
            </a:r>
            <a:r>
              <a:rPr lang="en-US" altLang="zh-CN" dirty="0" err="1"/>
              <a:t>Vbdev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兼容底层</a:t>
            </a:r>
            <a:r>
              <a:rPr lang="en-US" altLang="zh-CN" dirty="0" err="1"/>
              <a:t>bdev</a:t>
            </a:r>
            <a:r>
              <a:rPr lang="zh-CN" altLang="en-US" dirty="0"/>
              <a:t>提供数据加密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依赖</a:t>
            </a:r>
            <a:r>
              <a:rPr lang="en-US" altLang="zh-CN" dirty="0"/>
              <a:t>DPDK</a:t>
            </a:r>
            <a:r>
              <a:rPr lang="zh-CN" altLang="en-US" dirty="0"/>
              <a:t>提供数据加密能力；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其中</a:t>
            </a:r>
            <a:r>
              <a:rPr lang="en-US" altLang="zh-CN" dirty="0" err="1"/>
              <a:t>dpdk_cryptodev</a:t>
            </a:r>
            <a:r>
              <a:rPr lang="zh-CN" altLang="en-US" dirty="0"/>
              <a:t>支持软件加密及硬件加密（</a:t>
            </a:r>
            <a:r>
              <a:rPr lang="en-US" altLang="zh-CN" dirty="0"/>
              <a:t>kunpeng</a:t>
            </a:r>
            <a:r>
              <a:rPr lang="zh-CN" altLang="en-US" dirty="0"/>
              <a:t>、</a:t>
            </a:r>
            <a:r>
              <a:rPr lang="en-US" altLang="zh-CN" dirty="0"/>
              <a:t>QAT</a:t>
            </a:r>
            <a:r>
              <a:rPr lang="zh-CN" altLang="en-US" dirty="0"/>
              <a:t>等）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1B792E-55F4-4A16-BECA-FAD9088DA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34866"/>
              </p:ext>
            </p:extLst>
          </p:nvPr>
        </p:nvGraphicFramePr>
        <p:xfrm>
          <a:off x="732325" y="3858744"/>
          <a:ext cx="91208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026">
                  <a:extLst>
                    <a:ext uri="{9D8B030D-6E8A-4147-A177-3AD203B41FA5}">
                      <a16:colId xmlns:a16="http://schemas.microsoft.com/office/drawing/2014/main" val="965381355"/>
                    </a:ext>
                  </a:extLst>
                </a:gridCol>
                <a:gridCol w="1621194">
                  <a:extLst>
                    <a:ext uri="{9D8B030D-6E8A-4147-A177-3AD203B41FA5}">
                      <a16:colId xmlns:a16="http://schemas.microsoft.com/office/drawing/2014/main" val="1823341713"/>
                    </a:ext>
                  </a:extLst>
                </a:gridCol>
                <a:gridCol w="1621194">
                  <a:extLst>
                    <a:ext uri="{9D8B030D-6E8A-4147-A177-3AD203B41FA5}">
                      <a16:colId xmlns:a16="http://schemas.microsoft.com/office/drawing/2014/main" val="2256755202"/>
                    </a:ext>
                  </a:extLst>
                </a:gridCol>
                <a:gridCol w="1621194">
                  <a:extLst>
                    <a:ext uri="{9D8B030D-6E8A-4147-A177-3AD203B41FA5}">
                      <a16:colId xmlns:a16="http://schemas.microsoft.com/office/drawing/2014/main" val="1319784634"/>
                    </a:ext>
                  </a:extLst>
                </a:gridCol>
                <a:gridCol w="1621194">
                  <a:extLst>
                    <a:ext uri="{9D8B030D-6E8A-4147-A177-3AD203B41FA5}">
                      <a16:colId xmlns:a16="http://schemas.microsoft.com/office/drawing/2014/main" val="2573341486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PMD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Supported Cipher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932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AES_CBC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altLang="zh-C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AES_XTS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599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128_KEY_SIZE</a:t>
                      </a:r>
                      <a:endParaRPr lang="pt-BR" alt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256_KEY_SIZE</a:t>
                      </a:r>
                      <a:endParaRPr lang="pt-BR" alt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128_KEY_SIZE</a:t>
                      </a:r>
                      <a:endParaRPr lang="pt-BR" alt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256_KEY_SIZE</a:t>
                      </a:r>
                      <a:endParaRPr lang="pt-BR" altLang="zh-CN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90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AESN-NI Multi Buffer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  <a:endParaRPr lang="pt-BR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  <a:endParaRPr lang="pt-BR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  <a:endParaRPr lang="pt-BR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7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Intel(R) </a:t>
                      </a:r>
                      <a:r>
                        <a:rPr lang="en-US" altLang="zh-CN" dirty="0" err="1"/>
                        <a:t>QuickAssist</a:t>
                      </a:r>
                      <a:r>
                        <a:rPr lang="en-US" altLang="zh-CN" dirty="0"/>
                        <a:t> (QAT)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  <a:endParaRPr lang="pt-BR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  <a:endParaRPr lang="pt-BR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  <a:endParaRPr lang="pt-BR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38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UADK</a:t>
                      </a:r>
                      <a:endParaRPr lang="zh-CN" altLang="en-US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√</a:t>
                      </a:r>
                      <a:endParaRPr lang="pt-BR" altLang="zh-CN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√</a:t>
                      </a:r>
                      <a:endParaRPr lang="pt-BR" altLang="zh-CN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√</a:t>
                      </a:r>
                      <a:endParaRPr lang="pt-BR" altLang="zh-CN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5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MLX5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  <a:endParaRPr lang="pt-BR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  <a:endParaRPr lang="pt-BR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40581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44C8DA1-AC41-4D5D-B441-1230B93B6388}"/>
              </a:ext>
            </a:extLst>
          </p:cNvPr>
          <p:cNvSpPr/>
          <p:nvPr/>
        </p:nvSpPr>
        <p:spPr>
          <a:xfrm>
            <a:off x="732325" y="3489412"/>
            <a:ext cx="4003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SPDK Crypto Virtual </a:t>
            </a:r>
            <a:r>
              <a:rPr lang="en-US" altLang="zh-CN" dirty="0" err="1"/>
              <a:t>Bdev</a:t>
            </a:r>
            <a:r>
              <a:rPr lang="zh-CN" altLang="en-US" dirty="0"/>
              <a:t>支持的</a:t>
            </a:r>
            <a:r>
              <a:rPr lang="en-US" altLang="zh-CN" dirty="0"/>
              <a:t>cipher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80B195-8079-4025-A27C-FBD072162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524" y="1285788"/>
            <a:ext cx="5644285" cy="2176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AFDA5E9-0B27-43D0-9C66-10368BE4068C}"/>
              </a:ext>
            </a:extLst>
          </p:cNvPr>
          <p:cNvSpPr/>
          <p:nvPr/>
        </p:nvSpPr>
        <p:spPr>
          <a:xfrm>
            <a:off x="1043769" y="774975"/>
            <a:ext cx="310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Crypto Virtual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Bdev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Module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EBB000F-3F19-4B28-B071-B2A6064DFC4B}"/>
              </a:ext>
            </a:extLst>
          </p:cNvPr>
          <p:cNvSpPr/>
          <p:nvPr/>
        </p:nvSpPr>
        <p:spPr>
          <a:xfrm>
            <a:off x="6067283" y="2593769"/>
            <a:ext cx="632281" cy="89616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5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95CD0-72D2-4CF3-85CA-F92681673888}"/>
              </a:ext>
            </a:extLst>
          </p:cNvPr>
          <p:cNvSpPr txBox="1">
            <a:spLocks/>
          </p:cNvSpPr>
          <p:nvPr/>
        </p:nvSpPr>
        <p:spPr>
          <a:xfrm>
            <a:off x="732325" y="294104"/>
            <a:ext cx="8883624" cy="507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/>
              <a:t>4 </a:t>
            </a:r>
            <a:r>
              <a:rPr lang="zh-CN" altLang="en-US" sz="3200" dirty="0"/>
              <a:t>加速加解密 </a:t>
            </a:r>
            <a:r>
              <a:rPr lang="zh-CN" altLang="en-US" sz="2000" dirty="0"/>
              <a:t>使能</a:t>
            </a:r>
            <a:r>
              <a:rPr lang="en-US" altLang="zh-CN" sz="2000" dirty="0"/>
              <a:t>UADK</a:t>
            </a:r>
            <a:r>
              <a:rPr lang="zh-CN" altLang="en-US" sz="2000" dirty="0"/>
              <a:t>的步骤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5E8C5F-2E97-430A-A0EB-47134B1CF521}"/>
              </a:ext>
            </a:extLst>
          </p:cNvPr>
          <p:cNvSpPr txBox="1"/>
          <p:nvPr/>
        </p:nvSpPr>
        <p:spPr>
          <a:xfrm>
            <a:off x="732325" y="887135"/>
            <a:ext cx="5363675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# </a:t>
            </a:r>
            <a:r>
              <a:rPr lang="zh-CN" altLang="en-US" sz="1600" b="1" dirty="0"/>
              <a:t>使能</a:t>
            </a:r>
            <a:r>
              <a:rPr lang="en-US" altLang="zh-CN" sz="1600" b="1" dirty="0"/>
              <a:t>UADK</a:t>
            </a:r>
            <a:r>
              <a:rPr lang="zh-CN" altLang="en-US" sz="1600" b="1" dirty="0"/>
              <a:t>硬算</a:t>
            </a:r>
            <a:endParaRPr lang="en-US" altLang="zh-CN" sz="1600" b="1" dirty="0"/>
          </a:p>
          <a:p>
            <a:r>
              <a:rPr lang="en-US" altLang="zh-CN" sz="1600" dirty="0">
                <a:hlinkClick r:id="rId3"/>
              </a:rPr>
              <a:t>https://review.spdk.io/gerrit/c/spdk/spdk/+/22979</a:t>
            </a:r>
            <a:br>
              <a:rPr lang="en-US" altLang="zh-CN" sz="1600" dirty="0"/>
            </a:br>
            <a:r>
              <a:rPr lang="en-US" altLang="zh-CN" sz="1600" dirty="0">
                <a:hlinkClick r:id="rId4"/>
              </a:rPr>
              <a:t>https://review.spdk.io/gerrit/c/spdk/spdk/+/22607</a:t>
            </a:r>
            <a:endParaRPr lang="en-US" altLang="zh-CN" sz="1600" dirty="0"/>
          </a:p>
          <a:p>
            <a:endParaRPr lang="en-US" altLang="zh-CN" sz="1600" b="1" dirty="0"/>
          </a:p>
          <a:p>
            <a:r>
              <a:rPr lang="en-US" altLang="zh-CN" sz="1600" dirty="0"/>
              <a:t>accel/</a:t>
            </a:r>
            <a:r>
              <a:rPr lang="en-US" altLang="zh-CN" sz="1600" dirty="0" err="1"/>
              <a:t>dpdk_cryptodev</a:t>
            </a:r>
            <a:r>
              <a:rPr lang="en-US" altLang="zh-CN" sz="1600" dirty="0"/>
              <a:t>: Support </a:t>
            </a:r>
            <a:r>
              <a:rPr lang="en-US" altLang="zh-CN" sz="1600" dirty="0" err="1"/>
              <a:t>uadk</a:t>
            </a:r>
            <a:r>
              <a:rPr lang="en-US" altLang="zh-CN" sz="1600" dirty="0"/>
              <a:t> crypto </a:t>
            </a:r>
            <a:r>
              <a:rPr lang="en-US" altLang="zh-CN" sz="1600" dirty="0" err="1"/>
              <a:t>pmd</a:t>
            </a:r>
            <a:endParaRPr lang="en-US" altLang="zh-CN" sz="1600" dirty="0"/>
          </a:p>
          <a:p>
            <a:r>
              <a:rPr lang="en-US" altLang="zh-CN" sz="1600" dirty="0"/>
              <a:t>    Add support of UADK Crypto Poll Mode Driver to accel/</a:t>
            </a:r>
            <a:r>
              <a:rPr lang="en-US" altLang="zh-CN" sz="1600" dirty="0" err="1"/>
              <a:t>dpdk_cryptodev</a:t>
            </a:r>
            <a:r>
              <a:rPr lang="en-US" altLang="zh-CN" sz="1600" dirty="0"/>
              <a:t>.</a:t>
            </a:r>
          </a:p>
          <a:p>
            <a:endParaRPr lang="en-US" altLang="zh-CN" sz="1600" dirty="0"/>
          </a:p>
          <a:p>
            <a:r>
              <a:rPr lang="en-US" altLang="zh-CN" sz="1600" b="1" dirty="0"/>
              <a:t># Build:</a:t>
            </a:r>
          </a:p>
          <a:p>
            <a:r>
              <a:rPr lang="en-US" altLang="zh-CN" sz="1600" dirty="0"/>
              <a:t>    ./configure --with-</a:t>
            </a:r>
            <a:r>
              <a:rPr lang="en-US" altLang="zh-CN" sz="1600" dirty="0" err="1"/>
              <a:t>dpdk</a:t>
            </a:r>
            <a:r>
              <a:rPr lang="en-US" altLang="zh-CN" sz="1600" dirty="0"/>
              <a:t>-</a:t>
            </a:r>
            <a:r>
              <a:rPr lang="en-US" altLang="zh-CN" sz="1600" dirty="0" err="1"/>
              <a:t>uadk</a:t>
            </a:r>
            <a:r>
              <a:rPr lang="en-US" altLang="zh-CN" sz="1600" dirty="0"/>
              <a:t> --with-crypto</a:t>
            </a:r>
          </a:p>
          <a:p>
            <a:r>
              <a:rPr lang="en-US" altLang="zh-CN" sz="1600" dirty="0"/>
              <a:t>    make</a:t>
            </a:r>
          </a:p>
          <a:p>
            <a:endParaRPr lang="en-US" altLang="zh-CN" sz="1600" dirty="0"/>
          </a:p>
          <a:p>
            <a:r>
              <a:rPr lang="en-US" altLang="zh-CN" sz="1600" b="1" dirty="0"/>
              <a:t># Run</a:t>
            </a:r>
          </a:p>
          <a:p>
            <a:r>
              <a:rPr lang="en-US" altLang="zh-CN" sz="1600" dirty="0"/>
              <a:t>    ./build/bin/</a:t>
            </a:r>
            <a:r>
              <a:rPr lang="en-US" altLang="zh-CN" sz="1600" dirty="0" err="1"/>
              <a:t>spdk_tgt</a:t>
            </a:r>
            <a:r>
              <a:rPr lang="en-US" altLang="zh-CN" sz="1600" dirty="0"/>
              <a:t> -m 0xf0 --wait-for-</a:t>
            </a:r>
            <a:r>
              <a:rPr lang="en-US" altLang="zh-CN" sz="1600" dirty="0" err="1"/>
              <a:t>rpc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   ./scripts/rpc.py </a:t>
            </a:r>
            <a:r>
              <a:rPr lang="en-US" altLang="zh-CN" sz="1600" dirty="0" err="1"/>
              <a:t>dpdk_cryptodev_scan_accel_module</a:t>
            </a:r>
            <a:endParaRPr lang="en-US" altLang="zh-CN" sz="1600" dirty="0"/>
          </a:p>
          <a:p>
            <a:r>
              <a:rPr lang="en-US" altLang="zh-CN" sz="1600" dirty="0"/>
              <a:t>    ./scripts/rpc.py </a:t>
            </a:r>
            <a:r>
              <a:rPr lang="en-US" altLang="zh-CN" sz="1600" dirty="0" err="1"/>
              <a:t>dpdk_cryptodev_set_driver</a:t>
            </a:r>
            <a:r>
              <a:rPr lang="en-US" altLang="zh-CN" sz="1600" dirty="0"/>
              <a:t> -d </a:t>
            </a:r>
            <a:r>
              <a:rPr lang="en-US" altLang="zh-CN" sz="1600" b="1" dirty="0" err="1"/>
              <a:t>crypto_uadk</a:t>
            </a:r>
            <a:endParaRPr lang="en-US" altLang="zh-CN" sz="1600" b="1" dirty="0"/>
          </a:p>
          <a:p>
            <a:r>
              <a:rPr lang="en-US" altLang="zh-CN" sz="1600" dirty="0"/>
              <a:t>    ./scripts/rpc.py </a:t>
            </a:r>
            <a:r>
              <a:rPr lang="en-US" altLang="zh-CN" sz="1600" dirty="0" err="1"/>
              <a:t>accel_assign_opc</a:t>
            </a:r>
            <a:r>
              <a:rPr lang="en-US" altLang="zh-CN" sz="1600" dirty="0"/>
              <a:t> -o encrypt -m </a:t>
            </a:r>
            <a:r>
              <a:rPr lang="en-US" altLang="zh-CN" sz="1600" b="1" dirty="0" err="1"/>
              <a:t>dpdk_cryptodev</a:t>
            </a:r>
            <a:endParaRPr lang="en-US" altLang="zh-CN" sz="1600" b="1" dirty="0"/>
          </a:p>
          <a:p>
            <a:r>
              <a:rPr lang="en-US" altLang="zh-CN" sz="1600" dirty="0"/>
              <a:t>    ./scripts/rpc.py </a:t>
            </a:r>
            <a:r>
              <a:rPr lang="en-US" altLang="zh-CN" sz="1600" dirty="0" err="1"/>
              <a:t>accel_assign_opc</a:t>
            </a:r>
            <a:r>
              <a:rPr lang="en-US" altLang="zh-CN" sz="1600" dirty="0"/>
              <a:t> -o decrypt -m </a:t>
            </a:r>
            <a:r>
              <a:rPr lang="en-US" altLang="zh-CN" sz="1600" b="1" dirty="0" err="1"/>
              <a:t>dpdk_cryptodev</a:t>
            </a:r>
            <a:endParaRPr lang="en-US" altLang="zh-CN" sz="1600" b="1" dirty="0"/>
          </a:p>
          <a:p>
            <a:r>
              <a:rPr lang="en-US" altLang="zh-CN" sz="1600" dirty="0"/>
              <a:t>    ./scripts/rpc.py </a:t>
            </a:r>
            <a:r>
              <a:rPr lang="en-US" altLang="zh-CN" sz="1600" dirty="0" err="1"/>
              <a:t>framework_start_init</a:t>
            </a:r>
            <a:endParaRPr lang="zh-CN" altLang="en-US" sz="16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18AFA6E-0541-4A86-98D6-542AB873B34B}"/>
              </a:ext>
            </a:extLst>
          </p:cNvPr>
          <p:cNvCxnSpPr>
            <a:cxnSpLocks/>
          </p:cNvCxnSpPr>
          <p:nvPr/>
        </p:nvCxnSpPr>
        <p:spPr>
          <a:xfrm>
            <a:off x="6096000" y="884151"/>
            <a:ext cx="0" cy="5408194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6C27DE29-F756-43DD-B3FF-D9A496D0B81B}"/>
              </a:ext>
            </a:extLst>
          </p:cNvPr>
          <p:cNvSpPr txBox="1"/>
          <p:nvPr/>
        </p:nvSpPr>
        <p:spPr>
          <a:xfrm>
            <a:off x="6311596" y="797509"/>
            <a:ext cx="554214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# </a:t>
            </a:r>
            <a:r>
              <a:rPr lang="zh-CN" altLang="en-US" sz="1600" b="1" dirty="0"/>
              <a:t>加解密模块创建名为</a:t>
            </a:r>
            <a:r>
              <a:rPr lang="en-US" altLang="zh-CN" sz="1600" b="1" dirty="0"/>
              <a:t>key_aesni_cbc_1</a:t>
            </a:r>
            <a:r>
              <a:rPr lang="zh-CN" altLang="en-US" sz="1600" b="1" dirty="0"/>
              <a:t>的秘钥</a:t>
            </a:r>
          </a:p>
          <a:p>
            <a:r>
              <a:rPr lang="en-US" altLang="zh-CN" sz="1600" dirty="0"/>
              <a:t>./scripts/rpc.py </a:t>
            </a:r>
            <a:r>
              <a:rPr lang="en-US" altLang="zh-CN" sz="1600" dirty="0" err="1"/>
              <a:t>accel_crypto_key_create</a:t>
            </a:r>
            <a:r>
              <a:rPr lang="en-US" altLang="zh-CN" sz="1600" dirty="0"/>
              <a:t> -c AES_CBC -k 01234567891234560123456789123456 -n key_aesni_cbc_1</a:t>
            </a:r>
          </a:p>
          <a:p>
            <a:r>
              <a:rPr lang="en-US" altLang="zh-CN" sz="1600" dirty="0"/>
              <a:t>true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# </a:t>
            </a:r>
            <a:r>
              <a:rPr lang="zh-CN" altLang="en-US" sz="1600" b="1" dirty="0"/>
              <a:t>创建加密盘</a:t>
            </a:r>
            <a:endParaRPr lang="en-US" altLang="zh-CN" sz="1600" b="1" dirty="0"/>
          </a:p>
          <a:p>
            <a:r>
              <a:rPr lang="en-US" altLang="zh-CN" sz="1600" dirty="0"/>
              <a:t>./scripts/rpc.py </a:t>
            </a:r>
            <a:r>
              <a:rPr lang="en-US" altLang="zh-CN" sz="1600" dirty="0" err="1"/>
              <a:t>bdev_crypto_create</a:t>
            </a:r>
            <a:r>
              <a:rPr lang="en-US" altLang="zh-CN" sz="1600" dirty="0"/>
              <a:t> NVMe1n1 </a:t>
            </a:r>
            <a:r>
              <a:rPr lang="en-US" altLang="zh-CN" sz="1600" dirty="0" err="1"/>
              <a:t>CryNvmeA</a:t>
            </a:r>
            <a:r>
              <a:rPr lang="en-US" altLang="zh-CN" sz="1600" dirty="0"/>
              <a:t> -n key_aesni_cbc_1</a:t>
            </a:r>
          </a:p>
          <a:p>
            <a:endParaRPr lang="en-US" altLang="zh-CN" sz="1600" dirty="0"/>
          </a:p>
          <a:p>
            <a:r>
              <a:rPr lang="en-US" altLang="zh-CN" sz="1600" b="1" dirty="0"/>
              <a:t># </a:t>
            </a:r>
            <a:r>
              <a:rPr lang="zh-CN" altLang="en-US" sz="1600" b="1" dirty="0"/>
              <a:t>创建</a:t>
            </a:r>
            <a:r>
              <a:rPr lang="en-US" altLang="zh-CN" sz="1600" b="1" dirty="0"/>
              <a:t>NOF</a:t>
            </a:r>
          </a:p>
          <a:p>
            <a:r>
              <a:rPr lang="en-US" altLang="zh-CN" sz="1600" dirty="0"/>
              <a:t>./scripts/rpc.py </a:t>
            </a:r>
            <a:r>
              <a:rPr lang="en-US" altLang="zh-CN" sz="1600" dirty="0" err="1"/>
              <a:t>nvmf_create_transport</a:t>
            </a:r>
            <a:r>
              <a:rPr lang="en-US" altLang="zh-CN" sz="1600" dirty="0"/>
              <a:t> -t TCP -q 128 -m 127 -c 4096 -i 131072 -u 131072 -a 128 -n 4096 -b 32</a:t>
            </a:r>
          </a:p>
          <a:p>
            <a:r>
              <a:rPr lang="en-US" altLang="zh-CN" sz="1600" dirty="0"/>
              <a:t>./scripts/rpc.py </a:t>
            </a:r>
            <a:r>
              <a:rPr lang="en-US" altLang="zh-CN" sz="1600" dirty="0" err="1"/>
              <a:t>nvmf_create_subsystem</a:t>
            </a:r>
            <a:r>
              <a:rPr lang="en-US" altLang="zh-CN" sz="1600" dirty="0"/>
              <a:t> nqn.2016-06.io.spdk:cnode1 -a -s SPDK00000000000001 -m 8</a:t>
            </a:r>
          </a:p>
          <a:p>
            <a:r>
              <a:rPr lang="en-US" altLang="zh-CN" sz="1600" dirty="0"/>
              <a:t>./scripts/rpc.py </a:t>
            </a:r>
            <a:r>
              <a:rPr lang="en-US" altLang="zh-CN" sz="1600" dirty="0" err="1"/>
              <a:t>nvmf_subsystem_add_ns</a:t>
            </a:r>
            <a:r>
              <a:rPr lang="en-US" altLang="zh-CN" sz="1600" dirty="0"/>
              <a:t> nqn.2016-06.io.spdk:cnode1 </a:t>
            </a:r>
            <a:r>
              <a:rPr lang="en-US" altLang="zh-CN" sz="1600" dirty="0" err="1"/>
              <a:t>CryNvmeA</a:t>
            </a:r>
            <a:endParaRPr lang="en-US" altLang="zh-CN" sz="1600" dirty="0"/>
          </a:p>
          <a:p>
            <a:r>
              <a:rPr lang="en-US" altLang="zh-CN" sz="1600" dirty="0"/>
              <a:t>./scripts/rpc.py </a:t>
            </a:r>
            <a:r>
              <a:rPr lang="en-US" altLang="zh-CN" sz="1600" dirty="0" err="1"/>
              <a:t>nvmf_subsystem_add_listener</a:t>
            </a:r>
            <a:r>
              <a:rPr lang="en-US" altLang="zh-CN" sz="1600" dirty="0"/>
              <a:t> nqn.2016-06.io.spdk:cnode1 -t TCP -a 172.19.x.x -s 4420</a:t>
            </a:r>
          </a:p>
          <a:p>
            <a:endParaRPr lang="en-US" altLang="zh-CN" sz="1600" dirty="0"/>
          </a:p>
          <a:p>
            <a:r>
              <a:rPr lang="en-US" altLang="zh-CN" sz="1600" b="1" dirty="0"/>
              <a:t># </a:t>
            </a:r>
            <a:r>
              <a:rPr lang="zh-CN" altLang="en-US" sz="1600" b="1" dirty="0"/>
              <a:t>执行用例</a:t>
            </a:r>
            <a:endParaRPr lang="en-US" altLang="zh-CN" sz="1600" b="1" dirty="0"/>
          </a:p>
          <a:p>
            <a:r>
              <a:rPr lang="en-US" altLang="zh-CN" sz="1600" dirty="0"/>
              <a:t>taskset -c 12 ./build/bin/</a:t>
            </a:r>
            <a:r>
              <a:rPr lang="en-US" altLang="zh-CN" sz="1600" dirty="0" err="1"/>
              <a:t>spdk_nvme_perf</a:t>
            </a:r>
            <a:r>
              <a:rPr lang="en-US" altLang="zh-CN" sz="1600" dirty="0"/>
              <a:t> -r '</a:t>
            </a:r>
            <a:r>
              <a:rPr lang="en-US" altLang="zh-CN" sz="1600" dirty="0" err="1"/>
              <a:t>trtype:TCP</a:t>
            </a:r>
            <a:r>
              <a:rPr lang="en-US" altLang="zh-CN" sz="1600" dirty="0"/>
              <a:t> adrfam:IPV4 traddr:172.19.x.x trsvcid:4420' -t 300 -w write -o 16384 -q 16</a:t>
            </a:r>
          </a:p>
        </p:txBody>
      </p:sp>
    </p:spTree>
    <p:extLst>
      <p:ext uri="{BB962C8B-B14F-4D97-AF65-F5344CB8AC3E}">
        <p14:creationId xmlns:p14="http://schemas.microsoft.com/office/powerpoint/2010/main" val="150417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C2180-56CC-4CFC-8AC8-451819DC35DA}"/>
              </a:ext>
            </a:extLst>
          </p:cNvPr>
          <p:cNvSpPr txBox="1">
            <a:spLocks/>
          </p:cNvSpPr>
          <p:nvPr/>
        </p:nvSpPr>
        <p:spPr>
          <a:xfrm>
            <a:off x="732325" y="294104"/>
            <a:ext cx="8883624" cy="507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/>
              <a:t>4 </a:t>
            </a:r>
            <a:r>
              <a:rPr lang="zh-CN" altLang="en-US" sz="3200" dirty="0"/>
              <a:t>加速加解密 </a:t>
            </a:r>
            <a:r>
              <a:rPr lang="zh-CN" altLang="en-US" sz="2000" dirty="0"/>
              <a:t>使能效果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723DBF-E6A2-450B-944D-ED586418A7E7}"/>
              </a:ext>
            </a:extLst>
          </p:cNvPr>
          <p:cNvSpPr txBox="1"/>
          <p:nvPr/>
        </p:nvSpPr>
        <p:spPr>
          <a:xfrm>
            <a:off x="641111" y="801935"/>
            <a:ext cx="1090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kunpeng920</a:t>
            </a:r>
            <a:r>
              <a:rPr lang="zh-CN" altLang="en-US" dirty="0"/>
              <a:t>使能</a:t>
            </a:r>
            <a:r>
              <a:rPr lang="en-US" altLang="zh-CN" dirty="0"/>
              <a:t>UADK</a:t>
            </a:r>
            <a:r>
              <a:rPr lang="zh-CN" altLang="en-US" dirty="0"/>
              <a:t>硬算执行加密盘的加解密（软算</a:t>
            </a:r>
            <a:r>
              <a:rPr lang="en-US" altLang="zh-CN" dirty="0"/>
              <a:t>OpenSSL</a:t>
            </a:r>
            <a:r>
              <a:rPr lang="zh-CN" altLang="en-US" dirty="0"/>
              <a:t>待使能）</a:t>
            </a: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25AA795-E640-4EE2-B1BD-3274931DC234}"/>
              </a:ext>
            </a:extLst>
          </p:cNvPr>
          <p:cNvCxnSpPr>
            <a:cxnSpLocks/>
          </p:cNvCxnSpPr>
          <p:nvPr/>
        </p:nvCxnSpPr>
        <p:spPr>
          <a:xfrm>
            <a:off x="6096000" y="1285592"/>
            <a:ext cx="0" cy="5408194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B01B1BE1-1FEC-42C8-AFA1-05E5F0E941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69280"/>
              </p:ext>
            </p:extLst>
          </p:nvPr>
        </p:nvGraphicFramePr>
        <p:xfrm>
          <a:off x="862100" y="1508942"/>
          <a:ext cx="5040000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ECC2C729-B039-423E-8E55-C08CD96CB4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291469"/>
              </p:ext>
            </p:extLst>
          </p:nvPr>
        </p:nvGraphicFramePr>
        <p:xfrm>
          <a:off x="862100" y="4173370"/>
          <a:ext cx="5040000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134132AF-FEA9-44D0-9F31-01D92A7D6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064737"/>
              </p:ext>
            </p:extLst>
          </p:nvPr>
        </p:nvGraphicFramePr>
        <p:xfrm>
          <a:off x="6289900" y="1508942"/>
          <a:ext cx="5040000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88C91628-5D22-4956-B8F1-37947E1AE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59027"/>
              </p:ext>
            </p:extLst>
          </p:nvPr>
        </p:nvGraphicFramePr>
        <p:xfrm>
          <a:off x="6289900" y="4173370"/>
          <a:ext cx="5040000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10970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C3202205-3DE0-414B-80CD-4F9CD28B90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138965"/>
              </p:ext>
            </p:extLst>
          </p:nvPr>
        </p:nvGraphicFramePr>
        <p:xfrm>
          <a:off x="862100" y="1397689"/>
          <a:ext cx="5040000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70AC2180-56CC-4CFC-8AC8-451819DC35DA}"/>
              </a:ext>
            </a:extLst>
          </p:cNvPr>
          <p:cNvSpPr txBox="1">
            <a:spLocks/>
          </p:cNvSpPr>
          <p:nvPr/>
        </p:nvSpPr>
        <p:spPr>
          <a:xfrm>
            <a:off x="732325" y="294104"/>
            <a:ext cx="8883624" cy="507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/>
              <a:t>4 </a:t>
            </a:r>
            <a:r>
              <a:rPr lang="zh-CN" altLang="en-US" sz="3200" dirty="0"/>
              <a:t>加速加解密 </a:t>
            </a:r>
            <a:r>
              <a:rPr lang="zh-CN" altLang="en-US" sz="2000" dirty="0"/>
              <a:t>使能效果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723DBF-E6A2-450B-944D-ED586418A7E7}"/>
              </a:ext>
            </a:extLst>
          </p:cNvPr>
          <p:cNvSpPr txBox="1"/>
          <p:nvPr/>
        </p:nvSpPr>
        <p:spPr>
          <a:xfrm>
            <a:off x="641111" y="801935"/>
            <a:ext cx="1090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应用性能待优化</a:t>
            </a:r>
            <a:r>
              <a:rPr lang="zh-CN" altLang="en-US" dirty="0"/>
              <a:t> 加密盘峰值带宽远未达到硬件加速器峰值</a:t>
            </a: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25AA795-E640-4EE2-B1BD-3274931DC234}"/>
              </a:ext>
            </a:extLst>
          </p:cNvPr>
          <p:cNvCxnSpPr>
            <a:cxnSpLocks/>
          </p:cNvCxnSpPr>
          <p:nvPr/>
        </p:nvCxnSpPr>
        <p:spPr>
          <a:xfrm>
            <a:off x="6096000" y="1285592"/>
            <a:ext cx="0" cy="5408194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3D8A4F9-5EEC-4ACD-B8F7-6B3D475C12CE}"/>
              </a:ext>
            </a:extLst>
          </p:cNvPr>
          <p:cNvSpPr txBox="1"/>
          <p:nvPr/>
        </p:nvSpPr>
        <p:spPr>
          <a:xfrm>
            <a:off x="2193721" y="3187817"/>
            <a:ext cx="41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2A567CF-F0A3-4290-8BA1-41AFC844B347}"/>
              </a:ext>
            </a:extLst>
          </p:cNvPr>
          <p:cNvSpPr txBox="1"/>
          <p:nvPr/>
        </p:nvSpPr>
        <p:spPr>
          <a:xfrm>
            <a:off x="6096000" y="2169720"/>
            <a:ext cx="5510624" cy="278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Q1</a:t>
            </a:r>
            <a:r>
              <a:rPr lang="zh-CN" altLang="en-US" dirty="0"/>
              <a:t>：</a:t>
            </a:r>
            <a:r>
              <a:rPr lang="en-US" altLang="zh-CN" dirty="0"/>
              <a:t>DPDK</a:t>
            </a:r>
            <a:r>
              <a:rPr lang="zh-CN" altLang="en-US" dirty="0"/>
              <a:t>层</a:t>
            </a:r>
            <a:r>
              <a:rPr lang="en-US" altLang="zh-CN" dirty="0" err="1"/>
              <a:t>cryptobdev</a:t>
            </a:r>
            <a:r>
              <a:rPr lang="zh-CN" altLang="en-US" dirty="0"/>
              <a:t>采用同步接口调用</a:t>
            </a:r>
            <a:r>
              <a:rPr lang="en-US" altLang="zh-CN" dirty="0" err="1"/>
              <a:t>uadk</a:t>
            </a:r>
            <a:r>
              <a:rPr lang="zh-CN" altLang="en-US" dirty="0"/>
              <a:t>加速器，未能充分发挥加速器性能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适配异步编程接口，减小同步等待开销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dirty="0"/>
              <a:t>Q2</a:t>
            </a:r>
            <a:r>
              <a:rPr lang="zh-CN" altLang="en-US" dirty="0"/>
              <a:t>：</a:t>
            </a:r>
            <a:r>
              <a:rPr lang="en-US" altLang="zh-CN" dirty="0" err="1"/>
              <a:t>spdk</a:t>
            </a:r>
            <a:r>
              <a:rPr lang="zh-CN" altLang="en-US" dirty="0"/>
              <a:t>业务层的加密块大小为</a:t>
            </a:r>
            <a:r>
              <a:rPr lang="en-US" altLang="zh-CN" dirty="0"/>
              <a:t>512B</a:t>
            </a:r>
            <a:r>
              <a:rPr lang="zh-CN" altLang="en-US" dirty="0"/>
              <a:t>，此块大小下的加速器性能受限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SPDK</a:t>
            </a:r>
            <a:r>
              <a:rPr lang="zh-CN" altLang="en-US" dirty="0"/>
              <a:t>业务层支持聚合到大块后执行加密</a:t>
            </a:r>
            <a:endParaRPr lang="en-US" altLang="zh-CN" dirty="0"/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F534DEA7-968C-43CC-8ADB-41BEA751C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809166"/>
              </p:ext>
            </p:extLst>
          </p:nvPr>
        </p:nvGraphicFramePr>
        <p:xfrm>
          <a:off x="862100" y="4051277"/>
          <a:ext cx="5040000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48825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1AADC-9302-4232-ADBD-8C8BDA522373}"/>
              </a:ext>
            </a:extLst>
          </p:cNvPr>
          <p:cNvSpPr txBox="1">
            <a:spLocks/>
          </p:cNvSpPr>
          <p:nvPr/>
        </p:nvSpPr>
        <p:spPr>
          <a:xfrm>
            <a:off x="732325" y="294104"/>
            <a:ext cx="8883624" cy="507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/>
              <a:t>5 UADK</a:t>
            </a:r>
            <a:r>
              <a:rPr lang="zh-CN" altLang="en-US" sz="3200" dirty="0"/>
              <a:t>展望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5A1B822-309E-43D7-AC6F-81A361AF8095}"/>
              </a:ext>
            </a:extLst>
          </p:cNvPr>
          <p:cNvSpPr txBox="1">
            <a:spLocks/>
          </p:cNvSpPr>
          <p:nvPr/>
        </p:nvSpPr>
        <p:spPr>
          <a:xfrm>
            <a:off x="838200" y="1479665"/>
            <a:ext cx="10515600" cy="46972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charset="0"/>
              <a:buNone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1200" dirty="0">
                <a:solidFill>
                  <a:srgbClr val="C1651C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-</a:t>
            </a:r>
            <a:r>
              <a:rPr lang="en-US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 Support </a:t>
            </a:r>
            <a:r>
              <a:rPr lang="en-US" sz="1200" dirty="0" err="1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hw</a:t>
            </a:r>
            <a:r>
              <a:rPr lang="en-US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 accelerator</a:t>
            </a:r>
            <a:endParaRPr lang="en-US" dirty="0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 lvl="1">
              <a:lnSpc>
                <a:spcPct val="130000"/>
              </a:lnSpc>
              <a:buFont typeface="Arial" charset="0"/>
              <a:buChar char="•"/>
              <a:defRPr sz="24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Support symmetric encryption algorithms, including AES, SM4, DES/3DES.</a:t>
            </a:r>
            <a:endParaRPr lang="en-US" dirty="0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 lvl="1">
              <a:lnSpc>
                <a:spcPct val="130000"/>
              </a:lnSpc>
              <a:buFont typeface="Arial" charset="0"/>
              <a:buChar char="•"/>
              <a:defRPr sz="24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Support asymmetric encryption algorithms, includi</a:t>
            </a:r>
            <a:r>
              <a:rPr lang="en-US" altLang="zh-CN" sz="1333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ng RSA</a:t>
            </a:r>
            <a:r>
              <a:rPr lang="zh-CN" altLang="en-US" sz="1333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、</a:t>
            </a:r>
            <a:r>
              <a:rPr lang="en-US" altLang="zh-CN" sz="1333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DH</a:t>
            </a:r>
            <a:r>
              <a:rPr lang="zh-CN" altLang="en-US" sz="1333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、</a:t>
            </a:r>
            <a:endParaRPr lang="en-US" dirty="0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 marL="914400" lvl="2" indent="0">
              <a:lnSpc>
                <a:spcPct val="130000"/>
              </a:lnSpc>
              <a:buFont typeface="Arial" panose="020B0604020202020204" pitchFamily="34" charset="0"/>
              <a:buNone/>
              <a:defRPr sz="24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altLang="zh-CN" sz="1333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ECC</a:t>
            </a:r>
            <a:r>
              <a:rPr lang="zh-CN" altLang="en-US" sz="1333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（</a:t>
            </a:r>
            <a:r>
              <a:rPr lang="en-US" altLang="zh-CN" sz="1333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SM2</a:t>
            </a:r>
            <a:r>
              <a:rPr lang="zh-CN" altLang="en-US" sz="1333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、</a:t>
            </a:r>
            <a:r>
              <a:rPr lang="en-US" altLang="zh-CN" sz="1333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ECDSA</a:t>
            </a:r>
            <a:r>
              <a:rPr lang="zh-CN" altLang="en-US" sz="1333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、</a:t>
            </a:r>
            <a:r>
              <a:rPr lang="en-US" altLang="zh-CN" sz="1333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ECDH</a:t>
            </a:r>
            <a:r>
              <a:rPr lang="zh-CN" altLang="en-US" sz="1333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、</a:t>
            </a:r>
            <a:r>
              <a:rPr lang="en-US" altLang="zh-CN" sz="1333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X25519/X448</a:t>
            </a:r>
            <a:r>
              <a:rPr lang="zh-CN" altLang="en-US" sz="1333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）</a:t>
            </a:r>
            <a:endParaRPr lang="en-US" sz="2400" dirty="0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 lvl="1">
              <a:lnSpc>
                <a:spcPct val="130000"/>
              </a:lnSpc>
              <a:buFont typeface="Arial" charset="0"/>
              <a:buChar char="•"/>
              <a:defRPr sz="24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altLang="zh-CN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Digest: SHA-1</a:t>
            </a:r>
            <a:r>
              <a:rPr lang="zh-CN" altLang="en-US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、</a:t>
            </a:r>
            <a:r>
              <a:rPr lang="en-US" altLang="zh-CN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SHA-2</a:t>
            </a:r>
            <a:r>
              <a:rPr lang="zh-CN" altLang="en-US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、</a:t>
            </a:r>
            <a:r>
              <a:rPr lang="en-US" altLang="zh-CN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SM3</a:t>
            </a:r>
            <a:r>
              <a:rPr lang="zh-CN" altLang="en-US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、</a:t>
            </a:r>
            <a:r>
              <a:rPr lang="en-US" altLang="zh-CN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MD5</a:t>
            </a:r>
            <a:endParaRPr lang="en-US" dirty="0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 lvl="1">
              <a:lnSpc>
                <a:spcPct val="130000"/>
              </a:lnSpc>
              <a:buFont typeface="Arial" charset="0"/>
              <a:buChar char="•"/>
              <a:defRPr sz="24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Support compression algorithms, including </a:t>
            </a:r>
            <a:r>
              <a:rPr lang="en-US" sz="1200" dirty="0" err="1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zlib</a:t>
            </a:r>
            <a:r>
              <a:rPr lang="en-US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, </a:t>
            </a:r>
            <a:r>
              <a:rPr lang="en-US" sz="1200" dirty="0" err="1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gzip</a:t>
            </a:r>
            <a:r>
              <a:rPr lang="en-US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, deflate, and lz77</a:t>
            </a:r>
            <a:r>
              <a:rPr lang="en-US" sz="1200" dirty="0">
                <a:solidFill>
                  <a:srgbClr val="DFDFDF">
                    <a:alpha val="100000"/>
                  </a:srgbClr>
                </a:solidFill>
                <a:latin typeface="默认字体"/>
                <a:ea typeface="默认字体"/>
              </a:rPr>
              <a:t>_</a:t>
            </a:r>
            <a:r>
              <a:rPr lang="en-US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zstd.   </a:t>
            </a:r>
            <a:endParaRPr lang="en-US" dirty="0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>
              <a:lnSpc>
                <a:spcPct val="130000"/>
              </a:lnSpc>
              <a:buFont typeface="Arial" charset="0"/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Support CE instruction:</a:t>
            </a:r>
            <a:endParaRPr lang="en-US" dirty="0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 lvl="1">
              <a:lnSpc>
                <a:spcPct val="130000"/>
              </a:lnSpc>
              <a:buFont typeface="Arial" charset="0"/>
              <a:buChar char="•"/>
              <a:defRPr sz="24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  	SM4(ECB), SM4(CFB), SM4(XTS), SM4(CBC) and SM4(CTR)</a:t>
            </a:r>
            <a:endParaRPr lang="en-US" dirty="0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 lvl="1">
              <a:lnSpc>
                <a:spcPct val="130000"/>
              </a:lnSpc>
              <a:buFont typeface="Arial" charset="0"/>
              <a:buChar char="•"/>
              <a:defRPr sz="24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 	 SM3</a:t>
            </a:r>
            <a:endParaRPr lang="en-US" dirty="0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>
              <a:lnSpc>
                <a:spcPct val="130000"/>
              </a:lnSpc>
              <a:buFont typeface="Arial" charset="0"/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1200" dirty="0">
                <a:solidFill>
                  <a:srgbClr val="C1651C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-</a:t>
            </a:r>
            <a:r>
              <a:rPr lang="en-US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 Support SVE instruction: multi-buffer for SM3 and MD5 algorithms</a:t>
            </a:r>
            <a:endParaRPr lang="en-US" dirty="0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>
              <a:lnSpc>
                <a:spcPct val="130000"/>
              </a:lnSpc>
              <a:buFont typeface="Arial" charset="0"/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  <a:hlinkClick r:id="rId3"/>
              </a:rPr>
              <a:t>https://github.com/Linaro/uadk/blob/master/docs/ReleaseNotes.md</a:t>
            </a:r>
            <a:endParaRPr lang="en-US" dirty="0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  <a:p>
            <a:pPr>
              <a:lnSpc>
                <a:spcPct val="130000"/>
              </a:lnSpc>
              <a:buFont typeface="Arial" charset="0"/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endParaRPr lang="en-US" sz="1200" dirty="0">
              <a:solidFill>
                <a:srgbClr val="000000">
                  <a:alpha val="100000"/>
                </a:srgbClr>
              </a:solidFill>
              <a:highlight>
                <a:srgbClr val="FFFFFF">
                  <a:alpha val="100000"/>
                </a:srgbClr>
              </a:highlight>
              <a:latin typeface="默认字体"/>
              <a:ea typeface="默认字体"/>
            </a:endParaRPr>
          </a:p>
          <a:p>
            <a:pPr>
              <a:lnSpc>
                <a:spcPct val="130000"/>
              </a:lnSpc>
              <a:buFont typeface="Arial" charset="0"/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12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默认字体"/>
                <a:ea typeface="默认字体"/>
              </a:rPr>
              <a:t>Developing </a:t>
            </a:r>
            <a:r>
              <a:rPr lang="en-US" sz="1200" dirty="0" err="1">
                <a:solidFill>
                  <a:srgbClr val="000000">
                    <a:alpha val="100000"/>
                  </a:srgbClr>
                </a:solidFill>
                <a:latin typeface="默认字体"/>
                <a:ea typeface="默认字体"/>
              </a:rPr>
              <a:t>hetegeous</a:t>
            </a:r>
            <a:r>
              <a:rPr lang="en-US" sz="1200" dirty="0">
                <a:solidFill>
                  <a:srgbClr val="000000">
                    <a:alpha val="100000"/>
                  </a:srgbClr>
                </a:solidFill>
                <a:latin typeface="默认字体"/>
                <a:ea typeface="默认字体"/>
              </a:rPr>
              <a:t> scheduling between hardware </a:t>
            </a:r>
            <a:r>
              <a:rPr lang="en-US" sz="1200" dirty="0" err="1">
                <a:solidFill>
                  <a:srgbClr val="000000">
                    <a:alpha val="100000"/>
                  </a:srgbClr>
                </a:solidFill>
                <a:latin typeface="默认字体"/>
                <a:ea typeface="默认字体"/>
              </a:rPr>
              <a:t>acceleartor</a:t>
            </a:r>
            <a:r>
              <a:rPr lang="en-US" sz="1200" dirty="0">
                <a:solidFill>
                  <a:srgbClr val="000000">
                    <a:alpha val="100000"/>
                  </a:srgbClr>
                </a:solidFill>
                <a:latin typeface="默认字体"/>
                <a:ea typeface="默认字体"/>
              </a:rPr>
              <a:t> and software accelerator.</a:t>
            </a:r>
            <a:endParaRPr lang="en-US" dirty="0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C6BA31-D7AD-4CA7-9899-C25AEEBA0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640" y="1881302"/>
            <a:ext cx="3982846" cy="3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4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1AADC-9302-4232-ADBD-8C8BDA522373}"/>
              </a:ext>
            </a:extLst>
          </p:cNvPr>
          <p:cNvSpPr txBox="1">
            <a:spLocks/>
          </p:cNvSpPr>
          <p:nvPr/>
        </p:nvSpPr>
        <p:spPr>
          <a:xfrm>
            <a:off x="732325" y="294104"/>
            <a:ext cx="8883624" cy="507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/>
              <a:t>5 UADK</a:t>
            </a:r>
            <a:r>
              <a:rPr lang="zh-CN" altLang="en-US" sz="3200" dirty="0"/>
              <a:t>展望 </a:t>
            </a:r>
            <a:r>
              <a:rPr lang="en-US" altLang="zh-CN" sz="2400" dirty="0" err="1"/>
              <a:t>uadk_engine</a:t>
            </a:r>
            <a:endParaRPr lang="en-US" altLang="zh-CN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1382BB6-2DEF-4F4E-B442-1EE46B089710}"/>
              </a:ext>
            </a:extLst>
          </p:cNvPr>
          <p:cNvSpPr txBox="1">
            <a:spLocks/>
          </p:cNvSpPr>
          <p:nvPr/>
        </p:nvSpPr>
        <p:spPr>
          <a:xfrm>
            <a:off x="838200" y="145986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/>
              <a:t>OpenSSL 3.0 provider</a:t>
            </a:r>
          </a:p>
          <a:p>
            <a:pPr lvl="1">
              <a:buFont typeface="Arial" charset="0"/>
              <a:buChar char="•"/>
            </a:pPr>
            <a:r>
              <a:rPr lang="en-US" sz="1264" dirty="0">
                <a:solidFill>
                  <a:srgbClr val="1F2328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RSA 1024/2048/3072/4096 bits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1264" dirty="0">
                <a:solidFill>
                  <a:srgbClr val="1F2328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DH 768/1024/1536/2048/3072/4096 bits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1264" dirty="0">
                <a:solidFill>
                  <a:srgbClr val="1F2328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ECC: SM2, ECX(X448), ECDH 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1264" dirty="0">
                <a:solidFill>
                  <a:srgbClr val="1F2328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Cipher: AES, SM4, AEAD(AES-GCM)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1264" dirty="0">
                <a:solidFill>
                  <a:srgbClr val="1F2328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Digest: SM3, MD5, SHA1, SHA224, SHA256, SHA384, SHA512, SHA512-224, SHA512-256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OpenSSL 1.1 engine</a:t>
            </a:r>
          </a:p>
          <a:p>
            <a:pPr lvl="1">
              <a:buFont typeface="Arial" charset="0"/>
              <a:buChar char="•"/>
            </a:pPr>
            <a:r>
              <a:rPr lang="en-US" sz="1664" dirty="0">
                <a:solidFill>
                  <a:srgbClr val="1F2328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-apple-system"/>
                <a:ea typeface="-apple-system"/>
              </a:rPr>
              <a:t>RSA </a:t>
            </a:r>
            <a:r>
              <a:rPr lang="en-US" sz="1367" dirty="0">
                <a:solidFill>
                  <a:srgbClr val="1F2328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1024/2048/3072/4096 bits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1600" dirty="0">
                <a:solidFill>
                  <a:srgbClr val="1F2328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-apple-system"/>
                <a:ea typeface="-apple-system"/>
              </a:rPr>
              <a:t>DH </a:t>
            </a:r>
            <a:r>
              <a:rPr lang="en-US" sz="1561" dirty="0">
                <a:solidFill>
                  <a:srgbClr val="1F2328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768/1024/1536/2048/3072/4096 bits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1600" dirty="0">
                <a:solidFill>
                  <a:srgbClr val="1F2328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-apple-system"/>
                <a:ea typeface="-apple-system"/>
              </a:rPr>
              <a:t>ECC: SM2, ECX(X448, X25519), ECDH, ECDSA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1600" dirty="0">
                <a:solidFill>
                  <a:srgbClr val="1F2328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-apple-system"/>
                <a:ea typeface="-apple-system"/>
              </a:rPr>
              <a:t>Cipher</a:t>
            </a:r>
            <a:r>
              <a:rPr lang="zh-CN" altLang="en-US" sz="1600" dirty="0">
                <a:solidFill>
                  <a:srgbClr val="1F2328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-apple-system"/>
                <a:ea typeface="-apple-system"/>
              </a:rPr>
              <a:t>：</a:t>
            </a:r>
            <a:r>
              <a:rPr lang="en-US" sz="1367" dirty="0">
                <a:solidFill>
                  <a:srgbClr val="1F2328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AES, SM4, AEAD(AES-GCM)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1600" dirty="0">
                <a:solidFill>
                  <a:srgbClr val="1F2328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-apple-system"/>
                <a:ea typeface="-apple-system"/>
              </a:rPr>
              <a:t>Digest</a:t>
            </a:r>
            <a:r>
              <a:rPr lang="zh-CN" altLang="en-US" sz="890" dirty="0">
                <a:solidFill>
                  <a:srgbClr val="1F2328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-apple-system"/>
                <a:ea typeface="-apple-system"/>
              </a:rPr>
              <a:t>：</a:t>
            </a:r>
            <a:r>
              <a:rPr lang="en-US" sz="1303" dirty="0">
                <a:solidFill>
                  <a:srgbClr val="1F2328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SM3, MD5, SHA1, SHA224, SHA256, SHA384, SHA512</a:t>
            </a:r>
            <a:endParaRPr lang="en-US" dirty="0"/>
          </a:p>
          <a:p>
            <a:pPr marL="457200" lvl="1" indent="0">
              <a:buFont typeface="Arial" charset="0"/>
              <a:buNone/>
            </a:pPr>
            <a:r>
              <a:rPr lang="en-US" sz="1600" dirty="0">
                <a:solidFill>
                  <a:srgbClr val="1F2328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-apple-system"/>
                <a:ea typeface="-apple-system"/>
              </a:rPr>
              <a:t>https://github.com/Linaro/uadk_engine/blob/master/docs/ReleaseNotes.md</a:t>
            </a: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9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1AADC-9302-4232-ADBD-8C8BDA522373}"/>
              </a:ext>
            </a:extLst>
          </p:cNvPr>
          <p:cNvSpPr txBox="1">
            <a:spLocks/>
          </p:cNvSpPr>
          <p:nvPr/>
        </p:nvSpPr>
        <p:spPr>
          <a:xfrm>
            <a:off x="732325" y="294104"/>
            <a:ext cx="8883624" cy="507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/>
              <a:t>5 UADK</a:t>
            </a:r>
            <a:r>
              <a:rPr lang="zh-CN" altLang="en-US" sz="3200" dirty="0"/>
              <a:t>展望 </a:t>
            </a:r>
            <a:r>
              <a:rPr lang="en-US" altLang="zh-CN" sz="2400" dirty="0" err="1"/>
              <a:t>uadk</a:t>
            </a:r>
            <a:r>
              <a:rPr lang="en-US" altLang="zh-CN" sz="2400" dirty="0"/>
              <a:t> ecosystem</a:t>
            </a:r>
            <a:endParaRPr lang="en-US" altLang="zh-CN" sz="32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5A449EB-657F-49A9-966F-57E6D66ACBBE}"/>
              </a:ext>
            </a:extLst>
          </p:cNvPr>
          <p:cNvSpPr txBox="1">
            <a:spLocks/>
          </p:cNvSpPr>
          <p:nvPr/>
        </p:nvSpPr>
        <p:spPr>
          <a:xfrm>
            <a:off x="960665" y="1019266"/>
            <a:ext cx="10515600" cy="554876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2545" dirty="0" err="1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uadk</a:t>
            </a:r>
            <a:r>
              <a:rPr lang="en-US" sz="2545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 + </a:t>
            </a:r>
            <a:r>
              <a:rPr lang="en-US" sz="2545" dirty="0" err="1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spdk</a:t>
            </a:r>
            <a:r>
              <a:rPr lang="en-US" sz="2545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 2024.8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3076" dirty="0">
                <a:solidFill>
                  <a:srgbClr val="000000">
                    <a:alpha val="100000"/>
                  </a:srgbClr>
                </a:solidFill>
              </a:rPr>
              <a:t>compress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3076" u="sng" dirty="0">
                <a:solidFill>
                  <a:srgbClr val="1E6FFF">
                    <a:alpha val="100000"/>
                  </a:srgbClr>
                </a:solidFill>
                <a:hlinkClick r:id="rId3"/>
              </a:rPr>
              <a:t>https://review.spdk.io/gerrit/c/spdk/spdk/+/23738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3076" u="sng" dirty="0">
                <a:solidFill>
                  <a:srgbClr val="1E6FFF">
                    <a:alpha val="100000"/>
                  </a:srgbClr>
                </a:solidFill>
                <a:hlinkClick r:id="rId4"/>
              </a:rPr>
              <a:t>https://review.spdk.io/gerrit/c/spdk/spdk/+/24875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3076" dirty="0">
                <a:solidFill>
                  <a:srgbClr val="000000">
                    <a:alpha val="100000"/>
                  </a:srgbClr>
                </a:solidFill>
              </a:rPr>
              <a:t>crypto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3076" u="sng" dirty="0">
                <a:solidFill>
                  <a:srgbClr val="1E6FFF">
                    <a:alpha val="100000"/>
                  </a:srgbClr>
                </a:solidFill>
                <a:hlinkClick r:id="rId5"/>
              </a:rPr>
              <a:t>https://review.spdk.io/gerrit/c/spdk/spdk/+/22979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3076" u="sng" dirty="0">
                <a:solidFill>
                  <a:srgbClr val="1E6FFF">
                    <a:alpha val="100000"/>
                  </a:srgbClr>
                </a:solidFill>
                <a:hlinkClick r:id="rId6"/>
              </a:rPr>
              <a:t>https://review.spdk.io/gerrit/c/spdk/spdk/+/22607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sz="2545" dirty="0" err="1">
                <a:solidFill>
                  <a:srgbClr val="000000">
                    <a:alpha val="100000"/>
                  </a:srgbClr>
                </a:solidFill>
              </a:rPr>
              <a:t>uadk</a:t>
            </a:r>
            <a:r>
              <a:rPr lang="en-US" sz="2545" dirty="0">
                <a:solidFill>
                  <a:srgbClr val="000000">
                    <a:alpha val="100000"/>
                  </a:srgbClr>
                </a:solidFill>
              </a:rPr>
              <a:t>+ </a:t>
            </a:r>
            <a:r>
              <a:rPr lang="en-US" sz="2545" dirty="0" err="1">
                <a:solidFill>
                  <a:srgbClr val="000000">
                    <a:alpha val="100000"/>
                  </a:srgbClr>
                </a:solidFill>
              </a:rPr>
              <a:t>dpdk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2000" dirty="0">
                <a:solidFill>
                  <a:srgbClr val="000000">
                    <a:alpha val="100000"/>
                  </a:srgbClr>
                </a:solidFill>
              </a:rPr>
              <a:t>compress: 2024.7: </a:t>
            </a:r>
            <a:r>
              <a:rPr lang="en-US" sz="2000" u="sng" dirty="0">
                <a:solidFill>
                  <a:srgbClr val="1E6FFF">
                    <a:alpha val="100000"/>
                  </a:srgbClr>
                </a:solidFill>
                <a:hlinkClick r:id="rId7"/>
              </a:rPr>
              <a:t>https://inbox.dpdk.org/dev/CABQgh9HgbL-SQrx5V2ttiE_uNdSoKGRgitZN2rnHEQq9KaWKzA@mail.gmail.com/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2000" dirty="0">
                <a:solidFill>
                  <a:srgbClr val="000000">
                    <a:alpha val="100000"/>
                  </a:srgbClr>
                </a:solidFill>
              </a:rPr>
              <a:t>crypto: merged in </a:t>
            </a:r>
            <a:r>
              <a:rPr lang="en-US" sz="2000" dirty="0" err="1">
                <a:solidFill>
                  <a:srgbClr val="000000">
                    <a:alpha val="100000"/>
                  </a:srgbClr>
                </a:solidFill>
              </a:rPr>
              <a:t>dpdk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</a:rPr>
              <a:t> 22.11</a:t>
            </a:r>
            <a:endParaRPr lang="en-US" dirty="0"/>
          </a:p>
          <a:p>
            <a:pPr marL="457200" lvl="1" indent="0">
              <a:buFont typeface="Arial" charset="0"/>
              <a:buNone/>
            </a:pPr>
            <a:endParaRPr lang="en-US" sz="1200" dirty="0">
              <a:solidFill>
                <a:srgbClr val="000000">
                  <a:alpha val="100000"/>
                </a:srgbClr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947" dirty="0" err="1">
                <a:solidFill>
                  <a:srgbClr val="000000">
                    <a:alpha val="100000"/>
                  </a:srgbClr>
                </a:solidFill>
                <a:highlight>
                  <a:srgbClr val="D9D9F3">
                    <a:alpha val="100000"/>
                  </a:srgbClr>
                </a:highlight>
              </a:rPr>
              <a:t>hbase</a:t>
            </a:r>
            <a:r>
              <a:rPr lang="en-US" sz="2947" dirty="0">
                <a:solidFill>
                  <a:srgbClr val="000000">
                    <a:alpha val="100000"/>
                  </a:srgbClr>
                </a:solidFill>
                <a:highlight>
                  <a:srgbClr val="D9D9F3">
                    <a:alpha val="100000"/>
                  </a:srgbClr>
                </a:highlight>
              </a:rPr>
              <a:t> &amp; </a:t>
            </a:r>
            <a:r>
              <a:rPr lang="en-US" sz="2947" dirty="0" err="1">
                <a:solidFill>
                  <a:srgbClr val="000000">
                    <a:alpha val="100000"/>
                  </a:srgbClr>
                </a:solidFill>
                <a:highlight>
                  <a:srgbClr val="D9D9F3">
                    <a:alpha val="100000"/>
                  </a:srgbClr>
                </a:highlight>
              </a:rPr>
              <a:t>uadk</a:t>
            </a:r>
            <a:r>
              <a:rPr lang="en-US" sz="2947" dirty="0">
                <a:solidFill>
                  <a:srgbClr val="000000">
                    <a:alpha val="100000"/>
                  </a:srgbClr>
                </a:solidFill>
                <a:highlight>
                  <a:srgbClr val="D9D9F3">
                    <a:alpha val="100000"/>
                  </a:srgbClr>
                </a:highlight>
              </a:rPr>
              <a:t> (</a:t>
            </a:r>
            <a:r>
              <a:rPr lang="en-US" sz="2947" dirty="0" err="1">
                <a:solidFill>
                  <a:srgbClr val="000000">
                    <a:alpha val="100000"/>
                  </a:srgbClr>
                </a:solidFill>
                <a:highlight>
                  <a:srgbClr val="D9D9F3">
                    <a:alpha val="100000"/>
                  </a:srgbClr>
                </a:highlight>
              </a:rPr>
              <a:t>guodong</a:t>
            </a:r>
            <a:r>
              <a:rPr lang="en-US" sz="2947" dirty="0">
                <a:solidFill>
                  <a:srgbClr val="000000">
                    <a:alpha val="100000"/>
                  </a:srgbClr>
                </a:solidFill>
                <a:highlight>
                  <a:srgbClr val="D9D9F3">
                    <a:alpha val="100000"/>
                  </a:srgbClr>
                </a:highlight>
              </a:rPr>
              <a:t>)   </a:t>
            </a:r>
            <a:r>
              <a:rPr lang="en-US" sz="2947" dirty="0">
                <a:solidFill>
                  <a:srgbClr val="8C92A4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 2024-07-30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2000" dirty="0">
                <a:solidFill>
                  <a:srgbClr val="000000">
                    <a:alpha val="100000"/>
                  </a:srgbClr>
                </a:solidFill>
              </a:rPr>
              <a:t>https://gitee.com/openeuler/uadk-bigdata/pulls/7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2000" dirty="0">
                <a:solidFill>
                  <a:srgbClr val="000000">
                    <a:alpha val="100000"/>
                  </a:srgbClr>
                </a:solidFill>
              </a:rPr>
              <a:t>https://gitee.com/openeuler/uadk-bigdata/pulls/8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2000" dirty="0">
                <a:solidFill>
                  <a:srgbClr val="000000">
                    <a:alpha val="100000"/>
                  </a:srgbClr>
                </a:solidFill>
                <a:hlinkClick r:id="rId8"/>
              </a:rPr>
              <a:t>https://gitee.com/openeuler/uadk-bigdata/pulls/10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sz="2947" dirty="0" err="1">
                <a:solidFill>
                  <a:srgbClr val="000000">
                    <a:alpha val="100000"/>
                  </a:srgbClr>
                </a:solidFill>
                <a:highlight>
                  <a:srgbClr val="D9D9F3">
                    <a:alpha val="100000"/>
                  </a:srgbClr>
                </a:highlight>
              </a:rPr>
              <a:t>qemu</a:t>
            </a:r>
            <a:r>
              <a:rPr lang="en-US" sz="2947" dirty="0">
                <a:solidFill>
                  <a:srgbClr val="000000">
                    <a:alpha val="100000"/>
                  </a:srgbClr>
                </a:solidFill>
                <a:highlight>
                  <a:srgbClr val="D9D9F3">
                    <a:alpha val="100000"/>
                  </a:srgbClr>
                </a:highlight>
              </a:rPr>
              <a:t> live migration speed up with </a:t>
            </a:r>
            <a:r>
              <a:rPr lang="en-US" sz="2947" dirty="0" err="1">
                <a:solidFill>
                  <a:srgbClr val="000000">
                    <a:alpha val="100000"/>
                  </a:srgbClr>
                </a:solidFill>
                <a:highlight>
                  <a:srgbClr val="D9D9F3">
                    <a:alpha val="100000"/>
                  </a:srgbClr>
                </a:highlight>
              </a:rPr>
              <a:t>uadk</a:t>
            </a:r>
            <a:r>
              <a:rPr lang="en-US" sz="2947" dirty="0">
                <a:solidFill>
                  <a:srgbClr val="000000">
                    <a:alpha val="100000"/>
                  </a:srgbClr>
                </a:solidFill>
                <a:highlight>
                  <a:srgbClr val="D9D9F3">
                    <a:alpha val="100000"/>
                  </a:srgbClr>
                </a:highlight>
              </a:rPr>
              <a:t> 2024.6 (</a:t>
            </a:r>
            <a:r>
              <a:rPr lang="en-US" sz="2947" dirty="0" err="1">
                <a:solidFill>
                  <a:srgbClr val="000000">
                    <a:alpha val="100000"/>
                  </a:srgbClr>
                </a:solidFill>
                <a:highlight>
                  <a:srgbClr val="D9D9F3">
                    <a:alpha val="100000"/>
                  </a:srgbClr>
                </a:highlight>
              </a:rPr>
              <a:t>Shameer</a:t>
            </a:r>
            <a:r>
              <a:rPr lang="en-US" sz="2947" dirty="0">
                <a:solidFill>
                  <a:srgbClr val="000000">
                    <a:alpha val="100000"/>
                  </a:srgbClr>
                </a:solidFill>
                <a:highlight>
                  <a:srgbClr val="D9D9F3">
                    <a:alpha val="100000"/>
                  </a:srgbClr>
                </a:highlight>
              </a:rPr>
              <a:t>)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2000" u="sng" dirty="0">
                <a:solidFill>
                  <a:srgbClr val="1E6FFF">
                    <a:alpha val="100000"/>
                  </a:srgbClr>
                </a:solidFill>
                <a:hlinkClick r:id="rId9"/>
              </a:rPr>
              <a:t>https://patchwork.kernel.org/project/qemu-devel/patch/20240614171802.28451-13-farosas@suse.de/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sz="2947" dirty="0" err="1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uadk</a:t>
            </a:r>
            <a:r>
              <a:rPr lang="en-US" sz="2947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 + </a:t>
            </a:r>
            <a:r>
              <a:rPr lang="en-US" sz="2947" dirty="0" err="1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ceph</a:t>
            </a:r>
            <a:r>
              <a:rPr lang="en-US" sz="2947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 2024.8 (</a:t>
            </a:r>
            <a:r>
              <a:rPr lang="en-US" sz="2947" dirty="0" err="1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Rongqi</a:t>
            </a:r>
            <a:r>
              <a:rPr lang="en-US" sz="2947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 Sun)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sz="2000" dirty="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</a:rPr>
              <a:t>https://github.com/ceph/ceph/pull/58336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7332D-1CF4-D2E0-BC1E-C6285E74E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5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58225-A954-8393-BCCB-8413306F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006E97-D463-FDDB-EE17-27684D7932B7}"/>
              </a:ext>
            </a:extLst>
          </p:cNvPr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kumimoji="1" lang="en-US" altLang="zh-CN" sz="2000" dirty="0"/>
              <a:t>1 </a:t>
            </a:r>
            <a:r>
              <a:rPr kumimoji="1" lang="zh-CN" altLang="en-US" sz="2000" dirty="0"/>
              <a:t>引言</a:t>
            </a:r>
          </a:p>
          <a:p>
            <a:r>
              <a:rPr kumimoji="1" lang="en-US" altLang="zh-CN" sz="2000" dirty="0"/>
              <a:t>2 UADK</a:t>
            </a:r>
            <a:r>
              <a:rPr kumimoji="1" lang="zh-CN" altLang="en-US" sz="2000" dirty="0"/>
              <a:t>简介</a:t>
            </a:r>
          </a:p>
          <a:p>
            <a:r>
              <a:rPr kumimoji="1" lang="en-US" altLang="zh-CN" sz="2000" dirty="0"/>
              <a:t>3 </a:t>
            </a:r>
            <a:r>
              <a:rPr kumimoji="1" lang="zh-CN" altLang="en-US" sz="2000" dirty="0"/>
              <a:t>加速压缩</a:t>
            </a:r>
          </a:p>
          <a:p>
            <a:r>
              <a:rPr kumimoji="1" lang="en-US" altLang="zh-CN" sz="2000" dirty="0"/>
              <a:t>4 </a:t>
            </a:r>
            <a:r>
              <a:rPr kumimoji="1" lang="zh-CN" altLang="en-US" sz="2000" dirty="0"/>
              <a:t>加速加解密</a:t>
            </a:r>
          </a:p>
          <a:p>
            <a:r>
              <a:rPr kumimoji="1" lang="en-US" altLang="zh-CN" sz="2000" dirty="0"/>
              <a:t>5 UADK</a:t>
            </a:r>
            <a:r>
              <a:rPr kumimoji="1" lang="zh-CN" altLang="en-US" sz="2000" dirty="0"/>
              <a:t>展望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3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67522EE-E377-4276-B234-FADB862D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5" y="294104"/>
            <a:ext cx="8883624" cy="507831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引言 </a:t>
            </a:r>
            <a:r>
              <a:rPr lang="en-US" altLang="zh-CN" sz="2000" dirty="0"/>
              <a:t>—— </a:t>
            </a:r>
            <a:r>
              <a:rPr lang="zh-CN" altLang="en-US" sz="2000" dirty="0"/>
              <a:t>如何降低用户不可见的</a:t>
            </a:r>
            <a:r>
              <a:rPr lang="en-US" altLang="zh-CN" sz="2000" dirty="0"/>
              <a:t>CPU</a:t>
            </a:r>
            <a:r>
              <a:rPr lang="zh-CN" altLang="en-US" sz="2000" dirty="0"/>
              <a:t>开销是降本增效的方向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C2333D-7B29-424D-B369-55F771B3730A}"/>
              </a:ext>
            </a:extLst>
          </p:cNvPr>
          <p:cNvSpPr txBox="1"/>
          <p:nvPr/>
        </p:nvSpPr>
        <p:spPr>
          <a:xfrm>
            <a:off x="732325" y="1467426"/>
            <a:ext cx="7140436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业务需求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数据压缩的应用场景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网络传输：减少数据在网络中的传输量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存储保存：降低存储服务器的存储需求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数据安全：确保数据端到端的安全性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消耗：数据加解密和压缩消耗大量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使能硬件卸载热点，保障业务性能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085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7218C-8771-4D6A-A3E2-BC2C1DE85B1F}"/>
              </a:ext>
            </a:extLst>
          </p:cNvPr>
          <p:cNvSpPr txBox="1">
            <a:spLocks/>
          </p:cNvSpPr>
          <p:nvPr/>
        </p:nvSpPr>
        <p:spPr>
          <a:xfrm>
            <a:off x="732325" y="294104"/>
            <a:ext cx="8883624" cy="507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/>
              <a:t>2 UADK</a:t>
            </a:r>
            <a:r>
              <a:rPr lang="zh-CN" altLang="en-US" sz="3200" dirty="0"/>
              <a:t>简介</a:t>
            </a:r>
            <a:r>
              <a:rPr lang="en-US" altLang="zh-CN" sz="3200" dirty="0"/>
              <a:t> </a:t>
            </a:r>
            <a:r>
              <a:rPr lang="en-US" altLang="zh-CN" sz="2000" dirty="0" err="1"/>
              <a:t>Userspace</a:t>
            </a:r>
            <a:r>
              <a:rPr lang="en-US" altLang="zh-CN" sz="2000" dirty="0"/>
              <a:t> Acceleration Development Kit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7E40EA-B71A-49B3-8B9E-0D2313BBB655}"/>
              </a:ext>
            </a:extLst>
          </p:cNvPr>
          <p:cNvSpPr txBox="1"/>
          <p:nvPr/>
        </p:nvSpPr>
        <p:spPr>
          <a:xfrm>
            <a:off x="336519" y="1230913"/>
            <a:ext cx="7321581" cy="3339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UADK</a:t>
            </a:r>
            <a:r>
              <a:rPr lang="zh-CN" altLang="en-US" dirty="0"/>
              <a:t>是采用</a:t>
            </a:r>
            <a:r>
              <a:rPr lang="en-US" altLang="zh-CN" dirty="0"/>
              <a:t>SVA</a:t>
            </a:r>
            <a:r>
              <a:rPr lang="zh-CN" altLang="en-US" dirty="0"/>
              <a:t>（</a:t>
            </a:r>
            <a:r>
              <a:rPr lang="en-US" altLang="zh-CN" dirty="0"/>
              <a:t>Shared Virtual Address</a:t>
            </a:r>
            <a:r>
              <a:rPr lang="zh-CN" altLang="en-US" dirty="0"/>
              <a:t>）技术的通用型用户态加速器框架，为用户提供了硬件加速计算密码学、压缩等算法的统一编程接口。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/>
              <a:t>兼容性好：</a:t>
            </a:r>
            <a:r>
              <a:rPr lang="en-US" altLang="zh-CN" dirty="0"/>
              <a:t>UADK</a:t>
            </a:r>
            <a:r>
              <a:rPr lang="zh-CN" altLang="en-US" dirty="0"/>
              <a:t>中包含</a:t>
            </a:r>
            <a:r>
              <a:rPr lang="en-US" altLang="zh-CN" dirty="0"/>
              <a:t>UACCE</a:t>
            </a:r>
            <a:r>
              <a:rPr lang="zh-CN" altLang="en-US" dirty="0"/>
              <a:t>（</a:t>
            </a:r>
            <a:r>
              <a:rPr lang="en-US" altLang="zh-CN" dirty="0"/>
              <a:t>Unified/User-space-access-intended Accelerator Framework</a:t>
            </a:r>
            <a:r>
              <a:rPr lang="zh-CN" altLang="en-US" dirty="0"/>
              <a:t>），能使不同厂商支持</a:t>
            </a:r>
            <a:r>
              <a:rPr lang="en-US" altLang="zh-CN" dirty="0"/>
              <a:t>SVA</a:t>
            </a:r>
            <a:r>
              <a:rPr lang="zh-CN" altLang="en-US" dirty="0"/>
              <a:t>技术的硬件加速器均可适配到</a:t>
            </a:r>
            <a:r>
              <a:rPr lang="en-US" altLang="zh-CN" dirty="0"/>
              <a:t>UADK</a:t>
            </a:r>
            <a:r>
              <a:rPr lang="zh-CN" altLang="en-US" dirty="0"/>
              <a:t>框架。</a:t>
            </a:r>
            <a:r>
              <a:rPr lang="en-US" altLang="zh-CN" dirty="0"/>
              <a:t>Kunpeng 920 </a:t>
            </a:r>
            <a:r>
              <a:rPr lang="zh-CN" altLang="en-US" dirty="0"/>
              <a:t>支持同步和异步模型，支持常用数据加密算法和</a:t>
            </a:r>
            <a:r>
              <a:rPr lang="en-US" altLang="zh-CN" dirty="0" err="1"/>
              <a:t>zlib</a:t>
            </a:r>
            <a:r>
              <a:rPr lang="zh-CN" altLang="en-US" dirty="0"/>
              <a:t>，</a:t>
            </a:r>
            <a:r>
              <a:rPr lang="en-US" altLang="zh-CN" dirty="0" err="1"/>
              <a:t>gzip</a:t>
            </a:r>
            <a:r>
              <a:rPr lang="en-US" altLang="zh-CN" dirty="0"/>
              <a:t> </a:t>
            </a:r>
            <a:r>
              <a:rPr lang="zh-CN" altLang="en-US" dirty="0"/>
              <a:t>压缩算法。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安全性高：</a:t>
            </a:r>
            <a:r>
              <a:rPr lang="zh-CN" altLang="en-US" dirty="0"/>
              <a:t>基于</a:t>
            </a:r>
            <a:r>
              <a:rPr lang="en-US" altLang="zh-CN" dirty="0"/>
              <a:t>IOMMU</a:t>
            </a:r>
            <a:r>
              <a:rPr lang="zh-CN" altLang="en-US" dirty="0"/>
              <a:t>模式限定了设备和进程的访问权限和安全边界，保证访问安全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高性能：</a:t>
            </a:r>
            <a:r>
              <a:rPr lang="en-US" altLang="zh-CN" dirty="0"/>
              <a:t>SVA</a:t>
            </a:r>
            <a:r>
              <a:rPr lang="zh-CN" altLang="en-US" dirty="0"/>
              <a:t>支持设备基于用户态进程申请的</a:t>
            </a:r>
            <a:r>
              <a:rPr lang="en-US" altLang="zh-CN" dirty="0"/>
              <a:t>VA </a:t>
            </a:r>
            <a:r>
              <a:rPr lang="zh-CN" altLang="en-US" dirty="0"/>
              <a:t>直接</a:t>
            </a:r>
            <a:r>
              <a:rPr lang="en-US" altLang="zh-CN" dirty="0"/>
              <a:t>DMA </a:t>
            </a:r>
            <a:r>
              <a:rPr lang="zh-CN" altLang="en-US" dirty="0"/>
              <a:t>操作，不经过系统调用，内存拷贝和地址转化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EA9BA9-C904-4EFC-B153-BA77BA368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5" y="1694956"/>
            <a:ext cx="4060199" cy="3468087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65075B-EF92-47AF-AA84-42223F14F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45333"/>
              </p:ext>
            </p:extLst>
          </p:nvPr>
        </p:nvGraphicFramePr>
        <p:xfrm>
          <a:off x="336519" y="4589381"/>
          <a:ext cx="69215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306">
                  <a:extLst>
                    <a:ext uri="{9D8B030D-6E8A-4147-A177-3AD203B41FA5}">
                      <a16:colId xmlns:a16="http://schemas.microsoft.com/office/drawing/2014/main" val="4014434791"/>
                    </a:ext>
                  </a:extLst>
                </a:gridCol>
                <a:gridCol w="5229225">
                  <a:extLst>
                    <a:ext uri="{9D8B030D-6E8A-4147-A177-3AD203B41FA5}">
                      <a16:colId xmlns:a16="http://schemas.microsoft.com/office/drawing/2014/main" val="64408035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支持的加速算法（</a:t>
                      </a:r>
                      <a:r>
                        <a:rPr lang="en-US" altLang="zh-CN" dirty="0"/>
                        <a:t>openEuler 24.03-LTS 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3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压缩算法</a:t>
                      </a:r>
                      <a:r>
                        <a:rPr lang="en-US" altLang="zh-CN" b="1" dirty="0"/>
                        <a:t>:</a:t>
                      </a:r>
                      <a:r>
                        <a:rPr lang="zh-CN" altLang="en-US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GZIP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ZLIB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DEFLATE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LZ77_ZSTD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6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非对称加解密</a:t>
                      </a:r>
                      <a:r>
                        <a:rPr lang="en-US" altLang="zh-CN" b="1" dirty="0"/>
                        <a:t>: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RSA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DH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ECC</a:t>
                      </a:r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SM2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ECDSA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ECDH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X25519/X448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0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对称加解密</a:t>
                      </a:r>
                      <a:r>
                        <a:rPr lang="en-US" altLang="zh-CN" b="1" dirty="0"/>
                        <a:t>: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AES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SM4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DES/3DES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摘要算法</a:t>
                      </a:r>
                      <a:r>
                        <a:rPr lang="en-US" altLang="zh-CN" b="1" dirty="0"/>
                        <a:t>: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SHA-1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SHA-2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SM3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MD5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55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23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8267C25-765B-451C-AC84-9B2433B66F97}"/>
              </a:ext>
            </a:extLst>
          </p:cNvPr>
          <p:cNvSpPr txBox="1">
            <a:spLocks/>
          </p:cNvSpPr>
          <p:nvPr/>
        </p:nvSpPr>
        <p:spPr>
          <a:xfrm>
            <a:off x="732325" y="280254"/>
            <a:ext cx="8883624" cy="535531"/>
          </a:xfrm>
          <a:prstGeom prst="rect">
            <a:avLst/>
          </a:prstGeom>
        </p:spPr>
        <p:txBody>
          <a:bodyPr vert="horz" wrap="square" lIns="1022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/>
              <a:t>2 UADK</a:t>
            </a:r>
            <a:r>
              <a:rPr lang="zh-CN" altLang="en-US" sz="3200" dirty="0"/>
              <a:t>简介</a:t>
            </a:r>
            <a:r>
              <a:rPr lang="en-US" altLang="zh-CN" sz="3200" dirty="0"/>
              <a:t> </a:t>
            </a:r>
            <a:r>
              <a:rPr lang="en-US" altLang="zh-CN" sz="2000" dirty="0"/>
              <a:t>SPDK</a:t>
            </a:r>
            <a:r>
              <a:rPr lang="zh-CN" altLang="en-US" sz="2000" dirty="0"/>
              <a:t>调用</a:t>
            </a:r>
            <a:r>
              <a:rPr lang="en-US" altLang="zh-CN" sz="2000" dirty="0"/>
              <a:t>UADK</a:t>
            </a:r>
            <a:r>
              <a:rPr lang="zh-CN" altLang="en-US" sz="2000" dirty="0"/>
              <a:t>的路径</a:t>
            </a:r>
            <a:endParaRPr lang="zh-CN" altLang="en-US" dirty="0"/>
          </a:p>
        </p:txBody>
      </p:sp>
      <p:sp>
        <p:nvSpPr>
          <p:cNvPr id="4" name="圆角矩形 48">
            <a:extLst>
              <a:ext uri="{FF2B5EF4-FFF2-40B4-BE49-F238E27FC236}">
                <a16:creationId xmlns:a16="http://schemas.microsoft.com/office/drawing/2014/main" id="{636FFEAA-C721-400D-888E-C7D87842EC17}"/>
              </a:ext>
            </a:extLst>
          </p:cNvPr>
          <p:cNvSpPr/>
          <p:nvPr/>
        </p:nvSpPr>
        <p:spPr>
          <a:xfrm>
            <a:off x="453897" y="5353168"/>
            <a:ext cx="1049536" cy="289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</a:p>
        </p:txBody>
      </p:sp>
      <p:sp>
        <p:nvSpPr>
          <p:cNvPr id="5" name="圆角矩形 52">
            <a:extLst>
              <a:ext uri="{FF2B5EF4-FFF2-40B4-BE49-F238E27FC236}">
                <a16:creationId xmlns:a16="http://schemas.microsoft.com/office/drawing/2014/main" id="{BF94E9E5-3574-4248-8EFB-48D3794EE947}"/>
              </a:ext>
            </a:extLst>
          </p:cNvPr>
          <p:cNvSpPr/>
          <p:nvPr/>
        </p:nvSpPr>
        <p:spPr>
          <a:xfrm>
            <a:off x="1207911" y="4616130"/>
            <a:ext cx="1482013" cy="743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3">
            <a:extLst>
              <a:ext uri="{FF2B5EF4-FFF2-40B4-BE49-F238E27FC236}">
                <a16:creationId xmlns:a16="http://schemas.microsoft.com/office/drawing/2014/main" id="{8318494D-689E-4232-A283-DB71E0C3CFD8}"/>
              </a:ext>
            </a:extLst>
          </p:cNvPr>
          <p:cNvSpPr/>
          <p:nvPr/>
        </p:nvSpPr>
        <p:spPr>
          <a:xfrm>
            <a:off x="3630371" y="4711110"/>
            <a:ext cx="2576171" cy="743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提供块设备接口的后端存储应用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加速虚拟机中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(</a:t>
            </a:r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virtio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加速数据库存储引擎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F9C6FF-36F5-46B4-A28F-D4CC2B8D2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55" y="4711110"/>
            <a:ext cx="615621" cy="619041"/>
          </a:xfrm>
          <a:prstGeom prst="rect">
            <a:avLst/>
          </a:prstGeom>
        </p:spPr>
      </p:pic>
      <p:sp>
        <p:nvSpPr>
          <p:cNvPr id="8" name="圆角矩形 52">
            <a:extLst>
              <a:ext uri="{FF2B5EF4-FFF2-40B4-BE49-F238E27FC236}">
                <a16:creationId xmlns:a16="http://schemas.microsoft.com/office/drawing/2014/main" id="{86C96897-D8FE-4999-BE3C-8EFAD0C92353}"/>
              </a:ext>
            </a:extLst>
          </p:cNvPr>
          <p:cNvSpPr/>
          <p:nvPr/>
        </p:nvSpPr>
        <p:spPr>
          <a:xfrm>
            <a:off x="1919111" y="4609618"/>
            <a:ext cx="1049537" cy="743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轮询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无锁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51">
            <a:extLst>
              <a:ext uri="{FF2B5EF4-FFF2-40B4-BE49-F238E27FC236}">
                <a16:creationId xmlns:a16="http://schemas.microsoft.com/office/drawing/2014/main" id="{F1C53FC7-4772-43BB-896C-06B5370D73CE}"/>
              </a:ext>
            </a:extLst>
          </p:cNvPr>
          <p:cNvSpPr/>
          <p:nvPr/>
        </p:nvSpPr>
        <p:spPr>
          <a:xfrm>
            <a:off x="2614101" y="5353168"/>
            <a:ext cx="1049536" cy="289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应用策略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F1C4CB-3BAA-4CC0-869F-D8158CCC8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584" y="4711110"/>
            <a:ext cx="648570" cy="64857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C6AF971-6D5C-46AE-927E-4A64F4B6B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2" y="1160976"/>
            <a:ext cx="11480119" cy="31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1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498AC-7813-41AC-8F1A-32A7A9BA22C7}"/>
              </a:ext>
            </a:extLst>
          </p:cNvPr>
          <p:cNvSpPr txBox="1">
            <a:spLocks/>
          </p:cNvSpPr>
          <p:nvPr/>
        </p:nvSpPr>
        <p:spPr>
          <a:xfrm>
            <a:off x="732325" y="294104"/>
            <a:ext cx="8883624" cy="507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/>
              <a:t>3 </a:t>
            </a:r>
            <a:r>
              <a:rPr lang="zh-CN" altLang="en-US" sz="3200" dirty="0"/>
              <a:t>加速压缩 </a:t>
            </a:r>
            <a:r>
              <a:rPr lang="en-US" altLang="zh-CN" sz="2000" dirty="0"/>
              <a:t>Reduce</a:t>
            </a:r>
            <a:r>
              <a:rPr lang="zh-CN" altLang="en-US" sz="2000" dirty="0"/>
              <a:t>压缩盘方案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5376D3-4F4E-465A-AE57-BCE63DEAF24C}"/>
              </a:ext>
            </a:extLst>
          </p:cNvPr>
          <p:cNvSpPr/>
          <p:nvPr/>
        </p:nvSpPr>
        <p:spPr>
          <a:xfrm>
            <a:off x="7109520" y="885868"/>
            <a:ext cx="4829175" cy="2543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方案特点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Compression </a:t>
            </a:r>
            <a:r>
              <a:rPr lang="en-US" altLang="zh-CN" dirty="0" err="1"/>
              <a:t>Vbdev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块级压缩方案；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使用固态硬盘（</a:t>
            </a:r>
            <a:r>
              <a:rPr lang="en-US" altLang="zh-CN" dirty="0"/>
              <a:t>SSD</a:t>
            </a:r>
            <a:r>
              <a:rPr lang="zh-CN" altLang="en-US" dirty="0"/>
              <a:t>）存储压缩后的块数据；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持久内存存储元数据；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依赖</a:t>
            </a:r>
            <a:r>
              <a:rPr lang="en-US" altLang="zh-CN" dirty="0"/>
              <a:t>DPDK</a:t>
            </a:r>
            <a:r>
              <a:rPr lang="zh-CN" altLang="en-US" dirty="0"/>
              <a:t>提供的数据压缩能力；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72983A-9D79-4C90-ABDE-86BE4D6B9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58" y="4509359"/>
            <a:ext cx="5516072" cy="16024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3268585-A821-4A74-9F7D-45CD095F682C}"/>
              </a:ext>
            </a:extLst>
          </p:cNvPr>
          <p:cNvSpPr/>
          <p:nvPr/>
        </p:nvSpPr>
        <p:spPr>
          <a:xfrm>
            <a:off x="2978696" y="61163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初始状态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9C8F70-272C-4A02-855E-E8D2F6573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592" y="4509359"/>
            <a:ext cx="5148563" cy="16024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ACA2642-150D-4E97-8F05-99468D0B2EB2}"/>
              </a:ext>
            </a:extLst>
          </p:cNvPr>
          <p:cNvSpPr/>
          <p:nvPr/>
        </p:nvSpPr>
        <p:spPr>
          <a:xfrm>
            <a:off x="7710489" y="6116300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在偏移</a:t>
            </a:r>
            <a:r>
              <a:rPr lang="en-US" altLang="zh-CN" dirty="0"/>
              <a:t>32KB</a:t>
            </a:r>
            <a:r>
              <a:rPr lang="zh-CN" altLang="en-US" dirty="0"/>
              <a:t>写入</a:t>
            </a:r>
            <a:r>
              <a:rPr lang="en-US" altLang="zh-CN" dirty="0"/>
              <a:t>16KB</a:t>
            </a:r>
            <a:r>
              <a:rPr lang="zh-CN" altLang="en-US" dirty="0"/>
              <a:t>数据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918C01-3FBF-481B-B25D-E7E3D7CDB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25" y="1242708"/>
            <a:ext cx="6271859" cy="289138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86B9D13A-D880-4429-93F2-78966B8BE406}"/>
              </a:ext>
            </a:extLst>
          </p:cNvPr>
          <p:cNvSpPr/>
          <p:nvPr/>
        </p:nvSpPr>
        <p:spPr>
          <a:xfrm>
            <a:off x="6201624" y="3024560"/>
            <a:ext cx="655233" cy="112557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7E3FF4-6E3C-4FE4-855C-C28E7C0C2993}"/>
              </a:ext>
            </a:extLst>
          </p:cNvPr>
          <p:cNvSpPr/>
          <p:nvPr/>
        </p:nvSpPr>
        <p:spPr>
          <a:xfrm>
            <a:off x="852126" y="880397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Compress Virtual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Bdev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Module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CEFDC6-EDE7-429F-955F-F5701BFA4488}"/>
              </a:ext>
            </a:extLst>
          </p:cNvPr>
          <p:cNvSpPr/>
          <p:nvPr/>
        </p:nvSpPr>
        <p:spPr>
          <a:xfrm>
            <a:off x="732325" y="4140027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31354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5CCB5-77AD-4E33-9468-8382B2C5B3D9}"/>
              </a:ext>
            </a:extLst>
          </p:cNvPr>
          <p:cNvSpPr txBox="1">
            <a:spLocks/>
          </p:cNvSpPr>
          <p:nvPr/>
        </p:nvSpPr>
        <p:spPr>
          <a:xfrm>
            <a:off x="732325" y="294104"/>
            <a:ext cx="8883624" cy="507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/>
              <a:t>3 </a:t>
            </a:r>
            <a:r>
              <a:rPr lang="zh-CN" altLang="en-US" sz="3200" dirty="0"/>
              <a:t>加速压缩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D0D4BD-A30F-4E12-9C3E-D41C919FC00D}"/>
              </a:ext>
            </a:extLst>
          </p:cNvPr>
          <p:cNvSpPr txBox="1"/>
          <p:nvPr/>
        </p:nvSpPr>
        <p:spPr>
          <a:xfrm>
            <a:off x="732325" y="797510"/>
            <a:ext cx="53636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# </a:t>
            </a:r>
            <a:r>
              <a:rPr lang="zh-CN" altLang="en-US" sz="1600" b="1" dirty="0"/>
              <a:t>使能</a:t>
            </a:r>
            <a:r>
              <a:rPr lang="en-US" altLang="zh-CN" sz="1600" b="1" dirty="0"/>
              <a:t>UADK</a:t>
            </a:r>
            <a:r>
              <a:rPr lang="zh-CN" altLang="en-US" sz="1600" b="1" dirty="0"/>
              <a:t>硬算</a:t>
            </a:r>
            <a:endParaRPr lang="en-US" altLang="zh-CN" sz="1600" b="1" dirty="0"/>
          </a:p>
          <a:p>
            <a:r>
              <a:rPr lang="en-US" altLang="zh-CN" sz="1600" dirty="0">
                <a:hlinkClick r:id="rId3"/>
              </a:rPr>
              <a:t>https://review.spdk.io/gerrit/c/spdk/spdk/+/23738</a:t>
            </a:r>
            <a:br>
              <a:rPr lang="en-US" altLang="zh-CN" sz="1600" dirty="0"/>
            </a:br>
            <a:r>
              <a:rPr lang="en-US" altLang="zh-CN" sz="1600" dirty="0">
                <a:hlinkClick r:id="rId4"/>
              </a:rPr>
              <a:t>https://review.spdk.io/gerrit/c/spdk/spdk/+/24875</a:t>
            </a:r>
            <a:endParaRPr lang="en-US" altLang="zh-CN" sz="1600" dirty="0"/>
          </a:p>
          <a:p>
            <a:endParaRPr lang="en-US" altLang="zh-CN" sz="1600" b="1" dirty="0"/>
          </a:p>
          <a:p>
            <a:r>
              <a:rPr lang="en-US" altLang="zh-CN" sz="1600" dirty="0"/>
              <a:t>accel/</a:t>
            </a:r>
            <a:r>
              <a:rPr lang="en-US" altLang="zh-CN" sz="1600" dirty="0" err="1"/>
              <a:t>dpdk_compressdev</a:t>
            </a:r>
            <a:r>
              <a:rPr lang="en-US" altLang="zh-CN" sz="1600" dirty="0"/>
              <a:t>: Support </a:t>
            </a:r>
            <a:r>
              <a:rPr lang="en-US" altLang="zh-CN" sz="1600" dirty="0" err="1"/>
              <a:t>uadk</a:t>
            </a:r>
            <a:r>
              <a:rPr lang="en-US" altLang="zh-CN" sz="1600" dirty="0"/>
              <a:t> compress </a:t>
            </a:r>
            <a:r>
              <a:rPr lang="en-US" altLang="zh-CN" sz="1600" dirty="0" err="1"/>
              <a:t>pmd</a:t>
            </a:r>
            <a:endParaRPr lang="en-US" altLang="zh-CN" sz="1600" dirty="0"/>
          </a:p>
          <a:p>
            <a:r>
              <a:rPr lang="en-US" altLang="zh-CN" sz="1600" dirty="0"/>
              <a:t>Add support of UADK Compress Poll Mode Driver to accel/</a:t>
            </a:r>
            <a:r>
              <a:rPr lang="en-US" altLang="zh-CN" sz="1600" dirty="0" err="1"/>
              <a:t>dpdk_compressdev</a:t>
            </a:r>
            <a:r>
              <a:rPr lang="en-US" altLang="zh-CN" sz="1600" dirty="0"/>
              <a:t>.</a:t>
            </a:r>
          </a:p>
          <a:p>
            <a:endParaRPr lang="en-US" altLang="zh-CN" sz="1600" dirty="0"/>
          </a:p>
          <a:p>
            <a:r>
              <a:rPr lang="en-US" altLang="zh-CN" sz="1600" b="1" dirty="0"/>
              <a:t># build:</a:t>
            </a:r>
          </a:p>
          <a:p>
            <a:r>
              <a:rPr lang="en-US" altLang="zh-CN" sz="1600" dirty="0"/>
              <a:t>./configure --with-</a:t>
            </a:r>
            <a:r>
              <a:rPr lang="en-US" altLang="zh-CN" sz="1600" dirty="0" err="1"/>
              <a:t>dpdk</a:t>
            </a:r>
            <a:r>
              <a:rPr lang="en-US" altLang="zh-CN" sz="1600" dirty="0"/>
              <a:t>-</a:t>
            </a:r>
            <a:r>
              <a:rPr lang="en-US" altLang="zh-CN" sz="1600" dirty="0" err="1"/>
              <a:t>uadk</a:t>
            </a:r>
            <a:r>
              <a:rPr lang="en-US" altLang="zh-CN" sz="1600" dirty="0"/>
              <a:t> --with-</a:t>
            </a:r>
            <a:r>
              <a:rPr lang="en-US" altLang="zh-CN" sz="1600" dirty="0" err="1"/>
              <a:t>dpdk</a:t>
            </a:r>
            <a:r>
              <a:rPr lang="en-US" altLang="zh-CN" sz="1600" dirty="0"/>
              <a:t>-</a:t>
            </a:r>
            <a:r>
              <a:rPr lang="en-US" altLang="zh-CN" sz="1600" dirty="0" err="1"/>
              <a:t>compressdev</a:t>
            </a:r>
            <a:r>
              <a:rPr lang="en-US" altLang="zh-CN" sz="1600" dirty="0"/>
              <a:t> --with-</a:t>
            </a:r>
            <a:r>
              <a:rPr lang="en-US" altLang="zh-CN" sz="1600" dirty="0" err="1"/>
              <a:t>vbdev</a:t>
            </a:r>
            <a:r>
              <a:rPr lang="en-US" altLang="zh-CN" sz="1600" dirty="0"/>
              <a:t>-compress</a:t>
            </a:r>
          </a:p>
          <a:p>
            <a:r>
              <a:rPr lang="en-US" altLang="zh-CN" sz="1600" dirty="0"/>
              <a:t>make</a:t>
            </a:r>
          </a:p>
          <a:p>
            <a:endParaRPr lang="en-US" altLang="zh-CN" sz="1600" dirty="0"/>
          </a:p>
          <a:p>
            <a:r>
              <a:rPr lang="en-US" altLang="zh-CN" sz="1600" b="1" dirty="0"/>
              <a:t># Run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r>
              <a:rPr lang="en-US" altLang="zh-CN" sz="1600" dirty="0"/>
              <a:t>./build/bin/</a:t>
            </a:r>
            <a:r>
              <a:rPr lang="en-US" altLang="zh-CN" sz="1600" dirty="0" err="1"/>
              <a:t>spdk_tgt</a:t>
            </a:r>
            <a:r>
              <a:rPr lang="en-US" altLang="zh-CN" sz="1600" dirty="0"/>
              <a:t> -m 0xf0 --wait-for-</a:t>
            </a:r>
            <a:r>
              <a:rPr lang="en-US" altLang="zh-CN" sz="1600" dirty="0" err="1"/>
              <a:t>rpc</a:t>
            </a:r>
            <a:endParaRPr lang="en-US" altLang="zh-CN" sz="1600" dirty="0"/>
          </a:p>
          <a:p>
            <a:endParaRPr lang="en-US" altLang="zh-CN" sz="1600" b="1" dirty="0"/>
          </a:p>
          <a:p>
            <a:r>
              <a:rPr lang="en-US" altLang="zh-CN" sz="1600" dirty="0"/>
              <a:t>./scripts/rpc.py </a:t>
            </a:r>
            <a:r>
              <a:rPr lang="en-US" altLang="zh-CN" sz="1600" dirty="0" err="1"/>
              <a:t>compressdev_scan_accel_module</a:t>
            </a:r>
            <a:r>
              <a:rPr lang="en-US" altLang="zh-CN" sz="1600" dirty="0"/>
              <a:t> -p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r>
              <a:rPr lang="en-US" altLang="zh-CN" sz="1600" dirty="0"/>
              <a:t>./scripts/rpc.py </a:t>
            </a:r>
            <a:r>
              <a:rPr lang="en-US" altLang="zh-CN" sz="1600" dirty="0" err="1"/>
              <a:t>accel_assign_opc</a:t>
            </a:r>
            <a:r>
              <a:rPr lang="en-US" altLang="zh-CN" sz="1600" dirty="0"/>
              <a:t> -o compress -m </a:t>
            </a:r>
            <a:r>
              <a:rPr lang="en-US" altLang="zh-CN" sz="1600" dirty="0" err="1"/>
              <a:t>dpdk_compressdev</a:t>
            </a:r>
            <a:endParaRPr lang="en-US" altLang="zh-CN" sz="1600" dirty="0"/>
          </a:p>
          <a:p>
            <a:r>
              <a:rPr lang="en-US" altLang="zh-CN" sz="1600" dirty="0"/>
              <a:t>./scripts/rpc.py </a:t>
            </a:r>
            <a:r>
              <a:rPr lang="en-US" altLang="zh-CN" sz="1600" dirty="0" err="1"/>
              <a:t>accel_assign_opc</a:t>
            </a:r>
            <a:r>
              <a:rPr lang="en-US" altLang="zh-CN" sz="1600" dirty="0"/>
              <a:t> -o decompress -m </a:t>
            </a:r>
            <a:r>
              <a:rPr lang="en-US" altLang="zh-CN" sz="1600" dirty="0" err="1"/>
              <a:t>dpdk_compressdev</a:t>
            </a:r>
            <a:endParaRPr lang="en-US" altLang="zh-CN" sz="1600" dirty="0"/>
          </a:p>
          <a:p>
            <a:r>
              <a:rPr lang="en-US" altLang="zh-CN" sz="1600" dirty="0"/>
              <a:t>./scripts/rpc.py </a:t>
            </a:r>
            <a:r>
              <a:rPr lang="en-US" altLang="zh-CN" sz="1600" dirty="0" err="1"/>
              <a:t>framework_start_init</a:t>
            </a:r>
            <a:endParaRPr lang="en-US" altLang="zh-CN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16E36E-3768-441B-80FB-39977316384A}"/>
              </a:ext>
            </a:extLst>
          </p:cNvPr>
          <p:cNvSpPr/>
          <p:nvPr/>
        </p:nvSpPr>
        <p:spPr>
          <a:xfrm>
            <a:off x="3760188" y="3334013"/>
            <a:ext cx="207858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 = auto-select, </a:t>
            </a:r>
          </a:p>
          <a:p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 = QAT only, </a:t>
            </a:r>
          </a:p>
          <a:p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 = mlx5_pci only, </a:t>
            </a:r>
          </a:p>
          <a:p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 = </a:t>
            </a:r>
            <a:r>
              <a:rPr lang="en-US" altLang="zh-CN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uadk</a:t>
            </a: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only.</a:t>
            </a:r>
            <a:endParaRPr lang="en-US" altLang="zh-CN" sz="1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7C4E381-847C-4987-9F4A-CE1E56AF83B6}"/>
              </a:ext>
            </a:extLst>
          </p:cNvPr>
          <p:cNvCxnSpPr>
            <a:cxnSpLocks/>
          </p:cNvCxnSpPr>
          <p:nvPr/>
        </p:nvCxnSpPr>
        <p:spPr>
          <a:xfrm>
            <a:off x="6096000" y="884151"/>
            <a:ext cx="0" cy="5408194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0BB1C50-63DE-481D-9ADD-65435CEF85BF}"/>
              </a:ext>
            </a:extLst>
          </p:cNvPr>
          <p:cNvSpPr txBox="1"/>
          <p:nvPr/>
        </p:nvSpPr>
        <p:spPr>
          <a:xfrm>
            <a:off x="6252114" y="797509"/>
            <a:ext cx="53636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# </a:t>
            </a:r>
            <a:r>
              <a:rPr lang="zh-CN" altLang="en-US" sz="1600" b="1" dirty="0"/>
              <a:t>创建压缩盘</a:t>
            </a:r>
            <a:endParaRPr lang="en-US" altLang="zh-CN" sz="1600" b="1" dirty="0"/>
          </a:p>
          <a:p>
            <a:r>
              <a:rPr lang="en-US" altLang="zh-CN" sz="1600" dirty="0"/>
              <a:t>./scripts/rpc.py </a:t>
            </a:r>
            <a:r>
              <a:rPr lang="en-US" altLang="zh-CN" sz="1600" dirty="0" err="1"/>
              <a:t>bdev_nvme_attach_controller</a:t>
            </a:r>
            <a:r>
              <a:rPr lang="en-US" altLang="zh-CN" sz="1600" dirty="0"/>
              <a:t>  -b NVMe0 -t PCIe -a  0000:01:00.0</a:t>
            </a:r>
          </a:p>
          <a:p>
            <a:r>
              <a:rPr lang="en-US" altLang="zh-CN" sz="1600" dirty="0"/>
              <a:t>./scripts/rpc.py </a:t>
            </a:r>
            <a:r>
              <a:rPr lang="en-US" altLang="zh-CN" sz="1600" dirty="0" err="1"/>
              <a:t>bdev_compress_create</a:t>
            </a:r>
            <a:r>
              <a:rPr lang="en-US" altLang="zh-CN" sz="1600" dirty="0"/>
              <a:t> -p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tmp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/test </a:t>
            </a:r>
            <a:r>
              <a:rPr lang="en-US" altLang="zh-CN" sz="1600" dirty="0"/>
              <a:t>-b NVMe0n1</a:t>
            </a:r>
          </a:p>
          <a:p>
            <a:endParaRPr lang="en-US" altLang="zh-CN" sz="1600" dirty="0"/>
          </a:p>
          <a:p>
            <a:r>
              <a:rPr lang="en-US" altLang="zh-CN" sz="1600" b="1" dirty="0"/>
              <a:t># </a:t>
            </a:r>
            <a:r>
              <a:rPr lang="zh-CN" altLang="en-US" sz="1600" b="1" dirty="0"/>
              <a:t>创建</a:t>
            </a:r>
            <a:r>
              <a:rPr lang="en-US" altLang="zh-CN" sz="1600" b="1" dirty="0"/>
              <a:t>NOF</a:t>
            </a:r>
          </a:p>
          <a:p>
            <a:r>
              <a:rPr lang="en-US" altLang="zh-CN" sz="1600" dirty="0"/>
              <a:t>./scripts/rpc.py </a:t>
            </a:r>
            <a:r>
              <a:rPr lang="en-US" altLang="zh-CN" sz="1600" dirty="0" err="1"/>
              <a:t>nvmf_create_transport</a:t>
            </a:r>
            <a:r>
              <a:rPr lang="en-US" altLang="zh-CN" sz="1600" dirty="0"/>
              <a:t> -t TCP -q 128 -m 127 -c 4096 -i 131072 -u 131072 -a 128 -n 4096 -b 32</a:t>
            </a:r>
          </a:p>
          <a:p>
            <a:r>
              <a:rPr lang="en-US" altLang="zh-CN" sz="1600" dirty="0"/>
              <a:t>./scripts/rpc.py </a:t>
            </a:r>
            <a:r>
              <a:rPr lang="en-US" altLang="zh-CN" sz="1600" dirty="0" err="1"/>
              <a:t>nvmf_create_subsystem</a:t>
            </a:r>
            <a:r>
              <a:rPr lang="en-US" altLang="zh-CN" sz="1600" dirty="0"/>
              <a:t> nqn.2016-06.io.spdk:cnode1 -a -s SPDK00000000000001 -m 8</a:t>
            </a:r>
          </a:p>
          <a:p>
            <a:r>
              <a:rPr lang="en-US" altLang="zh-CN" sz="1600" dirty="0"/>
              <a:t>./scripts/rpc.py </a:t>
            </a:r>
            <a:r>
              <a:rPr lang="en-US" altLang="zh-CN" sz="1600" dirty="0" err="1"/>
              <a:t>nvmf_subsystem_add_ns</a:t>
            </a:r>
            <a:r>
              <a:rPr lang="en-US" altLang="zh-CN" sz="1600" dirty="0"/>
              <a:t> nqn.2016-06.io.spdk:cnode1 COMP_01000000-0000-0000-0022-a100f06bd156</a:t>
            </a:r>
          </a:p>
          <a:p>
            <a:r>
              <a:rPr lang="en-US" altLang="zh-CN" sz="1600" dirty="0"/>
              <a:t>./scripts/rpc.py </a:t>
            </a:r>
            <a:r>
              <a:rPr lang="en-US" altLang="zh-CN" sz="1600" dirty="0" err="1"/>
              <a:t>nvmf_subsystem_add_listener</a:t>
            </a:r>
            <a:r>
              <a:rPr lang="en-US" altLang="zh-CN" sz="1600" dirty="0"/>
              <a:t> nqn.2016-06.io.spdk:cnode1 -t TCP -a 172.19.x.x -s 4420</a:t>
            </a:r>
          </a:p>
          <a:p>
            <a:endParaRPr lang="en-US" altLang="zh-CN" sz="1600" dirty="0"/>
          </a:p>
          <a:p>
            <a:r>
              <a:rPr lang="en-US" altLang="zh-CN" sz="1600" b="1" dirty="0"/>
              <a:t># </a:t>
            </a:r>
            <a:r>
              <a:rPr lang="zh-CN" altLang="en-US" sz="1600" b="1" dirty="0"/>
              <a:t>执行用例</a:t>
            </a:r>
            <a:endParaRPr lang="en-US" altLang="zh-CN" sz="1600" b="1" dirty="0"/>
          </a:p>
          <a:p>
            <a:r>
              <a:rPr lang="en-US" altLang="zh-CN" sz="1600" dirty="0"/>
              <a:t>taskset -c 12 ./build/bin/</a:t>
            </a:r>
            <a:r>
              <a:rPr lang="en-US" altLang="zh-CN" sz="1600" dirty="0" err="1"/>
              <a:t>spdk_nvme_perf</a:t>
            </a:r>
            <a:r>
              <a:rPr lang="en-US" altLang="zh-CN" sz="1600" dirty="0"/>
              <a:t> -r '</a:t>
            </a:r>
            <a:r>
              <a:rPr lang="en-US" altLang="zh-CN" sz="1600" dirty="0" err="1"/>
              <a:t>trtype:TCP</a:t>
            </a:r>
            <a:r>
              <a:rPr lang="en-US" altLang="zh-CN" sz="1600" dirty="0"/>
              <a:t> adrfam:IPV4 traddr:172.19.x.x trsvcid:4420' -t 300 -w write -o 16384 -q 16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319EF35-2A12-4235-8F83-91161B34641D}"/>
              </a:ext>
            </a:extLst>
          </p:cNvPr>
          <p:cNvCxnSpPr/>
          <p:nvPr/>
        </p:nvCxnSpPr>
        <p:spPr>
          <a:xfrm flipH="1" flipV="1">
            <a:off x="5174137" y="4288120"/>
            <a:ext cx="211902" cy="3507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1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04BFB-5A5E-4BBC-974D-0893A81FE43C}"/>
              </a:ext>
            </a:extLst>
          </p:cNvPr>
          <p:cNvSpPr txBox="1">
            <a:spLocks/>
          </p:cNvSpPr>
          <p:nvPr/>
        </p:nvSpPr>
        <p:spPr>
          <a:xfrm>
            <a:off x="732325" y="294104"/>
            <a:ext cx="8883624" cy="507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/>
              <a:t>3 </a:t>
            </a:r>
            <a:r>
              <a:rPr lang="zh-CN" altLang="en-US" sz="3200" dirty="0"/>
              <a:t>加速压缩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A3F455-FB90-4A61-AB27-533B49C0FAE6}"/>
              </a:ext>
            </a:extLst>
          </p:cNvPr>
          <p:cNvSpPr txBox="1"/>
          <p:nvPr/>
        </p:nvSpPr>
        <p:spPr>
          <a:xfrm>
            <a:off x="641111" y="801935"/>
            <a:ext cx="1090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kunpeng920</a:t>
            </a:r>
            <a:r>
              <a:rPr lang="zh-CN" altLang="en-US" dirty="0"/>
              <a:t>分别使能</a:t>
            </a:r>
            <a:r>
              <a:rPr lang="en-US" altLang="zh-CN" dirty="0" err="1"/>
              <a:t>zlib</a:t>
            </a:r>
            <a:r>
              <a:rPr lang="zh-CN" altLang="en-US" dirty="0"/>
              <a:t>软算和</a:t>
            </a:r>
            <a:r>
              <a:rPr lang="en-US" altLang="zh-CN" dirty="0"/>
              <a:t>UADK</a:t>
            </a:r>
            <a:r>
              <a:rPr lang="zh-CN" altLang="en-US" dirty="0"/>
              <a:t>硬算执行压缩，硬算写带宽达到软算带宽的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2.4X</a:t>
            </a:r>
            <a:r>
              <a:rPr lang="zh-CN" altLang="en-US" dirty="0"/>
              <a:t>，时延是软算的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40%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8896CEC-DD51-4328-B6F4-382CEFEF0A2D}"/>
              </a:ext>
            </a:extLst>
          </p:cNvPr>
          <p:cNvCxnSpPr>
            <a:cxnSpLocks/>
          </p:cNvCxnSpPr>
          <p:nvPr/>
        </p:nvCxnSpPr>
        <p:spPr>
          <a:xfrm>
            <a:off x="6159374" y="1285592"/>
            <a:ext cx="0" cy="5408194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48EB99BB-2586-4639-86B3-0EBF9E039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965767"/>
              </p:ext>
            </p:extLst>
          </p:nvPr>
        </p:nvGraphicFramePr>
        <p:xfrm>
          <a:off x="732325" y="1448266"/>
          <a:ext cx="5040000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9B3B5901-6601-46FC-A8D6-8A84DFF185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407370"/>
              </p:ext>
            </p:extLst>
          </p:nvPr>
        </p:nvGraphicFramePr>
        <p:xfrm>
          <a:off x="732325" y="4101786"/>
          <a:ext cx="5040000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FE0DECF7-5A2B-44AB-BEF4-291CA34C30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000361"/>
              </p:ext>
            </p:extLst>
          </p:nvPr>
        </p:nvGraphicFramePr>
        <p:xfrm>
          <a:off x="6510889" y="1448266"/>
          <a:ext cx="5040000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CDBBC29E-71A5-452A-B90D-4E9367A140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627101"/>
              </p:ext>
            </p:extLst>
          </p:nvPr>
        </p:nvGraphicFramePr>
        <p:xfrm>
          <a:off x="6510889" y="4101786"/>
          <a:ext cx="5040000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4237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A6E780C5-07B5-4F9C-A106-26F1E0A16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850222"/>
              </p:ext>
            </p:extLst>
          </p:nvPr>
        </p:nvGraphicFramePr>
        <p:xfrm>
          <a:off x="732325" y="1432776"/>
          <a:ext cx="5040000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DDC408C1-2705-414B-BDAF-F84844EBBC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461986"/>
              </p:ext>
            </p:extLst>
          </p:nvPr>
        </p:nvGraphicFramePr>
        <p:xfrm>
          <a:off x="732325" y="4101786"/>
          <a:ext cx="5040000" cy="25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E6A04BFB-5A5E-4BBC-974D-0893A81FE43C}"/>
              </a:ext>
            </a:extLst>
          </p:cNvPr>
          <p:cNvSpPr txBox="1">
            <a:spLocks/>
          </p:cNvSpPr>
          <p:nvPr/>
        </p:nvSpPr>
        <p:spPr>
          <a:xfrm>
            <a:off x="732325" y="294104"/>
            <a:ext cx="8883624" cy="507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3200" dirty="0"/>
              <a:t>3 </a:t>
            </a:r>
            <a:r>
              <a:rPr lang="zh-CN" altLang="en-US" sz="3200" dirty="0"/>
              <a:t>加速压缩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A3F455-FB90-4A61-AB27-533B49C0FAE6}"/>
              </a:ext>
            </a:extLst>
          </p:cNvPr>
          <p:cNvSpPr txBox="1"/>
          <p:nvPr/>
        </p:nvSpPr>
        <p:spPr>
          <a:xfrm>
            <a:off x="641111" y="801935"/>
            <a:ext cx="1090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应用性能待优化</a:t>
            </a:r>
            <a:r>
              <a:rPr lang="zh-CN" altLang="en-US" dirty="0"/>
              <a:t> 压缩盘压缩峰值带宽只达到硬件峰值的</a:t>
            </a:r>
            <a:r>
              <a:rPr lang="en-US" altLang="zh-CN" dirty="0"/>
              <a:t>1/4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8896CEC-DD51-4328-B6F4-382CEFEF0A2D}"/>
              </a:ext>
            </a:extLst>
          </p:cNvPr>
          <p:cNvCxnSpPr>
            <a:cxnSpLocks/>
          </p:cNvCxnSpPr>
          <p:nvPr/>
        </p:nvCxnSpPr>
        <p:spPr>
          <a:xfrm>
            <a:off x="5924483" y="1336035"/>
            <a:ext cx="0" cy="5408194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1F44CB3-19CB-4AA1-8C07-F63B321D67AF}"/>
              </a:ext>
            </a:extLst>
          </p:cNvPr>
          <p:cNvSpPr txBox="1"/>
          <p:nvPr/>
        </p:nvSpPr>
        <p:spPr>
          <a:xfrm>
            <a:off x="3074565" y="2969595"/>
            <a:ext cx="41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A395FB-1F9B-42E8-ADF3-AA03242F052D}"/>
              </a:ext>
            </a:extLst>
          </p:cNvPr>
          <p:cNvSpPr txBox="1"/>
          <p:nvPr/>
        </p:nvSpPr>
        <p:spPr>
          <a:xfrm>
            <a:off x="2990675" y="5796685"/>
            <a:ext cx="41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2D62000-B2D1-4CA2-8279-819144439642}"/>
              </a:ext>
            </a:extLst>
          </p:cNvPr>
          <p:cNvSpPr txBox="1"/>
          <p:nvPr/>
        </p:nvSpPr>
        <p:spPr>
          <a:xfrm>
            <a:off x="6096000" y="2169720"/>
            <a:ext cx="5510624" cy="278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Q1</a:t>
            </a:r>
            <a:r>
              <a:rPr lang="zh-CN" altLang="en-US" dirty="0"/>
              <a:t>：</a:t>
            </a:r>
            <a:r>
              <a:rPr lang="en-US" altLang="zh-CN" dirty="0"/>
              <a:t>DPDK</a:t>
            </a:r>
            <a:r>
              <a:rPr lang="zh-CN" altLang="en-US" dirty="0"/>
              <a:t>层</a:t>
            </a:r>
            <a:r>
              <a:rPr lang="en-US" altLang="zh-CN" dirty="0" err="1"/>
              <a:t>compressbdev</a:t>
            </a:r>
            <a:r>
              <a:rPr lang="zh-CN" altLang="en-US" dirty="0"/>
              <a:t>采用同步接口调用</a:t>
            </a:r>
            <a:r>
              <a:rPr lang="en-US" altLang="zh-CN" dirty="0" err="1"/>
              <a:t>uadk</a:t>
            </a:r>
            <a:r>
              <a:rPr lang="zh-CN" altLang="en-US" dirty="0"/>
              <a:t>加速器，未能充分发挥加速器性能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适配异步编程接口，减小同步等待开销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en-US" altLang="zh-CN" dirty="0"/>
              <a:t>Q2</a:t>
            </a:r>
            <a:r>
              <a:rPr lang="zh-CN" altLang="en-US" dirty="0"/>
              <a:t>：</a:t>
            </a:r>
            <a:r>
              <a:rPr lang="en-US" altLang="zh-CN" dirty="0" err="1"/>
              <a:t>spdk</a:t>
            </a:r>
            <a:r>
              <a:rPr lang="zh-CN" altLang="en-US" dirty="0"/>
              <a:t>层单</a:t>
            </a:r>
            <a:r>
              <a:rPr lang="en-US" altLang="zh-CN" dirty="0"/>
              <a:t>core</a:t>
            </a:r>
            <a:r>
              <a:rPr lang="zh-CN" altLang="en-US" dirty="0"/>
              <a:t>需要做业务</a:t>
            </a:r>
            <a:r>
              <a:rPr lang="en-US" altLang="zh-CN" dirty="0"/>
              <a:t>IO</a:t>
            </a:r>
            <a:r>
              <a:rPr lang="zh-CN" altLang="en-US" dirty="0"/>
              <a:t>收发也要执行压缩请求收发，成为性能瓶颈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SPDK</a:t>
            </a:r>
            <a:r>
              <a:rPr lang="zh-CN" altLang="en-US" dirty="0"/>
              <a:t>支持</a:t>
            </a:r>
            <a:r>
              <a:rPr lang="en-US" altLang="zh-CN" dirty="0" err="1"/>
              <a:t>vcompress</a:t>
            </a:r>
            <a:r>
              <a:rPr lang="zh-CN" altLang="en-US" dirty="0"/>
              <a:t>多核扩展，避免单核瓶颈</a:t>
            </a:r>
            <a:endParaRPr lang="en-US" altLang="zh-CN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54BB9D-D5B9-40B0-B191-530D2576A7AA}"/>
              </a:ext>
            </a:extLst>
          </p:cNvPr>
          <p:cNvCxnSpPr/>
          <p:nvPr/>
        </p:nvCxnSpPr>
        <p:spPr>
          <a:xfrm flipV="1">
            <a:off x="3212983" y="2203276"/>
            <a:ext cx="0" cy="12592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6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5688</TotalTime>
  <Words>2248</Words>
  <Application>Microsoft Office PowerPoint</Application>
  <PresentationFormat>宽屏</PresentationFormat>
  <Paragraphs>301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-apple-system</vt:lpstr>
      <vt:lpstr>等线</vt:lpstr>
      <vt:lpstr>默认字体</vt:lpstr>
      <vt:lpstr>微软雅黑</vt:lpstr>
      <vt:lpstr>微软雅黑</vt:lpstr>
      <vt:lpstr>Arial</vt:lpstr>
      <vt:lpstr>Consolas</vt:lpstr>
      <vt:lpstr>Wingdings</vt:lpstr>
      <vt:lpstr>Office 主题​​</vt:lpstr>
      <vt:lpstr>SPDK使能UADK加速压缩和加解密</vt:lpstr>
      <vt:lpstr>目录</vt:lpstr>
      <vt:lpstr>1 引言 —— 如何降低用户不可见的CPU开销是降本增效的方向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liuqinfei</cp:lastModifiedBy>
  <cp:revision>152</cp:revision>
  <dcterms:created xsi:type="dcterms:W3CDTF">2023-10-13T08:11:36Z</dcterms:created>
  <dcterms:modified xsi:type="dcterms:W3CDTF">2024-11-07T12:42:25Z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(3)Pl5FK/vAeNN36ZzOCAIVQo46D+KzoFvIv85UQYAJsBEe9qjmI9vsLY6o6l7UTs7SRDQITG7a
k8XRMF05l+J2k+CgX9BGn8gUGDrMJLgCFylJ1yAyGimJHpOOTgAo4UT38GKFvvbYqRVQnWHC
BoAVhFQg1yhQGv23reE01p8lMl68cRAUggzOiVActFv6QGSu2L7zkducMZ82FDM+Je2Ssvh2
PEVoUXP0+UQnOJOsKq</vt:lpwstr>
  </property>
  <property fmtid="{D5CDD505-2E9C-101B-9397-08002B2CF9AE}" pid="3" name="_2015_ms_pID_7253431">
    <vt:lpwstr>vR1kowiHlwIeFY3y2zZB6mfnbPt74b8oAxFnOpsnz8l1zpWDL9hcEC
Vgk+RuZRZdCcIPt0t3rIpF8XEEdwUMBqLlT4ufAwa0F8IBPIrfPBqqMur3fV2ZkzW4t5FLoc
K4yE7H3SA/u8hsQI+IKOTEKQ7pB+xKawKLHdF7Ur3UjXMnoDgKGtXXk+ogRDGPjtZoByclFP
T4W69NZho5r9bOj2OiqRqA5TXmkuUnpKBelI</vt:lpwstr>
  </property>
  <property fmtid="{D5CDD505-2E9C-101B-9397-08002B2CF9AE}" pid="4" name="_2015_ms_pID_7253432">
    <vt:lpwstr>yw==</vt:lpwstr>
  </property>
</Properties>
</file>