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1" r:id="rId4"/>
    <p:sldId id="280" r:id="rId5"/>
    <p:sldId id="270" r:id="rId6"/>
    <p:sldId id="272" r:id="rId7"/>
    <p:sldId id="278" r:id="rId8"/>
    <p:sldId id="274" r:id="rId9"/>
    <p:sldId id="281" r:id="rId10"/>
    <p:sldId id="268" r:id="rId11"/>
  </p:sldIdLst>
  <p:sldSz cx="34137600" cy="19507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1pPr>
    <a:lvl2pPr marL="0" marR="0" indent="4572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2pPr>
    <a:lvl3pPr marL="0" marR="0" indent="9144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3pPr>
    <a:lvl4pPr marL="0" marR="0" indent="13716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4pPr>
    <a:lvl5pPr marL="0" marR="0" indent="18288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5pPr>
    <a:lvl6pPr marL="0" marR="0" indent="22860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6pPr>
    <a:lvl7pPr marL="0" marR="0" indent="27432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7pPr>
    <a:lvl8pPr marL="0" marR="0" indent="32004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8pPr>
    <a:lvl9pPr marL="0" marR="0" indent="3657600" algn="ctr" defTabSz="34678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FZLanTingHeiS-R-GB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5FC"/>
    <a:srgbClr val="939CFF"/>
    <a:srgbClr val="124BD8"/>
    <a:srgbClr val="061846"/>
    <a:srgbClr val="C1E7FD"/>
    <a:srgbClr val="0D113D"/>
    <a:srgbClr val="121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1D836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E3E5E8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E3E5E8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E3E5E8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0C0C0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0C0C0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/>
    <p:restoredTop sz="89729" autoAdjust="0"/>
  </p:normalViewPr>
  <p:slideViewPr>
    <p:cSldViewPr snapToGrid="0" snapToObjects="1" showGuides="1">
      <p:cViewPr varScale="1">
        <p:scale>
          <a:sx n="36" d="100"/>
          <a:sy n="36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40F42-C415-4082-AB55-9A49DF76008E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82CF864-DF73-437A-85E6-9DE783C65293}">
      <dgm:prSet phldrT="[文本]"/>
      <dgm:spPr/>
      <dgm:t>
        <a:bodyPr/>
        <a:lstStyle/>
        <a:p>
          <a:r>
            <a:rPr lang="zh-CN" altLang="en-US" dirty="0"/>
            <a:t>设计</a:t>
          </a:r>
        </a:p>
      </dgm:t>
    </dgm:pt>
    <dgm:pt modelId="{7875228C-7808-4EF0-B358-C2C2AEABA8E5}" type="parTrans" cxnId="{8C1D6DBC-8825-4BA6-BD52-E06D0A138148}">
      <dgm:prSet/>
      <dgm:spPr/>
      <dgm:t>
        <a:bodyPr/>
        <a:lstStyle/>
        <a:p>
          <a:endParaRPr lang="zh-CN" altLang="en-US"/>
        </a:p>
      </dgm:t>
    </dgm:pt>
    <dgm:pt modelId="{29D1DB05-204D-40D6-8B06-8A474FFF1173}" type="sibTrans" cxnId="{8C1D6DBC-8825-4BA6-BD52-E06D0A138148}">
      <dgm:prSet/>
      <dgm:spPr/>
      <dgm:t>
        <a:bodyPr/>
        <a:lstStyle/>
        <a:p>
          <a:endParaRPr lang="zh-CN" altLang="en-US"/>
        </a:p>
      </dgm:t>
    </dgm:pt>
    <dgm:pt modelId="{2B77C2B8-1533-46DA-BFD0-5CA6140094A9}">
      <dgm:prSet phldrT="[文本]"/>
      <dgm:spPr/>
      <dgm:t>
        <a:bodyPr/>
        <a:lstStyle/>
        <a:p>
          <a:r>
            <a:rPr lang="zh-CN" altLang="en-US" dirty="0"/>
            <a:t>代码实现</a:t>
          </a:r>
        </a:p>
      </dgm:t>
    </dgm:pt>
    <dgm:pt modelId="{B336B01D-84FA-464E-9FCA-298775D13351}" type="parTrans" cxnId="{DFA94461-C88A-405E-B211-7F76204D29D1}">
      <dgm:prSet/>
      <dgm:spPr/>
      <dgm:t>
        <a:bodyPr/>
        <a:lstStyle/>
        <a:p>
          <a:endParaRPr lang="zh-CN" altLang="en-US"/>
        </a:p>
      </dgm:t>
    </dgm:pt>
    <dgm:pt modelId="{8A37E6DC-0170-4D32-8B7F-F27705325652}" type="sibTrans" cxnId="{DFA94461-C88A-405E-B211-7F76204D29D1}">
      <dgm:prSet/>
      <dgm:spPr/>
      <dgm:t>
        <a:bodyPr/>
        <a:lstStyle/>
        <a:p>
          <a:endParaRPr lang="zh-CN" altLang="en-US"/>
        </a:p>
      </dgm:t>
    </dgm:pt>
    <dgm:pt modelId="{2562B03B-4E07-494A-B245-D6F23CF0C834}">
      <dgm:prSet phldrT="[文本]"/>
      <dgm:spPr/>
      <dgm:t>
        <a:bodyPr/>
        <a:lstStyle/>
        <a:p>
          <a:r>
            <a:rPr lang="zh-CN" altLang="en-US" dirty="0"/>
            <a:t>维护</a:t>
          </a:r>
        </a:p>
      </dgm:t>
    </dgm:pt>
    <dgm:pt modelId="{F18D9893-EC48-4B9E-B13C-F1E2A1E9C5F1}" type="parTrans" cxnId="{D8D3DCBA-7FE3-494F-98D5-C16685CDFE58}">
      <dgm:prSet/>
      <dgm:spPr/>
      <dgm:t>
        <a:bodyPr/>
        <a:lstStyle/>
        <a:p>
          <a:endParaRPr lang="zh-CN" altLang="en-US"/>
        </a:p>
      </dgm:t>
    </dgm:pt>
    <dgm:pt modelId="{8473C134-6284-476F-86C8-22DEEB8D7FE4}" type="sibTrans" cxnId="{D8D3DCBA-7FE3-494F-98D5-C16685CDFE58}">
      <dgm:prSet/>
      <dgm:spPr/>
      <dgm:t>
        <a:bodyPr/>
        <a:lstStyle/>
        <a:p>
          <a:endParaRPr lang="zh-CN" altLang="en-US"/>
        </a:p>
      </dgm:t>
    </dgm:pt>
    <dgm:pt modelId="{EA06CB26-D16B-43F3-B812-62A9571C629A}">
      <dgm:prSet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3F5D7655-8299-405C-9969-F0CF751AC7A0}" type="parTrans" cxnId="{884BEBA4-E098-4C20-A972-3019BFDBA298}">
      <dgm:prSet/>
      <dgm:spPr/>
      <dgm:t>
        <a:bodyPr/>
        <a:lstStyle/>
        <a:p>
          <a:endParaRPr lang="zh-CN" altLang="en-US"/>
        </a:p>
      </dgm:t>
    </dgm:pt>
    <dgm:pt modelId="{E9CE7769-DD39-49BB-B81C-FB935E2534BB}" type="sibTrans" cxnId="{884BEBA4-E098-4C20-A972-3019BFDBA298}">
      <dgm:prSet/>
      <dgm:spPr/>
      <dgm:t>
        <a:bodyPr/>
        <a:lstStyle/>
        <a:p>
          <a:endParaRPr lang="zh-CN" altLang="en-US"/>
        </a:p>
      </dgm:t>
    </dgm:pt>
    <dgm:pt modelId="{31441E50-2AF9-46CD-BA78-7435F5C059FC}" type="pres">
      <dgm:prSet presAssocID="{10C40F42-C415-4082-AB55-9A49DF76008E}" presName="Name0" presStyleCnt="0">
        <dgm:presLayoutVars>
          <dgm:dir/>
          <dgm:resizeHandles val="exact"/>
        </dgm:presLayoutVars>
      </dgm:prSet>
      <dgm:spPr/>
    </dgm:pt>
    <dgm:pt modelId="{FDFF28EC-4A5C-472F-8B21-5B07FBD2EAE6}" type="pres">
      <dgm:prSet presAssocID="{582CF864-DF73-437A-85E6-9DE783C65293}" presName="node" presStyleLbl="node1" presStyleIdx="0" presStyleCnt="4">
        <dgm:presLayoutVars>
          <dgm:bulletEnabled val="1"/>
        </dgm:presLayoutVars>
      </dgm:prSet>
      <dgm:spPr/>
    </dgm:pt>
    <dgm:pt modelId="{CA0DAC6D-5792-48B2-943C-25373084F0A0}" type="pres">
      <dgm:prSet presAssocID="{29D1DB05-204D-40D6-8B06-8A474FFF1173}" presName="sibTrans" presStyleLbl="sibTrans2D1" presStyleIdx="0" presStyleCnt="3"/>
      <dgm:spPr/>
    </dgm:pt>
    <dgm:pt modelId="{D87F98B5-F9D3-42E6-8CC5-71852840C8C3}" type="pres">
      <dgm:prSet presAssocID="{29D1DB05-204D-40D6-8B06-8A474FFF1173}" presName="connectorText" presStyleLbl="sibTrans2D1" presStyleIdx="0" presStyleCnt="3"/>
      <dgm:spPr/>
    </dgm:pt>
    <dgm:pt modelId="{B3C7815F-6E33-4D18-B1A3-459CC61FF86F}" type="pres">
      <dgm:prSet presAssocID="{2B77C2B8-1533-46DA-BFD0-5CA6140094A9}" presName="node" presStyleLbl="node1" presStyleIdx="1" presStyleCnt="4">
        <dgm:presLayoutVars>
          <dgm:bulletEnabled val="1"/>
        </dgm:presLayoutVars>
      </dgm:prSet>
      <dgm:spPr/>
    </dgm:pt>
    <dgm:pt modelId="{E68DD084-F874-49E3-A95B-8936ECBB8EFB}" type="pres">
      <dgm:prSet presAssocID="{8A37E6DC-0170-4D32-8B7F-F27705325652}" presName="sibTrans" presStyleLbl="sibTrans2D1" presStyleIdx="1" presStyleCnt="3"/>
      <dgm:spPr/>
    </dgm:pt>
    <dgm:pt modelId="{6699EACE-F024-4D0E-9900-7A7182F3BCF3}" type="pres">
      <dgm:prSet presAssocID="{8A37E6DC-0170-4D32-8B7F-F27705325652}" presName="connectorText" presStyleLbl="sibTrans2D1" presStyleIdx="1" presStyleCnt="3"/>
      <dgm:spPr/>
    </dgm:pt>
    <dgm:pt modelId="{79742A65-EE2B-46E8-8872-C264563A828C}" type="pres">
      <dgm:prSet presAssocID="{EA06CB26-D16B-43F3-B812-62A9571C629A}" presName="node" presStyleLbl="node1" presStyleIdx="2" presStyleCnt="4">
        <dgm:presLayoutVars>
          <dgm:bulletEnabled val="1"/>
        </dgm:presLayoutVars>
      </dgm:prSet>
      <dgm:spPr/>
    </dgm:pt>
    <dgm:pt modelId="{8CF4B2E8-9B38-4A97-A414-FCE70D62EFD5}" type="pres">
      <dgm:prSet presAssocID="{E9CE7769-DD39-49BB-B81C-FB935E2534BB}" presName="sibTrans" presStyleLbl="sibTrans2D1" presStyleIdx="2" presStyleCnt="3"/>
      <dgm:spPr/>
    </dgm:pt>
    <dgm:pt modelId="{C12098E3-749B-4C1A-B38E-CAFE121C388F}" type="pres">
      <dgm:prSet presAssocID="{E9CE7769-DD39-49BB-B81C-FB935E2534BB}" presName="connectorText" presStyleLbl="sibTrans2D1" presStyleIdx="2" presStyleCnt="3"/>
      <dgm:spPr/>
    </dgm:pt>
    <dgm:pt modelId="{719C07B3-C270-4FA3-BC1C-1474C8F543D4}" type="pres">
      <dgm:prSet presAssocID="{2562B03B-4E07-494A-B245-D6F23CF0C834}" presName="node" presStyleLbl="node1" presStyleIdx="3" presStyleCnt="4">
        <dgm:presLayoutVars>
          <dgm:bulletEnabled val="1"/>
        </dgm:presLayoutVars>
      </dgm:prSet>
      <dgm:spPr/>
    </dgm:pt>
  </dgm:ptLst>
  <dgm:cxnLst>
    <dgm:cxn modelId="{AF455E11-8594-49BF-AACD-A8BAFFF10741}" type="presOf" srcId="{2B77C2B8-1533-46DA-BFD0-5CA6140094A9}" destId="{B3C7815F-6E33-4D18-B1A3-459CC61FF86F}" srcOrd="0" destOrd="0" presId="urn:microsoft.com/office/officeart/2005/8/layout/process1"/>
    <dgm:cxn modelId="{8EDD4417-4F2A-42CD-8295-B7AA141CC41D}" type="presOf" srcId="{E9CE7769-DD39-49BB-B81C-FB935E2534BB}" destId="{8CF4B2E8-9B38-4A97-A414-FCE70D62EFD5}" srcOrd="0" destOrd="0" presId="urn:microsoft.com/office/officeart/2005/8/layout/process1"/>
    <dgm:cxn modelId="{D9F6EA21-25E7-46CB-AA2B-677A22C96A4F}" type="presOf" srcId="{29D1DB05-204D-40D6-8B06-8A474FFF1173}" destId="{D87F98B5-F9D3-42E6-8CC5-71852840C8C3}" srcOrd="1" destOrd="0" presId="urn:microsoft.com/office/officeart/2005/8/layout/process1"/>
    <dgm:cxn modelId="{DFA94461-C88A-405E-B211-7F76204D29D1}" srcId="{10C40F42-C415-4082-AB55-9A49DF76008E}" destId="{2B77C2B8-1533-46DA-BFD0-5CA6140094A9}" srcOrd="1" destOrd="0" parTransId="{B336B01D-84FA-464E-9FCA-298775D13351}" sibTransId="{8A37E6DC-0170-4D32-8B7F-F27705325652}"/>
    <dgm:cxn modelId="{9E9EA66B-5EF9-4D40-8825-42B38396F2C1}" type="presOf" srcId="{EA06CB26-D16B-43F3-B812-62A9571C629A}" destId="{79742A65-EE2B-46E8-8872-C264563A828C}" srcOrd="0" destOrd="0" presId="urn:microsoft.com/office/officeart/2005/8/layout/process1"/>
    <dgm:cxn modelId="{A3E6136E-5F89-422B-B5AF-91AD8395E64F}" type="presOf" srcId="{582CF864-DF73-437A-85E6-9DE783C65293}" destId="{FDFF28EC-4A5C-472F-8B21-5B07FBD2EAE6}" srcOrd="0" destOrd="0" presId="urn:microsoft.com/office/officeart/2005/8/layout/process1"/>
    <dgm:cxn modelId="{115C8675-8CDD-46E0-8A09-07C8836A9405}" type="presOf" srcId="{8A37E6DC-0170-4D32-8B7F-F27705325652}" destId="{6699EACE-F024-4D0E-9900-7A7182F3BCF3}" srcOrd="1" destOrd="0" presId="urn:microsoft.com/office/officeart/2005/8/layout/process1"/>
    <dgm:cxn modelId="{884BEBA4-E098-4C20-A972-3019BFDBA298}" srcId="{10C40F42-C415-4082-AB55-9A49DF76008E}" destId="{EA06CB26-D16B-43F3-B812-62A9571C629A}" srcOrd="2" destOrd="0" parTransId="{3F5D7655-8299-405C-9969-F0CF751AC7A0}" sibTransId="{E9CE7769-DD39-49BB-B81C-FB935E2534BB}"/>
    <dgm:cxn modelId="{55C6C0B2-C1F8-4D0C-9622-82447D91EDEA}" type="presOf" srcId="{29D1DB05-204D-40D6-8B06-8A474FFF1173}" destId="{CA0DAC6D-5792-48B2-943C-25373084F0A0}" srcOrd="0" destOrd="0" presId="urn:microsoft.com/office/officeart/2005/8/layout/process1"/>
    <dgm:cxn modelId="{D8D3DCBA-7FE3-494F-98D5-C16685CDFE58}" srcId="{10C40F42-C415-4082-AB55-9A49DF76008E}" destId="{2562B03B-4E07-494A-B245-D6F23CF0C834}" srcOrd="3" destOrd="0" parTransId="{F18D9893-EC48-4B9E-B13C-F1E2A1E9C5F1}" sibTransId="{8473C134-6284-476F-86C8-22DEEB8D7FE4}"/>
    <dgm:cxn modelId="{8C1D6DBC-8825-4BA6-BD52-E06D0A138148}" srcId="{10C40F42-C415-4082-AB55-9A49DF76008E}" destId="{582CF864-DF73-437A-85E6-9DE783C65293}" srcOrd="0" destOrd="0" parTransId="{7875228C-7808-4EF0-B358-C2C2AEABA8E5}" sibTransId="{29D1DB05-204D-40D6-8B06-8A474FFF1173}"/>
    <dgm:cxn modelId="{8DF88BD3-CB2D-4D9D-A2E7-728B415D91A6}" type="presOf" srcId="{8A37E6DC-0170-4D32-8B7F-F27705325652}" destId="{E68DD084-F874-49E3-A95B-8936ECBB8EFB}" srcOrd="0" destOrd="0" presId="urn:microsoft.com/office/officeart/2005/8/layout/process1"/>
    <dgm:cxn modelId="{7E79B0D3-6768-4253-A675-36D18C7FFD74}" type="presOf" srcId="{2562B03B-4E07-494A-B245-D6F23CF0C834}" destId="{719C07B3-C270-4FA3-BC1C-1474C8F543D4}" srcOrd="0" destOrd="0" presId="urn:microsoft.com/office/officeart/2005/8/layout/process1"/>
    <dgm:cxn modelId="{F2F052DF-0255-4306-AA63-15FAA49A6E6B}" type="presOf" srcId="{10C40F42-C415-4082-AB55-9A49DF76008E}" destId="{31441E50-2AF9-46CD-BA78-7435F5C059FC}" srcOrd="0" destOrd="0" presId="urn:microsoft.com/office/officeart/2005/8/layout/process1"/>
    <dgm:cxn modelId="{510CFDFB-DA1C-4848-8D4F-0F897DC6DF50}" type="presOf" srcId="{E9CE7769-DD39-49BB-B81C-FB935E2534BB}" destId="{C12098E3-749B-4C1A-B38E-CAFE121C388F}" srcOrd="1" destOrd="0" presId="urn:microsoft.com/office/officeart/2005/8/layout/process1"/>
    <dgm:cxn modelId="{A4DA932C-195C-4829-8DE2-AC2951DBDC21}" type="presParOf" srcId="{31441E50-2AF9-46CD-BA78-7435F5C059FC}" destId="{FDFF28EC-4A5C-472F-8B21-5B07FBD2EAE6}" srcOrd="0" destOrd="0" presId="urn:microsoft.com/office/officeart/2005/8/layout/process1"/>
    <dgm:cxn modelId="{8861E465-E0FF-430F-B1EB-20B11B58A460}" type="presParOf" srcId="{31441E50-2AF9-46CD-BA78-7435F5C059FC}" destId="{CA0DAC6D-5792-48B2-943C-25373084F0A0}" srcOrd="1" destOrd="0" presId="urn:microsoft.com/office/officeart/2005/8/layout/process1"/>
    <dgm:cxn modelId="{6B2C4688-4D6B-4ACB-93BD-49FA61DCD6B5}" type="presParOf" srcId="{CA0DAC6D-5792-48B2-943C-25373084F0A0}" destId="{D87F98B5-F9D3-42E6-8CC5-71852840C8C3}" srcOrd="0" destOrd="0" presId="urn:microsoft.com/office/officeart/2005/8/layout/process1"/>
    <dgm:cxn modelId="{FAEA9CDC-AE42-4329-9E27-D7F28A4F6D9C}" type="presParOf" srcId="{31441E50-2AF9-46CD-BA78-7435F5C059FC}" destId="{B3C7815F-6E33-4D18-B1A3-459CC61FF86F}" srcOrd="2" destOrd="0" presId="urn:microsoft.com/office/officeart/2005/8/layout/process1"/>
    <dgm:cxn modelId="{94A233D6-916F-46F4-85C7-A461EA915F41}" type="presParOf" srcId="{31441E50-2AF9-46CD-BA78-7435F5C059FC}" destId="{E68DD084-F874-49E3-A95B-8936ECBB8EFB}" srcOrd="3" destOrd="0" presId="urn:microsoft.com/office/officeart/2005/8/layout/process1"/>
    <dgm:cxn modelId="{C7680B8B-8FE2-49F0-BA86-9E7A05037012}" type="presParOf" srcId="{E68DD084-F874-49E3-A95B-8936ECBB8EFB}" destId="{6699EACE-F024-4D0E-9900-7A7182F3BCF3}" srcOrd="0" destOrd="0" presId="urn:microsoft.com/office/officeart/2005/8/layout/process1"/>
    <dgm:cxn modelId="{8D0960A7-4B6F-4C4B-B277-E3BF8F71EA00}" type="presParOf" srcId="{31441E50-2AF9-46CD-BA78-7435F5C059FC}" destId="{79742A65-EE2B-46E8-8872-C264563A828C}" srcOrd="4" destOrd="0" presId="urn:microsoft.com/office/officeart/2005/8/layout/process1"/>
    <dgm:cxn modelId="{356F05D4-B4A4-46F4-9C52-E92632654966}" type="presParOf" srcId="{31441E50-2AF9-46CD-BA78-7435F5C059FC}" destId="{8CF4B2E8-9B38-4A97-A414-FCE70D62EFD5}" srcOrd="5" destOrd="0" presId="urn:microsoft.com/office/officeart/2005/8/layout/process1"/>
    <dgm:cxn modelId="{EACB40E8-3700-43D6-97CB-6B93A6DFAC2D}" type="presParOf" srcId="{8CF4B2E8-9B38-4A97-A414-FCE70D62EFD5}" destId="{C12098E3-749B-4C1A-B38E-CAFE121C388F}" srcOrd="0" destOrd="0" presId="urn:microsoft.com/office/officeart/2005/8/layout/process1"/>
    <dgm:cxn modelId="{7299164C-FC6B-43AD-A777-0068D3CC0035}" type="presParOf" srcId="{31441E50-2AF9-46CD-BA78-7435F5C059FC}" destId="{719C07B3-C270-4FA3-BC1C-1474C8F54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32CA69-3185-4D54-92BE-CC8B04F3CE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E08F6B-B461-468A-9706-ABE0DF00D86F}">
      <dgm:prSet phldrT="[文本]"/>
      <dgm:spPr>
        <a:solidFill>
          <a:srgbClr val="C1E7FD"/>
        </a:solidFill>
      </dgm:spPr>
      <dgm:t>
        <a:bodyPr/>
        <a:lstStyle/>
        <a:p>
          <a:r>
            <a:rPr lang="zh-CN" altLang="en-US" dirty="0">
              <a:solidFill>
                <a:srgbClr val="002060"/>
              </a:solidFill>
            </a:rPr>
            <a:t>需求识别</a:t>
          </a:r>
        </a:p>
      </dgm:t>
    </dgm:pt>
    <dgm:pt modelId="{F183BB51-F42B-4480-9887-9575C7C54E59}" type="parTrans" cxnId="{81C78029-833B-4706-857A-1EF230897133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8B345373-C69B-43D1-93DD-58F8FAE463E7}" type="sibTrans" cxnId="{81C78029-833B-4706-857A-1EF230897133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70357532-FFD9-4047-B8EB-3F539B622CE2}">
      <dgm:prSet phldrT="[文本]"/>
      <dgm:spPr>
        <a:solidFill>
          <a:srgbClr val="C1E7FD"/>
        </a:solidFill>
      </dgm:spPr>
      <dgm:t>
        <a:bodyPr/>
        <a:lstStyle/>
        <a:p>
          <a:r>
            <a:rPr lang="zh-CN" altLang="en-US" dirty="0">
              <a:solidFill>
                <a:srgbClr val="002060"/>
              </a:solidFill>
            </a:rPr>
            <a:t>安全设计</a:t>
          </a:r>
        </a:p>
      </dgm:t>
    </dgm:pt>
    <dgm:pt modelId="{4A53E12E-32E8-47FF-A239-5DD857BEFE90}" type="parTrans" cxnId="{9BA82CBC-18B5-4A58-A14C-5BD0C1E793D2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8D9FC76A-294A-4786-BEA9-0234E7041CC3}" type="sibTrans" cxnId="{9BA82CBC-18B5-4A58-A14C-5BD0C1E793D2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D91BDC88-2AAC-4038-8096-8E04EF893A9C}">
      <dgm:prSet phldrT="[文本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>
              <a:solidFill>
                <a:srgbClr val="002060"/>
              </a:solidFill>
            </a:rPr>
            <a:t>威胁建模</a:t>
          </a:r>
        </a:p>
      </dgm:t>
    </dgm:pt>
    <dgm:pt modelId="{621D71CE-05E4-4011-B8D3-355BEF118591}" type="sibTrans" cxnId="{3F8A5CD5-7F11-4BA9-8AE4-387B9198BD06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A65C0843-0F87-4516-8C84-B94AF7B7BB8D}" type="parTrans" cxnId="{3F8A5CD5-7F11-4BA9-8AE4-387B9198BD06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D9A5D8D1-D42E-4568-BE6E-1CAF2D7143D6}" type="pres">
      <dgm:prSet presAssocID="{6032CA69-3185-4D54-92BE-CC8B04F3CE40}" presName="Name0" presStyleCnt="0">
        <dgm:presLayoutVars>
          <dgm:dir/>
          <dgm:resizeHandles val="exact"/>
        </dgm:presLayoutVars>
      </dgm:prSet>
      <dgm:spPr/>
    </dgm:pt>
    <dgm:pt modelId="{FCD800F0-0790-4A59-B61F-1634D4BEE99A}" type="pres">
      <dgm:prSet presAssocID="{6EE08F6B-B461-468A-9706-ABE0DF00D86F}" presName="node" presStyleLbl="node1" presStyleIdx="0" presStyleCnt="3" custScaleY="41469">
        <dgm:presLayoutVars>
          <dgm:bulletEnabled val="1"/>
        </dgm:presLayoutVars>
      </dgm:prSet>
      <dgm:spPr/>
    </dgm:pt>
    <dgm:pt modelId="{E68363E3-C618-4447-8B8F-11B971930AE4}" type="pres">
      <dgm:prSet presAssocID="{8B345373-C69B-43D1-93DD-58F8FAE463E7}" presName="sibTrans" presStyleLbl="sibTrans2D1" presStyleIdx="0" presStyleCnt="2"/>
      <dgm:spPr/>
    </dgm:pt>
    <dgm:pt modelId="{018E4EE1-7BED-4EF1-AF91-5D9ACB71B1AD}" type="pres">
      <dgm:prSet presAssocID="{8B345373-C69B-43D1-93DD-58F8FAE463E7}" presName="connectorText" presStyleLbl="sibTrans2D1" presStyleIdx="0" presStyleCnt="2"/>
      <dgm:spPr/>
    </dgm:pt>
    <dgm:pt modelId="{9DE6C6DD-B8DD-47D7-B7A6-0F413041AF97}" type="pres">
      <dgm:prSet presAssocID="{D91BDC88-2AAC-4038-8096-8E04EF893A9C}" presName="node" presStyleLbl="node1" presStyleIdx="1" presStyleCnt="3" custScaleY="37692">
        <dgm:presLayoutVars>
          <dgm:bulletEnabled val="1"/>
        </dgm:presLayoutVars>
      </dgm:prSet>
      <dgm:spPr/>
    </dgm:pt>
    <dgm:pt modelId="{CE0F990A-4657-45AE-A1A2-071C4E26CFB8}" type="pres">
      <dgm:prSet presAssocID="{621D71CE-05E4-4011-B8D3-355BEF118591}" presName="sibTrans" presStyleLbl="sibTrans2D1" presStyleIdx="1" presStyleCnt="2"/>
      <dgm:spPr/>
    </dgm:pt>
    <dgm:pt modelId="{A26FA7E2-66C6-469B-9EDC-61A18528194F}" type="pres">
      <dgm:prSet presAssocID="{621D71CE-05E4-4011-B8D3-355BEF118591}" presName="connectorText" presStyleLbl="sibTrans2D1" presStyleIdx="1" presStyleCnt="2"/>
      <dgm:spPr/>
    </dgm:pt>
    <dgm:pt modelId="{C0FA8478-D168-4AAA-A0F7-785A565847B1}" type="pres">
      <dgm:prSet presAssocID="{70357532-FFD9-4047-B8EB-3F539B622CE2}" presName="node" presStyleLbl="node1" presStyleIdx="2" presStyleCnt="3" custScaleY="37692">
        <dgm:presLayoutVars>
          <dgm:bulletEnabled val="1"/>
        </dgm:presLayoutVars>
      </dgm:prSet>
      <dgm:spPr/>
    </dgm:pt>
  </dgm:ptLst>
  <dgm:cxnLst>
    <dgm:cxn modelId="{51D64606-6575-4505-8BD2-77EBA1B1FD57}" type="presOf" srcId="{6EE08F6B-B461-468A-9706-ABE0DF00D86F}" destId="{FCD800F0-0790-4A59-B61F-1634D4BEE99A}" srcOrd="0" destOrd="0" presId="urn:microsoft.com/office/officeart/2005/8/layout/process1"/>
    <dgm:cxn modelId="{329F7A07-EA5F-4D04-9B9E-B83B14582264}" type="presOf" srcId="{D91BDC88-2AAC-4038-8096-8E04EF893A9C}" destId="{9DE6C6DD-B8DD-47D7-B7A6-0F413041AF97}" srcOrd="0" destOrd="0" presId="urn:microsoft.com/office/officeart/2005/8/layout/process1"/>
    <dgm:cxn modelId="{81C78029-833B-4706-857A-1EF230897133}" srcId="{6032CA69-3185-4D54-92BE-CC8B04F3CE40}" destId="{6EE08F6B-B461-468A-9706-ABE0DF00D86F}" srcOrd="0" destOrd="0" parTransId="{F183BB51-F42B-4480-9887-9575C7C54E59}" sibTransId="{8B345373-C69B-43D1-93DD-58F8FAE463E7}"/>
    <dgm:cxn modelId="{35C18046-407B-4622-ADD0-9131EFB115CF}" type="presOf" srcId="{621D71CE-05E4-4011-B8D3-355BEF118591}" destId="{A26FA7E2-66C6-469B-9EDC-61A18528194F}" srcOrd="1" destOrd="0" presId="urn:microsoft.com/office/officeart/2005/8/layout/process1"/>
    <dgm:cxn modelId="{E95BA073-C250-40D9-B24E-D263418A9C72}" type="presOf" srcId="{6032CA69-3185-4D54-92BE-CC8B04F3CE40}" destId="{D9A5D8D1-D42E-4568-BE6E-1CAF2D7143D6}" srcOrd="0" destOrd="0" presId="urn:microsoft.com/office/officeart/2005/8/layout/process1"/>
    <dgm:cxn modelId="{51B530A9-3744-496C-ACD1-310A5CF2D278}" type="presOf" srcId="{621D71CE-05E4-4011-B8D3-355BEF118591}" destId="{CE0F990A-4657-45AE-A1A2-071C4E26CFB8}" srcOrd="0" destOrd="0" presId="urn:microsoft.com/office/officeart/2005/8/layout/process1"/>
    <dgm:cxn modelId="{9BA82CBC-18B5-4A58-A14C-5BD0C1E793D2}" srcId="{6032CA69-3185-4D54-92BE-CC8B04F3CE40}" destId="{70357532-FFD9-4047-B8EB-3F539B622CE2}" srcOrd="2" destOrd="0" parTransId="{4A53E12E-32E8-47FF-A239-5DD857BEFE90}" sibTransId="{8D9FC76A-294A-4786-BEA9-0234E7041CC3}"/>
    <dgm:cxn modelId="{57F525C3-60BB-44F4-98B2-AB3CDDA41694}" type="presOf" srcId="{70357532-FFD9-4047-B8EB-3F539B622CE2}" destId="{C0FA8478-D168-4AAA-A0F7-785A565847B1}" srcOrd="0" destOrd="0" presId="urn:microsoft.com/office/officeart/2005/8/layout/process1"/>
    <dgm:cxn modelId="{3F8A5CD5-7F11-4BA9-8AE4-387B9198BD06}" srcId="{6032CA69-3185-4D54-92BE-CC8B04F3CE40}" destId="{D91BDC88-2AAC-4038-8096-8E04EF893A9C}" srcOrd="1" destOrd="0" parTransId="{A65C0843-0F87-4516-8C84-B94AF7B7BB8D}" sibTransId="{621D71CE-05E4-4011-B8D3-355BEF118591}"/>
    <dgm:cxn modelId="{5EACB3E2-75B1-4652-A2EB-B5FD1F773F23}" type="presOf" srcId="{8B345373-C69B-43D1-93DD-58F8FAE463E7}" destId="{018E4EE1-7BED-4EF1-AF91-5D9ACB71B1AD}" srcOrd="1" destOrd="0" presId="urn:microsoft.com/office/officeart/2005/8/layout/process1"/>
    <dgm:cxn modelId="{C6D3FFF0-6FF6-4EB7-8238-6429EFD1332D}" type="presOf" srcId="{8B345373-C69B-43D1-93DD-58F8FAE463E7}" destId="{E68363E3-C618-4447-8B8F-11B971930AE4}" srcOrd="0" destOrd="0" presId="urn:microsoft.com/office/officeart/2005/8/layout/process1"/>
    <dgm:cxn modelId="{17B01DD8-1A6F-4F82-9436-A218F661AE67}" type="presParOf" srcId="{D9A5D8D1-D42E-4568-BE6E-1CAF2D7143D6}" destId="{FCD800F0-0790-4A59-B61F-1634D4BEE99A}" srcOrd="0" destOrd="0" presId="urn:microsoft.com/office/officeart/2005/8/layout/process1"/>
    <dgm:cxn modelId="{37923B3A-01D3-4E87-AA8E-9053F348A475}" type="presParOf" srcId="{D9A5D8D1-D42E-4568-BE6E-1CAF2D7143D6}" destId="{E68363E3-C618-4447-8B8F-11B971930AE4}" srcOrd="1" destOrd="0" presId="urn:microsoft.com/office/officeart/2005/8/layout/process1"/>
    <dgm:cxn modelId="{4F13F8E2-CFB1-4F66-AFCF-7B563025FCDD}" type="presParOf" srcId="{E68363E3-C618-4447-8B8F-11B971930AE4}" destId="{018E4EE1-7BED-4EF1-AF91-5D9ACB71B1AD}" srcOrd="0" destOrd="0" presId="urn:microsoft.com/office/officeart/2005/8/layout/process1"/>
    <dgm:cxn modelId="{ECA7366E-170F-4513-889B-21937635E5AB}" type="presParOf" srcId="{D9A5D8D1-D42E-4568-BE6E-1CAF2D7143D6}" destId="{9DE6C6DD-B8DD-47D7-B7A6-0F413041AF97}" srcOrd="2" destOrd="0" presId="urn:microsoft.com/office/officeart/2005/8/layout/process1"/>
    <dgm:cxn modelId="{9A9B2C6C-15D5-48FF-9D6A-67F53EA5136E}" type="presParOf" srcId="{D9A5D8D1-D42E-4568-BE6E-1CAF2D7143D6}" destId="{CE0F990A-4657-45AE-A1A2-071C4E26CFB8}" srcOrd="3" destOrd="0" presId="urn:microsoft.com/office/officeart/2005/8/layout/process1"/>
    <dgm:cxn modelId="{A2EC82AA-FAFC-4D00-9596-0379D0D5FA70}" type="presParOf" srcId="{CE0F990A-4657-45AE-A1A2-071C4E26CFB8}" destId="{A26FA7E2-66C6-469B-9EDC-61A18528194F}" srcOrd="0" destOrd="0" presId="urn:microsoft.com/office/officeart/2005/8/layout/process1"/>
    <dgm:cxn modelId="{49E0D2EC-B719-4206-9B71-028F3B0B9091}" type="presParOf" srcId="{D9A5D8D1-D42E-4568-BE6E-1CAF2D7143D6}" destId="{C0FA8478-D168-4AAA-A0F7-785A565847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F28EC-4A5C-472F-8B21-5B07FBD2EAE6}">
      <dsp:nvSpPr>
        <dsp:cNvPr id="0" name=""/>
        <dsp:cNvSpPr/>
      </dsp:nvSpPr>
      <dsp:spPr>
        <a:xfrm>
          <a:off x="10001" y="6274302"/>
          <a:ext cx="4372768" cy="26236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设计</a:t>
          </a:r>
        </a:p>
      </dsp:txBody>
      <dsp:txXfrm>
        <a:off x="86845" y="6351146"/>
        <a:ext cx="4219080" cy="2469973"/>
      </dsp:txXfrm>
    </dsp:sp>
    <dsp:sp modelId="{CA0DAC6D-5792-48B2-943C-25373084F0A0}">
      <dsp:nvSpPr>
        <dsp:cNvPr id="0" name=""/>
        <dsp:cNvSpPr/>
      </dsp:nvSpPr>
      <dsp:spPr>
        <a:xfrm>
          <a:off x="4820046" y="7043910"/>
          <a:ext cx="927026" cy="108444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600" kern="1200"/>
        </a:p>
      </dsp:txBody>
      <dsp:txXfrm>
        <a:off x="4820046" y="7260799"/>
        <a:ext cx="648918" cy="650668"/>
      </dsp:txXfrm>
    </dsp:sp>
    <dsp:sp modelId="{B3C7815F-6E33-4D18-B1A3-459CC61FF86F}">
      <dsp:nvSpPr>
        <dsp:cNvPr id="0" name=""/>
        <dsp:cNvSpPr/>
      </dsp:nvSpPr>
      <dsp:spPr>
        <a:xfrm>
          <a:off x="6131877" y="6274302"/>
          <a:ext cx="4372768" cy="26236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代码实现</a:t>
          </a:r>
        </a:p>
      </dsp:txBody>
      <dsp:txXfrm>
        <a:off x="6208721" y="6351146"/>
        <a:ext cx="4219080" cy="2469973"/>
      </dsp:txXfrm>
    </dsp:sp>
    <dsp:sp modelId="{E68DD084-F874-49E3-A95B-8936ECBB8EFB}">
      <dsp:nvSpPr>
        <dsp:cNvPr id="0" name=""/>
        <dsp:cNvSpPr/>
      </dsp:nvSpPr>
      <dsp:spPr>
        <a:xfrm>
          <a:off x="10941923" y="7043910"/>
          <a:ext cx="927026" cy="108444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600" kern="1200"/>
        </a:p>
      </dsp:txBody>
      <dsp:txXfrm>
        <a:off x="10941923" y="7260799"/>
        <a:ext cx="648918" cy="650668"/>
      </dsp:txXfrm>
    </dsp:sp>
    <dsp:sp modelId="{79742A65-EE2B-46E8-8872-C264563A828C}">
      <dsp:nvSpPr>
        <dsp:cNvPr id="0" name=""/>
        <dsp:cNvSpPr/>
      </dsp:nvSpPr>
      <dsp:spPr>
        <a:xfrm>
          <a:off x="12253753" y="6274302"/>
          <a:ext cx="4372768" cy="26236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测试</a:t>
          </a:r>
        </a:p>
      </dsp:txBody>
      <dsp:txXfrm>
        <a:off x="12330597" y="6351146"/>
        <a:ext cx="4219080" cy="2469973"/>
      </dsp:txXfrm>
    </dsp:sp>
    <dsp:sp modelId="{8CF4B2E8-9B38-4A97-A414-FCE70D62EFD5}">
      <dsp:nvSpPr>
        <dsp:cNvPr id="0" name=""/>
        <dsp:cNvSpPr/>
      </dsp:nvSpPr>
      <dsp:spPr>
        <a:xfrm>
          <a:off x="17063799" y="7043910"/>
          <a:ext cx="927026" cy="108444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600" kern="1200"/>
        </a:p>
      </dsp:txBody>
      <dsp:txXfrm>
        <a:off x="17063799" y="7260799"/>
        <a:ext cx="648918" cy="650668"/>
      </dsp:txXfrm>
    </dsp:sp>
    <dsp:sp modelId="{719C07B3-C270-4FA3-BC1C-1474C8F543D4}">
      <dsp:nvSpPr>
        <dsp:cNvPr id="0" name=""/>
        <dsp:cNvSpPr/>
      </dsp:nvSpPr>
      <dsp:spPr>
        <a:xfrm>
          <a:off x="18375629" y="6274302"/>
          <a:ext cx="4372768" cy="26236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维护</a:t>
          </a:r>
        </a:p>
      </dsp:txBody>
      <dsp:txXfrm>
        <a:off x="18452473" y="6351146"/>
        <a:ext cx="4219080" cy="2469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00F0-0790-4A59-B61F-1634D4BEE99A}">
      <dsp:nvSpPr>
        <dsp:cNvPr id="0" name=""/>
        <dsp:cNvSpPr/>
      </dsp:nvSpPr>
      <dsp:spPr>
        <a:xfrm>
          <a:off x="20002" y="6842363"/>
          <a:ext cx="5978525" cy="1487540"/>
        </a:xfrm>
        <a:prstGeom prst="roundRect">
          <a:avLst>
            <a:gd name="adj" fmla="val 10000"/>
          </a:avLst>
        </a:prstGeom>
        <a:solidFill>
          <a:srgbClr val="C1E7F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rgbClr val="002060"/>
              </a:solidFill>
            </a:rPr>
            <a:t>需求识别</a:t>
          </a:r>
        </a:p>
      </dsp:txBody>
      <dsp:txXfrm>
        <a:off x="63571" y="6885932"/>
        <a:ext cx="5891387" cy="1400402"/>
      </dsp:txXfrm>
    </dsp:sp>
    <dsp:sp modelId="{E68363E3-C618-4447-8B8F-11B971930AE4}">
      <dsp:nvSpPr>
        <dsp:cNvPr id="0" name=""/>
        <dsp:cNvSpPr/>
      </dsp:nvSpPr>
      <dsp:spPr>
        <a:xfrm>
          <a:off x="6596380" y="6844796"/>
          <a:ext cx="1267447" cy="1482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solidFill>
              <a:srgbClr val="002060"/>
            </a:solidFill>
          </a:endParaRPr>
        </a:p>
      </dsp:txBody>
      <dsp:txXfrm>
        <a:off x="6596380" y="7141331"/>
        <a:ext cx="887213" cy="889604"/>
      </dsp:txXfrm>
    </dsp:sp>
    <dsp:sp modelId="{9DE6C6DD-B8DD-47D7-B7A6-0F413041AF97}">
      <dsp:nvSpPr>
        <dsp:cNvPr id="0" name=""/>
        <dsp:cNvSpPr/>
      </dsp:nvSpPr>
      <dsp:spPr>
        <a:xfrm>
          <a:off x="8389937" y="6910105"/>
          <a:ext cx="5978525" cy="135205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rgbClr val="002060"/>
              </a:solidFill>
            </a:rPr>
            <a:t>威胁建模</a:t>
          </a:r>
        </a:p>
      </dsp:txBody>
      <dsp:txXfrm>
        <a:off x="8429537" y="6949705"/>
        <a:ext cx="5899325" cy="1272855"/>
      </dsp:txXfrm>
    </dsp:sp>
    <dsp:sp modelId="{CE0F990A-4657-45AE-A1A2-071C4E26CFB8}">
      <dsp:nvSpPr>
        <dsp:cNvPr id="0" name=""/>
        <dsp:cNvSpPr/>
      </dsp:nvSpPr>
      <dsp:spPr>
        <a:xfrm>
          <a:off x="14966315" y="6844796"/>
          <a:ext cx="1267447" cy="1482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solidFill>
              <a:srgbClr val="002060"/>
            </a:solidFill>
          </a:endParaRPr>
        </a:p>
      </dsp:txBody>
      <dsp:txXfrm>
        <a:off x="14966315" y="7141331"/>
        <a:ext cx="887213" cy="889604"/>
      </dsp:txXfrm>
    </dsp:sp>
    <dsp:sp modelId="{C0FA8478-D168-4AAA-A0F7-785A565847B1}">
      <dsp:nvSpPr>
        <dsp:cNvPr id="0" name=""/>
        <dsp:cNvSpPr/>
      </dsp:nvSpPr>
      <dsp:spPr>
        <a:xfrm>
          <a:off x="16759872" y="6910105"/>
          <a:ext cx="5978525" cy="1352055"/>
        </a:xfrm>
        <a:prstGeom prst="roundRect">
          <a:avLst>
            <a:gd name="adj" fmla="val 10000"/>
          </a:avLst>
        </a:prstGeom>
        <a:solidFill>
          <a:srgbClr val="C1E7F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rgbClr val="002060"/>
              </a:solidFill>
            </a:rPr>
            <a:t>安全设计</a:t>
          </a:r>
        </a:p>
      </dsp:txBody>
      <dsp:txXfrm>
        <a:off x="16799472" y="6949705"/>
        <a:ext cx="5899325" cy="127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FZLanTingHeiS-R-GB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rlk13kbkx40lddowsvh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44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27134-C0B4-D1C2-5965-4342040F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EE0BF3-6E21-B6BC-1706-DB027CF57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C4EDA1-E396-E712-07B3-A1E1535E9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31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展开介绍其中比较复杂的或者有代表性的认证要求</a:t>
            </a:r>
            <a:endParaRPr lang="en-US" altLang="zh-CN" dirty="0"/>
          </a:p>
          <a:p>
            <a:r>
              <a:rPr lang="en-US" altLang="zh-CN" dirty="0"/>
              <a:t>PTSI  - </a:t>
            </a:r>
            <a:r>
              <a:rPr lang="zh-CN" altLang="en-US" dirty="0"/>
              <a:t>法条原文</a:t>
            </a:r>
            <a:r>
              <a:rPr lang="en-US" altLang="zh-CN" dirty="0"/>
              <a:t> – </a:t>
            </a:r>
            <a:r>
              <a:rPr lang="zh-CN" altLang="en-US" dirty="0"/>
              <a:t>需要的提供的材料 ，口述我们做过的相关经验。 </a:t>
            </a:r>
            <a:endParaRPr lang="en-US" altLang="zh-CN" dirty="0"/>
          </a:p>
          <a:p>
            <a:r>
              <a:rPr lang="en-US" altLang="zh-CN" dirty="0"/>
              <a:t>REDDA – 18031 </a:t>
            </a:r>
          </a:p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ea typeface="Source Han Sans CN" charset="-122"/>
                <a:sym typeface="FZLanTingHeiS-B-GB"/>
              </a:rPr>
              <a:t>[GEC-1] The equipment shall not include publicly known exploitable vulnerabilities that, if exploited, affect security assets and privacy assets, ……</a:t>
            </a:r>
          </a:p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ea typeface="Source Han Sans CN" charset="-122"/>
                <a:sym typeface="FZLanTingHeiS-B-GB"/>
              </a:rPr>
              <a:t>Our best </a:t>
            </a:r>
            <a:r>
              <a:rPr lang="en-US" altLang="zh-CN" sz="2400" b="1" dirty="0" err="1">
                <a:ea typeface="Source Han Sans CN" charset="-122"/>
                <a:sym typeface="FZLanTingHeiS-B-GB"/>
              </a:rPr>
              <a:t>practise</a:t>
            </a:r>
            <a:r>
              <a:rPr lang="en-US" altLang="zh-CN" sz="2400" b="1" dirty="0">
                <a:ea typeface="Source Han Sans CN" charset="-122"/>
                <a:sym typeface="FZLanTingHeiS-B-GB"/>
              </a:rPr>
              <a:t> solution: </a:t>
            </a:r>
            <a:endParaRPr lang="zh-CN" altLang="en-US" sz="2400" b="1" dirty="0">
              <a:ea typeface="Source Han Sans CN" charset="-122"/>
              <a:sym typeface="FZLanTingHeiS-B-GB"/>
            </a:endParaRPr>
          </a:p>
          <a:p>
            <a:r>
              <a:rPr lang="en-US" altLang="zh-CN" dirty="0"/>
              <a:t>Windows </a:t>
            </a:r>
          </a:p>
          <a:p>
            <a:r>
              <a:rPr lang="en-US" altLang="zh-CN" dirty="0"/>
              <a:t>Android </a:t>
            </a:r>
          </a:p>
          <a:p>
            <a:r>
              <a:rPr lang="en-US" altLang="zh-CN" dirty="0"/>
              <a:t>Things to be</a:t>
            </a:r>
            <a:r>
              <a:rPr lang="zh-CN" altLang="en-US" dirty="0"/>
              <a:t> </a:t>
            </a:r>
            <a:r>
              <a:rPr lang="en-US" altLang="zh-CN" dirty="0"/>
              <a:t>concerned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漏洞披露的细节，在</a:t>
            </a:r>
            <a:r>
              <a:rPr lang="en-US" altLang="zh-CN" dirty="0"/>
              <a:t>OSCP</a:t>
            </a:r>
            <a:r>
              <a:rPr lang="zh-CN" altLang="en-US" dirty="0"/>
              <a:t>官网上，记得公布不同的形态的设备，一定要包含在内，不同的组件，</a:t>
            </a:r>
            <a:r>
              <a:rPr lang="en-US" altLang="zh-CN" dirty="0"/>
              <a:t>kernel</a:t>
            </a:r>
            <a:r>
              <a:rPr lang="zh-CN" altLang="en-US" dirty="0"/>
              <a:t>， </a:t>
            </a:r>
            <a:r>
              <a:rPr lang="en-US" altLang="zh-CN" dirty="0"/>
              <a:t>firmware</a:t>
            </a:r>
            <a:r>
              <a:rPr lang="zh-CN" altLang="en-US" dirty="0"/>
              <a:t>，</a:t>
            </a:r>
            <a:r>
              <a:rPr lang="en-US" altLang="zh-CN" dirty="0"/>
              <a:t>hardware-</a:t>
            </a:r>
            <a:r>
              <a:rPr lang="zh-CN" altLang="en-US" dirty="0"/>
              <a:t>指向</a:t>
            </a:r>
            <a:r>
              <a:rPr lang="en-US" altLang="zh-CN" dirty="0"/>
              <a:t>supplier</a:t>
            </a:r>
            <a:r>
              <a:rPr lang="zh-CN" altLang="en-US" dirty="0"/>
              <a:t>，</a:t>
            </a:r>
            <a:r>
              <a:rPr lang="en-US" altLang="zh-CN" dirty="0"/>
              <a:t>software</a:t>
            </a:r>
            <a:r>
              <a:rPr lang="zh-CN" altLang="en-US" dirty="0"/>
              <a:t>，</a:t>
            </a:r>
            <a:r>
              <a:rPr lang="en-US" altLang="zh-CN" dirty="0"/>
              <a:t>system</a:t>
            </a:r>
          </a:p>
          <a:p>
            <a:r>
              <a:rPr lang="en-US" altLang="zh-CN" dirty="0"/>
              <a:t>2. </a:t>
            </a:r>
          </a:p>
          <a:p>
            <a:r>
              <a:rPr lang="zh-CN" altLang="en-US" dirty="0"/>
              <a:t>最后一条，加上</a:t>
            </a:r>
            <a:r>
              <a:rPr lang="en-US" altLang="zh-CN" dirty="0"/>
              <a:t>google Casa</a:t>
            </a:r>
            <a:r>
              <a:rPr lang="zh-CN" altLang="en-US" dirty="0"/>
              <a:t>的介绍，如果</a:t>
            </a:r>
            <a:r>
              <a:rPr lang="en-US" altLang="zh-CN" dirty="0"/>
              <a:t>APP</a:t>
            </a:r>
            <a:r>
              <a:rPr lang="zh-CN" altLang="en-US" dirty="0"/>
              <a:t>涉及到跟云相关的谷歌接入，且上架到</a:t>
            </a:r>
            <a:r>
              <a:rPr lang="en-US" altLang="zh-CN" dirty="0"/>
              <a:t>Google play</a:t>
            </a:r>
            <a:r>
              <a:rPr lang="zh-CN" altLang="en-US" dirty="0"/>
              <a:t>的情况，就一定会收到到</a:t>
            </a:r>
            <a:r>
              <a:rPr lang="en-US" altLang="zh-CN" dirty="0"/>
              <a:t>Google</a:t>
            </a:r>
            <a:r>
              <a:rPr lang="zh-CN" altLang="en-US" dirty="0"/>
              <a:t>的要求，完成这个认证。我们是国内唯一有能力做这个认证的。</a:t>
            </a:r>
          </a:p>
        </p:txBody>
      </p:sp>
    </p:spTree>
    <p:extLst>
      <p:ext uri="{BB962C8B-B14F-4D97-AF65-F5344CB8AC3E}">
        <p14:creationId xmlns:p14="http://schemas.microsoft.com/office/powerpoint/2010/main" val="243126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41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行业内的最佳实践。</a:t>
            </a:r>
          </a:p>
          <a:p>
            <a:r>
              <a:rPr lang="zh-CN" altLang="en-US" dirty="0"/>
              <a:t>安全合规左移到开发流程中。</a:t>
            </a:r>
            <a:endParaRPr lang="en-US" altLang="zh-CN" dirty="0"/>
          </a:p>
          <a:p>
            <a:r>
              <a:rPr lang="en-US" altLang="zh-CN" dirty="0"/>
              <a:t>REDDA </a:t>
            </a:r>
            <a:r>
              <a:rPr lang="zh-CN" altLang="en-US" dirty="0"/>
              <a:t>会是一个非常合适的，流程。</a:t>
            </a:r>
            <a:endParaRPr lang="en-US" altLang="zh-CN" dirty="0"/>
          </a:p>
          <a:p>
            <a:r>
              <a:rPr lang="zh-CN" altLang="en-US" dirty="0"/>
              <a:t>比如在威胁建模的时候，这些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red </a:t>
            </a:r>
            <a:r>
              <a:rPr lang="zh-CN" altLang="en-US" dirty="0"/>
              <a:t>的附件</a:t>
            </a:r>
            <a:r>
              <a:rPr lang="en-US" altLang="zh-CN" dirty="0"/>
              <a:t>Table A.2</a:t>
            </a:r>
            <a:r>
              <a:rPr lang="zh-CN" altLang="en-US" dirty="0"/>
              <a:t> 拆了放进去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好处，安全左移的好处，提前识别风险并主动合规，降低合规的成本和开发周期。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对于漏洞的评估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93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3483-4ADD-06D1-463A-B551D474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2968AC-701C-0E6A-2C16-598DCB4E0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261023-AE18-57B5-B01E-9D8B15EC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行业内的最佳实践。</a:t>
            </a:r>
          </a:p>
          <a:p>
            <a:r>
              <a:rPr lang="zh-CN" altLang="en-US" dirty="0"/>
              <a:t>安全合规左移到开发流程中。</a:t>
            </a:r>
            <a:endParaRPr lang="en-US" altLang="zh-CN" dirty="0"/>
          </a:p>
          <a:p>
            <a:r>
              <a:rPr lang="en-US" altLang="zh-CN" dirty="0"/>
              <a:t>REDDA </a:t>
            </a:r>
            <a:r>
              <a:rPr lang="zh-CN" altLang="en-US" dirty="0"/>
              <a:t>会是一个非常合适的，流程。</a:t>
            </a:r>
            <a:endParaRPr lang="en-US" altLang="zh-CN" dirty="0"/>
          </a:p>
          <a:p>
            <a:r>
              <a:rPr lang="zh-CN" altLang="en-US" dirty="0"/>
              <a:t>比如在威胁建模的时候，这些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red </a:t>
            </a:r>
            <a:r>
              <a:rPr lang="zh-CN" altLang="en-US" dirty="0"/>
              <a:t>的附件</a:t>
            </a:r>
            <a:r>
              <a:rPr lang="en-US" altLang="zh-CN" dirty="0"/>
              <a:t>Table A.2</a:t>
            </a:r>
            <a:r>
              <a:rPr lang="zh-CN" altLang="en-US" dirty="0"/>
              <a:t> 拆了放进去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好处，安全左移的好处，提前识别风险并主动合规，降低合规的成本和开发周期。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对于漏洞的评估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398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F8FA-EA94-8AAE-F029-23A6FDE8A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D1CD1C-9D4C-EB44-8CA9-AE6C83700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8625" y="685800"/>
            <a:ext cx="600075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0A3B38-26E3-D6FA-C856-E55A43FDF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行业内的最佳实践。</a:t>
            </a:r>
          </a:p>
          <a:p>
            <a:r>
              <a:rPr lang="zh-CN" altLang="en-US" dirty="0"/>
              <a:t>安全合规左移到开发流程中。</a:t>
            </a:r>
            <a:endParaRPr lang="en-US" altLang="zh-CN" dirty="0"/>
          </a:p>
          <a:p>
            <a:r>
              <a:rPr lang="en-US" altLang="zh-CN" dirty="0"/>
              <a:t>REDDA </a:t>
            </a:r>
            <a:r>
              <a:rPr lang="zh-CN" altLang="en-US" dirty="0"/>
              <a:t>会是一个非常合适的，流程。</a:t>
            </a:r>
            <a:endParaRPr lang="en-US" altLang="zh-CN" dirty="0"/>
          </a:p>
          <a:p>
            <a:r>
              <a:rPr lang="zh-CN" altLang="en-US" dirty="0"/>
              <a:t>比如在威胁建模的时候，这些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red </a:t>
            </a:r>
            <a:r>
              <a:rPr lang="zh-CN" altLang="en-US" dirty="0"/>
              <a:t>的附件</a:t>
            </a:r>
            <a:r>
              <a:rPr lang="en-US" altLang="zh-CN" dirty="0"/>
              <a:t>Table A.2</a:t>
            </a:r>
            <a:r>
              <a:rPr lang="zh-CN" altLang="en-US" dirty="0"/>
              <a:t> 拆了放进去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好处，安全左移的好处，提前识别风险并主动合规，降低合规的成本和开发周期。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对于漏洞的评估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hlinkClick r:id="rId3"/>
              </a:rPr>
              <a:t>详解安全开发生命周期（</a:t>
            </a:r>
            <a:r>
              <a:rPr lang="en-US" altLang="zh-CN" dirty="0">
                <a:hlinkClick r:id="rId3"/>
              </a:rPr>
              <a:t>SDL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安全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绿盟科技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InfoQ</a:t>
            </a:r>
            <a:r>
              <a:rPr lang="zh-CN" altLang="en-US" dirty="0">
                <a:hlinkClick r:id="rId3"/>
              </a:rPr>
              <a:t>精选文章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58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022" userDrawn="1">
          <p15:clr>
            <a:srgbClr val="FBAE40"/>
          </p15:clr>
        </p15:guide>
        <p15:guide id="2" pos="20482" userDrawn="1">
          <p15:clr>
            <a:srgbClr val="FBAE40"/>
          </p15:clr>
        </p15:guide>
        <p15:guide id="3" orient="horz" pos="814" userDrawn="1">
          <p15:clr>
            <a:srgbClr val="FBAE40"/>
          </p15:clr>
        </p15:guide>
        <p15:guide id="4" orient="horz" pos="2606" userDrawn="1">
          <p15:clr>
            <a:srgbClr val="FBAE40"/>
          </p15:clr>
        </p15:guide>
        <p15:guide id="5" orient="horz" pos="111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022">
          <p15:clr>
            <a:srgbClr val="FBAE40"/>
          </p15:clr>
        </p15:guide>
        <p15:guide id="2" pos="20482">
          <p15:clr>
            <a:srgbClr val="FBAE40"/>
          </p15:clr>
        </p15:guide>
        <p15:guide id="3" orient="horz" pos="814">
          <p15:clr>
            <a:srgbClr val="FBAE40"/>
          </p15:clr>
        </p15:guide>
        <p15:guide id="4" orient="horz" pos="2606">
          <p15:clr>
            <a:srgbClr val="FBAE40"/>
          </p15:clr>
        </p15:guide>
        <p15:guide id="5" orient="horz" pos="111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2173A"/>
            </a:gs>
            <a:gs pos="100000">
              <a:srgbClr val="0D113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1pPr>
      <a:lvl2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2pPr>
      <a:lvl3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3pPr>
      <a:lvl4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4pPr>
      <a:lvl5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5pPr>
      <a:lvl6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6pPr>
      <a:lvl7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7pPr>
      <a:lvl8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8pPr>
      <a:lvl9pPr marL="0" marR="0" indent="0" algn="l" defTabSz="375261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445" baseline="0">
          <a:solidFill>
            <a:srgbClr val="FFFFFF"/>
          </a:solidFill>
          <a:uFillTx/>
          <a:latin typeface="FZLanTingHeiS-B-GB"/>
          <a:ea typeface="FZLanTingHeiS-B-GB"/>
          <a:cs typeface="FZLanTingHeiS-B-GB"/>
          <a:sym typeface="FZLanTingHeiS-B-GB"/>
        </a:defRPr>
      </a:lvl9pPr>
    </p:titleStyle>
    <p:bodyStyle>
      <a:lvl1pPr marL="390932" marR="0" indent="-390932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1pPr>
      <a:lvl2pPr marL="856579" marR="0" indent="-60464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2pPr>
      <a:lvl3pPr marL="1223684" marR="0" indent="-71981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3pPr>
      <a:lvl4pPr marL="1595589" marR="0" indent="-83978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4pPr>
      <a:lvl5pPr marL="1847526" marR="0" indent="-83978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5pPr>
      <a:lvl6pPr marL="2099461" marR="0" indent="-83978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6pPr>
      <a:lvl7pPr marL="2351397" marR="0" indent="-83978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7pPr>
      <a:lvl8pPr marL="2603331" marR="0" indent="-83978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8pPr>
      <a:lvl9pPr marL="2855267" marR="0" indent="-839783" algn="l" defTabSz="1737395" latinLnBrk="0">
        <a:lnSpc>
          <a:spcPct val="150000"/>
        </a:lnSpc>
        <a:spcBef>
          <a:spcPts val="1600"/>
        </a:spcBef>
        <a:spcAft>
          <a:spcPts val="0"/>
        </a:spcAft>
        <a:buClrTx/>
        <a:buSzPct val="100000"/>
        <a:buFont typeface="Huawei Sans"/>
        <a:buChar char="•"/>
        <a:tabLst/>
        <a:defRPr sz="6000" b="0" i="0" u="none" strike="noStrike" cap="none" spc="417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9pPr>
    </p:bodyStyle>
    <p:otherStyle>
      <a:lvl1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0" algn="r" defTabSz="562857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600" y="2400"/>
            <a:ext cx="34675200" cy="19504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37415" y="7471152"/>
            <a:ext cx="12616467" cy="228244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0" b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构建安全可信生态</a:t>
            </a:r>
          </a:p>
          <a:p>
            <a:pPr marL="0" marR="0" indent="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500" dirty="0">
                <a:solidFill>
                  <a:schemeClr val="tx1">
                    <a:alpha val="80000"/>
                  </a:schemeClr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漏洞治理和安全认证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7415" y="10328370"/>
            <a:ext cx="2359392" cy="15130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287" tIns="25287" rIns="25287" bIns="25287" numCol="1" spcCol="38100" rtlCol="0" anchor="ctr">
            <a:spAutoFit/>
          </a:bodyPr>
          <a:lstStyle/>
          <a:p>
            <a:pPr marL="0" marR="0" indent="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演讲人</a:t>
            </a:r>
            <a:endParaRPr kumimoji="0" lang="en-US" altLang="zh-CN" sz="600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Source Han Sans CN Medium" charset="-122"/>
              <a:ea typeface="Source Han Sans CN Medium" charset="-122"/>
              <a:cs typeface="Source Han Sans CN Medium" charset="-122"/>
              <a:sym typeface="FZLanTingHeiS-R-GB"/>
            </a:endParaRPr>
          </a:p>
          <a:p>
            <a:pPr marL="0" marR="0" indent="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500" u="none" strike="noStrike" cap="none" spc="0" normalizeH="0" baseline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何伊曼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10665" y="10443786"/>
            <a:ext cx="3192954" cy="12821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287" tIns="25287" rIns="25287" bIns="25287" numCol="1" spcCol="38100" rtlCol="0" anchor="ctr">
            <a:spAutoFit/>
          </a:bodyPr>
          <a:lstStyle/>
          <a:p>
            <a:pPr marL="0" marR="0" indent="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50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Medium" charset="-122"/>
                <a:ea typeface="Source Han Sans CN Medium" charset="-122"/>
                <a:cs typeface="Source Han Sans CN Medium" charset="-122"/>
                <a:sym typeface="FZLanTingHeiS-R-GB"/>
              </a:rPr>
              <a:t>演讲人职位</a:t>
            </a:r>
            <a:endParaRPr kumimoji="0" lang="en-US" altLang="zh-CN" sz="450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Source Han Sans CN Medium" charset="-122"/>
              <a:ea typeface="Source Han Sans CN Medium" charset="-122"/>
              <a:cs typeface="Source Han Sans CN Medium" charset="-122"/>
              <a:sym typeface="FZLanTingHeiS-R-GB"/>
            </a:endParaRPr>
          </a:p>
          <a:p>
            <a:pPr marL="0" marR="0" indent="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500" u="none" strike="noStrike" cap="none" spc="0" normalizeH="0" baseline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FillTx/>
                <a:latin typeface="Source Han Sans CN" charset="-122"/>
                <a:ea typeface="Source Han Sans CN" charset="-122"/>
                <a:cs typeface="Source Han Sans CN" charset="-122"/>
                <a:sym typeface="FZLanTingHeiS-R-GB"/>
              </a:rPr>
              <a:t>高级安全工程师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5D066A-C4E4-363C-DA6F-F632B9DFF196}"/>
              </a:ext>
            </a:extLst>
          </p:cNvPr>
          <p:cNvSpPr txBox="1"/>
          <p:nvPr/>
        </p:nvSpPr>
        <p:spPr>
          <a:xfrm>
            <a:off x="-3385041" y="9712817"/>
            <a:ext cx="17391412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Don’t let security compliance be a blocker</a:t>
            </a:r>
            <a:endParaRPr lang="zh-CN" altLang="en-US" dirty="0"/>
          </a:p>
        </p:txBody>
      </p:sp>
      <p:pic>
        <p:nvPicPr>
          <p:cNvPr id="18" name="Picture 1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DA2F79B-6877-BF2D-90C8-909A1CD05E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">
            <a:extLst>
              <a:ext uri="{FF2B5EF4-FFF2-40B4-BE49-F238E27FC236}">
                <a16:creationId xmlns:a16="http://schemas.microsoft.com/office/drawing/2014/main" id="{8212F604-6269-0C14-594C-40B481AC01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126" y="1461011"/>
            <a:ext cx="12389144" cy="15586342"/>
          </a:xfrm>
          <a:prstGeom prst="rect">
            <a:avLst/>
          </a:prstGeom>
        </p:spPr>
      </p:pic>
      <p:sp>
        <p:nvSpPr>
          <p:cNvPr id="37" name="用算力跨越空间"/>
          <p:cNvSpPr txBox="1"/>
          <p:nvPr/>
        </p:nvSpPr>
        <p:spPr>
          <a:xfrm>
            <a:off x="5325496" y="7354404"/>
            <a:ext cx="24454797" cy="431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en-US" sz="13800" dirty="0"/>
              <a:t>Thank You,</a:t>
            </a:r>
          </a:p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en-US" sz="13800" dirty="0"/>
              <a:t> for taking care of safety! </a:t>
            </a:r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7157629-2BA7-8F92-AC3C-DF688A9F2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CC1CA0A0-BEC1-F2B0-341D-D322C3E71976}"/>
              </a:ext>
            </a:extLst>
          </p:cNvPr>
          <p:cNvSpPr txBox="1"/>
          <p:nvPr/>
        </p:nvSpPr>
        <p:spPr>
          <a:xfrm>
            <a:off x="8373094" y="18702437"/>
            <a:ext cx="17391412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Don’t let security compliance be a blocker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26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3E82-AFAB-8A98-632C-B990ABC4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用算力跨越空间">
            <a:extLst>
              <a:ext uri="{FF2B5EF4-FFF2-40B4-BE49-F238E27FC236}">
                <a16:creationId xmlns:a16="http://schemas.microsoft.com/office/drawing/2014/main" id="{2A9CA1D2-B0E9-B821-F994-275D7B2BBCA9}"/>
              </a:ext>
            </a:extLst>
          </p:cNvPr>
          <p:cNvSpPr txBox="1"/>
          <p:nvPr/>
        </p:nvSpPr>
        <p:spPr>
          <a:xfrm>
            <a:off x="4841402" y="1311263"/>
            <a:ext cx="24454797" cy="99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外部法律法规的挑战</a:t>
            </a:r>
            <a:endParaRPr lang="en-US" altLang="zh-CN" dirty="0"/>
          </a:p>
        </p:txBody>
      </p:sp>
      <p:sp>
        <p:nvSpPr>
          <p:cNvPr id="1021" name="线条">
            <a:extLst>
              <a:ext uri="{FF2B5EF4-FFF2-40B4-BE49-F238E27FC236}">
                <a16:creationId xmlns:a16="http://schemas.microsoft.com/office/drawing/2014/main" id="{B135DC4B-9B5F-D70C-EE4D-0729D18B37D8}"/>
              </a:ext>
            </a:extLst>
          </p:cNvPr>
          <p:cNvSpPr/>
          <p:nvPr/>
        </p:nvSpPr>
        <p:spPr>
          <a:xfrm>
            <a:off x="1363794" y="6342482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22" name="线条">
            <a:extLst>
              <a:ext uri="{FF2B5EF4-FFF2-40B4-BE49-F238E27FC236}">
                <a16:creationId xmlns:a16="http://schemas.microsoft.com/office/drawing/2014/main" id="{5727C426-B804-73B9-958B-D7A5DF462258}"/>
              </a:ext>
            </a:extLst>
          </p:cNvPr>
          <p:cNvSpPr/>
          <p:nvPr/>
        </p:nvSpPr>
        <p:spPr>
          <a:xfrm>
            <a:off x="1363794" y="7675258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23" name="线条">
            <a:extLst>
              <a:ext uri="{FF2B5EF4-FFF2-40B4-BE49-F238E27FC236}">
                <a16:creationId xmlns:a16="http://schemas.microsoft.com/office/drawing/2014/main" id="{2FFBA137-CD62-8AB6-9F56-34BEB0C028DC}"/>
              </a:ext>
            </a:extLst>
          </p:cNvPr>
          <p:cNvSpPr/>
          <p:nvPr/>
        </p:nvSpPr>
        <p:spPr>
          <a:xfrm>
            <a:off x="1363794" y="10233935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24" name="线条">
            <a:extLst>
              <a:ext uri="{FF2B5EF4-FFF2-40B4-BE49-F238E27FC236}">
                <a16:creationId xmlns:a16="http://schemas.microsoft.com/office/drawing/2014/main" id="{08BFC9EF-64F4-4990-DC07-98A6413FD349}"/>
              </a:ext>
            </a:extLst>
          </p:cNvPr>
          <p:cNvSpPr/>
          <p:nvPr/>
        </p:nvSpPr>
        <p:spPr>
          <a:xfrm>
            <a:off x="1363794" y="14039513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25" name="线条">
            <a:extLst>
              <a:ext uri="{FF2B5EF4-FFF2-40B4-BE49-F238E27FC236}">
                <a16:creationId xmlns:a16="http://schemas.microsoft.com/office/drawing/2014/main" id="{13ECEE16-7367-2A3C-2E62-2282807BCEF8}"/>
              </a:ext>
            </a:extLst>
          </p:cNvPr>
          <p:cNvSpPr/>
          <p:nvPr/>
        </p:nvSpPr>
        <p:spPr>
          <a:xfrm>
            <a:off x="1363794" y="12706736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26" name="线条">
            <a:extLst>
              <a:ext uri="{FF2B5EF4-FFF2-40B4-BE49-F238E27FC236}">
                <a16:creationId xmlns:a16="http://schemas.microsoft.com/office/drawing/2014/main" id="{E8327971-01C4-1E6B-AA9A-32332368B10C}"/>
              </a:ext>
            </a:extLst>
          </p:cNvPr>
          <p:cNvSpPr/>
          <p:nvPr/>
        </p:nvSpPr>
        <p:spPr>
          <a:xfrm>
            <a:off x="1363794" y="8901159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27" name="方正兰亭粗黑简体">
            <a:extLst>
              <a:ext uri="{FF2B5EF4-FFF2-40B4-BE49-F238E27FC236}">
                <a16:creationId xmlns:a16="http://schemas.microsoft.com/office/drawing/2014/main" id="{0938A174-59F1-7109-7816-1B702FCEB58E}"/>
              </a:ext>
            </a:extLst>
          </p:cNvPr>
          <p:cNvSpPr txBox="1"/>
          <p:nvPr/>
        </p:nvSpPr>
        <p:spPr>
          <a:xfrm>
            <a:off x="1797119" y="5393756"/>
            <a:ext cx="1097734" cy="6258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5600"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sz="4000" b="1" dirty="0">
                <a:latin typeface="Source Han Sans CN" charset="-122"/>
                <a:ea typeface="Source Han Sans CN" charset="-122"/>
                <a:cs typeface="Source Han Sans CN" charset="-122"/>
              </a:rPr>
              <a:t>地区</a:t>
            </a:r>
            <a:endParaRPr lang="en-US" altLang="zh-CN" sz="4000" b="1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28" name="方正兰亭粗黑简体">
            <a:extLst>
              <a:ext uri="{FF2B5EF4-FFF2-40B4-BE49-F238E27FC236}">
                <a16:creationId xmlns:a16="http://schemas.microsoft.com/office/drawing/2014/main" id="{47A586EC-6261-19D1-2B3C-4976D75AE9F4}"/>
              </a:ext>
            </a:extLst>
          </p:cNvPr>
          <p:cNvSpPr txBox="1"/>
          <p:nvPr/>
        </p:nvSpPr>
        <p:spPr>
          <a:xfrm>
            <a:off x="4301344" y="5396116"/>
            <a:ext cx="1097734" cy="6258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5600"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sz="4000" b="1" dirty="0">
                <a:latin typeface="Source Han Sans CN" charset="-122"/>
                <a:ea typeface="Source Han Sans CN" charset="-122"/>
                <a:cs typeface="Source Han Sans CN" charset="-122"/>
              </a:rPr>
              <a:t>法案</a:t>
            </a:r>
            <a:endParaRPr lang="en-US" altLang="zh-CN" sz="4000" b="1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29" name="方正兰亭粗黑简体">
            <a:extLst>
              <a:ext uri="{FF2B5EF4-FFF2-40B4-BE49-F238E27FC236}">
                <a16:creationId xmlns:a16="http://schemas.microsoft.com/office/drawing/2014/main" id="{7AF73C54-E81F-1E59-DC0E-9392EEFA396D}"/>
              </a:ext>
            </a:extLst>
          </p:cNvPr>
          <p:cNvSpPr txBox="1"/>
          <p:nvPr/>
        </p:nvSpPr>
        <p:spPr>
          <a:xfrm>
            <a:off x="9525019" y="5393756"/>
            <a:ext cx="1097734" cy="6258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5600"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sz="4000" b="1" dirty="0">
                <a:latin typeface="Source Han Sans CN" charset="-122"/>
                <a:ea typeface="Source Han Sans CN" charset="-122"/>
                <a:cs typeface="Source Han Sans CN" charset="-122"/>
              </a:rPr>
              <a:t>强制</a:t>
            </a:r>
            <a:endParaRPr lang="en-US" altLang="zh-CN" sz="4000" b="1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30" name="方正兰亭粗黑简体">
            <a:extLst>
              <a:ext uri="{FF2B5EF4-FFF2-40B4-BE49-F238E27FC236}">
                <a16:creationId xmlns:a16="http://schemas.microsoft.com/office/drawing/2014/main" id="{EF3F6945-6B55-BCF2-457D-F0D63160C342}"/>
              </a:ext>
            </a:extLst>
          </p:cNvPr>
          <p:cNvSpPr txBox="1"/>
          <p:nvPr/>
        </p:nvSpPr>
        <p:spPr>
          <a:xfrm>
            <a:off x="12081396" y="5393756"/>
            <a:ext cx="2123656" cy="6258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5600">
                <a:latin typeface="FZLanTingHeiS-B-GB"/>
                <a:ea typeface="FZLanTingHeiS-B-GB"/>
                <a:cs typeface="FZLanTingHeiS-B-GB"/>
                <a:sym typeface="FZLanTingHeiS-B-GB"/>
              </a:defRPr>
            </a:lvl1pPr>
          </a:lstStyle>
          <a:p>
            <a:r>
              <a:rPr lang="zh-CN" altLang="en-US" sz="4000" b="1" dirty="0">
                <a:latin typeface="Source Han Sans CN" charset="-122"/>
                <a:ea typeface="Source Han Sans CN" charset="-122"/>
                <a:cs typeface="Source Han Sans CN" charset="-122"/>
              </a:rPr>
              <a:t>执行时间</a:t>
            </a:r>
            <a:endParaRPr lang="en-US" altLang="zh-CN" sz="4000" b="1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31" name="方正兰亭黑简体">
            <a:extLst>
              <a:ext uri="{FF2B5EF4-FFF2-40B4-BE49-F238E27FC236}">
                <a16:creationId xmlns:a16="http://schemas.microsoft.com/office/drawing/2014/main" id="{A422A645-BB0C-031D-4026-A9B24F84CF3C}"/>
              </a:ext>
            </a:extLst>
          </p:cNvPr>
          <p:cNvSpPr txBox="1"/>
          <p:nvPr/>
        </p:nvSpPr>
        <p:spPr>
          <a:xfrm>
            <a:off x="1797119" y="6765215"/>
            <a:ext cx="602407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UK</a:t>
            </a:r>
          </a:p>
        </p:txBody>
      </p:sp>
      <p:sp>
        <p:nvSpPr>
          <p:cNvPr id="1032" name="方正兰亭黑简体">
            <a:extLst>
              <a:ext uri="{FF2B5EF4-FFF2-40B4-BE49-F238E27FC236}">
                <a16:creationId xmlns:a16="http://schemas.microsoft.com/office/drawing/2014/main" id="{F9D65A27-0A9A-81C7-2B93-A508EBDFBF50}"/>
              </a:ext>
            </a:extLst>
          </p:cNvPr>
          <p:cNvSpPr txBox="1"/>
          <p:nvPr/>
        </p:nvSpPr>
        <p:spPr>
          <a:xfrm>
            <a:off x="4301344" y="6759517"/>
            <a:ext cx="1585047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PTSI Act</a:t>
            </a:r>
          </a:p>
        </p:txBody>
      </p:sp>
      <p:sp>
        <p:nvSpPr>
          <p:cNvPr id="1033" name="方正兰亭黑简体">
            <a:extLst>
              <a:ext uri="{FF2B5EF4-FFF2-40B4-BE49-F238E27FC236}">
                <a16:creationId xmlns:a16="http://schemas.microsoft.com/office/drawing/2014/main" id="{CA4521FA-B170-9242-A6A3-14806EC758BE}"/>
              </a:ext>
            </a:extLst>
          </p:cNvPr>
          <p:cNvSpPr txBox="1"/>
          <p:nvPr/>
        </p:nvSpPr>
        <p:spPr>
          <a:xfrm>
            <a:off x="9521206" y="6759516"/>
            <a:ext cx="71877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endParaRPr lang="en-US" altLang="zh-CN" sz="30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34" name="方正兰亭黑简体">
            <a:extLst>
              <a:ext uri="{FF2B5EF4-FFF2-40B4-BE49-F238E27FC236}">
                <a16:creationId xmlns:a16="http://schemas.microsoft.com/office/drawing/2014/main" id="{8FC6C87D-9721-0C6A-B066-F49545DE0A36}"/>
              </a:ext>
            </a:extLst>
          </p:cNvPr>
          <p:cNvSpPr txBox="1"/>
          <p:nvPr/>
        </p:nvSpPr>
        <p:spPr>
          <a:xfrm>
            <a:off x="9521206" y="6742431"/>
            <a:ext cx="738662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YES</a:t>
            </a:r>
          </a:p>
        </p:txBody>
      </p:sp>
      <p:sp>
        <p:nvSpPr>
          <p:cNvPr id="1036" name="方正兰亭黑简体">
            <a:extLst>
              <a:ext uri="{FF2B5EF4-FFF2-40B4-BE49-F238E27FC236}">
                <a16:creationId xmlns:a16="http://schemas.microsoft.com/office/drawing/2014/main" id="{8A415846-07E7-84E8-53B4-8152ADDA6D76}"/>
              </a:ext>
            </a:extLst>
          </p:cNvPr>
          <p:cNvSpPr txBox="1"/>
          <p:nvPr/>
        </p:nvSpPr>
        <p:spPr>
          <a:xfrm>
            <a:off x="12081396" y="6775304"/>
            <a:ext cx="1294904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2024.4</a:t>
            </a:r>
          </a:p>
        </p:txBody>
      </p:sp>
      <p:sp>
        <p:nvSpPr>
          <p:cNvPr id="1037" name="方正兰亭黑简体">
            <a:extLst>
              <a:ext uri="{FF2B5EF4-FFF2-40B4-BE49-F238E27FC236}">
                <a16:creationId xmlns:a16="http://schemas.microsoft.com/office/drawing/2014/main" id="{60ED29E4-EEE7-66AF-59BD-9D73F34FC28E}"/>
              </a:ext>
            </a:extLst>
          </p:cNvPr>
          <p:cNvSpPr txBox="1"/>
          <p:nvPr/>
        </p:nvSpPr>
        <p:spPr>
          <a:xfrm>
            <a:off x="1797119" y="9409487"/>
            <a:ext cx="841254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zh-CN" altLang="en-US" sz="3000" dirty="0">
                <a:latin typeface="Source Han Sans CN" charset="-122"/>
                <a:ea typeface="Source Han Sans CN" charset="-122"/>
                <a:cs typeface="Source Han Sans CN" charset="-122"/>
              </a:rPr>
              <a:t>欧盟</a:t>
            </a:r>
            <a:endParaRPr lang="en-US" altLang="zh-CN" sz="30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38" name="方正兰亭黑简体">
            <a:extLst>
              <a:ext uri="{FF2B5EF4-FFF2-40B4-BE49-F238E27FC236}">
                <a16:creationId xmlns:a16="http://schemas.microsoft.com/office/drawing/2014/main" id="{080186DC-E186-5927-B950-36A73BE7D449}"/>
              </a:ext>
            </a:extLst>
          </p:cNvPr>
          <p:cNvSpPr txBox="1"/>
          <p:nvPr/>
        </p:nvSpPr>
        <p:spPr>
          <a:xfrm>
            <a:off x="4301344" y="9433717"/>
            <a:ext cx="3798795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Cyber Resilience Act</a:t>
            </a:r>
          </a:p>
        </p:txBody>
      </p:sp>
      <p:sp>
        <p:nvSpPr>
          <p:cNvPr id="1039" name="方正兰亭黑简体">
            <a:extLst>
              <a:ext uri="{FF2B5EF4-FFF2-40B4-BE49-F238E27FC236}">
                <a16:creationId xmlns:a16="http://schemas.microsoft.com/office/drawing/2014/main" id="{559BDA6E-94F8-D52C-8CAC-4DA42BD4F6ED}"/>
              </a:ext>
            </a:extLst>
          </p:cNvPr>
          <p:cNvSpPr txBox="1"/>
          <p:nvPr/>
        </p:nvSpPr>
        <p:spPr>
          <a:xfrm>
            <a:off x="9521206" y="9404756"/>
            <a:ext cx="738662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YES</a:t>
            </a:r>
          </a:p>
        </p:txBody>
      </p:sp>
      <p:sp>
        <p:nvSpPr>
          <p:cNvPr id="1040" name="方正兰亭黑简体">
            <a:extLst>
              <a:ext uri="{FF2B5EF4-FFF2-40B4-BE49-F238E27FC236}">
                <a16:creationId xmlns:a16="http://schemas.microsoft.com/office/drawing/2014/main" id="{F27189F0-7866-EC2F-3489-058D54C9ACE1}"/>
              </a:ext>
            </a:extLst>
          </p:cNvPr>
          <p:cNvSpPr txBox="1"/>
          <p:nvPr/>
        </p:nvSpPr>
        <p:spPr>
          <a:xfrm>
            <a:off x="12081396" y="9397272"/>
            <a:ext cx="1261241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~2027</a:t>
            </a:r>
          </a:p>
        </p:txBody>
      </p:sp>
      <p:sp>
        <p:nvSpPr>
          <p:cNvPr id="1041" name="方正兰亭黑简体">
            <a:extLst>
              <a:ext uri="{FF2B5EF4-FFF2-40B4-BE49-F238E27FC236}">
                <a16:creationId xmlns:a16="http://schemas.microsoft.com/office/drawing/2014/main" id="{6FD1DAD9-4696-376E-3CD4-7130306B5DA4}"/>
              </a:ext>
            </a:extLst>
          </p:cNvPr>
          <p:cNvSpPr txBox="1"/>
          <p:nvPr/>
        </p:nvSpPr>
        <p:spPr>
          <a:xfrm>
            <a:off x="1797119" y="11821195"/>
            <a:ext cx="1225975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zh-CN" altLang="en-US" sz="3000" dirty="0">
                <a:latin typeface="Source Han Sans CN" charset="-122"/>
                <a:ea typeface="Source Han Sans CN" charset="-122"/>
                <a:cs typeface="Source Han Sans CN" charset="-122"/>
              </a:rPr>
              <a:t>新加坡</a:t>
            </a:r>
            <a:endParaRPr lang="en-US" altLang="zh-CN" sz="30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42" name="方正兰亭黑简体">
            <a:extLst>
              <a:ext uri="{FF2B5EF4-FFF2-40B4-BE49-F238E27FC236}">
                <a16:creationId xmlns:a16="http://schemas.microsoft.com/office/drawing/2014/main" id="{1F8220F4-5575-BFB5-169A-2483BF77B0FD}"/>
              </a:ext>
            </a:extLst>
          </p:cNvPr>
          <p:cNvSpPr txBox="1"/>
          <p:nvPr/>
        </p:nvSpPr>
        <p:spPr>
          <a:xfrm>
            <a:off x="4301344" y="11821194"/>
            <a:ext cx="2861038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CLS Regulation</a:t>
            </a:r>
          </a:p>
        </p:txBody>
      </p:sp>
      <p:sp>
        <p:nvSpPr>
          <p:cNvPr id="1043" name="方正兰亭黑简体">
            <a:extLst>
              <a:ext uri="{FF2B5EF4-FFF2-40B4-BE49-F238E27FC236}">
                <a16:creationId xmlns:a16="http://schemas.microsoft.com/office/drawing/2014/main" id="{D98486DB-C9A9-8819-06E3-37FAD64D5D34}"/>
              </a:ext>
            </a:extLst>
          </p:cNvPr>
          <p:cNvSpPr txBox="1"/>
          <p:nvPr/>
        </p:nvSpPr>
        <p:spPr>
          <a:xfrm>
            <a:off x="9521206" y="11830591"/>
            <a:ext cx="1535355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Partially</a:t>
            </a:r>
          </a:p>
        </p:txBody>
      </p:sp>
      <p:sp>
        <p:nvSpPr>
          <p:cNvPr id="1044" name="方正兰亭黑简体">
            <a:extLst>
              <a:ext uri="{FF2B5EF4-FFF2-40B4-BE49-F238E27FC236}">
                <a16:creationId xmlns:a16="http://schemas.microsoft.com/office/drawing/2014/main" id="{B564460D-A9C8-A4DE-7672-ABD68C859E57}"/>
              </a:ext>
            </a:extLst>
          </p:cNvPr>
          <p:cNvSpPr txBox="1"/>
          <p:nvPr/>
        </p:nvSpPr>
        <p:spPr>
          <a:xfrm>
            <a:off x="12081396" y="11830591"/>
            <a:ext cx="1294904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2022.5</a:t>
            </a:r>
          </a:p>
        </p:txBody>
      </p:sp>
      <p:sp>
        <p:nvSpPr>
          <p:cNvPr id="1045" name="方正兰亭黑简体">
            <a:extLst>
              <a:ext uri="{FF2B5EF4-FFF2-40B4-BE49-F238E27FC236}">
                <a16:creationId xmlns:a16="http://schemas.microsoft.com/office/drawing/2014/main" id="{AAD98732-D20D-F84E-4FFB-57314F6ED89A}"/>
              </a:ext>
            </a:extLst>
          </p:cNvPr>
          <p:cNvSpPr txBox="1"/>
          <p:nvPr/>
        </p:nvSpPr>
        <p:spPr>
          <a:xfrm>
            <a:off x="1797119" y="13157245"/>
            <a:ext cx="1610695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zh-CN" altLang="en-US" sz="3000" dirty="0">
                <a:latin typeface="Source Han Sans CN" charset="-122"/>
                <a:ea typeface="Source Han Sans CN" charset="-122"/>
                <a:cs typeface="Source Han Sans CN" charset="-122"/>
              </a:rPr>
              <a:t>澳大利亚</a:t>
            </a:r>
            <a:endParaRPr lang="en-US" altLang="zh-CN" sz="30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46" name="方正兰亭黑简体">
            <a:extLst>
              <a:ext uri="{FF2B5EF4-FFF2-40B4-BE49-F238E27FC236}">
                <a16:creationId xmlns:a16="http://schemas.microsoft.com/office/drawing/2014/main" id="{5AAF0CD8-7346-D092-9D6D-094952FFEAC5}"/>
              </a:ext>
            </a:extLst>
          </p:cNvPr>
          <p:cNvSpPr txBox="1"/>
          <p:nvPr/>
        </p:nvSpPr>
        <p:spPr>
          <a:xfrm>
            <a:off x="4301344" y="13157245"/>
            <a:ext cx="4406332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Cyber Security Bill 2024</a:t>
            </a:r>
          </a:p>
        </p:txBody>
      </p:sp>
      <p:sp>
        <p:nvSpPr>
          <p:cNvPr id="1047" name="方正兰亭黑简体">
            <a:extLst>
              <a:ext uri="{FF2B5EF4-FFF2-40B4-BE49-F238E27FC236}">
                <a16:creationId xmlns:a16="http://schemas.microsoft.com/office/drawing/2014/main" id="{D2673682-78CD-7197-4AA4-0A2E4335E68D}"/>
              </a:ext>
            </a:extLst>
          </p:cNvPr>
          <p:cNvSpPr txBox="1"/>
          <p:nvPr/>
        </p:nvSpPr>
        <p:spPr>
          <a:xfrm>
            <a:off x="9521206" y="13157245"/>
            <a:ext cx="1454696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NO</a:t>
            </a:r>
          </a:p>
        </p:txBody>
      </p:sp>
      <p:sp>
        <p:nvSpPr>
          <p:cNvPr id="1048" name="方正兰亭黑简体">
            <a:extLst>
              <a:ext uri="{FF2B5EF4-FFF2-40B4-BE49-F238E27FC236}">
                <a16:creationId xmlns:a16="http://schemas.microsoft.com/office/drawing/2014/main" id="{758CD0AC-BE49-7A76-FB39-A14E66D77381}"/>
              </a:ext>
            </a:extLst>
          </p:cNvPr>
          <p:cNvSpPr txBox="1"/>
          <p:nvPr/>
        </p:nvSpPr>
        <p:spPr>
          <a:xfrm>
            <a:off x="12081396" y="13137587"/>
            <a:ext cx="975906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2024</a:t>
            </a:r>
          </a:p>
        </p:txBody>
      </p:sp>
      <p:sp>
        <p:nvSpPr>
          <p:cNvPr id="1049" name="方正兰亭黑简体">
            <a:extLst>
              <a:ext uri="{FF2B5EF4-FFF2-40B4-BE49-F238E27FC236}">
                <a16:creationId xmlns:a16="http://schemas.microsoft.com/office/drawing/2014/main" id="{7C05C643-76E4-D78D-C8FA-879DB7B945C6}"/>
              </a:ext>
            </a:extLst>
          </p:cNvPr>
          <p:cNvSpPr txBox="1"/>
          <p:nvPr/>
        </p:nvSpPr>
        <p:spPr>
          <a:xfrm>
            <a:off x="1797119" y="14496143"/>
            <a:ext cx="841254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zh-CN" altLang="en-US" sz="3000" dirty="0">
                <a:latin typeface="Source Han Sans CN" charset="-122"/>
                <a:ea typeface="Source Han Sans CN" charset="-122"/>
                <a:cs typeface="Source Han Sans CN" charset="-122"/>
              </a:rPr>
              <a:t>美国</a:t>
            </a:r>
            <a:endParaRPr lang="en-US" altLang="zh-CN" sz="30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50" name="方正兰亭黑简体">
            <a:extLst>
              <a:ext uri="{FF2B5EF4-FFF2-40B4-BE49-F238E27FC236}">
                <a16:creationId xmlns:a16="http://schemas.microsoft.com/office/drawing/2014/main" id="{FA888775-ADC5-68DF-8A9F-EFFED66D4A36}"/>
              </a:ext>
            </a:extLst>
          </p:cNvPr>
          <p:cNvSpPr txBox="1"/>
          <p:nvPr/>
        </p:nvSpPr>
        <p:spPr>
          <a:xfrm>
            <a:off x="4301344" y="14496143"/>
            <a:ext cx="3229728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Cyber Trust mark</a:t>
            </a:r>
          </a:p>
        </p:txBody>
      </p:sp>
      <p:sp>
        <p:nvSpPr>
          <p:cNvPr id="1051" name="方正兰亭黑简体">
            <a:extLst>
              <a:ext uri="{FF2B5EF4-FFF2-40B4-BE49-F238E27FC236}">
                <a16:creationId xmlns:a16="http://schemas.microsoft.com/office/drawing/2014/main" id="{A41D5C2B-A78D-C1EB-9C1E-F997B6955CDA}"/>
              </a:ext>
            </a:extLst>
          </p:cNvPr>
          <p:cNvSpPr txBox="1"/>
          <p:nvPr/>
        </p:nvSpPr>
        <p:spPr>
          <a:xfrm>
            <a:off x="9521206" y="14615930"/>
            <a:ext cx="1454696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NO</a:t>
            </a:r>
          </a:p>
        </p:txBody>
      </p:sp>
      <p:sp>
        <p:nvSpPr>
          <p:cNvPr id="1052" name="方正兰亭黑简体">
            <a:extLst>
              <a:ext uri="{FF2B5EF4-FFF2-40B4-BE49-F238E27FC236}">
                <a16:creationId xmlns:a16="http://schemas.microsoft.com/office/drawing/2014/main" id="{DA993CB6-5059-C844-998E-44AE72B31580}"/>
              </a:ext>
            </a:extLst>
          </p:cNvPr>
          <p:cNvSpPr txBox="1"/>
          <p:nvPr/>
        </p:nvSpPr>
        <p:spPr>
          <a:xfrm>
            <a:off x="12081396" y="14615929"/>
            <a:ext cx="975906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2024</a:t>
            </a:r>
          </a:p>
        </p:txBody>
      </p:sp>
      <p:sp>
        <p:nvSpPr>
          <p:cNvPr id="1053" name="线条">
            <a:extLst>
              <a:ext uri="{FF2B5EF4-FFF2-40B4-BE49-F238E27FC236}">
                <a16:creationId xmlns:a16="http://schemas.microsoft.com/office/drawing/2014/main" id="{3ED1DD12-C92F-64FE-0E94-AAE0BDFA1517}"/>
              </a:ext>
            </a:extLst>
          </p:cNvPr>
          <p:cNvSpPr/>
          <p:nvPr/>
        </p:nvSpPr>
        <p:spPr>
          <a:xfrm>
            <a:off x="1363794" y="15372290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1054" name="方正兰亭黑简体">
            <a:extLst>
              <a:ext uri="{FF2B5EF4-FFF2-40B4-BE49-F238E27FC236}">
                <a16:creationId xmlns:a16="http://schemas.microsoft.com/office/drawing/2014/main" id="{A8618374-A6EE-98E7-EC36-8994DFC58D8D}"/>
              </a:ext>
            </a:extLst>
          </p:cNvPr>
          <p:cNvSpPr txBox="1"/>
          <p:nvPr/>
        </p:nvSpPr>
        <p:spPr>
          <a:xfrm>
            <a:off x="1797119" y="8183586"/>
            <a:ext cx="841254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zh-CN" altLang="en-US" sz="3000" dirty="0">
                <a:latin typeface="Source Han Sans CN" charset="-122"/>
                <a:ea typeface="Source Han Sans CN" charset="-122"/>
                <a:cs typeface="Source Han Sans CN" charset="-122"/>
              </a:rPr>
              <a:t>欧盟</a:t>
            </a:r>
            <a:endParaRPr lang="en-US" altLang="zh-CN" sz="30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57" name="方正兰亭黑简体">
            <a:extLst>
              <a:ext uri="{FF2B5EF4-FFF2-40B4-BE49-F238E27FC236}">
                <a16:creationId xmlns:a16="http://schemas.microsoft.com/office/drawing/2014/main" id="{F2D311C6-B08E-AAD4-71DC-E3FB961A4EB8}"/>
              </a:ext>
            </a:extLst>
          </p:cNvPr>
          <p:cNvSpPr txBox="1"/>
          <p:nvPr/>
        </p:nvSpPr>
        <p:spPr>
          <a:xfrm>
            <a:off x="4301344" y="8134616"/>
            <a:ext cx="1392687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REDDA</a:t>
            </a:r>
          </a:p>
        </p:txBody>
      </p:sp>
      <p:sp>
        <p:nvSpPr>
          <p:cNvPr id="1058" name="方正兰亭黑简体">
            <a:extLst>
              <a:ext uri="{FF2B5EF4-FFF2-40B4-BE49-F238E27FC236}">
                <a16:creationId xmlns:a16="http://schemas.microsoft.com/office/drawing/2014/main" id="{D2DA2B0E-2BEE-DA4F-8F5E-78F117A93354}"/>
              </a:ext>
            </a:extLst>
          </p:cNvPr>
          <p:cNvSpPr txBox="1"/>
          <p:nvPr/>
        </p:nvSpPr>
        <p:spPr>
          <a:xfrm>
            <a:off x="9521206" y="8256051"/>
            <a:ext cx="738662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YES</a:t>
            </a:r>
          </a:p>
        </p:txBody>
      </p:sp>
      <p:sp>
        <p:nvSpPr>
          <p:cNvPr id="1059" name="方正兰亭黑简体">
            <a:extLst>
              <a:ext uri="{FF2B5EF4-FFF2-40B4-BE49-F238E27FC236}">
                <a16:creationId xmlns:a16="http://schemas.microsoft.com/office/drawing/2014/main" id="{87C48733-91BB-D903-5974-61ADEEBD252A}"/>
              </a:ext>
            </a:extLst>
          </p:cNvPr>
          <p:cNvSpPr txBox="1"/>
          <p:nvPr/>
        </p:nvSpPr>
        <p:spPr>
          <a:xfrm>
            <a:off x="12081396" y="8162618"/>
            <a:ext cx="1294904" cy="4873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90000"/>
              </a:lnSpc>
              <a:spcBef>
                <a:spcPts val="3200"/>
              </a:spcBef>
              <a:defRPr sz="2800"/>
            </a:lvl1pPr>
          </a:lstStyle>
          <a:p>
            <a:r>
              <a:rPr lang="en-US" altLang="zh-CN" sz="3000" dirty="0">
                <a:latin typeface="Source Han Sans CN" charset="-122"/>
                <a:ea typeface="Source Han Sans CN" charset="-122"/>
                <a:cs typeface="Source Han Sans CN" charset="-122"/>
              </a:rPr>
              <a:t>2025.8</a:t>
            </a:r>
          </a:p>
        </p:txBody>
      </p:sp>
      <p:sp>
        <p:nvSpPr>
          <p:cNvPr id="1060" name="文本框 1059">
            <a:extLst>
              <a:ext uri="{FF2B5EF4-FFF2-40B4-BE49-F238E27FC236}">
                <a16:creationId xmlns:a16="http://schemas.microsoft.com/office/drawing/2014/main" id="{5543CCAC-821F-DED5-687A-5B133B7B77AE}"/>
              </a:ext>
            </a:extLst>
          </p:cNvPr>
          <p:cNvSpPr txBox="1"/>
          <p:nvPr/>
        </p:nvSpPr>
        <p:spPr>
          <a:xfrm>
            <a:off x="8373094" y="18702437"/>
            <a:ext cx="17391412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Don’t let security compliance be a blocker</a:t>
            </a:r>
            <a:endParaRPr lang="zh-CN" altLang="en-US" dirty="0"/>
          </a:p>
        </p:txBody>
      </p:sp>
      <p:sp>
        <p:nvSpPr>
          <p:cNvPr id="1068" name="线条">
            <a:extLst>
              <a:ext uri="{FF2B5EF4-FFF2-40B4-BE49-F238E27FC236}">
                <a16:creationId xmlns:a16="http://schemas.microsoft.com/office/drawing/2014/main" id="{D6AD3B9C-10E4-F9C9-77F2-7EE4D059286D}"/>
              </a:ext>
            </a:extLst>
          </p:cNvPr>
          <p:cNvSpPr/>
          <p:nvPr/>
        </p:nvSpPr>
        <p:spPr>
          <a:xfrm>
            <a:off x="1266812" y="11372331"/>
            <a:ext cx="13217128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pic>
        <p:nvPicPr>
          <p:cNvPr id="2477" name="图片 2476">
            <a:extLst>
              <a:ext uri="{FF2B5EF4-FFF2-40B4-BE49-F238E27FC236}">
                <a16:creationId xmlns:a16="http://schemas.microsoft.com/office/drawing/2014/main" id="{F3D2E047-3397-6D94-F40D-232984393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656" y="5765368"/>
            <a:ext cx="19119034" cy="8937135"/>
          </a:xfrm>
          <a:prstGeom prst="rect">
            <a:avLst/>
          </a:prstGeom>
        </p:spPr>
      </p:pic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30C3530-A30F-3D57-C937-FF42504724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603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4443F-146A-BE7A-B57E-12185E11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字体">
            <a:extLst>
              <a:ext uri="{FF2B5EF4-FFF2-40B4-BE49-F238E27FC236}">
                <a16:creationId xmlns:a16="http://schemas.microsoft.com/office/drawing/2014/main" id="{32EA102C-EB74-C352-56DC-C13817B03A66}"/>
              </a:ext>
            </a:extLst>
          </p:cNvPr>
          <p:cNvSpPr txBox="1"/>
          <p:nvPr/>
        </p:nvSpPr>
        <p:spPr>
          <a:xfrm>
            <a:off x="1654615" y="3782350"/>
            <a:ext cx="2365710" cy="8990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120000"/>
              </a:lnSpc>
              <a:defRPr sz="5600"/>
            </a:lvl1pPr>
          </a:lstStyle>
          <a:p>
            <a:r>
              <a:rPr lang="en-US" altLang="zh-CN" sz="4800" b="1" dirty="0">
                <a:ea typeface="Source Han Sans CN" charset="-122"/>
                <a:sym typeface="FZLanTingHeiS-B-GB"/>
              </a:rPr>
              <a:t>PSTI - UK</a:t>
            </a:r>
            <a:endParaRPr sz="4800" b="1" dirty="0">
              <a:ea typeface="Source Han Sans CN" charset="-122"/>
              <a:sym typeface="FZLanTingHeiS-B-GB"/>
            </a:endParaRPr>
          </a:p>
        </p:txBody>
      </p:sp>
      <p:sp>
        <p:nvSpPr>
          <p:cNvPr id="56" name="线条">
            <a:extLst>
              <a:ext uri="{FF2B5EF4-FFF2-40B4-BE49-F238E27FC236}">
                <a16:creationId xmlns:a16="http://schemas.microsoft.com/office/drawing/2014/main" id="{7DE562BA-3A0C-B871-FC30-C7D77242ADDE}"/>
              </a:ext>
            </a:extLst>
          </p:cNvPr>
          <p:cNvSpPr/>
          <p:nvPr/>
        </p:nvSpPr>
        <p:spPr>
          <a:xfrm>
            <a:off x="1568193" y="4681440"/>
            <a:ext cx="30958155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2" name="字体">
            <a:extLst>
              <a:ext uri="{FF2B5EF4-FFF2-40B4-BE49-F238E27FC236}">
                <a16:creationId xmlns:a16="http://schemas.microsoft.com/office/drawing/2014/main" id="{032A306C-7E11-D803-944E-114CCE28FFE0}"/>
              </a:ext>
            </a:extLst>
          </p:cNvPr>
          <p:cNvSpPr txBox="1"/>
          <p:nvPr/>
        </p:nvSpPr>
        <p:spPr>
          <a:xfrm>
            <a:off x="1654615" y="8284391"/>
            <a:ext cx="3176830" cy="8990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120000"/>
              </a:lnSpc>
              <a:defRPr sz="5600"/>
            </a:lvl1pPr>
          </a:lstStyle>
          <a:p>
            <a:r>
              <a:rPr lang="en-US" altLang="zh-CN" sz="4800" b="1" dirty="0">
                <a:ea typeface="Source Han Sans CN" charset="-122"/>
                <a:sym typeface="FZLanTingHeiS-B-GB"/>
              </a:rPr>
              <a:t>RED DA - EU</a:t>
            </a:r>
            <a:endParaRPr sz="4800" b="1" dirty="0">
              <a:ea typeface="Source Han Sans CN" charset="-122"/>
              <a:sym typeface="FZLanTingHeiS-B-GB"/>
            </a:endParaRPr>
          </a:p>
        </p:txBody>
      </p:sp>
      <p:sp>
        <p:nvSpPr>
          <p:cNvPr id="3" name="线条">
            <a:extLst>
              <a:ext uri="{FF2B5EF4-FFF2-40B4-BE49-F238E27FC236}">
                <a16:creationId xmlns:a16="http://schemas.microsoft.com/office/drawing/2014/main" id="{906F507D-784A-C2D1-714E-DB37E1302298}"/>
              </a:ext>
            </a:extLst>
          </p:cNvPr>
          <p:cNvSpPr/>
          <p:nvPr/>
        </p:nvSpPr>
        <p:spPr>
          <a:xfrm>
            <a:off x="1568192" y="9371742"/>
            <a:ext cx="30958155" cy="1"/>
          </a:xfrm>
          <a:prstGeom prst="line">
            <a:avLst/>
          </a:prstGeom>
          <a:ln w="12700">
            <a:solidFill>
              <a:srgbClr val="FFFFFF">
                <a:alpha val="30005"/>
              </a:srgbClr>
            </a:solidFill>
            <a:miter lim="400000"/>
          </a:ln>
        </p:spPr>
        <p:txBody>
          <a:bodyPr lIns="35559" tIns="35559" rIns="35559" bIns="35559" anchor="ctr"/>
          <a:lstStyle/>
          <a:p>
            <a:pPr defTabSz="1733930">
              <a:defRPr sz="1600"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12F1E0-8639-1ADC-7542-11763AB89C42}"/>
              </a:ext>
            </a:extLst>
          </p:cNvPr>
          <p:cNvSpPr txBox="1"/>
          <p:nvPr/>
        </p:nvSpPr>
        <p:spPr>
          <a:xfrm>
            <a:off x="1654614" y="10493478"/>
            <a:ext cx="29945973" cy="70455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ea typeface="Source Han Sans CN" charset="-122"/>
                <a:sym typeface="FZLanTingHeiS-B-GB"/>
              </a:rPr>
              <a:t>[GEC-1] The equipment shall not include publicly known exploitable vulnerabilities that, if exploited, affect security assets and privacy assets, ……</a:t>
            </a:r>
          </a:p>
        </p:txBody>
      </p:sp>
      <p:sp>
        <p:nvSpPr>
          <p:cNvPr id="6" name="字体">
            <a:extLst>
              <a:ext uri="{FF2B5EF4-FFF2-40B4-BE49-F238E27FC236}">
                <a16:creationId xmlns:a16="http://schemas.microsoft.com/office/drawing/2014/main" id="{21F5858E-44B6-F087-D4B9-7E5698E90B10}"/>
              </a:ext>
            </a:extLst>
          </p:cNvPr>
          <p:cNvSpPr txBox="1"/>
          <p:nvPr/>
        </p:nvSpPr>
        <p:spPr>
          <a:xfrm>
            <a:off x="1654614" y="9699063"/>
            <a:ext cx="2644633" cy="6897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120000"/>
              </a:lnSpc>
              <a:defRPr sz="5600"/>
            </a:lvl1pPr>
          </a:lstStyle>
          <a:p>
            <a:r>
              <a:rPr lang="zh-CN" altLang="en-US" sz="3600" b="1" dirty="0">
                <a:ea typeface="Source Han Sans CN" charset="-122"/>
                <a:sym typeface="FZLanTingHeiS-B-GB"/>
              </a:rPr>
              <a:t>要求原文</a:t>
            </a:r>
            <a:r>
              <a:rPr lang="en-US" altLang="zh-CN" sz="3600" b="1" dirty="0">
                <a:ea typeface="Source Han Sans CN" charset="-122"/>
                <a:sym typeface="FZLanTingHeiS-B-GB"/>
              </a:rPr>
              <a:t>t</a:t>
            </a:r>
            <a:r>
              <a:rPr lang="zh-CN" altLang="en-US" sz="3600" b="1" dirty="0">
                <a:ea typeface="Source Han Sans CN" charset="-122"/>
                <a:sym typeface="FZLanTingHeiS-B-GB"/>
              </a:rPr>
              <a:t>： </a:t>
            </a:r>
            <a:endParaRPr sz="3600" b="1" dirty="0">
              <a:ea typeface="Source Han Sans CN" charset="-122"/>
              <a:sym typeface="FZLanTingHeiS-B-GB"/>
            </a:endParaRPr>
          </a:p>
        </p:txBody>
      </p:sp>
      <p:sp>
        <p:nvSpPr>
          <p:cNvPr id="7" name="字体">
            <a:extLst>
              <a:ext uri="{FF2B5EF4-FFF2-40B4-BE49-F238E27FC236}">
                <a16:creationId xmlns:a16="http://schemas.microsoft.com/office/drawing/2014/main" id="{0BC86C30-3A95-D8D9-995B-46424F205FB1}"/>
              </a:ext>
            </a:extLst>
          </p:cNvPr>
          <p:cNvSpPr txBox="1"/>
          <p:nvPr/>
        </p:nvSpPr>
        <p:spPr>
          <a:xfrm>
            <a:off x="1739433" y="4888308"/>
            <a:ext cx="28300300" cy="67197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559" tIns="35559" rIns="35559" bIns="35559" anchor="ctr">
            <a:spAutoFit/>
          </a:bodyPr>
          <a:lstStyle>
            <a:lvl1pPr algn="l" defTabSz="1733930">
              <a:lnSpc>
                <a:spcPct val="120000"/>
              </a:lnSpc>
              <a:defRPr sz="5600"/>
            </a:lvl1pPr>
          </a:lstStyle>
          <a:p>
            <a:r>
              <a:rPr lang="zh-CN" altLang="en-US" sz="3600" b="1" dirty="0">
                <a:ea typeface="Source Han Sans CN" charset="-122"/>
                <a:sym typeface="FZLanTingHeiS-B-GB"/>
              </a:rPr>
              <a:t>要求原文：</a:t>
            </a:r>
            <a:endParaRPr lang="en-US" altLang="zh-CN" sz="3600" b="1" dirty="0">
              <a:ea typeface="Source Han Sans CN" charset="-122"/>
              <a:sym typeface="FZLanTingHeiS-B-GB"/>
            </a:endParaRPr>
          </a:p>
          <a:p>
            <a:r>
              <a:rPr lang="en-US" altLang="zh-CN" sz="3600" b="1" dirty="0">
                <a:ea typeface="Source Han Sans CN" charset="-122"/>
                <a:sym typeface="FZLanTingHeiS-B-GB"/>
              </a:rPr>
              <a:t>[Updated 2024] Require products to have a vulnerability disclosure policy. </a:t>
            </a:r>
          </a:p>
          <a:p>
            <a:endParaRPr lang="en-US" altLang="zh-CN" sz="3600" b="1" dirty="0">
              <a:ea typeface="Source Han Sans CN" charset="-122"/>
              <a:sym typeface="FZLanTingHeiS-B-GB"/>
            </a:endParaRPr>
          </a:p>
          <a:p>
            <a:r>
              <a:rPr lang="zh-CN" altLang="en-US" sz="3600" b="1" dirty="0">
                <a:ea typeface="Source Han Sans CN" charset="-122"/>
                <a:sym typeface="FZLanTingHeiS-B-GB"/>
              </a:rPr>
              <a:t>需求解读</a:t>
            </a:r>
            <a:r>
              <a:rPr lang="en-US" altLang="zh-CN" sz="3600" b="1" dirty="0">
                <a:ea typeface="Source Han Sans CN" charset="-122"/>
                <a:sym typeface="FZLanTingHeiS-B-GB"/>
              </a:rPr>
              <a:t>:</a:t>
            </a:r>
          </a:p>
          <a:p>
            <a:r>
              <a:rPr lang="en-US" altLang="zh-CN" sz="3600" b="1" dirty="0">
                <a:latin typeface="Bradley Hand ITC" panose="03070402050302030203" pitchFamily="66" charset="0"/>
                <a:ea typeface="Source Han Sans CN" charset="-122"/>
                <a:sym typeface="FZLanTingHeiS-B-GB"/>
              </a:rPr>
              <a:t>"</a:t>
            </a:r>
            <a:r>
              <a:rPr lang="en-US" altLang="zh-CN" sz="3600" b="1" dirty="0">
                <a:ea typeface="Source Han Sans CN" charset="-122"/>
                <a:sym typeface="FZLanTingHeiS-B-GB"/>
              </a:rPr>
              <a:t>The manufacturer shall make a vulnerability disclosure policy publicly available. This policy shall include, at a minimum: </a:t>
            </a:r>
          </a:p>
          <a:p>
            <a:r>
              <a:rPr lang="en-US" altLang="zh-CN" sz="3600" b="1" dirty="0">
                <a:ea typeface="Source Han Sans CN" charset="-122"/>
                <a:sym typeface="FZLanTingHeiS-B-GB"/>
              </a:rPr>
              <a:t>• contact information for the reporting of issues; and </a:t>
            </a:r>
          </a:p>
          <a:p>
            <a:r>
              <a:rPr lang="en-US" altLang="zh-CN" sz="3600" b="1" dirty="0">
                <a:ea typeface="Source Han Sans CN" charset="-122"/>
                <a:sym typeface="FZLanTingHeiS-B-GB"/>
              </a:rPr>
              <a:t>• information on timelines for: </a:t>
            </a:r>
          </a:p>
          <a:p>
            <a:r>
              <a:rPr lang="en-US" altLang="zh-CN" sz="3600" b="1" dirty="0">
                <a:ea typeface="Source Han Sans CN" charset="-122"/>
                <a:sym typeface="FZLanTingHeiS-B-GB"/>
              </a:rPr>
              <a:t>1) initial acknowledgement of receipt; and </a:t>
            </a:r>
          </a:p>
          <a:p>
            <a:r>
              <a:rPr lang="en-US" altLang="zh-CN" sz="3600" b="1" dirty="0">
                <a:ea typeface="Source Han Sans CN" charset="-122"/>
                <a:sym typeface="FZLanTingHeiS-B-GB"/>
              </a:rPr>
              <a:t>2) status updates until the resolution of the reported issues"</a:t>
            </a:r>
          </a:p>
          <a:p>
            <a:r>
              <a:rPr lang="zh-CN" altLang="en-US" sz="3600" b="1" dirty="0">
                <a:latin typeface="Bradley Hand ITC" panose="03070402050302030203" pitchFamily="66" charset="0"/>
                <a:ea typeface="Source Han Sans CN" charset="-122"/>
                <a:sym typeface="FZLanTingHeiS-B-GB"/>
              </a:rPr>
              <a:t> </a:t>
            </a:r>
            <a:endParaRPr sz="3600" b="1" dirty="0">
              <a:latin typeface="Bradley Hand ITC" panose="03070402050302030203" pitchFamily="66" charset="0"/>
              <a:ea typeface="Source Han Sans CN" charset="-122"/>
              <a:sym typeface="FZLanTingHeiS-B-GB"/>
            </a:endParaRPr>
          </a:p>
        </p:txBody>
      </p:sp>
      <p:sp>
        <p:nvSpPr>
          <p:cNvPr id="9" name="用算力跨越空间">
            <a:extLst>
              <a:ext uri="{FF2B5EF4-FFF2-40B4-BE49-F238E27FC236}">
                <a16:creationId xmlns:a16="http://schemas.microsoft.com/office/drawing/2014/main" id="{20B1292A-029B-8F59-2AD1-E6AB3453F0D2}"/>
              </a:ext>
            </a:extLst>
          </p:cNvPr>
          <p:cNvSpPr txBox="1"/>
          <p:nvPr/>
        </p:nvSpPr>
        <p:spPr>
          <a:xfrm>
            <a:off x="4841402" y="1311263"/>
            <a:ext cx="24454797" cy="191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en-US" altLang="zh-CN" dirty="0"/>
              <a:t>PSTI &amp; REDDA </a:t>
            </a:r>
            <a:r>
              <a:rPr lang="zh-CN" altLang="en-US" dirty="0"/>
              <a:t>中的安全漏洞要求</a:t>
            </a:r>
            <a:endParaRPr lang="en-US" altLang="zh-CN" dirty="0"/>
          </a:p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endParaRPr lang="es-E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F8B125-5AAB-9392-3E77-7ECD7BACF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00732"/>
              </p:ext>
            </p:extLst>
          </p:nvPr>
        </p:nvGraphicFramePr>
        <p:xfrm>
          <a:off x="5579446" y="11787384"/>
          <a:ext cx="10875523" cy="3908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8258">
                  <a:extLst>
                    <a:ext uri="{9D8B030D-6E8A-4147-A177-3AD203B41FA5}">
                      <a16:colId xmlns:a16="http://schemas.microsoft.com/office/drawing/2014/main" val="4145002331"/>
                    </a:ext>
                  </a:extLst>
                </a:gridCol>
                <a:gridCol w="1967059">
                  <a:extLst>
                    <a:ext uri="{9D8B030D-6E8A-4147-A177-3AD203B41FA5}">
                      <a16:colId xmlns:a16="http://schemas.microsoft.com/office/drawing/2014/main" val="2335441589"/>
                    </a:ext>
                  </a:extLst>
                </a:gridCol>
                <a:gridCol w="6120206">
                  <a:extLst>
                    <a:ext uri="{9D8B030D-6E8A-4147-A177-3AD203B41FA5}">
                      <a16:colId xmlns:a16="http://schemas.microsoft.com/office/drawing/2014/main" val="3089654231"/>
                    </a:ext>
                  </a:extLst>
                </a:gridCol>
              </a:tblGrid>
              <a:tr h="616786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18031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Mapping </a:t>
                      </a:r>
                      <a:r>
                        <a:rPr lang="zh-CN" altLang="en-US" sz="2400" dirty="0">
                          <a:latin typeface="+mn-lt"/>
                        </a:rPr>
                        <a:t>评估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08120"/>
                  </a:ext>
                </a:extLst>
              </a:tr>
              <a:tr h="6167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PC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GEC-1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2857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GPOSPP – FMT_SMF_EXT.1.1</a:t>
                      </a:r>
                    </a:p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 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16798"/>
                  </a:ext>
                </a:extLst>
              </a:tr>
              <a:tr h="6167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Mobile Device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2857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GEC-1</a:t>
                      </a:r>
                      <a:endParaRPr lang="zh-CN" altLang="en-US" sz="2400" dirty="0">
                        <a:latin typeface="+mn-lt"/>
                      </a:endParaRPr>
                    </a:p>
                    <a:p>
                      <a:pPr algn="l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CMDPP – AVA_VAN.2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8073"/>
                  </a:ext>
                </a:extLst>
              </a:tr>
              <a:tr h="6167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IoT Device 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2857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GEC-1</a:t>
                      </a:r>
                      <a:endParaRPr lang="zh-CN" altLang="en-US" sz="2400" dirty="0">
                        <a:latin typeface="+mn-lt"/>
                      </a:endParaRPr>
                    </a:p>
                    <a:p>
                      <a:pPr algn="l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303645 – Provisions of 5.2-1, 5.2-2 and 5.2-3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91964"/>
                  </a:ext>
                </a:extLst>
              </a:tr>
              <a:tr h="6167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……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2857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GEC-1</a:t>
                      </a:r>
                      <a:endParaRPr lang="zh-CN" altLang="en-US" sz="2400" dirty="0">
                        <a:latin typeface="+mn-lt"/>
                      </a:endParaRPr>
                    </a:p>
                    <a:p>
                      <a:pPr algn="l"/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</a:rPr>
                        <a:t>……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93901"/>
                  </a:ext>
                </a:extLst>
              </a:tr>
            </a:tbl>
          </a:graphicData>
        </a:graphic>
      </p:graphicFrame>
      <p:sp>
        <p:nvSpPr>
          <p:cNvPr id="13" name="字体">
            <a:extLst>
              <a:ext uri="{FF2B5EF4-FFF2-40B4-BE49-F238E27FC236}">
                <a16:creationId xmlns:a16="http://schemas.microsoft.com/office/drawing/2014/main" id="{BB81DCBF-50FC-2400-63F7-BD23F08436F3}"/>
              </a:ext>
            </a:extLst>
          </p:cNvPr>
          <p:cNvSpPr txBox="1"/>
          <p:nvPr/>
        </p:nvSpPr>
        <p:spPr>
          <a:xfrm>
            <a:off x="1671546" y="11443195"/>
            <a:ext cx="2484332" cy="6897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120000"/>
              </a:lnSpc>
              <a:defRPr sz="5600"/>
            </a:lvl1pPr>
          </a:lstStyle>
          <a:p>
            <a:r>
              <a:rPr lang="zh-CN" altLang="en-US" sz="3600" b="1" dirty="0">
                <a:ea typeface="Source Han Sans CN" charset="-122"/>
                <a:sym typeface="FZLanTingHeiS-B-GB"/>
              </a:rPr>
              <a:t>需求解读： </a:t>
            </a:r>
            <a:endParaRPr sz="3600" b="1" dirty="0">
              <a:ea typeface="Source Han Sans CN" charset="-122"/>
              <a:sym typeface="FZLanTingHeiS-B-GB"/>
            </a:endParaRPr>
          </a:p>
        </p:txBody>
      </p:sp>
      <p:sp>
        <p:nvSpPr>
          <p:cNvPr id="18" name="字体">
            <a:extLst>
              <a:ext uri="{FF2B5EF4-FFF2-40B4-BE49-F238E27FC236}">
                <a16:creationId xmlns:a16="http://schemas.microsoft.com/office/drawing/2014/main" id="{433B119F-F205-8818-55D0-9DCF7A37EF9D}"/>
              </a:ext>
            </a:extLst>
          </p:cNvPr>
          <p:cNvSpPr txBox="1"/>
          <p:nvPr/>
        </p:nvSpPr>
        <p:spPr>
          <a:xfrm>
            <a:off x="1736860" y="15741991"/>
            <a:ext cx="19540284" cy="20218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559" tIns="35559" rIns="35559" bIns="35559" anchor="ctr">
            <a:spAutoFit/>
          </a:bodyPr>
          <a:lstStyle>
            <a:lvl1pPr algn="l" defTabSz="1733930">
              <a:lnSpc>
                <a:spcPct val="120000"/>
              </a:lnSpc>
              <a:defRPr sz="5600"/>
            </a:lvl1pPr>
          </a:lstStyle>
          <a:p>
            <a:r>
              <a:rPr lang="zh-CN" altLang="en-US" sz="3600" b="1" dirty="0">
                <a:ea typeface="Source Han Sans CN" charset="-122"/>
                <a:sym typeface="FZLanTingHeiS-B-GB"/>
              </a:rPr>
              <a:t>注意 ：</a:t>
            </a:r>
            <a:endParaRPr lang="en-US" altLang="zh-CN" sz="3600" b="1" dirty="0">
              <a:ea typeface="Source Han Sans CN" charset="-122"/>
              <a:sym typeface="FZLanTingHeiS-B-GB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ea typeface="Source Han Sans CN" charset="-122"/>
                <a:sym typeface="FZLanTingHeiS-B-GB"/>
              </a:rPr>
              <a:t>SCM -3 </a:t>
            </a:r>
            <a:r>
              <a:rPr lang="zh-CN" altLang="en-US" sz="3600" b="1" dirty="0">
                <a:ea typeface="Source Han Sans CN" charset="-122"/>
                <a:sym typeface="FZLanTingHeiS-B-GB"/>
              </a:rPr>
              <a:t>：“</a:t>
            </a:r>
            <a:r>
              <a:rPr lang="en-US" altLang="zh-CN" sz="3600" b="1" dirty="0">
                <a:ea typeface="Source Han Sans CN" charset="-122"/>
                <a:sym typeface="FZLanTingHeiS-B-GB"/>
              </a:rPr>
              <a:t>implementation of the protocol is regularly reviewed for vulnerabilities (see GEC-1)</a:t>
            </a:r>
            <a:r>
              <a:rPr lang="zh-CN" altLang="en-US" sz="3600" b="1" dirty="0">
                <a:ea typeface="Source Han Sans CN" charset="-122"/>
                <a:sym typeface="FZLanTingHeiS-B-GB"/>
              </a:rPr>
              <a:t> ”</a:t>
            </a:r>
            <a:endParaRPr lang="en-US" altLang="zh-CN" sz="3600" b="1" dirty="0">
              <a:ea typeface="Source Han Sans CN" charset="-122"/>
              <a:sym typeface="FZLanTingHeiS-B-GB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>
                <a:ea typeface="Source Han Sans CN" charset="-122"/>
                <a:sym typeface="FZLanTingHeiS-B-GB"/>
              </a:rPr>
              <a:t>“</a:t>
            </a:r>
            <a:r>
              <a:rPr lang="en-US" sz="3600" b="1" dirty="0">
                <a:ea typeface="Source Han Sans CN" charset="-122"/>
                <a:sym typeface="FZLanTingHeiS-B-GB"/>
              </a:rPr>
              <a:t>hardware and in the software, both commercial and open-source software,</a:t>
            </a:r>
            <a:r>
              <a:rPr lang="zh-CN" altLang="en-US" sz="3600" b="1" dirty="0">
                <a:ea typeface="Source Han Sans CN" charset="-122"/>
                <a:sym typeface="FZLanTingHeiS-B-GB"/>
              </a:rPr>
              <a:t>”</a:t>
            </a:r>
            <a:endParaRPr sz="3600" b="1" dirty="0">
              <a:ea typeface="Source Han Sans CN" charset="-122"/>
              <a:sym typeface="FZLanTingHeiS-B-GB"/>
            </a:endParaRPr>
          </a:p>
        </p:txBody>
      </p:sp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237343C-018D-AE4A-5E45-79C4F7F9B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E5DFD-D452-9742-7D70-4C09A672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用算力跨越空间">
            <a:extLst>
              <a:ext uri="{FF2B5EF4-FFF2-40B4-BE49-F238E27FC236}">
                <a16:creationId xmlns:a16="http://schemas.microsoft.com/office/drawing/2014/main" id="{2C94DAED-8EFE-3EB7-86A0-3A3AF7100D10}"/>
              </a:ext>
            </a:extLst>
          </p:cNvPr>
          <p:cNvSpPr txBox="1"/>
          <p:nvPr/>
        </p:nvSpPr>
        <p:spPr>
          <a:xfrm>
            <a:off x="4841402" y="1311263"/>
            <a:ext cx="24454797" cy="99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内部流程建设的困难</a:t>
            </a:r>
            <a:endParaRPr dirty="0"/>
          </a:p>
        </p:txBody>
      </p:sp>
      <p:grpSp>
        <p:nvGrpSpPr>
          <p:cNvPr id="38" name="组 4">
            <a:extLst>
              <a:ext uri="{FF2B5EF4-FFF2-40B4-BE49-F238E27FC236}">
                <a16:creationId xmlns:a16="http://schemas.microsoft.com/office/drawing/2014/main" id="{5493044D-FDD6-E6C1-8F7F-FD2D817B87A2}"/>
              </a:ext>
            </a:extLst>
          </p:cNvPr>
          <p:cNvGrpSpPr/>
          <p:nvPr/>
        </p:nvGrpSpPr>
        <p:grpSpPr>
          <a:xfrm>
            <a:off x="2558147" y="4613562"/>
            <a:ext cx="7119724" cy="10773584"/>
            <a:chOff x="-1" y="-1"/>
            <a:chExt cx="7119722" cy="10773583"/>
          </a:xfrm>
        </p:grpSpPr>
        <p:sp>
          <p:nvSpPr>
            <p:cNvPr id="39" name="矩形">
              <a:extLst>
                <a:ext uri="{FF2B5EF4-FFF2-40B4-BE49-F238E27FC236}">
                  <a16:creationId xmlns:a16="http://schemas.microsoft.com/office/drawing/2014/main" id="{3E04C442-20E9-5054-FA02-A7473C8EA923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40" name="直接连接符 9">
              <a:extLst>
                <a:ext uri="{FF2B5EF4-FFF2-40B4-BE49-F238E27FC236}">
                  <a16:creationId xmlns:a16="http://schemas.microsoft.com/office/drawing/2014/main" id="{2E9A33B2-3745-7F7E-456D-CFFEC7A32167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文本框 7">
              <a:extLst>
                <a:ext uri="{FF2B5EF4-FFF2-40B4-BE49-F238E27FC236}">
                  <a16:creationId xmlns:a16="http://schemas.microsoft.com/office/drawing/2014/main" id="{693CBBA2-02CE-AFB3-1733-F11CF8BB7CA3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漏洞披露</a:t>
              </a:r>
              <a:endParaRPr dirty="0"/>
            </a:p>
          </p:txBody>
        </p:sp>
        <p:sp>
          <p:nvSpPr>
            <p:cNvPr id="42" name="文本框 7">
              <a:extLst>
                <a:ext uri="{FF2B5EF4-FFF2-40B4-BE49-F238E27FC236}">
                  <a16:creationId xmlns:a16="http://schemas.microsoft.com/office/drawing/2014/main" id="{248D3B99-3396-05CD-C813-466E09811F79}"/>
                </a:ext>
              </a:extLst>
            </p:cNvPr>
            <p:cNvSpPr txBox="1"/>
            <p:nvPr/>
          </p:nvSpPr>
          <p:spPr>
            <a:xfrm>
              <a:off x="512924" y="4836947"/>
              <a:ext cx="6529014" cy="4617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996" tIns="48996" rIns="48996" bIns="48996" numCol="1" anchor="ctr">
              <a:spAutoFit/>
            </a:bodyPr>
            <a:lstStyle/>
            <a:p>
              <a:pPr marL="571500" indent="-571500" algn="l" defTabSz="1555029">
                <a:lnSpc>
                  <a:spcPct val="150000"/>
                </a:lnSpc>
                <a:buFont typeface="Arial" panose="020B0604020202020204" pitchFamily="34" charset="0"/>
                <a:buChar char="•"/>
                <a:defRPr sz="4000">
                  <a:gradFill flip="none" rotWithShape="1">
                    <a:gsLst>
                      <a:gs pos="0">
                        <a:srgbClr val="B6EBFF"/>
                      </a:gs>
                      <a:gs pos="100000">
                        <a:srgbClr val="B8B9FF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>
                  <a:gradFill flip="none" rotWithShape="1">
                    <a:gsLst>
                      <a:gs pos="47000">
                        <a:srgbClr val="C1E7FD"/>
                      </a:gs>
                      <a:gs pos="99000">
                        <a:srgbClr val="939CFF"/>
                      </a:gs>
                    </a:gsLst>
                    <a:lin ang="3600000" scaled="0"/>
                  </a:gradFill>
                </a:rPr>
                <a:t>如何评估漏洞等级？</a:t>
              </a:r>
              <a:endParaRPr lang="en-US" altLang="zh-CN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endParaRPr>
            </a:p>
            <a:p>
              <a:pPr marL="571500" indent="-571500" algn="l" defTabSz="1555029">
                <a:lnSpc>
                  <a:spcPct val="150000"/>
                </a:lnSpc>
                <a:buFont typeface="Arial" panose="020B0604020202020204" pitchFamily="34" charset="0"/>
                <a:buChar char="•"/>
                <a:defRPr sz="4000">
                  <a:gradFill flip="none" rotWithShape="1">
                    <a:gsLst>
                      <a:gs pos="0">
                        <a:srgbClr val="B6EBFF"/>
                      </a:gs>
                      <a:gs pos="100000">
                        <a:srgbClr val="B8B9FF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>
                  <a:gradFill flip="none" rotWithShape="1">
                    <a:gsLst>
                      <a:gs pos="47000">
                        <a:srgbClr val="C1E7FD"/>
                      </a:gs>
                      <a:gs pos="99000">
                        <a:srgbClr val="939CFF"/>
                      </a:gs>
                    </a:gsLst>
                    <a:lin ang="3600000" scaled="0"/>
                  </a:gradFill>
                </a:rPr>
                <a:t>如何控制赏金？</a:t>
              </a:r>
              <a:endParaRPr lang="en-US" altLang="zh-CN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endParaRPr>
            </a:p>
            <a:p>
              <a:pPr marL="571500" indent="-571500" algn="l" defTabSz="1555029">
                <a:lnSpc>
                  <a:spcPct val="150000"/>
                </a:lnSpc>
                <a:buFont typeface="Arial" panose="020B0604020202020204" pitchFamily="34" charset="0"/>
                <a:buChar char="•"/>
                <a:defRPr sz="4000">
                  <a:gradFill flip="none" rotWithShape="1">
                    <a:gsLst>
                      <a:gs pos="0">
                        <a:srgbClr val="B6EBFF"/>
                      </a:gs>
                      <a:gs pos="100000">
                        <a:srgbClr val="B8B9FF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>
                  <a:gradFill flip="none" rotWithShape="1">
                    <a:gsLst>
                      <a:gs pos="47000">
                        <a:srgbClr val="C1E7FD"/>
                      </a:gs>
                      <a:gs pos="99000">
                        <a:srgbClr val="939CFF"/>
                      </a:gs>
                    </a:gsLst>
                    <a:lin ang="3600000" scaled="0"/>
                  </a:gradFill>
                </a:rPr>
                <a:t>如何高效利用已知漏洞？</a:t>
              </a:r>
              <a:endParaRPr lang="en-US" altLang="zh-CN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endParaRPr>
            </a:p>
            <a:p>
              <a:pPr marL="571500" indent="-571500" algn="l" defTabSz="1555029">
                <a:lnSpc>
                  <a:spcPct val="150000"/>
                </a:lnSpc>
                <a:buFont typeface="Arial" panose="020B0604020202020204" pitchFamily="34" charset="0"/>
                <a:buChar char="•"/>
                <a:defRPr sz="4000">
                  <a:gradFill flip="none" rotWithShape="1">
                    <a:gsLst>
                      <a:gs pos="0">
                        <a:srgbClr val="B6EBFF"/>
                      </a:gs>
                      <a:gs pos="100000">
                        <a:srgbClr val="B8B9FF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>
                  <a:gradFill flip="none" rotWithShape="1">
                    <a:gsLst>
                      <a:gs pos="47000">
                        <a:srgbClr val="C1E7FD"/>
                      </a:gs>
                      <a:gs pos="99000">
                        <a:srgbClr val="939CFF"/>
                      </a:gs>
                    </a:gsLst>
                    <a:lin ang="3600000" scaled="0"/>
                  </a:gradFill>
                </a:rPr>
                <a:t>需要披露什么信息？</a:t>
              </a:r>
              <a:endParaRPr lang="en-US" altLang="zh-CN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endParaRPr>
            </a:p>
            <a:p>
              <a:pPr marL="571500" indent="-571500" algn="l" defTabSz="1555029">
                <a:lnSpc>
                  <a:spcPct val="150000"/>
                </a:lnSpc>
                <a:buFont typeface="Arial" panose="020B0604020202020204" pitchFamily="34" charset="0"/>
                <a:buChar char="•"/>
                <a:defRPr sz="4000">
                  <a:gradFill flip="none" rotWithShape="1">
                    <a:gsLst>
                      <a:gs pos="0">
                        <a:srgbClr val="B6EBFF"/>
                      </a:gs>
                      <a:gs pos="100000">
                        <a:srgbClr val="B8B9FF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>
                  <a:gradFill flip="none" rotWithShape="1">
                    <a:gsLst>
                      <a:gs pos="47000">
                        <a:srgbClr val="C1E7FD"/>
                      </a:gs>
                      <a:gs pos="99000">
                        <a:srgbClr val="939CFF"/>
                      </a:gs>
                    </a:gsLst>
                    <a:lin ang="3600000" scaled="0"/>
                  </a:gradFill>
                </a:rPr>
                <a:t>是否会产生新的漏洞？</a:t>
              </a:r>
            </a:p>
          </p:txBody>
        </p:sp>
      </p:grpSp>
      <p:grpSp>
        <p:nvGrpSpPr>
          <p:cNvPr id="77" name="组 4">
            <a:extLst>
              <a:ext uri="{FF2B5EF4-FFF2-40B4-BE49-F238E27FC236}">
                <a16:creationId xmlns:a16="http://schemas.microsoft.com/office/drawing/2014/main" id="{6A208F4A-445E-E3FF-4FFE-D37CECC05920}"/>
              </a:ext>
            </a:extLst>
          </p:cNvPr>
          <p:cNvGrpSpPr/>
          <p:nvPr/>
        </p:nvGrpSpPr>
        <p:grpSpPr>
          <a:xfrm>
            <a:off x="13706772" y="4613562"/>
            <a:ext cx="7119724" cy="10773584"/>
            <a:chOff x="-1" y="-1"/>
            <a:chExt cx="7119722" cy="10773583"/>
          </a:xfrm>
        </p:grpSpPr>
        <p:sp>
          <p:nvSpPr>
            <p:cNvPr id="78" name="矩形">
              <a:extLst>
                <a:ext uri="{FF2B5EF4-FFF2-40B4-BE49-F238E27FC236}">
                  <a16:creationId xmlns:a16="http://schemas.microsoft.com/office/drawing/2014/main" id="{8D94DE07-5620-DCFA-9DC1-641D48D8D1A6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79" name="直接连接符 9">
              <a:extLst>
                <a:ext uri="{FF2B5EF4-FFF2-40B4-BE49-F238E27FC236}">
                  <a16:creationId xmlns:a16="http://schemas.microsoft.com/office/drawing/2014/main" id="{53C5E5CF-A26F-F6B6-1880-65B3E271C078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文本框 7">
              <a:extLst>
                <a:ext uri="{FF2B5EF4-FFF2-40B4-BE49-F238E27FC236}">
                  <a16:creationId xmlns:a16="http://schemas.microsoft.com/office/drawing/2014/main" id="{039AA6CC-61D1-7021-F7AE-FF4E2322DC58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1112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供应商漏洞管理</a:t>
              </a:r>
              <a:endParaRPr dirty="0"/>
            </a:p>
            <a:p>
              <a:pPr defTabSz="1555029">
                <a:defRPr sz="2500">
                  <a:solidFill>
                    <a:srgbClr val="FFFFFF">
                      <a:alpha val="80323"/>
                    </a:srgbClr>
                  </a:solidFill>
                  <a:latin typeface="Source Han Sans CN Regular"/>
                  <a:ea typeface="Source Han Sans CN Regular"/>
                  <a:cs typeface="Source Han Sans CN Regular"/>
                  <a:sym typeface="Source Han Sans CN Regular"/>
                </a:defRPr>
              </a:pPr>
              <a:endParaRPr dirty="0"/>
            </a:p>
          </p:txBody>
        </p:sp>
      </p:grpSp>
      <p:grpSp>
        <p:nvGrpSpPr>
          <p:cNvPr id="85" name="组 4">
            <a:extLst>
              <a:ext uri="{FF2B5EF4-FFF2-40B4-BE49-F238E27FC236}">
                <a16:creationId xmlns:a16="http://schemas.microsoft.com/office/drawing/2014/main" id="{C52BA62A-32A5-BE45-D3CA-72016F2A88F9}"/>
              </a:ext>
            </a:extLst>
          </p:cNvPr>
          <p:cNvGrpSpPr/>
          <p:nvPr/>
        </p:nvGrpSpPr>
        <p:grpSpPr>
          <a:xfrm>
            <a:off x="24846218" y="4613562"/>
            <a:ext cx="7119724" cy="10773584"/>
            <a:chOff x="-1" y="-1"/>
            <a:chExt cx="7119722" cy="10773583"/>
          </a:xfrm>
        </p:grpSpPr>
        <p:sp>
          <p:nvSpPr>
            <p:cNvPr id="86" name="矩形">
              <a:extLst>
                <a:ext uri="{FF2B5EF4-FFF2-40B4-BE49-F238E27FC236}">
                  <a16:creationId xmlns:a16="http://schemas.microsoft.com/office/drawing/2014/main" id="{88AA74AD-78D3-8999-ACE9-3DD0B7EEC044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87" name="直接连接符 9">
              <a:extLst>
                <a:ext uri="{FF2B5EF4-FFF2-40B4-BE49-F238E27FC236}">
                  <a16:creationId xmlns:a16="http://schemas.microsoft.com/office/drawing/2014/main" id="{1044F040-81F8-82F2-642E-5EDBCB3E7D39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文本框 7">
              <a:extLst>
                <a:ext uri="{FF2B5EF4-FFF2-40B4-BE49-F238E27FC236}">
                  <a16:creationId xmlns:a16="http://schemas.microsoft.com/office/drawing/2014/main" id="{863791F8-6BD7-0566-E719-303F417DC35A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1112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安全要求满足评估</a:t>
              </a:r>
              <a:endParaRPr dirty="0"/>
            </a:p>
            <a:p>
              <a:pPr defTabSz="1555029">
                <a:defRPr sz="2500">
                  <a:solidFill>
                    <a:srgbClr val="FFFFFF">
                      <a:alpha val="80323"/>
                    </a:srgbClr>
                  </a:solidFill>
                  <a:latin typeface="Source Han Sans CN Regular"/>
                  <a:ea typeface="Source Han Sans CN Regular"/>
                  <a:cs typeface="Source Han Sans CN Regular"/>
                  <a:sym typeface="Source Han Sans CN Regular"/>
                </a:defRPr>
              </a:pPr>
              <a:endParaRPr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A575076-51DA-C464-36E0-3A3362B2872C}"/>
              </a:ext>
            </a:extLst>
          </p:cNvPr>
          <p:cNvSpPr/>
          <p:nvPr/>
        </p:nvSpPr>
        <p:spPr>
          <a:xfrm>
            <a:off x="5646492" y="5722422"/>
            <a:ext cx="1378176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719AA7-FF7D-9A52-47F1-58F54F8D72F1}"/>
              </a:ext>
            </a:extLst>
          </p:cNvPr>
          <p:cNvSpPr/>
          <p:nvPr/>
        </p:nvSpPr>
        <p:spPr>
          <a:xfrm>
            <a:off x="16703090" y="5838590"/>
            <a:ext cx="1378176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6F8AD0CE-5DA2-7FAC-E582-EAB8BF5EE300}"/>
              </a:ext>
            </a:extLst>
          </p:cNvPr>
          <p:cNvSpPr txBox="1"/>
          <p:nvPr/>
        </p:nvSpPr>
        <p:spPr>
          <a:xfrm>
            <a:off x="14014326" y="9732094"/>
            <a:ext cx="6529016" cy="4620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996" tIns="48996" rIns="48996" bIns="48996" numCol="1" anchor="ctr">
            <a:spAutoFit/>
          </a:bodyPr>
          <a:lstStyle/>
          <a:p>
            <a:pPr marL="571500" indent="-571500" algn="l" defTabSz="1555029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rPr>
              <a:t>上游供应商多</a:t>
            </a:r>
            <a:endParaRPr lang="en-US" altLang="zh-CN" dirty="0">
              <a:gradFill flip="none" rotWithShape="1">
                <a:gsLst>
                  <a:gs pos="47000">
                    <a:srgbClr val="C1E7FD"/>
                  </a:gs>
                  <a:gs pos="99000">
                    <a:srgbClr val="939CFF"/>
                  </a:gs>
                </a:gsLst>
                <a:lin ang="3600000" scaled="0"/>
              </a:gradFill>
            </a:endParaRPr>
          </a:p>
          <a:p>
            <a:pPr marL="571500" indent="-571500" algn="l" defTabSz="1555029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rPr>
              <a:t>难有统一的接口</a:t>
            </a:r>
            <a:r>
              <a:rPr lang="en-US" altLang="zh-CN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rPr>
              <a:t>IT</a:t>
            </a:r>
            <a:r>
              <a:rPr lang="zh-CN" altLang="en-US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rPr>
              <a:t>管理</a:t>
            </a:r>
            <a:endParaRPr lang="en-US" altLang="zh-CN" dirty="0">
              <a:gradFill flip="none" rotWithShape="1">
                <a:gsLst>
                  <a:gs pos="47000">
                    <a:srgbClr val="C1E7FD"/>
                  </a:gs>
                  <a:gs pos="99000">
                    <a:srgbClr val="939CFF"/>
                  </a:gs>
                </a:gsLst>
                <a:lin ang="3600000" scaled="0"/>
              </a:gradFill>
            </a:endParaRPr>
          </a:p>
          <a:p>
            <a:pPr marL="571500" indent="-571500" algn="l" defTabSz="1555029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>
                <a:gradFill flip="none" rotWithShape="1">
                  <a:gsLst>
                    <a:gs pos="47000">
                      <a:srgbClr val="C1E7FD"/>
                    </a:gs>
                    <a:gs pos="99000">
                      <a:srgbClr val="939CFF"/>
                    </a:gs>
                  </a:gsLst>
                  <a:lin ang="3600000" scaled="0"/>
                </a:gradFill>
              </a:rPr>
              <a:t>如何做版本控制？保证更新到最新版本</a:t>
            </a:r>
            <a:endParaRPr lang="en-US" altLang="zh-CN" dirty="0">
              <a:gradFill flip="none" rotWithShape="1">
                <a:gsLst>
                  <a:gs pos="47000">
                    <a:srgbClr val="C1E7FD"/>
                  </a:gs>
                  <a:gs pos="99000">
                    <a:srgbClr val="939CFF"/>
                  </a:gs>
                </a:gsLst>
                <a:lin ang="3600000" scaled="0"/>
              </a:gradFill>
            </a:endParaRPr>
          </a:p>
          <a:p>
            <a:pPr marL="571500" indent="-571500" algn="l" defTabSz="1555029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endParaRPr lang="en-US" altLang="zh-CN" dirty="0">
              <a:gradFill flip="none" rotWithShape="1">
                <a:gsLst>
                  <a:gs pos="47000">
                    <a:srgbClr val="C1E7FD"/>
                  </a:gs>
                  <a:gs pos="99000">
                    <a:srgbClr val="939CFF"/>
                  </a:gs>
                </a:gsLst>
                <a:lin ang="3600000" scaled="0"/>
              </a:gra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A1DB61-C509-5A4D-5309-E9497D1F5973}"/>
              </a:ext>
            </a:extLst>
          </p:cNvPr>
          <p:cNvSpPr/>
          <p:nvPr/>
        </p:nvSpPr>
        <p:spPr>
          <a:xfrm>
            <a:off x="28019591" y="5838590"/>
            <a:ext cx="1378176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003A163E-4CA6-D405-5E48-09F9865F05D2}"/>
              </a:ext>
            </a:extLst>
          </p:cNvPr>
          <p:cNvSpPr txBox="1"/>
          <p:nvPr/>
        </p:nvSpPr>
        <p:spPr>
          <a:xfrm>
            <a:off x="25528061" y="10076766"/>
            <a:ext cx="6529016" cy="39738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996" tIns="48996" rIns="48996" bIns="48996" numCol="1" anchor="ctr">
            <a:spAutoFit/>
          </a:bodyPr>
          <a:lstStyle/>
          <a:p>
            <a:pPr marL="571500" indent="-571500" algn="l" defTabSz="1555029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产品已经在</a:t>
            </a:r>
            <a:r>
              <a:rPr lang="en-US" altLang="zh-CN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DVT/PVT</a:t>
            </a: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阶段，送测不通过怎么办？</a:t>
            </a:r>
            <a:endParaRPr lang="en-US" altLang="zh-CN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algn="l" defTabSz="1555029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endParaRPr lang="en-US" altLang="zh-CN" dirty="0">
              <a:gradFill flip="none" rotWithShape="1">
                <a:gsLst>
                  <a:gs pos="47000">
                    <a:srgbClr val="C1E7FD"/>
                  </a:gs>
                  <a:gs pos="99000">
                    <a:srgbClr val="939CFF"/>
                  </a:gs>
                </a:gsLst>
                <a:lin ang="3600000" scaled="0"/>
              </a:gradFill>
            </a:endParaRPr>
          </a:p>
        </p:txBody>
      </p:sp>
      <p:pic>
        <p:nvPicPr>
          <p:cNvPr id="15" name="Picture 1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20D1E99-2E1B-33DE-3740-5B3FB46E7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1C92-2DBF-58BE-5CD8-CDAE6300D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用算力跨越空间">
            <a:extLst>
              <a:ext uri="{FF2B5EF4-FFF2-40B4-BE49-F238E27FC236}">
                <a16:creationId xmlns:a16="http://schemas.microsoft.com/office/drawing/2014/main" id="{D138B74E-CE25-B8CF-C9A5-BBAD5BBE1002}"/>
              </a:ext>
            </a:extLst>
          </p:cNvPr>
          <p:cNvSpPr txBox="1"/>
          <p:nvPr/>
        </p:nvSpPr>
        <p:spPr>
          <a:xfrm>
            <a:off x="4841402" y="1311263"/>
            <a:ext cx="24454797" cy="99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安全认证中的漏洞治理最佳实践</a:t>
            </a:r>
          </a:p>
        </p:txBody>
      </p:sp>
      <p:grpSp>
        <p:nvGrpSpPr>
          <p:cNvPr id="38" name="组 4">
            <a:extLst>
              <a:ext uri="{FF2B5EF4-FFF2-40B4-BE49-F238E27FC236}">
                <a16:creationId xmlns:a16="http://schemas.microsoft.com/office/drawing/2014/main" id="{66FD1651-F6D5-1F0D-FF4C-5555CA725651}"/>
              </a:ext>
            </a:extLst>
          </p:cNvPr>
          <p:cNvGrpSpPr/>
          <p:nvPr/>
        </p:nvGrpSpPr>
        <p:grpSpPr>
          <a:xfrm>
            <a:off x="9690864" y="5717970"/>
            <a:ext cx="7119724" cy="10773584"/>
            <a:chOff x="-1" y="-1"/>
            <a:chExt cx="7119722" cy="10773583"/>
          </a:xfrm>
        </p:grpSpPr>
        <p:sp>
          <p:nvSpPr>
            <p:cNvPr id="39" name="矩形">
              <a:extLst>
                <a:ext uri="{FF2B5EF4-FFF2-40B4-BE49-F238E27FC236}">
                  <a16:creationId xmlns:a16="http://schemas.microsoft.com/office/drawing/2014/main" id="{4DF24BB5-F056-A86B-F618-A521AF33A224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41" name="文本框 7">
              <a:extLst>
                <a:ext uri="{FF2B5EF4-FFF2-40B4-BE49-F238E27FC236}">
                  <a16:creationId xmlns:a16="http://schemas.microsoft.com/office/drawing/2014/main" id="{7D97F873-F96B-99D9-F4ED-C70B7D8B84E8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安全开发流程</a:t>
              </a:r>
            </a:p>
          </p:txBody>
        </p:sp>
        <p:pic>
          <p:nvPicPr>
            <p:cNvPr id="45" name="图像" descr="图像">
              <a:extLst>
                <a:ext uri="{FF2B5EF4-FFF2-40B4-BE49-F238E27FC236}">
                  <a16:creationId xmlns:a16="http://schemas.microsoft.com/office/drawing/2014/main" id="{8B7623F6-3D43-79C0-983A-DC36CB84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" name="组 4">
            <a:extLst>
              <a:ext uri="{FF2B5EF4-FFF2-40B4-BE49-F238E27FC236}">
                <a16:creationId xmlns:a16="http://schemas.microsoft.com/office/drawing/2014/main" id="{073DC95D-78A5-3CCB-3BA2-EDFF8A6B8782}"/>
              </a:ext>
            </a:extLst>
          </p:cNvPr>
          <p:cNvGrpSpPr/>
          <p:nvPr/>
        </p:nvGrpSpPr>
        <p:grpSpPr>
          <a:xfrm>
            <a:off x="24738829" y="5717970"/>
            <a:ext cx="7119724" cy="10773584"/>
            <a:chOff x="-1" y="-1"/>
            <a:chExt cx="7119722" cy="10773583"/>
          </a:xfrm>
        </p:grpSpPr>
        <p:sp>
          <p:nvSpPr>
            <p:cNvPr id="78" name="矩形">
              <a:extLst>
                <a:ext uri="{FF2B5EF4-FFF2-40B4-BE49-F238E27FC236}">
                  <a16:creationId xmlns:a16="http://schemas.microsoft.com/office/drawing/2014/main" id="{193A0A23-AB46-34AC-FA70-18A16ADBF6A1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79" name="直接连接符 9">
              <a:extLst>
                <a:ext uri="{FF2B5EF4-FFF2-40B4-BE49-F238E27FC236}">
                  <a16:creationId xmlns:a16="http://schemas.microsoft.com/office/drawing/2014/main" id="{AFDEC7D5-336E-1F1F-3DF8-4F1FA714F501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文本框 7">
              <a:extLst>
                <a:ext uri="{FF2B5EF4-FFF2-40B4-BE49-F238E27FC236}">
                  <a16:creationId xmlns:a16="http://schemas.microsoft.com/office/drawing/2014/main" id="{E88426AA-B608-E999-A15A-A5C9A7D01927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开源漏洞管理</a:t>
              </a:r>
              <a:endParaRPr dirty="0"/>
            </a:p>
          </p:txBody>
        </p:sp>
        <p:pic>
          <p:nvPicPr>
            <p:cNvPr id="84" name="图像" descr="图像">
              <a:extLst>
                <a:ext uri="{FF2B5EF4-FFF2-40B4-BE49-F238E27FC236}">
                  <a16:creationId xmlns:a16="http://schemas.microsoft.com/office/drawing/2014/main" id="{462DDC0B-C90C-B7A1-34CD-47D0CDB0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" name="组 4">
            <a:extLst>
              <a:ext uri="{FF2B5EF4-FFF2-40B4-BE49-F238E27FC236}">
                <a16:creationId xmlns:a16="http://schemas.microsoft.com/office/drawing/2014/main" id="{4E660F9A-6468-E827-A231-04FCF06417BC}"/>
              </a:ext>
            </a:extLst>
          </p:cNvPr>
          <p:cNvGrpSpPr/>
          <p:nvPr/>
        </p:nvGrpSpPr>
        <p:grpSpPr>
          <a:xfrm>
            <a:off x="2171935" y="5717970"/>
            <a:ext cx="7119724" cy="10773584"/>
            <a:chOff x="-98166" y="-1"/>
            <a:chExt cx="7119722" cy="10773583"/>
          </a:xfrm>
        </p:grpSpPr>
        <p:sp>
          <p:nvSpPr>
            <p:cNvPr id="86" name="矩形">
              <a:extLst>
                <a:ext uri="{FF2B5EF4-FFF2-40B4-BE49-F238E27FC236}">
                  <a16:creationId xmlns:a16="http://schemas.microsoft.com/office/drawing/2014/main" id="{6A3EF4EA-CEE9-1EE8-00E1-484D57985936}"/>
                </a:ext>
              </a:extLst>
            </p:cNvPr>
            <p:cNvSpPr/>
            <p:nvPr/>
          </p:nvSpPr>
          <p:spPr>
            <a:xfrm>
              <a:off x="-98166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87" name="直接连接符 9">
              <a:extLst>
                <a:ext uri="{FF2B5EF4-FFF2-40B4-BE49-F238E27FC236}">
                  <a16:creationId xmlns:a16="http://schemas.microsoft.com/office/drawing/2014/main" id="{07CD4419-EC96-1795-3A1E-1A01283A53E2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文本框 7">
              <a:extLst>
                <a:ext uri="{FF2B5EF4-FFF2-40B4-BE49-F238E27FC236}">
                  <a16:creationId xmlns:a16="http://schemas.microsoft.com/office/drawing/2014/main" id="{5282BF8F-AE9E-4EC5-C8AB-5D1717F48A5F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漏洞披露流程</a:t>
              </a:r>
              <a:endParaRPr dirty="0"/>
            </a:p>
          </p:txBody>
        </p:sp>
        <p:pic>
          <p:nvPicPr>
            <p:cNvPr id="92" name="图像" descr="图像">
              <a:extLst>
                <a:ext uri="{FF2B5EF4-FFF2-40B4-BE49-F238E27FC236}">
                  <a16:creationId xmlns:a16="http://schemas.microsoft.com/office/drawing/2014/main" id="{F02E3259-58AA-F162-DC85-F09777C29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3" name="组 4">
            <a:extLst>
              <a:ext uri="{FF2B5EF4-FFF2-40B4-BE49-F238E27FC236}">
                <a16:creationId xmlns:a16="http://schemas.microsoft.com/office/drawing/2014/main" id="{5D2DF289-0AED-A99A-6515-A350C13603C4}"/>
              </a:ext>
            </a:extLst>
          </p:cNvPr>
          <p:cNvGrpSpPr/>
          <p:nvPr/>
        </p:nvGrpSpPr>
        <p:grpSpPr>
          <a:xfrm>
            <a:off x="17262621" y="5717970"/>
            <a:ext cx="7119724" cy="10773584"/>
            <a:chOff x="-1" y="-1"/>
            <a:chExt cx="7119722" cy="10773583"/>
          </a:xfrm>
        </p:grpSpPr>
        <p:sp>
          <p:nvSpPr>
            <p:cNvPr id="94" name="矩形">
              <a:extLst>
                <a:ext uri="{FF2B5EF4-FFF2-40B4-BE49-F238E27FC236}">
                  <a16:creationId xmlns:a16="http://schemas.microsoft.com/office/drawing/2014/main" id="{CBC3D94A-610E-9292-C467-941F4DDA6C89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95" name="直接连接符 9">
              <a:extLst>
                <a:ext uri="{FF2B5EF4-FFF2-40B4-BE49-F238E27FC236}">
                  <a16:creationId xmlns:a16="http://schemas.microsoft.com/office/drawing/2014/main" id="{5B744AEC-6DF6-0F1B-6B6B-37EDDF40E775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文本框 7">
              <a:extLst>
                <a:ext uri="{FF2B5EF4-FFF2-40B4-BE49-F238E27FC236}">
                  <a16:creationId xmlns:a16="http://schemas.microsoft.com/office/drawing/2014/main" id="{3CDF52CB-F09F-3332-469C-DB504E597435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供应商漏洞管理</a:t>
              </a:r>
            </a:p>
          </p:txBody>
        </p:sp>
        <p:sp>
          <p:nvSpPr>
            <p:cNvPr id="97" name="文本框 7">
              <a:extLst>
                <a:ext uri="{FF2B5EF4-FFF2-40B4-BE49-F238E27FC236}">
                  <a16:creationId xmlns:a16="http://schemas.microsoft.com/office/drawing/2014/main" id="{784D8C8E-81A4-B75A-5C2C-EA3881A3F430}"/>
                </a:ext>
              </a:extLst>
            </p:cNvPr>
            <p:cNvSpPr txBox="1"/>
            <p:nvPr/>
          </p:nvSpPr>
          <p:spPr>
            <a:xfrm>
              <a:off x="1133411" y="5449398"/>
              <a:ext cx="4852896" cy="7145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996" tIns="48996" rIns="48996" bIns="48996" numCol="1" anchor="ctr">
              <a:spAutoFit/>
            </a:bodyPr>
            <a:lstStyle/>
            <a:p>
              <a:pPr defTabSz="1555029">
                <a:defRPr sz="4000">
                  <a:gradFill flip="none" rotWithShape="1">
                    <a:gsLst>
                      <a:gs pos="0">
                        <a:srgbClr val="B6EBFF"/>
                      </a:gs>
                      <a:gs pos="100000">
                        <a:srgbClr val="B8B9FF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endParaRPr dirty="0"/>
            </a:p>
          </p:txBody>
        </p:sp>
        <p:pic>
          <p:nvPicPr>
            <p:cNvPr id="100" name="图像" descr="图像">
              <a:extLst>
                <a:ext uri="{FF2B5EF4-FFF2-40B4-BE49-F238E27FC236}">
                  <a16:creationId xmlns:a16="http://schemas.microsoft.com/office/drawing/2014/main" id="{2EE77B57-9B04-8A2A-A0E4-D28E69589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形状">
            <a:extLst>
              <a:ext uri="{FF2B5EF4-FFF2-40B4-BE49-F238E27FC236}">
                <a16:creationId xmlns:a16="http://schemas.microsoft.com/office/drawing/2014/main" id="{620C404F-DD79-39D9-7F4E-E3BE1FF0C5D7}"/>
              </a:ext>
            </a:extLst>
          </p:cNvPr>
          <p:cNvSpPr/>
          <p:nvPr/>
        </p:nvSpPr>
        <p:spPr>
          <a:xfrm rot="21061715">
            <a:off x="5594378" y="9622263"/>
            <a:ext cx="11361912" cy="310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9" extrusionOk="0">
                <a:moveTo>
                  <a:pt x="21600" y="0"/>
                </a:moveTo>
                <a:lnTo>
                  <a:pt x="21337" y="45"/>
                </a:lnTo>
                <a:lnTo>
                  <a:pt x="21413" y="358"/>
                </a:lnTo>
                <a:cubicBezTo>
                  <a:pt x="20271" y="3348"/>
                  <a:pt x="18991" y="6132"/>
                  <a:pt x="17555" y="8618"/>
                </a:cubicBezTo>
                <a:cubicBezTo>
                  <a:pt x="12595" y="17203"/>
                  <a:pt x="6273" y="21354"/>
                  <a:pt x="0" y="21403"/>
                </a:cubicBezTo>
                <a:cubicBezTo>
                  <a:pt x="6678" y="21600"/>
                  <a:pt x="13390" y="16929"/>
                  <a:pt x="18485" y="7358"/>
                </a:cubicBezTo>
                <a:cubicBezTo>
                  <a:pt x="19611" y="5244"/>
                  <a:pt x="20600" y="2974"/>
                  <a:pt x="21471" y="597"/>
                </a:cubicBezTo>
                <a:lnTo>
                  <a:pt x="21562" y="966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21000">
                <a:srgbClr val="FFFFFF">
                  <a:alpha val="0"/>
                </a:srgbClr>
              </a:gs>
              <a:gs pos="100000">
                <a:srgbClr val="FFFFFF"/>
              </a:gs>
            </a:gsLst>
            <a:lin ang="1800000"/>
          </a:gradFill>
          <a:ln w="12700">
            <a:miter lim="400000"/>
          </a:ln>
        </p:spPr>
        <p:txBody>
          <a:bodyPr lIns="25286" tIns="25286" rIns="25286" bIns="25286" anchor="ctr"/>
          <a:lstStyle/>
          <a:p>
            <a:pPr defTabSz="1174044">
              <a:defRPr sz="4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grpSp>
        <p:nvGrpSpPr>
          <p:cNvPr id="9" name="成组">
            <a:extLst>
              <a:ext uri="{FF2B5EF4-FFF2-40B4-BE49-F238E27FC236}">
                <a16:creationId xmlns:a16="http://schemas.microsoft.com/office/drawing/2014/main" id="{C2FA7D7A-341B-5752-243B-8EAFD57C48F9}"/>
              </a:ext>
            </a:extLst>
          </p:cNvPr>
          <p:cNvGrpSpPr/>
          <p:nvPr/>
        </p:nvGrpSpPr>
        <p:grpSpPr>
          <a:xfrm rot="17378145">
            <a:off x="10250633" y="12326958"/>
            <a:ext cx="304693" cy="304693"/>
            <a:chOff x="0" y="0"/>
            <a:chExt cx="304692" cy="304692"/>
          </a:xfrm>
        </p:grpSpPr>
        <p:sp>
          <p:nvSpPr>
            <p:cNvPr id="10" name="圆形">
              <a:extLst>
                <a:ext uri="{FF2B5EF4-FFF2-40B4-BE49-F238E27FC236}">
                  <a16:creationId xmlns:a16="http://schemas.microsoft.com/office/drawing/2014/main" id="{305BC6F2-BC44-BB03-3B6F-A85E47E13226}"/>
                </a:ext>
              </a:extLst>
            </p:cNvPr>
            <p:cNvSpPr/>
            <p:nvPr/>
          </p:nvSpPr>
          <p:spPr>
            <a:xfrm>
              <a:off x="-1" y="-1"/>
              <a:ext cx="304694" cy="304694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" name="圆形">
              <a:extLst>
                <a:ext uri="{FF2B5EF4-FFF2-40B4-BE49-F238E27FC236}">
                  <a16:creationId xmlns:a16="http://schemas.microsoft.com/office/drawing/2014/main" id="{6324EAC9-1052-6011-9554-DB1DA67C88F6}"/>
                </a:ext>
              </a:extLst>
            </p:cNvPr>
            <p:cNvSpPr/>
            <p:nvPr/>
          </p:nvSpPr>
          <p:spPr>
            <a:xfrm>
              <a:off x="72752" y="72753"/>
              <a:ext cx="159189" cy="1591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2" name="成组">
            <a:extLst>
              <a:ext uri="{FF2B5EF4-FFF2-40B4-BE49-F238E27FC236}">
                <a16:creationId xmlns:a16="http://schemas.microsoft.com/office/drawing/2014/main" id="{17A29A86-8522-E952-A910-A3116D5D139B}"/>
              </a:ext>
            </a:extLst>
          </p:cNvPr>
          <p:cNvGrpSpPr/>
          <p:nvPr/>
        </p:nvGrpSpPr>
        <p:grpSpPr>
          <a:xfrm rot="17378145">
            <a:off x="12350012" y="11492456"/>
            <a:ext cx="304695" cy="304693"/>
            <a:chOff x="0" y="0"/>
            <a:chExt cx="304693" cy="304692"/>
          </a:xfrm>
        </p:grpSpPr>
        <p:sp>
          <p:nvSpPr>
            <p:cNvPr id="13" name="圆形">
              <a:extLst>
                <a:ext uri="{FF2B5EF4-FFF2-40B4-BE49-F238E27FC236}">
                  <a16:creationId xmlns:a16="http://schemas.microsoft.com/office/drawing/2014/main" id="{5110DA35-B71C-85C9-B76A-073CA46DF563}"/>
                </a:ext>
              </a:extLst>
            </p:cNvPr>
            <p:cNvSpPr/>
            <p:nvPr/>
          </p:nvSpPr>
          <p:spPr>
            <a:xfrm>
              <a:off x="0" y="-1"/>
              <a:ext cx="304695" cy="304694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" name="圆形">
              <a:extLst>
                <a:ext uri="{FF2B5EF4-FFF2-40B4-BE49-F238E27FC236}">
                  <a16:creationId xmlns:a16="http://schemas.microsoft.com/office/drawing/2014/main" id="{16357C8F-8F7D-DDE1-7E3E-32D78BB6DA95}"/>
                </a:ext>
              </a:extLst>
            </p:cNvPr>
            <p:cNvSpPr/>
            <p:nvPr/>
          </p:nvSpPr>
          <p:spPr>
            <a:xfrm>
              <a:off x="72752" y="72753"/>
              <a:ext cx="159189" cy="1591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5" name="成组">
            <a:extLst>
              <a:ext uri="{FF2B5EF4-FFF2-40B4-BE49-F238E27FC236}">
                <a16:creationId xmlns:a16="http://schemas.microsoft.com/office/drawing/2014/main" id="{758F78C3-7BCD-2D95-4683-37C7BFAD8BD5}"/>
              </a:ext>
            </a:extLst>
          </p:cNvPr>
          <p:cNvGrpSpPr/>
          <p:nvPr/>
        </p:nvGrpSpPr>
        <p:grpSpPr>
          <a:xfrm rot="17378145">
            <a:off x="14176739" y="10456916"/>
            <a:ext cx="304695" cy="304693"/>
            <a:chOff x="0" y="0"/>
            <a:chExt cx="304693" cy="304692"/>
          </a:xfrm>
        </p:grpSpPr>
        <p:sp>
          <p:nvSpPr>
            <p:cNvPr id="16" name="圆形">
              <a:extLst>
                <a:ext uri="{FF2B5EF4-FFF2-40B4-BE49-F238E27FC236}">
                  <a16:creationId xmlns:a16="http://schemas.microsoft.com/office/drawing/2014/main" id="{618FF261-BE32-A79A-3221-F5CD3BC40E99}"/>
                </a:ext>
              </a:extLst>
            </p:cNvPr>
            <p:cNvSpPr/>
            <p:nvPr/>
          </p:nvSpPr>
          <p:spPr>
            <a:xfrm>
              <a:off x="0" y="-1"/>
              <a:ext cx="304695" cy="304694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" name="圆形">
              <a:extLst>
                <a:ext uri="{FF2B5EF4-FFF2-40B4-BE49-F238E27FC236}">
                  <a16:creationId xmlns:a16="http://schemas.microsoft.com/office/drawing/2014/main" id="{98AB8407-AD0B-079D-F5BE-106427503AA3}"/>
                </a:ext>
              </a:extLst>
            </p:cNvPr>
            <p:cNvSpPr/>
            <p:nvPr/>
          </p:nvSpPr>
          <p:spPr>
            <a:xfrm>
              <a:off x="72753" y="72751"/>
              <a:ext cx="159189" cy="15918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8" name="成组">
            <a:extLst>
              <a:ext uri="{FF2B5EF4-FFF2-40B4-BE49-F238E27FC236}">
                <a16:creationId xmlns:a16="http://schemas.microsoft.com/office/drawing/2014/main" id="{F2112AE2-85C4-A170-0634-4E682749A2DC}"/>
              </a:ext>
            </a:extLst>
          </p:cNvPr>
          <p:cNvGrpSpPr/>
          <p:nvPr/>
        </p:nvGrpSpPr>
        <p:grpSpPr>
          <a:xfrm rot="17378145">
            <a:off x="15678318" y="9354320"/>
            <a:ext cx="304695" cy="304693"/>
            <a:chOff x="0" y="0"/>
            <a:chExt cx="304693" cy="304692"/>
          </a:xfrm>
        </p:grpSpPr>
        <p:sp>
          <p:nvSpPr>
            <p:cNvPr id="19" name="圆形">
              <a:extLst>
                <a:ext uri="{FF2B5EF4-FFF2-40B4-BE49-F238E27FC236}">
                  <a16:creationId xmlns:a16="http://schemas.microsoft.com/office/drawing/2014/main" id="{5031D200-1851-F95F-EB09-7C5D5CD35798}"/>
                </a:ext>
              </a:extLst>
            </p:cNvPr>
            <p:cNvSpPr/>
            <p:nvPr/>
          </p:nvSpPr>
          <p:spPr>
            <a:xfrm>
              <a:off x="0" y="-1"/>
              <a:ext cx="304695" cy="304694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圆形">
              <a:extLst>
                <a:ext uri="{FF2B5EF4-FFF2-40B4-BE49-F238E27FC236}">
                  <a16:creationId xmlns:a16="http://schemas.microsoft.com/office/drawing/2014/main" id="{0D79122C-3F62-759A-CA5D-CDA6906BD8C0}"/>
                </a:ext>
              </a:extLst>
            </p:cNvPr>
            <p:cNvSpPr/>
            <p:nvPr/>
          </p:nvSpPr>
          <p:spPr>
            <a:xfrm>
              <a:off x="72752" y="72753"/>
              <a:ext cx="159189" cy="1591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286" tIns="25286" rIns="25286" bIns="25286" numCol="1" anchor="ctr">
              <a:noAutofit/>
            </a:bodyPr>
            <a:lstStyle/>
            <a:p>
              <a:pPr defTabSz="4817166">
                <a:lnSpc>
                  <a:spcPct val="90000"/>
                </a:lnSpc>
                <a:spcBef>
                  <a:spcPts val="8700"/>
                </a:spcBef>
                <a:defRPr sz="5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1" name="xxxxx…">
            <a:extLst>
              <a:ext uri="{FF2B5EF4-FFF2-40B4-BE49-F238E27FC236}">
                <a16:creationId xmlns:a16="http://schemas.microsoft.com/office/drawing/2014/main" id="{5B515EC3-466B-1267-C542-ACD52CA63990}"/>
              </a:ext>
            </a:extLst>
          </p:cNvPr>
          <p:cNvSpPr txBox="1"/>
          <p:nvPr/>
        </p:nvSpPr>
        <p:spPr>
          <a:xfrm>
            <a:off x="9976279" y="12741346"/>
            <a:ext cx="820507" cy="38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286" tIns="25286" rIns="25286" bIns="25286" anchor="ctr">
            <a:spAutoFit/>
          </a:bodyPr>
          <a:lstStyle/>
          <a:p>
            <a:pPr defTabSz="4246267">
              <a:defRPr sz="22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en-US" altLang="zh-CN" dirty="0"/>
              <a:t>Design</a:t>
            </a:r>
            <a:endParaRPr dirty="0"/>
          </a:p>
        </p:txBody>
      </p:sp>
      <p:sp>
        <p:nvSpPr>
          <p:cNvPr id="22" name="xxxxx…">
            <a:extLst>
              <a:ext uri="{FF2B5EF4-FFF2-40B4-BE49-F238E27FC236}">
                <a16:creationId xmlns:a16="http://schemas.microsoft.com/office/drawing/2014/main" id="{F0D94E25-01F1-AF7F-ED2C-1221F1CE1F53}"/>
              </a:ext>
            </a:extLst>
          </p:cNvPr>
          <p:cNvSpPr txBox="1"/>
          <p:nvPr/>
        </p:nvSpPr>
        <p:spPr>
          <a:xfrm>
            <a:off x="12182675" y="12180729"/>
            <a:ext cx="639368" cy="38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286" tIns="25286" rIns="25286" bIns="25286" anchor="ctr">
            <a:spAutoFit/>
          </a:bodyPr>
          <a:lstStyle/>
          <a:p>
            <a:pPr defTabSz="4246267">
              <a:defRPr sz="22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en-US" altLang="zh-CN" dirty="0"/>
              <a:t>Code</a:t>
            </a:r>
            <a:endParaRPr dirty="0"/>
          </a:p>
        </p:txBody>
      </p:sp>
      <p:sp>
        <p:nvSpPr>
          <p:cNvPr id="23" name="xxxxx…">
            <a:extLst>
              <a:ext uri="{FF2B5EF4-FFF2-40B4-BE49-F238E27FC236}">
                <a16:creationId xmlns:a16="http://schemas.microsoft.com/office/drawing/2014/main" id="{C324C45A-91E2-9754-CD1F-493B8F2ADD11}"/>
              </a:ext>
            </a:extLst>
          </p:cNvPr>
          <p:cNvSpPr txBox="1"/>
          <p:nvPr/>
        </p:nvSpPr>
        <p:spPr>
          <a:xfrm>
            <a:off x="14099588" y="11334259"/>
            <a:ext cx="535173" cy="38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286" tIns="25286" rIns="25286" bIns="25286" anchor="ctr">
            <a:spAutoFit/>
          </a:bodyPr>
          <a:lstStyle/>
          <a:p>
            <a:pPr defTabSz="4246267">
              <a:defRPr sz="2200">
                <a:solidFill>
                  <a:srgbClr val="FFFFF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pPr>
            <a:r>
              <a:rPr lang="en-US" altLang="zh-CN" dirty="0"/>
              <a:t>Test</a:t>
            </a:r>
            <a:endParaRPr dirty="0"/>
          </a:p>
        </p:txBody>
      </p:sp>
      <p:sp>
        <p:nvSpPr>
          <p:cNvPr id="24" name="xxxxx…">
            <a:extLst>
              <a:ext uri="{FF2B5EF4-FFF2-40B4-BE49-F238E27FC236}">
                <a16:creationId xmlns:a16="http://schemas.microsoft.com/office/drawing/2014/main" id="{BF059F82-C52B-6221-720A-AEA2F67F45B2}"/>
              </a:ext>
            </a:extLst>
          </p:cNvPr>
          <p:cNvSpPr txBox="1"/>
          <p:nvPr/>
        </p:nvSpPr>
        <p:spPr>
          <a:xfrm>
            <a:off x="15312292" y="10082295"/>
            <a:ext cx="1078591" cy="38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286" tIns="25286" rIns="25286" bIns="25286" anchor="ctr">
            <a:spAutoFit/>
          </a:bodyPr>
          <a:lstStyle/>
          <a:p>
            <a:pPr defTabSz="4246267">
              <a:defRPr sz="2200">
                <a:gradFill flip="none" rotWithShape="1">
                  <a:gsLst>
                    <a:gs pos="0">
                      <a:srgbClr val="FFE68D"/>
                    </a:gs>
                    <a:gs pos="100000">
                      <a:srgbClr val="FFC156"/>
                    </a:gs>
                  </a:gsLst>
                  <a:lin ang="3600000" scaled="0"/>
                </a:gra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en-US" dirty="0">
                <a:solidFill>
                  <a:schemeClr val="tx1"/>
                </a:solidFill>
              </a:rPr>
              <a:t>Maintain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" name="AutoShape 4" descr="Black Duck Home Page">
            <a:extLst>
              <a:ext uri="{FF2B5EF4-FFF2-40B4-BE49-F238E27FC236}">
                <a16:creationId xmlns:a16="http://schemas.microsoft.com/office/drawing/2014/main" id="{F7E861BC-E297-BB36-E5C8-0E44C1918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16399" y="9601199"/>
            <a:ext cx="1288473" cy="128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6" descr="Black Duck Home Page">
            <a:extLst>
              <a:ext uri="{FF2B5EF4-FFF2-40B4-BE49-F238E27FC236}">
                <a16:creationId xmlns:a16="http://schemas.microsoft.com/office/drawing/2014/main" id="{16FDA16D-4E44-0B91-370E-2EF53AF91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99972" y="960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8" descr="Black Duck Home Page">
            <a:extLst>
              <a:ext uri="{FF2B5EF4-FFF2-40B4-BE49-F238E27FC236}">
                <a16:creationId xmlns:a16="http://schemas.microsoft.com/office/drawing/2014/main" id="{21C843BF-E306-CCC1-68E4-B2781021F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68800" y="8414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8D1953-F583-189F-5E68-55920B626685}"/>
              </a:ext>
            </a:extLst>
          </p:cNvPr>
          <p:cNvSpPr txBox="1"/>
          <p:nvPr/>
        </p:nvSpPr>
        <p:spPr>
          <a:xfrm>
            <a:off x="25700750" y="11058860"/>
            <a:ext cx="4852898" cy="39752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开源软件</a:t>
            </a:r>
            <a:r>
              <a:rPr lang="zh-CN" altLang="en-US" dirty="0"/>
              <a:t>漏洞扫描</a:t>
            </a:r>
            <a:endParaRPr kumimoji="0" lang="en-US" altLang="zh-C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开源软件</a:t>
            </a:r>
            <a:r>
              <a:rPr kumimoji="0" lang="zh-CN" altLang="en-US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版本管理</a:t>
            </a:r>
            <a:endParaRPr kumimoji="0" lang="en-US" altLang="zh-C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漏洞验证</a:t>
            </a:r>
            <a:endParaRPr lang="en-US" altLang="zh-CN" dirty="0"/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误报说明</a:t>
            </a:r>
            <a:endParaRPr kumimoji="0" lang="en-US" altLang="zh-C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…….</a:t>
            </a:r>
            <a:endParaRPr kumimoji="0" lang="zh-CN" altLang="en-US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FD4E36-C28C-F456-8602-D681F51BFCA7}"/>
              </a:ext>
            </a:extLst>
          </p:cNvPr>
          <p:cNvSpPr txBox="1"/>
          <p:nvPr/>
        </p:nvSpPr>
        <p:spPr>
          <a:xfrm>
            <a:off x="3930247" y="10879764"/>
            <a:ext cx="4852898" cy="476004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风险评估标准</a:t>
            </a:r>
            <a:endParaRPr lang="en-US" altLang="zh-CN" dirty="0"/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漏洞验证</a:t>
            </a:r>
            <a:endParaRPr kumimoji="0" lang="en-US" altLang="zh-C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漏洞修复</a:t>
            </a:r>
            <a:endParaRPr lang="en-US" altLang="zh-CN" dirty="0"/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修复测试</a:t>
            </a:r>
            <a:endParaRPr lang="en-US" altLang="zh-CN" dirty="0"/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漏洞披露</a:t>
            </a:r>
            <a:endParaRPr kumimoji="0" lang="en-US" altLang="zh-C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marL="457200" marR="0" indent="-457200" algn="l" defTabSz="346786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…….</a:t>
            </a:r>
            <a:endParaRPr kumimoji="0" lang="zh-CN" altLang="en-US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0E1D01D-0EA3-60EE-EF28-32CAF8C4DDAC}"/>
              </a:ext>
            </a:extLst>
          </p:cNvPr>
          <p:cNvSpPr/>
          <p:nvPr/>
        </p:nvSpPr>
        <p:spPr>
          <a:xfrm>
            <a:off x="18180674" y="11732226"/>
            <a:ext cx="2231122" cy="635383"/>
          </a:xfrm>
          <a:prstGeom prst="round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0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FZLanTingHeiS-R-GB"/>
              </a:rPr>
              <a:t>供应商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FZLanTingHeiS-R-GB"/>
              </a:rPr>
              <a:t>1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FZLanTingHeiS-R-GB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BC51EE2-9F20-A005-68FD-9491601FB18B}"/>
              </a:ext>
            </a:extLst>
          </p:cNvPr>
          <p:cNvSpPr/>
          <p:nvPr/>
        </p:nvSpPr>
        <p:spPr>
          <a:xfrm>
            <a:off x="18204872" y="12883687"/>
            <a:ext cx="2231122" cy="635383"/>
          </a:xfrm>
          <a:prstGeom prst="round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0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FZLanTingHeiS-R-GB"/>
              </a:rPr>
              <a:t>供应商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FZLanTingHeiS-R-GB"/>
              </a:rPr>
              <a:t>2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FZLanTingHeiS-R-GB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1169ED6-6906-EA00-D9A0-169C341CB906}"/>
              </a:ext>
            </a:extLst>
          </p:cNvPr>
          <p:cNvSpPr/>
          <p:nvPr/>
        </p:nvSpPr>
        <p:spPr>
          <a:xfrm>
            <a:off x="18204872" y="14008320"/>
            <a:ext cx="2231122" cy="635383"/>
          </a:xfrm>
          <a:prstGeom prst="round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0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供应商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3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EA5D899-2524-1D8C-CA5D-16F86BCDC88E}"/>
              </a:ext>
            </a:extLst>
          </p:cNvPr>
          <p:cNvSpPr/>
          <p:nvPr/>
        </p:nvSpPr>
        <p:spPr>
          <a:xfrm>
            <a:off x="18204872" y="15132954"/>
            <a:ext cx="2231122" cy="635383"/>
          </a:xfrm>
          <a:prstGeom prst="round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0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供应商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4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C25A5CA-971F-CA49-D48C-3319E0B53F70}"/>
              </a:ext>
            </a:extLst>
          </p:cNvPr>
          <p:cNvSpPr/>
          <p:nvPr/>
        </p:nvSpPr>
        <p:spPr>
          <a:xfrm>
            <a:off x="21587913" y="12142888"/>
            <a:ext cx="2988253" cy="2995200"/>
          </a:xfrm>
          <a:prstGeom prst="roundRect">
            <a:avLst/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22000">
                <a:srgbClr val="FFFFFF">
                  <a:shade val="67500"/>
                  <a:satMod val="115000"/>
                </a:srgbClr>
              </a:gs>
              <a:gs pos="75000">
                <a:srgbClr val="C9C9C9">
                  <a:alpha val="0"/>
                </a:srgbClr>
              </a:gs>
              <a:gs pos="100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11740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rgbClr val="000000"/>
                </a:solidFill>
              </a:rPr>
              <a:t>公司内部</a:t>
            </a:r>
            <a:r>
              <a:rPr lang="en-US" altLang="zh-CN" sz="4400" dirty="0">
                <a:solidFill>
                  <a:srgbClr val="000000"/>
                </a:solidFill>
              </a:rPr>
              <a:t>IT</a:t>
            </a:r>
            <a:r>
              <a:rPr lang="zh-CN" altLang="en-US" sz="4400" dirty="0">
                <a:solidFill>
                  <a:srgbClr val="000000"/>
                </a:solidFill>
              </a:rPr>
              <a:t>流程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FZLanTingHeiS-R-GB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84C0D6CC-2F3D-1331-50B2-EFA04012E3D3}"/>
              </a:ext>
            </a:extLst>
          </p:cNvPr>
          <p:cNvCxnSpPr/>
          <p:nvPr/>
        </p:nvCxnSpPr>
        <p:spPr>
          <a:xfrm rot="16200000" flipH="1">
            <a:off x="20174370" y="12028699"/>
            <a:ext cx="1672580" cy="1308162"/>
          </a:xfrm>
          <a:prstGeom prst="curvedConnector3">
            <a:avLst/>
          </a:prstGeom>
          <a:noFill/>
          <a:ln w="3175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27D14DF6-E9EB-E8C7-E009-34DC2863B9B7}"/>
              </a:ext>
            </a:extLst>
          </p:cNvPr>
          <p:cNvCxnSpPr/>
          <p:nvPr/>
        </p:nvCxnSpPr>
        <p:spPr>
          <a:xfrm>
            <a:off x="20451642" y="13178428"/>
            <a:ext cx="1364068" cy="538104"/>
          </a:xfrm>
          <a:prstGeom prst="curvedConnector3">
            <a:avLst/>
          </a:prstGeom>
          <a:noFill/>
          <a:ln w="3175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716A226B-45BD-A42C-0330-11E8DF587A12}"/>
              </a:ext>
            </a:extLst>
          </p:cNvPr>
          <p:cNvCxnSpPr>
            <a:stCxn id="52" idx="3"/>
          </p:cNvCxnSpPr>
          <p:nvPr/>
        </p:nvCxnSpPr>
        <p:spPr>
          <a:xfrm flipV="1">
            <a:off x="20435994" y="13716532"/>
            <a:ext cx="1228747" cy="609480"/>
          </a:xfrm>
          <a:prstGeom prst="curvedConnector3">
            <a:avLst/>
          </a:prstGeom>
          <a:noFill/>
          <a:ln w="3175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5C4A2B13-93BE-E39E-7A5C-F8CD4A492CB6}"/>
              </a:ext>
            </a:extLst>
          </p:cNvPr>
          <p:cNvCxnSpPr/>
          <p:nvPr/>
        </p:nvCxnSpPr>
        <p:spPr>
          <a:xfrm flipV="1">
            <a:off x="20299835" y="14021272"/>
            <a:ext cx="1515875" cy="1429373"/>
          </a:xfrm>
          <a:prstGeom prst="curvedConnector3">
            <a:avLst/>
          </a:prstGeom>
          <a:noFill/>
          <a:ln w="3175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A2A1C37-83BF-D5CB-4639-8F494B0E3E2B}"/>
              </a:ext>
            </a:extLst>
          </p:cNvPr>
          <p:cNvSpPr txBox="1"/>
          <p:nvPr/>
        </p:nvSpPr>
        <p:spPr>
          <a:xfrm>
            <a:off x="10073190" y="13281065"/>
            <a:ext cx="6414604" cy="319038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457200" marR="0" indent="-45720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zh-CN" dirty="0"/>
              <a:t>IEC 62443-4-1 </a:t>
            </a:r>
            <a:r>
              <a:rPr lang="es-ES" altLang="zh-CN" dirty="0" err="1"/>
              <a:t>Part</a:t>
            </a:r>
            <a:r>
              <a:rPr lang="es-ES" altLang="zh-CN" dirty="0"/>
              <a:t> 4-1</a:t>
            </a:r>
          </a:p>
          <a:p>
            <a:pPr marL="457200" marR="0" indent="-45720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zh-CN" dirty="0"/>
              <a:t>NIST 800-160</a:t>
            </a:r>
          </a:p>
          <a:p>
            <a:pPr marL="457200" marR="0" indent="-45720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zh-CN" dirty="0"/>
              <a:t>NIST 800-218</a:t>
            </a:r>
          </a:p>
          <a:p>
            <a:pPr marL="457200" marR="0" indent="-45720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zh-CN" dirty="0"/>
              <a:t>Microsoft Security </a:t>
            </a:r>
            <a:r>
              <a:rPr lang="es-ES" altLang="zh-CN" dirty="0" err="1"/>
              <a:t>Development</a:t>
            </a:r>
            <a:r>
              <a:rPr lang="es-ES" altLang="zh-CN" dirty="0"/>
              <a:t> </a:t>
            </a:r>
            <a:r>
              <a:rPr lang="es-ES" altLang="zh-CN" dirty="0" err="1"/>
              <a:t>Lifecycle</a:t>
            </a:r>
            <a:endParaRPr lang="es-ES" altLang="zh-CN" dirty="0"/>
          </a:p>
          <a:p>
            <a:pPr marL="457200" marR="0" indent="-457200" algn="l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……</a:t>
            </a:r>
            <a:endParaRPr kumimoji="0" lang="zh-CN" altLang="en-US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AC103F2-25FA-84BD-3B8F-E409F3A4DB21}"/>
              </a:ext>
            </a:extLst>
          </p:cNvPr>
          <p:cNvSpPr txBox="1"/>
          <p:nvPr/>
        </p:nvSpPr>
        <p:spPr>
          <a:xfrm>
            <a:off x="8373094" y="18702437"/>
            <a:ext cx="17391412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Don’t let security compliance be a blocker</a:t>
            </a:r>
            <a:endParaRPr lang="zh-CN" altLang="en-US" dirty="0"/>
          </a:p>
        </p:txBody>
      </p:sp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18B0A11-8098-54B4-F621-9823D6BDA8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2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31" grpId="0"/>
      <p:bldP spid="50" grpId="0" animBg="1"/>
      <p:bldP spid="51" grpId="0" animBg="1"/>
      <p:bldP spid="52" grpId="0" animBg="1"/>
      <p:bldP spid="53" grpId="0" animBg="1"/>
      <p:bldP spid="54" grpId="0" animBg="1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76DED-4D20-016F-6AAF-633D4338F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用算力跨越空间">
            <a:extLst>
              <a:ext uri="{FF2B5EF4-FFF2-40B4-BE49-F238E27FC236}">
                <a16:creationId xmlns:a16="http://schemas.microsoft.com/office/drawing/2014/main" id="{B9A23C7B-1FAA-A188-B4FB-F9494B6B9E4B}"/>
              </a:ext>
            </a:extLst>
          </p:cNvPr>
          <p:cNvSpPr txBox="1"/>
          <p:nvPr/>
        </p:nvSpPr>
        <p:spPr>
          <a:xfrm>
            <a:off x="4841402" y="1311263"/>
            <a:ext cx="24454797" cy="145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主动安全合规认证的建议</a:t>
            </a:r>
            <a:endParaRPr lang="es-ES" dirty="0"/>
          </a:p>
          <a:p>
            <a:pPr defTabSz="1733930">
              <a:defRPr sz="3000">
                <a:solidFill>
                  <a:srgbClr val="FFFFFF">
                    <a:alpha val="80000"/>
                  </a:srgbClr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pP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654251-1006-08CA-414E-D5455FFE8F00}"/>
              </a:ext>
            </a:extLst>
          </p:cNvPr>
          <p:cNvSpPr txBox="1"/>
          <p:nvPr/>
        </p:nvSpPr>
        <p:spPr>
          <a:xfrm>
            <a:off x="3657600" y="4126863"/>
            <a:ext cx="26648229" cy="12821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571500" marR="0" indent="-571500" algn="l" defTabSz="346786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提前识别差异，设定安全认证目标，预留足够准备时间。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82EF56-C201-EFAE-31A9-9567C4A8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06" y="5670293"/>
            <a:ext cx="19052830" cy="117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2A1AEF2-BF49-8C39-37B3-5A4A47EF3B88}"/>
              </a:ext>
            </a:extLst>
          </p:cNvPr>
          <p:cNvSpPr txBox="1"/>
          <p:nvPr/>
        </p:nvSpPr>
        <p:spPr>
          <a:xfrm>
            <a:off x="10776857" y="17716992"/>
            <a:ext cx="11887200" cy="5742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0" marR="0" indent="0" algn="ctr" defTabSz="34678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EUCC </a:t>
            </a:r>
            <a:r>
              <a:rPr lang="zh-CN" altLang="en-US" dirty="0"/>
              <a:t>漏洞管理和漏洞披露的简介</a:t>
            </a:r>
            <a:endParaRPr kumimoji="0" lang="zh-CN" altLang="en-US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1C265A7-52CC-E5EE-B818-15BAD7F40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EB83D-6E49-ED75-E029-DA297F75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用算力跨越空间">
            <a:extLst>
              <a:ext uri="{FF2B5EF4-FFF2-40B4-BE49-F238E27FC236}">
                <a16:creationId xmlns:a16="http://schemas.microsoft.com/office/drawing/2014/main" id="{36897570-021B-6ACB-EE98-2A83C6B2587D}"/>
              </a:ext>
            </a:extLst>
          </p:cNvPr>
          <p:cNvSpPr txBox="1"/>
          <p:nvPr/>
        </p:nvSpPr>
        <p:spPr>
          <a:xfrm>
            <a:off x="4841402" y="1311263"/>
            <a:ext cx="24454797" cy="145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主动安全合规认证的建议</a:t>
            </a:r>
            <a:endParaRPr lang="es-ES" dirty="0"/>
          </a:p>
          <a:p>
            <a:pPr defTabSz="1733930">
              <a:defRPr sz="3000">
                <a:solidFill>
                  <a:srgbClr val="FFFFFF">
                    <a:alpha val="80000"/>
                  </a:srgbClr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pP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F1360-2216-4ECC-8B2B-9E1D10A3DF4B}"/>
              </a:ext>
            </a:extLst>
          </p:cNvPr>
          <p:cNvSpPr txBox="1"/>
          <p:nvPr/>
        </p:nvSpPr>
        <p:spPr>
          <a:xfrm>
            <a:off x="3657600" y="3973439"/>
            <a:ext cx="26648229" cy="3744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287" tIns="25287" rIns="25287" bIns="25287" numCol="1" spcCol="38100" rtlCol="0" anchor="ctr">
            <a:spAutoFit/>
          </a:bodyPr>
          <a:lstStyle/>
          <a:p>
            <a:pPr marL="571500" marR="0" indent="-571500" algn="l" defTabSz="346786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提前识别差异，设定安全认证目标，预留足够准备时间。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marL="571500" marR="0" indent="-571500" algn="l" defTabSz="346786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安全合规左移，将要求嵌入到开发流程中，降低合规成本。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  <a:p>
            <a:pPr lvl="8" indent="0" algn="l">
              <a:lnSpc>
                <a:spcPct val="200000"/>
              </a:lnSpc>
            </a:pPr>
            <a:r>
              <a:rPr lang="en-US" altLang="zh-CN" sz="4000" dirty="0"/>
              <a:t>	</a:t>
            </a:r>
            <a:r>
              <a:rPr lang="zh-CN" altLang="en-US" sz="4000" dirty="0"/>
              <a:t>例如：参考微软</a:t>
            </a:r>
            <a:r>
              <a:rPr lang="en-US" altLang="zh-CN" sz="4000" dirty="0"/>
              <a:t>SDLC</a:t>
            </a:r>
            <a:r>
              <a:rPr lang="zh-CN" altLang="en-US" sz="4000" dirty="0"/>
              <a:t>流程：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E6DAA8-9130-85DB-3C27-997DB2A43FC2}"/>
              </a:ext>
            </a:extLst>
          </p:cNvPr>
          <p:cNvGraphicFramePr/>
          <p:nvPr/>
        </p:nvGraphicFramePr>
        <p:xfrm>
          <a:off x="5689600" y="2167466"/>
          <a:ext cx="22758400" cy="1517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B0A7EDE-CA57-74BA-0022-7D794728A785}"/>
              </a:ext>
            </a:extLst>
          </p:cNvPr>
          <p:cNvSpPr txBox="1"/>
          <p:nvPr/>
        </p:nvSpPr>
        <p:spPr>
          <a:xfrm>
            <a:off x="8373094" y="18702437"/>
            <a:ext cx="17391412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Don’t let security compliance be a blocker</a:t>
            </a:r>
            <a:endParaRPr lang="zh-CN" altLang="en-US" dirty="0"/>
          </a:p>
        </p:txBody>
      </p:sp>
      <p:sp>
        <p:nvSpPr>
          <p:cNvPr id="6" name="箭头: 右 4">
            <a:extLst>
              <a:ext uri="{FF2B5EF4-FFF2-40B4-BE49-F238E27FC236}">
                <a16:creationId xmlns:a16="http://schemas.microsoft.com/office/drawing/2014/main" id="{B971E3A8-4F4B-C850-DD6B-D87F9BBF6B44}"/>
              </a:ext>
            </a:extLst>
          </p:cNvPr>
          <p:cNvSpPr txBox="1"/>
          <p:nvPr/>
        </p:nvSpPr>
        <p:spPr>
          <a:xfrm>
            <a:off x="29497921" y="14370649"/>
            <a:ext cx="887213" cy="8896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500" kern="12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755A5D-BD5C-5BC2-3DD2-6E7B1224F9AA}"/>
              </a:ext>
            </a:extLst>
          </p:cNvPr>
          <p:cNvGrpSpPr/>
          <p:nvPr/>
        </p:nvGrpSpPr>
        <p:grpSpPr>
          <a:xfrm>
            <a:off x="3665830" y="6968065"/>
            <a:ext cx="27099538" cy="15172267"/>
            <a:chOff x="3665830" y="6968065"/>
            <a:chExt cx="27099538" cy="15172267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B4D6F3D8-857A-5A4D-7A50-63B546C680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2365532"/>
                </p:ext>
              </p:extLst>
            </p:nvPr>
          </p:nvGraphicFramePr>
          <p:xfrm>
            <a:off x="5689600" y="6968065"/>
            <a:ext cx="22758400" cy="151722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1E54CC-C175-47CB-D5A3-6FFD6EB5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65830" y="13810421"/>
              <a:ext cx="1268078" cy="1487553"/>
            </a:xfrm>
            <a:prstGeom prst="rect">
              <a:avLst/>
            </a:prstGeom>
          </p:spPr>
        </p:pic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7792E8F4-4E85-F6BE-8ED5-0F1E21860452}"/>
                </a:ext>
              </a:extLst>
            </p:cNvPr>
            <p:cNvSpPr/>
            <p:nvPr/>
          </p:nvSpPr>
          <p:spPr>
            <a:xfrm>
              <a:off x="29497921" y="13878176"/>
              <a:ext cx="1267447" cy="14826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AD292E3-4DD7-B5F0-1782-CB65AD83ECD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1">
        <p:bldAsOne/>
      </p:bldGraphic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B196-21F7-023A-A2EB-D7236833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用算力跨越空间">
            <a:extLst>
              <a:ext uri="{FF2B5EF4-FFF2-40B4-BE49-F238E27FC236}">
                <a16:creationId xmlns:a16="http://schemas.microsoft.com/office/drawing/2014/main" id="{2D0FC477-B38C-BA19-E22D-14A01E29E13E}"/>
              </a:ext>
            </a:extLst>
          </p:cNvPr>
          <p:cNvSpPr txBox="1"/>
          <p:nvPr/>
        </p:nvSpPr>
        <p:spPr>
          <a:xfrm>
            <a:off x="4841402" y="1311263"/>
            <a:ext cx="24454797" cy="145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主动安全合规认证的建议</a:t>
            </a:r>
            <a:endParaRPr lang="es-ES" dirty="0"/>
          </a:p>
          <a:p>
            <a:pPr defTabSz="1733930">
              <a:defRPr sz="3000">
                <a:solidFill>
                  <a:srgbClr val="FFFFFF">
                    <a:alpha val="80000"/>
                  </a:srgbClr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pPr>
            <a:endParaRPr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4C10A7-434D-B79D-1481-D576574F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72" y="10304329"/>
            <a:ext cx="12769928" cy="60928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D8A731-1BDD-6499-E859-E29A91322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800" y="6022958"/>
            <a:ext cx="15153350" cy="1087588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49BED45-4DFF-9331-0935-D09CB65AF737}"/>
              </a:ext>
            </a:extLst>
          </p:cNvPr>
          <p:cNvSpPr txBox="1"/>
          <p:nvPr/>
        </p:nvSpPr>
        <p:spPr>
          <a:xfrm>
            <a:off x="8373094" y="18702437"/>
            <a:ext cx="17391412" cy="6155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Don’t let security compliance be a blocker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3F639E1-E74E-BB9B-DC61-9D5D3944493B}"/>
              </a:ext>
            </a:extLst>
          </p:cNvPr>
          <p:cNvGrpSpPr/>
          <p:nvPr/>
        </p:nvGrpSpPr>
        <p:grpSpPr>
          <a:xfrm>
            <a:off x="2623972" y="4505139"/>
            <a:ext cx="5978525" cy="2149661"/>
            <a:chOff x="8389937" y="5792575"/>
            <a:chExt cx="5978525" cy="358711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B91B12F3-F9EA-B513-B43C-454E91ABF936}"/>
                </a:ext>
              </a:extLst>
            </p:cNvPr>
            <p:cNvSpPr/>
            <p:nvPr/>
          </p:nvSpPr>
          <p:spPr>
            <a:xfrm>
              <a:off x="8389937" y="5792575"/>
              <a:ext cx="5978525" cy="358711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矩形: 圆角 4">
              <a:extLst>
                <a:ext uri="{FF2B5EF4-FFF2-40B4-BE49-F238E27FC236}">
                  <a16:creationId xmlns:a16="http://schemas.microsoft.com/office/drawing/2014/main" id="{F8E03BCF-6AFC-CE1C-81E3-0B6DFDA777D6}"/>
                </a:ext>
              </a:extLst>
            </p:cNvPr>
            <p:cNvSpPr txBox="1"/>
            <p:nvPr/>
          </p:nvSpPr>
          <p:spPr>
            <a:xfrm>
              <a:off x="8495000" y="5897638"/>
              <a:ext cx="5768399" cy="33769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6500" kern="1200" dirty="0">
                  <a:solidFill>
                    <a:srgbClr val="002060"/>
                  </a:solidFill>
                </a:rPr>
                <a:t>威胁建模</a:t>
              </a:r>
            </a:p>
          </p:txBody>
        </p:sp>
      </p:grpSp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44214E5-9D9A-2FFA-DC4F-82BFD31A9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4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ADD50-72ED-4207-7BBD-63343410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用算力跨越空间">
            <a:extLst>
              <a:ext uri="{FF2B5EF4-FFF2-40B4-BE49-F238E27FC236}">
                <a16:creationId xmlns:a16="http://schemas.microsoft.com/office/drawing/2014/main" id="{96957550-3CFF-85C1-FD3F-360B9F2A3196}"/>
              </a:ext>
            </a:extLst>
          </p:cNvPr>
          <p:cNvSpPr txBox="1"/>
          <p:nvPr/>
        </p:nvSpPr>
        <p:spPr>
          <a:xfrm>
            <a:off x="4841402" y="1311263"/>
            <a:ext cx="24454797" cy="145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559" tIns="35559" rIns="35559" bIns="35559">
            <a:spAutoFit/>
          </a:bodyPr>
          <a:lstStyle/>
          <a:p>
            <a:pPr defTabSz="1733930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pPr>
            <a:r>
              <a:rPr lang="zh-CN" altLang="en-US" dirty="0"/>
              <a:t>助力产品出海，共创智慧安全未来</a:t>
            </a:r>
            <a:endParaRPr lang="es-ES" dirty="0"/>
          </a:p>
          <a:p>
            <a:pPr defTabSz="1733930">
              <a:defRPr sz="3000">
                <a:solidFill>
                  <a:srgbClr val="FFFFFF">
                    <a:alpha val="80000"/>
                  </a:srgbClr>
                </a:solidFill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pPr>
            <a:r>
              <a:rPr lang="en-US" altLang="zh-CN" dirty="0"/>
              <a:t>What can DEKRA do</a:t>
            </a:r>
            <a:r>
              <a:rPr lang="zh-CN" altLang="en-US" dirty="0"/>
              <a:t>？</a:t>
            </a:r>
            <a:endParaRPr dirty="0"/>
          </a:p>
        </p:txBody>
      </p:sp>
      <p:grpSp>
        <p:nvGrpSpPr>
          <p:cNvPr id="38" name="组 4">
            <a:extLst>
              <a:ext uri="{FF2B5EF4-FFF2-40B4-BE49-F238E27FC236}">
                <a16:creationId xmlns:a16="http://schemas.microsoft.com/office/drawing/2014/main" id="{CB9CBAF2-FD31-20C3-BB0D-E34C604F7E7B}"/>
              </a:ext>
            </a:extLst>
          </p:cNvPr>
          <p:cNvGrpSpPr/>
          <p:nvPr/>
        </p:nvGrpSpPr>
        <p:grpSpPr>
          <a:xfrm>
            <a:off x="2343549" y="4613562"/>
            <a:ext cx="7119724" cy="10773584"/>
            <a:chOff x="-1" y="-1"/>
            <a:chExt cx="7119722" cy="10773583"/>
          </a:xfrm>
        </p:grpSpPr>
        <p:sp>
          <p:nvSpPr>
            <p:cNvPr id="39" name="矩形">
              <a:extLst>
                <a:ext uri="{FF2B5EF4-FFF2-40B4-BE49-F238E27FC236}">
                  <a16:creationId xmlns:a16="http://schemas.microsoft.com/office/drawing/2014/main" id="{1838D5F0-6EAD-20B7-7FF6-EA7940F98F52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40" name="直接连接符 9">
              <a:extLst>
                <a:ext uri="{FF2B5EF4-FFF2-40B4-BE49-F238E27FC236}">
                  <a16:creationId xmlns:a16="http://schemas.microsoft.com/office/drawing/2014/main" id="{11B4CC9F-6465-4331-8401-3381BC04D97B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文本框 7">
              <a:extLst>
                <a:ext uri="{FF2B5EF4-FFF2-40B4-BE49-F238E27FC236}">
                  <a16:creationId xmlns:a16="http://schemas.microsoft.com/office/drawing/2014/main" id="{5A1EEB3D-58C7-C869-4744-B03E505A93FC}"/>
                </a:ext>
              </a:extLst>
            </p:cNvPr>
            <p:cNvSpPr txBox="1"/>
            <p:nvPr/>
          </p:nvSpPr>
          <p:spPr>
            <a:xfrm>
              <a:off x="828875" y="3176729"/>
              <a:ext cx="541303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漏洞治理与安全开发</a:t>
              </a:r>
              <a:endParaRPr dirty="0"/>
            </a:p>
          </p:txBody>
        </p:sp>
        <p:pic>
          <p:nvPicPr>
            <p:cNvPr id="45" name="图像" descr="图像">
              <a:extLst>
                <a:ext uri="{FF2B5EF4-FFF2-40B4-BE49-F238E27FC236}">
                  <a16:creationId xmlns:a16="http://schemas.microsoft.com/office/drawing/2014/main" id="{173E1355-1E1C-9375-160F-CF5E682A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" name="组 4">
            <a:extLst>
              <a:ext uri="{FF2B5EF4-FFF2-40B4-BE49-F238E27FC236}">
                <a16:creationId xmlns:a16="http://schemas.microsoft.com/office/drawing/2014/main" id="{19514F00-77B2-1564-EFC8-8830E50E2F7D}"/>
              </a:ext>
            </a:extLst>
          </p:cNvPr>
          <p:cNvGrpSpPr/>
          <p:nvPr/>
        </p:nvGrpSpPr>
        <p:grpSpPr>
          <a:xfrm>
            <a:off x="9860016" y="4613562"/>
            <a:ext cx="7119724" cy="10773584"/>
            <a:chOff x="-1" y="-1"/>
            <a:chExt cx="7119722" cy="10773583"/>
          </a:xfrm>
        </p:grpSpPr>
        <p:sp>
          <p:nvSpPr>
            <p:cNvPr id="78" name="矩形">
              <a:extLst>
                <a:ext uri="{FF2B5EF4-FFF2-40B4-BE49-F238E27FC236}">
                  <a16:creationId xmlns:a16="http://schemas.microsoft.com/office/drawing/2014/main" id="{CFCBB4F8-CF65-C7C6-7193-7811CDFFEAD1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79" name="直接连接符 9">
              <a:extLst>
                <a:ext uri="{FF2B5EF4-FFF2-40B4-BE49-F238E27FC236}">
                  <a16:creationId xmlns:a16="http://schemas.microsoft.com/office/drawing/2014/main" id="{CA245929-E03B-5B89-A86E-06F52BAAD358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文本框 7">
              <a:extLst>
                <a:ext uri="{FF2B5EF4-FFF2-40B4-BE49-F238E27FC236}">
                  <a16:creationId xmlns:a16="http://schemas.microsoft.com/office/drawing/2014/main" id="{DC8A20F1-569F-4ECA-069A-00D8BEF09CEC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数据安全与</a:t>
              </a:r>
              <a:r>
                <a:rPr lang="es-ES" altLang="zh-CN" dirty="0"/>
                <a:t>AI</a:t>
              </a:r>
              <a:r>
                <a:rPr lang="zh-CN" altLang="en-US" dirty="0"/>
                <a:t>治理​</a:t>
              </a:r>
            </a:p>
          </p:txBody>
        </p:sp>
        <p:pic>
          <p:nvPicPr>
            <p:cNvPr id="84" name="图像" descr="图像">
              <a:extLst>
                <a:ext uri="{FF2B5EF4-FFF2-40B4-BE49-F238E27FC236}">
                  <a16:creationId xmlns:a16="http://schemas.microsoft.com/office/drawing/2014/main" id="{F2850B18-D091-B407-9B9D-60FFBCAD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" name="组 4">
            <a:extLst>
              <a:ext uri="{FF2B5EF4-FFF2-40B4-BE49-F238E27FC236}">
                <a16:creationId xmlns:a16="http://schemas.microsoft.com/office/drawing/2014/main" id="{F304A543-EE6A-EBD0-40BA-CACB6D66071E}"/>
              </a:ext>
            </a:extLst>
          </p:cNvPr>
          <p:cNvGrpSpPr/>
          <p:nvPr/>
        </p:nvGrpSpPr>
        <p:grpSpPr>
          <a:xfrm>
            <a:off x="17166965" y="4613562"/>
            <a:ext cx="7119724" cy="10773584"/>
            <a:chOff x="-1" y="-1"/>
            <a:chExt cx="7119722" cy="10773583"/>
          </a:xfrm>
        </p:grpSpPr>
        <p:sp>
          <p:nvSpPr>
            <p:cNvPr id="86" name="矩形">
              <a:extLst>
                <a:ext uri="{FF2B5EF4-FFF2-40B4-BE49-F238E27FC236}">
                  <a16:creationId xmlns:a16="http://schemas.microsoft.com/office/drawing/2014/main" id="{DBB17D30-FF03-663E-30AC-0604061F57F5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87" name="直接连接符 9">
              <a:extLst>
                <a:ext uri="{FF2B5EF4-FFF2-40B4-BE49-F238E27FC236}">
                  <a16:creationId xmlns:a16="http://schemas.microsoft.com/office/drawing/2014/main" id="{1B67BE11-0B08-685A-E71A-CF0B0CA5C3C4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文本框 7">
              <a:extLst>
                <a:ext uri="{FF2B5EF4-FFF2-40B4-BE49-F238E27FC236}">
                  <a16:creationId xmlns:a16="http://schemas.microsoft.com/office/drawing/2014/main" id="{E59ABE7B-40D1-DF9E-96D9-9C6840DC592A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727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操作系统安全框架​</a:t>
              </a:r>
            </a:p>
          </p:txBody>
        </p:sp>
        <p:pic>
          <p:nvPicPr>
            <p:cNvPr id="92" name="图像" descr="图像">
              <a:extLst>
                <a:ext uri="{FF2B5EF4-FFF2-40B4-BE49-F238E27FC236}">
                  <a16:creationId xmlns:a16="http://schemas.microsoft.com/office/drawing/2014/main" id="{75457960-0A6E-E22B-F005-D3B999BD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3" name="组 4">
            <a:extLst>
              <a:ext uri="{FF2B5EF4-FFF2-40B4-BE49-F238E27FC236}">
                <a16:creationId xmlns:a16="http://schemas.microsoft.com/office/drawing/2014/main" id="{DEB71057-BDB3-1FE5-A973-B1E0F163A821}"/>
              </a:ext>
            </a:extLst>
          </p:cNvPr>
          <p:cNvGrpSpPr/>
          <p:nvPr/>
        </p:nvGrpSpPr>
        <p:grpSpPr>
          <a:xfrm>
            <a:off x="24578673" y="4613562"/>
            <a:ext cx="7119724" cy="10773584"/>
            <a:chOff x="-1" y="-1"/>
            <a:chExt cx="7119722" cy="10773583"/>
          </a:xfrm>
        </p:grpSpPr>
        <p:sp>
          <p:nvSpPr>
            <p:cNvPr id="94" name="矩形">
              <a:extLst>
                <a:ext uri="{FF2B5EF4-FFF2-40B4-BE49-F238E27FC236}">
                  <a16:creationId xmlns:a16="http://schemas.microsoft.com/office/drawing/2014/main" id="{E73A98E8-085A-F3DD-41E6-0232A38697AB}"/>
                </a:ext>
              </a:extLst>
            </p:cNvPr>
            <p:cNvSpPr/>
            <p:nvPr/>
          </p:nvSpPr>
          <p:spPr>
            <a:xfrm>
              <a:off x="-1" y="-1"/>
              <a:ext cx="7119722" cy="10773583"/>
            </a:xfrm>
            <a:prstGeom prst="rect">
              <a:avLst/>
            </a:prstGeom>
            <a:solidFill>
              <a:srgbClr val="DCE5FC">
                <a:alpha val="9804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11811" tIns="111811" rIns="111811" bIns="111811" numCol="1" anchor="ctr">
              <a:noAutofit/>
            </a:bodyPr>
            <a:lstStyle/>
            <a:p>
              <a:pPr defTabSz="1895103"/>
              <a:endParaRPr sz="1200">
                <a:solidFill>
                  <a:srgbClr val="666666"/>
                </a:solidFill>
                <a:latin typeface="Source Han Sans CN" charset="-122"/>
                <a:ea typeface="Source Han Sans CN" charset="-122"/>
                <a:cs typeface="Source Han Sans CN" charset="-122"/>
              </a:endParaRPr>
            </a:p>
          </p:txBody>
        </p:sp>
        <p:sp>
          <p:nvSpPr>
            <p:cNvPr id="95" name="直接连接符 9">
              <a:extLst>
                <a:ext uri="{FF2B5EF4-FFF2-40B4-BE49-F238E27FC236}">
                  <a16:creationId xmlns:a16="http://schemas.microsoft.com/office/drawing/2014/main" id="{0C9B74E5-F286-96DC-9030-FD5DB51A7C17}"/>
                </a:ext>
              </a:extLst>
            </p:cNvPr>
            <p:cNvSpPr/>
            <p:nvPr/>
          </p:nvSpPr>
          <p:spPr>
            <a:xfrm>
              <a:off x="3173371" y="4793823"/>
              <a:ext cx="772978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文本框 7">
              <a:extLst>
                <a:ext uri="{FF2B5EF4-FFF2-40B4-BE49-F238E27FC236}">
                  <a16:creationId xmlns:a16="http://schemas.microsoft.com/office/drawing/2014/main" id="{A8EDA51B-F044-4839-4748-E0E3529309F4}"/>
                </a:ext>
              </a:extLst>
            </p:cNvPr>
            <p:cNvSpPr txBox="1"/>
            <p:nvPr/>
          </p:nvSpPr>
          <p:spPr>
            <a:xfrm>
              <a:off x="1133411" y="3214129"/>
              <a:ext cx="4852897" cy="14204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577" tIns="17577" rIns="17577" bIns="17577" numCol="1" anchor="t">
              <a:spAutoFit/>
            </a:bodyPr>
            <a:lstStyle/>
            <a:p>
              <a:pPr defTabSz="688698">
                <a:defRPr sz="4500">
                  <a:gradFill flip="none" rotWithShape="1">
                    <a:gsLst>
                      <a:gs pos="0">
                        <a:srgbClr val="FFE68D"/>
                      </a:gs>
                      <a:gs pos="100000">
                        <a:srgbClr val="FFC156"/>
                      </a:gs>
                    </a:gsLst>
                    <a:lin ang="3600000" scaled="0"/>
                  </a:gra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lang="zh-CN" altLang="en-US" dirty="0"/>
                <a:t>操作系统产品安全透明度</a:t>
              </a:r>
              <a:endParaRPr lang="en-US" altLang="zh-CN" dirty="0"/>
            </a:p>
          </p:txBody>
        </p:sp>
        <p:pic>
          <p:nvPicPr>
            <p:cNvPr id="100" name="图像" descr="图像">
              <a:extLst>
                <a:ext uri="{FF2B5EF4-FFF2-40B4-BE49-F238E27FC236}">
                  <a16:creationId xmlns:a16="http://schemas.microsoft.com/office/drawing/2014/main" id="{FB25DEA9-69D9-3F68-2D01-93F78C92E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7212" y="1235913"/>
              <a:ext cx="1045296" cy="118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文本框 7">
            <a:extLst>
              <a:ext uri="{FF2B5EF4-FFF2-40B4-BE49-F238E27FC236}">
                <a16:creationId xmlns:a16="http://schemas.microsoft.com/office/drawing/2014/main" id="{BE48BC59-3792-D5F7-5F2D-7DD5F3BF88A5}"/>
              </a:ext>
            </a:extLst>
          </p:cNvPr>
          <p:cNvSpPr txBox="1"/>
          <p:nvPr/>
        </p:nvSpPr>
        <p:spPr>
          <a:xfrm>
            <a:off x="3882014" y="10863681"/>
            <a:ext cx="3790506" cy="1026253"/>
          </a:xfrm>
          <a:prstGeom prst="rect">
            <a:avLst/>
          </a:prstGeom>
          <a:ln w="3175">
            <a:miter lim="400000"/>
          </a:ln>
        </p:spPr>
        <p:txBody>
          <a:bodyPr wrap="square"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 漏洞管理策略与响应计划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sz="1800" dirty="0"/>
              <a:t>Vulnerability Management Strategy and Response Plan</a:t>
            </a:r>
            <a:endParaRPr sz="1800" dirty="0"/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3DFD1224-C2AB-E395-9370-C08F74D4DADC}"/>
              </a:ext>
            </a:extLst>
          </p:cNvPr>
          <p:cNvSpPr txBox="1"/>
          <p:nvPr/>
        </p:nvSpPr>
        <p:spPr>
          <a:xfrm>
            <a:off x="3882013" y="9662637"/>
            <a:ext cx="3790507" cy="1258183"/>
          </a:xfrm>
          <a:prstGeom prst="rect">
            <a:avLst/>
          </a:prstGeom>
          <a:ln w="3175">
            <a:miter lim="400000"/>
          </a:ln>
        </p:spPr>
        <p:txBody>
          <a:bodyPr lIns="48996" tIns="48996" rIns="48996" bIns="48996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1555115">
              <a:defRPr sz="3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+mn-lt"/>
                <a:ea typeface="+mn-ea"/>
                <a:cs typeface="+mn-cs"/>
                <a:sym typeface="Source Han Sans CN Bold Bold"/>
              </a:defRPr>
            </a:pPr>
            <a:r>
              <a:rPr lang="zh-CN" alt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安全漏洞扫描与评估</a:t>
            </a:r>
            <a:endParaRPr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555115">
              <a:defRPr sz="18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altLang="zh-CN" dirty="0"/>
              <a:t>Security Vulnerability Scanning and Assessment</a:t>
            </a:r>
            <a:endParaRPr dirty="0"/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1024684E-DC82-010A-8B96-FBD57B93FABC}"/>
              </a:ext>
            </a:extLst>
          </p:cNvPr>
          <p:cNvSpPr txBox="1"/>
          <p:nvPr/>
        </p:nvSpPr>
        <p:spPr>
          <a:xfrm>
            <a:off x="3304263" y="12121864"/>
            <a:ext cx="4743223" cy="735878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国际标准和最佳实践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sz="1800" dirty="0"/>
              <a:t>International Standards and Best Practices</a:t>
            </a:r>
            <a:endParaRPr sz="1800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68637E1-9F54-1D00-47B9-78BEBDC10604}"/>
              </a:ext>
            </a:extLst>
          </p:cNvPr>
          <p:cNvSpPr txBox="1"/>
          <p:nvPr/>
        </p:nvSpPr>
        <p:spPr>
          <a:xfrm>
            <a:off x="11350348" y="10682224"/>
            <a:ext cx="4130733" cy="923360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 网络安全与隐私保护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altLang="zh-CN" sz="1800" dirty="0"/>
              <a:t>Cyber Security and </a:t>
            </a:r>
            <a:r>
              <a:rPr lang="de-DE" sz="1800" dirty="0"/>
              <a:t>Privacy Protection</a:t>
            </a:r>
            <a:endParaRPr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3A8178-CF63-198D-877F-353A30295C2D}"/>
              </a:ext>
            </a:extLst>
          </p:cNvPr>
          <p:cNvSpPr txBox="1"/>
          <p:nvPr/>
        </p:nvSpPr>
        <p:spPr>
          <a:xfrm>
            <a:off x="11363112" y="9630621"/>
            <a:ext cx="3841747" cy="1141041"/>
          </a:xfrm>
          <a:prstGeom prst="rect">
            <a:avLst/>
          </a:prstGeom>
          <a:ln w="3175">
            <a:miter lim="400000"/>
          </a:ln>
        </p:spPr>
        <p:txBody>
          <a:bodyPr lIns="48996" tIns="48996" rIns="48996" bIns="48996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1555115">
              <a:defRPr sz="3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+mn-lt"/>
                <a:ea typeface="+mn-ea"/>
                <a:cs typeface="+mn-cs"/>
                <a:sym typeface="Source Han Sans CN Bold Bold"/>
              </a:defRPr>
            </a:pPr>
            <a:r>
              <a:rPr lang="zh-CN" altLang="en-US" sz="2500" dirty="0">
                <a:solidFill>
                  <a:schemeClr val="tx1"/>
                </a:solidFill>
              </a:rPr>
              <a:t>伦理安全</a:t>
            </a:r>
            <a:endParaRPr sz="2500" dirty="0">
              <a:solidFill>
                <a:schemeClr val="tx1"/>
              </a:solidFill>
            </a:endParaRPr>
          </a:p>
          <a:p>
            <a:pPr defTabSz="1555115">
              <a:defRPr sz="1800">
                <a:solidFill>
                  <a:srgbClr val="FFFFFF">
                    <a:alpha val="80323"/>
                  </a:srgbClr>
                </a:solidFill>
              </a:defRPr>
            </a:pPr>
            <a:r>
              <a:rPr lang="de-DE" dirty="0"/>
              <a:t>Ethical Security</a:t>
            </a:r>
            <a:endParaRPr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4542BEE-C58B-F2E5-EF26-ABFA427E19C1}"/>
              </a:ext>
            </a:extLst>
          </p:cNvPr>
          <p:cNvSpPr txBox="1"/>
          <p:nvPr/>
        </p:nvSpPr>
        <p:spPr>
          <a:xfrm>
            <a:off x="11218618" y="11748026"/>
            <a:ext cx="4130734" cy="923360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数据质量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sz="1800" dirty="0"/>
              <a:t>Data Quality</a:t>
            </a:r>
            <a:endParaRPr sz="1800" dirty="0"/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6DC6EB8-1B0B-34D0-5322-825F40CD73A4}"/>
              </a:ext>
            </a:extLst>
          </p:cNvPr>
          <p:cNvSpPr txBox="1"/>
          <p:nvPr/>
        </p:nvSpPr>
        <p:spPr>
          <a:xfrm>
            <a:off x="18890808" y="10897440"/>
            <a:ext cx="3600516" cy="927445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 商用</a:t>
            </a:r>
            <a:r>
              <a:rPr lang="en-US" altLang="zh-CN" sz="2500" dirty="0"/>
              <a:t>OS GPOSPP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de-DE" sz="1800" dirty="0"/>
              <a:t>GPOSPP for Commercial OS</a:t>
            </a:r>
            <a:endParaRPr sz="1800" dirty="0"/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AD2F7D41-719D-522D-44A6-3A71BD173E78}"/>
              </a:ext>
            </a:extLst>
          </p:cNvPr>
          <p:cNvSpPr txBox="1"/>
          <p:nvPr/>
        </p:nvSpPr>
        <p:spPr>
          <a:xfrm>
            <a:off x="18656791" y="9719478"/>
            <a:ext cx="4131112" cy="1146089"/>
          </a:xfrm>
          <a:prstGeom prst="rect">
            <a:avLst/>
          </a:prstGeom>
          <a:ln w="3175">
            <a:miter lim="400000"/>
          </a:ln>
        </p:spPr>
        <p:txBody>
          <a:bodyPr lIns="48996" tIns="48996" rIns="48996" bIns="48996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1555115">
              <a:defRPr sz="3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+mn-lt"/>
                <a:ea typeface="+mn-ea"/>
                <a:cs typeface="+mn-cs"/>
                <a:sym typeface="Source Han Sans CN Bold Bold"/>
              </a:defRPr>
            </a:pPr>
            <a:r>
              <a:rPr lang="zh-CN" altLang="en-US" sz="2500" dirty="0">
                <a:solidFill>
                  <a:schemeClr val="tx1"/>
                </a:solidFill>
              </a:rPr>
              <a:t>移动端</a:t>
            </a:r>
            <a:r>
              <a:rPr lang="en-US" altLang="zh-CN" sz="2500" dirty="0">
                <a:solidFill>
                  <a:schemeClr val="tx1"/>
                </a:solidFill>
              </a:rPr>
              <a:t>OS</a:t>
            </a:r>
            <a:r>
              <a:rPr lang="de-DE" altLang="zh-CN" sz="2500" dirty="0">
                <a:solidFill>
                  <a:schemeClr val="tx1"/>
                </a:solidFill>
              </a:rPr>
              <a:t> MDSCert </a:t>
            </a:r>
            <a:endParaRPr sz="2500" dirty="0">
              <a:solidFill>
                <a:schemeClr val="tx1"/>
              </a:solidFill>
            </a:endParaRPr>
          </a:p>
          <a:p>
            <a:pPr defTabSz="1555115">
              <a:defRPr sz="1800">
                <a:solidFill>
                  <a:srgbClr val="FFFFFF">
                    <a:alpha val="80323"/>
                  </a:srgbClr>
                </a:solidFill>
              </a:defRPr>
            </a:pPr>
            <a:r>
              <a:rPr lang="de-DE" dirty="0"/>
              <a:t>DSCert for Mobile OS</a:t>
            </a:r>
            <a:endParaRPr dirty="0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5934096F-4206-52BD-2D24-BF0E94A59441}"/>
              </a:ext>
            </a:extLst>
          </p:cNvPr>
          <p:cNvSpPr txBox="1"/>
          <p:nvPr/>
        </p:nvSpPr>
        <p:spPr>
          <a:xfrm>
            <a:off x="18519734" y="11930287"/>
            <a:ext cx="4441866" cy="927445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密码模块框架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sz="1800" dirty="0"/>
              <a:t>Cryptographic Module Framework</a:t>
            </a:r>
            <a:endParaRPr sz="1800" dirty="0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5652D7D1-EC37-B48D-9AE6-71393FA5840B}"/>
              </a:ext>
            </a:extLst>
          </p:cNvPr>
          <p:cNvSpPr txBox="1"/>
          <p:nvPr/>
        </p:nvSpPr>
        <p:spPr>
          <a:xfrm>
            <a:off x="26478564" y="10989735"/>
            <a:ext cx="3527317" cy="954747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 安全开发生命周期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altLang="zh-CN" sz="1800" dirty="0"/>
              <a:t>Secure</a:t>
            </a:r>
            <a:r>
              <a:rPr lang="de-DE" sz="1800" dirty="0"/>
              <a:t> Development Life Cycle</a:t>
            </a:r>
            <a:endParaRPr sz="1800" dirty="0"/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81C5BE36-3E90-272F-791C-4D05B501F4E0}"/>
              </a:ext>
            </a:extLst>
          </p:cNvPr>
          <p:cNvSpPr txBox="1"/>
          <p:nvPr/>
        </p:nvSpPr>
        <p:spPr>
          <a:xfrm>
            <a:off x="26244548" y="9673274"/>
            <a:ext cx="4047126" cy="1609462"/>
          </a:xfrm>
          <a:prstGeom prst="rect">
            <a:avLst/>
          </a:prstGeom>
          <a:ln w="3175">
            <a:miter lim="400000"/>
          </a:ln>
        </p:spPr>
        <p:txBody>
          <a:bodyPr lIns="48996" tIns="48996" rIns="48996" bIns="48996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1555115">
              <a:defRPr sz="3000">
                <a:gradFill flip="none" rotWithShape="1">
                  <a:gsLst>
                    <a:gs pos="0">
                      <a:srgbClr val="B6EBFF"/>
                    </a:gs>
                    <a:gs pos="100000">
                      <a:srgbClr val="B8B9FF"/>
                    </a:gs>
                  </a:gsLst>
                  <a:lin ang="3600000" scaled="0"/>
                </a:gradFill>
                <a:latin typeface="+mn-lt"/>
                <a:ea typeface="+mn-ea"/>
                <a:cs typeface="+mn-cs"/>
                <a:sym typeface="Source Han Sans CN Bold Bold"/>
              </a:defRPr>
            </a:pPr>
            <a:r>
              <a:rPr lang="zh-CN" altLang="en-US" sz="2500" dirty="0">
                <a:solidFill>
                  <a:schemeClr val="tx1"/>
                </a:solidFill>
              </a:rPr>
              <a:t>安全评估与认证</a:t>
            </a:r>
            <a:endParaRPr sz="2500" dirty="0">
              <a:solidFill>
                <a:schemeClr val="tx1"/>
              </a:solidFill>
            </a:endParaRPr>
          </a:p>
          <a:p>
            <a:pPr defTabSz="1555115">
              <a:defRPr sz="18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altLang="zh-CN" dirty="0"/>
              <a:t>Cyber </a:t>
            </a:r>
            <a:r>
              <a:rPr lang="de-DE" dirty="0"/>
              <a:t>Security Assessment and Certification</a:t>
            </a:r>
            <a:endParaRPr dirty="0"/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1024684E-DC82-010A-8B96-FBD57B93FABC}"/>
              </a:ext>
            </a:extLst>
          </p:cNvPr>
          <p:cNvSpPr txBox="1"/>
          <p:nvPr/>
        </p:nvSpPr>
        <p:spPr>
          <a:xfrm>
            <a:off x="25738581" y="12022582"/>
            <a:ext cx="5060418" cy="954747"/>
          </a:xfrm>
          <a:prstGeom prst="rect">
            <a:avLst/>
          </a:prstGeom>
          <a:ln w="3175">
            <a:miter lim="400000"/>
          </a:ln>
        </p:spPr>
        <p:txBody>
          <a:bodyPr lIns="0" tIns="0" rIns="0" bIns="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1pPr>
            <a:lvl2pPr marL="0" marR="0" indent="457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2pPr>
            <a:lvl3pPr marL="0" marR="0" indent="914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3pPr>
            <a:lvl4pPr marL="0" marR="0" indent="1371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4pPr>
            <a:lvl5pPr marL="0" marR="0" indent="18288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5pPr>
            <a:lvl6pPr marL="0" marR="0" indent="22860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6pPr>
            <a:lvl7pPr marL="0" marR="0" indent="27432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7pPr>
            <a:lvl8pPr marL="0" marR="0" indent="32004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8pPr>
            <a:lvl9pPr marL="0" marR="0" indent="3657600" algn="ctr" defTabSz="18059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ource Han Sans CN Regular"/>
                <a:ea typeface="Source Han Sans CN Regular"/>
                <a:cs typeface="Source Han Sans CN Regular"/>
                <a:sym typeface="Source Han Sans CN Regular"/>
              </a:defRPr>
            </a:lvl9pPr>
          </a:lstStyle>
          <a:p>
            <a:pPr defTabSz="914400">
              <a:buFont typeface="Source Han Sans CN Regular"/>
              <a:defRPr sz="2200"/>
            </a:pPr>
            <a:r>
              <a:rPr lang="zh-CN" altLang="en-US" sz="2500" dirty="0"/>
              <a:t>国际标准和最佳实践</a:t>
            </a:r>
            <a:endParaRPr sz="2500" dirty="0"/>
          </a:p>
          <a:p>
            <a:pPr defTabSz="461010">
              <a:defRPr sz="1400">
                <a:solidFill>
                  <a:srgbClr val="FFFFFF">
                    <a:alpha val="80323"/>
                  </a:srgbClr>
                </a:solidFill>
              </a:defRPr>
            </a:pPr>
            <a:r>
              <a:rPr lang="en-US" sz="1800" dirty="0"/>
              <a:t>International Standards and Best Practices</a:t>
            </a:r>
            <a:endParaRPr sz="1800" dirty="0"/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538A83A-BE62-3E1C-AE45-FCFF08380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881" y="1050179"/>
            <a:ext cx="2973758" cy="8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31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117404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34678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117404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287" tIns="25287" rIns="25287" bIns="25287" numCol="1" spcCol="38100" rtlCol="0" anchor="ctr">
        <a:spAutoFit/>
      </a:bodyPr>
      <a:lstStyle>
        <a:defPPr marL="0" marR="0" indent="0" algn="ctr" defTabSz="34678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13191</TotalTime>
  <Words>1102</Words>
  <Application>Microsoft Office PowerPoint</Application>
  <PresentationFormat>Custom</PresentationFormat>
  <Paragraphs>211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FZLanTingHeiS-B-GB</vt:lpstr>
      <vt:lpstr>FZLanTingHeiS-R-GB</vt:lpstr>
      <vt:lpstr>Huawei Sans</vt:lpstr>
      <vt:lpstr>Microsoft YaHei</vt:lpstr>
      <vt:lpstr>Source Han Sans CN</vt:lpstr>
      <vt:lpstr>Source Han Sans CN Medium</vt:lpstr>
      <vt:lpstr>Source Han Sans CN Regular</vt:lpstr>
      <vt:lpstr>Arial</vt:lpstr>
      <vt:lpstr>Bradley Hand ITC</vt:lpstr>
      <vt:lpstr>20_BasicBlack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Lyne Pang</dc:creator>
  <cp:lastModifiedBy>Lyne Pang</cp:lastModifiedBy>
  <cp:revision>55</cp:revision>
  <dcterms:modified xsi:type="dcterms:W3CDTF">2024-11-11T06:20:32Z</dcterms:modified>
</cp:coreProperties>
</file>