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80" r:id="rId3"/>
    <p:sldId id="270" r:id="rId4"/>
    <p:sldId id="272" r:id="rId5"/>
    <p:sldId id="281" r:id="rId6"/>
    <p:sldId id="273" r:id="rId7"/>
    <p:sldId id="274" r:id="rId8"/>
    <p:sldId id="275" r:id="rId9"/>
    <p:sldId id="276" r:id="rId10"/>
    <p:sldId id="269" r:id="rId11"/>
    <p:sldId id="278" r:id="rId12"/>
    <p:sldId id="282" r:id="rId13"/>
  </p:sldIdLst>
  <p:sldSz cx="34137600" cy="195072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346786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FZLanTingHeiS-R-GB"/>
      </a:defRPr>
    </a:lvl1pPr>
    <a:lvl2pPr marL="0" marR="0" indent="457200" algn="ctr" defTabSz="346786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FZLanTingHeiS-R-GB"/>
      </a:defRPr>
    </a:lvl2pPr>
    <a:lvl3pPr marL="0" marR="0" indent="914400" algn="ctr" defTabSz="346786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FZLanTingHeiS-R-GB"/>
      </a:defRPr>
    </a:lvl3pPr>
    <a:lvl4pPr marL="0" marR="0" indent="1371600" algn="ctr" defTabSz="346786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FZLanTingHeiS-R-GB"/>
      </a:defRPr>
    </a:lvl4pPr>
    <a:lvl5pPr marL="0" marR="0" indent="1828800" algn="ctr" defTabSz="346786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FZLanTingHeiS-R-GB"/>
      </a:defRPr>
    </a:lvl5pPr>
    <a:lvl6pPr marL="0" marR="0" indent="2286000" algn="ctr" defTabSz="346786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FZLanTingHeiS-R-GB"/>
      </a:defRPr>
    </a:lvl6pPr>
    <a:lvl7pPr marL="0" marR="0" indent="2743200" algn="ctr" defTabSz="346786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FZLanTingHeiS-R-GB"/>
      </a:defRPr>
    </a:lvl7pPr>
    <a:lvl8pPr marL="0" marR="0" indent="3200400" algn="ctr" defTabSz="346786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FZLanTingHeiS-R-GB"/>
      </a:defRPr>
    </a:lvl8pPr>
    <a:lvl9pPr marL="0" marR="0" indent="3657600" algn="ctr" defTabSz="346786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FZLanTingHeiS-R-GB"/>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F6B"/>
    <a:srgbClr val="01F3FF"/>
    <a:srgbClr val="FFFF00"/>
    <a:srgbClr val="1E4575"/>
    <a:srgbClr val="DCE5FC"/>
    <a:srgbClr val="939CFF"/>
    <a:srgbClr val="C1E7FD"/>
    <a:srgbClr val="0D113D"/>
    <a:srgbClr val="1217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noFill/>
        </a:fill>
      </a:tcStyle>
    </a:wholeTbl>
    <a:band2H>
      <a:tcTxStyle/>
      <a:tcStyle>
        <a:tcBdr/>
        <a:fill>
          <a:solidFill>
            <a:srgbClr val="747676">
              <a:alpha val="63790"/>
            </a:srgbClr>
          </a:solidFill>
        </a:fill>
      </a:tcStyle>
    </a:band2H>
    <a:firstCol>
      <a:tcTxStyle b="on" i="off">
        <a:fontRef idx="minor">
          <a:srgbClr val="FFFFFF"/>
        </a:fontRef>
        <a:srgbClr val="FFFFFF"/>
      </a:tcTxStyle>
      <a:tcStyle>
        <a:tcBdr>
          <a:left>
            <a:ln w="3175" cap="flat">
              <a:solidFill>
                <a:srgbClr val="FFFFFF"/>
              </a:solidFill>
              <a:prstDash val="solid"/>
              <a:miter lim="400000"/>
            </a:ln>
          </a:left>
          <a:right>
            <a:ln w="12700"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noFill/>
        </a:fill>
      </a:tcStyle>
    </a:firstCol>
    <a:lastRow>
      <a:tcTxStyle b="on" i="off">
        <a:fontRef idx="minor">
          <a:srgbClr val="FFFFFF"/>
        </a:fontRef>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12700"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noFill/>
        </a:fill>
      </a:tcStyle>
    </a:lastRow>
    <a:firstRow>
      <a:tcTxStyle b="on" i="off">
        <a:fontRef idx="minor">
          <a:srgbClr val="FFFFFF"/>
        </a:fontRef>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12700"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3175" cap="flat">
              <a:solidFill>
                <a:srgbClr val="A9A9A9"/>
              </a:solidFill>
              <a:prstDash val="solid"/>
              <a:miter lim="400000"/>
            </a:ln>
          </a:left>
          <a:right>
            <a:ln w="3175" cap="flat">
              <a:solidFill>
                <a:srgbClr val="A9A9A9"/>
              </a:solidFill>
              <a:prstDash val="solid"/>
              <a:miter lim="400000"/>
            </a:ln>
          </a:right>
          <a:top>
            <a:ln w="3175" cap="flat">
              <a:solidFill>
                <a:srgbClr val="A9A9A9"/>
              </a:solidFill>
              <a:prstDash val="solid"/>
              <a:miter lim="400000"/>
            </a:ln>
          </a:top>
          <a:bottom>
            <a:ln w="3175" cap="flat">
              <a:solidFill>
                <a:srgbClr val="A9A9A9"/>
              </a:solidFill>
              <a:prstDash val="solid"/>
              <a:miter lim="400000"/>
            </a:ln>
          </a:bottom>
          <a:insideH>
            <a:ln w="3175" cap="flat">
              <a:solidFill>
                <a:srgbClr val="A9A9A9"/>
              </a:solidFill>
              <a:prstDash val="solid"/>
              <a:miter lim="400000"/>
            </a:ln>
          </a:insideH>
          <a:insideV>
            <a:ln w="3175" cap="flat">
              <a:solidFill>
                <a:srgbClr val="A9A9A9"/>
              </a:solidFill>
              <a:prstDash val="solid"/>
              <a:miter lim="400000"/>
            </a:ln>
          </a:insideV>
        </a:tcBdr>
        <a:fill>
          <a:noFill/>
        </a:fill>
      </a:tcStyle>
    </a:wholeTbl>
    <a:band2H>
      <a:tcTxStyle/>
      <a:tcStyle>
        <a:tcBdr/>
        <a:fill>
          <a:solidFill>
            <a:srgbClr val="747676">
              <a:alpha val="64000"/>
            </a:srgbClr>
          </a:solidFill>
        </a:fill>
      </a:tcStyle>
    </a:band2H>
    <a:firstCol>
      <a:tcTxStyle b="on" i="off">
        <a:fontRef idx="minor">
          <a:srgbClr val="FFFFFF"/>
        </a:fontRef>
        <a:srgbClr val="FFFFFF"/>
      </a:tcTxStyle>
      <a:tcStyle>
        <a:tcBdr>
          <a:left>
            <a:ln w="3175" cap="flat">
              <a:solidFill>
                <a:srgbClr val="A9A9A9"/>
              </a:solidFill>
              <a:prstDash val="solid"/>
              <a:miter lim="400000"/>
            </a:ln>
          </a:left>
          <a:right>
            <a:ln w="3175" cap="flat">
              <a:solidFill>
                <a:srgbClr val="FFFFFF"/>
              </a:solidFill>
              <a:prstDash val="solid"/>
              <a:miter lim="400000"/>
            </a:ln>
          </a:right>
          <a:top>
            <a:ln w="3175" cap="flat">
              <a:solidFill>
                <a:srgbClr val="A9A9A9"/>
              </a:solidFill>
              <a:prstDash val="solid"/>
              <a:miter lim="400000"/>
            </a:ln>
          </a:top>
          <a:bottom>
            <a:ln w="3175" cap="flat">
              <a:solidFill>
                <a:srgbClr val="A9A9A9"/>
              </a:solidFill>
              <a:prstDash val="solid"/>
              <a:miter lim="400000"/>
            </a:ln>
          </a:bottom>
          <a:insideH>
            <a:ln w="3175" cap="flat">
              <a:solidFill>
                <a:srgbClr val="A9A9A9"/>
              </a:solidFill>
              <a:prstDash val="solid"/>
              <a:miter lim="400000"/>
            </a:ln>
          </a:insideH>
          <a:insideV>
            <a:ln w="3175" cap="flat">
              <a:solidFill>
                <a:srgbClr val="A9A9A9"/>
              </a:solidFill>
              <a:prstDash val="solid"/>
              <a:miter lim="400000"/>
            </a:ln>
          </a:insideV>
        </a:tcBdr>
        <a:fill>
          <a:noFill/>
        </a:fill>
      </a:tcStyle>
    </a:firstCol>
    <a:lastRow>
      <a:tcTxStyle b="off" i="off">
        <a:fontRef idx="minor">
          <a:srgbClr val="FFFFFF"/>
        </a:fontRef>
        <a:srgbClr val="FFFFFF"/>
      </a:tcTxStyle>
      <a:tcStyle>
        <a:tcBdr>
          <a:left>
            <a:ln w="3175" cap="flat">
              <a:solidFill>
                <a:srgbClr val="A9A9A9"/>
              </a:solidFill>
              <a:prstDash val="solid"/>
              <a:miter lim="400000"/>
            </a:ln>
          </a:left>
          <a:right>
            <a:ln w="3175" cap="flat">
              <a:solidFill>
                <a:srgbClr val="A9A9A9"/>
              </a:solidFill>
              <a:prstDash val="solid"/>
              <a:miter lim="400000"/>
            </a:ln>
          </a:right>
          <a:top>
            <a:ln w="12700" cap="flat">
              <a:solidFill>
                <a:schemeClr val="accent1">
                  <a:lumOff val="13543"/>
                </a:schemeClr>
              </a:solidFill>
              <a:prstDash val="solid"/>
              <a:miter lim="400000"/>
            </a:ln>
          </a:top>
          <a:bottom>
            <a:ln w="3175" cap="flat">
              <a:solidFill>
                <a:srgbClr val="A9A9A9"/>
              </a:solidFill>
              <a:prstDash val="solid"/>
              <a:miter lim="400000"/>
            </a:ln>
          </a:bottom>
          <a:insideH>
            <a:ln w="3175" cap="flat">
              <a:solidFill>
                <a:srgbClr val="A9A9A9"/>
              </a:solidFill>
              <a:prstDash val="solid"/>
              <a:miter lim="400000"/>
            </a:ln>
          </a:insideH>
          <a:insideV>
            <a:ln w="3175" cap="flat">
              <a:solidFill>
                <a:srgbClr val="A9A9A9"/>
              </a:solidFill>
              <a:prstDash val="solid"/>
              <a:miter lim="400000"/>
            </a:ln>
          </a:insideV>
        </a:tcBdr>
        <a:fill>
          <a:noFill/>
        </a:fill>
      </a:tcStyle>
    </a:lastRow>
    <a:firstRow>
      <a:tcTxStyle b="on" i="off">
        <a:fontRef idx="minor">
          <a:srgbClr val="FFFFFF"/>
        </a:fontRef>
        <a:srgbClr val="FFFFFF"/>
      </a:tcTxStyle>
      <a:tcStyle>
        <a:tcBdr>
          <a:left>
            <a:ln w="3175" cap="flat">
              <a:solidFill>
                <a:srgbClr val="A9A9A9"/>
              </a:solidFill>
              <a:prstDash val="solid"/>
              <a:miter lim="400000"/>
            </a:ln>
          </a:left>
          <a:right>
            <a:ln w="3175" cap="flat">
              <a:solidFill>
                <a:srgbClr val="A9A9A9"/>
              </a:solidFill>
              <a:prstDash val="solid"/>
              <a:miter lim="400000"/>
            </a:ln>
          </a:right>
          <a:top>
            <a:ln w="3175" cap="flat">
              <a:solidFill>
                <a:srgbClr val="A9A9A9"/>
              </a:solidFill>
              <a:prstDash val="solid"/>
              <a:miter lim="400000"/>
            </a:ln>
          </a:top>
          <a:bottom>
            <a:ln w="3175" cap="flat">
              <a:solidFill>
                <a:srgbClr val="A9A9A9"/>
              </a:solidFill>
              <a:prstDash val="solid"/>
              <a:miter lim="400000"/>
            </a:ln>
          </a:bottom>
          <a:insideH>
            <a:ln w="3175" cap="flat">
              <a:solidFill>
                <a:srgbClr val="A9A9A9"/>
              </a:solidFill>
              <a:prstDash val="solid"/>
              <a:miter lim="400000"/>
            </a:ln>
          </a:insideH>
          <a:insideV>
            <a:ln w="3175"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noFill/>
        </a:fill>
      </a:tcStyle>
    </a:wholeTbl>
    <a:band2H>
      <a:tcTxStyle/>
      <a:tcStyle>
        <a:tcBdr/>
        <a:fill>
          <a:solidFill>
            <a:srgbClr val="747676">
              <a:alpha val="63790"/>
            </a:srgbClr>
          </a:solidFill>
        </a:fill>
      </a:tcStyle>
    </a:band2H>
    <a:firstCol>
      <a:tcTxStyle b="off" i="off">
        <a:fontRef idx="minor">
          <a:srgbClr val="FFFFFF"/>
        </a:fontRef>
        <a:srgbClr val="FFFFFF"/>
      </a:tcTxStyle>
      <a:tcStyle>
        <a:tcBdr>
          <a:left>
            <a:ln w="3175" cap="flat">
              <a:solidFill>
                <a:srgbClr val="A9A9A9"/>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12700" cap="flat">
              <a:solidFill>
                <a:srgbClr val="61D836"/>
              </a:solidFill>
              <a:prstDash val="solid"/>
              <a:miter lim="400000"/>
            </a:ln>
          </a:top>
          <a:bottom>
            <a:ln w="3175" cap="flat">
              <a:solidFill>
                <a:srgbClr val="A9A9A9"/>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noFill/>
        </a:fill>
      </a:tcStyle>
    </a:lastRow>
    <a:firstRow>
      <a:tcTxStyle b="off" i="off">
        <a:fontRef idx="minor">
          <a:srgbClr val="FFFFFF"/>
        </a:fontRef>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A9A9A9"/>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3175" cap="flat">
              <a:solidFill>
                <a:srgbClr val="A9A9A9"/>
              </a:solidFill>
              <a:prstDash val="solid"/>
              <a:miter lim="400000"/>
            </a:ln>
          </a:left>
          <a:right>
            <a:ln w="3175" cap="flat">
              <a:solidFill>
                <a:srgbClr val="A9A9A9"/>
              </a:solidFill>
              <a:prstDash val="solid"/>
              <a:miter lim="400000"/>
            </a:ln>
          </a:right>
          <a:top>
            <a:ln w="3175" cap="flat">
              <a:solidFill>
                <a:srgbClr val="A9A9A9"/>
              </a:solidFill>
              <a:prstDash val="solid"/>
              <a:miter lim="400000"/>
            </a:ln>
          </a:top>
          <a:bottom>
            <a:ln w="3175" cap="flat">
              <a:solidFill>
                <a:srgbClr val="A9A9A9"/>
              </a:solidFill>
              <a:prstDash val="solid"/>
              <a:miter lim="400000"/>
            </a:ln>
          </a:bottom>
          <a:insideH>
            <a:ln w="3175" cap="flat">
              <a:solidFill>
                <a:srgbClr val="A9A9A9"/>
              </a:solidFill>
              <a:prstDash val="solid"/>
              <a:miter lim="400000"/>
            </a:ln>
          </a:insideH>
          <a:insideV>
            <a:ln w="3175" cap="flat">
              <a:solidFill>
                <a:srgbClr val="A9A9A9"/>
              </a:solidFill>
              <a:prstDash val="solid"/>
              <a:miter lim="400000"/>
            </a:ln>
          </a:insideV>
        </a:tcBdr>
        <a:fill>
          <a:noFill/>
        </a:fill>
      </a:tcStyle>
    </a:wholeTbl>
    <a:band2H>
      <a:tcTxStyle/>
      <a:tcStyle>
        <a:tcBdr/>
        <a:fill>
          <a:solidFill>
            <a:srgbClr val="747676">
              <a:alpha val="63790"/>
            </a:srgbClr>
          </a:solidFill>
        </a:fill>
      </a:tcStyle>
    </a:band2H>
    <a:firstCol>
      <a:tcTxStyle b="off" i="off">
        <a:fontRef idx="minor">
          <a:srgbClr val="000000"/>
        </a:fontRef>
        <a:srgbClr val="000000"/>
      </a:tcTxStyle>
      <a:tcStyle>
        <a:tcBdr>
          <a:left>
            <a:ln w="3175" cap="flat">
              <a:solidFill>
                <a:srgbClr val="E3E5E8"/>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3175" cap="flat">
              <a:solidFill>
                <a:srgbClr val="A9A9A9"/>
              </a:solidFill>
              <a:prstDash val="solid"/>
              <a:miter lim="400000"/>
            </a:ln>
          </a:left>
          <a:right>
            <a:ln w="3175" cap="flat">
              <a:solidFill>
                <a:srgbClr val="A9A9A9"/>
              </a:solidFill>
              <a:prstDash val="solid"/>
              <a:miter lim="400000"/>
            </a:ln>
          </a:right>
          <a:top>
            <a:ln w="12700" cap="flat">
              <a:solidFill>
                <a:schemeClr val="accent4">
                  <a:hueOff val="-613784"/>
                  <a:lumOff val="1275"/>
                </a:schemeClr>
              </a:solidFill>
              <a:prstDash val="solid"/>
              <a:miter lim="400000"/>
            </a:ln>
          </a:top>
          <a:bottom>
            <a:ln w="3175" cap="flat">
              <a:solidFill>
                <a:srgbClr val="E3E5E8"/>
              </a:solidFill>
              <a:prstDash val="solid"/>
              <a:miter lim="400000"/>
            </a:ln>
          </a:bottom>
          <a:insideH>
            <a:ln w="3175" cap="flat">
              <a:solidFill>
                <a:srgbClr val="A9A9A9"/>
              </a:solidFill>
              <a:prstDash val="solid"/>
              <a:miter lim="400000"/>
            </a:ln>
          </a:insideH>
          <a:insideV>
            <a:ln w="3175" cap="flat">
              <a:solidFill>
                <a:srgbClr val="A9A9A9"/>
              </a:solidFill>
              <a:prstDash val="solid"/>
              <a:miter lim="400000"/>
            </a:ln>
          </a:insideV>
        </a:tcBdr>
        <a:fill>
          <a:noFill/>
        </a:fill>
      </a:tcStyle>
    </a:lastRow>
    <a:firstRow>
      <a:tcTxStyle b="off" i="off">
        <a:fontRef idx="minor">
          <a:srgbClr val="000000"/>
        </a:fontRef>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E3E5E8"/>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3175" cap="flat">
              <a:solidFill>
                <a:srgbClr val="C0C0C0"/>
              </a:solidFill>
              <a:prstDash val="solid"/>
              <a:miter lim="400000"/>
            </a:ln>
          </a:left>
          <a:right>
            <a:ln w="3175" cap="flat">
              <a:solidFill>
                <a:srgbClr val="C0C0C0"/>
              </a:solidFill>
              <a:prstDash val="solid"/>
              <a:miter lim="400000"/>
            </a:ln>
          </a:right>
          <a:top>
            <a:ln w="3175" cap="flat">
              <a:solidFill>
                <a:srgbClr val="C0C0C0"/>
              </a:solidFill>
              <a:prstDash val="solid"/>
              <a:miter lim="400000"/>
            </a:ln>
          </a:top>
          <a:bottom>
            <a:ln w="3175" cap="flat">
              <a:solidFill>
                <a:srgbClr val="C0C0C0"/>
              </a:solidFill>
              <a:prstDash val="solid"/>
              <a:miter lim="400000"/>
            </a:ln>
          </a:bottom>
          <a:insideH>
            <a:ln w="3175" cap="flat">
              <a:solidFill>
                <a:srgbClr val="C0C0C0"/>
              </a:solidFill>
              <a:prstDash val="solid"/>
              <a:miter lim="400000"/>
            </a:ln>
          </a:insideH>
          <a:insideV>
            <a:ln w="3175" cap="flat">
              <a:solidFill>
                <a:srgbClr val="C0C0C0"/>
              </a:solidFill>
              <a:prstDash val="solid"/>
              <a:miter lim="400000"/>
            </a:ln>
          </a:insideV>
        </a:tcBdr>
        <a:fill>
          <a:noFill/>
        </a:fill>
      </a:tcStyle>
    </a:wholeTbl>
    <a:band2H>
      <a:tcTxStyle/>
      <a:tcStyle>
        <a:tcBdr/>
        <a:fill>
          <a:solidFill>
            <a:srgbClr val="747676">
              <a:alpha val="63790"/>
            </a:srgbClr>
          </a:solidFill>
        </a:fill>
      </a:tcStyle>
    </a:band2H>
    <a:firstCol>
      <a:tcTxStyle b="on" i="off">
        <a:fontRef idx="minor">
          <a:srgbClr val="FFFFFF"/>
        </a:fontRef>
        <a:srgbClr val="FFFFFF"/>
      </a:tcTxStyle>
      <a:tcStyle>
        <a:tcBdr>
          <a:left>
            <a:ln w="3175" cap="flat">
              <a:solidFill>
                <a:srgbClr val="A6AAA9"/>
              </a:solidFill>
              <a:prstDash val="solid"/>
              <a:miter lim="400000"/>
            </a:ln>
          </a:left>
          <a:right>
            <a:ln w="3175" cap="flat">
              <a:solidFill>
                <a:srgbClr val="C0C0C0"/>
              </a:solidFill>
              <a:prstDash val="solid"/>
              <a:miter lim="400000"/>
            </a:ln>
          </a:right>
          <a:top>
            <a:ln w="3175" cap="flat">
              <a:solidFill>
                <a:srgbClr val="C0C0C0"/>
              </a:solidFill>
              <a:prstDash val="solid"/>
              <a:miter lim="400000"/>
            </a:ln>
          </a:top>
          <a:bottom>
            <a:ln w="3175" cap="flat">
              <a:solidFill>
                <a:srgbClr val="C0C0C0"/>
              </a:solidFill>
              <a:prstDash val="solid"/>
              <a:miter lim="400000"/>
            </a:ln>
          </a:bottom>
          <a:insideH>
            <a:ln w="3175" cap="flat">
              <a:solidFill>
                <a:srgbClr val="C0C0C0"/>
              </a:solidFill>
              <a:prstDash val="solid"/>
              <a:miter lim="400000"/>
            </a:ln>
          </a:insideH>
          <a:insideV>
            <a:ln w="3175"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3175" cap="flat">
              <a:solidFill>
                <a:srgbClr val="A9A9A9"/>
              </a:solidFill>
              <a:prstDash val="solid"/>
              <a:miter lim="400000"/>
            </a:ln>
          </a:left>
          <a:right>
            <a:ln w="3175" cap="flat">
              <a:solidFill>
                <a:srgbClr val="A9A9A9"/>
              </a:solidFill>
              <a:prstDash val="solid"/>
              <a:miter lim="400000"/>
            </a:ln>
          </a:right>
          <a:top>
            <a:ln w="12700" cap="flat">
              <a:solidFill>
                <a:schemeClr val="accent6"/>
              </a:solidFill>
              <a:prstDash val="solid"/>
              <a:miter lim="400000"/>
            </a:ln>
          </a:top>
          <a:bottom>
            <a:ln w="3175" cap="flat">
              <a:solidFill>
                <a:srgbClr val="A6AAA9"/>
              </a:solidFill>
              <a:prstDash val="solid"/>
              <a:miter lim="400000"/>
            </a:ln>
          </a:bottom>
          <a:insideH>
            <a:ln w="3175" cap="flat">
              <a:solidFill>
                <a:srgbClr val="A9A9A9"/>
              </a:solidFill>
              <a:prstDash val="solid"/>
              <a:miter lim="400000"/>
            </a:ln>
          </a:insideH>
          <a:insideV>
            <a:ln w="3175" cap="flat">
              <a:solidFill>
                <a:srgbClr val="A9A9A9"/>
              </a:solidFill>
              <a:prstDash val="solid"/>
              <a:miter lim="400000"/>
            </a:ln>
          </a:insideV>
        </a:tcBdr>
        <a:fill>
          <a:noFill/>
        </a:fill>
      </a:tcStyle>
    </a:lastRow>
    <a:firstRow>
      <a:tcTxStyle b="on" i="off">
        <a:fontRef idx="minor">
          <a:srgbClr val="FFFFFF"/>
        </a:fontRef>
        <a:srgbClr val="FFFFFF"/>
      </a:tcTxStyle>
      <a:tcStyle>
        <a:tcBdr>
          <a:left>
            <a:ln w="3175" cap="flat">
              <a:solidFill>
                <a:srgbClr val="C0C0C0"/>
              </a:solidFill>
              <a:prstDash val="solid"/>
              <a:miter lim="400000"/>
            </a:ln>
          </a:left>
          <a:right>
            <a:ln w="3175" cap="flat">
              <a:solidFill>
                <a:srgbClr val="C0C0C0"/>
              </a:solidFill>
              <a:prstDash val="solid"/>
              <a:miter lim="400000"/>
            </a:ln>
          </a:right>
          <a:top>
            <a:ln w="3175" cap="flat">
              <a:solidFill>
                <a:srgbClr val="A6AAA9"/>
              </a:solidFill>
              <a:prstDash val="solid"/>
              <a:miter lim="400000"/>
            </a:ln>
          </a:top>
          <a:bottom>
            <a:ln w="3175" cap="flat">
              <a:solidFill>
                <a:srgbClr val="C0C0C0"/>
              </a:solidFill>
              <a:prstDash val="solid"/>
              <a:miter lim="400000"/>
            </a:ln>
          </a:bottom>
          <a:insideH>
            <a:ln w="3175" cap="flat">
              <a:solidFill>
                <a:srgbClr val="C0C0C0"/>
              </a:solidFill>
              <a:prstDash val="solid"/>
              <a:miter lim="400000"/>
            </a:ln>
          </a:insideH>
          <a:insideV>
            <a:ln w="3175"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noFill/>
        </a:fill>
      </a:tcStyle>
    </a:wholeTbl>
    <a:band2H>
      <a:tcTxStyle/>
      <a:tcStyle>
        <a:tcBdr/>
        <a:fill>
          <a:solidFill>
            <a:srgbClr val="747676">
              <a:alpha val="64000"/>
            </a:srgbClr>
          </a:solidFill>
        </a:fill>
      </a:tcStyle>
    </a:band2H>
    <a:firstCol>
      <a:tcTxStyle b="on" i="off">
        <a:fontRef idx="minor">
          <a:srgbClr val="FFFFFF"/>
        </a:fontRef>
        <a:srgbClr val="FFFFFF"/>
      </a:tcTxStyle>
      <a:tcStyle>
        <a:tcBdr>
          <a:left>
            <a:ln w="3175" cap="flat">
              <a:solidFill>
                <a:srgbClr val="A9A9A9"/>
              </a:solidFill>
              <a:prstDash val="solid"/>
              <a:miter lim="400000"/>
            </a:ln>
          </a:left>
          <a:right>
            <a:ln w="12700"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12700" cap="flat">
              <a:solidFill>
                <a:srgbClr val="FFFFFF"/>
              </a:solidFill>
              <a:prstDash val="solid"/>
              <a:miter lim="400000"/>
            </a:ln>
          </a:top>
          <a:bottom>
            <a:ln w="3175" cap="flat">
              <a:solidFill>
                <a:srgbClr val="A9A9A9"/>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noFill/>
        </a:fill>
      </a:tcStyle>
    </a:lastRow>
    <a:firstRow>
      <a:tcTxStyle b="on" i="off">
        <a:fontRef idx="minor">
          <a:srgbClr val="FFFFFF"/>
        </a:fontRef>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A9A9A9"/>
              </a:solidFill>
              <a:prstDash val="solid"/>
              <a:miter lim="400000"/>
            </a:ln>
          </a:top>
          <a:bottom>
            <a:ln w="12700"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76" autoAdjust="0"/>
    <p:restoredTop sz="67314" autoAdjust="0"/>
  </p:normalViewPr>
  <p:slideViewPr>
    <p:cSldViewPr snapToGrid="0" snapToObjects="1" showGuides="1">
      <p:cViewPr varScale="1">
        <p:scale>
          <a:sx n="20" d="100"/>
          <a:sy n="20" d="100"/>
        </p:scale>
        <p:origin x="13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FZLanTingHeiS-R-GB"/>
      </a:defRPr>
    </a:lvl1pPr>
    <a:lvl2pPr indent="228600" defTabSz="457200" latinLnBrk="0">
      <a:lnSpc>
        <a:spcPct val="117999"/>
      </a:lnSpc>
      <a:defRPr sz="2200">
        <a:latin typeface="+mn-lt"/>
        <a:ea typeface="+mn-ea"/>
        <a:cs typeface="+mn-cs"/>
        <a:sym typeface="FZLanTingHeiS-R-GB"/>
      </a:defRPr>
    </a:lvl2pPr>
    <a:lvl3pPr indent="457200" defTabSz="457200" latinLnBrk="0">
      <a:lnSpc>
        <a:spcPct val="117999"/>
      </a:lnSpc>
      <a:defRPr sz="2200">
        <a:latin typeface="+mn-lt"/>
        <a:ea typeface="+mn-ea"/>
        <a:cs typeface="+mn-cs"/>
        <a:sym typeface="FZLanTingHeiS-R-GB"/>
      </a:defRPr>
    </a:lvl3pPr>
    <a:lvl4pPr indent="685800" defTabSz="457200" latinLnBrk="0">
      <a:lnSpc>
        <a:spcPct val="117999"/>
      </a:lnSpc>
      <a:defRPr sz="2200">
        <a:latin typeface="+mn-lt"/>
        <a:ea typeface="+mn-ea"/>
        <a:cs typeface="+mn-cs"/>
        <a:sym typeface="FZLanTingHeiS-R-GB"/>
      </a:defRPr>
    </a:lvl4pPr>
    <a:lvl5pPr indent="914400" defTabSz="457200" latinLnBrk="0">
      <a:lnSpc>
        <a:spcPct val="117999"/>
      </a:lnSpc>
      <a:defRPr sz="2200">
        <a:latin typeface="+mn-lt"/>
        <a:ea typeface="+mn-ea"/>
        <a:cs typeface="+mn-cs"/>
        <a:sym typeface="FZLanTingHeiS-R-GB"/>
      </a:defRPr>
    </a:lvl5pPr>
    <a:lvl6pPr indent="1143000" defTabSz="457200" latinLnBrk="0">
      <a:lnSpc>
        <a:spcPct val="117999"/>
      </a:lnSpc>
      <a:defRPr sz="2200">
        <a:latin typeface="+mn-lt"/>
        <a:ea typeface="+mn-ea"/>
        <a:cs typeface="+mn-cs"/>
        <a:sym typeface="FZLanTingHeiS-R-GB"/>
      </a:defRPr>
    </a:lvl6pPr>
    <a:lvl7pPr indent="1371600" defTabSz="457200" latinLnBrk="0">
      <a:lnSpc>
        <a:spcPct val="117999"/>
      </a:lnSpc>
      <a:defRPr sz="2200">
        <a:latin typeface="+mn-lt"/>
        <a:ea typeface="+mn-ea"/>
        <a:cs typeface="+mn-cs"/>
        <a:sym typeface="FZLanTingHeiS-R-GB"/>
      </a:defRPr>
    </a:lvl7pPr>
    <a:lvl8pPr indent="1600200" defTabSz="457200" latinLnBrk="0">
      <a:lnSpc>
        <a:spcPct val="117999"/>
      </a:lnSpc>
      <a:defRPr sz="2200">
        <a:latin typeface="+mn-lt"/>
        <a:ea typeface="+mn-ea"/>
        <a:cs typeface="+mn-cs"/>
        <a:sym typeface="FZLanTingHeiS-R-GB"/>
      </a:defRPr>
    </a:lvl8pPr>
    <a:lvl9pPr indent="1828800" defTabSz="457200" latinLnBrk="0">
      <a:lnSpc>
        <a:spcPct val="117999"/>
      </a:lnSpc>
      <a:defRPr sz="2200">
        <a:latin typeface="+mn-lt"/>
        <a:ea typeface="+mn-ea"/>
        <a:cs typeface="+mn-cs"/>
        <a:sym typeface="FZLanTingHeiS-R-GB"/>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8625" y="685800"/>
            <a:ext cx="6000750" cy="3429000"/>
          </a:xfrm>
        </p:spPr>
      </p:sp>
      <p:sp>
        <p:nvSpPr>
          <p:cNvPr id="3" name="备注占位符 2"/>
          <p:cNvSpPr>
            <a:spLocks noGrp="1"/>
          </p:cNvSpPr>
          <p:nvPr>
            <p:ph type="body" idx="1"/>
          </p:nvPr>
        </p:nvSpPr>
        <p:spPr/>
        <p:txBody>
          <a:bodyPr/>
          <a:lstStyle/>
          <a:p>
            <a:r>
              <a:rPr lang="zh-CN" altLang="en-US"/>
              <a:t>大家下午好，我叫侯明永，担任</a:t>
            </a:r>
            <a:r>
              <a:rPr lang="en-US" altLang="zh-CN"/>
              <a:t>openEuler</a:t>
            </a:r>
            <a:r>
              <a:rPr lang="zh-CN" altLang="en-US"/>
              <a:t>社区机密计算</a:t>
            </a:r>
            <a:r>
              <a:rPr lang="en-US" altLang="zh-CN"/>
              <a:t>SIG Maintainer</a:t>
            </a:r>
            <a:r>
              <a:rPr lang="zh-CN" altLang="en-US"/>
              <a:t>，很荣幸能在这里和大家一起分享</a:t>
            </a:r>
            <a:r>
              <a:rPr lang="en-US" altLang="zh-CN"/>
              <a:t>openEuler</a:t>
            </a:r>
            <a:r>
              <a:rPr lang="zh-CN" altLang="en-US"/>
              <a:t>机密计算技术的创新与实践</a:t>
            </a:r>
            <a:endParaRPr lang="en-US" altLang="zh-CN"/>
          </a:p>
          <a:p>
            <a:endParaRPr lang="zh-CN" altLang="en-US"/>
          </a:p>
        </p:txBody>
      </p:sp>
    </p:spTree>
    <p:extLst>
      <p:ext uri="{BB962C8B-B14F-4D97-AF65-F5344CB8AC3E}">
        <p14:creationId xmlns:p14="http://schemas.microsoft.com/office/powerpoint/2010/main" val="2176666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8625" y="685800"/>
            <a:ext cx="6000750" cy="3429000"/>
          </a:xfrm>
        </p:spPr>
      </p:sp>
      <p:sp>
        <p:nvSpPr>
          <p:cNvPr id="3" name="备注占位符 2"/>
          <p:cNvSpPr>
            <a:spLocks noGrp="1"/>
          </p:cNvSpPr>
          <p:nvPr>
            <p:ph type="body" idx="1"/>
          </p:nvPr>
        </p:nvSpPr>
        <p:spPr/>
        <p:txBody>
          <a:bodyPr/>
          <a:lstStyle/>
          <a:p>
            <a:endParaRPr lang="en-US" altLang="zh-CN" dirty="0"/>
          </a:p>
          <a:p>
            <a:r>
              <a:rPr lang="zh-CN" altLang="en-US" dirty="0"/>
              <a:t>第二个是可信数据共享案例</a:t>
            </a:r>
            <a:endParaRPr lang="en-US" altLang="zh-CN" dirty="0"/>
          </a:p>
          <a:p>
            <a:r>
              <a:rPr lang="zh-CN" altLang="en-US" dirty="0"/>
              <a:t>大数据已经深入到了我们生活中的方方面面，如常见的个性化推荐，反诈</a:t>
            </a:r>
            <a:r>
              <a:rPr lang="en-US" altLang="zh-CN" dirty="0"/>
              <a:t>APP</a:t>
            </a:r>
            <a:r>
              <a:rPr lang="zh-CN" altLang="en-US" dirty="0"/>
              <a:t>，智能交通等，为生活带来这些便利的背后是数据共享产生的价值</a:t>
            </a:r>
            <a:endParaRPr lang="en-US" altLang="zh-CN" dirty="0"/>
          </a:p>
          <a:p>
            <a:endParaRPr lang="en-US" altLang="zh-CN" dirty="0"/>
          </a:p>
          <a:p>
            <a:r>
              <a:rPr lang="zh-CN" altLang="en-US" dirty="0"/>
              <a:t>然而这些数据往往是个人或企业的隐私数据，数据共享过程中在第三方基础设施上可能存在被非法访问或使用的风险，一旦数据泄露，会带来巨大的损失。</a:t>
            </a:r>
            <a:endParaRPr lang="en-US" altLang="zh-CN" dirty="0"/>
          </a:p>
          <a:p>
            <a:r>
              <a:rPr lang="zh-CN" altLang="en-US" dirty="0"/>
              <a:t>怎么实现在数据共享挖掘价值的同时，又能保护隐私数据不被泄露，才能保证数据合法、合规的共享，发挥价值</a:t>
            </a:r>
            <a:endParaRPr lang="en-US" altLang="zh-CN" dirty="0"/>
          </a:p>
          <a:p>
            <a:endParaRPr lang="en-US" altLang="zh-CN" dirty="0"/>
          </a:p>
          <a:p>
            <a:r>
              <a:rPr lang="zh-CN" altLang="en-US" dirty="0"/>
              <a:t>本方案基于</a:t>
            </a:r>
            <a:r>
              <a:rPr lang="en-US" altLang="zh-CN" dirty="0" err="1"/>
              <a:t>openEuler</a:t>
            </a:r>
            <a:r>
              <a:rPr lang="zh-CN" altLang="en-US" dirty="0"/>
              <a:t>提供的机密虚机或机密容器，构建大数据平台的机密基础设施，来自各方的数据，均在大数据平台的机密计算环境中处理，基础设施管理员或特权程序，均无法访问机密环境内的数据</a:t>
            </a:r>
            <a:endParaRPr lang="en-US" altLang="zh-CN" dirty="0"/>
          </a:p>
          <a:p>
            <a:endParaRPr lang="en-US" altLang="zh-CN" dirty="0"/>
          </a:p>
          <a:p>
            <a:r>
              <a:rPr lang="zh-CN" altLang="en-US" dirty="0"/>
              <a:t>同时数据监管方提供远程证明服务，供所有参与方随时对大数据平台机密计算环境的真实性和应用的完整性发起挑战，确保平台可信状态下，授权数据共享</a:t>
            </a:r>
            <a:endParaRPr lang="en-US" altLang="zh-CN" dirty="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217108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8625" y="685800"/>
            <a:ext cx="6000750" cy="3429000"/>
          </a:xfrm>
        </p:spPr>
      </p:sp>
      <p:sp>
        <p:nvSpPr>
          <p:cNvPr id="3" name="备注占位符 2"/>
          <p:cNvSpPr>
            <a:spLocks noGrp="1"/>
          </p:cNvSpPr>
          <p:nvPr>
            <p:ph type="body" idx="1"/>
          </p:nvPr>
        </p:nvSpPr>
        <p:spPr/>
        <p:txBody>
          <a:bodyPr/>
          <a:lstStyle/>
          <a:p>
            <a:r>
              <a:rPr lang="zh-CN" altLang="en-US" dirty="0"/>
              <a:t>最后是我们机密计算</a:t>
            </a:r>
            <a:r>
              <a:rPr lang="en-US" altLang="zh-CN" dirty="0"/>
              <a:t>SIG</a:t>
            </a:r>
            <a:r>
              <a:rPr lang="zh-CN" altLang="en-US" dirty="0"/>
              <a:t>目前的核心贡献组织和关键用户，也欢迎新的贡献者加入我们</a:t>
            </a:r>
            <a:endParaRPr lang="en-US" altLang="zh-CN" dirty="0"/>
          </a:p>
          <a:p>
            <a:r>
              <a:rPr lang="zh-CN" altLang="en-US" dirty="0"/>
              <a:t>我的分享到此结束，谢谢大家</a:t>
            </a:r>
          </a:p>
        </p:txBody>
      </p:sp>
    </p:spTree>
    <p:extLst>
      <p:ext uri="{BB962C8B-B14F-4D97-AF65-F5344CB8AC3E}">
        <p14:creationId xmlns:p14="http://schemas.microsoft.com/office/powerpoint/2010/main" val="1404401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8625" y="685800"/>
            <a:ext cx="6000750" cy="3429000"/>
          </a:xfrm>
        </p:spPr>
      </p:sp>
      <p:sp>
        <p:nvSpPr>
          <p:cNvPr id="3" name="备注占位符 2"/>
          <p:cNvSpPr>
            <a:spLocks noGrp="1"/>
          </p:cNvSpPr>
          <p:nvPr>
            <p:ph type="body" idx="1"/>
          </p:nvPr>
        </p:nvSpPr>
        <p:spPr/>
        <p:txBody>
          <a:bodyPr/>
          <a:lstStyle/>
          <a:p>
            <a:r>
              <a:rPr lang="zh-CN" altLang="en-US" dirty="0"/>
              <a:t>这里是目前机密计算</a:t>
            </a:r>
            <a:r>
              <a:rPr lang="en-US" altLang="zh-CN" dirty="0"/>
              <a:t>SIG</a:t>
            </a:r>
            <a:r>
              <a:rPr lang="zh-CN" altLang="en-US" dirty="0"/>
              <a:t>的核心贡献组织和关键用户，也欢迎新的贡献者加入我们</a:t>
            </a:r>
            <a:endParaRPr lang="en-US" altLang="zh-CN" dirty="0"/>
          </a:p>
          <a:p>
            <a:r>
              <a:rPr lang="zh-CN" altLang="en-US" dirty="0"/>
              <a:t>我的分享到此结束，谢谢大家</a:t>
            </a:r>
          </a:p>
        </p:txBody>
      </p:sp>
    </p:spTree>
    <p:extLst>
      <p:ext uri="{BB962C8B-B14F-4D97-AF65-F5344CB8AC3E}">
        <p14:creationId xmlns:p14="http://schemas.microsoft.com/office/powerpoint/2010/main" val="2810364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8625" y="685800"/>
            <a:ext cx="6000750" cy="3429000"/>
          </a:xfrm>
        </p:spPr>
      </p:sp>
      <p:sp>
        <p:nvSpPr>
          <p:cNvPr id="3" name="备注占位符 2"/>
          <p:cNvSpPr>
            <a:spLocks noGrp="1"/>
          </p:cNvSpPr>
          <p:nvPr>
            <p:ph type="body" idx="1"/>
          </p:nvPr>
        </p:nvSpPr>
        <p:spPr/>
        <p:txBody>
          <a:bodyPr/>
          <a:lstStyle/>
          <a:p>
            <a:r>
              <a:rPr lang="zh-CN" altLang="en-US" dirty="0"/>
              <a:t>在座各位都是行业安全领域的专家，相信大家对机密计算都有了一定的了解，机密计算本质上是基于硬件可信执行环境对运行中的数据进行机密性和完整性保护的技术。由于依赖硬件，机密计算技术门槛偏高、部署复杂等问题尤为明显，一定程度上影响了机密计算技术的推广和应用。</a:t>
            </a:r>
            <a:r>
              <a:rPr lang="en-US" altLang="zh-CN" dirty="0" err="1"/>
              <a:t>openEuler</a:t>
            </a:r>
            <a:r>
              <a:rPr lang="zh-CN" altLang="en-US" dirty="0"/>
              <a:t>社区成立机密计算</a:t>
            </a:r>
            <a:r>
              <a:rPr lang="en-US" altLang="zh-CN" dirty="0"/>
              <a:t>SIG</a:t>
            </a:r>
            <a:r>
              <a:rPr lang="zh-CN" altLang="en-US" dirty="0"/>
              <a:t>，就是希望基于社区构建开源、简单用的机密计算软件栈，南向兼容不同的机密计算硬件平台，北向使能机密计算应用生态，降低机密计算的使用门槛。并且为此打造了</a:t>
            </a:r>
            <a:r>
              <a:rPr lang="en-US" altLang="zh-CN" dirty="0" err="1"/>
              <a:t>secGear</a:t>
            </a:r>
            <a:r>
              <a:rPr lang="zh-CN" altLang="en-US" dirty="0"/>
              <a:t>机密计算品牌</a:t>
            </a:r>
          </a:p>
        </p:txBody>
      </p:sp>
    </p:spTree>
    <p:extLst>
      <p:ext uri="{BB962C8B-B14F-4D97-AF65-F5344CB8AC3E}">
        <p14:creationId xmlns:p14="http://schemas.microsoft.com/office/powerpoint/2010/main" val="309038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8625" y="685800"/>
            <a:ext cx="6000750" cy="3429000"/>
          </a:xfrm>
        </p:spPr>
      </p:sp>
      <p:sp>
        <p:nvSpPr>
          <p:cNvPr id="3" name="备注占位符 2"/>
          <p:cNvSpPr>
            <a:spLocks noGrp="1"/>
          </p:cNvSpPr>
          <p:nvPr>
            <p:ph type="body" idx="1"/>
          </p:nvPr>
        </p:nvSpPr>
        <p:spPr/>
        <p:txBody>
          <a:bodyPr/>
          <a:lstStyle/>
          <a:p>
            <a:r>
              <a:rPr lang="zh-CN" altLang="en-US" dirty="0"/>
              <a:t>回顾机密计算历史，从</a:t>
            </a:r>
            <a:r>
              <a:rPr lang="en-US" altLang="zh-CN" dirty="0"/>
              <a:t>2002</a:t>
            </a:r>
            <a:r>
              <a:rPr lang="zh-CN" altLang="en-US" dirty="0"/>
              <a:t>年</a:t>
            </a:r>
            <a:r>
              <a:rPr lang="en-US" altLang="zh-CN" dirty="0"/>
              <a:t>ARM</a:t>
            </a:r>
            <a:r>
              <a:rPr lang="zh-CN" altLang="en-US" dirty="0"/>
              <a:t>提出</a:t>
            </a:r>
            <a:r>
              <a:rPr lang="en-US" altLang="zh-CN" dirty="0" err="1"/>
              <a:t>Trustzone</a:t>
            </a:r>
            <a:r>
              <a:rPr lang="zh-CN" altLang="en-US" dirty="0"/>
              <a:t>，到现在已有</a:t>
            </a:r>
            <a:r>
              <a:rPr lang="en-US" altLang="zh-CN" dirty="0"/>
              <a:t>22</a:t>
            </a:r>
            <a:r>
              <a:rPr lang="zh-CN" altLang="en-US" dirty="0"/>
              <a:t>年。然而最早机密计算是面向移动终端设计的，主要用于保护指纹、密码等关键数据。</a:t>
            </a:r>
            <a:endParaRPr lang="en-US" altLang="zh-CN" dirty="0"/>
          </a:p>
          <a:p>
            <a:r>
              <a:rPr lang="zh-CN" altLang="en-US" dirty="0"/>
              <a:t>而随着机密计算面向服务器市场发展，原来专用的安全</a:t>
            </a:r>
            <a:r>
              <a:rPr lang="en-US" altLang="zh-CN" dirty="0"/>
              <a:t>OS</a:t>
            </a:r>
            <a:r>
              <a:rPr lang="zh-CN" altLang="en-US" dirty="0"/>
              <a:t>，固定的应用场景，为使用者带来了高技术门槛，在通用计算场景发展缓慢</a:t>
            </a:r>
            <a:endParaRPr lang="en-US" altLang="zh-CN" dirty="0"/>
          </a:p>
          <a:p>
            <a:r>
              <a:rPr lang="zh-CN" altLang="en-US" dirty="0"/>
              <a:t>因此各芯片厂商纷纷推出面向兼容通用生态的机密虚机技术，机密计算正式进入</a:t>
            </a:r>
            <a:r>
              <a:rPr lang="en-US" altLang="zh-CN" dirty="0"/>
              <a:t>2.0</a:t>
            </a:r>
            <a:r>
              <a:rPr lang="zh-CN" altLang="en-US" dirty="0"/>
              <a:t>时代</a:t>
            </a:r>
            <a:endParaRPr lang="en-US" altLang="zh-CN" dirty="0"/>
          </a:p>
        </p:txBody>
      </p:sp>
    </p:spTree>
    <p:extLst>
      <p:ext uri="{BB962C8B-B14F-4D97-AF65-F5344CB8AC3E}">
        <p14:creationId xmlns:p14="http://schemas.microsoft.com/office/powerpoint/2010/main" val="3284955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8625" y="685800"/>
            <a:ext cx="6000750" cy="3429000"/>
          </a:xfrm>
        </p:spPr>
      </p:sp>
      <p:sp>
        <p:nvSpPr>
          <p:cNvPr id="3" name="备注占位符 2"/>
          <p:cNvSpPr>
            <a:spLocks noGrp="1"/>
          </p:cNvSpPr>
          <p:nvPr>
            <p:ph type="body" idx="1"/>
          </p:nvPr>
        </p:nvSpPr>
        <p:spPr/>
        <p:txBody>
          <a:bodyPr/>
          <a:lstStyle/>
          <a:p>
            <a:r>
              <a:rPr lang="en-US" altLang="zh-CN" dirty="0" err="1"/>
              <a:t>secGear</a:t>
            </a:r>
            <a:r>
              <a:rPr lang="zh-CN" altLang="en-US" dirty="0"/>
              <a:t>是</a:t>
            </a:r>
            <a:r>
              <a:rPr lang="en-US" altLang="zh-CN" dirty="0" err="1"/>
              <a:t>openEuler</a:t>
            </a:r>
            <a:r>
              <a:rPr lang="zh-CN" altLang="en-US" dirty="0"/>
              <a:t>社区最早成立的创新项目之一，第一个创新版本</a:t>
            </a:r>
            <a:r>
              <a:rPr lang="en-US" altLang="zh-CN" dirty="0"/>
              <a:t>20.09</a:t>
            </a:r>
            <a:r>
              <a:rPr lang="zh-CN" altLang="en-US" dirty="0"/>
              <a:t>就发布了</a:t>
            </a:r>
            <a:r>
              <a:rPr lang="en-US" altLang="zh-CN" dirty="0" err="1"/>
              <a:t>secGear</a:t>
            </a:r>
            <a:r>
              <a:rPr lang="zh-CN" altLang="en-US" dirty="0"/>
              <a:t>统一</a:t>
            </a:r>
            <a:r>
              <a:rPr lang="en-US" altLang="zh-CN" dirty="0"/>
              <a:t>SDK</a:t>
            </a:r>
            <a:r>
              <a:rPr lang="zh-CN" altLang="en-US" dirty="0"/>
              <a:t>，兼容</a:t>
            </a:r>
            <a:r>
              <a:rPr lang="en-US" altLang="zh-CN" dirty="0"/>
              <a:t>Intel SGX</a:t>
            </a:r>
            <a:r>
              <a:rPr lang="zh-CN" altLang="en-US" dirty="0"/>
              <a:t>、</a:t>
            </a:r>
            <a:r>
              <a:rPr lang="en-US" altLang="zh-CN" dirty="0"/>
              <a:t>ARM </a:t>
            </a:r>
            <a:r>
              <a:rPr lang="en-US" altLang="zh-CN" dirty="0" err="1"/>
              <a:t>Trustzone</a:t>
            </a:r>
            <a:r>
              <a:rPr lang="zh-CN" altLang="en-US" dirty="0"/>
              <a:t>，提供统一开发接口，实现不同架构共源码，提供代码生成工具，使用户聚焦业务，提升开发效率。</a:t>
            </a:r>
            <a:endParaRPr lang="en-US" altLang="zh-CN" dirty="0"/>
          </a:p>
          <a:p>
            <a:r>
              <a:rPr lang="zh-CN" altLang="en-US" dirty="0"/>
              <a:t>后续随着机密计算场景及硬件技术的演进，</a:t>
            </a:r>
            <a:r>
              <a:rPr lang="en-US" altLang="zh-CN" dirty="0" err="1"/>
              <a:t>secGear</a:t>
            </a:r>
            <a:r>
              <a:rPr lang="zh-CN" altLang="en-US" dirty="0"/>
              <a:t>软件栈也不断迭代演进，目标构建机密环境、机密互信和机密互联等软件技术栈，并基于典型的密码机、密态数据库、机密云主机、</a:t>
            </a:r>
            <a:r>
              <a:rPr lang="en-US" altLang="zh-CN" dirty="0"/>
              <a:t>AI</a:t>
            </a:r>
            <a:r>
              <a:rPr lang="zh-CN" altLang="en-US" dirty="0"/>
              <a:t>隐私保护等场景提供完整的解决方案参考。</a:t>
            </a:r>
            <a:endParaRPr lang="en-US" altLang="zh-CN" dirty="0"/>
          </a:p>
          <a:p>
            <a:r>
              <a:rPr lang="zh-CN" altLang="en-US" dirty="0"/>
              <a:t>当前</a:t>
            </a:r>
            <a:r>
              <a:rPr lang="en-US" altLang="zh-CN" dirty="0" err="1"/>
              <a:t>openEuler</a:t>
            </a:r>
            <a:r>
              <a:rPr lang="zh-CN" altLang="en-US" dirty="0"/>
              <a:t>已支持基于鲲鹏的</a:t>
            </a:r>
            <a:r>
              <a:rPr lang="en-US" altLang="zh-CN" dirty="0" err="1"/>
              <a:t>virtCCA</a:t>
            </a:r>
            <a:r>
              <a:rPr lang="zh-CN" altLang="en-US" dirty="0"/>
              <a:t>机密虚机，海光</a:t>
            </a:r>
            <a:r>
              <a:rPr lang="en-US" altLang="zh-CN" dirty="0"/>
              <a:t>CSV</a:t>
            </a:r>
            <a:r>
              <a:rPr lang="zh-CN" altLang="en-US" dirty="0"/>
              <a:t>也在往社区合入中，同时</a:t>
            </a:r>
            <a:r>
              <a:rPr lang="en-US" altLang="zh-CN" dirty="0" err="1"/>
              <a:t>secGear</a:t>
            </a:r>
            <a:r>
              <a:rPr lang="zh-CN" altLang="en-US" dirty="0"/>
              <a:t>联合</a:t>
            </a:r>
            <a:r>
              <a:rPr lang="en-US" altLang="zh-CN" dirty="0" err="1"/>
              <a:t>Linaro</a:t>
            </a:r>
            <a:r>
              <a:rPr lang="zh-CN" altLang="en-US" dirty="0"/>
              <a:t>、海思正在构建</a:t>
            </a:r>
            <a:r>
              <a:rPr lang="en-US" altLang="zh-CN" dirty="0"/>
              <a:t>CCA</a:t>
            </a:r>
            <a:r>
              <a:rPr lang="zh-CN" altLang="en-US" dirty="0"/>
              <a:t>软件栈，在</a:t>
            </a:r>
            <a:r>
              <a:rPr lang="en-US" altLang="zh-CN" dirty="0"/>
              <a:t>ARM V9</a:t>
            </a:r>
            <a:r>
              <a:rPr lang="zh-CN" altLang="en-US" dirty="0"/>
              <a:t>硬件</a:t>
            </a:r>
            <a:r>
              <a:rPr lang="en-US" altLang="zh-CN" dirty="0"/>
              <a:t>Ready</a:t>
            </a:r>
            <a:r>
              <a:rPr lang="zh-CN" altLang="en-US" dirty="0"/>
              <a:t>之后，第一时间提供支持</a:t>
            </a:r>
            <a:r>
              <a:rPr lang="en-US" altLang="zh-CN" dirty="0"/>
              <a:t>CCA</a:t>
            </a:r>
            <a:r>
              <a:rPr lang="zh-CN" altLang="en-US" dirty="0"/>
              <a:t>的版本。</a:t>
            </a:r>
            <a:endParaRPr lang="en-US" altLang="zh-CN" dirty="0"/>
          </a:p>
          <a:p>
            <a:endParaRPr lang="en-US" altLang="zh-CN" dirty="0"/>
          </a:p>
          <a:p>
            <a:pPr marL="0" marR="0" lvl="0" indent="0" defTabSz="457200" eaLnBrk="1" fontAlgn="auto" latinLnBrk="0" hangingPunct="1">
              <a:lnSpc>
                <a:spcPct val="117999"/>
              </a:lnSpc>
              <a:spcBef>
                <a:spcPts val="0"/>
              </a:spcBef>
              <a:spcAft>
                <a:spcPts val="0"/>
              </a:spcAft>
              <a:buClrTx/>
              <a:buSzTx/>
              <a:buFontTx/>
              <a:buNone/>
              <a:tabLst/>
              <a:defRPr/>
            </a:pPr>
            <a:r>
              <a:rPr lang="zh-CN" altLang="en-US" dirty="0"/>
              <a:t>接下来展开介绍一下机密容器、安全加固</a:t>
            </a:r>
            <a:r>
              <a:rPr lang="en-US" altLang="zh-CN" dirty="0"/>
              <a:t>OS</a:t>
            </a:r>
            <a:r>
              <a:rPr lang="zh-CN" altLang="en-US" dirty="0"/>
              <a:t>、远程证明统一框架三个关键技术点</a:t>
            </a:r>
            <a:endParaRPr lang="en-US" altLang="zh-CN" dirty="0"/>
          </a:p>
          <a:p>
            <a:endParaRPr lang="en-US" altLang="zh-CN" dirty="0"/>
          </a:p>
        </p:txBody>
      </p:sp>
    </p:spTree>
    <p:extLst>
      <p:ext uri="{BB962C8B-B14F-4D97-AF65-F5344CB8AC3E}">
        <p14:creationId xmlns:p14="http://schemas.microsoft.com/office/powerpoint/2010/main" val="2424573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8625" y="685800"/>
            <a:ext cx="6000750" cy="3429000"/>
          </a:xfrm>
        </p:spPr>
      </p:sp>
      <p:sp>
        <p:nvSpPr>
          <p:cNvPr id="3" name="备注占位符 2"/>
          <p:cNvSpPr>
            <a:spLocks noGrp="1"/>
          </p:cNvSpPr>
          <p:nvPr>
            <p:ph type="body" idx="1"/>
          </p:nvPr>
        </p:nvSpPr>
        <p:spPr/>
        <p:txBody>
          <a:bodyPr/>
          <a:lstStyle/>
          <a:p>
            <a:r>
              <a:rPr lang="zh-CN" altLang="en-US" dirty="0"/>
              <a:t>云原生相信大家都很熟悉了，云原生机密计算是什么呢？简单来讲，就是字面意思，云原生与机密计算的结合，其中主要结合点就是容器，容器是云原生应用的载体，怎么解决云原生下运行时的数据安全，就是机密容器。</a:t>
            </a:r>
            <a:endParaRPr lang="en-US" altLang="zh-CN" dirty="0"/>
          </a:p>
          <a:p>
            <a:r>
              <a:rPr lang="zh-CN" altLang="en-US" dirty="0"/>
              <a:t>基于硬件可信执行环境保护容器中的数据安全，云厂商或其他特权程序均无法窃取或篡改容器中的数据。</a:t>
            </a:r>
            <a:endParaRPr lang="en-US" altLang="zh-CN" dirty="0"/>
          </a:p>
          <a:p>
            <a:r>
              <a:rPr lang="en-US" altLang="zh-CN" dirty="0" err="1"/>
              <a:t>openEuler</a:t>
            </a:r>
            <a:r>
              <a:rPr lang="zh-CN" altLang="en-US" dirty="0"/>
              <a:t>基于开源的</a:t>
            </a:r>
            <a:r>
              <a:rPr lang="en-US" altLang="zh-CN" dirty="0" err="1"/>
              <a:t>Kuasar</a:t>
            </a:r>
            <a:r>
              <a:rPr lang="zh-CN" altLang="en-US" dirty="0"/>
              <a:t>容器</a:t>
            </a:r>
            <a:r>
              <a:rPr lang="en-US" altLang="zh-CN" dirty="0"/>
              <a:t>+ </a:t>
            </a:r>
            <a:r>
              <a:rPr lang="en-US" altLang="zh-CN" dirty="0" err="1"/>
              <a:t>secGear</a:t>
            </a:r>
            <a:r>
              <a:rPr lang="zh-CN" altLang="en-US" dirty="0"/>
              <a:t>机密计算，规划了</a:t>
            </a:r>
            <a:r>
              <a:rPr lang="en-US" altLang="zh-CN" dirty="0" err="1"/>
              <a:t>Kuasar</a:t>
            </a:r>
            <a:r>
              <a:rPr lang="zh-CN" altLang="en-US" dirty="0"/>
              <a:t>机密容器，构建低底噪和快速启动的关键竞争力；基于远程证明构建容器启动度量及应用度量技术，实现可自证性；基于</a:t>
            </a:r>
            <a:r>
              <a:rPr lang="en-US" altLang="zh-CN" dirty="0"/>
              <a:t>QEMU</a:t>
            </a:r>
            <a:r>
              <a:rPr lang="zh-CN" altLang="en-US" dirty="0"/>
              <a:t>和远程证明统一框架屏蔽不同的机密虚机，实现跨平台支持。</a:t>
            </a:r>
            <a:endParaRPr lang="en-US" altLang="zh-CN" dirty="0"/>
          </a:p>
        </p:txBody>
      </p:sp>
    </p:spTree>
    <p:extLst>
      <p:ext uri="{BB962C8B-B14F-4D97-AF65-F5344CB8AC3E}">
        <p14:creationId xmlns:p14="http://schemas.microsoft.com/office/powerpoint/2010/main" val="20967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8625" y="685800"/>
            <a:ext cx="6000750" cy="3429000"/>
          </a:xfrm>
        </p:spPr>
      </p:sp>
      <p:sp>
        <p:nvSpPr>
          <p:cNvPr id="3" name="备注占位符 2"/>
          <p:cNvSpPr>
            <a:spLocks noGrp="1"/>
          </p:cNvSpPr>
          <p:nvPr>
            <p:ph type="body" idx="1"/>
          </p:nvPr>
        </p:nvSpPr>
        <p:spPr/>
        <p:txBody>
          <a:bodyPr/>
          <a:lstStyle/>
          <a:p>
            <a:r>
              <a:rPr lang="zh-CN" altLang="en-US" dirty="0"/>
              <a:t>有了机密虚机和机密容器，从技术上有效防止了外部</a:t>
            </a:r>
            <a:r>
              <a:rPr lang="en-US" altLang="zh-CN" dirty="0" err="1"/>
              <a:t>HostOS</a:t>
            </a:r>
            <a:r>
              <a:rPr lang="zh-CN" altLang="en-US" dirty="0"/>
              <a:t>或特权程序的非法访问，并且基于通用</a:t>
            </a:r>
            <a:r>
              <a:rPr lang="en-US" altLang="zh-CN" dirty="0"/>
              <a:t>OS</a:t>
            </a:r>
            <a:r>
              <a:rPr lang="zh-CN" altLang="en-US" dirty="0"/>
              <a:t>，解决了易用性的问题。然而有句老话是“堡垒最容易从内部攻破”，机密虚机内部的通用</a:t>
            </a:r>
            <a:r>
              <a:rPr lang="en-US" altLang="zh-CN" dirty="0"/>
              <a:t>OS</a:t>
            </a:r>
            <a:r>
              <a:rPr lang="zh-CN" altLang="en-US" dirty="0"/>
              <a:t>，体积庞大，存在</a:t>
            </a:r>
            <a:r>
              <a:rPr lang="en-US" altLang="zh-CN" dirty="0"/>
              <a:t>BUG</a:t>
            </a:r>
            <a:r>
              <a:rPr lang="zh-CN" altLang="en-US" dirty="0"/>
              <a:t>的概率也随代码量大大增加，可能为机密虚机带来安全隐患。机密虚机面向通用应用生态，是希望传统应用</a:t>
            </a:r>
            <a:r>
              <a:rPr lang="en-US" altLang="zh-CN" dirty="0"/>
              <a:t>0</a:t>
            </a:r>
            <a:r>
              <a:rPr lang="zh-CN" altLang="en-US" dirty="0"/>
              <a:t>改造迁移到机密虚机，然而具体到某个应用时，用到的</a:t>
            </a:r>
            <a:r>
              <a:rPr lang="en-US" altLang="zh-CN" dirty="0"/>
              <a:t>OS</a:t>
            </a:r>
            <a:r>
              <a:rPr lang="zh-CN" altLang="en-US" dirty="0"/>
              <a:t>能力可能并不多。如何面临不同的场景，使用不同的</a:t>
            </a:r>
            <a:r>
              <a:rPr lang="en-US" altLang="zh-CN" dirty="0"/>
              <a:t>OS</a:t>
            </a:r>
            <a:r>
              <a:rPr lang="zh-CN" altLang="en-US" dirty="0"/>
              <a:t>，既能保障应用无改造，又能最大程度保障安全呢？</a:t>
            </a:r>
            <a:endParaRPr lang="en-US" altLang="zh-CN" dirty="0"/>
          </a:p>
          <a:p>
            <a:r>
              <a:rPr lang="zh-CN" altLang="en-US" dirty="0"/>
              <a:t>机密计算</a:t>
            </a:r>
            <a:r>
              <a:rPr lang="en-US" altLang="zh-CN" dirty="0"/>
              <a:t>SIG</a:t>
            </a:r>
            <a:r>
              <a:rPr lang="zh-CN" altLang="en-US" dirty="0"/>
              <a:t>为此发起了一个安全加固</a:t>
            </a:r>
            <a:r>
              <a:rPr lang="en-US" altLang="zh-CN" dirty="0"/>
              <a:t>OS</a:t>
            </a:r>
            <a:r>
              <a:rPr lang="zh-CN" altLang="en-US" dirty="0"/>
              <a:t>的项目，它不是传统意义上的一个</a:t>
            </a:r>
            <a:r>
              <a:rPr lang="en-US" altLang="zh-CN" dirty="0"/>
              <a:t>OS</a:t>
            </a:r>
            <a:r>
              <a:rPr lang="zh-CN" altLang="en-US" dirty="0"/>
              <a:t>镜像实体，而是包含但不限于一些新增安全特性、编译器安全、安全配置规范、镜像裁剪工具等的技术集合，用户能够自由组合使用这些技术，构建出自定义的安全加固</a:t>
            </a:r>
            <a:r>
              <a:rPr lang="en-US" altLang="zh-CN" dirty="0"/>
              <a:t>OS</a:t>
            </a:r>
          </a:p>
          <a:p>
            <a:pPr marL="0" marR="0" lvl="0" indent="0" defTabSz="457200" eaLnBrk="1" fontAlgn="auto" latinLnBrk="0" hangingPunct="1">
              <a:lnSpc>
                <a:spcPct val="117999"/>
              </a:lnSpc>
              <a:spcBef>
                <a:spcPts val="0"/>
              </a:spcBef>
              <a:spcAft>
                <a:spcPts val="0"/>
              </a:spcAft>
              <a:buClrTx/>
              <a:buSzTx/>
              <a:buFontTx/>
              <a:buNone/>
              <a:tabLst/>
              <a:defRPr/>
            </a:pPr>
            <a:r>
              <a:rPr lang="zh-CN" altLang="en-US" dirty="0"/>
              <a:t>当前在社区经过几轮的讨论，已经输出了安全配置规范初稿和一些安全技术方向，每一位开发者都可在后续社区</a:t>
            </a:r>
            <a:r>
              <a:rPr lang="en-US" altLang="zh-CN" dirty="0"/>
              <a:t>SIG</a:t>
            </a:r>
            <a:r>
              <a:rPr lang="zh-CN" altLang="en-US" dirty="0"/>
              <a:t>参与安全特性讨论、开发；一起推动安全配置规范和标准；</a:t>
            </a:r>
            <a:endParaRPr lang="en-US" altLang="zh-CN" dirty="0"/>
          </a:p>
        </p:txBody>
      </p:sp>
    </p:spTree>
    <p:extLst>
      <p:ext uri="{BB962C8B-B14F-4D97-AF65-F5344CB8AC3E}">
        <p14:creationId xmlns:p14="http://schemas.microsoft.com/office/powerpoint/2010/main" val="3784475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8625" y="685800"/>
            <a:ext cx="6000750" cy="3429000"/>
          </a:xfrm>
        </p:spPr>
      </p:sp>
      <p:sp>
        <p:nvSpPr>
          <p:cNvPr id="3" name="备注占位符 2"/>
          <p:cNvSpPr>
            <a:spLocks noGrp="1"/>
          </p:cNvSpPr>
          <p:nvPr>
            <p:ph type="body" idx="1"/>
          </p:nvPr>
        </p:nvSpPr>
        <p:spPr/>
        <p:txBody>
          <a:bodyPr/>
          <a:lstStyle/>
          <a:p>
            <a:r>
              <a:rPr lang="zh-CN" altLang="en-US" dirty="0"/>
              <a:t>机密计算有三大特性，隔离、加密、度量。远程证明是度量的具体实现，用来验证工作负载是否运行在真实的可信执行环境中，以及运行在可信执行环境中的工作负载是否被篡改。</a:t>
            </a:r>
            <a:endParaRPr lang="en-US" altLang="zh-CN" dirty="0"/>
          </a:p>
          <a:p>
            <a:endParaRPr lang="en-US" altLang="zh-CN" dirty="0"/>
          </a:p>
          <a:p>
            <a:r>
              <a:rPr lang="zh-CN" altLang="en-US" dirty="0"/>
              <a:t>如左图所示，依赖方发起远程证明时，需要集成报告验证程序、基线值、证书等，如果涉及多版工作负载或多</a:t>
            </a:r>
            <a:r>
              <a:rPr lang="en-US" altLang="zh-CN" dirty="0"/>
              <a:t>TEE</a:t>
            </a:r>
            <a:r>
              <a:rPr lang="zh-CN" altLang="en-US" dirty="0"/>
              <a:t>类型，集成复杂度翻倍，难以在大规模</a:t>
            </a:r>
            <a:r>
              <a:rPr lang="en-US" altLang="zh-CN" dirty="0"/>
              <a:t>TEE</a:t>
            </a:r>
            <a:r>
              <a:rPr lang="zh-CN" altLang="en-US" dirty="0"/>
              <a:t>的实际场景下使用</a:t>
            </a:r>
            <a:endParaRPr lang="en-US" altLang="zh-CN" dirty="0"/>
          </a:p>
          <a:p>
            <a:endParaRPr lang="en-US" altLang="zh-CN" dirty="0"/>
          </a:p>
          <a:p>
            <a:r>
              <a:rPr lang="zh-CN" altLang="en-US" dirty="0"/>
              <a:t>基于以上痛点，右图提出将远程证明统一化、服务化，将多</a:t>
            </a:r>
            <a:r>
              <a:rPr lang="en-US" altLang="zh-CN" dirty="0"/>
              <a:t>TEE</a:t>
            </a:r>
            <a:r>
              <a:rPr lang="zh-CN" altLang="en-US" dirty="0"/>
              <a:t>的报告验证程序及复杂的多版本基线管理解耦出来，独立部署到远程证明服务端，依赖方仅需向服务端获取证明结果即可，极大的简化了依赖方的集成。</a:t>
            </a:r>
          </a:p>
        </p:txBody>
      </p:sp>
    </p:spTree>
    <p:extLst>
      <p:ext uri="{BB962C8B-B14F-4D97-AF65-F5344CB8AC3E}">
        <p14:creationId xmlns:p14="http://schemas.microsoft.com/office/powerpoint/2010/main" val="3816113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8625" y="685800"/>
            <a:ext cx="6000750" cy="3429000"/>
          </a:xfrm>
        </p:spPr>
      </p:sp>
      <p:sp>
        <p:nvSpPr>
          <p:cNvPr id="3" name="备注占位符 2"/>
          <p:cNvSpPr>
            <a:spLocks noGrp="1"/>
          </p:cNvSpPr>
          <p:nvPr>
            <p:ph type="body" idx="1"/>
          </p:nvPr>
        </p:nvSpPr>
        <p:spPr/>
        <p:txBody>
          <a:bodyPr/>
          <a:lstStyle/>
          <a:p>
            <a:r>
              <a:rPr lang="zh-CN" altLang="en-US" dirty="0"/>
              <a:t>用户怎么快速搭建统一远程证明服务呢？</a:t>
            </a:r>
            <a:endParaRPr lang="en-US" altLang="zh-CN" dirty="0"/>
          </a:p>
          <a:p>
            <a:endParaRPr lang="en-US" altLang="zh-CN" dirty="0"/>
          </a:p>
          <a:p>
            <a:r>
              <a:rPr lang="en-US" altLang="zh-CN" dirty="0" err="1"/>
              <a:t>openEuler</a:t>
            </a:r>
            <a:r>
              <a:rPr lang="zh-CN" altLang="en-US" dirty="0"/>
              <a:t>开源了</a:t>
            </a:r>
            <a:r>
              <a:rPr lang="en-US" altLang="zh-CN" dirty="0" err="1"/>
              <a:t>secGear</a:t>
            </a:r>
            <a:r>
              <a:rPr lang="zh-CN" altLang="en-US" dirty="0"/>
              <a:t>远程证明统一框架，对外提供独立的服务端组件、证明代理等，提供报告校验插件框架、基线管理、策略管理等功能模块，支持导入证书、基线，支持配置灵活验证策略</a:t>
            </a:r>
            <a:endParaRPr lang="en-US" altLang="zh-CN" dirty="0"/>
          </a:p>
          <a:p>
            <a:r>
              <a:rPr lang="zh-CN" altLang="en-US" dirty="0"/>
              <a:t>用户可基于默认配置一键部署远程证明服务，集成证明代理收集证据，并转发给远程证明服务验证，搭建远程证明环境过程变得非常简单</a:t>
            </a:r>
            <a:endParaRPr lang="en-US" altLang="zh-CN" dirty="0"/>
          </a:p>
          <a:p>
            <a:endParaRPr lang="en-US" altLang="zh-CN" dirty="0"/>
          </a:p>
          <a:p>
            <a:pPr marL="0" marR="0" lvl="0" indent="0" defTabSz="457200" eaLnBrk="1" fontAlgn="auto" latinLnBrk="0" hangingPunct="1">
              <a:lnSpc>
                <a:spcPct val="117999"/>
              </a:lnSpc>
              <a:spcBef>
                <a:spcPts val="0"/>
              </a:spcBef>
              <a:spcAft>
                <a:spcPts val="0"/>
              </a:spcAft>
              <a:buClrTx/>
              <a:buSzTx/>
              <a:buFontTx/>
              <a:buNone/>
              <a:tabLst/>
              <a:defRPr/>
            </a:pPr>
            <a:r>
              <a:rPr lang="zh-CN" altLang="en-US" dirty="0"/>
              <a:t>另外远程证明统一框架整体流程遵循</a:t>
            </a:r>
            <a:r>
              <a:rPr lang="en-US" altLang="zh-CN" dirty="0"/>
              <a:t>RFC9334 RATS</a:t>
            </a:r>
            <a:r>
              <a:rPr lang="zh-CN" altLang="en-US" dirty="0"/>
              <a:t>标准架构，并且设计兼容多</a:t>
            </a:r>
            <a:r>
              <a:rPr lang="en-US" altLang="zh-CN" dirty="0"/>
              <a:t>TEE</a:t>
            </a:r>
            <a:r>
              <a:rPr lang="zh-CN" altLang="en-US" dirty="0"/>
              <a:t>平台，仅需实现收集证据插件和验证报告插件，即可扩展支持新的</a:t>
            </a:r>
            <a:r>
              <a:rPr lang="en-US" altLang="zh-CN" dirty="0"/>
              <a:t>TEE</a:t>
            </a:r>
            <a:r>
              <a:rPr lang="zh-CN" altLang="en-US" dirty="0"/>
              <a:t>平台。</a:t>
            </a:r>
            <a:endParaRPr lang="en-US" altLang="zh-CN" dirty="0"/>
          </a:p>
          <a:p>
            <a:pPr marL="0" marR="0" lvl="0" indent="0" defTabSz="457200" eaLnBrk="1" fontAlgn="auto" latinLnBrk="0" hangingPunct="1">
              <a:lnSpc>
                <a:spcPct val="117999"/>
              </a:lnSpc>
              <a:spcBef>
                <a:spcPts val="0"/>
              </a:spcBef>
              <a:spcAft>
                <a:spcPts val="0"/>
              </a:spcAft>
              <a:buClrTx/>
              <a:buSzTx/>
              <a:buFontTx/>
              <a:buNone/>
              <a:tabLst/>
              <a:defRPr/>
            </a:pPr>
            <a:r>
              <a:rPr lang="zh-CN" altLang="en-US" dirty="0"/>
              <a:t>有效解决了</a:t>
            </a:r>
            <a:r>
              <a:rPr lang="en-US" altLang="zh-CN" dirty="0"/>
              <a:t>TEE</a:t>
            </a:r>
            <a:r>
              <a:rPr lang="zh-CN" altLang="en-US" dirty="0"/>
              <a:t>种类多，远程证明格式和证明流程差异，难以实现不同</a:t>
            </a:r>
            <a:r>
              <a:rPr lang="en-US" altLang="zh-CN" dirty="0"/>
              <a:t>TEE</a:t>
            </a:r>
            <a:r>
              <a:rPr lang="zh-CN" altLang="en-US"/>
              <a:t>之间互信互通</a:t>
            </a:r>
            <a:r>
              <a:rPr lang="zh-CN" altLang="en-US" dirty="0"/>
              <a:t>的痛点</a:t>
            </a:r>
            <a:endParaRPr lang="en-US" altLang="zh-CN" dirty="0"/>
          </a:p>
          <a:p>
            <a:pPr marL="0" marR="0" lvl="0" indent="0" defTabSz="457200" eaLnBrk="1" fontAlgn="auto" latinLnBrk="0" hangingPunct="1">
              <a:lnSpc>
                <a:spcPct val="117999"/>
              </a:lnSpc>
              <a:spcBef>
                <a:spcPts val="0"/>
              </a:spcBef>
              <a:spcAft>
                <a:spcPts val="0"/>
              </a:spcAft>
              <a:buClrTx/>
              <a:buSzTx/>
              <a:buFontTx/>
              <a:buNone/>
              <a:tabLst/>
              <a:defRPr/>
            </a:pPr>
            <a:endParaRPr lang="en-US" altLang="zh-CN" dirty="0"/>
          </a:p>
          <a:p>
            <a:pPr marL="0" marR="0" lvl="0" indent="0" defTabSz="457200" eaLnBrk="1" fontAlgn="auto" latinLnBrk="0" hangingPunct="1">
              <a:lnSpc>
                <a:spcPct val="117999"/>
              </a:lnSpc>
              <a:spcBef>
                <a:spcPts val="0"/>
              </a:spcBef>
              <a:spcAft>
                <a:spcPts val="0"/>
              </a:spcAft>
              <a:buClrTx/>
              <a:buSzTx/>
              <a:buFontTx/>
              <a:buNone/>
              <a:tabLst/>
              <a:defRPr/>
            </a:pPr>
            <a:r>
              <a:rPr lang="zh-CN" altLang="en-US" dirty="0"/>
              <a:t>由于时间限制，其他关键技术就暂时不展开介绍了，大家可以关注机密计算</a:t>
            </a:r>
            <a:r>
              <a:rPr lang="en-US" altLang="zh-CN" dirty="0"/>
              <a:t>SIG</a:t>
            </a:r>
            <a:r>
              <a:rPr lang="zh-CN" altLang="en-US" dirty="0"/>
              <a:t>，及时感知</a:t>
            </a:r>
            <a:r>
              <a:rPr lang="en-US" altLang="zh-CN" dirty="0" err="1"/>
              <a:t>openEuler</a:t>
            </a:r>
            <a:r>
              <a:rPr lang="zh-CN" altLang="en-US" dirty="0"/>
              <a:t>机密计算进展和规划</a:t>
            </a:r>
            <a:endParaRPr lang="en-US" altLang="zh-CN" dirty="0"/>
          </a:p>
          <a:p>
            <a:endParaRPr lang="en-US" altLang="zh-CN" dirty="0"/>
          </a:p>
        </p:txBody>
      </p:sp>
    </p:spTree>
    <p:extLst>
      <p:ext uri="{BB962C8B-B14F-4D97-AF65-F5344CB8AC3E}">
        <p14:creationId xmlns:p14="http://schemas.microsoft.com/office/powerpoint/2010/main" val="2629665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8625" y="685800"/>
            <a:ext cx="6000750" cy="3429000"/>
          </a:xfrm>
        </p:spPr>
      </p:sp>
      <p:sp>
        <p:nvSpPr>
          <p:cNvPr id="3" name="备注占位符 2"/>
          <p:cNvSpPr>
            <a:spLocks noGrp="1"/>
          </p:cNvSpPr>
          <p:nvPr>
            <p:ph type="body" idx="1"/>
          </p:nvPr>
        </p:nvSpPr>
        <p:spPr/>
        <p:txBody>
          <a:bodyPr/>
          <a:lstStyle/>
          <a:p>
            <a:r>
              <a:rPr lang="zh-CN" altLang="en-US" dirty="0"/>
              <a:t>接下来分享两个实践案例</a:t>
            </a:r>
            <a:endParaRPr lang="en-US" altLang="zh-CN" dirty="0"/>
          </a:p>
          <a:p>
            <a:endParaRPr lang="en-US" altLang="zh-CN" dirty="0"/>
          </a:p>
          <a:p>
            <a:r>
              <a:rPr lang="zh-CN" altLang="en-US" dirty="0"/>
              <a:t>第一个是</a:t>
            </a:r>
            <a:r>
              <a:rPr lang="en-US" altLang="zh-CN" dirty="0" err="1"/>
              <a:t>openEuler</a:t>
            </a:r>
            <a:r>
              <a:rPr lang="zh-CN" altLang="en-US" dirty="0"/>
              <a:t>机密计算在金融行业大模型探索的一个实践案例</a:t>
            </a:r>
            <a:endParaRPr lang="en-US" altLang="zh-CN" dirty="0"/>
          </a:p>
          <a:p>
            <a:endParaRPr lang="en-US" altLang="zh-CN" dirty="0"/>
          </a:p>
          <a:p>
            <a:r>
              <a:rPr lang="zh-CN" altLang="en-US" dirty="0"/>
              <a:t>大模型服务大都依赖云服务器算力进行计算，无论是用户数据上云，还是大模型部署到第三方云基础设施上，怎么保护用户数据和模型的运行时安全？保障数据安全、合规使用？</a:t>
            </a:r>
            <a:endParaRPr lang="en-US" altLang="zh-CN" dirty="0"/>
          </a:p>
          <a:p>
            <a:endParaRPr lang="en-US" altLang="zh-CN" dirty="0"/>
          </a:p>
          <a:p>
            <a:r>
              <a:rPr lang="zh-CN" altLang="en-US" dirty="0"/>
              <a:t>本方案基于</a:t>
            </a:r>
            <a:r>
              <a:rPr lang="en-US" altLang="zh-CN" dirty="0" err="1"/>
              <a:t>openEuler</a:t>
            </a:r>
            <a:r>
              <a:rPr lang="zh-CN" altLang="en-US" dirty="0"/>
              <a:t>机密计算软件栈，将</a:t>
            </a:r>
            <a:r>
              <a:rPr lang="en-US" altLang="zh-CN" dirty="0"/>
              <a:t>AI</a:t>
            </a:r>
            <a:r>
              <a:rPr lang="zh-CN" altLang="en-US" dirty="0"/>
              <a:t>服务快速迁移到鲲鹏机密环境中，并基于</a:t>
            </a:r>
            <a:r>
              <a:rPr lang="en-US" altLang="zh-CN" dirty="0" err="1"/>
              <a:t>secGear</a:t>
            </a:r>
            <a:r>
              <a:rPr lang="zh-CN" altLang="en-US" dirty="0"/>
              <a:t>提供的安全通道、远程证明统一框架，保护用户数据从端侧安全传入真实的服务器</a:t>
            </a:r>
            <a:r>
              <a:rPr lang="en-US" altLang="zh-CN" dirty="0"/>
              <a:t>TEE</a:t>
            </a:r>
            <a:r>
              <a:rPr lang="zh-CN" altLang="en-US" dirty="0"/>
              <a:t>中，并基于</a:t>
            </a:r>
            <a:r>
              <a:rPr lang="en-US" altLang="zh-CN" dirty="0" err="1"/>
              <a:t>MindSpore</a:t>
            </a:r>
            <a:r>
              <a:rPr lang="zh-CN" altLang="en-US" dirty="0"/>
              <a:t>密态推理框架，保护</a:t>
            </a:r>
            <a:r>
              <a:rPr lang="en-US" altLang="zh-CN" dirty="0"/>
              <a:t>NPU</a:t>
            </a:r>
            <a:r>
              <a:rPr lang="zh-CN" altLang="en-US" dirty="0"/>
              <a:t>上数据和模型的安全，从而实现服务端</a:t>
            </a:r>
            <a:r>
              <a:rPr lang="en-US" altLang="zh-CN" dirty="0"/>
              <a:t>CPU+NPU</a:t>
            </a:r>
            <a:r>
              <a:rPr lang="zh-CN" altLang="en-US" dirty="0"/>
              <a:t>上用户数据和模型的安全、合规使用</a:t>
            </a:r>
            <a:endParaRPr lang="en-US" altLang="zh-CN" dirty="0"/>
          </a:p>
        </p:txBody>
      </p:sp>
    </p:spTree>
    <p:extLst>
      <p:ext uri="{BB962C8B-B14F-4D97-AF65-F5344CB8AC3E}">
        <p14:creationId xmlns:p14="http://schemas.microsoft.com/office/powerpoint/2010/main" val="1057169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3_正文内容">
    <p:spTree>
      <p:nvGrpSpPr>
        <p:cNvPr id="1" name=""/>
        <p:cNvGrpSpPr/>
        <p:nvPr/>
      </p:nvGrpSpPr>
      <p:grpSpPr>
        <a:xfrm>
          <a:off x="0" y="0"/>
          <a:ext cx="0" cy="0"/>
          <a:chOff x="0" y="0"/>
          <a:chExt cx="0" cy="0"/>
        </a:xfrm>
      </p:grpSpPr>
    </p:spTree>
  </p:cSld>
  <p:clrMapOvr>
    <a:masterClrMapping/>
  </p:clrMapOvr>
  <p:transition spd="med"/>
  <p:extLst>
    <p:ext uri="{DCECCB84-F9BA-43D5-87BE-67443E8EF086}">
      <p15:sldGuideLst xmlns:p15="http://schemas.microsoft.com/office/powerpoint/2012/main">
        <p15:guide id="1" pos="1022" userDrawn="1">
          <p15:clr>
            <a:srgbClr val="FBAE40"/>
          </p15:clr>
        </p15:guide>
        <p15:guide id="2" pos="20482" userDrawn="1">
          <p15:clr>
            <a:srgbClr val="FBAE40"/>
          </p15:clr>
        </p15:guide>
        <p15:guide id="3" orient="horz" pos="814" userDrawn="1">
          <p15:clr>
            <a:srgbClr val="FBAE40"/>
          </p15:clr>
        </p15:guide>
        <p15:guide id="4" orient="horz" pos="2062" userDrawn="1">
          <p15:clr>
            <a:srgbClr val="FBAE40"/>
          </p15:clr>
        </p15:guide>
        <p15:guide id="5" orient="horz" pos="1115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4_正文内容">
    <p:spTree>
      <p:nvGrpSpPr>
        <p:cNvPr id="1" name=""/>
        <p:cNvGrpSpPr/>
        <p:nvPr/>
      </p:nvGrpSpPr>
      <p:grpSpPr>
        <a:xfrm>
          <a:off x="0" y="0"/>
          <a:ext cx="0" cy="0"/>
          <a:chOff x="0" y="0"/>
          <a:chExt cx="0" cy="0"/>
        </a:xfrm>
      </p:grpSpPr>
    </p:spTree>
  </p:cSld>
  <p:clrMapOvr>
    <a:masterClrMapping/>
  </p:clrMapOvr>
  <p:transition spd="med"/>
  <p:extLst>
    <p:ext uri="{DCECCB84-F9BA-43D5-87BE-67443E8EF086}">
      <p15:sldGuideLst xmlns:p15="http://schemas.microsoft.com/office/powerpoint/2012/main">
        <p15:guide id="1" pos="1022">
          <p15:clr>
            <a:srgbClr val="FBAE40"/>
          </p15:clr>
        </p15:guide>
        <p15:guide id="2" pos="20482">
          <p15:clr>
            <a:srgbClr val="FBAE40"/>
          </p15:clr>
        </p15:guide>
        <p15:guide id="3" orient="horz" pos="814">
          <p15:clr>
            <a:srgbClr val="FBAE40"/>
          </p15:clr>
        </p15:guide>
        <p15:guide id="4" orient="horz" pos="2062" userDrawn="1">
          <p15:clr>
            <a:srgbClr val="FBAE40"/>
          </p15:clr>
        </p15:guide>
        <p15:guide id="5" orient="horz" pos="1115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12173A"/>
            </a:gs>
            <a:gs pos="100000">
              <a:srgbClr val="0D113D"/>
            </a:gs>
          </a:gsLst>
          <a:lin ang="5400000" scaled="0"/>
          <a:tileRect/>
        </a:gra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3752619" latinLnBrk="0">
        <a:lnSpc>
          <a:spcPct val="100000"/>
        </a:lnSpc>
        <a:spcBef>
          <a:spcPts val="0"/>
        </a:spcBef>
        <a:spcAft>
          <a:spcPts val="0"/>
        </a:spcAft>
        <a:buClrTx/>
        <a:buSzTx/>
        <a:buFontTx/>
        <a:buNone/>
        <a:tabLst/>
        <a:defRPr sz="9600" b="0" i="0" u="none" strike="noStrike" cap="none" spc="445" baseline="0">
          <a:solidFill>
            <a:srgbClr val="FFFFFF"/>
          </a:solidFill>
          <a:uFillTx/>
          <a:latin typeface="FZLanTingHeiS-B-GB"/>
          <a:ea typeface="FZLanTingHeiS-B-GB"/>
          <a:cs typeface="FZLanTingHeiS-B-GB"/>
          <a:sym typeface="FZLanTingHeiS-B-GB"/>
        </a:defRPr>
      </a:lvl1pPr>
      <a:lvl2pPr marL="0" marR="0" indent="0" algn="l" defTabSz="3752619" latinLnBrk="0">
        <a:lnSpc>
          <a:spcPct val="100000"/>
        </a:lnSpc>
        <a:spcBef>
          <a:spcPts val="0"/>
        </a:spcBef>
        <a:spcAft>
          <a:spcPts val="0"/>
        </a:spcAft>
        <a:buClrTx/>
        <a:buSzTx/>
        <a:buFontTx/>
        <a:buNone/>
        <a:tabLst/>
        <a:defRPr sz="9600" b="0" i="0" u="none" strike="noStrike" cap="none" spc="445" baseline="0">
          <a:solidFill>
            <a:srgbClr val="FFFFFF"/>
          </a:solidFill>
          <a:uFillTx/>
          <a:latin typeface="FZLanTingHeiS-B-GB"/>
          <a:ea typeface="FZLanTingHeiS-B-GB"/>
          <a:cs typeface="FZLanTingHeiS-B-GB"/>
          <a:sym typeface="FZLanTingHeiS-B-GB"/>
        </a:defRPr>
      </a:lvl2pPr>
      <a:lvl3pPr marL="0" marR="0" indent="0" algn="l" defTabSz="3752619" latinLnBrk="0">
        <a:lnSpc>
          <a:spcPct val="100000"/>
        </a:lnSpc>
        <a:spcBef>
          <a:spcPts val="0"/>
        </a:spcBef>
        <a:spcAft>
          <a:spcPts val="0"/>
        </a:spcAft>
        <a:buClrTx/>
        <a:buSzTx/>
        <a:buFontTx/>
        <a:buNone/>
        <a:tabLst/>
        <a:defRPr sz="9600" b="0" i="0" u="none" strike="noStrike" cap="none" spc="445" baseline="0">
          <a:solidFill>
            <a:srgbClr val="FFFFFF"/>
          </a:solidFill>
          <a:uFillTx/>
          <a:latin typeface="FZLanTingHeiS-B-GB"/>
          <a:ea typeface="FZLanTingHeiS-B-GB"/>
          <a:cs typeface="FZLanTingHeiS-B-GB"/>
          <a:sym typeface="FZLanTingHeiS-B-GB"/>
        </a:defRPr>
      </a:lvl3pPr>
      <a:lvl4pPr marL="0" marR="0" indent="0" algn="l" defTabSz="3752619" latinLnBrk="0">
        <a:lnSpc>
          <a:spcPct val="100000"/>
        </a:lnSpc>
        <a:spcBef>
          <a:spcPts val="0"/>
        </a:spcBef>
        <a:spcAft>
          <a:spcPts val="0"/>
        </a:spcAft>
        <a:buClrTx/>
        <a:buSzTx/>
        <a:buFontTx/>
        <a:buNone/>
        <a:tabLst/>
        <a:defRPr sz="9600" b="0" i="0" u="none" strike="noStrike" cap="none" spc="445" baseline="0">
          <a:solidFill>
            <a:srgbClr val="FFFFFF"/>
          </a:solidFill>
          <a:uFillTx/>
          <a:latin typeface="FZLanTingHeiS-B-GB"/>
          <a:ea typeface="FZLanTingHeiS-B-GB"/>
          <a:cs typeface="FZLanTingHeiS-B-GB"/>
          <a:sym typeface="FZLanTingHeiS-B-GB"/>
        </a:defRPr>
      </a:lvl4pPr>
      <a:lvl5pPr marL="0" marR="0" indent="0" algn="l" defTabSz="3752619" latinLnBrk="0">
        <a:lnSpc>
          <a:spcPct val="100000"/>
        </a:lnSpc>
        <a:spcBef>
          <a:spcPts val="0"/>
        </a:spcBef>
        <a:spcAft>
          <a:spcPts val="0"/>
        </a:spcAft>
        <a:buClrTx/>
        <a:buSzTx/>
        <a:buFontTx/>
        <a:buNone/>
        <a:tabLst/>
        <a:defRPr sz="9600" b="0" i="0" u="none" strike="noStrike" cap="none" spc="445" baseline="0">
          <a:solidFill>
            <a:srgbClr val="FFFFFF"/>
          </a:solidFill>
          <a:uFillTx/>
          <a:latin typeface="FZLanTingHeiS-B-GB"/>
          <a:ea typeface="FZLanTingHeiS-B-GB"/>
          <a:cs typeface="FZLanTingHeiS-B-GB"/>
          <a:sym typeface="FZLanTingHeiS-B-GB"/>
        </a:defRPr>
      </a:lvl5pPr>
      <a:lvl6pPr marL="0" marR="0" indent="0" algn="l" defTabSz="3752619" latinLnBrk="0">
        <a:lnSpc>
          <a:spcPct val="100000"/>
        </a:lnSpc>
        <a:spcBef>
          <a:spcPts val="0"/>
        </a:spcBef>
        <a:spcAft>
          <a:spcPts val="0"/>
        </a:spcAft>
        <a:buClrTx/>
        <a:buSzTx/>
        <a:buFontTx/>
        <a:buNone/>
        <a:tabLst/>
        <a:defRPr sz="9600" b="0" i="0" u="none" strike="noStrike" cap="none" spc="445" baseline="0">
          <a:solidFill>
            <a:srgbClr val="FFFFFF"/>
          </a:solidFill>
          <a:uFillTx/>
          <a:latin typeface="FZLanTingHeiS-B-GB"/>
          <a:ea typeface="FZLanTingHeiS-B-GB"/>
          <a:cs typeface="FZLanTingHeiS-B-GB"/>
          <a:sym typeface="FZLanTingHeiS-B-GB"/>
        </a:defRPr>
      </a:lvl6pPr>
      <a:lvl7pPr marL="0" marR="0" indent="0" algn="l" defTabSz="3752619" latinLnBrk="0">
        <a:lnSpc>
          <a:spcPct val="100000"/>
        </a:lnSpc>
        <a:spcBef>
          <a:spcPts val="0"/>
        </a:spcBef>
        <a:spcAft>
          <a:spcPts val="0"/>
        </a:spcAft>
        <a:buClrTx/>
        <a:buSzTx/>
        <a:buFontTx/>
        <a:buNone/>
        <a:tabLst/>
        <a:defRPr sz="9600" b="0" i="0" u="none" strike="noStrike" cap="none" spc="445" baseline="0">
          <a:solidFill>
            <a:srgbClr val="FFFFFF"/>
          </a:solidFill>
          <a:uFillTx/>
          <a:latin typeface="FZLanTingHeiS-B-GB"/>
          <a:ea typeface="FZLanTingHeiS-B-GB"/>
          <a:cs typeface="FZLanTingHeiS-B-GB"/>
          <a:sym typeface="FZLanTingHeiS-B-GB"/>
        </a:defRPr>
      </a:lvl7pPr>
      <a:lvl8pPr marL="0" marR="0" indent="0" algn="l" defTabSz="3752619" latinLnBrk="0">
        <a:lnSpc>
          <a:spcPct val="100000"/>
        </a:lnSpc>
        <a:spcBef>
          <a:spcPts val="0"/>
        </a:spcBef>
        <a:spcAft>
          <a:spcPts val="0"/>
        </a:spcAft>
        <a:buClrTx/>
        <a:buSzTx/>
        <a:buFontTx/>
        <a:buNone/>
        <a:tabLst/>
        <a:defRPr sz="9600" b="0" i="0" u="none" strike="noStrike" cap="none" spc="445" baseline="0">
          <a:solidFill>
            <a:srgbClr val="FFFFFF"/>
          </a:solidFill>
          <a:uFillTx/>
          <a:latin typeface="FZLanTingHeiS-B-GB"/>
          <a:ea typeface="FZLanTingHeiS-B-GB"/>
          <a:cs typeface="FZLanTingHeiS-B-GB"/>
          <a:sym typeface="FZLanTingHeiS-B-GB"/>
        </a:defRPr>
      </a:lvl8pPr>
      <a:lvl9pPr marL="0" marR="0" indent="0" algn="l" defTabSz="3752619" latinLnBrk="0">
        <a:lnSpc>
          <a:spcPct val="100000"/>
        </a:lnSpc>
        <a:spcBef>
          <a:spcPts val="0"/>
        </a:spcBef>
        <a:spcAft>
          <a:spcPts val="0"/>
        </a:spcAft>
        <a:buClrTx/>
        <a:buSzTx/>
        <a:buFontTx/>
        <a:buNone/>
        <a:tabLst/>
        <a:defRPr sz="9600" b="0" i="0" u="none" strike="noStrike" cap="none" spc="445" baseline="0">
          <a:solidFill>
            <a:srgbClr val="FFFFFF"/>
          </a:solidFill>
          <a:uFillTx/>
          <a:latin typeface="FZLanTingHeiS-B-GB"/>
          <a:ea typeface="FZLanTingHeiS-B-GB"/>
          <a:cs typeface="FZLanTingHeiS-B-GB"/>
          <a:sym typeface="FZLanTingHeiS-B-GB"/>
        </a:defRPr>
      </a:lvl9pPr>
    </p:titleStyle>
    <p:bodyStyle>
      <a:lvl1pPr marL="390932" marR="0" indent="-390932" algn="l" defTabSz="1737395" latinLnBrk="0">
        <a:lnSpc>
          <a:spcPct val="150000"/>
        </a:lnSpc>
        <a:spcBef>
          <a:spcPts val="1600"/>
        </a:spcBef>
        <a:spcAft>
          <a:spcPts val="0"/>
        </a:spcAft>
        <a:buClrTx/>
        <a:buSzPct val="100000"/>
        <a:buFont typeface="Huawei Sans"/>
        <a:buChar char="•"/>
        <a:tabLst/>
        <a:defRPr sz="6000" b="0" i="0" u="none" strike="noStrike" cap="none" spc="417" baseline="0">
          <a:solidFill>
            <a:srgbClr val="FFFFFF"/>
          </a:solidFill>
          <a:uFillTx/>
          <a:latin typeface="+mn-lt"/>
          <a:ea typeface="+mn-ea"/>
          <a:cs typeface="+mn-cs"/>
          <a:sym typeface="FZLanTingHeiS-R-GB"/>
        </a:defRPr>
      </a:lvl1pPr>
      <a:lvl2pPr marL="856579" marR="0" indent="-604643" algn="l" defTabSz="1737395" latinLnBrk="0">
        <a:lnSpc>
          <a:spcPct val="150000"/>
        </a:lnSpc>
        <a:spcBef>
          <a:spcPts val="1600"/>
        </a:spcBef>
        <a:spcAft>
          <a:spcPts val="0"/>
        </a:spcAft>
        <a:buClrTx/>
        <a:buSzPct val="100000"/>
        <a:buFont typeface="Huawei Sans"/>
        <a:buChar char="•"/>
        <a:tabLst/>
        <a:defRPr sz="6000" b="0" i="0" u="none" strike="noStrike" cap="none" spc="417" baseline="0">
          <a:solidFill>
            <a:srgbClr val="FFFFFF"/>
          </a:solidFill>
          <a:uFillTx/>
          <a:latin typeface="+mn-lt"/>
          <a:ea typeface="+mn-ea"/>
          <a:cs typeface="+mn-cs"/>
          <a:sym typeface="FZLanTingHeiS-R-GB"/>
        </a:defRPr>
      </a:lvl2pPr>
      <a:lvl3pPr marL="1223684" marR="0" indent="-719813" algn="l" defTabSz="1737395" latinLnBrk="0">
        <a:lnSpc>
          <a:spcPct val="150000"/>
        </a:lnSpc>
        <a:spcBef>
          <a:spcPts val="1600"/>
        </a:spcBef>
        <a:spcAft>
          <a:spcPts val="0"/>
        </a:spcAft>
        <a:buClrTx/>
        <a:buSzPct val="100000"/>
        <a:buFont typeface="Huawei Sans"/>
        <a:buChar char="•"/>
        <a:tabLst/>
        <a:defRPr sz="6000" b="0" i="0" u="none" strike="noStrike" cap="none" spc="417" baseline="0">
          <a:solidFill>
            <a:srgbClr val="FFFFFF"/>
          </a:solidFill>
          <a:uFillTx/>
          <a:latin typeface="+mn-lt"/>
          <a:ea typeface="+mn-ea"/>
          <a:cs typeface="+mn-cs"/>
          <a:sym typeface="FZLanTingHeiS-R-GB"/>
        </a:defRPr>
      </a:lvl3pPr>
      <a:lvl4pPr marL="1595589" marR="0" indent="-839783" algn="l" defTabSz="1737395" latinLnBrk="0">
        <a:lnSpc>
          <a:spcPct val="150000"/>
        </a:lnSpc>
        <a:spcBef>
          <a:spcPts val="1600"/>
        </a:spcBef>
        <a:spcAft>
          <a:spcPts val="0"/>
        </a:spcAft>
        <a:buClrTx/>
        <a:buSzPct val="100000"/>
        <a:buFont typeface="Huawei Sans"/>
        <a:buChar char="•"/>
        <a:tabLst/>
        <a:defRPr sz="6000" b="0" i="0" u="none" strike="noStrike" cap="none" spc="417" baseline="0">
          <a:solidFill>
            <a:srgbClr val="FFFFFF"/>
          </a:solidFill>
          <a:uFillTx/>
          <a:latin typeface="+mn-lt"/>
          <a:ea typeface="+mn-ea"/>
          <a:cs typeface="+mn-cs"/>
          <a:sym typeface="FZLanTingHeiS-R-GB"/>
        </a:defRPr>
      </a:lvl4pPr>
      <a:lvl5pPr marL="1847526" marR="0" indent="-839783" algn="l" defTabSz="1737395" latinLnBrk="0">
        <a:lnSpc>
          <a:spcPct val="150000"/>
        </a:lnSpc>
        <a:spcBef>
          <a:spcPts val="1600"/>
        </a:spcBef>
        <a:spcAft>
          <a:spcPts val="0"/>
        </a:spcAft>
        <a:buClrTx/>
        <a:buSzPct val="100000"/>
        <a:buFont typeface="Huawei Sans"/>
        <a:buChar char="•"/>
        <a:tabLst/>
        <a:defRPr sz="6000" b="0" i="0" u="none" strike="noStrike" cap="none" spc="417" baseline="0">
          <a:solidFill>
            <a:srgbClr val="FFFFFF"/>
          </a:solidFill>
          <a:uFillTx/>
          <a:latin typeface="+mn-lt"/>
          <a:ea typeface="+mn-ea"/>
          <a:cs typeface="+mn-cs"/>
          <a:sym typeface="FZLanTingHeiS-R-GB"/>
        </a:defRPr>
      </a:lvl5pPr>
      <a:lvl6pPr marL="2099461" marR="0" indent="-839783" algn="l" defTabSz="1737395" latinLnBrk="0">
        <a:lnSpc>
          <a:spcPct val="150000"/>
        </a:lnSpc>
        <a:spcBef>
          <a:spcPts val="1600"/>
        </a:spcBef>
        <a:spcAft>
          <a:spcPts val="0"/>
        </a:spcAft>
        <a:buClrTx/>
        <a:buSzPct val="100000"/>
        <a:buFont typeface="Huawei Sans"/>
        <a:buChar char="•"/>
        <a:tabLst/>
        <a:defRPr sz="6000" b="0" i="0" u="none" strike="noStrike" cap="none" spc="417" baseline="0">
          <a:solidFill>
            <a:srgbClr val="FFFFFF"/>
          </a:solidFill>
          <a:uFillTx/>
          <a:latin typeface="+mn-lt"/>
          <a:ea typeface="+mn-ea"/>
          <a:cs typeface="+mn-cs"/>
          <a:sym typeface="FZLanTingHeiS-R-GB"/>
        </a:defRPr>
      </a:lvl6pPr>
      <a:lvl7pPr marL="2351397" marR="0" indent="-839783" algn="l" defTabSz="1737395" latinLnBrk="0">
        <a:lnSpc>
          <a:spcPct val="150000"/>
        </a:lnSpc>
        <a:spcBef>
          <a:spcPts val="1600"/>
        </a:spcBef>
        <a:spcAft>
          <a:spcPts val="0"/>
        </a:spcAft>
        <a:buClrTx/>
        <a:buSzPct val="100000"/>
        <a:buFont typeface="Huawei Sans"/>
        <a:buChar char="•"/>
        <a:tabLst/>
        <a:defRPr sz="6000" b="0" i="0" u="none" strike="noStrike" cap="none" spc="417" baseline="0">
          <a:solidFill>
            <a:srgbClr val="FFFFFF"/>
          </a:solidFill>
          <a:uFillTx/>
          <a:latin typeface="+mn-lt"/>
          <a:ea typeface="+mn-ea"/>
          <a:cs typeface="+mn-cs"/>
          <a:sym typeface="FZLanTingHeiS-R-GB"/>
        </a:defRPr>
      </a:lvl7pPr>
      <a:lvl8pPr marL="2603331" marR="0" indent="-839783" algn="l" defTabSz="1737395" latinLnBrk="0">
        <a:lnSpc>
          <a:spcPct val="150000"/>
        </a:lnSpc>
        <a:spcBef>
          <a:spcPts val="1600"/>
        </a:spcBef>
        <a:spcAft>
          <a:spcPts val="0"/>
        </a:spcAft>
        <a:buClrTx/>
        <a:buSzPct val="100000"/>
        <a:buFont typeface="Huawei Sans"/>
        <a:buChar char="•"/>
        <a:tabLst/>
        <a:defRPr sz="6000" b="0" i="0" u="none" strike="noStrike" cap="none" spc="417" baseline="0">
          <a:solidFill>
            <a:srgbClr val="FFFFFF"/>
          </a:solidFill>
          <a:uFillTx/>
          <a:latin typeface="+mn-lt"/>
          <a:ea typeface="+mn-ea"/>
          <a:cs typeface="+mn-cs"/>
          <a:sym typeface="FZLanTingHeiS-R-GB"/>
        </a:defRPr>
      </a:lvl8pPr>
      <a:lvl9pPr marL="2855267" marR="0" indent="-839783" algn="l" defTabSz="1737395" latinLnBrk="0">
        <a:lnSpc>
          <a:spcPct val="150000"/>
        </a:lnSpc>
        <a:spcBef>
          <a:spcPts val="1600"/>
        </a:spcBef>
        <a:spcAft>
          <a:spcPts val="0"/>
        </a:spcAft>
        <a:buClrTx/>
        <a:buSzPct val="100000"/>
        <a:buFont typeface="Huawei Sans"/>
        <a:buChar char="•"/>
        <a:tabLst/>
        <a:defRPr sz="6000" b="0" i="0" u="none" strike="noStrike" cap="none" spc="417" baseline="0">
          <a:solidFill>
            <a:srgbClr val="FFFFFF"/>
          </a:solidFill>
          <a:uFillTx/>
          <a:latin typeface="+mn-lt"/>
          <a:ea typeface="+mn-ea"/>
          <a:cs typeface="+mn-cs"/>
          <a:sym typeface="FZLanTingHeiS-R-GB"/>
        </a:defRPr>
      </a:lvl9pPr>
    </p:bodyStyle>
    <p:otherStyle>
      <a:lvl1pPr marL="0" marR="0" indent="0" algn="r" defTabSz="5628571"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FZLanTingHeiS-R-GB"/>
        </a:defRPr>
      </a:lvl1pPr>
      <a:lvl2pPr marL="0" marR="0" indent="0" algn="r" defTabSz="5628571"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FZLanTingHeiS-R-GB"/>
        </a:defRPr>
      </a:lvl2pPr>
      <a:lvl3pPr marL="0" marR="0" indent="0" algn="r" defTabSz="5628571"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FZLanTingHeiS-R-GB"/>
        </a:defRPr>
      </a:lvl3pPr>
      <a:lvl4pPr marL="0" marR="0" indent="0" algn="r" defTabSz="5628571"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FZLanTingHeiS-R-GB"/>
        </a:defRPr>
      </a:lvl4pPr>
      <a:lvl5pPr marL="0" marR="0" indent="0" algn="r" defTabSz="5628571"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FZLanTingHeiS-R-GB"/>
        </a:defRPr>
      </a:lvl5pPr>
      <a:lvl6pPr marL="0" marR="0" indent="0" algn="r" defTabSz="5628571"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FZLanTingHeiS-R-GB"/>
        </a:defRPr>
      </a:lvl6pPr>
      <a:lvl7pPr marL="0" marR="0" indent="0" algn="r" defTabSz="5628571"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FZLanTingHeiS-R-GB"/>
        </a:defRPr>
      </a:lvl7pPr>
      <a:lvl8pPr marL="0" marR="0" indent="0" algn="r" defTabSz="5628571"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FZLanTingHeiS-R-GB"/>
        </a:defRPr>
      </a:lvl8pPr>
      <a:lvl9pPr marL="0" marR="0" indent="0" algn="r" defTabSz="5628571"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FZLanTingHeiS-R-GB"/>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ailweb.openeuler.org/postorius/lists/dev@openeuler.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mailweb.openeuler.org/postorius/lists/dev@openeuler.or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600" y="0"/>
            <a:ext cx="34675200" cy="19504800"/>
          </a:xfrm>
          <a:prstGeom prst="rect">
            <a:avLst/>
          </a:prstGeom>
        </p:spPr>
      </p:pic>
      <p:sp>
        <p:nvSpPr>
          <p:cNvPr id="9" name="文本框 8"/>
          <p:cNvSpPr txBox="1"/>
          <p:nvPr/>
        </p:nvSpPr>
        <p:spPr>
          <a:xfrm>
            <a:off x="1637415" y="7817400"/>
            <a:ext cx="26101469" cy="158995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287" tIns="25287" rIns="25287" bIns="25287" numCol="1" spcCol="38100" rtlCol="0" anchor="ctr">
            <a:spAutoFit/>
          </a:bodyPr>
          <a:lstStyle/>
          <a:p>
            <a:pPr marL="0" marR="0" indent="0" algn="l" defTabSz="3467860" rtl="0" fontAlgn="auto" latinLnBrk="0" hangingPunct="0">
              <a:lnSpc>
                <a:spcPct val="100000"/>
              </a:lnSpc>
              <a:spcBef>
                <a:spcPts val="0"/>
              </a:spcBef>
              <a:spcAft>
                <a:spcPts val="0"/>
              </a:spcAft>
              <a:buClrTx/>
              <a:buSzTx/>
              <a:buFontTx/>
              <a:buNone/>
              <a:tabLst/>
            </a:pPr>
            <a:r>
              <a:rPr kumimoji="0" lang="en-US" altLang="zh-CN" sz="10000" b="1" u="none" strike="noStrike" cap="none" spc="0" normalizeH="0" baseline="0">
                <a:ln>
                  <a:noFill/>
                </a:ln>
                <a:solidFill>
                  <a:schemeClr val="tx1"/>
                </a:solidFill>
                <a:effectLst/>
                <a:uFillTx/>
                <a:latin typeface="Source Han Sans CN" charset="-122"/>
                <a:ea typeface="Source Han Sans CN" charset="-122"/>
                <a:cs typeface="Source Han Sans CN" charset="-122"/>
                <a:sym typeface="FZLanTingHeiS-R-GB"/>
              </a:rPr>
              <a:t>openEuler secGear</a:t>
            </a:r>
            <a:r>
              <a:rPr kumimoji="0" lang="zh-CN" altLang="en-US" sz="10000" b="1" u="none" strike="noStrike" cap="none" spc="0" normalizeH="0" baseline="0">
                <a:ln>
                  <a:noFill/>
                </a:ln>
                <a:solidFill>
                  <a:schemeClr val="tx1"/>
                </a:solidFill>
                <a:effectLst/>
                <a:uFillTx/>
                <a:latin typeface="Source Han Sans CN" charset="-122"/>
                <a:ea typeface="Source Han Sans CN" charset="-122"/>
                <a:cs typeface="Source Han Sans CN" charset="-122"/>
                <a:sym typeface="FZLanTingHeiS-R-GB"/>
              </a:rPr>
              <a:t>机密计算技术创新与实践</a:t>
            </a:r>
            <a:endParaRPr kumimoji="0" lang="en-US" altLang="zh-CN" sz="10000" b="1" u="none" strike="noStrike" cap="none" spc="0" normalizeH="0" baseline="0" dirty="0">
              <a:ln>
                <a:noFill/>
              </a:ln>
              <a:solidFill>
                <a:schemeClr val="tx1"/>
              </a:solidFill>
              <a:effectLst/>
              <a:uFillTx/>
              <a:latin typeface="Source Han Sans CN" charset="-122"/>
              <a:ea typeface="Source Han Sans CN" charset="-122"/>
              <a:cs typeface="Source Han Sans CN" charset="-122"/>
              <a:sym typeface="FZLanTingHeiS-R-GB"/>
            </a:endParaRPr>
          </a:p>
        </p:txBody>
      </p:sp>
      <p:sp>
        <p:nvSpPr>
          <p:cNvPr id="5" name="文本框 4"/>
          <p:cNvSpPr txBox="1"/>
          <p:nvPr/>
        </p:nvSpPr>
        <p:spPr>
          <a:xfrm>
            <a:off x="1637415" y="10450189"/>
            <a:ext cx="2359392" cy="97439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287" tIns="25287" rIns="25287" bIns="25287" numCol="1" spcCol="38100" rtlCol="0" anchor="ctr">
            <a:spAutoFit/>
          </a:bodyPr>
          <a:lstStyle/>
          <a:p>
            <a:pPr marL="0" marR="0" indent="0" algn="l" defTabSz="3467860" rtl="0" fontAlgn="auto" latinLnBrk="0" hangingPunct="0">
              <a:lnSpc>
                <a:spcPct val="100000"/>
              </a:lnSpc>
              <a:spcBef>
                <a:spcPts val="0"/>
              </a:spcBef>
              <a:spcAft>
                <a:spcPts val="0"/>
              </a:spcAft>
              <a:buClrTx/>
              <a:buSzTx/>
              <a:buFontTx/>
              <a:buNone/>
              <a:tabLst/>
            </a:pPr>
            <a:r>
              <a:rPr lang="zh-CN" altLang="en-US" sz="6000">
                <a:latin typeface="Source Han Sans CN Medium" charset="-122"/>
                <a:ea typeface="Source Han Sans CN Medium" charset="-122"/>
                <a:cs typeface="Source Han Sans CN Medium" charset="-122"/>
              </a:rPr>
              <a:t>侯明永</a:t>
            </a:r>
            <a:endParaRPr kumimoji="0" lang="en-US" altLang="zh-CN" sz="6000" u="none" strike="noStrike" cap="none" spc="0" normalizeH="0" baseline="0" dirty="0">
              <a:ln>
                <a:noFill/>
              </a:ln>
              <a:solidFill>
                <a:srgbClr val="FFFFFF"/>
              </a:solidFill>
              <a:effectLst/>
              <a:uFillTx/>
              <a:latin typeface="Source Han Sans CN Medium" charset="-122"/>
              <a:ea typeface="Source Han Sans CN Medium" charset="-122"/>
              <a:cs typeface="Source Han Sans CN Medium" charset="-122"/>
              <a:sym typeface="FZLanTingHeiS-R-GB"/>
            </a:endParaRPr>
          </a:p>
        </p:txBody>
      </p:sp>
      <p:sp>
        <p:nvSpPr>
          <p:cNvPr id="11" name="文本框 10"/>
          <p:cNvSpPr txBox="1"/>
          <p:nvPr/>
        </p:nvSpPr>
        <p:spPr>
          <a:xfrm>
            <a:off x="1637415" y="11723860"/>
            <a:ext cx="9411002" cy="74356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287" tIns="25287" rIns="25287" bIns="25287" numCol="1" spcCol="38100" rtlCol="0" anchor="ctr">
            <a:spAutoFit/>
          </a:bodyPr>
          <a:lstStyle/>
          <a:p>
            <a:pPr marL="0" marR="0" indent="0" algn="l" defTabSz="3467860" rtl="0" fontAlgn="auto" latinLnBrk="0" hangingPunct="0">
              <a:lnSpc>
                <a:spcPct val="100000"/>
              </a:lnSpc>
              <a:spcBef>
                <a:spcPts val="0"/>
              </a:spcBef>
              <a:spcAft>
                <a:spcPts val="0"/>
              </a:spcAft>
              <a:buClrTx/>
              <a:buSzTx/>
              <a:buFontTx/>
              <a:buNone/>
              <a:tabLst/>
            </a:pPr>
            <a:r>
              <a:rPr lang="en-US" altLang="zh-CN" sz="4500">
                <a:latin typeface="Source Han Sans CN Medium" charset="-122"/>
                <a:ea typeface="Source Han Sans CN Medium" charset="-122"/>
                <a:cs typeface="Source Han Sans CN Medium" charset="-122"/>
              </a:rPr>
              <a:t>openEuler </a:t>
            </a:r>
            <a:r>
              <a:rPr lang="zh-CN" altLang="en-US" sz="4500">
                <a:latin typeface="Source Han Sans CN Medium" charset="-122"/>
                <a:ea typeface="Source Han Sans CN Medium" charset="-122"/>
                <a:cs typeface="Source Han Sans CN Medium" charset="-122"/>
              </a:rPr>
              <a:t>机密计算</a:t>
            </a:r>
            <a:r>
              <a:rPr lang="en-US" altLang="zh-CN" sz="4500">
                <a:latin typeface="Source Han Sans CN Medium" charset="-122"/>
                <a:ea typeface="Source Han Sans CN Medium" charset="-122"/>
                <a:cs typeface="Source Han Sans CN Medium" charset="-122"/>
              </a:rPr>
              <a:t>SIG Maintainer</a:t>
            </a:r>
            <a:endParaRPr kumimoji="0" lang="en-US" altLang="zh-CN" sz="4500" u="none" strike="noStrike" cap="none" spc="0" normalizeH="0" baseline="0" dirty="0">
              <a:ln>
                <a:noFill/>
              </a:ln>
              <a:solidFill>
                <a:srgbClr val="FFFFFF"/>
              </a:solidFill>
              <a:effectLst/>
              <a:uFillTx/>
              <a:latin typeface="Source Han Sans CN Medium" charset="-122"/>
              <a:ea typeface="Source Han Sans CN Medium" charset="-122"/>
              <a:cs typeface="Source Han Sans CN Medium" charset="-122"/>
              <a:sym typeface="FZLanTingHeiS-R-GB"/>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725BE06-BD4B-4D84-A783-5955B3D3B97D}"/>
              </a:ext>
            </a:extLst>
          </p:cNvPr>
          <p:cNvSpPr/>
          <p:nvPr/>
        </p:nvSpPr>
        <p:spPr>
          <a:xfrm>
            <a:off x="1622425" y="1292225"/>
            <a:ext cx="30892751" cy="1149030"/>
          </a:xfrm>
          <a:prstGeom prst="rect">
            <a:avLst/>
          </a:prstGeom>
          <a:ln w="12700">
            <a:miter lim="400000"/>
          </a:ln>
        </p:spPr>
        <p:txBody>
          <a:bodyPr lIns="35559" tIns="35559" rIns="35559" bIns="35559">
            <a:spAutoFit/>
          </a:bodyPr>
          <a:lstStyle/>
          <a:p>
            <a:pPr defTabSz="1733930"/>
            <a:r>
              <a:rPr lang="zh-CN" altLang="en-US" sz="7000" b="1" dirty="0">
                <a:solidFill>
                  <a:schemeClr val="tx1"/>
                </a:solidFill>
                <a:ea typeface="Source Han Sans CN" charset="-122"/>
              </a:rPr>
              <a:t>实践案例</a:t>
            </a:r>
            <a:r>
              <a:rPr lang="en-US" altLang="zh-CN" sz="7000" b="1" dirty="0">
                <a:solidFill>
                  <a:schemeClr val="tx1"/>
                </a:solidFill>
                <a:ea typeface="Source Han Sans CN" charset="-122"/>
              </a:rPr>
              <a:t>-</a:t>
            </a:r>
            <a:r>
              <a:rPr lang="zh-CN" altLang="en-US" sz="7000" b="1" dirty="0">
                <a:solidFill>
                  <a:schemeClr val="tx1"/>
                </a:solidFill>
                <a:ea typeface="Source Han Sans CN" charset="-122"/>
              </a:rPr>
              <a:t>基于机密计算的可信数据共享</a:t>
            </a:r>
          </a:p>
        </p:txBody>
      </p:sp>
      <p:sp>
        <p:nvSpPr>
          <p:cNvPr id="17" name="矩形 16">
            <a:extLst>
              <a:ext uri="{FF2B5EF4-FFF2-40B4-BE49-F238E27FC236}">
                <a16:creationId xmlns:a16="http://schemas.microsoft.com/office/drawing/2014/main" id="{5A4CCEF7-11E0-4DA6-B5EB-C8D61194B4C1}"/>
              </a:ext>
            </a:extLst>
          </p:cNvPr>
          <p:cNvSpPr/>
          <p:nvPr/>
        </p:nvSpPr>
        <p:spPr>
          <a:xfrm>
            <a:off x="11443810" y="7637671"/>
            <a:ext cx="4519001" cy="6924075"/>
          </a:xfrm>
          <a:prstGeom prst="rect">
            <a:avLst/>
          </a:prstGeom>
          <a:solidFill>
            <a:srgbClr val="DCE5FC">
              <a:alpha val="9804"/>
            </a:srgbClr>
          </a:solidFill>
          <a:ln w="3175" cap="flat">
            <a:noFill/>
            <a:miter lim="400000"/>
          </a:ln>
          <a:effectLst/>
        </p:spPr>
        <p:txBody>
          <a:bodyPr rot="0" spcFirstLastPara="0" vertOverflow="overflow" horzOverflow="overflow" vert="horz" wrap="square" lIns="111811" tIns="111811" rIns="111811" bIns="111811" numCol="1" spcCol="0" rtlCol="0" fromWordArt="0" anchor="t" anchorCtr="0" forceAA="0" compatLnSpc="1">
            <a:prstTxWarp prst="textNoShape">
              <a:avLst/>
            </a:prstTxWarp>
            <a:noAutofit/>
          </a:bodyPr>
          <a:lstStyle/>
          <a:p>
            <a:pPr defTabSz="442786"/>
            <a:r>
              <a:rPr lang="zh-CN" altLang="en-US" sz="4000">
                <a:solidFill>
                  <a:schemeClr val="tx1"/>
                </a:solidFill>
                <a:latin typeface="FZLanTingHeiS-B-GB"/>
                <a:ea typeface="Source Han Sans CN" charset="-122"/>
              </a:rPr>
              <a:t>可信数据空间</a:t>
            </a:r>
          </a:p>
        </p:txBody>
      </p:sp>
      <p:sp>
        <p:nvSpPr>
          <p:cNvPr id="19" name="矩形 18">
            <a:extLst>
              <a:ext uri="{FF2B5EF4-FFF2-40B4-BE49-F238E27FC236}">
                <a16:creationId xmlns:a16="http://schemas.microsoft.com/office/drawing/2014/main" id="{C005C5D2-5384-4194-A508-9FE45E745586}"/>
              </a:ext>
            </a:extLst>
          </p:cNvPr>
          <p:cNvSpPr/>
          <p:nvPr/>
        </p:nvSpPr>
        <p:spPr>
          <a:xfrm>
            <a:off x="3017146" y="4845788"/>
            <a:ext cx="4781007" cy="2791884"/>
          </a:xfrm>
          <a:prstGeom prst="rect">
            <a:avLst/>
          </a:prstGeom>
          <a:solidFill>
            <a:srgbClr val="DCE5FC">
              <a:alpha val="9804"/>
            </a:srgbClr>
          </a:solidFill>
          <a:ln w="3175" cap="flat">
            <a:noFill/>
            <a:miter lim="400000"/>
          </a:ln>
          <a:effectLst/>
        </p:spPr>
        <p:txBody>
          <a:bodyPr wrap="square" lIns="111811" tIns="111811" rIns="111811" bIns="111811" numCol="1" anchor="t">
            <a:noAutofit/>
          </a:bodyPr>
          <a:lstStyle/>
          <a:p>
            <a:pPr defTabSz="442786"/>
            <a:r>
              <a:rPr lang="zh-CN" altLang="en-US" sz="4000" b="1">
                <a:solidFill>
                  <a:schemeClr val="tx1"/>
                </a:solidFill>
                <a:latin typeface="FZLanTingHeiS-B-GB"/>
                <a:ea typeface="Source Han Sans CN" charset="-122"/>
              </a:rPr>
              <a:t>数据监管方</a:t>
            </a:r>
          </a:p>
        </p:txBody>
      </p:sp>
      <p:sp>
        <p:nvSpPr>
          <p:cNvPr id="21" name="矩形 20">
            <a:extLst>
              <a:ext uri="{FF2B5EF4-FFF2-40B4-BE49-F238E27FC236}">
                <a16:creationId xmlns:a16="http://schemas.microsoft.com/office/drawing/2014/main" id="{AFE8AD0F-A915-4FF4-8011-9BF00860ED49}"/>
              </a:ext>
            </a:extLst>
          </p:cNvPr>
          <p:cNvSpPr/>
          <p:nvPr/>
        </p:nvSpPr>
        <p:spPr>
          <a:xfrm>
            <a:off x="3017146" y="9996351"/>
            <a:ext cx="4781006" cy="7393577"/>
          </a:xfrm>
          <a:prstGeom prst="rect">
            <a:avLst/>
          </a:prstGeom>
          <a:solidFill>
            <a:srgbClr val="DCE5FC">
              <a:alpha val="9804"/>
            </a:srgbClr>
          </a:solidFill>
          <a:ln w="3175" cap="flat">
            <a:noFill/>
            <a:miter lim="400000"/>
          </a:ln>
          <a:effectLst/>
        </p:spPr>
        <p:txBody>
          <a:bodyPr wrap="square" lIns="111811" tIns="111811" rIns="111811" bIns="111811" numCol="1" anchor="t">
            <a:noAutofit/>
          </a:bodyPr>
          <a:lstStyle/>
          <a:p>
            <a:pPr defTabSz="442786"/>
            <a:r>
              <a:rPr lang="zh-CN" altLang="en-US" sz="4000" b="1">
                <a:solidFill>
                  <a:schemeClr val="tx1"/>
                </a:solidFill>
                <a:latin typeface="FZLanTingHeiS-B-GB"/>
                <a:ea typeface="Source Han Sans CN" charset="-122"/>
              </a:rPr>
              <a:t>数据提供方</a:t>
            </a:r>
            <a:endParaRPr lang="en-US" altLang="zh-CN" sz="4000" b="1">
              <a:solidFill>
                <a:schemeClr val="tx1"/>
              </a:solidFill>
              <a:latin typeface="FZLanTingHeiS-B-GB"/>
              <a:ea typeface="Source Han Sans CN" charset="-122"/>
            </a:endParaRPr>
          </a:p>
        </p:txBody>
      </p:sp>
      <p:sp>
        <p:nvSpPr>
          <p:cNvPr id="14" name="矩形 13">
            <a:extLst>
              <a:ext uri="{FF2B5EF4-FFF2-40B4-BE49-F238E27FC236}">
                <a16:creationId xmlns:a16="http://schemas.microsoft.com/office/drawing/2014/main" id="{22DA4379-DBD8-4EFD-8C5F-B01D6AC26DC6}"/>
              </a:ext>
            </a:extLst>
          </p:cNvPr>
          <p:cNvSpPr/>
          <p:nvPr/>
        </p:nvSpPr>
        <p:spPr>
          <a:xfrm>
            <a:off x="3530226" y="11537768"/>
            <a:ext cx="3683000" cy="1480962"/>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a:solidFill>
                  <a:schemeClr val="tx1"/>
                </a:solidFill>
                <a:latin typeface="FZLanTingHeiS-B-GB"/>
                <a:ea typeface="Source Han Sans CN" charset="-122"/>
              </a:rPr>
              <a:t>政府数据</a:t>
            </a:r>
          </a:p>
        </p:txBody>
      </p:sp>
      <p:sp>
        <p:nvSpPr>
          <p:cNvPr id="15" name="矩形 14">
            <a:extLst>
              <a:ext uri="{FF2B5EF4-FFF2-40B4-BE49-F238E27FC236}">
                <a16:creationId xmlns:a16="http://schemas.microsoft.com/office/drawing/2014/main" id="{D760A3E3-B14C-4894-918A-12C1359014F5}"/>
              </a:ext>
            </a:extLst>
          </p:cNvPr>
          <p:cNvSpPr/>
          <p:nvPr/>
        </p:nvSpPr>
        <p:spPr>
          <a:xfrm>
            <a:off x="3530226" y="13585954"/>
            <a:ext cx="3683000" cy="1480962"/>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a:solidFill>
                  <a:schemeClr val="tx1"/>
                </a:solidFill>
                <a:latin typeface="FZLanTingHeiS-B-GB"/>
                <a:ea typeface="Source Han Sans CN" charset="-122"/>
              </a:rPr>
              <a:t>企业数据</a:t>
            </a:r>
          </a:p>
        </p:txBody>
      </p:sp>
      <p:sp>
        <p:nvSpPr>
          <p:cNvPr id="16" name="矩形 15">
            <a:extLst>
              <a:ext uri="{FF2B5EF4-FFF2-40B4-BE49-F238E27FC236}">
                <a16:creationId xmlns:a16="http://schemas.microsoft.com/office/drawing/2014/main" id="{FD77E8D0-941B-41AA-B14E-0BE8BE719C48}"/>
              </a:ext>
            </a:extLst>
          </p:cNvPr>
          <p:cNvSpPr/>
          <p:nvPr/>
        </p:nvSpPr>
        <p:spPr>
          <a:xfrm>
            <a:off x="3530226" y="15634140"/>
            <a:ext cx="3683000" cy="1480962"/>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a:solidFill>
                  <a:schemeClr val="tx1"/>
                </a:solidFill>
                <a:latin typeface="FZLanTingHeiS-B-GB"/>
                <a:ea typeface="Source Han Sans CN" charset="-122"/>
              </a:rPr>
              <a:t>社会数据</a:t>
            </a:r>
          </a:p>
        </p:txBody>
      </p:sp>
      <p:sp>
        <p:nvSpPr>
          <p:cNvPr id="22" name="矩形 21">
            <a:extLst>
              <a:ext uri="{FF2B5EF4-FFF2-40B4-BE49-F238E27FC236}">
                <a16:creationId xmlns:a16="http://schemas.microsoft.com/office/drawing/2014/main" id="{DC0FAD01-9A3F-47E2-AFC0-3E0AF64E3CB6}"/>
              </a:ext>
            </a:extLst>
          </p:cNvPr>
          <p:cNvSpPr/>
          <p:nvPr/>
        </p:nvSpPr>
        <p:spPr>
          <a:xfrm>
            <a:off x="3566149" y="6135495"/>
            <a:ext cx="3683000" cy="1145405"/>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a:solidFill>
                  <a:schemeClr val="tx1"/>
                </a:solidFill>
                <a:latin typeface="FZLanTingHeiS-B-GB"/>
                <a:ea typeface="Source Han Sans CN" charset="-122"/>
              </a:rPr>
              <a:t>远程证明服务</a:t>
            </a:r>
          </a:p>
        </p:txBody>
      </p:sp>
      <p:sp>
        <p:nvSpPr>
          <p:cNvPr id="23" name="矩形 22">
            <a:extLst>
              <a:ext uri="{FF2B5EF4-FFF2-40B4-BE49-F238E27FC236}">
                <a16:creationId xmlns:a16="http://schemas.microsoft.com/office/drawing/2014/main" id="{A258B659-0267-4E69-8A8B-AD5BCD7CE39F}"/>
              </a:ext>
            </a:extLst>
          </p:cNvPr>
          <p:cNvSpPr/>
          <p:nvPr/>
        </p:nvSpPr>
        <p:spPr>
          <a:xfrm>
            <a:off x="17691598" y="7637672"/>
            <a:ext cx="4519001" cy="6924075"/>
          </a:xfrm>
          <a:prstGeom prst="rect">
            <a:avLst/>
          </a:prstGeom>
          <a:solidFill>
            <a:srgbClr val="DCE5FC">
              <a:alpha val="9804"/>
            </a:srgbClr>
          </a:solidFill>
          <a:ln w="3175" cap="flat">
            <a:noFill/>
            <a:miter lim="400000"/>
          </a:ln>
          <a:effectLst/>
        </p:spPr>
        <p:txBody>
          <a:bodyPr rot="0" spcFirstLastPara="0" vertOverflow="overflow" horzOverflow="overflow" vert="horz" wrap="square" lIns="111811" tIns="111811" rIns="111811" bIns="111811" numCol="1" spcCol="0" rtlCol="0" fromWordArt="0" anchor="t" anchorCtr="0" forceAA="0" compatLnSpc="1">
            <a:prstTxWarp prst="textNoShape">
              <a:avLst/>
            </a:prstTxWarp>
            <a:noAutofit/>
          </a:bodyPr>
          <a:lstStyle/>
          <a:p>
            <a:pPr defTabSz="442786"/>
            <a:r>
              <a:rPr lang="zh-CN" altLang="en-US" sz="4000">
                <a:solidFill>
                  <a:schemeClr val="tx1"/>
                </a:solidFill>
                <a:latin typeface="FZLanTingHeiS-B-GB"/>
                <a:ea typeface="Source Han Sans CN" charset="-122"/>
              </a:rPr>
              <a:t>可信数据空间</a:t>
            </a:r>
          </a:p>
        </p:txBody>
      </p:sp>
      <p:sp>
        <p:nvSpPr>
          <p:cNvPr id="24" name="矩形 23">
            <a:extLst>
              <a:ext uri="{FF2B5EF4-FFF2-40B4-BE49-F238E27FC236}">
                <a16:creationId xmlns:a16="http://schemas.microsoft.com/office/drawing/2014/main" id="{275EBC93-BDA1-466E-9D2E-9F05D40AD2FF}"/>
              </a:ext>
            </a:extLst>
          </p:cNvPr>
          <p:cNvSpPr/>
          <p:nvPr/>
        </p:nvSpPr>
        <p:spPr>
          <a:xfrm>
            <a:off x="11443810" y="15081766"/>
            <a:ext cx="10766789" cy="1743194"/>
          </a:xfrm>
          <a:prstGeom prst="rect">
            <a:avLst/>
          </a:prstGeom>
          <a:solidFill>
            <a:srgbClr val="DCE5FC">
              <a:alpha val="9804"/>
            </a:srgbClr>
          </a:solidFill>
          <a:ln w="3175" cap="flat">
            <a:noFill/>
            <a:miter lim="400000"/>
          </a:ln>
          <a:effectLst/>
        </p:spPr>
        <p:txBody>
          <a:bodyPr rot="0" spcFirstLastPara="0" vertOverflow="overflow" horzOverflow="overflow" vert="horz" wrap="square" lIns="111811" tIns="111811" rIns="111811" bIns="111811" numCol="1" spcCol="0" rtlCol="0" fromWordArt="0" anchor="ctr" anchorCtr="0" forceAA="0" compatLnSpc="1">
            <a:prstTxWarp prst="textNoShape">
              <a:avLst/>
            </a:prstTxWarp>
            <a:noAutofit/>
          </a:bodyPr>
          <a:lstStyle/>
          <a:p>
            <a:pPr defTabSz="442786"/>
            <a:r>
              <a:rPr lang="en-US" altLang="zh-CN" sz="4000">
                <a:solidFill>
                  <a:schemeClr val="tx1"/>
                </a:solidFill>
                <a:latin typeface="FZLanTingHeiS-B-GB"/>
                <a:ea typeface="Source Han Sans CN" charset="-122"/>
              </a:rPr>
              <a:t>openEuler</a:t>
            </a:r>
            <a:r>
              <a:rPr lang="zh-CN" altLang="en-US" sz="4000">
                <a:solidFill>
                  <a:schemeClr val="tx1"/>
                </a:solidFill>
                <a:latin typeface="FZLanTingHeiS-B-GB"/>
                <a:ea typeface="Source Han Sans CN" charset="-122"/>
              </a:rPr>
              <a:t>机密计算</a:t>
            </a:r>
          </a:p>
        </p:txBody>
      </p:sp>
      <p:sp>
        <p:nvSpPr>
          <p:cNvPr id="25" name="矩形 24">
            <a:extLst>
              <a:ext uri="{FF2B5EF4-FFF2-40B4-BE49-F238E27FC236}">
                <a16:creationId xmlns:a16="http://schemas.microsoft.com/office/drawing/2014/main" id="{2F962EF6-601F-4BC2-80A6-78A32C6B0B4F}"/>
              </a:ext>
            </a:extLst>
          </p:cNvPr>
          <p:cNvSpPr/>
          <p:nvPr/>
        </p:nvSpPr>
        <p:spPr>
          <a:xfrm>
            <a:off x="10607040" y="4845788"/>
            <a:ext cx="12152946" cy="12596392"/>
          </a:xfrm>
          <a:prstGeom prst="rect">
            <a:avLst/>
          </a:prstGeom>
          <a:noFill/>
          <a:ln w="3175" cap="flat">
            <a:solidFill>
              <a:srgbClr val="C00000"/>
            </a:solidFill>
            <a:prstDash val="lg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287" tIns="25287" rIns="25287" bIns="25287" numCol="1" spcCol="38100" rtlCol="0" anchor="t">
            <a:noAutofit/>
          </a:bodyPr>
          <a:lstStyle/>
          <a:p>
            <a:pPr defTabSz="442786"/>
            <a:r>
              <a:rPr lang="zh-CN" altLang="en-US" sz="4000" b="1">
                <a:solidFill>
                  <a:schemeClr val="tx1"/>
                </a:solidFill>
                <a:latin typeface="FZLanTingHeiS-B-GB"/>
                <a:ea typeface="Source Han Sans CN" charset="-122"/>
              </a:rPr>
              <a:t>数据使用方</a:t>
            </a:r>
            <a:endParaRPr lang="en-US" altLang="zh-CN" sz="4000" b="1">
              <a:solidFill>
                <a:schemeClr val="tx1"/>
              </a:solidFill>
              <a:latin typeface="FZLanTingHeiS-B-GB"/>
              <a:ea typeface="Source Han Sans CN" charset="-122"/>
            </a:endParaRPr>
          </a:p>
          <a:p>
            <a:pPr marL="0" marR="0" indent="0" algn="ctr" defTabSz="1174044" rtl="0" fontAlgn="auto" latinLnBrk="0" hangingPunct="0">
              <a:lnSpc>
                <a:spcPct val="100000"/>
              </a:lnSpc>
              <a:spcBef>
                <a:spcPts val="0"/>
              </a:spcBef>
              <a:spcAft>
                <a:spcPts val="0"/>
              </a:spcAft>
              <a:buClrTx/>
              <a:buSzTx/>
              <a:buFontTx/>
              <a:buNone/>
              <a:tabLst/>
            </a:pPr>
            <a:r>
              <a:rPr lang="zh-CN" altLang="en-US" sz="4000">
                <a:solidFill>
                  <a:schemeClr val="tx1"/>
                </a:solidFill>
              </a:rPr>
              <a:t>（大数据平台）</a:t>
            </a:r>
            <a:endParaRPr kumimoji="0" lang="zh-CN" altLang="en-US" sz="4000" i="0" u="none" strike="noStrike" cap="none" spc="0" normalizeH="0" baseline="0">
              <a:ln>
                <a:noFill/>
              </a:ln>
              <a:solidFill>
                <a:schemeClr val="tx1"/>
              </a:solidFill>
              <a:effectLst/>
              <a:uFillTx/>
              <a:sym typeface="FZLanTingHeiS-R-GB"/>
            </a:endParaRPr>
          </a:p>
        </p:txBody>
      </p:sp>
      <p:cxnSp>
        <p:nvCxnSpPr>
          <p:cNvPr id="27" name="直接箭头连接符 26">
            <a:extLst>
              <a:ext uri="{FF2B5EF4-FFF2-40B4-BE49-F238E27FC236}">
                <a16:creationId xmlns:a16="http://schemas.microsoft.com/office/drawing/2014/main" id="{34CAF03A-1174-4005-B9EB-E9534F7C0905}"/>
              </a:ext>
            </a:extLst>
          </p:cNvPr>
          <p:cNvCxnSpPr>
            <a:cxnSpLocks/>
          </p:cNvCxnSpPr>
          <p:nvPr/>
        </p:nvCxnSpPr>
        <p:spPr>
          <a:xfrm>
            <a:off x="7798153" y="12670971"/>
            <a:ext cx="2808887" cy="1"/>
          </a:xfrm>
          <a:prstGeom prst="straightConnector1">
            <a:avLst/>
          </a:prstGeom>
          <a:noFill/>
          <a:ln w="50800" cap="flat">
            <a:solidFill>
              <a:srgbClr val="FFFFFF"/>
            </a:solidFill>
            <a:prstDash val="solid"/>
            <a:miter lim="400000"/>
            <a:tailEnd type="triangle" w="lg" len="lg"/>
          </a:ln>
          <a:effectLst/>
          <a:sp3d/>
        </p:spPr>
        <p:style>
          <a:lnRef idx="0">
            <a:scrgbClr r="0" g="0" b="0"/>
          </a:lnRef>
          <a:fillRef idx="0">
            <a:scrgbClr r="0" g="0" b="0"/>
          </a:fillRef>
          <a:effectRef idx="0">
            <a:scrgbClr r="0" g="0" b="0"/>
          </a:effectRef>
          <a:fontRef idx="none"/>
        </p:style>
      </p:cxnSp>
      <p:cxnSp>
        <p:nvCxnSpPr>
          <p:cNvPr id="35" name="直接箭头连接符 34">
            <a:extLst>
              <a:ext uri="{FF2B5EF4-FFF2-40B4-BE49-F238E27FC236}">
                <a16:creationId xmlns:a16="http://schemas.microsoft.com/office/drawing/2014/main" id="{BD883E9F-10E0-4E0A-B380-6D3D09F182C5}"/>
              </a:ext>
            </a:extLst>
          </p:cNvPr>
          <p:cNvCxnSpPr>
            <a:cxnSpLocks/>
            <a:stCxn id="17" idx="3"/>
            <a:endCxn id="23" idx="1"/>
          </p:cNvCxnSpPr>
          <p:nvPr/>
        </p:nvCxnSpPr>
        <p:spPr>
          <a:xfrm>
            <a:off x="15962811" y="11099709"/>
            <a:ext cx="1728787" cy="1"/>
          </a:xfrm>
          <a:prstGeom prst="straightConnector1">
            <a:avLst/>
          </a:prstGeom>
          <a:noFill/>
          <a:ln w="50800" cap="flat">
            <a:solidFill>
              <a:srgbClr val="FFFFFF"/>
            </a:solidFill>
            <a:prstDash val="solid"/>
            <a:miter lim="400000"/>
            <a:headEnd type="triangle" w="lg" len="lg"/>
            <a:tailEnd type="triangle" w="lg" len="lg"/>
          </a:ln>
          <a:effectLst/>
          <a:sp3d/>
        </p:spPr>
        <p:style>
          <a:lnRef idx="0">
            <a:scrgbClr r="0" g="0" b="0"/>
          </a:lnRef>
          <a:fillRef idx="0">
            <a:scrgbClr r="0" g="0" b="0"/>
          </a:fillRef>
          <a:effectRef idx="0">
            <a:scrgbClr r="0" g="0" b="0"/>
          </a:effectRef>
          <a:fontRef idx="none"/>
        </p:style>
      </p:cxnSp>
      <p:sp>
        <p:nvSpPr>
          <p:cNvPr id="45" name="矩形 44">
            <a:extLst>
              <a:ext uri="{FF2B5EF4-FFF2-40B4-BE49-F238E27FC236}">
                <a16:creationId xmlns:a16="http://schemas.microsoft.com/office/drawing/2014/main" id="{DDB69C07-934F-426B-86AF-6AC942B97A61}"/>
              </a:ext>
            </a:extLst>
          </p:cNvPr>
          <p:cNvSpPr/>
          <p:nvPr/>
        </p:nvSpPr>
        <p:spPr>
          <a:xfrm>
            <a:off x="26070248" y="8191778"/>
            <a:ext cx="4776278" cy="5904412"/>
          </a:xfrm>
          <a:prstGeom prst="rect">
            <a:avLst/>
          </a:prstGeom>
          <a:solidFill>
            <a:srgbClr val="DCE5FC">
              <a:alpha val="9804"/>
            </a:srgbClr>
          </a:solidFill>
          <a:ln w="3175" cap="flat">
            <a:noFill/>
            <a:miter lim="400000"/>
          </a:ln>
          <a:effectLst/>
        </p:spPr>
        <p:txBody>
          <a:bodyPr wrap="square" lIns="111811" tIns="111811" rIns="111811" bIns="111811" numCol="1" anchor="t">
            <a:noAutofit/>
          </a:bodyPr>
          <a:lstStyle/>
          <a:p>
            <a:pPr defTabSz="442786"/>
            <a:r>
              <a:rPr lang="zh-CN" altLang="en-US" sz="4000" b="1">
                <a:solidFill>
                  <a:schemeClr val="tx1"/>
                </a:solidFill>
                <a:latin typeface="FZLanTingHeiS-B-GB"/>
                <a:ea typeface="Source Han Sans CN" charset="-122"/>
              </a:rPr>
              <a:t>数据消费方</a:t>
            </a:r>
            <a:endParaRPr lang="en-US" altLang="zh-CN" sz="4000" b="1">
              <a:solidFill>
                <a:schemeClr val="tx1"/>
              </a:solidFill>
              <a:latin typeface="FZLanTingHeiS-B-GB"/>
              <a:ea typeface="Source Han Sans CN" charset="-122"/>
            </a:endParaRPr>
          </a:p>
        </p:txBody>
      </p:sp>
      <p:sp>
        <p:nvSpPr>
          <p:cNvPr id="52" name="矩形 51">
            <a:extLst>
              <a:ext uri="{FF2B5EF4-FFF2-40B4-BE49-F238E27FC236}">
                <a16:creationId xmlns:a16="http://schemas.microsoft.com/office/drawing/2014/main" id="{D1CBE26F-6A27-4C3C-A411-6E45C7BB5D58}"/>
              </a:ext>
            </a:extLst>
          </p:cNvPr>
          <p:cNvSpPr/>
          <p:nvPr/>
        </p:nvSpPr>
        <p:spPr>
          <a:xfrm>
            <a:off x="12028646" y="9530545"/>
            <a:ext cx="3699034" cy="4809993"/>
          </a:xfrm>
          <a:prstGeom prst="rect">
            <a:avLst/>
          </a:prstGeom>
          <a:solidFill>
            <a:srgbClr val="DCE5FC">
              <a:alpha val="9804"/>
            </a:srgbClr>
          </a:solidFill>
          <a:ln w="3175" cap="flat">
            <a:noFill/>
            <a:miter lim="400000"/>
          </a:ln>
          <a:effectLst/>
        </p:spPr>
        <p:txBody>
          <a:bodyPr rot="0" spcFirstLastPara="0" vertOverflow="overflow" horzOverflow="overflow" vert="horz" wrap="square" lIns="111811" tIns="111811" rIns="111811" bIns="111811" numCol="1" spcCol="0" rtlCol="0" fromWordArt="0" anchor="t" anchorCtr="0" forceAA="0" compatLnSpc="1">
            <a:prstTxWarp prst="textNoShape">
              <a:avLst/>
            </a:prstTxWarp>
            <a:noAutofit/>
          </a:bodyPr>
          <a:lstStyle/>
          <a:p>
            <a:pPr defTabSz="442786"/>
            <a:r>
              <a:rPr lang="zh-CN" altLang="en-US" sz="4000" b="1">
                <a:gradFill flip="none" rotWithShape="1">
                  <a:gsLst>
                    <a:gs pos="0">
                      <a:srgbClr val="FFE68D"/>
                    </a:gs>
                    <a:gs pos="100000">
                      <a:srgbClr val="FFC156"/>
                    </a:gs>
                  </a:gsLst>
                  <a:lin ang="3600000" scaled="0"/>
                </a:gradFill>
                <a:latin typeface="FZLanTingHeiS-B-GB"/>
                <a:ea typeface="Source Han Sans CN" charset="-122"/>
              </a:rPr>
              <a:t>机密虚机</a:t>
            </a:r>
          </a:p>
        </p:txBody>
      </p:sp>
      <p:sp>
        <p:nvSpPr>
          <p:cNvPr id="53" name="矩形 52">
            <a:extLst>
              <a:ext uri="{FF2B5EF4-FFF2-40B4-BE49-F238E27FC236}">
                <a16:creationId xmlns:a16="http://schemas.microsoft.com/office/drawing/2014/main" id="{C93E0D1A-A002-4CED-94C5-75904E466596}"/>
              </a:ext>
            </a:extLst>
          </p:cNvPr>
          <p:cNvSpPr/>
          <p:nvPr/>
        </p:nvSpPr>
        <p:spPr>
          <a:xfrm>
            <a:off x="12502816" y="11812850"/>
            <a:ext cx="2771571" cy="983929"/>
          </a:xfrm>
          <a:prstGeom prst="rect">
            <a:avLst/>
          </a:prstGeom>
          <a:solidFill>
            <a:srgbClr val="DCE5FC">
              <a:alpha val="9804"/>
            </a:srgbClr>
          </a:solidFill>
          <a:ln w="3175" cap="flat">
            <a:noFill/>
            <a:miter lim="400000"/>
          </a:ln>
          <a:effectLst/>
        </p:spPr>
        <p:txBody>
          <a:bodyPr rot="0" spcFirstLastPara="0" vertOverflow="overflow" horzOverflow="overflow" vert="horz" wrap="square" lIns="111811" tIns="111811" rIns="111811" bIns="111811" numCol="1" spcCol="0" rtlCol="0" fromWordArt="0" anchor="ctr" anchorCtr="0" forceAA="0" compatLnSpc="1">
            <a:prstTxWarp prst="textNoShape">
              <a:avLst/>
            </a:prstTxWarp>
            <a:noAutofit/>
          </a:bodyPr>
          <a:lstStyle/>
          <a:p>
            <a:pPr defTabSz="442786"/>
            <a:r>
              <a:rPr lang="zh-CN" altLang="en-US" sz="4000">
                <a:solidFill>
                  <a:schemeClr val="tx1"/>
                </a:solidFill>
                <a:latin typeface="FZLanTingHeiS-B-GB"/>
                <a:ea typeface="Source Han Sans CN" charset="-122"/>
              </a:rPr>
              <a:t>工作负载</a:t>
            </a:r>
          </a:p>
        </p:txBody>
      </p:sp>
      <p:sp>
        <p:nvSpPr>
          <p:cNvPr id="54" name="矩形 53">
            <a:extLst>
              <a:ext uri="{FF2B5EF4-FFF2-40B4-BE49-F238E27FC236}">
                <a16:creationId xmlns:a16="http://schemas.microsoft.com/office/drawing/2014/main" id="{55846287-9D39-49EC-B53C-FFAFEAFADE7B}"/>
              </a:ext>
            </a:extLst>
          </p:cNvPr>
          <p:cNvSpPr/>
          <p:nvPr/>
        </p:nvSpPr>
        <p:spPr>
          <a:xfrm>
            <a:off x="12502816" y="13190991"/>
            <a:ext cx="2771571" cy="983929"/>
          </a:xfrm>
          <a:prstGeom prst="rect">
            <a:avLst/>
          </a:prstGeom>
          <a:solidFill>
            <a:srgbClr val="DCE5FC">
              <a:alpha val="9804"/>
            </a:srgbClr>
          </a:solidFill>
          <a:ln w="3175" cap="flat">
            <a:noFill/>
            <a:miter lim="400000"/>
          </a:ln>
          <a:effectLst/>
        </p:spPr>
        <p:txBody>
          <a:bodyPr rot="0" spcFirstLastPara="0" vertOverflow="overflow" horzOverflow="overflow" vert="horz" wrap="square" lIns="111811" tIns="111811" rIns="111811" bIns="111811" numCol="1" spcCol="0" rtlCol="0" fromWordArt="0" anchor="ctr" anchorCtr="0" forceAA="0" compatLnSpc="1">
            <a:prstTxWarp prst="textNoShape">
              <a:avLst/>
            </a:prstTxWarp>
            <a:noAutofit/>
          </a:bodyPr>
          <a:lstStyle/>
          <a:p>
            <a:pPr defTabSz="442786"/>
            <a:r>
              <a:rPr lang="zh-CN" altLang="en-US" sz="4000">
                <a:solidFill>
                  <a:schemeClr val="tx1"/>
                </a:solidFill>
                <a:latin typeface="FZLanTingHeiS-B-GB"/>
                <a:ea typeface="Source Han Sans CN" charset="-122"/>
              </a:rPr>
              <a:t>证明代理</a:t>
            </a:r>
          </a:p>
        </p:txBody>
      </p:sp>
      <p:sp>
        <p:nvSpPr>
          <p:cNvPr id="59" name="矩形 58">
            <a:extLst>
              <a:ext uri="{FF2B5EF4-FFF2-40B4-BE49-F238E27FC236}">
                <a16:creationId xmlns:a16="http://schemas.microsoft.com/office/drawing/2014/main" id="{BEB57655-A38E-4B27-AB91-A7D770FC4E1D}"/>
              </a:ext>
            </a:extLst>
          </p:cNvPr>
          <p:cNvSpPr/>
          <p:nvPr/>
        </p:nvSpPr>
        <p:spPr>
          <a:xfrm>
            <a:off x="18144677" y="9530545"/>
            <a:ext cx="3699034" cy="4809993"/>
          </a:xfrm>
          <a:prstGeom prst="rect">
            <a:avLst/>
          </a:prstGeom>
          <a:solidFill>
            <a:srgbClr val="DCE5FC">
              <a:alpha val="9804"/>
            </a:srgbClr>
          </a:solidFill>
          <a:ln w="3175" cap="flat">
            <a:noFill/>
            <a:miter lim="400000"/>
          </a:ln>
          <a:effectLst/>
        </p:spPr>
        <p:txBody>
          <a:bodyPr rot="0" spcFirstLastPara="0" vertOverflow="overflow" horzOverflow="overflow" vert="horz" wrap="square" lIns="111811" tIns="111811" rIns="111811" bIns="111811" numCol="1" spcCol="0" rtlCol="0" fromWordArt="0" anchor="t" anchorCtr="0" forceAA="0" compatLnSpc="1">
            <a:prstTxWarp prst="textNoShape">
              <a:avLst/>
            </a:prstTxWarp>
            <a:noAutofit/>
          </a:bodyPr>
          <a:lstStyle/>
          <a:p>
            <a:pPr defTabSz="442786"/>
            <a:r>
              <a:rPr lang="zh-CN" altLang="en-US" sz="4000" b="1">
                <a:gradFill flip="none" rotWithShape="1">
                  <a:gsLst>
                    <a:gs pos="0">
                      <a:srgbClr val="FFE68D"/>
                    </a:gs>
                    <a:gs pos="100000">
                      <a:srgbClr val="FFC156"/>
                    </a:gs>
                  </a:gsLst>
                  <a:lin ang="3600000" scaled="0"/>
                </a:gradFill>
                <a:latin typeface="FZLanTingHeiS-B-GB"/>
                <a:ea typeface="Source Han Sans CN" charset="-122"/>
              </a:rPr>
              <a:t>机密容器</a:t>
            </a:r>
          </a:p>
        </p:txBody>
      </p:sp>
      <p:sp>
        <p:nvSpPr>
          <p:cNvPr id="61" name="矩形 60">
            <a:extLst>
              <a:ext uri="{FF2B5EF4-FFF2-40B4-BE49-F238E27FC236}">
                <a16:creationId xmlns:a16="http://schemas.microsoft.com/office/drawing/2014/main" id="{D7FD70CF-7FBB-4AE2-90CF-5E2A0DBF02D8}"/>
              </a:ext>
            </a:extLst>
          </p:cNvPr>
          <p:cNvSpPr/>
          <p:nvPr/>
        </p:nvSpPr>
        <p:spPr>
          <a:xfrm>
            <a:off x="18618847" y="13190991"/>
            <a:ext cx="2918920" cy="983929"/>
          </a:xfrm>
          <a:prstGeom prst="rect">
            <a:avLst/>
          </a:prstGeom>
          <a:solidFill>
            <a:srgbClr val="DCE5FC">
              <a:alpha val="9804"/>
            </a:srgbClr>
          </a:solidFill>
          <a:ln w="3175" cap="flat">
            <a:noFill/>
            <a:miter lim="400000"/>
          </a:ln>
          <a:effectLst/>
        </p:spPr>
        <p:txBody>
          <a:bodyPr rot="0" spcFirstLastPara="0" vertOverflow="overflow" horzOverflow="overflow" vert="horz" wrap="square" lIns="111811" tIns="111811" rIns="111811" bIns="111811" numCol="1" spcCol="0" rtlCol="0" fromWordArt="0" anchor="ctr" anchorCtr="0" forceAA="0" compatLnSpc="1">
            <a:prstTxWarp prst="textNoShape">
              <a:avLst/>
            </a:prstTxWarp>
            <a:noAutofit/>
          </a:bodyPr>
          <a:lstStyle/>
          <a:p>
            <a:pPr defTabSz="442786"/>
            <a:r>
              <a:rPr lang="zh-CN" altLang="en-US" sz="4000">
                <a:solidFill>
                  <a:schemeClr val="tx1"/>
                </a:solidFill>
                <a:latin typeface="FZLanTingHeiS-B-GB"/>
                <a:ea typeface="Source Han Sans CN" charset="-122"/>
              </a:rPr>
              <a:t>证明代理</a:t>
            </a:r>
          </a:p>
        </p:txBody>
      </p:sp>
      <p:cxnSp>
        <p:nvCxnSpPr>
          <p:cNvPr id="63" name="直接箭头连接符 62">
            <a:extLst>
              <a:ext uri="{FF2B5EF4-FFF2-40B4-BE49-F238E27FC236}">
                <a16:creationId xmlns:a16="http://schemas.microsoft.com/office/drawing/2014/main" id="{62B5D999-7CA1-468D-A3BE-0DA1B5DB551C}"/>
              </a:ext>
            </a:extLst>
          </p:cNvPr>
          <p:cNvCxnSpPr>
            <a:cxnSpLocks/>
            <a:stCxn id="25" idx="3"/>
            <a:endCxn id="45" idx="1"/>
          </p:cNvCxnSpPr>
          <p:nvPr/>
        </p:nvCxnSpPr>
        <p:spPr>
          <a:xfrm>
            <a:off x="22759986" y="11143984"/>
            <a:ext cx="3310262" cy="0"/>
          </a:xfrm>
          <a:prstGeom prst="straightConnector1">
            <a:avLst/>
          </a:prstGeom>
          <a:noFill/>
          <a:ln w="50800" cap="flat">
            <a:solidFill>
              <a:srgbClr val="FFFFFF"/>
            </a:solidFill>
            <a:prstDash val="solid"/>
            <a:miter lim="400000"/>
            <a:headEnd type="triangle" w="lg" len="lg"/>
            <a:tailEnd type="triangle" w="lg" len="lg"/>
          </a:ln>
          <a:effectLst/>
          <a:sp3d/>
        </p:spPr>
        <p:style>
          <a:lnRef idx="0">
            <a:scrgbClr r="0" g="0" b="0"/>
          </a:lnRef>
          <a:fillRef idx="0">
            <a:scrgbClr r="0" g="0" b="0"/>
          </a:fillRef>
          <a:effectRef idx="0">
            <a:scrgbClr r="0" g="0" b="0"/>
          </a:effectRef>
          <a:fontRef idx="none"/>
        </p:style>
      </p:cxnSp>
      <p:sp>
        <p:nvSpPr>
          <p:cNvPr id="70" name="矩形 69">
            <a:extLst>
              <a:ext uri="{FF2B5EF4-FFF2-40B4-BE49-F238E27FC236}">
                <a16:creationId xmlns:a16="http://schemas.microsoft.com/office/drawing/2014/main" id="{EE957DCF-AF44-4E57-AD80-D80810180106}"/>
              </a:ext>
            </a:extLst>
          </p:cNvPr>
          <p:cNvSpPr/>
          <p:nvPr/>
        </p:nvSpPr>
        <p:spPr>
          <a:xfrm>
            <a:off x="18692521" y="10866027"/>
            <a:ext cx="2771571" cy="1859597"/>
          </a:xfrm>
          <a:prstGeom prst="rect">
            <a:avLst/>
          </a:prstGeom>
          <a:solidFill>
            <a:srgbClr val="DCE5FC">
              <a:alpha val="9804"/>
            </a:srgbClr>
          </a:solidFill>
          <a:ln w="3175" cap="flat">
            <a:noFill/>
            <a:miter lim="400000"/>
          </a:ln>
          <a:effectLst/>
        </p:spPr>
        <p:txBody>
          <a:bodyPr rot="0" spcFirstLastPara="0" vertOverflow="overflow" horzOverflow="overflow" vert="horz" wrap="square" lIns="111811" tIns="111811" rIns="111811" bIns="111811" numCol="1" spcCol="0" rtlCol="0" fromWordArt="0" anchor="t" anchorCtr="0" forceAA="0" compatLnSpc="1">
            <a:prstTxWarp prst="textNoShape">
              <a:avLst/>
            </a:prstTxWarp>
            <a:noAutofit/>
          </a:bodyPr>
          <a:lstStyle/>
          <a:p>
            <a:pPr defTabSz="442786"/>
            <a:r>
              <a:rPr lang="en-US" altLang="zh-CN" sz="3000">
                <a:solidFill>
                  <a:schemeClr val="tx1"/>
                </a:solidFill>
                <a:latin typeface="FZLanTingHeiS-B-GB"/>
                <a:ea typeface="Source Han Sans CN" charset="-122"/>
              </a:rPr>
              <a:t>container</a:t>
            </a:r>
            <a:endParaRPr lang="zh-CN" altLang="en-US" sz="3000">
              <a:solidFill>
                <a:schemeClr val="tx1"/>
              </a:solidFill>
              <a:latin typeface="FZLanTingHeiS-B-GB"/>
              <a:ea typeface="Source Han Sans CN" charset="-122"/>
            </a:endParaRPr>
          </a:p>
        </p:txBody>
      </p:sp>
      <p:sp>
        <p:nvSpPr>
          <p:cNvPr id="71" name="矩形 70">
            <a:extLst>
              <a:ext uri="{FF2B5EF4-FFF2-40B4-BE49-F238E27FC236}">
                <a16:creationId xmlns:a16="http://schemas.microsoft.com/office/drawing/2014/main" id="{A0ADDC65-8BB1-4112-AFFC-5262053A6FA9}"/>
              </a:ext>
            </a:extLst>
          </p:cNvPr>
          <p:cNvSpPr/>
          <p:nvPr/>
        </p:nvSpPr>
        <p:spPr>
          <a:xfrm>
            <a:off x="19037942" y="11842233"/>
            <a:ext cx="2202264" cy="722526"/>
          </a:xfrm>
          <a:prstGeom prst="rect">
            <a:avLst/>
          </a:prstGeom>
          <a:solidFill>
            <a:srgbClr val="DCE5FC">
              <a:alpha val="9804"/>
            </a:srgbClr>
          </a:solidFill>
          <a:ln w="3175" cap="flat">
            <a:noFill/>
            <a:miter lim="400000"/>
          </a:ln>
          <a:effectLst/>
        </p:spPr>
        <p:txBody>
          <a:bodyPr rot="0" spcFirstLastPara="0" vertOverflow="overflow" horzOverflow="overflow" vert="horz" wrap="square" lIns="111811" tIns="111811" rIns="111811" bIns="111811" numCol="1" spcCol="0" rtlCol="0" fromWordArt="0" anchor="ctr" anchorCtr="0" forceAA="0" compatLnSpc="1">
            <a:prstTxWarp prst="textNoShape">
              <a:avLst/>
            </a:prstTxWarp>
            <a:noAutofit/>
          </a:bodyPr>
          <a:lstStyle/>
          <a:p>
            <a:pPr defTabSz="442786"/>
            <a:r>
              <a:rPr lang="zh-CN" altLang="en-US" sz="3000">
                <a:solidFill>
                  <a:schemeClr val="tx1"/>
                </a:solidFill>
                <a:latin typeface="FZLanTingHeiS-B-GB"/>
                <a:ea typeface="Source Han Sans CN" charset="-122"/>
              </a:rPr>
              <a:t>工作负载</a:t>
            </a:r>
          </a:p>
        </p:txBody>
      </p:sp>
      <p:sp>
        <p:nvSpPr>
          <p:cNvPr id="84" name="矩形 83">
            <a:extLst>
              <a:ext uri="{FF2B5EF4-FFF2-40B4-BE49-F238E27FC236}">
                <a16:creationId xmlns:a16="http://schemas.microsoft.com/office/drawing/2014/main" id="{BCD8D13D-E414-42D8-8042-36A0D3106121}"/>
              </a:ext>
            </a:extLst>
          </p:cNvPr>
          <p:cNvSpPr/>
          <p:nvPr/>
        </p:nvSpPr>
        <p:spPr>
          <a:xfrm>
            <a:off x="27240646" y="9543789"/>
            <a:ext cx="2435483" cy="1141628"/>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a:solidFill>
                  <a:schemeClr val="tx1"/>
                </a:solidFill>
                <a:latin typeface="FZLanTingHeiS-B-GB"/>
                <a:ea typeface="Source Han Sans CN" charset="-122"/>
              </a:rPr>
              <a:t>政府</a:t>
            </a:r>
          </a:p>
        </p:txBody>
      </p:sp>
      <p:sp>
        <p:nvSpPr>
          <p:cNvPr id="85" name="矩形 84">
            <a:extLst>
              <a:ext uri="{FF2B5EF4-FFF2-40B4-BE49-F238E27FC236}">
                <a16:creationId xmlns:a16="http://schemas.microsoft.com/office/drawing/2014/main" id="{1B2FD49B-5D36-42A9-907B-FE1EA8E391B2}"/>
              </a:ext>
            </a:extLst>
          </p:cNvPr>
          <p:cNvSpPr/>
          <p:nvPr/>
        </p:nvSpPr>
        <p:spPr>
          <a:xfrm>
            <a:off x="27240646" y="11047594"/>
            <a:ext cx="2435483" cy="1141628"/>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a:solidFill>
                  <a:schemeClr val="tx1"/>
                </a:solidFill>
                <a:latin typeface="FZLanTingHeiS-B-GB"/>
                <a:ea typeface="Source Han Sans CN" charset="-122"/>
              </a:rPr>
              <a:t>企业</a:t>
            </a:r>
          </a:p>
        </p:txBody>
      </p:sp>
      <p:sp>
        <p:nvSpPr>
          <p:cNvPr id="86" name="矩形 85">
            <a:extLst>
              <a:ext uri="{FF2B5EF4-FFF2-40B4-BE49-F238E27FC236}">
                <a16:creationId xmlns:a16="http://schemas.microsoft.com/office/drawing/2014/main" id="{4CA22B87-E248-407C-9D16-14CD83E3C56E}"/>
              </a:ext>
            </a:extLst>
          </p:cNvPr>
          <p:cNvSpPr/>
          <p:nvPr/>
        </p:nvSpPr>
        <p:spPr>
          <a:xfrm>
            <a:off x="27240646" y="12571892"/>
            <a:ext cx="2435483" cy="1141628"/>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a:solidFill>
                  <a:schemeClr val="tx1"/>
                </a:solidFill>
                <a:latin typeface="FZLanTingHeiS-B-GB"/>
                <a:ea typeface="Source Han Sans CN" charset="-122"/>
              </a:rPr>
              <a:t>社会</a:t>
            </a:r>
          </a:p>
        </p:txBody>
      </p:sp>
      <p:cxnSp>
        <p:nvCxnSpPr>
          <p:cNvPr id="93" name="连接符: 肘形 92">
            <a:extLst>
              <a:ext uri="{FF2B5EF4-FFF2-40B4-BE49-F238E27FC236}">
                <a16:creationId xmlns:a16="http://schemas.microsoft.com/office/drawing/2014/main" id="{3E5B8735-0507-438C-A8C4-1809DE4F2BAD}"/>
              </a:ext>
            </a:extLst>
          </p:cNvPr>
          <p:cNvCxnSpPr>
            <a:cxnSpLocks/>
            <a:stCxn id="52" idx="0"/>
            <a:endCxn id="22" idx="2"/>
          </p:cNvCxnSpPr>
          <p:nvPr/>
        </p:nvCxnSpPr>
        <p:spPr>
          <a:xfrm rot="16200000" flipV="1">
            <a:off x="8518084" y="4170466"/>
            <a:ext cx="2249645" cy="8470514"/>
          </a:xfrm>
          <a:prstGeom prst="bentConnector3">
            <a:avLst>
              <a:gd name="adj1" fmla="val 33741"/>
            </a:avLst>
          </a:prstGeom>
          <a:noFill/>
          <a:ln w="50800" cap="flat">
            <a:solidFill>
              <a:srgbClr val="FFFFFF"/>
            </a:solidFill>
            <a:prstDash val="solid"/>
            <a:miter lim="400000"/>
            <a:tailEnd type="triangle" w="lg" len="lg"/>
          </a:ln>
          <a:effectLst/>
          <a:sp3d/>
        </p:spPr>
        <p:style>
          <a:lnRef idx="0">
            <a:scrgbClr r="0" g="0" b="0"/>
          </a:lnRef>
          <a:fillRef idx="0">
            <a:scrgbClr r="0" g="0" b="0"/>
          </a:fillRef>
          <a:effectRef idx="0">
            <a:scrgbClr r="0" g="0" b="0"/>
          </a:effectRef>
          <a:fontRef idx="none"/>
        </p:style>
      </p:cxnSp>
      <p:cxnSp>
        <p:nvCxnSpPr>
          <p:cNvPr id="95" name="连接符: 肘形 94">
            <a:extLst>
              <a:ext uri="{FF2B5EF4-FFF2-40B4-BE49-F238E27FC236}">
                <a16:creationId xmlns:a16="http://schemas.microsoft.com/office/drawing/2014/main" id="{CF06929B-5A23-4A67-98A5-09B0A216D253}"/>
              </a:ext>
            </a:extLst>
          </p:cNvPr>
          <p:cNvCxnSpPr>
            <a:cxnSpLocks/>
            <a:stCxn id="59" idx="0"/>
            <a:endCxn id="22" idx="2"/>
          </p:cNvCxnSpPr>
          <p:nvPr/>
        </p:nvCxnSpPr>
        <p:spPr>
          <a:xfrm rot="16200000" flipV="1">
            <a:off x="11576100" y="1112450"/>
            <a:ext cx="2249645" cy="14586545"/>
          </a:xfrm>
          <a:prstGeom prst="bentConnector3">
            <a:avLst>
              <a:gd name="adj1" fmla="val 33741"/>
            </a:avLst>
          </a:prstGeom>
          <a:noFill/>
          <a:ln w="50800" cap="flat">
            <a:solidFill>
              <a:srgbClr val="FFFFFF"/>
            </a:solidFill>
            <a:prstDash val="solid"/>
            <a:miter lim="400000"/>
            <a:tailEnd type="triangle" w="lg" len="lg"/>
          </a:ln>
          <a:effectLst/>
          <a:sp3d/>
        </p:spPr>
        <p:style>
          <a:lnRef idx="0">
            <a:scrgbClr r="0" g="0" b="0"/>
          </a:lnRef>
          <a:fillRef idx="0">
            <a:scrgbClr r="0" g="0" b="0"/>
          </a:fillRef>
          <a:effectRef idx="0">
            <a:scrgbClr r="0" g="0" b="0"/>
          </a:effectRef>
          <a:fontRef idx="none"/>
        </p:style>
      </p:cxnSp>
      <p:sp>
        <p:nvSpPr>
          <p:cNvPr id="102" name="文本框 101">
            <a:extLst>
              <a:ext uri="{FF2B5EF4-FFF2-40B4-BE49-F238E27FC236}">
                <a16:creationId xmlns:a16="http://schemas.microsoft.com/office/drawing/2014/main" id="{644645AE-45F9-4C6A-A18D-D15DF63A1014}"/>
              </a:ext>
            </a:extLst>
          </p:cNvPr>
          <p:cNvSpPr txBox="1"/>
          <p:nvPr/>
        </p:nvSpPr>
        <p:spPr>
          <a:xfrm>
            <a:off x="23627745" y="2938427"/>
            <a:ext cx="8879488" cy="435994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287" tIns="25287" rIns="25287" bIns="25287" numCol="1" spcCol="38100" rtlCol="0" anchor="ctr">
            <a:spAutoFit/>
          </a:bodyPr>
          <a:lstStyle/>
          <a:p>
            <a:pPr marR="0" algn="l" defTabSz="3467860" rtl="0" fontAlgn="auto" latinLnBrk="0" hangingPunct="0">
              <a:lnSpc>
                <a:spcPct val="100000"/>
              </a:lnSpc>
              <a:spcBef>
                <a:spcPts val="0"/>
              </a:spcBef>
              <a:spcAft>
                <a:spcPts val="0"/>
              </a:spcAft>
              <a:buClrTx/>
              <a:buSzTx/>
              <a:tabLst/>
            </a:pPr>
            <a:r>
              <a:rPr lang="en-US" altLang="zh-CN" sz="4000">
                <a:solidFill>
                  <a:schemeClr val="tx1"/>
                </a:solidFill>
              </a:rPr>
              <a:t>openEuler</a:t>
            </a:r>
            <a:r>
              <a:rPr lang="zh-CN" altLang="en-US" sz="4000">
                <a:solidFill>
                  <a:schemeClr val="tx1"/>
                </a:solidFill>
              </a:rPr>
              <a:t>提供：</a:t>
            </a:r>
            <a:endParaRPr lang="en-US" altLang="zh-CN" sz="4000">
              <a:solidFill>
                <a:schemeClr val="tx1"/>
              </a:solidFill>
            </a:endParaRPr>
          </a:p>
          <a:p>
            <a:pPr marL="571500" marR="0" indent="-571500" algn="l" defTabSz="3467860" rtl="0" fontAlgn="auto" latinLnBrk="0" hangingPunct="0">
              <a:lnSpc>
                <a:spcPct val="100000"/>
              </a:lnSpc>
              <a:spcBef>
                <a:spcPts val="0"/>
              </a:spcBef>
              <a:spcAft>
                <a:spcPts val="0"/>
              </a:spcAft>
              <a:buClrTx/>
              <a:buSzTx/>
              <a:buFont typeface="Arial" panose="020B0604020202020204" pitchFamily="34" charset="0"/>
              <a:buChar char="•"/>
              <a:tabLst/>
            </a:pPr>
            <a:r>
              <a:rPr lang="zh-CN" altLang="en-US" sz="4000">
                <a:solidFill>
                  <a:schemeClr val="tx1"/>
                </a:solidFill>
              </a:rPr>
              <a:t>开箱即用的机密虚机、机密容器</a:t>
            </a:r>
            <a:endParaRPr lang="en-US" altLang="zh-CN" sz="4000">
              <a:solidFill>
                <a:schemeClr val="tx1"/>
              </a:solidFill>
            </a:endParaRPr>
          </a:p>
          <a:p>
            <a:pPr marL="571500" marR="0" indent="-571500" algn="l" defTabSz="3467860" rtl="0" fontAlgn="auto" latinLnBrk="0" hangingPunct="0">
              <a:lnSpc>
                <a:spcPct val="100000"/>
              </a:lnSpc>
              <a:spcBef>
                <a:spcPts val="0"/>
              </a:spcBef>
              <a:spcAft>
                <a:spcPts val="0"/>
              </a:spcAft>
              <a:buClrTx/>
              <a:buSzTx/>
              <a:buFont typeface="Arial" panose="020B0604020202020204" pitchFamily="34" charset="0"/>
              <a:buChar char="•"/>
              <a:tabLst/>
            </a:pPr>
            <a:r>
              <a:rPr kumimoji="0" lang="zh-CN" altLang="en-US" sz="4000" i="0" u="none" strike="noStrike" cap="none" spc="0" normalizeH="0" baseline="0">
                <a:ln>
                  <a:noFill/>
                </a:ln>
                <a:solidFill>
                  <a:schemeClr val="tx1"/>
                </a:solidFill>
                <a:effectLst/>
                <a:uFillTx/>
                <a:sym typeface="FZLanTingHeiS-R-GB"/>
              </a:rPr>
              <a:t>远程证明统一框架，快速集成、部署远程证明服务</a:t>
            </a:r>
            <a:endParaRPr kumimoji="0" lang="en-US" altLang="zh-CN" sz="4000" i="0" u="none" strike="noStrike" cap="none" spc="0" normalizeH="0" baseline="0">
              <a:ln>
                <a:noFill/>
              </a:ln>
              <a:solidFill>
                <a:schemeClr val="tx1"/>
              </a:solidFill>
              <a:effectLst/>
              <a:uFillTx/>
              <a:sym typeface="FZLanTingHeiS-R-GB"/>
            </a:endParaRPr>
          </a:p>
          <a:p>
            <a:pPr marL="571500" marR="0" indent="-571500" algn="l" defTabSz="3467860" rtl="0" fontAlgn="auto" latinLnBrk="0" hangingPunct="0">
              <a:lnSpc>
                <a:spcPct val="100000"/>
              </a:lnSpc>
              <a:spcBef>
                <a:spcPts val="0"/>
              </a:spcBef>
              <a:spcAft>
                <a:spcPts val="0"/>
              </a:spcAft>
              <a:buClrTx/>
              <a:buSzTx/>
              <a:buFont typeface="Arial" panose="020B0604020202020204" pitchFamily="34" charset="0"/>
              <a:buChar char="•"/>
              <a:tabLst/>
            </a:pPr>
            <a:r>
              <a:rPr kumimoji="0" lang="zh-CN" altLang="en-US" sz="4000" i="0" u="none" strike="noStrike" cap="none" spc="0" normalizeH="0" baseline="0">
                <a:ln>
                  <a:noFill/>
                </a:ln>
                <a:solidFill>
                  <a:schemeClr val="tx1"/>
                </a:solidFill>
                <a:effectLst/>
                <a:uFillTx/>
                <a:sym typeface="FZLanTingHeiS-R-GB"/>
              </a:rPr>
              <a:t>机密互联协议（</a:t>
            </a:r>
            <a:r>
              <a:rPr kumimoji="0" lang="en-US" altLang="zh-CN" sz="4000" i="0" u="none" strike="noStrike" cap="none" spc="0" normalizeH="0" baseline="0">
                <a:ln>
                  <a:noFill/>
                </a:ln>
                <a:solidFill>
                  <a:schemeClr val="tx1"/>
                </a:solidFill>
                <a:effectLst/>
                <a:uFillTx/>
                <a:sym typeface="FZLanTingHeiS-R-GB"/>
              </a:rPr>
              <a:t>RA-TLS</a:t>
            </a:r>
            <a:r>
              <a:rPr kumimoji="0" lang="zh-CN" altLang="en-US" sz="4000" i="0" u="none" strike="noStrike" cap="none" spc="0" normalizeH="0" baseline="0">
                <a:ln>
                  <a:noFill/>
                </a:ln>
                <a:solidFill>
                  <a:schemeClr val="tx1"/>
                </a:solidFill>
                <a:effectLst/>
                <a:uFillTx/>
                <a:sym typeface="FZLanTingHeiS-R-GB"/>
              </a:rPr>
              <a:t>、</a:t>
            </a:r>
            <a:r>
              <a:rPr kumimoji="0" lang="en-US" altLang="zh-CN" sz="4000" i="0" u="none" strike="noStrike" cap="none" spc="0" normalizeH="0" baseline="0">
                <a:ln>
                  <a:noFill/>
                </a:ln>
                <a:solidFill>
                  <a:schemeClr val="tx1"/>
                </a:solidFill>
                <a:effectLst/>
                <a:uFillTx/>
                <a:sym typeface="FZLanTingHeiS-R-GB"/>
              </a:rPr>
              <a:t>TEE</a:t>
            </a:r>
            <a:r>
              <a:rPr kumimoji="0" lang="zh-CN" altLang="en-US" sz="4000" i="0" u="none" strike="noStrike" cap="none" spc="0" normalizeH="0" baseline="0">
                <a:ln>
                  <a:noFill/>
                </a:ln>
                <a:solidFill>
                  <a:schemeClr val="tx1"/>
                </a:solidFill>
                <a:effectLst/>
                <a:uFillTx/>
                <a:sym typeface="FZLanTingHeiS-R-GB"/>
              </a:rPr>
              <a:t>池化），保护数据安全传输、</a:t>
            </a:r>
            <a:r>
              <a:rPr kumimoji="0" lang="en-US" altLang="zh-CN" sz="4000" i="0" u="none" strike="noStrike" cap="none" spc="0" normalizeH="0" baseline="0">
                <a:ln>
                  <a:noFill/>
                </a:ln>
                <a:solidFill>
                  <a:schemeClr val="tx1"/>
                </a:solidFill>
                <a:effectLst/>
                <a:uFillTx/>
                <a:sym typeface="FZLanTingHeiS-R-GB"/>
              </a:rPr>
              <a:t>TEE</a:t>
            </a:r>
            <a:r>
              <a:rPr kumimoji="0" lang="zh-CN" altLang="en-US" sz="4000" i="0" u="none" strike="noStrike" cap="none" spc="0" normalizeH="0" baseline="0">
                <a:ln>
                  <a:noFill/>
                </a:ln>
                <a:solidFill>
                  <a:schemeClr val="tx1"/>
                </a:solidFill>
                <a:effectLst/>
                <a:uFillTx/>
                <a:sym typeface="FZLanTingHeiS-R-GB"/>
              </a:rPr>
              <a:t>安全协同</a:t>
            </a:r>
          </a:p>
        </p:txBody>
      </p:sp>
      <p:sp>
        <p:nvSpPr>
          <p:cNvPr id="103" name="文本框 102">
            <a:extLst>
              <a:ext uri="{FF2B5EF4-FFF2-40B4-BE49-F238E27FC236}">
                <a16:creationId xmlns:a16="http://schemas.microsoft.com/office/drawing/2014/main" id="{243FD2BF-E550-4DA9-A99C-CBD4F026533F}"/>
              </a:ext>
            </a:extLst>
          </p:cNvPr>
          <p:cNvSpPr txBox="1"/>
          <p:nvPr/>
        </p:nvSpPr>
        <p:spPr>
          <a:xfrm>
            <a:off x="8088888" y="11795825"/>
            <a:ext cx="2035532" cy="57428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287" tIns="25287" rIns="25287" bIns="25287"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200" b="1">
                <a:gradFill flip="none" rotWithShape="1">
                  <a:gsLst>
                    <a:gs pos="0">
                      <a:srgbClr val="FFE68D"/>
                    </a:gs>
                    <a:gs pos="100000">
                      <a:srgbClr val="FFC156"/>
                    </a:gs>
                  </a:gsLst>
                  <a:lin ang="3600000" scaled="0"/>
                </a:gradFill>
                <a:latin typeface="FZLanTingHeiS-B-GB"/>
                <a:ea typeface="Source Han Sans CN" charset="-122"/>
              </a:defRPr>
            </a:lvl1pPr>
          </a:lstStyle>
          <a:p>
            <a:r>
              <a:rPr lang="en-US" altLang="zh-CN"/>
              <a:t>RA-TLS</a:t>
            </a:r>
            <a:endParaRPr lang="zh-CN" altLang="en-US"/>
          </a:p>
        </p:txBody>
      </p:sp>
      <p:sp>
        <p:nvSpPr>
          <p:cNvPr id="104" name="文本框 103">
            <a:extLst>
              <a:ext uri="{FF2B5EF4-FFF2-40B4-BE49-F238E27FC236}">
                <a16:creationId xmlns:a16="http://schemas.microsoft.com/office/drawing/2014/main" id="{2161E08E-4506-4833-8358-F8BF4DA94A5C}"/>
              </a:ext>
            </a:extLst>
          </p:cNvPr>
          <p:cNvSpPr txBox="1"/>
          <p:nvPr/>
        </p:nvSpPr>
        <p:spPr>
          <a:xfrm>
            <a:off x="23613935" y="10307128"/>
            <a:ext cx="2035532" cy="54351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287" tIns="25287" rIns="25287" bIns="25287" numCol="1" spcCol="38100" rtlCol="0" anchor="ctr">
            <a:spAutoFit/>
          </a:bodyPr>
          <a:lstStyle/>
          <a:p>
            <a:pPr marL="0" marR="0" indent="0" algn="ctr" defTabSz="3467860" rtl="0" fontAlgn="auto" latinLnBrk="0" hangingPunct="0">
              <a:lnSpc>
                <a:spcPct val="100000"/>
              </a:lnSpc>
              <a:spcBef>
                <a:spcPts val="0"/>
              </a:spcBef>
              <a:spcAft>
                <a:spcPts val="0"/>
              </a:spcAft>
              <a:buClrTx/>
              <a:buSzTx/>
              <a:buFontTx/>
              <a:buNone/>
              <a:tabLst/>
            </a:pPr>
            <a:r>
              <a:rPr lang="en-US" altLang="zh-CN" sz="3200" b="1">
                <a:gradFill flip="none" rotWithShape="1">
                  <a:gsLst>
                    <a:gs pos="0">
                      <a:srgbClr val="FFE68D"/>
                    </a:gs>
                    <a:gs pos="100000">
                      <a:srgbClr val="FFC156"/>
                    </a:gs>
                  </a:gsLst>
                  <a:lin ang="3600000" scaled="0"/>
                </a:gradFill>
                <a:latin typeface="FZLanTingHeiS-B-GB"/>
                <a:ea typeface="Source Han Sans CN" charset="-122"/>
              </a:rPr>
              <a:t>RA-TLS</a:t>
            </a:r>
            <a:endParaRPr lang="zh-CN" altLang="en-US" sz="3200" b="1">
              <a:gradFill flip="none" rotWithShape="1">
                <a:gsLst>
                  <a:gs pos="0">
                    <a:srgbClr val="FFE68D"/>
                  </a:gs>
                  <a:gs pos="100000">
                    <a:srgbClr val="FFC156"/>
                  </a:gs>
                </a:gsLst>
                <a:lin ang="3600000" scaled="0"/>
              </a:gradFill>
              <a:latin typeface="FZLanTingHeiS-B-GB"/>
              <a:ea typeface="Source Han Sans CN" charset="-122"/>
            </a:endParaRPr>
          </a:p>
        </p:txBody>
      </p:sp>
      <p:sp>
        <p:nvSpPr>
          <p:cNvPr id="105" name="文本框 104">
            <a:extLst>
              <a:ext uri="{FF2B5EF4-FFF2-40B4-BE49-F238E27FC236}">
                <a16:creationId xmlns:a16="http://schemas.microsoft.com/office/drawing/2014/main" id="{C8F4A6F8-266D-4EDF-95A6-98AE912E7ED9}"/>
              </a:ext>
            </a:extLst>
          </p:cNvPr>
          <p:cNvSpPr txBox="1"/>
          <p:nvPr/>
        </p:nvSpPr>
        <p:spPr>
          <a:xfrm>
            <a:off x="15798994" y="10291739"/>
            <a:ext cx="2035532" cy="57428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287" tIns="25287" rIns="25287" bIns="25287"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200" b="1">
                <a:gradFill flip="none" rotWithShape="1">
                  <a:gsLst>
                    <a:gs pos="0">
                      <a:srgbClr val="FFE68D"/>
                    </a:gs>
                    <a:gs pos="100000">
                      <a:srgbClr val="FFC156"/>
                    </a:gs>
                  </a:gsLst>
                  <a:lin ang="3600000" scaled="0"/>
                </a:gradFill>
                <a:latin typeface="FZLanTingHeiS-B-GB"/>
                <a:ea typeface="Source Han Sans CN" charset="-122"/>
              </a:defRPr>
            </a:lvl1pPr>
          </a:lstStyle>
          <a:p>
            <a:r>
              <a:rPr lang="en-US" altLang="zh-CN"/>
              <a:t>TEE</a:t>
            </a:r>
            <a:r>
              <a:rPr lang="zh-CN" altLang="en-US"/>
              <a:t>池化</a:t>
            </a:r>
          </a:p>
        </p:txBody>
      </p:sp>
      <p:sp>
        <p:nvSpPr>
          <p:cNvPr id="106" name="文本框 105">
            <a:extLst>
              <a:ext uri="{FF2B5EF4-FFF2-40B4-BE49-F238E27FC236}">
                <a16:creationId xmlns:a16="http://schemas.microsoft.com/office/drawing/2014/main" id="{78BC52AC-6392-405C-BE33-0B40E2B00000}"/>
              </a:ext>
            </a:extLst>
          </p:cNvPr>
          <p:cNvSpPr txBox="1"/>
          <p:nvPr/>
        </p:nvSpPr>
        <p:spPr>
          <a:xfrm>
            <a:off x="8088888" y="7938530"/>
            <a:ext cx="2035532" cy="57428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287" tIns="25287" rIns="25287" bIns="25287"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200" b="1">
                <a:gradFill flip="none" rotWithShape="1">
                  <a:gsLst>
                    <a:gs pos="0">
                      <a:srgbClr val="FFE68D"/>
                    </a:gs>
                    <a:gs pos="100000">
                      <a:srgbClr val="FFC156"/>
                    </a:gs>
                  </a:gsLst>
                  <a:lin ang="3600000" scaled="0"/>
                </a:gradFill>
                <a:latin typeface="FZLanTingHeiS-B-GB"/>
                <a:ea typeface="Source Han Sans CN" charset="-122"/>
              </a:defRPr>
            </a:lvl1pPr>
          </a:lstStyle>
          <a:p>
            <a:r>
              <a:rPr lang="zh-CN" altLang="en-US"/>
              <a:t>远程证明</a:t>
            </a:r>
          </a:p>
        </p:txBody>
      </p:sp>
    </p:spTree>
    <p:extLst>
      <p:ext uri="{BB962C8B-B14F-4D97-AF65-F5344CB8AC3E}">
        <p14:creationId xmlns:p14="http://schemas.microsoft.com/office/powerpoint/2010/main" val="181901485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a:extLst>
              <a:ext uri="{FF2B5EF4-FFF2-40B4-BE49-F238E27FC236}">
                <a16:creationId xmlns:a16="http://schemas.microsoft.com/office/drawing/2014/main" id="{AB24B4FE-FB60-44ED-BD1E-6EC0A49DF60D}"/>
              </a:ext>
            </a:extLst>
          </p:cNvPr>
          <p:cNvSpPr/>
          <p:nvPr/>
        </p:nvSpPr>
        <p:spPr>
          <a:xfrm>
            <a:off x="22828434" y="3448594"/>
            <a:ext cx="9686742" cy="15132141"/>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1895103"/>
            <a:endParaRPr sz="1200">
              <a:solidFill>
                <a:srgbClr val="666666"/>
              </a:solidFill>
              <a:latin typeface="Source Han Sans CN" charset="-122"/>
              <a:ea typeface="Source Han Sans CN" charset="-122"/>
              <a:cs typeface="Source Han Sans CN" charset="-122"/>
            </a:endParaRPr>
          </a:p>
        </p:txBody>
      </p:sp>
      <p:sp>
        <p:nvSpPr>
          <p:cNvPr id="3" name="矩形 2">
            <a:extLst>
              <a:ext uri="{FF2B5EF4-FFF2-40B4-BE49-F238E27FC236}">
                <a16:creationId xmlns:a16="http://schemas.microsoft.com/office/drawing/2014/main" id="{1EACE371-8F00-45E5-BE04-1F4B0DB68332}"/>
              </a:ext>
            </a:extLst>
          </p:cNvPr>
          <p:cNvSpPr/>
          <p:nvPr/>
        </p:nvSpPr>
        <p:spPr>
          <a:xfrm>
            <a:off x="1622425" y="1292225"/>
            <a:ext cx="30892751" cy="1149030"/>
          </a:xfrm>
          <a:prstGeom prst="rect">
            <a:avLst/>
          </a:prstGeom>
          <a:ln w="12700">
            <a:miter lim="400000"/>
          </a:ln>
        </p:spPr>
        <p:txBody>
          <a:bodyPr lIns="35559" tIns="35559" rIns="35559" bIns="35559">
            <a:spAutoFit/>
          </a:bodyPr>
          <a:lstStyle/>
          <a:p>
            <a:pPr defTabSz="1733930"/>
            <a:r>
              <a:rPr lang="en-US" altLang="zh-CN" sz="7000" b="1">
                <a:solidFill>
                  <a:schemeClr val="tx1"/>
                </a:solidFill>
                <a:ea typeface="Source Han Sans CN" charset="-122"/>
              </a:rPr>
              <a:t>openEuler</a:t>
            </a:r>
            <a:r>
              <a:rPr lang="zh-CN" altLang="en-US" sz="7000" b="1">
                <a:solidFill>
                  <a:schemeClr val="tx1"/>
                </a:solidFill>
                <a:ea typeface="Source Han Sans CN" charset="-122"/>
              </a:rPr>
              <a:t>社区机密计算</a:t>
            </a:r>
            <a:r>
              <a:rPr lang="en-US" altLang="zh-CN" sz="7000" b="1">
                <a:solidFill>
                  <a:schemeClr val="tx1"/>
                </a:solidFill>
                <a:ea typeface="Source Han Sans CN" charset="-122"/>
              </a:rPr>
              <a:t>SIG</a:t>
            </a:r>
            <a:endParaRPr lang="zh-CN" altLang="en-US" sz="7000" b="1">
              <a:solidFill>
                <a:schemeClr val="tx1"/>
              </a:solidFill>
              <a:ea typeface="Source Han Sans CN" charset="-122"/>
            </a:endParaRPr>
          </a:p>
        </p:txBody>
      </p:sp>
      <p:sp>
        <p:nvSpPr>
          <p:cNvPr id="10" name="文本框 242">
            <a:extLst>
              <a:ext uri="{FF2B5EF4-FFF2-40B4-BE49-F238E27FC236}">
                <a16:creationId xmlns:a16="http://schemas.microsoft.com/office/drawing/2014/main" id="{3A655591-183D-4C1E-AE9C-B9B4C263FEC3}"/>
              </a:ext>
            </a:extLst>
          </p:cNvPr>
          <p:cNvSpPr txBox="1"/>
          <p:nvPr/>
        </p:nvSpPr>
        <p:spPr>
          <a:xfrm>
            <a:off x="23668946" y="8366891"/>
            <a:ext cx="8005718" cy="5675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l" defTabSz="914400">
              <a:lnSpc>
                <a:spcPct val="150000"/>
              </a:lnSpc>
              <a:defRPr sz="3500">
                <a:solidFill>
                  <a:srgbClr val="FFFFFF"/>
                </a:solidFill>
                <a:latin typeface="Source Han Sans CN Regular"/>
                <a:ea typeface="Source Han Sans CN Regular"/>
                <a:cs typeface="Source Han Sans CN Regular"/>
                <a:sym typeface="Source Han Sans CN Regular"/>
              </a:defRPr>
            </a:pPr>
            <a:r>
              <a:rPr lang="en-US" altLang="zh-CN" sz="4500" b="1" dirty="0">
                <a:gradFill flip="none" rotWithShape="1">
                  <a:gsLst>
                    <a:gs pos="0">
                      <a:srgbClr val="FFE68D"/>
                    </a:gs>
                    <a:gs pos="100000">
                      <a:srgbClr val="FFC156"/>
                    </a:gs>
                  </a:gsLst>
                  <a:lin ang="3600000" scaled="0"/>
                </a:gradFill>
                <a:ea typeface="Source Han Sans CN" charset="-122"/>
                <a:sym typeface="FZLanTingHeiS-B-GB"/>
              </a:rPr>
              <a:t>SIG</a:t>
            </a:r>
            <a:r>
              <a:rPr lang="zh-CN" altLang="en-US" sz="4500" b="1" dirty="0">
                <a:gradFill flip="none" rotWithShape="1">
                  <a:gsLst>
                    <a:gs pos="0">
                      <a:srgbClr val="FFE68D"/>
                    </a:gs>
                    <a:gs pos="100000">
                      <a:srgbClr val="FFC156"/>
                    </a:gs>
                  </a:gsLst>
                  <a:lin ang="3600000" scaled="0"/>
                </a:gradFill>
                <a:ea typeface="Source Han Sans CN" charset="-122"/>
                <a:sym typeface="FZLanTingHeiS-B-GB"/>
              </a:rPr>
              <a:t>首页：</a:t>
            </a:r>
            <a:r>
              <a:rPr lang="en-US" altLang="zh-CN" sz="4000" dirty="0"/>
              <a:t>https://www.openeuler.org/zh/sig/sig-detail/?name=sig-confidential-computing</a:t>
            </a:r>
          </a:p>
          <a:p>
            <a:pPr algn="l" defTabSz="914400">
              <a:lnSpc>
                <a:spcPct val="150000"/>
              </a:lnSpc>
              <a:defRPr sz="3500">
                <a:solidFill>
                  <a:srgbClr val="FFFFFF"/>
                </a:solidFill>
                <a:latin typeface="Source Han Sans CN Regular"/>
                <a:ea typeface="Source Han Sans CN Regular"/>
                <a:cs typeface="Source Han Sans CN Regular"/>
                <a:sym typeface="Source Han Sans CN Regular"/>
              </a:defRPr>
            </a:pPr>
            <a:r>
              <a:rPr lang="zh-CN" altLang="en-US" sz="4500" b="1" dirty="0">
                <a:gradFill flip="none" rotWithShape="1">
                  <a:gsLst>
                    <a:gs pos="0">
                      <a:srgbClr val="FFE68D"/>
                    </a:gs>
                    <a:gs pos="100000">
                      <a:srgbClr val="FFC156"/>
                    </a:gs>
                  </a:gsLst>
                  <a:lin ang="3600000" scaled="0"/>
                </a:gradFill>
                <a:latin typeface="Source Han Sans CN Regular"/>
                <a:ea typeface="Source Han Sans CN" charset="-122"/>
              </a:rPr>
              <a:t>订阅邮件列表：</a:t>
            </a:r>
            <a:r>
              <a:rPr lang="en-US" altLang="zh-CN" sz="4000" dirty="0">
                <a:solidFill>
                  <a:schemeClr val="tx1"/>
                </a:solidFill>
                <a:hlinkClick r:id="rId3">
                  <a:extLst>
                    <a:ext uri="{A12FA001-AC4F-418D-AE19-62706E023703}">
                      <ahyp:hlinkClr xmlns:ahyp="http://schemas.microsoft.com/office/drawing/2018/hyperlinkcolor" val="tx"/>
                    </a:ext>
                  </a:extLst>
                </a:hlinkClick>
              </a:rPr>
              <a:t>dev@openeuler.org</a:t>
            </a:r>
            <a:endParaRPr lang="zh-CN" altLang="en-US" sz="4000" dirty="0">
              <a:solidFill>
                <a:schemeClr val="tx1"/>
              </a:solidFill>
            </a:endParaRPr>
          </a:p>
        </p:txBody>
      </p:sp>
      <p:sp>
        <p:nvSpPr>
          <p:cNvPr id="31" name="文本框 7">
            <a:extLst>
              <a:ext uri="{FF2B5EF4-FFF2-40B4-BE49-F238E27FC236}">
                <a16:creationId xmlns:a16="http://schemas.microsoft.com/office/drawing/2014/main" id="{B9530C4D-3327-4C4A-89F0-DFEF79BCDA20}"/>
              </a:ext>
            </a:extLst>
          </p:cNvPr>
          <p:cNvSpPr txBox="1"/>
          <p:nvPr/>
        </p:nvSpPr>
        <p:spPr>
          <a:xfrm>
            <a:off x="25245356" y="5361391"/>
            <a:ext cx="4852898" cy="72799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b="1"/>
              <a:t>加入我们</a:t>
            </a:r>
            <a:endParaRPr b="1" dirty="0"/>
          </a:p>
        </p:txBody>
      </p:sp>
      <p:pic>
        <p:nvPicPr>
          <p:cNvPr id="35" name="图像" descr="图像">
            <a:extLst>
              <a:ext uri="{FF2B5EF4-FFF2-40B4-BE49-F238E27FC236}">
                <a16:creationId xmlns:a16="http://schemas.microsoft.com/office/drawing/2014/main" id="{3F34B59B-1CC3-4D85-8693-DD89A31632BF}"/>
              </a:ext>
            </a:extLst>
          </p:cNvPr>
          <p:cNvPicPr>
            <a:picLocks noChangeAspect="1"/>
          </p:cNvPicPr>
          <p:nvPr/>
        </p:nvPicPr>
        <p:blipFill>
          <a:blip r:embed="rId4"/>
          <a:stretch>
            <a:fillRect/>
          </a:stretch>
        </p:blipFill>
        <p:spPr>
          <a:xfrm>
            <a:off x="27149157" y="3777731"/>
            <a:ext cx="1045296" cy="1181186"/>
          </a:xfrm>
          <a:prstGeom prst="rect">
            <a:avLst/>
          </a:prstGeom>
          <a:ln w="12700" cap="flat">
            <a:noFill/>
            <a:miter lim="400000"/>
          </a:ln>
          <a:effectLst/>
        </p:spPr>
      </p:pic>
      <p:sp>
        <p:nvSpPr>
          <p:cNvPr id="50" name="矩形">
            <a:extLst>
              <a:ext uri="{FF2B5EF4-FFF2-40B4-BE49-F238E27FC236}">
                <a16:creationId xmlns:a16="http://schemas.microsoft.com/office/drawing/2014/main" id="{88B09395-7A03-46A9-A47B-2DBE97440094}"/>
              </a:ext>
            </a:extLst>
          </p:cNvPr>
          <p:cNvSpPr/>
          <p:nvPr/>
        </p:nvSpPr>
        <p:spPr>
          <a:xfrm>
            <a:off x="2016124" y="3448594"/>
            <a:ext cx="8285399" cy="15132141"/>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1895103"/>
            <a:endParaRPr sz="1200">
              <a:solidFill>
                <a:srgbClr val="666666"/>
              </a:solidFill>
              <a:latin typeface="Source Han Sans CN" charset="-122"/>
              <a:ea typeface="Source Han Sans CN" charset="-122"/>
              <a:cs typeface="Source Han Sans CN" charset="-122"/>
            </a:endParaRPr>
          </a:p>
        </p:txBody>
      </p:sp>
      <p:sp>
        <p:nvSpPr>
          <p:cNvPr id="51" name="文本框 7">
            <a:extLst>
              <a:ext uri="{FF2B5EF4-FFF2-40B4-BE49-F238E27FC236}">
                <a16:creationId xmlns:a16="http://schemas.microsoft.com/office/drawing/2014/main" id="{DA7F1A86-E7AA-4F69-BE00-D326EEC8DDA7}"/>
              </a:ext>
            </a:extLst>
          </p:cNvPr>
          <p:cNvSpPr txBox="1"/>
          <p:nvPr/>
        </p:nvSpPr>
        <p:spPr>
          <a:xfrm>
            <a:off x="3732374" y="5361391"/>
            <a:ext cx="4852898" cy="72799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b="1" dirty="0"/>
              <a:t>核心贡组织</a:t>
            </a:r>
            <a:endParaRPr b="1" dirty="0"/>
          </a:p>
        </p:txBody>
      </p:sp>
      <p:sp>
        <p:nvSpPr>
          <p:cNvPr id="61" name="矩形">
            <a:extLst>
              <a:ext uri="{FF2B5EF4-FFF2-40B4-BE49-F238E27FC236}">
                <a16:creationId xmlns:a16="http://schemas.microsoft.com/office/drawing/2014/main" id="{9B369734-C9F5-4FEB-B3CB-764AAE4775D8}"/>
              </a:ext>
            </a:extLst>
          </p:cNvPr>
          <p:cNvSpPr/>
          <p:nvPr/>
        </p:nvSpPr>
        <p:spPr>
          <a:xfrm>
            <a:off x="11101953" y="3448594"/>
            <a:ext cx="11340036" cy="15132141"/>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1895103"/>
            <a:endParaRPr sz="1200">
              <a:solidFill>
                <a:srgbClr val="666666"/>
              </a:solidFill>
              <a:latin typeface="Source Han Sans CN" charset="-122"/>
              <a:ea typeface="Source Han Sans CN" charset="-122"/>
              <a:cs typeface="Source Han Sans CN" charset="-122"/>
            </a:endParaRPr>
          </a:p>
        </p:txBody>
      </p:sp>
      <p:sp>
        <p:nvSpPr>
          <p:cNvPr id="62" name="文本框 7">
            <a:extLst>
              <a:ext uri="{FF2B5EF4-FFF2-40B4-BE49-F238E27FC236}">
                <a16:creationId xmlns:a16="http://schemas.microsoft.com/office/drawing/2014/main" id="{55914A50-EE53-4C56-A8C8-34A9D261AAE2}"/>
              </a:ext>
            </a:extLst>
          </p:cNvPr>
          <p:cNvSpPr txBox="1"/>
          <p:nvPr/>
        </p:nvSpPr>
        <p:spPr>
          <a:xfrm>
            <a:off x="14345522" y="5361391"/>
            <a:ext cx="4852898" cy="72799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b="1" dirty="0"/>
              <a:t>关键用户</a:t>
            </a:r>
            <a:endParaRPr b="1" dirty="0"/>
          </a:p>
        </p:txBody>
      </p:sp>
      <p:pic>
        <p:nvPicPr>
          <p:cNvPr id="81" name="图像" descr="图像">
            <a:extLst>
              <a:ext uri="{FF2B5EF4-FFF2-40B4-BE49-F238E27FC236}">
                <a16:creationId xmlns:a16="http://schemas.microsoft.com/office/drawing/2014/main" id="{4A1F8605-FB24-4D2C-A040-B882A0D89594}"/>
              </a:ext>
            </a:extLst>
          </p:cNvPr>
          <p:cNvPicPr>
            <a:picLocks noChangeAspect="1"/>
          </p:cNvPicPr>
          <p:nvPr/>
        </p:nvPicPr>
        <p:blipFill>
          <a:blip r:embed="rId4"/>
          <a:stretch>
            <a:fillRect/>
          </a:stretch>
        </p:blipFill>
        <p:spPr>
          <a:xfrm>
            <a:off x="16249323" y="3777731"/>
            <a:ext cx="1045296" cy="1181186"/>
          </a:xfrm>
          <a:prstGeom prst="rect">
            <a:avLst/>
          </a:prstGeom>
          <a:ln w="12700" cap="flat">
            <a:noFill/>
            <a:miter lim="400000"/>
          </a:ln>
          <a:effectLst/>
        </p:spPr>
      </p:pic>
      <p:pic>
        <p:nvPicPr>
          <p:cNvPr id="82" name="图像" descr="图像">
            <a:extLst>
              <a:ext uri="{FF2B5EF4-FFF2-40B4-BE49-F238E27FC236}">
                <a16:creationId xmlns:a16="http://schemas.microsoft.com/office/drawing/2014/main" id="{7B21DFA5-F7A9-4943-AFA6-BA1B1E47F4A2}"/>
              </a:ext>
            </a:extLst>
          </p:cNvPr>
          <p:cNvPicPr>
            <a:picLocks noChangeAspect="1"/>
          </p:cNvPicPr>
          <p:nvPr/>
        </p:nvPicPr>
        <p:blipFill>
          <a:blip r:embed="rId4"/>
          <a:stretch>
            <a:fillRect/>
          </a:stretch>
        </p:blipFill>
        <p:spPr>
          <a:xfrm>
            <a:off x="5636175" y="3777731"/>
            <a:ext cx="1045296" cy="1181186"/>
          </a:xfrm>
          <a:prstGeom prst="rect">
            <a:avLst/>
          </a:prstGeom>
          <a:ln w="12700" cap="flat">
            <a:noFill/>
            <a:miter lim="400000"/>
          </a:ln>
          <a:effectLst/>
        </p:spPr>
      </p:pic>
      <p:sp>
        <p:nvSpPr>
          <p:cNvPr id="30" name="文本框 7">
            <a:extLst>
              <a:ext uri="{FF2B5EF4-FFF2-40B4-BE49-F238E27FC236}">
                <a16:creationId xmlns:a16="http://schemas.microsoft.com/office/drawing/2014/main" id="{D3373A1B-74A9-4880-8532-819617F0C5FE}"/>
              </a:ext>
            </a:extLst>
          </p:cNvPr>
          <p:cNvSpPr txBox="1"/>
          <p:nvPr/>
        </p:nvSpPr>
        <p:spPr>
          <a:xfrm>
            <a:off x="3591047" y="7109781"/>
            <a:ext cx="4852898" cy="11434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en-US" altLang="zh-CN" sz="7200" b="1">
                <a:solidFill>
                  <a:schemeClr val="tx1"/>
                </a:solidFill>
              </a:rPr>
              <a:t>Linaro</a:t>
            </a:r>
            <a:endParaRPr sz="7200" b="1" dirty="0">
              <a:solidFill>
                <a:schemeClr val="tx1"/>
              </a:solidFill>
            </a:endParaRPr>
          </a:p>
        </p:txBody>
      </p:sp>
      <p:sp>
        <p:nvSpPr>
          <p:cNvPr id="32" name="文本框 7">
            <a:extLst>
              <a:ext uri="{FF2B5EF4-FFF2-40B4-BE49-F238E27FC236}">
                <a16:creationId xmlns:a16="http://schemas.microsoft.com/office/drawing/2014/main" id="{E321B501-15A5-4385-8364-3017D9D83213}"/>
              </a:ext>
            </a:extLst>
          </p:cNvPr>
          <p:cNvSpPr txBox="1"/>
          <p:nvPr/>
        </p:nvSpPr>
        <p:spPr>
          <a:xfrm>
            <a:off x="3732374" y="9498521"/>
            <a:ext cx="4852898" cy="169749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sz="5400" b="1">
                <a:solidFill>
                  <a:schemeClr val="tx1"/>
                </a:solidFill>
              </a:rPr>
              <a:t>华中科技大学</a:t>
            </a:r>
            <a:r>
              <a:rPr lang="en-US" altLang="zh-CN" sz="5400" b="1">
                <a:solidFill>
                  <a:schemeClr val="tx1"/>
                </a:solidFill>
              </a:rPr>
              <a:t>-</a:t>
            </a:r>
            <a:r>
              <a:rPr lang="zh-CN" altLang="en-US" sz="5400" b="1">
                <a:solidFill>
                  <a:schemeClr val="tx1"/>
                </a:solidFill>
              </a:rPr>
              <a:t>网络安全学院</a:t>
            </a:r>
            <a:endParaRPr sz="5400" b="1" dirty="0">
              <a:solidFill>
                <a:schemeClr val="tx1"/>
              </a:solidFill>
            </a:endParaRPr>
          </a:p>
        </p:txBody>
      </p:sp>
      <p:sp>
        <p:nvSpPr>
          <p:cNvPr id="33" name="文本框 7">
            <a:extLst>
              <a:ext uri="{FF2B5EF4-FFF2-40B4-BE49-F238E27FC236}">
                <a16:creationId xmlns:a16="http://schemas.microsoft.com/office/drawing/2014/main" id="{68A7FB00-3CB3-4D21-AAD5-1EF06A0D4879}"/>
              </a:ext>
            </a:extLst>
          </p:cNvPr>
          <p:cNvSpPr txBox="1"/>
          <p:nvPr/>
        </p:nvSpPr>
        <p:spPr>
          <a:xfrm>
            <a:off x="3025307" y="12109889"/>
            <a:ext cx="6267032" cy="169749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sz="5400" b="1">
                <a:solidFill>
                  <a:schemeClr val="tx1"/>
                </a:solidFill>
              </a:rPr>
              <a:t>兰州大学</a:t>
            </a:r>
            <a:r>
              <a:rPr lang="en-US" altLang="zh-CN" sz="5400" b="1">
                <a:solidFill>
                  <a:schemeClr val="tx1"/>
                </a:solidFill>
              </a:rPr>
              <a:t>-ICC-NSG</a:t>
            </a:r>
            <a:r>
              <a:rPr lang="zh-CN" altLang="en-US" sz="5400" b="1">
                <a:solidFill>
                  <a:schemeClr val="tx1"/>
                </a:solidFill>
              </a:rPr>
              <a:t>安全团队</a:t>
            </a:r>
            <a:endParaRPr sz="5400" b="1" dirty="0">
              <a:solidFill>
                <a:schemeClr val="tx1"/>
              </a:solidFill>
            </a:endParaRPr>
          </a:p>
        </p:txBody>
      </p:sp>
      <p:sp>
        <p:nvSpPr>
          <p:cNvPr id="34" name="文本框 7">
            <a:extLst>
              <a:ext uri="{FF2B5EF4-FFF2-40B4-BE49-F238E27FC236}">
                <a16:creationId xmlns:a16="http://schemas.microsoft.com/office/drawing/2014/main" id="{A93F60F5-AD98-41CF-A8F5-A42C24AD9E18}"/>
              </a:ext>
            </a:extLst>
          </p:cNvPr>
          <p:cNvSpPr txBox="1"/>
          <p:nvPr/>
        </p:nvSpPr>
        <p:spPr>
          <a:xfrm>
            <a:off x="2883980" y="15052627"/>
            <a:ext cx="6267032" cy="86649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sz="5400" b="1">
                <a:solidFill>
                  <a:schemeClr val="tx1"/>
                </a:solidFill>
              </a:rPr>
              <a:t>上海交通大学</a:t>
            </a:r>
            <a:r>
              <a:rPr lang="en-US" altLang="zh-CN" sz="5400" b="1">
                <a:solidFill>
                  <a:schemeClr val="tx1"/>
                </a:solidFill>
              </a:rPr>
              <a:t>-IPADS</a:t>
            </a:r>
            <a:endParaRPr sz="5400" b="1" dirty="0">
              <a:solidFill>
                <a:schemeClr val="tx1"/>
              </a:solidFill>
            </a:endParaRPr>
          </a:p>
        </p:txBody>
      </p:sp>
      <p:sp>
        <p:nvSpPr>
          <p:cNvPr id="36" name="文本框 7">
            <a:extLst>
              <a:ext uri="{FF2B5EF4-FFF2-40B4-BE49-F238E27FC236}">
                <a16:creationId xmlns:a16="http://schemas.microsoft.com/office/drawing/2014/main" id="{63CA3F23-1F29-4956-A964-F862C1237D71}"/>
              </a:ext>
            </a:extLst>
          </p:cNvPr>
          <p:cNvSpPr txBox="1"/>
          <p:nvPr/>
        </p:nvSpPr>
        <p:spPr>
          <a:xfrm>
            <a:off x="3053906" y="16919108"/>
            <a:ext cx="6267032" cy="9588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en-US" altLang="zh-CN" sz="6000" b="1">
                <a:solidFill>
                  <a:schemeClr val="tx1"/>
                </a:solidFill>
              </a:rPr>
              <a:t>HUAWEI</a:t>
            </a:r>
            <a:endParaRPr sz="6000" b="1" dirty="0">
              <a:solidFill>
                <a:schemeClr val="tx1"/>
              </a:solidFill>
            </a:endParaRPr>
          </a:p>
        </p:txBody>
      </p:sp>
      <p:sp>
        <p:nvSpPr>
          <p:cNvPr id="37" name="文本框 7">
            <a:extLst>
              <a:ext uri="{FF2B5EF4-FFF2-40B4-BE49-F238E27FC236}">
                <a16:creationId xmlns:a16="http://schemas.microsoft.com/office/drawing/2014/main" id="{F03C8B6E-61D9-4B1C-B6CA-F925D796AD33}"/>
              </a:ext>
            </a:extLst>
          </p:cNvPr>
          <p:cNvSpPr txBox="1"/>
          <p:nvPr/>
        </p:nvSpPr>
        <p:spPr>
          <a:xfrm>
            <a:off x="11649973" y="7225948"/>
            <a:ext cx="4852898" cy="9588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sz="6000" b="1">
                <a:solidFill>
                  <a:schemeClr val="tx1"/>
                </a:solidFill>
              </a:rPr>
              <a:t>中国工商银行</a:t>
            </a:r>
            <a:endParaRPr sz="6000" b="1" dirty="0">
              <a:solidFill>
                <a:schemeClr val="tx1"/>
              </a:solidFill>
            </a:endParaRPr>
          </a:p>
        </p:txBody>
      </p:sp>
      <p:sp>
        <p:nvSpPr>
          <p:cNvPr id="38" name="文本框 7">
            <a:extLst>
              <a:ext uri="{FF2B5EF4-FFF2-40B4-BE49-F238E27FC236}">
                <a16:creationId xmlns:a16="http://schemas.microsoft.com/office/drawing/2014/main" id="{E594923E-DA02-4871-972F-D7739D6FB086}"/>
              </a:ext>
            </a:extLst>
          </p:cNvPr>
          <p:cNvSpPr txBox="1"/>
          <p:nvPr/>
        </p:nvSpPr>
        <p:spPr>
          <a:xfrm>
            <a:off x="17181709" y="7201047"/>
            <a:ext cx="4852898" cy="9588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sz="6000" b="1">
                <a:solidFill>
                  <a:schemeClr val="tx1"/>
                </a:solidFill>
              </a:rPr>
              <a:t>腾讯</a:t>
            </a:r>
            <a:endParaRPr sz="6000" b="1" dirty="0">
              <a:solidFill>
                <a:schemeClr val="tx1"/>
              </a:solidFill>
            </a:endParaRPr>
          </a:p>
        </p:txBody>
      </p:sp>
      <p:sp>
        <p:nvSpPr>
          <p:cNvPr id="39" name="文本框 7">
            <a:extLst>
              <a:ext uri="{FF2B5EF4-FFF2-40B4-BE49-F238E27FC236}">
                <a16:creationId xmlns:a16="http://schemas.microsoft.com/office/drawing/2014/main" id="{33739471-1233-4F32-9F76-5D26C615FF45}"/>
              </a:ext>
            </a:extLst>
          </p:cNvPr>
          <p:cNvSpPr txBox="1"/>
          <p:nvPr/>
        </p:nvSpPr>
        <p:spPr>
          <a:xfrm>
            <a:off x="11649973" y="9640520"/>
            <a:ext cx="4852898" cy="9588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sz="6000" b="1">
                <a:solidFill>
                  <a:schemeClr val="tx1"/>
                </a:solidFill>
              </a:rPr>
              <a:t>数字认证</a:t>
            </a:r>
            <a:endParaRPr sz="6000" b="1" dirty="0">
              <a:solidFill>
                <a:schemeClr val="tx1"/>
              </a:solidFill>
            </a:endParaRPr>
          </a:p>
        </p:txBody>
      </p:sp>
      <p:sp>
        <p:nvSpPr>
          <p:cNvPr id="40" name="文本框 7">
            <a:extLst>
              <a:ext uri="{FF2B5EF4-FFF2-40B4-BE49-F238E27FC236}">
                <a16:creationId xmlns:a16="http://schemas.microsoft.com/office/drawing/2014/main" id="{4434B815-95A1-4E48-9BD4-B4B7DCCD1E23}"/>
              </a:ext>
            </a:extLst>
          </p:cNvPr>
          <p:cNvSpPr txBox="1"/>
          <p:nvPr/>
        </p:nvSpPr>
        <p:spPr>
          <a:xfrm>
            <a:off x="17181709" y="9630562"/>
            <a:ext cx="4852898" cy="9588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sz="6000" b="1">
                <a:solidFill>
                  <a:schemeClr val="tx1"/>
                </a:solidFill>
              </a:rPr>
              <a:t>吉大正元</a:t>
            </a:r>
            <a:endParaRPr sz="6000" b="1" dirty="0">
              <a:solidFill>
                <a:schemeClr val="tx1"/>
              </a:solidFill>
            </a:endParaRPr>
          </a:p>
        </p:txBody>
      </p:sp>
      <p:sp>
        <p:nvSpPr>
          <p:cNvPr id="41" name="文本框 7">
            <a:extLst>
              <a:ext uri="{FF2B5EF4-FFF2-40B4-BE49-F238E27FC236}">
                <a16:creationId xmlns:a16="http://schemas.microsoft.com/office/drawing/2014/main" id="{D64BAE9B-5604-4BA0-BC54-2A5DEBABF84E}"/>
              </a:ext>
            </a:extLst>
          </p:cNvPr>
          <p:cNvSpPr txBox="1"/>
          <p:nvPr/>
        </p:nvSpPr>
        <p:spPr>
          <a:xfrm>
            <a:off x="11649973" y="12055092"/>
            <a:ext cx="4852898" cy="9588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sz="6000" b="1">
                <a:solidFill>
                  <a:schemeClr val="tx1"/>
                </a:solidFill>
              </a:rPr>
              <a:t>锘崴科技</a:t>
            </a:r>
            <a:endParaRPr sz="6000" b="1" dirty="0">
              <a:solidFill>
                <a:schemeClr val="tx1"/>
              </a:solidFill>
            </a:endParaRPr>
          </a:p>
        </p:txBody>
      </p:sp>
      <p:sp>
        <p:nvSpPr>
          <p:cNvPr id="42" name="文本框 7">
            <a:extLst>
              <a:ext uri="{FF2B5EF4-FFF2-40B4-BE49-F238E27FC236}">
                <a16:creationId xmlns:a16="http://schemas.microsoft.com/office/drawing/2014/main" id="{03109DAB-6CE8-4CDD-B2E2-409C3BF5D8E8}"/>
              </a:ext>
            </a:extLst>
          </p:cNvPr>
          <p:cNvSpPr txBox="1"/>
          <p:nvPr/>
        </p:nvSpPr>
        <p:spPr>
          <a:xfrm>
            <a:off x="17181709" y="12060077"/>
            <a:ext cx="4852898" cy="9588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sz="6000" b="1">
                <a:solidFill>
                  <a:schemeClr val="tx1"/>
                </a:solidFill>
              </a:rPr>
              <a:t>深圳奥联</a:t>
            </a:r>
            <a:endParaRPr sz="6000" b="1" dirty="0">
              <a:solidFill>
                <a:schemeClr val="tx1"/>
              </a:solidFill>
            </a:endParaRPr>
          </a:p>
        </p:txBody>
      </p:sp>
      <p:sp>
        <p:nvSpPr>
          <p:cNvPr id="43" name="文本框 7">
            <a:extLst>
              <a:ext uri="{FF2B5EF4-FFF2-40B4-BE49-F238E27FC236}">
                <a16:creationId xmlns:a16="http://schemas.microsoft.com/office/drawing/2014/main" id="{FCFFE651-B292-4C56-87FA-A52CED775A5B}"/>
              </a:ext>
            </a:extLst>
          </p:cNvPr>
          <p:cNvSpPr txBox="1"/>
          <p:nvPr/>
        </p:nvSpPr>
        <p:spPr>
          <a:xfrm>
            <a:off x="11649973" y="14469664"/>
            <a:ext cx="4852898" cy="9588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sz="6000" b="1">
                <a:solidFill>
                  <a:schemeClr val="tx1"/>
                </a:solidFill>
              </a:rPr>
              <a:t>华为云</a:t>
            </a:r>
            <a:endParaRPr sz="6000" b="1" dirty="0">
              <a:solidFill>
                <a:schemeClr val="tx1"/>
              </a:solidFill>
            </a:endParaRPr>
          </a:p>
        </p:txBody>
      </p:sp>
      <p:sp>
        <p:nvSpPr>
          <p:cNvPr id="44" name="文本框 7">
            <a:extLst>
              <a:ext uri="{FF2B5EF4-FFF2-40B4-BE49-F238E27FC236}">
                <a16:creationId xmlns:a16="http://schemas.microsoft.com/office/drawing/2014/main" id="{7A18B713-E696-4F32-9676-73F454A31E1C}"/>
              </a:ext>
            </a:extLst>
          </p:cNvPr>
          <p:cNvSpPr txBox="1"/>
          <p:nvPr/>
        </p:nvSpPr>
        <p:spPr>
          <a:xfrm>
            <a:off x="17181709" y="14489592"/>
            <a:ext cx="4852898" cy="9588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sz="6000" b="1">
                <a:solidFill>
                  <a:schemeClr val="tx1"/>
                </a:solidFill>
              </a:rPr>
              <a:t>数字广东</a:t>
            </a:r>
            <a:endParaRPr sz="6000" b="1" dirty="0">
              <a:solidFill>
                <a:schemeClr val="tx1"/>
              </a:solidFill>
            </a:endParaRPr>
          </a:p>
        </p:txBody>
      </p:sp>
      <p:sp>
        <p:nvSpPr>
          <p:cNvPr id="45" name="文本框 7">
            <a:extLst>
              <a:ext uri="{FF2B5EF4-FFF2-40B4-BE49-F238E27FC236}">
                <a16:creationId xmlns:a16="http://schemas.microsoft.com/office/drawing/2014/main" id="{57DA8AD0-0D2B-43B7-8DAC-C472D2B3BAE0}"/>
              </a:ext>
            </a:extLst>
          </p:cNvPr>
          <p:cNvSpPr txBox="1"/>
          <p:nvPr/>
        </p:nvSpPr>
        <p:spPr>
          <a:xfrm>
            <a:off x="11649973" y="16884236"/>
            <a:ext cx="4852898" cy="9588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sz="6000" b="1">
                <a:solidFill>
                  <a:schemeClr val="tx1"/>
                </a:solidFill>
              </a:rPr>
              <a:t>兰州大学</a:t>
            </a:r>
            <a:endParaRPr sz="6000" b="1" dirty="0">
              <a:solidFill>
                <a:schemeClr val="tx1"/>
              </a:solidFill>
            </a:endParaRPr>
          </a:p>
        </p:txBody>
      </p:sp>
      <p:sp>
        <p:nvSpPr>
          <p:cNvPr id="46" name="文本框 7">
            <a:extLst>
              <a:ext uri="{FF2B5EF4-FFF2-40B4-BE49-F238E27FC236}">
                <a16:creationId xmlns:a16="http://schemas.microsoft.com/office/drawing/2014/main" id="{3893CEF2-8213-40B2-8276-F6F07FA7332F}"/>
              </a:ext>
            </a:extLst>
          </p:cNvPr>
          <p:cNvSpPr txBox="1"/>
          <p:nvPr/>
        </p:nvSpPr>
        <p:spPr>
          <a:xfrm>
            <a:off x="17181709" y="16919108"/>
            <a:ext cx="4852898" cy="9588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sz="6000" b="1">
                <a:solidFill>
                  <a:schemeClr val="tx1"/>
                </a:solidFill>
              </a:rPr>
              <a:t>达梦数据</a:t>
            </a:r>
            <a:endParaRPr sz="6000" b="1" dirty="0">
              <a:solidFill>
                <a:schemeClr val="tx1"/>
              </a:solidFill>
            </a:endParaRPr>
          </a:p>
        </p:txBody>
      </p:sp>
    </p:spTree>
    <p:extLst>
      <p:ext uri="{BB962C8B-B14F-4D97-AF65-F5344CB8AC3E}">
        <p14:creationId xmlns:p14="http://schemas.microsoft.com/office/powerpoint/2010/main" val="59232112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矩形">
            <a:extLst>
              <a:ext uri="{FF2B5EF4-FFF2-40B4-BE49-F238E27FC236}">
                <a16:creationId xmlns:a16="http://schemas.microsoft.com/office/drawing/2014/main" id="{AB24B4FE-FB60-44ED-BD1E-6EC0A49DF60D}"/>
              </a:ext>
            </a:extLst>
          </p:cNvPr>
          <p:cNvSpPr/>
          <p:nvPr/>
        </p:nvSpPr>
        <p:spPr>
          <a:xfrm>
            <a:off x="22828434" y="3448594"/>
            <a:ext cx="9686742" cy="15132141"/>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1895103"/>
            <a:endParaRPr sz="1200">
              <a:solidFill>
                <a:srgbClr val="666666"/>
              </a:solidFill>
              <a:latin typeface="Source Han Sans CN" charset="-122"/>
              <a:ea typeface="Source Han Sans CN" charset="-122"/>
              <a:cs typeface="Source Han Sans CN" charset="-122"/>
            </a:endParaRPr>
          </a:p>
        </p:txBody>
      </p:sp>
      <p:sp>
        <p:nvSpPr>
          <p:cNvPr id="3" name="矩形 2">
            <a:extLst>
              <a:ext uri="{FF2B5EF4-FFF2-40B4-BE49-F238E27FC236}">
                <a16:creationId xmlns:a16="http://schemas.microsoft.com/office/drawing/2014/main" id="{1EACE371-8F00-45E5-BE04-1F4B0DB68332}"/>
              </a:ext>
            </a:extLst>
          </p:cNvPr>
          <p:cNvSpPr/>
          <p:nvPr/>
        </p:nvSpPr>
        <p:spPr>
          <a:xfrm>
            <a:off x="1622425" y="1292225"/>
            <a:ext cx="30892751" cy="1149030"/>
          </a:xfrm>
          <a:prstGeom prst="rect">
            <a:avLst/>
          </a:prstGeom>
          <a:ln w="12700">
            <a:miter lim="400000"/>
          </a:ln>
        </p:spPr>
        <p:txBody>
          <a:bodyPr lIns="35559" tIns="35559" rIns="35559" bIns="35559">
            <a:spAutoFit/>
          </a:bodyPr>
          <a:lstStyle/>
          <a:p>
            <a:pPr defTabSz="1733930"/>
            <a:r>
              <a:rPr lang="en-US" altLang="zh-CN" sz="7000" b="1">
                <a:solidFill>
                  <a:schemeClr val="tx1"/>
                </a:solidFill>
                <a:ea typeface="Source Han Sans CN" charset="-122"/>
              </a:rPr>
              <a:t>openEuler</a:t>
            </a:r>
            <a:r>
              <a:rPr lang="zh-CN" altLang="en-US" sz="7000" b="1">
                <a:solidFill>
                  <a:schemeClr val="tx1"/>
                </a:solidFill>
                <a:ea typeface="Source Han Sans CN" charset="-122"/>
              </a:rPr>
              <a:t>社区机密计算</a:t>
            </a:r>
            <a:r>
              <a:rPr lang="en-US" altLang="zh-CN" sz="7000" b="1">
                <a:solidFill>
                  <a:schemeClr val="tx1"/>
                </a:solidFill>
                <a:ea typeface="Source Han Sans CN" charset="-122"/>
              </a:rPr>
              <a:t>SIG</a:t>
            </a:r>
            <a:endParaRPr lang="zh-CN" altLang="en-US" sz="7000" b="1">
              <a:solidFill>
                <a:schemeClr val="tx1"/>
              </a:solidFill>
              <a:ea typeface="Source Han Sans CN" charset="-122"/>
            </a:endParaRPr>
          </a:p>
        </p:txBody>
      </p:sp>
      <p:sp>
        <p:nvSpPr>
          <p:cNvPr id="10" name="文本框 242">
            <a:extLst>
              <a:ext uri="{FF2B5EF4-FFF2-40B4-BE49-F238E27FC236}">
                <a16:creationId xmlns:a16="http://schemas.microsoft.com/office/drawing/2014/main" id="{3A655591-183D-4C1E-AE9C-B9B4C263FEC3}"/>
              </a:ext>
            </a:extLst>
          </p:cNvPr>
          <p:cNvSpPr txBox="1"/>
          <p:nvPr/>
        </p:nvSpPr>
        <p:spPr>
          <a:xfrm>
            <a:off x="23291553" y="6995331"/>
            <a:ext cx="8760503" cy="380174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l" defTabSz="914400">
              <a:lnSpc>
                <a:spcPct val="150000"/>
              </a:lnSpc>
              <a:defRPr sz="3500">
                <a:solidFill>
                  <a:srgbClr val="FFFFFF"/>
                </a:solidFill>
                <a:latin typeface="Source Han Sans CN Regular"/>
                <a:ea typeface="Source Han Sans CN Regular"/>
                <a:cs typeface="Source Han Sans CN Regular"/>
                <a:sym typeface="Source Han Sans CN Regular"/>
              </a:defRPr>
            </a:pPr>
            <a:r>
              <a:rPr lang="en-US" altLang="zh-CN" sz="4500" b="1">
                <a:gradFill flip="none" rotWithShape="1">
                  <a:gsLst>
                    <a:gs pos="0">
                      <a:srgbClr val="FFE68D"/>
                    </a:gs>
                    <a:gs pos="100000">
                      <a:srgbClr val="FFC156"/>
                    </a:gs>
                  </a:gsLst>
                  <a:lin ang="3600000" scaled="0"/>
                </a:gradFill>
                <a:ea typeface="Source Han Sans CN" charset="-122"/>
                <a:sym typeface="FZLanTingHeiS-B-GB"/>
              </a:rPr>
              <a:t>SIG</a:t>
            </a:r>
            <a:r>
              <a:rPr lang="zh-CN" altLang="en-US" sz="4500" b="1">
                <a:gradFill flip="none" rotWithShape="1">
                  <a:gsLst>
                    <a:gs pos="0">
                      <a:srgbClr val="FFE68D"/>
                    </a:gs>
                    <a:gs pos="100000">
                      <a:srgbClr val="FFC156"/>
                    </a:gs>
                  </a:gsLst>
                  <a:lin ang="3600000" scaled="0"/>
                </a:gradFill>
                <a:ea typeface="Source Han Sans CN" charset="-122"/>
                <a:sym typeface="FZLanTingHeiS-B-GB"/>
              </a:rPr>
              <a:t>首页：</a:t>
            </a:r>
            <a:r>
              <a:rPr lang="en-US" altLang="zh-CN" sz="4000"/>
              <a:t>https://www.openeuler.org/zh/sig/sig-detail/?name=sig-confidential-computing</a:t>
            </a:r>
          </a:p>
          <a:p>
            <a:pPr algn="l" defTabSz="914400">
              <a:lnSpc>
                <a:spcPct val="150000"/>
              </a:lnSpc>
              <a:defRPr sz="3500">
                <a:solidFill>
                  <a:srgbClr val="FFFFFF"/>
                </a:solidFill>
                <a:latin typeface="Source Han Sans CN Regular"/>
                <a:ea typeface="Source Han Sans CN Regular"/>
                <a:cs typeface="Source Han Sans CN Regular"/>
                <a:sym typeface="Source Han Sans CN Regular"/>
              </a:defRPr>
            </a:pPr>
            <a:r>
              <a:rPr lang="zh-CN" altLang="en-US" sz="4500" b="1">
                <a:gradFill flip="none" rotWithShape="1">
                  <a:gsLst>
                    <a:gs pos="0">
                      <a:srgbClr val="FFE68D"/>
                    </a:gs>
                    <a:gs pos="100000">
                      <a:srgbClr val="FFC156"/>
                    </a:gs>
                  </a:gsLst>
                  <a:lin ang="3600000" scaled="0"/>
                </a:gradFill>
                <a:latin typeface="Source Han Sans CN Regular"/>
                <a:ea typeface="Source Han Sans CN" charset="-122"/>
              </a:rPr>
              <a:t>订阅邮件列表：</a:t>
            </a:r>
            <a:r>
              <a:rPr lang="en-US" altLang="zh-CN" sz="4000">
                <a:solidFill>
                  <a:schemeClr val="tx1"/>
                </a:solidFill>
                <a:hlinkClick r:id="rId3">
                  <a:extLst>
                    <a:ext uri="{A12FA001-AC4F-418D-AE19-62706E023703}">
                      <ahyp:hlinkClr xmlns:ahyp="http://schemas.microsoft.com/office/drawing/2018/hyperlinkcolor" val="tx"/>
                    </a:ext>
                  </a:extLst>
                </a:hlinkClick>
              </a:rPr>
              <a:t>dev@openeuler.org</a:t>
            </a:r>
            <a:endParaRPr lang="zh-CN" altLang="en-US" sz="4000">
              <a:solidFill>
                <a:schemeClr val="tx1"/>
              </a:solidFill>
            </a:endParaRPr>
          </a:p>
        </p:txBody>
      </p:sp>
      <p:sp>
        <p:nvSpPr>
          <p:cNvPr id="31" name="文本框 7">
            <a:extLst>
              <a:ext uri="{FF2B5EF4-FFF2-40B4-BE49-F238E27FC236}">
                <a16:creationId xmlns:a16="http://schemas.microsoft.com/office/drawing/2014/main" id="{B9530C4D-3327-4C4A-89F0-DFEF79BCDA20}"/>
              </a:ext>
            </a:extLst>
          </p:cNvPr>
          <p:cNvSpPr txBox="1"/>
          <p:nvPr/>
        </p:nvSpPr>
        <p:spPr>
          <a:xfrm>
            <a:off x="25245356" y="5361391"/>
            <a:ext cx="4852898" cy="72799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b="1"/>
              <a:t>加入我们</a:t>
            </a:r>
            <a:endParaRPr b="1" dirty="0"/>
          </a:p>
        </p:txBody>
      </p:sp>
      <p:pic>
        <p:nvPicPr>
          <p:cNvPr id="35" name="图像" descr="图像">
            <a:extLst>
              <a:ext uri="{FF2B5EF4-FFF2-40B4-BE49-F238E27FC236}">
                <a16:creationId xmlns:a16="http://schemas.microsoft.com/office/drawing/2014/main" id="{3F34B59B-1CC3-4D85-8693-DD89A31632BF}"/>
              </a:ext>
            </a:extLst>
          </p:cNvPr>
          <p:cNvPicPr>
            <a:picLocks noChangeAspect="1"/>
          </p:cNvPicPr>
          <p:nvPr/>
        </p:nvPicPr>
        <p:blipFill>
          <a:blip r:embed="rId4"/>
          <a:stretch>
            <a:fillRect/>
          </a:stretch>
        </p:blipFill>
        <p:spPr>
          <a:xfrm>
            <a:off x="27149157" y="3777731"/>
            <a:ext cx="1045296" cy="1181186"/>
          </a:xfrm>
          <a:prstGeom prst="rect">
            <a:avLst/>
          </a:prstGeom>
          <a:ln w="12700" cap="flat">
            <a:noFill/>
            <a:miter lim="400000"/>
          </a:ln>
          <a:effectLst/>
        </p:spPr>
      </p:pic>
      <p:sp>
        <p:nvSpPr>
          <p:cNvPr id="50" name="矩形">
            <a:extLst>
              <a:ext uri="{FF2B5EF4-FFF2-40B4-BE49-F238E27FC236}">
                <a16:creationId xmlns:a16="http://schemas.microsoft.com/office/drawing/2014/main" id="{88B09395-7A03-46A9-A47B-2DBE97440094}"/>
              </a:ext>
            </a:extLst>
          </p:cNvPr>
          <p:cNvSpPr/>
          <p:nvPr/>
        </p:nvSpPr>
        <p:spPr>
          <a:xfrm>
            <a:off x="2016124" y="3448594"/>
            <a:ext cx="8285399" cy="15132141"/>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1895103"/>
            <a:endParaRPr sz="1200">
              <a:solidFill>
                <a:srgbClr val="666666"/>
              </a:solidFill>
              <a:latin typeface="Source Han Sans CN" charset="-122"/>
              <a:ea typeface="Source Han Sans CN" charset="-122"/>
              <a:cs typeface="Source Han Sans CN" charset="-122"/>
            </a:endParaRPr>
          </a:p>
        </p:txBody>
      </p:sp>
      <p:sp>
        <p:nvSpPr>
          <p:cNvPr id="51" name="文本框 7">
            <a:extLst>
              <a:ext uri="{FF2B5EF4-FFF2-40B4-BE49-F238E27FC236}">
                <a16:creationId xmlns:a16="http://schemas.microsoft.com/office/drawing/2014/main" id="{DA7F1A86-E7AA-4F69-BE00-D326EEC8DDA7}"/>
              </a:ext>
            </a:extLst>
          </p:cNvPr>
          <p:cNvSpPr txBox="1"/>
          <p:nvPr/>
        </p:nvSpPr>
        <p:spPr>
          <a:xfrm>
            <a:off x="3732374" y="5361391"/>
            <a:ext cx="4852898" cy="72799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b="1" dirty="0"/>
              <a:t>核心贡组织</a:t>
            </a:r>
            <a:endParaRPr b="1" dirty="0"/>
          </a:p>
        </p:txBody>
      </p:sp>
      <p:sp>
        <p:nvSpPr>
          <p:cNvPr id="61" name="矩形">
            <a:extLst>
              <a:ext uri="{FF2B5EF4-FFF2-40B4-BE49-F238E27FC236}">
                <a16:creationId xmlns:a16="http://schemas.microsoft.com/office/drawing/2014/main" id="{9B369734-C9F5-4FEB-B3CB-764AAE4775D8}"/>
              </a:ext>
            </a:extLst>
          </p:cNvPr>
          <p:cNvSpPr/>
          <p:nvPr/>
        </p:nvSpPr>
        <p:spPr>
          <a:xfrm>
            <a:off x="11101953" y="3448594"/>
            <a:ext cx="11340036" cy="15132141"/>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1895103"/>
            <a:endParaRPr sz="1200">
              <a:solidFill>
                <a:srgbClr val="666666"/>
              </a:solidFill>
              <a:latin typeface="Source Han Sans CN" charset="-122"/>
              <a:ea typeface="Source Han Sans CN" charset="-122"/>
              <a:cs typeface="Source Han Sans CN" charset="-122"/>
            </a:endParaRPr>
          </a:p>
        </p:txBody>
      </p:sp>
      <p:sp>
        <p:nvSpPr>
          <p:cNvPr id="62" name="文本框 7">
            <a:extLst>
              <a:ext uri="{FF2B5EF4-FFF2-40B4-BE49-F238E27FC236}">
                <a16:creationId xmlns:a16="http://schemas.microsoft.com/office/drawing/2014/main" id="{55914A50-EE53-4C56-A8C8-34A9D261AAE2}"/>
              </a:ext>
            </a:extLst>
          </p:cNvPr>
          <p:cNvSpPr txBox="1"/>
          <p:nvPr/>
        </p:nvSpPr>
        <p:spPr>
          <a:xfrm>
            <a:off x="14345522" y="5361391"/>
            <a:ext cx="4852898" cy="72799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b="1" dirty="0"/>
              <a:t>关键用户</a:t>
            </a:r>
            <a:endParaRPr b="1" dirty="0"/>
          </a:p>
        </p:txBody>
      </p:sp>
      <p:pic>
        <p:nvPicPr>
          <p:cNvPr id="81" name="图像" descr="图像">
            <a:extLst>
              <a:ext uri="{FF2B5EF4-FFF2-40B4-BE49-F238E27FC236}">
                <a16:creationId xmlns:a16="http://schemas.microsoft.com/office/drawing/2014/main" id="{4A1F8605-FB24-4D2C-A040-B882A0D89594}"/>
              </a:ext>
            </a:extLst>
          </p:cNvPr>
          <p:cNvPicPr>
            <a:picLocks noChangeAspect="1"/>
          </p:cNvPicPr>
          <p:nvPr/>
        </p:nvPicPr>
        <p:blipFill>
          <a:blip r:embed="rId4"/>
          <a:stretch>
            <a:fillRect/>
          </a:stretch>
        </p:blipFill>
        <p:spPr>
          <a:xfrm>
            <a:off x="16249323" y="3777731"/>
            <a:ext cx="1045296" cy="1181186"/>
          </a:xfrm>
          <a:prstGeom prst="rect">
            <a:avLst/>
          </a:prstGeom>
          <a:ln w="12700" cap="flat">
            <a:noFill/>
            <a:miter lim="400000"/>
          </a:ln>
          <a:effectLst/>
        </p:spPr>
      </p:pic>
      <p:pic>
        <p:nvPicPr>
          <p:cNvPr id="82" name="图像" descr="图像">
            <a:extLst>
              <a:ext uri="{FF2B5EF4-FFF2-40B4-BE49-F238E27FC236}">
                <a16:creationId xmlns:a16="http://schemas.microsoft.com/office/drawing/2014/main" id="{7B21DFA5-F7A9-4943-AFA6-BA1B1E47F4A2}"/>
              </a:ext>
            </a:extLst>
          </p:cNvPr>
          <p:cNvPicPr>
            <a:picLocks noChangeAspect="1"/>
          </p:cNvPicPr>
          <p:nvPr/>
        </p:nvPicPr>
        <p:blipFill>
          <a:blip r:embed="rId4"/>
          <a:stretch>
            <a:fillRect/>
          </a:stretch>
        </p:blipFill>
        <p:spPr>
          <a:xfrm>
            <a:off x="5636175" y="3777731"/>
            <a:ext cx="1045296" cy="1181186"/>
          </a:xfrm>
          <a:prstGeom prst="rect">
            <a:avLst/>
          </a:prstGeom>
          <a:ln w="12700" cap="flat">
            <a:noFill/>
            <a:miter lim="400000"/>
          </a:ln>
          <a:effectLst/>
        </p:spPr>
      </p:pic>
      <p:sp>
        <p:nvSpPr>
          <p:cNvPr id="30" name="文本框 7">
            <a:extLst>
              <a:ext uri="{FF2B5EF4-FFF2-40B4-BE49-F238E27FC236}">
                <a16:creationId xmlns:a16="http://schemas.microsoft.com/office/drawing/2014/main" id="{D3373A1B-74A9-4880-8532-819617F0C5FE}"/>
              </a:ext>
            </a:extLst>
          </p:cNvPr>
          <p:cNvSpPr txBox="1"/>
          <p:nvPr/>
        </p:nvSpPr>
        <p:spPr>
          <a:xfrm>
            <a:off x="3591047" y="7109781"/>
            <a:ext cx="4852898" cy="11434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en-US" altLang="zh-CN" sz="7200" b="1">
                <a:solidFill>
                  <a:schemeClr val="tx1"/>
                </a:solidFill>
              </a:rPr>
              <a:t>Linaro</a:t>
            </a:r>
            <a:endParaRPr sz="7200" b="1" dirty="0">
              <a:solidFill>
                <a:schemeClr val="tx1"/>
              </a:solidFill>
            </a:endParaRPr>
          </a:p>
        </p:txBody>
      </p:sp>
      <p:sp>
        <p:nvSpPr>
          <p:cNvPr id="32" name="文本框 7">
            <a:extLst>
              <a:ext uri="{FF2B5EF4-FFF2-40B4-BE49-F238E27FC236}">
                <a16:creationId xmlns:a16="http://schemas.microsoft.com/office/drawing/2014/main" id="{E321B501-15A5-4385-8364-3017D9D83213}"/>
              </a:ext>
            </a:extLst>
          </p:cNvPr>
          <p:cNvSpPr txBox="1"/>
          <p:nvPr/>
        </p:nvSpPr>
        <p:spPr>
          <a:xfrm>
            <a:off x="3732374" y="9498521"/>
            <a:ext cx="4852898" cy="169749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sz="5400" b="1">
                <a:solidFill>
                  <a:schemeClr val="tx1"/>
                </a:solidFill>
              </a:rPr>
              <a:t>华中科技大学</a:t>
            </a:r>
            <a:r>
              <a:rPr lang="en-US" altLang="zh-CN" sz="5400" b="1">
                <a:solidFill>
                  <a:schemeClr val="tx1"/>
                </a:solidFill>
              </a:rPr>
              <a:t>-</a:t>
            </a:r>
            <a:r>
              <a:rPr lang="zh-CN" altLang="en-US" sz="5400" b="1">
                <a:solidFill>
                  <a:schemeClr val="tx1"/>
                </a:solidFill>
              </a:rPr>
              <a:t>网络安全学院</a:t>
            </a:r>
            <a:endParaRPr sz="5400" b="1" dirty="0">
              <a:solidFill>
                <a:schemeClr val="tx1"/>
              </a:solidFill>
            </a:endParaRPr>
          </a:p>
        </p:txBody>
      </p:sp>
      <p:sp>
        <p:nvSpPr>
          <p:cNvPr id="33" name="文本框 7">
            <a:extLst>
              <a:ext uri="{FF2B5EF4-FFF2-40B4-BE49-F238E27FC236}">
                <a16:creationId xmlns:a16="http://schemas.microsoft.com/office/drawing/2014/main" id="{68A7FB00-3CB3-4D21-AAD5-1EF06A0D4879}"/>
              </a:ext>
            </a:extLst>
          </p:cNvPr>
          <p:cNvSpPr txBox="1"/>
          <p:nvPr/>
        </p:nvSpPr>
        <p:spPr>
          <a:xfrm>
            <a:off x="3025307" y="12109889"/>
            <a:ext cx="6267032" cy="169749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sz="5400" b="1">
                <a:solidFill>
                  <a:schemeClr val="tx1"/>
                </a:solidFill>
              </a:rPr>
              <a:t>兰州大学</a:t>
            </a:r>
            <a:r>
              <a:rPr lang="en-US" altLang="zh-CN" sz="5400" b="1">
                <a:solidFill>
                  <a:schemeClr val="tx1"/>
                </a:solidFill>
              </a:rPr>
              <a:t>-ICC-NSG</a:t>
            </a:r>
            <a:r>
              <a:rPr lang="zh-CN" altLang="en-US" sz="5400" b="1">
                <a:solidFill>
                  <a:schemeClr val="tx1"/>
                </a:solidFill>
              </a:rPr>
              <a:t>安全团队</a:t>
            </a:r>
            <a:endParaRPr sz="5400" b="1" dirty="0">
              <a:solidFill>
                <a:schemeClr val="tx1"/>
              </a:solidFill>
            </a:endParaRPr>
          </a:p>
        </p:txBody>
      </p:sp>
      <p:sp>
        <p:nvSpPr>
          <p:cNvPr id="34" name="文本框 7">
            <a:extLst>
              <a:ext uri="{FF2B5EF4-FFF2-40B4-BE49-F238E27FC236}">
                <a16:creationId xmlns:a16="http://schemas.microsoft.com/office/drawing/2014/main" id="{A93F60F5-AD98-41CF-A8F5-A42C24AD9E18}"/>
              </a:ext>
            </a:extLst>
          </p:cNvPr>
          <p:cNvSpPr txBox="1"/>
          <p:nvPr/>
        </p:nvSpPr>
        <p:spPr>
          <a:xfrm>
            <a:off x="2883980" y="15052627"/>
            <a:ext cx="6267032" cy="86649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sz="5400" b="1">
                <a:solidFill>
                  <a:schemeClr val="tx1"/>
                </a:solidFill>
              </a:rPr>
              <a:t>上海交通大学</a:t>
            </a:r>
            <a:r>
              <a:rPr lang="en-US" altLang="zh-CN" sz="5400" b="1">
                <a:solidFill>
                  <a:schemeClr val="tx1"/>
                </a:solidFill>
              </a:rPr>
              <a:t>-IPADS</a:t>
            </a:r>
            <a:endParaRPr sz="5400" b="1" dirty="0">
              <a:solidFill>
                <a:schemeClr val="tx1"/>
              </a:solidFill>
            </a:endParaRPr>
          </a:p>
        </p:txBody>
      </p:sp>
      <p:sp>
        <p:nvSpPr>
          <p:cNvPr id="36" name="文本框 7">
            <a:extLst>
              <a:ext uri="{FF2B5EF4-FFF2-40B4-BE49-F238E27FC236}">
                <a16:creationId xmlns:a16="http://schemas.microsoft.com/office/drawing/2014/main" id="{63CA3F23-1F29-4956-A964-F862C1237D71}"/>
              </a:ext>
            </a:extLst>
          </p:cNvPr>
          <p:cNvSpPr txBox="1"/>
          <p:nvPr/>
        </p:nvSpPr>
        <p:spPr>
          <a:xfrm>
            <a:off x="3053906" y="16919108"/>
            <a:ext cx="6267032" cy="9588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en-US" altLang="zh-CN" sz="6000" b="1">
                <a:solidFill>
                  <a:schemeClr val="tx1"/>
                </a:solidFill>
              </a:rPr>
              <a:t>HUAWEI</a:t>
            </a:r>
            <a:endParaRPr sz="6000" b="1" dirty="0">
              <a:solidFill>
                <a:schemeClr val="tx1"/>
              </a:solidFill>
            </a:endParaRPr>
          </a:p>
        </p:txBody>
      </p:sp>
      <p:sp>
        <p:nvSpPr>
          <p:cNvPr id="37" name="文本框 7">
            <a:extLst>
              <a:ext uri="{FF2B5EF4-FFF2-40B4-BE49-F238E27FC236}">
                <a16:creationId xmlns:a16="http://schemas.microsoft.com/office/drawing/2014/main" id="{F03C8B6E-61D9-4B1C-B6CA-F925D796AD33}"/>
              </a:ext>
            </a:extLst>
          </p:cNvPr>
          <p:cNvSpPr txBox="1"/>
          <p:nvPr/>
        </p:nvSpPr>
        <p:spPr>
          <a:xfrm>
            <a:off x="11649973" y="7225948"/>
            <a:ext cx="4852898" cy="9588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sz="6000" b="1">
                <a:solidFill>
                  <a:schemeClr val="tx1"/>
                </a:solidFill>
              </a:rPr>
              <a:t>中国工商银行</a:t>
            </a:r>
            <a:endParaRPr sz="6000" b="1" dirty="0">
              <a:solidFill>
                <a:schemeClr val="tx1"/>
              </a:solidFill>
            </a:endParaRPr>
          </a:p>
        </p:txBody>
      </p:sp>
      <p:sp>
        <p:nvSpPr>
          <p:cNvPr id="38" name="文本框 7">
            <a:extLst>
              <a:ext uri="{FF2B5EF4-FFF2-40B4-BE49-F238E27FC236}">
                <a16:creationId xmlns:a16="http://schemas.microsoft.com/office/drawing/2014/main" id="{E594923E-DA02-4871-972F-D7739D6FB086}"/>
              </a:ext>
            </a:extLst>
          </p:cNvPr>
          <p:cNvSpPr txBox="1"/>
          <p:nvPr/>
        </p:nvSpPr>
        <p:spPr>
          <a:xfrm>
            <a:off x="17181709" y="7201047"/>
            <a:ext cx="4852898" cy="9588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sz="6000" b="1">
                <a:solidFill>
                  <a:schemeClr val="tx1"/>
                </a:solidFill>
              </a:rPr>
              <a:t>腾讯</a:t>
            </a:r>
            <a:endParaRPr sz="6000" b="1" dirty="0">
              <a:solidFill>
                <a:schemeClr val="tx1"/>
              </a:solidFill>
            </a:endParaRPr>
          </a:p>
        </p:txBody>
      </p:sp>
      <p:sp>
        <p:nvSpPr>
          <p:cNvPr id="39" name="文本框 7">
            <a:extLst>
              <a:ext uri="{FF2B5EF4-FFF2-40B4-BE49-F238E27FC236}">
                <a16:creationId xmlns:a16="http://schemas.microsoft.com/office/drawing/2014/main" id="{33739471-1233-4F32-9F76-5D26C615FF45}"/>
              </a:ext>
            </a:extLst>
          </p:cNvPr>
          <p:cNvSpPr txBox="1"/>
          <p:nvPr/>
        </p:nvSpPr>
        <p:spPr>
          <a:xfrm>
            <a:off x="11649973" y="9640520"/>
            <a:ext cx="4852898" cy="9588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sz="6000" b="1">
                <a:solidFill>
                  <a:schemeClr val="tx1"/>
                </a:solidFill>
              </a:rPr>
              <a:t>数字认证</a:t>
            </a:r>
            <a:endParaRPr sz="6000" b="1" dirty="0">
              <a:solidFill>
                <a:schemeClr val="tx1"/>
              </a:solidFill>
            </a:endParaRPr>
          </a:p>
        </p:txBody>
      </p:sp>
      <p:sp>
        <p:nvSpPr>
          <p:cNvPr id="40" name="文本框 7">
            <a:extLst>
              <a:ext uri="{FF2B5EF4-FFF2-40B4-BE49-F238E27FC236}">
                <a16:creationId xmlns:a16="http://schemas.microsoft.com/office/drawing/2014/main" id="{4434B815-95A1-4E48-9BD4-B4B7DCCD1E23}"/>
              </a:ext>
            </a:extLst>
          </p:cNvPr>
          <p:cNvSpPr txBox="1"/>
          <p:nvPr/>
        </p:nvSpPr>
        <p:spPr>
          <a:xfrm>
            <a:off x="17181709" y="9630562"/>
            <a:ext cx="4852898" cy="9588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sz="6000" b="1">
                <a:solidFill>
                  <a:schemeClr val="tx1"/>
                </a:solidFill>
              </a:rPr>
              <a:t>吉大正元</a:t>
            </a:r>
            <a:endParaRPr sz="6000" b="1" dirty="0">
              <a:solidFill>
                <a:schemeClr val="tx1"/>
              </a:solidFill>
            </a:endParaRPr>
          </a:p>
        </p:txBody>
      </p:sp>
      <p:sp>
        <p:nvSpPr>
          <p:cNvPr id="41" name="文本框 7">
            <a:extLst>
              <a:ext uri="{FF2B5EF4-FFF2-40B4-BE49-F238E27FC236}">
                <a16:creationId xmlns:a16="http://schemas.microsoft.com/office/drawing/2014/main" id="{D64BAE9B-5604-4BA0-BC54-2A5DEBABF84E}"/>
              </a:ext>
            </a:extLst>
          </p:cNvPr>
          <p:cNvSpPr txBox="1"/>
          <p:nvPr/>
        </p:nvSpPr>
        <p:spPr>
          <a:xfrm>
            <a:off x="11649973" y="12055092"/>
            <a:ext cx="4852898" cy="9588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sz="6000" b="1">
                <a:solidFill>
                  <a:schemeClr val="tx1"/>
                </a:solidFill>
              </a:rPr>
              <a:t>锘崴科技</a:t>
            </a:r>
            <a:endParaRPr sz="6000" b="1" dirty="0">
              <a:solidFill>
                <a:schemeClr val="tx1"/>
              </a:solidFill>
            </a:endParaRPr>
          </a:p>
        </p:txBody>
      </p:sp>
      <p:sp>
        <p:nvSpPr>
          <p:cNvPr id="42" name="文本框 7">
            <a:extLst>
              <a:ext uri="{FF2B5EF4-FFF2-40B4-BE49-F238E27FC236}">
                <a16:creationId xmlns:a16="http://schemas.microsoft.com/office/drawing/2014/main" id="{03109DAB-6CE8-4CDD-B2E2-409C3BF5D8E8}"/>
              </a:ext>
            </a:extLst>
          </p:cNvPr>
          <p:cNvSpPr txBox="1"/>
          <p:nvPr/>
        </p:nvSpPr>
        <p:spPr>
          <a:xfrm>
            <a:off x="17181709" y="12060077"/>
            <a:ext cx="4852898" cy="9588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sz="6000" b="1">
                <a:solidFill>
                  <a:schemeClr val="tx1"/>
                </a:solidFill>
              </a:rPr>
              <a:t>深圳奥联</a:t>
            </a:r>
            <a:endParaRPr sz="6000" b="1" dirty="0">
              <a:solidFill>
                <a:schemeClr val="tx1"/>
              </a:solidFill>
            </a:endParaRPr>
          </a:p>
        </p:txBody>
      </p:sp>
      <p:sp>
        <p:nvSpPr>
          <p:cNvPr id="43" name="文本框 7">
            <a:extLst>
              <a:ext uri="{FF2B5EF4-FFF2-40B4-BE49-F238E27FC236}">
                <a16:creationId xmlns:a16="http://schemas.microsoft.com/office/drawing/2014/main" id="{FCFFE651-B292-4C56-87FA-A52CED775A5B}"/>
              </a:ext>
            </a:extLst>
          </p:cNvPr>
          <p:cNvSpPr txBox="1"/>
          <p:nvPr/>
        </p:nvSpPr>
        <p:spPr>
          <a:xfrm>
            <a:off x="11649973" y="14469664"/>
            <a:ext cx="4852898" cy="9588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sz="6000" b="1">
                <a:solidFill>
                  <a:schemeClr val="tx1"/>
                </a:solidFill>
              </a:rPr>
              <a:t>华为云</a:t>
            </a:r>
            <a:endParaRPr sz="6000" b="1" dirty="0">
              <a:solidFill>
                <a:schemeClr val="tx1"/>
              </a:solidFill>
            </a:endParaRPr>
          </a:p>
        </p:txBody>
      </p:sp>
      <p:sp>
        <p:nvSpPr>
          <p:cNvPr id="44" name="文本框 7">
            <a:extLst>
              <a:ext uri="{FF2B5EF4-FFF2-40B4-BE49-F238E27FC236}">
                <a16:creationId xmlns:a16="http://schemas.microsoft.com/office/drawing/2014/main" id="{7A18B713-E696-4F32-9676-73F454A31E1C}"/>
              </a:ext>
            </a:extLst>
          </p:cNvPr>
          <p:cNvSpPr txBox="1"/>
          <p:nvPr/>
        </p:nvSpPr>
        <p:spPr>
          <a:xfrm>
            <a:off x="17181709" y="14489592"/>
            <a:ext cx="4852898" cy="9588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sz="6000" b="1">
                <a:solidFill>
                  <a:schemeClr val="tx1"/>
                </a:solidFill>
              </a:rPr>
              <a:t>数字广东</a:t>
            </a:r>
            <a:endParaRPr sz="6000" b="1" dirty="0">
              <a:solidFill>
                <a:schemeClr val="tx1"/>
              </a:solidFill>
            </a:endParaRPr>
          </a:p>
        </p:txBody>
      </p:sp>
      <p:sp>
        <p:nvSpPr>
          <p:cNvPr id="45" name="文本框 7">
            <a:extLst>
              <a:ext uri="{FF2B5EF4-FFF2-40B4-BE49-F238E27FC236}">
                <a16:creationId xmlns:a16="http://schemas.microsoft.com/office/drawing/2014/main" id="{57DA8AD0-0D2B-43B7-8DAC-C472D2B3BAE0}"/>
              </a:ext>
            </a:extLst>
          </p:cNvPr>
          <p:cNvSpPr txBox="1"/>
          <p:nvPr/>
        </p:nvSpPr>
        <p:spPr>
          <a:xfrm>
            <a:off x="11649973" y="16884236"/>
            <a:ext cx="4852898" cy="9588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sz="6000" b="1">
                <a:solidFill>
                  <a:schemeClr val="tx1"/>
                </a:solidFill>
              </a:rPr>
              <a:t>兰州大学</a:t>
            </a:r>
            <a:endParaRPr sz="6000" b="1" dirty="0">
              <a:solidFill>
                <a:schemeClr val="tx1"/>
              </a:solidFill>
            </a:endParaRPr>
          </a:p>
        </p:txBody>
      </p:sp>
      <p:sp>
        <p:nvSpPr>
          <p:cNvPr id="46" name="文本框 7">
            <a:extLst>
              <a:ext uri="{FF2B5EF4-FFF2-40B4-BE49-F238E27FC236}">
                <a16:creationId xmlns:a16="http://schemas.microsoft.com/office/drawing/2014/main" id="{3893CEF2-8213-40B2-8276-F6F07FA7332F}"/>
              </a:ext>
            </a:extLst>
          </p:cNvPr>
          <p:cNvSpPr txBox="1"/>
          <p:nvPr/>
        </p:nvSpPr>
        <p:spPr>
          <a:xfrm>
            <a:off x="17181709" y="16919108"/>
            <a:ext cx="4852898" cy="9588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sz="6000" b="1">
                <a:solidFill>
                  <a:schemeClr val="tx1"/>
                </a:solidFill>
              </a:rPr>
              <a:t>达梦数据</a:t>
            </a:r>
            <a:endParaRPr sz="6000" b="1" dirty="0">
              <a:solidFill>
                <a:schemeClr val="tx1"/>
              </a:solidFill>
            </a:endParaRPr>
          </a:p>
        </p:txBody>
      </p:sp>
      <p:pic>
        <p:nvPicPr>
          <p:cNvPr id="2" name="Picture 2" descr="C:\Users\h00502936\AppData\Roaming\eSpace_Desktop\UserData\h00502936\imagefiles\originalImgfiles\5683e895c80ecf81f3ec569ecf141295b1841411.jpg">
            <a:extLst>
              <a:ext uri="{FF2B5EF4-FFF2-40B4-BE49-F238E27FC236}">
                <a16:creationId xmlns:a16="http://schemas.microsoft.com/office/drawing/2014/main" id="{04F16C67-0C88-4253-897F-A7EC702F2B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54314" y="11792697"/>
            <a:ext cx="6234979" cy="6085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73977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EACE371-8F00-45E5-BE04-1F4B0DB68332}"/>
              </a:ext>
            </a:extLst>
          </p:cNvPr>
          <p:cNvSpPr/>
          <p:nvPr/>
        </p:nvSpPr>
        <p:spPr>
          <a:xfrm>
            <a:off x="1622425" y="1292225"/>
            <a:ext cx="30892751" cy="1149030"/>
          </a:xfrm>
          <a:prstGeom prst="rect">
            <a:avLst/>
          </a:prstGeom>
          <a:ln w="12700">
            <a:miter lim="400000"/>
          </a:ln>
        </p:spPr>
        <p:txBody>
          <a:bodyPr lIns="35559" tIns="35559" rIns="35559" bIns="35559">
            <a:spAutoFit/>
          </a:bodyPr>
          <a:lstStyle/>
          <a:p>
            <a:pPr defTabSz="1733930"/>
            <a:r>
              <a:rPr lang="en-US" altLang="zh-CN" sz="7000" b="1">
                <a:solidFill>
                  <a:schemeClr val="tx1"/>
                </a:solidFill>
                <a:ea typeface="Source Han Sans CN" charset="-122"/>
              </a:rPr>
              <a:t>openEuler</a:t>
            </a:r>
            <a:r>
              <a:rPr lang="zh-CN" altLang="en-US" sz="7000" b="1">
                <a:solidFill>
                  <a:schemeClr val="tx1"/>
                </a:solidFill>
                <a:ea typeface="Source Han Sans CN" charset="-122"/>
              </a:rPr>
              <a:t>社区机密计算</a:t>
            </a:r>
            <a:r>
              <a:rPr lang="en-US" altLang="zh-CN" sz="7000" b="1">
                <a:solidFill>
                  <a:schemeClr val="tx1"/>
                </a:solidFill>
                <a:ea typeface="Source Han Sans CN" charset="-122"/>
              </a:rPr>
              <a:t>SIG</a:t>
            </a:r>
            <a:endParaRPr lang="zh-CN" altLang="en-US" sz="7000" b="1">
              <a:solidFill>
                <a:schemeClr val="tx1"/>
              </a:solidFill>
              <a:ea typeface="Source Han Sans CN" charset="-122"/>
            </a:endParaRPr>
          </a:p>
        </p:txBody>
      </p:sp>
      <p:sp>
        <p:nvSpPr>
          <p:cNvPr id="5" name="矩形">
            <a:extLst>
              <a:ext uri="{FF2B5EF4-FFF2-40B4-BE49-F238E27FC236}">
                <a16:creationId xmlns:a16="http://schemas.microsoft.com/office/drawing/2014/main" id="{041D6453-D07B-4AD0-A24F-131E6BE624E5}"/>
              </a:ext>
            </a:extLst>
          </p:cNvPr>
          <p:cNvSpPr/>
          <p:nvPr/>
        </p:nvSpPr>
        <p:spPr>
          <a:xfrm>
            <a:off x="2343548" y="4613561"/>
            <a:ext cx="14821046" cy="12655535"/>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1895103"/>
            <a:endParaRPr sz="1200">
              <a:solidFill>
                <a:srgbClr val="666666"/>
              </a:solidFill>
              <a:latin typeface="Source Han Sans CN" charset="-122"/>
              <a:ea typeface="Source Han Sans CN" charset="-122"/>
              <a:cs typeface="Source Han Sans CN" charset="-122"/>
            </a:endParaRPr>
          </a:p>
        </p:txBody>
      </p:sp>
      <p:sp>
        <p:nvSpPr>
          <p:cNvPr id="7" name="文本框 7">
            <a:extLst>
              <a:ext uri="{FF2B5EF4-FFF2-40B4-BE49-F238E27FC236}">
                <a16:creationId xmlns:a16="http://schemas.microsoft.com/office/drawing/2014/main" id="{B1641557-2E8A-426B-8E7E-BA9CC52B919C}"/>
              </a:ext>
            </a:extLst>
          </p:cNvPr>
          <p:cNvSpPr txBox="1"/>
          <p:nvPr/>
        </p:nvSpPr>
        <p:spPr>
          <a:xfrm>
            <a:off x="7327622" y="7827692"/>
            <a:ext cx="4852898" cy="9588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sz="6000" b="1"/>
              <a:t>愿景</a:t>
            </a:r>
            <a:endParaRPr sz="6000" b="1" dirty="0"/>
          </a:p>
        </p:txBody>
      </p:sp>
      <p:sp>
        <p:nvSpPr>
          <p:cNvPr id="10" name="文本框 242">
            <a:extLst>
              <a:ext uri="{FF2B5EF4-FFF2-40B4-BE49-F238E27FC236}">
                <a16:creationId xmlns:a16="http://schemas.microsoft.com/office/drawing/2014/main" id="{3A655591-183D-4C1E-AE9C-B9B4C263FEC3}"/>
              </a:ext>
            </a:extLst>
          </p:cNvPr>
          <p:cNvSpPr txBox="1"/>
          <p:nvPr/>
        </p:nvSpPr>
        <p:spPr>
          <a:xfrm>
            <a:off x="3301020" y="10330907"/>
            <a:ext cx="12906102" cy="449379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defTabSz="914400">
              <a:lnSpc>
                <a:spcPct val="150000"/>
              </a:lnSpc>
              <a:defRPr sz="3500">
                <a:solidFill>
                  <a:srgbClr val="FFFFFF"/>
                </a:solidFill>
                <a:latin typeface="Source Han Sans CN Regular"/>
                <a:ea typeface="Source Han Sans CN Regular"/>
                <a:cs typeface="Source Han Sans CN Regular"/>
                <a:sym typeface="Source Han Sans CN Regular"/>
              </a:defRPr>
            </a:pPr>
            <a:r>
              <a:rPr lang="en-US" altLang="zh-CN" sz="5000"/>
              <a:t>openEuler</a:t>
            </a:r>
            <a:r>
              <a:rPr lang="zh-CN" altLang="en-US" sz="5000"/>
              <a:t>机密计算</a:t>
            </a:r>
            <a:r>
              <a:rPr lang="en-US" altLang="zh-CN" sz="5000"/>
              <a:t>SIG</a:t>
            </a:r>
            <a:r>
              <a:rPr lang="zh-CN" altLang="en-US" sz="5000"/>
              <a:t>致力于提供简单、易用的机密计算软件栈及解决方案，降低机密计算的使用门槛，推动机密计算生态发展，并打造了</a:t>
            </a:r>
            <a:r>
              <a:rPr lang="en-US" altLang="zh-CN" sz="5000">
                <a:gradFill flip="none" rotWithShape="1">
                  <a:gsLst>
                    <a:gs pos="0">
                      <a:srgbClr val="FFE68D"/>
                    </a:gs>
                    <a:gs pos="100000">
                      <a:srgbClr val="FFC156"/>
                    </a:gs>
                  </a:gsLst>
                  <a:lin ang="3600000" scaled="0"/>
                </a:gradFill>
                <a:latin typeface="Source Han Sans CN Regular"/>
                <a:ea typeface="Source Han Sans CN" charset="-122"/>
              </a:rPr>
              <a:t>secGear</a:t>
            </a:r>
            <a:r>
              <a:rPr lang="zh-CN" altLang="en-US" sz="5000">
                <a:gradFill flip="none" rotWithShape="1">
                  <a:gsLst>
                    <a:gs pos="0">
                      <a:srgbClr val="FFE68D"/>
                    </a:gs>
                    <a:gs pos="100000">
                      <a:srgbClr val="FFC156"/>
                    </a:gs>
                  </a:gsLst>
                  <a:lin ang="3600000" scaled="0"/>
                </a:gradFill>
                <a:latin typeface="Source Han Sans CN Regular"/>
                <a:ea typeface="Source Han Sans CN" charset="-122"/>
              </a:rPr>
              <a:t>机密计算软件及解决方案的品牌</a:t>
            </a:r>
            <a:r>
              <a:rPr lang="zh-CN" altLang="en-US" sz="5000"/>
              <a:t>。</a:t>
            </a:r>
            <a:endParaRPr lang="en-US" altLang="zh-CN" sz="5000"/>
          </a:p>
        </p:txBody>
      </p:sp>
      <p:pic>
        <p:nvPicPr>
          <p:cNvPr id="11" name="图像" descr="图像">
            <a:extLst>
              <a:ext uri="{FF2B5EF4-FFF2-40B4-BE49-F238E27FC236}">
                <a16:creationId xmlns:a16="http://schemas.microsoft.com/office/drawing/2014/main" id="{3BEF8881-13BC-48F5-BC54-E67483BC4A73}"/>
              </a:ext>
            </a:extLst>
          </p:cNvPr>
          <p:cNvPicPr>
            <a:picLocks noChangeAspect="1"/>
          </p:cNvPicPr>
          <p:nvPr/>
        </p:nvPicPr>
        <p:blipFill>
          <a:blip r:embed="rId3"/>
          <a:stretch>
            <a:fillRect/>
          </a:stretch>
        </p:blipFill>
        <p:spPr>
          <a:xfrm>
            <a:off x="9231423" y="5849476"/>
            <a:ext cx="1045296" cy="1181186"/>
          </a:xfrm>
          <a:prstGeom prst="rect">
            <a:avLst/>
          </a:prstGeom>
          <a:ln w="12700" cap="flat">
            <a:noFill/>
            <a:miter lim="400000"/>
          </a:ln>
          <a:effectLst/>
        </p:spPr>
      </p:pic>
      <p:sp>
        <p:nvSpPr>
          <p:cNvPr id="29" name="矩形">
            <a:extLst>
              <a:ext uri="{FF2B5EF4-FFF2-40B4-BE49-F238E27FC236}">
                <a16:creationId xmlns:a16="http://schemas.microsoft.com/office/drawing/2014/main" id="{AB24B4FE-FB60-44ED-BD1E-6EC0A49DF60D}"/>
              </a:ext>
            </a:extLst>
          </p:cNvPr>
          <p:cNvSpPr/>
          <p:nvPr/>
        </p:nvSpPr>
        <p:spPr>
          <a:xfrm>
            <a:off x="18165138" y="4613562"/>
            <a:ext cx="14821046" cy="12655534"/>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1895103"/>
            <a:endParaRPr sz="1200">
              <a:solidFill>
                <a:srgbClr val="666666"/>
              </a:solidFill>
              <a:latin typeface="Source Han Sans CN" charset="-122"/>
              <a:ea typeface="Source Han Sans CN" charset="-122"/>
              <a:cs typeface="Source Han Sans CN" charset="-122"/>
            </a:endParaRPr>
          </a:p>
        </p:txBody>
      </p:sp>
      <p:sp>
        <p:nvSpPr>
          <p:cNvPr id="31" name="文本框 7">
            <a:extLst>
              <a:ext uri="{FF2B5EF4-FFF2-40B4-BE49-F238E27FC236}">
                <a16:creationId xmlns:a16="http://schemas.microsoft.com/office/drawing/2014/main" id="{B9530C4D-3327-4C4A-89F0-DFEF79BCDA20}"/>
              </a:ext>
            </a:extLst>
          </p:cNvPr>
          <p:cNvSpPr txBox="1"/>
          <p:nvPr/>
        </p:nvSpPr>
        <p:spPr>
          <a:xfrm>
            <a:off x="23149212" y="7827692"/>
            <a:ext cx="4852898" cy="72799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b="1"/>
              <a:t>特点</a:t>
            </a:r>
            <a:endParaRPr b="1" dirty="0"/>
          </a:p>
        </p:txBody>
      </p:sp>
      <p:pic>
        <p:nvPicPr>
          <p:cNvPr id="35" name="图像" descr="图像">
            <a:extLst>
              <a:ext uri="{FF2B5EF4-FFF2-40B4-BE49-F238E27FC236}">
                <a16:creationId xmlns:a16="http://schemas.microsoft.com/office/drawing/2014/main" id="{3F34B59B-1CC3-4D85-8693-DD89A31632BF}"/>
              </a:ext>
            </a:extLst>
          </p:cNvPr>
          <p:cNvPicPr>
            <a:picLocks noChangeAspect="1"/>
          </p:cNvPicPr>
          <p:nvPr/>
        </p:nvPicPr>
        <p:blipFill>
          <a:blip r:embed="rId3"/>
          <a:stretch>
            <a:fillRect/>
          </a:stretch>
        </p:blipFill>
        <p:spPr>
          <a:xfrm>
            <a:off x="25053013" y="5849476"/>
            <a:ext cx="1045296" cy="1181186"/>
          </a:xfrm>
          <a:prstGeom prst="rect">
            <a:avLst/>
          </a:prstGeom>
          <a:ln w="12700" cap="flat">
            <a:noFill/>
            <a:miter lim="400000"/>
          </a:ln>
          <a:effectLst/>
        </p:spPr>
      </p:pic>
      <p:sp>
        <p:nvSpPr>
          <p:cNvPr id="12" name="文本框 242">
            <a:extLst>
              <a:ext uri="{FF2B5EF4-FFF2-40B4-BE49-F238E27FC236}">
                <a16:creationId xmlns:a16="http://schemas.microsoft.com/office/drawing/2014/main" id="{A83DC1F1-003E-47C9-9945-ED8B8A57FECD}"/>
              </a:ext>
            </a:extLst>
          </p:cNvPr>
          <p:cNvSpPr txBox="1"/>
          <p:nvPr/>
        </p:nvSpPr>
        <p:spPr>
          <a:xfrm>
            <a:off x="18846800" y="9793098"/>
            <a:ext cx="13668376" cy="55694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l" defTabSz="914400">
              <a:lnSpc>
                <a:spcPct val="150000"/>
              </a:lnSpc>
              <a:defRPr sz="3500">
                <a:solidFill>
                  <a:srgbClr val="FFFFFF"/>
                </a:solidFill>
                <a:latin typeface="Source Han Sans CN Regular"/>
                <a:ea typeface="Source Han Sans CN Regular"/>
                <a:cs typeface="Source Han Sans CN Regular"/>
                <a:sym typeface="Source Han Sans CN Regular"/>
              </a:defRPr>
            </a:pPr>
            <a:r>
              <a:rPr lang="zh-CN" altLang="en-US" sz="4500" b="1">
                <a:gradFill flip="none" rotWithShape="1">
                  <a:gsLst>
                    <a:gs pos="0">
                      <a:srgbClr val="FFE68D"/>
                    </a:gs>
                    <a:gs pos="100000">
                      <a:srgbClr val="FFC156"/>
                    </a:gs>
                  </a:gsLst>
                  <a:lin ang="3600000" scaled="0"/>
                </a:gradFill>
                <a:ea typeface="Source Han Sans CN" charset="-122"/>
                <a:sym typeface="FZLanTingHeiS-B-GB"/>
              </a:rPr>
              <a:t>安全</a:t>
            </a:r>
            <a:endParaRPr lang="en-US" altLang="zh-CN" sz="4500" b="1">
              <a:gradFill flip="none" rotWithShape="1">
                <a:gsLst>
                  <a:gs pos="0">
                    <a:srgbClr val="FFE68D"/>
                  </a:gs>
                  <a:gs pos="100000">
                    <a:srgbClr val="FFC156"/>
                  </a:gs>
                </a:gsLst>
                <a:lin ang="3600000" scaled="0"/>
              </a:gradFill>
              <a:ea typeface="Source Han Sans CN" charset="-122"/>
              <a:sym typeface="FZLanTingHeiS-B-GB"/>
            </a:endParaRPr>
          </a:p>
          <a:p>
            <a:pPr algn="l" defTabSz="914400">
              <a:lnSpc>
                <a:spcPct val="150000"/>
              </a:lnSpc>
              <a:defRPr sz="3500">
                <a:solidFill>
                  <a:srgbClr val="FFFFFF"/>
                </a:solidFill>
                <a:latin typeface="Source Han Sans CN Regular"/>
                <a:ea typeface="Source Han Sans CN Regular"/>
                <a:cs typeface="Source Han Sans CN Regular"/>
                <a:sym typeface="Source Han Sans CN Regular"/>
              </a:defRPr>
            </a:pPr>
            <a:r>
              <a:rPr lang="zh-CN" altLang="en-US" sz="4000"/>
              <a:t>持续探索创新、追求数据“可用而不可见，使用可控、可计量”</a:t>
            </a:r>
            <a:endParaRPr lang="en-US" altLang="zh-CN" sz="4000"/>
          </a:p>
          <a:p>
            <a:pPr algn="l" defTabSz="914400">
              <a:lnSpc>
                <a:spcPct val="150000"/>
              </a:lnSpc>
              <a:defRPr sz="3500">
                <a:solidFill>
                  <a:srgbClr val="FFFFFF"/>
                </a:solidFill>
                <a:latin typeface="Source Han Sans CN Regular"/>
                <a:ea typeface="Source Han Sans CN Regular"/>
                <a:cs typeface="Source Han Sans CN Regular"/>
                <a:sym typeface="Source Han Sans CN Regular"/>
              </a:defRPr>
            </a:pPr>
            <a:r>
              <a:rPr lang="zh-CN" altLang="en-US" sz="4500" b="1">
                <a:gradFill flip="none" rotWithShape="1">
                  <a:gsLst>
                    <a:gs pos="0">
                      <a:srgbClr val="FFE68D"/>
                    </a:gs>
                    <a:gs pos="100000">
                      <a:srgbClr val="FFC156"/>
                    </a:gs>
                  </a:gsLst>
                  <a:lin ang="3600000" scaled="0"/>
                </a:gradFill>
                <a:latin typeface="Source Han Sans CN Regular"/>
                <a:ea typeface="Source Han Sans CN" charset="-122"/>
              </a:rPr>
              <a:t>易用</a:t>
            </a:r>
            <a:endParaRPr lang="en-US" altLang="zh-CN" sz="4500" b="1">
              <a:gradFill flip="none" rotWithShape="1">
                <a:gsLst>
                  <a:gs pos="0">
                    <a:srgbClr val="FFE68D"/>
                  </a:gs>
                  <a:gs pos="100000">
                    <a:srgbClr val="FFC156"/>
                  </a:gs>
                </a:gsLst>
                <a:lin ang="3600000" scaled="0"/>
              </a:gradFill>
              <a:latin typeface="Source Han Sans CN Regular"/>
              <a:ea typeface="Source Han Sans CN" charset="-122"/>
            </a:endParaRPr>
          </a:p>
          <a:p>
            <a:pPr algn="l" defTabSz="914400">
              <a:lnSpc>
                <a:spcPct val="150000"/>
              </a:lnSpc>
              <a:defRPr sz="3500">
                <a:solidFill>
                  <a:srgbClr val="FFFFFF"/>
                </a:solidFill>
                <a:latin typeface="Source Han Sans CN Regular"/>
                <a:ea typeface="Source Han Sans CN Regular"/>
                <a:cs typeface="Source Han Sans CN Regular"/>
                <a:sym typeface="Source Han Sans CN Regular"/>
              </a:defRPr>
            </a:pPr>
            <a:r>
              <a:rPr lang="zh-CN" altLang="en-US"/>
              <a:t>以推动机密计算生态发展为己任，解决使能机密计算困难的痛点</a:t>
            </a:r>
            <a:endParaRPr lang="en-US" altLang="zh-CN"/>
          </a:p>
          <a:p>
            <a:pPr algn="l" defTabSz="914400">
              <a:lnSpc>
                <a:spcPct val="150000"/>
              </a:lnSpc>
              <a:defRPr sz="3500">
                <a:solidFill>
                  <a:srgbClr val="FFFFFF"/>
                </a:solidFill>
                <a:latin typeface="Source Han Sans CN Regular"/>
                <a:ea typeface="Source Han Sans CN Regular"/>
                <a:cs typeface="Source Han Sans CN Regular"/>
                <a:sym typeface="Source Han Sans CN Regular"/>
              </a:defRPr>
            </a:pPr>
            <a:r>
              <a:rPr lang="zh-CN" altLang="en-US" sz="4500" b="1">
                <a:gradFill flip="none" rotWithShape="1">
                  <a:gsLst>
                    <a:gs pos="0">
                      <a:srgbClr val="FFE68D"/>
                    </a:gs>
                    <a:gs pos="100000">
                      <a:srgbClr val="FFC156"/>
                    </a:gs>
                  </a:gsLst>
                  <a:lin ang="3600000" scaled="0"/>
                </a:gradFill>
                <a:latin typeface="Source Han Sans CN Regular"/>
                <a:ea typeface="Source Han Sans CN" charset="-122"/>
              </a:rPr>
              <a:t>开放</a:t>
            </a:r>
            <a:endParaRPr lang="en-US" altLang="zh-CN" sz="4500" b="1">
              <a:gradFill flip="none" rotWithShape="1">
                <a:gsLst>
                  <a:gs pos="0">
                    <a:srgbClr val="FFE68D"/>
                  </a:gs>
                  <a:gs pos="100000">
                    <a:srgbClr val="FFC156"/>
                  </a:gs>
                </a:gsLst>
                <a:lin ang="3600000" scaled="0"/>
              </a:gradFill>
              <a:latin typeface="Source Han Sans CN Regular"/>
              <a:ea typeface="Source Han Sans CN" charset="-122"/>
            </a:endParaRPr>
          </a:p>
          <a:p>
            <a:pPr algn="l" defTabSz="914400">
              <a:lnSpc>
                <a:spcPct val="150000"/>
              </a:lnSpc>
              <a:defRPr sz="3500">
                <a:solidFill>
                  <a:srgbClr val="FFFFFF"/>
                </a:solidFill>
                <a:latin typeface="Source Han Sans CN Regular"/>
                <a:ea typeface="Source Han Sans CN Regular"/>
                <a:cs typeface="Source Han Sans CN Regular"/>
                <a:sym typeface="Source Han Sans CN Regular"/>
              </a:defRPr>
            </a:pPr>
            <a:r>
              <a:rPr lang="en-US" altLang="zh-CN"/>
              <a:t>SIG</a:t>
            </a:r>
            <a:r>
              <a:rPr lang="zh-CN" altLang="en-US"/>
              <a:t>开放、软件开源、框架可扩展，屏蔽南向硬件差异，兼容北向应用</a:t>
            </a:r>
            <a:endParaRPr lang="zh-CN" altLang="en-US" dirty="0"/>
          </a:p>
        </p:txBody>
      </p:sp>
    </p:spTree>
    <p:extLst>
      <p:ext uri="{BB962C8B-B14F-4D97-AF65-F5344CB8AC3E}">
        <p14:creationId xmlns:p14="http://schemas.microsoft.com/office/powerpoint/2010/main" val="267586256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04319C18-BEF0-41BF-8BA5-B8DCA2FFD0ED}"/>
              </a:ext>
            </a:extLst>
          </p:cNvPr>
          <p:cNvSpPr/>
          <p:nvPr/>
        </p:nvSpPr>
        <p:spPr>
          <a:xfrm>
            <a:off x="1622425" y="1292225"/>
            <a:ext cx="30892751" cy="1149030"/>
          </a:xfrm>
          <a:prstGeom prst="rect">
            <a:avLst/>
          </a:prstGeom>
          <a:ln w="12700">
            <a:miter lim="400000"/>
          </a:ln>
        </p:spPr>
        <p:txBody>
          <a:bodyPr lIns="35559" tIns="35559" rIns="35559" bIns="35559">
            <a:spAutoFit/>
          </a:bodyPr>
          <a:lstStyle/>
          <a:p>
            <a:pPr defTabSz="1733930"/>
            <a:r>
              <a:rPr lang="zh-CN" altLang="en-US" sz="7000" b="1">
                <a:solidFill>
                  <a:schemeClr val="tx1"/>
                </a:solidFill>
                <a:ea typeface="Source Han Sans CN" charset="-122"/>
              </a:rPr>
              <a:t>机密由封闭走向开放，业务场景从专用高安应用场景向通用生态型场景扩展</a:t>
            </a:r>
          </a:p>
        </p:txBody>
      </p:sp>
      <p:sp>
        <p:nvSpPr>
          <p:cNvPr id="65" name="矩形">
            <a:extLst>
              <a:ext uri="{FF2B5EF4-FFF2-40B4-BE49-F238E27FC236}">
                <a16:creationId xmlns:a16="http://schemas.microsoft.com/office/drawing/2014/main" id="{A24D48CF-ABA5-4E84-9D83-40EA792ABD0C}"/>
              </a:ext>
            </a:extLst>
          </p:cNvPr>
          <p:cNvSpPr/>
          <p:nvPr/>
        </p:nvSpPr>
        <p:spPr>
          <a:xfrm>
            <a:off x="2568708" y="3901912"/>
            <a:ext cx="10639214" cy="6577482"/>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1895103"/>
            <a:endParaRPr sz="1200">
              <a:solidFill>
                <a:srgbClr val="666666"/>
              </a:solidFill>
              <a:latin typeface="Source Han Sans CN" charset="-122"/>
              <a:ea typeface="Source Han Sans CN" charset="-122"/>
              <a:cs typeface="Source Han Sans CN" charset="-122"/>
            </a:endParaRPr>
          </a:p>
        </p:txBody>
      </p:sp>
      <p:sp>
        <p:nvSpPr>
          <p:cNvPr id="66" name="文本框 31">
            <a:extLst>
              <a:ext uri="{FF2B5EF4-FFF2-40B4-BE49-F238E27FC236}">
                <a16:creationId xmlns:a16="http://schemas.microsoft.com/office/drawing/2014/main" id="{91DCC88C-D158-43F0-9FCE-7B7F556FB441}"/>
              </a:ext>
            </a:extLst>
          </p:cNvPr>
          <p:cNvSpPr txBox="1"/>
          <p:nvPr/>
        </p:nvSpPr>
        <p:spPr>
          <a:xfrm>
            <a:off x="4121271" y="5846569"/>
            <a:ext cx="7534088" cy="1747775"/>
          </a:xfrm>
          <a:prstGeom prst="rect">
            <a:avLst/>
          </a:prstGeom>
          <a:ln w="3175">
            <a:miter lim="400000"/>
          </a:ln>
          <a:extLst>
            <a:ext uri="{C572A759-6A51-4108-AA02-DFA0A04FC94B}">
              <ma14:wrappingTextBoxFlag xmlns:ma14="http://schemas.microsoft.com/office/mac/drawingml/2011/main" xmlns="" val="1"/>
            </a:ext>
          </a:extLst>
        </p:spPr>
        <p:txBody>
          <a:bodyPr lIns="35559" tIns="35559" rIns="35559" bIns="35559" anchor="ctr"/>
          <a:lstStyle/>
          <a:p>
            <a:pPr defTabSz="1733973">
              <a:lnSpc>
                <a:spcPct val="120000"/>
              </a:lnSpc>
              <a:defRPr sz="2800">
                <a:gradFill flip="none" rotWithShape="1">
                  <a:gsLst>
                    <a:gs pos="0">
                      <a:srgbClr val="01F5F5"/>
                    </a:gs>
                    <a:gs pos="100000">
                      <a:srgbClr val="0066FF"/>
                    </a:gs>
                  </a:gsLst>
                  <a:lin ang="2700000" scaled="0"/>
                </a:gradFill>
              </a:defRPr>
            </a:pPr>
            <a:r>
              <a:rPr lang="zh-CN" altLang="en-US" sz="5000" b="1">
                <a:gradFill flip="none" rotWithShape="1">
                  <a:gsLst>
                    <a:gs pos="0">
                      <a:srgbClr val="FFE68D"/>
                    </a:gs>
                    <a:gs pos="100000">
                      <a:srgbClr val="FFC156"/>
                    </a:gs>
                  </a:gsLst>
                  <a:lin ang="3600000" scaled="0"/>
                </a:gradFill>
                <a:latin typeface="Source Han Sans CN" charset="-122"/>
                <a:ea typeface="Source Han Sans CN" charset="-122"/>
                <a:cs typeface="Source Han Sans CN" charset="-122"/>
                <a:sym typeface="FZLanTingHeiS-B-GB"/>
              </a:rPr>
              <a:t>专用高安</a:t>
            </a:r>
            <a:r>
              <a:rPr lang="en-US" altLang="zh-CN" sz="5000" b="1">
                <a:gradFill flip="none" rotWithShape="1">
                  <a:gsLst>
                    <a:gs pos="0">
                      <a:srgbClr val="FFE68D"/>
                    </a:gs>
                    <a:gs pos="100000">
                      <a:srgbClr val="FFC156"/>
                    </a:gs>
                  </a:gsLst>
                  <a:lin ang="3600000" scaled="0"/>
                </a:gradFill>
                <a:latin typeface="Source Han Sans CN" charset="-122"/>
                <a:ea typeface="Source Han Sans CN" charset="-122"/>
                <a:cs typeface="Source Han Sans CN" charset="-122"/>
                <a:sym typeface="FZLanTingHeiS-B-GB"/>
              </a:rPr>
              <a:t>TEE</a:t>
            </a:r>
          </a:p>
          <a:p>
            <a:pPr defTabSz="1733973">
              <a:lnSpc>
                <a:spcPct val="120000"/>
              </a:lnSpc>
              <a:defRPr sz="2800">
                <a:gradFill flip="none" rotWithShape="1">
                  <a:gsLst>
                    <a:gs pos="0">
                      <a:srgbClr val="01F5F5"/>
                    </a:gs>
                    <a:gs pos="100000">
                      <a:srgbClr val="0066FF"/>
                    </a:gs>
                  </a:gsLst>
                  <a:lin ang="2700000" scaled="0"/>
                </a:gradFill>
              </a:defRPr>
            </a:pPr>
            <a:r>
              <a:rPr lang="zh-CN" altLang="en-US" sz="4000">
                <a:solidFill>
                  <a:schemeClr val="tx1"/>
                </a:solidFill>
                <a:latin typeface="Source Han Sans CN" charset="-122"/>
                <a:ea typeface="Source Han Sans CN" charset="-122"/>
                <a:cs typeface="Source Han Sans CN" charset="-122"/>
                <a:sym typeface="PingFang SC Regular"/>
              </a:rPr>
              <a:t>典型场景：</a:t>
            </a:r>
            <a:r>
              <a:rPr lang="en-US" altLang="zh-CN" sz="4000">
                <a:solidFill>
                  <a:schemeClr val="tx1"/>
                </a:solidFill>
                <a:latin typeface="Source Han Sans CN" charset="-122"/>
                <a:ea typeface="Source Han Sans CN" charset="-122"/>
                <a:cs typeface="Source Han Sans CN" charset="-122"/>
                <a:sym typeface="PingFang SC Regular"/>
              </a:rPr>
              <a:t>TEE</a:t>
            </a:r>
            <a:r>
              <a:rPr lang="zh-CN" altLang="en-US" sz="4000">
                <a:solidFill>
                  <a:schemeClr val="tx1"/>
                </a:solidFill>
                <a:latin typeface="Source Han Sans CN" charset="-122"/>
                <a:ea typeface="Source Han Sans CN" charset="-122"/>
                <a:cs typeface="Source Han Sans CN" charset="-122"/>
                <a:sym typeface="PingFang SC Regular"/>
              </a:rPr>
              <a:t>密码机</a:t>
            </a:r>
            <a:endParaRPr lang="en-US" altLang="zh-CN" sz="4000" dirty="0">
              <a:solidFill>
                <a:schemeClr val="tx1"/>
              </a:solidFill>
              <a:latin typeface="Source Han Sans CN" charset="-122"/>
              <a:ea typeface="Source Han Sans CN" charset="-122"/>
              <a:cs typeface="Source Han Sans CN" charset="-122"/>
              <a:sym typeface="PingFang SC Regular"/>
            </a:endParaRPr>
          </a:p>
        </p:txBody>
      </p:sp>
      <p:sp>
        <p:nvSpPr>
          <p:cNvPr id="67" name="矩形">
            <a:extLst>
              <a:ext uri="{FF2B5EF4-FFF2-40B4-BE49-F238E27FC236}">
                <a16:creationId xmlns:a16="http://schemas.microsoft.com/office/drawing/2014/main" id="{1D09DFB8-C558-4842-851B-37F23D8CDF97}"/>
              </a:ext>
            </a:extLst>
          </p:cNvPr>
          <p:cNvSpPr/>
          <p:nvPr/>
        </p:nvSpPr>
        <p:spPr>
          <a:xfrm>
            <a:off x="17813275" y="3901896"/>
            <a:ext cx="14050065" cy="6577481"/>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1895103"/>
            <a:endParaRPr sz="1200">
              <a:solidFill>
                <a:srgbClr val="666666"/>
              </a:solidFill>
              <a:latin typeface="Source Han Sans CN" charset="-122"/>
              <a:ea typeface="Source Han Sans CN" charset="-122"/>
              <a:cs typeface="Source Han Sans CN" charset="-122"/>
            </a:endParaRPr>
          </a:p>
        </p:txBody>
      </p:sp>
      <p:sp>
        <p:nvSpPr>
          <p:cNvPr id="68" name="文本框 31">
            <a:extLst>
              <a:ext uri="{FF2B5EF4-FFF2-40B4-BE49-F238E27FC236}">
                <a16:creationId xmlns:a16="http://schemas.microsoft.com/office/drawing/2014/main" id="{296AC71F-83B4-4976-869F-F436E9EB87A7}"/>
              </a:ext>
            </a:extLst>
          </p:cNvPr>
          <p:cNvSpPr txBox="1"/>
          <p:nvPr/>
        </p:nvSpPr>
        <p:spPr>
          <a:xfrm>
            <a:off x="19992835" y="5846553"/>
            <a:ext cx="9690945" cy="1747775"/>
          </a:xfrm>
          <a:prstGeom prst="rect">
            <a:avLst/>
          </a:prstGeom>
          <a:ln w="3175">
            <a:miter lim="400000"/>
          </a:ln>
          <a:extLst>
            <a:ext uri="{C572A759-6A51-4108-AA02-DFA0A04FC94B}">
              <ma14:wrappingTextBoxFlag xmlns:ma14="http://schemas.microsoft.com/office/mac/drawingml/2011/main" xmlns="" val="1"/>
            </a:ext>
          </a:extLst>
        </p:spPr>
        <p:txBody>
          <a:bodyPr lIns="35559" tIns="35559" rIns="35559" bIns="35559" anchor="ctr"/>
          <a:lstStyle/>
          <a:p>
            <a:pPr defTabSz="1733973">
              <a:lnSpc>
                <a:spcPct val="120000"/>
              </a:lnSpc>
              <a:defRPr sz="2800">
                <a:gradFill flip="none" rotWithShape="1">
                  <a:gsLst>
                    <a:gs pos="0">
                      <a:srgbClr val="01F5F5"/>
                    </a:gs>
                    <a:gs pos="100000">
                      <a:srgbClr val="0066FF"/>
                    </a:gs>
                  </a:gsLst>
                  <a:lin ang="2700000" scaled="0"/>
                </a:gradFill>
              </a:defRPr>
            </a:pPr>
            <a:r>
              <a:rPr lang="zh-CN" altLang="en-US" sz="5000" b="1" dirty="0">
                <a:gradFill flip="none" rotWithShape="1">
                  <a:gsLst>
                    <a:gs pos="0">
                      <a:srgbClr val="FFE68D"/>
                    </a:gs>
                    <a:gs pos="100000">
                      <a:srgbClr val="FFC156"/>
                    </a:gs>
                  </a:gsLst>
                  <a:lin ang="3600000" scaled="0"/>
                </a:gradFill>
                <a:latin typeface="Source Han Sans CN" charset="-122"/>
                <a:ea typeface="Source Han Sans CN" charset="-122"/>
                <a:cs typeface="Source Han Sans CN" charset="-122"/>
                <a:sym typeface="FZLanTingHeiS-B-GB"/>
              </a:rPr>
              <a:t>云原生通用生态</a:t>
            </a:r>
            <a:r>
              <a:rPr lang="en-US" altLang="zh-CN" sz="5000" b="1" dirty="0">
                <a:gradFill flip="none" rotWithShape="1">
                  <a:gsLst>
                    <a:gs pos="0">
                      <a:srgbClr val="FFE68D"/>
                    </a:gs>
                    <a:gs pos="100000">
                      <a:srgbClr val="FFC156"/>
                    </a:gs>
                  </a:gsLst>
                  <a:lin ang="3600000" scaled="0"/>
                </a:gradFill>
                <a:latin typeface="Source Han Sans CN" charset="-122"/>
                <a:ea typeface="Source Han Sans CN" charset="-122"/>
                <a:cs typeface="Source Han Sans CN" charset="-122"/>
                <a:sym typeface="FZLanTingHeiS-B-GB"/>
              </a:rPr>
              <a:t>TEE</a:t>
            </a:r>
          </a:p>
          <a:p>
            <a:pPr defTabSz="1733973">
              <a:lnSpc>
                <a:spcPct val="120000"/>
              </a:lnSpc>
              <a:defRPr sz="2800">
                <a:gradFill flip="none" rotWithShape="1">
                  <a:gsLst>
                    <a:gs pos="0">
                      <a:srgbClr val="01F5F5"/>
                    </a:gs>
                    <a:gs pos="100000">
                      <a:srgbClr val="0066FF"/>
                    </a:gs>
                  </a:gsLst>
                  <a:lin ang="2700000" scaled="0"/>
                </a:gradFill>
              </a:defRPr>
            </a:pPr>
            <a:r>
              <a:rPr lang="zh-CN" altLang="en-US" sz="4000" dirty="0">
                <a:solidFill>
                  <a:schemeClr val="tx1"/>
                </a:solidFill>
                <a:ea typeface="Source Han Sans CN" charset="-122"/>
                <a:sym typeface="FZLanTingHeiS-B-GB"/>
              </a:rPr>
              <a:t>典型场景：机密云主机、数据可信共享</a:t>
            </a:r>
            <a:endParaRPr lang="en-US" altLang="zh-CN" sz="4000" dirty="0">
              <a:solidFill>
                <a:schemeClr val="tx1"/>
              </a:solidFill>
              <a:ea typeface="Source Han Sans CN" charset="-122"/>
              <a:sym typeface="PingFang SC Regular"/>
            </a:endParaRPr>
          </a:p>
        </p:txBody>
      </p:sp>
      <p:sp>
        <p:nvSpPr>
          <p:cNvPr id="84" name="矩形">
            <a:extLst>
              <a:ext uri="{FF2B5EF4-FFF2-40B4-BE49-F238E27FC236}">
                <a16:creationId xmlns:a16="http://schemas.microsoft.com/office/drawing/2014/main" id="{0F12EDB1-E71B-4B78-A918-E6137D8D7390}"/>
              </a:ext>
            </a:extLst>
          </p:cNvPr>
          <p:cNvSpPr/>
          <p:nvPr/>
        </p:nvSpPr>
        <p:spPr>
          <a:xfrm>
            <a:off x="2568708" y="11818427"/>
            <a:ext cx="4461218" cy="5656592"/>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1895103"/>
            <a:endParaRPr sz="1200">
              <a:solidFill>
                <a:schemeClr val="tx1"/>
              </a:solidFill>
              <a:latin typeface="Source Han Sans CN" charset="-122"/>
              <a:ea typeface="Source Han Sans CN" charset="-122"/>
              <a:cs typeface="Source Han Sans CN" charset="-122"/>
            </a:endParaRPr>
          </a:p>
        </p:txBody>
      </p:sp>
      <p:sp>
        <p:nvSpPr>
          <p:cNvPr id="85" name="Ascend…">
            <a:extLst>
              <a:ext uri="{FF2B5EF4-FFF2-40B4-BE49-F238E27FC236}">
                <a16:creationId xmlns:a16="http://schemas.microsoft.com/office/drawing/2014/main" id="{2E0A0170-F753-4675-ADE8-83705169C47A}"/>
              </a:ext>
            </a:extLst>
          </p:cNvPr>
          <p:cNvSpPr txBox="1"/>
          <p:nvPr/>
        </p:nvSpPr>
        <p:spPr>
          <a:xfrm>
            <a:off x="3076222" y="16366967"/>
            <a:ext cx="3344091" cy="1017185"/>
          </a:xfrm>
          <a:prstGeom prst="rect">
            <a:avLst/>
          </a:prstGeom>
          <a:gradFill flip="none" rotWithShape="1">
            <a:gsLst>
              <a:gs pos="0">
                <a:srgbClr val="939CFF"/>
              </a:gs>
              <a:gs pos="100000">
                <a:srgbClr val="C1E7FD"/>
              </a:gs>
            </a:gsLst>
            <a:lin ang="15582167" scaled="0"/>
          </a:gradFill>
          <a:ln w="3175" cap="flat">
            <a:noFill/>
            <a:miter lim="400000"/>
          </a:ln>
          <a:effectLst/>
          <a:extLst>
            <a:ext uri="{C572A759-6A51-4108-AA02-DFA0A04FC94B}">
              <ma14:wrappingTextBoxFlag xmlns:ma14="http://schemas.microsoft.com/office/mac/drawingml/2011/main" xmlns="" val="1"/>
            </a:ext>
          </a:extLst>
        </p:spPr>
        <p:txBody>
          <a:bodyPr wrap="square" lIns="165096" tIns="165096" rIns="165096" bIns="165096"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defTabSz="2798238">
              <a:defRPr sz="2400">
                <a:solidFill>
                  <a:srgbClr val="666666"/>
                </a:solidFill>
                <a:latin typeface="Source Han Sans CN" charset="-122"/>
                <a:ea typeface="Source Han Sans CN" charset="-122"/>
                <a:cs typeface="Source Han Sans CN" charset="-122"/>
              </a:defRPr>
            </a:lvl1pPr>
          </a:lstStyle>
          <a:p>
            <a:r>
              <a:rPr lang="en-US" altLang="zh-CN">
                <a:solidFill>
                  <a:schemeClr val="bg1"/>
                </a:solidFill>
                <a:sym typeface="PingFang SC Regular"/>
              </a:rPr>
              <a:t>ARM Trustzone</a:t>
            </a:r>
            <a:endParaRPr lang="en-US" altLang="zh-CN" dirty="0">
              <a:solidFill>
                <a:schemeClr val="bg1"/>
              </a:solidFill>
              <a:sym typeface="PingFang SC Regular"/>
            </a:endParaRPr>
          </a:p>
        </p:txBody>
      </p:sp>
      <p:grpSp>
        <p:nvGrpSpPr>
          <p:cNvPr id="90" name="组合 89">
            <a:extLst>
              <a:ext uri="{FF2B5EF4-FFF2-40B4-BE49-F238E27FC236}">
                <a16:creationId xmlns:a16="http://schemas.microsoft.com/office/drawing/2014/main" id="{F8D7090B-015B-4DDD-9924-99EC83FF7724}"/>
              </a:ext>
            </a:extLst>
          </p:cNvPr>
          <p:cNvGrpSpPr/>
          <p:nvPr/>
        </p:nvGrpSpPr>
        <p:grpSpPr>
          <a:xfrm>
            <a:off x="5139648" y="14557589"/>
            <a:ext cx="1672045" cy="1017185"/>
            <a:chOff x="5765062" y="11118298"/>
            <a:chExt cx="1672045" cy="1017185"/>
          </a:xfrm>
        </p:grpSpPr>
        <p:sp>
          <p:nvSpPr>
            <p:cNvPr id="86" name="矩形">
              <a:extLst>
                <a:ext uri="{FF2B5EF4-FFF2-40B4-BE49-F238E27FC236}">
                  <a16:creationId xmlns:a16="http://schemas.microsoft.com/office/drawing/2014/main" id="{FC2CCD7E-2248-44A8-AEEC-8CEE1566D9FF}"/>
                </a:ext>
              </a:extLst>
            </p:cNvPr>
            <p:cNvSpPr/>
            <p:nvPr/>
          </p:nvSpPr>
          <p:spPr>
            <a:xfrm>
              <a:off x="5765062" y="11118298"/>
              <a:ext cx="1672045" cy="1017185"/>
            </a:xfrm>
            <a:prstGeom prst="rect">
              <a:avLst/>
            </a:prstGeom>
            <a:gradFill flip="none" rotWithShape="1">
              <a:gsLst>
                <a:gs pos="0">
                  <a:srgbClr val="939CFF"/>
                </a:gs>
                <a:gs pos="100000">
                  <a:srgbClr val="C1E7FD"/>
                </a:gs>
              </a:gsLst>
              <a:lin ang="15582167" scaled="0"/>
            </a:gradFill>
            <a:ln w="3175" cap="flat">
              <a:noFill/>
              <a:miter lim="400000"/>
            </a:ln>
            <a:effectLst/>
          </p:spPr>
          <p:txBody>
            <a:bodyPr wrap="square" lIns="165096" tIns="165096" rIns="165096" bIns="165096" numCol="1" anchor="ctr">
              <a:noAutofit/>
            </a:bodyPr>
            <a:lstStyle/>
            <a:p>
              <a:pPr defTabSz="2798238"/>
              <a:endParaRPr sz="2400">
                <a:solidFill>
                  <a:schemeClr val="bg1"/>
                </a:solidFill>
                <a:ea typeface="Source Han Sans CN" charset="-122"/>
              </a:endParaRPr>
            </a:p>
          </p:txBody>
        </p:sp>
        <p:sp>
          <p:nvSpPr>
            <p:cNvPr id="89" name="Ascend…">
              <a:extLst>
                <a:ext uri="{FF2B5EF4-FFF2-40B4-BE49-F238E27FC236}">
                  <a16:creationId xmlns:a16="http://schemas.microsoft.com/office/drawing/2014/main" id="{782D533F-9038-4FA9-9F81-D8D77A28B2C1}"/>
                </a:ext>
              </a:extLst>
            </p:cNvPr>
            <p:cNvSpPr txBox="1"/>
            <p:nvPr/>
          </p:nvSpPr>
          <p:spPr>
            <a:xfrm>
              <a:off x="5897626" y="11245533"/>
              <a:ext cx="1521571" cy="762714"/>
            </a:xfrm>
            <a:prstGeom prst="rect">
              <a:avLst/>
            </a:prstGeom>
            <a:gradFill flip="none" rotWithShape="1">
              <a:gsLst>
                <a:gs pos="0">
                  <a:srgbClr val="939CFF"/>
                </a:gs>
                <a:gs pos="100000">
                  <a:srgbClr val="C1E7FD"/>
                </a:gs>
              </a:gsLst>
              <a:lin ang="15582167" scaled="0"/>
            </a:gradFill>
            <a:ln w="3175" cap="flat">
              <a:noFill/>
              <a:miter lim="400000"/>
            </a:ln>
            <a:effectLst/>
            <a:extLst>
              <a:ext uri="{C572A759-6A51-4108-AA02-DFA0A04FC94B}">
                <ma14:wrappingTextBoxFlag xmlns:ma14="http://schemas.microsoft.com/office/mac/drawingml/2011/main" xmlns="" val="1"/>
              </a:ext>
            </a:extLst>
          </p:spPr>
          <p:txBody>
            <a:bodyPr wrap="square" lIns="165096" tIns="165096" rIns="165096" bIns="165096"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defTabSz="2798238">
                <a:defRPr sz="2400">
                  <a:solidFill>
                    <a:srgbClr val="666666"/>
                  </a:solidFill>
                  <a:latin typeface="Source Han Sans CN" charset="-122"/>
                  <a:ea typeface="Source Han Sans CN" charset="-122"/>
                  <a:cs typeface="Source Han Sans CN" charset="-122"/>
                </a:defRPr>
              </a:lvl1pPr>
            </a:lstStyle>
            <a:p>
              <a:r>
                <a:rPr lang="en-US" altLang="zh-CN">
                  <a:solidFill>
                    <a:schemeClr val="bg1"/>
                  </a:solidFill>
                  <a:sym typeface="PingFang SC Regular"/>
                </a:rPr>
                <a:t>TEEOS</a:t>
              </a:r>
              <a:endParaRPr lang="en-US" altLang="zh-CN" dirty="0">
                <a:solidFill>
                  <a:schemeClr val="bg1"/>
                </a:solidFill>
                <a:sym typeface="PingFang SC Regular"/>
              </a:endParaRPr>
            </a:p>
          </p:txBody>
        </p:sp>
      </p:grpSp>
      <p:grpSp>
        <p:nvGrpSpPr>
          <p:cNvPr id="91" name="组合 90">
            <a:extLst>
              <a:ext uri="{FF2B5EF4-FFF2-40B4-BE49-F238E27FC236}">
                <a16:creationId xmlns:a16="http://schemas.microsoft.com/office/drawing/2014/main" id="{1DFA2737-DD22-4497-9052-3B5A6A138538}"/>
              </a:ext>
            </a:extLst>
          </p:cNvPr>
          <p:cNvGrpSpPr/>
          <p:nvPr/>
        </p:nvGrpSpPr>
        <p:grpSpPr>
          <a:xfrm>
            <a:off x="5139648" y="12689690"/>
            <a:ext cx="1672045" cy="1017185"/>
            <a:chOff x="5765062" y="11118298"/>
            <a:chExt cx="1672045" cy="1017185"/>
          </a:xfrm>
        </p:grpSpPr>
        <p:sp>
          <p:nvSpPr>
            <p:cNvPr id="92" name="矩形">
              <a:extLst>
                <a:ext uri="{FF2B5EF4-FFF2-40B4-BE49-F238E27FC236}">
                  <a16:creationId xmlns:a16="http://schemas.microsoft.com/office/drawing/2014/main" id="{449264B8-DBDB-4A56-8652-7134001336E7}"/>
                </a:ext>
              </a:extLst>
            </p:cNvPr>
            <p:cNvSpPr/>
            <p:nvPr/>
          </p:nvSpPr>
          <p:spPr>
            <a:xfrm>
              <a:off x="5765062" y="11118298"/>
              <a:ext cx="1672045" cy="1017185"/>
            </a:xfrm>
            <a:prstGeom prst="rect">
              <a:avLst/>
            </a:prstGeom>
            <a:gradFill flip="none" rotWithShape="1">
              <a:gsLst>
                <a:gs pos="0">
                  <a:srgbClr val="939CFF"/>
                </a:gs>
                <a:gs pos="100000">
                  <a:srgbClr val="C1E7FD"/>
                </a:gs>
              </a:gsLst>
              <a:lin ang="15582167" scaled="0"/>
            </a:gradFill>
            <a:ln w="3175" cap="flat">
              <a:noFill/>
              <a:miter lim="400000"/>
            </a:ln>
            <a:effectLst/>
          </p:spPr>
          <p:txBody>
            <a:bodyPr wrap="square" lIns="165096" tIns="165096" rIns="165096" bIns="165096" numCol="1" anchor="ctr">
              <a:noAutofit/>
            </a:bodyPr>
            <a:lstStyle/>
            <a:p>
              <a:pPr defTabSz="2798238"/>
              <a:endParaRPr sz="2400">
                <a:solidFill>
                  <a:schemeClr val="bg1"/>
                </a:solidFill>
                <a:ea typeface="Source Han Sans CN" charset="-122"/>
              </a:endParaRPr>
            </a:p>
          </p:txBody>
        </p:sp>
        <p:sp>
          <p:nvSpPr>
            <p:cNvPr id="93" name="Ascend…">
              <a:extLst>
                <a:ext uri="{FF2B5EF4-FFF2-40B4-BE49-F238E27FC236}">
                  <a16:creationId xmlns:a16="http://schemas.microsoft.com/office/drawing/2014/main" id="{2CA9F361-4DA0-4694-A7F0-A1DCCB1EF936}"/>
                </a:ext>
              </a:extLst>
            </p:cNvPr>
            <p:cNvSpPr txBox="1"/>
            <p:nvPr/>
          </p:nvSpPr>
          <p:spPr>
            <a:xfrm>
              <a:off x="5897626" y="11245533"/>
              <a:ext cx="1521571" cy="762714"/>
            </a:xfrm>
            <a:prstGeom prst="rect">
              <a:avLst/>
            </a:prstGeom>
            <a:gradFill flip="none" rotWithShape="1">
              <a:gsLst>
                <a:gs pos="0">
                  <a:srgbClr val="939CFF"/>
                </a:gs>
                <a:gs pos="100000">
                  <a:srgbClr val="C1E7FD"/>
                </a:gs>
              </a:gsLst>
              <a:lin ang="15582167" scaled="0"/>
            </a:gradFill>
            <a:ln w="3175" cap="flat">
              <a:noFill/>
              <a:miter lim="400000"/>
            </a:ln>
            <a:effectLst/>
            <a:extLst>
              <a:ext uri="{C572A759-6A51-4108-AA02-DFA0A04FC94B}">
                <ma14:wrappingTextBoxFlag xmlns:ma14="http://schemas.microsoft.com/office/mac/drawingml/2011/main" xmlns="" val="1"/>
              </a:ext>
            </a:extLst>
          </p:spPr>
          <p:txBody>
            <a:bodyPr wrap="square" lIns="165096" tIns="165096" rIns="165096" bIns="165096"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defTabSz="2798238">
                <a:defRPr sz="2400">
                  <a:solidFill>
                    <a:srgbClr val="666666"/>
                  </a:solidFill>
                  <a:latin typeface="Source Han Sans CN" charset="-122"/>
                  <a:ea typeface="Source Han Sans CN" charset="-122"/>
                  <a:cs typeface="Source Han Sans CN" charset="-122"/>
                </a:defRPr>
              </a:lvl1pPr>
            </a:lstStyle>
            <a:p>
              <a:r>
                <a:rPr lang="en-US" altLang="zh-CN">
                  <a:solidFill>
                    <a:schemeClr val="bg1"/>
                  </a:solidFill>
                  <a:sym typeface="PingFang SC Regular"/>
                </a:rPr>
                <a:t>TA</a:t>
              </a:r>
              <a:endParaRPr lang="en-US" altLang="zh-CN" dirty="0">
                <a:solidFill>
                  <a:schemeClr val="bg1"/>
                </a:solidFill>
                <a:sym typeface="PingFang SC Regular"/>
              </a:endParaRPr>
            </a:p>
          </p:txBody>
        </p:sp>
      </p:grpSp>
      <p:grpSp>
        <p:nvGrpSpPr>
          <p:cNvPr id="94" name="组合 93">
            <a:extLst>
              <a:ext uri="{FF2B5EF4-FFF2-40B4-BE49-F238E27FC236}">
                <a16:creationId xmlns:a16="http://schemas.microsoft.com/office/drawing/2014/main" id="{4935CBC9-693D-454C-B9EE-4306F822375C}"/>
              </a:ext>
            </a:extLst>
          </p:cNvPr>
          <p:cNvGrpSpPr/>
          <p:nvPr/>
        </p:nvGrpSpPr>
        <p:grpSpPr>
          <a:xfrm>
            <a:off x="2770535" y="12688192"/>
            <a:ext cx="1672045" cy="1017185"/>
            <a:chOff x="5765062" y="11118298"/>
            <a:chExt cx="1672045" cy="1017185"/>
          </a:xfrm>
        </p:grpSpPr>
        <p:sp>
          <p:nvSpPr>
            <p:cNvPr id="95" name="矩形">
              <a:extLst>
                <a:ext uri="{FF2B5EF4-FFF2-40B4-BE49-F238E27FC236}">
                  <a16:creationId xmlns:a16="http://schemas.microsoft.com/office/drawing/2014/main" id="{54875FB5-0AD0-4CA1-AB7E-216CC183BA91}"/>
                </a:ext>
              </a:extLst>
            </p:cNvPr>
            <p:cNvSpPr/>
            <p:nvPr/>
          </p:nvSpPr>
          <p:spPr>
            <a:xfrm>
              <a:off x="5765062" y="11118298"/>
              <a:ext cx="1672045" cy="1017185"/>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1895103"/>
              <a:endParaRPr sz="1200">
                <a:solidFill>
                  <a:schemeClr val="tx1"/>
                </a:solidFill>
                <a:latin typeface="Source Han Sans CN" charset="-122"/>
                <a:ea typeface="Source Han Sans CN" charset="-122"/>
                <a:cs typeface="Source Han Sans CN" charset="-122"/>
              </a:endParaRPr>
            </a:p>
          </p:txBody>
        </p:sp>
        <p:sp>
          <p:nvSpPr>
            <p:cNvPr id="96" name="Ascend…">
              <a:extLst>
                <a:ext uri="{FF2B5EF4-FFF2-40B4-BE49-F238E27FC236}">
                  <a16:creationId xmlns:a16="http://schemas.microsoft.com/office/drawing/2014/main" id="{A8F53757-E448-4B76-AE0B-8718F69E28D7}"/>
                </a:ext>
              </a:extLst>
            </p:cNvPr>
            <p:cNvSpPr txBox="1"/>
            <p:nvPr/>
          </p:nvSpPr>
          <p:spPr>
            <a:xfrm>
              <a:off x="5897626" y="11245533"/>
              <a:ext cx="1521571" cy="762714"/>
            </a:xfrm>
            <a:prstGeom prst="rect">
              <a:avLst/>
            </a:prstGeom>
            <a:ln w="3175">
              <a:miter lim="400000"/>
            </a:ln>
            <a:extLst>
              <a:ext uri="{C572A759-6A51-4108-AA02-DFA0A04FC94B}">
                <ma14:wrappingTextBoxFlag xmlns:ma14="http://schemas.microsoft.com/office/mac/drawingml/2011/main" xmlns="" val="1"/>
              </a:ext>
            </a:extLst>
          </p:spPr>
          <p:txBody>
            <a:bodyPr lIns="35559" tIns="35559" rIns="35559" bIns="35559" anchor="ctr"/>
            <a:lstStyle/>
            <a:p>
              <a:pPr defTabSz="442786">
                <a:defRPr sz="3000">
                  <a:gradFill flip="none" rotWithShape="1">
                    <a:gsLst>
                      <a:gs pos="0">
                        <a:srgbClr val="AFC9FF"/>
                      </a:gs>
                      <a:gs pos="100000">
                        <a:srgbClr val="EEF7FF"/>
                      </a:gs>
                    </a:gsLst>
                    <a:lin ang="14275631" scaled="0"/>
                  </a:gradFill>
                  <a:latin typeface="FZLanTingHeiS-B-GB"/>
                  <a:ea typeface="FZLanTingHeiS-B-GB"/>
                  <a:cs typeface="FZLanTingHeiS-B-GB"/>
                  <a:sym typeface="FZLanTingHeiS-B-GB"/>
                </a:defRPr>
              </a:pPr>
              <a:r>
                <a:rPr lang="en-US" altLang="zh-CN">
                  <a:solidFill>
                    <a:schemeClr val="tx1"/>
                  </a:solidFill>
                  <a:latin typeface="Source Han Sans CN" charset="-122"/>
                  <a:ea typeface="Source Han Sans CN" charset="-122"/>
                  <a:cs typeface="Source Han Sans CN" charset="-122"/>
                  <a:sym typeface="PingFang SC Regular"/>
                </a:rPr>
                <a:t>CA</a:t>
              </a:r>
              <a:endParaRPr lang="en-US" altLang="zh-CN" dirty="0">
                <a:solidFill>
                  <a:schemeClr val="tx1"/>
                </a:solidFill>
                <a:latin typeface="Source Han Sans CN" charset="-122"/>
                <a:ea typeface="Source Han Sans CN" charset="-122"/>
                <a:cs typeface="Source Han Sans CN" charset="-122"/>
                <a:sym typeface="PingFang SC Regular"/>
              </a:endParaRPr>
            </a:p>
          </p:txBody>
        </p:sp>
      </p:grpSp>
      <p:cxnSp>
        <p:nvCxnSpPr>
          <p:cNvPr id="98" name="直接连接符 97">
            <a:extLst>
              <a:ext uri="{FF2B5EF4-FFF2-40B4-BE49-F238E27FC236}">
                <a16:creationId xmlns:a16="http://schemas.microsoft.com/office/drawing/2014/main" id="{069E0DB8-0B6F-40B0-B21A-84B5107CB6C8}"/>
              </a:ext>
            </a:extLst>
          </p:cNvPr>
          <p:cNvCxnSpPr>
            <a:cxnSpLocks/>
            <a:stCxn id="84" idx="0"/>
          </p:cNvCxnSpPr>
          <p:nvPr/>
        </p:nvCxnSpPr>
        <p:spPr>
          <a:xfrm>
            <a:off x="4799317" y="11818427"/>
            <a:ext cx="0" cy="4444037"/>
          </a:xfrm>
          <a:prstGeom prst="line">
            <a:avLst/>
          </a:prstGeom>
          <a:noFill/>
          <a:ln w="3175" cap="flat">
            <a:solidFill>
              <a:srgbClr val="FFFFFF"/>
            </a:solidFill>
            <a:prstDash val="solid"/>
            <a:miter lim="400000"/>
          </a:ln>
          <a:effectLst/>
          <a:sp3d/>
        </p:spPr>
        <p:style>
          <a:lnRef idx="0">
            <a:scrgbClr r="0" g="0" b="0"/>
          </a:lnRef>
          <a:fillRef idx="0">
            <a:scrgbClr r="0" g="0" b="0"/>
          </a:fillRef>
          <a:effectRef idx="0">
            <a:scrgbClr r="0" g="0" b="0"/>
          </a:effectRef>
          <a:fontRef idx="none"/>
        </p:style>
      </p:cxnSp>
      <p:grpSp>
        <p:nvGrpSpPr>
          <p:cNvPr id="101" name="组合 100">
            <a:extLst>
              <a:ext uri="{FF2B5EF4-FFF2-40B4-BE49-F238E27FC236}">
                <a16:creationId xmlns:a16="http://schemas.microsoft.com/office/drawing/2014/main" id="{EBA7F796-5430-4961-AE9E-FD473672F286}"/>
              </a:ext>
            </a:extLst>
          </p:cNvPr>
          <p:cNvGrpSpPr/>
          <p:nvPr/>
        </p:nvGrpSpPr>
        <p:grpSpPr>
          <a:xfrm>
            <a:off x="2770536" y="14505337"/>
            <a:ext cx="1672045" cy="1017185"/>
            <a:chOff x="5765062" y="11118298"/>
            <a:chExt cx="1672045" cy="1017185"/>
          </a:xfrm>
        </p:grpSpPr>
        <p:sp>
          <p:nvSpPr>
            <p:cNvPr id="102" name="矩形">
              <a:extLst>
                <a:ext uri="{FF2B5EF4-FFF2-40B4-BE49-F238E27FC236}">
                  <a16:creationId xmlns:a16="http://schemas.microsoft.com/office/drawing/2014/main" id="{1FAF9BC4-E906-4DD7-BE27-292A2CCA1E66}"/>
                </a:ext>
              </a:extLst>
            </p:cNvPr>
            <p:cNvSpPr/>
            <p:nvPr/>
          </p:nvSpPr>
          <p:spPr>
            <a:xfrm>
              <a:off x="5765062" y="11118298"/>
              <a:ext cx="1672045" cy="1017185"/>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1895103"/>
              <a:endParaRPr sz="1200">
                <a:solidFill>
                  <a:schemeClr val="tx1"/>
                </a:solidFill>
                <a:latin typeface="Source Han Sans CN" charset="-122"/>
                <a:ea typeface="Source Han Sans CN" charset="-122"/>
                <a:cs typeface="Source Han Sans CN" charset="-122"/>
              </a:endParaRPr>
            </a:p>
          </p:txBody>
        </p:sp>
        <p:sp>
          <p:nvSpPr>
            <p:cNvPr id="103" name="Ascend…">
              <a:extLst>
                <a:ext uri="{FF2B5EF4-FFF2-40B4-BE49-F238E27FC236}">
                  <a16:creationId xmlns:a16="http://schemas.microsoft.com/office/drawing/2014/main" id="{B405AF98-69E8-4D0C-AF14-ABDD1F251541}"/>
                </a:ext>
              </a:extLst>
            </p:cNvPr>
            <p:cNvSpPr txBox="1"/>
            <p:nvPr/>
          </p:nvSpPr>
          <p:spPr>
            <a:xfrm>
              <a:off x="5897626" y="11245533"/>
              <a:ext cx="1521571" cy="762714"/>
            </a:xfrm>
            <a:prstGeom prst="rect">
              <a:avLst/>
            </a:prstGeom>
            <a:ln w="3175">
              <a:miter lim="400000"/>
            </a:ln>
            <a:extLst>
              <a:ext uri="{C572A759-6A51-4108-AA02-DFA0A04FC94B}">
                <ma14:wrappingTextBoxFlag xmlns:ma14="http://schemas.microsoft.com/office/mac/drawingml/2011/main" xmlns="" val="1"/>
              </a:ext>
            </a:extLst>
          </p:spPr>
          <p:txBody>
            <a:bodyPr lIns="35559" tIns="35559" rIns="35559" bIns="35559" anchor="ctr"/>
            <a:lstStyle/>
            <a:p>
              <a:pPr defTabSz="442786">
                <a:defRPr sz="3000">
                  <a:gradFill flip="none" rotWithShape="1">
                    <a:gsLst>
                      <a:gs pos="0">
                        <a:srgbClr val="AFC9FF"/>
                      </a:gs>
                      <a:gs pos="100000">
                        <a:srgbClr val="EEF7FF"/>
                      </a:gs>
                    </a:gsLst>
                    <a:lin ang="14275631" scaled="0"/>
                  </a:gradFill>
                  <a:latin typeface="FZLanTingHeiS-B-GB"/>
                  <a:ea typeface="FZLanTingHeiS-B-GB"/>
                  <a:cs typeface="FZLanTingHeiS-B-GB"/>
                  <a:sym typeface="FZLanTingHeiS-B-GB"/>
                </a:defRPr>
              </a:pPr>
              <a:r>
                <a:rPr lang="en-US" altLang="zh-CN">
                  <a:solidFill>
                    <a:schemeClr val="tx1"/>
                  </a:solidFill>
                  <a:latin typeface="Source Han Sans CN" charset="-122"/>
                  <a:ea typeface="Source Han Sans CN" charset="-122"/>
                  <a:cs typeface="Source Han Sans CN" charset="-122"/>
                  <a:sym typeface="PingFang SC Regular"/>
                </a:rPr>
                <a:t>OS</a:t>
              </a:r>
              <a:endParaRPr lang="en-US" altLang="zh-CN" dirty="0">
                <a:solidFill>
                  <a:schemeClr val="tx1"/>
                </a:solidFill>
                <a:latin typeface="Source Han Sans CN" charset="-122"/>
                <a:ea typeface="Source Han Sans CN" charset="-122"/>
                <a:cs typeface="Source Han Sans CN" charset="-122"/>
                <a:sym typeface="PingFang SC Regular"/>
              </a:endParaRPr>
            </a:p>
          </p:txBody>
        </p:sp>
      </p:grpSp>
      <p:sp>
        <p:nvSpPr>
          <p:cNvPr id="104" name="矩形">
            <a:extLst>
              <a:ext uri="{FF2B5EF4-FFF2-40B4-BE49-F238E27FC236}">
                <a16:creationId xmlns:a16="http://schemas.microsoft.com/office/drawing/2014/main" id="{E6E0C25F-538A-43CE-93CF-705188732B3A}"/>
              </a:ext>
            </a:extLst>
          </p:cNvPr>
          <p:cNvSpPr/>
          <p:nvPr/>
        </p:nvSpPr>
        <p:spPr>
          <a:xfrm>
            <a:off x="8746704" y="11817178"/>
            <a:ext cx="4461218" cy="5657841"/>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1895103"/>
            <a:endParaRPr sz="1200">
              <a:solidFill>
                <a:schemeClr val="tx1"/>
              </a:solidFill>
              <a:latin typeface="Source Han Sans CN" charset="-122"/>
              <a:ea typeface="Source Han Sans CN" charset="-122"/>
              <a:cs typeface="Source Han Sans CN" charset="-122"/>
            </a:endParaRPr>
          </a:p>
        </p:txBody>
      </p:sp>
      <p:sp>
        <p:nvSpPr>
          <p:cNvPr id="105" name="Ascend…">
            <a:extLst>
              <a:ext uri="{FF2B5EF4-FFF2-40B4-BE49-F238E27FC236}">
                <a16:creationId xmlns:a16="http://schemas.microsoft.com/office/drawing/2014/main" id="{0BC00A5E-2201-42F7-B4BA-7EC372CCE401}"/>
              </a:ext>
            </a:extLst>
          </p:cNvPr>
          <p:cNvSpPr txBox="1"/>
          <p:nvPr/>
        </p:nvSpPr>
        <p:spPr>
          <a:xfrm>
            <a:off x="9254218" y="16262464"/>
            <a:ext cx="3344091" cy="1017185"/>
          </a:xfrm>
          <a:prstGeom prst="rect">
            <a:avLst/>
          </a:prstGeom>
          <a:gradFill flip="none" rotWithShape="1">
            <a:gsLst>
              <a:gs pos="0">
                <a:srgbClr val="939CFF"/>
              </a:gs>
              <a:gs pos="100000">
                <a:srgbClr val="C1E7FD"/>
              </a:gs>
            </a:gsLst>
            <a:lin ang="15582167" scaled="0"/>
          </a:gradFill>
          <a:ln w="3175" cap="flat">
            <a:noFill/>
            <a:miter lim="400000"/>
          </a:ln>
          <a:effectLst/>
          <a:extLst>
            <a:ext uri="{C572A759-6A51-4108-AA02-DFA0A04FC94B}">
              <ma14:wrappingTextBoxFlag xmlns:ma14="http://schemas.microsoft.com/office/mac/drawingml/2011/main" xmlns="" val="1"/>
            </a:ext>
          </a:extLst>
        </p:spPr>
        <p:txBody>
          <a:bodyPr wrap="square" lIns="165096" tIns="165096" rIns="165096" bIns="165096"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defTabSz="2798238">
              <a:defRPr sz="2400">
                <a:solidFill>
                  <a:srgbClr val="666666"/>
                </a:solidFill>
                <a:latin typeface="Source Han Sans CN" charset="-122"/>
                <a:ea typeface="Source Han Sans CN" charset="-122"/>
                <a:cs typeface="Source Han Sans CN" charset="-122"/>
              </a:defRPr>
            </a:lvl1pPr>
          </a:lstStyle>
          <a:p>
            <a:r>
              <a:rPr lang="en-US" altLang="zh-CN">
                <a:solidFill>
                  <a:schemeClr val="bg1"/>
                </a:solidFill>
                <a:sym typeface="PingFang SC Regular"/>
              </a:rPr>
              <a:t>Intel SGX</a:t>
            </a:r>
            <a:endParaRPr lang="en-US" altLang="zh-CN" dirty="0">
              <a:solidFill>
                <a:schemeClr val="bg1"/>
              </a:solidFill>
              <a:sym typeface="PingFang SC Regular"/>
            </a:endParaRPr>
          </a:p>
        </p:txBody>
      </p:sp>
      <p:grpSp>
        <p:nvGrpSpPr>
          <p:cNvPr id="116" name="组合 115">
            <a:extLst>
              <a:ext uri="{FF2B5EF4-FFF2-40B4-BE49-F238E27FC236}">
                <a16:creationId xmlns:a16="http://schemas.microsoft.com/office/drawing/2014/main" id="{2C5490BD-5EEB-44ED-B65E-A512A8BDBAE2}"/>
              </a:ext>
            </a:extLst>
          </p:cNvPr>
          <p:cNvGrpSpPr/>
          <p:nvPr/>
        </p:nvGrpSpPr>
        <p:grpSpPr>
          <a:xfrm>
            <a:off x="8948532" y="14871098"/>
            <a:ext cx="4023242" cy="1017185"/>
            <a:chOff x="5765062" y="11118298"/>
            <a:chExt cx="1672045" cy="1017185"/>
          </a:xfrm>
        </p:grpSpPr>
        <p:sp>
          <p:nvSpPr>
            <p:cNvPr id="117" name="矩形">
              <a:extLst>
                <a:ext uri="{FF2B5EF4-FFF2-40B4-BE49-F238E27FC236}">
                  <a16:creationId xmlns:a16="http://schemas.microsoft.com/office/drawing/2014/main" id="{B0FEA1D6-9761-4B8A-BE84-720AF732ED0A}"/>
                </a:ext>
              </a:extLst>
            </p:cNvPr>
            <p:cNvSpPr/>
            <p:nvPr/>
          </p:nvSpPr>
          <p:spPr>
            <a:xfrm>
              <a:off x="5765062" y="11118298"/>
              <a:ext cx="1672045" cy="1017185"/>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1895103"/>
              <a:endParaRPr sz="1200">
                <a:solidFill>
                  <a:schemeClr val="tx1"/>
                </a:solidFill>
                <a:latin typeface="Source Han Sans CN" charset="-122"/>
                <a:ea typeface="Source Han Sans CN" charset="-122"/>
                <a:cs typeface="Source Han Sans CN" charset="-122"/>
              </a:endParaRPr>
            </a:p>
          </p:txBody>
        </p:sp>
        <p:sp>
          <p:nvSpPr>
            <p:cNvPr id="118" name="Ascend…">
              <a:extLst>
                <a:ext uri="{FF2B5EF4-FFF2-40B4-BE49-F238E27FC236}">
                  <a16:creationId xmlns:a16="http://schemas.microsoft.com/office/drawing/2014/main" id="{68AF6EC6-C520-4719-822F-2475111007E2}"/>
                </a:ext>
              </a:extLst>
            </p:cNvPr>
            <p:cNvSpPr txBox="1"/>
            <p:nvPr/>
          </p:nvSpPr>
          <p:spPr>
            <a:xfrm>
              <a:off x="5897626" y="11245533"/>
              <a:ext cx="1521571" cy="762714"/>
            </a:xfrm>
            <a:prstGeom prst="rect">
              <a:avLst/>
            </a:prstGeom>
            <a:ln w="3175">
              <a:miter lim="400000"/>
            </a:ln>
            <a:extLst>
              <a:ext uri="{C572A759-6A51-4108-AA02-DFA0A04FC94B}">
                <ma14:wrappingTextBoxFlag xmlns:ma14="http://schemas.microsoft.com/office/mac/drawingml/2011/main" xmlns="" val="1"/>
              </a:ext>
            </a:extLst>
          </p:spPr>
          <p:txBody>
            <a:bodyPr lIns="35559" tIns="35559" rIns="35559" bIns="35559" anchor="ctr"/>
            <a:lstStyle/>
            <a:p>
              <a:pPr defTabSz="442786">
                <a:defRPr sz="3000">
                  <a:gradFill flip="none" rotWithShape="1">
                    <a:gsLst>
                      <a:gs pos="0">
                        <a:srgbClr val="AFC9FF"/>
                      </a:gs>
                      <a:gs pos="100000">
                        <a:srgbClr val="EEF7FF"/>
                      </a:gs>
                    </a:gsLst>
                    <a:lin ang="14275631" scaled="0"/>
                  </a:gradFill>
                  <a:latin typeface="FZLanTingHeiS-B-GB"/>
                  <a:ea typeface="FZLanTingHeiS-B-GB"/>
                  <a:cs typeface="FZLanTingHeiS-B-GB"/>
                  <a:sym typeface="FZLanTingHeiS-B-GB"/>
                </a:defRPr>
              </a:pPr>
              <a:r>
                <a:rPr lang="en-US" altLang="zh-CN">
                  <a:solidFill>
                    <a:schemeClr val="tx1"/>
                  </a:solidFill>
                  <a:latin typeface="Source Han Sans CN" charset="-122"/>
                  <a:ea typeface="Source Han Sans CN" charset="-122"/>
                  <a:cs typeface="Source Han Sans CN" charset="-122"/>
                  <a:sym typeface="PingFang SC Regular"/>
                </a:rPr>
                <a:t>OS</a:t>
              </a:r>
              <a:endParaRPr lang="en-US" altLang="zh-CN" dirty="0">
                <a:solidFill>
                  <a:schemeClr val="tx1"/>
                </a:solidFill>
                <a:latin typeface="Source Han Sans CN" charset="-122"/>
                <a:ea typeface="Source Han Sans CN" charset="-122"/>
                <a:cs typeface="Source Han Sans CN" charset="-122"/>
                <a:sym typeface="PingFang SC Regular"/>
              </a:endParaRPr>
            </a:p>
          </p:txBody>
        </p:sp>
      </p:grpSp>
      <p:grpSp>
        <p:nvGrpSpPr>
          <p:cNvPr id="201" name="组合 200">
            <a:extLst>
              <a:ext uri="{FF2B5EF4-FFF2-40B4-BE49-F238E27FC236}">
                <a16:creationId xmlns:a16="http://schemas.microsoft.com/office/drawing/2014/main" id="{85BD9A3D-581A-4264-B67D-3DCCE0E88709}"/>
              </a:ext>
            </a:extLst>
          </p:cNvPr>
          <p:cNvGrpSpPr/>
          <p:nvPr/>
        </p:nvGrpSpPr>
        <p:grpSpPr>
          <a:xfrm>
            <a:off x="8948532" y="12534139"/>
            <a:ext cx="4041157" cy="2141589"/>
            <a:chOff x="9625692" y="12386687"/>
            <a:chExt cx="4041157" cy="1433993"/>
          </a:xfrm>
        </p:grpSpPr>
        <p:grpSp>
          <p:nvGrpSpPr>
            <p:cNvPr id="109" name="组合 108">
              <a:extLst>
                <a:ext uri="{FF2B5EF4-FFF2-40B4-BE49-F238E27FC236}">
                  <a16:creationId xmlns:a16="http://schemas.microsoft.com/office/drawing/2014/main" id="{0F6813AC-CC97-4FEA-9DDD-0BBE46C30048}"/>
                </a:ext>
              </a:extLst>
            </p:cNvPr>
            <p:cNvGrpSpPr/>
            <p:nvPr/>
          </p:nvGrpSpPr>
          <p:grpSpPr>
            <a:xfrm>
              <a:off x="9625692" y="12386687"/>
              <a:ext cx="4041157" cy="1433993"/>
              <a:chOff x="5765062" y="11118298"/>
              <a:chExt cx="1672045" cy="1017185"/>
            </a:xfrm>
          </p:grpSpPr>
          <p:sp>
            <p:nvSpPr>
              <p:cNvPr id="110" name="矩形">
                <a:extLst>
                  <a:ext uri="{FF2B5EF4-FFF2-40B4-BE49-F238E27FC236}">
                    <a16:creationId xmlns:a16="http://schemas.microsoft.com/office/drawing/2014/main" id="{98519F38-3825-42B0-911D-B1EF5A56A99A}"/>
                  </a:ext>
                </a:extLst>
              </p:cNvPr>
              <p:cNvSpPr/>
              <p:nvPr/>
            </p:nvSpPr>
            <p:spPr>
              <a:xfrm>
                <a:off x="5765062" y="11118298"/>
                <a:ext cx="1672045" cy="1017185"/>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1895103"/>
                <a:endParaRPr sz="1200">
                  <a:solidFill>
                    <a:schemeClr val="tx1"/>
                  </a:solidFill>
                  <a:latin typeface="Source Han Sans CN" charset="-122"/>
                  <a:ea typeface="Source Han Sans CN" charset="-122"/>
                  <a:cs typeface="Source Han Sans CN" charset="-122"/>
                </a:endParaRPr>
              </a:p>
            </p:txBody>
          </p:sp>
          <p:sp>
            <p:nvSpPr>
              <p:cNvPr id="111" name="Ascend…">
                <a:extLst>
                  <a:ext uri="{FF2B5EF4-FFF2-40B4-BE49-F238E27FC236}">
                    <a16:creationId xmlns:a16="http://schemas.microsoft.com/office/drawing/2014/main" id="{2E33E24A-8C5E-48E1-9ABF-73F9D9EC5E41}"/>
                  </a:ext>
                </a:extLst>
              </p:cNvPr>
              <p:cNvSpPr txBox="1"/>
              <p:nvPr/>
            </p:nvSpPr>
            <p:spPr>
              <a:xfrm>
                <a:off x="5897626" y="11245533"/>
                <a:ext cx="1521571" cy="762714"/>
              </a:xfrm>
              <a:prstGeom prst="rect">
                <a:avLst/>
              </a:prstGeom>
              <a:ln w="3175">
                <a:miter lim="400000"/>
              </a:ln>
              <a:extLst>
                <a:ext uri="{C572A759-6A51-4108-AA02-DFA0A04FC94B}">
                  <ma14:wrappingTextBoxFlag xmlns:ma14="http://schemas.microsoft.com/office/mac/drawingml/2011/main" xmlns="" val="1"/>
                </a:ext>
              </a:extLst>
            </p:spPr>
            <p:txBody>
              <a:bodyPr lIns="35559" tIns="35559" rIns="35559" bIns="35559" anchor="ctr"/>
              <a:lstStyle/>
              <a:p>
                <a:pPr algn="l" defTabSz="442786">
                  <a:defRPr sz="3000">
                    <a:gradFill flip="none" rotWithShape="1">
                      <a:gsLst>
                        <a:gs pos="0">
                          <a:srgbClr val="AFC9FF"/>
                        </a:gs>
                        <a:gs pos="100000">
                          <a:srgbClr val="EEF7FF"/>
                        </a:gs>
                      </a:gsLst>
                      <a:lin ang="14275631" scaled="0"/>
                    </a:gradFill>
                    <a:latin typeface="FZLanTingHeiS-B-GB"/>
                    <a:ea typeface="FZLanTingHeiS-B-GB"/>
                    <a:cs typeface="FZLanTingHeiS-B-GB"/>
                    <a:sym typeface="FZLanTingHeiS-B-GB"/>
                  </a:defRPr>
                </a:pPr>
                <a:r>
                  <a:rPr lang="en-US" altLang="zh-CN">
                    <a:solidFill>
                      <a:schemeClr val="tx1"/>
                    </a:solidFill>
                    <a:latin typeface="Source Han Sans CN" charset="-122"/>
                    <a:ea typeface="Source Han Sans CN" charset="-122"/>
                    <a:cs typeface="Source Han Sans CN" charset="-122"/>
                    <a:sym typeface="PingFang SC Regular"/>
                  </a:rPr>
                  <a:t>APP</a:t>
                </a:r>
                <a:endParaRPr lang="en-US" altLang="zh-CN" dirty="0">
                  <a:solidFill>
                    <a:schemeClr val="tx1"/>
                  </a:solidFill>
                  <a:latin typeface="Source Han Sans CN" charset="-122"/>
                  <a:ea typeface="Source Han Sans CN" charset="-122"/>
                  <a:cs typeface="Source Han Sans CN" charset="-122"/>
                  <a:sym typeface="PingFang SC Regular"/>
                </a:endParaRPr>
              </a:p>
            </p:txBody>
          </p:sp>
        </p:grpSp>
        <p:grpSp>
          <p:nvGrpSpPr>
            <p:cNvPr id="120" name="组合 119">
              <a:extLst>
                <a:ext uri="{FF2B5EF4-FFF2-40B4-BE49-F238E27FC236}">
                  <a16:creationId xmlns:a16="http://schemas.microsoft.com/office/drawing/2014/main" id="{F159BF59-D248-4579-B9E3-1C13282B254D}"/>
                </a:ext>
              </a:extLst>
            </p:cNvPr>
            <p:cNvGrpSpPr/>
            <p:nvPr/>
          </p:nvGrpSpPr>
          <p:grpSpPr>
            <a:xfrm>
              <a:off x="11436239" y="12655557"/>
              <a:ext cx="1864111" cy="889950"/>
              <a:chOff x="5765062" y="11118301"/>
              <a:chExt cx="1672045" cy="1017185"/>
            </a:xfrm>
          </p:grpSpPr>
          <p:sp>
            <p:nvSpPr>
              <p:cNvPr id="121" name="矩形">
                <a:extLst>
                  <a:ext uri="{FF2B5EF4-FFF2-40B4-BE49-F238E27FC236}">
                    <a16:creationId xmlns:a16="http://schemas.microsoft.com/office/drawing/2014/main" id="{F6EE3776-1D44-497C-80CC-47578B454C6B}"/>
                  </a:ext>
                </a:extLst>
              </p:cNvPr>
              <p:cNvSpPr/>
              <p:nvPr/>
            </p:nvSpPr>
            <p:spPr>
              <a:xfrm>
                <a:off x="5765062" y="11118301"/>
                <a:ext cx="1672045" cy="1017185"/>
              </a:xfrm>
              <a:prstGeom prst="rect">
                <a:avLst/>
              </a:prstGeom>
              <a:gradFill flip="none" rotWithShape="1">
                <a:gsLst>
                  <a:gs pos="0">
                    <a:srgbClr val="939CFF"/>
                  </a:gs>
                  <a:gs pos="100000">
                    <a:srgbClr val="C1E7FD"/>
                  </a:gs>
                </a:gsLst>
                <a:lin ang="15582167" scaled="0"/>
              </a:gradFill>
              <a:ln w="3175" cap="flat">
                <a:noFill/>
                <a:miter lim="400000"/>
              </a:ln>
              <a:effectLst/>
            </p:spPr>
            <p:txBody>
              <a:bodyPr wrap="square" lIns="165096" tIns="165096" rIns="165096" bIns="165096" numCol="1" anchor="ctr">
                <a:noAutofit/>
              </a:bodyPr>
              <a:lstStyle/>
              <a:p>
                <a:pPr defTabSz="2798238"/>
                <a:endParaRPr sz="2400">
                  <a:solidFill>
                    <a:schemeClr val="tx1"/>
                  </a:solidFill>
                  <a:ea typeface="Source Han Sans CN" charset="-122"/>
                </a:endParaRPr>
              </a:p>
            </p:txBody>
          </p:sp>
          <p:sp>
            <p:nvSpPr>
              <p:cNvPr id="122" name="Ascend…">
                <a:extLst>
                  <a:ext uri="{FF2B5EF4-FFF2-40B4-BE49-F238E27FC236}">
                    <a16:creationId xmlns:a16="http://schemas.microsoft.com/office/drawing/2014/main" id="{46625B19-795E-4D0D-AC0A-45E9A4FE47D7}"/>
                  </a:ext>
                </a:extLst>
              </p:cNvPr>
              <p:cNvSpPr txBox="1"/>
              <p:nvPr/>
            </p:nvSpPr>
            <p:spPr>
              <a:xfrm>
                <a:off x="5897626" y="11245533"/>
                <a:ext cx="1521571" cy="762714"/>
              </a:xfrm>
              <a:prstGeom prst="rect">
                <a:avLst/>
              </a:prstGeom>
              <a:ln w="3175">
                <a:miter lim="400000"/>
              </a:ln>
              <a:extLst>
                <a:ext uri="{C572A759-6A51-4108-AA02-DFA0A04FC94B}">
                  <ma14:wrappingTextBoxFlag xmlns:ma14="http://schemas.microsoft.com/office/mac/drawingml/2011/main" xmlns="" val="1"/>
                </a:ext>
              </a:extLst>
            </p:spPr>
            <p:txBody>
              <a:bodyPr lIns="35559" tIns="35559" rIns="35559" bIns="35559" anchor="ctr"/>
              <a:lstStyle/>
              <a:p>
                <a:pPr defTabSz="442786">
                  <a:defRPr sz="3000">
                    <a:gradFill flip="none" rotWithShape="1">
                      <a:gsLst>
                        <a:gs pos="0">
                          <a:srgbClr val="AFC9FF"/>
                        </a:gs>
                        <a:gs pos="100000">
                          <a:srgbClr val="EEF7FF"/>
                        </a:gs>
                      </a:gsLst>
                      <a:lin ang="14275631" scaled="0"/>
                    </a:gradFill>
                    <a:latin typeface="FZLanTingHeiS-B-GB"/>
                    <a:ea typeface="FZLanTingHeiS-B-GB"/>
                    <a:cs typeface="FZLanTingHeiS-B-GB"/>
                    <a:sym typeface="FZLanTingHeiS-B-GB"/>
                  </a:defRPr>
                </a:pPr>
                <a:r>
                  <a:rPr lang="en-US" altLang="zh-CN">
                    <a:solidFill>
                      <a:schemeClr val="bg1"/>
                    </a:solidFill>
                    <a:latin typeface="Source Han Sans CN" charset="-122"/>
                    <a:ea typeface="Source Han Sans CN" charset="-122"/>
                    <a:cs typeface="Source Han Sans CN" charset="-122"/>
                    <a:sym typeface="PingFang SC Regular"/>
                  </a:rPr>
                  <a:t>Enclave</a:t>
                </a:r>
                <a:endParaRPr lang="en-US" altLang="zh-CN" dirty="0">
                  <a:solidFill>
                    <a:schemeClr val="bg1"/>
                  </a:solidFill>
                  <a:latin typeface="Source Han Sans CN" charset="-122"/>
                  <a:ea typeface="Source Han Sans CN" charset="-122"/>
                  <a:cs typeface="Source Han Sans CN" charset="-122"/>
                  <a:sym typeface="PingFang SC Regular"/>
                </a:endParaRPr>
              </a:p>
            </p:txBody>
          </p:sp>
        </p:grpSp>
      </p:grpSp>
      <p:sp>
        <p:nvSpPr>
          <p:cNvPr id="140" name="矩形">
            <a:extLst>
              <a:ext uri="{FF2B5EF4-FFF2-40B4-BE49-F238E27FC236}">
                <a16:creationId xmlns:a16="http://schemas.microsoft.com/office/drawing/2014/main" id="{81984A84-FAAD-4346-AB6E-836B198B31E7}"/>
              </a:ext>
            </a:extLst>
          </p:cNvPr>
          <p:cNvSpPr/>
          <p:nvPr/>
        </p:nvSpPr>
        <p:spPr>
          <a:xfrm>
            <a:off x="17813275" y="11525992"/>
            <a:ext cx="14050065" cy="5937756"/>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1895103"/>
            <a:endParaRPr sz="1200">
              <a:solidFill>
                <a:schemeClr val="tx1"/>
              </a:solidFill>
              <a:latin typeface="Source Han Sans CN" charset="-122"/>
              <a:ea typeface="Source Han Sans CN" charset="-122"/>
              <a:cs typeface="Source Han Sans CN" charset="-122"/>
            </a:endParaRPr>
          </a:p>
        </p:txBody>
      </p:sp>
      <p:sp>
        <p:nvSpPr>
          <p:cNvPr id="141" name="Ascend…">
            <a:extLst>
              <a:ext uri="{FF2B5EF4-FFF2-40B4-BE49-F238E27FC236}">
                <a16:creationId xmlns:a16="http://schemas.microsoft.com/office/drawing/2014/main" id="{505B507C-AB76-4077-A067-1B9E75903494}"/>
              </a:ext>
            </a:extLst>
          </p:cNvPr>
          <p:cNvSpPr txBox="1"/>
          <p:nvPr/>
        </p:nvSpPr>
        <p:spPr>
          <a:xfrm>
            <a:off x="18240706" y="16165399"/>
            <a:ext cx="13292861" cy="1017185"/>
          </a:xfrm>
          <a:prstGeom prst="rect">
            <a:avLst/>
          </a:prstGeom>
          <a:gradFill flip="none" rotWithShape="1">
            <a:gsLst>
              <a:gs pos="0">
                <a:srgbClr val="939CFF"/>
              </a:gs>
              <a:gs pos="100000">
                <a:srgbClr val="C1E7FD"/>
              </a:gs>
            </a:gsLst>
            <a:lin ang="15582167" scaled="0"/>
          </a:gradFill>
          <a:ln w="3175" cap="flat">
            <a:noFill/>
            <a:miter lim="400000"/>
          </a:ln>
          <a:effectLst/>
          <a:extLst>
            <a:ext uri="{C572A759-6A51-4108-AA02-DFA0A04FC94B}">
              <ma14:wrappingTextBoxFlag xmlns:ma14="http://schemas.microsoft.com/office/mac/drawingml/2011/main" xmlns="" val="1"/>
            </a:ext>
          </a:extLst>
        </p:spPr>
        <p:txBody>
          <a:bodyPr wrap="square" lIns="165096" tIns="165096" rIns="165096" bIns="165096"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defTabSz="2798238">
              <a:defRPr sz="2400">
                <a:solidFill>
                  <a:srgbClr val="666666"/>
                </a:solidFill>
                <a:latin typeface="Source Han Sans CN" charset="-122"/>
                <a:ea typeface="Source Han Sans CN" charset="-122"/>
                <a:cs typeface="Source Han Sans CN" charset="-122"/>
              </a:defRPr>
            </a:lvl1pPr>
          </a:lstStyle>
          <a:p>
            <a:r>
              <a:rPr lang="en-US" altLang="zh-CN">
                <a:solidFill>
                  <a:schemeClr val="bg1"/>
                </a:solidFill>
                <a:sym typeface="PingFang SC Regular"/>
              </a:rPr>
              <a:t>AMD SEV</a:t>
            </a:r>
            <a:r>
              <a:rPr lang="zh-CN" altLang="en-US">
                <a:solidFill>
                  <a:schemeClr val="bg1"/>
                </a:solidFill>
                <a:sym typeface="PingFang SC Regular"/>
              </a:rPr>
              <a:t>、</a:t>
            </a:r>
            <a:r>
              <a:rPr lang="en-US" altLang="zh-CN">
                <a:solidFill>
                  <a:schemeClr val="bg1"/>
                </a:solidFill>
                <a:sym typeface="PingFang SC Regular"/>
              </a:rPr>
              <a:t>Intel TDX</a:t>
            </a:r>
            <a:r>
              <a:rPr lang="zh-CN" altLang="en-US">
                <a:solidFill>
                  <a:schemeClr val="bg1"/>
                </a:solidFill>
                <a:sym typeface="PingFang SC Regular"/>
              </a:rPr>
              <a:t>、</a:t>
            </a:r>
            <a:r>
              <a:rPr lang="en-US" altLang="zh-CN">
                <a:solidFill>
                  <a:schemeClr val="bg1"/>
                </a:solidFill>
                <a:sym typeface="PingFang SC Regular"/>
              </a:rPr>
              <a:t>ARM CCA etc.</a:t>
            </a:r>
            <a:endParaRPr lang="en-US" altLang="zh-CN" dirty="0">
              <a:solidFill>
                <a:schemeClr val="bg1"/>
              </a:solidFill>
              <a:sym typeface="PingFang SC Regular"/>
            </a:endParaRPr>
          </a:p>
        </p:txBody>
      </p:sp>
      <p:grpSp>
        <p:nvGrpSpPr>
          <p:cNvPr id="142" name="组合 141">
            <a:extLst>
              <a:ext uri="{FF2B5EF4-FFF2-40B4-BE49-F238E27FC236}">
                <a16:creationId xmlns:a16="http://schemas.microsoft.com/office/drawing/2014/main" id="{C173E96A-2026-4E74-90C4-61010EF0DC74}"/>
              </a:ext>
            </a:extLst>
          </p:cNvPr>
          <p:cNvGrpSpPr/>
          <p:nvPr/>
        </p:nvGrpSpPr>
        <p:grpSpPr>
          <a:xfrm>
            <a:off x="18240706" y="11773917"/>
            <a:ext cx="2821576" cy="3254249"/>
            <a:chOff x="5765062" y="11118298"/>
            <a:chExt cx="1672045" cy="1017185"/>
          </a:xfrm>
        </p:grpSpPr>
        <p:sp>
          <p:nvSpPr>
            <p:cNvPr id="143" name="矩形">
              <a:extLst>
                <a:ext uri="{FF2B5EF4-FFF2-40B4-BE49-F238E27FC236}">
                  <a16:creationId xmlns:a16="http://schemas.microsoft.com/office/drawing/2014/main" id="{6720A290-C4FF-4424-8A4D-5A5101C859C4}"/>
                </a:ext>
              </a:extLst>
            </p:cNvPr>
            <p:cNvSpPr/>
            <p:nvPr/>
          </p:nvSpPr>
          <p:spPr>
            <a:xfrm>
              <a:off x="5765062" y="11118298"/>
              <a:ext cx="1672045" cy="1017185"/>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1895103"/>
              <a:endParaRPr sz="1200">
                <a:solidFill>
                  <a:schemeClr val="tx1"/>
                </a:solidFill>
                <a:latin typeface="Source Han Sans CN" charset="-122"/>
                <a:ea typeface="Source Han Sans CN" charset="-122"/>
                <a:cs typeface="Source Han Sans CN" charset="-122"/>
              </a:endParaRPr>
            </a:p>
          </p:txBody>
        </p:sp>
        <p:sp>
          <p:nvSpPr>
            <p:cNvPr id="144" name="Ascend…">
              <a:extLst>
                <a:ext uri="{FF2B5EF4-FFF2-40B4-BE49-F238E27FC236}">
                  <a16:creationId xmlns:a16="http://schemas.microsoft.com/office/drawing/2014/main" id="{1208095B-A9C2-49F3-A451-C10D4084D78C}"/>
                </a:ext>
              </a:extLst>
            </p:cNvPr>
            <p:cNvSpPr txBox="1"/>
            <p:nvPr/>
          </p:nvSpPr>
          <p:spPr>
            <a:xfrm>
              <a:off x="5897626" y="11245533"/>
              <a:ext cx="1521571" cy="762714"/>
            </a:xfrm>
            <a:prstGeom prst="rect">
              <a:avLst/>
            </a:prstGeom>
            <a:ln w="3175">
              <a:miter lim="400000"/>
            </a:ln>
            <a:extLst>
              <a:ext uri="{C572A759-6A51-4108-AA02-DFA0A04FC94B}">
                <ma14:wrappingTextBoxFlag xmlns:ma14="http://schemas.microsoft.com/office/mac/drawingml/2011/main" xmlns="" val="1"/>
              </a:ext>
            </a:extLst>
          </p:spPr>
          <p:txBody>
            <a:bodyPr lIns="35559" tIns="35559" rIns="35559" bIns="35559" anchor="ctr"/>
            <a:lstStyle/>
            <a:p>
              <a:pPr defTabSz="442786">
                <a:defRPr sz="3000">
                  <a:gradFill flip="none" rotWithShape="1">
                    <a:gsLst>
                      <a:gs pos="0">
                        <a:srgbClr val="AFC9FF"/>
                      </a:gs>
                      <a:gs pos="100000">
                        <a:srgbClr val="EEF7FF"/>
                      </a:gs>
                    </a:gsLst>
                    <a:lin ang="14275631" scaled="0"/>
                  </a:gradFill>
                  <a:latin typeface="FZLanTingHeiS-B-GB"/>
                  <a:ea typeface="FZLanTingHeiS-B-GB"/>
                  <a:cs typeface="FZLanTingHeiS-B-GB"/>
                  <a:sym typeface="FZLanTingHeiS-B-GB"/>
                </a:defRPr>
              </a:pPr>
              <a:r>
                <a:rPr lang="zh-CN" altLang="en-US">
                  <a:solidFill>
                    <a:schemeClr val="tx1"/>
                  </a:solidFill>
                  <a:latin typeface="Source Han Sans CN" charset="-122"/>
                  <a:ea typeface="Source Han Sans CN" charset="-122"/>
                  <a:cs typeface="Source Han Sans CN" charset="-122"/>
                  <a:sym typeface="PingFang SC Regular"/>
                </a:rPr>
                <a:t>普通虚机</a:t>
              </a:r>
              <a:endParaRPr lang="en-US" altLang="zh-CN" dirty="0">
                <a:solidFill>
                  <a:schemeClr val="tx1"/>
                </a:solidFill>
                <a:latin typeface="Source Han Sans CN" charset="-122"/>
                <a:ea typeface="Source Han Sans CN" charset="-122"/>
                <a:cs typeface="Source Han Sans CN" charset="-122"/>
                <a:sym typeface="PingFang SC Regular"/>
              </a:endParaRPr>
            </a:p>
          </p:txBody>
        </p:sp>
      </p:grpSp>
      <p:grpSp>
        <p:nvGrpSpPr>
          <p:cNvPr id="145" name="组合 144">
            <a:extLst>
              <a:ext uri="{FF2B5EF4-FFF2-40B4-BE49-F238E27FC236}">
                <a16:creationId xmlns:a16="http://schemas.microsoft.com/office/drawing/2014/main" id="{8068A729-CA54-4B3C-A338-FC4C139C3946}"/>
              </a:ext>
            </a:extLst>
          </p:cNvPr>
          <p:cNvGrpSpPr/>
          <p:nvPr/>
        </p:nvGrpSpPr>
        <p:grpSpPr>
          <a:xfrm>
            <a:off x="18240705" y="15144394"/>
            <a:ext cx="5997039" cy="929186"/>
            <a:chOff x="5765062" y="11118298"/>
            <a:chExt cx="1672045" cy="1017185"/>
          </a:xfrm>
        </p:grpSpPr>
        <p:sp>
          <p:nvSpPr>
            <p:cNvPr id="146" name="矩形">
              <a:extLst>
                <a:ext uri="{FF2B5EF4-FFF2-40B4-BE49-F238E27FC236}">
                  <a16:creationId xmlns:a16="http://schemas.microsoft.com/office/drawing/2014/main" id="{6694B247-218B-4AB2-9A5C-7B74977D2D10}"/>
                </a:ext>
              </a:extLst>
            </p:cNvPr>
            <p:cNvSpPr/>
            <p:nvPr/>
          </p:nvSpPr>
          <p:spPr>
            <a:xfrm>
              <a:off x="5765062" y="11118298"/>
              <a:ext cx="1672045" cy="1017185"/>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1895103"/>
              <a:endParaRPr sz="1200">
                <a:solidFill>
                  <a:schemeClr val="tx1"/>
                </a:solidFill>
                <a:latin typeface="Source Han Sans CN" charset="-122"/>
                <a:ea typeface="Source Han Sans CN" charset="-122"/>
                <a:cs typeface="Source Han Sans CN" charset="-122"/>
              </a:endParaRPr>
            </a:p>
          </p:txBody>
        </p:sp>
        <p:sp>
          <p:nvSpPr>
            <p:cNvPr id="147" name="Ascend…">
              <a:extLst>
                <a:ext uri="{FF2B5EF4-FFF2-40B4-BE49-F238E27FC236}">
                  <a16:creationId xmlns:a16="http://schemas.microsoft.com/office/drawing/2014/main" id="{83CF3364-04C9-4C74-BF64-B8C5AE495971}"/>
                </a:ext>
              </a:extLst>
            </p:cNvPr>
            <p:cNvSpPr txBox="1"/>
            <p:nvPr/>
          </p:nvSpPr>
          <p:spPr>
            <a:xfrm>
              <a:off x="5897626" y="11245533"/>
              <a:ext cx="1521571" cy="762714"/>
            </a:xfrm>
            <a:prstGeom prst="rect">
              <a:avLst/>
            </a:prstGeom>
            <a:ln w="3175">
              <a:miter lim="400000"/>
            </a:ln>
            <a:extLst>
              <a:ext uri="{C572A759-6A51-4108-AA02-DFA0A04FC94B}">
                <ma14:wrappingTextBoxFlag xmlns:ma14="http://schemas.microsoft.com/office/mac/drawingml/2011/main" xmlns="" val="1"/>
              </a:ext>
            </a:extLst>
          </p:spPr>
          <p:txBody>
            <a:bodyPr lIns="35559" tIns="35559" rIns="35559" bIns="35559" anchor="ctr"/>
            <a:lstStyle/>
            <a:p>
              <a:pPr defTabSz="442786">
                <a:defRPr sz="3000">
                  <a:gradFill flip="none" rotWithShape="1">
                    <a:gsLst>
                      <a:gs pos="0">
                        <a:srgbClr val="AFC9FF"/>
                      </a:gs>
                      <a:gs pos="100000">
                        <a:srgbClr val="EEF7FF"/>
                      </a:gs>
                    </a:gsLst>
                    <a:lin ang="14275631" scaled="0"/>
                  </a:gradFill>
                  <a:latin typeface="FZLanTingHeiS-B-GB"/>
                  <a:ea typeface="FZLanTingHeiS-B-GB"/>
                  <a:cs typeface="FZLanTingHeiS-B-GB"/>
                  <a:sym typeface="FZLanTingHeiS-B-GB"/>
                </a:defRPr>
              </a:pPr>
              <a:r>
                <a:rPr lang="en-US" altLang="zh-CN">
                  <a:solidFill>
                    <a:schemeClr val="tx1"/>
                  </a:solidFill>
                  <a:latin typeface="Source Han Sans CN" charset="-122"/>
                  <a:ea typeface="Source Han Sans CN" charset="-122"/>
                  <a:cs typeface="Source Han Sans CN" charset="-122"/>
                  <a:sym typeface="PingFang SC Regular"/>
                </a:rPr>
                <a:t>VMM</a:t>
              </a:r>
              <a:endParaRPr lang="en-US" altLang="zh-CN" dirty="0">
                <a:solidFill>
                  <a:schemeClr val="tx1"/>
                </a:solidFill>
                <a:latin typeface="Source Han Sans CN" charset="-122"/>
                <a:ea typeface="Source Han Sans CN" charset="-122"/>
                <a:cs typeface="Source Han Sans CN" charset="-122"/>
                <a:sym typeface="PingFang SC Regular"/>
              </a:endParaRPr>
            </a:p>
          </p:txBody>
        </p:sp>
      </p:grpSp>
      <p:grpSp>
        <p:nvGrpSpPr>
          <p:cNvPr id="148" name="组合 147">
            <a:extLst>
              <a:ext uri="{FF2B5EF4-FFF2-40B4-BE49-F238E27FC236}">
                <a16:creationId xmlns:a16="http://schemas.microsoft.com/office/drawing/2014/main" id="{9581C8D6-EBF8-4927-8B49-246FF1053C0F}"/>
              </a:ext>
            </a:extLst>
          </p:cNvPr>
          <p:cNvGrpSpPr/>
          <p:nvPr/>
        </p:nvGrpSpPr>
        <p:grpSpPr>
          <a:xfrm>
            <a:off x="24665175" y="11780113"/>
            <a:ext cx="3344091" cy="3248052"/>
            <a:chOff x="5765062" y="11118298"/>
            <a:chExt cx="1672045" cy="1017185"/>
          </a:xfrm>
        </p:grpSpPr>
        <p:sp>
          <p:nvSpPr>
            <p:cNvPr id="149" name="矩形">
              <a:extLst>
                <a:ext uri="{FF2B5EF4-FFF2-40B4-BE49-F238E27FC236}">
                  <a16:creationId xmlns:a16="http://schemas.microsoft.com/office/drawing/2014/main" id="{7A5C34BB-5D5A-401D-B999-50C33ED4C83E}"/>
                </a:ext>
              </a:extLst>
            </p:cNvPr>
            <p:cNvSpPr/>
            <p:nvPr/>
          </p:nvSpPr>
          <p:spPr>
            <a:xfrm>
              <a:off x="5765062" y="11118298"/>
              <a:ext cx="1672045" cy="1017185"/>
            </a:xfrm>
            <a:prstGeom prst="rect">
              <a:avLst/>
            </a:prstGeom>
            <a:gradFill flip="none" rotWithShape="1">
              <a:gsLst>
                <a:gs pos="0">
                  <a:srgbClr val="939CFF"/>
                </a:gs>
                <a:gs pos="100000">
                  <a:srgbClr val="C1E7FD"/>
                </a:gs>
              </a:gsLst>
              <a:lin ang="15582167" scaled="0"/>
            </a:gradFill>
            <a:ln w="3175" cap="flat">
              <a:noFill/>
              <a:miter lim="400000"/>
            </a:ln>
            <a:effectLst/>
          </p:spPr>
          <p:txBody>
            <a:bodyPr wrap="square" lIns="165096" tIns="165096" rIns="165096" bIns="165096" numCol="1" anchor="t">
              <a:noAutofit/>
            </a:bodyPr>
            <a:lstStyle/>
            <a:p>
              <a:pPr defTabSz="2798238"/>
              <a:endParaRPr sz="2400">
                <a:solidFill>
                  <a:schemeClr val="bg1"/>
                </a:solidFill>
                <a:ea typeface="Source Han Sans CN" charset="-122"/>
              </a:endParaRPr>
            </a:p>
          </p:txBody>
        </p:sp>
        <p:sp>
          <p:nvSpPr>
            <p:cNvPr id="150" name="Ascend…">
              <a:extLst>
                <a:ext uri="{FF2B5EF4-FFF2-40B4-BE49-F238E27FC236}">
                  <a16:creationId xmlns:a16="http://schemas.microsoft.com/office/drawing/2014/main" id="{AF29FBBB-6B5A-4A0F-92E7-BCDDB9D3DCC8}"/>
                </a:ext>
              </a:extLst>
            </p:cNvPr>
            <p:cNvSpPr txBox="1"/>
            <p:nvPr/>
          </p:nvSpPr>
          <p:spPr>
            <a:xfrm>
              <a:off x="5897626" y="11128053"/>
              <a:ext cx="1521571" cy="880194"/>
            </a:xfrm>
            <a:prstGeom prst="rect">
              <a:avLst/>
            </a:prstGeom>
            <a:gradFill flip="none" rotWithShape="1">
              <a:gsLst>
                <a:gs pos="0">
                  <a:srgbClr val="939CFF"/>
                </a:gs>
                <a:gs pos="100000">
                  <a:srgbClr val="C1E7FD"/>
                </a:gs>
              </a:gsLst>
              <a:lin ang="15582167" scaled="0"/>
            </a:gradFill>
            <a:ln w="3175" cap="flat">
              <a:noFill/>
              <a:miter lim="400000"/>
            </a:ln>
            <a:effectLst/>
            <a:extLst>
              <a:ext uri="{C572A759-6A51-4108-AA02-DFA0A04FC94B}">
                <ma14:wrappingTextBoxFlag xmlns:ma14="http://schemas.microsoft.com/office/mac/drawingml/2011/main" xmlns="" val="1"/>
              </a:ext>
            </a:extLst>
          </p:spPr>
          <p:txBody>
            <a:bodyPr wrap="square" lIns="165096" tIns="165096" rIns="165096" bIns="165096" numCol="1"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defTabSz="2798238">
                <a:defRPr sz="2400">
                  <a:solidFill>
                    <a:srgbClr val="666666"/>
                  </a:solidFill>
                  <a:latin typeface="Source Han Sans CN" charset="-122"/>
                  <a:ea typeface="Source Han Sans CN" charset="-122"/>
                  <a:cs typeface="Source Han Sans CN" charset="-122"/>
                </a:defRPr>
              </a:lvl1pPr>
            </a:lstStyle>
            <a:p>
              <a:r>
                <a:rPr lang="zh-CN" altLang="en-US">
                  <a:solidFill>
                    <a:schemeClr val="bg1"/>
                  </a:solidFill>
                  <a:sym typeface="PingFang SC Regular"/>
                </a:rPr>
                <a:t>机密虚机</a:t>
              </a:r>
              <a:endParaRPr lang="en-US" altLang="zh-CN" dirty="0">
                <a:solidFill>
                  <a:schemeClr val="bg1"/>
                </a:solidFill>
                <a:sym typeface="PingFang SC Regular"/>
              </a:endParaRPr>
            </a:p>
          </p:txBody>
        </p:sp>
      </p:grpSp>
      <p:grpSp>
        <p:nvGrpSpPr>
          <p:cNvPr id="151" name="组合 150">
            <a:extLst>
              <a:ext uri="{FF2B5EF4-FFF2-40B4-BE49-F238E27FC236}">
                <a16:creationId xmlns:a16="http://schemas.microsoft.com/office/drawing/2014/main" id="{B32607CD-568B-4E1E-9816-6CC014BD6136}"/>
              </a:ext>
            </a:extLst>
          </p:cNvPr>
          <p:cNvGrpSpPr/>
          <p:nvPr/>
        </p:nvGrpSpPr>
        <p:grpSpPr>
          <a:xfrm>
            <a:off x="25194431" y="13886596"/>
            <a:ext cx="2423406" cy="959349"/>
            <a:chOff x="5187679" y="11118301"/>
            <a:chExt cx="2628669" cy="1017186"/>
          </a:xfrm>
        </p:grpSpPr>
        <p:sp>
          <p:nvSpPr>
            <p:cNvPr id="152" name="矩形">
              <a:extLst>
                <a:ext uri="{FF2B5EF4-FFF2-40B4-BE49-F238E27FC236}">
                  <a16:creationId xmlns:a16="http://schemas.microsoft.com/office/drawing/2014/main" id="{258FF26D-7867-439F-AF5A-5946B8BA024E}"/>
                </a:ext>
              </a:extLst>
            </p:cNvPr>
            <p:cNvSpPr/>
            <p:nvPr/>
          </p:nvSpPr>
          <p:spPr>
            <a:xfrm>
              <a:off x="5187679" y="11118301"/>
              <a:ext cx="2628669" cy="1017186"/>
            </a:xfrm>
            <a:prstGeom prst="rect">
              <a:avLst/>
            </a:prstGeom>
            <a:gradFill flip="none" rotWithShape="1">
              <a:gsLst>
                <a:gs pos="0">
                  <a:srgbClr val="939CFF"/>
                </a:gs>
                <a:gs pos="100000">
                  <a:srgbClr val="C1E7FD"/>
                </a:gs>
              </a:gsLst>
              <a:lin ang="15582167" scaled="0"/>
            </a:gradFill>
            <a:ln w="3175" cap="flat">
              <a:noFill/>
              <a:miter lim="400000"/>
            </a:ln>
            <a:effectLst/>
          </p:spPr>
          <p:txBody>
            <a:bodyPr wrap="square" lIns="165096" tIns="165096" rIns="165096" bIns="165096" numCol="1" anchor="ctr">
              <a:noAutofit/>
            </a:bodyPr>
            <a:lstStyle/>
            <a:p>
              <a:pPr defTabSz="2798238"/>
              <a:endParaRPr sz="2400">
                <a:solidFill>
                  <a:schemeClr val="bg1"/>
                </a:solidFill>
                <a:ea typeface="Source Han Sans CN" charset="-122"/>
              </a:endParaRPr>
            </a:p>
          </p:txBody>
        </p:sp>
        <p:sp>
          <p:nvSpPr>
            <p:cNvPr id="153" name="Ascend…">
              <a:extLst>
                <a:ext uri="{FF2B5EF4-FFF2-40B4-BE49-F238E27FC236}">
                  <a16:creationId xmlns:a16="http://schemas.microsoft.com/office/drawing/2014/main" id="{D2B2250C-1C0E-41F0-987F-0F6B05561D25}"/>
                </a:ext>
              </a:extLst>
            </p:cNvPr>
            <p:cNvSpPr txBox="1"/>
            <p:nvPr/>
          </p:nvSpPr>
          <p:spPr>
            <a:xfrm>
              <a:off x="5187681" y="11245533"/>
              <a:ext cx="2628667" cy="762714"/>
            </a:xfrm>
            <a:prstGeom prst="rect">
              <a:avLst/>
            </a:prstGeom>
            <a:gradFill flip="none" rotWithShape="1">
              <a:gsLst>
                <a:gs pos="0">
                  <a:srgbClr val="939CFF"/>
                </a:gs>
                <a:gs pos="100000">
                  <a:srgbClr val="C1E7FD"/>
                </a:gs>
              </a:gsLst>
              <a:lin ang="15582167" scaled="0"/>
            </a:gradFill>
            <a:ln w="3175" cap="flat">
              <a:noFill/>
              <a:miter lim="400000"/>
            </a:ln>
            <a:effectLst/>
            <a:extLst>
              <a:ext uri="{C572A759-6A51-4108-AA02-DFA0A04FC94B}">
                <ma14:wrappingTextBoxFlag xmlns:ma14="http://schemas.microsoft.com/office/mac/drawingml/2011/main" xmlns="" val="1"/>
              </a:ext>
            </a:extLst>
          </p:spPr>
          <p:txBody>
            <a:bodyPr wrap="square" lIns="165096" tIns="165096" rIns="165096" bIns="165096"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defTabSz="2798238">
                <a:defRPr sz="2400">
                  <a:solidFill>
                    <a:srgbClr val="666666"/>
                  </a:solidFill>
                  <a:latin typeface="Source Han Sans CN" charset="-122"/>
                  <a:ea typeface="Source Han Sans CN" charset="-122"/>
                  <a:cs typeface="Source Han Sans CN" charset="-122"/>
                </a:defRPr>
              </a:lvl1pPr>
            </a:lstStyle>
            <a:p>
              <a:r>
                <a:rPr lang="zh-CN" altLang="en-US">
                  <a:solidFill>
                    <a:schemeClr val="bg1"/>
                  </a:solidFill>
                  <a:sym typeface="PingFang SC Regular"/>
                </a:rPr>
                <a:t>通用</a:t>
              </a:r>
              <a:r>
                <a:rPr lang="en-US" altLang="zh-CN">
                  <a:solidFill>
                    <a:schemeClr val="bg1"/>
                  </a:solidFill>
                  <a:sym typeface="PingFang SC Regular"/>
                </a:rPr>
                <a:t>OS</a:t>
              </a:r>
              <a:endParaRPr lang="en-US" altLang="zh-CN" dirty="0">
                <a:solidFill>
                  <a:schemeClr val="bg1"/>
                </a:solidFill>
                <a:sym typeface="PingFang SC Regular"/>
              </a:endParaRPr>
            </a:p>
          </p:txBody>
        </p:sp>
      </p:grpSp>
      <p:grpSp>
        <p:nvGrpSpPr>
          <p:cNvPr id="154" name="组合 153">
            <a:extLst>
              <a:ext uri="{FF2B5EF4-FFF2-40B4-BE49-F238E27FC236}">
                <a16:creationId xmlns:a16="http://schemas.microsoft.com/office/drawing/2014/main" id="{E742BB25-0319-4421-89CE-8BDF03C7BA1E}"/>
              </a:ext>
            </a:extLst>
          </p:cNvPr>
          <p:cNvGrpSpPr/>
          <p:nvPr/>
        </p:nvGrpSpPr>
        <p:grpSpPr>
          <a:xfrm>
            <a:off x="24665175" y="15144394"/>
            <a:ext cx="6863772" cy="929186"/>
            <a:chOff x="5765062" y="11118298"/>
            <a:chExt cx="1672045" cy="1017185"/>
          </a:xfrm>
        </p:grpSpPr>
        <p:sp>
          <p:nvSpPr>
            <p:cNvPr id="155" name="矩形">
              <a:extLst>
                <a:ext uri="{FF2B5EF4-FFF2-40B4-BE49-F238E27FC236}">
                  <a16:creationId xmlns:a16="http://schemas.microsoft.com/office/drawing/2014/main" id="{66FC8357-FC99-4BF1-A5F4-44B88C3E2525}"/>
                </a:ext>
              </a:extLst>
            </p:cNvPr>
            <p:cNvSpPr/>
            <p:nvPr/>
          </p:nvSpPr>
          <p:spPr>
            <a:xfrm>
              <a:off x="5765062" y="11118298"/>
              <a:ext cx="1672045" cy="1017185"/>
            </a:xfrm>
            <a:prstGeom prst="rect">
              <a:avLst/>
            </a:prstGeom>
            <a:gradFill flip="none" rotWithShape="1">
              <a:gsLst>
                <a:gs pos="0">
                  <a:srgbClr val="939CFF"/>
                </a:gs>
                <a:gs pos="100000">
                  <a:srgbClr val="C1E7FD"/>
                </a:gs>
              </a:gsLst>
              <a:lin ang="15582167" scaled="0"/>
            </a:gradFill>
            <a:ln w="3175" cap="flat">
              <a:noFill/>
              <a:miter lim="400000"/>
            </a:ln>
            <a:effectLst/>
          </p:spPr>
          <p:txBody>
            <a:bodyPr wrap="square" lIns="165096" tIns="165096" rIns="165096" bIns="165096" numCol="1" anchor="ctr">
              <a:noAutofit/>
            </a:bodyPr>
            <a:lstStyle/>
            <a:p>
              <a:pPr defTabSz="2798238"/>
              <a:endParaRPr sz="2400">
                <a:solidFill>
                  <a:schemeClr val="bg1"/>
                </a:solidFill>
                <a:ea typeface="Source Han Sans CN" charset="-122"/>
              </a:endParaRPr>
            </a:p>
          </p:txBody>
        </p:sp>
        <p:sp>
          <p:nvSpPr>
            <p:cNvPr id="156" name="Ascend…">
              <a:extLst>
                <a:ext uri="{FF2B5EF4-FFF2-40B4-BE49-F238E27FC236}">
                  <a16:creationId xmlns:a16="http://schemas.microsoft.com/office/drawing/2014/main" id="{D73921B3-2D83-4901-AAF0-8B885B944581}"/>
                </a:ext>
              </a:extLst>
            </p:cNvPr>
            <p:cNvSpPr txBox="1"/>
            <p:nvPr/>
          </p:nvSpPr>
          <p:spPr>
            <a:xfrm>
              <a:off x="5897626" y="11245533"/>
              <a:ext cx="1521571" cy="762714"/>
            </a:xfrm>
            <a:prstGeom prst="rect">
              <a:avLst/>
            </a:prstGeom>
            <a:gradFill flip="none" rotWithShape="1">
              <a:gsLst>
                <a:gs pos="0">
                  <a:srgbClr val="939CFF"/>
                </a:gs>
                <a:gs pos="100000">
                  <a:srgbClr val="C1E7FD"/>
                </a:gs>
              </a:gsLst>
              <a:lin ang="15582167" scaled="0"/>
            </a:gradFill>
            <a:ln w="3175" cap="flat">
              <a:noFill/>
              <a:miter lim="400000"/>
            </a:ln>
            <a:effectLst/>
            <a:extLst>
              <a:ext uri="{C572A759-6A51-4108-AA02-DFA0A04FC94B}">
                <ma14:wrappingTextBoxFlag xmlns:ma14="http://schemas.microsoft.com/office/mac/drawingml/2011/main" xmlns="" val="1"/>
              </a:ext>
            </a:extLst>
          </p:spPr>
          <p:txBody>
            <a:bodyPr wrap="square" lIns="165096" tIns="165096" rIns="165096" bIns="165096"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defTabSz="2798238">
                <a:defRPr sz="2400">
                  <a:solidFill>
                    <a:srgbClr val="666666"/>
                  </a:solidFill>
                  <a:latin typeface="Source Han Sans CN" charset="-122"/>
                  <a:ea typeface="Source Han Sans CN" charset="-122"/>
                  <a:cs typeface="Source Han Sans CN" charset="-122"/>
                </a:defRPr>
              </a:lvl1pPr>
            </a:lstStyle>
            <a:p>
              <a:r>
                <a:rPr lang="en-US" altLang="zh-CN">
                  <a:solidFill>
                    <a:schemeClr val="bg1"/>
                  </a:solidFill>
                  <a:sym typeface="PingFang SC Regular"/>
                </a:rPr>
                <a:t>Security Monitor</a:t>
              </a:r>
              <a:endParaRPr lang="en-US" altLang="zh-CN" dirty="0">
                <a:solidFill>
                  <a:schemeClr val="bg1"/>
                </a:solidFill>
                <a:sym typeface="PingFang SC Regular"/>
              </a:endParaRPr>
            </a:p>
          </p:txBody>
        </p:sp>
      </p:grpSp>
      <p:grpSp>
        <p:nvGrpSpPr>
          <p:cNvPr id="178" name="组合 177">
            <a:extLst>
              <a:ext uri="{FF2B5EF4-FFF2-40B4-BE49-F238E27FC236}">
                <a16:creationId xmlns:a16="http://schemas.microsoft.com/office/drawing/2014/main" id="{6D3563C5-5DB2-435E-9AC3-862DDCBA4AA5}"/>
              </a:ext>
            </a:extLst>
          </p:cNvPr>
          <p:cNvGrpSpPr/>
          <p:nvPr/>
        </p:nvGrpSpPr>
        <p:grpSpPr>
          <a:xfrm>
            <a:off x="21416168" y="11773917"/>
            <a:ext cx="2821576" cy="3248052"/>
            <a:chOff x="5765062" y="11118298"/>
            <a:chExt cx="1672045" cy="1017185"/>
          </a:xfrm>
        </p:grpSpPr>
        <p:sp>
          <p:nvSpPr>
            <p:cNvPr id="179" name="矩形">
              <a:extLst>
                <a:ext uri="{FF2B5EF4-FFF2-40B4-BE49-F238E27FC236}">
                  <a16:creationId xmlns:a16="http://schemas.microsoft.com/office/drawing/2014/main" id="{8EECF9F3-044F-4A24-B601-EC84FC3CFC21}"/>
                </a:ext>
              </a:extLst>
            </p:cNvPr>
            <p:cNvSpPr/>
            <p:nvPr/>
          </p:nvSpPr>
          <p:spPr>
            <a:xfrm>
              <a:off x="5765062" y="11118298"/>
              <a:ext cx="1672045" cy="1017185"/>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1895103"/>
              <a:endParaRPr sz="1200">
                <a:solidFill>
                  <a:schemeClr val="tx1"/>
                </a:solidFill>
                <a:latin typeface="Source Han Sans CN" charset="-122"/>
                <a:ea typeface="Source Han Sans CN" charset="-122"/>
                <a:cs typeface="Source Han Sans CN" charset="-122"/>
              </a:endParaRPr>
            </a:p>
          </p:txBody>
        </p:sp>
        <p:sp>
          <p:nvSpPr>
            <p:cNvPr id="180" name="Ascend…">
              <a:extLst>
                <a:ext uri="{FF2B5EF4-FFF2-40B4-BE49-F238E27FC236}">
                  <a16:creationId xmlns:a16="http://schemas.microsoft.com/office/drawing/2014/main" id="{A612F0E1-6E55-4CEF-A9D1-B0D9B7F71330}"/>
                </a:ext>
              </a:extLst>
            </p:cNvPr>
            <p:cNvSpPr txBox="1"/>
            <p:nvPr/>
          </p:nvSpPr>
          <p:spPr>
            <a:xfrm>
              <a:off x="5897626" y="11245533"/>
              <a:ext cx="1521571" cy="762714"/>
            </a:xfrm>
            <a:prstGeom prst="rect">
              <a:avLst/>
            </a:prstGeom>
            <a:ln w="3175">
              <a:miter lim="400000"/>
            </a:ln>
            <a:extLst>
              <a:ext uri="{C572A759-6A51-4108-AA02-DFA0A04FC94B}">
                <ma14:wrappingTextBoxFlag xmlns:ma14="http://schemas.microsoft.com/office/mac/drawingml/2011/main" xmlns="" val="1"/>
              </a:ext>
            </a:extLst>
          </p:spPr>
          <p:txBody>
            <a:bodyPr lIns="35559" tIns="35559" rIns="35559" bIns="35559" anchor="ctr"/>
            <a:lstStyle/>
            <a:p>
              <a:pPr defTabSz="442786">
                <a:defRPr sz="3000">
                  <a:gradFill flip="none" rotWithShape="1">
                    <a:gsLst>
                      <a:gs pos="0">
                        <a:srgbClr val="AFC9FF"/>
                      </a:gs>
                      <a:gs pos="100000">
                        <a:srgbClr val="EEF7FF"/>
                      </a:gs>
                    </a:gsLst>
                    <a:lin ang="14275631" scaled="0"/>
                  </a:gradFill>
                  <a:latin typeface="FZLanTingHeiS-B-GB"/>
                  <a:ea typeface="FZLanTingHeiS-B-GB"/>
                  <a:cs typeface="FZLanTingHeiS-B-GB"/>
                  <a:sym typeface="FZLanTingHeiS-B-GB"/>
                </a:defRPr>
              </a:pPr>
              <a:r>
                <a:rPr lang="zh-CN" altLang="en-US">
                  <a:solidFill>
                    <a:schemeClr val="tx1"/>
                  </a:solidFill>
                  <a:latin typeface="Source Han Sans CN" charset="-122"/>
                  <a:ea typeface="Source Han Sans CN" charset="-122"/>
                  <a:cs typeface="Source Han Sans CN" charset="-122"/>
                  <a:sym typeface="PingFang SC Regular"/>
                </a:rPr>
                <a:t>普通虚机</a:t>
              </a:r>
              <a:endParaRPr lang="en-US" altLang="zh-CN" dirty="0">
                <a:solidFill>
                  <a:schemeClr val="tx1"/>
                </a:solidFill>
                <a:latin typeface="Source Han Sans CN" charset="-122"/>
                <a:ea typeface="Source Han Sans CN" charset="-122"/>
                <a:cs typeface="Source Han Sans CN" charset="-122"/>
                <a:sym typeface="PingFang SC Regular"/>
              </a:endParaRPr>
            </a:p>
          </p:txBody>
        </p:sp>
      </p:grpSp>
      <p:grpSp>
        <p:nvGrpSpPr>
          <p:cNvPr id="183" name="组合 182">
            <a:extLst>
              <a:ext uri="{FF2B5EF4-FFF2-40B4-BE49-F238E27FC236}">
                <a16:creationId xmlns:a16="http://schemas.microsoft.com/office/drawing/2014/main" id="{23C107BC-F533-4AC3-A436-B28A833CC683}"/>
              </a:ext>
            </a:extLst>
          </p:cNvPr>
          <p:cNvGrpSpPr/>
          <p:nvPr/>
        </p:nvGrpSpPr>
        <p:grpSpPr>
          <a:xfrm>
            <a:off x="28189476" y="11780113"/>
            <a:ext cx="3344091" cy="3248052"/>
            <a:chOff x="5765062" y="11118298"/>
            <a:chExt cx="1672045" cy="1017185"/>
          </a:xfrm>
        </p:grpSpPr>
        <p:sp>
          <p:nvSpPr>
            <p:cNvPr id="187" name="矩形">
              <a:extLst>
                <a:ext uri="{FF2B5EF4-FFF2-40B4-BE49-F238E27FC236}">
                  <a16:creationId xmlns:a16="http://schemas.microsoft.com/office/drawing/2014/main" id="{ABA5EF31-86AE-42D6-8121-E39D19268CB8}"/>
                </a:ext>
              </a:extLst>
            </p:cNvPr>
            <p:cNvSpPr/>
            <p:nvPr/>
          </p:nvSpPr>
          <p:spPr>
            <a:xfrm>
              <a:off x="5765062" y="11118298"/>
              <a:ext cx="1672045" cy="1017185"/>
            </a:xfrm>
            <a:prstGeom prst="rect">
              <a:avLst/>
            </a:prstGeom>
            <a:gradFill flip="none" rotWithShape="1">
              <a:gsLst>
                <a:gs pos="0">
                  <a:srgbClr val="939CFF"/>
                </a:gs>
                <a:gs pos="100000">
                  <a:srgbClr val="C1E7FD"/>
                </a:gs>
              </a:gsLst>
              <a:lin ang="15582167" scaled="0"/>
            </a:gradFill>
            <a:ln w="3175" cap="flat">
              <a:noFill/>
              <a:miter lim="400000"/>
            </a:ln>
            <a:effectLst/>
          </p:spPr>
          <p:txBody>
            <a:bodyPr wrap="square" lIns="165096" tIns="165096" rIns="165096" bIns="165096" numCol="1" anchor="t">
              <a:noAutofit/>
            </a:bodyPr>
            <a:lstStyle/>
            <a:p>
              <a:pPr defTabSz="2798238"/>
              <a:endParaRPr sz="2400">
                <a:solidFill>
                  <a:schemeClr val="bg1"/>
                </a:solidFill>
                <a:ea typeface="Source Han Sans CN" charset="-122"/>
              </a:endParaRPr>
            </a:p>
          </p:txBody>
        </p:sp>
        <p:sp>
          <p:nvSpPr>
            <p:cNvPr id="188" name="Ascend…">
              <a:extLst>
                <a:ext uri="{FF2B5EF4-FFF2-40B4-BE49-F238E27FC236}">
                  <a16:creationId xmlns:a16="http://schemas.microsoft.com/office/drawing/2014/main" id="{5BDF043B-A4FA-4D4D-92FA-9124B55C1F32}"/>
                </a:ext>
              </a:extLst>
            </p:cNvPr>
            <p:cNvSpPr txBox="1"/>
            <p:nvPr/>
          </p:nvSpPr>
          <p:spPr>
            <a:xfrm>
              <a:off x="5897626" y="11128053"/>
              <a:ext cx="1521571" cy="880194"/>
            </a:xfrm>
            <a:prstGeom prst="rect">
              <a:avLst/>
            </a:prstGeom>
            <a:gradFill flip="none" rotWithShape="1">
              <a:gsLst>
                <a:gs pos="0">
                  <a:srgbClr val="939CFF"/>
                </a:gs>
                <a:gs pos="100000">
                  <a:srgbClr val="C1E7FD"/>
                </a:gs>
              </a:gsLst>
              <a:lin ang="15582167" scaled="0"/>
            </a:gradFill>
            <a:ln w="3175" cap="flat">
              <a:noFill/>
              <a:miter lim="400000"/>
            </a:ln>
            <a:effectLst/>
            <a:extLst>
              <a:ext uri="{C572A759-6A51-4108-AA02-DFA0A04FC94B}">
                <ma14:wrappingTextBoxFlag xmlns:ma14="http://schemas.microsoft.com/office/mac/drawingml/2011/main" xmlns="" val="1"/>
              </a:ext>
            </a:extLst>
          </p:spPr>
          <p:txBody>
            <a:bodyPr wrap="square" lIns="165096" tIns="165096" rIns="165096" bIns="165096" numCol="1"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defTabSz="2798238">
                <a:defRPr sz="2400">
                  <a:solidFill>
                    <a:srgbClr val="666666"/>
                  </a:solidFill>
                  <a:latin typeface="Source Han Sans CN" charset="-122"/>
                  <a:ea typeface="Source Han Sans CN" charset="-122"/>
                  <a:cs typeface="Source Han Sans CN" charset="-122"/>
                </a:defRPr>
              </a:lvl1pPr>
            </a:lstStyle>
            <a:p>
              <a:r>
                <a:rPr lang="zh-CN" altLang="en-US">
                  <a:solidFill>
                    <a:schemeClr val="bg1"/>
                  </a:solidFill>
                  <a:sym typeface="PingFang SC Regular"/>
                </a:rPr>
                <a:t>机密虚机</a:t>
              </a:r>
              <a:endParaRPr lang="en-US" altLang="zh-CN" dirty="0">
                <a:solidFill>
                  <a:schemeClr val="bg1"/>
                </a:solidFill>
                <a:sym typeface="PingFang SC Regular"/>
              </a:endParaRPr>
            </a:p>
          </p:txBody>
        </p:sp>
      </p:grpSp>
      <p:grpSp>
        <p:nvGrpSpPr>
          <p:cNvPr id="184" name="组合 183">
            <a:extLst>
              <a:ext uri="{FF2B5EF4-FFF2-40B4-BE49-F238E27FC236}">
                <a16:creationId xmlns:a16="http://schemas.microsoft.com/office/drawing/2014/main" id="{939271F8-ADA6-4BBF-AEC3-C0F44E063789}"/>
              </a:ext>
            </a:extLst>
          </p:cNvPr>
          <p:cNvGrpSpPr/>
          <p:nvPr/>
        </p:nvGrpSpPr>
        <p:grpSpPr>
          <a:xfrm>
            <a:off x="28666238" y="13888095"/>
            <a:ext cx="2423406" cy="960890"/>
            <a:chOff x="5187679" y="11118298"/>
            <a:chExt cx="2628669" cy="1017185"/>
          </a:xfrm>
        </p:grpSpPr>
        <p:sp>
          <p:nvSpPr>
            <p:cNvPr id="185" name="矩形">
              <a:extLst>
                <a:ext uri="{FF2B5EF4-FFF2-40B4-BE49-F238E27FC236}">
                  <a16:creationId xmlns:a16="http://schemas.microsoft.com/office/drawing/2014/main" id="{410E8443-BCAC-405D-97FC-EB7409826BBE}"/>
                </a:ext>
              </a:extLst>
            </p:cNvPr>
            <p:cNvSpPr/>
            <p:nvPr/>
          </p:nvSpPr>
          <p:spPr>
            <a:xfrm>
              <a:off x="5187679" y="11118298"/>
              <a:ext cx="2628669" cy="1017185"/>
            </a:xfrm>
            <a:prstGeom prst="rect">
              <a:avLst/>
            </a:prstGeom>
            <a:gradFill flip="none" rotWithShape="1">
              <a:gsLst>
                <a:gs pos="0">
                  <a:srgbClr val="939CFF"/>
                </a:gs>
                <a:gs pos="100000">
                  <a:srgbClr val="C1E7FD"/>
                </a:gs>
              </a:gsLst>
              <a:lin ang="15582167" scaled="0"/>
            </a:gradFill>
            <a:ln w="3175" cap="flat">
              <a:noFill/>
              <a:miter lim="400000"/>
            </a:ln>
            <a:effectLst/>
          </p:spPr>
          <p:txBody>
            <a:bodyPr wrap="square" lIns="165096" tIns="165096" rIns="165096" bIns="165096" numCol="1" anchor="ctr">
              <a:noAutofit/>
            </a:bodyPr>
            <a:lstStyle/>
            <a:p>
              <a:pPr defTabSz="2798238"/>
              <a:endParaRPr sz="2400">
                <a:solidFill>
                  <a:schemeClr val="bg1"/>
                </a:solidFill>
                <a:ea typeface="Source Han Sans CN" charset="-122"/>
              </a:endParaRPr>
            </a:p>
          </p:txBody>
        </p:sp>
        <p:sp>
          <p:nvSpPr>
            <p:cNvPr id="186" name="Ascend…">
              <a:extLst>
                <a:ext uri="{FF2B5EF4-FFF2-40B4-BE49-F238E27FC236}">
                  <a16:creationId xmlns:a16="http://schemas.microsoft.com/office/drawing/2014/main" id="{F0D9F21A-F3D4-4360-B785-CE3DF3F508A5}"/>
                </a:ext>
              </a:extLst>
            </p:cNvPr>
            <p:cNvSpPr txBox="1"/>
            <p:nvPr/>
          </p:nvSpPr>
          <p:spPr>
            <a:xfrm>
              <a:off x="5187681" y="11245533"/>
              <a:ext cx="2628667" cy="762714"/>
            </a:xfrm>
            <a:prstGeom prst="rect">
              <a:avLst/>
            </a:prstGeom>
            <a:gradFill flip="none" rotWithShape="1">
              <a:gsLst>
                <a:gs pos="0">
                  <a:srgbClr val="939CFF"/>
                </a:gs>
                <a:gs pos="100000">
                  <a:srgbClr val="C1E7FD"/>
                </a:gs>
              </a:gsLst>
              <a:lin ang="15582167" scaled="0"/>
            </a:gradFill>
            <a:ln w="3175" cap="flat">
              <a:noFill/>
              <a:miter lim="400000"/>
            </a:ln>
            <a:effectLst/>
            <a:extLst>
              <a:ext uri="{C572A759-6A51-4108-AA02-DFA0A04FC94B}">
                <ma14:wrappingTextBoxFlag xmlns:ma14="http://schemas.microsoft.com/office/mac/drawingml/2011/main" xmlns="" val="1"/>
              </a:ext>
            </a:extLst>
          </p:spPr>
          <p:txBody>
            <a:bodyPr wrap="square" lIns="165096" tIns="165096" rIns="165096" bIns="165096"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defTabSz="2798238">
                <a:defRPr sz="2400">
                  <a:solidFill>
                    <a:srgbClr val="666666"/>
                  </a:solidFill>
                  <a:latin typeface="Source Han Sans CN" charset="-122"/>
                  <a:ea typeface="Source Han Sans CN" charset="-122"/>
                  <a:cs typeface="Source Han Sans CN" charset="-122"/>
                </a:defRPr>
              </a:lvl1pPr>
            </a:lstStyle>
            <a:p>
              <a:r>
                <a:rPr lang="zh-CN" altLang="en-US">
                  <a:solidFill>
                    <a:schemeClr val="bg1"/>
                  </a:solidFill>
                  <a:sym typeface="PingFang SC Regular"/>
                </a:rPr>
                <a:t>通用</a:t>
              </a:r>
              <a:r>
                <a:rPr lang="en-US" altLang="zh-CN">
                  <a:solidFill>
                    <a:schemeClr val="bg1"/>
                  </a:solidFill>
                  <a:sym typeface="PingFang SC Regular"/>
                </a:rPr>
                <a:t>OS</a:t>
              </a:r>
              <a:endParaRPr lang="en-US" altLang="zh-CN" dirty="0">
                <a:solidFill>
                  <a:schemeClr val="bg1"/>
                </a:solidFill>
                <a:sym typeface="PingFang SC Regular"/>
              </a:endParaRPr>
            </a:p>
          </p:txBody>
        </p:sp>
      </p:grpSp>
      <p:grpSp>
        <p:nvGrpSpPr>
          <p:cNvPr id="195" name="组合 194">
            <a:extLst>
              <a:ext uri="{FF2B5EF4-FFF2-40B4-BE49-F238E27FC236}">
                <a16:creationId xmlns:a16="http://schemas.microsoft.com/office/drawing/2014/main" id="{5D9083DE-9137-4BDE-A7BF-B7FB7C4F391C}"/>
              </a:ext>
            </a:extLst>
          </p:cNvPr>
          <p:cNvGrpSpPr/>
          <p:nvPr/>
        </p:nvGrpSpPr>
        <p:grpSpPr>
          <a:xfrm>
            <a:off x="25194431" y="12793577"/>
            <a:ext cx="2423406" cy="959349"/>
            <a:chOff x="5187679" y="11118301"/>
            <a:chExt cx="2628669" cy="1017186"/>
          </a:xfrm>
        </p:grpSpPr>
        <p:sp>
          <p:nvSpPr>
            <p:cNvPr id="196" name="矩形">
              <a:extLst>
                <a:ext uri="{FF2B5EF4-FFF2-40B4-BE49-F238E27FC236}">
                  <a16:creationId xmlns:a16="http://schemas.microsoft.com/office/drawing/2014/main" id="{CC11207F-BC1D-471F-91DE-1FE3CF33AC40}"/>
                </a:ext>
              </a:extLst>
            </p:cNvPr>
            <p:cNvSpPr/>
            <p:nvPr/>
          </p:nvSpPr>
          <p:spPr>
            <a:xfrm>
              <a:off x="5187679" y="11118301"/>
              <a:ext cx="2628669" cy="1017186"/>
            </a:xfrm>
            <a:prstGeom prst="rect">
              <a:avLst/>
            </a:prstGeom>
            <a:gradFill flip="none" rotWithShape="1">
              <a:gsLst>
                <a:gs pos="0">
                  <a:srgbClr val="939CFF"/>
                </a:gs>
                <a:gs pos="100000">
                  <a:srgbClr val="C1E7FD"/>
                </a:gs>
              </a:gsLst>
              <a:lin ang="15582167" scaled="0"/>
            </a:gradFill>
            <a:ln w="3175" cap="flat">
              <a:noFill/>
              <a:miter lim="400000"/>
            </a:ln>
            <a:effectLst/>
          </p:spPr>
          <p:txBody>
            <a:bodyPr wrap="square" lIns="165096" tIns="165096" rIns="165096" bIns="165096" numCol="1" anchor="ctr">
              <a:noAutofit/>
            </a:bodyPr>
            <a:lstStyle/>
            <a:p>
              <a:pPr defTabSz="2798238"/>
              <a:endParaRPr sz="2400">
                <a:solidFill>
                  <a:schemeClr val="bg1"/>
                </a:solidFill>
                <a:ea typeface="Source Han Sans CN" charset="-122"/>
              </a:endParaRPr>
            </a:p>
          </p:txBody>
        </p:sp>
        <p:sp>
          <p:nvSpPr>
            <p:cNvPr id="197" name="Ascend…">
              <a:extLst>
                <a:ext uri="{FF2B5EF4-FFF2-40B4-BE49-F238E27FC236}">
                  <a16:creationId xmlns:a16="http://schemas.microsoft.com/office/drawing/2014/main" id="{4B0C7A33-2B6E-4AE1-8C68-A97A15822AFA}"/>
                </a:ext>
              </a:extLst>
            </p:cNvPr>
            <p:cNvSpPr txBox="1"/>
            <p:nvPr/>
          </p:nvSpPr>
          <p:spPr>
            <a:xfrm>
              <a:off x="5187681" y="11245533"/>
              <a:ext cx="2628667" cy="762714"/>
            </a:xfrm>
            <a:prstGeom prst="rect">
              <a:avLst/>
            </a:prstGeom>
            <a:gradFill flip="none" rotWithShape="1">
              <a:gsLst>
                <a:gs pos="0">
                  <a:srgbClr val="939CFF"/>
                </a:gs>
                <a:gs pos="100000">
                  <a:srgbClr val="C1E7FD"/>
                </a:gs>
              </a:gsLst>
              <a:lin ang="15582167" scaled="0"/>
            </a:gradFill>
            <a:ln w="3175" cap="flat">
              <a:noFill/>
              <a:miter lim="400000"/>
            </a:ln>
            <a:effectLst/>
            <a:extLst>
              <a:ext uri="{C572A759-6A51-4108-AA02-DFA0A04FC94B}">
                <ma14:wrappingTextBoxFlag xmlns:ma14="http://schemas.microsoft.com/office/mac/drawingml/2011/main" xmlns="" val="1"/>
              </a:ext>
            </a:extLst>
          </p:spPr>
          <p:txBody>
            <a:bodyPr wrap="square" lIns="165096" tIns="165096" rIns="165096" bIns="165096"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defTabSz="2798238">
                <a:defRPr sz="2400">
                  <a:solidFill>
                    <a:srgbClr val="666666"/>
                  </a:solidFill>
                  <a:latin typeface="Source Han Sans CN" charset="-122"/>
                  <a:ea typeface="Source Han Sans CN" charset="-122"/>
                  <a:cs typeface="Source Han Sans CN" charset="-122"/>
                </a:defRPr>
              </a:lvl1pPr>
            </a:lstStyle>
            <a:p>
              <a:r>
                <a:rPr lang="en-US" altLang="zh-CN">
                  <a:solidFill>
                    <a:schemeClr val="bg1"/>
                  </a:solidFill>
                  <a:sym typeface="PingFang SC Regular"/>
                </a:rPr>
                <a:t>APP</a:t>
              </a:r>
              <a:endParaRPr lang="en-US" altLang="zh-CN" dirty="0">
                <a:solidFill>
                  <a:schemeClr val="bg1"/>
                </a:solidFill>
                <a:sym typeface="PingFang SC Regular"/>
              </a:endParaRPr>
            </a:p>
          </p:txBody>
        </p:sp>
      </p:grpSp>
      <p:grpSp>
        <p:nvGrpSpPr>
          <p:cNvPr id="198" name="组合 197">
            <a:extLst>
              <a:ext uri="{FF2B5EF4-FFF2-40B4-BE49-F238E27FC236}">
                <a16:creationId xmlns:a16="http://schemas.microsoft.com/office/drawing/2014/main" id="{D528A7A6-92D2-4A00-96E6-04D68E8AC561}"/>
              </a:ext>
            </a:extLst>
          </p:cNvPr>
          <p:cNvGrpSpPr/>
          <p:nvPr/>
        </p:nvGrpSpPr>
        <p:grpSpPr>
          <a:xfrm>
            <a:off x="28666240" y="12748090"/>
            <a:ext cx="2423406" cy="959349"/>
            <a:chOff x="5187679" y="11118301"/>
            <a:chExt cx="2628669" cy="1017186"/>
          </a:xfrm>
        </p:grpSpPr>
        <p:sp>
          <p:nvSpPr>
            <p:cNvPr id="199" name="矩形">
              <a:extLst>
                <a:ext uri="{FF2B5EF4-FFF2-40B4-BE49-F238E27FC236}">
                  <a16:creationId xmlns:a16="http://schemas.microsoft.com/office/drawing/2014/main" id="{A2D857FB-45AD-4C88-8120-DBE0A3DD7C86}"/>
                </a:ext>
              </a:extLst>
            </p:cNvPr>
            <p:cNvSpPr/>
            <p:nvPr/>
          </p:nvSpPr>
          <p:spPr>
            <a:xfrm>
              <a:off x="5187679" y="11118301"/>
              <a:ext cx="2628669" cy="1017186"/>
            </a:xfrm>
            <a:prstGeom prst="rect">
              <a:avLst/>
            </a:prstGeom>
            <a:gradFill flip="none" rotWithShape="1">
              <a:gsLst>
                <a:gs pos="0">
                  <a:srgbClr val="939CFF"/>
                </a:gs>
                <a:gs pos="100000">
                  <a:srgbClr val="C1E7FD"/>
                </a:gs>
              </a:gsLst>
              <a:lin ang="15582167" scaled="0"/>
            </a:gradFill>
            <a:ln w="3175" cap="flat">
              <a:noFill/>
              <a:miter lim="400000"/>
            </a:ln>
            <a:effectLst/>
          </p:spPr>
          <p:txBody>
            <a:bodyPr wrap="square" lIns="165096" tIns="165096" rIns="165096" bIns="165096" numCol="1" anchor="ctr">
              <a:noAutofit/>
            </a:bodyPr>
            <a:lstStyle/>
            <a:p>
              <a:pPr defTabSz="2798238"/>
              <a:endParaRPr sz="2400">
                <a:solidFill>
                  <a:schemeClr val="bg1"/>
                </a:solidFill>
                <a:ea typeface="Source Han Sans CN" charset="-122"/>
              </a:endParaRPr>
            </a:p>
          </p:txBody>
        </p:sp>
        <p:sp>
          <p:nvSpPr>
            <p:cNvPr id="200" name="Ascend…">
              <a:extLst>
                <a:ext uri="{FF2B5EF4-FFF2-40B4-BE49-F238E27FC236}">
                  <a16:creationId xmlns:a16="http://schemas.microsoft.com/office/drawing/2014/main" id="{67B7B4A3-B90F-47A6-BE9D-7F692BFE2ECB}"/>
                </a:ext>
              </a:extLst>
            </p:cNvPr>
            <p:cNvSpPr txBox="1"/>
            <p:nvPr/>
          </p:nvSpPr>
          <p:spPr>
            <a:xfrm>
              <a:off x="5187681" y="11245533"/>
              <a:ext cx="2628667" cy="762714"/>
            </a:xfrm>
            <a:prstGeom prst="rect">
              <a:avLst/>
            </a:prstGeom>
            <a:gradFill flip="none" rotWithShape="1">
              <a:gsLst>
                <a:gs pos="0">
                  <a:srgbClr val="939CFF"/>
                </a:gs>
                <a:gs pos="100000">
                  <a:srgbClr val="C1E7FD"/>
                </a:gs>
              </a:gsLst>
              <a:lin ang="15582167" scaled="0"/>
            </a:gradFill>
            <a:ln w="3175" cap="flat">
              <a:noFill/>
              <a:miter lim="400000"/>
            </a:ln>
            <a:effectLst/>
            <a:extLst>
              <a:ext uri="{C572A759-6A51-4108-AA02-DFA0A04FC94B}">
                <ma14:wrappingTextBoxFlag xmlns:ma14="http://schemas.microsoft.com/office/mac/drawingml/2011/main" xmlns="" val="1"/>
              </a:ext>
            </a:extLst>
          </p:spPr>
          <p:txBody>
            <a:bodyPr wrap="square" lIns="165096" tIns="165096" rIns="165096" bIns="165096"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defTabSz="2798238">
                <a:defRPr sz="2400">
                  <a:solidFill>
                    <a:srgbClr val="666666"/>
                  </a:solidFill>
                  <a:latin typeface="Source Han Sans CN" charset="-122"/>
                  <a:ea typeface="Source Han Sans CN" charset="-122"/>
                  <a:cs typeface="Source Han Sans CN" charset="-122"/>
                </a:defRPr>
              </a:lvl1pPr>
            </a:lstStyle>
            <a:p>
              <a:r>
                <a:rPr lang="en-US" altLang="zh-CN">
                  <a:solidFill>
                    <a:schemeClr val="bg1"/>
                  </a:solidFill>
                  <a:sym typeface="PingFang SC Regular"/>
                </a:rPr>
                <a:t>APP</a:t>
              </a:r>
              <a:endParaRPr lang="en-US" altLang="zh-CN" dirty="0">
                <a:solidFill>
                  <a:schemeClr val="bg1"/>
                </a:solidFill>
                <a:sym typeface="PingFang SC Regular"/>
              </a:endParaRPr>
            </a:p>
          </p:txBody>
        </p:sp>
      </p:grpSp>
      <p:sp>
        <p:nvSpPr>
          <p:cNvPr id="205" name="文本框 31">
            <a:extLst>
              <a:ext uri="{FF2B5EF4-FFF2-40B4-BE49-F238E27FC236}">
                <a16:creationId xmlns:a16="http://schemas.microsoft.com/office/drawing/2014/main" id="{FEF965CC-80A7-4E6F-B2FC-F9BA39E1F92F}"/>
              </a:ext>
            </a:extLst>
          </p:cNvPr>
          <p:cNvSpPr txBox="1"/>
          <p:nvPr/>
        </p:nvSpPr>
        <p:spPr>
          <a:xfrm>
            <a:off x="2568708" y="7513825"/>
            <a:ext cx="10639214" cy="2900881"/>
          </a:xfrm>
          <a:prstGeom prst="rect">
            <a:avLst/>
          </a:prstGeom>
          <a:ln w="3175">
            <a:miter lim="400000"/>
          </a:ln>
          <a:extLst>
            <a:ext uri="{C572A759-6A51-4108-AA02-DFA0A04FC94B}">
              <ma14:wrappingTextBoxFlag xmlns:ma14="http://schemas.microsoft.com/office/mac/drawingml/2011/main" xmlns="" val="1"/>
            </a:ext>
          </a:extLst>
        </p:spPr>
        <p:txBody>
          <a:bodyPr lIns="35559" tIns="35559" rIns="35559" bIns="35559" anchor="ctr"/>
          <a:lstStyle/>
          <a:p>
            <a:pPr defTabSz="1733973">
              <a:lnSpc>
                <a:spcPct val="120000"/>
              </a:lnSpc>
              <a:defRPr sz="2800">
                <a:gradFill flip="none" rotWithShape="1">
                  <a:gsLst>
                    <a:gs pos="0">
                      <a:srgbClr val="01F5F5"/>
                    </a:gs>
                    <a:gs pos="100000">
                      <a:srgbClr val="0066FF"/>
                    </a:gs>
                  </a:gsLst>
                  <a:lin ang="2700000" scaled="0"/>
                </a:gradFill>
              </a:defRPr>
            </a:pPr>
            <a:r>
              <a:rPr lang="zh-CN" altLang="en-US" sz="4000">
                <a:solidFill>
                  <a:srgbClr val="FFFFFF"/>
                </a:solidFill>
                <a:latin typeface="Source Han Sans CN" charset="-122"/>
                <a:ea typeface="Source Han Sans CN" charset="-122"/>
                <a:cs typeface="Source Han Sans CN" charset="-122"/>
                <a:sym typeface="PingFang SC Regular"/>
              </a:rPr>
              <a:t>面向端侧场景的架构设计</a:t>
            </a:r>
            <a:endParaRPr lang="en-US" altLang="zh-CN" sz="4000">
              <a:solidFill>
                <a:srgbClr val="FFFFFF"/>
              </a:solidFill>
              <a:latin typeface="Source Han Sans CN" charset="-122"/>
              <a:ea typeface="Source Han Sans CN" charset="-122"/>
              <a:cs typeface="Source Han Sans CN" charset="-122"/>
              <a:sym typeface="PingFang SC Regular"/>
            </a:endParaRPr>
          </a:p>
          <a:p>
            <a:pPr defTabSz="1733973">
              <a:lnSpc>
                <a:spcPct val="120000"/>
              </a:lnSpc>
              <a:defRPr sz="2800">
                <a:gradFill flip="none" rotWithShape="1">
                  <a:gsLst>
                    <a:gs pos="0">
                      <a:srgbClr val="01F5F5"/>
                    </a:gs>
                    <a:gs pos="100000">
                      <a:srgbClr val="0066FF"/>
                    </a:gs>
                  </a:gsLst>
                  <a:lin ang="2700000" scaled="0"/>
                </a:gradFill>
              </a:defRPr>
            </a:pPr>
            <a:r>
              <a:rPr lang="zh-CN" altLang="en-US" sz="4000">
                <a:solidFill>
                  <a:srgbClr val="FFFFFF"/>
                </a:solidFill>
                <a:latin typeface="Source Han Sans CN" charset="-122"/>
                <a:ea typeface="Source Han Sans CN" charset="-122"/>
                <a:cs typeface="Source Han Sans CN" charset="-122"/>
                <a:sym typeface="PingFang SC Regular"/>
              </a:rPr>
              <a:t>专用的安全</a:t>
            </a:r>
            <a:r>
              <a:rPr lang="en-US" altLang="zh-CN" sz="4000">
                <a:solidFill>
                  <a:srgbClr val="FFFFFF"/>
                </a:solidFill>
                <a:latin typeface="Source Han Sans CN" charset="-122"/>
                <a:ea typeface="Source Han Sans CN" charset="-122"/>
                <a:cs typeface="Source Han Sans CN" charset="-122"/>
                <a:sym typeface="PingFang SC Regular"/>
              </a:rPr>
              <a:t>OS</a:t>
            </a:r>
          </a:p>
          <a:p>
            <a:pPr defTabSz="1733973">
              <a:lnSpc>
                <a:spcPct val="120000"/>
              </a:lnSpc>
              <a:defRPr sz="2800">
                <a:gradFill flip="none" rotWithShape="1">
                  <a:gsLst>
                    <a:gs pos="0">
                      <a:srgbClr val="01F5F5"/>
                    </a:gs>
                    <a:gs pos="100000">
                      <a:srgbClr val="0066FF"/>
                    </a:gs>
                  </a:gsLst>
                  <a:lin ang="2700000" scaled="0"/>
                </a:gradFill>
              </a:defRPr>
            </a:pPr>
            <a:r>
              <a:rPr lang="zh-CN" altLang="en-US" sz="4000">
                <a:solidFill>
                  <a:srgbClr val="FFFFFF"/>
                </a:solidFill>
                <a:latin typeface="Source Han Sans CN" charset="-122"/>
                <a:ea typeface="Source Han Sans CN" charset="-122"/>
                <a:cs typeface="Source Han Sans CN" charset="-122"/>
                <a:sym typeface="PingFang SC Regular"/>
              </a:rPr>
              <a:t>应用需重新开发</a:t>
            </a:r>
            <a:endParaRPr lang="en-US" altLang="zh-CN" sz="4000">
              <a:solidFill>
                <a:srgbClr val="FFFFFF"/>
              </a:solidFill>
              <a:latin typeface="Source Han Sans CN" charset="-122"/>
              <a:ea typeface="Source Han Sans CN" charset="-122"/>
              <a:cs typeface="Source Han Sans CN" charset="-122"/>
              <a:sym typeface="PingFang SC Regular"/>
            </a:endParaRPr>
          </a:p>
        </p:txBody>
      </p:sp>
      <p:sp>
        <p:nvSpPr>
          <p:cNvPr id="206" name="文本框 31">
            <a:extLst>
              <a:ext uri="{FF2B5EF4-FFF2-40B4-BE49-F238E27FC236}">
                <a16:creationId xmlns:a16="http://schemas.microsoft.com/office/drawing/2014/main" id="{0D75C101-DE6C-4EBF-A044-1D822FAEFD78}"/>
              </a:ext>
            </a:extLst>
          </p:cNvPr>
          <p:cNvSpPr txBox="1"/>
          <p:nvPr/>
        </p:nvSpPr>
        <p:spPr>
          <a:xfrm>
            <a:off x="19250544" y="7543901"/>
            <a:ext cx="11175526" cy="2900881"/>
          </a:xfrm>
          <a:prstGeom prst="rect">
            <a:avLst/>
          </a:prstGeom>
          <a:ln w="3175">
            <a:miter lim="400000"/>
          </a:ln>
          <a:extLst>
            <a:ext uri="{C572A759-6A51-4108-AA02-DFA0A04FC94B}">
              <ma14:wrappingTextBoxFlag xmlns:ma14="http://schemas.microsoft.com/office/mac/drawingml/2011/main" xmlns="" val="1"/>
            </a:ext>
          </a:extLst>
        </p:spPr>
        <p:txBody>
          <a:bodyPr lIns="35559" tIns="35559" rIns="35559" bIns="35559" anchor="ctr"/>
          <a:lstStyle/>
          <a:p>
            <a:pPr defTabSz="1733973">
              <a:lnSpc>
                <a:spcPct val="120000"/>
              </a:lnSpc>
              <a:defRPr sz="2800">
                <a:gradFill flip="none" rotWithShape="1">
                  <a:gsLst>
                    <a:gs pos="0">
                      <a:srgbClr val="01F5F5"/>
                    </a:gs>
                    <a:gs pos="100000">
                      <a:srgbClr val="0066FF"/>
                    </a:gs>
                  </a:gsLst>
                  <a:lin ang="2700000" scaled="0"/>
                </a:gradFill>
              </a:defRPr>
            </a:pPr>
            <a:r>
              <a:rPr lang="zh-CN" altLang="en-US" sz="4000">
                <a:solidFill>
                  <a:srgbClr val="FFFFFF"/>
                </a:solidFill>
                <a:latin typeface="Source Han Sans CN" charset="-122"/>
                <a:ea typeface="Source Han Sans CN" charset="-122"/>
                <a:cs typeface="Source Han Sans CN" charset="-122"/>
                <a:sym typeface="PingFang SC Regular"/>
              </a:rPr>
              <a:t>面向云原生通用计算场景的架构设计</a:t>
            </a:r>
            <a:endParaRPr lang="en-US" altLang="zh-CN" sz="4000">
              <a:solidFill>
                <a:srgbClr val="FFFFFF"/>
              </a:solidFill>
              <a:latin typeface="Source Han Sans CN" charset="-122"/>
              <a:ea typeface="Source Han Sans CN" charset="-122"/>
              <a:cs typeface="Source Han Sans CN" charset="-122"/>
              <a:sym typeface="PingFang SC Regular"/>
            </a:endParaRPr>
          </a:p>
          <a:p>
            <a:pPr defTabSz="1733973">
              <a:lnSpc>
                <a:spcPct val="120000"/>
              </a:lnSpc>
              <a:defRPr sz="2800">
                <a:gradFill flip="none" rotWithShape="1">
                  <a:gsLst>
                    <a:gs pos="0">
                      <a:srgbClr val="01F5F5"/>
                    </a:gs>
                    <a:gs pos="100000">
                      <a:srgbClr val="0066FF"/>
                    </a:gs>
                  </a:gsLst>
                  <a:lin ang="2700000" scaled="0"/>
                </a:gradFill>
              </a:defRPr>
            </a:pPr>
            <a:r>
              <a:rPr lang="zh-CN" altLang="en-US" sz="4000">
                <a:solidFill>
                  <a:srgbClr val="FFFFFF"/>
                </a:solidFill>
                <a:latin typeface="Source Han Sans CN" charset="-122"/>
                <a:ea typeface="Source Han Sans CN" charset="-122"/>
                <a:cs typeface="Source Han Sans CN" charset="-122"/>
                <a:sym typeface="PingFang SC Regular"/>
              </a:rPr>
              <a:t>通用</a:t>
            </a:r>
            <a:r>
              <a:rPr lang="en-US" altLang="zh-CN" sz="4000">
                <a:solidFill>
                  <a:srgbClr val="FFFFFF"/>
                </a:solidFill>
                <a:latin typeface="Source Han Sans CN" charset="-122"/>
                <a:ea typeface="Source Han Sans CN" charset="-122"/>
                <a:cs typeface="Source Han Sans CN" charset="-122"/>
                <a:sym typeface="PingFang SC Regular"/>
              </a:rPr>
              <a:t>OS</a:t>
            </a:r>
          </a:p>
          <a:p>
            <a:pPr defTabSz="1733973">
              <a:lnSpc>
                <a:spcPct val="120000"/>
              </a:lnSpc>
              <a:defRPr sz="2800">
                <a:gradFill flip="none" rotWithShape="1">
                  <a:gsLst>
                    <a:gs pos="0">
                      <a:srgbClr val="01F5F5"/>
                    </a:gs>
                    <a:gs pos="100000">
                      <a:srgbClr val="0066FF"/>
                    </a:gs>
                  </a:gsLst>
                  <a:lin ang="2700000" scaled="0"/>
                </a:gradFill>
              </a:defRPr>
            </a:pPr>
            <a:r>
              <a:rPr lang="zh-CN" altLang="en-US" sz="4000">
                <a:solidFill>
                  <a:srgbClr val="FFFFFF"/>
                </a:solidFill>
                <a:latin typeface="Source Han Sans CN" charset="-122"/>
                <a:ea typeface="Source Han Sans CN" charset="-122"/>
                <a:cs typeface="Source Han Sans CN" charset="-122"/>
                <a:sym typeface="PingFang SC Regular"/>
              </a:rPr>
              <a:t>兼容传统应用生态</a:t>
            </a:r>
            <a:endParaRPr lang="en-US" altLang="zh-CN" sz="4000">
              <a:solidFill>
                <a:srgbClr val="FFFFFF"/>
              </a:solidFill>
              <a:latin typeface="Source Han Sans CN" charset="-122"/>
              <a:ea typeface="Source Han Sans CN" charset="-122"/>
              <a:cs typeface="Source Han Sans CN" charset="-122"/>
              <a:sym typeface="PingFang SC Regular"/>
            </a:endParaRPr>
          </a:p>
        </p:txBody>
      </p:sp>
      <p:grpSp>
        <p:nvGrpSpPr>
          <p:cNvPr id="207" name="组合 206">
            <a:extLst>
              <a:ext uri="{FF2B5EF4-FFF2-40B4-BE49-F238E27FC236}">
                <a16:creationId xmlns:a16="http://schemas.microsoft.com/office/drawing/2014/main" id="{B9568BF0-AA36-4FE8-99E5-28D6A3DC9C2D}"/>
              </a:ext>
            </a:extLst>
          </p:cNvPr>
          <p:cNvGrpSpPr/>
          <p:nvPr/>
        </p:nvGrpSpPr>
        <p:grpSpPr>
          <a:xfrm>
            <a:off x="14446424" y="16655840"/>
            <a:ext cx="2114302" cy="756611"/>
            <a:chOff x="5765062" y="11118298"/>
            <a:chExt cx="1672045" cy="1017185"/>
          </a:xfrm>
        </p:grpSpPr>
        <p:sp>
          <p:nvSpPr>
            <p:cNvPr id="208" name="矩形">
              <a:extLst>
                <a:ext uri="{FF2B5EF4-FFF2-40B4-BE49-F238E27FC236}">
                  <a16:creationId xmlns:a16="http://schemas.microsoft.com/office/drawing/2014/main" id="{BDEE0EAF-9E69-4BC6-A09E-262ED38E0B8A}"/>
                </a:ext>
              </a:extLst>
            </p:cNvPr>
            <p:cNvSpPr/>
            <p:nvPr/>
          </p:nvSpPr>
          <p:spPr>
            <a:xfrm>
              <a:off x="5765062" y="11118298"/>
              <a:ext cx="1672045" cy="1017185"/>
            </a:xfrm>
            <a:prstGeom prst="rect">
              <a:avLst/>
            </a:prstGeom>
            <a:gradFill flip="none" rotWithShape="1">
              <a:gsLst>
                <a:gs pos="0">
                  <a:srgbClr val="939CFF"/>
                </a:gs>
                <a:gs pos="100000">
                  <a:srgbClr val="C1E7FD"/>
                </a:gs>
              </a:gsLst>
              <a:lin ang="15582167" scaled="0"/>
            </a:gradFill>
            <a:ln w="3175" cap="flat">
              <a:noFill/>
              <a:miter lim="400000"/>
            </a:ln>
            <a:effectLst/>
          </p:spPr>
          <p:txBody>
            <a:bodyPr wrap="square" lIns="165096" tIns="165096" rIns="165096" bIns="165096" numCol="1" anchor="ctr">
              <a:noAutofit/>
            </a:bodyPr>
            <a:lstStyle/>
            <a:p>
              <a:pPr defTabSz="2798238"/>
              <a:endParaRPr sz="2400">
                <a:solidFill>
                  <a:schemeClr val="tx1"/>
                </a:solidFill>
                <a:ea typeface="Source Han Sans CN" charset="-122"/>
              </a:endParaRPr>
            </a:p>
          </p:txBody>
        </p:sp>
        <p:sp>
          <p:nvSpPr>
            <p:cNvPr id="209" name="Ascend…">
              <a:extLst>
                <a:ext uri="{FF2B5EF4-FFF2-40B4-BE49-F238E27FC236}">
                  <a16:creationId xmlns:a16="http://schemas.microsoft.com/office/drawing/2014/main" id="{29638C7E-F51E-4184-BAE1-4BE1F03C4465}"/>
                </a:ext>
              </a:extLst>
            </p:cNvPr>
            <p:cNvSpPr txBox="1"/>
            <p:nvPr/>
          </p:nvSpPr>
          <p:spPr>
            <a:xfrm>
              <a:off x="5897626" y="11245533"/>
              <a:ext cx="1521571" cy="762714"/>
            </a:xfrm>
            <a:prstGeom prst="rect">
              <a:avLst/>
            </a:prstGeom>
            <a:gradFill flip="none" rotWithShape="1">
              <a:gsLst>
                <a:gs pos="0">
                  <a:srgbClr val="939CFF"/>
                </a:gs>
                <a:gs pos="100000">
                  <a:srgbClr val="C1E7FD"/>
                </a:gs>
              </a:gsLst>
              <a:lin ang="15582167" scaled="0"/>
            </a:gradFill>
            <a:ln w="3175" cap="flat">
              <a:noFill/>
              <a:miter lim="400000"/>
            </a:ln>
            <a:effectLst/>
            <a:extLst>
              <a:ext uri="{C572A759-6A51-4108-AA02-DFA0A04FC94B}">
                <ma14:wrappingTextBoxFlag xmlns:ma14="http://schemas.microsoft.com/office/mac/drawingml/2011/main" xmlns="" val="1"/>
              </a:ext>
            </a:extLst>
          </p:spPr>
          <p:txBody>
            <a:bodyPr wrap="square" lIns="165096" tIns="165096" rIns="165096" bIns="165096"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defTabSz="2798238">
                <a:defRPr sz="2400">
                  <a:solidFill>
                    <a:srgbClr val="666666"/>
                  </a:solidFill>
                  <a:latin typeface="Source Han Sans CN" charset="-122"/>
                  <a:ea typeface="Source Han Sans CN" charset="-122"/>
                  <a:cs typeface="Source Han Sans CN" charset="-122"/>
                </a:defRPr>
              </a:lvl1pPr>
            </a:lstStyle>
            <a:p>
              <a:r>
                <a:rPr lang="en-US" altLang="zh-CN">
                  <a:solidFill>
                    <a:schemeClr val="bg1"/>
                  </a:solidFill>
                  <a:sym typeface="PingFang SC Regular"/>
                </a:rPr>
                <a:t>Trusted</a:t>
              </a:r>
              <a:endParaRPr lang="en-US" altLang="zh-CN" dirty="0">
                <a:solidFill>
                  <a:schemeClr val="bg1"/>
                </a:solidFill>
                <a:sym typeface="PingFang SC Regular"/>
              </a:endParaRPr>
            </a:p>
          </p:txBody>
        </p:sp>
      </p:grpSp>
      <p:grpSp>
        <p:nvGrpSpPr>
          <p:cNvPr id="210" name="组合 209">
            <a:extLst>
              <a:ext uri="{FF2B5EF4-FFF2-40B4-BE49-F238E27FC236}">
                <a16:creationId xmlns:a16="http://schemas.microsoft.com/office/drawing/2014/main" id="{2A19F8C0-A7F9-4457-A1C8-909BD7C93C54}"/>
              </a:ext>
            </a:extLst>
          </p:cNvPr>
          <p:cNvGrpSpPr/>
          <p:nvPr/>
        </p:nvGrpSpPr>
        <p:grpSpPr>
          <a:xfrm>
            <a:off x="14442411" y="15679092"/>
            <a:ext cx="2145042" cy="762714"/>
            <a:chOff x="5765062" y="11118298"/>
            <a:chExt cx="1672045" cy="1017185"/>
          </a:xfrm>
        </p:grpSpPr>
        <p:sp>
          <p:nvSpPr>
            <p:cNvPr id="211" name="矩形">
              <a:extLst>
                <a:ext uri="{FF2B5EF4-FFF2-40B4-BE49-F238E27FC236}">
                  <a16:creationId xmlns:a16="http://schemas.microsoft.com/office/drawing/2014/main" id="{D1E6D9C8-6C69-4CC9-AB3E-6712B581A114}"/>
                </a:ext>
              </a:extLst>
            </p:cNvPr>
            <p:cNvSpPr/>
            <p:nvPr/>
          </p:nvSpPr>
          <p:spPr>
            <a:xfrm>
              <a:off x="5765062" y="11118298"/>
              <a:ext cx="1672045" cy="1017185"/>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1895103"/>
              <a:endParaRPr sz="1200">
                <a:solidFill>
                  <a:schemeClr val="tx1"/>
                </a:solidFill>
                <a:latin typeface="Source Han Sans CN" charset="-122"/>
                <a:ea typeface="Source Han Sans CN" charset="-122"/>
                <a:cs typeface="Source Han Sans CN" charset="-122"/>
              </a:endParaRPr>
            </a:p>
          </p:txBody>
        </p:sp>
        <p:sp>
          <p:nvSpPr>
            <p:cNvPr id="212" name="Ascend…">
              <a:extLst>
                <a:ext uri="{FF2B5EF4-FFF2-40B4-BE49-F238E27FC236}">
                  <a16:creationId xmlns:a16="http://schemas.microsoft.com/office/drawing/2014/main" id="{C35C439F-45AA-443A-9FBB-8DB1BE1707FB}"/>
                </a:ext>
              </a:extLst>
            </p:cNvPr>
            <p:cNvSpPr txBox="1"/>
            <p:nvPr/>
          </p:nvSpPr>
          <p:spPr>
            <a:xfrm>
              <a:off x="5897626" y="11245533"/>
              <a:ext cx="1521571" cy="762714"/>
            </a:xfrm>
            <a:prstGeom prst="rect">
              <a:avLst/>
            </a:prstGeom>
            <a:ln w="3175">
              <a:miter lim="400000"/>
            </a:ln>
            <a:extLst>
              <a:ext uri="{C572A759-6A51-4108-AA02-DFA0A04FC94B}">
                <ma14:wrappingTextBoxFlag xmlns:ma14="http://schemas.microsoft.com/office/mac/drawingml/2011/main" xmlns="" val="1"/>
              </a:ext>
            </a:extLst>
          </p:spPr>
          <p:txBody>
            <a:bodyPr lIns="35559" tIns="35559" rIns="35559" bIns="35559" anchor="ctr"/>
            <a:lstStyle/>
            <a:p>
              <a:pPr defTabSz="442786">
                <a:defRPr sz="3000">
                  <a:gradFill flip="none" rotWithShape="1">
                    <a:gsLst>
                      <a:gs pos="0">
                        <a:srgbClr val="AFC9FF"/>
                      </a:gs>
                      <a:gs pos="100000">
                        <a:srgbClr val="EEF7FF"/>
                      </a:gs>
                    </a:gsLst>
                    <a:lin ang="14275631" scaled="0"/>
                  </a:gradFill>
                  <a:latin typeface="FZLanTingHeiS-B-GB"/>
                  <a:ea typeface="FZLanTingHeiS-B-GB"/>
                  <a:cs typeface="FZLanTingHeiS-B-GB"/>
                  <a:sym typeface="FZLanTingHeiS-B-GB"/>
                </a:defRPr>
              </a:pPr>
              <a:r>
                <a:rPr lang="en-US" altLang="zh-CN">
                  <a:solidFill>
                    <a:schemeClr val="tx1"/>
                  </a:solidFill>
                  <a:latin typeface="Source Han Sans CN" charset="-122"/>
                  <a:ea typeface="Source Han Sans CN" charset="-122"/>
                  <a:cs typeface="Source Han Sans CN" charset="-122"/>
                  <a:sym typeface="PingFang SC Regular"/>
                </a:rPr>
                <a:t>Untrusted</a:t>
              </a:r>
              <a:endParaRPr lang="en-US" altLang="zh-CN" dirty="0">
                <a:solidFill>
                  <a:schemeClr val="tx1"/>
                </a:solidFill>
                <a:latin typeface="Source Han Sans CN" charset="-122"/>
                <a:ea typeface="Source Han Sans CN" charset="-122"/>
                <a:cs typeface="Source Han Sans CN" charset="-122"/>
                <a:sym typeface="PingFang SC Regular"/>
              </a:endParaRPr>
            </a:p>
          </p:txBody>
        </p:sp>
      </p:grpSp>
      <p:pic>
        <p:nvPicPr>
          <p:cNvPr id="213" name="图像" descr="图像">
            <a:extLst>
              <a:ext uri="{FF2B5EF4-FFF2-40B4-BE49-F238E27FC236}">
                <a16:creationId xmlns:a16="http://schemas.microsoft.com/office/drawing/2014/main" id="{0575F5F7-79E6-4A6F-BFDE-F65EE8E0B338}"/>
              </a:ext>
            </a:extLst>
          </p:cNvPr>
          <p:cNvPicPr>
            <a:picLocks noChangeAspect="1"/>
          </p:cNvPicPr>
          <p:nvPr/>
        </p:nvPicPr>
        <p:blipFill>
          <a:blip r:embed="rId3"/>
          <a:stretch>
            <a:fillRect/>
          </a:stretch>
        </p:blipFill>
        <p:spPr>
          <a:xfrm>
            <a:off x="7365667" y="4283648"/>
            <a:ext cx="1045296" cy="1181186"/>
          </a:xfrm>
          <a:prstGeom prst="rect">
            <a:avLst/>
          </a:prstGeom>
          <a:ln w="12700" cap="flat">
            <a:noFill/>
            <a:miter lim="400000"/>
          </a:ln>
          <a:effectLst/>
        </p:spPr>
      </p:pic>
      <p:pic>
        <p:nvPicPr>
          <p:cNvPr id="214" name="图像" descr="图像">
            <a:extLst>
              <a:ext uri="{FF2B5EF4-FFF2-40B4-BE49-F238E27FC236}">
                <a16:creationId xmlns:a16="http://schemas.microsoft.com/office/drawing/2014/main" id="{C9E35B82-2141-4AC1-A189-25A7A783D4C9}"/>
              </a:ext>
            </a:extLst>
          </p:cNvPr>
          <p:cNvPicPr>
            <a:picLocks noChangeAspect="1"/>
          </p:cNvPicPr>
          <p:nvPr/>
        </p:nvPicPr>
        <p:blipFill>
          <a:blip r:embed="rId3"/>
          <a:stretch>
            <a:fillRect/>
          </a:stretch>
        </p:blipFill>
        <p:spPr>
          <a:xfrm>
            <a:off x="24364488" y="4283648"/>
            <a:ext cx="1045296" cy="1181186"/>
          </a:xfrm>
          <a:prstGeom prst="rect">
            <a:avLst/>
          </a:prstGeom>
          <a:ln w="12700" cap="flat">
            <a:noFill/>
            <a:miter lim="400000"/>
          </a:ln>
          <a:effectLst/>
        </p:spPr>
      </p:pic>
    </p:spTree>
    <p:extLst>
      <p:ext uri="{BB962C8B-B14F-4D97-AF65-F5344CB8AC3E}">
        <p14:creationId xmlns:p14="http://schemas.microsoft.com/office/powerpoint/2010/main" val="126062242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510616C-038D-4FB2-A30F-3D63DA6474AC}"/>
              </a:ext>
            </a:extLst>
          </p:cNvPr>
          <p:cNvSpPr/>
          <p:nvPr/>
        </p:nvSpPr>
        <p:spPr>
          <a:xfrm>
            <a:off x="1622425" y="1292225"/>
            <a:ext cx="30892751" cy="1149030"/>
          </a:xfrm>
          <a:prstGeom prst="rect">
            <a:avLst/>
          </a:prstGeom>
          <a:ln w="12700">
            <a:miter lim="400000"/>
          </a:ln>
        </p:spPr>
        <p:txBody>
          <a:bodyPr lIns="35559" tIns="35559" rIns="35559" bIns="35559">
            <a:spAutoFit/>
          </a:bodyPr>
          <a:lstStyle/>
          <a:p>
            <a:pPr defTabSz="1733930"/>
            <a:r>
              <a:rPr lang="en-US" altLang="zh-CN" sz="7000" b="1">
                <a:solidFill>
                  <a:schemeClr val="tx1"/>
                </a:solidFill>
                <a:ea typeface="Source Han Sans CN" charset="-122"/>
              </a:rPr>
              <a:t>secGear</a:t>
            </a:r>
            <a:r>
              <a:rPr lang="zh-CN" altLang="en-US" sz="7000" b="1">
                <a:solidFill>
                  <a:schemeClr val="tx1"/>
                </a:solidFill>
                <a:ea typeface="Source Han Sans CN" charset="-122"/>
              </a:rPr>
              <a:t>机密计算技术与解决方案</a:t>
            </a:r>
          </a:p>
        </p:txBody>
      </p:sp>
      <p:sp>
        <p:nvSpPr>
          <p:cNvPr id="36" name="矩形">
            <a:extLst>
              <a:ext uri="{FF2B5EF4-FFF2-40B4-BE49-F238E27FC236}">
                <a16:creationId xmlns:a16="http://schemas.microsoft.com/office/drawing/2014/main" id="{86791D5D-8430-4029-8E1E-B880241B8D67}"/>
              </a:ext>
            </a:extLst>
          </p:cNvPr>
          <p:cNvSpPr/>
          <p:nvPr/>
        </p:nvSpPr>
        <p:spPr>
          <a:xfrm>
            <a:off x="1622425" y="3899569"/>
            <a:ext cx="17889837" cy="1808801"/>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algn="l" defTabSz="442786"/>
            <a:r>
              <a:rPr lang="zh-CN" altLang="en-US" sz="4000" b="1">
                <a:solidFill>
                  <a:schemeClr val="tx1"/>
                </a:solidFill>
                <a:latin typeface="FZLanTingHeiS-B-GB"/>
                <a:ea typeface="Source Han Sans CN" charset="-122"/>
              </a:rPr>
              <a:t>应用场景</a:t>
            </a:r>
            <a:endParaRPr sz="4000" b="1">
              <a:solidFill>
                <a:schemeClr val="tx1"/>
              </a:solidFill>
              <a:latin typeface="FZLanTingHeiS-B-GB"/>
              <a:ea typeface="Source Han Sans CN" charset="-122"/>
            </a:endParaRPr>
          </a:p>
        </p:txBody>
      </p:sp>
      <p:sp>
        <p:nvSpPr>
          <p:cNvPr id="37" name="矩形">
            <a:extLst>
              <a:ext uri="{FF2B5EF4-FFF2-40B4-BE49-F238E27FC236}">
                <a16:creationId xmlns:a16="http://schemas.microsoft.com/office/drawing/2014/main" id="{718E998A-3779-43E3-8FC3-DF6D07E7677D}"/>
              </a:ext>
            </a:extLst>
          </p:cNvPr>
          <p:cNvSpPr/>
          <p:nvPr/>
        </p:nvSpPr>
        <p:spPr>
          <a:xfrm>
            <a:off x="1622422" y="6126309"/>
            <a:ext cx="17889838" cy="8970645"/>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algn="l" defTabSz="442786"/>
            <a:r>
              <a:rPr lang="zh-CN" altLang="en-US" sz="4000" b="1">
                <a:solidFill>
                  <a:schemeClr val="tx1"/>
                </a:solidFill>
                <a:latin typeface="FZLanTingHeiS-B-GB"/>
                <a:ea typeface="Source Han Sans CN" charset="-122"/>
              </a:rPr>
              <a:t>开源软件</a:t>
            </a:r>
            <a:r>
              <a:rPr lang="en-US" altLang="zh-CN" sz="4000" b="1">
                <a:solidFill>
                  <a:schemeClr val="tx1"/>
                </a:solidFill>
                <a:latin typeface="FZLanTingHeiS-B-GB"/>
                <a:ea typeface="Source Han Sans CN" charset="-122"/>
              </a:rPr>
              <a:t>&amp;</a:t>
            </a:r>
          </a:p>
          <a:p>
            <a:pPr algn="l" defTabSz="442786"/>
            <a:r>
              <a:rPr lang="zh-CN" altLang="en-US" sz="4000" b="1">
                <a:solidFill>
                  <a:schemeClr val="tx1"/>
                </a:solidFill>
                <a:latin typeface="FZLanTingHeiS-B-GB"/>
                <a:ea typeface="Source Han Sans CN" charset="-122"/>
              </a:rPr>
              <a:t>解决方案</a:t>
            </a:r>
            <a:endParaRPr sz="4000" b="1">
              <a:solidFill>
                <a:schemeClr val="tx1"/>
              </a:solidFill>
              <a:latin typeface="FZLanTingHeiS-B-GB"/>
              <a:ea typeface="Source Han Sans CN" charset="-122"/>
            </a:endParaRPr>
          </a:p>
        </p:txBody>
      </p:sp>
      <p:grpSp>
        <p:nvGrpSpPr>
          <p:cNvPr id="73" name="组合 72">
            <a:extLst>
              <a:ext uri="{FF2B5EF4-FFF2-40B4-BE49-F238E27FC236}">
                <a16:creationId xmlns:a16="http://schemas.microsoft.com/office/drawing/2014/main" id="{8AD374E0-5850-4C60-8E86-B554D28D6E82}"/>
              </a:ext>
            </a:extLst>
          </p:cNvPr>
          <p:cNvGrpSpPr/>
          <p:nvPr/>
        </p:nvGrpSpPr>
        <p:grpSpPr>
          <a:xfrm>
            <a:off x="1622422" y="15269170"/>
            <a:ext cx="17889839" cy="2205848"/>
            <a:chOff x="1622422" y="15444525"/>
            <a:chExt cx="17889839" cy="1808801"/>
          </a:xfrm>
        </p:grpSpPr>
        <p:sp>
          <p:nvSpPr>
            <p:cNvPr id="38" name="矩形">
              <a:extLst>
                <a:ext uri="{FF2B5EF4-FFF2-40B4-BE49-F238E27FC236}">
                  <a16:creationId xmlns:a16="http://schemas.microsoft.com/office/drawing/2014/main" id="{AE86C6CB-82AB-4425-9908-DFA1166BAE72}"/>
                </a:ext>
              </a:extLst>
            </p:cNvPr>
            <p:cNvSpPr/>
            <p:nvPr/>
          </p:nvSpPr>
          <p:spPr>
            <a:xfrm>
              <a:off x="1622422" y="15444525"/>
              <a:ext cx="17889839" cy="1808801"/>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algn="l" defTabSz="442786"/>
              <a:r>
                <a:rPr lang="zh-CN" altLang="en-US" sz="4000" b="1">
                  <a:solidFill>
                    <a:schemeClr val="tx1"/>
                  </a:solidFill>
                  <a:latin typeface="FZLanTingHeiS-B-GB"/>
                  <a:ea typeface="Source Han Sans CN" charset="-122"/>
                </a:rPr>
                <a:t>硬件</a:t>
              </a:r>
              <a:endParaRPr sz="4000" b="1">
                <a:solidFill>
                  <a:schemeClr val="tx1"/>
                </a:solidFill>
                <a:latin typeface="FZLanTingHeiS-B-GB"/>
                <a:ea typeface="Source Han Sans CN" charset="-122"/>
              </a:endParaRPr>
            </a:p>
          </p:txBody>
        </p:sp>
        <p:sp>
          <p:nvSpPr>
            <p:cNvPr id="39" name="矩形">
              <a:extLst>
                <a:ext uri="{FF2B5EF4-FFF2-40B4-BE49-F238E27FC236}">
                  <a16:creationId xmlns:a16="http://schemas.microsoft.com/office/drawing/2014/main" id="{98F97741-A7BC-4DB9-9ADB-D9DE1CB4DD72}"/>
                </a:ext>
              </a:extLst>
            </p:cNvPr>
            <p:cNvSpPr/>
            <p:nvPr/>
          </p:nvSpPr>
          <p:spPr>
            <a:xfrm>
              <a:off x="4548505" y="15787236"/>
              <a:ext cx="1430638" cy="1123379"/>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defRPr sz="3000">
                  <a:gradFill flip="none" rotWithShape="1">
                    <a:gsLst>
                      <a:gs pos="0">
                        <a:srgbClr val="AFC9FF"/>
                      </a:gs>
                      <a:gs pos="100000">
                        <a:srgbClr val="EEF7FF"/>
                      </a:gs>
                    </a:gsLst>
                    <a:lin ang="14275631" scaled="0"/>
                  </a:gradFill>
                  <a:latin typeface="FZLanTingHeiS-B-GB"/>
                  <a:ea typeface="FZLanTingHeiS-B-GB"/>
                  <a:cs typeface="FZLanTingHeiS-B-GB"/>
                  <a:sym typeface="FZLanTingHeiS-B-GB"/>
                </a:defRPr>
              </a:pPr>
              <a:r>
                <a:rPr lang="zh-CN" altLang="en-US" sz="2000">
                  <a:solidFill>
                    <a:schemeClr val="tx1"/>
                  </a:solidFill>
                  <a:ea typeface="Source Han Sans CN" charset="-122"/>
                </a:rPr>
                <a:t>擎天</a:t>
              </a:r>
              <a:r>
                <a:rPr lang="en-US" altLang="zh-CN" sz="2000">
                  <a:solidFill>
                    <a:schemeClr val="tx1"/>
                  </a:solidFill>
                  <a:ea typeface="Source Han Sans CN" charset="-122"/>
                </a:rPr>
                <a:t>Enclave</a:t>
              </a:r>
              <a:endParaRPr sz="2000">
                <a:solidFill>
                  <a:schemeClr val="tx1"/>
                </a:solidFill>
                <a:ea typeface="Source Han Sans CN" charset="-122"/>
              </a:endParaRPr>
            </a:p>
          </p:txBody>
        </p:sp>
        <p:sp>
          <p:nvSpPr>
            <p:cNvPr id="41" name="矩形">
              <a:extLst>
                <a:ext uri="{FF2B5EF4-FFF2-40B4-BE49-F238E27FC236}">
                  <a16:creationId xmlns:a16="http://schemas.microsoft.com/office/drawing/2014/main" id="{AE5B91BC-AD1A-4646-BFC6-5C2151BDABAD}"/>
                </a:ext>
              </a:extLst>
            </p:cNvPr>
            <p:cNvSpPr/>
            <p:nvPr/>
          </p:nvSpPr>
          <p:spPr>
            <a:xfrm>
              <a:off x="6209363" y="15787236"/>
              <a:ext cx="1660859" cy="1123379"/>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defRPr sz="3000">
                  <a:gradFill flip="none" rotWithShape="1">
                    <a:gsLst>
                      <a:gs pos="0">
                        <a:srgbClr val="AFC9FF"/>
                      </a:gs>
                      <a:gs pos="100000">
                        <a:srgbClr val="EEF7FF"/>
                      </a:gs>
                    </a:gsLst>
                    <a:lin ang="14275631" scaled="0"/>
                  </a:gradFill>
                  <a:latin typeface="FZLanTingHeiS-B-GB"/>
                  <a:ea typeface="FZLanTingHeiS-B-GB"/>
                  <a:cs typeface="FZLanTingHeiS-B-GB"/>
                  <a:sym typeface="FZLanTingHeiS-B-GB"/>
                </a:defRPr>
              </a:pPr>
              <a:r>
                <a:rPr lang="zh-CN" altLang="en-US" sz="2000">
                  <a:solidFill>
                    <a:schemeClr val="tx1"/>
                  </a:solidFill>
                  <a:ea typeface="Source Han Sans CN" charset="-122"/>
                </a:rPr>
                <a:t>鲲鹏</a:t>
              </a:r>
              <a:r>
                <a:rPr lang="en-US" altLang="zh-CN" sz="2000">
                  <a:solidFill>
                    <a:schemeClr val="tx1"/>
                  </a:solidFill>
                  <a:ea typeface="Source Han Sans CN" charset="-122"/>
                </a:rPr>
                <a:t>Trustzone</a:t>
              </a:r>
              <a:endParaRPr sz="2000">
                <a:solidFill>
                  <a:schemeClr val="tx1"/>
                </a:solidFill>
                <a:ea typeface="Source Han Sans CN" charset="-122"/>
              </a:endParaRPr>
            </a:p>
          </p:txBody>
        </p:sp>
        <p:sp>
          <p:nvSpPr>
            <p:cNvPr id="42" name="矩形">
              <a:extLst>
                <a:ext uri="{FF2B5EF4-FFF2-40B4-BE49-F238E27FC236}">
                  <a16:creationId xmlns:a16="http://schemas.microsoft.com/office/drawing/2014/main" id="{CB1E90CD-C580-4A37-A5DD-54C50B0C33A5}"/>
                </a:ext>
              </a:extLst>
            </p:cNvPr>
            <p:cNvSpPr/>
            <p:nvPr/>
          </p:nvSpPr>
          <p:spPr>
            <a:xfrm>
              <a:off x="8100441" y="15787236"/>
              <a:ext cx="1200419" cy="1123379"/>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defRPr sz="3000">
                  <a:gradFill flip="none" rotWithShape="1">
                    <a:gsLst>
                      <a:gs pos="0">
                        <a:srgbClr val="AFC9FF"/>
                      </a:gs>
                      <a:gs pos="100000">
                        <a:srgbClr val="EEF7FF"/>
                      </a:gs>
                    </a:gsLst>
                    <a:lin ang="14275631" scaled="0"/>
                  </a:gradFill>
                  <a:latin typeface="FZLanTingHeiS-B-GB"/>
                  <a:ea typeface="FZLanTingHeiS-B-GB"/>
                  <a:cs typeface="FZLanTingHeiS-B-GB"/>
                  <a:sym typeface="FZLanTingHeiS-B-GB"/>
                </a:defRPr>
              </a:pPr>
              <a:r>
                <a:rPr lang="en-US" altLang="zh-CN" sz="2000">
                  <a:solidFill>
                    <a:schemeClr val="tx1"/>
                  </a:solidFill>
                  <a:ea typeface="Source Han Sans CN" charset="-122"/>
                </a:rPr>
                <a:t>Intel</a:t>
              </a:r>
            </a:p>
            <a:p>
              <a:pPr defTabSz="442786">
                <a:defRPr sz="3000">
                  <a:gradFill flip="none" rotWithShape="1">
                    <a:gsLst>
                      <a:gs pos="0">
                        <a:srgbClr val="AFC9FF"/>
                      </a:gs>
                      <a:gs pos="100000">
                        <a:srgbClr val="EEF7FF"/>
                      </a:gs>
                    </a:gsLst>
                    <a:lin ang="14275631" scaled="0"/>
                  </a:gradFill>
                  <a:latin typeface="FZLanTingHeiS-B-GB"/>
                  <a:ea typeface="FZLanTingHeiS-B-GB"/>
                  <a:cs typeface="FZLanTingHeiS-B-GB"/>
                  <a:sym typeface="FZLanTingHeiS-B-GB"/>
                </a:defRPr>
              </a:pPr>
              <a:r>
                <a:rPr lang="en-US" sz="2000">
                  <a:solidFill>
                    <a:schemeClr val="tx1"/>
                  </a:solidFill>
                  <a:ea typeface="Source Han Sans CN" charset="-122"/>
                </a:rPr>
                <a:t>SGX</a:t>
              </a:r>
              <a:endParaRPr sz="2000">
                <a:solidFill>
                  <a:schemeClr val="tx1"/>
                </a:solidFill>
                <a:ea typeface="Source Han Sans CN" charset="-122"/>
              </a:endParaRPr>
            </a:p>
          </p:txBody>
        </p:sp>
        <p:sp>
          <p:nvSpPr>
            <p:cNvPr id="43" name="矩形">
              <a:extLst>
                <a:ext uri="{FF2B5EF4-FFF2-40B4-BE49-F238E27FC236}">
                  <a16:creationId xmlns:a16="http://schemas.microsoft.com/office/drawing/2014/main" id="{7F67E12B-0AD8-4BF4-921C-19097853628A}"/>
                </a:ext>
              </a:extLst>
            </p:cNvPr>
            <p:cNvSpPr/>
            <p:nvPr/>
          </p:nvSpPr>
          <p:spPr>
            <a:xfrm>
              <a:off x="9531081" y="15787236"/>
              <a:ext cx="1430638" cy="1123379"/>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defRPr sz="3000">
                  <a:gradFill flip="none" rotWithShape="1">
                    <a:gsLst>
                      <a:gs pos="0">
                        <a:srgbClr val="AFC9FF"/>
                      </a:gs>
                      <a:gs pos="100000">
                        <a:srgbClr val="EEF7FF"/>
                      </a:gs>
                    </a:gsLst>
                    <a:lin ang="14275631" scaled="0"/>
                  </a:gradFill>
                  <a:latin typeface="FZLanTingHeiS-B-GB"/>
                  <a:ea typeface="FZLanTingHeiS-B-GB"/>
                  <a:cs typeface="FZLanTingHeiS-B-GB"/>
                  <a:sym typeface="FZLanTingHeiS-B-GB"/>
                </a:defRPr>
              </a:pPr>
              <a:r>
                <a:rPr lang="zh-CN" altLang="en-US" sz="2000">
                  <a:solidFill>
                    <a:schemeClr val="tx1"/>
                  </a:solidFill>
                  <a:ea typeface="Source Han Sans CN" charset="-122"/>
                </a:rPr>
                <a:t>鲲鹏</a:t>
              </a:r>
              <a:r>
                <a:rPr lang="en-US" altLang="zh-CN" sz="2000">
                  <a:solidFill>
                    <a:schemeClr val="tx1"/>
                  </a:solidFill>
                  <a:ea typeface="Source Han Sans CN" charset="-122"/>
                </a:rPr>
                <a:t>virtCCA</a:t>
              </a:r>
              <a:endParaRPr sz="2000">
                <a:solidFill>
                  <a:schemeClr val="tx1"/>
                </a:solidFill>
                <a:ea typeface="Source Han Sans CN" charset="-122"/>
              </a:endParaRPr>
            </a:p>
          </p:txBody>
        </p:sp>
        <p:sp>
          <p:nvSpPr>
            <p:cNvPr id="44" name="矩形">
              <a:extLst>
                <a:ext uri="{FF2B5EF4-FFF2-40B4-BE49-F238E27FC236}">
                  <a16:creationId xmlns:a16="http://schemas.microsoft.com/office/drawing/2014/main" id="{F84EAAF4-4CF2-46A7-9622-E6BC9290724D}"/>
                </a:ext>
              </a:extLst>
            </p:cNvPr>
            <p:cNvSpPr/>
            <p:nvPr/>
          </p:nvSpPr>
          <p:spPr>
            <a:xfrm>
              <a:off x="11191939" y="15787236"/>
              <a:ext cx="1430638" cy="1123379"/>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defRPr sz="3000">
                  <a:gradFill flip="none" rotWithShape="1">
                    <a:gsLst>
                      <a:gs pos="0">
                        <a:srgbClr val="AFC9FF"/>
                      </a:gs>
                      <a:gs pos="100000">
                        <a:srgbClr val="EEF7FF"/>
                      </a:gs>
                    </a:gsLst>
                    <a:lin ang="14275631" scaled="0"/>
                  </a:gradFill>
                  <a:latin typeface="FZLanTingHeiS-B-GB"/>
                  <a:ea typeface="FZLanTingHeiS-B-GB"/>
                  <a:cs typeface="FZLanTingHeiS-B-GB"/>
                  <a:sym typeface="FZLanTingHeiS-B-GB"/>
                </a:defRPr>
              </a:pPr>
              <a:r>
                <a:rPr lang="en-US" altLang="zh-CN" sz="2000">
                  <a:solidFill>
                    <a:schemeClr val="tx1"/>
                  </a:solidFill>
                  <a:ea typeface="Source Han Sans CN" charset="-122"/>
                </a:rPr>
                <a:t>ARM</a:t>
              </a:r>
            </a:p>
            <a:p>
              <a:pPr defTabSz="442786">
                <a:defRPr sz="3000">
                  <a:gradFill flip="none" rotWithShape="1">
                    <a:gsLst>
                      <a:gs pos="0">
                        <a:srgbClr val="AFC9FF"/>
                      </a:gs>
                      <a:gs pos="100000">
                        <a:srgbClr val="EEF7FF"/>
                      </a:gs>
                    </a:gsLst>
                    <a:lin ang="14275631" scaled="0"/>
                  </a:gradFill>
                  <a:latin typeface="FZLanTingHeiS-B-GB"/>
                  <a:ea typeface="FZLanTingHeiS-B-GB"/>
                  <a:cs typeface="FZLanTingHeiS-B-GB"/>
                  <a:sym typeface="FZLanTingHeiS-B-GB"/>
                </a:defRPr>
              </a:pPr>
              <a:r>
                <a:rPr lang="en-US" altLang="zh-CN" sz="2000">
                  <a:solidFill>
                    <a:schemeClr val="tx1"/>
                  </a:solidFill>
                  <a:ea typeface="Source Han Sans CN" charset="-122"/>
                </a:rPr>
                <a:t>CCA</a:t>
              </a:r>
              <a:endParaRPr sz="2000">
                <a:solidFill>
                  <a:schemeClr val="tx1"/>
                </a:solidFill>
                <a:ea typeface="Source Han Sans CN" charset="-122"/>
              </a:endParaRPr>
            </a:p>
          </p:txBody>
        </p:sp>
        <p:sp>
          <p:nvSpPr>
            <p:cNvPr id="45" name="矩形">
              <a:extLst>
                <a:ext uri="{FF2B5EF4-FFF2-40B4-BE49-F238E27FC236}">
                  <a16:creationId xmlns:a16="http://schemas.microsoft.com/office/drawing/2014/main" id="{ABBBF06F-3DC0-4A80-B1DA-F108E0C4FC72}"/>
                </a:ext>
              </a:extLst>
            </p:cNvPr>
            <p:cNvSpPr/>
            <p:nvPr/>
          </p:nvSpPr>
          <p:spPr>
            <a:xfrm>
              <a:off x="12852797" y="15787236"/>
              <a:ext cx="1430638" cy="1123379"/>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defRPr sz="3000">
                  <a:gradFill flip="none" rotWithShape="1">
                    <a:gsLst>
                      <a:gs pos="0">
                        <a:srgbClr val="AFC9FF"/>
                      </a:gs>
                      <a:gs pos="100000">
                        <a:srgbClr val="EEF7FF"/>
                      </a:gs>
                    </a:gsLst>
                    <a:lin ang="14275631" scaled="0"/>
                  </a:gradFill>
                  <a:latin typeface="FZLanTingHeiS-B-GB"/>
                  <a:ea typeface="FZLanTingHeiS-B-GB"/>
                  <a:cs typeface="FZLanTingHeiS-B-GB"/>
                  <a:sym typeface="FZLanTingHeiS-B-GB"/>
                </a:defRPr>
              </a:pPr>
              <a:r>
                <a:rPr lang="en-US" altLang="zh-CN" sz="2000">
                  <a:solidFill>
                    <a:schemeClr val="tx1"/>
                  </a:solidFill>
                  <a:ea typeface="Source Han Sans CN" charset="-122"/>
                </a:rPr>
                <a:t>Intel</a:t>
              </a:r>
            </a:p>
            <a:p>
              <a:pPr defTabSz="442786">
                <a:defRPr sz="3000">
                  <a:gradFill flip="none" rotWithShape="1">
                    <a:gsLst>
                      <a:gs pos="0">
                        <a:srgbClr val="AFC9FF"/>
                      </a:gs>
                      <a:gs pos="100000">
                        <a:srgbClr val="EEF7FF"/>
                      </a:gs>
                    </a:gsLst>
                    <a:lin ang="14275631" scaled="0"/>
                  </a:gradFill>
                  <a:latin typeface="FZLanTingHeiS-B-GB"/>
                  <a:ea typeface="FZLanTingHeiS-B-GB"/>
                  <a:cs typeface="FZLanTingHeiS-B-GB"/>
                  <a:sym typeface="FZLanTingHeiS-B-GB"/>
                </a:defRPr>
              </a:pPr>
              <a:r>
                <a:rPr lang="en-US" altLang="zh-CN" sz="2000">
                  <a:solidFill>
                    <a:schemeClr val="tx1"/>
                  </a:solidFill>
                  <a:ea typeface="Source Han Sans CN" charset="-122"/>
                </a:rPr>
                <a:t>TDX</a:t>
              </a:r>
            </a:p>
          </p:txBody>
        </p:sp>
        <p:sp>
          <p:nvSpPr>
            <p:cNvPr id="46" name="矩形">
              <a:extLst>
                <a:ext uri="{FF2B5EF4-FFF2-40B4-BE49-F238E27FC236}">
                  <a16:creationId xmlns:a16="http://schemas.microsoft.com/office/drawing/2014/main" id="{1A306B1D-E7EC-44E6-BA56-FE2378ADD079}"/>
                </a:ext>
              </a:extLst>
            </p:cNvPr>
            <p:cNvSpPr/>
            <p:nvPr/>
          </p:nvSpPr>
          <p:spPr>
            <a:xfrm>
              <a:off x="14513655" y="15787236"/>
              <a:ext cx="1430638" cy="1123379"/>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defRPr sz="3000">
                  <a:gradFill flip="none" rotWithShape="1">
                    <a:gsLst>
                      <a:gs pos="0">
                        <a:srgbClr val="AFC9FF"/>
                      </a:gs>
                      <a:gs pos="100000">
                        <a:srgbClr val="EEF7FF"/>
                      </a:gs>
                    </a:gsLst>
                    <a:lin ang="14275631" scaled="0"/>
                  </a:gradFill>
                  <a:latin typeface="FZLanTingHeiS-B-GB"/>
                  <a:ea typeface="FZLanTingHeiS-B-GB"/>
                  <a:cs typeface="FZLanTingHeiS-B-GB"/>
                  <a:sym typeface="FZLanTingHeiS-B-GB"/>
                </a:defRPr>
              </a:pPr>
              <a:r>
                <a:rPr lang="zh-CN" altLang="en-US" sz="2000">
                  <a:solidFill>
                    <a:schemeClr val="tx1"/>
                  </a:solidFill>
                  <a:ea typeface="Source Han Sans CN" charset="-122"/>
                </a:rPr>
                <a:t>海光</a:t>
              </a:r>
              <a:endParaRPr lang="en-US" altLang="zh-CN" sz="2000">
                <a:solidFill>
                  <a:schemeClr val="tx1"/>
                </a:solidFill>
                <a:ea typeface="Source Han Sans CN" charset="-122"/>
              </a:endParaRPr>
            </a:p>
            <a:p>
              <a:pPr defTabSz="442786">
                <a:defRPr sz="3000">
                  <a:gradFill flip="none" rotWithShape="1">
                    <a:gsLst>
                      <a:gs pos="0">
                        <a:srgbClr val="AFC9FF"/>
                      </a:gs>
                      <a:gs pos="100000">
                        <a:srgbClr val="EEF7FF"/>
                      </a:gs>
                    </a:gsLst>
                    <a:lin ang="14275631" scaled="0"/>
                  </a:gradFill>
                  <a:latin typeface="FZLanTingHeiS-B-GB"/>
                  <a:ea typeface="FZLanTingHeiS-B-GB"/>
                  <a:cs typeface="FZLanTingHeiS-B-GB"/>
                  <a:sym typeface="FZLanTingHeiS-B-GB"/>
                </a:defRPr>
              </a:pPr>
              <a:r>
                <a:rPr lang="en-US" altLang="zh-CN" sz="2000">
                  <a:solidFill>
                    <a:schemeClr val="tx1"/>
                  </a:solidFill>
                  <a:ea typeface="Source Han Sans CN" charset="-122"/>
                </a:rPr>
                <a:t>CSV</a:t>
              </a:r>
              <a:endParaRPr sz="2000">
                <a:solidFill>
                  <a:schemeClr val="tx1"/>
                </a:solidFill>
                <a:ea typeface="Source Han Sans CN" charset="-122"/>
              </a:endParaRPr>
            </a:p>
          </p:txBody>
        </p:sp>
        <p:sp>
          <p:nvSpPr>
            <p:cNvPr id="47" name="矩形">
              <a:extLst>
                <a:ext uri="{FF2B5EF4-FFF2-40B4-BE49-F238E27FC236}">
                  <a16:creationId xmlns:a16="http://schemas.microsoft.com/office/drawing/2014/main" id="{9804A1BC-D5F7-4FCF-A10F-794E5DD0B8D0}"/>
                </a:ext>
              </a:extLst>
            </p:cNvPr>
            <p:cNvSpPr/>
            <p:nvPr/>
          </p:nvSpPr>
          <p:spPr>
            <a:xfrm>
              <a:off x="16174513" y="15787236"/>
              <a:ext cx="1430638" cy="1123379"/>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defRPr sz="3000">
                  <a:gradFill flip="none" rotWithShape="1">
                    <a:gsLst>
                      <a:gs pos="0">
                        <a:srgbClr val="AFC9FF"/>
                      </a:gs>
                      <a:gs pos="100000">
                        <a:srgbClr val="EEF7FF"/>
                      </a:gs>
                    </a:gsLst>
                    <a:lin ang="14275631" scaled="0"/>
                  </a:gradFill>
                  <a:latin typeface="FZLanTingHeiS-B-GB"/>
                  <a:ea typeface="FZLanTingHeiS-B-GB"/>
                  <a:cs typeface="FZLanTingHeiS-B-GB"/>
                  <a:sym typeface="FZLanTingHeiS-B-GB"/>
                </a:defRPr>
              </a:pPr>
              <a:r>
                <a:rPr lang="en-US" altLang="zh-CN" sz="2000">
                  <a:solidFill>
                    <a:schemeClr val="tx1"/>
                  </a:solidFill>
                  <a:ea typeface="Source Han Sans CN" charset="-122"/>
                </a:rPr>
                <a:t>AMD SEV</a:t>
              </a:r>
              <a:endParaRPr sz="2000">
                <a:solidFill>
                  <a:schemeClr val="tx1"/>
                </a:solidFill>
                <a:ea typeface="Source Han Sans CN" charset="-122"/>
              </a:endParaRPr>
            </a:p>
          </p:txBody>
        </p:sp>
        <p:sp>
          <p:nvSpPr>
            <p:cNvPr id="48" name="矩形">
              <a:extLst>
                <a:ext uri="{FF2B5EF4-FFF2-40B4-BE49-F238E27FC236}">
                  <a16:creationId xmlns:a16="http://schemas.microsoft.com/office/drawing/2014/main" id="{D6F6573E-9387-40B7-AD7D-116A1DD67172}"/>
                </a:ext>
              </a:extLst>
            </p:cNvPr>
            <p:cNvSpPr/>
            <p:nvPr/>
          </p:nvSpPr>
          <p:spPr>
            <a:xfrm>
              <a:off x="17835373" y="15787236"/>
              <a:ext cx="1430638" cy="1123379"/>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defRPr sz="3000">
                  <a:gradFill flip="none" rotWithShape="1">
                    <a:gsLst>
                      <a:gs pos="0">
                        <a:srgbClr val="AFC9FF"/>
                      </a:gs>
                      <a:gs pos="100000">
                        <a:srgbClr val="EEF7FF"/>
                      </a:gs>
                    </a:gsLst>
                    <a:lin ang="14275631" scaled="0"/>
                  </a:gradFill>
                  <a:latin typeface="FZLanTingHeiS-B-GB"/>
                  <a:ea typeface="FZLanTingHeiS-B-GB"/>
                  <a:cs typeface="FZLanTingHeiS-B-GB"/>
                  <a:sym typeface="FZLanTingHeiS-B-GB"/>
                </a:defRPr>
              </a:pPr>
              <a:r>
                <a:rPr lang="en-US" altLang="zh-CN" sz="2000">
                  <a:solidFill>
                    <a:schemeClr val="tx1"/>
                  </a:solidFill>
                  <a:ea typeface="Source Han Sans CN" charset="-122"/>
                </a:rPr>
                <a:t>xPU</a:t>
              </a:r>
              <a:endParaRPr sz="2000">
                <a:solidFill>
                  <a:schemeClr val="tx1"/>
                </a:solidFill>
                <a:ea typeface="Source Han Sans CN" charset="-122"/>
              </a:endParaRPr>
            </a:p>
          </p:txBody>
        </p:sp>
      </p:grpSp>
      <p:sp>
        <p:nvSpPr>
          <p:cNvPr id="49" name="矩形">
            <a:extLst>
              <a:ext uri="{FF2B5EF4-FFF2-40B4-BE49-F238E27FC236}">
                <a16:creationId xmlns:a16="http://schemas.microsoft.com/office/drawing/2014/main" id="{7809898F-7582-43D6-9317-21EEDDF0E3A1}"/>
              </a:ext>
            </a:extLst>
          </p:cNvPr>
          <p:cNvSpPr/>
          <p:nvPr/>
        </p:nvSpPr>
        <p:spPr>
          <a:xfrm>
            <a:off x="4548503" y="6464361"/>
            <a:ext cx="14536658" cy="1522187"/>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en-US" altLang="zh-CN" sz="4000">
                <a:solidFill>
                  <a:schemeClr val="tx1"/>
                </a:solidFill>
                <a:latin typeface="FZLanTingHeiS-B-GB"/>
                <a:ea typeface="Source Han Sans CN" charset="-122"/>
              </a:rPr>
              <a:t>TEE</a:t>
            </a:r>
            <a:r>
              <a:rPr lang="zh-CN" altLang="en-US" sz="4000">
                <a:solidFill>
                  <a:schemeClr val="tx1"/>
                </a:solidFill>
                <a:latin typeface="FZLanTingHeiS-B-GB"/>
                <a:ea typeface="Source Han Sans CN" charset="-122"/>
              </a:rPr>
              <a:t>互联</a:t>
            </a:r>
            <a:endParaRPr sz="4000">
              <a:solidFill>
                <a:schemeClr val="tx1"/>
              </a:solidFill>
              <a:latin typeface="FZLanTingHeiS-B-GB"/>
              <a:ea typeface="Source Han Sans CN" charset="-122"/>
            </a:endParaRPr>
          </a:p>
        </p:txBody>
      </p:sp>
      <p:sp>
        <p:nvSpPr>
          <p:cNvPr id="50" name="矩形">
            <a:extLst>
              <a:ext uri="{FF2B5EF4-FFF2-40B4-BE49-F238E27FC236}">
                <a16:creationId xmlns:a16="http://schemas.microsoft.com/office/drawing/2014/main" id="{E1A66F92-9A7E-48D9-9867-0CE0AC588624}"/>
              </a:ext>
            </a:extLst>
          </p:cNvPr>
          <p:cNvSpPr/>
          <p:nvPr/>
        </p:nvSpPr>
        <p:spPr>
          <a:xfrm>
            <a:off x="4548505" y="8272637"/>
            <a:ext cx="14536658" cy="1522187"/>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a:solidFill>
                  <a:schemeClr val="tx1"/>
                </a:solidFill>
                <a:latin typeface="FZLanTingHeiS-B-GB"/>
                <a:ea typeface="Source Han Sans CN" charset="-122"/>
              </a:rPr>
              <a:t>远程证明统一框架</a:t>
            </a:r>
            <a:endParaRPr sz="4000">
              <a:solidFill>
                <a:schemeClr val="tx1"/>
              </a:solidFill>
              <a:latin typeface="FZLanTingHeiS-B-GB"/>
              <a:ea typeface="Source Han Sans CN" charset="-122"/>
            </a:endParaRPr>
          </a:p>
        </p:txBody>
      </p:sp>
      <p:sp>
        <p:nvSpPr>
          <p:cNvPr id="51" name="矩形">
            <a:extLst>
              <a:ext uri="{FF2B5EF4-FFF2-40B4-BE49-F238E27FC236}">
                <a16:creationId xmlns:a16="http://schemas.microsoft.com/office/drawing/2014/main" id="{E7711FB1-1F57-4650-A04B-2000DC05E684}"/>
              </a:ext>
            </a:extLst>
          </p:cNvPr>
          <p:cNvSpPr/>
          <p:nvPr/>
        </p:nvSpPr>
        <p:spPr>
          <a:xfrm>
            <a:off x="4548503" y="10004292"/>
            <a:ext cx="4982577" cy="1522186"/>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a:solidFill>
                  <a:schemeClr val="tx1"/>
                </a:solidFill>
                <a:latin typeface="FZLanTingHeiS-B-GB"/>
                <a:ea typeface="Source Han Sans CN" charset="-122"/>
              </a:rPr>
              <a:t>进程级</a:t>
            </a:r>
            <a:r>
              <a:rPr lang="en-US" altLang="zh-CN" sz="4000">
                <a:solidFill>
                  <a:schemeClr val="tx1"/>
                </a:solidFill>
                <a:latin typeface="FZLanTingHeiS-B-GB"/>
                <a:ea typeface="Source Han Sans CN" charset="-122"/>
              </a:rPr>
              <a:t>Enclave</a:t>
            </a:r>
            <a:endParaRPr sz="4000">
              <a:solidFill>
                <a:schemeClr val="tx1"/>
              </a:solidFill>
              <a:latin typeface="FZLanTingHeiS-B-GB"/>
              <a:ea typeface="Source Han Sans CN" charset="-122"/>
            </a:endParaRPr>
          </a:p>
        </p:txBody>
      </p:sp>
      <p:sp>
        <p:nvSpPr>
          <p:cNvPr id="52" name="矩形">
            <a:extLst>
              <a:ext uri="{FF2B5EF4-FFF2-40B4-BE49-F238E27FC236}">
                <a16:creationId xmlns:a16="http://schemas.microsoft.com/office/drawing/2014/main" id="{F51C1B88-F61F-4443-8CA7-7A7C6CCE5500}"/>
              </a:ext>
            </a:extLst>
          </p:cNvPr>
          <p:cNvSpPr/>
          <p:nvPr/>
        </p:nvSpPr>
        <p:spPr>
          <a:xfrm>
            <a:off x="9924122" y="10004292"/>
            <a:ext cx="2566985" cy="1522186"/>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a:solidFill>
                  <a:schemeClr val="tx1"/>
                </a:solidFill>
                <a:latin typeface="FZLanTingHeiS-B-GB"/>
                <a:ea typeface="Source Han Sans CN" charset="-122"/>
              </a:rPr>
              <a:t>机密虚机</a:t>
            </a:r>
            <a:endParaRPr sz="4000">
              <a:solidFill>
                <a:schemeClr val="tx1"/>
              </a:solidFill>
              <a:latin typeface="FZLanTingHeiS-B-GB"/>
              <a:ea typeface="Source Han Sans CN" charset="-122"/>
            </a:endParaRPr>
          </a:p>
        </p:txBody>
      </p:sp>
      <p:sp>
        <p:nvSpPr>
          <p:cNvPr id="53" name="矩形">
            <a:extLst>
              <a:ext uri="{FF2B5EF4-FFF2-40B4-BE49-F238E27FC236}">
                <a16:creationId xmlns:a16="http://schemas.microsoft.com/office/drawing/2014/main" id="{0F47B731-2CF2-4F4A-8282-409F175FAD93}"/>
              </a:ext>
            </a:extLst>
          </p:cNvPr>
          <p:cNvSpPr/>
          <p:nvPr/>
        </p:nvSpPr>
        <p:spPr>
          <a:xfrm>
            <a:off x="12824964" y="10004292"/>
            <a:ext cx="2960027" cy="1522186"/>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a:solidFill>
                  <a:schemeClr val="tx1"/>
                </a:solidFill>
                <a:latin typeface="FZLanTingHeiS-B-GB"/>
                <a:ea typeface="Source Han Sans CN" charset="-122"/>
              </a:rPr>
              <a:t>机密容器</a:t>
            </a:r>
            <a:endParaRPr sz="4000">
              <a:solidFill>
                <a:schemeClr val="tx1"/>
              </a:solidFill>
              <a:latin typeface="FZLanTingHeiS-B-GB"/>
              <a:ea typeface="Source Han Sans CN" charset="-122"/>
            </a:endParaRPr>
          </a:p>
        </p:txBody>
      </p:sp>
      <p:sp>
        <p:nvSpPr>
          <p:cNvPr id="55" name="矩形">
            <a:extLst>
              <a:ext uri="{FF2B5EF4-FFF2-40B4-BE49-F238E27FC236}">
                <a16:creationId xmlns:a16="http://schemas.microsoft.com/office/drawing/2014/main" id="{DF85012F-5B2A-430E-BBD0-5B7E47F445B6}"/>
              </a:ext>
            </a:extLst>
          </p:cNvPr>
          <p:cNvSpPr/>
          <p:nvPr/>
        </p:nvSpPr>
        <p:spPr>
          <a:xfrm>
            <a:off x="4548502" y="11790811"/>
            <a:ext cx="4982577" cy="3123261"/>
          </a:xfrm>
          <a:prstGeom prst="rect">
            <a:avLst/>
          </a:prstGeom>
          <a:solidFill>
            <a:srgbClr val="DCE5FC">
              <a:alpha val="9804"/>
            </a:srgbClr>
          </a:solidFill>
          <a:ln w="3175" cap="flat">
            <a:noFill/>
            <a:miter lim="400000"/>
          </a:ln>
          <a:effectLst/>
        </p:spPr>
        <p:txBody>
          <a:bodyPr wrap="square" lIns="111811" tIns="111811" rIns="111811" bIns="111811" numCol="1" anchor="t">
            <a:noAutofit/>
          </a:bodyPr>
          <a:lstStyle/>
          <a:p>
            <a:pPr defTabSz="442786"/>
            <a:r>
              <a:rPr lang="zh-CN" altLang="en-US" sz="4000">
                <a:solidFill>
                  <a:schemeClr val="tx1"/>
                </a:solidFill>
                <a:latin typeface="FZLanTingHeiS-B-GB"/>
                <a:ea typeface="Source Han Sans CN" charset="-122"/>
              </a:rPr>
              <a:t>统一</a:t>
            </a:r>
            <a:r>
              <a:rPr lang="en-US" altLang="zh-CN" sz="4000">
                <a:solidFill>
                  <a:schemeClr val="tx1"/>
                </a:solidFill>
                <a:latin typeface="FZLanTingHeiS-B-GB"/>
                <a:ea typeface="Source Han Sans CN" charset="-122"/>
              </a:rPr>
              <a:t>SDK</a:t>
            </a:r>
            <a:endParaRPr sz="4000">
              <a:solidFill>
                <a:schemeClr val="tx1"/>
              </a:solidFill>
              <a:latin typeface="FZLanTingHeiS-B-GB"/>
              <a:ea typeface="Source Han Sans CN" charset="-122"/>
            </a:endParaRPr>
          </a:p>
        </p:txBody>
      </p:sp>
      <p:sp>
        <p:nvSpPr>
          <p:cNvPr id="56" name="矩形">
            <a:extLst>
              <a:ext uri="{FF2B5EF4-FFF2-40B4-BE49-F238E27FC236}">
                <a16:creationId xmlns:a16="http://schemas.microsoft.com/office/drawing/2014/main" id="{4C0AD541-8DFD-47C9-876F-3A3EFA43F09F}"/>
              </a:ext>
            </a:extLst>
          </p:cNvPr>
          <p:cNvSpPr/>
          <p:nvPr/>
        </p:nvSpPr>
        <p:spPr>
          <a:xfrm>
            <a:off x="4679135" y="12758444"/>
            <a:ext cx="4752351" cy="881872"/>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en-US" altLang="zh-CN" sz="2500">
                <a:solidFill>
                  <a:schemeClr val="tx1"/>
                </a:solidFill>
                <a:latin typeface="FZLanTingHeiS-B-GB"/>
                <a:ea typeface="Source Han Sans CN" charset="-122"/>
              </a:rPr>
              <a:t>Enclave</a:t>
            </a:r>
            <a:r>
              <a:rPr lang="zh-CN" altLang="en-US" sz="2500">
                <a:solidFill>
                  <a:schemeClr val="tx1"/>
                </a:solidFill>
                <a:latin typeface="FZLanTingHeiS-B-GB"/>
                <a:ea typeface="Source Han Sans CN" charset="-122"/>
              </a:rPr>
              <a:t>管理</a:t>
            </a:r>
            <a:endParaRPr sz="2500">
              <a:solidFill>
                <a:schemeClr val="tx1"/>
              </a:solidFill>
              <a:latin typeface="FZLanTingHeiS-B-GB"/>
              <a:ea typeface="Source Han Sans CN" charset="-122"/>
            </a:endParaRPr>
          </a:p>
        </p:txBody>
      </p:sp>
      <p:sp>
        <p:nvSpPr>
          <p:cNvPr id="57" name="矩形">
            <a:extLst>
              <a:ext uri="{FF2B5EF4-FFF2-40B4-BE49-F238E27FC236}">
                <a16:creationId xmlns:a16="http://schemas.microsoft.com/office/drawing/2014/main" id="{30582FBC-A552-47C1-8F90-7D90B171C13A}"/>
              </a:ext>
            </a:extLst>
          </p:cNvPr>
          <p:cNvSpPr/>
          <p:nvPr/>
        </p:nvSpPr>
        <p:spPr>
          <a:xfrm>
            <a:off x="4679135" y="13910233"/>
            <a:ext cx="2318909" cy="881872"/>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2500">
                <a:solidFill>
                  <a:schemeClr val="tx1"/>
                </a:solidFill>
                <a:latin typeface="FZLanTingHeiS-B-GB"/>
                <a:ea typeface="Source Han Sans CN" charset="-122"/>
              </a:rPr>
              <a:t>端云安全通道</a:t>
            </a:r>
            <a:endParaRPr sz="2500">
              <a:solidFill>
                <a:schemeClr val="tx1"/>
              </a:solidFill>
              <a:latin typeface="FZLanTingHeiS-B-GB"/>
              <a:ea typeface="Source Han Sans CN" charset="-122"/>
            </a:endParaRPr>
          </a:p>
        </p:txBody>
      </p:sp>
      <p:sp>
        <p:nvSpPr>
          <p:cNvPr id="58" name="矩形">
            <a:extLst>
              <a:ext uri="{FF2B5EF4-FFF2-40B4-BE49-F238E27FC236}">
                <a16:creationId xmlns:a16="http://schemas.microsoft.com/office/drawing/2014/main" id="{FD9092BB-DFA9-41FB-A78C-AA86DC00E0C7}"/>
              </a:ext>
            </a:extLst>
          </p:cNvPr>
          <p:cNvSpPr/>
          <p:nvPr/>
        </p:nvSpPr>
        <p:spPr>
          <a:xfrm>
            <a:off x="7112578" y="13910233"/>
            <a:ext cx="2318908" cy="881872"/>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en-US" altLang="zh-CN" sz="2500">
                <a:solidFill>
                  <a:schemeClr val="tx1"/>
                </a:solidFill>
                <a:latin typeface="FZLanTingHeiS-B-GB"/>
                <a:ea typeface="Source Han Sans CN" charset="-122"/>
              </a:rPr>
              <a:t>switchless</a:t>
            </a:r>
            <a:endParaRPr sz="2500">
              <a:solidFill>
                <a:schemeClr val="tx1"/>
              </a:solidFill>
              <a:latin typeface="FZLanTingHeiS-B-GB"/>
              <a:ea typeface="Source Han Sans CN" charset="-122"/>
            </a:endParaRPr>
          </a:p>
        </p:txBody>
      </p:sp>
      <p:sp>
        <p:nvSpPr>
          <p:cNvPr id="59" name="矩形">
            <a:extLst>
              <a:ext uri="{FF2B5EF4-FFF2-40B4-BE49-F238E27FC236}">
                <a16:creationId xmlns:a16="http://schemas.microsoft.com/office/drawing/2014/main" id="{20450E52-1478-47B8-AC0A-71F578EFAC15}"/>
              </a:ext>
            </a:extLst>
          </p:cNvPr>
          <p:cNvSpPr/>
          <p:nvPr/>
        </p:nvSpPr>
        <p:spPr>
          <a:xfrm>
            <a:off x="9890174" y="11790811"/>
            <a:ext cx="9194987" cy="3123261"/>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a:solidFill>
                  <a:schemeClr val="tx1"/>
                </a:solidFill>
                <a:latin typeface="FZLanTingHeiS-B-GB"/>
                <a:ea typeface="Source Han Sans CN" charset="-122"/>
              </a:rPr>
              <a:t>安全加固</a:t>
            </a:r>
            <a:r>
              <a:rPr lang="en-US" altLang="zh-CN" sz="4000">
                <a:solidFill>
                  <a:schemeClr val="tx1"/>
                </a:solidFill>
                <a:latin typeface="FZLanTingHeiS-B-GB"/>
                <a:ea typeface="Source Han Sans CN" charset="-122"/>
              </a:rPr>
              <a:t>OS</a:t>
            </a:r>
            <a:endParaRPr sz="4000">
              <a:solidFill>
                <a:schemeClr val="tx1"/>
              </a:solidFill>
              <a:latin typeface="FZLanTingHeiS-B-GB"/>
              <a:ea typeface="Source Han Sans CN" charset="-122"/>
            </a:endParaRPr>
          </a:p>
        </p:txBody>
      </p:sp>
      <p:sp>
        <p:nvSpPr>
          <p:cNvPr id="60" name="矩形">
            <a:extLst>
              <a:ext uri="{FF2B5EF4-FFF2-40B4-BE49-F238E27FC236}">
                <a16:creationId xmlns:a16="http://schemas.microsoft.com/office/drawing/2014/main" id="{BA34A058-1DF1-4514-9CC7-326BA794A8F4}"/>
              </a:ext>
            </a:extLst>
          </p:cNvPr>
          <p:cNvSpPr/>
          <p:nvPr/>
        </p:nvSpPr>
        <p:spPr>
          <a:xfrm>
            <a:off x="4548506" y="4238030"/>
            <a:ext cx="2564073" cy="1123379"/>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defRPr sz="3000">
                <a:gradFill flip="none" rotWithShape="1">
                  <a:gsLst>
                    <a:gs pos="0">
                      <a:srgbClr val="AFC9FF"/>
                    </a:gs>
                    <a:gs pos="100000">
                      <a:srgbClr val="EEF7FF"/>
                    </a:gs>
                  </a:gsLst>
                  <a:lin ang="14275631" scaled="0"/>
                </a:gradFill>
                <a:latin typeface="FZLanTingHeiS-B-GB"/>
                <a:ea typeface="FZLanTingHeiS-B-GB"/>
                <a:cs typeface="FZLanTingHeiS-B-GB"/>
                <a:sym typeface="FZLanTingHeiS-B-GB"/>
              </a:defRPr>
            </a:pPr>
            <a:r>
              <a:rPr lang="zh-CN" altLang="en-US" sz="3000">
                <a:solidFill>
                  <a:schemeClr val="tx1"/>
                </a:solidFill>
                <a:ea typeface="Source Han Sans CN" charset="-122"/>
              </a:rPr>
              <a:t>密态数据库</a:t>
            </a:r>
            <a:endParaRPr sz="3000">
              <a:solidFill>
                <a:schemeClr val="tx1"/>
              </a:solidFill>
              <a:ea typeface="Source Han Sans CN" charset="-122"/>
            </a:endParaRPr>
          </a:p>
        </p:txBody>
      </p:sp>
      <p:sp>
        <p:nvSpPr>
          <p:cNvPr id="61" name="矩形">
            <a:extLst>
              <a:ext uri="{FF2B5EF4-FFF2-40B4-BE49-F238E27FC236}">
                <a16:creationId xmlns:a16="http://schemas.microsoft.com/office/drawing/2014/main" id="{E7AAC9AE-54A2-434B-9D59-CFFBAF4A6A69}"/>
              </a:ext>
            </a:extLst>
          </p:cNvPr>
          <p:cNvSpPr/>
          <p:nvPr/>
        </p:nvSpPr>
        <p:spPr>
          <a:xfrm>
            <a:off x="7474587" y="4238030"/>
            <a:ext cx="2564073" cy="1123379"/>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defRPr sz="3000">
                <a:gradFill flip="none" rotWithShape="1">
                  <a:gsLst>
                    <a:gs pos="0">
                      <a:srgbClr val="AFC9FF"/>
                    </a:gs>
                    <a:gs pos="100000">
                      <a:srgbClr val="EEF7FF"/>
                    </a:gs>
                  </a:gsLst>
                  <a:lin ang="14275631" scaled="0"/>
                </a:gradFill>
                <a:latin typeface="FZLanTingHeiS-B-GB"/>
                <a:ea typeface="FZLanTingHeiS-B-GB"/>
                <a:cs typeface="FZLanTingHeiS-B-GB"/>
                <a:sym typeface="FZLanTingHeiS-B-GB"/>
              </a:defRPr>
            </a:pPr>
            <a:r>
              <a:rPr lang="zh-CN" altLang="en-US" sz="3000" dirty="0">
                <a:solidFill>
                  <a:schemeClr val="tx1"/>
                </a:solidFill>
                <a:ea typeface="Source Han Sans CN" charset="-122"/>
              </a:rPr>
              <a:t>机密云主机</a:t>
            </a:r>
            <a:endParaRPr sz="3000" dirty="0">
              <a:solidFill>
                <a:schemeClr val="tx1"/>
              </a:solidFill>
              <a:ea typeface="Source Han Sans CN" charset="-122"/>
            </a:endParaRPr>
          </a:p>
        </p:txBody>
      </p:sp>
      <p:sp>
        <p:nvSpPr>
          <p:cNvPr id="62" name="矩形">
            <a:extLst>
              <a:ext uri="{FF2B5EF4-FFF2-40B4-BE49-F238E27FC236}">
                <a16:creationId xmlns:a16="http://schemas.microsoft.com/office/drawing/2014/main" id="{F52CF4BC-8C05-4E5D-A43B-1950BAC26386}"/>
              </a:ext>
            </a:extLst>
          </p:cNvPr>
          <p:cNvSpPr/>
          <p:nvPr/>
        </p:nvSpPr>
        <p:spPr>
          <a:xfrm>
            <a:off x="10408058" y="4238030"/>
            <a:ext cx="2564073" cy="1123379"/>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defRPr sz="3000">
                <a:gradFill flip="none" rotWithShape="1">
                  <a:gsLst>
                    <a:gs pos="0">
                      <a:srgbClr val="AFC9FF"/>
                    </a:gs>
                    <a:gs pos="100000">
                      <a:srgbClr val="EEF7FF"/>
                    </a:gs>
                  </a:gsLst>
                  <a:lin ang="14275631" scaled="0"/>
                </a:gradFill>
                <a:latin typeface="FZLanTingHeiS-B-GB"/>
                <a:ea typeface="FZLanTingHeiS-B-GB"/>
                <a:cs typeface="FZLanTingHeiS-B-GB"/>
                <a:sym typeface="FZLanTingHeiS-B-GB"/>
              </a:defRPr>
            </a:pPr>
            <a:r>
              <a:rPr lang="zh-CN" altLang="en-US" sz="3000">
                <a:solidFill>
                  <a:schemeClr val="tx1"/>
                </a:solidFill>
                <a:ea typeface="Source Han Sans CN" charset="-122"/>
              </a:rPr>
              <a:t>密码机</a:t>
            </a:r>
            <a:endParaRPr sz="3000">
              <a:solidFill>
                <a:schemeClr val="tx1"/>
              </a:solidFill>
              <a:ea typeface="Source Han Sans CN" charset="-122"/>
            </a:endParaRPr>
          </a:p>
        </p:txBody>
      </p:sp>
      <p:sp>
        <p:nvSpPr>
          <p:cNvPr id="63" name="矩形">
            <a:extLst>
              <a:ext uri="{FF2B5EF4-FFF2-40B4-BE49-F238E27FC236}">
                <a16:creationId xmlns:a16="http://schemas.microsoft.com/office/drawing/2014/main" id="{316DF021-A546-4C6B-A46C-CACF62AD456A}"/>
              </a:ext>
            </a:extLst>
          </p:cNvPr>
          <p:cNvSpPr/>
          <p:nvPr/>
        </p:nvSpPr>
        <p:spPr>
          <a:xfrm>
            <a:off x="13334139" y="4247543"/>
            <a:ext cx="2564073" cy="1123379"/>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defRPr sz="3000">
                <a:gradFill flip="none" rotWithShape="1">
                  <a:gsLst>
                    <a:gs pos="0">
                      <a:srgbClr val="AFC9FF"/>
                    </a:gs>
                    <a:gs pos="100000">
                      <a:srgbClr val="EEF7FF"/>
                    </a:gs>
                  </a:gsLst>
                  <a:lin ang="14275631" scaled="0"/>
                </a:gradFill>
                <a:latin typeface="FZLanTingHeiS-B-GB"/>
                <a:ea typeface="FZLanTingHeiS-B-GB"/>
                <a:cs typeface="FZLanTingHeiS-B-GB"/>
                <a:sym typeface="FZLanTingHeiS-B-GB"/>
              </a:defRPr>
            </a:pPr>
            <a:r>
              <a:rPr lang="en-US" altLang="zh-CN" sz="3000">
                <a:solidFill>
                  <a:schemeClr val="tx1"/>
                </a:solidFill>
                <a:ea typeface="Source Han Sans CN" charset="-122"/>
              </a:rPr>
              <a:t>AI</a:t>
            </a:r>
            <a:r>
              <a:rPr lang="zh-CN" altLang="en-US" sz="3000">
                <a:solidFill>
                  <a:schemeClr val="tx1"/>
                </a:solidFill>
                <a:ea typeface="Source Han Sans CN" charset="-122"/>
              </a:rPr>
              <a:t>隐私保护</a:t>
            </a:r>
            <a:endParaRPr sz="3000">
              <a:solidFill>
                <a:schemeClr val="tx1"/>
              </a:solidFill>
              <a:ea typeface="Source Han Sans CN" charset="-122"/>
            </a:endParaRPr>
          </a:p>
        </p:txBody>
      </p:sp>
      <p:sp>
        <p:nvSpPr>
          <p:cNvPr id="64" name="矩形">
            <a:extLst>
              <a:ext uri="{FF2B5EF4-FFF2-40B4-BE49-F238E27FC236}">
                <a16:creationId xmlns:a16="http://schemas.microsoft.com/office/drawing/2014/main" id="{B1004A15-1810-461C-8CC6-FE50A43020A3}"/>
              </a:ext>
            </a:extLst>
          </p:cNvPr>
          <p:cNvSpPr/>
          <p:nvPr/>
        </p:nvSpPr>
        <p:spPr>
          <a:xfrm>
            <a:off x="16346153" y="4247543"/>
            <a:ext cx="2564073" cy="1123379"/>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defRPr sz="3000">
                <a:gradFill flip="none" rotWithShape="1">
                  <a:gsLst>
                    <a:gs pos="0">
                      <a:srgbClr val="AFC9FF"/>
                    </a:gs>
                    <a:gs pos="100000">
                      <a:srgbClr val="EEF7FF"/>
                    </a:gs>
                  </a:gsLst>
                  <a:lin ang="14275631" scaled="0"/>
                </a:gradFill>
                <a:latin typeface="FZLanTingHeiS-B-GB"/>
                <a:ea typeface="FZLanTingHeiS-B-GB"/>
                <a:cs typeface="FZLanTingHeiS-B-GB"/>
                <a:sym typeface="FZLanTingHeiS-B-GB"/>
              </a:defRPr>
            </a:pPr>
            <a:r>
              <a:rPr lang="zh-CN" altLang="en-US" sz="3000">
                <a:solidFill>
                  <a:schemeClr val="tx1"/>
                </a:solidFill>
                <a:ea typeface="Source Han Sans CN" charset="-122"/>
              </a:rPr>
              <a:t>数据可信流通</a:t>
            </a:r>
            <a:endParaRPr sz="3000">
              <a:solidFill>
                <a:schemeClr val="tx1"/>
              </a:solidFill>
              <a:ea typeface="Source Han Sans CN" charset="-122"/>
            </a:endParaRPr>
          </a:p>
        </p:txBody>
      </p:sp>
      <p:sp>
        <p:nvSpPr>
          <p:cNvPr id="66" name="矩形">
            <a:extLst>
              <a:ext uri="{FF2B5EF4-FFF2-40B4-BE49-F238E27FC236}">
                <a16:creationId xmlns:a16="http://schemas.microsoft.com/office/drawing/2014/main" id="{6FAEDC3D-DDBF-42E3-82C5-43148AEE9491}"/>
              </a:ext>
            </a:extLst>
          </p:cNvPr>
          <p:cNvSpPr/>
          <p:nvPr/>
        </p:nvSpPr>
        <p:spPr>
          <a:xfrm>
            <a:off x="21012576" y="3901895"/>
            <a:ext cx="11502600" cy="13573123"/>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1895103"/>
            <a:endParaRPr sz="1200">
              <a:solidFill>
                <a:srgbClr val="666666"/>
              </a:solidFill>
              <a:latin typeface="Source Han Sans CN" charset="-122"/>
              <a:ea typeface="Source Han Sans CN" charset="-122"/>
              <a:cs typeface="Source Han Sans CN" charset="-122"/>
            </a:endParaRPr>
          </a:p>
        </p:txBody>
      </p:sp>
      <p:sp>
        <p:nvSpPr>
          <p:cNvPr id="68" name="文本框 7">
            <a:extLst>
              <a:ext uri="{FF2B5EF4-FFF2-40B4-BE49-F238E27FC236}">
                <a16:creationId xmlns:a16="http://schemas.microsoft.com/office/drawing/2014/main" id="{C5721C45-107C-48C5-9155-C9ECF447EE94}"/>
              </a:ext>
            </a:extLst>
          </p:cNvPr>
          <p:cNvSpPr txBox="1"/>
          <p:nvPr/>
        </p:nvSpPr>
        <p:spPr>
          <a:xfrm>
            <a:off x="24337427" y="6608492"/>
            <a:ext cx="4852898" cy="72799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a:t>关键特性</a:t>
            </a:r>
            <a:endParaRPr lang="en-US" altLang="zh-CN"/>
          </a:p>
        </p:txBody>
      </p:sp>
      <p:sp>
        <p:nvSpPr>
          <p:cNvPr id="71" name="文本框 242">
            <a:extLst>
              <a:ext uri="{FF2B5EF4-FFF2-40B4-BE49-F238E27FC236}">
                <a16:creationId xmlns:a16="http://schemas.microsoft.com/office/drawing/2014/main" id="{4F0013BC-7D1F-4F97-88E3-CA774857BB6A}"/>
              </a:ext>
            </a:extLst>
          </p:cNvPr>
          <p:cNvSpPr txBox="1"/>
          <p:nvPr/>
        </p:nvSpPr>
        <p:spPr>
          <a:xfrm>
            <a:off x="22145715" y="7519431"/>
            <a:ext cx="9236323" cy="90318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l" defTabSz="914400">
              <a:lnSpc>
                <a:spcPct val="150000"/>
              </a:lnSpc>
              <a:defRPr sz="3500">
                <a:solidFill>
                  <a:srgbClr val="FFFFFF"/>
                </a:solidFill>
                <a:latin typeface="Source Han Sans CN Regular"/>
                <a:ea typeface="Source Han Sans CN Regular"/>
                <a:cs typeface="Source Han Sans CN Regular"/>
                <a:sym typeface="Source Han Sans CN Regular"/>
              </a:defRPr>
            </a:pPr>
            <a:r>
              <a:rPr lang="zh-CN" altLang="en-US" sz="4500" b="1">
                <a:gradFill flip="none" rotWithShape="1">
                  <a:gsLst>
                    <a:gs pos="0">
                      <a:srgbClr val="FFE68D"/>
                    </a:gs>
                    <a:gs pos="100000">
                      <a:srgbClr val="FFC156"/>
                    </a:gs>
                  </a:gsLst>
                  <a:lin ang="3600000" scaled="0"/>
                </a:gradFill>
                <a:ea typeface="Source Han Sans CN" charset="-122"/>
                <a:sym typeface="FZLanTingHeiS-B-GB"/>
              </a:rPr>
              <a:t>机密环境</a:t>
            </a:r>
            <a:endParaRPr lang="en-US" altLang="zh-CN" sz="4000"/>
          </a:p>
          <a:p>
            <a:pPr algn="l" defTabSz="914400">
              <a:lnSpc>
                <a:spcPct val="150000"/>
              </a:lnSpc>
              <a:defRPr sz="3500">
                <a:solidFill>
                  <a:srgbClr val="FFFFFF"/>
                </a:solidFill>
                <a:latin typeface="Source Han Sans CN Regular"/>
                <a:ea typeface="Source Han Sans CN Regular"/>
                <a:cs typeface="Source Han Sans CN Regular"/>
                <a:sym typeface="Source Han Sans CN Regular"/>
              </a:defRPr>
            </a:pPr>
            <a:r>
              <a:rPr lang="zh-CN" altLang="en-US" sz="4000"/>
              <a:t>屏蔽底层硬件，构建机密虚机、机密容器、</a:t>
            </a:r>
            <a:r>
              <a:rPr lang="en-US" altLang="zh-CN" sz="4000"/>
              <a:t>xPU-TEE</a:t>
            </a:r>
            <a:r>
              <a:rPr lang="zh-CN" altLang="en-US" sz="4000"/>
              <a:t>等多种形态机密环境，并基于</a:t>
            </a:r>
            <a:r>
              <a:rPr lang="en-US" altLang="zh-CN" sz="4000"/>
              <a:t>openEuler</a:t>
            </a:r>
            <a:r>
              <a:rPr lang="zh-CN" altLang="en-US" sz="4000"/>
              <a:t>提供开箱即用的软件栈</a:t>
            </a:r>
            <a:endParaRPr lang="en-US" altLang="zh-CN" sz="4000"/>
          </a:p>
          <a:p>
            <a:pPr algn="l" defTabSz="914400">
              <a:lnSpc>
                <a:spcPct val="150000"/>
              </a:lnSpc>
              <a:defRPr sz="3500">
                <a:solidFill>
                  <a:srgbClr val="FFFFFF"/>
                </a:solidFill>
                <a:latin typeface="Source Han Sans CN Regular"/>
                <a:ea typeface="Source Han Sans CN Regular"/>
                <a:cs typeface="Source Han Sans CN Regular"/>
                <a:sym typeface="Source Han Sans CN Regular"/>
              </a:defRPr>
            </a:pPr>
            <a:r>
              <a:rPr lang="zh-CN" altLang="en-US" sz="4500" b="1">
                <a:gradFill flip="none" rotWithShape="1">
                  <a:gsLst>
                    <a:gs pos="0">
                      <a:srgbClr val="FFE68D"/>
                    </a:gs>
                    <a:gs pos="100000">
                      <a:srgbClr val="FFC156"/>
                    </a:gs>
                  </a:gsLst>
                  <a:lin ang="3600000" scaled="0"/>
                </a:gradFill>
                <a:latin typeface="Source Han Sans CN Regular"/>
                <a:ea typeface="Source Han Sans CN" charset="-122"/>
              </a:rPr>
              <a:t>机密互信</a:t>
            </a:r>
            <a:endParaRPr lang="en-US" altLang="zh-CN" sz="4500" b="1">
              <a:gradFill flip="none" rotWithShape="1">
                <a:gsLst>
                  <a:gs pos="0">
                    <a:srgbClr val="FFE68D"/>
                  </a:gs>
                  <a:gs pos="100000">
                    <a:srgbClr val="FFC156"/>
                  </a:gs>
                </a:gsLst>
                <a:lin ang="3600000" scaled="0"/>
              </a:gradFill>
              <a:latin typeface="Source Han Sans CN Regular"/>
              <a:ea typeface="Source Han Sans CN" charset="-122"/>
            </a:endParaRPr>
          </a:p>
          <a:p>
            <a:pPr algn="l" defTabSz="914400">
              <a:lnSpc>
                <a:spcPct val="150000"/>
              </a:lnSpc>
              <a:defRPr sz="3500">
                <a:solidFill>
                  <a:srgbClr val="FFFFFF"/>
                </a:solidFill>
                <a:latin typeface="Source Han Sans CN Regular"/>
                <a:ea typeface="Source Han Sans CN Regular"/>
                <a:cs typeface="Source Han Sans CN Regular"/>
                <a:sym typeface="Source Han Sans CN Regular"/>
              </a:defRPr>
            </a:pPr>
            <a:r>
              <a:rPr lang="zh-CN" altLang="en-US"/>
              <a:t>构建远程证明统一框架，实现</a:t>
            </a:r>
            <a:r>
              <a:rPr lang="en-US" altLang="zh-CN"/>
              <a:t>TEE</a:t>
            </a:r>
            <a:r>
              <a:rPr lang="zh-CN" altLang="en-US"/>
              <a:t>之间相互认证，支持一键部署远程证明服务</a:t>
            </a:r>
            <a:endParaRPr lang="en-US" altLang="zh-CN"/>
          </a:p>
          <a:p>
            <a:pPr algn="l" defTabSz="914400">
              <a:lnSpc>
                <a:spcPct val="150000"/>
              </a:lnSpc>
              <a:defRPr sz="3500">
                <a:solidFill>
                  <a:srgbClr val="FFFFFF"/>
                </a:solidFill>
                <a:latin typeface="Source Han Sans CN Regular"/>
                <a:ea typeface="Source Han Sans CN Regular"/>
                <a:cs typeface="Source Han Sans CN Regular"/>
                <a:sym typeface="Source Han Sans CN Regular"/>
              </a:defRPr>
            </a:pPr>
            <a:r>
              <a:rPr lang="zh-CN" altLang="en-US" sz="4500" b="1">
                <a:gradFill flip="none" rotWithShape="1">
                  <a:gsLst>
                    <a:gs pos="0">
                      <a:srgbClr val="FFE68D"/>
                    </a:gs>
                    <a:gs pos="100000">
                      <a:srgbClr val="FFC156"/>
                    </a:gs>
                  </a:gsLst>
                  <a:lin ang="3600000" scaled="0"/>
                </a:gradFill>
                <a:latin typeface="Source Han Sans CN Regular"/>
                <a:ea typeface="Source Han Sans CN" charset="-122"/>
              </a:rPr>
              <a:t>机密互联</a:t>
            </a:r>
            <a:endParaRPr lang="en-US" altLang="zh-CN" sz="4500" b="1">
              <a:gradFill flip="none" rotWithShape="1">
                <a:gsLst>
                  <a:gs pos="0">
                    <a:srgbClr val="FFE68D"/>
                  </a:gs>
                  <a:gs pos="100000">
                    <a:srgbClr val="FFC156"/>
                  </a:gs>
                </a:gsLst>
                <a:lin ang="3600000" scaled="0"/>
              </a:gradFill>
              <a:latin typeface="Source Han Sans CN Regular"/>
              <a:ea typeface="Source Han Sans CN" charset="-122"/>
            </a:endParaRPr>
          </a:p>
          <a:p>
            <a:pPr algn="l" defTabSz="914400">
              <a:lnSpc>
                <a:spcPct val="150000"/>
              </a:lnSpc>
              <a:defRPr sz="3500">
                <a:solidFill>
                  <a:srgbClr val="FFFFFF"/>
                </a:solidFill>
                <a:latin typeface="Source Han Sans CN Regular"/>
                <a:ea typeface="Source Han Sans CN Regular"/>
                <a:cs typeface="Source Han Sans CN Regular"/>
                <a:sym typeface="Source Han Sans CN Regular"/>
              </a:defRPr>
            </a:pPr>
            <a:r>
              <a:rPr lang="zh-CN" altLang="en-US"/>
              <a:t>构建</a:t>
            </a:r>
            <a:r>
              <a:rPr lang="en-US" altLang="zh-CN"/>
              <a:t>RA-TLS</a:t>
            </a:r>
            <a:r>
              <a:rPr lang="zh-CN" altLang="en-US"/>
              <a:t>、</a:t>
            </a:r>
            <a:r>
              <a:rPr lang="en-US" altLang="zh-CN"/>
              <a:t>TEE</a:t>
            </a:r>
            <a:r>
              <a:rPr lang="zh-CN" altLang="en-US"/>
              <a:t>池化等技术，实现</a:t>
            </a:r>
            <a:r>
              <a:rPr lang="en-US" altLang="zh-CN"/>
              <a:t>TEE</a:t>
            </a:r>
            <a:r>
              <a:rPr lang="zh-CN" altLang="en-US"/>
              <a:t>之间安全、高效协作</a:t>
            </a:r>
            <a:endParaRPr lang="zh-CN" altLang="en-US" dirty="0"/>
          </a:p>
        </p:txBody>
      </p:sp>
      <p:pic>
        <p:nvPicPr>
          <p:cNvPr id="72" name="图像" descr="图像">
            <a:extLst>
              <a:ext uri="{FF2B5EF4-FFF2-40B4-BE49-F238E27FC236}">
                <a16:creationId xmlns:a16="http://schemas.microsoft.com/office/drawing/2014/main" id="{D5997BAD-6C6C-4711-83B1-D939E5F566E9}"/>
              </a:ext>
            </a:extLst>
          </p:cNvPr>
          <p:cNvPicPr>
            <a:picLocks noChangeAspect="1"/>
          </p:cNvPicPr>
          <p:nvPr/>
        </p:nvPicPr>
        <p:blipFill>
          <a:blip r:embed="rId3"/>
          <a:stretch>
            <a:fillRect/>
          </a:stretch>
        </p:blipFill>
        <p:spPr>
          <a:xfrm>
            <a:off x="26241228" y="4630276"/>
            <a:ext cx="1045296" cy="1181186"/>
          </a:xfrm>
          <a:prstGeom prst="rect">
            <a:avLst/>
          </a:prstGeom>
          <a:ln w="12700" cap="flat">
            <a:noFill/>
            <a:miter lim="400000"/>
          </a:ln>
          <a:effectLst/>
        </p:spPr>
      </p:pic>
      <p:sp>
        <p:nvSpPr>
          <p:cNvPr id="74" name="矩形">
            <a:extLst>
              <a:ext uri="{FF2B5EF4-FFF2-40B4-BE49-F238E27FC236}">
                <a16:creationId xmlns:a16="http://schemas.microsoft.com/office/drawing/2014/main" id="{D130B04D-D530-4500-96A5-E3C90E3A5702}"/>
              </a:ext>
            </a:extLst>
          </p:cNvPr>
          <p:cNvSpPr/>
          <p:nvPr/>
        </p:nvSpPr>
        <p:spPr>
          <a:xfrm>
            <a:off x="16125137" y="10004292"/>
            <a:ext cx="2960027" cy="1522186"/>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en-US" altLang="zh-CN" sz="4000">
                <a:solidFill>
                  <a:schemeClr val="tx1"/>
                </a:solidFill>
                <a:latin typeface="FZLanTingHeiS-B-GB"/>
                <a:ea typeface="Source Han Sans CN" charset="-122"/>
              </a:rPr>
              <a:t>xPU-TEE</a:t>
            </a:r>
            <a:endParaRPr sz="4000">
              <a:solidFill>
                <a:schemeClr val="tx1"/>
              </a:solidFill>
              <a:latin typeface="FZLanTingHeiS-B-GB"/>
              <a:ea typeface="Source Han Sans CN" charset="-122"/>
            </a:endParaRPr>
          </a:p>
        </p:txBody>
      </p:sp>
    </p:spTree>
    <p:extLst>
      <p:ext uri="{BB962C8B-B14F-4D97-AF65-F5344CB8AC3E}">
        <p14:creationId xmlns:p14="http://schemas.microsoft.com/office/powerpoint/2010/main" val="175160750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8DE00FF-FCA6-4AEE-BCF3-967FC7BE3D38}"/>
              </a:ext>
            </a:extLst>
          </p:cNvPr>
          <p:cNvSpPr/>
          <p:nvPr/>
        </p:nvSpPr>
        <p:spPr>
          <a:xfrm>
            <a:off x="1622425" y="1292225"/>
            <a:ext cx="30892751" cy="1149030"/>
          </a:xfrm>
          <a:prstGeom prst="rect">
            <a:avLst/>
          </a:prstGeom>
          <a:ln w="12700">
            <a:miter lim="400000"/>
          </a:ln>
        </p:spPr>
        <p:txBody>
          <a:bodyPr lIns="35559" tIns="35559" rIns="35559" bIns="35559">
            <a:spAutoFit/>
          </a:bodyPr>
          <a:lstStyle/>
          <a:p>
            <a:pPr defTabSz="1733930"/>
            <a:r>
              <a:rPr lang="zh-CN" altLang="en-US" sz="7000" b="1">
                <a:solidFill>
                  <a:schemeClr val="tx1"/>
                </a:solidFill>
                <a:ea typeface="Source Han Sans CN" charset="-122"/>
              </a:rPr>
              <a:t>云原生机密计算</a:t>
            </a:r>
            <a:r>
              <a:rPr lang="en-US" altLang="zh-CN" sz="7000" b="1">
                <a:solidFill>
                  <a:schemeClr val="tx1"/>
                </a:solidFill>
                <a:ea typeface="Source Han Sans CN" charset="-122"/>
              </a:rPr>
              <a:t>-Kuasar</a:t>
            </a:r>
            <a:r>
              <a:rPr lang="zh-CN" altLang="en-US" sz="7000" b="1">
                <a:solidFill>
                  <a:schemeClr val="tx1"/>
                </a:solidFill>
                <a:ea typeface="Source Han Sans CN" charset="-122"/>
              </a:rPr>
              <a:t>机密容器</a:t>
            </a:r>
          </a:p>
        </p:txBody>
      </p:sp>
      <p:sp>
        <p:nvSpPr>
          <p:cNvPr id="3" name="矩形">
            <a:extLst>
              <a:ext uri="{FF2B5EF4-FFF2-40B4-BE49-F238E27FC236}">
                <a16:creationId xmlns:a16="http://schemas.microsoft.com/office/drawing/2014/main" id="{85DD0AE0-B5DC-499E-BC6C-D484901DB1CE}"/>
              </a:ext>
            </a:extLst>
          </p:cNvPr>
          <p:cNvSpPr/>
          <p:nvPr/>
        </p:nvSpPr>
        <p:spPr>
          <a:xfrm>
            <a:off x="6938048" y="5716170"/>
            <a:ext cx="9024756" cy="10397890"/>
          </a:xfrm>
          <a:prstGeom prst="rect">
            <a:avLst/>
          </a:prstGeom>
          <a:solidFill>
            <a:srgbClr val="DCE5FC">
              <a:alpha val="9804"/>
            </a:srgbClr>
          </a:solidFill>
          <a:ln w="3175" cap="flat">
            <a:noFill/>
            <a:miter lim="400000"/>
          </a:ln>
          <a:effectLst/>
        </p:spPr>
        <p:txBody>
          <a:bodyPr wrap="square" lIns="111811" tIns="111811" rIns="111811" bIns="111811" numCol="1" anchor="t">
            <a:no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sz="4500">
                <a:gradFill flip="none" rotWithShape="1">
                  <a:gsLst>
                    <a:gs pos="0">
                      <a:srgbClr val="FFE68D"/>
                    </a:gs>
                    <a:gs pos="100000">
                      <a:srgbClr val="FFC156"/>
                    </a:gs>
                  </a:gsLst>
                  <a:lin ang="3600000" scaled="0"/>
                </a:gradFill>
                <a:latin typeface="Source Han Sans CN Bold Bold"/>
              </a:rPr>
              <a:t>机密容器（</a:t>
            </a:r>
            <a:r>
              <a:rPr lang="en-US" altLang="zh-CN" sz="4500">
                <a:gradFill flip="none" rotWithShape="1">
                  <a:gsLst>
                    <a:gs pos="0">
                      <a:srgbClr val="FFE68D"/>
                    </a:gs>
                    <a:gs pos="100000">
                      <a:srgbClr val="FFC156"/>
                    </a:gs>
                  </a:gsLst>
                  <a:lin ang="3600000" scaled="0"/>
                </a:gradFill>
                <a:latin typeface="Source Han Sans CN Bold Bold"/>
              </a:rPr>
              <a:t>POD</a:t>
            </a:r>
            <a:r>
              <a:rPr lang="zh-CN" altLang="en-US" sz="4500">
                <a:gradFill flip="none" rotWithShape="1">
                  <a:gsLst>
                    <a:gs pos="0">
                      <a:srgbClr val="FFE68D"/>
                    </a:gs>
                    <a:gs pos="100000">
                      <a:srgbClr val="FFC156"/>
                    </a:gs>
                  </a:gsLst>
                  <a:lin ang="3600000" scaled="0"/>
                </a:gradFill>
                <a:latin typeface="Source Han Sans CN Bold Bold"/>
              </a:rPr>
              <a:t>）</a:t>
            </a:r>
            <a:endParaRPr sz="4500">
              <a:gradFill flip="none" rotWithShape="1">
                <a:gsLst>
                  <a:gs pos="0">
                    <a:srgbClr val="FFE68D"/>
                  </a:gs>
                  <a:gs pos="100000">
                    <a:srgbClr val="FFC156"/>
                  </a:gs>
                </a:gsLst>
                <a:lin ang="3600000" scaled="0"/>
              </a:gradFill>
              <a:latin typeface="Source Han Sans CN Bold Bold"/>
            </a:endParaRPr>
          </a:p>
        </p:txBody>
      </p:sp>
      <p:sp>
        <p:nvSpPr>
          <p:cNvPr id="4" name="矩形">
            <a:extLst>
              <a:ext uri="{FF2B5EF4-FFF2-40B4-BE49-F238E27FC236}">
                <a16:creationId xmlns:a16="http://schemas.microsoft.com/office/drawing/2014/main" id="{7523F8AE-CC99-428D-8159-14D358A5BE1E}"/>
              </a:ext>
            </a:extLst>
          </p:cNvPr>
          <p:cNvSpPr/>
          <p:nvPr/>
        </p:nvSpPr>
        <p:spPr>
          <a:xfrm>
            <a:off x="1622425" y="12627878"/>
            <a:ext cx="4244470" cy="1631256"/>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en-US" altLang="zh-CN" sz="3200">
                <a:solidFill>
                  <a:schemeClr val="tx1"/>
                </a:solidFill>
                <a:latin typeface="FZLanTingHeiS-B-GB"/>
                <a:ea typeface="Source Han Sans CN" charset="-122"/>
              </a:rPr>
              <a:t>Kuasar-sandboxer</a:t>
            </a:r>
            <a:endParaRPr sz="3200">
              <a:solidFill>
                <a:schemeClr val="tx1"/>
              </a:solidFill>
              <a:latin typeface="FZLanTingHeiS-B-GB"/>
              <a:ea typeface="Source Han Sans CN" charset="-122"/>
            </a:endParaRPr>
          </a:p>
        </p:txBody>
      </p:sp>
      <p:sp>
        <p:nvSpPr>
          <p:cNvPr id="5" name="矩形">
            <a:extLst>
              <a:ext uri="{FF2B5EF4-FFF2-40B4-BE49-F238E27FC236}">
                <a16:creationId xmlns:a16="http://schemas.microsoft.com/office/drawing/2014/main" id="{CFB8D4EC-4304-4BC2-90C4-F76532B988D8}"/>
              </a:ext>
            </a:extLst>
          </p:cNvPr>
          <p:cNvSpPr/>
          <p:nvPr/>
        </p:nvSpPr>
        <p:spPr>
          <a:xfrm>
            <a:off x="1622425" y="10758838"/>
            <a:ext cx="4244470" cy="1631256"/>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en-US" sz="3200">
                <a:solidFill>
                  <a:schemeClr val="tx1"/>
                </a:solidFill>
                <a:latin typeface="FZLanTingHeiS-B-GB"/>
                <a:ea typeface="Source Han Sans CN" charset="-122"/>
              </a:rPr>
              <a:t>containerd</a:t>
            </a:r>
          </a:p>
          <a:p>
            <a:pPr defTabSz="442786"/>
            <a:r>
              <a:rPr lang="en-US" sz="3200">
                <a:solidFill>
                  <a:schemeClr val="tx1"/>
                </a:solidFill>
                <a:latin typeface="FZLanTingHeiS-B-GB"/>
                <a:ea typeface="Source Han Sans CN" charset="-122"/>
              </a:rPr>
              <a:t>/iSulad</a:t>
            </a:r>
            <a:endParaRPr sz="3200">
              <a:solidFill>
                <a:schemeClr val="tx1"/>
              </a:solidFill>
              <a:latin typeface="FZLanTingHeiS-B-GB"/>
              <a:ea typeface="Source Han Sans CN" charset="-122"/>
            </a:endParaRPr>
          </a:p>
        </p:txBody>
      </p:sp>
      <p:sp>
        <p:nvSpPr>
          <p:cNvPr id="6" name="矩形">
            <a:extLst>
              <a:ext uri="{FF2B5EF4-FFF2-40B4-BE49-F238E27FC236}">
                <a16:creationId xmlns:a16="http://schemas.microsoft.com/office/drawing/2014/main" id="{6D297115-8CAC-4CA4-B79B-D57EA499A612}"/>
              </a:ext>
            </a:extLst>
          </p:cNvPr>
          <p:cNvSpPr/>
          <p:nvPr/>
        </p:nvSpPr>
        <p:spPr>
          <a:xfrm>
            <a:off x="1622425" y="8889798"/>
            <a:ext cx="4244470" cy="1631256"/>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en-US" sz="3200">
                <a:solidFill>
                  <a:schemeClr val="tx1"/>
                </a:solidFill>
                <a:latin typeface="FZLanTingHeiS-B-GB"/>
                <a:ea typeface="Source Han Sans CN" charset="-122"/>
              </a:rPr>
              <a:t>kubelet</a:t>
            </a:r>
            <a:endParaRPr sz="3200">
              <a:solidFill>
                <a:schemeClr val="tx1"/>
              </a:solidFill>
              <a:latin typeface="FZLanTingHeiS-B-GB"/>
              <a:ea typeface="Source Han Sans CN" charset="-122"/>
            </a:endParaRPr>
          </a:p>
        </p:txBody>
      </p:sp>
      <p:sp>
        <p:nvSpPr>
          <p:cNvPr id="9" name="矩形">
            <a:extLst>
              <a:ext uri="{FF2B5EF4-FFF2-40B4-BE49-F238E27FC236}">
                <a16:creationId xmlns:a16="http://schemas.microsoft.com/office/drawing/2014/main" id="{EA1A984C-1846-4EB0-9BCA-F447DCDEA60C}"/>
              </a:ext>
            </a:extLst>
          </p:cNvPr>
          <p:cNvSpPr/>
          <p:nvPr/>
        </p:nvSpPr>
        <p:spPr>
          <a:xfrm>
            <a:off x="1622425" y="16418803"/>
            <a:ext cx="14340378" cy="1796171"/>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en-US" sz="3200">
                <a:solidFill>
                  <a:schemeClr val="tx1"/>
                </a:solidFill>
                <a:latin typeface="FZLanTingHeiS-B-GB"/>
                <a:ea typeface="Source Han Sans CN" charset="-122"/>
              </a:rPr>
              <a:t>virtCCA/CCA</a:t>
            </a:r>
            <a:r>
              <a:rPr lang="zh-CN" altLang="en-US" sz="3200">
                <a:solidFill>
                  <a:schemeClr val="tx1"/>
                </a:solidFill>
                <a:latin typeface="FZLanTingHeiS-B-GB"/>
                <a:ea typeface="Source Han Sans CN" charset="-122"/>
              </a:rPr>
              <a:t>、</a:t>
            </a:r>
            <a:r>
              <a:rPr lang="en-US" altLang="zh-CN" sz="3200">
                <a:solidFill>
                  <a:schemeClr val="tx1"/>
                </a:solidFill>
                <a:latin typeface="FZLanTingHeiS-B-GB"/>
                <a:ea typeface="Source Han Sans CN" charset="-122"/>
              </a:rPr>
              <a:t>Intel TDX</a:t>
            </a:r>
            <a:r>
              <a:rPr lang="zh-CN" altLang="en-US" sz="3200">
                <a:solidFill>
                  <a:schemeClr val="tx1"/>
                </a:solidFill>
                <a:latin typeface="FZLanTingHeiS-B-GB"/>
                <a:ea typeface="Source Han Sans CN" charset="-122"/>
              </a:rPr>
              <a:t>、海光</a:t>
            </a:r>
            <a:r>
              <a:rPr lang="en-US" altLang="zh-CN" sz="3200">
                <a:solidFill>
                  <a:schemeClr val="tx1"/>
                </a:solidFill>
                <a:latin typeface="FZLanTingHeiS-B-GB"/>
                <a:ea typeface="Source Han Sans CN" charset="-122"/>
              </a:rPr>
              <a:t>CSV</a:t>
            </a:r>
            <a:r>
              <a:rPr lang="zh-CN" altLang="en-US" sz="3200">
                <a:solidFill>
                  <a:schemeClr val="tx1"/>
                </a:solidFill>
                <a:latin typeface="FZLanTingHeiS-B-GB"/>
                <a:ea typeface="Source Han Sans CN" charset="-122"/>
              </a:rPr>
              <a:t>、</a:t>
            </a:r>
            <a:r>
              <a:rPr lang="en-US" altLang="zh-CN" sz="3200">
                <a:solidFill>
                  <a:schemeClr val="tx1"/>
                </a:solidFill>
                <a:latin typeface="FZLanTingHeiS-B-GB"/>
                <a:ea typeface="Source Han Sans CN" charset="-122"/>
              </a:rPr>
              <a:t>AMD SEV</a:t>
            </a:r>
            <a:endParaRPr sz="3200">
              <a:solidFill>
                <a:schemeClr val="tx1"/>
              </a:solidFill>
              <a:latin typeface="FZLanTingHeiS-B-GB"/>
              <a:ea typeface="Source Han Sans CN" charset="-122"/>
            </a:endParaRPr>
          </a:p>
        </p:txBody>
      </p:sp>
      <p:sp>
        <p:nvSpPr>
          <p:cNvPr id="11" name="矩形">
            <a:extLst>
              <a:ext uri="{FF2B5EF4-FFF2-40B4-BE49-F238E27FC236}">
                <a16:creationId xmlns:a16="http://schemas.microsoft.com/office/drawing/2014/main" id="{26E6E8CF-96F4-45B7-9F3A-989DBC49BE9D}"/>
              </a:ext>
            </a:extLst>
          </p:cNvPr>
          <p:cNvSpPr/>
          <p:nvPr/>
        </p:nvSpPr>
        <p:spPr>
          <a:xfrm>
            <a:off x="7317197" y="14516284"/>
            <a:ext cx="8361171" cy="1411924"/>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3200">
                <a:solidFill>
                  <a:schemeClr val="tx1"/>
                </a:solidFill>
                <a:latin typeface="FZLanTingHeiS-B-GB"/>
                <a:ea typeface="Source Han Sans CN" charset="-122"/>
              </a:rPr>
              <a:t>通用</a:t>
            </a:r>
            <a:r>
              <a:rPr lang="en-US" altLang="zh-CN" sz="3200">
                <a:solidFill>
                  <a:schemeClr val="tx1"/>
                </a:solidFill>
                <a:latin typeface="FZLanTingHeiS-B-GB"/>
                <a:ea typeface="Source Han Sans CN" charset="-122"/>
              </a:rPr>
              <a:t>OS</a:t>
            </a:r>
            <a:endParaRPr sz="3200">
              <a:solidFill>
                <a:schemeClr val="tx1"/>
              </a:solidFill>
              <a:latin typeface="FZLanTingHeiS-B-GB"/>
              <a:ea typeface="Source Han Sans CN" charset="-122"/>
            </a:endParaRPr>
          </a:p>
        </p:txBody>
      </p:sp>
      <p:sp>
        <p:nvSpPr>
          <p:cNvPr id="13" name="矩形">
            <a:extLst>
              <a:ext uri="{FF2B5EF4-FFF2-40B4-BE49-F238E27FC236}">
                <a16:creationId xmlns:a16="http://schemas.microsoft.com/office/drawing/2014/main" id="{09B7F333-5E9B-45C2-A577-E46EB68830E6}"/>
              </a:ext>
            </a:extLst>
          </p:cNvPr>
          <p:cNvSpPr/>
          <p:nvPr/>
        </p:nvSpPr>
        <p:spPr>
          <a:xfrm>
            <a:off x="7317197" y="10178172"/>
            <a:ext cx="8361171" cy="4033368"/>
          </a:xfrm>
          <a:prstGeom prst="rect">
            <a:avLst/>
          </a:prstGeom>
          <a:solidFill>
            <a:srgbClr val="DCE5FC">
              <a:alpha val="9804"/>
            </a:srgbClr>
          </a:solidFill>
          <a:ln w="3175" cap="flat">
            <a:noFill/>
            <a:miter lim="400000"/>
          </a:ln>
          <a:effectLst/>
        </p:spPr>
        <p:txBody>
          <a:bodyPr wrap="square" lIns="111811" tIns="111811" rIns="111811" bIns="111811" numCol="1" anchor="t">
            <a:noAutofit/>
          </a:bodyPr>
          <a:lstStyle/>
          <a:p>
            <a:pPr algn="l" defTabSz="442786"/>
            <a:r>
              <a:rPr lang="en-US" altLang="zh-CN" sz="3200">
                <a:solidFill>
                  <a:schemeClr val="tx1"/>
                </a:solidFill>
                <a:latin typeface="FZLanTingHeiS-B-GB"/>
                <a:ea typeface="Source Han Sans CN" charset="-122"/>
              </a:rPr>
              <a:t>Kuasar-task</a:t>
            </a:r>
            <a:endParaRPr sz="3200">
              <a:solidFill>
                <a:schemeClr val="tx1"/>
              </a:solidFill>
              <a:latin typeface="FZLanTingHeiS-B-GB"/>
              <a:ea typeface="Source Han Sans CN" charset="-122"/>
            </a:endParaRPr>
          </a:p>
        </p:txBody>
      </p:sp>
      <p:sp>
        <p:nvSpPr>
          <p:cNvPr id="14" name="矩形">
            <a:extLst>
              <a:ext uri="{FF2B5EF4-FFF2-40B4-BE49-F238E27FC236}">
                <a16:creationId xmlns:a16="http://schemas.microsoft.com/office/drawing/2014/main" id="{61D3D1C9-A271-40E3-8C6A-14260B4A1F26}"/>
              </a:ext>
            </a:extLst>
          </p:cNvPr>
          <p:cNvSpPr/>
          <p:nvPr/>
        </p:nvSpPr>
        <p:spPr>
          <a:xfrm>
            <a:off x="11757087" y="10461744"/>
            <a:ext cx="3411906" cy="1193894"/>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en-US" sz="3200">
                <a:solidFill>
                  <a:schemeClr val="tx1"/>
                </a:solidFill>
                <a:latin typeface="FZLanTingHeiS-B-GB"/>
                <a:ea typeface="Source Han Sans CN" charset="-122"/>
              </a:rPr>
              <a:t>image-crypt</a:t>
            </a:r>
            <a:endParaRPr sz="3200">
              <a:solidFill>
                <a:schemeClr val="tx1"/>
              </a:solidFill>
              <a:latin typeface="FZLanTingHeiS-B-GB"/>
              <a:ea typeface="Source Han Sans CN" charset="-122"/>
            </a:endParaRPr>
          </a:p>
        </p:txBody>
      </p:sp>
      <p:sp>
        <p:nvSpPr>
          <p:cNvPr id="15" name="矩形">
            <a:extLst>
              <a:ext uri="{FF2B5EF4-FFF2-40B4-BE49-F238E27FC236}">
                <a16:creationId xmlns:a16="http://schemas.microsoft.com/office/drawing/2014/main" id="{D6A12F6E-F87A-4533-8278-3BFF22A91BB2}"/>
              </a:ext>
            </a:extLst>
          </p:cNvPr>
          <p:cNvSpPr/>
          <p:nvPr/>
        </p:nvSpPr>
        <p:spPr>
          <a:xfrm>
            <a:off x="7317198" y="7185398"/>
            <a:ext cx="8361171" cy="2721510"/>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endParaRPr sz="4000">
              <a:solidFill>
                <a:schemeClr val="tx1"/>
              </a:solidFill>
              <a:latin typeface="FZLanTingHeiS-B-GB"/>
              <a:ea typeface="Source Han Sans CN" charset="-122"/>
            </a:endParaRPr>
          </a:p>
        </p:txBody>
      </p:sp>
      <p:sp>
        <p:nvSpPr>
          <p:cNvPr id="16" name="矩形">
            <a:extLst>
              <a:ext uri="{FF2B5EF4-FFF2-40B4-BE49-F238E27FC236}">
                <a16:creationId xmlns:a16="http://schemas.microsoft.com/office/drawing/2014/main" id="{DEF2881F-F3B2-4FFA-ABE6-013787B7C4A7}"/>
              </a:ext>
            </a:extLst>
          </p:cNvPr>
          <p:cNvSpPr/>
          <p:nvPr/>
        </p:nvSpPr>
        <p:spPr>
          <a:xfrm>
            <a:off x="7747334" y="7769077"/>
            <a:ext cx="3434990" cy="1305563"/>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en-US" sz="3200">
                <a:solidFill>
                  <a:schemeClr val="tx1"/>
                </a:solidFill>
                <a:latin typeface="FZLanTingHeiS-B-GB"/>
                <a:ea typeface="Source Han Sans CN" charset="-122"/>
              </a:rPr>
              <a:t>container 1</a:t>
            </a:r>
            <a:endParaRPr sz="3200">
              <a:solidFill>
                <a:schemeClr val="tx1"/>
              </a:solidFill>
              <a:latin typeface="FZLanTingHeiS-B-GB"/>
              <a:ea typeface="Source Han Sans CN" charset="-122"/>
            </a:endParaRPr>
          </a:p>
        </p:txBody>
      </p:sp>
      <p:sp>
        <p:nvSpPr>
          <p:cNvPr id="17" name="矩形">
            <a:extLst>
              <a:ext uri="{FF2B5EF4-FFF2-40B4-BE49-F238E27FC236}">
                <a16:creationId xmlns:a16="http://schemas.microsoft.com/office/drawing/2014/main" id="{AA767635-AC33-4B8D-B23A-F1EF4A1FDFD5}"/>
              </a:ext>
            </a:extLst>
          </p:cNvPr>
          <p:cNvSpPr/>
          <p:nvPr/>
        </p:nvSpPr>
        <p:spPr>
          <a:xfrm>
            <a:off x="11757087" y="7771393"/>
            <a:ext cx="3434990" cy="1305563"/>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en-US" sz="3200">
                <a:solidFill>
                  <a:schemeClr val="tx1"/>
                </a:solidFill>
                <a:latin typeface="FZLanTingHeiS-B-GB"/>
                <a:ea typeface="Source Han Sans CN" charset="-122"/>
              </a:rPr>
              <a:t>container 2</a:t>
            </a:r>
            <a:endParaRPr sz="3200">
              <a:solidFill>
                <a:schemeClr val="tx1"/>
              </a:solidFill>
              <a:latin typeface="FZLanTingHeiS-B-GB"/>
              <a:ea typeface="Source Han Sans CN" charset="-122"/>
            </a:endParaRPr>
          </a:p>
        </p:txBody>
      </p:sp>
      <p:sp>
        <p:nvSpPr>
          <p:cNvPr id="12" name="矩形">
            <a:extLst>
              <a:ext uri="{FF2B5EF4-FFF2-40B4-BE49-F238E27FC236}">
                <a16:creationId xmlns:a16="http://schemas.microsoft.com/office/drawing/2014/main" id="{813C51A3-B420-491C-93D9-68F703A39413}"/>
              </a:ext>
            </a:extLst>
          </p:cNvPr>
          <p:cNvSpPr/>
          <p:nvPr/>
        </p:nvSpPr>
        <p:spPr>
          <a:xfrm>
            <a:off x="7747335" y="12533999"/>
            <a:ext cx="7421658" cy="1534395"/>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algn="l" defTabSz="442786"/>
            <a:r>
              <a:rPr lang="en-US" altLang="zh-CN" sz="3200">
                <a:solidFill>
                  <a:schemeClr val="tx1"/>
                </a:solidFill>
                <a:latin typeface="FZLanTingHeiS-B-GB"/>
                <a:ea typeface="Source Han Sans CN" charset="-122"/>
              </a:rPr>
              <a:t>Attestation</a:t>
            </a:r>
          </a:p>
          <a:p>
            <a:pPr algn="l" defTabSz="442786"/>
            <a:r>
              <a:rPr lang="en-US" altLang="zh-CN" sz="3200">
                <a:solidFill>
                  <a:schemeClr val="tx1"/>
                </a:solidFill>
                <a:latin typeface="FZLanTingHeiS-B-GB"/>
                <a:ea typeface="Source Han Sans CN" charset="-122"/>
              </a:rPr>
              <a:t>Agent</a:t>
            </a:r>
            <a:endParaRPr sz="3200">
              <a:solidFill>
                <a:schemeClr val="tx1"/>
              </a:solidFill>
              <a:latin typeface="FZLanTingHeiS-B-GB"/>
              <a:ea typeface="Source Han Sans CN" charset="-122"/>
            </a:endParaRPr>
          </a:p>
        </p:txBody>
      </p:sp>
      <p:cxnSp>
        <p:nvCxnSpPr>
          <p:cNvPr id="19" name="直接连接符 18">
            <a:extLst>
              <a:ext uri="{FF2B5EF4-FFF2-40B4-BE49-F238E27FC236}">
                <a16:creationId xmlns:a16="http://schemas.microsoft.com/office/drawing/2014/main" id="{BC4A3801-9B9A-43F6-934E-61CA80AE741A}"/>
              </a:ext>
            </a:extLst>
          </p:cNvPr>
          <p:cNvCxnSpPr>
            <a:cxnSpLocks/>
          </p:cNvCxnSpPr>
          <p:nvPr/>
        </p:nvCxnSpPr>
        <p:spPr>
          <a:xfrm>
            <a:off x="6363284" y="4456640"/>
            <a:ext cx="0" cy="11657420"/>
          </a:xfrm>
          <a:prstGeom prst="line">
            <a:avLst/>
          </a:prstGeom>
          <a:noFill/>
          <a:ln w="635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21" name="文本框 20">
            <a:extLst>
              <a:ext uri="{FF2B5EF4-FFF2-40B4-BE49-F238E27FC236}">
                <a16:creationId xmlns:a16="http://schemas.microsoft.com/office/drawing/2014/main" id="{0CBE8EEF-9FC1-40CB-8FD7-4CCDE5275840}"/>
              </a:ext>
            </a:extLst>
          </p:cNvPr>
          <p:cNvSpPr txBox="1"/>
          <p:nvPr/>
        </p:nvSpPr>
        <p:spPr>
          <a:xfrm>
            <a:off x="3915514" y="4681999"/>
            <a:ext cx="2584373" cy="57428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287" tIns="25287" rIns="25287" bIns="25287" numCol="1" spcCol="38100" rtlCol="0" anchor="ctr">
            <a:spAutoFit/>
          </a:bodyPr>
          <a:lstStyle/>
          <a:p>
            <a:pPr marL="0" marR="0" indent="0" algn="ctr" defTabSz="3467860" rtl="0" fontAlgn="auto" latinLnBrk="0" hangingPunct="0">
              <a:lnSpc>
                <a:spcPct val="100000"/>
              </a:lnSpc>
              <a:spcBef>
                <a:spcPts val="0"/>
              </a:spcBef>
              <a:spcAft>
                <a:spcPts val="0"/>
              </a:spcAft>
              <a:buClrTx/>
              <a:buSzTx/>
              <a:buFontTx/>
              <a:buNone/>
              <a:tabLst/>
            </a:pPr>
            <a:r>
              <a:rPr kumimoji="0" lang="en-US" altLang="zh-CN" sz="3400" b="0" i="0" u="none" strike="noStrike" cap="none" spc="0" normalizeH="0" baseline="0">
                <a:ln>
                  <a:noFill/>
                </a:ln>
                <a:solidFill>
                  <a:srgbClr val="FFFFFF"/>
                </a:solidFill>
                <a:effectLst/>
                <a:uFillTx/>
                <a:latin typeface="+mn-lt"/>
                <a:ea typeface="+mn-ea"/>
                <a:cs typeface="+mn-cs"/>
                <a:sym typeface="FZLanTingHeiS-R-GB"/>
              </a:rPr>
              <a:t>REE</a:t>
            </a:r>
            <a:endParaRPr kumimoji="0" lang="zh-CN" altLang="en-US" sz="3400" b="0" i="0" u="none" strike="noStrike" cap="none" spc="0" normalizeH="0" baseline="0">
              <a:ln>
                <a:noFill/>
              </a:ln>
              <a:solidFill>
                <a:srgbClr val="FFFFFF"/>
              </a:solidFill>
              <a:effectLst/>
              <a:uFillTx/>
              <a:latin typeface="+mn-lt"/>
              <a:ea typeface="+mn-ea"/>
              <a:cs typeface="+mn-cs"/>
              <a:sym typeface="FZLanTingHeiS-R-GB"/>
            </a:endParaRPr>
          </a:p>
        </p:txBody>
      </p:sp>
      <p:sp>
        <p:nvSpPr>
          <p:cNvPr id="22" name="文本框 21">
            <a:extLst>
              <a:ext uri="{FF2B5EF4-FFF2-40B4-BE49-F238E27FC236}">
                <a16:creationId xmlns:a16="http://schemas.microsoft.com/office/drawing/2014/main" id="{EA60B781-DC63-445A-80F0-4CD9B46B814E}"/>
              </a:ext>
            </a:extLst>
          </p:cNvPr>
          <p:cNvSpPr txBox="1"/>
          <p:nvPr/>
        </p:nvSpPr>
        <p:spPr>
          <a:xfrm>
            <a:off x="6838909" y="4681999"/>
            <a:ext cx="1430940" cy="57428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287" tIns="25287" rIns="25287" bIns="25287" numCol="1" spcCol="38100" rtlCol="0" anchor="ctr">
            <a:spAutoFit/>
          </a:bodyPr>
          <a:lstStyle/>
          <a:p>
            <a:pPr marL="0" marR="0" indent="0" algn="ctr" defTabSz="3467860" rtl="0" fontAlgn="auto" latinLnBrk="0" hangingPunct="0">
              <a:lnSpc>
                <a:spcPct val="100000"/>
              </a:lnSpc>
              <a:spcBef>
                <a:spcPts val="0"/>
              </a:spcBef>
              <a:spcAft>
                <a:spcPts val="0"/>
              </a:spcAft>
              <a:buClrTx/>
              <a:buSzTx/>
              <a:buFontTx/>
              <a:buNone/>
              <a:tabLst/>
            </a:pPr>
            <a:r>
              <a:rPr lang="en-US" altLang="zh-CN"/>
              <a:t>T</a:t>
            </a:r>
            <a:r>
              <a:rPr kumimoji="0" lang="en-US" altLang="zh-CN" sz="3400" b="0" i="0" u="none" strike="noStrike" cap="none" spc="0" normalizeH="0" baseline="0">
                <a:ln>
                  <a:noFill/>
                </a:ln>
                <a:solidFill>
                  <a:srgbClr val="FFFFFF"/>
                </a:solidFill>
                <a:effectLst/>
                <a:uFillTx/>
                <a:latin typeface="+mn-lt"/>
                <a:ea typeface="+mn-ea"/>
                <a:cs typeface="+mn-cs"/>
                <a:sym typeface="FZLanTingHeiS-R-GB"/>
              </a:rPr>
              <a:t>EE</a:t>
            </a:r>
            <a:endParaRPr kumimoji="0" lang="zh-CN" altLang="en-US" sz="3400" b="0" i="0" u="none" strike="noStrike" cap="none" spc="0" normalizeH="0" baseline="0">
              <a:ln>
                <a:noFill/>
              </a:ln>
              <a:solidFill>
                <a:srgbClr val="FFFFFF"/>
              </a:solidFill>
              <a:effectLst/>
              <a:uFillTx/>
              <a:latin typeface="+mn-lt"/>
              <a:ea typeface="+mn-ea"/>
              <a:cs typeface="+mn-cs"/>
              <a:sym typeface="FZLanTingHeiS-R-GB"/>
            </a:endParaRPr>
          </a:p>
        </p:txBody>
      </p:sp>
      <p:sp>
        <p:nvSpPr>
          <p:cNvPr id="23" name="圆柱形 22">
            <a:extLst>
              <a:ext uri="{FF2B5EF4-FFF2-40B4-BE49-F238E27FC236}">
                <a16:creationId xmlns:a16="http://schemas.microsoft.com/office/drawing/2014/main" id="{1F76100E-5542-47EA-A070-10ADFA0956B2}"/>
              </a:ext>
            </a:extLst>
          </p:cNvPr>
          <p:cNvSpPr/>
          <p:nvPr/>
        </p:nvSpPr>
        <p:spPr bwMode="auto">
          <a:xfrm>
            <a:off x="18245428" y="4180930"/>
            <a:ext cx="3086253" cy="3261063"/>
          </a:xfrm>
          <a:prstGeom prst="can">
            <a:avLst/>
          </a:prstGeom>
          <a:solidFill>
            <a:srgbClr val="DCE5FC">
              <a:alpha val="9804"/>
            </a:srgbClr>
          </a:solidFill>
          <a:ln w="3175" cap="flat">
            <a:solidFill>
              <a:schemeClr val="tx1"/>
            </a:solidFill>
            <a:miter lim="4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1811" tIns="111811" rIns="111811" bIns="111811" numCol="1" anchor="ctr">
            <a:noAutofit/>
          </a:bodyPr>
          <a:lstStyle/>
          <a:p>
            <a:pPr defTabSz="442786"/>
            <a:r>
              <a:rPr lang="en-US" altLang="zh-CN" sz="3200">
                <a:solidFill>
                  <a:schemeClr val="tx1"/>
                </a:solidFill>
                <a:latin typeface="FZLanTingHeiS-B-GB"/>
                <a:ea typeface="Source Han Sans CN" charset="-122"/>
              </a:rPr>
              <a:t>Image</a:t>
            </a:r>
          </a:p>
          <a:p>
            <a:pPr defTabSz="442786"/>
            <a:r>
              <a:rPr lang="en-US" altLang="zh-CN" sz="3200">
                <a:solidFill>
                  <a:schemeClr val="tx1"/>
                </a:solidFill>
                <a:latin typeface="FZLanTingHeiS-B-GB"/>
                <a:ea typeface="Source Han Sans CN" charset="-122"/>
              </a:rPr>
              <a:t>Registry</a:t>
            </a:r>
            <a:endParaRPr lang="en-US" altLang="zh-CN" sz="3200" dirty="0">
              <a:solidFill>
                <a:schemeClr val="tx1"/>
              </a:solidFill>
              <a:latin typeface="FZLanTingHeiS-B-GB"/>
              <a:ea typeface="Source Han Sans CN" charset="-122"/>
            </a:endParaRPr>
          </a:p>
        </p:txBody>
      </p:sp>
      <p:grpSp>
        <p:nvGrpSpPr>
          <p:cNvPr id="24" name="组合 23">
            <a:extLst>
              <a:ext uri="{FF2B5EF4-FFF2-40B4-BE49-F238E27FC236}">
                <a16:creationId xmlns:a16="http://schemas.microsoft.com/office/drawing/2014/main" id="{A1602175-8E0A-4070-809F-FB389B2C3CF3}"/>
              </a:ext>
            </a:extLst>
          </p:cNvPr>
          <p:cNvGrpSpPr/>
          <p:nvPr/>
        </p:nvGrpSpPr>
        <p:grpSpPr>
          <a:xfrm>
            <a:off x="19633119" y="6633485"/>
            <a:ext cx="774384" cy="808508"/>
            <a:chOff x="6324773" y="3179855"/>
            <a:chExt cx="213006" cy="260341"/>
          </a:xfrm>
          <a:solidFill>
            <a:schemeClr val="tx1"/>
          </a:solidFill>
        </p:grpSpPr>
        <p:sp>
          <p:nvSpPr>
            <p:cNvPr id="25" name="Freeform 301">
              <a:extLst>
                <a:ext uri="{FF2B5EF4-FFF2-40B4-BE49-F238E27FC236}">
                  <a16:creationId xmlns:a16="http://schemas.microsoft.com/office/drawing/2014/main" id="{6016233B-D4A9-4848-938A-58D04D745A92}"/>
                </a:ext>
              </a:extLst>
            </p:cNvPr>
            <p:cNvSpPr>
              <a:spLocks noEditPoints="1"/>
            </p:cNvSpPr>
            <p:nvPr/>
          </p:nvSpPr>
          <p:spPr bwMode="auto">
            <a:xfrm>
              <a:off x="6324773" y="3179855"/>
              <a:ext cx="213006" cy="260341"/>
            </a:xfrm>
            <a:custGeom>
              <a:avLst/>
              <a:gdLst>
                <a:gd name="T0" fmla="*/ 138 w 151"/>
                <a:gd name="T1" fmla="*/ 64 h 185"/>
                <a:gd name="T2" fmla="*/ 138 w 151"/>
                <a:gd name="T3" fmla="*/ 62 h 185"/>
                <a:gd name="T4" fmla="*/ 76 w 151"/>
                <a:gd name="T5" fmla="*/ 0 h 185"/>
                <a:gd name="T6" fmla="*/ 14 w 151"/>
                <a:gd name="T7" fmla="*/ 62 h 185"/>
                <a:gd name="T8" fmla="*/ 14 w 151"/>
                <a:gd name="T9" fmla="*/ 64 h 185"/>
                <a:gd name="T10" fmla="*/ 0 w 151"/>
                <a:gd name="T11" fmla="*/ 88 h 185"/>
                <a:gd name="T12" fmla="*/ 0 w 151"/>
                <a:gd name="T13" fmla="*/ 157 h 185"/>
                <a:gd name="T14" fmla="*/ 28 w 151"/>
                <a:gd name="T15" fmla="*/ 185 h 185"/>
                <a:gd name="T16" fmla="*/ 123 w 151"/>
                <a:gd name="T17" fmla="*/ 185 h 185"/>
                <a:gd name="T18" fmla="*/ 151 w 151"/>
                <a:gd name="T19" fmla="*/ 157 h 185"/>
                <a:gd name="T20" fmla="*/ 151 w 151"/>
                <a:gd name="T21" fmla="*/ 88 h 185"/>
                <a:gd name="T22" fmla="*/ 138 w 151"/>
                <a:gd name="T23" fmla="*/ 64 h 185"/>
                <a:gd name="T24" fmla="*/ 76 w 151"/>
                <a:gd name="T25" fmla="*/ 16 h 185"/>
                <a:gd name="T26" fmla="*/ 122 w 151"/>
                <a:gd name="T27" fmla="*/ 60 h 185"/>
                <a:gd name="T28" fmla="*/ 30 w 151"/>
                <a:gd name="T29" fmla="*/ 60 h 185"/>
                <a:gd name="T30" fmla="*/ 76 w 151"/>
                <a:gd name="T31" fmla="*/ 16 h 185"/>
                <a:gd name="T32" fmla="*/ 135 w 151"/>
                <a:gd name="T33" fmla="*/ 157 h 185"/>
                <a:gd name="T34" fmla="*/ 123 w 151"/>
                <a:gd name="T35" fmla="*/ 169 h 185"/>
                <a:gd name="T36" fmla="*/ 28 w 151"/>
                <a:gd name="T37" fmla="*/ 169 h 185"/>
                <a:gd name="T38" fmla="*/ 16 w 151"/>
                <a:gd name="T39" fmla="*/ 157 h 185"/>
                <a:gd name="T40" fmla="*/ 16 w 151"/>
                <a:gd name="T41" fmla="*/ 88 h 185"/>
                <a:gd name="T42" fmla="*/ 28 w 151"/>
                <a:gd name="T43" fmla="*/ 76 h 185"/>
                <a:gd name="T44" fmla="*/ 123 w 151"/>
                <a:gd name="T45" fmla="*/ 76 h 185"/>
                <a:gd name="T46" fmla="*/ 135 w 151"/>
                <a:gd name="T47" fmla="*/ 88 h 185"/>
                <a:gd name="T48" fmla="*/ 135 w 151"/>
                <a:gd name="T49" fmla="*/ 15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85">
                  <a:moveTo>
                    <a:pt x="138" y="64"/>
                  </a:moveTo>
                  <a:cubicBezTo>
                    <a:pt x="138" y="64"/>
                    <a:pt x="138" y="63"/>
                    <a:pt x="138" y="62"/>
                  </a:cubicBezTo>
                  <a:cubicBezTo>
                    <a:pt x="138" y="28"/>
                    <a:pt x="110" y="0"/>
                    <a:pt x="76" y="0"/>
                  </a:cubicBezTo>
                  <a:cubicBezTo>
                    <a:pt x="42" y="0"/>
                    <a:pt x="14" y="28"/>
                    <a:pt x="14" y="62"/>
                  </a:cubicBezTo>
                  <a:cubicBezTo>
                    <a:pt x="14" y="63"/>
                    <a:pt x="14" y="64"/>
                    <a:pt x="14" y="64"/>
                  </a:cubicBezTo>
                  <a:cubicBezTo>
                    <a:pt x="6" y="69"/>
                    <a:pt x="0" y="78"/>
                    <a:pt x="0" y="88"/>
                  </a:cubicBezTo>
                  <a:cubicBezTo>
                    <a:pt x="0" y="157"/>
                    <a:pt x="0" y="157"/>
                    <a:pt x="0" y="157"/>
                  </a:cubicBezTo>
                  <a:cubicBezTo>
                    <a:pt x="0" y="173"/>
                    <a:pt x="13" y="185"/>
                    <a:pt x="28" y="185"/>
                  </a:cubicBezTo>
                  <a:cubicBezTo>
                    <a:pt x="123" y="185"/>
                    <a:pt x="123" y="185"/>
                    <a:pt x="123" y="185"/>
                  </a:cubicBezTo>
                  <a:cubicBezTo>
                    <a:pt x="139" y="185"/>
                    <a:pt x="151" y="173"/>
                    <a:pt x="151" y="157"/>
                  </a:cubicBezTo>
                  <a:cubicBezTo>
                    <a:pt x="151" y="88"/>
                    <a:pt x="151" y="88"/>
                    <a:pt x="151" y="88"/>
                  </a:cubicBezTo>
                  <a:cubicBezTo>
                    <a:pt x="151" y="78"/>
                    <a:pt x="146" y="69"/>
                    <a:pt x="138" y="64"/>
                  </a:cubicBezTo>
                  <a:close/>
                  <a:moveTo>
                    <a:pt x="76" y="16"/>
                  </a:moveTo>
                  <a:cubicBezTo>
                    <a:pt x="101" y="16"/>
                    <a:pt x="121" y="36"/>
                    <a:pt x="122" y="60"/>
                  </a:cubicBezTo>
                  <a:cubicBezTo>
                    <a:pt x="30" y="60"/>
                    <a:pt x="30" y="60"/>
                    <a:pt x="30" y="60"/>
                  </a:cubicBezTo>
                  <a:cubicBezTo>
                    <a:pt x="31" y="36"/>
                    <a:pt x="51" y="16"/>
                    <a:pt x="76" y="16"/>
                  </a:cubicBezTo>
                  <a:close/>
                  <a:moveTo>
                    <a:pt x="135" y="157"/>
                  </a:moveTo>
                  <a:cubicBezTo>
                    <a:pt x="135" y="164"/>
                    <a:pt x="130" y="169"/>
                    <a:pt x="123" y="169"/>
                  </a:cubicBezTo>
                  <a:cubicBezTo>
                    <a:pt x="28" y="169"/>
                    <a:pt x="28" y="169"/>
                    <a:pt x="28" y="169"/>
                  </a:cubicBezTo>
                  <a:cubicBezTo>
                    <a:pt x="22" y="169"/>
                    <a:pt x="16" y="164"/>
                    <a:pt x="16" y="157"/>
                  </a:cubicBezTo>
                  <a:cubicBezTo>
                    <a:pt x="16" y="88"/>
                    <a:pt x="16" y="88"/>
                    <a:pt x="16" y="88"/>
                  </a:cubicBezTo>
                  <a:cubicBezTo>
                    <a:pt x="16" y="82"/>
                    <a:pt x="22" y="76"/>
                    <a:pt x="28" y="76"/>
                  </a:cubicBezTo>
                  <a:cubicBezTo>
                    <a:pt x="123" y="76"/>
                    <a:pt x="123" y="76"/>
                    <a:pt x="123" y="76"/>
                  </a:cubicBezTo>
                  <a:cubicBezTo>
                    <a:pt x="130" y="76"/>
                    <a:pt x="135" y="82"/>
                    <a:pt x="135" y="88"/>
                  </a:cubicBezTo>
                  <a:lnTo>
                    <a:pt x="135" y="157"/>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solidFill>
                <a:effectLst/>
                <a:uLnTx/>
                <a:uFillTx/>
                <a:latin typeface="Arial"/>
              </a:endParaRPr>
            </a:p>
          </p:txBody>
        </p:sp>
        <p:sp>
          <p:nvSpPr>
            <p:cNvPr id="26" name="Freeform 302">
              <a:extLst>
                <a:ext uri="{FF2B5EF4-FFF2-40B4-BE49-F238E27FC236}">
                  <a16:creationId xmlns:a16="http://schemas.microsoft.com/office/drawing/2014/main" id="{C7025D13-A0E3-4630-9D7C-82B30CAD3CD4}"/>
                </a:ext>
              </a:extLst>
            </p:cNvPr>
            <p:cNvSpPr>
              <a:spLocks/>
            </p:cNvSpPr>
            <p:nvPr/>
          </p:nvSpPr>
          <p:spPr bwMode="auto">
            <a:xfrm>
              <a:off x="6409975" y="3319491"/>
              <a:ext cx="42601" cy="78103"/>
            </a:xfrm>
            <a:custGeom>
              <a:avLst/>
              <a:gdLst>
                <a:gd name="T0" fmla="*/ 30 w 30"/>
                <a:gd name="T1" fmla="*/ 15 h 55"/>
                <a:gd name="T2" fmla="*/ 15 w 30"/>
                <a:gd name="T3" fmla="*/ 0 h 55"/>
                <a:gd name="T4" fmla="*/ 0 w 30"/>
                <a:gd name="T5" fmla="*/ 15 h 55"/>
                <a:gd name="T6" fmla="*/ 6 w 30"/>
                <a:gd name="T7" fmla="*/ 27 h 55"/>
                <a:gd name="T8" fmla="*/ 3 w 30"/>
                <a:gd name="T9" fmla="*/ 53 h 55"/>
                <a:gd name="T10" fmla="*/ 3 w 30"/>
                <a:gd name="T11" fmla="*/ 55 h 55"/>
                <a:gd name="T12" fmla="*/ 5 w 30"/>
                <a:gd name="T13" fmla="*/ 55 h 55"/>
                <a:gd name="T14" fmla="*/ 25 w 30"/>
                <a:gd name="T15" fmla="*/ 55 h 55"/>
                <a:gd name="T16" fmla="*/ 25 w 30"/>
                <a:gd name="T17" fmla="*/ 55 h 55"/>
                <a:gd name="T18" fmla="*/ 27 w 30"/>
                <a:gd name="T19" fmla="*/ 53 h 55"/>
                <a:gd name="T20" fmla="*/ 27 w 30"/>
                <a:gd name="T21" fmla="*/ 53 h 55"/>
                <a:gd name="T22" fmla="*/ 24 w 30"/>
                <a:gd name="T23" fmla="*/ 27 h 55"/>
                <a:gd name="T24" fmla="*/ 30 w 30"/>
                <a:gd name="T25" fmla="*/ 1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55">
                  <a:moveTo>
                    <a:pt x="30" y="15"/>
                  </a:moveTo>
                  <a:cubicBezTo>
                    <a:pt x="30" y="7"/>
                    <a:pt x="23" y="0"/>
                    <a:pt x="15" y="0"/>
                  </a:cubicBezTo>
                  <a:cubicBezTo>
                    <a:pt x="7" y="0"/>
                    <a:pt x="0" y="7"/>
                    <a:pt x="0" y="15"/>
                  </a:cubicBezTo>
                  <a:cubicBezTo>
                    <a:pt x="0" y="20"/>
                    <a:pt x="2" y="24"/>
                    <a:pt x="6" y="27"/>
                  </a:cubicBezTo>
                  <a:cubicBezTo>
                    <a:pt x="3" y="53"/>
                    <a:pt x="3" y="53"/>
                    <a:pt x="3" y="53"/>
                  </a:cubicBezTo>
                  <a:cubicBezTo>
                    <a:pt x="3" y="54"/>
                    <a:pt x="3" y="54"/>
                    <a:pt x="3" y="55"/>
                  </a:cubicBezTo>
                  <a:cubicBezTo>
                    <a:pt x="4" y="55"/>
                    <a:pt x="4" y="55"/>
                    <a:pt x="5" y="55"/>
                  </a:cubicBezTo>
                  <a:cubicBezTo>
                    <a:pt x="25" y="55"/>
                    <a:pt x="25" y="55"/>
                    <a:pt x="25" y="55"/>
                  </a:cubicBezTo>
                  <a:cubicBezTo>
                    <a:pt x="25" y="55"/>
                    <a:pt x="25" y="55"/>
                    <a:pt x="25" y="55"/>
                  </a:cubicBezTo>
                  <a:cubicBezTo>
                    <a:pt x="26" y="55"/>
                    <a:pt x="27" y="54"/>
                    <a:pt x="27" y="53"/>
                  </a:cubicBezTo>
                  <a:cubicBezTo>
                    <a:pt x="27" y="53"/>
                    <a:pt x="27" y="53"/>
                    <a:pt x="27" y="53"/>
                  </a:cubicBezTo>
                  <a:cubicBezTo>
                    <a:pt x="24" y="27"/>
                    <a:pt x="24" y="27"/>
                    <a:pt x="24" y="27"/>
                  </a:cubicBezTo>
                  <a:cubicBezTo>
                    <a:pt x="28" y="24"/>
                    <a:pt x="30" y="20"/>
                    <a:pt x="30" y="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solidFill>
                <a:effectLst/>
                <a:uLnTx/>
                <a:uFillTx/>
                <a:latin typeface="Arial"/>
              </a:endParaRPr>
            </a:p>
          </p:txBody>
        </p:sp>
      </p:grpSp>
      <p:sp>
        <p:nvSpPr>
          <p:cNvPr id="27" name="矩形">
            <a:extLst>
              <a:ext uri="{FF2B5EF4-FFF2-40B4-BE49-F238E27FC236}">
                <a16:creationId xmlns:a16="http://schemas.microsoft.com/office/drawing/2014/main" id="{0B6A95E0-C387-4F43-AB87-B03197598D12}"/>
              </a:ext>
            </a:extLst>
          </p:cNvPr>
          <p:cNvSpPr/>
          <p:nvPr/>
        </p:nvSpPr>
        <p:spPr>
          <a:xfrm>
            <a:off x="17546997" y="9209993"/>
            <a:ext cx="4689239" cy="3247771"/>
          </a:xfrm>
          <a:prstGeom prst="rect">
            <a:avLst/>
          </a:prstGeom>
          <a:solidFill>
            <a:srgbClr val="DCE5FC">
              <a:alpha val="9804"/>
            </a:srgbClr>
          </a:solidFill>
          <a:ln w="3175" cap="flat">
            <a:noFill/>
            <a:miter lim="400000"/>
          </a:ln>
          <a:effectLst/>
        </p:spPr>
        <p:txBody>
          <a:bodyPr wrap="square" lIns="111811" tIns="111811" rIns="111811" bIns="111811" numCol="1" anchor="t">
            <a:noAutofit/>
          </a:bodyPr>
          <a:lstStyle/>
          <a:p>
            <a:pPr defTabSz="442786">
              <a:lnSpc>
                <a:spcPct val="200000"/>
              </a:lnSpc>
            </a:pPr>
            <a:r>
              <a:rPr lang="en-US" altLang="zh-CN" sz="3200">
                <a:solidFill>
                  <a:schemeClr val="tx1"/>
                </a:solidFill>
                <a:latin typeface="FZLanTingHeiS-B-GB"/>
                <a:ea typeface="Source Han Sans CN" charset="-122"/>
              </a:rPr>
              <a:t>Attestation Service</a:t>
            </a:r>
            <a:endParaRPr sz="3200">
              <a:solidFill>
                <a:schemeClr val="tx1"/>
              </a:solidFill>
              <a:latin typeface="FZLanTingHeiS-B-GB"/>
              <a:ea typeface="Source Han Sans CN" charset="-122"/>
            </a:endParaRPr>
          </a:p>
        </p:txBody>
      </p:sp>
      <p:sp>
        <p:nvSpPr>
          <p:cNvPr id="28" name="矩形">
            <a:extLst>
              <a:ext uri="{FF2B5EF4-FFF2-40B4-BE49-F238E27FC236}">
                <a16:creationId xmlns:a16="http://schemas.microsoft.com/office/drawing/2014/main" id="{899DA9EA-D450-4934-AE1C-AA09E401369A}"/>
              </a:ext>
            </a:extLst>
          </p:cNvPr>
          <p:cNvSpPr/>
          <p:nvPr/>
        </p:nvSpPr>
        <p:spPr>
          <a:xfrm>
            <a:off x="18310336" y="11188096"/>
            <a:ext cx="3162559" cy="1053412"/>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3200">
                <a:solidFill>
                  <a:schemeClr val="tx1"/>
                </a:solidFill>
                <a:latin typeface="FZLanTingHeiS-B-GB"/>
                <a:ea typeface="Source Han Sans CN" charset="-122"/>
              </a:rPr>
              <a:t>资源托管</a:t>
            </a:r>
            <a:endParaRPr sz="3200">
              <a:solidFill>
                <a:schemeClr val="tx1"/>
              </a:solidFill>
              <a:latin typeface="FZLanTingHeiS-B-GB"/>
              <a:ea typeface="Source Han Sans CN" charset="-122"/>
            </a:endParaRPr>
          </a:p>
        </p:txBody>
      </p:sp>
      <p:sp>
        <p:nvSpPr>
          <p:cNvPr id="29" name="矩形">
            <a:extLst>
              <a:ext uri="{FF2B5EF4-FFF2-40B4-BE49-F238E27FC236}">
                <a16:creationId xmlns:a16="http://schemas.microsoft.com/office/drawing/2014/main" id="{58A1C4CD-C922-4F4C-A666-3C86FD061117}"/>
              </a:ext>
            </a:extLst>
          </p:cNvPr>
          <p:cNvSpPr/>
          <p:nvPr/>
        </p:nvSpPr>
        <p:spPr>
          <a:xfrm>
            <a:off x="17546997" y="13706819"/>
            <a:ext cx="4689239" cy="2292063"/>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3200">
                <a:solidFill>
                  <a:schemeClr val="tx1"/>
                </a:solidFill>
                <a:latin typeface="FZLanTingHeiS-B-GB"/>
                <a:ea typeface="Source Han Sans CN" charset="-122"/>
              </a:rPr>
              <a:t>网络资源</a:t>
            </a:r>
            <a:endParaRPr lang="en-US" altLang="zh-CN" sz="3200">
              <a:solidFill>
                <a:schemeClr val="tx1"/>
              </a:solidFill>
              <a:latin typeface="FZLanTingHeiS-B-GB"/>
              <a:ea typeface="Source Han Sans CN" charset="-122"/>
            </a:endParaRPr>
          </a:p>
          <a:p>
            <a:pPr defTabSz="442786"/>
            <a:r>
              <a:rPr lang="en-US" altLang="zh-CN" sz="3200">
                <a:solidFill>
                  <a:schemeClr val="tx1"/>
                </a:solidFill>
                <a:latin typeface="FZLanTingHeiS-B-GB"/>
                <a:ea typeface="Source Han Sans CN" charset="-122"/>
              </a:rPr>
              <a:t>(</a:t>
            </a:r>
            <a:r>
              <a:rPr lang="zh-CN" altLang="en-US" sz="3200">
                <a:solidFill>
                  <a:schemeClr val="tx1"/>
                </a:solidFill>
                <a:latin typeface="FZLanTingHeiS-B-GB"/>
                <a:ea typeface="Source Han Sans CN" charset="-122"/>
              </a:rPr>
              <a:t>如</a:t>
            </a:r>
            <a:r>
              <a:rPr lang="en-US" altLang="zh-CN" sz="3200">
                <a:solidFill>
                  <a:schemeClr val="tx1"/>
                </a:solidFill>
                <a:latin typeface="FZLanTingHeiS-B-GB"/>
                <a:ea typeface="Source Han Sans CN" charset="-122"/>
              </a:rPr>
              <a:t>kms</a:t>
            </a:r>
            <a:r>
              <a:rPr lang="zh-CN" altLang="en-US" sz="3200">
                <a:solidFill>
                  <a:schemeClr val="tx1"/>
                </a:solidFill>
                <a:latin typeface="FZLanTingHeiS-B-GB"/>
                <a:ea typeface="Source Han Sans CN" charset="-122"/>
              </a:rPr>
              <a:t>、</a:t>
            </a:r>
            <a:r>
              <a:rPr lang="en-US" altLang="zh-CN" sz="3200">
                <a:solidFill>
                  <a:schemeClr val="tx1"/>
                </a:solidFill>
                <a:latin typeface="FZLanTingHeiS-B-GB"/>
                <a:ea typeface="Source Han Sans CN" charset="-122"/>
              </a:rPr>
              <a:t>obs</a:t>
            </a:r>
            <a:r>
              <a:rPr lang="zh-CN" altLang="en-US" sz="3200">
                <a:solidFill>
                  <a:schemeClr val="tx1"/>
                </a:solidFill>
                <a:latin typeface="FZLanTingHeiS-B-GB"/>
                <a:ea typeface="Source Han Sans CN" charset="-122"/>
              </a:rPr>
              <a:t>等</a:t>
            </a:r>
            <a:r>
              <a:rPr lang="en-US" altLang="zh-CN" sz="3200">
                <a:solidFill>
                  <a:schemeClr val="tx1"/>
                </a:solidFill>
                <a:latin typeface="FZLanTingHeiS-B-GB"/>
                <a:ea typeface="Source Han Sans CN" charset="-122"/>
              </a:rPr>
              <a:t>)</a:t>
            </a:r>
            <a:endParaRPr sz="3200">
              <a:solidFill>
                <a:schemeClr val="tx1"/>
              </a:solidFill>
              <a:latin typeface="FZLanTingHeiS-B-GB"/>
              <a:ea typeface="Source Han Sans CN" charset="-122"/>
            </a:endParaRPr>
          </a:p>
        </p:txBody>
      </p:sp>
      <p:sp>
        <p:nvSpPr>
          <p:cNvPr id="30" name="矩形">
            <a:extLst>
              <a:ext uri="{FF2B5EF4-FFF2-40B4-BE49-F238E27FC236}">
                <a16:creationId xmlns:a16="http://schemas.microsoft.com/office/drawing/2014/main" id="{86D1F265-D4E8-4D46-BE8B-4F1E5E17E893}"/>
              </a:ext>
            </a:extLst>
          </p:cNvPr>
          <p:cNvSpPr/>
          <p:nvPr/>
        </p:nvSpPr>
        <p:spPr>
          <a:xfrm>
            <a:off x="12278482" y="12731481"/>
            <a:ext cx="2392200" cy="1053412"/>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3200">
                <a:solidFill>
                  <a:schemeClr val="tx1"/>
                </a:solidFill>
                <a:latin typeface="FZLanTingHeiS-B-GB"/>
                <a:ea typeface="Source Han Sans CN" charset="-122"/>
              </a:rPr>
              <a:t>资源代理</a:t>
            </a:r>
            <a:endParaRPr sz="3200">
              <a:solidFill>
                <a:schemeClr val="tx1"/>
              </a:solidFill>
              <a:latin typeface="FZLanTingHeiS-B-GB"/>
              <a:ea typeface="Source Han Sans CN" charset="-122"/>
            </a:endParaRPr>
          </a:p>
        </p:txBody>
      </p:sp>
      <p:grpSp>
        <p:nvGrpSpPr>
          <p:cNvPr id="31" name="组合 30">
            <a:extLst>
              <a:ext uri="{FF2B5EF4-FFF2-40B4-BE49-F238E27FC236}">
                <a16:creationId xmlns:a16="http://schemas.microsoft.com/office/drawing/2014/main" id="{DD5C90AB-0691-4F33-A182-AAFAF088ACA9}"/>
              </a:ext>
            </a:extLst>
          </p:cNvPr>
          <p:cNvGrpSpPr/>
          <p:nvPr/>
        </p:nvGrpSpPr>
        <p:grpSpPr>
          <a:xfrm>
            <a:off x="14572819" y="5783153"/>
            <a:ext cx="774384" cy="808508"/>
            <a:chOff x="6324773" y="3179855"/>
            <a:chExt cx="213006" cy="260341"/>
          </a:xfrm>
          <a:solidFill>
            <a:schemeClr val="tx1"/>
          </a:solidFill>
        </p:grpSpPr>
        <p:sp>
          <p:nvSpPr>
            <p:cNvPr id="32" name="Freeform 301">
              <a:extLst>
                <a:ext uri="{FF2B5EF4-FFF2-40B4-BE49-F238E27FC236}">
                  <a16:creationId xmlns:a16="http://schemas.microsoft.com/office/drawing/2014/main" id="{0A536564-606C-4FEF-BDC8-2635F5F0EF91}"/>
                </a:ext>
              </a:extLst>
            </p:cNvPr>
            <p:cNvSpPr>
              <a:spLocks noEditPoints="1"/>
            </p:cNvSpPr>
            <p:nvPr/>
          </p:nvSpPr>
          <p:spPr bwMode="auto">
            <a:xfrm>
              <a:off x="6324773" y="3179855"/>
              <a:ext cx="213006" cy="260341"/>
            </a:xfrm>
            <a:custGeom>
              <a:avLst/>
              <a:gdLst>
                <a:gd name="T0" fmla="*/ 138 w 151"/>
                <a:gd name="T1" fmla="*/ 64 h 185"/>
                <a:gd name="T2" fmla="*/ 138 w 151"/>
                <a:gd name="T3" fmla="*/ 62 h 185"/>
                <a:gd name="T4" fmla="*/ 76 w 151"/>
                <a:gd name="T5" fmla="*/ 0 h 185"/>
                <a:gd name="T6" fmla="*/ 14 w 151"/>
                <a:gd name="T7" fmla="*/ 62 h 185"/>
                <a:gd name="T8" fmla="*/ 14 w 151"/>
                <a:gd name="T9" fmla="*/ 64 h 185"/>
                <a:gd name="T10" fmla="*/ 0 w 151"/>
                <a:gd name="T11" fmla="*/ 88 h 185"/>
                <a:gd name="T12" fmla="*/ 0 w 151"/>
                <a:gd name="T13" fmla="*/ 157 h 185"/>
                <a:gd name="T14" fmla="*/ 28 w 151"/>
                <a:gd name="T15" fmla="*/ 185 h 185"/>
                <a:gd name="T16" fmla="*/ 123 w 151"/>
                <a:gd name="T17" fmla="*/ 185 h 185"/>
                <a:gd name="T18" fmla="*/ 151 w 151"/>
                <a:gd name="T19" fmla="*/ 157 h 185"/>
                <a:gd name="T20" fmla="*/ 151 w 151"/>
                <a:gd name="T21" fmla="*/ 88 h 185"/>
                <a:gd name="T22" fmla="*/ 138 w 151"/>
                <a:gd name="T23" fmla="*/ 64 h 185"/>
                <a:gd name="T24" fmla="*/ 76 w 151"/>
                <a:gd name="T25" fmla="*/ 16 h 185"/>
                <a:gd name="T26" fmla="*/ 122 w 151"/>
                <a:gd name="T27" fmla="*/ 60 h 185"/>
                <a:gd name="T28" fmla="*/ 30 w 151"/>
                <a:gd name="T29" fmla="*/ 60 h 185"/>
                <a:gd name="T30" fmla="*/ 76 w 151"/>
                <a:gd name="T31" fmla="*/ 16 h 185"/>
                <a:gd name="T32" fmla="*/ 135 w 151"/>
                <a:gd name="T33" fmla="*/ 157 h 185"/>
                <a:gd name="T34" fmla="*/ 123 w 151"/>
                <a:gd name="T35" fmla="*/ 169 h 185"/>
                <a:gd name="T36" fmla="*/ 28 w 151"/>
                <a:gd name="T37" fmla="*/ 169 h 185"/>
                <a:gd name="T38" fmla="*/ 16 w 151"/>
                <a:gd name="T39" fmla="*/ 157 h 185"/>
                <a:gd name="T40" fmla="*/ 16 w 151"/>
                <a:gd name="T41" fmla="*/ 88 h 185"/>
                <a:gd name="T42" fmla="*/ 28 w 151"/>
                <a:gd name="T43" fmla="*/ 76 h 185"/>
                <a:gd name="T44" fmla="*/ 123 w 151"/>
                <a:gd name="T45" fmla="*/ 76 h 185"/>
                <a:gd name="T46" fmla="*/ 135 w 151"/>
                <a:gd name="T47" fmla="*/ 88 h 185"/>
                <a:gd name="T48" fmla="*/ 135 w 151"/>
                <a:gd name="T49" fmla="*/ 15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85">
                  <a:moveTo>
                    <a:pt x="138" y="64"/>
                  </a:moveTo>
                  <a:cubicBezTo>
                    <a:pt x="138" y="64"/>
                    <a:pt x="138" y="63"/>
                    <a:pt x="138" y="62"/>
                  </a:cubicBezTo>
                  <a:cubicBezTo>
                    <a:pt x="138" y="28"/>
                    <a:pt x="110" y="0"/>
                    <a:pt x="76" y="0"/>
                  </a:cubicBezTo>
                  <a:cubicBezTo>
                    <a:pt x="42" y="0"/>
                    <a:pt x="14" y="28"/>
                    <a:pt x="14" y="62"/>
                  </a:cubicBezTo>
                  <a:cubicBezTo>
                    <a:pt x="14" y="63"/>
                    <a:pt x="14" y="64"/>
                    <a:pt x="14" y="64"/>
                  </a:cubicBezTo>
                  <a:cubicBezTo>
                    <a:pt x="6" y="69"/>
                    <a:pt x="0" y="78"/>
                    <a:pt x="0" y="88"/>
                  </a:cubicBezTo>
                  <a:cubicBezTo>
                    <a:pt x="0" y="157"/>
                    <a:pt x="0" y="157"/>
                    <a:pt x="0" y="157"/>
                  </a:cubicBezTo>
                  <a:cubicBezTo>
                    <a:pt x="0" y="173"/>
                    <a:pt x="13" y="185"/>
                    <a:pt x="28" y="185"/>
                  </a:cubicBezTo>
                  <a:cubicBezTo>
                    <a:pt x="123" y="185"/>
                    <a:pt x="123" y="185"/>
                    <a:pt x="123" y="185"/>
                  </a:cubicBezTo>
                  <a:cubicBezTo>
                    <a:pt x="139" y="185"/>
                    <a:pt x="151" y="173"/>
                    <a:pt x="151" y="157"/>
                  </a:cubicBezTo>
                  <a:cubicBezTo>
                    <a:pt x="151" y="88"/>
                    <a:pt x="151" y="88"/>
                    <a:pt x="151" y="88"/>
                  </a:cubicBezTo>
                  <a:cubicBezTo>
                    <a:pt x="151" y="78"/>
                    <a:pt x="146" y="69"/>
                    <a:pt x="138" y="64"/>
                  </a:cubicBezTo>
                  <a:close/>
                  <a:moveTo>
                    <a:pt x="76" y="16"/>
                  </a:moveTo>
                  <a:cubicBezTo>
                    <a:pt x="101" y="16"/>
                    <a:pt x="121" y="36"/>
                    <a:pt x="122" y="60"/>
                  </a:cubicBezTo>
                  <a:cubicBezTo>
                    <a:pt x="30" y="60"/>
                    <a:pt x="30" y="60"/>
                    <a:pt x="30" y="60"/>
                  </a:cubicBezTo>
                  <a:cubicBezTo>
                    <a:pt x="31" y="36"/>
                    <a:pt x="51" y="16"/>
                    <a:pt x="76" y="16"/>
                  </a:cubicBezTo>
                  <a:close/>
                  <a:moveTo>
                    <a:pt x="135" y="157"/>
                  </a:moveTo>
                  <a:cubicBezTo>
                    <a:pt x="135" y="164"/>
                    <a:pt x="130" y="169"/>
                    <a:pt x="123" y="169"/>
                  </a:cubicBezTo>
                  <a:cubicBezTo>
                    <a:pt x="28" y="169"/>
                    <a:pt x="28" y="169"/>
                    <a:pt x="28" y="169"/>
                  </a:cubicBezTo>
                  <a:cubicBezTo>
                    <a:pt x="22" y="169"/>
                    <a:pt x="16" y="164"/>
                    <a:pt x="16" y="157"/>
                  </a:cubicBezTo>
                  <a:cubicBezTo>
                    <a:pt x="16" y="88"/>
                    <a:pt x="16" y="88"/>
                    <a:pt x="16" y="88"/>
                  </a:cubicBezTo>
                  <a:cubicBezTo>
                    <a:pt x="16" y="82"/>
                    <a:pt x="22" y="76"/>
                    <a:pt x="28" y="76"/>
                  </a:cubicBezTo>
                  <a:cubicBezTo>
                    <a:pt x="123" y="76"/>
                    <a:pt x="123" y="76"/>
                    <a:pt x="123" y="76"/>
                  </a:cubicBezTo>
                  <a:cubicBezTo>
                    <a:pt x="130" y="76"/>
                    <a:pt x="135" y="82"/>
                    <a:pt x="135" y="88"/>
                  </a:cubicBezTo>
                  <a:lnTo>
                    <a:pt x="135" y="157"/>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solidFill>
                <a:effectLst/>
                <a:uLnTx/>
                <a:uFillTx/>
                <a:latin typeface="Arial"/>
              </a:endParaRPr>
            </a:p>
          </p:txBody>
        </p:sp>
        <p:sp>
          <p:nvSpPr>
            <p:cNvPr id="33" name="Freeform 302">
              <a:extLst>
                <a:ext uri="{FF2B5EF4-FFF2-40B4-BE49-F238E27FC236}">
                  <a16:creationId xmlns:a16="http://schemas.microsoft.com/office/drawing/2014/main" id="{64E94BFF-23E3-43F8-85BB-505F1A9B814D}"/>
                </a:ext>
              </a:extLst>
            </p:cNvPr>
            <p:cNvSpPr>
              <a:spLocks/>
            </p:cNvSpPr>
            <p:nvPr/>
          </p:nvSpPr>
          <p:spPr bwMode="auto">
            <a:xfrm>
              <a:off x="6409975" y="3319491"/>
              <a:ext cx="42601" cy="78103"/>
            </a:xfrm>
            <a:custGeom>
              <a:avLst/>
              <a:gdLst>
                <a:gd name="T0" fmla="*/ 30 w 30"/>
                <a:gd name="T1" fmla="*/ 15 h 55"/>
                <a:gd name="T2" fmla="*/ 15 w 30"/>
                <a:gd name="T3" fmla="*/ 0 h 55"/>
                <a:gd name="T4" fmla="*/ 0 w 30"/>
                <a:gd name="T5" fmla="*/ 15 h 55"/>
                <a:gd name="T6" fmla="*/ 6 w 30"/>
                <a:gd name="T7" fmla="*/ 27 h 55"/>
                <a:gd name="T8" fmla="*/ 3 w 30"/>
                <a:gd name="T9" fmla="*/ 53 h 55"/>
                <a:gd name="T10" fmla="*/ 3 w 30"/>
                <a:gd name="T11" fmla="*/ 55 h 55"/>
                <a:gd name="T12" fmla="*/ 5 w 30"/>
                <a:gd name="T13" fmla="*/ 55 h 55"/>
                <a:gd name="T14" fmla="*/ 25 w 30"/>
                <a:gd name="T15" fmla="*/ 55 h 55"/>
                <a:gd name="T16" fmla="*/ 25 w 30"/>
                <a:gd name="T17" fmla="*/ 55 h 55"/>
                <a:gd name="T18" fmla="*/ 27 w 30"/>
                <a:gd name="T19" fmla="*/ 53 h 55"/>
                <a:gd name="T20" fmla="*/ 27 w 30"/>
                <a:gd name="T21" fmla="*/ 53 h 55"/>
                <a:gd name="T22" fmla="*/ 24 w 30"/>
                <a:gd name="T23" fmla="*/ 27 h 55"/>
                <a:gd name="T24" fmla="*/ 30 w 30"/>
                <a:gd name="T25" fmla="*/ 1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55">
                  <a:moveTo>
                    <a:pt x="30" y="15"/>
                  </a:moveTo>
                  <a:cubicBezTo>
                    <a:pt x="30" y="7"/>
                    <a:pt x="23" y="0"/>
                    <a:pt x="15" y="0"/>
                  </a:cubicBezTo>
                  <a:cubicBezTo>
                    <a:pt x="7" y="0"/>
                    <a:pt x="0" y="7"/>
                    <a:pt x="0" y="15"/>
                  </a:cubicBezTo>
                  <a:cubicBezTo>
                    <a:pt x="0" y="20"/>
                    <a:pt x="2" y="24"/>
                    <a:pt x="6" y="27"/>
                  </a:cubicBezTo>
                  <a:cubicBezTo>
                    <a:pt x="3" y="53"/>
                    <a:pt x="3" y="53"/>
                    <a:pt x="3" y="53"/>
                  </a:cubicBezTo>
                  <a:cubicBezTo>
                    <a:pt x="3" y="54"/>
                    <a:pt x="3" y="54"/>
                    <a:pt x="3" y="55"/>
                  </a:cubicBezTo>
                  <a:cubicBezTo>
                    <a:pt x="4" y="55"/>
                    <a:pt x="4" y="55"/>
                    <a:pt x="5" y="55"/>
                  </a:cubicBezTo>
                  <a:cubicBezTo>
                    <a:pt x="25" y="55"/>
                    <a:pt x="25" y="55"/>
                    <a:pt x="25" y="55"/>
                  </a:cubicBezTo>
                  <a:cubicBezTo>
                    <a:pt x="25" y="55"/>
                    <a:pt x="25" y="55"/>
                    <a:pt x="25" y="55"/>
                  </a:cubicBezTo>
                  <a:cubicBezTo>
                    <a:pt x="26" y="55"/>
                    <a:pt x="27" y="54"/>
                    <a:pt x="27" y="53"/>
                  </a:cubicBezTo>
                  <a:cubicBezTo>
                    <a:pt x="27" y="53"/>
                    <a:pt x="27" y="53"/>
                    <a:pt x="27" y="53"/>
                  </a:cubicBezTo>
                  <a:cubicBezTo>
                    <a:pt x="24" y="27"/>
                    <a:pt x="24" y="27"/>
                    <a:pt x="24" y="27"/>
                  </a:cubicBezTo>
                  <a:cubicBezTo>
                    <a:pt x="28" y="24"/>
                    <a:pt x="30" y="20"/>
                    <a:pt x="30" y="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solidFill>
                <a:effectLst/>
                <a:uLnTx/>
                <a:uFillTx/>
                <a:latin typeface="Arial"/>
              </a:endParaRPr>
            </a:p>
          </p:txBody>
        </p:sp>
      </p:grpSp>
      <p:sp>
        <p:nvSpPr>
          <p:cNvPr id="43" name="矩形">
            <a:extLst>
              <a:ext uri="{FF2B5EF4-FFF2-40B4-BE49-F238E27FC236}">
                <a16:creationId xmlns:a16="http://schemas.microsoft.com/office/drawing/2014/main" id="{92E4EFBB-3962-4EC3-BA6F-AD9A27BFDB85}"/>
              </a:ext>
            </a:extLst>
          </p:cNvPr>
          <p:cNvSpPr/>
          <p:nvPr/>
        </p:nvSpPr>
        <p:spPr>
          <a:xfrm>
            <a:off x="23064467" y="3901895"/>
            <a:ext cx="9450709" cy="14313079"/>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1895103"/>
            <a:endParaRPr sz="1200">
              <a:solidFill>
                <a:srgbClr val="666666"/>
              </a:solidFill>
              <a:latin typeface="Source Han Sans CN" charset="-122"/>
              <a:ea typeface="Source Han Sans CN" charset="-122"/>
              <a:cs typeface="Source Han Sans CN" charset="-122"/>
            </a:endParaRPr>
          </a:p>
        </p:txBody>
      </p:sp>
      <p:sp>
        <p:nvSpPr>
          <p:cNvPr id="44" name="文本框 7">
            <a:extLst>
              <a:ext uri="{FF2B5EF4-FFF2-40B4-BE49-F238E27FC236}">
                <a16:creationId xmlns:a16="http://schemas.microsoft.com/office/drawing/2014/main" id="{6BB660CB-9E5B-4355-93BB-9EE2339841B6}"/>
              </a:ext>
            </a:extLst>
          </p:cNvPr>
          <p:cNvSpPr txBox="1"/>
          <p:nvPr/>
        </p:nvSpPr>
        <p:spPr>
          <a:xfrm>
            <a:off x="26168120" y="6608492"/>
            <a:ext cx="3243403" cy="72799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a:t>关键特性</a:t>
            </a:r>
            <a:endParaRPr lang="en-US" altLang="zh-CN"/>
          </a:p>
        </p:txBody>
      </p:sp>
      <p:pic>
        <p:nvPicPr>
          <p:cNvPr id="45" name="图像" descr="图像">
            <a:extLst>
              <a:ext uri="{FF2B5EF4-FFF2-40B4-BE49-F238E27FC236}">
                <a16:creationId xmlns:a16="http://schemas.microsoft.com/office/drawing/2014/main" id="{268CECF8-B6E4-4764-BE33-436BB2C6F5FE}"/>
              </a:ext>
            </a:extLst>
          </p:cNvPr>
          <p:cNvPicPr>
            <a:picLocks noChangeAspect="1"/>
          </p:cNvPicPr>
          <p:nvPr/>
        </p:nvPicPr>
        <p:blipFill>
          <a:blip r:embed="rId3"/>
          <a:stretch>
            <a:fillRect/>
          </a:stretch>
        </p:blipFill>
        <p:spPr>
          <a:xfrm>
            <a:off x="27229602" y="4681999"/>
            <a:ext cx="1120439" cy="1181186"/>
          </a:xfrm>
          <a:prstGeom prst="rect">
            <a:avLst/>
          </a:prstGeom>
          <a:ln w="12700" cap="flat">
            <a:noFill/>
            <a:miter lim="400000"/>
          </a:ln>
          <a:effectLst/>
        </p:spPr>
      </p:pic>
      <p:sp>
        <p:nvSpPr>
          <p:cNvPr id="46" name="文本框 242">
            <a:extLst>
              <a:ext uri="{FF2B5EF4-FFF2-40B4-BE49-F238E27FC236}">
                <a16:creationId xmlns:a16="http://schemas.microsoft.com/office/drawing/2014/main" id="{2B13A85A-6123-4B3E-B839-62C5AAC16FE7}"/>
              </a:ext>
            </a:extLst>
          </p:cNvPr>
          <p:cNvSpPr txBox="1"/>
          <p:nvPr/>
        </p:nvSpPr>
        <p:spPr>
          <a:xfrm>
            <a:off x="23731879" y="9404492"/>
            <a:ext cx="8138295" cy="740375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marL="571500" indent="-571500" algn="l" defTabSz="914400">
              <a:lnSpc>
                <a:spcPct val="150000"/>
              </a:lnSpc>
              <a:buFont typeface="Arial" panose="020B0604020202020204" pitchFamily="34" charset="0"/>
              <a:buChar char="•"/>
              <a:defRPr sz="3500">
                <a:solidFill>
                  <a:srgbClr val="FFFFFF"/>
                </a:solidFill>
                <a:latin typeface="Source Han Sans CN Regular"/>
                <a:ea typeface="Source Han Sans CN Regular"/>
                <a:cs typeface="Source Han Sans CN Regular"/>
                <a:sym typeface="Source Han Sans CN Regular"/>
              </a:defRPr>
            </a:pPr>
            <a:r>
              <a:rPr lang="zh-CN" altLang="en-US" sz="4000" b="1">
                <a:gradFill flip="none" rotWithShape="1">
                  <a:gsLst>
                    <a:gs pos="0">
                      <a:srgbClr val="FFE68D"/>
                    </a:gs>
                    <a:gs pos="100000">
                      <a:srgbClr val="FFC156"/>
                    </a:gs>
                  </a:gsLst>
                  <a:lin ang="3600000" scaled="0"/>
                </a:gradFill>
                <a:latin typeface="Source Han Sans CN Bold Bold"/>
                <a:sym typeface="FZLanTingHeiS-B-GB"/>
              </a:rPr>
              <a:t>高性能：</a:t>
            </a:r>
            <a:r>
              <a:rPr lang="zh-CN" altLang="en-US" sz="4000">
                <a:solidFill>
                  <a:schemeClr val="tx1"/>
                </a:solidFill>
                <a:ea typeface="Source Han Sans CN" charset="-122"/>
                <a:sym typeface="FZLanTingHeiS-B-GB"/>
              </a:rPr>
              <a:t>启动性能优于</a:t>
            </a:r>
            <a:r>
              <a:rPr lang="en-US" altLang="zh-CN" sz="4000">
                <a:solidFill>
                  <a:schemeClr val="tx1"/>
                </a:solidFill>
                <a:ea typeface="Source Han Sans CN" charset="-122"/>
                <a:sym typeface="FZLanTingHeiS-B-GB"/>
              </a:rPr>
              <a:t>Kata</a:t>
            </a:r>
            <a:r>
              <a:rPr lang="zh-CN" altLang="en-US" sz="4000">
                <a:solidFill>
                  <a:schemeClr val="tx1"/>
                </a:solidFill>
                <a:ea typeface="Source Han Sans CN" charset="-122"/>
                <a:sym typeface="FZLanTingHeiS-B-GB"/>
              </a:rPr>
              <a:t>机密容器</a:t>
            </a:r>
            <a:r>
              <a:rPr lang="en-US" altLang="zh-CN" sz="4000">
                <a:solidFill>
                  <a:schemeClr val="tx1"/>
                </a:solidFill>
                <a:ea typeface="Source Han Sans CN" charset="-122"/>
                <a:sym typeface="FZLanTingHeiS-B-GB"/>
              </a:rPr>
              <a:t>20%</a:t>
            </a:r>
            <a:r>
              <a:rPr lang="zh-CN" altLang="en-US" sz="4000">
                <a:solidFill>
                  <a:schemeClr val="tx1"/>
                </a:solidFill>
                <a:ea typeface="Source Han Sans CN" charset="-122"/>
                <a:sym typeface="FZLanTingHeiS-B-GB"/>
              </a:rPr>
              <a:t>，管理面底噪降低</a:t>
            </a:r>
            <a:r>
              <a:rPr lang="en-US" altLang="zh-CN" sz="4000">
                <a:solidFill>
                  <a:schemeClr val="tx1"/>
                </a:solidFill>
                <a:ea typeface="Source Han Sans CN" charset="-122"/>
                <a:sym typeface="FZLanTingHeiS-B-GB"/>
              </a:rPr>
              <a:t>50%</a:t>
            </a:r>
          </a:p>
          <a:p>
            <a:pPr marL="571500" indent="-571500" algn="l" defTabSz="914400">
              <a:lnSpc>
                <a:spcPct val="150000"/>
              </a:lnSpc>
              <a:buFont typeface="Arial" panose="020B0604020202020204" pitchFamily="34" charset="0"/>
              <a:buChar char="•"/>
              <a:defRPr sz="3500">
                <a:solidFill>
                  <a:srgbClr val="FFFFFF"/>
                </a:solidFill>
                <a:latin typeface="Source Han Sans CN Regular"/>
                <a:ea typeface="Source Han Sans CN Regular"/>
                <a:cs typeface="Source Han Sans CN Regular"/>
                <a:sym typeface="Source Han Sans CN Regular"/>
              </a:defRPr>
            </a:pPr>
            <a:r>
              <a:rPr lang="zh-CN" altLang="en-US" sz="4000" b="1">
                <a:gradFill flip="none" rotWithShape="1">
                  <a:gsLst>
                    <a:gs pos="0">
                      <a:srgbClr val="FFE68D"/>
                    </a:gs>
                    <a:gs pos="100000">
                      <a:srgbClr val="FFC156"/>
                    </a:gs>
                  </a:gsLst>
                  <a:lin ang="3600000" scaled="0"/>
                </a:gradFill>
                <a:latin typeface="Source Han Sans CN Bold Bold"/>
                <a:sym typeface="FZLanTingHeiS-B-GB"/>
              </a:rPr>
              <a:t>零信任：</a:t>
            </a:r>
            <a:r>
              <a:rPr lang="zh-CN" altLang="en-US" sz="4000">
                <a:solidFill>
                  <a:schemeClr val="tx1"/>
                </a:solidFill>
                <a:ea typeface="Source Han Sans CN" charset="-122"/>
                <a:sym typeface="FZLanTingHeiS-B-GB"/>
              </a:rPr>
              <a:t>支持容器镜像启动度量及容器内应用度量，支持容器镜像密钥托管，安全分发</a:t>
            </a:r>
          </a:p>
          <a:p>
            <a:pPr marL="571500" indent="-571500" algn="l" defTabSz="914400">
              <a:lnSpc>
                <a:spcPct val="150000"/>
              </a:lnSpc>
              <a:buFont typeface="Arial" panose="020B0604020202020204" pitchFamily="34" charset="0"/>
              <a:buChar char="•"/>
              <a:defRPr sz="3500">
                <a:solidFill>
                  <a:srgbClr val="FFFFFF"/>
                </a:solidFill>
                <a:latin typeface="Source Han Sans CN Regular"/>
                <a:ea typeface="Source Han Sans CN Regular"/>
                <a:cs typeface="Source Han Sans CN Regular"/>
                <a:sym typeface="Source Han Sans CN Regular"/>
              </a:defRPr>
            </a:pPr>
            <a:r>
              <a:rPr lang="zh-CN" altLang="en-US" sz="4000" b="1">
                <a:gradFill flip="none" rotWithShape="1">
                  <a:gsLst>
                    <a:gs pos="0">
                      <a:srgbClr val="FFE68D"/>
                    </a:gs>
                    <a:gs pos="100000">
                      <a:srgbClr val="FFC156"/>
                    </a:gs>
                  </a:gsLst>
                  <a:lin ang="3600000" scaled="0"/>
                </a:gradFill>
                <a:latin typeface="Source Han Sans CN Bold Bold"/>
                <a:sym typeface="FZLanTingHeiS-B-GB"/>
              </a:rPr>
              <a:t>跨平台：</a:t>
            </a:r>
            <a:r>
              <a:rPr lang="zh-CN" altLang="en-US" sz="4000">
                <a:solidFill>
                  <a:schemeClr val="tx1"/>
                </a:solidFill>
                <a:ea typeface="Source Han Sans CN" charset="-122"/>
                <a:sym typeface="FZLanTingHeiS-B-GB"/>
              </a:rPr>
              <a:t>机密容器支持多类型</a:t>
            </a:r>
            <a:r>
              <a:rPr lang="en-US" altLang="zh-CN" sz="4000">
                <a:solidFill>
                  <a:schemeClr val="tx1"/>
                </a:solidFill>
                <a:ea typeface="Source Han Sans CN" charset="-122"/>
                <a:sym typeface="FZLanTingHeiS-B-GB"/>
              </a:rPr>
              <a:t>TEE</a:t>
            </a:r>
            <a:r>
              <a:rPr lang="zh-CN" altLang="en-US" sz="4000">
                <a:solidFill>
                  <a:schemeClr val="tx1"/>
                </a:solidFill>
                <a:ea typeface="Source Han Sans CN" charset="-122"/>
                <a:sym typeface="FZLanTingHeiS-B-GB"/>
              </a:rPr>
              <a:t>平台，如</a:t>
            </a:r>
            <a:r>
              <a:rPr lang="en-US" altLang="zh-CN" sz="4000">
                <a:solidFill>
                  <a:schemeClr val="tx1"/>
                </a:solidFill>
                <a:ea typeface="Source Han Sans CN" charset="-122"/>
                <a:sym typeface="FZLanTingHeiS-B-GB"/>
              </a:rPr>
              <a:t>virtCCA/CCA</a:t>
            </a:r>
            <a:r>
              <a:rPr lang="zh-CN" altLang="en-US" sz="4000">
                <a:solidFill>
                  <a:schemeClr val="tx1"/>
                </a:solidFill>
                <a:ea typeface="Source Han Sans CN" charset="-122"/>
                <a:sym typeface="FZLanTingHeiS-B-GB"/>
              </a:rPr>
              <a:t>、</a:t>
            </a:r>
            <a:r>
              <a:rPr lang="en-US" altLang="zh-CN" sz="4000">
                <a:solidFill>
                  <a:schemeClr val="tx1"/>
                </a:solidFill>
                <a:ea typeface="Source Han Sans CN" charset="-122"/>
                <a:sym typeface="FZLanTingHeiS-B-GB"/>
              </a:rPr>
              <a:t>Intel TDX</a:t>
            </a:r>
            <a:r>
              <a:rPr lang="zh-CN" altLang="en-US" sz="4000">
                <a:solidFill>
                  <a:schemeClr val="tx1"/>
                </a:solidFill>
                <a:ea typeface="Source Han Sans CN" charset="-122"/>
                <a:sym typeface="FZLanTingHeiS-B-GB"/>
              </a:rPr>
              <a:t>、海光</a:t>
            </a:r>
            <a:r>
              <a:rPr lang="en-US" altLang="zh-CN" sz="4000">
                <a:solidFill>
                  <a:schemeClr val="tx1"/>
                </a:solidFill>
                <a:ea typeface="Source Han Sans CN" charset="-122"/>
                <a:sym typeface="FZLanTingHeiS-B-GB"/>
              </a:rPr>
              <a:t>CSV </a:t>
            </a:r>
            <a:r>
              <a:rPr lang="zh-CN" altLang="en-US" sz="4000">
                <a:solidFill>
                  <a:schemeClr val="tx1"/>
                </a:solidFill>
                <a:ea typeface="Source Han Sans CN" charset="-122"/>
                <a:sym typeface="FZLanTingHeiS-B-GB"/>
              </a:rPr>
              <a:t>、</a:t>
            </a:r>
            <a:r>
              <a:rPr lang="en-US" altLang="zh-CN" sz="4000">
                <a:solidFill>
                  <a:schemeClr val="tx1"/>
                </a:solidFill>
                <a:ea typeface="Source Han Sans CN" charset="-122"/>
                <a:sym typeface="FZLanTingHeiS-B-GB"/>
              </a:rPr>
              <a:t>AMD SEV</a:t>
            </a:r>
            <a:r>
              <a:rPr lang="zh-CN" altLang="en-US" sz="4000">
                <a:solidFill>
                  <a:schemeClr val="tx1"/>
                </a:solidFill>
                <a:ea typeface="Source Han Sans CN" charset="-122"/>
                <a:sym typeface="FZLanTingHeiS-B-GB"/>
              </a:rPr>
              <a:t>等</a:t>
            </a:r>
            <a:endParaRPr lang="en-US" altLang="zh-CN" sz="4000">
              <a:solidFill>
                <a:schemeClr val="tx1"/>
              </a:solidFill>
              <a:ea typeface="Source Han Sans CN" charset="-122"/>
              <a:sym typeface="FZLanTingHeiS-B-GB"/>
            </a:endParaRPr>
          </a:p>
        </p:txBody>
      </p:sp>
      <p:cxnSp>
        <p:nvCxnSpPr>
          <p:cNvPr id="53" name="直接箭头连接符 52">
            <a:extLst>
              <a:ext uri="{FF2B5EF4-FFF2-40B4-BE49-F238E27FC236}">
                <a16:creationId xmlns:a16="http://schemas.microsoft.com/office/drawing/2014/main" id="{CB383009-B062-49D3-AFE5-BB9DF151095F}"/>
              </a:ext>
            </a:extLst>
          </p:cNvPr>
          <p:cNvCxnSpPr>
            <a:stCxn id="28" idx="2"/>
            <a:endCxn id="29" idx="0"/>
          </p:cNvCxnSpPr>
          <p:nvPr/>
        </p:nvCxnSpPr>
        <p:spPr>
          <a:xfrm>
            <a:off x="19891616" y="12241508"/>
            <a:ext cx="1" cy="1465311"/>
          </a:xfrm>
          <a:prstGeom prst="straightConnector1">
            <a:avLst/>
          </a:prstGeom>
          <a:noFill/>
          <a:ln w="50800" cap="flat">
            <a:solidFill>
              <a:srgbClr val="FFFFFF"/>
            </a:solidFill>
            <a:prstDash val="solid"/>
            <a:miter lim="400000"/>
            <a:headEnd type="triangle" w="lg" len="lg"/>
            <a:tailEnd type="triangle" w="lg" len="lg"/>
          </a:ln>
          <a:effectLst/>
          <a:sp3d/>
        </p:spPr>
        <p:style>
          <a:lnRef idx="0">
            <a:scrgbClr r="0" g="0" b="0"/>
          </a:lnRef>
          <a:fillRef idx="0">
            <a:scrgbClr r="0" g="0" b="0"/>
          </a:fillRef>
          <a:effectRef idx="0">
            <a:scrgbClr r="0" g="0" b="0"/>
          </a:effectRef>
          <a:fontRef idx="none"/>
        </p:style>
      </p:cxnSp>
      <p:cxnSp>
        <p:nvCxnSpPr>
          <p:cNvPr id="57" name="直接箭头连接符 56">
            <a:extLst>
              <a:ext uri="{FF2B5EF4-FFF2-40B4-BE49-F238E27FC236}">
                <a16:creationId xmlns:a16="http://schemas.microsoft.com/office/drawing/2014/main" id="{9F3C0C7D-E771-4D2C-8B0E-3E67C13FC361}"/>
              </a:ext>
            </a:extLst>
          </p:cNvPr>
          <p:cNvCxnSpPr>
            <a:cxnSpLocks/>
            <a:stCxn id="14" idx="2"/>
            <a:endCxn id="30" idx="0"/>
          </p:cNvCxnSpPr>
          <p:nvPr/>
        </p:nvCxnSpPr>
        <p:spPr>
          <a:xfrm>
            <a:off x="13463040" y="11655638"/>
            <a:ext cx="11542" cy="1075843"/>
          </a:xfrm>
          <a:prstGeom prst="straightConnector1">
            <a:avLst/>
          </a:prstGeom>
          <a:noFill/>
          <a:ln w="50800" cap="flat">
            <a:solidFill>
              <a:srgbClr val="FFFFFF"/>
            </a:solidFill>
            <a:prstDash val="solid"/>
            <a:miter lim="400000"/>
            <a:headEnd type="triangle" w="lg" len="lg"/>
            <a:tailEnd type="triangle" w="lg" len="lg"/>
          </a:ln>
          <a:effectLst/>
          <a:sp3d/>
        </p:spPr>
        <p:style>
          <a:lnRef idx="0">
            <a:scrgbClr r="0" g="0" b="0"/>
          </a:lnRef>
          <a:fillRef idx="0">
            <a:scrgbClr r="0" g="0" b="0"/>
          </a:fillRef>
          <a:effectRef idx="0">
            <a:scrgbClr r="0" g="0" b="0"/>
          </a:effectRef>
          <a:fontRef idx="none"/>
        </p:style>
      </p:cxnSp>
      <p:cxnSp>
        <p:nvCxnSpPr>
          <p:cNvPr id="66" name="连接符: 曲线 65">
            <a:extLst>
              <a:ext uri="{FF2B5EF4-FFF2-40B4-BE49-F238E27FC236}">
                <a16:creationId xmlns:a16="http://schemas.microsoft.com/office/drawing/2014/main" id="{124AC85D-6379-499A-B3A4-6A96B53BB490}"/>
              </a:ext>
            </a:extLst>
          </p:cNvPr>
          <p:cNvCxnSpPr>
            <a:cxnSpLocks/>
            <a:stCxn id="14" idx="3"/>
            <a:endCxn id="23" idx="2"/>
          </p:cNvCxnSpPr>
          <p:nvPr/>
        </p:nvCxnSpPr>
        <p:spPr>
          <a:xfrm flipV="1">
            <a:off x="15168993" y="5811462"/>
            <a:ext cx="3076435" cy="5247229"/>
          </a:xfrm>
          <a:prstGeom prst="curvedConnector3">
            <a:avLst>
              <a:gd name="adj1" fmla="val 50000"/>
            </a:avLst>
          </a:prstGeom>
          <a:noFill/>
          <a:ln w="50800" cap="flat">
            <a:solidFill>
              <a:srgbClr val="FFFFFF"/>
            </a:solidFill>
            <a:prstDash val="solid"/>
            <a:miter lim="400000"/>
            <a:headEnd type="triangle" w="lg" len="lg"/>
            <a:tailEnd type="triangle" w="lg" len="lg"/>
          </a:ln>
          <a:effectLst/>
          <a:sp3d/>
        </p:spPr>
        <p:style>
          <a:lnRef idx="0">
            <a:scrgbClr r="0" g="0" b="0"/>
          </a:lnRef>
          <a:fillRef idx="0">
            <a:scrgbClr r="0" g="0" b="0"/>
          </a:fillRef>
          <a:effectRef idx="0">
            <a:scrgbClr r="0" g="0" b="0"/>
          </a:effectRef>
          <a:fontRef idx="none"/>
        </p:style>
      </p:cxnSp>
      <p:cxnSp>
        <p:nvCxnSpPr>
          <p:cNvPr id="70" name="连接符: 曲线 69">
            <a:extLst>
              <a:ext uri="{FF2B5EF4-FFF2-40B4-BE49-F238E27FC236}">
                <a16:creationId xmlns:a16="http://schemas.microsoft.com/office/drawing/2014/main" id="{89B74ADA-117A-4D64-9AE1-D78B86342426}"/>
              </a:ext>
            </a:extLst>
          </p:cNvPr>
          <p:cNvCxnSpPr>
            <a:endCxn id="27" idx="1"/>
          </p:cNvCxnSpPr>
          <p:nvPr/>
        </p:nvCxnSpPr>
        <p:spPr>
          <a:xfrm flipV="1">
            <a:off x="15037447" y="10833879"/>
            <a:ext cx="2509550" cy="2476621"/>
          </a:xfrm>
          <a:prstGeom prst="curvedConnector3">
            <a:avLst/>
          </a:prstGeom>
          <a:noFill/>
          <a:ln w="50800" cap="flat">
            <a:solidFill>
              <a:srgbClr val="FFFFFF"/>
            </a:solidFill>
            <a:prstDash val="solid"/>
            <a:miter lim="400000"/>
            <a:headEnd type="triangle" w="lg" len="lg"/>
            <a:tailEnd type="triangle" w="lg" len="lg"/>
          </a:ln>
          <a:effectLst/>
          <a:sp3d/>
        </p:spPr>
        <p:style>
          <a:lnRef idx="0">
            <a:scrgbClr r="0" g="0" b="0"/>
          </a:lnRef>
          <a:fillRef idx="0">
            <a:scrgbClr r="0" g="0" b="0"/>
          </a:fillRef>
          <a:effectRef idx="0">
            <a:scrgbClr r="0" g="0" b="0"/>
          </a:effectRef>
          <a:fontRef idx="none"/>
        </p:style>
      </p:cxnSp>
      <p:cxnSp>
        <p:nvCxnSpPr>
          <p:cNvPr id="89" name="连接符: 曲线 88">
            <a:extLst>
              <a:ext uri="{FF2B5EF4-FFF2-40B4-BE49-F238E27FC236}">
                <a16:creationId xmlns:a16="http://schemas.microsoft.com/office/drawing/2014/main" id="{DA183A9D-7E91-4523-9194-146998A306E1}"/>
              </a:ext>
            </a:extLst>
          </p:cNvPr>
          <p:cNvCxnSpPr>
            <a:cxnSpLocks/>
            <a:stCxn id="16" idx="2"/>
            <a:endCxn id="12" idx="0"/>
          </p:cNvCxnSpPr>
          <p:nvPr/>
        </p:nvCxnSpPr>
        <p:spPr>
          <a:xfrm rot="16200000" flipH="1">
            <a:off x="8731817" y="9807651"/>
            <a:ext cx="3459359" cy="1993335"/>
          </a:xfrm>
          <a:prstGeom prst="curvedConnector3">
            <a:avLst>
              <a:gd name="adj1" fmla="val 21534"/>
            </a:avLst>
          </a:prstGeom>
          <a:noFill/>
          <a:ln w="50800" cap="flat">
            <a:solidFill>
              <a:srgbClr val="FFFFFF"/>
            </a:solidFill>
            <a:prstDash val="solid"/>
            <a:miter lim="400000"/>
            <a:headEnd type="triangle" w="lg" len="lg"/>
            <a:tailEnd type="triangle" w="lg" len="lg"/>
          </a:ln>
          <a:effectLst/>
          <a:sp3d/>
        </p:spPr>
        <p:style>
          <a:lnRef idx="0">
            <a:scrgbClr r="0" g="0" b="0"/>
          </a:lnRef>
          <a:fillRef idx="0">
            <a:scrgbClr r="0" g="0" b="0"/>
          </a:fillRef>
          <a:effectRef idx="0">
            <a:scrgbClr r="0" g="0" b="0"/>
          </a:effectRef>
          <a:fontRef idx="none"/>
        </p:style>
      </p:cxnSp>
      <p:sp>
        <p:nvSpPr>
          <p:cNvPr id="98" name="矩形">
            <a:extLst>
              <a:ext uri="{FF2B5EF4-FFF2-40B4-BE49-F238E27FC236}">
                <a16:creationId xmlns:a16="http://schemas.microsoft.com/office/drawing/2014/main" id="{00F99D7A-0323-48F5-BB33-C62EE1D86E18}"/>
              </a:ext>
            </a:extLst>
          </p:cNvPr>
          <p:cNvSpPr/>
          <p:nvPr/>
        </p:nvSpPr>
        <p:spPr>
          <a:xfrm>
            <a:off x="1622425" y="14523340"/>
            <a:ext cx="4244470" cy="1631256"/>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en-US" altLang="zh-CN" sz="3200">
                <a:solidFill>
                  <a:schemeClr val="tx1"/>
                </a:solidFill>
                <a:latin typeface="FZLanTingHeiS-B-GB"/>
                <a:ea typeface="Source Han Sans CN" charset="-122"/>
              </a:rPr>
              <a:t>Host OS</a:t>
            </a:r>
            <a:endParaRPr sz="3200">
              <a:solidFill>
                <a:schemeClr val="tx1"/>
              </a:solidFill>
              <a:latin typeface="FZLanTingHeiS-B-GB"/>
              <a:ea typeface="Source Han Sans CN" charset="-122"/>
            </a:endParaRPr>
          </a:p>
        </p:txBody>
      </p:sp>
      <p:sp>
        <p:nvSpPr>
          <p:cNvPr id="99" name="文本框 98">
            <a:extLst>
              <a:ext uri="{FF2B5EF4-FFF2-40B4-BE49-F238E27FC236}">
                <a16:creationId xmlns:a16="http://schemas.microsoft.com/office/drawing/2014/main" id="{D60817D0-068B-4BA0-8881-A18AB1A5293D}"/>
              </a:ext>
            </a:extLst>
          </p:cNvPr>
          <p:cNvSpPr txBox="1"/>
          <p:nvPr/>
        </p:nvSpPr>
        <p:spPr>
          <a:xfrm>
            <a:off x="13497859" y="11886183"/>
            <a:ext cx="2122799" cy="57428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287" tIns="25287" rIns="25287" bIns="25287" numCol="1" spcCol="38100" rtlCol="0" anchor="ctr">
            <a:spAutoFit/>
          </a:bodyPr>
          <a:lstStyle/>
          <a:p>
            <a:pPr marL="0" marR="0" indent="0" algn="ctr" defTabSz="3467860" rtl="0" fontAlgn="auto" latinLnBrk="0" hangingPunct="0">
              <a:lnSpc>
                <a:spcPct val="100000"/>
              </a:lnSpc>
              <a:spcBef>
                <a:spcPts val="0"/>
              </a:spcBef>
              <a:spcAft>
                <a:spcPts val="0"/>
              </a:spcAft>
              <a:buClrTx/>
              <a:buSzTx/>
              <a:buFontTx/>
              <a:buNone/>
              <a:tabLst/>
            </a:pPr>
            <a:r>
              <a:rPr lang="zh-CN" altLang="en-US"/>
              <a:t>启动度量</a:t>
            </a:r>
            <a:endParaRPr kumimoji="0" lang="zh-CN" altLang="en-US" sz="3400" b="0" i="0" u="none" strike="noStrike" cap="none" spc="0" normalizeH="0" baseline="0">
              <a:ln>
                <a:noFill/>
              </a:ln>
              <a:solidFill>
                <a:srgbClr val="FFFFFF"/>
              </a:solidFill>
              <a:effectLst/>
              <a:uFillTx/>
              <a:latin typeface="+mn-lt"/>
              <a:ea typeface="+mn-ea"/>
              <a:cs typeface="+mn-cs"/>
              <a:sym typeface="FZLanTingHeiS-R-GB"/>
            </a:endParaRPr>
          </a:p>
        </p:txBody>
      </p:sp>
      <p:sp>
        <p:nvSpPr>
          <p:cNvPr id="100" name="文本框 99">
            <a:extLst>
              <a:ext uri="{FF2B5EF4-FFF2-40B4-BE49-F238E27FC236}">
                <a16:creationId xmlns:a16="http://schemas.microsoft.com/office/drawing/2014/main" id="{E3BA1CA7-4EE0-4AF1-8ACA-4F5287D3BAD4}"/>
              </a:ext>
            </a:extLst>
          </p:cNvPr>
          <p:cNvSpPr txBox="1"/>
          <p:nvPr/>
        </p:nvSpPr>
        <p:spPr>
          <a:xfrm>
            <a:off x="9684524" y="9516300"/>
            <a:ext cx="2308837" cy="58717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287" tIns="25287" rIns="25287" bIns="25287" numCol="1" spcCol="38100" rtlCol="0" anchor="ctr">
            <a:spAutoFit/>
          </a:bodyPr>
          <a:lstStyle/>
          <a:p>
            <a:pPr marL="0" marR="0" indent="0" algn="ctr" defTabSz="3467860" rtl="0" fontAlgn="auto" latinLnBrk="0" hangingPunct="0">
              <a:lnSpc>
                <a:spcPct val="100000"/>
              </a:lnSpc>
              <a:spcBef>
                <a:spcPts val="0"/>
              </a:spcBef>
              <a:spcAft>
                <a:spcPts val="0"/>
              </a:spcAft>
              <a:buClrTx/>
              <a:buSzTx/>
              <a:buFontTx/>
              <a:buNone/>
              <a:tabLst/>
            </a:pPr>
            <a:r>
              <a:rPr lang="zh-CN" altLang="en-US"/>
              <a:t>运行时度量</a:t>
            </a:r>
            <a:endParaRPr kumimoji="0" lang="zh-CN" altLang="en-US" sz="3400" b="0" i="0" u="none" strike="noStrike" cap="none" spc="0" normalizeH="0" baseline="0">
              <a:ln>
                <a:noFill/>
              </a:ln>
              <a:solidFill>
                <a:srgbClr val="FFFFFF"/>
              </a:solidFill>
              <a:effectLst/>
              <a:uFillTx/>
              <a:latin typeface="+mn-lt"/>
              <a:ea typeface="+mn-ea"/>
              <a:cs typeface="+mn-cs"/>
              <a:sym typeface="FZLanTingHeiS-R-GB"/>
            </a:endParaRPr>
          </a:p>
        </p:txBody>
      </p:sp>
    </p:spTree>
    <p:extLst>
      <p:ext uri="{BB962C8B-B14F-4D97-AF65-F5344CB8AC3E}">
        <p14:creationId xmlns:p14="http://schemas.microsoft.com/office/powerpoint/2010/main" val="283370057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矩形">
            <a:extLst>
              <a:ext uri="{FF2B5EF4-FFF2-40B4-BE49-F238E27FC236}">
                <a16:creationId xmlns:a16="http://schemas.microsoft.com/office/drawing/2014/main" id="{26FB024F-2AF5-4773-8F2C-284E56FA4C8D}"/>
              </a:ext>
            </a:extLst>
          </p:cNvPr>
          <p:cNvSpPr/>
          <p:nvPr/>
        </p:nvSpPr>
        <p:spPr>
          <a:xfrm>
            <a:off x="19290137" y="2926081"/>
            <a:ext cx="13225039" cy="15288894"/>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1895103"/>
            <a:endParaRPr lang="zh-CN" altLang="en-US" sz="1200">
              <a:solidFill>
                <a:srgbClr val="666666"/>
              </a:solidFill>
              <a:latin typeface="Source Han Sans CN" charset="-122"/>
              <a:ea typeface="Source Han Sans CN" charset="-122"/>
              <a:cs typeface="Source Han Sans CN" charset="-122"/>
            </a:endParaRPr>
          </a:p>
        </p:txBody>
      </p:sp>
      <p:pic>
        <p:nvPicPr>
          <p:cNvPr id="119" name="图像" descr="图像">
            <a:extLst>
              <a:ext uri="{FF2B5EF4-FFF2-40B4-BE49-F238E27FC236}">
                <a16:creationId xmlns:a16="http://schemas.microsoft.com/office/drawing/2014/main" id="{F31B6FE2-733D-4DCE-9772-D90F7709A43B}"/>
              </a:ext>
            </a:extLst>
          </p:cNvPr>
          <p:cNvPicPr>
            <a:picLocks noChangeAspect="1"/>
          </p:cNvPicPr>
          <p:nvPr/>
        </p:nvPicPr>
        <p:blipFill>
          <a:blip r:embed="rId3"/>
          <a:stretch>
            <a:fillRect/>
          </a:stretch>
        </p:blipFill>
        <p:spPr>
          <a:xfrm>
            <a:off x="25342437" y="3584719"/>
            <a:ext cx="1120439" cy="1181186"/>
          </a:xfrm>
          <a:prstGeom prst="rect">
            <a:avLst/>
          </a:prstGeom>
          <a:ln w="12700" cap="flat">
            <a:noFill/>
            <a:miter lim="400000"/>
          </a:ln>
          <a:effectLst/>
        </p:spPr>
      </p:pic>
      <p:sp>
        <p:nvSpPr>
          <p:cNvPr id="3" name="矩形 2">
            <a:extLst>
              <a:ext uri="{FF2B5EF4-FFF2-40B4-BE49-F238E27FC236}">
                <a16:creationId xmlns:a16="http://schemas.microsoft.com/office/drawing/2014/main" id="{1AADA93C-E192-4937-B58B-6467B859B456}"/>
              </a:ext>
            </a:extLst>
          </p:cNvPr>
          <p:cNvSpPr/>
          <p:nvPr/>
        </p:nvSpPr>
        <p:spPr>
          <a:xfrm>
            <a:off x="1622425" y="1292225"/>
            <a:ext cx="30892751" cy="1149030"/>
          </a:xfrm>
          <a:prstGeom prst="rect">
            <a:avLst/>
          </a:prstGeom>
          <a:ln w="12700">
            <a:miter lim="400000"/>
          </a:ln>
        </p:spPr>
        <p:txBody>
          <a:bodyPr lIns="35559" tIns="35559" rIns="35559" bIns="35559">
            <a:spAutoFit/>
          </a:bodyPr>
          <a:lstStyle/>
          <a:p>
            <a:pPr defTabSz="1733930"/>
            <a:r>
              <a:rPr lang="zh-CN" altLang="en-US" sz="7000" b="1">
                <a:solidFill>
                  <a:schemeClr val="tx1"/>
                </a:solidFill>
                <a:ea typeface="Source Han Sans CN" charset="-122"/>
              </a:rPr>
              <a:t>易用性与安全性的平衡</a:t>
            </a:r>
            <a:r>
              <a:rPr lang="en-US" altLang="zh-CN" sz="7000" b="1">
                <a:solidFill>
                  <a:schemeClr val="tx1"/>
                </a:solidFill>
                <a:ea typeface="Source Han Sans CN" charset="-122"/>
              </a:rPr>
              <a:t>-</a:t>
            </a:r>
            <a:r>
              <a:rPr lang="zh-CN" altLang="en-US" sz="7000" b="1">
                <a:solidFill>
                  <a:schemeClr val="tx1"/>
                </a:solidFill>
                <a:ea typeface="Source Han Sans CN" charset="-122"/>
              </a:rPr>
              <a:t>安全加固</a:t>
            </a:r>
            <a:r>
              <a:rPr lang="en-US" altLang="zh-CN" sz="7000" b="1">
                <a:solidFill>
                  <a:schemeClr val="tx1"/>
                </a:solidFill>
                <a:ea typeface="Source Han Sans CN" charset="-122"/>
              </a:rPr>
              <a:t>OS</a:t>
            </a:r>
            <a:endParaRPr lang="zh-CN" altLang="en-US" sz="7000" b="1">
              <a:solidFill>
                <a:schemeClr val="tx1"/>
              </a:solidFill>
              <a:ea typeface="Source Han Sans CN" charset="-122"/>
            </a:endParaRPr>
          </a:p>
        </p:txBody>
      </p:sp>
      <p:sp>
        <p:nvSpPr>
          <p:cNvPr id="4" name="矩形">
            <a:extLst>
              <a:ext uri="{FF2B5EF4-FFF2-40B4-BE49-F238E27FC236}">
                <a16:creationId xmlns:a16="http://schemas.microsoft.com/office/drawing/2014/main" id="{365B096C-0956-410A-8515-6BA040F472C0}"/>
              </a:ext>
            </a:extLst>
          </p:cNvPr>
          <p:cNvSpPr/>
          <p:nvPr/>
        </p:nvSpPr>
        <p:spPr>
          <a:xfrm>
            <a:off x="2179067" y="6290062"/>
            <a:ext cx="3625198" cy="2148544"/>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en-US" altLang="zh-CN" sz="4000">
                <a:solidFill>
                  <a:schemeClr val="tx1"/>
                </a:solidFill>
                <a:latin typeface="FZLanTingHeiS-B-GB"/>
                <a:ea typeface="Source Han Sans CN" charset="-122"/>
              </a:rPr>
              <a:t>Attestation Service</a:t>
            </a:r>
          </a:p>
        </p:txBody>
      </p:sp>
      <p:sp>
        <p:nvSpPr>
          <p:cNvPr id="5" name="矩形">
            <a:extLst>
              <a:ext uri="{FF2B5EF4-FFF2-40B4-BE49-F238E27FC236}">
                <a16:creationId xmlns:a16="http://schemas.microsoft.com/office/drawing/2014/main" id="{43E5EA7A-CF23-42A7-A4E5-6646D228A238}"/>
              </a:ext>
            </a:extLst>
          </p:cNvPr>
          <p:cNvSpPr/>
          <p:nvPr/>
        </p:nvSpPr>
        <p:spPr>
          <a:xfrm>
            <a:off x="8013810" y="5610794"/>
            <a:ext cx="7988190" cy="5962897"/>
          </a:xfrm>
          <a:prstGeom prst="rect">
            <a:avLst/>
          </a:prstGeom>
          <a:solidFill>
            <a:srgbClr val="DCE5FC">
              <a:alpha val="9804"/>
            </a:srgbClr>
          </a:solidFill>
          <a:ln w="3175" cap="flat">
            <a:solidFill>
              <a:srgbClr val="FF0000"/>
            </a:solidFill>
            <a:miter lim="400000"/>
          </a:ln>
          <a:effectLst/>
        </p:spPr>
        <p:txBody>
          <a:bodyPr wrap="square" lIns="111811" tIns="111811" rIns="111811" bIns="111811" numCol="1" anchor="t">
            <a:noAutofit/>
          </a:bodyPr>
          <a:lstStyle/>
          <a:p>
            <a:pPr defTabSz="442786"/>
            <a:r>
              <a:rPr lang="en-US" altLang="zh-CN" sz="4000">
                <a:solidFill>
                  <a:schemeClr val="tx1"/>
                </a:solidFill>
                <a:latin typeface="FZLanTingHeiS-B-GB"/>
                <a:ea typeface="Source Han Sans CN" charset="-122"/>
              </a:rPr>
              <a:t>TEE</a:t>
            </a:r>
          </a:p>
        </p:txBody>
      </p:sp>
      <p:sp>
        <p:nvSpPr>
          <p:cNvPr id="6" name="矩形">
            <a:extLst>
              <a:ext uri="{FF2B5EF4-FFF2-40B4-BE49-F238E27FC236}">
                <a16:creationId xmlns:a16="http://schemas.microsoft.com/office/drawing/2014/main" id="{27461611-8B22-4388-B189-BD8FBE8BDA3E}"/>
              </a:ext>
            </a:extLst>
          </p:cNvPr>
          <p:cNvSpPr/>
          <p:nvPr/>
        </p:nvSpPr>
        <p:spPr>
          <a:xfrm>
            <a:off x="8951804" y="15500802"/>
            <a:ext cx="6112200" cy="1240057"/>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a:solidFill>
                  <a:schemeClr val="tx1"/>
                </a:solidFill>
                <a:latin typeface="FZLanTingHeiS-B-GB"/>
                <a:ea typeface="Source Han Sans CN" charset="-122"/>
              </a:rPr>
              <a:t>硬件</a:t>
            </a:r>
            <a:endParaRPr lang="en-US" altLang="zh-CN" sz="4000">
              <a:solidFill>
                <a:schemeClr val="tx1"/>
              </a:solidFill>
              <a:latin typeface="FZLanTingHeiS-B-GB"/>
              <a:ea typeface="Source Han Sans CN" charset="-122"/>
            </a:endParaRPr>
          </a:p>
        </p:txBody>
      </p:sp>
      <p:sp>
        <p:nvSpPr>
          <p:cNvPr id="7" name="矩形">
            <a:extLst>
              <a:ext uri="{FF2B5EF4-FFF2-40B4-BE49-F238E27FC236}">
                <a16:creationId xmlns:a16="http://schemas.microsoft.com/office/drawing/2014/main" id="{F175C439-8CAD-4D0F-A606-1ECBD3F9F56F}"/>
              </a:ext>
            </a:extLst>
          </p:cNvPr>
          <p:cNvSpPr/>
          <p:nvPr/>
        </p:nvSpPr>
        <p:spPr>
          <a:xfrm>
            <a:off x="8951803" y="13904326"/>
            <a:ext cx="6112199" cy="1240057"/>
          </a:xfrm>
          <a:prstGeom prst="rect">
            <a:avLst/>
          </a:prstGeom>
          <a:solidFill>
            <a:srgbClr val="FFFF00"/>
          </a:solidFill>
          <a:ln w="3175" cap="flat">
            <a:noFill/>
            <a:miter lim="400000"/>
          </a:ln>
          <a:effectLst/>
        </p:spPr>
        <p:txBody>
          <a:bodyPr wrap="square" lIns="111811" tIns="111811" rIns="111811" bIns="111811" numCol="1" anchor="ctr">
            <a:noAutofit/>
          </a:bodyPr>
          <a:lstStyle/>
          <a:p>
            <a:pPr defTabSz="442786"/>
            <a:r>
              <a:rPr lang="en-US" altLang="zh-CN" sz="4000">
                <a:solidFill>
                  <a:schemeClr val="bg1"/>
                </a:solidFill>
                <a:latin typeface="Source Han Sans CN Medium"/>
                <a:ea typeface="Source Han Sans CN" charset="-122"/>
              </a:rPr>
              <a:t>Host OS</a:t>
            </a:r>
          </a:p>
        </p:txBody>
      </p:sp>
      <p:sp>
        <p:nvSpPr>
          <p:cNvPr id="8" name="矩形">
            <a:extLst>
              <a:ext uri="{FF2B5EF4-FFF2-40B4-BE49-F238E27FC236}">
                <a16:creationId xmlns:a16="http://schemas.microsoft.com/office/drawing/2014/main" id="{7A171361-E06E-4119-93C4-620C15ABE30A}"/>
              </a:ext>
            </a:extLst>
          </p:cNvPr>
          <p:cNvSpPr/>
          <p:nvPr/>
        </p:nvSpPr>
        <p:spPr>
          <a:xfrm>
            <a:off x="8951803" y="12307850"/>
            <a:ext cx="6112199" cy="1240057"/>
          </a:xfrm>
          <a:prstGeom prst="rect">
            <a:avLst/>
          </a:prstGeom>
          <a:solidFill>
            <a:srgbClr val="FFFF00"/>
          </a:solidFill>
          <a:ln w="3175" cap="flat">
            <a:noFill/>
            <a:miter lim="400000"/>
          </a:ln>
          <a:effectLst/>
        </p:spPr>
        <p:txBody>
          <a:bodyPr wrap="square" lIns="111811" tIns="111811" rIns="111811" bIns="111811" numCol="1" anchor="ctr">
            <a:noAutofit/>
          </a:bodyPr>
          <a:lstStyle/>
          <a:p>
            <a:pPr defTabSz="442786"/>
            <a:r>
              <a:rPr lang="en-US" altLang="zh-CN" sz="4000">
                <a:solidFill>
                  <a:schemeClr val="bg1"/>
                </a:solidFill>
                <a:latin typeface="Source Han Sans CN Medium"/>
                <a:ea typeface="Source Han Sans CN" charset="-122"/>
              </a:rPr>
              <a:t>Hypervisor</a:t>
            </a:r>
          </a:p>
        </p:txBody>
      </p:sp>
      <p:sp>
        <p:nvSpPr>
          <p:cNvPr id="9" name="矩形">
            <a:extLst>
              <a:ext uri="{FF2B5EF4-FFF2-40B4-BE49-F238E27FC236}">
                <a16:creationId xmlns:a16="http://schemas.microsoft.com/office/drawing/2014/main" id="{652C1AEC-96DA-45F6-A2A3-4A44E6DB6133}"/>
              </a:ext>
            </a:extLst>
          </p:cNvPr>
          <p:cNvSpPr/>
          <p:nvPr/>
        </p:nvSpPr>
        <p:spPr>
          <a:xfrm>
            <a:off x="8951804" y="10058399"/>
            <a:ext cx="6112200" cy="1244471"/>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b="1">
                <a:gradFill flip="none" rotWithShape="1">
                  <a:gsLst>
                    <a:gs pos="0">
                      <a:srgbClr val="AFC9FF"/>
                    </a:gs>
                    <a:gs pos="100000">
                      <a:srgbClr val="EEF7FF"/>
                    </a:gs>
                  </a:gsLst>
                  <a:lin ang="14275631" scaled="0"/>
                </a:gradFill>
                <a:latin typeface="FZLanTingHeiS-B-GB"/>
                <a:ea typeface="Source Han Sans CN" charset="-122"/>
              </a:rPr>
              <a:t>通用</a:t>
            </a:r>
            <a:r>
              <a:rPr lang="en-US" altLang="zh-CN" sz="4000" b="1">
                <a:gradFill flip="none" rotWithShape="1">
                  <a:gsLst>
                    <a:gs pos="0">
                      <a:srgbClr val="AFC9FF"/>
                    </a:gs>
                    <a:gs pos="100000">
                      <a:srgbClr val="EEF7FF"/>
                    </a:gs>
                  </a:gsLst>
                  <a:lin ang="14275631" scaled="0"/>
                </a:gradFill>
                <a:latin typeface="FZLanTingHeiS-B-GB"/>
                <a:ea typeface="Source Han Sans CN" charset="-122"/>
              </a:rPr>
              <a:t>OS</a:t>
            </a:r>
          </a:p>
        </p:txBody>
      </p:sp>
      <p:sp>
        <p:nvSpPr>
          <p:cNvPr id="10" name="矩形">
            <a:extLst>
              <a:ext uri="{FF2B5EF4-FFF2-40B4-BE49-F238E27FC236}">
                <a16:creationId xmlns:a16="http://schemas.microsoft.com/office/drawing/2014/main" id="{6E21C52B-6C38-4E27-A92D-D38E18F0E12C}"/>
              </a:ext>
            </a:extLst>
          </p:cNvPr>
          <p:cNvSpPr/>
          <p:nvPr/>
        </p:nvSpPr>
        <p:spPr>
          <a:xfrm>
            <a:off x="8951804" y="6888861"/>
            <a:ext cx="6112200" cy="2786362"/>
          </a:xfrm>
          <a:prstGeom prst="rect">
            <a:avLst/>
          </a:prstGeom>
          <a:solidFill>
            <a:srgbClr val="DCE5FC">
              <a:alpha val="9804"/>
            </a:srgbClr>
          </a:solidFill>
          <a:ln w="3175" cap="flat">
            <a:noFill/>
            <a:miter lim="400000"/>
          </a:ln>
          <a:effectLst/>
        </p:spPr>
        <p:txBody>
          <a:bodyPr wrap="square" lIns="111811" tIns="111811" rIns="111811" bIns="111811" numCol="1" anchor="t">
            <a:noAutofit/>
          </a:bodyPr>
          <a:lstStyle/>
          <a:p>
            <a:pPr defTabSz="442786"/>
            <a:r>
              <a:rPr lang="en-US" altLang="zh-CN" sz="4000">
                <a:solidFill>
                  <a:schemeClr val="tx1"/>
                </a:solidFill>
                <a:latin typeface="FZLanTingHeiS-B-GB"/>
                <a:ea typeface="Source Han Sans CN" charset="-122"/>
              </a:rPr>
              <a:t>APP</a:t>
            </a:r>
          </a:p>
        </p:txBody>
      </p:sp>
      <p:grpSp>
        <p:nvGrpSpPr>
          <p:cNvPr id="21" name="组合 20">
            <a:extLst>
              <a:ext uri="{FF2B5EF4-FFF2-40B4-BE49-F238E27FC236}">
                <a16:creationId xmlns:a16="http://schemas.microsoft.com/office/drawing/2014/main" id="{2E3F554F-DF1A-46CE-BF51-FDDC348B9D01}"/>
              </a:ext>
            </a:extLst>
          </p:cNvPr>
          <p:cNvGrpSpPr/>
          <p:nvPr/>
        </p:nvGrpSpPr>
        <p:grpSpPr>
          <a:xfrm>
            <a:off x="10141342" y="7941561"/>
            <a:ext cx="624107" cy="580393"/>
            <a:chOff x="6720529" y="2639370"/>
            <a:chExt cx="249933" cy="227434"/>
          </a:xfrm>
          <a:solidFill>
            <a:srgbClr val="70AD47"/>
          </a:solidFill>
        </p:grpSpPr>
        <p:sp>
          <p:nvSpPr>
            <p:cNvPr id="22" name="Freeform 320">
              <a:extLst>
                <a:ext uri="{FF2B5EF4-FFF2-40B4-BE49-F238E27FC236}">
                  <a16:creationId xmlns:a16="http://schemas.microsoft.com/office/drawing/2014/main" id="{83055E29-4516-4F0B-97C3-954AFA9F0FCB}"/>
                </a:ext>
              </a:extLst>
            </p:cNvPr>
            <p:cNvSpPr>
              <a:spLocks/>
            </p:cNvSpPr>
            <p:nvPr/>
          </p:nvSpPr>
          <p:spPr bwMode="auto">
            <a:xfrm>
              <a:off x="6720529" y="2639370"/>
              <a:ext cx="241420" cy="97906"/>
            </a:xfrm>
            <a:custGeom>
              <a:avLst/>
              <a:gdLst>
                <a:gd name="T0" fmla="*/ 162 w 168"/>
                <a:gd name="T1" fmla="*/ 30 h 68"/>
                <a:gd name="T2" fmla="*/ 157 w 168"/>
                <a:gd name="T3" fmla="*/ 25 h 68"/>
                <a:gd name="T4" fmla="*/ 157 w 168"/>
                <a:gd name="T5" fmla="*/ 20 h 68"/>
                <a:gd name="T6" fmla="*/ 115 w 168"/>
                <a:gd name="T7" fmla="*/ 66 h 68"/>
                <a:gd name="T8" fmla="*/ 111 w 168"/>
                <a:gd name="T9" fmla="*/ 68 h 68"/>
                <a:gd name="T10" fmla="*/ 107 w 168"/>
                <a:gd name="T11" fmla="*/ 66 h 68"/>
                <a:gd name="T12" fmla="*/ 58 w 168"/>
                <a:gd name="T13" fmla="*/ 18 h 68"/>
                <a:gd name="T14" fmla="*/ 10 w 168"/>
                <a:gd name="T15" fmla="*/ 63 h 68"/>
                <a:gd name="T16" fmla="*/ 2 w 168"/>
                <a:gd name="T17" fmla="*/ 62 h 68"/>
                <a:gd name="T18" fmla="*/ 3 w 168"/>
                <a:gd name="T19" fmla="*/ 54 h 68"/>
                <a:gd name="T20" fmla="*/ 55 w 168"/>
                <a:gd name="T21" fmla="*/ 7 h 68"/>
                <a:gd name="T22" fmla="*/ 62 w 168"/>
                <a:gd name="T23" fmla="*/ 7 h 68"/>
                <a:gd name="T24" fmla="*/ 111 w 168"/>
                <a:gd name="T25" fmla="*/ 54 h 68"/>
                <a:gd name="T26" fmla="*/ 148 w 168"/>
                <a:gd name="T27" fmla="*/ 13 h 68"/>
                <a:gd name="T28" fmla="*/ 144 w 168"/>
                <a:gd name="T29" fmla="*/ 13 h 68"/>
                <a:gd name="T30" fmla="*/ 138 w 168"/>
                <a:gd name="T31" fmla="*/ 8 h 68"/>
                <a:gd name="T32" fmla="*/ 143 w 168"/>
                <a:gd name="T33" fmla="*/ 2 h 68"/>
                <a:gd name="T34" fmla="*/ 162 w 168"/>
                <a:gd name="T35" fmla="*/ 1 h 68"/>
                <a:gd name="T36" fmla="*/ 162 w 168"/>
                <a:gd name="T37" fmla="*/ 0 h 68"/>
                <a:gd name="T38" fmla="*/ 166 w 168"/>
                <a:gd name="T39" fmla="*/ 2 h 68"/>
                <a:gd name="T40" fmla="*/ 168 w 168"/>
                <a:gd name="T41" fmla="*/ 6 h 68"/>
                <a:gd name="T42" fmla="*/ 168 w 168"/>
                <a:gd name="T43" fmla="*/ 25 h 68"/>
                <a:gd name="T44" fmla="*/ 162 w 168"/>
                <a:gd name="T45" fmla="*/ 3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8" h="68">
                  <a:moveTo>
                    <a:pt x="162" y="30"/>
                  </a:moveTo>
                  <a:cubicBezTo>
                    <a:pt x="159" y="31"/>
                    <a:pt x="157" y="28"/>
                    <a:pt x="157" y="25"/>
                  </a:cubicBezTo>
                  <a:cubicBezTo>
                    <a:pt x="157" y="20"/>
                    <a:pt x="157" y="20"/>
                    <a:pt x="157" y="20"/>
                  </a:cubicBezTo>
                  <a:cubicBezTo>
                    <a:pt x="115" y="66"/>
                    <a:pt x="115" y="66"/>
                    <a:pt x="115" y="66"/>
                  </a:cubicBezTo>
                  <a:cubicBezTo>
                    <a:pt x="114" y="67"/>
                    <a:pt x="113" y="68"/>
                    <a:pt x="111" y="68"/>
                  </a:cubicBezTo>
                  <a:cubicBezTo>
                    <a:pt x="110" y="68"/>
                    <a:pt x="108" y="67"/>
                    <a:pt x="107" y="66"/>
                  </a:cubicBezTo>
                  <a:cubicBezTo>
                    <a:pt x="58" y="18"/>
                    <a:pt x="58" y="18"/>
                    <a:pt x="58" y="18"/>
                  </a:cubicBezTo>
                  <a:cubicBezTo>
                    <a:pt x="10" y="63"/>
                    <a:pt x="10" y="63"/>
                    <a:pt x="10" y="63"/>
                  </a:cubicBezTo>
                  <a:cubicBezTo>
                    <a:pt x="8" y="65"/>
                    <a:pt x="4" y="65"/>
                    <a:pt x="2" y="62"/>
                  </a:cubicBezTo>
                  <a:cubicBezTo>
                    <a:pt x="0" y="60"/>
                    <a:pt x="0" y="56"/>
                    <a:pt x="3" y="54"/>
                  </a:cubicBezTo>
                  <a:cubicBezTo>
                    <a:pt x="55" y="7"/>
                    <a:pt x="55" y="7"/>
                    <a:pt x="55" y="7"/>
                  </a:cubicBezTo>
                  <a:cubicBezTo>
                    <a:pt x="57" y="5"/>
                    <a:pt x="60" y="5"/>
                    <a:pt x="62" y="7"/>
                  </a:cubicBezTo>
                  <a:cubicBezTo>
                    <a:pt x="111" y="54"/>
                    <a:pt x="111" y="54"/>
                    <a:pt x="111" y="54"/>
                  </a:cubicBezTo>
                  <a:cubicBezTo>
                    <a:pt x="148" y="13"/>
                    <a:pt x="148" y="13"/>
                    <a:pt x="148" y="13"/>
                  </a:cubicBezTo>
                  <a:cubicBezTo>
                    <a:pt x="144" y="13"/>
                    <a:pt x="144" y="13"/>
                    <a:pt x="144" y="13"/>
                  </a:cubicBezTo>
                  <a:cubicBezTo>
                    <a:pt x="141" y="13"/>
                    <a:pt x="138" y="11"/>
                    <a:pt x="138" y="8"/>
                  </a:cubicBezTo>
                  <a:cubicBezTo>
                    <a:pt x="138" y="5"/>
                    <a:pt x="140" y="2"/>
                    <a:pt x="143" y="2"/>
                  </a:cubicBezTo>
                  <a:cubicBezTo>
                    <a:pt x="162" y="1"/>
                    <a:pt x="162" y="1"/>
                    <a:pt x="162" y="1"/>
                  </a:cubicBezTo>
                  <a:cubicBezTo>
                    <a:pt x="162" y="0"/>
                    <a:pt x="162" y="0"/>
                    <a:pt x="162" y="0"/>
                  </a:cubicBezTo>
                  <a:cubicBezTo>
                    <a:pt x="163" y="0"/>
                    <a:pt x="165" y="1"/>
                    <a:pt x="166" y="2"/>
                  </a:cubicBezTo>
                  <a:cubicBezTo>
                    <a:pt x="167" y="3"/>
                    <a:pt x="167" y="4"/>
                    <a:pt x="168" y="6"/>
                  </a:cubicBezTo>
                  <a:cubicBezTo>
                    <a:pt x="168" y="25"/>
                    <a:pt x="168" y="25"/>
                    <a:pt x="168" y="25"/>
                  </a:cubicBezTo>
                  <a:cubicBezTo>
                    <a:pt x="168" y="28"/>
                    <a:pt x="165" y="30"/>
                    <a:pt x="16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a typeface="微软雅黑"/>
              </a:endParaRPr>
            </a:p>
          </p:txBody>
        </p:sp>
        <p:sp>
          <p:nvSpPr>
            <p:cNvPr id="23" name="Freeform 321">
              <a:extLst>
                <a:ext uri="{FF2B5EF4-FFF2-40B4-BE49-F238E27FC236}">
                  <a16:creationId xmlns:a16="http://schemas.microsoft.com/office/drawing/2014/main" id="{8530473F-ED0B-475F-802C-B3D95DE20E6E}"/>
                </a:ext>
              </a:extLst>
            </p:cNvPr>
            <p:cNvSpPr>
              <a:spLocks/>
            </p:cNvSpPr>
            <p:nvPr/>
          </p:nvSpPr>
          <p:spPr bwMode="auto">
            <a:xfrm>
              <a:off x="6723570" y="2770113"/>
              <a:ext cx="24324" cy="96689"/>
            </a:xfrm>
            <a:custGeom>
              <a:avLst/>
              <a:gdLst>
                <a:gd name="T0" fmla="*/ 17 w 17"/>
                <a:gd name="T1" fmla="*/ 64 h 67"/>
                <a:gd name="T2" fmla="*/ 15 w 17"/>
                <a:gd name="T3" fmla="*/ 67 h 67"/>
                <a:gd name="T4" fmla="*/ 3 w 17"/>
                <a:gd name="T5" fmla="*/ 67 h 67"/>
                <a:gd name="T6" fmla="*/ 0 w 17"/>
                <a:gd name="T7" fmla="*/ 64 h 67"/>
                <a:gd name="T8" fmla="*/ 0 w 17"/>
                <a:gd name="T9" fmla="*/ 2 h 67"/>
                <a:gd name="T10" fmla="*/ 3 w 17"/>
                <a:gd name="T11" fmla="*/ 0 h 67"/>
                <a:gd name="T12" fmla="*/ 15 w 17"/>
                <a:gd name="T13" fmla="*/ 0 h 67"/>
                <a:gd name="T14" fmla="*/ 17 w 17"/>
                <a:gd name="T15" fmla="*/ 2 h 67"/>
                <a:gd name="T16" fmla="*/ 17 w 17"/>
                <a:gd name="T17" fmla="*/ 6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67">
                  <a:moveTo>
                    <a:pt x="17" y="64"/>
                  </a:moveTo>
                  <a:cubicBezTo>
                    <a:pt x="17" y="65"/>
                    <a:pt x="16" y="67"/>
                    <a:pt x="15" y="67"/>
                  </a:cubicBezTo>
                  <a:cubicBezTo>
                    <a:pt x="3" y="67"/>
                    <a:pt x="3" y="67"/>
                    <a:pt x="3" y="67"/>
                  </a:cubicBezTo>
                  <a:cubicBezTo>
                    <a:pt x="1" y="67"/>
                    <a:pt x="0" y="65"/>
                    <a:pt x="0" y="64"/>
                  </a:cubicBezTo>
                  <a:cubicBezTo>
                    <a:pt x="0" y="2"/>
                    <a:pt x="0" y="2"/>
                    <a:pt x="0" y="2"/>
                  </a:cubicBezTo>
                  <a:cubicBezTo>
                    <a:pt x="0" y="1"/>
                    <a:pt x="1" y="0"/>
                    <a:pt x="3" y="0"/>
                  </a:cubicBezTo>
                  <a:cubicBezTo>
                    <a:pt x="15" y="0"/>
                    <a:pt x="15" y="0"/>
                    <a:pt x="15" y="0"/>
                  </a:cubicBezTo>
                  <a:cubicBezTo>
                    <a:pt x="16" y="0"/>
                    <a:pt x="17" y="1"/>
                    <a:pt x="17" y="2"/>
                  </a:cubicBezTo>
                  <a:lnTo>
                    <a:pt x="1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a typeface="微软雅黑"/>
              </a:endParaRPr>
            </a:p>
          </p:txBody>
        </p:sp>
        <p:sp>
          <p:nvSpPr>
            <p:cNvPr id="24" name="Freeform 322">
              <a:extLst>
                <a:ext uri="{FF2B5EF4-FFF2-40B4-BE49-F238E27FC236}">
                  <a16:creationId xmlns:a16="http://schemas.microsoft.com/office/drawing/2014/main" id="{5E16F852-5DF0-4191-9905-94690E5FA3A7}"/>
                </a:ext>
              </a:extLst>
            </p:cNvPr>
            <p:cNvSpPr>
              <a:spLocks/>
            </p:cNvSpPr>
            <p:nvPr/>
          </p:nvSpPr>
          <p:spPr bwMode="auto">
            <a:xfrm>
              <a:off x="6760664" y="2741532"/>
              <a:ext cx="24324" cy="125271"/>
            </a:xfrm>
            <a:custGeom>
              <a:avLst/>
              <a:gdLst>
                <a:gd name="T0" fmla="*/ 17 w 17"/>
                <a:gd name="T1" fmla="*/ 84 h 87"/>
                <a:gd name="T2" fmla="*/ 14 w 17"/>
                <a:gd name="T3" fmla="*/ 87 h 87"/>
                <a:gd name="T4" fmla="*/ 2 w 17"/>
                <a:gd name="T5" fmla="*/ 87 h 87"/>
                <a:gd name="T6" fmla="*/ 0 w 17"/>
                <a:gd name="T7" fmla="*/ 84 h 87"/>
                <a:gd name="T8" fmla="*/ 0 w 17"/>
                <a:gd name="T9" fmla="*/ 3 h 87"/>
                <a:gd name="T10" fmla="*/ 2 w 17"/>
                <a:gd name="T11" fmla="*/ 0 h 87"/>
                <a:gd name="T12" fmla="*/ 14 w 17"/>
                <a:gd name="T13" fmla="*/ 0 h 87"/>
                <a:gd name="T14" fmla="*/ 17 w 17"/>
                <a:gd name="T15" fmla="*/ 3 h 87"/>
                <a:gd name="T16" fmla="*/ 17 w 17"/>
                <a:gd name="T17" fmla="*/ 8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87">
                  <a:moveTo>
                    <a:pt x="17" y="84"/>
                  </a:moveTo>
                  <a:cubicBezTo>
                    <a:pt x="17" y="85"/>
                    <a:pt x="16" y="87"/>
                    <a:pt x="14" y="87"/>
                  </a:cubicBezTo>
                  <a:cubicBezTo>
                    <a:pt x="2" y="87"/>
                    <a:pt x="2" y="87"/>
                    <a:pt x="2" y="87"/>
                  </a:cubicBezTo>
                  <a:cubicBezTo>
                    <a:pt x="1" y="87"/>
                    <a:pt x="0" y="85"/>
                    <a:pt x="0" y="84"/>
                  </a:cubicBezTo>
                  <a:cubicBezTo>
                    <a:pt x="0" y="3"/>
                    <a:pt x="0" y="3"/>
                    <a:pt x="0" y="3"/>
                  </a:cubicBezTo>
                  <a:cubicBezTo>
                    <a:pt x="0" y="2"/>
                    <a:pt x="1" y="0"/>
                    <a:pt x="2" y="0"/>
                  </a:cubicBezTo>
                  <a:cubicBezTo>
                    <a:pt x="14" y="0"/>
                    <a:pt x="14" y="0"/>
                    <a:pt x="14" y="0"/>
                  </a:cubicBezTo>
                  <a:cubicBezTo>
                    <a:pt x="16" y="0"/>
                    <a:pt x="17" y="2"/>
                    <a:pt x="17" y="3"/>
                  </a:cubicBezTo>
                  <a:lnTo>
                    <a:pt x="17"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a typeface="微软雅黑"/>
              </a:endParaRPr>
            </a:p>
          </p:txBody>
        </p:sp>
        <p:sp>
          <p:nvSpPr>
            <p:cNvPr id="25" name="Freeform 323">
              <a:extLst>
                <a:ext uri="{FF2B5EF4-FFF2-40B4-BE49-F238E27FC236}">
                  <a16:creationId xmlns:a16="http://schemas.microsoft.com/office/drawing/2014/main" id="{25D8753A-BFAF-4614-B60A-7B9B6CC31D7B}"/>
                </a:ext>
              </a:extLst>
            </p:cNvPr>
            <p:cNvSpPr>
              <a:spLocks/>
            </p:cNvSpPr>
            <p:nvPr/>
          </p:nvSpPr>
          <p:spPr bwMode="auto">
            <a:xfrm>
              <a:off x="6796543" y="2708695"/>
              <a:ext cx="26148" cy="158109"/>
            </a:xfrm>
            <a:custGeom>
              <a:avLst/>
              <a:gdLst>
                <a:gd name="T0" fmla="*/ 18 w 18"/>
                <a:gd name="T1" fmla="*/ 107 h 110"/>
                <a:gd name="T2" fmla="*/ 15 w 18"/>
                <a:gd name="T3" fmla="*/ 110 h 110"/>
                <a:gd name="T4" fmla="*/ 3 w 18"/>
                <a:gd name="T5" fmla="*/ 110 h 110"/>
                <a:gd name="T6" fmla="*/ 0 w 18"/>
                <a:gd name="T7" fmla="*/ 107 h 110"/>
                <a:gd name="T8" fmla="*/ 0 w 18"/>
                <a:gd name="T9" fmla="*/ 3 h 110"/>
                <a:gd name="T10" fmla="*/ 3 w 18"/>
                <a:gd name="T11" fmla="*/ 0 h 110"/>
                <a:gd name="T12" fmla="*/ 15 w 18"/>
                <a:gd name="T13" fmla="*/ 0 h 110"/>
                <a:gd name="T14" fmla="*/ 18 w 18"/>
                <a:gd name="T15" fmla="*/ 3 h 110"/>
                <a:gd name="T16" fmla="*/ 18 w 18"/>
                <a:gd name="T17" fmla="*/ 10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0">
                  <a:moveTo>
                    <a:pt x="18" y="107"/>
                  </a:moveTo>
                  <a:cubicBezTo>
                    <a:pt x="18" y="108"/>
                    <a:pt x="17" y="110"/>
                    <a:pt x="15" y="110"/>
                  </a:cubicBezTo>
                  <a:cubicBezTo>
                    <a:pt x="3" y="110"/>
                    <a:pt x="3" y="110"/>
                    <a:pt x="3" y="110"/>
                  </a:cubicBezTo>
                  <a:cubicBezTo>
                    <a:pt x="2" y="110"/>
                    <a:pt x="0" y="108"/>
                    <a:pt x="0" y="107"/>
                  </a:cubicBezTo>
                  <a:cubicBezTo>
                    <a:pt x="0" y="3"/>
                    <a:pt x="0" y="3"/>
                    <a:pt x="0" y="3"/>
                  </a:cubicBezTo>
                  <a:cubicBezTo>
                    <a:pt x="0" y="1"/>
                    <a:pt x="2" y="0"/>
                    <a:pt x="3" y="0"/>
                  </a:cubicBezTo>
                  <a:cubicBezTo>
                    <a:pt x="15" y="0"/>
                    <a:pt x="15" y="0"/>
                    <a:pt x="15" y="0"/>
                  </a:cubicBezTo>
                  <a:cubicBezTo>
                    <a:pt x="17" y="0"/>
                    <a:pt x="18" y="1"/>
                    <a:pt x="18" y="3"/>
                  </a:cubicBezTo>
                  <a:lnTo>
                    <a:pt x="18"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a typeface="微软雅黑"/>
              </a:endParaRPr>
            </a:p>
          </p:txBody>
        </p:sp>
        <p:sp>
          <p:nvSpPr>
            <p:cNvPr id="26" name="Freeform 324">
              <a:extLst>
                <a:ext uri="{FF2B5EF4-FFF2-40B4-BE49-F238E27FC236}">
                  <a16:creationId xmlns:a16="http://schemas.microsoft.com/office/drawing/2014/main" id="{4D352665-C045-4178-929C-BD934289BA19}"/>
                </a:ext>
              </a:extLst>
            </p:cNvPr>
            <p:cNvSpPr>
              <a:spLocks/>
            </p:cNvSpPr>
            <p:nvPr/>
          </p:nvSpPr>
          <p:spPr bwMode="auto">
            <a:xfrm>
              <a:off x="6834247" y="2745789"/>
              <a:ext cx="25541" cy="121015"/>
            </a:xfrm>
            <a:custGeom>
              <a:avLst/>
              <a:gdLst>
                <a:gd name="T0" fmla="*/ 18 w 18"/>
                <a:gd name="T1" fmla="*/ 81 h 84"/>
                <a:gd name="T2" fmla="*/ 15 w 18"/>
                <a:gd name="T3" fmla="*/ 84 h 84"/>
                <a:gd name="T4" fmla="*/ 3 w 18"/>
                <a:gd name="T5" fmla="*/ 84 h 84"/>
                <a:gd name="T6" fmla="*/ 0 w 18"/>
                <a:gd name="T7" fmla="*/ 81 h 84"/>
                <a:gd name="T8" fmla="*/ 0 w 18"/>
                <a:gd name="T9" fmla="*/ 2 h 84"/>
                <a:gd name="T10" fmla="*/ 3 w 18"/>
                <a:gd name="T11" fmla="*/ 0 h 84"/>
                <a:gd name="T12" fmla="*/ 15 w 18"/>
                <a:gd name="T13" fmla="*/ 0 h 84"/>
                <a:gd name="T14" fmla="*/ 18 w 18"/>
                <a:gd name="T15" fmla="*/ 2 h 84"/>
                <a:gd name="T16" fmla="*/ 18 w 18"/>
                <a:gd name="T17" fmla="*/ 8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84">
                  <a:moveTo>
                    <a:pt x="18" y="81"/>
                  </a:moveTo>
                  <a:cubicBezTo>
                    <a:pt x="18" y="82"/>
                    <a:pt x="17" y="84"/>
                    <a:pt x="15" y="84"/>
                  </a:cubicBezTo>
                  <a:cubicBezTo>
                    <a:pt x="3" y="84"/>
                    <a:pt x="3" y="84"/>
                    <a:pt x="3" y="84"/>
                  </a:cubicBezTo>
                  <a:cubicBezTo>
                    <a:pt x="1" y="84"/>
                    <a:pt x="0" y="82"/>
                    <a:pt x="0" y="81"/>
                  </a:cubicBezTo>
                  <a:cubicBezTo>
                    <a:pt x="0" y="2"/>
                    <a:pt x="0" y="2"/>
                    <a:pt x="0" y="2"/>
                  </a:cubicBezTo>
                  <a:cubicBezTo>
                    <a:pt x="0" y="1"/>
                    <a:pt x="1" y="0"/>
                    <a:pt x="3" y="0"/>
                  </a:cubicBezTo>
                  <a:cubicBezTo>
                    <a:pt x="15" y="0"/>
                    <a:pt x="15" y="0"/>
                    <a:pt x="15" y="0"/>
                  </a:cubicBezTo>
                  <a:cubicBezTo>
                    <a:pt x="17" y="0"/>
                    <a:pt x="18" y="1"/>
                    <a:pt x="18" y="2"/>
                  </a:cubicBezTo>
                  <a:lnTo>
                    <a:pt x="18"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a typeface="微软雅黑"/>
              </a:endParaRPr>
            </a:p>
          </p:txBody>
        </p:sp>
        <p:sp>
          <p:nvSpPr>
            <p:cNvPr id="27" name="Freeform 325">
              <a:extLst>
                <a:ext uri="{FF2B5EF4-FFF2-40B4-BE49-F238E27FC236}">
                  <a16:creationId xmlns:a16="http://schemas.microsoft.com/office/drawing/2014/main" id="{C2D74C62-C23D-416C-8721-F172EEFB548F}"/>
                </a:ext>
              </a:extLst>
            </p:cNvPr>
            <p:cNvSpPr>
              <a:spLocks/>
            </p:cNvSpPr>
            <p:nvPr/>
          </p:nvSpPr>
          <p:spPr bwMode="auto">
            <a:xfrm>
              <a:off x="6871341" y="2770113"/>
              <a:ext cx="26148" cy="96689"/>
            </a:xfrm>
            <a:custGeom>
              <a:avLst/>
              <a:gdLst>
                <a:gd name="T0" fmla="*/ 18 w 18"/>
                <a:gd name="T1" fmla="*/ 64 h 67"/>
                <a:gd name="T2" fmla="*/ 15 w 18"/>
                <a:gd name="T3" fmla="*/ 67 h 67"/>
                <a:gd name="T4" fmla="*/ 3 w 18"/>
                <a:gd name="T5" fmla="*/ 67 h 67"/>
                <a:gd name="T6" fmla="*/ 0 w 18"/>
                <a:gd name="T7" fmla="*/ 64 h 67"/>
                <a:gd name="T8" fmla="*/ 0 w 18"/>
                <a:gd name="T9" fmla="*/ 2 h 67"/>
                <a:gd name="T10" fmla="*/ 3 w 18"/>
                <a:gd name="T11" fmla="*/ 0 h 67"/>
                <a:gd name="T12" fmla="*/ 15 w 18"/>
                <a:gd name="T13" fmla="*/ 0 h 67"/>
                <a:gd name="T14" fmla="*/ 18 w 18"/>
                <a:gd name="T15" fmla="*/ 2 h 67"/>
                <a:gd name="T16" fmla="*/ 18 w 18"/>
                <a:gd name="T17" fmla="*/ 6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67">
                  <a:moveTo>
                    <a:pt x="18" y="64"/>
                  </a:moveTo>
                  <a:cubicBezTo>
                    <a:pt x="18" y="65"/>
                    <a:pt x="16" y="67"/>
                    <a:pt x="15" y="67"/>
                  </a:cubicBezTo>
                  <a:cubicBezTo>
                    <a:pt x="3" y="67"/>
                    <a:pt x="3" y="67"/>
                    <a:pt x="3" y="67"/>
                  </a:cubicBezTo>
                  <a:cubicBezTo>
                    <a:pt x="1" y="67"/>
                    <a:pt x="0" y="65"/>
                    <a:pt x="0" y="64"/>
                  </a:cubicBezTo>
                  <a:cubicBezTo>
                    <a:pt x="0" y="2"/>
                    <a:pt x="0" y="2"/>
                    <a:pt x="0" y="2"/>
                  </a:cubicBezTo>
                  <a:cubicBezTo>
                    <a:pt x="0" y="1"/>
                    <a:pt x="1" y="0"/>
                    <a:pt x="3" y="0"/>
                  </a:cubicBezTo>
                  <a:cubicBezTo>
                    <a:pt x="15" y="0"/>
                    <a:pt x="15" y="0"/>
                    <a:pt x="15" y="0"/>
                  </a:cubicBezTo>
                  <a:cubicBezTo>
                    <a:pt x="16" y="0"/>
                    <a:pt x="18" y="1"/>
                    <a:pt x="18" y="2"/>
                  </a:cubicBezTo>
                  <a:lnTo>
                    <a:pt x="18"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a typeface="微软雅黑"/>
              </a:endParaRPr>
            </a:p>
          </p:txBody>
        </p:sp>
        <p:sp>
          <p:nvSpPr>
            <p:cNvPr id="28" name="Freeform 326">
              <a:extLst>
                <a:ext uri="{FF2B5EF4-FFF2-40B4-BE49-F238E27FC236}">
                  <a16:creationId xmlns:a16="http://schemas.microsoft.com/office/drawing/2014/main" id="{280A9C9C-ED0B-4BE3-9A8D-53A4059CC83D}"/>
                </a:ext>
              </a:extLst>
            </p:cNvPr>
            <p:cNvSpPr>
              <a:spLocks/>
            </p:cNvSpPr>
            <p:nvPr/>
          </p:nvSpPr>
          <p:spPr bwMode="auto">
            <a:xfrm>
              <a:off x="6909044" y="2741532"/>
              <a:ext cx="25541" cy="125271"/>
            </a:xfrm>
            <a:custGeom>
              <a:avLst/>
              <a:gdLst>
                <a:gd name="T0" fmla="*/ 18 w 18"/>
                <a:gd name="T1" fmla="*/ 84 h 87"/>
                <a:gd name="T2" fmla="*/ 15 w 18"/>
                <a:gd name="T3" fmla="*/ 87 h 87"/>
                <a:gd name="T4" fmla="*/ 3 w 18"/>
                <a:gd name="T5" fmla="*/ 87 h 87"/>
                <a:gd name="T6" fmla="*/ 0 w 18"/>
                <a:gd name="T7" fmla="*/ 84 h 87"/>
                <a:gd name="T8" fmla="*/ 0 w 18"/>
                <a:gd name="T9" fmla="*/ 2 h 87"/>
                <a:gd name="T10" fmla="*/ 3 w 18"/>
                <a:gd name="T11" fmla="*/ 0 h 87"/>
                <a:gd name="T12" fmla="*/ 15 w 18"/>
                <a:gd name="T13" fmla="*/ 0 h 87"/>
                <a:gd name="T14" fmla="*/ 18 w 18"/>
                <a:gd name="T15" fmla="*/ 2 h 87"/>
                <a:gd name="T16" fmla="*/ 18 w 18"/>
                <a:gd name="T17" fmla="*/ 8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87">
                  <a:moveTo>
                    <a:pt x="18" y="84"/>
                  </a:moveTo>
                  <a:cubicBezTo>
                    <a:pt x="18" y="85"/>
                    <a:pt x="16" y="87"/>
                    <a:pt x="15" y="87"/>
                  </a:cubicBezTo>
                  <a:cubicBezTo>
                    <a:pt x="3" y="87"/>
                    <a:pt x="3" y="87"/>
                    <a:pt x="3" y="87"/>
                  </a:cubicBezTo>
                  <a:cubicBezTo>
                    <a:pt x="1" y="87"/>
                    <a:pt x="0" y="85"/>
                    <a:pt x="0" y="84"/>
                  </a:cubicBezTo>
                  <a:cubicBezTo>
                    <a:pt x="0" y="2"/>
                    <a:pt x="0" y="2"/>
                    <a:pt x="0" y="2"/>
                  </a:cubicBezTo>
                  <a:cubicBezTo>
                    <a:pt x="0" y="1"/>
                    <a:pt x="1" y="0"/>
                    <a:pt x="3" y="0"/>
                  </a:cubicBezTo>
                  <a:cubicBezTo>
                    <a:pt x="15" y="0"/>
                    <a:pt x="15" y="0"/>
                    <a:pt x="15" y="0"/>
                  </a:cubicBezTo>
                  <a:cubicBezTo>
                    <a:pt x="16" y="0"/>
                    <a:pt x="18" y="1"/>
                    <a:pt x="18" y="2"/>
                  </a:cubicBezTo>
                  <a:lnTo>
                    <a:pt x="18"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a typeface="微软雅黑"/>
              </a:endParaRPr>
            </a:p>
          </p:txBody>
        </p:sp>
        <p:sp>
          <p:nvSpPr>
            <p:cNvPr id="29" name="Freeform 327">
              <a:extLst>
                <a:ext uri="{FF2B5EF4-FFF2-40B4-BE49-F238E27FC236}">
                  <a16:creationId xmlns:a16="http://schemas.microsoft.com/office/drawing/2014/main" id="{FC3096B9-CE37-4255-A8C1-9F389FD2764A}"/>
                </a:ext>
              </a:extLst>
            </p:cNvPr>
            <p:cNvSpPr>
              <a:spLocks/>
            </p:cNvSpPr>
            <p:nvPr/>
          </p:nvSpPr>
          <p:spPr bwMode="auto">
            <a:xfrm>
              <a:off x="6946138" y="2720249"/>
              <a:ext cx="24324" cy="146555"/>
            </a:xfrm>
            <a:custGeom>
              <a:avLst/>
              <a:gdLst>
                <a:gd name="T0" fmla="*/ 17 w 17"/>
                <a:gd name="T1" fmla="*/ 99 h 102"/>
                <a:gd name="T2" fmla="*/ 15 w 17"/>
                <a:gd name="T3" fmla="*/ 102 h 102"/>
                <a:gd name="T4" fmla="*/ 2 w 17"/>
                <a:gd name="T5" fmla="*/ 102 h 102"/>
                <a:gd name="T6" fmla="*/ 0 w 17"/>
                <a:gd name="T7" fmla="*/ 99 h 102"/>
                <a:gd name="T8" fmla="*/ 0 w 17"/>
                <a:gd name="T9" fmla="*/ 3 h 102"/>
                <a:gd name="T10" fmla="*/ 2 w 17"/>
                <a:gd name="T11" fmla="*/ 0 h 102"/>
                <a:gd name="T12" fmla="*/ 15 w 17"/>
                <a:gd name="T13" fmla="*/ 0 h 102"/>
                <a:gd name="T14" fmla="*/ 17 w 17"/>
                <a:gd name="T15" fmla="*/ 3 h 102"/>
                <a:gd name="T16" fmla="*/ 17 w 17"/>
                <a:gd name="T17" fmla="*/ 9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2">
                  <a:moveTo>
                    <a:pt x="17" y="99"/>
                  </a:moveTo>
                  <a:cubicBezTo>
                    <a:pt x="17" y="100"/>
                    <a:pt x="16" y="102"/>
                    <a:pt x="15" y="102"/>
                  </a:cubicBezTo>
                  <a:cubicBezTo>
                    <a:pt x="2" y="102"/>
                    <a:pt x="2" y="102"/>
                    <a:pt x="2" y="102"/>
                  </a:cubicBezTo>
                  <a:cubicBezTo>
                    <a:pt x="1" y="102"/>
                    <a:pt x="0" y="100"/>
                    <a:pt x="0" y="99"/>
                  </a:cubicBezTo>
                  <a:cubicBezTo>
                    <a:pt x="0" y="3"/>
                    <a:pt x="0" y="3"/>
                    <a:pt x="0" y="3"/>
                  </a:cubicBezTo>
                  <a:cubicBezTo>
                    <a:pt x="0" y="1"/>
                    <a:pt x="1" y="0"/>
                    <a:pt x="2" y="0"/>
                  </a:cubicBezTo>
                  <a:cubicBezTo>
                    <a:pt x="15" y="0"/>
                    <a:pt x="15" y="0"/>
                    <a:pt x="15" y="0"/>
                  </a:cubicBezTo>
                  <a:cubicBezTo>
                    <a:pt x="16" y="0"/>
                    <a:pt x="17" y="1"/>
                    <a:pt x="17" y="3"/>
                  </a:cubicBezTo>
                  <a:lnTo>
                    <a:pt x="17"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a typeface="微软雅黑"/>
              </a:endParaRPr>
            </a:p>
          </p:txBody>
        </p:sp>
      </p:grpSp>
      <p:sp>
        <p:nvSpPr>
          <p:cNvPr id="31" name="矩形">
            <a:extLst>
              <a:ext uri="{FF2B5EF4-FFF2-40B4-BE49-F238E27FC236}">
                <a16:creationId xmlns:a16="http://schemas.microsoft.com/office/drawing/2014/main" id="{8B19709F-82B3-49F7-83A0-2310FB85CECD}"/>
              </a:ext>
            </a:extLst>
          </p:cNvPr>
          <p:cNvSpPr/>
          <p:nvPr/>
        </p:nvSpPr>
        <p:spPr>
          <a:xfrm>
            <a:off x="12987354" y="7849938"/>
            <a:ext cx="1147366" cy="697341"/>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en-US" altLang="zh-CN" sz="4000" b="1">
                <a:gradFill flip="none" rotWithShape="1">
                  <a:gsLst>
                    <a:gs pos="0">
                      <a:srgbClr val="AFC9FF"/>
                    </a:gs>
                    <a:gs pos="100000">
                      <a:srgbClr val="EEF7FF"/>
                    </a:gs>
                  </a:gsLst>
                  <a:lin ang="14275631" scaled="0"/>
                </a:gradFill>
                <a:latin typeface="FZLanTingHeiS-B-GB"/>
                <a:ea typeface="Source Han Sans CN" charset="-122"/>
              </a:rPr>
              <a:t>&lt;/&gt;</a:t>
            </a:r>
          </a:p>
        </p:txBody>
      </p:sp>
      <p:sp>
        <p:nvSpPr>
          <p:cNvPr id="32" name="文本框 31">
            <a:extLst>
              <a:ext uri="{FF2B5EF4-FFF2-40B4-BE49-F238E27FC236}">
                <a16:creationId xmlns:a16="http://schemas.microsoft.com/office/drawing/2014/main" id="{BB760C0D-803D-41ED-AFFC-FEB7EFD0E0A1}"/>
              </a:ext>
            </a:extLst>
          </p:cNvPr>
          <p:cNvSpPr txBox="1"/>
          <p:nvPr/>
        </p:nvSpPr>
        <p:spPr>
          <a:xfrm>
            <a:off x="16747188" y="11462979"/>
            <a:ext cx="1990346" cy="109750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287" tIns="25287" rIns="25287" bIns="25287" numCol="1" spcCol="38100" rtlCol="0" anchor="ctr">
            <a:spAutoFit/>
          </a:bodyPr>
          <a:lstStyle/>
          <a:p>
            <a:pPr marL="0" marR="0" indent="0" algn="ctr" defTabSz="3467860" rtl="0" fontAlgn="auto" latinLnBrk="0" hangingPunct="0">
              <a:lnSpc>
                <a:spcPct val="100000"/>
              </a:lnSpc>
              <a:spcBef>
                <a:spcPts val="0"/>
              </a:spcBef>
              <a:spcAft>
                <a:spcPts val="0"/>
              </a:spcAft>
              <a:buClrTx/>
              <a:buSzTx/>
              <a:buFontTx/>
              <a:buNone/>
              <a:tabLst/>
            </a:pPr>
            <a:r>
              <a:rPr kumimoji="0" lang="zh-CN" altLang="en-US" sz="3400" b="0" i="0" u="none" strike="noStrike" cap="none" spc="0" normalizeH="0" baseline="0">
                <a:ln>
                  <a:noFill/>
                </a:ln>
                <a:solidFill>
                  <a:srgbClr val="FFFFFF"/>
                </a:solidFill>
                <a:effectLst/>
                <a:uFillTx/>
                <a:latin typeface="+mn-lt"/>
                <a:ea typeface="+mn-ea"/>
                <a:cs typeface="+mn-cs"/>
                <a:sym typeface="FZLanTingHeiS-R-GB"/>
              </a:rPr>
              <a:t>度量</a:t>
            </a:r>
            <a:r>
              <a:rPr kumimoji="0" lang="en-US" altLang="zh-CN" sz="3400" b="0" i="0" u="none" strike="noStrike" cap="none" spc="0" normalizeH="0" baseline="0">
                <a:ln>
                  <a:noFill/>
                </a:ln>
                <a:solidFill>
                  <a:srgbClr val="FFFFFF"/>
                </a:solidFill>
                <a:effectLst/>
                <a:uFillTx/>
                <a:latin typeface="+mn-lt"/>
                <a:ea typeface="+mn-ea"/>
                <a:cs typeface="+mn-cs"/>
                <a:sym typeface="FZLanTingHeiS-R-GB"/>
              </a:rPr>
              <a:t>&amp;</a:t>
            </a:r>
            <a:r>
              <a:rPr kumimoji="0" lang="zh-CN" altLang="en-US" sz="3400" b="0" i="0" u="none" strike="noStrike" cap="none" spc="0" normalizeH="0" baseline="0">
                <a:ln>
                  <a:noFill/>
                </a:ln>
                <a:solidFill>
                  <a:srgbClr val="FFFFFF"/>
                </a:solidFill>
                <a:effectLst/>
                <a:uFillTx/>
                <a:latin typeface="+mn-lt"/>
                <a:ea typeface="+mn-ea"/>
                <a:cs typeface="+mn-cs"/>
                <a:sym typeface="FZLanTingHeiS-R-GB"/>
              </a:rPr>
              <a:t>签证明报告</a:t>
            </a:r>
          </a:p>
        </p:txBody>
      </p:sp>
      <p:sp>
        <p:nvSpPr>
          <p:cNvPr id="33" name="文本框 32">
            <a:extLst>
              <a:ext uri="{FF2B5EF4-FFF2-40B4-BE49-F238E27FC236}">
                <a16:creationId xmlns:a16="http://schemas.microsoft.com/office/drawing/2014/main" id="{E1FE7502-0EE3-4C19-B220-AEBC7964977E}"/>
              </a:ext>
            </a:extLst>
          </p:cNvPr>
          <p:cNvSpPr txBox="1"/>
          <p:nvPr/>
        </p:nvSpPr>
        <p:spPr>
          <a:xfrm>
            <a:off x="12751139" y="8753791"/>
            <a:ext cx="1619795" cy="57428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287" tIns="25287" rIns="25287" bIns="25287" numCol="1" spcCol="38100" rtlCol="0" anchor="ctr">
            <a:spAutoFit/>
          </a:bodyPr>
          <a:lstStyle/>
          <a:p>
            <a:pPr marL="0" marR="0" indent="0" algn="ctr" defTabSz="3467860" rtl="0" fontAlgn="auto" latinLnBrk="0" hangingPunct="0">
              <a:lnSpc>
                <a:spcPct val="100000"/>
              </a:lnSpc>
              <a:spcBef>
                <a:spcPts val="0"/>
              </a:spcBef>
              <a:spcAft>
                <a:spcPts val="0"/>
              </a:spcAft>
              <a:buClrTx/>
              <a:buSzTx/>
              <a:buFontTx/>
              <a:buNone/>
              <a:tabLst/>
            </a:pPr>
            <a:r>
              <a:rPr kumimoji="0" lang="en-US" altLang="zh-CN" sz="3400" b="0" i="0" u="none" strike="noStrike" cap="none" spc="0" normalizeH="0" baseline="0">
                <a:ln>
                  <a:noFill/>
                </a:ln>
                <a:solidFill>
                  <a:schemeClr val="tx1"/>
                </a:solidFill>
                <a:effectLst/>
                <a:uFillTx/>
                <a:latin typeface="+mn-lt"/>
                <a:ea typeface="+mn-ea"/>
                <a:cs typeface="+mn-cs"/>
                <a:sym typeface="FZLanTingHeiS-R-GB"/>
              </a:rPr>
              <a:t>Code</a:t>
            </a:r>
            <a:endParaRPr kumimoji="0" lang="zh-CN" altLang="en-US" sz="3400" b="0" i="0" u="none" strike="noStrike" cap="none" spc="0" normalizeH="0" baseline="0">
              <a:ln>
                <a:noFill/>
              </a:ln>
              <a:solidFill>
                <a:schemeClr val="tx1"/>
              </a:solidFill>
              <a:effectLst/>
              <a:uFillTx/>
              <a:latin typeface="+mn-lt"/>
              <a:ea typeface="+mn-ea"/>
              <a:cs typeface="+mn-cs"/>
              <a:sym typeface="FZLanTingHeiS-R-GB"/>
            </a:endParaRPr>
          </a:p>
        </p:txBody>
      </p:sp>
      <p:sp>
        <p:nvSpPr>
          <p:cNvPr id="34" name="箭头: 上 33">
            <a:extLst>
              <a:ext uri="{FF2B5EF4-FFF2-40B4-BE49-F238E27FC236}">
                <a16:creationId xmlns:a16="http://schemas.microsoft.com/office/drawing/2014/main" id="{EEE95DBB-5DBD-42A0-96A7-1F252B68AB92}"/>
              </a:ext>
            </a:extLst>
          </p:cNvPr>
          <p:cNvSpPr/>
          <p:nvPr/>
        </p:nvSpPr>
        <p:spPr>
          <a:xfrm>
            <a:off x="9169566" y="11623796"/>
            <a:ext cx="527428" cy="916547"/>
          </a:xfrm>
          <a:prstGeom prst="upArrow">
            <a:avLst/>
          </a:prstGeom>
          <a:solidFill>
            <a:srgbClr val="FFFF00"/>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a typeface="等线" panose="02010600030101010101" pitchFamily="2" charset="-122"/>
              <a:cs typeface="+mn-cs"/>
            </a:endParaRPr>
          </a:p>
        </p:txBody>
      </p:sp>
      <p:sp>
        <p:nvSpPr>
          <p:cNvPr id="35" name="箭头: 上 34">
            <a:extLst>
              <a:ext uri="{FF2B5EF4-FFF2-40B4-BE49-F238E27FC236}">
                <a16:creationId xmlns:a16="http://schemas.microsoft.com/office/drawing/2014/main" id="{5F01F65D-B84C-45FC-BCB0-2F7C9CF29D8A}"/>
              </a:ext>
            </a:extLst>
          </p:cNvPr>
          <p:cNvSpPr/>
          <p:nvPr/>
        </p:nvSpPr>
        <p:spPr>
          <a:xfrm>
            <a:off x="13871006" y="11540154"/>
            <a:ext cx="527428" cy="2511782"/>
          </a:xfrm>
          <a:prstGeom prst="upArrow">
            <a:avLst/>
          </a:prstGeom>
          <a:solidFill>
            <a:srgbClr val="FFFF00"/>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a typeface="等线" panose="02010600030101010101" pitchFamily="2" charset="-122"/>
              <a:cs typeface="+mn-cs"/>
            </a:endParaRPr>
          </a:p>
        </p:txBody>
      </p:sp>
      <p:sp>
        <p:nvSpPr>
          <p:cNvPr id="36" name="乘号 35">
            <a:extLst>
              <a:ext uri="{FF2B5EF4-FFF2-40B4-BE49-F238E27FC236}">
                <a16:creationId xmlns:a16="http://schemas.microsoft.com/office/drawing/2014/main" id="{78B70CAD-1DB9-46B3-B395-704E55E3DC98}"/>
              </a:ext>
            </a:extLst>
          </p:cNvPr>
          <p:cNvSpPr/>
          <p:nvPr/>
        </p:nvSpPr>
        <p:spPr>
          <a:xfrm>
            <a:off x="9146496" y="11797703"/>
            <a:ext cx="573568" cy="762784"/>
          </a:xfrm>
          <a:prstGeom prst="mathMultiply">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a typeface="等线" panose="02010600030101010101" pitchFamily="2" charset="-122"/>
              <a:cs typeface="+mn-cs"/>
            </a:endParaRPr>
          </a:p>
        </p:txBody>
      </p:sp>
      <p:sp>
        <p:nvSpPr>
          <p:cNvPr id="37" name="乘号 36">
            <a:extLst>
              <a:ext uri="{FF2B5EF4-FFF2-40B4-BE49-F238E27FC236}">
                <a16:creationId xmlns:a16="http://schemas.microsoft.com/office/drawing/2014/main" id="{DB373C39-7A5E-4FDB-B9CF-19E17FF76745}"/>
              </a:ext>
            </a:extLst>
          </p:cNvPr>
          <p:cNvSpPr/>
          <p:nvPr/>
        </p:nvSpPr>
        <p:spPr>
          <a:xfrm>
            <a:off x="13871006" y="11771984"/>
            <a:ext cx="573568" cy="762784"/>
          </a:xfrm>
          <a:prstGeom prst="mathMultiply">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a typeface="等线" panose="02010600030101010101" pitchFamily="2" charset="-122"/>
              <a:cs typeface="+mn-cs"/>
            </a:endParaRPr>
          </a:p>
        </p:txBody>
      </p:sp>
      <p:cxnSp>
        <p:nvCxnSpPr>
          <p:cNvPr id="44" name="直接箭头连接符 43">
            <a:extLst>
              <a:ext uri="{FF2B5EF4-FFF2-40B4-BE49-F238E27FC236}">
                <a16:creationId xmlns:a16="http://schemas.microsoft.com/office/drawing/2014/main" id="{12F6F3B5-AA4B-4C54-9EA7-9269CDA6F58B}"/>
              </a:ext>
            </a:extLst>
          </p:cNvPr>
          <p:cNvCxnSpPr>
            <a:cxnSpLocks/>
            <a:endCxn id="4" idx="3"/>
          </p:cNvCxnSpPr>
          <p:nvPr/>
        </p:nvCxnSpPr>
        <p:spPr>
          <a:xfrm flipH="1">
            <a:off x="5804265" y="7364334"/>
            <a:ext cx="2209546" cy="0"/>
          </a:xfrm>
          <a:prstGeom prst="straightConnector1">
            <a:avLst/>
          </a:prstGeom>
          <a:noFill/>
          <a:ln w="63500" cap="flat">
            <a:solidFill>
              <a:srgbClr val="FFFFFF"/>
            </a:solidFill>
            <a:prstDash val="solid"/>
            <a:miter lim="400000"/>
            <a:tailEnd type="triangle" w="lg" len="lg"/>
          </a:ln>
          <a:effectLst/>
          <a:sp3d/>
        </p:spPr>
        <p:style>
          <a:lnRef idx="0">
            <a:scrgbClr r="0" g="0" b="0"/>
          </a:lnRef>
          <a:fillRef idx="0">
            <a:scrgbClr r="0" g="0" b="0"/>
          </a:fillRef>
          <a:effectRef idx="0">
            <a:scrgbClr r="0" g="0" b="0"/>
          </a:effectRef>
          <a:fontRef idx="none"/>
        </p:style>
      </p:cxnSp>
      <p:sp>
        <p:nvSpPr>
          <p:cNvPr id="56" name="左大括号 55">
            <a:extLst>
              <a:ext uri="{FF2B5EF4-FFF2-40B4-BE49-F238E27FC236}">
                <a16:creationId xmlns:a16="http://schemas.microsoft.com/office/drawing/2014/main" id="{EE8CAEB0-E1DC-4945-AD6B-8CADBD5DFFA4}"/>
              </a:ext>
            </a:extLst>
          </p:cNvPr>
          <p:cNvSpPr/>
          <p:nvPr/>
        </p:nvSpPr>
        <p:spPr>
          <a:xfrm>
            <a:off x="8400780" y="12972259"/>
            <a:ext cx="527428" cy="1513184"/>
          </a:xfrm>
          <a:prstGeom prst="leftBrace">
            <a:avLst/>
          </a:prstGeom>
          <a:noFill/>
          <a:ln w="3175" cap="flat">
            <a:solidFill>
              <a:srgbClr val="FFFFFF"/>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sp>
        <p:nvSpPr>
          <p:cNvPr id="57" name="文本框 56">
            <a:extLst>
              <a:ext uri="{FF2B5EF4-FFF2-40B4-BE49-F238E27FC236}">
                <a16:creationId xmlns:a16="http://schemas.microsoft.com/office/drawing/2014/main" id="{B910BB03-E3CE-4C68-BF54-256988E76D34}"/>
              </a:ext>
            </a:extLst>
          </p:cNvPr>
          <p:cNvSpPr txBox="1"/>
          <p:nvPr/>
        </p:nvSpPr>
        <p:spPr>
          <a:xfrm>
            <a:off x="5822283" y="13441707"/>
            <a:ext cx="2584373" cy="57428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287" tIns="25287" rIns="25287" bIns="25287" numCol="1" spcCol="38100" rtlCol="0" anchor="ctr">
            <a:spAutoFit/>
          </a:bodyPr>
          <a:lstStyle/>
          <a:p>
            <a:pPr marL="0" marR="0" indent="0" algn="ctr" defTabSz="3467860" rtl="0" fontAlgn="auto" latinLnBrk="0" hangingPunct="0">
              <a:lnSpc>
                <a:spcPct val="100000"/>
              </a:lnSpc>
              <a:spcBef>
                <a:spcPts val="0"/>
              </a:spcBef>
              <a:spcAft>
                <a:spcPts val="0"/>
              </a:spcAft>
              <a:buClrTx/>
              <a:buSzTx/>
              <a:buFontTx/>
              <a:buNone/>
              <a:tabLst/>
            </a:pPr>
            <a:r>
              <a:rPr kumimoji="0" lang="en-US" altLang="zh-CN" sz="3400" b="0" i="0" u="none" strike="noStrike" cap="none" spc="0" normalizeH="0" baseline="0">
                <a:ln>
                  <a:noFill/>
                </a:ln>
                <a:solidFill>
                  <a:srgbClr val="FFFFFF"/>
                </a:solidFill>
                <a:effectLst/>
                <a:uFillTx/>
                <a:latin typeface="+mn-lt"/>
                <a:ea typeface="+mn-ea"/>
                <a:cs typeface="+mn-cs"/>
                <a:sym typeface="FZLanTingHeiS-R-GB"/>
              </a:rPr>
              <a:t>Untrusted</a:t>
            </a:r>
            <a:endParaRPr kumimoji="0" lang="zh-CN" altLang="en-US" sz="3400" b="0" i="0" u="none" strike="noStrike" cap="none" spc="0" normalizeH="0" baseline="0">
              <a:ln>
                <a:noFill/>
              </a:ln>
              <a:solidFill>
                <a:srgbClr val="FFFFFF"/>
              </a:solidFill>
              <a:effectLst/>
              <a:uFillTx/>
              <a:latin typeface="+mn-lt"/>
              <a:ea typeface="+mn-ea"/>
              <a:cs typeface="+mn-cs"/>
              <a:sym typeface="FZLanTingHeiS-R-GB"/>
            </a:endParaRPr>
          </a:p>
        </p:txBody>
      </p:sp>
      <p:grpSp>
        <p:nvGrpSpPr>
          <p:cNvPr id="58" name="组合 57">
            <a:extLst>
              <a:ext uri="{FF2B5EF4-FFF2-40B4-BE49-F238E27FC236}">
                <a16:creationId xmlns:a16="http://schemas.microsoft.com/office/drawing/2014/main" id="{C8829D51-39AA-471C-B6FA-AA39AFB66148}"/>
              </a:ext>
            </a:extLst>
          </p:cNvPr>
          <p:cNvGrpSpPr/>
          <p:nvPr/>
        </p:nvGrpSpPr>
        <p:grpSpPr>
          <a:xfrm>
            <a:off x="10256779" y="5649239"/>
            <a:ext cx="774384" cy="808508"/>
            <a:chOff x="6324773" y="3179855"/>
            <a:chExt cx="213006" cy="260341"/>
          </a:xfrm>
          <a:solidFill>
            <a:schemeClr val="tx1"/>
          </a:solidFill>
        </p:grpSpPr>
        <p:sp>
          <p:nvSpPr>
            <p:cNvPr id="59" name="Freeform 301">
              <a:extLst>
                <a:ext uri="{FF2B5EF4-FFF2-40B4-BE49-F238E27FC236}">
                  <a16:creationId xmlns:a16="http://schemas.microsoft.com/office/drawing/2014/main" id="{8402E5AE-3903-4099-B138-32B693B0A1A3}"/>
                </a:ext>
              </a:extLst>
            </p:cNvPr>
            <p:cNvSpPr>
              <a:spLocks noEditPoints="1"/>
            </p:cNvSpPr>
            <p:nvPr/>
          </p:nvSpPr>
          <p:spPr bwMode="auto">
            <a:xfrm>
              <a:off x="6324773" y="3179855"/>
              <a:ext cx="213006" cy="260341"/>
            </a:xfrm>
            <a:custGeom>
              <a:avLst/>
              <a:gdLst>
                <a:gd name="T0" fmla="*/ 138 w 151"/>
                <a:gd name="T1" fmla="*/ 64 h 185"/>
                <a:gd name="T2" fmla="*/ 138 w 151"/>
                <a:gd name="T3" fmla="*/ 62 h 185"/>
                <a:gd name="T4" fmla="*/ 76 w 151"/>
                <a:gd name="T5" fmla="*/ 0 h 185"/>
                <a:gd name="T6" fmla="*/ 14 w 151"/>
                <a:gd name="T7" fmla="*/ 62 h 185"/>
                <a:gd name="T8" fmla="*/ 14 w 151"/>
                <a:gd name="T9" fmla="*/ 64 h 185"/>
                <a:gd name="T10" fmla="*/ 0 w 151"/>
                <a:gd name="T11" fmla="*/ 88 h 185"/>
                <a:gd name="T12" fmla="*/ 0 w 151"/>
                <a:gd name="T13" fmla="*/ 157 h 185"/>
                <a:gd name="T14" fmla="*/ 28 w 151"/>
                <a:gd name="T15" fmla="*/ 185 h 185"/>
                <a:gd name="T16" fmla="*/ 123 w 151"/>
                <a:gd name="T17" fmla="*/ 185 h 185"/>
                <a:gd name="T18" fmla="*/ 151 w 151"/>
                <a:gd name="T19" fmla="*/ 157 h 185"/>
                <a:gd name="T20" fmla="*/ 151 w 151"/>
                <a:gd name="T21" fmla="*/ 88 h 185"/>
                <a:gd name="T22" fmla="*/ 138 w 151"/>
                <a:gd name="T23" fmla="*/ 64 h 185"/>
                <a:gd name="T24" fmla="*/ 76 w 151"/>
                <a:gd name="T25" fmla="*/ 16 h 185"/>
                <a:gd name="T26" fmla="*/ 122 w 151"/>
                <a:gd name="T27" fmla="*/ 60 h 185"/>
                <a:gd name="T28" fmla="*/ 30 w 151"/>
                <a:gd name="T29" fmla="*/ 60 h 185"/>
                <a:gd name="T30" fmla="*/ 76 w 151"/>
                <a:gd name="T31" fmla="*/ 16 h 185"/>
                <a:gd name="T32" fmla="*/ 135 w 151"/>
                <a:gd name="T33" fmla="*/ 157 h 185"/>
                <a:gd name="T34" fmla="*/ 123 w 151"/>
                <a:gd name="T35" fmla="*/ 169 h 185"/>
                <a:gd name="T36" fmla="*/ 28 w 151"/>
                <a:gd name="T37" fmla="*/ 169 h 185"/>
                <a:gd name="T38" fmla="*/ 16 w 151"/>
                <a:gd name="T39" fmla="*/ 157 h 185"/>
                <a:gd name="T40" fmla="*/ 16 w 151"/>
                <a:gd name="T41" fmla="*/ 88 h 185"/>
                <a:gd name="T42" fmla="*/ 28 w 151"/>
                <a:gd name="T43" fmla="*/ 76 h 185"/>
                <a:gd name="T44" fmla="*/ 123 w 151"/>
                <a:gd name="T45" fmla="*/ 76 h 185"/>
                <a:gd name="T46" fmla="*/ 135 w 151"/>
                <a:gd name="T47" fmla="*/ 88 h 185"/>
                <a:gd name="T48" fmla="*/ 135 w 151"/>
                <a:gd name="T49" fmla="*/ 15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85">
                  <a:moveTo>
                    <a:pt x="138" y="64"/>
                  </a:moveTo>
                  <a:cubicBezTo>
                    <a:pt x="138" y="64"/>
                    <a:pt x="138" y="63"/>
                    <a:pt x="138" y="62"/>
                  </a:cubicBezTo>
                  <a:cubicBezTo>
                    <a:pt x="138" y="28"/>
                    <a:pt x="110" y="0"/>
                    <a:pt x="76" y="0"/>
                  </a:cubicBezTo>
                  <a:cubicBezTo>
                    <a:pt x="42" y="0"/>
                    <a:pt x="14" y="28"/>
                    <a:pt x="14" y="62"/>
                  </a:cubicBezTo>
                  <a:cubicBezTo>
                    <a:pt x="14" y="63"/>
                    <a:pt x="14" y="64"/>
                    <a:pt x="14" y="64"/>
                  </a:cubicBezTo>
                  <a:cubicBezTo>
                    <a:pt x="6" y="69"/>
                    <a:pt x="0" y="78"/>
                    <a:pt x="0" y="88"/>
                  </a:cubicBezTo>
                  <a:cubicBezTo>
                    <a:pt x="0" y="157"/>
                    <a:pt x="0" y="157"/>
                    <a:pt x="0" y="157"/>
                  </a:cubicBezTo>
                  <a:cubicBezTo>
                    <a:pt x="0" y="173"/>
                    <a:pt x="13" y="185"/>
                    <a:pt x="28" y="185"/>
                  </a:cubicBezTo>
                  <a:cubicBezTo>
                    <a:pt x="123" y="185"/>
                    <a:pt x="123" y="185"/>
                    <a:pt x="123" y="185"/>
                  </a:cubicBezTo>
                  <a:cubicBezTo>
                    <a:pt x="139" y="185"/>
                    <a:pt x="151" y="173"/>
                    <a:pt x="151" y="157"/>
                  </a:cubicBezTo>
                  <a:cubicBezTo>
                    <a:pt x="151" y="88"/>
                    <a:pt x="151" y="88"/>
                    <a:pt x="151" y="88"/>
                  </a:cubicBezTo>
                  <a:cubicBezTo>
                    <a:pt x="151" y="78"/>
                    <a:pt x="146" y="69"/>
                    <a:pt x="138" y="64"/>
                  </a:cubicBezTo>
                  <a:close/>
                  <a:moveTo>
                    <a:pt x="76" y="16"/>
                  </a:moveTo>
                  <a:cubicBezTo>
                    <a:pt x="101" y="16"/>
                    <a:pt x="121" y="36"/>
                    <a:pt x="122" y="60"/>
                  </a:cubicBezTo>
                  <a:cubicBezTo>
                    <a:pt x="30" y="60"/>
                    <a:pt x="30" y="60"/>
                    <a:pt x="30" y="60"/>
                  </a:cubicBezTo>
                  <a:cubicBezTo>
                    <a:pt x="31" y="36"/>
                    <a:pt x="51" y="16"/>
                    <a:pt x="76" y="16"/>
                  </a:cubicBezTo>
                  <a:close/>
                  <a:moveTo>
                    <a:pt x="135" y="157"/>
                  </a:moveTo>
                  <a:cubicBezTo>
                    <a:pt x="135" y="164"/>
                    <a:pt x="130" y="169"/>
                    <a:pt x="123" y="169"/>
                  </a:cubicBezTo>
                  <a:cubicBezTo>
                    <a:pt x="28" y="169"/>
                    <a:pt x="28" y="169"/>
                    <a:pt x="28" y="169"/>
                  </a:cubicBezTo>
                  <a:cubicBezTo>
                    <a:pt x="22" y="169"/>
                    <a:pt x="16" y="164"/>
                    <a:pt x="16" y="157"/>
                  </a:cubicBezTo>
                  <a:cubicBezTo>
                    <a:pt x="16" y="88"/>
                    <a:pt x="16" y="88"/>
                    <a:pt x="16" y="88"/>
                  </a:cubicBezTo>
                  <a:cubicBezTo>
                    <a:pt x="16" y="82"/>
                    <a:pt x="22" y="76"/>
                    <a:pt x="28" y="76"/>
                  </a:cubicBezTo>
                  <a:cubicBezTo>
                    <a:pt x="123" y="76"/>
                    <a:pt x="123" y="76"/>
                    <a:pt x="123" y="76"/>
                  </a:cubicBezTo>
                  <a:cubicBezTo>
                    <a:pt x="130" y="76"/>
                    <a:pt x="135" y="82"/>
                    <a:pt x="135" y="88"/>
                  </a:cubicBezTo>
                  <a:lnTo>
                    <a:pt x="135" y="157"/>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ndParaRPr>
            </a:p>
          </p:txBody>
        </p:sp>
        <p:sp>
          <p:nvSpPr>
            <p:cNvPr id="60" name="Freeform 302">
              <a:extLst>
                <a:ext uri="{FF2B5EF4-FFF2-40B4-BE49-F238E27FC236}">
                  <a16:creationId xmlns:a16="http://schemas.microsoft.com/office/drawing/2014/main" id="{889B03FC-3E35-48B9-BBEA-414E85985117}"/>
                </a:ext>
              </a:extLst>
            </p:cNvPr>
            <p:cNvSpPr>
              <a:spLocks/>
            </p:cNvSpPr>
            <p:nvPr/>
          </p:nvSpPr>
          <p:spPr bwMode="auto">
            <a:xfrm>
              <a:off x="6409975" y="3319491"/>
              <a:ext cx="42601" cy="78103"/>
            </a:xfrm>
            <a:custGeom>
              <a:avLst/>
              <a:gdLst>
                <a:gd name="T0" fmla="*/ 30 w 30"/>
                <a:gd name="T1" fmla="*/ 15 h 55"/>
                <a:gd name="T2" fmla="*/ 15 w 30"/>
                <a:gd name="T3" fmla="*/ 0 h 55"/>
                <a:gd name="T4" fmla="*/ 0 w 30"/>
                <a:gd name="T5" fmla="*/ 15 h 55"/>
                <a:gd name="T6" fmla="*/ 6 w 30"/>
                <a:gd name="T7" fmla="*/ 27 h 55"/>
                <a:gd name="T8" fmla="*/ 3 w 30"/>
                <a:gd name="T9" fmla="*/ 53 h 55"/>
                <a:gd name="T10" fmla="*/ 3 w 30"/>
                <a:gd name="T11" fmla="*/ 55 h 55"/>
                <a:gd name="T12" fmla="*/ 5 w 30"/>
                <a:gd name="T13" fmla="*/ 55 h 55"/>
                <a:gd name="T14" fmla="*/ 25 w 30"/>
                <a:gd name="T15" fmla="*/ 55 h 55"/>
                <a:gd name="T16" fmla="*/ 25 w 30"/>
                <a:gd name="T17" fmla="*/ 55 h 55"/>
                <a:gd name="T18" fmla="*/ 27 w 30"/>
                <a:gd name="T19" fmla="*/ 53 h 55"/>
                <a:gd name="T20" fmla="*/ 27 w 30"/>
                <a:gd name="T21" fmla="*/ 53 h 55"/>
                <a:gd name="T22" fmla="*/ 24 w 30"/>
                <a:gd name="T23" fmla="*/ 27 h 55"/>
                <a:gd name="T24" fmla="*/ 30 w 30"/>
                <a:gd name="T25" fmla="*/ 1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55">
                  <a:moveTo>
                    <a:pt x="30" y="15"/>
                  </a:moveTo>
                  <a:cubicBezTo>
                    <a:pt x="30" y="7"/>
                    <a:pt x="23" y="0"/>
                    <a:pt x="15" y="0"/>
                  </a:cubicBezTo>
                  <a:cubicBezTo>
                    <a:pt x="7" y="0"/>
                    <a:pt x="0" y="7"/>
                    <a:pt x="0" y="15"/>
                  </a:cubicBezTo>
                  <a:cubicBezTo>
                    <a:pt x="0" y="20"/>
                    <a:pt x="2" y="24"/>
                    <a:pt x="6" y="27"/>
                  </a:cubicBezTo>
                  <a:cubicBezTo>
                    <a:pt x="3" y="53"/>
                    <a:pt x="3" y="53"/>
                    <a:pt x="3" y="53"/>
                  </a:cubicBezTo>
                  <a:cubicBezTo>
                    <a:pt x="3" y="54"/>
                    <a:pt x="3" y="54"/>
                    <a:pt x="3" y="55"/>
                  </a:cubicBezTo>
                  <a:cubicBezTo>
                    <a:pt x="4" y="55"/>
                    <a:pt x="4" y="55"/>
                    <a:pt x="5" y="55"/>
                  </a:cubicBezTo>
                  <a:cubicBezTo>
                    <a:pt x="25" y="55"/>
                    <a:pt x="25" y="55"/>
                    <a:pt x="25" y="55"/>
                  </a:cubicBezTo>
                  <a:cubicBezTo>
                    <a:pt x="25" y="55"/>
                    <a:pt x="25" y="55"/>
                    <a:pt x="25" y="55"/>
                  </a:cubicBezTo>
                  <a:cubicBezTo>
                    <a:pt x="26" y="55"/>
                    <a:pt x="27" y="54"/>
                    <a:pt x="27" y="53"/>
                  </a:cubicBezTo>
                  <a:cubicBezTo>
                    <a:pt x="27" y="53"/>
                    <a:pt x="27" y="53"/>
                    <a:pt x="27" y="53"/>
                  </a:cubicBezTo>
                  <a:cubicBezTo>
                    <a:pt x="24" y="27"/>
                    <a:pt x="24" y="27"/>
                    <a:pt x="24" y="27"/>
                  </a:cubicBezTo>
                  <a:cubicBezTo>
                    <a:pt x="28" y="24"/>
                    <a:pt x="30" y="20"/>
                    <a:pt x="30" y="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ndParaRPr>
            </a:p>
          </p:txBody>
        </p:sp>
      </p:grpSp>
      <p:sp>
        <p:nvSpPr>
          <p:cNvPr id="62" name="文本框 61">
            <a:extLst>
              <a:ext uri="{FF2B5EF4-FFF2-40B4-BE49-F238E27FC236}">
                <a16:creationId xmlns:a16="http://schemas.microsoft.com/office/drawing/2014/main" id="{C0FBA8FD-C9EC-4D97-8FD9-648C1A3CFD51}"/>
              </a:ext>
            </a:extLst>
          </p:cNvPr>
          <p:cNvSpPr txBox="1"/>
          <p:nvPr/>
        </p:nvSpPr>
        <p:spPr>
          <a:xfrm>
            <a:off x="9632868" y="8753384"/>
            <a:ext cx="1619795" cy="57428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287" tIns="25287" rIns="25287" bIns="25287" numCol="1" spcCol="38100" rtlCol="0" anchor="ctr">
            <a:spAutoFit/>
          </a:bodyPr>
          <a:lstStyle/>
          <a:p>
            <a:pPr marL="0" marR="0" indent="0" algn="ctr" defTabSz="3467860" rtl="0" fontAlgn="auto" latinLnBrk="0" hangingPunct="0">
              <a:lnSpc>
                <a:spcPct val="100000"/>
              </a:lnSpc>
              <a:spcBef>
                <a:spcPts val="0"/>
              </a:spcBef>
              <a:spcAft>
                <a:spcPts val="0"/>
              </a:spcAft>
              <a:buClrTx/>
              <a:buSzTx/>
              <a:buFontTx/>
              <a:buNone/>
              <a:tabLst/>
            </a:pPr>
            <a:r>
              <a:rPr kumimoji="0" lang="en-US" altLang="zh-CN" sz="3400" b="0" i="0" u="none" strike="noStrike" cap="none" spc="0" normalizeH="0" baseline="0">
                <a:ln>
                  <a:noFill/>
                </a:ln>
                <a:solidFill>
                  <a:schemeClr val="tx1"/>
                </a:solidFill>
                <a:effectLst/>
                <a:uFillTx/>
                <a:latin typeface="+mn-lt"/>
                <a:ea typeface="+mn-ea"/>
                <a:cs typeface="+mn-cs"/>
                <a:sym typeface="FZLanTingHeiS-R-GB"/>
              </a:rPr>
              <a:t>Data</a:t>
            </a:r>
            <a:endParaRPr kumimoji="0" lang="zh-CN" altLang="en-US" sz="3400" b="0" i="0" u="none" strike="noStrike" cap="none" spc="0" normalizeH="0" baseline="0">
              <a:ln>
                <a:noFill/>
              </a:ln>
              <a:solidFill>
                <a:schemeClr val="tx1"/>
              </a:solidFill>
              <a:effectLst/>
              <a:uFillTx/>
              <a:latin typeface="+mn-lt"/>
              <a:ea typeface="+mn-ea"/>
              <a:cs typeface="+mn-cs"/>
              <a:sym typeface="FZLanTingHeiS-R-GB"/>
            </a:endParaRPr>
          </a:p>
        </p:txBody>
      </p:sp>
      <p:sp>
        <p:nvSpPr>
          <p:cNvPr id="87" name="矩形">
            <a:extLst>
              <a:ext uri="{FF2B5EF4-FFF2-40B4-BE49-F238E27FC236}">
                <a16:creationId xmlns:a16="http://schemas.microsoft.com/office/drawing/2014/main" id="{6E961FD7-F67D-447C-9734-82EC0EC45BF9}"/>
              </a:ext>
            </a:extLst>
          </p:cNvPr>
          <p:cNvSpPr/>
          <p:nvPr/>
        </p:nvSpPr>
        <p:spPr>
          <a:xfrm>
            <a:off x="19946429" y="10928675"/>
            <a:ext cx="11912451" cy="7113535"/>
          </a:xfrm>
          <a:prstGeom prst="rect">
            <a:avLst/>
          </a:prstGeom>
          <a:noFill/>
          <a:ln w="3175" cap="flat">
            <a:noFill/>
            <a:miter lim="400000"/>
          </a:ln>
          <a:effectLst/>
        </p:spPr>
        <p:txBody>
          <a:bodyPr wrap="square" lIns="111811" tIns="111811" rIns="111811" bIns="111811" numCol="1" anchor="ctr">
            <a:noAutofit/>
          </a:bodyPr>
          <a:lstStyle/>
          <a:p>
            <a:pPr defTabSz="1733973">
              <a:lnSpc>
                <a:spcPct val="120000"/>
              </a:lnSpc>
              <a:defRPr sz="2800">
                <a:gradFill flip="none" rotWithShape="1">
                  <a:gsLst>
                    <a:gs pos="0">
                      <a:srgbClr val="01F5F5"/>
                    </a:gs>
                    <a:gs pos="100000">
                      <a:srgbClr val="0066FF"/>
                    </a:gs>
                  </a:gsLst>
                  <a:lin ang="2700000" scaled="0"/>
                </a:gradFill>
              </a:defRPr>
            </a:pPr>
            <a:r>
              <a:rPr lang="zh-CN" altLang="en-US" sz="5000" b="1" dirty="0">
                <a:gradFill flip="none" rotWithShape="1">
                  <a:gsLst>
                    <a:gs pos="0">
                      <a:srgbClr val="FFE68D"/>
                    </a:gs>
                    <a:gs pos="100000">
                      <a:srgbClr val="FFC156"/>
                    </a:gs>
                  </a:gsLst>
                  <a:lin ang="3600000" scaled="0"/>
                </a:gradFill>
                <a:ea typeface="Source Han Sans CN" charset="-122"/>
              </a:rPr>
              <a:t>安全加固</a:t>
            </a:r>
            <a:r>
              <a:rPr lang="en-US" altLang="zh-CN" sz="5000" b="1" dirty="0">
                <a:gradFill flip="none" rotWithShape="1">
                  <a:gsLst>
                    <a:gs pos="0">
                      <a:srgbClr val="FFE68D"/>
                    </a:gs>
                    <a:gs pos="100000">
                      <a:srgbClr val="FFC156"/>
                    </a:gs>
                  </a:gsLst>
                  <a:lin ang="3600000" scaled="0"/>
                </a:gradFill>
                <a:ea typeface="Source Han Sans CN" charset="-122"/>
              </a:rPr>
              <a:t>OS</a:t>
            </a:r>
          </a:p>
          <a:p>
            <a:pPr marL="571500" indent="-571500" algn="l" defTabSz="442786">
              <a:lnSpc>
                <a:spcPct val="150000"/>
              </a:lnSpc>
              <a:buFont typeface="Arial" panose="020B0604020202020204" pitchFamily="34" charset="0"/>
              <a:buChar char="•"/>
            </a:pPr>
            <a:r>
              <a:rPr lang="zh-CN" altLang="en-US" sz="4000" b="1" dirty="0">
                <a:gradFill flip="none" rotWithShape="1">
                  <a:gsLst>
                    <a:gs pos="0">
                      <a:srgbClr val="FFE68D"/>
                    </a:gs>
                    <a:gs pos="100000">
                      <a:srgbClr val="FFC156"/>
                    </a:gs>
                  </a:gsLst>
                  <a:lin ang="3600000" scaled="0"/>
                </a:gradFill>
                <a:ea typeface="Source Han Sans CN" charset="-122"/>
              </a:rPr>
              <a:t>零信任：</a:t>
            </a:r>
            <a:r>
              <a:rPr lang="zh-CN" altLang="en-US" sz="4000" dirty="0">
                <a:solidFill>
                  <a:schemeClr val="tx1"/>
                </a:solidFill>
                <a:latin typeface="FZLanTingHeiS-B-GB"/>
                <a:ea typeface="Source Han Sans CN" charset="-122"/>
              </a:rPr>
              <a:t>支持应用动态度量，实现机密虚机内零信任，</a:t>
            </a:r>
            <a:r>
              <a:rPr lang="en-US" altLang="zh-CN" sz="4000" dirty="0">
                <a:solidFill>
                  <a:schemeClr val="tx1"/>
                </a:solidFill>
                <a:latin typeface="FZLanTingHeiS-B-GB"/>
                <a:ea typeface="Source Han Sans CN" charset="-122"/>
              </a:rPr>
              <a:t>OS</a:t>
            </a:r>
            <a:r>
              <a:rPr lang="zh-CN" altLang="en-US" sz="4000" dirty="0">
                <a:solidFill>
                  <a:schemeClr val="tx1"/>
                </a:solidFill>
                <a:latin typeface="FZLanTingHeiS-B-GB"/>
                <a:ea typeface="Source Han Sans CN" charset="-122"/>
              </a:rPr>
              <a:t>和应用全覆盖度量</a:t>
            </a:r>
          </a:p>
          <a:p>
            <a:pPr marL="571500" indent="-571500" algn="l" defTabSz="442786">
              <a:lnSpc>
                <a:spcPct val="150000"/>
              </a:lnSpc>
              <a:buFont typeface="Arial" panose="020B0604020202020204" pitchFamily="34" charset="0"/>
              <a:buChar char="•"/>
            </a:pPr>
            <a:r>
              <a:rPr lang="zh-CN" altLang="en-US" sz="4000" b="1" dirty="0">
                <a:gradFill flip="none" rotWithShape="1">
                  <a:gsLst>
                    <a:gs pos="0">
                      <a:srgbClr val="FFE68D"/>
                    </a:gs>
                    <a:gs pos="100000">
                      <a:srgbClr val="FFC156"/>
                    </a:gs>
                  </a:gsLst>
                  <a:lin ang="3600000" scaled="0"/>
                </a:gradFill>
                <a:ea typeface="Source Han Sans CN" charset="-122"/>
              </a:rPr>
              <a:t>编译安全：</a:t>
            </a:r>
            <a:r>
              <a:rPr lang="zh-CN" altLang="en-US" sz="4000" dirty="0">
                <a:solidFill>
                  <a:schemeClr val="tx1"/>
                </a:solidFill>
                <a:latin typeface="FZLanTingHeiS-B-GB"/>
                <a:ea typeface="Source Han Sans CN" charset="-122"/>
              </a:rPr>
              <a:t>使能编译器内存安全加固，基于</a:t>
            </a:r>
            <a:r>
              <a:rPr lang="en-US" altLang="zh-CN" sz="4000" dirty="0">
                <a:solidFill>
                  <a:schemeClr val="tx1"/>
                </a:solidFill>
                <a:latin typeface="FZLanTingHeiS-B-GB"/>
                <a:ea typeface="Source Han Sans CN" charset="-122"/>
              </a:rPr>
              <a:t>LLVM</a:t>
            </a:r>
            <a:r>
              <a:rPr lang="zh-CN" altLang="en-US" sz="4000" dirty="0">
                <a:solidFill>
                  <a:schemeClr val="tx1"/>
                </a:solidFill>
                <a:latin typeface="FZLanTingHeiS-B-GB"/>
                <a:ea typeface="Source Han Sans CN" charset="-122"/>
              </a:rPr>
              <a:t>构建</a:t>
            </a:r>
            <a:r>
              <a:rPr lang="en-US" altLang="zh-CN" sz="4000" dirty="0">
                <a:solidFill>
                  <a:schemeClr val="tx1"/>
                </a:solidFill>
                <a:latin typeface="FZLanTingHeiS-B-GB"/>
                <a:ea typeface="Source Han Sans CN" charset="-122"/>
              </a:rPr>
              <a:t>OS</a:t>
            </a:r>
            <a:r>
              <a:rPr lang="zh-CN" altLang="en-US" sz="4000" dirty="0">
                <a:solidFill>
                  <a:schemeClr val="tx1"/>
                </a:solidFill>
                <a:latin typeface="FZLanTingHeiS-B-GB"/>
                <a:ea typeface="Source Han Sans CN" charset="-122"/>
              </a:rPr>
              <a:t>内核及驱动等</a:t>
            </a:r>
          </a:p>
          <a:p>
            <a:pPr marL="571500" indent="-571500" algn="l" defTabSz="442786">
              <a:lnSpc>
                <a:spcPct val="150000"/>
              </a:lnSpc>
              <a:buFont typeface="Arial" panose="020B0604020202020204" pitchFamily="34" charset="0"/>
              <a:buChar char="•"/>
            </a:pPr>
            <a:r>
              <a:rPr lang="zh-CN" altLang="en-US" sz="4000" b="1" dirty="0">
                <a:gradFill flip="none" rotWithShape="1">
                  <a:gsLst>
                    <a:gs pos="0">
                      <a:srgbClr val="FFE68D"/>
                    </a:gs>
                    <a:gs pos="100000">
                      <a:srgbClr val="FFC156"/>
                    </a:gs>
                  </a:gsLst>
                  <a:lin ang="3600000" scaled="0"/>
                </a:gradFill>
                <a:ea typeface="Source Han Sans CN" charset="-122"/>
              </a:rPr>
              <a:t>安全规范：</a:t>
            </a:r>
            <a:r>
              <a:rPr lang="zh-CN" altLang="en-US" sz="4000" dirty="0">
                <a:solidFill>
                  <a:schemeClr val="tx1"/>
                </a:solidFill>
                <a:latin typeface="FZLanTingHeiS-B-GB"/>
                <a:ea typeface="Source Han Sans CN" charset="-122"/>
              </a:rPr>
              <a:t>推进安全加固</a:t>
            </a:r>
            <a:r>
              <a:rPr lang="en-US" altLang="zh-CN" sz="4000" dirty="0">
                <a:solidFill>
                  <a:schemeClr val="tx1"/>
                </a:solidFill>
                <a:latin typeface="FZLanTingHeiS-B-GB"/>
                <a:ea typeface="Source Han Sans CN" charset="-122"/>
              </a:rPr>
              <a:t>OS</a:t>
            </a:r>
            <a:r>
              <a:rPr lang="zh-CN" altLang="en-US" sz="4000" dirty="0">
                <a:solidFill>
                  <a:schemeClr val="tx1"/>
                </a:solidFill>
                <a:latin typeface="FZLanTingHeiS-B-GB"/>
                <a:ea typeface="Source Han Sans CN" charset="-122"/>
              </a:rPr>
              <a:t>规范和标准</a:t>
            </a:r>
            <a:endParaRPr lang="en-US" altLang="zh-CN" sz="4000" dirty="0">
              <a:solidFill>
                <a:schemeClr val="tx1"/>
              </a:solidFill>
              <a:latin typeface="FZLanTingHeiS-B-GB"/>
              <a:ea typeface="Source Han Sans CN" charset="-122"/>
            </a:endParaRPr>
          </a:p>
          <a:p>
            <a:pPr marL="571500" indent="-571500" algn="l" defTabSz="442786">
              <a:lnSpc>
                <a:spcPct val="150000"/>
              </a:lnSpc>
              <a:buFont typeface="Arial" panose="020B0604020202020204" pitchFamily="34" charset="0"/>
              <a:buChar char="•"/>
            </a:pPr>
            <a:r>
              <a:rPr lang="zh-CN" altLang="en-US" sz="4000" b="1" dirty="0">
                <a:gradFill flip="none" rotWithShape="1">
                  <a:gsLst>
                    <a:gs pos="0">
                      <a:srgbClr val="FFE68D"/>
                    </a:gs>
                    <a:gs pos="100000">
                      <a:srgbClr val="FFC156"/>
                    </a:gs>
                  </a:gsLst>
                  <a:lin ang="3600000" scaled="0"/>
                </a:gradFill>
                <a:ea typeface="Source Han Sans CN" charset="-122"/>
              </a:rPr>
              <a:t>最小原则：</a:t>
            </a:r>
            <a:r>
              <a:rPr lang="zh-CN" altLang="en-US" sz="4000" dirty="0">
                <a:latin typeface="Microsoft YaHei" panose="020B0503020204020204" pitchFamily="34" charset="-122"/>
                <a:ea typeface="Microsoft YaHei" panose="020B0503020204020204" pitchFamily="34" charset="-122"/>
              </a:rPr>
              <a:t>根据应用场景，参考安全加固</a:t>
            </a:r>
            <a:r>
              <a:rPr lang="en-US" altLang="zh-CN" sz="4000" dirty="0">
                <a:latin typeface="Microsoft YaHei" panose="020B0503020204020204" pitchFamily="34" charset="-122"/>
                <a:ea typeface="Microsoft YaHei" panose="020B0503020204020204" pitchFamily="34" charset="-122"/>
              </a:rPr>
              <a:t>OS</a:t>
            </a:r>
            <a:r>
              <a:rPr lang="zh-CN" altLang="en-US" sz="4000" dirty="0">
                <a:latin typeface="Microsoft YaHei" panose="020B0503020204020204" pitchFamily="34" charset="-122"/>
                <a:ea typeface="Microsoft YaHei" panose="020B0503020204020204" pitchFamily="34" charset="-122"/>
              </a:rPr>
              <a:t>规范，裁剪冗余特性，降低安全风险</a:t>
            </a:r>
            <a:endParaRPr sz="1200" dirty="0">
              <a:solidFill>
                <a:srgbClr val="666666"/>
              </a:solidFill>
              <a:latin typeface="Source Han Sans CN" charset="-122"/>
              <a:ea typeface="Source Han Sans CN" charset="-122"/>
              <a:cs typeface="Source Han Sans CN" charset="-122"/>
            </a:endParaRPr>
          </a:p>
        </p:txBody>
      </p:sp>
      <p:sp>
        <p:nvSpPr>
          <p:cNvPr id="88" name="爆炸形: 8 pt  87">
            <a:extLst>
              <a:ext uri="{FF2B5EF4-FFF2-40B4-BE49-F238E27FC236}">
                <a16:creationId xmlns:a16="http://schemas.microsoft.com/office/drawing/2014/main" id="{598C986B-1940-4950-BED8-7D242BD6EC49}"/>
              </a:ext>
            </a:extLst>
          </p:cNvPr>
          <p:cNvSpPr/>
          <p:nvPr/>
        </p:nvSpPr>
        <p:spPr>
          <a:xfrm>
            <a:off x="9307565" y="10144304"/>
            <a:ext cx="1457884" cy="1063982"/>
          </a:xfrm>
          <a:prstGeom prst="irregularSeal1">
            <a:avLst/>
          </a:prstGeom>
          <a:solidFill>
            <a:srgbClr val="FFFF00"/>
          </a:solidFill>
          <a:ln w="12700" cap="flat" cmpd="sng" algn="ctr">
            <a:solidFill>
              <a:srgbClr val="4472C4">
                <a:shade val="50000"/>
              </a:srgbClr>
            </a:solidFill>
            <a:prstDash val="solid"/>
            <a:miter lim="800000"/>
          </a:ln>
          <a:effectLst/>
        </p:spPr>
        <p:txBody>
          <a:bodyPr rtlCol="0" anchor="ctr"/>
          <a:lstStyle/>
          <a:p>
            <a:pPr defTabSz="914400" hangingPunct="1"/>
            <a:endParaRPr lang="zh-CN" altLang="en-US" sz="1800">
              <a:solidFill>
                <a:prstClr val="black"/>
              </a:solidFill>
              <a:latin typeface="Arial"/>
              <a:ea typeface="等线" panose="02010600030101010101" pitchFamily="2" charset="-122"/>
            </a:endParaRPr>
          </a:p>
        </p:txBody>
      </p:sp>
      <p:cxnSp>
        <p:nvCxnSpPr>
          <p:cNvPr id="106" name="连接符: 肘形 105">
            <a:extLst>
              <a:ext uri="{FF2B5EF4-FFF2-40B4-BE49-F238E27FC236}">
                <a16:creationId xmlns:a16="http://schemas.microsoft.com/office/drawing/2014/main" id="{885B5D9E-6689-466A-BE49-D890AF6866D4}"/>
              </a:ext>
            </a:extLst>
          </p:cNvPr>
          <p:cNvCxnSpPr>
            <a:cxnSpLocks/>
            <a:stCxn id="6" idx="3"/>
            <a:endCxn id="5" idx="3"/>
          </p:cNvCxnSpPr>
          <p:nvPr/>
        </p:nvCxnSpPr>
        <p:spPr>
          <a:xfrm flipV="1">
            <a:off x="15064004" y="8592243"/>
            <a:ext cx="937996" cy="7528588"/>
          </a:xfrm>
          <a:prstGeom prst="bentConnector3">
            <a:avLst>
              <a:gd name="adj1" fmla="val 180076"/>
            </a:avLst>
          </a:prstGeom>
          <a:noFill/>
          <a:ln w="63500" cap="flat">
            <a:solidFill>
              <a:srgbClr val="FFFFFF"/>
            </a:solidFill>
            <a:prstDash val="solid"/>
            <a:miter lim="400000"/>
            <a:tailEnd type="triangle" w="lg" len="lg"/>
          </a:ln>
          <a:effectLst/>
          <a:sp3d/>
        </p:spPr>
        <p:style>
          <a:lnRef idx="0">
            <a:scrgbClr r="0" g="0" b="0"/>
          </a:lnRef>
          <a:fillRef idx="0">
            <a:scrgbClr r="0" g="0" b="0"/>
          </a:fillRef>
          <a:effectRef idx="0">
            <a:scrgbClr r="0" g="0" b="0"/>
          </a:effectRef>
          <a:fontRef idx="none"/>
        </p:style>
      </p:cxnSp>
      <p:sp>
        <p:nvSpPr>
          <p:cNvPr id="115" name="矩形">
            <a:extLst>
              <a:ext uri="{FF2B5EF4-FFF2-40B4-BE49-F238E27FC236}">
                <a16:creationId xmlns:a16="http://schemas.microsoft.com/office/drawing/2014/main" id="{A75A2FFB-F7EB-4812-821B-648AD94C7051}"/>
              </a:ext>
            </a:extLst>
          </p:cNvPr>
          <p:cNvSpPr/>
          <p:nvPr/>
        </p:nvSpPr>
        <p:spPr>
          <a:xfrm>
            <a:off x="8964211" y="10055932"/>
            <a:ext cx="6112200" cy="1244471"/>
          </a:xfrm>
          <a:prstGeom prst="rect">
            <a:avLst/>
          </a:prstGeom>
          <a:solidFill>
            <a:srgbClr val="01F3FF"/>
          </a:solidFill>
          <a:ln w="3175" cap="flat">
            <a:noFill/>
            <a:miter lim="400000"/>
          </a:ln>
          <a:effectLst/>
        </p:spPr>
        <p:txBody>
          <a:bodyPr wrap="square" lIns="111811" tIns="111811" rIns="111811" bIns="111811" numCol="1" anchor="ctr">
            <a:noAutofit/>
          </a:bodyPr>
          <a:lstStyle/>
          <a:p>
            <a:pPr defTabSz="442786"/>
            <a:r>
              <a:rPr lang="zh-CN" altLang="en-US" sz="4000" dirty="0">
                <a:solidFill>
                  <a:schemeClr val="bg1"/>
                </a:solidFill>
                <a:latin typeface="FZLanTingHeiS-B-GB"/>
                <a:ea typeface="Source Han Sans CN" charset="-122"/>
              </a:rPr>
              <a:t>安全加固</a:t>
            </a:r>
            <a:r>
              <a:rPr lang="en-US" altLang="zh-CN" sz="4000" dirty="0">
                <a:solidFill>
                  <a:schemeClr val="bg1"/>
                </a:solidFill>
                <a:latin typeface="FZLanTingHeiS-B-GB"/>
                <a:ea typeface="Source Han Sans CN" charset="-122"/>
              </a:rPr>
              <a:t>OS</a:t>
            </a:r>
          </a:p>
        </p:txBody>
      </p:sp>
      <p:sp>
        <p:nvSpPr>
          <p:cNvPr id="39" name="矩形">
            <a:extLst>
              <a:ext uri="{FF2B5EF4-FFF2-40B4-BE49-F238E27FC236}">
                <a16:creationId xmlns:a16="http://schemas.microsoft.com/office/drawing/2014/main" id="{A15B752A-C611-4982-9740-A0B18A99D943}"/>
              </a:ext>
            </a:extLst>
          </p:cNvPr>
          <p:cNvSpPr/>
          <p:nvPr/>
        </p:nvSpPr>
        <p:spPr>
          <a:xfrm>
            <a:off x="19946430" y="4674533"/>
            <a:ext cx="11912451" cy="6350810"/>
          </a:xfrm>
          <a:prstGeom prst="rect">
            <a:avLst/>
          </a:prstGeom>
          <a:noFill/>
          <a:ln w="3175" cap="flat">
            <a:noFill/>
            <a:miter lim="400000"/>
          </a:ln>
          <a:effectLst/>
        </p:spPr>
        <p:txBody>
          <a:bodyPr wrap="square" lIns="111811" tIns="111811" rIns="111811" bIns="111811" numCol="1" anchor="ctr">
            <a:noAutofit/>
          </a:bodyPr>
          <a:lstStyle/>
          <a:p>
            <a:pPr defTabSz="1733973">
              <a:lnSpc>
                <a:spcPct val="120000"/>
              </a:lnSpc>
              <a:defRPr sz="2800">
                <a:gradFill flip="none" rotWithShape="1">
                  <a:gsLst>
                    <a:gs pos="0">
                      <a:srgbClr val="01F5F5"/>
                    </a:gs>
                    <a:gs pos="100000">
                      <a:srgbClr val="0066FF"/>
                    </a:gs>
                  </a:gsLst>
                  <a:lin ang="2700000" scaled="0"/>
                </a:gradFill>
              </a:defRPr>
            </a:pPr>
            <a:r>
              <a:rPr lang="zh-CN" altLang="en-US" sz="5000" b="1" dirty="0">
                <a:gradFill flip="none" rotWithShape="1">
                  <a:gsLst>
                    <a:gs pos="0">
                      <a:srgbClr val="FFE68D"/>
                    </a:gs>
                    <a:gs pos="100000">
                      <a:srgbClr val="FFC156"/>
                    </a:gs>
                  </a:gsLst>
                  <a:lin ang="3600000" scaled="0"/>
                </a:gradFill>
                <a:ea typeface="Source Han Sans CN" charset="-122"/>
              </a:rPr>
              <a:t>现状</a:t>
            </a:r>
            <a:r>
              <a:rPr lang="en-US" altLang="zh-CN" sz="5000" b="1" dirty="0">
                <a:gradFill flip="none" rotWithShape="1">
                  <a:gsLst>
                    <a:gs pos="0">
                      <a:srgbClr val="FFE68D"/>
                    </a:gs>
                    <a:gs pos="100000">
                      <a:srgbClr val="FFC156"/>
                    </a:gs>
                  </a:gsLst>
                  <a:lin ang="3600000" scaled="0"/>
                </a:gradFill>
                <a:ea typeface="Source Han Sans CN" charset="-122"/>
              </a:rPr>
              <a:t>&amp;</a:t>
            </a:r>
            <a:r>
              <a:rPr lang="zh-CN" altLang="en-US" sz="5000" b="1" dirty="0">
                <a:gradFill flip="none" rotWithShape="1">
                  <a:gsLst>
                    <a:gs pos="0">
                      <a:srgbClr val="FFE68D"/>
                    </a:gs>
                    <a:gs pos="100000">
                      <a:srgbClr val="FFC156"/>
                    </a:gs>
                  </a:gsLst>
                  <a:lin ang="3600000" scaled="0"/>
                </a:gradFill>
                <a:ea typeface="Source Han Sans CN" charset="-122"/>
              </a:rPr>
              <a:t>风险</a:t>
            </a:r>
          </a:p>
          <a:p>
            <a:pPr algn="l" defTabSz="442786">
              <a:lnSpc>
                <a:spcPct val="150000"/>
              </a:lnSpc>
            </a:pPr>
            <a:r>
              <a:rPr lang="zh-CN" altLang="en-US" sz="4000" dirty="0">
                <a:solidFill>
                  <a:schemeClr val="tx1"/>
                </a:solidFill>
                <a:latin typeface="FZLanTingHeiS-B-GB"/>
                <a:ea typeface="Source Han Sans CN" charset="-122"/>
              </a:rPr>
              <a:t>机密虚机防止</a:t>
            </a:r>
            <a:r>
              <a:rPr lang="en-US" altLang="zh-CN" sz="4000" dirty="0">
                <a:solidFill>
                  <a:schemeClr val="tx1"/>
                </a:solidFill>
                <a:latin typeface="FZLanTingHeiS-B-GB"/>
                <a:ea typeface="Source Han Sans CN" charset="-122"/>
              </a:rPr>
              <a:t>Host</a:t>
            </a:r>
            <a:r>
              <a:rPr lang="zh-CN" altLang="en-US" sz="4000" dirty="0">
                <a:solidFill>
                  <a:schemeClr val="tx1"/>
                </a:solidFill>
                <a:latin typeface="FZLanTingHeiS-B-GB"/>
                <a:ea typeface="Source Han Sans CN" charset="-122"/>
              </a:rPr>
              <a:t>和</a:t>
            </a:r>
            <a:r>
              <a:rPr lang="en-US" altLang="zh-CN" sz="4000" dirty="0">
                <a:solidFill>
                  <a:schemeClr val="tx1"/>
                </a:solidFill>
                <a:latin typeface="FZLanTingHeiS-B-GB"/>
                <a:ea typeface="Source Han Sans CN" charset="-122"/>
              </a:rPr>
              <a:t>Hypervisor</a:t>
            </a:r>
            <a:r>
              <a:rPr lang="zh-CN" altLang="en-US" sz="4000" dirty="0">
                <a:solidFill>
                  <a:schemeClr val="tx1"/>
                </a:solidFill>
                <a:latin typeface="FZLanTingHeiS-B-GB"/>
                <a:ea typeface="Source Han Sans CN" charset="-122"/>
              </a:rPr>
              <a:t>等特权程序的非法访问，保护虚机内数据安全的同时，兼容应用生态，解决了易用性问题。但是</a:t>
            </a:r>
            <a:r>
              <a:rPr lang="zh-CN" altLang="en-US" sz="4000" b="1" dirty="0">
                <a:gradFill flip="none" rotWithShape="1">
                  <a:gsLst>
                    <a:gs pos="0">
                      <a:srgbClr val="FFE68D"/>
                    </a:gs>
                    <a:gs pos="100000">
                      <a:srgbClr val="FFC156"/>
                    </a:gs>
                  </a:gsLst>
                  <a:lin ang="3600000" scaled="0"/>
                </a:gradFill>
                <a:ea typeface="Source Han Sans CN" charset="-122"/>
              </a:rPr>
              <a:t>通用</a:t>
            </a:r>
            <a:r>
              <a:rPr lang="en-US" altLang="zh-CN" sz="4000" b="1" dirty="0">
                <a:gradFill flip="none" rotWithShape="1">
                  <a:gsLst>
                    <a:gs pos="0">
                      <a:srgbClr val="FFE68D"/>
                    </a:gs>
                    <a:gs pos="100000">
                      <a:srgbClr val="FFC156"/>
                    </a:gs>
                  </a:gsLst>
                  <a:lin ang="3600000" scaled="0"/>
                </a:gradFill>
                <a:ea typeface="Source Han Sans CN" charset="-122"/>
              </a:rPr>
              <a:t>OS</a:t>
            </a:r>
            <a:r>
              <a:rPr lang="zh-CN" altLang="en-US" sz="4000" b="1" dirty="0">
                <a:gradFill flip="none" rotWithShape="1">
                  <a:gsLst>
                    <a:gs pos="0">
                      <a:srgbClr val="FFE68D"/>
                    </a:gs>
                    <a:gs pos="100000">
                      <a:srgbClr val="FFC156"/>
                    </a:gs>
                  </a:gsLst>
                  <a:lin ang="3600000" scaled="0"/>
                </a:gradFill>
                <a:ea typeface="Source Han Sans CN" charset="-122"/>
              </a:rPr>
              <a:t>代码量庞大，潜在漏洞概率大</a:t>
            </a:r>
            <a:r>
              <a:rPr lang="zh-CN" altLang="en-US" sz="4000" dirty="0">
                <a:solidFill>
                  <a:schemeClr val="tx1"/>
                </a:solidFill>
                <a:latin typeface="FZLanTingHeiS-B-GB"/>
                <a:ea typeface="Source Han Sans CN" charset="-122"/>
              </a:rPr>
              <a:t>，对机密虚机内部的安全带来了巨大挑战</a:t>
            </a:r>
            <a:endParaRPr lang="en-US" altLang="zh-CN" sz="4000" dirty="0">
              <a:solidFill>
                <a:schemeClr val="tx1"/>
              </a:solidFill>
              <a:latin typeface="FZLanTingHeiS-B-GB"/>
              <a:ea typeface="Source Han Sans CN" charset="-122"/>
            </a:endParaRPr>
          </a:p>
        </p:txBody>
      </p:sp>
    </p:spTree>
    <p:extLst>
      <p:ext uri="{BB962C8B-B14F-4D97-AF65-F5344CB8AC3E}">
        <p14:creationId xmlns:p14="http://schemas.microsoft.com/office/powerpoint/2010/main" val="1274048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 calcmode="lin" valueType="num">
                                      <p:cBhvr additive="base">
                                        <p:cTn id="7" dur="500" fill="hold"/>
                                        <p:tgtEl>
                                          <p:spTgt spid="115"/>
                                        </p:tgtEl>
                                        <p:attrNameLst>
                                          <p:attrName>ppt_x</p:attrName>
                                        </p:attrNameLst>
                                      </p:cBhvr>
                                      <p:tavLst>
                                        <p:tav tm="0">
                                          <p:val>
                                            <p:strVal val="#ppt_x"/>
                                          </p:val>
                                        </p:tav>
                                        <p:tav tm="100000">
                                          <p:val>
                                            <p:strVal val="#ppt_x"/>
                                          </p:val>
                                        </p:tav>
                                      </p:tavLst>
                                    </p:anim>
                                    <p:anim calcmode="lin" valueType="num">
                                      <p:cBhvr additive="base">
                                        <p:cTn id="8" dur="500" fill="hold"/>
                                        <p:tgtEl>
                                          <p:spTgt spid="1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7"/>
                                        </p:tgtEl>
                                        <p:attrNameLst>
                                          <p:attrName>style.visibility</p:attrName>
                                        </p:attrNameLst>
                                      </p:cBhvr>
                                      <p:to>
                                        <p:strVal val="visible"/>
                                      </p:to>
                                    </p:set>
                                    <p:anim calcmode="lin" valueType="num">
                                      <p:cBhvr additive="base">
                                        <p:cTn id="11" dur="500" fill="hold"/>
                                        <p:tgtEl>
                                          <p:spTgt spid="87"/>
                                        </p:tgtEl>
                                        <p:attrNameLst>
                                          <p:attrName>ppt_x</p:attrName>
                                        </p:attrNameLst>
                                      </p:cBhvr>
                                      <p:tavLst>
                                        <p:tav tm="0">
                                          <p:val>
                                            <p:strVal val="#ppt_x"/>
                                          </p:val>
                                        </p:tav>
                                        <p:tav tm="100000">
                                          <p:val>
                                            <p:strVal val="#ppt_x"/>
                                          </p:val>
                                        </p:tav>
                                      </p:tavLst>
                                    </p:anim>
                                    <p:anim calcmode="lin" valueType="num">
                                      <p:cBhvr additive="base">
                                        <p:cTn id="12"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1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6488287-4CAB-4D62-B782-527AE01001E4}"/>
              </a:ext>
            </a:extLst>
          </p:cNvPr>
          <p:cNvSpPr/>
          <p:nvPr/>
        </p:nvSpPr>
        <p:spPr>
          <a:xfrm>
            <a:off x="1622425" y="1292225"/>
            <a:ext cx="30892751" cy="1149030"/>
          </a:xfrm>
          <a:prstGeom prst="rect">
            <a:avLst/>
          </a:prstGeom>
          <a:ln w="12700">
            <a:miter lim="400000"/>
          </a:ln>
        </p:spPr>
        <p:txBody>
          <a:bodyPr lIns="35559" tIns="35559" rIns="35559" bIns="35559">
            <a:spAutoFit/>
          </a:bodyPr>
          <a:lstStyle/>
          <a:p>
            <a:pPr defTabSz="1733930"/>
            <a:r>
              <a:rPr lang="zh-CN" altLang="en-US" sz="7000" b="1">
                <a:solidFill>
                  <a:schemeClr val="tx1"/>
                </a:solidFill>
                <a:ea typeface="Source Han Sans CN" charset="-122"/>
              </a:rPr>
              <a:t>应用需求</a:t>
            </a:r>
            <a:r>
              <a:rPr lang="en-US" altLang="zh-CN" sz="7000" b="1">
                <a:solidFill>
                  <a:schemeClr val="tx1"/>
                </a:solidFill>
                <a:ea typeface="Source Han Sans CN" charset="-122"/>
              </a:rPr>
              <a:t>-</a:t>
            </a:r>
            <a:r>
              <a:rPr lang="zh-CN" altLang="en-US" sz="7000" b="1">
                <a:solidFill>
                  <a:schemeClr val="tx1"/>
                </a:solidFill>
                <a:ea typeface="Source Han Sans CN" charset="-122"/>
              </a:rPr>
              <a:t>远程证明统一化、服务化</a:t>
            </a:r>
          </a:p>
        </p:txBody>
      </p:sp>
      <p:sp>
        <p:nvSpPr>
          <p:cNvPr id="4" name="矩形">
            <a:extLst>
              <a:ext uri="{FF2B5EF4-FFF2-40B4-BE49-F238E27FC236}">
                <a16:creationId xmlns:a16="http://schemas.microsoft.com/office/drawing/2014/main" id="{F655F2F5-AC8F-479D-B613-C37C0865B71B}"/>
              </a:ext>
            </a:extLst>
          </p:cNvPr>
          <p:cNvSpPr/>
          <p:nvPr/>
        </p:nvSpPr>
        <p:spPr>
          <a:xfrm>
            <a:off x="1622424" y="3901896"/>
            <a:ext cx="13870125" cy="4771842"/>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lnSpc>
                <a:spcPct val="150000"/>
              </a:lnSpc>
              <a:defRPr sz="4000">
                <a:gradFill flip="none" rotWithShape="1">
                  <a:gsLst>
                    <a:gs pos="0">
                      <a:srgbClr val="B6EBFF"/>
                    </a:gs>
                    <a:gs pos="100000">
                      <a:srgbClr val="B8B9FF"/>
                    </a:gs>
                  </a:gsLst>
                  <a:lin ang="3600000" scaled="0"/>
                </a:gradFill>
                <a:latin typeface="FZLanTingHeiS-B-GB"/>
                <a:ea typeface="FZLanTingHeiS-B-GB"/>
                <a:cs typeface="FZLanTingHeiS-B-GB"/>
                <a:sym typeface="FZLanTingHeiS-B-GB"/>
              </a:defRPr>
            </a:pPr>
            <a:r>
              <a:rPr lang="zh-CN" altLang="en-US" sz="5000" b="1">
                <a:gradFill flip="none" rotWithShape="1">
                  <a:gsLst>
                    <a:gs pos="0">
                      <a:srgbClr val="FFE68D"/>
                    </a:gs>
                    <a:gs pos="100000">
                      <a:srgbClr val="FFC156"/>
                    </a:gs>
                  </a:gsLst>
                  <a:lin ang="3600000" scaled="0"/>
                </a:gradFill>
                <a:ea typeface="Source Han Sans CN" charset="-122"/>
              </a:rPr>
              <a:t>点对点远程证明痛点</a:t>
            </a:r>
          </a:p>
          <a:p>
            <a:pPr defTabSz="442786">
              <a:lnSpc>
                <a:spcPct val="150000"/>
              </a:lnSpc>
              <a:defRPr sz="3000"/>
            </a:pPr>
            <a:r>
              <a:rPr lang="zh-CN" altLang="en-US" sz="4000">
                <a:ea typeface="Source Han Sans CN" charset="-122"/>
              </a:rPr>
              <a:t>依赖方需集成报告验证程序</a:t>
            </a:r>
          </a:p>
          <a:p>
            <a:pPr defTabSz="442786">
              <a:lnSpc>
                <a:spcPct val="150000"/>
              </a:lnSpc>
              <a:defRPr sz="3000"/>
            </a:pPr>
            <a:r>
              <a:rPr lang="zh-CN" altLang="en-US" sz="4000">
                <a:ea typeface="Source Han Sans CN" charset="-122"/>
              </a:rPr>
              <a:t>工作负载多版本基线管理复杂</a:t>
            </a:r>
          </a:p>
          <a:p>
            <a:pPr defTabSz="442786">
              <a:lnSpc>
                <a:spcPct val="150000"/>
              </a:lnSpc>
              <a:defRPr sz="3000"/>
            </a:pPr>
            <a:r>
              <a:rPr lang="zh-CN" altLang="en-US" sz="4000">
                <a:ea typeface="Source Han Sans CN" charset="-122"/>
              </a:rPr>
              <a:t>对接多</a:t>
            </a:r>
            <a:r>
              <a:rPr lang="en-US" altLang="zh-CN" sz="4000">
                <a:ea typeface="Source Han Sans CN" charset="-122"/>
              </a:rPr>
              <a:t>TEE</a:t>
            </a:r>
            <a:r>
              <a:rPr lang="zh-CN" altLang="en-US" sz="4000">
                <a:ea typeface="Source Han Sans CN" charset="-122"/>
              </a:rPr>
              <a:t>类型，需适配集成多</a:t>
            </a:r>
            <a:r>
              <a:rPr lang="en-US" altLang="zh-CN" sz="4000">
                <a:ea typeface="Source Han Sans CN" charset="-122"/>
              </a:rPr>
              <a:t>TEE</a:t>
            </a:r>
            <a:r>
              <a:rPr lang="zh-CN" altLang="en-US" sz="4000">
                <a:ea typeface="Source Han Sans CN" charset="-122"/>
              </a:rPr>
              <a:t>报告验证程序</a:t>
            </a:r>
          </a:p>
        </p:txBody>
      </p:sp>
      <p:sp>
        <p:nvSpPr>
          <p:cNvPr id="5" name="矩形">
            <a:extLst>
              <a:ext uri="{FF2B5EF4-FFF2-40B4-BE49-F238E27FC236}">
                <a16:creationId xmlns:a16="http://schemas.microsoft.com/office/drawing/2014/main" id="{C6F3E129-8D40-4BB2-82F8-1484BE68DB9E}"/>
              </a:ext>
            </a:extLst>
          </p:cNvPr>
          <p:cNvSpPr/>
          <p:nvPr/>
        </p:nvSpPr>
        <p:spPr>
          <a:xfrm>
            <a:off x="17285770" y="3901896"/>
            <a:ext cx="15229405" cy="4771842"/>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lnSpc>
                <a:spcPct val="150000"/>
              </a:lnSpc>
              <a:defRPr sz="4000">
                <a:gradFill flip="none" rotWithShape="1">
                  <a:gsLst>
                    <a:gs pos="0">
                      <a:srgbClr val="B6EBFF"/>
                    </a:gs>
                    <a:gs pos="100000">
                      <a:srgbClr val="B8B9FF"/>
                    </a:gs>
                  </a:gsLst>
                  <a:lin ang="3600000" scaled="0"/>
                </a:gradFill>
                <a:latin typeface="FZLanTingHeiS-B-GB"/>
                <a:ea typeface="FZLanTingHeiS-B-GB"/>
                <a:cs typeface="FZLanTingHeiS-B-GB"/>
                <a:sym typeface="FZLanTingHeiS-B-GB"/>
              </a:defRPr>
            </a:pPr>
            <a:r>
              <a:rPr lang="zh-CN" altLang="en-US" sz="5000" b="1">
                <a:gradFill flip="none" rotWithShape="1">
                  <a:gsLst>
                    <a:gs pos="0">
                      <a:srgbClr val="FFE68D"/>
                    </a:gs>
                    <a:gs pos="100000">
                      <a:srgbClr val="FFC156"/>
                    </a:gs>
                  </a:gsLst>
                  <a:lin ang="3600000" scaled="0"/>
                </a:gradFill>
                <a:latin typeface="FZLanTingHeiS-B-GB"/>
                <a:ea typeface="Source Han Sans CN" charset="-122"/>
              </a:rPr>
              <a:t>远程证明服务</a:t>
            </a:r>
          </a:p>
          <a:p>
            <a:pPr defTabSz="442786">
              <a:lnSpc>
                <a:spcPct val="150000"/>
              </a:lnSpc>
              <a:defRPr sz="3000"/>
            </a:pPr>
            <a:r>
              <a:rPr lang="zh-CN" altLang="en-US" sz="4000">
                <a:ea typeface="Source Han Sans CN" charset="-122"/>
              </a:rPr>
              <a:t>证明服务独立部署、易集成、易扩展</a:t>
            </a:r>
          </a:p>
          <a:p>
            <a:pPr defTabSz="442786">
              <a:lnSpc>
                <a:spcPct val="150000"/>
              </a:lnSpc>
              <a:defRPr sz="3000"/>
            </a:pPr>
            <a:r>
              <a:rPr lang="zh-CN" altLang="en-US" sz="4000">
                <a:ea typeface="Source Han Sans CN" charset="-122"/>
              </a:rPr>
              <a:t>基线值在服务端集中管理，易更新。支持灵活定制验证策略</a:t>
            </a:r>
          </a:p>
          <a:p>
            <a:pPr defTabSz="442786">
              <a:lnSpc>
                <a:spcPct val="150000"/>
              </a:lnSpc>
              <a:defRPr sz="3000"/>
            </a:pPr>
            <a:r>
              <a:rPr lang="zh-CN" altLang="en-US" sz="4000">
                <a:ea typeface="Source Han Sans CN" charset="-122"/>
              </a:rPr>
              <a:t>兼容多</a:t>
            </a:r>
            <a:r>
              <a:rPr lang="en-US" altLang="zh-CN" sz="4000">
                <a:ea typeface="Source Han Sans CN" charset="-122"/>
              </a:rPr>
              <a:t>TEE</a:t>
            </a:r>
            <a:r>
              <a:rPr lang="zh-CN" altLang="en-US" sz="4000">
                <a:ea typeface="Source Han Sans CN" charset="-122"/>
              </a:rPr>
              <a:t>类型，提供统一接口</a:t>
            </a:r>
          </a:p>
        </p:txBody>
      </p:sp>
      <p:sp>
        <p:nvSpPr>
          <p:cNvPr id="6" name="矩形">
            <a:extLst>
              <a:ext uri="{FF2B5EF4-FFF2-40B4-BE49-F238E27FC236}">
                <a16:creationId xmlns:a16="http://schemas.microsoft.com/office/drawing/2014/main" id="{7DDFEB27-53AE-4AA4-AD9A-F491AF6D2F3F}"/>
              </a:ext>
            </a:extLst>
          </p:cNvPr>
          <p:cNvSpPr/>
          <p:nvPr/>
        </p:nvSpPr>
        <p:spPr>
          <a:xfrm>
            <a:off x="1622425" y="10006149"/>
            <a:ext cx="4955588" cy="7468871"/>
          </a:xfrm>
          <a:prstGeom prst="rect">
            <a:avLst/>
          </a:prstGeom>
          <a:solidFill>
            <a:srgbClr val="DCE5FC">
              <a:alpha val="9804"/>
            </a:srgbClr>
          </a:solidFill>
          <a:ln w="3175" cap="flat">
            <a:noFill/>
            <a:miter lim="400000"/>
          </a:ln>
          <a:effectLst/>
        </p:spPr>
        <p:txBody>
          <a:bodyPr wrap="square" lIns="111811" tIns="111811" rIns="111811" bIns="111811" numCol="1" anchor="t">
            <a:noAutofit/>
          </a:bodyPr>
          <a:lstStyle/>
          <a:p>
            <a:pPr defTabSz="442786"/>
            <a:r>
              <a:rPr lang="zh-CN" altLang="en-US" sz="4000">
                <a:solidFill>
                  <a:schemeClr val="tx1"/>
                </a:solidFill>
                <a:latin typeface="FZLanTingHeiS-B-GB"/>
                <a:ea typeface="Source Han Sans CN" charset="-122"/>
              </a:rPr>
              <a:t>依赖方</a:t>
            </a:r>
          </a:p>
        </p:txBody>
      </p:sp>
      <p:sp>
        <p:nvSpPr>
          <p:cNvPr id="7" name="矩形">
            <a:extLst>
              <a:ext uri="{FF2B5EF4-FFF2-40B4-BE49-F238E27FC236}">
                <a16:creationId xmlns:a16="http://schemas.microsoft.com/office/drawing/2014/main" id="{1DD2C8AD-7874-4A03-B265-4A7B01DC5CFB}"/>
              </a:ext>
            </a:extLst>
          </p:cNvPr>
          <p:cNvSpPr/>
          <p:nvPr/>
        </p:nvSpPr>
        <p:spPr>
          <a:xfrm>
            <a:off x="2509383" y="11434278"/>
            <a:ext cx="3263083" cy="975359"/>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a:solidFill>
                  <a:schemeClr val="tx1"/>
                </a:solidFill>
                <a:latin typeface="FZLanTingHeiS-B-GB"/>
                <a:ea typeface="Source Han Sans CN" charset="-122"/>
              </a:rPr>
              <a:t>资源</a:t>
            </a:r>
          </a:p>
        </p:txBody>
      </p:sp>
      <p:sp>
        <p:nvSpPr>
          <p:cNvPr id="10" name="矩形: 折角 9">
            <a:extLst>
              <a:ext uri="{FF2B5EF4-FFF2-40B4-BE49-F238E27FC236}">
                <a16:creationId xmlns:a16="http://schemas.microsoft.com/office/drawing/2014/main" id="{93912295-B51C-40AF-A5DB-1A5FF0C5CDBE}"/>
              </a:ext>
            </a:extLst>
          </p:cNvPr>
          <p:cNvSpPr/>
          <p:nvPr/>
        </p:nvSpPr>
        <p:spPr>
          <a:xfrm>
            <a:off x="2886892" y="16181733"/>
            <a:ext cx="2508068" cy="1149030"/>
          </a:xfrm>
          <a:prstGeom prst="foldedCorner">
            <a:avLst>
              <a:gd name="adj" fmla="val 28286"/>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a:solidFill>
                  <a:schemeClr val="tx1"/>
                </a:solidFill>
                <a:latin typeface="FZLanTingHeiS-B-GB"/>
                <a:ea typeface="Source Han Sans CN" charset="-122"/>
              </a:rPr>
              <a:t>证明结果</a:t>
            </a:r>
          </a:p>
        </p:txBody>
      </p:sp>
      <p:sp>
        <p:nvSpPr>
          <p:cNvPr id="11" name="矩形">
            <a:extLst>
              <a:ext uri="{FF2B5EF4-FFF2-40B4-BE49-F238E27FC236}">
                <a16:creationId xmlns:a16="http://schemas.microsoft.com/office/drawing/2014/main" id="{E6B99ED7-B675-40DE-A3BE-F7B3F16DAAAE}"/>
              </a:ext>
            </a:extLst>
          </p:cNvPr>
          <p:cNvSpPr/>
          <p:nvPr/>
        </p:nvSpPr>
        <p:spPr>
          <a:xfrm>
            <a:off x="2468677" y="13175802"/>
            <a:ext cx="3263083" cy="975359"/>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3500">
                <a:solidFill>
                  <a:schemeClr val="tx1"/>
                </a:solidFill>
                <a:latin typeface="FZLanTingHeiS-B-GB"/>
                <a:ea typeface="Source Han Sans CN" charset="-122"/>
              </a:rPr>
              <a:t>报告验证程序</a:t>
            </a:r>
          </a:p>
        </p:txBody>
      </p:sp>
      <p:sp>
        <p:nvSpPr>
          <p:cNvPr id="12" name="矩形">
            <a:extLst>
              <a:ext uri="{FF2B5EF4-FFF2-40B4-BE49-F238E27FC236}">
                <a16:creationId xmlns:a16="http://schemas.microsoft.com/office/drawing/2014/main" id="{B6B1032F-B7DA-4E47-85D4-B170C58A10C0}"/>
              </a:ext>
            </a:extLst>
          </p:cNvPr>
          <p:cNvSpPr/>
          <p:nvPr/>
        </p:nvSpPr>
        <p:spPr>
          <a:xfrm>
            <a:off x="2468676" y="14343496"/>
            <a:ext cx="3263083" cy="975359"/>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3500">
                <a:solidFill>
                  <a:schemeClr val="tx1"/>
                </a:solidFill>
                <a:latin typeface="FZLanTingHeiS-B-GB"/>
                <a:ea typeface="Source Han Sans CN" charset="-122"/>
              </a:rPr>
              <a:t>基线值、证书</a:t>
            </a:r>
          </a:p>
        </p:txBody>
      </p:sp>
      <p:sp>
        <p:nvSpPr>
          <p:cNvPr id="13" name="矩形">
            <a:extLst>
              <a:ext uri="{FF2B5EF4-FFF2-40B4-BE49-F238E27FC236}">
                <a16:creationId xmlns:a16="http://schemas.microsoft.com/office/drawing/2014/main" id="{BEA85967-038B-401D-8D09-E694ECF4EFF9}"/>
              </a:ext>
            </a:extLst>
          </p:cNvPr>
          <p:cNvSpPr/>
          <p:nvPr/>
        </p:nvSpPr>
        <p:spPr>
          <a:xfrm>
            <a:off x="2220686" y="12906103"/>
            <a:ext cx="3840480" cy="2699201"/>
          </a:xfrm>
          <a:prstGeom prst="rect">
            <a:avLst/>
          </a:prstGeom>
          <a:noFill/>
          <a:ln w="3175" cap="flat">
            <a:solidFill>
              <a:srgbClr val="92D050"/>
            </a:solidFill>
            <a:prstDash val="lgDash"/>
            <a:miter lim="400000"/>
          </a:ln>
          <a:effectLst/>
        </p:spPr>
        <p:txBody>
          <a:bodyPr wrap="square" lIns="111811" tIns="111811" rIns="111811" bIns="111811" numCol="1" anchor="ctr">
            <a:noAutofit/>
          </a:bodyPr>
          <a:lstStyle/>
          <a:p>
            <a:pPr defTabSz="442786"/>
            <a:endParaRPr lang="zh-CN" altLang="en-US" sz="4000">
              <a:solidFill>
                <a:schemeClr val="tx1"/>
              </a:solidFill>
              <a:latin typeface="FZLanTingHeiS-B-GB"/>
              <a:ea typeface="Source Han Sans CN" charset="-122"/>
            </a:endParaRPr>
          </a:p>
        </p:txBody>
      </p:sp>
      <p:sp>
        <p:nvSpPr>
          <p:cNvPr id="14" name="矩形: 折角 13">
            <a:extLst>
              <a:ext uri="{FF2B5EF4-FFF2-40B4-BE49-F238E27FC236}">
                <a16:creationId xmlns:a16="http://schemas.microsoft.com/office/drawing/2014/main" id="{404064F3-8E4A-4BF4-AF9D-149836219D82}"/>
              </a:ext>
            </a:extLst>
          </p:cNvPr>
          <p:cNvSpPr/>
          <p:nvPr/>
        </p:nvSpPr>
        <p:spPr>
          <a:xfrm>
            <a:off x="7343956" y="13682145"/>
            <a:ext cx="3263083" cy="1149030"/>
          </a:xfrm>
          <a:prstGeom prst="foldedCorner">
            <a:avLst>
              <a:gd name="adj" fmla="val 28286"/>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en-US" altLang="zh-CN" sz="4000">
                <a:solidFill>
                  <a:schemeClr val="tx1"/>
                </a:solidFill>
                <a:latin typeface="FZLanTingHeiS-B-GB"/>
                <a:ea typeface="Source Han Sans CN" charset="-122"/>
              </a:rPr>
              <a:t>evidence</a:t>
            </a:r>
            <a:endParaRPr lang="zh-CN" altLang="en-US" sz="4000">
              <a:solidFill>
                <a:schemeClr val="tx1"/>
              </a:solidFill>
              <a:latin typeface="FZLanTingHeiS-B-GB"/>
              <a:ea typeface="Source Han Sans CN" charset="-122"/>
            </a:endParaRPr>
          </a:p>
        </p:txBody>
      </p:sp>
      <p:sp>
        <p:nvSpPr>
          <p:cNvPr id="15" name="矩形">
            <a:extLst>
              <a:ext uri="{FF2B5EF4-FFF2-40B4-BE49-F238E27FC236}">
                <a16:creationId xmlns:a16="http://schemas.microsoft.com/office/drawing/2014/main" id="{495E2BA2-EA52-4F0F-98E7-5A95C6711875}"/>
              </a:ext>
            </a:extLst>
          </p:cNvPr>
          <p:cNvSpPr/>
          <p:nvPr/>
        </p:nvSpPr>
        <p:spPr>
          <a:xfrm>
            <a:off x="10536961" y="10009190"/>
            <a:ext cx="4955588" cy="2896914"/>
          </a:xfrm>
          <a:prstGeom prst="rect">
            <a:avLst/>
          </a:prstGeom>
          <a:solidFill>
            <a:srgbClr val="DCE5FC">
              <a:alpha val="9804"/>
            </a:srgbClr>
          </a:solidFill>
          <a:ln w="3175" cap="flat">
            <a:noFill/>
            <a:miter lim="400000"/>
          </a:ln>
          <a:effectLst/>
        </p:spPr>
        <p:txBody>
          <a:bodyPr wrap="square" lIns="111811" tIns="111811" rIns="111811" bIns="111811" numCol="1" anchor="t">
            <a:noAutofit/>
          </a:bodyPr>
          <a:lstStyle/>
          <a:p>
            <a:pPr defTabSz="442786"/>
            <a:r>
              <a:rPr lang="en-US" altLang="zh-CN" sz="4000">
                <a:solidFill>
                  <a:schemeClr val="tx1"/>
                </a:solidFill>
                <a:latin typeface="FZLanTingHeiS-B-GB"/>
                <a:ea typeface="Source Han Sans CN" charset="-122"/>
              </a:rPr>
              <a:t>TEE</a:t>
            </a:r>
            <a:endParaRPr lang="zh-CN" altLang="en-US" sz="4000">
              <a:solidFill>
                <a:schemeClr val="tx1"/>
              </a:solidFill>
              <a:latin typeface="FZLanTingHeiS-B-GB"/>
              <a:ea typeface="Source Han Sans CN" charset="-122"/>
            </a:endParaRPr>
          </a:p>
        </p:txBody>
      </p:sp>
      <p:sp>
        <p:nvSpPr>
          <p:cNvPr id="16" name="矩形">
            <a:extLst>
              <a:ext uri="{FF2B5EF4-FFF2-40B4-BE49-F238E27FC236}">
                <a16:creationId xmlns:a16="http://schemas.microsoft.com/office/drawing/2014/main" id="{C2BCA3EE-69C6-4CB3-9FC7-8A0EBF939B6B}"/>
              </a:ext>
            </a:extLst>
          </p:cNvPr>
          <p:cNvSpPr/>
          <p:nvPr/>
        </p:nvSpPr>
        <p:spPr>
          <a:xfrm>
            <a:off x="11383213" y="11434279"/>
            <a:ext cx="3263083" cy="975359"/>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a:solidFill>
                  <a:schemeClr val="tx1"/>
                </a:solidFill>
                <a:latin typeface="FZLanTingHeiS-B-GB"/>
                <a:ea typeface="Source Han Sans CN" charset="-122"/>
              </a:rPr>
              <a:t>工作负载</a:t>
            </a:r>
          </a:p>
        </p:txBody>
      </p:sp>
      <p:cxnSp>
        <p:nvCxnSpPr>
          <p:cNvPr id="18" name="连接符: 肘形 17">
            <a:extLst>
              <a:ext uri="{FF2B5EF4-FFF2-40B4-BE49-F238E27FC236}">
                <a16:creationId xmlns:a16="http://schemas.microsoft.com/office/drawing/2014/main" id="{C520D482-28D0-4BB7-ABD3-89C976537ABF}"/>
              </a:ext>
            </a:extLst>
          </p:cNvPr>
          <p:cNvCxnSpPr>
            <a:cxnSpLocks/>
            <a:stCxn id="15" idx="2"/>
            <a:endCxn id="14" idx="3"/>
          </p:cNvCxnSpPr>
          <p:nvPr/>
        </p:nvCxnSpPr>
        <p:spPr>
          <a:xfrm rot="5400000">
            <a:off x="11135619" y="12377524"/>
            <a:ext cx="1350556" cy="2407716"/>
          </a:xfrm>
          <a:prstGeom prst="bentConnector2">
            <a:avLst/>
          </a:prstGeom>
          <a:noFill/>
          <a:ln w="50800" cap="flat">
            <a:solidFill>
              <a:srgbClr val="00B050"/>
            </a:solidFill>
            <a:prstDash val="solid"/>
            <a:miter lim="400000"/>
            <a:tailEnd type="triangle" w="lg" len="lg"/>
          </a:ln>
          <a:effectLst/>
          <a:sp3d/>
        </p:spPr>
        <p:style>
          <a:lnRef idx="0">
            <a:scrgbClr r="0" g="0" b="0"/>
          </a:lnRef>
          <a:fillRef idx="0">
            <a:scrgbClr r="0" g="0" b="0"/>
          </a:fillRef>
          <a:effectRef idx="0">
            <a:scrgbClr r="0" g="0" b="0"/>
          </a:effectRef>
          <a:fontRef idx="none"/>
        </p:style>
      </p:cxnSp>
      <p:cxnSp>
        <p:nvCxnSpPr>
          <p:cNvPr id="21" name="直接箭头连接符 20">
            <a:extLst>
              <a:ext uri="{FF2B5EF4-FFF2-40B4-BE49-F238E27FC236}">
                <a16:creationId xmlns:a16="http://schemas.microsoft.com/office/drawing/2014/main" id="{77F351E7-2EA3-4A6D-8137-2C47CB18F53C}"/>
              </a:ext>
            </a:extLst>
          </p:cNvPr>
          <p:cNvCxnSpPr>
            <a:stCxn id="14" idx="1"/>
            <a:endCxn id="13" idx="3"/>
          </p:cNvCxnSpPr>
          <p:nvPr/>
        </p:nvCxnSpPr>
        <p:spPr>
          <a:xfrm flipH="1" flipV="1">
            <a:off x="6061166" y="14255704"/>
            <a:ext cx="1282790" cy="956"/>
          </a:xfrm>
          <a:prstGeom prst="straightConnector1">
            <a:avLst/>
          </a:prstGeom>
          <a:noFill/>
          <a:ln w="50800" cap="flat">
            <a:solidFill>
              <a:srgbClr val="00B050"/>
            </a:solidFill>
            <a:prstDash val="solid"/>
            <a:miter lim="400000"/>
            <a:tailEnd type="triangle" w="lg" len="lg"/>
          </a:ln>
          <a:effectLst/>
          <a:sp3d/>
        </p:spPr>
        <p:style>
          <a:lnRef idx="0">
            <a:scrgbClr r="0" g="0" b="0"/>
          </a:lnRef>
          <a:fillRef idx="0">
            <a:scrgbClr r="0" g="0" b="0"/>
          </a:fillRef>
          <a:effectRef idx="0">
            <a:scrgbClr r="0" g="0" b="0"/>
          </a:effectRef>
          <a:fontRef idx="none"/>
        </p:style>
      </p:cxnSp>
      <p:cxnSp>
        <p:nvCxnSpPr>
          <p:cNvPr id="23" name="直接箭头连接符 22">
            <a:extLst>
              <a:ext uri="{FF2B5EF4-FFF2-40B4-BE49-F238E27FC236}">
                <a16:creationId xmlns:a16="http://schemas.microsoft.com/office/drawing/2014/main" id="{0E1870FA-51E4-4BDA-A9A1-6F40809E619B}"/>
              </a:ext>
            </a:extLst>
          </p:cNvPr>
          <p:cNvCxnSpPr>
            <a:cxnSpLocks/>
            <a:stCxn id="13" idx="2"/>
            <a:endCxn id="10" idx="0"/>
          </p:cNvCxnSpPr>
          <p:nvPr/>
        </p:nvCxnSpPr>
        <p:spPr>
          <a:xfrm>
            <a:off x="4140926" y="15605304"/>
            <a:ext cx="0" cy="576429"/>
          </a:xfrm>
          <a:prstGeom prst="straightConnector1">
            <a:avLst/>
          </a:prstGeom>
          <a:noFill/>
          <a:ln w="50800" cap="flat">
            <a:solidFill>
              <a:srgbClr val="00B050"/>
            </a:solidFill>
            <a:prstDash val="solid"/>
            <a:miter lim="400000"/>
            <a:tailEnd type="triangle" w="lg" len="lg"/>
          </a:ln>
          <a:effectLst/>
          <a:sp3d/>
        </p:spPr>
        <p:style>
          <a:lnRef idx="0">
            <a:scrgbClr r="0" g="0" b="0"/>
          </a:lnRef>
          <a:fillRef idx="0">
            <a:scrgbClr r="0" g="0" b="0"/>
          </a:fillRef>
          <a:effectRef idx="0">
            <a:scrgbClr r="0" g="0" b="0"/>
          </a:effectRef>
          <a:fontRef idx="none"/>
        </p:style>
      </p:cxnSp>
      <p:cxnSp>
        <p:nvCxnSpPr>
          <p:cNvPr id="29" name="直接箭头连接符 28">
            <a:extLst>
              <a:ext uri="{FF2B5EF4-FFF2-40B4-BE49-F238E27FC236}">
                <a16:creationId xmlns:a16="http://schemas.microsoft.com/office/drawing/2014/main" id="{01BD633B-45B3-4AB8-AC09-9A1760F06409}"/>
              </a:ext>
            </a:extLst>
          </p:cNvPr>
          <p:cNvCxnSpPr>
            <a:cxnSpLocks/>
            <a:stCxn id="7" idx="3"/>
            <a:endCxn id="16" idx="1"/>
          </p:cNvCxnSpPr>
          <p:nvPr/>
        </p:nvCxnSpPr>
        <p:spPr>
          <a:xfrm>
            <a:off x="5772466" y="11921958"/>
            <a:ext cx="5610747" cy="1"/>
          </a:xfrm>
          <a:prstGeom prst="straightConnector1">
            <a:avLst/>
          </a:prstGeom>
          <a:noFill/>
          <a:ln w="50800" cap="flat">
            <a:solidFill>
              <a:srgbClr val="FFFFFF"/>
            </a:solidFill>
            <a:prstDash val="solid"/>
            <a:miter lim="400000"/>
            <a:headEnd type="triangle" w="lg" len="lg"/>
            <a:tailEnd type="triangle" w="lg" len="lg"/>
          </a:ln>
          <a:effectLst/>
          <a:sp3d/>
        </p:spPr>
        <p:style>
          <a:lnRef idx="0">
            <a:scrgbClr r="0" g="0" b="0"/>
          </a:lnRef>
          <a:fillRef idx="0">
            <a:scrgbClr r="0" g="0" b="0"/>
          </a:fillRef>
          <a:effectRef idx="0">
            <a:scrgbClr r="0" g="0" b="0"/>
          </a:effectRef>
          <a:fontRef idx="none"/>
        </p:style>
      </p:cxnSp>
      <p:cxnSp>
        <p:nvCxnSpPr>
          <p:cNvPr id="38" name="连接符: 肘形 37">
            <a:extLst>
              <a:ext uri="{FF2B5EF4-FFF2-40B4-BE49-F238E27FC236}">
                <a16:creationId xmlns:a16="http://schemas.microsoft.com/office/drawing/2014/main" id="{93968444-FAD1-4B80-98E1-424252B1F581}"/>
              </a:ext>
            </a:extLst>
          </p:cNvPr>
          <p:cNvCxnSpPr>
            <a:cxnSpLocks/>
            <a:stCxn id="10" idx="1"/>
            <a:endCxn id="7" idx="1"/>
          </p:cNvCxnSpPr>
          <p:nvPr/>
        </p:nvCxnSpPr>
        <p:spPr>
          <a:xfrm rot="10800000">
            <a:off x="2509384" y="11921958"/>
            <a:ext cx="377509" cy="4834290"/>
          </a:xfrm>
          <a:prstGeom prst="bentConnector3">
            <a:avLst>
              <a:gd name="adj1" fmla="val 264363"/>
            </a:avLst>
          </a:prstGeom>
          <a:noFill/>
          <a:ln w="50800" cap="flat">
            <a:solidFill>
              <a:srgbClr val="00B050"/>
            </a:solidFill>
            <a:prstDash val="solid"/>
            <a:miter lim="400000"/>
            <a:tailEnd type="triangle" w="lg" len="lg"/>
          </a:ln>
          <a:effectLst/>
          <a:sp3d/>
        </p:spPr>
        <p:style>
          <a:lnRef idx="0">
            <a:scrgbClr r="0" g="0" b="0"/>
          </a:lnRef>
          <a:fillRef idx="0">
            <a:scrgbClr r="0" g="0" b="0"/>
          </a:fillRef>
          <a:effectRef idx="0">
            <a:scrgbClr r="0" g="0" b="0"/>
          </a:effectRef>
          <a:fontRef idx="none"/>
        </p:style>
      </p:cxnSp>
      <p:sp>
        <p:nvSpPr>
          <p:cNvPr id="48" name="矩形">
            <a:extLst>
              <a:ext uri="{FF2B5EF4-FFF2-40B4-BE49-F238E27FC236}">
                <a16:creationId xmlns:a16="http://schemas.microsoft.com/office/drawing/2014/main" id="{3D8C2FCB-8CB5-49E1-810A-7339D50B78B8}"/>
              </a:ext>
            </a:extLst>
          </p:cNvPr>
          <p:cNvSpPr/>
          <p:nvPr/>
        </p:nvSpPr>
        <p:spPr>
          <a:xfrm>
            <a:off x="17897916" y="13404031"/>
            <a:ext cx="3963509" cy="4070988"/>
          </a:xfrm>
          <a:prstGeom prst="rect">
            <a:avLst/>
          </a:prstGeom>
          <a:solidFill>
            <a:srgbClr val="DCE5FC">
              <a:alpha val="9804"/>
            </a:srgbClr>
          </a:solidFill>
          <a:ln w="3175" cap="flat">
            <a:noFill/>
            <a:miter lim="400000"/>
          </a:ln>
          <a:effectLst/>
        </p:spPr>
        <p:txBody>
          <a:bodyPr wrap="square" lIns="111811" tIns="111811" rIns="111811" bIns="111811" numCol="1" anchor="t">
            <a:noAutofit/>
          </a:bodyPr>
          <a:lstStyle/>
          <a:p>
            <a:pPr defTabSz="442786"/>
            <a:r>
              <a:rPr lang="zh-CN" altLang="en-US" sz="4000">
                <a:solidFill>
                  <a:schemeClr val="tx1"/>
                </a:solidFill>
                <a:latin typeface="FZLanTingHeiS-B-GB"/>
                <a:ea typeface="Source Han Sans CN" charset="-122"/>
              </a:rPr>
              <a:t>依赖方</a:t>
            </a:r>
          </a:p>
        </p:txBody>
      </p:sp>
      <p:sp>
        <p:nvSpPr>
          <p:cNvPr id="49" name="矩形">
            <a:extLst>
              <a:ext uri="{FF2B5EF4-FFF2-40B4-BE49-F238E27FC236}">
                <a16:creationId xmlns:a16="http://schemas.microsoft.com/office/drawing/2014/main" id="{E9C53E2A-68D4-4988-8640-D6AFB2161A5F}"/>
              </a:ext>
            </a:extLst>
          </p:cNvPr>
          <p:cNvSpPr/>
          <p:nvPr/>
        </p:nvSpPr>
        <p:spPr>
          <a:xfrm>
            <a:off x="18172729" y="14622097"/>
            <a:ext cx="3263083" cy="975359"/>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a:solidFill>
                  <a:schemeClr val="tx1"/>
                </a:solidFill>
                <a:latin typeface="FZLanTingHeiS-B-GB"/>
                <a:ea typeface="Source Han Sans CN" charset="-122"/>
              </a:rPr>
              <a:t>资源</a:t>
            </a:r>
          </a:p>
        </p:txBody>
      </p:sp>
      <p:sp>
        <p:nvSpPr>
          <p:cNvPr id="50" name="矩形: 折角 49">
            <a:extLst>
              <a:ext uri="{FF2B5EF4-FFF2-40B4-BE49-F238E27FC236}">
                <a16:creationId xmlns:a16="http://schemas.microsoft.com/office/drawing/2014/main" id="{39840415-C687-415E-B25E-73F7099F31CB}"/>
              </a:ext>
            </a:extLst>
          </p:cNvPr>
          <p:cNvSpPr/>
          <p:nvPr/>
        </p:nvSpPr>
        <p:spPr>
          <a:xfrm>
            <a:off x="18550237" y="16181732"/>
            <a:ext cx="2508068" cy="1149030"/>
          </a:xfrm>
          <a:prstGeom prst="foldedCorner">
            <a:avLst>
              <a:gd name="adj" fmla="val 28286"/>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a:solidFill>
                  <a:schemeClr val="tx1"/>
                </a:solidFill>
                <a:latin typeface="FZLanTingHeiS-B-GB"/>
                <a:ea typeface="Source Han Sans CN" charset="-122"/>
              </a:rPr>
              <a:t>证明结果</a:t>
            </a:r>
          </a:p>
        </p:txBody>
      </p:sp>
      <p:sp>
        <p:nvSpPr>
          <p:cNvPr id="58" name="矩形">
            <a:extLst>
              <a:ext uri="{FF2B5EF4-FFF2-40B4-BE49-F238E27FC236}">
                <a16:creationId xmlns:a16="http://schemas.microsoft.com/office/drawing/2014/main" id="{F0AA765F-F41A-4B90-B3C6-27BBCAC8D709}"/>
              </a:ext>
            </a:extLst>
          </p:cNvPr>
          <p:cNvSpPr/>
          <p:nvPr/>
        </p:nvSpPr>
        <p:spPr>
          <a:xfrm>
            <a:off x="22241358" y="9171667"/>
            <a:ext cx="4955588" cy="3734435"/>
          </a:xfrm>
          <a:prstGeom prst="rect">
            <a:avLst/>
          </a:prstGeom>
          <a:solidFill>
            <a:srgbClr val="DCE5FC">
              <a:alpha val="9804"/>
            </a:srgbClr>
          </a:solidFill>
          <a:ln w="3175" cap="flat">
            <a:noFill/>
            <a:miter lim="400000"/>
          </a:ln>
          <a:effectLst/>
        </p:spPr>
        <p:txBody>
          <a:bodyPr wrap="square" lIns="111811" tIns="111811" rIns="111811" bIns="111811" numCol="1" anchor="t">
            <a:noAutofit/>
          </a:bodyPr>
          <a:lstStyle/>
          <a:p>
            <a:pPr defTabSz="442786"/>
            <a:r>
              <a:rPr lang="zh-CN" altLang="en-US" sz="4000">
                <a:solidFill>
                  <a:schemeClr val="tx1"/>
                </a:solidFill>
                <a:latin typeface="FZLanTingHeiS-B-GB"/>
                <a:ea typeface="Source Han Sans CN" charset="-122"/>
              </a:rPr>
              <a:t>远程证明服务</a:t>
            </a:r>
          </a:p>
        </p:txBody>
      </p:sp>
      <p:sp>
        <p:nvSpPr>
          <p:cNvPr id="59" name="矩形">
            <a:extLst>
              <a:ext uri="{FF2B5EF4-FFF2-40B4-BE49-F238E27FC236}">
                <a16:creationId xmlns:a16="http://schemas.microsoft.com/office/drawing/2014/main" id="{552FE57F-AD50-434D-8941-6F58F7275B5C}"/>
              </a:ext>
            </a:extLst>
          </p:cNvPr>
          <p:cNvSpPr/>
          <p:nvPr/>
        </p:nvSpPr>
        <p:spPr>
          <a:xfrm>
            <a:off x="23128317" y="10306061"/>
            <a:ext cx="3263083" cy="975359"/>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3500">
                <a:solidFill>
                  <a:schemeClr val="tx1"/>
                </a:solidFill>
                <a:latin typeface="FZLanTingHeiS-B-GB"/>
                <a:ea typeface="Source Han Sans CN" charset="-122"/>
              </a:rPr>
              <a:t>报告验证程序</a:t>
            </a:r>
          </a:p>
        </p:txBody>
      </p:sp>
      <p:sp>
        <p:nvSpPr>
          <p:cNvPr id="60" name="矩形">
            <a:extLst>
              <a:ext uri="{FF2B5EF4-FFF2-40B4-BE49-F238E27FC236}">
                <a16:creationId xmlns:a16="http://schemas.microsoft.com/office/drawing/2014/main" id="{56E997AA-14B8-4AB1-8962-0C8A9947D059}"/>
              </a:ext>
            </a:extLst>
          </p:cNvPr>
          <p:cNvSpPr/>
          <p:nvPr/>
        </p:nvSpPr>
        <p:spPr>
          <a:xfrm>
            <a:off x="23128316" y="11473755"/>
            <a:ext cx="3263083" cy="975359"/>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3500">
                <a:solidFill>
                  <a:schemeClr val="tx1"/>
                </a:solidFill>
                <a:latin typeface="FZLanTingHeiS-B-GB"/>
                <a:ea typeface="Source Han Sans CN" charset="-122"/>
              </a:rPr>
              <a:t>基线值、证书</a:t>
            </a:r>
          </a:p>
        </p:txBody>
      </p:sp>
      <p:sp>
        <p:nvSpPr>
          <p:cNvPr id="61" name="矩形">
            <a:extLst>
              <a:ext uri="{FF2B5EF4-FFF2-40B4-BE49-F238E27FC236}">
                <a16:creationId xmlns:a16="http://schemas.microsoft.com/office/drawing/2014/main" id="{2F43CCB1-93AE-47AA-ADD4-CC7C22E3416E}"/>
              </a:ext>
            </a:extLst>
          </p:cNvPr>
          <p:cNvSpPr/>
          <p:nvPr/>
        </p:nvSpPr>
        <p:spPr>
          <a:xfrm>
            <a:off x="22880326" y="10036362"/>
            <a:ext cx="3840480" cy="2699201"/>
          </a:xfrm>
          <a:prstGeom prst="rect">
            <a:avLst/>
          </a:prstGeom>
          <a:noFill/>
          <a:ln w="3175" cap="flat">
            <a:solidFill>
              <a:srgbClr val="92D050"/>
            </a:solidFill>
            <a:prstDash val="lgDash"/>
            <a:miter lim="400000"/>
          </a:ln>
          <a:effectLst/>
        </p:spPr>
        <p:txBody>
          <a:bodyPr wrap="square" lIns="111811" tIns="111811" rIns="111811" bIns="111811" numCol="1" anchor="ctr">
            <a:noAutofit/>
          </a:bodyPr>
          <a:lstStyle/>
          <a:p>
            <a:pPr defTabSz="442786"/>
            <a:endParaRPr lang="zh-CN" altLang="en-US" sz="4000">
              <a:solidFill>
                <a:schemeClr val="tx1"/>
              </a:solidFill>
              <a:latin typeface="FZLanTingHeiS-B-GB"/>
              <a:ea typeface="Source Han Sans CN" charset="-122"/>
            </a:endParaRPr>
          </a:p>
        </p:txBody>
      </p:sp>
      <p:sp>
        <p:nvSpPr>
          <p:cNvPr id="64" name="矩形">
            <a:extLst>
              <a:ext uri="{FF2B5EF4-FFF2-40B4-BE49-F238E27FC236}">
                <a16:creationId xmlns:a16="http://schemas.microsoft.com/office/drawing/2014/main" id="{5A842595-11C9-44E8-8FC9-C8873A4B5D1D}"/>
              </a:ext>
            </a:extLst>
          </p:cNvPr>
          <p:cNvSpPr/>
          <p:nvPr/>
        </p:nvSpPr>
        <p:spPr>
          <a:xfrm>
            <a:off x="23109996" y="13404031"/>
            <a:ext cx="3735977" cy="2412753"/>
          </a:xfrm>
          <a:prstGeom prst="rect">
            <a:avLst/>
          </a:prstGeom>
          <a:solidFill>
            <a:srgbClr val="DCE5FC">
              <a:alpha val="9804"/>
            </a:srgbClr>
          </a:solidFill>
          <a:ln w="3175" cap="flat">
            <a:noFill/>
            <a:miter lim="400000"/>
          </a:ln>
          <a:effectLst/>
        </p:spPr>
        <p:txBody>
          <a:bodyPr wrap="square" lIns="111811" tIns="111811" rIns="111811" bIns="111811" numCol="1" anchor="t">
            <a:noAutofit/>
          </a:bodyPr>
          <a:lstStyle/>
          <a:p>
            <a:pPr defTabSz="442786"/>
            <a:r>
              <a:rPr lang="en-US" altLang="zh-CN" sz="4000">
                <a:solidFill>
                  <a:schemeClr val="tx1"/>
                </a:solidFill>
                <a:latin typeface="FZLanTingHeiS-B-GB"/>
                <a:ea typeface="Source Han Sans CN" charset="-122"/>
              </a:rPr>
              <a:t>TEE</a:t>
            </a:r>
            <a:endParaRPr lang="zh-CN" altLang="en-US" sz="4000">
              <a:solidFill>
                <a:schemeClr val="tx1"/>
              </a:solidFill>
              <a:latin typeface="FZLanTingHeiS-B-GB"/>
              <a:ea typeface="Source Han Sans CN" charset="-122"/>
            </a:endParaRPr>
          </a:p>
        </p:txBody>
      </p:sp>
      <p:sp>
        <p:nvSpPr>
          <p:cNvPr id="65" name="矩形">
            <a:extLst>
              <a:ext uri="{FF2B5EF4-FFF2-40B4-BE49-F238E27FC236}">
                <a16:creationId xmlns:a16="http://schemas.microsoft.com/office/drawing/2014/main" id="{FF90C523-52A7-4E3F-B553-234C4005CAD0}"/>
              </a:ext>
            </a:extLst>
          </p:cNvPr>
          <p:cNvSpPr/>
          <p:nvPr/>
        </p:nvSpPr>
        <p:spPr>
          <a:xfrm>
            <a:off x="23308276" y="14622097"/>
            <a:ext cx="3263083" cy="975359"/>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a:solidFill>
                  <a:schemeClr val="tx1"/>
                </a:solidFill>
                <a:latin typeface="FZLanTingHeiS-B-GB"/>
                <a:ea typeface="Source Han Sans CN" charset="-122"/>
              </a:rPr>
              <a:t>工作负载</a:t>
            </a:r>
          </a:p>
        </p:txBody>
      </p:sp>
      <p:sp>
        <p:nvSpPr>
          <p:cNvPr id="68" name="矩形: 折角 67">
            <a:extLst>
              <a:ext uri="{FF2B5EF4-FFF2-40B4-BE49-F238E27FC236}">
                <a16:creationId xmlns:a16="http://schemas.microsoft.com/office/drawing/2014/main" id="{536B20F1-DB5A-4DA3-8B8C-63DE078C5F80}"/>
              </a:ext>
            </a:extLst>
          </p:cNvPr>
          <p:cNvSpPr/>
          <p:nvPr/>
        </p:nvSpPr>
        <p:spPr>
          <a:xfrm>
            <a:off x="28003522" y="14535261"/>
            <a:ext cx="3263083" cy="1149030"/>
          </a:xfrm>
          <a:prstGeom prst="foldedCorner">
            <a:avLst>
              <a:gd name="adj" fmla="val 28286"/>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en-US" altLang="zh-CN" sz="4000">
                <a:solidFill>
                  <a:schemeClr val="tx1"/>
                </a:solidFill>
                <a:latin typeface="FZLanTingHeiS-B-GB"/>
                <a:ea typeface="Source Han Sans CN" charset="-122"/>
              </a:rPr>
              <a:t>evidence</a:t>
            </a:r>
            <a:endParaRPr lang="zh-CN" altLang="en-US" sz="4000">
              <a:solidFill>
                <a:schemeClr val="tx1"/>
              </a:solidFill>
              <a:latin typeface="FZLanTingHeiS-B-GB"/>
              <a:ea typeface="Source Han Sans CN" charset="-122"/>
            </a:endParaRPr>
          </a:p>
        </p:txBody>
      </p:sp>
      <p:cxnSp>
        <p:nvCxnSpPr>
          <p:cNvPr id="70" name="直接箭头连接符 69">
            <a:extLst>
              <a:ext uri="{FF2B5EF4-FFF2-40B4-BE49-F238E27FC236}">
                <a16:creationId xmlns:a16="http://schemas.microsoft.com/office/drawing/2014/main" id="{9E4263F9-CB11-4761-BA88-85538B2CDB9B}"/>
              </a:ext>
            </a:extLst>
          </p:cNvPr>
          <p:cNvCxnSpPr>
            <a:cxnSpLocks/>
            <a:stCxn id="49" idx="3"/>
            <a:endCxn id="65" idx="1"/>
          </p:cNvCxnSpPr>
          <p:nvPr/>
        </p:nvCxnSpPr>
        <p:spPr>
          <a:xfrm>
            <a:off x="21435812" y="15109777"/>
            <a:ext cx="1872464" cy="0"/>
          </a:xfrm>
          <a:prstGeom prst="straightConnector1">
            <a:avLst/>
          </a:prstGeom>
          <a:noFill/>
          <a:ln w="50800" cap="flat">
            <a:solidFill>
              <a:srgbClr val="FFFFFF"/>
            </a:solidFill>
            <a:prstDash val="solid"/>
            <a:miter lim="400000"/>
            <a:headEnd type="triangle" w="lg" len="lg"/>
            <a:tailEnd type="triangle" w="lg" len="lg"/>
          </a:ln>
          <a:effectLst/>
          <a:sp3d/>
        </p:spPr>
        <p:style>
          <a:lnRef idx="0">
            <a:scrgbClr r="0" g="0" b="0"/>
          </a:lnRef>
          <a:fillRef idx="0">
            <a:scrgbClr r="0" g="0" b="0"/>
          </a:fillRef>
          <a:effectRef idx="0">
            <a:scrgbClr r="0" g="0" b="0"/>
          </a:effectRef>
          <a:fontRef idx="none"/>
        </p:style>
      </p:cxnSp>
      <p:cxnSp>
        <p:nvCxnSpPr>
          <p:cNvPr id="75" name="直接箭头连接符 74">
            <a:extLst>
              <a:ext uri="{FF2B5EF4-FFF2-40B4-BE49-F238E27FC236}">
                <a16:creationId xmlns:a16="http://schemas.microsoft.com/office/drawing/2014/main" id="{BD1C72FF-8591-4D93-B6A8-731B575873DB}"/>
              </a:ext>
            </a:extLst>
          </p:cNvPr>
          <p:cNvCxnSpPr>
            <a:cxnSpLocks/>
            <a:stCxn id="65" idx="3"/>
            <a:endCxn id="68" idx="1"/>
          </p:cNvCxnSpPr>
          <p:nvPr/>
        </p:nvCxnSpPr>
        <p:spPr>
          <a:xfrm flipV="1">
            <a:off x="26571359" y="15109776"/>
            <a:ext cx="1432163" cy="1"/>
          </a:xfrm>
          <a:prstGeom prst="straightConnector1">
            <a:avLst/>
          </a:prstGeom>
          <a:noFill/>
          <a:ln w="50800" cap="flat">
            <a:solidFill>
              <a:srgbClr val="00B050"/>
            </a:solidFill>
            <a:prstDash val="solid"/>
            <a:miter lim="400000"/>
            <a:tailEnd type="triangle" w="lg" len="lg"/>
          </a:ln>
          <a:effectLst/>
          <a:sp3d/>
        </p:spPr>
        <p:style>
          <a:lnRef idx="0">
            <a:scrgbClr r="0" g="0" b="0"/>
          </a:lnRef>
          <a:fillRef idx="0">
            <a:scrgbClr r="0" g="0" b="0"/>
          </a:fillRef>
          <a:effectRef idx="0">
            <a:scrgbClr r="0" g="0" b="0"/>
          </a:effectRef>
          <a:fontRef idx="none"/>
        </p:style>
      </p:cxnSp>
      <p:cxnSp>
        <p:nvCxnSpPr>
          <p:cNvPr id="82" name="连接符: 肘形 81">
            <a:extLst>
              <a:ext uri="{FF2B5EF4-FFF2-40B4-BE49-F238E27FC236}">
                <a16:creationId xmlns:a16="http://schemas.microsoft.com/office/drawing/2014/main" id="{0832954F-49AC-4A3A-ABF9-3DD69115F8CD}"/>
              </a:ext>
            </a:extLst>
          </p:cNvPr>
          <p:cNvCxnSpPr>
            <a:cxnSpLocks/>
            <a:stCxn id="68" idx="0"/>
            <a:endCxn id="58" idx="3"/>
          </p:cNvCxnSpPr>
          <p:nvPr/>
        </p:nvCxnSpPr>
        <p:spPr>
          <a:xfrm rot="16200000" flipV="1">
            <a:off x="26667817" y="11568014"/>
            <a:ext cx="3496376" cy="2438118"/>
          </a:xfrm>
          <a:prstGeom prst="bentConnector2">
            <a:avLst/>
          </a:prstGeom>
          <a:noFill/>
          <a:ln w="50800" cap="flat">
            <a:solidFill>
              <a:srgbClr val="00B050"/>
            </a:solidFill>
            <a:prstDash val="solid"/>
            <a:miter lim="400000"/>
            <a:tailEnd type="triangle" w="lg" len="lg"/>
          </a:ln>
          <a:effectLst/>
          <a:sp3d/>
        </p:spPr>
        <p:style>
          <a:lnRef idx="0">
            <a:scrgbClr r="0" g="0" b="0"/>
          </a:lnRef>
          <a:fillRef idx="0">
            <a:scrgbClr r="0" g="0" b="0"/>
          </a:fillRef>
          <a:effectRef idx="0">
            <a:scrgbClr r="0" g="0" b="0"/>
          </a:effectRef>
          <a:fontRef idx="none"/>
        </p:style>
      </p:cxnSp>
      <p:cxnSp>
        <p:nvCxnSpPr>
          <p:cNvPr id="85" name="连接符: 肘形 84">
            <a:extLst>
              <a:ext uri="{FF2B5EF4-FFF2-40B4-BE49-F238E27FC236}">
                <a16:creationId xmlns:a16="http://schemas.microsoft.com/office/drawing/2014/main" id="{D881493A-15AB-4D24-8275-370D9E199A4F}"/>
              </a:ext>
            </a:extLst>
          </p:cNvPr>
          <p:cNvCxnSpPr>
            <a:cxnSpLocks/>
            <a:stCxn id="58" idx="1"/>
            <a:endCxn id="50" idx="1"/>
          </p:cNvCxnSpPr>
          <p:nvPr/>
        </p:nvCxnSpPr>
        <p:spPr>
          <a:xfrm rot="10800000" flipV="1">
            <a:off x="18550238" y="11038885"/>
            <a:ext cx="3691121" cy="5717362"/>
          </a:xfrm>
          <a:prstGeom prst="bentConnector3">
            <a:avLst>
              <a:gd name="adj1" fmla="val 130013"/>
            </a:avLst>
          </a:prstGeom>
          <a:noFill/>
          <a:ln w="50800" cap="flat">
            <a:solidFill>
              <a:srgbClr val="00B050"/>
            </a:solidFill>
            <a:prstDash val="solid"/>
            <a:miter lim="400000"/>
            <a:tailEnd type="triangle" w="lg" len="lg"/>
          </a:ln>
          <a:effectLst/>
          <a:sp3d/>
        </p:spPr>
        <p:style>
          <a:lnRef idx="0">
            <a:scrgbClr r="0" g="0" b="0"/>
          </a:lnRef>
          <a:fillRef idx="0">
            <a:scrgbClr r="0" g="0" b="0"/>
          </a:fillRef>
          <a:effectRef idx="0">
            <a:scrgbClr r="0" g="0" b="0"/>
          </a:effectRef>
          <a:fontRef idx="none"/>
        </p:style>
      </p:cxnSp>
      <p:cxnSp>
        <p:nvCxnSpPr>
          <p:cNvPr id="88" name="直接箭头连接符 87">
            <a:extLst>
              <a:ext uri="{FF2B5EF4-FFF2-40B4-BE49-F238E27FC236}">
                <a16:creationId xmlns:a16="http://schemas.microsoft.com/office/drawing/2014/main" id="{05D85C53-0831-4998-9280-B8AD667D5AA1}"/>
              </a:ext>
            </a:extLst>
          </p:cNvPr>
          <p:cNvCxnSpPr>
            <a:stCxn id="50" idx="0"/>
            <a:endCxn id="49" idx="2"/>
          </p:cNvCxnSpPr>
          <p:nvPr/>
        </p:nvCxnSpPr>
        <p:spPr>
          <a:xfrm flipV="1">
            <a:off x="19804271" y="15597456"/>
            <a:ext cx="0" cy="584276"/>
          </a:xfrm>
          <a:prstGeom prst="straightConnector1">
            <a:avLst/>
          </a:prstGeom>
          <a:noFill/>
          <a:ln w="50800" cap="flat">
            <a:solidFill>
              <a:srgbClr val="00B050"/>
            </a:solidFill>
            <a:prstDash val="solid"/>
            <a:miter lim="400000"/>
            <a:tailEnd type="triangle" w="lg" len="lg"/>
          </a:ln>
          <a:effectLst/>
          <a:sp3d/>
        </p:spPr>
        <p:style>
          <a:lnRef idx="0">
            <a:scrgbClr r="0" g="0" b="0"/>
          </a:lnRef>
          <a:fillRef idx="0">
            <a:scrgbClr r="0" g="0" b="0"/>
          </a:fillRef>
          <a:effectRef idx="0">
            <a:scrgbClr r="0" g="0" b="0"/>
          </a:effectRef>
          <a:fontRef idx="none"/>
        </p:style>
      </p:cxnSp>
      <p:cxnSp>
        <p:nvCxnSpPr>
          <p:cNvPr id="89" name="直接箭头连接符 88">
            <a:extLst>
              <a:ext uri="{FF2B5EF4-FFF2-40B4-BE49-F238E27FC236}">
                <a16:creationId xmlns:a16="http://schemas.microsoft.com/office/drawing/2014/main" id="{F732F70C-F0A2-4074-85C4-DAF642DB0224}"/>
              </a:ext>
            </a:extLst>
          </p:cNvPr>
          <p:cNvCxnSpPr>
            <a:cxnSpLocks/>
          </p:cNvCxnSpPr>
          <p:nvPr/>
        </p:nvCxnSpPr>
        <p:spPr>
          <a:xfrm>
            <a:off x="9670807" y="16756248"/>
            <a:ext cx="1872464" cy="0"/>
          </a:xfrm>
          <a:prstGeom prst="straightConnector1">
            <a:avLst/>
          </a:prstGeom>
          <a:noFill/>
          <a:ln w="50800" cap="flat">
            <a:solidFill>
              <a:srgbClr val="00B050"/>
            </a:solidFill>
            <a:prstDash val="solid"/>
            <a:miter lim="400000"/>
            <a:tailEnd type="triangle" w="lg" len="lg"/>
          </a:ln>
          <a:effectLst/>
          <a:sp3d/>
        </p:spPr>
        <p:style>
          <a:lnRef idx="0">
            <a:scrgbClr r="0" g="0" b="0"/>
          </a:lnRef>
          <a:fillRef idx="0">
            <a:scrgbClr r="0" g="0" b="0"/>
          </a:fillRef>
          <a:effectRef idx="0">
            <a:scrgbClr r="0" g="0" b="0"/>
          </a:effectRef>
          <a:fontRef idx="none"/>
        </p:style>
      </p:cxnSp>
      <p:cxnSp>
        <p:nvCxnSpPr>
          <p:cNvPr id="90" name="直接箭头连接符 89">
            <a:extLst>
              <a:ext uri="{FF2B5EF4-FFF2-40B4-BE49-F238E27FC236}">
                <a16:creationId xmlns:a16="http://schemas.microsoft.com/office/drawing/2014/main" id="{FDE8B5B4-FC23-4206-89F3-851B7B1A65DD}"/>
              </a:ext>
            </a:extLst>
          </p:cNvPr>
          <p:cNvCxnSpPr>
            <a:cxnSpLocks/>
          </p:cNvCxnSpPr>
          <p:nvPr/>
        </p:nvCxnSpPr>
        <p:spPr>
          <a:xfrm>
            <a:off x="12414007" y="16756248"/>
            <a:ext cx="1872464" cy="0"/>
          </a:xfrm>
          <a:prstGeom prst="straightConnector1">
            <a:avLst/>
          </a:prstGeom>
          <a:noFill/>
          <a:ln w="50800" cap="flat">
            <a:solidFill>
              <a:srgbClr val="FFFFFF"/>
            </a:solidFill>
            <a:prstDash val="solid"/>
            <a:miter lim="400000"/>
            <a:tailEnd type="triangle" w="lg" len="lg"/>
          </a:ln>
          <a:effectLst/>
          <a:sp3d/>
        </p:spPr>
        <p:style>
          <a:lnRef idx="0">
            <a:scrgbClr r="0" g="0" b="0"/>
          </a:lnRef>
          <a:fillRef idx="0">
            <a:scrgbClr r="0" g="0" b="0"/>
          </a:fillRef>
          <a:effectRef idx="0">
            <a:scrgbClr r="0" g="0" b="0"/>
          </a:effectRef>
          <a:fontRef idx="none"/>
        </p:style>
      </p:cxnSp>
      <p:sp>
        <p:nvSpPr>
          <p:cNvPr id="91" name="文本框 90">
            <a:extLst>
              <a:ext uri="{FF2B5EF4-FFF2-40B4-BE49-F238E27FC236}">
                <a16:creationId xmlns:a16="http://schemas.microsoft.com/office/drawing/2014/main" id="{04E9F011-3A3C-457B-800E-03694D9F8AEF}"/>
              </a:ext>
            </a:extLst>
          </p:cNvPr>
          <p:cNvSpPr txBox="1"/>
          <p:nvPr/>
        </p:nvSpPr>
        <p:spPr>
          <a:xfrm>
            <a:off x="9349276" y="17043618"/>
            <a:ext cx="2515526" cy="57428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287" tIns="25287" rIns="25287" bIns="25287" numCol="1" spcCol="38100" rtlCol="0" anchor="ctr">
            <a:spAutoFit/>
          </a:bodyPr>
          <a:lstStyle/>
          <a:p>
            <a:pPr marL="0" marR="0" indent="0" algn="ctr" defTabSz="3467860" rtl="0" fontAlgn="auto" latinLnBrk="0" hangingPunct="0">
              <a:lnSpc>
                <a:spcPct val="100000"/>
              </a:lnSpc>
              <a:spcBef>
                <a:spcPts val="0"/>
              </a:spcBef>
              <a:spcAft>
                <a:spcPts val="0"/>
              </a:spcAft>
              <a:buClrTx/>
              <a:buSzTx/>
              <a:buFontTx/>
              <a:buNone/>
              <a:tabLst/>
            </a:pPr>
            <a:r>
              <a:rPr kumimoji="0" lang="zh-CN" altLang="en-US" sz="3400" i="0" u="none" strike="noStrike" cap="none" spc="0" normalizeH="0" baseline="0">
                <a:ln>
                  <a:noFill/>
                </a:ln>
                <a:solidFill>
                  <a:schemeClr val="tx1"/>
                </a:solidFill>
                <a:effectLst/>
                <a:uFillTx/>
                <a:latin typeface="+mn-lt"/>
                <a:ea typeface="+mn-ea"/>
                <a:cs typeface="+mn-cs"/>
                <a:sym typeface="FZLanTingHeiS-R-GB"/>
              </a:rPr>
              <a:t>远程证明流</a:t>
            </a:r>
          </a:p>
        </p:txBody>
      </p:sp>
      <p:sp>
        <p:nvSpPr>
          <p:cNvPr id="92" name="文本框 91">
            <a:extLst>
              <a:ext uri="{FF2B5EF4-FFF2-40B4-BE49-F238E27FC236}">
                <a16:creationId xmlns:a16="http://schemas.microsoft.com/office/drawing/2014/main" id="{25FB23F9-1100-4ED2-9042-3A83A28B59FC}"/>
              </a:ext>
            </a:extLst>
          </p:cNvPr>
          <p:cNvSpPr txBox="1"/>
          <p:nvPr/>
        </p:nvSpPr>
        <p:spPr>
          <a:xfrm>
            <a:off x="12092476" y="17043618"/>
            <a:ext cx="2515526" cy="57428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287" tIns="25287" rIns="25287" bIns="25287" numCol="1" spcCol="38100" rtlCol="0" anchor="ctr">
            <a:spAutoFit/>
          </a:bodyPr>
          <a:lstStyle/>
          <a:p>
            <a:pPr marL="0" marR="0" indent="0" algn="ctr" defTabSz="3467860" rtl="0" fontAlgn="auto" latinLnBrk="0" hangingPunct="0">
              <a:lnSpc>
                <a:spcPct val="100000"/>
              </a:lnSpc>
              <a:spcBef>
                <a:spcPts val="0"/>
              </a:spcBef>
              <a:spcAft>
                <a:spcPts val="0"/>
              </a:spcAft>
              <a:buClrTx/>
              <a:buSzTx/>
              <a:buFontTx/>
              <a:buNone/>
              <a:tabLst/>
            </a:pPr>
            <a:r>
              <a:rPr kumimoji="0" lang="zh-CN" altLang="en-US" sz="3400" i="0" u="none" strike="noStrike" cap="none" spc="0" normalizeH="0" baseline="0">
                <a:ln>
                  <a:noFill/>
                </a:ln>
                <a:solidFill>
                  <a:schemeClr val="tx1"/>
                </a:solidFill>
                <a:effectLst/>
                <a:uFillTx/>
                <a:latin typeface="+mn-lt"/>
                <a:ea typeface="+mn-ea"/>
                <a:cs typeface="+mn-cs"/>
                <a:sym typeface="FZLanTingHeiS-R-GB"/>
              </a:rPr>
              <a:t>业务数据流</a:t>
            </a:r>
          </a:p>
        </p:txBody>
      </p:sp>
    </p:spTree>
    <p:extLst>
      <p:ext uri="{BB962C8B-B14F-4D97-AF65-F5344CB8AC3E}">
        <p14:creationId xmlns:p14="http://schemas.microsoft.com/office/powerpoint/2010/main" val="328819423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a:extLst>
              <a:ext uri="{FF2B5EF4-FFF2-40B4-BE49-F238E27FC236}">
                <a16:creationId xmlns:a16="http://schemas.microsoft.com/office/drawing/2014/main" id="{9556BE3E-5D52-465F-912C-62BDCC8BCE10}"/>
              </a:ext>
            </a:extLst>
          </p:cNvPr>
          <p:cNvSpPr/>
          <p:nvPr/>
        </p:nvSpPr>
        <p:spPr>
          <a:xfrm>
            <a:off x="22039801" y="4032068"/>
            <a:ext cx="10178049" cy="13628915"/>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1895103"/>
            <a:endParaRPr sz="1200">
              <a:solidFill>
                <a:srgbClr val="666666"/>
              </a:solidFill>
              <a:latin typeface="Source Han Sans CN" charset="-122"/>
              <a:ea typeface="Source Han Sans CN" charset="-122"/>
              <a:cs typeface="Source Han Sans CN" charset="-122"/>
            </a:endParaRPr>
          </a:p>
        </p:txBody>
      </p:sp>
      <p:sp>
        <p:nvSpPr>
          <p:cNvPr id="78" name="文本框 7">
            <a:extLst>
              <a:ext uri="{FF2B5EF4-FFF2-40B4-BE49-F238E27FC236}">
                <a16:creationId xmlns:a16="http://schemas.microsoft.com/office/drawing/2014/main" id="{A7D96906-418A-4C02-8B0C-7189402296A3}"/>
              </a:ext>
            </a:extLst>
          </p:cNvPr>
          <p:cNvSpPr txBox="1"/>
          <p:nvPr/>
        </p:nvSpPr>
        <p:spPr>
          <a:xfrm>
            <a:off x="25507124" y="6305304"/>
            <a:ext cx="3243403" cy="72799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577" tIns="17577" rIns="17577" bIns="17577" numCol="1" anchor="t">
            <a:spAutoFit/>
          </a:bodyPr>
          <a:lstStyle/>
          <a:p>
            <a:pPr defTabSz="688698">
              <a:defRPr sz="4500">
                <a:gradFill flip="none" rotWithShape="1">
                  <a:gsLst>
                    <a:gs pos="0">
                      <a:srgbClr val="FFE68D"/>
                    </a:gs>
                    <a:gs pos="100000">
                      <a:srgbClr val="FFC156"/>
                    </a:gs>
                  </a:gsLst>
                  <a:lin ang="3600000" scaled="0"/>
                </a:gradFill>
                <a:latin typeface="Source Han Sans CN Bold Bold"/>
                <a:ea typeface="Source Han Sans CN Bold Bold"/>
                <a:cs typeface="Source Han Sans CN Bold Bold"/>
                <a:sym typeface="Source Han Sans CN Bold Bold"/>
              </a:defRPr>
            </a:pPr>
            <a:r>
              <a:rPr lang="zh-CN" altLang="en-US"/>
              <a:t>关键特性</a:t>
            </a:r>
            <a:endParaRPr lang="en-US" altLang="zh-CN"/>
          </a:p>
        </p:txBody>
      </p:sp>
      <p:pic>
        <p:nvPicPr>
          <p:cNvPr id="79" name="图像" descr="图像">
            <a:extLst>
              <a:ext uri="{FF2B5EF4-FFF2-40B4-BE49-F238E27FC236}">
                <a16:creationId xmlns:a16="http://schemas.microsoft.com/office/drawing/2014/main" id="{729FD0A2-5BFF-43E5-87CE-CCC1A47C2C1B}"/>
              </a:ext>
            </a:extLst>
          </p:cNvPr>
          <p:cNvPicPr>
            <a:picLocks noChangeAspect="1"/>
          </p:cNvPicPr>
          <p:nvPr/>
        </p:nvPicPr>
        <p:blipFill>
          <a:blip r:embed="rId3"/>
          <a:stretch>
            <a:fillRect/>
          </a:stretch>
        </p:blipFill>
        <p:spPr>
          <a:xfrm>
            <a:off x="26568606" y="4378811"/>
            <a:ext cx="1120439" cy="1181186"/>
          </a:xfrm>
          <a:prstGeom prst="rect">
            <a:avLst/>
          </a:prstGeom>
          <a:ln w="12700" cap="flat">
            <a:noFill/>
            <a:miter lim="400000"/>
          </a:ln>
          <a:effectLst/>
        </p:spPr>
      </p:pic>
      <p:sp>
        <p:nvSpPr>
          <p:cNvPr id="3" name="矩形 2">
            <a:extLst>
              <a:ext uri="{FF2B5EF4-FFF2-40B4-BE49-F238E27FC236}">
                <a16:creationId xmlns:a16="http://schemas.microsoft.com/office/drawing/2014/main" id="{F05719A6-2447-40D1-A91E-0ABBC001DFA5}"/>
              </a:ext>
            </a:extLst>
          </p:cNvPr>
          <p:cNvSpPr/>
          <p:nvPr/>
        </p:nvSpPr>
        <p:spPr>
          <a:xfrm>
            <a:off x="1622425" y="1292225"/>
            <a:ext cx="30892751" cy="1149030"/>
          </a:xfrm>
          <a:prstGeom prst="rect">
            <a:avLst/>
          </a:prstGeom>
          <a:ln w="12700">
            <a:miter lim="400000"/>
          </a:ln>
        </p:spPr>
        <p:txBody>
          <a:bodyPr lIns="35559" tIns="35559" rIns="35559" bIns="35559">
            <a:spAutoFit/>
          </a:bodyPr>
          <a:lstStyle/>
          <a:p>
            <a:pPr defTabSz="1733930"/>
            <a:r>
              <a:rPr lang="en-US" altLang="zh-CN" sz="7000" b="1">
                <a:solidFill>
                  <a:schemeClr val="tx1"/>
                </a:solidFill>
                <a:ea typeface="Source Han Sans CN" charset="-122"/>
              </a:rPr>
              <a:t>secGear</a:t>
            </a:r>
            <a:r>
              <a:rPr lang="zh-CN" altLang="en-US" sz="7000" b="1">
                <a:solidFill>
                  <a:schemeClr val="tx1"/>
                </a:solidFill>
                <a:ea typeface="Source Han Sans CN" charset="-122"/>
              </a:rPr>
              <a:t>远程证明统一框架</a:t>
            </a:r>
          </a:p>
        </p:txBody>
      </p:sp>
      <p:sp>
        <p:nvSpPr>
          <p:cNvPr id="5" name="矩形">
            <a:extLst>
              <a:ext uri="{FF2B5EF4-FFF2-40B4-BE49-F238E27FC236}">
                <a16:creationId xmlns:a16="http://schemas.microsoft.com/office/drawing/2014/main" id="{EE42AAAA-B6DD-44AA-A97E-33BEDF00E0F5}"/>
              </a:ext>
            </a:extLst>
          </p:cNvPr>
          <p:cNvSpPr/>
          <p:nvPr/>
        </p:nvSpPr>
        <p:spPr>
          <a:xfrm>
            <a:off x="6534057" y="4032068"/>
            <a:ext cx="14887621" cy="8142515"/>
          </a:xfrm>
          <a:prstGeom prst="rect">
            <a:avLst/>
          </a:prstGeom>
          <a:solidFill>
            <a:srgbClr val="DCE5FC">
              <a:alpha val="9804"/>
            </a:srgbClr>
          </a:solidFill>
          <a:ln w="3175" cap="flat">
            <a:noFill/>
            <a:miter lim="400000"/>
          </a:ln>
          <a:effectLst/>
        </p:spPr>
        <p:txBody>
          <a:bodyPr wrap="square" lIns="111811" tIns="111811" rIns="111811" bIns="111811" numCol="1" anchor="t">
            <a:noAutofit/>
          </a:bodyPr>
          <a:lstStyle/>
          <a:p>
            <a:pPr defTabSz="442786"/>
            <a:r>
              <a:rPr lang="zh-CN" altLang="en-US" sz="4000">
                <a:solidFill>
                  <a:schemeClr val="tx1"/>
                </a:solidFill>
                <a:latin typeface="FZLanTingHeiS-B-GB"/>
                <a:ea typeface="Source Han Sans CN" charset="-122"/>
              </a:rPr>
              <a:t>远程证明服务</a:t>
            </a:r>
          </a:p>
        </p:txBody>
      </p:sp>
      <p:sp>
        <p:nvSpPr>
          <p:cNvPr id="6" name="矩形">
            <a:extLst>
              <a:ext uri="{FF2B5EF4-FFF2-40B4-BE49-F238E27FC236}">
                <a16:creationId xmlns:a16="http://schemas.microsoft.com/office/drawing/2014/main" id="{5C0129D3-AF66-4600-BFB3-FDEC6ADBF239}"/>
              </a:ext>
            </a:extLst>
          </p:cNvPr>
          <p:cNvSpPr/>
          <p:nvPr/>
        </p:nvSpPr>
        <p:spPr>
          <a:xfrm>
            <a:off x="7056571" y="5573253"/>
            <a:ext cx="10426158" cy="6261696"/>
          </a:xfrm>
          <a:prstGeom prst="rect">
            <a:avLst/>
          </a:prstGeom>
          <a:solidFill>
            <a:srgbClr val="DCE5FC">
              <a:alpha val="9804"/>
            </a:srgbClr>
          </a:solidFill>
          <a:ln w="3175" cap="flat">
            <a:noFill/>
            <a:miter lim="400000"/>
          </a:ln>
          <a:effectLst/>
        </p:spPr>
        <p:txBody>
          <a:bodyPr wrap="square" lIns="111811" tIns="111811" rIns="111811" bIns="111811" numCol="1" anchor="t">
            <a:noAutofit/>
          </a:bodyPr>
          <a:lstStyle/>
          <a:p>
            <a:pPr defTabSz="442786"/>
            <a:r>
              <a:rPr lang="en-US" altLang="zh-CN" sz="4000">
                <a:solidFill>
                  <a:schemeClr val="tx1"/>
                </a:solidFill>
                <a:latin typeface="FZLanTingHeiS-B-GB"/>
                <a:ea typeface="Source Han Sans CN" charset="-122"/>
              </a:rPr>
              <a:t>secGear</a:t>
            </a:r>
            <a:r>
              <a:rPr lang="zh-CN" altLang="en-US" sz="4000">
                <a:solidFill>
                  <a:schemeClr val="tx1"/>
                </a:solidFill>
                <a:latin typeface="FZLanTingHeiS-B-GB"/>
                <a:ea typeface="Source Han Sans CN" charset="-122"/>
              </a:rPr>
              <a:t>远程证明统一框架</a:t>
            </a:r>
          </a:p>
        </p:txBody>
      </p:sp>
      <p:sp>
        <p:nvSpPr>
          <p:cNvPr id="7" name="矩形">
            <a:extLst>
              <a:ext uri="{FF2B5EF4-FFF2-40B4-BE49-F238E27FC236}">
                <a16:creationId xmlns:a16="http://schemas.microsoft.com/office/drawing/2014/main" id="{D31E20F9-6058-4217-941C-DE118C1ECD71}"/>
              </a:ext>
            </a:extLst>
          </p:cNvPr>
          <p:cNvSpPr/>
          <p:nvPr/>
        </p:nvSpPr>
        <p:spPr>
          <a:xfrm>
            <a:off x="17874343" y="5573253"/>
            <a:ext cx="3182980" cy="6261696"/>
          </a:xfrm>
          <a:prstGeom prst="rect">
            <a:avLst/>
          </a:prstGeom>
          <a:solidFill>
            <a:srgbClr val="DCE5FC">
              <a:alpha val="9804"/>
            </a:srgbClr>
          </a:solidFill>
          <a:ln w="3175" cap="flat">
            <a:noFill/>
            <a:miter lim="400000"/>
          </a:ln>
          <a:effectLst/>
        </p:spPr>
        <p:txBody>
          <a:bodyPr wrap="square" lIns="111811" tIns="111811" rIns="111811" bIns="111811" numCol="1" anchor="t">
            <a:noAutofit/>
          </a:bodyPr>
          <a:lstStyle/>
          <a:p>
            <a:pPr defTabSz="442786"/>
            <a:r>
              <a:rPr lang="zh-CN" altLang="en-US" sz="4000">
                <a:solidFill>
                  <a:schemeClr val="tx1"/>
                </a:solidFill>
                <a:latin typeface="FZLanTingHeiS-B-GB"/>
                <a:ea typeface="Source Han Sans CN" charset="-122"/>
              </a:rPr>
              <a:t>服务治理</a:t>
            </a:r>
          </a:p>
        </p:txBody>
      </p:sp>
      <p:sp>
        <p:nvSpPr>
          <p:cNvPr id="8" name="矩形">
            <a:extLst>
              <a:ext uri="{FF2B5EF4-FFF2-40B4-BE49-F238E27FC236}">
                <a16:creationId xmlns:a16="http://schemas.microsoft.com/office/drawing/2014/main" id="{07C93582-A6E8-48E2-B4AD-19414878776B}"/>
              </a:ext>
            </a:extLst>
          </p:cNvPr>
          <p:cNvSpPr/>
          <p:nvPr/>
        </p:nvSpPr>
        <p:spPr>
          <a:xfrm>
            <a:off x="18183496" y="7476328"/>
            <a:ext cx="2534193" cy="727145"/>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a:solidFill>
                  <a:schemeClr val="tx1"/>
                </a:solidFill>
                <a:latin typeface="FZLanTingHeiS-B-GB"/>
                <a:ea typeface="Source Han Sans CN" charset="-122"/>
              </a:rPr>
              <a:t>用户管理</a:t>
            </a:r>
          </a:p>
        </p:txBody>
      </p:sp>
      <p:sp>
        <p:nvSpPr>
          <p:cNvPr id="9" name="矩形">
            <a:extLst>
              <a:ext uri="{FF2B5EF4-FFF2-40B4-BE49-F238E27FC236}">
                <a16:creationId xmlns:a16="http://schemas.microsoft.com/office/drawing/2014/main" id="{2ACA1705-04C7-48FB-8305-4D19E9DFAB65}"/>
              </a:ext>
            </a:extLst>
          </p:cNvPr>
          <p:cNvSpPr/>
          <p:nvPr/>
        </p:nvSpPr>
        <p:spPr>
          <a:xfrm>
            <a:off x="18183496" y="9654474"/>
            <a:ext cx="2534193" cy="727145"/>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a:solidFill>
                  <a:schemeClr val="tx1"/>
                </a:solidFill>
                <a:latin typeface="FZLanTingHeiS-B-GB"/>
                <a:ea typeface="Source Han Sans CN" charset="-122"/>
              </a:rPr>
              <a:t>负载均衡</a:t>
            </a:r>
          </a:p>
        </p:txBody>
      </p:sp>
      <p:sp>
        <p:nvSpPr>
          <p:cNvPr id="26" name="矩形">
            <a:extLst>
              <a:ext uri="{FF2B5EF4-FFF2-40B4-BE49-F238E27FC236}">
                <a16:creationId xmlns:a16="http://schemas.microsoft.com/office/drawing/2014/main" id="{0E0C6EF0-98CD-4134-9D44-BDBF7F62E627}"/>
              </a:ext>
            </a:extLst>
          </p:cNvPr>
          <p:cNvSpPr/>
          <p:nvPr/>
        </p:nvSpPr>
        <p:spPr>
          <a:xfrm>
            <a:off x="18183496" y="10707208"/>
            <a:ext cx="2534193" cy="727145"/>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a:solidFill>
                  <a:schemeClr val="tx1"/>
                </a:solidFill>
                <a:latin typeface="FZLanTingHeiS-B-GB"/>
                <a:ea typeface="Source Han Sans CN" charset="-122"/>
              </a:rPr>
              <a:t>日志审计</a:t>
            </a:r>
          </a:p>
        </p:txBody>
      </p:sp>
      <p:sp>
        <p:nvSpPr>
          <p:cNvPr id="27" name="矩形">
            <a:extLst>
              <a:ext uri="{FF2B5EF4-FFF2-40B4-BE49-F238E27FC236}">
                <a16:creationId xmlns:a16="http://schemas.microsoft.com/office/drawing/2014/main" id="{A17428B4-A521-4EB1-98D2-2BEC0F911188}"/>
              </a:ext>
            </a:extLst>
          </p:cNvPr>
          <p:cNvSpPr/>
          <p:nvPr/>
        </p:nvSpPr>
        <p:spPr>
          <a:xfrm>
            <a:off x="7367451" y="7077895"/>
            <a:ext cx="2534193" cy="1258388"/>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a:solidFill>
                  <a:schemeClr val="tx1"/>
                </a:solidFill>
                <a:latin typeface="FZLanTingHeiS-B-GB"/>
                <a:ea typeface="Source Han Sans CN" charset="-122"/>
              </a:rPr>
              <a:t>资源托管</a:t>
            </a:r>
          </a:p>
        </p:txBody>
      </p:sp>
      <p:sp>
        <p:nvSpPr>
          <p:cNvPr id="28" name="矩形">
            <a:extLst>
              <a:ext uri="{FF2B5EF4-FFF2-40B4-BE49-F238E27FC236}">
                <a16:creationId xmlns:a16="http://schemas.microsoft.com/office/drawing/2014/main" id="{1DB26A19-A929-4D33-A004-223EA4F6A59B}"/>
              </a:ext>
            </a:extLst>
          </p:cNvPr>
          <p:cNvSpPr/>
          <p:nvPr/>
        </p:nvSpPr>
        <p:spPr>
          <a:xfrm>
            <a:off x="7367451" y="8675917"/>
            <a:ext cx="2534193" cy="2803071"/>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a:solidFill>
                  <a:schemeClr val="tx1"/>
                </a:solidFill>
                <a:latin typeface="FZLanTingHeiS-B-GB"/>
                <a:ea typeface="Source Han Sans CN" charset="-122"/>
              </a:rPr>
              <a:t>身份令牌</a:t>
            </a:r>
          </a:p>
        </p:txBody>
      </p:sp>
      <p:sp>
        <p:nvSpPr>
          <p:cNvPr id="29" name="矩形">
            <a:extLst>
              <a:ext uri="{FF2B5EF4-FFF2-40B4-BE49-F238E27FC236}">
                <a16:creationId xmlns:a16="http://schemas.microsoft.com/office/drawing/2014/main" id="{F1825292-5CC7-4EA8-A604-FF88899AFEDC}"/>
              </a:ext>
            </a:extLst>
          </p:cNvPr>
          <p:cNvSpPr/>
          <p:nvPr/>
        </p:nvSpPr>
        <p:spPr>
          <a:xfrm>
            <a:off x="10210797" y="7077894"/>
            <a:ext cx="3848275" cy="1258388"/>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a:solidFill>
                  <a:schemeClr val="tx1"/>
                </a:solidFill>
                <a:latin typeface="FZLanTingHeiS-B-GB"/>
                <a:ea typeface="Source Han Sans CN" charset="-122"/>
              </a:rPr>
              <a:t>证书、基线管理</a:t>
            </a:r>
          </a:p>
        </p:txBody>
      </p:sp>
      <p:sp>
        <p:nvSpPr>
          <p:cNvPr id="30" name="矩形">
            <a:extLst>
              <a:ext uri="{FF2B5EF4-FFF2-40B4-BE49-F238E27FC236}">
                <a16:creationId xmlns:a16="http://schemas.microsoft.com/office/drawing/2014/main" id="{8431C58F-4BED-4158-8F9E-6743018321DC}"/>
              </a:ext>
            </a:extLst>
          </p:cNvPr>
          <p:cNvSpPr/>
          <p:nvPr/>
        </p:nvSpPr>
        <p:spPr>
          <a:xfrm>
            <a:off x="14632119" y="7077894"/>
            <a:ext cx="2534193" cy="1258388"/>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a:solidFill>
                  <a:schemeClr val="tx1"/>
                </a:solidFill>
                <a:latin typeface="FZLanTingHeiS-B-GB"/>
                <a:ea typeface="Source Han Sans CN" charset="-122"/>
              </a:rPr>
              <a:t>策略管理</a:t>
            </a:r>
          </a:p>
        </p:txBody>
      </p:sp>
      <p:sp>
        <p:nvSpPr>
          <p:cNvPr id="31" name="矩形">
            <a:extLst>
              <a:ext uri="{FF2B5EF4-FFF2-40B4-BE49-F238E27FC236}">
                <a16:creationId xmlns:a16="http://schemas.microsoft.com/office/drawing/2014/main" id="{4B06A0B8-53F2-42BB-9FDF-A68FFCC717D7}"/>
              </a:ext>
            </a:extLst>
          </p:cNvPr>
          <p:cNvSpPr/>
          <p:nvPr/>
        </p:nvSpPr>
        <p:spPr>
          <a:xfrm>
            <a:off x="10480766" y="9141825"/>
            <a:ext cx="1796091" cy="1012146"/>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en-US" altLang="zh-CN" sz="2500">
                <a:solidFill>
                  <a:schemeClr val="tx1"/>
                </a:solidFill>
                <a:latin typeface="FZLanTingHeiS-B-GB"/>
                <a:ea typeface="Source Han Sans CN" charset="-122"/>
              </a:rPr>
              <a:t>iTrustee</a:t>
            </a:r>
            <a:endParaRPr lang="zh-CN" altLang="en-US" sz="2500">
              <a:solidFill>
                <a:schemeClr val="tx1"/>
              </a:solidFill>
              <a:latin typeface="FZLanTingHeiS-B-GB"/>
              <a:ea typeface="Source Han Sans CN" charset="-122"/>
            </a:endParaRPr>
          </a:p>
        </p:txBody>
      </p:sp>
      <p:sp>
        <p:nvSpPr>
          <p:cNvPr id="32" name="矩形">
            <a:extLst>
              <a:ext uri="{FF2B5EF4-FFF2-40B4-BE49-F238E27FC236}">
                <a16:creationId xmlns:a16="http://schemas.microsoft.com/office/drawing/2014/main" id="{D32BE6D2-9DEC-40BF-A79A-2FD34BC38375}"/>
              </a:ext>
            </a:extLst>
          </p:cNvPr>
          <p:cNvSpPr/>
          <p:nvPr/>
        </p:nvSpPr>
        <p:spPr>
          <a:xfrm>
            <a:off x="12586010" y="9133117"/>
            <a:ext cx="1796091" cy="1012146"/>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en-US" altLang="zh-CN" sz="2500">
                <a:solidFill>
                  <a:schemeClr val="tx1"/>
                </a:solidFill>
                <a:latin typeface="FZLanTingHeiS-B-GB"/>
                <a:ea typeface="Source Han Sans CN" charset="-122"/>
              </a:rPr>
              <a:t>virtCCA</a:t>
            </a:r>
            <a:endParaRPr lang="zh-CN" altLang="en-US" sz="2500">
              <a:solidFill>
                <a:schemeClr val="tx1"/>
              </a:solidFill>
              <a:latin typeface="FZLanTingHeiS-B-GB"/>
              <a:ea typeface="Source Han Sans CN" charset="-122"/>
            </a:endParaRPr>
          </a:p>
        </p:txBody>
      </p:sp>
      <p:sp>
        <p:nvSpPr>
          <p:cNvPr id="33" name="矩形">
            <a:extLst>
              <a:ext uri="{FF2B5EF4-FFF2-40B4-BE49-F238E27FC236}">
                <a16:creationId xmlns:a16="http://schemas.microsoft.com/office/drawing/2014/main" id="{A99E6010-5C43-4F10-B9FE-E985B8971860}"/>
              </a:ext>
            </a:extLst>
          </p:cNvPr>
          <p:cNvSpPr/>
          <p:nvPr/>
        </p:nvSpPr>
        <p:spPr>
          <a:xfrm>
            <a:off x="14544626" y="9133117"/>
            <a:ext cx="1313182" cy="1012146"/>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en-US" altLang="zh-CN" sz="2500">
                <a:solidFill>
                  <a:schemeClr val="tx1"/>
                </a:solidFill>
                <a:latin typeface="FZLanTingHeiS-B-GB"/>
                <a:ea typeface="Source Han Sans CN" charset="-122"/>
              </a:rPr>
              <a:t>CCA</a:t>
            </a:r>
            <a:endParaRPr lang="zh-CN" altLang="en-US" sz="2500">
              <a:solidFill>
                <a:schemeClr val="tx1"/>
              </a:solidFill>
              <a:latin typeface="FZLanTingHeiS-B-GB"/>
              <a:ea typeface="Source Han Sans CN" charset="-122"/>
            </a:endParaRPr>
          </a:p>
        </p:txBody>
      </p:sp>
      <p:sp>
        <p:nvSpPr>
          <p:cNvPr id="34" name="矩形">
            <a:extLst>
              <a:ext uri="{FF2B5EF4-FFF2-40B4-BE49-F238E27FC236}">
                <a16:creationId xmlns:a16="http://schemas.microsoft.com/office/drawing/2014/main" id="{5156A222-8D51-4B88-A8C0-AA000E5163B8}"/>
              </a:ext>
            </a:extLst>
          </p:cNvPr>
          <p:cNvSpPr/>
          <p:nvPr/>
        </p:nvSpPr>
        <p:spPr>
          <a:xfrm>
            <a:off x="16020333" y="9133117"/>
            <a:ext cx="989224" cy="1012146"/>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en-US" altLang="zh-CN" sz="2500">
                <a:solidFill>
                  <a:schemeClr val="tx1"/>
                </a:solidFill>
                <a:latin typeface="FZLanTingHeiS-B-GB"/>
                <a:ea typeface="Source Han Sans CN" charset="-122"/>
              </a:rPr>
              <a:t>…</a:t>
            </a:r>
            <a:endParaRPr lang="zh-CN" altLang="en-US" sz="2500">
              <a:solidFill>
                <a:schemeClr val="tx1"/>
              </a:solidFill>
              <a:latin typeface="FZLanTingHeiS-B-GB"/>
              <a:ea typeface="Source Han Sans CN" charset="-122"/>
            </a:endParaRPr>
          </a:p>
        </p:txBody>
      </p:sp>
      <p:sp>
        <p:nvSpPr>
          <p:cNvPr id="35" name="矩形">
            <a:extLst>
              <a:ext uri="{FF2B5EF4-FFF2-40B4-BE49-F238E27FC236}">
                <a16:creationId xmlns:a16="http://schemas.microsoft.com/office/drawing/2014/main" id="{3546AA6E-AC87-4223-99AE-951531F6F5C9}"/>
              </a:ext>
            </a:extLst>
          </p:cNvPr>
          <p:cNvSpPr/>
          <p:nvPr/>
        </p:nvSpPr>
        <p:spPr>
          <a:xfrm>
            <a:off x="10210797" y="8675917"/>
            <a:ext cx="6955515" cy="2803072"/>
          </a:xfrm>
          <a:prstGeom prst="rect">
            <a:avLst/>
          </a:prstGeom>
          <a:noFill/>
          <a:ln w="3175" cap="flat">
            <a:solidFill>
              <a:schemeClr val="bg1"/>
            </a:solidFill>
            <a:prstDash val="lgDash"/>
            <a:miter lim="400000"/>
          </a:ln>
          <a:effectLst/>
        </p:spPr>
        <p:txBody>
          <a:bodyPr wrap="square" lIns="111811" tIns="111811" rIns="111811" bIns="111811" numCol="1" anchor="b">
            <a:noAutofit/>
          </a:bodyPr>
          <a:lstStyle/>
          <a:p>
            <a:pPr defTabSz="442786"/>
            <a:r>
              <a:rPr lang="zh-CN" altLang="en-US" sz="4000">
                <a:solidFill>
                  <a:schemeClr val="tx1"/>
                </a:solidFill>
                <a:latin typeface="FZLanTingHeiS-B-GB"/>
                <a:ea typeface="Source Han Sans CN" charset="-122"/>
              </a:rPr>
              <a:t>报告校验插件框架</a:t>
            </a:r>
          </a:p>
        </p:txBody>
      </p:sp>
      <p:sp>
        <p:nvSpPr>
          <p:cNvPr id="36" name="矩形">
            <a:extLst>
              <a:ext uri="{FF2B5EF4-FFF2-40B4-BE49-F238E27FC236}">
                <a16:creationId xmlns:a16="http://schemas.microsoft.com/office/drawing/2014/main" id="{FCD9D974-BD60-4AC8-A1B7-75263392816F}"/>
              </a:ext>
            </a:extLst>
          </p:cNvPr>
          <p:cNvSpPr/>
          <p:nvPr/>
        </p:nvSpPr>
        <p:spPr>
          <a:xfrm>
            <a:off x="6794486" y="14434459"/>
            <a:ext cx="3963509" cy="2855279"/>
          </a:xfrm>
          <a:prstGeom prst="rect">
            <a:avLst/>
          </a:prstGeom>
          <a:solidFill>
            <a:srgbClr val="DCE5FC">
              <a:alpha val="9804"/>
            </a:srgbClr>
          </a:solidFill>
          <a:ln w="3175" cap="flat">
            <a:noFill/>
            <a:miter lim="400000"/>
          </a:ln>
          <a:effectLst/>
        </p:spPr>
        <p:txBody>
          <a:bodyPr wrap="square" lIns="111811" tIns="111811" rIns="111811" bIns="111811" numCol="1" anchor="b">
            <a:noAutofit/>
          </a:bodyPr>
          <a:lstStyle/>
          <a:p>
            <a:pPr defTabSz="442786"/>
            <a:r>
              <a:rPr lang="zh-CN" altLang="en-US" sz="4000">
                <a:solidFill>
                  <a:schemeClr val="tx1"/>
                </a:solidFill>
                <a:latin typeface="FZLanTingHeiS-B-GB"/>
                <a:ea typeface="Source Han Sans CN" charset="-122"/>
              </a:rPr>
              <a:t>依赖方</a:t>
            </a:r>
          </a:p>
        </p:txBody>
      </p:sp>
      <p:sp>
        <p:nvSpPr>
          <p:cNvPr id="37" name="矩形">
            <a:extLst>
              <a:ext uri="{FF2B5EF4-FFF2-40B4-BE49-F238E27FC236}">
                <a16:creationId xmlns:a16="http://schemas.microsoft.com/office/drawing/2014/main" id="{09B3466C-2F44-4358-BC4A-462F7BECDE38}"/>
              </a:ext>
            </a:extLst>
          </p:cNvPr>
          <p:cNvSpPr/>
          <p:nvPr/>
        </p:nvSpPr>
        <p:spPr>
          <a:xfrm>
            <a:off x="7144698" y="14790421"/>
            <a:ext cx="3263083" cy="975359"/>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a:solidFill>
                  <a:schemeClr val="tx1"/>
                </a:solidFill>
                <a:latin typeface="FZLanTingHeiS-B-GB"/>
                <a:ea typeface="Source Han Sans CN" charset="-122"/>
              </a:rPr>
              <a:t>证明代理</a:t>
            </a:r>
          </a:p>
        </p:txBody>
      </p:sp>
      <p:sp>
        <p:nvSpPr>
          <p:cNvPr id="38" name="矩形: 折角 37">
            <a:extLst>
              <a:ext uri="{FF2B5EF4-FFF2-40B4-BE49-F238E27FC236}">
                <a16:creationId xmlns:a16="http://schemas.microsoft.com/office/drawing/2014/main" id="{05D360FA-9D29-4785-A917-7DCF7BF8AA0A}"/>
              </a:ext>
            </a:extLst>
          </p:cNvPr>
          <p:cNvSpPr/>
          <p:nvPr/>
        </p:nvSpPr>
        <p:spPr>
          <a:xfrm>
            <a:off x="5280023" y="12871520"/>
            <a:ext cx="2508068" cy="1149030"/>
          </a:xfrm>
          <a:prstGeom prst="foldedCorner">
            <a:avLst>
              <a:gd name="adj" fmla="val 28286"/>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a:solidFill>
                  <a:schemeClr val="tx1"/>
                </a:solidFill>
                <a:latin typeface="FZLanTingHeiS-B-GB"/>
                <a:ea typeface="Source Han Sans CN" charset="-122"/>
              </a:rPr>
              <a:t>证明结果</a:t>
            </a:r>
          </a:p>
        </p:txBody>
      </p:sp>
      <p:cxnSp>
        <p:nvCxnSpPr>
          <p:cNvPr id="41" name="直接箭头连接符 40">
            <a:extLst>
              <a:ext uri="{FF2B5EF4-FFF2-40B4-BE49-F238E27FC236}">
                <a16:creationId xmlns:a16="http://schemas.microsoft.com/office/drawing/2014/main" id="{82467C2B-53CB-41DE-B7C9-8C8B53E1F0B9}"/>
              </a:ext>
            </a:extLst>
          </p:cNvPr>
          <p:cNvCxnSpPr>
            <a:cxnSpLocks/>
            <a:endCxn id="36" idx="0"/>
          </p:cNvCxnSpPr>
          <p:nvPr/>
        </p:nvCxnSpPr>
        <p:spPr>
          <a:xfrm>
            <a:off x="8776241" y="12174583"/>
            <a:ext cx="0" cy="2259876"/>
          </a:xfrm>
          <a:prstGeom prst="straightConnector1">
            <a:avLst/>
          </a:prstGeom>
          <a:noFill/>
          <a:ln w="50800" cap="flat">
            <a:solidFill>
              <a:srgbClr val="FFFFFF"/>
            </a:solidFill>
            <a:prstDash val="solid"/>
            <a:miter lim="400000"/>
            <a:tailEnd type="triangle" w="lg" len="lg"/>
          </a:ln>
          <a:effectLst/>
          <a:sp3d/>
        </p:spPr>
        <p:style>
          <a:lnRef idx="0">
            <a:scrgbClr r="0" g="0" b="0"/>
          </a:lnRef>
          <a:fillRef idx="0">
            <a:scrgbClr r="0" g="0" b="0"/>
          </a:fillRef>
          <a:effectRef idx="0">
            <a:scrgbClr r="0" g="0" b="0"/>
          </a:effectRef>
          <a:fontRef idx="none"/>
        </p:style>
      </p:cxnSp>
      <p:sp>
        <p:nvSpPr>
          <p:cNvPr id="43" name="矩形">
            <a:extLst>
              <a:ext uri="{FF2B5EF4-FFF2-40B4-BE49-F238E27FC236}">
                <a16:creationId xmlns:a16="http://schemas.microsoft.com/office/drawing/2014/main" id="{8F18869F-8912-457D-8B54-ADA29DC549EF}"/>
              </a:ext>
            </a:extLst>
          </p:cNvPr>
          <p:cNvSpPr/>
          <p:nvPr/>
        </p:nvSpPr>
        <p:spPr>
          <a:xfrm>
            <a:off x="14720244" y="14594480"/>
            <a:ext cx="3963509" cy="2855279"/>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en-US" altLang="zh-CN" sz="4000">
                <a:solidFill>
                  <a:schemeClr val="tx1"/>
                </a:solidFill>
                <a:latin typeface="FZLanTingHeiS-B-GB"/>
                <a:ea typeface="Source Han Sans CN" charset="-122"/>
              </a:rPr>
              <a:t>TEE</a:t>
            </a:r>
            <a:endParaRPr lang="zh-CN" altLang="en-US" sz="4000">
              <a:solidFill>
                <a:schemeClr val="tx1"/>
              </a:solidFill>
              <a:latin typeface="FZLanTingHeiS-B-GB"/>
              <a:ea typeface="Source Han Sans CN" charset="-122"/>
            </a:endParaRPr>
          </a:p>
        </p:txBody>
      </p:sp>
      <p:cxnSp>
        <p:nvCxnSpPr>
          <p:cNvPr id="45" name="直接箭头连接符 44">
            <a:extLst>
              <a:ext uri="{FF2B5EF4-FFF2-40B4-BE49-F238E27FC236}">
                <a16:creationId xmlns:a16="http://schemas.microsoft.com/office/drawing/2014/main" id="{CD19B353-725A-4A1E-B0A7-BBDBFD9E5038}"/>
              </a:ext>
            </a:extLst>
          </p:cNvPr>
          <p:cNvCxnSpPr>
            <a:stCxn id="43" idx="0"/>
          </p:cNvCxnSpPr>
          <p:nvPr/>
        </p:nvCxnSpPr>
        <p:spPr>
          <a:xfrm flipV="1">
            <a:off x="16701999" y="12174583"/>
            <a:ext cx="0" cy="2419897"/>
          </a:xfrm>
          <a:prstGeom prst="straightConnector1">
            <a:avLst/>
          </a:prstGeom>
          <a:noFill/>
          <a:ln w="50800" cap="flat">
            <a:solidFill>
              <a:srgbClr val="FFFFFF"/>
            </a:solidFill>
            <a:prstDash val="solid"/>
            <a:miter lim="400000"/>
            <a:tailEnd type="triangle" w="lg" len="lg"/>
          </a:ln>
          <a:effectLst/>
          <a:sp3d/>
        </p:spPr>
        <p:style>
          <a:lnRef idx="0">
            <a:scrgbClr r="0" g="0" b="0"/>
          </a:lnRef>
          <a:fillRef idx="0">
            <a:scrgbClr r="0" g="0" b="0"/>
          </a:fillRef>
          <a:effectRef idx="0">
            <a:scrgbClr r="0" g="0" b="0"/>
          </a:effectRef>
          <a:fontRef idx="none"/>
        </p:style>
      </p:cxnSp>
      <p:sp>
        <p:nvSpPr>
          <p:cNvPr id="47" name="矩形: 折角 46">
            <a:extLst>
              <a:ext uri="{FF2B5EF4-FFF2-40B4-BE49-F238E27FC236}">
                <a16:creationId xmlns:a16="http://schemas.microsoft.com/office/drawing/2014/main" id="{FDAEED6B-943A-4C34-8715-5F56B66ED6A9}"/>
              </a:ext>
            </a:extLst>
          </p:cNvPr>
          <p:cNvSpPr/>
          <p:nvPr/>
        </p:nvSpPr>
        <p:spPr>
          <a:xfrm>
            <a:off x="17739359" y="12730006"/>
            <a:ext cx="3263083" cy="1149030"/>
          </a:xfrm>
          <a:prstGeom prst="foldedCorner">
            <a:avLst>
              <a:gd name="adj" fmla="val 28286"/>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en-US" altLang="zh-CN" sz="4000">
                <a:solidFill>
                  <a:schemeClr val="tx1"/>
                </a:solidFill>
                <a:latin typeface="FZLanTingHeiS-B-GB"/>
                <a:ea typeface="Source Han Sans CN" charset="-122"/>
              </a:rPr>
              <a:t>evidence</a:t>
            </a:r>
            <a:endParaRPr lang="zh-CN" altLang="en-US" sz="4000">
              <a:solidFill>
                <a:schemeClr val="tx1"/>
              </a:solidFill>
              <a:latin typeface="FZLanTingHeiS-B-GB"/>
              <a:ea typeface="Source Han Sans CN" charset="-122"/>
            </a:endParaRPr>
          </a:p>
        </p:txBody>
      </p:sp>
      <p:grpSp>
        <p:nvGrpSpPr>
          <p:cNvPr id="53" name="组合 796">
            <a:extLst>
              <a:ext uri="{FF2B5EF4-FFF2-40B4-BE49-F238E27FC236}">
                <a16:creationId xmlns:a16="http://schemas.microsoft.com/office/drawing/2014/main" id="{957DC649-5D30-478F-9ECF-5981434344BE}"/>
              </a:ext>
            </a:extLst>
          </p:cNvPr>
          <p:cNvGrpSpPr/>
          <p:nvPr/>
        </p:nvGrpSpPr>
        <p:grpSpPr>
          <a:xfrm>
            <a:off x="1919750" y="4407235"/>
            <a:ext cx="1521959" cy="2359872"/>
            <a:chOff x="23425150" y="5567363"/>
            <a:chExt cx="711200" cy="1012825"/>
          </a:xfrm>
        </p:grpSpPr>
        <p:sp>
          <p:nvSpPr>
            <p:cNvPr id="54" name="Freeform 580">
              <a:extLst>
                <a:ext uri="{FF2B5EF4-FFF2-40B4-BE49-F238E27FC236}">
                  <a16:creationId xmlns:a16="http://schemas.microsoft.com/office/drawing/2014/main" id="{409ABAF3-9C5B-47CE-B827-2F781D2175FB}"/>
                </a:ext>
              </a:extLst>
            </p:cNvPr>
            <p:cNvSpPr>
              <a:spLocks noEditPoints="1"/>
            </p:cNvSpPr>
            <p:nvPr/>
          </p:nvSpPr>
          <p:spPr bwMode="auto">
            <a:xfrm>
              <a:off x="23618825" y="5567363"/>
              <a:ext cx="320675" cy="320675"/>
            </a:xfrm>
            <a:custGeom>
              <a:avLst/>
              <a:gdLst/>
              <a:ahLst/>
              <a:cxnLst>
                <a:cxn ang="0">
                  <a:pos x="51" y="101"/>
                </a:cxn>
                <a:cxn ang="0">
                  <a:pos x="0" y="50"/>
                </a:cxn>
                <a:cxn ang="0">
                  <a:pos x="51" y="0"/>
                </a:cxn>
                <a:cxn ang="0">
                  <a:pos x="101" y="50"/>
                </a:cxn>
                <a:cxn ang="0">
                  <a:pos x="51" y="101"/>
                </a:cxn>
                <a:cxn ang="0">
                  <a:pos x="51" y="6"/>
                </a:cxn>
                <a:cxn ang="0">
                  <a:pos x="6" y="50"/>
                </a:cxn>
                <a:cxn ang="0">
                  <a:pos x="51" y="95"/>
                </a:cxn>
                <a:cxn ang="0">
                  <a:pos x="95" y="50"/>
                </a:cxn>
                <a:cxn ang="0">
                  <a:pos x="51" y="6"/>
                </a:cxn>
              </a:cxnLst>
              <a:rect l="0" t="0" r="r" b="b"/>
              <a:pathLst>
                <a:path w="101" h="101">
                  <a:moveTo>
                    <a:pt x="51" y="101"/>
                  </a:moveTo>
                  <a:cubicBezTo>
                    <a:pt x="23" y="101"/>
                    <a:pt x="0" y="78"/>
                    <a:pt x="0" y="50"/>
                  </a:cubicBezTo>
                  <a:cubicBezTo>
                    <a:pt x="0" y="23"/>
                    <a:pt x="23" y="0"/>
                    <a:pt x="51" y="0"/>
                  </a:cubicBezTo>
                  <a:cubicBezTo>
                    <a:pt x="78" y="0"/>
                    <a:pt x="101" y="23"/>
                    <a:pt x="101" y="50"/>
                  </a:cubicBezTo>
                  <a:cubicBezTo>
                    <a:pt x="101" y="78"/>
                    <a:pt x="78" y="101"/>
                    <a:pt x="51" y="101"/>
                  </a:cubicBezTo>
                  <a:close/>
                  <a:moveTo>
                    <a:pt x="51" y="6"/>
                  </a:moveTo>
                  <a:cubicBezTo>
                    <a:pt x="26" y="6"/>
                    <a:pt x="6" y="26"/>
                    <a:pt x="6" y="50"/>
                  </a:cubicBezTo>
                  <a:cubicBezTo>
                    <a:pt x="6" y="75"/>
                    <a:pt x="26" y="95"/>
                    <a:pt x="51" y="95"/>
                  </a:cubicBezTo>
                  <a:cubicBezTo>
                    <a:pt x="75" y="95"/>
                    <a:pt x="95" y="75"/>
                    <a:pt x="95" y="50"/>
                  </a:cubicBezTo>
                  <a:cubicBezTo>
                    <a:pt x="95" y="26"/>
                    <a:pt x="75" y="6"/>
                    <a:pt x="51" y="6"/>
                  </a:cubicBezTo>
                  <a:close/>
                </a:path>
              </a:pathLst>
            </a:custGeom>
            <a:solidFill>
              <a:sysClr val="windowText" lastClr="000000">
                <a:lumMod val="95000"/>
                <a:lumOff val="5000"/>
              </a:sysClr>
            </a:solidFill>
            <a:ln w="9525">
              <a:solidFill>
                <a:sysClr val="window" lastClr="FFFFFF"/>
              </a:solidFill>
              <a:round/>
              <a:headEnd/>
              <a:tailEnd/>
            </a:ln>
          </p:spPr>
          <p:txBody>
            <a:bodyPr vert="horz" wrap="square" lIns="68562" tIns="34281" rIns="68562" bIns="34281" numCol="1"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012" i="0" u="none" strike="noStrike" kern="1200" cap="none" spc="0" normalizeH="0" baseline="0" noProof="0">
                <a:ln>
                  <a:noFill/>
                </a:ln>
                <a:solidFill>
                  <a:schemeClr val="tx1"/>
                </a:solidFill>
                <a:effectLst/>
                <a:uLnTx/>
                <a:uFillTx/>
                <a:latin typeface="等线" panose="020F0502020204030204"/>
                <a:ea typeface="等线" panose="02010600030101010101" pitchFamily="2" charset="-122"/>
              </a:endParaRPr>
            </a:p>
          </p:txBody>
        </p:sp>
        <p:sp>
          <p:nvSpPr>
            <p:cNvPr id="55" name="Line 581">
              <a:extLst>
                <a:ext uri="{FF2B5EF4-FFF2-40B4-BE49-F238E27FC236}">
                  <a16:creationId xmlns:a16="http://schemas.microsoft.com/office/drawing/2014/main" id="{81E13877-6DF0-4857-A135-5B73B93A32F1}"/>
                </a:ext>
              </a:extLst>
            </p:cNvPr>
            <p:cNvSpPr>
              <a:spLocks noChangeShapeType="1"/>
            </p:cNvSpPr>
            <p:nvPr/>
          </p:nvSpPr>
          <p:spPr bwMode="auto">
            <a:xfrm>
              <a:off x="23780750" y="6503988"/>
              <a:ext cx="1588" cy="1588"/>
            </a:xfrm>
            <a:prstGeom prst="line">
              <a:avLst/>
            </a:prstGeom>
            <a:noFill/>
            <a:ln w="9525">
              <a:solidFill>
                <a:sysClr val="window" lastClr="FFFFFF"/>
              </a:solidFill>
              <a:round/>
              <a:headEnd/>
              <a:tailEnd/>
            </a:ln>
          </p:spPr>
          <p:txBody>
            <a:bodyPr vert="horz" wrap="square" lIns="68562" tIns="34281" rIns="68562" bIns="34281" numCol="1"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012" i="0" u="none" strike="noStrike" kern="1200" cap="none" spc="0" normalizeH="0" baseline="0" noProof="0">
                <a:ln>
                  <a:noFill/>
                </a:ln>
                <a:solidFill>
                  <a:schemeClr val="tx1"/>
                </a:solidFill>
                <a:effectLst/>
                <a:uLnTx/>
                <a:uFillTx/>
                <a:latin typeface="等线" panose="020F0502020204030204"/>
                <a:ea typeface="等线" panose="02010600030101010101" pitchFamily="2" charset="-122"/>
              </a:endParaRPr>
            </a:p>
          </p:txBody>
        </p:sp>
        <p:sp>
          <p:nvSpPr>
            <p:cNvPr id="56" name="Line 582">
              <a:extLst>
                <a:ext uri="{FF2B5EF4-FFF2-40B4-BE49-F238E27FC236}">
                  <a16:creationId xmlns:a16="http://schemas.microsoft.com/office/drawing/2014/main" id="{2298D260-6C67-400A-AEC3-AAFFCEFF3073}"/>
                </a:ext>
              </a:extLst>
            </p:cNvPr>
            <p:cNvSpPr>
              <a:spLocks noChangeShapeType="1"/>
            </p:cNvSpPr>
            <p:nvPr/>
          </p:nvSpPr>
          <p:spPr bwMode="auto">
            <a:xfrm>
              <a:off x="23780750" y="6503988"/>
              <a:ext cx="1588" cy="1588"/>
            </a:xfrm>
            <a:prstGeom prst="line">
              <a:avLst/>
            </a:prstGeom>
            <a:noFill/>
            <a:ln w="15875" cap="flat">
              <a:solidFill>
                <a:sysClr val="window" lastClr="FFFFFF"/>
              </a:solidFill>
              <a:prstDash val="solid"/>
              <a:miter lim="800000"/>
              <a:headEnd/>
              <a:tailEnd/>
            </a:ln>
          </p:spPr>
          <p:txBody>
            <a:bodyPr vert="horz" wrap="square" lIns="68562" tIns="34281" rIns="68562" bIns="34281" numCol="1"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012" i="0" u="none" strike="noStrike" kern="1200" cap="none" spc="0" normalizeH="0" baseline="0" noProof="0">
                <a:ln>
                  <a:noFill/>
                </a:ln>
                <a:solidFill>
                  <a:schemeClr val="tx1"/>
                </a:solidFill>
                <a:effectLst/>
                <a:uLnTx/>
                <a:uFillTx/>
                <a:latin typeface="等线" panose="020F0502020204030204"/>
                <a:ea typeface="等线" panose="02010600030101010101" pitchFamily="2" charset="-122"/>
              </a:endParaRPr>
            </a:p>
          </p:txBody>
        </p:sp>
        <p:sp>
          <p:nvSpPr>
            <p:cNvPr id="57" name="Freeform 583">
              <a:extLst>
                <a:ext uri="{FF2B5EF4-FFF2-40B4-BE49-F238E27FC236}">
                  <a16:creationId xmlns:a16="http://schemas.microsoft.com/office/drawing/2014/main" id="{90B7BBD4-2334-4BA1-AB79-FFE419CC9BDD}"/>
                </a:ext>
              </a:extLst>
            </p:cNvPr>
            <p:cNvSpPr>
              <a:spLocks/>
            </p:cNvSpPr>
            <p:nvPr/>
          </p:nvSpPr>
          <p:spPr bwMode="auto">
            <a:xfrm>
              <a:off x="23425150" y="5922963"/>
              <a:ext cx="711200" cy="657225"/>
            </a:xfrm>
            <a:custGeom>
              <a:avLst/>
              <a:gdLst/>
              <a:ahLst/>
              <a:cxnLst>
                <a:cxn ang="0">
                  <a:pos x="224" y="207"/>
                </a:cxn>
                <a:cxn ang="0">
                  <a:pos x="186" y="207"/>
                </a:cxn>
                <a:cxn ang="0">
                  <a:pos x="186" y="106"/>
                </a:cxn>
                <a:cxn ang="0">
                  <a:pos x="181" y="100"/>
                </a:cxn>
                <a:cxn ang="0">
                  <a:pos x="175" y="106"/>
                </a:cxn>
                <a:cxn ang="0">
                  <a:pos x="175" y="207"/>
                </a:cxn>
                <a:cxn ang="0">
                  <a:pos x="48" y="207"/>
                </a:cxn>
                <a:cxn ang="0">
                  <a:pos x="48" y="106"/>
                </a:cxn>
                <a:cxn ang="0">
                  <a:pos x="43" y="100"/>
                </a:cxn>
                <a:cxn ang="0">
                  <a:pos x="37" y="106"/>
                </a:cxn>
                <a:cxn ang="0">
                  <a:pos x="37" y="207"/>
                </a:cxn>
                <a:cxn ang="0">
                  <a:pos x="0" y="207"/>
                </a:cxn>
                <a:cxn ang="0">
                  <a:pos x="0" y="111"/>
                </a:cxn>
                <a:cxn ang="0">
                  <a:pos x="102" y="0"/>
                </a:cxn>
                <a:cxn ang="0">
                  <a:pos x="102" y="5"/>
                </a:cxn>
                <a:cxn ang="0">
                  <a:pos x="5" y="111"/>
                </a:cxn>
                <a:cxn ang="0">
                  <a:pos x="5" y="202"/>
                </a:cxn>
                <a:cxn ang="0">
                  <a:pos x="32" y="202"/>
                </a:cxn>
                <a:cxn ang="0">
                  <a:pos x="32" y="106"/>
                </a:cxn>
                <a:cxn ang="0">
                  <a:pos x="43" y="95"/>
                </a:cxn>
                <a:cxn ang="0">
                  <a:pos x="53" y="106"/>
                </a:cxn>
                <a:cxn ang="0">
                  <a:pos x="53" y="202"/>
                </a:cxn>
                <a:cxn ang="0">
                  <a:pos x="170" y="202"/>
                </a:cxn>
                <a:cxn ang="0">
                  <a:pos x="170" y="106"/>
                </a:cxn>
                <a:cxn ang="0">
                  <a:pos x="181" y="95"/>
                </a:cxn>
                <a:cxn ang="0">
                  <a:pos x="191" y="106"/>
                </a:cxn>
                <a:cxn ang="0">
                  <a:pos x="191" y="202"/>
                </a:cxn>
                <a:cxn ang="0">
                  <a:pos x="218" y="202"/>
                </a:cxn>
                <a:cxn ang="0">
                  <a:pos x="218" y="111"/>
                </a:cxn>
                <a:cxn ang="0">
                  <a:pos x="121" y="5"/>
                </a:cxn>
                <a:cxn ang="0">
                  <a:pos x="121" y="0"/>
                </a:cxn>
                <a:cxn ang="0">
                  <a:pos x="224" y="111"/>
                </a:cxn>
                <a:cxn ang="0">
                  <a:pos x="224" y="207"/>
                </a:cxn>
              </a:cxnLst>
              <a:rect l="0" t="0" r="r" b="b"/>
              <a:pathLst>
                <a:path w="224" h="207">
                  <a:moveTo>
                    <a:pt x="224" y="207"/>
                  </a:moveTo>
                  <a:cubicBezTo>
                    <a:pt x="186" y="207"/>
                    <a:pt x="186" y="207"/>
                    <a:pt x="186" y="207"/>
                  </a:cubicBezTo>
                  <a:cubicBezTo>
                    <a:pt x="186" y="106"/>
                    <a:pt x="186" y="106"/>
                    <a:pt x="186" y="106"/>
                  </a:cubicBezTo>
                  <a:cubicBezTo>
                    <a:pt x="186" y="103"/>
                    <a:pt x="184" y="100"/>
                    <a:pt x="181" y="100"/>
                  </a:cubicBezTo>
                  <a:cubicBezTo>
                    <a:pt x="178" y="100"/>
                    <a:pt x="175" y="103"/>
                    <a:pt x="175" y="106"/>
                  </a:cubicBezTo>
                  <a:cubicBezTo>
                    <a:pt x="175" y="207"/>
                    <a:pt x="175" y="207"/>
                    <a:pt x="175" y="207"/>
                  </a:cubicBezTo>
                  <a:cubicBezTo>
                    <a:pt x="48" y="207"/>
                    <a:pt x="48" y="207"/>
                    <a:pt x="48" y="207"/>
                  </a:cubicBezTo>
                  <a:cubicBezTo>
                    <a:pt x="48" y="106"/>
                    <a:pt x="48" y="106"/>
                    <a:pt x="48" y="106"/>
                  </a:cubicBezTo>
                  <a:cubicBezTo>
                    <a:pt x="48" y="103"/>
                    <a:pt x="46" y="100"/>
                    <a:pt x="43" y="100"/>
                  </a:cubicBezTo>
                  <a:cubicBezTo>
                    <a:pt x="40" y="100"/>
                    <a:pt x="37" y="103"/>
                    <a:pt x="37" y="106"/>
                  </a:cubicBezTo>
                  <a:cubicBezTo>
                    <a:pt x="37" y="207"/>
                    <a:pt x="37" y="207"/>
                    <a:pt x="37" y="207"/>
                  </a:cubicBezTo>
                  <a:cubicBezTo>
                    <a:pt x="0" y="207"/>
                    <a:pt x="0" y="207"/>
                    <a:pt x="0" y="207"/>
                  </a:cubicBezTo>
                  <a:cubicBezTo>
                    <a:pt x="0" y="111"/>
                    <a:pt x="0" y="111"/>
                    <a:pt x="0" y="111"/>
                  </a:cubicBezTo>
                  <a:cubicBezTo>
                    <a:pt x="0" y="54"/>
                    <a:pt x="44" y="5"/>
                    <a:pt x="102" y="0"/>
                  </a:cubicBezTo>
                  <a:cubicBezTo>
                    <a:pt x="102" y="5"/>
                    <a:pt x="102" y="5"/>
                    <a:pt x="102" y="5"/>
                  </a:cubicBezTo>
                  <a:cubicBezTo>
                    <a:pt x="48" y="10"/>
                    <a:pt x="5" y="56"/>
                    <a:pt x="5" y="111"/>
                  </a:cubicBezTo>
                  <a:cubicBezTo>
                    <a:pt x="5" y="202"/>
                    <a:pt x="5" y="202"/>
                    <a:pt x="5" y="202"/>
                  </a:cubicBezTo>
                  <a:cubicBezTo>
                    <a:pt x="32" y="202"/>
                    <a:pt x="32" y="202"/>
                    <a:pt x="32" y="202"/>
                  </a:cubicBezTo>
                  <a:cubicBezTo>
                    <a:pt x="32" y="106"/>
                    <a:pt x="32" y="106"/>
                    <a:pt x="32" y="106"/>
                  </a:cubicBezTo>
                  <a:cubicBezTo>
                    <a:pt x="32" y="100"/>
                    <a:pt x="37" y="95"/>
                    <a:pt x="43" y="95"/>
                  </a:cubicBezTo>
                  <a:cubicBezTo>
                    <a:pt x="48" y="95"/>
                    <a:pt x="53" y="100"/>
                    <a:pt x="53" y="106"/>
                  </a:cubicBezTo>
                  <a:cubicBezTo>
                    <a:pt x="53" y="202"/>
                    <a:pt x="53" y="202"/>
                    <a:pt x="53" y="202"/>
                  </a:cubicBezTo>
                  <a:cubicBezTo>
                    <a:pt x="170" y="202"/>
                    <a:pt x="170" y="202"/>
                    <a:pt x="170" y="202"/>
                  </a:cubicBezTo>
                  <a:cubicBezTo>
                    <a:pt x="170" y="106"/>
                    <a:pt x="170" y="106"/>
                    <a:pt x="170" y="106"/>
                  </a:cubicBezTo>
                  <a:cubicBezTo>
                    <a:pt x="170" y="100"/>
                    <a:pt x="175" y="95"/>
                    <a:pt x="181" y="95"/>
                  </a:cubicBezTo>
                  <a:cubicBezTo>
                    <a:pt x="186" y="95"/>
                    <a:pt x="191" y="100"/>
                    <a:pt x="191" y="106"/>
                  </a:cubicBezTo>
                  <a:cubicBezTo>
                    <a:pt x="191" y="202"/>
                    <a:pt x="191" y="202"/>
                    <a:pt x="191" y="202"/>
                  </a:cubicBezTo>
                  <a:cubicBezTo>
                    <a:pt x="218" y="202"/>
                    <a:pt x="218" y="202"/>
                    <a:pt x="218" y="202"/>
                  </a:cubicBezTo>
                  <a:cubicBezTo>
                    <a:pt x="218" y="111"/>
                    <a:pt x="218" y="111"/>
                    <a:pt x="218" y="111"/>
                  </a:cubicBezTo>
                  <a:cubicBezTo>
                    <a:pt x="218" y="56"/>
                    <a:pt x="176" y="10"/>
                    <a:pt x="121" y="5"/>
                  </a:cubicBezTo>
                  <a:cubicBezTo>
                    <a:pt x="121" y="0"/>
                    <a:pt x="121" y="0"/>
                    <a:pt x="121" y="0"/>
                  </a:cubicBezTo>
                  <a:cubicBezTo>
                    <a:pt x="179" y="5"/>
                    <a:pt x="224" y="54"/>
                    <a:pt x="224" y="111"/>
                  </a:cubicBezTo>
                  <a:lnTo>
                    <a:pt x="224" y="207"/>
                  </a:lnTo>
                  <a:close/>
                </a:path>
              </a:pathLst>
            </a:custGeom>
            <a:solidFill>
              <a:sysClr val="windowText" lastClr="000000">
                <a:lumMod val="95000"/>
                <a:lumOff val="5000"/>
              </a:sysClr>
            </a:solidFill>
            <a:ln w="9525">
              <a:solidFill>
                <a:sysClr val="window" lastClr="FFFFFF"/>
              </a:solidFill>
              <a:round/>
              <a:headEnd/>
              <a:tailEnd/>
            </a:ln>
          </p:spPr>
          <p:txBody>
            <a:bodyPr vert="horz" wrap="square" lIns="68562" tIns="34281" rIns="68562" bIns="34281" numCol="1"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012" i="0" u="none" strike="noStrike" kern="1200" cap="none" spc="0" normalizeH="0" baseline="0" noProof="0">
                <a:ln>
                  <a:noFill/>
                </a:ln>
                <a:solidFill>
                  <a:schemeClr val="tx1"/>
                </a:solidFill>
                <a:effectLst/>
                <a:uLnTx/>
                <a:uFillTx/>
                <a:latin typeface="等线" panose="020F0502020204030204"/>
                <a:ea typeface="等线" panose="02010600030101010101" pitchFamily="2" charset="-122"/>
              </a:endParaRPr>
            </a:p>
          </p:txBody>
        </p:sp>
      </p:grpSp>
      <p:cxnSp>
        <p:nvCxnSpPr>
          <p:cNvPr id="59" name="直接箭头连接符 58">
            <a:extLst>
              <a:ext uri="{FF2B5EF4-FFF2-40B4-BE49-F238E27FC236}">
                <a16:creationId xmlns:a16="http://schemas.microsoft.com/office/drawing/2014/main" id="{308DDAF4-D736-4A3C-BF66-001EA41D3B57}"/>
              </a:ext>
            </a:extLst>
          </p:cNvPr>
          <p:cNvCxnSpPr/>
          <p:nvPr/>
        </p:nvCxnSpPr>
        <p:spPr>
          <a:xfrm>
            <a:off x="3441709" y="5978435"/>
            <a:ext cx="3092348" cy="0"/>
          </a:xfrm>
          <a:prstGeom prst="straightConnector1">
            <a:avLst/>
          </a:prstGeom>
          <a:noFill/>
          <a:ln w="50800" cap="flat">
            <a:solidFill>
              <a:srgbClr val="FFFFFF"/>
            </a:solidFill>
            <a:prstDash val="solid"/>
            <a:miter lim="400000"/>
            <a:tailEnd type="triangle" w="lg" len="lg"/>
          </a:ln>
          <a:effectLst/>
          <a:sp3d/>
        </p:spPr>
        <p:style>
          <a:lnRef idx="0">
            <a:scrgbClr r="0" g="0" b="0"/>
          </a:lnRef>
          <a:fillRef idx="0">
            <a:scrgbClr r="0" g="0" b="0"/>
          </a:fillRef>
          <a:effectRef idx="0">
            <a:scrgbClr r="0" g="0" b="0"/>
          </a:effectRef>
          <a:fontRef idx="none"/>
        </p:style>
      </p:cxnSp>
      <p:sp>
        <p:nvSpPr>
          <p:cNvPr id="60" name="文本框 59">
            <a:extLst>
              <a:ext uri="{FF2B5EF4-FFF2-40B4-BE49-F238E27FC236}">
                <a16:creationId xmlns:a16="http://schemas.microsoft.com/office/drawing/2014/main" id="{114E7A00-8EDC-4820-9499-356AC85C2A31}"/>
              </a:ext>
            </a:extLst>
          </p:cNvPr>
          <p:cNvSpPr txBox="1"/>
          <p:nvPr/>
        </p:nvSpPr>
        <p:spPr>
          <a:xfrm>
            <a:off x="3730120" y="5154405"/>
            <a:ext cx="2515526" cy="57428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287" tIns="25287" rIns="25287" bIns="25287" numCol="1" spcCol="38100" rtlCol="0" anchor="ctr">
            <a:spAutoFit/>
          </a:bodyPr>
          <a:lstStyle/>
          <a:p>
            <a:pPr marL="0" marR="0" indent="0" algn="ctr" defTabSz="3467860" rtl="0" fontAlgn="auto" latinLnBrk="0" hangingPunct="0">
              <a:lnSpc>
                <a:spcPct val="100000"/>
              </a:lnSpc>
              <a:spcBef>
                <a:spcPts val="0"/>
              </a:spcBef>
              <a:spcAft>
                <a:spcPts val="0"/>
              </a:spcAft>
              <a:buClrTx/>
              <a:buSzTx/>
              <a:buFontTx/>
              <a:buNone/>
              <a:tabLst/>
            </a:pPr>
            <a:r>
              <a:rPr lang="zh-CN" altLang="en-US">
                <a:solidFill>
                  <a:schemeClr val="tx1"/>
                </a:solidFill>
              </a:rPr>
              <a:t>策略管理</a:t>
            </a:r>
            <a:endParaRPr kumimoji="0" lang="zh-CN" altLang="en-US" sz="3400" i="0" u="none" strike="noStrike" cap="none" spc="0" normalizeH="0" baseline="0">
              <a:ln>
                <a:noFill/>
              </a:ln>
              <a:solidFill>
                <a:schemeClr val="tx1"/>
              </a:solidFill>
              <a:effectLst/>
              <a:uFillTx/>
              <a:sym typeface="FZLanTingHeiS-R-GB"/>
            </a:endParaRPr>
          </a:p>
        </p:txBody>
      </p:sp>
      <p:sp>
        <p:nvSpPr>
          <p:cNvPr id="62" name="矩形">
            <a:extLst>
              <a:ext uri="{FF2B5EF4-FFF2-40B4-BE49-F238E27FC236}">
                <a16:creationId xmlns:a16="http://schemas.microsoft.com/office/drawing/2014/main" id="{1118EEC8-E24F-4399-8630-77D6FA9D924E}"/>
              </a:ext>
            </a:extLst>
          </p:cNvPr>
          <p:cNvSpPr/>
          <p:nvPr/>
        </p:nvSpPr>
        <p:spPr>
          <a:xfrm>
            <a:off x="1919750" y="8131648"/>
            <a:ext cx="2489261" cy="1258388"/>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a:solidFill>
                  <a:schemeClr val="tx1"/>
                </a:solidFill>
                <a:latin typeface="FZLanTingHeiS-B-GB"/>
                <a:ea typeface="Source Han Sans CN" charset="-122"/>
              </a:rPr>
              <a:t>芯片厂商</a:t>
            </a:r>
          </a:p>
        </p:txBody>
      </p:sp>
      <p:sp>
        <p:nvSpPr>
          <p:cNvPr id="63" name="矩形">
            <a:extLst>
              <a:ext uri="{FF2B5EF4-FFF2-40B4-BE49-F238E27FC236}">
                <a16:creationId xmlns:a16="http://schemas.microsoft.com/office/drawing/2014/main" id="{EB04E5FF-8D8C-44D7-8C5D-7DA510A01C26}"/>
              </a:ext>
            </a:extLst>
          </p:cNvPr>
          <p:cNvSpPr/>
          <p:nvPr/>
        </p:nvSpPr>
        <p:spPr>
          <a:xfrm>
            <a:off x="1887174" y="10511116"/>
            <a:ext cx="2489261" cy="1258388"/>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3200">
                <a:solidFill>
                  <a:schemeClr val="tx1"/>
                </a:solidFill>
                <a:latin typeface="FZLanTingHeiS-B-GB"/>
                <a:ea typeface="Source Han Sans CN" charset="-122"/>
              </a:rPr>
              <a:t>机密计算应用提供商</a:t>
            </a:r>
          </a:p>
        </p:txBody>
      </p:sp>
      <p:cxnSp>
        <p:nvCxnSpPr>
          <p:cNvPr id="65" name="直接箭头连接符 64">
            <a:extLst>
              <a:ext uri="{FF2B5EF4-FFF2-40B4-BE49-F238E27FC236}">
                <a16:creationId xmlns:a16="http://schemas.microsoft.com/office/drawing/2014/main" id="{7F311F20-4AFA-40C0-B375-C1EC86311A50}"/>
              </a:ext>
            </a:extLst>
          </p:cNvPr>
          <p:cNvCxnSpPr>
            <a:cxnSpLocks/>
            <a:stCxn id="62" idx="3"/>
          </p:cNvCxnSpPr>
          <p:nvPr/>
        </p:nvCxnSpPr>
        <p:spPr>
          <a:xfrm>
            <a:off x="4409011" y="8760842"/>
            <a:ext cx="2125046" cy="0"/>
          </a:xfrm>
          <a:prstGeom prst="straightConnector1">
            <a:avLst/>
          </a:prstGeom>
          <a:noFill/>
          <a:ln w="50800" cap="flat">
            <a:solidFill>
              <a:srgbClr val="FFFFFF"/>
            </a:solidFill>
            <a:prstDash val="solid"/>
            <a:miter lim="400000"/>
            <a:tailEnd type="triangle" w="lg" len="lg"/>
          </a:ln>
          <a:effectLst/>
          <a:sp3d/>
        </p:spPr>
        <p:style>
          <a:lnRef idx="0">
            <a:scrgbClr r="0" g="0" b="0"/>
          </a:lnRef>
          <a:fillRef idx="0">
            <a:scrgbClr r="0" g="0" b="0"/>
          </a:fillRef>
          <a:effectRef idx="0">
            <a:scrgbClr r="0" g="0" b="0"/>
          </a:effectRef>
          <a:fontRef idx="none"/>
        </p:style>
      </p:cxnSp>
      <p:cxnSp>
        <p:nvCxnSpPr>
          <p:cNvPr id="67" name="直接箭头连接符 66">
            <a:extLst>
              <a:ext uri="{FF2B5EF4-FFF2-40B4-BE49-F238E27FC236}">
                <a16:creationId xmlns:a16="http://schemas.microsoft.com/office/drawing/2014/main" id="{28538090-624C-49AE-972F-DC555ECE3047}"/>
              </a:ext>
            </a:extLst>
          </p:cNvPr>
          <p:cNvCxnSpPr>
            <a:cxnSpLocks/>
            <a:stCxn id="63" idx="3"/>
          </p:cNvCxnSpPr>
          <p:nvPr/>
        </p:nvCxnSpPr>
        <p:spPr>
          <a:xfrm flipV="1">
            <a:off x="4376435" y="11127054"/>
            <a:ext cx="2236680" cy="13256"/>
          </a:xfrm>
          <a:prstGeom prst="straightConnector1">
            <a:avLst/>
          </a:prstGeom>
          <a:noFill/>
          <a:ln w="50800" cap="flat">
            <a:solidFill>
              <a:srgbClr val="FFFFFF"/>
            </a:solidFill>
            <a:prstDash val="solid"/>
            <a:miter lim="400000"/>
            <a:tailEnd type="triangle" w="lg" len="lg"/>
          </a:ln>
          <a:effectLst/>
          <a:sp3d/>
        </p:spPr>
        <p:style>
          <a:lnRef idx="0">
            <a:scrgbClr r="0" g="0" b="0"/>
          </a:lnRef>
          <a:fillRef idx="0">
            <a:scrgbClr r="0" g="0" b="0"/>
          </a:fillRef>
          <a:effectRef idx="0">
            <a:scrgbClr r="0" g="0" b="0"/>
          </a:effectRef>
          <a:fontRef idx="none"/>
        </p:style>
      </p:cxnSp>
      <p:sp>
        <p:nvSpPr>
          <p:cNvPr id="68" name="文本框 67">
            <a:extLst>
              <a:ext uri="{FF2B5EF4-FFF2-40B4-BE49-F238E27FC236}">
                <a16:creationId xmlns:a16="http://schemas.microsoft.com/office/drawing/2014/main" id="{C720D1A0-2777-42B1-953A-F3198713E88F}"/>
              </a:ext>
            </a:extLst>
          </p:cNvPr>
          <p:cNvSpPr txBox="1"/>
          <p:nvPr/>
        </p:nvSpPr>
        <p:spPr>
          <a:xfrm>
            <a:off x="4352886" y="7476329"/>
            <a:ext cx="2515526" cy="109750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287" tIns="25287" rIns="25287" bIns="25287" numCol="1" spcCol="38100" rtlCol="0" anchor="ctr">
            <a:spAutoFit/>
          </a:bodyPr>
          <a:lstStyle/>
          <a:p>
            <a:pPr marL="0" marR="0" indent="0" algn="ctr" defTabSz="3467860" rtl="0" fontAlgn="auto" latinLnBrk="0" hangingPunct="0">
              <a:lnSpc>
                <a:spcPct val="100000"/>
              </a:lnSpc>
              <a:spcBef>
                <a:spcPts val="0"/>
              </a:spcBef>
              <a:spcAft>
                <a:spcPts val="0"/>
              </a:spcAft>
              <a:buClrTx/>
              <a:buSzTx/>
              <a:buFontTx/>
              <a:buNone/>
              <a:tabLst/>
            </a:pPr>
            <a:r>
              <a:rPr lang="en-US" altLang="zh-CN">
                <a:solidFill>
                  <a:schemeClr val="tx1"/>
                </a:solidFill>
              </a:rPr>
              <a:t>TEE</a:t>
            </a:r>
            <a:r>
              <a:rPr lang="zh-CN" altLang="en-US">
                <a:solidFill>
                  <a:schemeClr val="tx1"/>
                </a:solidFill>
              </a:rPr>
              <a:t>基线、公钥证书</a:t>
            </a:r>
            <a:endParaRPr kumimoji="0" lang="zh-CN" altLang="en-US" sz="3400" i="0" u="none" strike="noStrike" cap="none" spc="0" normalizeH="0" baseline="0">
              <a:ln>
                <a:noFill/>
              </a:ln>
              <a:solidFill>
                <a:schemeClr val="tx1"/>
              </a:solidFill>
              <a:effectLst/>
              <a:uFillTx/>
              <a:sym typeface="FZLanTingHeiS-R-GB"/>
            </a:endParaRPr>
          </a:p>
        </p:txBody>
      </p:sp>
      <p:sp>
        <p:nvSpPr>
          <p:cNvPr id="69" name="文本框 68">
            <a:extLst>
              <a:ext uri="{FF2B5EF4-FFF2-40B4-BE49-F238E27FC236}">
                <a16:creationId xmlns:a16="http://schemas.microsoft.com/office/drawing/2014/main" id="{9626D441-EC2A-4D23-A16C-C0475D87CED8}"/>
              </a:ext>
            </a:extLst>
          </p:cNvPr>
          <p:cNvSpPr txBox="1"/>
          <p:nvPr/>
        </p:nvSpPr>
        <p:spPr>
          <a:xfrm>
            <a:off x="4201411" y="10050512"/>
            <a:ext cx="2515526" cy="57428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287" tIns="25287" rIns="25287" bIns="25287" numCol="1" spcCol="38100" rtlCol="0" anchor="ctr">
            <a:spAutoFit/>
          </a:bodyPr>
          <a:lstStyle/>
          <a:p>
            <a:pPr marL="0" marR="0" indent="0" algn="ctr" defTabSz="3467860" rtl="0" fontAlgn="auto" latinLnBrk="0" hangingPunct="0">
              <a:lnSpc>
                <a:spcPct val="100000"/>
              </a:lnSpc>
              <a:spcBef>
                <a:spcPts val="0"/>
              </a:spcBef>
              <a:spcAft>
                <a:spcPts val="0"/>
              </a:spcAft>
              <a:buClrTx/>
              <a:buSzTx/>
              <a:buFontTx/>
              <a:buNone/>
              <a:tabLst/>
            </a:pPr>
            <a:r>
              <a:rPr lang="zh-CN" altLang="en-US">
                <a:solidFill>
                  <a:schemeClr val="tx1"/>
                </a:solidFill>
              </a:rPr>
              <a:t>应用基线</a:t>
            </a:r>
            <a:endParaRPr kumimoji="0" lang="zh-CN" altLang="en-US" sz="3400" i="0" u="none" strike="noStrike" cap="none" spc="0" normalizeH="0" baseline="0">
              <a:ln>
                <a:noFill/>
              </a:ln>
              <a:solidFill>
                <a:schemeClr val="tx1"/>
              </a:solidFill>
              <a:effectLst/>
              <a:uFillTx/>
              <a:sym typeface="FZLanTingHeiS-R-GB"/>
            </a:endParaRPr>
          </a:p>
        </p:txBody>
      </p:sp>
      <p:sp>
        <p:nvSpPr>
          <p:cNvPr id="70" name="矩形">
            <a:extLst>
              <a:ext uri="{FF2B5EF4-FFF2-40B4-BE49-F238E27FC236}">
                <a16:creationId xmlns:a16="http://schemas.microsoft.com/office/drawing/2014/main" id="{AD302431-16DF-4B6F-B8C1-C4526651DEA9}"/>
              </a:ext>
            </a:extLst>
          </p:cNvPr>
          <p:cNvSpPr/>
          <p:nvPr/>
        </p:nvSpPr>
        <p:spPr>
          <a:xfrm>
            <a:off x="22507930" y="7984625"/>
            <a:ext cx="9241790" cy="9315950"/>
          </a:xfrm>
          <a:prstGeom prst="rect">
            <a:avLst/>
          </a:prstGeom>
          <a:noFill/>
          <a:ln w="3175" cap="flat">
            <a:noFill/>
            <a:miter lim="400000"/>
          </a:ln>
          <a:effectLst/>
        </p:spPr>
        <p:txBody>
          <a:bodyPr wrap="square" lIns="111811" tIns="111811" rIns="111811" bIns="111811" numCol="1" anchor="ctr">
            <a:noAutofit/>
          </a:bodyPr>
          <a:lstStyle/>
          <a:p>
            <a:pPr marL="457200" indent="-457200" algn="l" defTabSz="1895103">
              <a:lnSpc>
                <a:spcPct val="200000"/>
              </a:lnSpc>
              <a:buFont typeface="Arial" panose="020B0604020202020204" pitchFamily="34" charset="0"/>
              <a:buChar char="•"/>
            </a:pPr>
            <a:r>
              <a:rPr lang="zh-CN" altLang="en-US" sz="3600">
                <a:solidFill>
                  <a:schemeClr val="tx1"/>
                </a:solidFill>
                <a:latin typeface="Source Han Sans CN" charset="-122"/>
                <a:ea typeface="Source Han Sans CN" charset="-122"/>
                <a:cs typeface="Source Han Sans CN" charset="-122"/>
              </a:rPr>
              <a:t>兼容多平台</a:t>
            </a:r>
            <a:r>
              <a:rPr lang="en-US" altLang="zh-CN" sz="3600">
                <a:solidFill>
                  <a:schemeClr val="tx1"/>
                </a:solidFill>
                <a:latin typeface="Source Han Sans CN" charset="-122"/>
                <a:ea typeface="Source Han Sans CN" charset="-122"/>
                <a:cs typeface="Source Han Sans CN" charset="-122"/>
              </a:rPr>
              <a:t>TEE</a:t>
            </a:r>
            <a:r>
              <a:rPr lang="zh-CN" altLang="en-US" sz="3600">
                <a:solidFill>
                  <a:schemeClr val="tx1"/>
                </a:solidFill>
                <a:latin typeface="Source Han Sans CN" charset="-122"/>
                <a:ea typeface="Source Han Sans CN" charset="-122"/>
                <a:cs typeface="Source Han Sans CN" charset="-122"/>
              </a:rPr>
              <a:t>报告验证、可快速扩展新的</a:t>
            </a:r>
            <a:r>
              <a:rPr lang="en-US" altLang="zh-CN" sz="3600">
                <a:solidFill>
                  <a:schemeClr val="tx1"/>
                </a:solidFill>
                <a:latin typeface="Source Han Sans CN" charset="-122"/>
                <a:ea typeface="Source Han Sans CN" charset="-122"/>
                <a:cs typeface="Source Han Sans CN" charset="-122"/>
              </a:rPr>
              <a:t>TEE</a:t>
            </a:r>
            <a:r>
              <a:rPr lang="zh-CN" altLang="en-US" sz="3600">
                <a:solidFill>
                  <a:schemeClr val="tx1"/>
                </a:solidFill>
                <a:latin typeface="Source Han Sans CN" charset="-122"/>
                <a:ea typeface="Source Han Sans CN" charset="-122"/>
                <a:cs typeface="Source Han Sans CN" charset="-122"/>
              </a:rPr>
              <a:t>平台</a:t>
            </a:r>
            <a:endParaRPr lang="en-US" altLang="zh-CN" sz="3600">
              <a:solidFill>
                <a:schemeClr val="tx1"/>
              </a:solidFill>
              <a:latin typeface="Source Han Sans CN" charset="-122"/>
              <a:ea typeface="Source Han Sans CN" charset="-122"/>
              <a:cs typeface="Source Han Sans CN" charset="-122"/>
            </a:endParaRPr>
          </a:p>
          <a:p>
            <a:pPr marL="457200" indent="-457200" algn="l" defTabSz="1895103">
              <a:lnSpc>
                <a:spcPct val="200000"/>
              </a:lnSpc>
              <a:buFont typeface="Arial" panose="020B0604020202020204" pitchFamily="34" charset="0"/>
              <a:buChar char="•"/>
            </a:pPr>
            <a:r>
              <a:rPr lang="zh-CN" altLang="en-US" sz="3600">
                <a:solidFill>
                  <a:schemeClr val="tx1"/>
                </a:solidFill>
                <a:latin typeface="Source Han Sans CN" charset="-122"/>
                <a:ea typeface="Source Han Sans CN" charset="-122"/>
                <a:cs typeface="Source Han Sans CN" charset="-122"/>
              </a:rPr>
              <a:t>简化远程证明集成和部署</a:t>
            </a:r>
            <a:endParaRPr lang="en-US" altLang="zh-CN" sz="3600">
              <a:solidFill>
                <a:schemeClr val="tx1"/>
              </a:solidFill>
              <a:latin typeface="Source Han Sans CN" charset="-122"/>
              <a:ea typeface="Source Han Sans CN" charset="-122"/>
              <a:cs typeface="Source Han Sans CN" charset="-122"/>
            </a:endParaRPr>
          </a:p>
          <a:p>
            <a:pPr marL="457200" indent="-457200" algn="l" defTabSz="1895103">
              <a:lnSpc>
                <a:spcPct val="200000"/>
              </a:lnSpc>
              <a:buFont typeface="Arial" panose="020B0604020202020204" pitchFamily="34" charset="0"/>
              <a:buChar char="•"/>
            </a:pPr>
            <a:r>
              <a:rPr lang="zh-CN" altLang="en-US" sz="3600"/>
              <a:t>遵循</a:t>
            </a:r>
            <a:r>
              <a:rPr lang="en-US" altLang="zh-CN" sz="3600"/>
              <a:t>RFC9334 RATS</a:t>
            </a:r>
            <a:r>
              <a:rPr lang="zh-CN" altLang="en-US" sz="3600"/>
              <a:t>标准架构</a:t>
            </a:r>
            <a:endParaRPr lang="en-US" altLang="zh-CN" sz="3600"/>
          </a:p>
          <a:p>
            <a:pPr marL="457200" indent="-457200" algn="l" defTabSz="1895103">
              <a:lnSpc>
                <a:spcPct val="200000"/>
              </a:lnSpc>
              <a:buFont typeface="Arial" panose="020B0604020202020204" pitchFamily="34" charset="0"/>
              <a:buChar char="•"/>
            </a:pPr>
            <a:r>
              <a:rPr lang="zh-CN" altLang="en-US" sz="3600">
                <a:solidFill>
                  <a:schemeClr val="tx1"/>
                </a:solidFill>
                <a:latin typeface="Source Han Sans CN" charset="-122"/>
                <a:ea typeface="Source Han Sans CN" charset="-122"/>
                <a:cs typeface="Source Han Sans CN" charset="-122"/>
              </a:rPr>
              <a:t>支持默认验证策略，可自定义灵活策略</a:t>
            </a:r>
          </a:p>
          <a:p>
            <a:pPr marL="457200" indent="-457200" algn="l" defTabSz="1895103">
              <a:lnSpc>
                <a:spcPct val="200000"/>
              </a:lnSpc>
              <a:buFont typeface="Arial" panose="020B0604020202020204" pitchFamily="34" charset="0"/>
              <a:buChar char="•"/>
            </a:pPr>
            <a:r>
              <a:rPr lang="zh-CN" altLang="en-US" sz="3600">
                <a:solidFill>
                  <a:schemeClr val="tx1"/>
                </a:solidFill>
                <a:latin typeface="Source Han Sans CN" charset="-122"/>
                <a:ea typeface="Source Han Sans CN" charset="-122"/>
                <a:cs typeface="Source Han Sans CN" charset="-122"/>
              </a:rPr>
              <a:t>支持多版本基线管理</a:t>
            </a:r>
          </a:p>
          <a:p>
            <a:pPr marL="457200" indent="-457200" algn="l" defTabSz="1895103">
              <a:lnSpc>
                <a:spcPct val="200000"/>
              </a:lnSpc>
              <a:buFont typeface="Arial" panose="020B0604020202020204" pitchFamily="34" charset="0"/>
              <a:buChar char="•"/>
            </a:pPr>
            <a:r>
              <a:rPr lang="zh-CN" altLang="en-US" sz="3600">
                <a:solidFill>
                  <a:schemeClr val="tx1"/>
                </a:solidFill>
                <a:latin typeface="Source Han Sans CN" charset="-122"/>
                <a:ea typeface="Source Han Sans CN" charset="-122"/>
                <a:cs typeface="Source Han Sans CN" charset="-122"/>
              </a:rPr>
              <a:t>第三方信任中心签发标准格式身份令牌证明结果</a:t>
            </a:r>
          </a:p>
        </p:txBody>
      </p:sp>
      <p:sp>
        <p:nvSpPr>
          <p:cNvPr id="44" name="矩形">
            <a:extLst>
              <a:ext uri="{FF2B5EF4-FFF2-40B4-BE49-F238E27FC236}">
                <a16:creationId xmlns:a16="http://schemas.microsoft.com/office/drawing/2014/main" id="{0EE79DD5-8529-4B7C-8AAD-0FFDDD5074CF}"/>
              </a:ext>
            </a:extLst>
          </p:cNvPr>
          <p:cNvSpPr/>
          <p:nvPr/>
        </p:nvSpPr>
        <p:spPr>
          <a:xfrm>
            <a:off x="18183496" y="8601740"/>
            <a:ext cx="2534193" cy="727145"/>
          </a:xfrm>
          <a:prstGeom prst="rect">
            <a:avLst/>
          </a:prstGeom>
          <a:solidFill>
            <a:srgbClr val="DCE5FC">
              <a:alpha val="9804"/>
            </a:srgbClr>
          </a:solidFill>
          <a:ln w="3175" cap="flat">
            <a:noFill/>
            <a:miter lim="400000"/>
          </a:ln>
          <a:effectLst/>
        </p:spPr>
        <p:txBody>
          <a:bodyPr wrap="square" lIns="111811" tIns="111811" rIns="111811" bIns="111811" numCol="1" anchor="ctr">
            <a:noAutofit/>
          </a:bodyPr>
          <a:lstStyle/>
          <a:p>
            <a:pPr defTabSz="442786"/>
            <a:r>
              <a:rPr lang="zh-CN" altLang="en-US" sz="4000">
                <a:solidFill>
                  <a:schemeClr val="tx1"/>
                </a:solidFill>
                <a:latin typeface="FZLanTingHeiS-B-GB"/>
                <a:ea typeface="Source Han Sans CN" charset="-122"/>
              </a:rPr>
              <a:t>流量控制</a:t>
            </a:r>
          </a:p>
        </p:txBody>
      </p:sp>
    </p:spTree>
    <p:extLst>
      <p:ext uri="{BB962C8B-B14F-4D97-AF65-F5344CB8AC3E}">
        <p14:creationId xmlns:p14="http://schemas.microsoft.com/office/powerpoint/2010/main" val="296665989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a:extLst>
              <a:ext uri="{FF2B5EF4-FFF2-40B4-BE49-F238E27FC236}">
                <a16:creationId xmlns:a16="http://schemas.microsoft.com/office/drawing/2014/main" id="{4D13E5C3-0056-4DEA-B142-FAB67081640D}"/>
              </a:ext>
            </a:extLst>
          </p:cNvPr>
          <p:cNvSpPr/>
          <p:nvPr/>
        </p:nvSpPr>
        <p:spPr>
          <a:xfrm>
            <a:off x="2074620" y="4399005"/>
            <a:ext cx="18223644" cy="12959489"/>
          </a:xfrm>
          <a:prstGeom prst="rect">
            <a:avLst/>
          </a:prstGeom>
          <a:solidFill>
            <a:srgbClr val="D0D7FF">
              <a:alpha val="10000"/>
            </a:srgbClr>
          </a:solidFill>
          <a:ln w="3175">
            <a:miter lim="400000"/>
          </a:ln>
        </p:spPr>
        <p:txBody>
          <a:bodyPr lIns="58235" tIns="58235" rIns="58235" bIns="58235" anchor="ctr"/>
          <a:lstStyle/>
          <a:p>
            <a:pPr marL="0" marR="0" lvl="0" indent="0" algn="ctr" defTabSz="986790" rtl="0" eaLnBrk="1" fontAlgn="auto" latinLnBrk="0" hangingPunct="0">
              <a:lnSpc>
                <a:spcPct val="100000"/>
              </a:lnSpc>
              <a:spcBef>
                <a:spcPts val="0"/>
              </a:spcBef>
              <a:spcAft>
                <a:spcPts val="0"/>
              </a:spcAft>
              <a:buClrTx/>
              <a:buSzTx/>
              <a:buFontTx/>
              <a:buNone/>
              <a:defRPr sz="600">
                <a:solidFill>
                  <a:srgbClr val="666666"/>
                </a:solidFill>
              </a:defRPr>
            </a:pPr>
            <a:endParaRPr kumimoji="0" sz="600" b="0" i="0" u="none" strike="noStrike" kern="0" cap="none" spc="0" normalizeH="0" baseline="0" noProof="0">
              <a:ln>
                <a:noFill/>
              </a:ln>
              <a:solidFill>
                <a:srgbClr val="666666"/>
              </a:solidFill>
              <a:effectLst/>
              <a:uLnTx/>
              <a:uFillTx/>
              <a:latin typeface="FZLanTingHeiS-R-GB"/>
              <a:ea typeface="FZLanTingHeiS-R-GB"/>
              <a:sym typeface="FZLanTingHeiS-R-GB"/>
            </a:endParaRPr>
          </a:p>
        </p:txBody>
      </p:sp>
      <p:sp>
        <p:nvSpPr>
          <p:cNvPr id="3" name="用算力跨越空间">
            <a:extLst>
              <a:ext uri="{FF2B5EF4-FFF2-40B4-BE49-F238E27FC236}">
                <a16:creationId xmlns:a16="http://schemas.microsoft.com/office/drawing/2014/main" id="{BC70DA8E-75DD-4F87-87F4-5AF84567EAB2}"/>
              </a:ext>
            </a:extLst>
          </p:cNvPr>
          <p:cNvSpPr txBox="1"/>
          <p:nvPr/>
        </p:nvSpPr>
        <p:spPr>
          <a:xfrm>
            <a:off x="2074620" y="2148706"/>
            <a:ext cx="30064141" cy="1132937"/>
          </a:xfrm>
          <a:prstGeom prst="rect">
            <a:avLst/>
          </a:prstGeom>
          <a:ln w="3175">
            <a:miter lim="400000"/>
          </a:ln>
        </p:spPr>
        <p:txBody>
          <a:bodyPr wrap="square" lIns="35559" tIns="35559" rIns="35559" bIns="35559">
            <a:spAutoFit/>
          </a:bodyPr>
          <a:lstStyle/>
          <a:p>
            <a:pPr lvl="0" defTabSz="1734185">
              <a:lnSpc>
                <a:spcPct val="120000"/>
              </a:lnSpc>
              <a:defRPr sz="6000">
                <a:latin typeface="FZLanTingHeiS-B-GB"/>
                <a:ea typeface="FZLanTingHeiS-B-GB"/>
                <a:cs typeface="FZLanTingHeiS-B-GB"/>
                <a:sym typeface="FZLanTingHeiS-B-GB"/>
              </a:defRPr>
            </a:pPr>
            <a:r>
              <a:rPr lang="zh-CN" altLang="en-US" sz="6000">
                <a:latin typeface="FZLanTingHeiS-B-GB"/>
                <a:ea typeface="FZLanTingHeiS-B-GB"/>
                <a:sym typeface="FZLanTingHeiS-B-GB"/>
              </a:rPr>
              <a:t>实践案例</a:t>
            </a:r>
            <a:r>
              <a:rPr lang="en-US" altLang="zh-CN" sz="6000">
                <a:latin typeface="FZLanTingHeiS-B-GB"/>
                <a:ea typeface="FZLanTingHeiS-B-GB"/>
                <a:sym typeface="FZLanTingHeiS-B-GB"/>
              </a:rPr>
              <a:t>-AI</a:t>
            </a:r>
            <a:r>
              <a:rPr lang="zh-CN" altLang="en-US" sz="6000" dirty="0">
                <a:latin typeface="FZLanTingHeiS-B-GB"/>
                <a:ea typeface="FZLanTingHeiS-B-GB"/>
                <a:sym typeface="FZLanTingHeiS-B-GB"/>
              </a:rPr>
              <a:t>机密计算解决方案</a:t>
            </a:r>
            <a:endParaRPr kumimoji="0" sz="6000" b="0" i="0" u="none" strike="noStrike" kern="0" cap="none" spc="0" normalizeH="0" baseline="0" noProof="0" dirty="0">
              <a:ln>
                <a:noFill/>
              </a:ln>
              <a:solidFill>
                <a:srgbClr val="FFFFFF"/>
              </a:solidFill>
              <a:effectLst/>
              <a:uLnTx/>
              <a:uFillTx/>
              <a:latin typeface="FZLanTingHeiS-B-GB"/>
              <a:ea typeface="FZLanTingHeiS-B-GB"/>
              <a:sym typeface="FZLanTingHeiS-B-GB"/>
            </a:endParaRPr>
          </a:p>
        </p:txBody>
      </p:sp>
      <p:grpSp>
        <p:nvGrpSpPr>
          <p:cNvPr id="4" name="组合 3">
            <a:extLst>
              <a:ext uri="{FF2B5EF4-FFF2-40B4-BE49-F238E27FC236}">
                <a16:creationId xmlns:a16="http://schemas.microsoft.com/office/drawing/2014/main" id="{116CB9F8-B2E6-4B88-BA1C-52C2A809FAD2}"/>
              </a:ext>
            </a:extLst>
          </p:cNvPr>
          <p:cNvGrpSpPr/>
          <p:nvPr/>
        </p:nvGrpSpPr>
        <p:grpSpPr>
          <a:xfrm>
            <a:off x="20889399" y="4399005"/>
            <a:ext cx="11249363" cy="12959489"/>
            <a:chOff x="20889399" y="4399005"/>
            <a:chExt cx="11249363" cy="12959489"/>
          </a:xfrm>
        </p:grpSpPr>
        <p:sp>
          <p:nvSpPr>
            <p:cNvPr id="5" name="矩形">
              <a:extLst>
                <a:ext uri="{FF2B5EF4-FFF2-40B4-BE49-F238E27FC236}">
                  <a16:creationId xmlns:a16="http://schemas.microsoft.com/office/drawing/2014/main" id="{130C7599-C666-4893-8FDD-BE3741F7E0E1}"/>
                </a:ext>
              </a:extLst>
            </p:cNvPr>
            <p:cNvSpPr/>
            <p:nvPr/>
          </p:nvSpPr>
          <p:spPr>
            <a:xfrm>
              <a:off x="20889399" y="4399005"/>
              <a:ext cx="11249363" cy="12959489"/>
            </a:xfrm>
            <a:prstGeom prst="rect">
              <a:avLst/>
            </a:prstGeom>
            <a:solidFill>
              <a:srgbClr val="D0D7FF">
                <a:alpha val="10000"/>
              </a:srgbClr>
            </a:solidFill>
            <a:ln w="3175">
              <a:miter lim="400000"/>
            </a:ln>
          </p:spPr>
          <p:txBody>
            <a:bodyPr lIns="58235" tIns="58235" rIns="58235" bIns="58235" anchor="ctr"/>
            <a:lstStyle/>
            <a:p>
              <a:pPr marL="0" marR="0" lvl="0" indent="0" algn="ctr" defTabSz="986790" rtl="0" eaLnBrk="1" fontAlgn="auto" latinLnBrk="0" hangingPunct="0">
                <a:lnSpc>
                  <a:spcPct val="100000"/>
                </a:lnSpc>
                <a:spcBef>
                  <a:spcPts val="0"/>
                </a:spcBef>
                <a:spcAft>
                  <a:spcPts val="0"/>
                </a:spcAft>
                <a:buClrTx/>
                <a:buSzTx/>
                <a:buFontTx/>
                <a:buNone/>
                <a:defRPr sz="600">
                  <a:solidFill>
                    <a:srgbClr val="666666"/>
                  </a:solidFill>
                </a:defRPr>
              </a:pPr>
              <a:endParaRPr kumimoji="0" sz="600" b="0" i="0" u="none" strike="noStrike" kern="0" cap="none" spc="0" normalizeH="0" baseline="0" noProof="0" dirty="0">
                <a:ln>
                  <a:noFill/>
                </a:ln>
                <a:solidFill>
                  <a:srgbClr val="666666"/>
                </a:solidFill>
                <a:effectLst/>
                <a:uLnTx/>
                <a:uFillTx/>
                <a:latin typeface="FZLanTingHeiS-R-GB"/>
                <a:ea typeface="FZLanTingHeiS-R-GB"/>
                <a:sym typeface="FZLanTingHeiS-R-GB"/>
              </a:endParaRPr>
            </a:p>
          </p:txBody>
        </p:sp>
        <p:sp>
          <p:nvSpPr>
            <p:cNvPr id="6" name="文本框 7">
              <a:extLst>
                <a:ext uri="{FF2B5EF4-FFF2-40B4-BE49-F238E27FC236}">
                  <a16:creationId xmlns:a16="http://schemas.microsoft.com/office/drawing/2014/main" id="{A97935CD-31DB-467E-A730-CC0B151DFE7B}"/>
                </a:ext>
              </a:extLst>
            </p:cNvPr>
            <p:cNvSpPr txBox="1"/>
            <p:nvPr/>
          </p:nvSpPr>
          <p:spPr>
            <a:xfrm>
              <a:off x="21858797" y="7739571"/>
              <a:ext cx="9688830" cy="9113596"/>
            </a:xfrm>
            <a:prstGeom prst="rect">
              <a:avLst/>
            </a:prstGeom>
            <a:ln w="3175">
              <a:miter lim="400000"/>
            </a:ln>
          </p:spPr>
          <p:txBody>
            <a:bodyPr wrap="square" lIns="48996" tIns="48996" rIns="48996" bIns="48996" anchor="ctr">
              <a:spAutoFit/>
            </a:bodyPr>
            <a:lstStyle/>
            <a:p>
              <a:pPr marL="457200" lvl="0" indent="-457200" algn="l" defTabSz="914400">
                <a:lnSpc>
                  <a:spcPct val="120000"/>
                </a:lnSpc>
                <a:spcAft>
                  <a:spcPts val="1800"/>
                </a:spcAft>
                <a:buFont typeface="Arial" panose="020B0604020202020204" pitchFamily="34" charset="0"/>
                <a:buChar char="•"/>
                <a:defRPr sz="2000"/>
              </a:pPr>
              <a:r>
                <a:rPr lang="zh-CN" altLang="en-US" sz="4000">
                  <a:gradFill flip="none" rotWithShape="1">
                    <a:gsLst>
                      <a:gs pos="0">
                        <a:srgbClr val="FFE68D"/>
                      </a:gs>
                      <a:gs pos="100000">
                        <a:srgbClr val="FFC156"/>
                      </a:gs>
                    </a:gsLst>
                    <a:lin ang="3600000" scaled="0"/>
                  </a:gradFill>
                  <a:latin typeface="FZLanTingHeiS-B-GB"/>
                  <a:ea typeface="FZLanTingHeiS-B-GB"/>
                </a:rPr>
                <a:t>数据更安全：</a:t>
              </a:r>
              <a:endParaRPr lang="en-US" altLang="zh-CN" sz="4000">
                <a:gradFill flip="none" rotWithShape="1">
                  <a:gsLst>
                    <a:gs pos="0">
                      <a:srgbClr val="FFE68D"/>
                    </a:gs>
                    <a:gs pos="100000">
                      <a:srgbClr val="FFC156"/>
                    </a:gs>
                  </a:gsLst>
                  <a:lin ang="3600000" scaled="0"/>
                </a:gradFill>
                <a:latin typeface="FZLanTingHeiS-B-GB"/>
                <a:ea typeface="FZLanTingHeiS-B-GB"/>
              </a:endParaRPr>
            </a:p>
            <a:p>
              <a:pPr marL="899795" lvl="6" indent="-457200" algn="l" defTabSz="914400">
                <a:lnSpc>
                  <a:spcPct val="120000"/>
                </a:lnSpc>
                <a:spcAft>
                  <a:spcPts val="1800"/>
                </a:spcAft>
                <a:buFont typeface="Arial" panose="020B0604020202020204" pitchFamily="34" charset="0"/>
                <a:buChar char="•"/>
                <a:defRPr sz="2000"/>
              </a:pPr>
              <a:r>
                <a:rPr lang="zh-CN" altLang="en-US" sz="3000"/>
                <a:t>传输：统一远程证明确保端云连接安全可信</a:t>
              </a:r>
            </a:p>
            <a:p>
              <a:pPr marL="899795" lvl="6" indent="-457200" algn="l" defTabSz="914400">
                <a:lnSpc>
                  <a:spcPct val="120000"/>
                </a:lnSpc>
                <a:spcAft>
                  <a:spcPts val="1800"/>
                </a:spcAft>
                <a:buFont typeface="Arial" panose="020B0604020202020204" pitchFamily="34" charset="0"/>
                <a:buChar char="•"/>
                <a:defRPr sz="2000"/>
              </a:pPr>
              <a:r>
                <a:rPr lang="zh-CN" altLang="en-US" sz="3000"/>
                <a:t>计算：基于异构</a:t>
              </a:r>
              <a:r>
                <a:rPr lang="en-US" altLang="zh-CN" sz="3000"/>
                <a:t>TEE</a:t>
              </a:r>
              <a:r>
                <a:rPr lang="zh-CN" altLang="en-US" sz="3000"/>
                <a:t>保护大模型推理数据安全</a:t>
              </a:r>
            </a:p>
            <a:p>
              <a:pPr marL="899795" lvl="6" indent="-457200" algn="l" defTabSz="914400">
                <a:lnSpc>
                  <a:spcPct val="120000"/>
                </a:lnSpc>
                <a:spcAft>
                  <a:spcPts val="1800"/>
                </a:spcAft>
                <a:buFont typeface="Arial" panose="020B0604020202020204" pitchFamily="34" charset="0"/>
                <a:buChar char="•"/>
                <a:defRPr sz="2000"/>
              </a:pPr>
              <a:r>
                <a:rPr lang="zh-CN" altLang="en-US" sz="3000"/>
                <a:t>存储：加密金融向量知识库数据和大模型资产</a:t>
              </a:r>
            </a:p>
            <a:p>
              <a:pPr marL="457200" indent="-457200" algn="l" defTabSz="914400" eaLnBrk="1">
                <a:lnSpc>
                  <a:spcPct val="120000"/>
                </a:lnSpc>
                <a:spcAft>
                  <a:spcPts val="1800"/>
                </a:spcAft>
                <a:buFont typeface="Arial" panose="020B0604020202020204" pitchFamily="34" charset="0"/>
                <a:buChar char="•"/>
                <a:defRPr sz="2000"/>
              </a:pPr>
              <a:r>
                <a:rPr lang="zh-CN" altLang="en-US" sz="4000">
                  <a:gradFill flip="none" rotWithShape="1">
                    <a:gsLst>
                      <a:gs pos="0">
                        <a:srgbClr val="FFE68D"/>
                      </a:gs>
                      <a:gs pos="100000">
                        <a:srgbClr val="FFC156"/>
                      </a:gs>
                    </a:gsLst>
                    <a:lin ang="3600000" scaled="0"/>
                  </a:gradFill>
                  <a:latin typeface="FZLanTingHeiS-B-GB"/>
                  <a:ea typeface="FZLanTingHeiS-B-GB"/>
                </a:rPr>
                <a:t>软硬协同：</a:t>
              </a:r>
              <a:endParaRPr lang="en-US" altLang="zh-CN" sz="4000">
                <a:gradFill flip="none" rotWithShape="1">
                  <a:gsLst>
                    <a:gs pos="0">
                      <a:srgbClr val="FFE68D"/>
                    </a:gs>
                    <a:gs pos="100000">
                      <a:srgbClr val="FFC156"/>
                    </a:gs>
                  </a:gsLst>
                  <a:lin ang="3600000" scaled="0"/>
                </a:gradFill>
                <a:latin typeface="FZLanTingHeiS-B-GB"/>
                <a:ea typeface="FZLanTingHeiS-B-GB"/>
              </a:endParaRPr>
            </a:p>
            <a:p>
              <a:pPr marL="899795" lvl="6" indent="-457200" algn="l" defTabSz="914400">
                <a:lnSpc>
                  <a:spcPct val="120000"/>
                </a:lnSpc>
                <a:spcAft>
                  <a:spcPts val="1800"/>
                </a:spcAft>
                <a:buFont typeface="Arial" panose="020B0604020202020204" pitchFamily="34" charset="0"/>
                <a:buChar char="•"/>
                <a:defRPr sz="2000"/>
              </a:pPr>
              <a:r>
                <a:rPr lang="zh-CN" altLang="en-US" sz="3000"/>
                <a:t>模型框架：</a:t>
              </a:r>
              <a:r>
                <a:rPr lang="en-US" altLang="zh-CN" sz="3000"/>
                <a:t>MindSpore </a:t>
              </a:r>
              <a:r>
                <a:rPr lang="zh-CN" altLang="en-US" sz="3000"/>
                <a:t>大模型密态推理框架</a:t>
              </a:r>
            </a:p>
            <a:p>
              <a:pPr marL="899795" lvl="6" indent="-457200" algn="l" defTabSz="914400">
                <a:lnSpc>
                  <a:spcPct val="120000"/>
                </a:lnSpc>
                <a:spcAft>
                  <a:spcPts val="1800"/>
                </a:spcAft>
                <a:buFont typeface="Arial" panose="020B0604020202020204" pitchFamily="34" charset="0"/>
                <a:buChar char="•"/>
                <a:defRPr sz="2000"/>
              </a:pPr>
              <a:r>
                <a:rPr lang="zh-CN" altLang="en-US" sz="3000"/>
                <a:t>机密计算框架：</a:t>
              </a:r>
              <a:r>
                <a:rPr lang="en-US" altLang="zh-CN" sz="3000"/>
                <a:t>secGear &amp; </a:t>
              </a:r>
              <a:r>
                <a:rPr lang="zh-CN" altLang="en-US" sz="3000"/>
                <a:t>统一远程证明</a:t>
              </a:r>
            </a:p>
            <a:p>
              <a:pPr marL="899795" lvl="6" indent="-457200" algn="l" defTabSz="914400">
                <a:lnSpc>
                  <a:spcPct val="120000"/>
                </a:lnSpc>
                <a:spcAft>
                  <a:spcPts val="1800"/>
                </a:spcAft>
                <a:buFont typeface="Arial" panose="020B0604020202020204" pitchFamily="34" charset="0"/>
                <a:buChar char="•"/>
                <a:defRPr sz="2000"/>
              </a:pPr>
              <a:r>
                <a:rPr lang="zh-CN" altLang="en-US" sz="3000"/>
                <a:t>系统底座：</a:t>
              </a:r>
              <a:r>
                <a:rPr lang="en-US" altLang="zh-CN" sz="3000"/>
                <a:t>openEuler </a:t>
              </a:r>
              <a:r>
                <a:rPr lang="zh-CN" altLang="en-US" sz="3000"/>
                <a:t>操作系统 </a:t>
              </a:r>
              <a:r>
                <a:rPr lang="en-US" altLang="zh-CN" sz="3000"/>
                <a:t>&amp; iTrustee OS</a:t>
              </a:r>
            </a:p>
            <a:p>
              <a:pPr marL="899795" lvl="6" indent="-457200" algn="l" defTabSz="914400">
                <a:lnSpc>
                  <a:spcPct val="120000"/>
                </a:lnSpc>
                <a:spcAft>
                  <a:spcPts val="1800"/>
                </a:spcAft>
                <a:buFont typeface="Arial" panose="020B0604020202020204" pitchFamily="34" charset="0"/>
                <a:buChar char="•"/>
                <a:defRPr sz="2000"/>
              </a:pPr>
              <a:r>
                <a:rPr lang="zh-CN" altLang="en-US" sz="3000"/>
                <a:t>算力平台：鲲鹏、昇腾</a:t>
              </a:r>
            </a:p>
            <a:p>
              <a:pPr marL="457200" lvl="0" indent="-457200" algn="l" defTabSz="914400">
                <a:lnSpc>
                  <a:spcPct val="120000"/>
                </a:lnSpc>
                <a:spcAft>
                  <a:spcPts val="1800"/>
                </a:spcAft>
                <a:buFont typeface="Arial" panose="020B0604020202020204" pitchFamily="34" charset="0"/>
                <a:buChar char="•"/>
                <a:defRPr sz="2000"/>
              </a:pPr>
              <a:r>
                <a:rPr lang="zh-CN" altLang="en-US" sz="4000">
                  <a:gradFill flip="none" rotWithShape="1">
                    <a:gsLst>
                      <a:gs pos="0">
                        <a:srgbClr val="FFE68D"/>
                      </a:gs>
                      <a:gs pos="100000">
                        <a:srgbClr val="FFC156"/>
                      </a:gs>
                    </a:gsLst>
                    <a:lin ang="3600000" scaled="0"/>
                  </a:gradFill>
                  <a:latin typeface="FZLanTingHeiS-B-GB"/>
                  <a:ea typeface="FZLanTingHeiS-B-GB"/>
                </a:rPr>
                <a:t>应用场景：</a:t>
              </a:r>
              <a:endParaRPr lang="en-US" altLang="zh-CN" sz="4000">
                <a:gradFill flip="none" rotWithShape="1">
                  <a:gsLst>
                    <a:gs pos="0">
                      <a:srgbClr val="FFE68D"/>
                    </a:gs>
                    <a:gs pos="100000">
                      <a:srgbClr val="FFC156"/>
                    </a:gs>
                  </a:gsLst>
                  <a:lin ang="3600000" scaled="0"/>
                </a:gradFill>
                <a:latin typeface="FZLanTingHeiS-B-GB"/>
                <a:ea typeface="FZLanTingHeiS-B-GB"/>
              </a:endParaRPr>
            </a:p>
            <a:p>
              <a:pPr marL="899795" lvl="6" indent="-457200" algn="l" defTabSz="914400" eaLnBrk="1">
                <a:lnSpc>
                  <a:spcPct val="120000"/>
                </a:lnSpc>
                <a:spcAft>
                  <a:spcPts val="1800"/>
                </a:spcAft>
                <a:buFont typeface="Arial" panose="020B0604020202020204" pitchFamily="34" charset="0"/>
                <a:buChar char="•"/>
                <a:defRPr sz="2000"/>
              </a:pPr>
              <a:r>
                <a:rPr lang="zh-CN" altLang="en-US" sz="3000"/>
                <a:t>工商银行基于金融大模型的知识问答服务</a:t>
              </a:r>
            </a:p>
          </p:txBody>
        </p:sp>
        <p:sp>
          <p:nvSpPr>
            <p:cNvPr id="7" name="文本框 7">
              <a:extLst>
                <a:ext uri="{FF2B5EF4-FFF2-40B4-BE49-F238E27FC236}">
                  <a16:creationId xmlns:a16="http://schemas.microsoft.com/office/drawing/2014/main" id="{09F804BF-1A39-4928-A8D5-AF50D64204A0}"/>
                </a:ext>
              </a:extLst>
            </p:cNvPr>
            <p:cNvSpPr txBox="1"/>
            <p:nvPr/>
          </p:nvSpPr>
          <p:spPr>
            <a:xfrm>
              <a:off x="21418940" y="6483880"/>
              <a:ext cx="10190277" cy="831293"/>
            </a:xfrm>
            <a:prstGeom prst="rect">
              <a:avLst/>
            </a:prstGeom>
            <a:ln w="3175">
              <a:miter lim="400000"/>
            </a:ln>
          </p:spPr>
          <p:txBody>
            <a:bodyPr wrap="square" lIns="17577" tIns="17577" rIns="17577" bIns="17577">
              <a:spAutoFit/>
            </a:bodyPr>
            <a:lstStyle/>
            <a:p>
              <a:pPr marL="0" marR="0" lvl="0" indent="0" algn="ctr" defTabSz="688975" rtl="0" eaLnBrk="1" fontAlgn="auto" latinLnBrk="0" hangingPunct="0">
                <a:lnSpc>
                  <a:spcPct val="120000"/>
                </a:lnSpc>
                <a:spcBef>
                  <a:spcPts val="0"/>
                </a:spcBef>
                <a:spcAft>
                  <a:spcPts val="0"/>
                </a:spcAft>
                <a:buClrTx/>
                <a:buSzTx/>
                <a:buFontTx/>
                <a:buNone/>
                <a:defRPr sz="3200">
                  <a:gradFill flip="none" rotWithShape="1">
                    <a:gsLst>
                      <a:gs pos="0">
                        <a:srgbClr val="FFE68D"/>
                      </a:gs>
                      <a:gs pos="100000">
                        <a:srgbClr val="FFC156"/>
                      </a:gs>
                    </a:gsLst>
                    <a:lin ang="3600000" scaled="0"/>
                  </a:gradFill>
                  <a:latin typeface="FZLanTingHeiS-B-GB"/>
                  <a:ea typeface="FZLanTingHeiS-B-GB"/>
                  <a:cs typeface="FZLanTingHeiS-B-GB"/>
                  <a:sym typeface="FZLanTingHeiS-B-GB"/>
                </a:defRPr>
              </a:pPr>
              <a:r>
                <a:rPr kumimoji="0" lang="zh-CN" altLang="en-US" sz="4500" b="0" i="0" u="none" strike="noStrike" kern="0" cap="none" spc="0" normalizeH="0" baseline="0" noProof="0" dirty="0">
                  <a:ln>
                    <a:noFill/>
                  </a:ln>
                  <a:gradFill flip="none" rotWithShape="1">
                    <a:gsLst>
                      <a:gs pos="0">
                        <a:srgbClr val="FFE68D"/>
                      </a:gs>
                      <a:gs pos="100000">
                        <a:srgbClr val="FFC156"/>
                      </a:gs>
                    </a:gsLst>
                    <a:lin ang="3600000" scaled="0"/>
                  </a:gradFill>
                  <a:effectLst/>
                  <a:uLnTx/>
                  <a:uFillTx/>
                  <a:latin typeface="FZLanTingHeiS-B-GB"/>
                  <a:ea typeface="FZLanTingHeiS-B-GB"/>
                  <a:sym typeface="FZLanTingHeiS-B-GB"/>
                </a:rPr>
                <a:t>机密计算保护使用中的数据安全</a:t>
              </a:r>
              <a:endParaRPr kumimoji="0" lang="en-US" altLang="zh-CN" sz="4500" b="0" i="0" u="none" strike="noStrike" kern="0" cap="none" spc="0" normalizeH="0" baseline="0" noProof="0" dirty="0">
                <a:ln>
                  <a:noFill/>
                </a:ln>
                <a:gradFill flip="none" rotWithShape="1">
                  <a:gsLst>
                    <a:gs pos="0">
                      <a:srgbClr val="FFE68D"/>
                    </a:gs>
                    <a:gs pos="100000">
                      <a:srgbClr val="FFC156"/>
                    </a:gs>
                  </a:gsLst>
                  <a:lin ang="3600000" scaled="0"/>
                </a:gradFill>
                <a:effectLst/>
                <a:uLnTx/>
                <a:uFillTx/>
                <a:latin typeface="FZLanTingHeiS-B-GB"/>
                <a:ea typeface="FZLanTingHeiS-B-GB"/>
                <a:sym typeface="FZLanTingHeiS-B-GB"/>
              </a:endParaRPr>
            </a:p>
          </p:txBody>
        </p:sp>
        <p:pic>
          <p:nvPicPr>
            <p:cNvPr id="8" name="图像" descr="图像">
              <a:extLst>
                <a:ext uri="{FF2B5EF4-FFF2-40B4-BE49-F238E27FC236}">
                  <a16:creationId xmlns:a16="http://schemas.microsoft.com/office/drawing/2014/main" id="{AF20C353-ADBC-4DAE-BE1F-23A8B6A28C7E}"/>
                </a:ext>
              </a:extLst>
            </p:cNvPr>
            <p:cNvPicPr>
              <a:picLocks noChangeAspect="1"/>
            </p:cNvPicPr>
            <p:nvPr/>
          </p:nvPicPr>
          <p:blipFill>
            <a:blip r:embed="rId3"/>
            <a:stretch>
              <a:fillRect/>
            </a:stretch>
          </p:blipFill>
          <p:spPr>
            <a:xfrm>
              <a:off x="25991432" y="4827367"/>
              <a:ext cx="1045295" cy="1181184"/>
            </a:xfrm>
            <a:prstGeom prst="rect">
              <a:avLst/>
            </a:prstGeom>
            <a:ln w="3175">
              <a:miter lim="400000"/>
              <a:headEnd/>
              <a:tailEnd/>
            </a:ln>
          </p:spPr>
        </p:pic>
      </p:grpSp>
      <p:grpSp>
        <p:nvGrpSpPr>
          <p:cNvPr id="22" name="组合 21">
            <a:extLst>
              <a:ext uri="{FF2B5EF4-FFF2-40B4-BE49-F238E27FC236}">
                <a16:creationId xmlns:a16="http://schemas.microsoft.com/office/drawing/2014/main" id="{0481DFC2-ADD7-4625-A334-B7FBE80145FE}"/>
              </a:ext>
            </a:extLst>
          </p:cNvPr>
          <p:cNvGrpSpPr/>
          <p:nvPr/>
        </p:nvGrpSpPr>
        <p:grpSpPr>
          <a:xfrm>
            <a:off x="3696155" y="8065007"/>
            <a:ext cx="15643675" cy="8658961"/>
            <a:chOff x="4074670" y="6528706"/>
            <a:chExt cx="15643675" cy="8658961"/>
          </a:xfrm>
        </p:grpSpPr>
        <p:grpSp>
          <p:nvGrpSpPr>
            <p:cNvPr id="24" name="组合 23">
              <a:extLst>
                <a:ext uri="{FF2B5EF4-FFF2-40B4-BE49-F238E27FC236}">
                  <a16:creationId xmlns:a16="http://schemas.microsoft.com/office/drawing/2014/main" id="{BF4ED4EF-D59C-481B-B430-8C314FA8392D}"/>
                </a:ext>
              </a:extLst>
            </p:cNvPr>
            <p:cNvGrpSpPr/>
            <p:nvPr/>
          </p:nvGrpSpPr>
          <p:grpSpPr>
            <a:xfrm>
              <a:off x="7391188" y="9358948"/>
              <a:ext cx="958200" cy="1874260"/>
              <a:chOff x="5224777" y="6883440"/>
              <a:chExt cx="1403684" cy="2692889"/>
            </a:xfrm>
          </p:grpSpPr>
          <p:sp>
            <p:nvSpPr>
              <p:cNvPr id="38" name="Freeform 206">
                <a:extLst>
                  <a:ext uri="{FF2B5EF4-FFF2-40B4-BE49-F238E27FC236}">
                    <a16:creationId xmlns:a16="http://schemas.microsoft.com/office/drawing/2014/main" id="{0800B6A6-0575-43DC-9AB2-68AEFA2CA2FC}"/>
                  </a:ext>
                </a:extLst>
              </p:cNvPr>
              <p:cNvSpPr/>
              <p:nvPr/>
            </p:nvSpPr>
            <p:spPr bwMode="auto">
              <a:xfrm>
                <a:off x="5224777" y="6883440"/>
                <a:ext cx="1403684" cy="2692889"/>
              </a:xfrm>
              <a:custGeom>
                <a:avLst/>
                <a:gdLst>
                  <a:gd name="T0" fmla="*/ 109 w 134"/>
                  <a:gd name="T1" fmla="*/ 0 h 238"/>
                  <a:gd name="T2" fmla="*/ 25 w 134"/>
                  <a:gd name="T3" fmla="*/ 0 h 238"/>
                  <a:gd name="T4" fmla="*/ 0 w 134"/>
                  <a:gd name="T5" fmla="*/ 24 h 238"/>
                  <a:gd name="T6" fmla="*/ 0 w 134"/>
                  <a:gd name="T7" fmla="*/ 213 h 238"/>
                  <a:gd name="T8" fmla="*/ 25 w 134"/>
                  <a:gd name="T9" fmla="*/ 238 h 238"/>
                  <a:gd name="T10" fmla="*/ 109 w 134"/>
                  <a:gd name="T11" fmla="*/ 238 h 238"/>
                  <a:gd name="T12" fmla="*/ 134 w 134"/>
                  <a:gd name="T13" fmla="*/ 213 h 238"/>
                  <a:gd name="T14" fmla="*/ 134 w 134"/>
                  <a:gd name="T15" fmla="*/ 24 h 238"/>
                  <a:gd name="T16" fmla="*/ 109 w 134"/>
                  <a:gd name="T1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238">
                    <a:moveTo>
                      <a:pt x="109" y="0"/>
                    </a:moveTo>
                    <a:cubicBezTo>
                      <a:pt x="25" y="0"/>
                      <a:pt x="25" y="0"/>
                      <a:pt x="25" y="0"/>
                    </a:cubicBezTo>
                    <a:cubicBezTo>
                      <a:pt x="11" y="0"/>
                      <a:pt x="0" y="11"/>
                      <a:pt x="0" y="24"/>
                    </a:cubicBezTo>
                    <a:cubicBezTo>
                      <a:pt x="0" y="213"/>
                      <a:pt x="0" y="213"/>
                      <a:pt x="0" y="213"/>
                    </a:cubicBezTo>
                    <a:cubicBezTo>
                      <a:pt x="0" y="227"/>
                      <a:pt x="11" y="238"/>
                      <a:pt x="25" y="238"/>
                    </a:cubicBezTo>
                    <a:cubicBezTo>
                      <a:pt x="109" y="238"/>
                      <a:pt x="109" y="238"/>
                      <a:pt x="109" y="238"/>
                    </a:cubicBezTo>
                    <a:cubicBezTo>
                      <a:pt x="123" y="238"/>
                      <a:pt x="134" y="227"/>
                      <a:pt x="134" y="213"/>
                    </a:cubicBezTo>
                    <a:cubicBezTo>
                      <a:pt x="134" y="24"/>
                      <a:pt x="134" y="24"/>
                      <a:pt x="134" y="24"/>
                    </a:cubicBezTo>
                    <a:cubicBezTo>
                      <a:pt x="134" y="11"/>
                      <a:pt x="123" y="0"/>
                      <a:pt x="109"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3467735" rtl="0" eaLnBrk="1" fontAlgn="auto" latinLnBrk="0" hangingPunct="0">
                  <a:lnSpc>
                    <a:spcPct val="100000"/>
                  </a:lnSpc>
                  <a:spcBef>
                    <a:spcPts val="0"/>
                  </a:spcBef>
                  <a:spcAft>
                    <a:spcPts val="0"/>
                  </a:spcAft>
                  <a:buClrTx/>
                  <a:buSzTx/>
                  <a:buFontTx/>
                  <a:buNone/>
                  <a:defRPr/>
                </a:pPr>
                <a:endParaRPr kumimoji="0" lang="en-US" sz="3400" b="0" i="0" u="none" strike="noStrike" kern="0" cap="none" spc="0" normalizeH="0" baseline="0" noProof="0" dirty="0">
                  <a:ln>
                    <a:noFill/>
                  </a:ln>
                  <a:solidFill>
                    <a:srgbClr val="FFFFFF"/>
                  </a:solidFill>
                  <a:effectLst/>
                  <a:uLnTx/>
                  <a:uFillTx/>
                  <a:latin typeface="FZLanTingHeiS-R-GB"/>
                  <a:ea typeface="FZLanTingHeiS-R-GB"/>
                  <a:sym typeface="FZLanTingHeiS-R-GB"/>
                </a:endParaRPr>
              </a:p>
            </p:txBody>
          </p:sp>
          <p:sp>
            <p:nvSpPr>
              <p:cNvPr id="39" name="Rectangle 211">
                <a:extLst>
                  <a:ext uri="{FF2B5EF4-FFF2-40B4-BE49-F238E27FC236}">
                    <a16:creationId xmlns:a16="http://schemas.microsoft.com/office/drawing/2014/main" id="{00C0E33B-96A2-4552-B65C-474830BB3EB4}"/>
                  </a:ext>
                </a:extLst>
              </p:cNvPr>
              <p:cNvSpPr>
                <a:spLocks noChangeArrowheads="1"/>
              </p:cNvSpPr>
              <p:nvPr/>
            </p:nvSpPr>
            <p:spPr bwMode="auto">
              <a:xfrm>
                <a:off x="5318165" y="7082009"/>
                <a:ext cx="1223010" cy="2207538"/>
              </a:xfrm>
              <a:prstGeom prst="rect">
                <a:avLst/>
              </a:prstGeom>
              <a:solidFill>
                <a:srgbClr val="2434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ctr" defTabSz="3467735" rtl="0" eaLnBrk="1" fontAlgn="auto" latinLnBrk="0" hangingPunct="0">
                  <a:lnSpc>
                    <a:spcPct val="100000"/>
                  </a:lnSpc>
                  <a:spcBef>
                    <a:spcPts val="0"/>
                  </a:spcBef>
                  <a:spcAft>
                    <a:spcPts val="0"/>
                  </a:spcAft>
                  <a:buClrTx/>
                  <a:buSzTx/>
                  <a:buFontTx/>
                  <a:buNone/>
                  <a:defRPr/>
                </a:pPr>
                <a:endParaRPr kumimoji="0" lang="en-US" sz="3400" b="0" i="0" u="none" strike="noStrike" kern="0" cap="none" spc="0" normalizeH="0" baseline="0" noProof="0" dirty="0">
                  <a:ln>
                    <a:noFill/>
                  </a:ln>
                  <a:solidFill>
                    <a:srgbClr val="FFFFFF"/>
                  </a:solidFill>
                  <a:effectLst/>
                  <a:uLnTx/>
                  <a:uFillTx/>
                  <a:latin typeface="FZLanTingHeiS-R-GB"/>
                  <a:ea typeface="FZLanTingHeiS-R-GB"/>
                  <a:sym typeface="FZLanTingHeiS-R-GB"/>
                </a:endParaRPr>
              </a:p>
            </p:txBody>
          </p:sp>
        </p:grpSp>
        <p:sp>
          <p:nvSpPr>
            <p:cNvPr id="25" name="Freeform 1816">
              <a:extLst>
                <a:ext uri="{FF2B5EF4-FFF2-40B4-BE49-F238E27FC236}">
                  <a16:creationId xmlns:a16="http://schemas.microsoft.com/office/drawing/2014/main" id="{2F4178E2-0D7E-4745-965C-793AA12102C5}"/>
                </a:ext>
              </a:extLst>
            </p:cNvPr>
            <p:cNvSpPr>
              <a:spLocks noEditPoints="1"/>
            </p:cNvSpPr>
            <p:nvPr/>
          </p:nvSpPr>
          <p:spPr bwMode="auto">
            <a:xfrm>
              <a:off x="9437528" y="8713152"/>
              <a:ext cx="958200" cy="1024231"/>
            </a:xfrm>
            <a:custGeom>
              <a:avLst/>
              <a:gdLst>
                <a:gd name="T0" fmla="*/ 62 w 72"/>
                <a:gd name="T1" fmla="*/ 33 h 86"/>
                <a:gd name="T2" fmla="*/ 57 w 72"/>
                <a:gd name="T3" fmla="*/ 33 h 86"/>
                <a:gd name="T4" fmla="*/ 57 w 72"/>
                <a:gd name="T5" fmla="*/ 19 h 86"/>
                <a:gd name="T6" fmla="*/ 38 w 72"/>
                <a:gd name="T7" fmla="*/ 0 h 86"/>
                <a:gd name="T8" fmla="*/ 34 w 72"/>
                <a:gd name="T9" fmla="*/ 0 h 86"/>
                <a:gd name="T10" fmla="*/ 15 w 72"/>
                <a:gd name="T11" fmla="*/ 19 h 86"/>
                <a:gd name="T12" fmla="*/ 15 w 72"/>
                <a:gd name="T13" fmla="*/ 33 h 86"/>
                <a:gd name="T14" fmla="*/ 10 w 72"/>
                <a:gd name="T15" fmla="*/ 33 h 86"/>
                <a:gd name="T16" fmla="*/ 0 w 72"/>
                <a:gd name="T17" fmla="*/ 43 h 86"/>
                <a:gd name="T18" fmla="*/ 0 w 72"/>
                <a:gd name="T19" fmla="*/ 76 h 86"/>
                <a:gd name="T20" fmla="*/ 10 w 72"/>
                <a:gd name="T21" fmla="*/ 86 h 86"/>
                <a:gd name="T22" fmla="*/ 62 w 72"/>
                <a:gd name="T23" fmla="*/ 86 h 86"/>
                <a:gd name="T24" fmla="*/ 72 w 72"/>
                <a:gd name="T25" fmla="*/ 76 h 86"/>
                <a:gd name="T26" fmla="*/ 72 w 72"/>
                <a:gd name="T27" fmla="*/ 43 h 86"/>
                <a:gd name="T28" fmla="*/ 62 w 72"/>
                <a:gd name="T29" fmla="*/ 33 h 86"/>
                <a:gd name="T30" fmla="*/ 42 w 72"/>
                <a:gd name="T31" fmla="*/ 78 h 86"/>
                <a:gd name="T32" fmla="*/ 31 w 72"/>
                <a:gd name="T33" fmla="*/ 78 h 86"/>
                <a:gd name="T34" fmla="*/ 32 w 72"/>
                <a:gd name="T35" fmla="*/ 64 h 86"/>
                <a:gd name="T36" fmla="*/ 29 w 72"/>
                <a:gd name="T37" fmla="*/ 58 h 86"/>
                <a:gd name="T38" fmla="*/ 36 w 72"/>
                <a:gd name="T39" fmla="*/ 51 h 86"/>
                <a:gd name="T40" fmla="*/ 43 w 72"/>
                <a:gd name="T41" fmla="*/ 58 h 86"/>
                <a:gd name="T42" fmla="*/ 40 w 72"/>
                <a:gd name="T43" fmla="*/ 64 h 86"/>
                <a:gd name="T44" fmla="*/ 42 w 72"/>
                <a:gd name="T45" fmla="*/ 78 h 86"/>
                <a:gd name="T46" fmla="*/ 50 w 72"/>
                <a:gd name="T47" fmla="*/ 33 h 86"/>
                <a:gd name="T48" fmla="*/ 22 w 72"/>
                <a:gd name="T49" fmla="*/ 33 h 86"/>
                <a:gd name="T50" fmla="*/ 22 w 72"/>
                <a:gd name="T51" fmla="*/ 19 h 86"/>
                <a:gd name="T52" fmla="*/ 34 w 72"/>
                <a:gd name="T53" fmla="*/ 7 h 86"/>
                <a:gd name="T54" fmla="*/ 38 w 72"/>
                <a:gd name="T55" fmla="*/ 7 h 86"/>
                <a:gd name="T56" fmla="*/ 50 w 72"/>
                <a:gd name="T57" fmla="*/ 19 h 86"/>
                <a:gd name="T58" fmla="*/ 50 w 72"/>
                <a:gd name="T59" fmla="*/ 3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86">
                  <a:moveTo>
                    <a:pt x="62" y="33"/>
                  </a:moveTo>
                  <a:cubicBezTo>
                    <a:pt x="57" y="33"/>
                    <a:pt x="57" y="33"/>
                    <a:pt x="57" y="33"/>
                  </a:cubicBezTo>
                  <a:cubicBezTo>
                    <a:pt x="57" y="19"/>
                    <a:pt x="57" y="19"/>
                    <a:pt x="57" y="19"/>
                  </a:cubicBezTo>
                  <a:cubicBezTo>
                    <a:pt x="57" y="9"/>
                    <a:pt x="49" y="0"/>
                    <a:pt x="38" y="0"/>
                  </a:cubicBezTo>
                  <a:cubicBezTo>
                    <a:pt x="34" y="0"/>
                    <a:pt x="34" y="0"/>
                    <a:pt x="34" y="0"/>
                  </a:cubicBezTo>
                  <a:cubicBezTo>
                    <a:pt x="24" y="0"/>
                    <a:pt x="15" y="9"/>
                    <a:pt x="15" y="19"/>
                  </a:cubicBezTo>
                  <a:cubicBezTo>
                    <a:pt x="15" y="33"/>
                    <a:pt x="15" y="33"/>
                    <a:pt x="15" y="33"/>
                  </a:cubicBezTo>
                  <a:cubicBezTo>
                    <a:pt x="10" y="33"/>
                    <a:pt x="10" y="33"/>
                    <a:pt x="10" y="33"/>
                  </a:cubicBezTo>
                  <a:cubicBezTo>
                    <a:pt x="5" y="33"/>
                    <a:pt x="0" y="37"/>
                    <a:pt x="0" y="43"/>
                  </a:cubicBezTo>
                  <a:cubicBezTo>
                    <a:pt x="0" y="76"/>
                    <a:pt x="0" y="76"/>
                    <a:pt x="0" y="76"/>
                  </a:cubicBezTo>
                  <a:cubicBezTo>
                    <a:pt x="0" y="81"/>
                    <a:pt x="5" y="86"/>
                    <a:pt x="10" y="86"/>
                  </a:cubicBezTo>
                  <a:cubicBezTo>
                    <a:pt x="62" y="86"/>
                    <a:pt x="62" y="86"/>
                    <a:pt x="62" y="86"/>
                  </a:cubicBezTo>
                  <a:cubicBezTo>
                    <a:pt x="68" y="86"/>
                    <a:pt x="72" y="81"/>
                    <a:pt x="72" y="76"/>
                  </a:cubicBezTo>
                  <a:cubicBezTo>
                    <a:pt x="72" y="43"/>
                    <a:pt x="72" y="43"/>
                    <a:pt x="72" y="43"/>
                  </a:cubicBezTo>
                  <a:cubicBezTo>
                    <a:pt x="72" y="37"/>
                    <a:pt x="68" y="33"/>
                    <a:pt x="62" y="33"/>
                  </a:cubicBezTo>
                  <a:close/>
                  <a:moveTo>
                    <a:pt x="42" y="78"/>
                  </a:moveTo>
                  <a:cubicBezTo>
                    <a:pt x="31" y="78"/>
                    <a:pt x="31" y="78"/>
                    <a:pt x="31" y="78"/>
                  </a:cubicBezTo>
                  <a:cubicBezTo>
                    <a:pt x="32" y="64"/>
                    <a:pt x="32" y="64"/>
                    <a:pt x="32" y="64"/>
                  </a:cubicBezTo>
                  <a:cubicBezTo>
                    <a:pt x="30" y="63"/>
                    <a:pt x="29" y="60"/>
                    <a:pt x="29" y="58"/>
                  </a:cubicBezTo>
                  <a:cubicBezTo>
                    <a:pt x="29" y="54"/>
                    <a:pt x="32" y="51"/>
                    <a:pt x="36" y="51"/>
                  </a:cubicBezTo>
                  <a:cubicBezTo>
                    <a:pt x="40" y="51"/>
                    <a:pt x="43" y="54"/>
                    <a:pt x="43" y="58"/>
                  </a:cubicBezTo>
                  <a:cubicBezTo>
                    <a:pt x="43" y="60"/>
                    <a:pt x="42" y="63"/>
                    <a:pt x="40" y="64"/>
                  </a:cubicBezTo>
                  <a:lnTo>
                    <a:pt x="42" y="78"/>
                  </a:lnTo>
                  <a:close/>
                  <a:moveTo>
                    <a:pt x="50" y="33"/>
                  </a:moveTo>
                  <a:cubicBezTo>
                    <a:pt x="22" y="33"/>
                    <a:pt x="22" y="33"/>
                    <a:pt x="22" y="33"/>
                  </a:cubicBezTo>
                  <a:cubicBezTo>
                    <a:pt x="22" y="19"/>
                    <a:pt x="22" y="19"/>
                    <a:pt x="22" y="19"/>
                  </a:cubicBezTo>
                  <a:cubicBezTo>
                    <a:pt x="22" y="13"/>
                    <a:pt x="28" y="7"/>
                    <a:pt x="34" y="7"/>
                  </a:cubicBezTo>
                  <a:cubicBezTo>
                    <a:pt x="38" y="7"/>
                    <a:pt x="38" y="7"/>
                    <a:pt x="38" y="7"/>
                  </a:cubicBezTo>
                  <a:cubicBezTo>
                    <a:pt x="45" y="7"/>
                    <a:pt x="50" y="13"/>
                    <a:pt x="50" y="19"/>
                  </a:cubicBezTo>
                  <a:lnTo>
                    <a:pt x="50" y="33"/>
                  </a:lnTo>
                  <a:close/>
                </a:path>
              </a:pathLst>
            </a:custGeom>
            <a:solidFill>
              <a:srgbClr val="92D050"/>
            </a:solidFill>
            <a:ln>
              <a:noFill/>
            </a:ln>
          </p:spPr>
          <p:txBody>
            <a:bodyPr vert="horz" wrap="square" lIns="91440" tIns="45720" rIns="91440" bIns="45720" numCol="1" anchor="t" anchorCtr="0" compatLnSpc="1"/>
            <a:lstStyle/>
            <a:p>
              <a:pPr marL="0" marR="0" lvl="0" indent="0" algn="ctr" defTabSz="3467735" rtl="0" eaLnBrk="1" fontAlgn="auto" latinLnBrk="0" hangingPunct="0">
                <a:lnSpc>
                  <a:spcPct val="100000"/>
                </a:lnSpc>
                <a:spcBef>
                  <a:spcPts val="0"/>
                </a:spcBef>
                <a:spcAft>
                  <a:spcPts val="0"/>
                </a:spcAft>
                <a:buClrTx/>
                <a:buSzTx/>
                <a:buFontTx/>
                <a:buNone/>
                <a:defRPr/>
              </a:pPr>
              <a:endParaRPr kumimoji="0" lang="en-US" sz="3400" b="0" i="0" u="none" strike="noStrike" kern="0" cap="none" spc="0" normalizeH="0" baseline="0" noProof="0" dirty="0">
                <a:ln>
                  <a:noFill/>
                </a:ln>
                <a:solidFill>
                  <a:srgbClr val="FFFFFF"/>
                </a:solidFill>
                <a:effectLst/>
                <a:uLnTx/>
                <a:uFillTx/>
                <a:latin typeface="FZLanTingHeiS-R-GB"/>
                <a:ea typeface="FZLanTingHeiS-R-GB"/>
                <a:sym typeface="FZLanTingHeiS-R-GB"/>
              </a:endParaRPr>
            </a:p>
          </p:txBody>
        </p:sp>
        <p:sp>
          <p:nvSpPr>
            <p:cNvPr id="26" name="文本框 7">
              <a:extLst>
                <a:ext uri="{FF2B5EF4-FFF2-40B4-BE49-F238E27FC236}">
                  <a16:creationId xmlns:a16="http://schemas.microsoft.com/office/drawing/2014/main" id="{E21B94C2-58F2-408F-BED8-03AA7F14E32A}"/>
                </a:ext>
              </a:extLst>
            </p:cNvPr>
            <p:cNvSpPr txBox="1"/>
            <p:nvPr/>
          </p:nvSpPr>
          <p:spPr>
            <a:xfrm>
              <a:off x="11483869" y="14472560"/>
              <a:ext cx="8234476" cy="715107"/>
            </a:xfrm>
            <a:prstGeom prst="rect">
              <a:avLst/>
            </a:prstGeom>
            <a:ln w="3175">
              <a:miter lim="400000"/>
            </a:ln>
          </p:spPr>
          <p:txBody>
            <a:bodyPr wrap="square" lIns="17577" tIns="17577" rIns="17577" bIns="17577">
              <a:spAutoFit/>
            </a:bodyPr>
            <a:lstStyle/>
            <a:p>
              <a:pPr marL="0" marR="0" lvl="0" indent="0" algn="ctr" defTabSz="1555115" rtl="0" eaLnBrk="1" fontAlgn="auto" latinLnBrk="0" hangingPunct="0">
                <a:lnSpc>
                  <a:spcPct val="120000"/>
                </a:lnSpc>
                <a:spcBef>
                  <a:spcPts val="0"/>
                </a:spcBef>
                <a:spcAft>
                  <a:spcPts val="0"/>
                </a:spcAft>
                <a:buClrTx/>
                <a:buSzTx/>
                <a:buFontTx/>
                <a:buNone/>
                <a:defRPr sz="2000">
                  <a:solidFill>
                    <a:srgbClr val="FFFFFF">
                      <a:alpha val="80323"/>
                    </a:srgbClr>
                  </a:solidFill>
                  <a:latin typeface="Huawei Sans"/>
                  <a:ea typeface="Huawei Sans"/>
                  <a:cs typeface="Huawei Sans"/>
                  <a:sym typeface="Huawei Sans"/>
                </a:defRPr>
              </a:pPr>
              <a:r>
                <a:rPr kumimoji="0" lang="zh-CN" altLang="en-US" sz="4000" b="0" i="0" u="none" strike="noStrike" kern="0" cap="none" spc="0" normalizeH="0" baseline="0" noProof="0">
                  <a:ln>
                    <a:noFill/>
                  </a:ln>
                  <a:solidFill>
                    <a:schemeClr val="tx1">
                      <a:alpha val="80323"/>
                    </a:schemeClr>
                  </a:solidFill>
                  <a:effectLst/>
                  <a:uLnTx/>
                  <a:uFillTx/>
                  <a:latin typeface="Huawei Sans"/>
                  <a:cs typeface="Huawei Sans"/>
                  <a:sym typeface="Huawei Sans"/>
                </a:rPr>
                <a:t>基于金融大模型的知识问答服务</a:t>
              </a:r>
              <a:endParaRPr kumimoji="0" sz="4000" b="0" i="0" u="none" strike="noStrike" kern="0" cap="none" spc="0" normalizeH="0" baseline="0" noProof="0" dirty="0">
                <a:ln>
                  <a:noFill/>
                </a:ln>
                <a:solidFill>
                  <a:schemeClr val="tx1">
                    <a:alpha val="80323"/>
                  </a:schemeClr>
                </a:solidFill>
                <a:effectLst/>
                <a:uLnTx/>
                <a:uFillTx/>
                <a:latin typeface="Huawei Sans"/>
                <a:cs typeface="Huawei Sans"/>
                <a:sym typeface="Huawei Sans"/>
              </a:endParaRPr>
            </a:p>
          </p:txBody>
        </p:sp>
        <p:sp>
          <p:nvSpPr>
            <p:cNvPr id="27" name="文本框 7">
              <a:extLst>
                <a:ext uri="{FF2B5EF4-FFF2-40B4-BE49-F238E27FC236}">
                  <a16:creationId xmlns:a16="http://schemas.microsoft.com/office/drawing/2014/main" id="{723C9D70-4ABB-4CB5-A0D1-A643FBABBD7B}"/>
                </a:ext>
              </a:extLst>
            </p:cNvPr>
            <p:cNvSpPr txBox="1"/>
            <p:nvPr/>
          </p:nvSpPr>
          <p:spPr>
            <a:xfrm>
              <a:off x="7218590" y="11464241"/>
              <a:ext cx="1251431" cy="579172"/>
            </a:xfrm>
            <a:prstGeom prst="rect">
              <a:avLst/>
            </a:prstGeom>
            <a:ln w="3175">
              <a:miter lim="400000"/>
            </a:ln>
          </p:spPr>
          <p:txBody>
            <a:bodyPr wrap="square" lIns="17577" tIns="17577" rIns="17577" bIns="17577">
              <a:spAutoFit/>
            </a:bodyPr>
            <a:lstStyle/>
            <a:p>
              <a:pPr marL="0" marR="0" lvl="0" indent="0" algn="ctr" defTabSz="1555115" rtl="0" eaLnBrk="1" fontAlgn="auto" latinLnBrk="0" hangingPunct="0">
                <a:lnSpc>
                  <a:spcPct val="120000"/>
                </a:lnSpc>
                <a:spcBef>
                  <a:spcPts val="0"/>
                </a:spcBef>
                <a:spcAft>
                  <a:spcPts val="0"/>
                </a:spcAft>
                <a:buClrTx/>
                <a:buSzTx/>
                <a:buFontTx/>
                <a:buNone/>
                <a:defRPr sz="2000">
                  <a:solidFill>
                    <a:srgbClr val="FFFFFF">
                      <a:alpha val="80323"/>
                    </a:srgbClr>
                  </a:solidFill>
                  <a:latin typeface="Huawei Sans"/>
                  <a:ea typeface="Huawei Sans"/>
                  <a:cs typeface="Huawei Sans"/>
                  <a:sym typeface="Huawei Sans"/>
                </a:defRPr>
              </a:pPr>
              <a:r>
                <a:rPr kumimoji="0" lang="zh-CN" altLang="en-US" sz="3200" b="0" i="0" u="none" strike="noStrike" kern="0" cap="none" spc="0" normalizeH="0" baseline="0" noProof="0" dirty="0">
                  <a:ln>
                    <a:noFill/>
                  </a:ln>
                  <a:solidFill>
                    <a:srgbClr val="FFFFFF">
                      <a:alpha val="80323"/>
                    </a:srgbClr>
                  </a:solidFill>
                  <a:effectLst/>
                  <a:uLnTx/>
                  <a:uFillTx/>
                  <a:latin typeface="Huawei Sans"/>
                  <a:cs typeface="Huawei Sans"/>
                  <a:sym typeface="Huawei Sans"/>
                </a:rPr>
                <a:t>终端</a:t>
              </a:r>
              <a:endParaRPr kumimoji="0" sz="3200" b="0" i="0" u="none" strike="noStrike" kern="0" cap="none" spc="0" normalizeH="0" baseline="0" noProof="0" dirty="0">
                <a:ln>
                  <a:noFill/>
                </a:ln>
                <a:solidFill>
                  <a:srgbClr val="FFFFFF">
                    <a:alpha val="80323"/>
                  </a:srgbClr>
                </a:solidFill>
                <a:effectLst/>
                <a:uLnTx/>
                <a:uFillTx/>
                <a:latin typeface="Huawei Sans"/>
                <a:cs typeface="Huawei Sans"/>
                <a:sym typeface="Huawei Sans"/>
              </a:endParaRPr>
            </a:p>
          </p:txBody>
        </p:sp>
        <p:sp>
          <p:nvSpPr>
            <p:cNvPr id="28" name="文本框 7">
              <a:extLst>
                <a:ext uri="{FF2B5EF4-FFF2-40B4-BE49-F238E27FC236}">
                  <a16:creationId xmlns:a16="http://schemas.microsoft.com/office/drawing/2014/main" id="{3875C057-D837-48D9-93B4-1CD6FD2A57EE}"/>
                </a:ext>
              </a:extLst>
            </p:cNvPr>
            <p:cNvSpPr txBox="1"/>
            <p:nvPr/>
          </p:nvSpPr>
          <p:spPr>
            <a:xfrm>
              <a:off x="4074670" y="11464241"/>
              <a:ext cx="1251431" cy="579172"/>
            </a:xfrm>
            <a:prstGeom prst="rect">
              <a:avLst/>
            </a:prstGeom>
            <a:ln w="3175">
              <a:miter lim="400000"/>
            </a:ln>
          </p:spPr>
          <p:txBody>
            <a:bodyPr wrap="square" lIns="17577" tIns="17577" rIns="17577" bIns="17577">
              <a:spAutoFit/>
            </a:bodyPr>
            <a:lstStyle/>
            <a:p>
              <a:pPr marL="0" marR="0" lvl="0" indent="0" algn="ctr" defTabSz="1555115" rtl="0" eaLnBrk="1" fontAlgn="auto" latinLnBrk="0" hangingPunct="0">
                <a:lnSpc>
                  <a:spcPct val="120000"/>
                </a:lnSpc>
                <a:spcBef>
                  <a:spcPts val="0"/>
                </a:spcBef>
                <a:spcAft>
                  <a:spcPts val="0"/>
                </a:spcAft>
                <a:buClrTx/>
                <a:buSzTx/>
                <a:buFontTx/>
                <a:buNone/>
                <a:defRPr sz="2000">
                  <a:solidFill>
                    <a:srgbClr val="FFFFFF">
                      <a:alpha val="80323"/>
                    </a:srgbClr>
                  </a:solidFill>
                  <a:latin typeface="Huawei Sans"/>
                  <a:ea typeface="Huawei Sans"/>
                  <a:cs typeface="Huawei Sans"/>
                  <a:sym typeface="Huawei Sans"/>
                </a:defRPr>
              </a:pPr>
              <a:r>
                <a:rPr kumimoji="0" lang="zh-CN" altLang="en-US" sz="3200" b="0" i="0" u="none" strike="noStrike" kern="0" cap="none" spc="0" normalizeH="0" baseline="0" noProof="0" dirty="0">
                  <a:ln>
                    <a:noFill/>
                  </a:ln>
                  <a:solidFill>
                    <a:srgbClr val="FFFFFF">
                      <a:alpha val="80323"/>
                    </a:srgbClr>
                  </a:solidFill>
                  <a:effectLst/>
                  <a:uLnTx/>
                  <a:uFillTx/>
                  <a:latin typeface="Huawei Sans"/>
                  <a:cs typeface="Huawei Sans"/>
                  <a:sym typeface="Huawei Sans"/>
                </a:rPr>
                <a:t>用户</a:t>
              </a:r>
              <a:endParaRPr kumimoji="0" sz="3200" b="0" i="0" u="none" strike="noStrike" kern="0" cap="none" spc="0" normalizeH="0" baseline="0" noProof="0" dirty="0">
                <a:ln>
                  <a:noFill/>
                </a:ln>
                <a:solidFill>
                  <a:srgbClr val="FFFFFF">
                    <a:alpha val="80323"/>
                  </a:srgbClr>
                </a:solidFill>
                <a:effectLst/>
                <a:uLnTx/>
                <a:uFillTx/>
                <a:latin typeface="Huawei Sans"/>
                <a:cs typeface="Huawei Sans"/>
                <a:sym typeface="Huawei Sans"/>
              </a:endParaRPr>
            </a:p>
          </p:txBody>
        </p:sp>
        <p:sp>
          <p:nvSpPr>
            <p:cNvPr id="29" name="箭头: 右 28">
              <a:extLst>
                <a:ext uri="{FF2B5EF4-FFF2-40B4-BE49-F238E27FC236}">
                  <a16:creationId xmlns:a16="http://schemas.microsoft.com/office/drawing/2014/main" id="{5827B6A4-8F32-4E94-A3B6-3E6BC48C7544}"/>
                </a:ext>
              </a:extLst>
            </p:cNvPr>
            <p:cNvSpPr/>
            <p:nvPr/>
          </p:nvSpPr>
          <p:spPr>
            <a:xfrm>
              <a:off x="6378349" y="10412834"/>
              <a:ext cx="776078" cy="397684"/>
            </a:xfrm>
            <a:prstGeom prst="rightArrow">
              <a:avLst/>
            </a:prstGeom>
            <a:solidFill>
              <a:srgbClr val="FFFFFF"/>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287" tIns="25287" rIns="25287" bIns="25287" numCol="1" spcCol="38100" rtlCol="0" anchor="ctr">
              <a:spAutoFit/>
            </a:bodyPr>
            <a:lstStyle/>
            <a:p>
              <a:pPr marL="0" marR="0" lvl="0" indent="0" algn="ctr" defTabSz="1174115" rtl="0" eaLnBrk="1" fontAlgn="auto" latinLnBrk="0" hangingPunct="0">
                <a:lnSpc>
                  <a:spcPct val="100000"/>
                </a:lnSpc>
                <a:spcBef>
                  <a:spcPts val="0"/>
                </a:spcBef>
                <a:spcAft>
                  <a:spcPts val="0"/>
                </a:spcAft>
                <a:buClrTx/>
                <a:buSzTx/>
                <a:buFontTx/>
                <a:buNone/>
                <a:defRPr/>
              </a:pPr>
              <a:endParaRPr kumimoji="0" lang="zh-CN" altLang="en-US" sz="4400" b="0" i="0" u="none" strike="noStrike" kern="0" cap="none" spc="0" normalizeH="0" baseline="0" noProof="0">
                <a:ln>
                  <a:noFill/>
                </a:ln>
                <a:solidFill>
                  <a:srgbClr val="000000"/>
                </a:solidFill>
                <a:effectLst/>
                <a:uLnTx/>
                <a:uFillTx/>
                <a:latin typeface="FZLanTingHeiS-R-GB"/>
                <a:ea typeface="FZLanTingHeiS-R-GB"/>
                <a:cs typeface="+mn-cs"/>
                <a:sym typeface="FZLanTingHeiS-R-GB"/>
              </a:endParaRPr>
            </a:p>
          </p:txBody>
        </p:sp>
        <p:sp>
          <p:nvSpPr>
            <p:cNvPr id="30" name="箭头: 右 29">
              <a:extLst>
                <a:ext uri="{FF2B5EF4-FFF2-40B4-BE49-F238E27FC236}">
                  <a16:creationId xmlns:a16="http://schemas.microsoft.com/office/drawing/2014/main" id="{F9D42182-B897-4CB2-B4F2-C97B8F929226}"/>
                </a:ext>
              </a:extLst>
            </p:cNvPr>
            <p:cNvSpPr/>
            <p:nvPr/>
          </p:nvSpPr>
          <p:spPr>
            <a:xfrm>
              <a:off x="8781270" y="10334798"/>
              <a:ext cx="2488487" cy="653118"/>
            </a:xfrm>
            <a:prstGeom prst="rightArrow">
              <a:avLst/>
            </a:prstGeom>
            <a:solidFill>
              <a:srgbClr val="92D050"/>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287" tIns="25287" rIns="25287" bIns="25287" numCol="1" spcCol="38100" rtlCol="0" anchor="ctr">
              <a:spAutoFit/>
            </a:bodyPr>
            <a:lstStyle/>
            <a:p>
              <a:pPr marL="0" marR="0" lvl="0" indent="0" algn="ctr" defTabSz="1174115" rtl="0" eaLnBrk="1" fontAlgn="auto" latinLnBrk="0" hangingPunct="0">
                <a:lnSpc>
                  <a:spcPct val="100000"/>
                </a:lnSpc>
                <a:spcBef>
                  <a:spcPts val="0"/>
                </a:spcBef>
                <a:spcAft>
                  <a:spcPts val="0"/>
                </a:spcAft>
                <a:buClrTx/>
                <a:buSzTx/>
                <a:buFontTx/>
                <a:buNone/>
                <a:defRPr/>
              </a:pPr>
              <a:endParaRPr kumimoji="0" lang="zh-CN" altLang="en-US" sz="4400" b="0" i="0" u="none" strike="noStrike" kern="0" cap="none" spc="0" normalizeH="0" baseline="0" noProof="0">
                <a:ln>
                  <a:noFill/>
                </a:ln>
                <a:solidFill>
                  <a:srgbClr val="000000"/>
                </a:solidFill>
                <a:effectLst/>
                <a:uLnTx/>
                <a:uFillTx/>
                <a:latin typeface="FZLanTingHeiS-R-GB"/>
                <a:ea typeface="FZLanTingHeiS-R-GB"/>
                <a:cs typeface="+mn-cs"/>
                <a:sym typeface="FZLanTingHeiS-R-GB"/>
              </a:endParaRPr>
            </a:p>
          </p:txBody>
        </p:sp>
        <p:sp>
          <p:nvSpPr>
            <p:cNvPr id="31" name="文本框 7">
              <a:extLst>
                <a:ext uri="{FF2B5EF4-FFF2-40B4-BE49-F238E27FC236}">
                  <a16:creationId xmlns:a16="http://schemas.microsoft.com/office/drawing/2014/main" id="{EEB29690-D01A-4414-AF74-04E38B80615C}"/>
                </a:ext>
              </a:extLst>
            </p:cNvPr>
            <p:cNvSpPr txBox="1"/>
            <p:nvPr/>
          </p:nvSpPr>
          <p:spPr>
            <a:xfrm>
              <a:off x="8611764" y="9766684"/>
              <a:ext cx="2735464" cy="1761034"/>
            </a:xfrm>
            <a:prstGeom prst="rect">
              <a:avLst/>
            </a:prstGeom>
            <a:ln w="3175">
              <a:miter lim="400000"/>
            </a:ln>
          </p:spPr>
          <p:txBody>
            <a:bodyPr wrap="square" lIns="17577" tIns="17577" rIns="17577" bIns="17577">
              <a:spAutoFit/>
            </a:bodyPr>
            <a:lstStyle/>
            <a:p>
              <a:pPr marL="0" marR="0" lvl="0" indent="0" defTabSz="1555115" rtl="0" eaLnBrk="1" fontAlgn="auto" latinLnBrk="0" hangingPunct="0">
                <a:lnSpc>
                  <a:spcPct val="120000"/>
                </a:lnSpc>
                <a:spcBef>
                  <a:spcPts val="0"/>
                </a:spcBef>
                <a:spcAft>
                  <a:spcPts val="0"/>
                </a:spcAft>
                <a:buClrTx/>
                <a:buSzTx/>
                <a:buFontTx/>
                <a:buNone/>
                <a:defRPr sz="2000">
                  <a:solidFill>
                    <a:srgbClr val="FFFFFF">
                      <a:alpha val="80323"/>
                    </a:srgbClr>
                  </a:solidFill>
                  <a:latin typeface="Huawei Sans"/>
                  <a:ea typeface="Huawei Sans"/>
                  <a:cs typeface="Huawei Sans"/>
                  <a:sym typeface="Huawei Sans"/>
                </a:defRPr>
              </a:pPr>
              <a:r>
                <a:rPr kumimoji="0" lang="zh-CN" altLang="en-US" sz="3200" b="0" i="0" u="none" strike="noStrike" kern="0" cap="none" spc="0" normalizeH="0" baseline="0" noProof="0" dirty="0">
                  <a:ln>
                    <a:noFill/>
                  </a:ln>
                  <a:solidFill>
                    <a:srgbClr val="FFFFFF">
                      <a:alpha val="80323"/>
                    </a:srgbClr>
                  </a:solidFill>
                  <a:effectLst/>
                  <a:uLnTx/>
                  <a:uFillTx/>
                  <a:latin typeface="Huawei Sans"/>
                  <a:cs typeface="Huawei Sans"/>
                  <a:sym typeface="Huawei Sans"/>
                </a:rPr>
                <a:t>安全通道</a:t>
              </a:r>
              <a:endParaRPr kumimoji="0" lang="en-US" altLang="zh-CN" sz="3200" b="0" i="0" u="none" strike="noStrike" kern="0" cap="none" spc="0" normalizeH="0" baseline="0" noProof="0" dirty="0">
                <a:ln>
                  <a:noFill/>
                </a:ln>
                <a:solidFill>
                  <a:srgbClr val="FFFFFF">
                    <a:alpha val="80323"/>
                  </a:srgbClr>
                </a:solidFill>
                <a:effectLst/>
                <a:uLnTx/>
                <a:uFillTx/>
                <a:latin typeface="Huawei Sans"/>
                <a:cs typeface="Huawei Sans"/>
                <a:sym typeface="Huawei Sans"/>
              </a:endParaRPr>
            </a:p>
            <a:p>
              <a:pPr marL="0" marR="0" lvl="0" indent="0" defTabSz="1555115" rtl="0" eaLnBrk="1" fontAlgn="auto" latinLnBrk="0" hangingPunct="0">
                <a:lnSpc>
                  <a:spcPct val="120000"/>
                </a:lnSpc>
                <a:spcBef>
                  <a:spcPts val="0"/>
                </a:spcBef>
                <a:spcAft>
                  <a:spcPts val="0"/>
                </a:spcAft>
                <a:buClrTx/>
                <a:buSzTx/>
                <a:buFontTx/>
                <a:buNone/>
                <a:defRPr sz="2000">
                  <a:solidFill>
                    <a:srgbClr val="FFFFFF">
                      <a:alpha val="80323"/>
                    </a:srgbClr>
                  </a:solidFill>
                  <a:latin typeface="Huawei Sans"/>
                  <a:ea typeface="Huawei Sans"/>
                  <a:cs typeface="Huawei Sans"/>
                  <a:sym typeface="Huawei Sans"/>
                </a:defRPr>
              </a:pPr>
              <a:endParaRPr lang="en-US" altLang="zh-CN" sz="3200" dirty="0">
                <a:solidFill>
                  <a:srgbClr val="FFFFFF">
                    <a:alpha val="80323"/>
                  </a:srgbClr>
                </a:solidFill>
                <a:latin typeface="Huawei Sans"/>
                <a:cs typeface="Huawei Sans"/>
                <a:sym typeface="Huawei Sans"/>
              </a:endParaRPr>
            </a:p>
            <a:p>
              <a:pPr marL="0" marR="0" lvl="0" indent="0" defTabSz="1555115" rtl="0" eaLnBrk="1" fontAlgn="auto" latinLnBrk="0" hangingPunct="0">
                <a:lnSpc>
                  <a:spcPct val="120000"/>
                </a:lnSpc>
                <a:spcBef>
                  <a:spcPts val="0"/>
                </a:spcBef>
                <a:spcAft>
                  <a:spcPts val="0"/>
                </a:spcAft>
                <a:buClrTx/>
                <a:buSzTx/>
                <a:buFontTx/>
                <a:buNone/>
                <a:defRPr sz="2000">
                  <a:solidFill>
                    <a:srgbClr val="FFFFFF">
                      <a:alpha val="80323"/>
                    </a:srgbClr>
                  </a:solidFill>
                  <a:latin typeface="Huawei Sans"/>
                  <a:ea typeface="Huawei Sans"/>
                  <a:cs typeface="Huawei Sans"/>
                  <a:sym typeface="Huawei Sans"/>
                </a:defRPr>
              </a:pPr>
              <a:r>
                <a:rPr kumimoji="0" lang="zh-CN" altLang="en-US" sz="3200" b="0" i="0" u="none" strike="noStrike" kern="0" cap="none" spc="0" normalizeH="0" baseline="0" noProof="0" dirty="0">
                  <a:ln>
                    <a:noFill/>
                  </a:ln>
                  <a:solidFill>
                    <a:srgbClr val="FFFFFF">
                      <a:alpha val="80323"/>
                    </a:srgbClr>
                  </a:solidFill>
                  <a:effectLst/>
                  <a:uLnTx/>
                  <a:uFillTx/>
                  <a:latin typeface="Huawei Sans"/>
                  <a:cs typeface="Huawei Sans"/>
                  <a:sym typeface="Huawei Sans"/>
                </a:rPr>
                <a:t>远程证明</a:t>
              </a:r>
              <a:endParaRPr lang="en-US" altLang="zh-CN" sz="3200" dirty="0">
                <a:solidFill>
                  <a:srgbClr val="FFFFFF">
                    <a:alpha val="80323"/>
                  </a:srgbClr>
                </a:solidFill>
                <a:latin typeface="Huawei Sans"/>
                <a:cs typeface="Huawei Sans"/>
                <a:sym typeface="Huawei Sans"/>
              </a:endParaRPr>
            </a:p>
          </p:txBody>
        </p:sp>
        <p:sp>
          <p:nvSpPr>
            <p:cNvPr id="32" name="矩形">
              <a:extLst>
                <a:ext uri="{FF2B5EF4-FFF2-40B4-BE49-F238E27FC236}">
                  <a16:creationId xmlns:a16="http://schemas.microsoft.com/office/drawing/2014/main" id="{2B046AB9-BC3F-4D27-9DB7-0B6EEE302E6B}"/>
                </a:ext>
              </a:extLst>
            </p:cNvPr>
            <p:cNvSpPr/>
            <p:nvPr/>
          </p:nvSpPr>
          <p:spPr>
            <a:xfrm>
              <a:off x="11483869" y="6528706"/>
              <a:ext cx="8234476" cy="7943854"/>
            </a:xfrm>
            <a:prstGeom prst="rect">
              <a:avLst/>
            </a:prstGeom>
            <a:solidFill>
              <a:srgbClr val="D0D7FF">
                <a:alpha val="10000"/>
              </a:srgbClr>
            </a:solidFill>
            <a:ln w="3175">
              <a:solidFill>
                <a:srgbClr val="FFC000"/>
              </a:solidFill>
              <a:miter lim="400000"/>
            </a:ln>
          </p:spPr>
          <p:txBody>
            <a:bodyPr lIns="58235" tIns="58235" rIns="58235" bIns="58235" anchor="ctr"/>
            <a:lstStyle/>
            <a:p>
              <a:pPr marL="0" marR="0" lvl="0" indent="0" algn="ctr" defTabSz="986790" rtl="0" eaLnBrk="1" fontAlgn="auto" latinLnBrk="0" hangingPunct="0">
                <a:lnSpc>
                  <a:spcPct val="100000"/>
                </a:lnSpc>
                <a:spcBef>
                  <a:spcPts val="0"/>
                </a:spcBef>
                <a:spcAft>
                  <a:spcPts val="0"/>
                </a:spcAft>
                <a:buClrTx/>
                <a:buSzTx/>
                <a:buFontTx/>
                <a:buNone/>
                <a:defRPr sz="600">
                  <a:solidFill>
                    <a:srgbClr val="666666"/>
                  </a:solidFill>
                </a:defRPr>
              </a:pPr>
              <a:endParaRPr kumimoji="0" sz="600" b="0" i="0" u="none" strike="noStrike" kern="0" cap="none" spc="0" normalizeH="0" baseline="0" noProof="0" dirty="0">
                <a:ln>
                  <a:noFill/>
                </a:ln>
                <a:solidFill>
                  <a:srgbClr val="666666"/>
                </a:solidFill>
                <a:effectLst/>
                <a:uLnTx/>
                <a:uFillTx/>
                <a:latin typeface="FZLanTingHeiS-R-GB"/>
                <a:ea typeface="FZLanTingHeiS-R-GB"/>
                <a:sym typeface="FZLanTingHeiS-R-GB"/>
              </a:endParaRPr>
            </a:p>
          </p:txBody>
        </p:sp>
      </p:grpSp>
      <p:pic>
        <p:nvPicPr>
          <p:cNvPr id="23" name="图片 22">
            <a:extLst>
              <a:ext uri="{FF2B5EF4-FFF2-40B4-BE49-F238E27FC236}">
                <a16:creationId xmlns:a16="http://schemas.microsoft.com/office/drawing/2014/main" id="{ED0A7A79-DAFE-4792-9B39-81F0F1AB1AB0}"/>
              </a:ext>
            </a:extLst>
          </p:cNvPr>
          <p:cNvPicPr>
            <a:picLocks noChangeAspect="1"/>
          </p:cNvPicPr>
          <p:nvPr/>
        </p:nvPicPr>
        <p:blipFill>
          <a:blip r:embed="rId4"/>
          <a:stretch>
            <a:fillRect/>
          </a:stretch>
        </p:blipFill>
        <p:spPr>
          <a:xfrm>
            <a:off x="2868113" y="10955327"/>
            <a:ext cx="2859272" cy="1908213"/>
          </a:xfrm>
          <a:prstGeom prst="rect">
            <a:avLst/>
          </a:prstGeom>
        </p:spPr>
      </p:pic>
      <p:grpSp>
        <p:nvGrpSpPr>
          <p:cNvPr id="11" name="组合 10">
            <a:extLst>
              <a:ext uri="{FF2B5EF4-FFF2-40B4-BE49-F238E27FC236}">
                <a16:creationId xmlns:a16="http://schemas.microsoft.com/office/drawing/2014/main" id="{ED8139E6-874F-442A-A4D8-AB7A22C8BC36}"/>
              </a:ext>
            </a:extLst>
          </p:cNvPr>
          <p:cNvGrpSpPr/>
          <p:nvPr/>
        </p:nvGrpSpPr>
        <p:grpSpPr>
          <a:xfrm>
            <a:off x="11323123" y="8460951"/>
            <a:ext cx="7724824" cy="7214478"/>
            <a:chOff x="2287838" y="2757448"/>
            <a:chExt cx="5521262" cy="5998852"/>
          </a:xfrm>
        </p:grpSpPr>
        <p:sp>
          <p:nvSpPr>
            <p:cNvPr id="12" name="矩形 11">
              <a:extLst>
                <a:ext uri="{FF2B5EF4-FFF2-40B4-BE49-F238E27FC236}">
                  <a16:creationId xmlns:a16="http://schemas.microsoft.com/office/drawing/2014/main" id="{08D79D2F-256A-450B-8FE8-62EF6D3C7F04}"/>
                </a:ext>
              </a:extLst>
            </p:cNvPr>
            <p:cNvSpPr/>
            <p:nvPr/>
          </p:nvSpPr>
          <p:spPr>
            <a:xfrm>
              <a:off x="2305021" y="2757448"/>
              <a:ext cx="5504079" cy="4524361"/>
            </a:xfrm>
            <a:prstGeom prst="rect">
              <a:avLst/>
            </a:prstGeom>
            <a:solidFill>
              <a:schemeClr val="accent3">
                <a:lumMod val="20000"/>
                <a:lumOff val="80000"/>
                <a:alpha val="47000"/>
              </a:schemeClr>
            </a:solidFill>
            <a:ln w="3175">
              <a:miter lim="400000"/>
            </a:ln>
          </p:spPr>
          <p:txBody>
            <a:bodyPr lIns="58235" tIns="58235" rIns="58235" bIns="58235" anchor="ctr"/>
            <a:lstStyle/>
            <a:p>
              <a:pPr defTabSz="987033"/>
              <a:endParaRPr lang="zh-CN" altLang="en-US" sz="400">
                <a:solidFill>
                  <a:srgbClr val="666666"/>
                </a:solidFill>
                <a:latin typeface="FZLanTingHeiS-R-GB"/>
                <a:ea typeface="FZLanTingHeiS-R-GB"/>
              </a:endParaRPr>
            </a:p>
          </p:txBody>
        </p:sp>
        <p:sp>
          <p:nvSpPr>
            <p:cNvPr id="13" name="矩形 12">
              <a:extLst>
                <a:ext uri="{FF2B5EF4-FFF2-40B4-BE49-F238E27FC236}">
                  <a16:creationId xmlns:a16="http://schemas.microsoft.com/office/drawing/2014/main" id="{6EF81232-BA9F-4BEB-B1C7-1792542F539B}"/>
                </a:ext>
              </a:extLst>
            </p:cNvPr>
            <p:cNvSpPr/>
            <p:nvPr/>
          </p:nvSpPr>
          <p:spPr>
            <a:xfrm>
              <a:off x="2287838" y="7468379"/>
              <a:ext cx="5521261" cy="1287921"/>
            </a:xfrm>
            <a:prstGeom prst="rect">
              <a:avLst/>
            </a:prstGeom>
            <a:solidFill>
              <a:schemeClr val="tx2">
                <a:lumMod val="40000"/>
                <a:lumOff val="60000"/>
                <a:alpha val="46000"/>
              </a:schemeClr>
            </a:solidFill>
            <a:ln w="3175">
              <a:miter lim="400000"/>
            </a:ln>
          </p:spPr>
          <p:txBody>
            <a:bodyPr lIns="58235" tIns="58235" rIns="58235" bIns="58235" anchor="ctr"/>
            <a:lstStyle/>
            <a:p>
              <a:pPr defTabSz="987033"/>
              <a:endParaRPr lang="zh-CN" altLang="en-US" sz="400">
                <a:solidFill>
                  <a:srgbClr val="666666"/>
                </a:solidFill>
                <a:latin typeface="FZLanTingHeiS-R-GB"/>
                <a:ea typeface="FZLanTingHeiS-R-GB"/>
              </a:endParaRPr>
            </a:p>
          </p:txBody>
        </p:sp>
        <p:sp>
          <p:nvSpPr>
            <p:cNvPr id="14" name="矩形 13">
              <a:extLst>
                <a:ext uri="{FF2B5EF4-FFF2-40B4-BE49-F238E27FC236}">
                  <a16:creationId xmlns:a16="http://schemas.microsoft.com/office/drawing/2014/main" id="{A944ADD2-35F3-4DCC-8475-77FF782894E7}"/>
                </a:ext>
              </a:extLst>
            </p:cNvPr>
            <p:cNvSpPr/>
            <p:nvPr/>
          </p:nvSpPr>
          <p:spPr>
            <a:xfrm>
              <a:off x="2534364" y="6139903"/>
              <a:ext cx="2578662" cy="993011"/>
            </a:xfrm>
            <a:prstGeom prst="rect">
              <a:avLst/>
            </a:prstGeom>
            <a:solidFill>
              <a:srgbClr val="15194A"/>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287" tIns="25287" rIns="25287" bIns="25287" numCol="1" spcCol="38100" rtlCol="0" anchor="ctr">
              <a:noAutofit/>
            </a:bodyPr>
            <a:lstStyle/>
            <a:p>
              <a:pPr marL="0" marR="0" indent="0" algn="ctr" defTabSz="1174044"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dirty="0">
                  <a:ln>
                    <a:noFill/>
                  </a:ln>
                  <a:solidFill>
                    <a:schemeClr val="tx1"/>
                  </a:solidFill>
                  <a:effectLst/>
                  <a:uFillTx/>
                  <a:latin typeface="+mn-lt"/>
                  <a:ea typeface="+mn-ea"/>
                  <a:cs typeface="+mn-cs"/>
                  <a:sym typeface="FZLanTingHeiS-R-GB"/>
                </a:rPr>
                <a:t>openEuler</a:t>
              </a:r>
              <a:endParaRPr kumimoji="0" lang="zh-CN" altLang="en-US" sz="2400" b="0" i="0" u="none" strike="noStrike" cap="none" spc="0" normalizeH="0" baseline="0" dirty="0">
                <a:ln>
                  <a:noFill/>
                </a:ln>
                <a:solidFill>
                  <a:schemeClr val="tx1"/>
                </a:solidFill>
                <a:effectLst/>
                <a:uFillTx/>
                <a:latin typeface="+mn-lt"/>
                <a:ea typeface="+mn-ea"/>
                <a:cs typeface="+mn-cs"/>
                <a:sym typeface="FZLanTingHeiS-R-GB"/>
              </a:endParaRPr>
            </a:p>
          </p:txBody>
        </p:sp>
        <p:sp>
          <p:nvSpPr>
            <p:cNvPr id="15" name="矩形 14">
              <a:extLst>
                <a:ext uri="{FF2B5EF4-FFF2-40B4-BE49-F238E27FC236}">
                  <a16:creationId xmlns:a16="http://schemas.microsoft.com/office/drawing/2014/main" id="{6730AA83-6A5C-45CA-996B-759413620378}"/>
                </a:ext>
              </a:extLst>
            </p:cNvPr>
            <p:cNvSpPr/>
            <p:nvPr/>
          </p:nvSpPr>
          <p:spPr>
            <a:xfrm>
              <a:off x="2530378" y="4055578"/>
              <a:ext cx="5178904" cy="837816"/>
            </a:xfrm>
            <a:prstGeom prst="rect">
              <a:avLst/>
            </a:prstGeom>
            <a:solidFill>
              <a:srgbClr val="00B0F0">
                <a:alpha val="60000"/>
              </a:srgb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287" tIns="25287" rIns="25287" bIns="25287" numCol="1" spcCol="38100" rtlCol="0" anchor="ctr">
              <a:noAutofit/>
            </a:bodyPr>
            <a:lstStyle/>
            <a:p>
              <a:pPr marL="0" marR="0" indent="0" algn="ctr" defTabSz="1174044"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a:ln>
                    <a:noFill/>
                  </a:ln>
                  <a:solidFill>
                    <a:srgbClr val="000000"/>
                  </a:solidFill>
                  <a:effectLst/>
                  <a:uFillTx/>
                  <a:latin typeface="+mn-lt"/>
                  <a:ea typeface="+mn-ea"/>
                  <a:cs typeface="+mn-cs"/>
                  <a:sym typeface="FZLanTingHeiS-R-GB"/>
                </a:rPr>
                <a:t>MindSpore</a:t>
              </a:r>
              <a:r>
                <a:rPr kumimoji="0" lang="zh-CN" altLang="en-US" sz="2400" b="0" i="0" u="none" strike="noStrike" cap="none" spc="0" normalizeH="0" baseline="0">
                  <a:ln>
                    <a:noFill/>
                  </a:ln>
                  <a:solidFill>
                    <a:srgbClr val="000000"/>
                  </a:solidFill>
                  <a:effectLst/>
                  <a:uFillTx/>
                  <a:latin typeface="+mn-lt"/>
                  <a:ea typeface="+mn-ea"/>
                  <a:cs typeface="+mn-cs"/>
                  <a:sym typeface="FZLanTingHeiS-R-GB"/>
                </a:rPr>
                <a:t>大模型密态推理框架</a:t>
              </a:r>
              <a:endParaRPr kumimoji="0" lang="zh-CN" altLang="en-US" sz="2400" b="0" i="0" u="none" strike="noStrike" cap="none" spc="0" normalizeH="0" baseline="0" dirty="0">
                <a:ln>
                  <a:noFill/>
                </a:ln>
                <a:solidFill>
                  <a:srgbClr val="000000"/>
                </a:solidFill>
                <a:effectLst/>
                <a:uFillTx/>
                <a:latin typeface="+mn-lt"/>
                <a:ea typeface="+mn-ea"/>
                <a:cs typeface="+mn-cs"/>
                <a:sym typeface="FZLanTingHeiS-R-GB"/>
              </a:endParaRPr>
            </a:p>
          </p:txBody>
        </p:sp>
        <p:sp>
          <p:nvSpPr>
            <p:cNvPr id="16" name="矩形 15">
              <a:extLst>
                <a:ext uri="{FF2B5EF4-FFF2-40B4-BE49-F238E27FC236}">
                  <a16:creationId xmlns:a16="http://schemas.microsoft.com/office/drawing/2014/main" id="{6DD03317-408A-4345-A46C-6FDD9B0D6846}"/>
                </a:ext>
              </a:extLst>
            </p:cNvPr>
            <p:cNvSpPr/>
            <p:nvPr/>
          </p:nvSpPr>
          <p:spPr>
            <a:xfrm>
              <a:off x="2530377" y="2864190"/>
              <a:ext cx="5178903" cy="992573"/>
            </a:xfrm>
            <a:prstGeom prst="rect">
              <a:avLst/>
            </a:prstGeom>
            <a:solidFill>
              <a:srgbClr val="FFFFFF">
                <a:alpha val="60000"/>
              </a:srgb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287" tIns="25287" rIns="25287" bIns="25287" numCol="1" spcCol="38100" rtlCol="0" anchor="ctr">
              <a:noAutofit/>
            </a:bodyPr>
            <a:lstStyle/>
            <a:p>
              <a:pPr marL="0" marR="0" indent="0" algn="ctr" defTabSz="1174044" rtl="0" fontAlgn="auto" latinLnBrk="0" hangingPunct="0">
                <a:lnSpc>
                  <a:spcPct val="100000"/>
                </a:lnSpc>
                <a:spcBef>
                  <a:spcPts val="0"/>
                </a:spcBef>
                <a:spcAft>
                  <a:spcPts val="0"/>
                </a:spcAft>
                <a:buClrTx/>
                <a:buSzTx/>
                <a:buFontTx/>
                <a:buNone/>
                <a:tabLst/>
              </a:pPr>
              <a:r>
                <a:rPr lang="zh-CN" altLang="en-US" sz="2400">
                  <a:solidFill>
                    <a:srgbClr val="000000"/>
                  </a:solidFill>
                </a:rPr>
                <a:t>知识问答服务</a:t>
              </a:r>
              <a:endParaRPr kumimoji="0" lang="zh-CN" altLang="en-US" sz="2400" b="0" i="0" u="none" strike="noStrike" cap="none" spc="0" normalizeH="0" baseline="0" dirty="0">
                <a:ln>
                  <a:noFill/>
                </a:ln>
                <a:solidFill>
                  <a:srgbClr val="000000"/>
                </a:solidFill>
                <a:effectLst/>
                <a:uFillTx/>
                <a:latin typeface="+mn-lt"/>
                <a:ea typeface="+mn-ea"/>
                <a:cs typeface="+mn-cs"/>
                <a:sym typeface="FZLanTingHeiS-R-GB"/>
              </a:endParaRPr>
            </a:p>
          </p:txBody>
        </p:sp>
        <p:sp>
          <p:nvSpPr>
            <p:cNvPr id="17" name="文本框 16">
              <a:extLst>
                <a:ext uri="{FF2B5EF4-FFF2-40B4-BE49-F238E27FC236}">
                  <a16:creationId xmlns:a16="http://schemas.microsoft.com/office/drawing/2014/main" id="{C5CD1174-E8CC-4DF1-8BA6-A4A759195349}"/>
                </a:ext>
              </a:extLst>
            </p:cNvPr>
            <p:cNvSpPr txBox="1"/>
            <p:nvPr/>
          </p:nvSpPr>
          <p:spPr>
            <a:xfrm>
              <a:off x="3846712" y="7537655"/>
              <a:ext cx="2353335" cy="362359"/>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287" tIns="25287" rIns="25287" bIns="25287" numCol="1" spcCol="38100" rtlCol="0" anchor="ctr">
              <a:spAutoFit/>
            </a:bodyPr>
            <a:lstStyle/>
            <a:p>
              <a:pPr marL="0" marR="0" indent="0" algn="ctr" defTabSz="3467860" rtl="0" fontAlgn="auto" latinLnBrk="0" hangingPunct="0">
                <a:lnSpc>
                  <a:spcPct val="100000"/>
                </a:lnSpc>
                <a:spcBef>
                  <a:spcPts val="0"/>
                </a:spcBef>
                <a:spcAft>
                  <a:spcPts val="0"/>
                </a:spcAft>
                <a:buClrTx/>
                <a:buSzTx/>
                <a:buFontTx/>
                <a:buNone/>
                <a:tabLst/>
              </a:pPr>
              <a:r>
                <a:rPr lang="zh-CN" altLang="en-US" sz="2500" b="1" dirty="0"/>
                <a:t>异构算力平台</a:t>
              </a:r>
              <a:endParaRPr kumimoji="0" lang="zh-CN" altLang="en-US" sz="2500" b="1" i="0" u="none" strike="noStrike" cap="none" spc="0" normalizeH="0" baseline="0" dirty="0">
                <a:ln>
                  <a:noFill/>
                </a:ln>
                <a:solidFill>
                  <a:srgbClr val="FFFFFF"/>
                </a:solidFill>
                <a:effectLst/>
                <a:uFillTx/>
                <a:latin typeface="+mn-lt"/>
                <a:ea typeface="+mn-ea"/>
                <a:cs typeface="+mn-cs"/>
                <a:sym typeface="FZLanTingHeiS-R-GB"/>
              </a:endParaRPr>
            </a:p>
          </p:txBody>
        </p:sp>
        <p:sp>
          <p:nvSpPr>
            <p:cNvPr id="18" name="矩形 17">
              <a:extLst>
                <a:ext uri="{FF2B5EF4-FFF2-40B4-BE49-F238E27FC236}">
                  <a16:creationId xmlns:a16="http://schemas.microsoft.com/office/drawing/2014/main" id="{D35FC017-40B0-48EF-9582-D197397F3E31}"/>
                </a:ext>
              </a:extLst>
            </p:cNvPr>
            <p:cNvSpPr/>
            <p:nvPr/>
          </p:nvSpPr>
          <p:spPr>
            <a:xfrm>
              <a:off x="2530378" y="5092208"/>
              <a:ext cx="5178904" cy="898800"/>
            </a:xfrm>
            <a:prstGeom prst="rect">
              <a:avLst/>
            </a:prstGeom>
            <a:solidFill>
              <a:srgbClr val="00B0F0">
                <a:alpha val="60000"/>
              </a:srgb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287" tIns="25287" rIns="25287" bIns="25287" numCol="1" spcCol="38100" rtlCol="0" anchor="ctr">
              <a:noAutofit/>
            </a:bodyPr>
            <a:lstStyle/>
            <a:p>
              <a:pPr marL="0" marR="0" indent="0" algn="ctr" defTabSz="1174044"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dirty="0">
                  <a:ln>
                    <a:noFill/>
                  </a:ln>
                  <a:solidFill>
                    <a:srgbClr val="000000"/>
                  </a:solidFill>
                  <a:effectLst/>
                  <a:uFillTx/>
                  <a:latin typeface="+mn-lt"/>
                  <a:ea typeface="+mn-ea"/>
                  <a:cs typeface="+mn-cs"/>
                  <a:sym typeface="FZLanTingHeiS-R-GB"/>
                </a:rPr>
                <a:t>secGear</a:t>
              </a:r>
              <a:r>
                <a:rPr kumimoji="0" lang="zh-CN" altLang="en-US" sz="2400" b="0" i="0" u="none" strike="noStrike" cap="none" spc="0" normalizeH="0" baseline="0">
                  <a:ln>
                    <a:noFill/>
                  </a:ln>
                  <a:solidFill>
                    <a:srgbClr val="000000"/>
                  </a:solidFill>
                  <a:effectLst/>
                  <a:uFillTx/>
                  <a:latin typeface="+mn-lt"/>
                  <a:ea typeface="+mn-ea"/>
                  <a:cs typeface="+mn-cs"/>
                  <a:sym typeface="FZLanTingHeiS-R-GB"/>
                </a:rPr>
                <a:t>机密计算框架</a:t>
              </a:r>
              <a:endParaRPr kumimoji="0" lang="zh-CN" altLang="en-US" sz="2400" b="0" i="0" u="none" strike="noStrike" cap="none" spc="0" normalizeH="0" baseline="0" dirty="0">
                <a:ln>
                  <a:noFill/>
                </a:ln>
                <a:solidFill>
                  <a:srgbClr val="000000"/>
                </a:solidFill>
                <a:effectLst/>
                <a:uFillTx/>
                <a:latin typeface="+mn-lt"/>
                <a:ea typeface="+mn-ea"/>
                <a:cs typeface="+mn-cs"/>
                <a:sym typeface="FZLanTingHeiS-R-GB"/>
              </a:endParaRPr>
            </a:p>
          </p:txBody>
        </p:sp>
        <p:sp>
          <p:nvSpPr>
            <p:cNvPr id="19" name="矩形 18">
              <a:extLst>
                <a:ext uri="{FF2B5EF4-FFF2-40B4-BE49-F238E27FC236}">
                  <a16:creationId xmlns:a16="http://schemas.microsoft.com/office/drawing/2014/main" id="{CF7D7422-9945-4382-8F0C-D6070C78B9FE}"/>
                </a:ext>
              </a:extLst>
            </p:cNvPr>
            <p:cNvSpPr/>
            <p:nvPr/>
          </p:nvSpPr>
          <p:spPr>
            <a:xfrm>
              <a:off x="5198602" y="6139903"/>
              <a:ext cx="2510680" cy="993011"/>
            </a:xfrm>
            <a:prstGeom prst="rect">
              <a:avLst/>
            </a:prstGeom>
            <a:solidFill>
              <a:srgbClr val="00B0F0">
                <a:alpha val="60000"/>
              </a:srgb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287" tIns="25287" rIns="25287" bIns="25287" numCol="1" spcCol="38100" rtlCol="0" anchor="ctr">
              <a:noAutofit/>
            </a:bodyPr>
            <a:lstStyle/>
            <a:p>
              <a:pPr defTabSz="1174044"/>
              <a:r>
                <a:rPr lang="en-US" altLang="zh-CN" sz="2400" dirty="0">
                  <a:solidFill>
                    <a:srgbClr val="000000"/>
                  </a:solidFill>
                </a:rPr>
                <a:t>iTrustee</a:t>
              </a:r>
              <a:r>
                <a:rPr lang="zh-CN" altLang="en-US" sz="2400" dirty="0">
                  <a:solidFill>
                    <a:srgbClr val="000000"/>
                  </a:solidFill>
                </a:rPr>
                <a:t>安全</a:t>
              </a:r>
              <a:r>
                <a:rPr lang="en-US" altLang="zh-CN" sz="2400" dirty="0">
                  <a:solidFill>
                    <a:srgbClr val="000000"/>
                  </a:solidFill>
                </a:rPr>
                <a:t>OS</a:t>
              </a:r>
              <a:endParaRPr lang="zh-CN" altLang="en-US" sz="2400" dirty="0">
                <a:solidFill>
                  <a:srgbClr val="000000"/>
                </a:solidFill>
              </a:endParaRPr>
            </a:p>
          </p:txBody>
        </p:sp>
      </p:grpSp>
      <p:sp>
        <p:nvSpPr>
          <p:cNvPr id="40" name="矩形 39">
            <a:extLst>
              <a:ext uri="{FF2B5EF4-FFF2-40B4-BE49-F238E27FC236}">
                <a16:creationId xmlns:a16="http://schemas.microsoft.com/office/drawing/2014/main" id="{ABD6784B-0977-414D-BC12-5F42F627CC3D}"/>
              </a:ext>
            </a:extLst>
          </p:cNvPr>
          <p:cNvSpPr/>
          <p:nvPr/>
        </p:nvSpPr>
        <p:spPr>
          <a:xfrm>
            <a:off x="5747648" y="6455462"/>
            <a:ext cx="11726288" cy="888128"/>
          </a:xfrm>
          <a:prstGeom prst="rect">
            <a:avLst/>
          </a:prstGeom>
        </p:spPr>
        <p:txBody>
          <a:bodyPr wrap="none">
            <a:spAutoFit/>
          </a:bodyPr>
          <a:lstStyle/>
          <a:p>
            <a:pPr lvl="0" defTabSz="688975">
              <a:lnSpc>
                <a:spcPct val="120000"/>
              </a:lnSpc>
              <a:defRPr sz="3200">
                <a:gradFill flip="none" rotWithShape="1">
                  <a:gsLst>
                    <a:gs pos="0">
                      <a:srgbClr val="FFE68D"/>
                    </a:gs>
                    <a:gs pos="100000">
                      <a:srgbClr val="FFC156"/>
                    </a:gs>
                  </a:gsLst>
                  <a:lin ang="3600000" scaled="0"/>
                </a:gradFill>
                <a:latin typeface="FZLanTingHeiS-B-GB"/>
                <a:ea typeface="FZLanTingHeiS-B-GB"/>
                <a:cs typeface="FZLanTingHeiS-B-GB"/>
                <a:sym typeface="FZLanTingHeiS-B-GB"/>
              </a:defRPr>
            </a:pPr>
            <a:r>
              <a:rPr lang="zh-CN" altLang="en-US" sz="4500">
                <a:gradFill flip="none" rotWithShape="1">
                  <a:gsLst>
                    <a:gs pos="0">
                      <a:srgbClr val="FFE68D"/>
                    </a:gs>
                    <a:gs pos="100000">
                      <a:srgbClr val="FFC156"/>
                    </a:gs>
                  </a:gsLst>
                  <a:lin ang="3600000" scaled="0"/>
                </a:gradFill>
                <a:latin typeface="FZLanTingHeiS-B-GB"/>
                <a:ea typeface="FZLanTingHeiS-B-GB"/>
                <a:sym typeface="FZLanTingHeiS-B-GB"/>
              </a:rPr>
              <a:t>基于可信执行环境的大模型隐私保护推理方案</a:t>
            </a:r>
          </a:p>
        </p:txBody>
      </p:sp>
      <p:pic>
        <p:nvPicPr>
          <p:cNvPr id="41" name="图像" descr="图像">
            <a:extLst>
              <a:ext uri="{FF2B5EF4-FFF2-40B4-BE49-F238E27FC236}">
                <a16:creationId xmlns:a16="http://schemas.microsoft.com/office/drawing/2014/main" id="{5AAF3462-082C-44FD-AF20-7DBF4F9FAEC7}"/>
              </a:ext>
            </a:extLst>
          </p:cNvPr>
          <p:cNvPicPr>
            <a:picLocks noChangeAspect="1"/>
          </p:cNvPicPr>
          <p:nvPr/>
        </p:nvPicPr>
        <p:blipFill>
          <a:blip r:embed="rId3"/>
          <a:stretch>
            <a:fillRect/>
          </a:stretch>
        </p:blipFill>
        <p:spPr>
          <a:xfrm>
            <a:off x="11032871" y="4827367"/>
            <a:ext cx="1155843" cy="1181184"/>
          </a:xfrm>
          <a:prstGeom prst="rect">
            <a:avLst/>
          </a:prstGeom>
          <a:ln w="3175">
            <a:miter lim="400000"/>
            <a:headEnd/>
            <a:tailEnd/>
          </a:ln>
        </p:spPr>
      </p:pic>
      <p:sp>
        <p:nvSpPr>
          <p:cNvPr id="35" name="矩形 34">
            <a:extLst>
              <a:ext uri="{FF2B5EF4-FFF2-40B4-BE49-F238E27FC236}">
                <a16:creationId xmlns:a16="http://schemas.microsoft.com/office/drawing/2014/main" id="{6ABECF5A-22EE-48FF-98A9-F42ED0788C0E}"/>
              </a:ext>
            </a:extLst>
          </p:cNvPr>
          <p:cNvSpPr/>
          <p:nvPr/>
        </p:nvSpPr>
        <p:spPr>
          <a:xfrm>
            <a:off x="12504283" y="14715042"/>
            <a:ext cx="2373189" cy="786305"/>
          </a:xfrm>
          <a:prstGeom prst="rect">
            <a:avLst/>
          </a:prstGeom>
          <a:solidFill>
            <a:schemeClr val="tx1">
              <a:lumMod val="85000"/>
              <a:alpha val="6000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287" tIns="25287" rIns="25287" bIns="25287" numCol="1" spcCol="38100" rtlCol="0" anchor="ctr">
            <a:noAutofit/>
          </a:bodyPr>
          <a:lstStyle/>
          <a:p>
            <a:pPr defTabSz="1174115"/>
            <a:r>
              <a:rPr lang="en-US" altLang="zh-CN" sz="2400">
                <a:solidFill>
                  <a:srgbClr val="000000"/>
                </a:solidFill>
              </a:rPr>
              <a:t>CPU</a:t>
            </a:r>
            <a:endParaRPr lang="zh-CN" altLang="en-US" sz="2400" dirty="0">
              <a:solidFill>
                <a:srgbClr val="000000"/>
              </a:solidFill>
            </a:endParaRPr>
          </a:p>
        </p:txBody>
      </p:sp>
      <p:sp>
        <p:nvSpPr>
          <p:cNvPr id="36" name="矩形 35">
            <a:extLst>
              <a:ext uri="{FF2B5EF4-FFF2-40B4-BE49-F238E27FC236}">
                <a16:creationId xmlns:a16="http://schemas.microsoft.com/office/drawing/2014/main" id="{3A0422C4-9332-4CC6-8937-F89D679ABABE}"/>
              </a:ext>
            </a:extLst>
          </p:cNvPr>
          <p:cNvSpPr/>
          <p:nvPr/>
        </p:nvSpPr>
        <p:spPr>
          <a:xfrm>
            <a:off x="15394701" y="14715041"/>
            <a:ext cx="2373189" cy="786305"/>
          </a:xfrm>
          <a:prstGeom prst="rect">
            <a:avLst/>
          </a:prstGeom>
          <a:solidFill>
            <a:schemeClr val="tx1">
              <a:lumMod val="85000"/>
              <a:alpha val="6000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287" tIns="25287" rIns="25287" bIns="25287" numCol="1" spcCol="38100" rtlCol="0" anchor="ctr">
            <a:noAutofit/>
          </a:bodyPr>
          <a:lstStyle/>
          <a:p>
            <a:pPr defTabSz="1174115"/>
            <a:r>
              <a:rPr lang="en-US" altLang="zh-CN" sz="2400">
                <a:solidFill>
                  <a:srgbClr val="000000"/>
                </a:solidFill>
              </a:rPr>
              <a:t>NPU</a:t>
            </a:r>
            <a:endParaRPr lang="zh-CN" altLang="en-US" sz="2400" dirty="0">
              <a:solidFill>
                <a:srgbClr val="000000"/>
              </a:solidFill>
            </a:endParaRPr>
          </a:p>
        </p:txBody>
      </p:sp>
    </p:spTree>
    <p:extLst>
      <p:ext uri="{BB962C8B-B14F-4D97-AF65-F5344CB8AC3E}">
        <p14:creationId xmlns:p14="http://schemas.microsoft.com/office/powerpoint/2010/main" val="502436663"/>
      </p:ext>
    </p:extLst>
  </p:cSld>
  <p:clrMapOvr>
    <a:masterClrMapping/>
  </p:clrMapOvr>
  <p:transition spd="med"/>
</p:sld>
</file>

<file path=ppt/theme/theme1.xml><?xml version="1.0" encoding="utf-8"?>
<a:theme xmlns:a="http://schemas.openxmlformats.org/drawingml/2006/main"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FZLanTingHeiS-R-GB"/>
        <a:ea typeface="FZLanTingHeiS-R-GB"/>
        <a:cs typeface="FZLanTingHeiS-R-GB"/>
      </a:majorFont>
      <a:minorFont>
        <a:latin typeface="FZLanTingHeiS-R-GB"/>
        <a:ea typeface="FZLanTingHeiS-R-GB"/>
        <a:cs typeface="FZLanTingHeiS-R-GB"/>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175" cap="flat">
          <a:noFill/>
          <a:miter lim="400000"/>
        </a:ln>
        <a:effectLst/>
        <a:sp3d/>
      </a:spPr>
      <a:bodyPr rot="0" spcFirstLastPara="1" vertOverflow="overflow" horzOverflow="overflow" vert="horz" wrap="square" lIns="25287" tIns="25287" rIns="25287" bIns="25287" numCol="1" spcCol="38100" rtlCol="0" anchor="ctr">
        <a:spAutoFit/>
      </a:bodyPr>
      <a:lstStyle>
        <a:defPPr marL="0" marR="0" indent="0" algn="ctr" defTabSz="1174044" rtl="0" fontAlgn="auto" latinLnBrk="0" hangingPunct="0">
          <a:lnSpc>
            <a:spcPct val="100000"/>
          </a:lnSpc>
          <a:spcBef>
            <a:spcPts val="0"/>
          </a:spcBef>
          <a:spcAft>
            <a:spcPts val="0"/>
          </a:spcAft>
          <a:buClrTx/>
          <a:buSzTx/>
          <a:buFontTx/>
          <a:buNone/>
          <a:tabLst/>
          <a:defRPr kumimoji="0" sz="4400" b="0" i="0" u="none" strike="noStrike" cap="none" spc="0" normalizeH="0" baseline="0">
            <a:ln>
              <a:noFill/>
            </a:ln>
            <a:solidFill>
              <a:srgbClr val="000000"/>
            </a:solidFill>
            <a:effectLst/>
            <a:uFillTx/>
            <a:latin typeface="+mn-lt"/>
            <a:ea typeface="+mn-ea"/>
            <a:cs typeface="+mn-cs"/>
            <a:sym typeface="FZLanTingHeiS-R-GB"/>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5287" tIns="25287" rIns="25287" bIns="25287" numCol="1" spcCol="38100" rtlCol="0" anchor="ctr">
        <a:spAutoFit/>
      </a:bodyPr>
      <a:lstStyle>
        <a:defPPr marL="0" marR="0" indent="0" algn="ctr" defTabSz="346786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FZLanTingHeiS-R-GB"/>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FZLanTingHeiS-R-GB"/>
        <a:ea typeface="FZLanTingHeiS-R-GB"/>
        <a:cs typeface="FZLanTingHeiS-R-GB"/>
      </a:majorFont>
      <a:minorFont>
        <a:latin typeface="FZLanTingHeiS-R-GB"/>
        <a:ea typeface="FZLanTingHeiS-R-GB"/>
        <a:cs typeface="FZLanTingHeiS-R-GB"/>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175" cap="flat">
          <a:noFill/>
          <a:miter lim="400000"/>
        </a:ln>
        <a:effectLst/>
        <a:sp3d/>
      </a:spPr>
      <a:bodyPr rot="0" spcFirstLastPara="1" vertOverflow="overflow" horzOverflow="overflow" vert="horz" wrap="square" lIns="25287" tIns="25287" rIns="25287" bIns="25287" numCol="1" spcCol="38100" rtlCol="0" anchor="ctr">
        <a:spAutoFit/>
      </a:bodyPr>
      <a:lstStyle>
        <a:defPPr marL="0" marR="0" indent="0" algn="ctr" defTabSz="1174044" rtl="0" fontAlgn="auto" latinLnBrk="0" hangingPunct="0">
          <a:lnSpc>
            <a:spcPct val="100000"/>
          </a:lnSpc>
          <a:spcBef>
            <a:spcPts val="0"/>
          </a:spcBef>
          <a:spcAft>
            <a:spcPts val="0"/>
          </a:spcAft>
          <a:buClrTx/>
          <a:buSzTx/>
          <a:buFontTx/>
          <a:buNone/>
          <a:tabLst/>
          <a:defRPr kumimoji="0" sz="4400" b="0" i="0" u="none" strike="noStrike" cap="none" spc="0" normalizeH="0" baseline="0">
            <a:ln>
              <a:noFill/>
            </a:ln>
            <a:solidFill>
              <a:srgbClr val="000000"/>
            </a:solidFill>
            <a:effectLst/>
            <a:uFillTx/>
            <a:latin typeface="+mn-lt"/>
            <a:ea typeface="+mn-ea"/>
            <a:cs typeface="+mn-cs"/>
            <a:sym typeface="FZLanTingHeiS-R-GB"/>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5287" tIns="25287" rIns="25287" bIns="25287" numCol="1" spcCol="38100" rtlCol="0" anchor="ctr">
        <a:spAutoFit/>
      </a:bodyPr>
      <a:lstStyle>
        <a:defPPr marL="0" marR="0" indent="0" algn="ctr" defTabSz="346786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FZLanTingHeiS-R-GB"/>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21716</TotalTime>
  <Words>2983</Words>
  <Application>Microsoft Office PowerPoint</Application>
  <PresentationFormat>自定义</PresentationFormat>
  <Paragraphs>354</Paragraphs>
  <Slides>12</Slides>
  <Notes>12</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FZLanTingHeiS-B-GB</vt:lpstr>
      <vt:lpstr>FZLanTingHeiS-R-GB</vt:lpstr>
      <vt:lpstr>Huawei Sans</vt:lpstr>
      <vt:lpstr>Source Han Sans CN</vt:lpstr>
      <vt:lpstr>Source Han Sans CN Bold Bold</vt:lpstr>
      <vt:lpstr>Source Han Sans CN Medium</vt:lpstr>
      <vt:lpstr>Source Han Sans CN Regular</vt:lpstr>
      <vt:lpstr>等线</vt:lpstr>
      <vt:lpstr>Microsoft YaHei</vt:lpstr>
      <vt:lpstr>Arial</vt:lpstr>
      <vt:lpstr>20_BasicBlack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houmingyong</cp:lastModifiedBy>
  <cp:revision>559</cp:revision>
  <dcterms:modified xsi:type="dcterms:W3CDTF">2024-11-14T16:07:54Z</dcterms:modified>
</cp:coreProperties>
</file>