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1" r:id="rId3"/>
  </p:sldMasterIdLst>
  <p:notesMasterIdLst>
    <p:notesMasterId r:id="rId6"/>
  </p:notesMasterIdLst>
  <p:handoutMasterIdLst>
    <p:handoutMasterId r:id="rId17"/>
  </p:handoutMasterIdLst>
  <p:sldIdLst>
    <p:sldId id="257" r:id="rId4"/>
    <p:sldId id="930" r:id="rId5"/>
    <p:sldId id="960" r:id="rId7"/>
    <p:sldId id="958" r:id="rId8"/>
    <p:sldId id="957" r:id="rId9"/>
    <p:sldId id="959" r:id="rId10"/>
    <p:sldId id="945" r:id="rId11"/>
    <p:sldId id="952" r:id="rId12"/>
    <p:sldId id="946" r:id="rId13"/>
    <p:sldId id="949" r:id="rId14"/>
    <p:sldId id="929" r:id="rId15"/>
    <p:sldId id="899" r:id="rId16"/>
  </p:sldIdLst>
  <p:sldSz cx="1219644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75" userDrawn="1">
          <p15:clr>
            <a:srgbClr val="A4A3A4"/>
          </p15:clr>
        </p15:guide>
        <p15:guide id="2" orient="horz" pos="430" userDrawn="1">
          <p15:clr>
            <a:srgbClr val="A4A3A4"/>
          </p15:clr>
        </p15:guide>
        <p15:guide id="3" pos="7243" userDrawn="1">
          <p15:clr>
            <a:srgbClr val="A4A3A4"/>
          </p15:clr>
        </p15:guide>
        <p15:guide id="4" pos="440" userDrawn="1">
          <p15:clr>
            <a:srgbClr val="A4A3A4"/>
          </p15:clr>
        </p15:guide>
        <p15:guide id="5" orient="horz" pos="3964" userDrawn="1">
          <p15:clr>
            <a:srgbClr val="A4A3A4"/>
          </p15:clr>
        </p15:guide>
        <p15:guide id="6" orient="horz" pos="7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Aisen Yi"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21815"/>
    <a:srgbClr val="E9002F"/>
    <a:srgbClr val="0066FF"/>
    <a:srgbClr val="0070C0"/>
    <a:srgbClr val="D4F1F5"/>
    <a:srgbClr val="FFFFFF"/>
    <a:srgbClr val="B5B5B5"/>
    <a:srgbClr val="92D050"/>
    <a:srgbClr val="59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5" autoAdjust="0"/>
    <p:restoredTop sz="95725" autoAdjust="0"/>
  </p:normalViewPr>
  <p:slideViewPr>
    <p:cSldViewPr snapToGrid="0" snapToObjects="1" showGuides="1">
      <p:cViewPr varScale="1">
        <p:scale>
          <a:sx n="93" d="100"/>
          <a:sy n="93" d="100"/>
        </p:scale>
        <p:origin x="72" y="264"/>
      </p:cViewPr>
      <p:guideLst>
        <p:guide pos="3875"/>
        <p:guide orient="horz" pos="430"/>
        <p:guide pos="7243"/>
        <p:guide pos="440"/>
        <p:guide orient="horz" pos="3964"/>
        <p:guide orient="horz" pos="7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6700"/>
    </p:cViewPr>
  </p:sorterViewPr>
  <p:notesViewPr>
    <p:cSldViewPr snapToGrid="0" snapToObjects="1">
      <p:cViewPr varScale="1">
        <p:scale>
          <a:sx n="77" d="100"/>
          <a:sy n="77" d="100"/>
        </p:scale>
        <p:origin x="2796"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0.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ln>
        </p:spPr>
      </p:sp>
      <p:sp>
        <p:nvSpPr>
          <p:cNvPr id="880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80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94E3E002-5F33-4C9F-B92E-7D36839BF77C}" type="slidenum">
              <a:rPr lang="zh-CN" altLang="en-US">
                <a:cs typeface="等线" panose="02010600030101010101" charset="-122"/>
              </a:rPr>
            </a:fld>
            <a:endParaRPr lang="en-US" altLang="zh-CN">
              <a:cs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ln>
        </p:spPr>
      </p:sp>
      <p:sp>
        <p:nvSpPr>
          <p:cNvPr id="880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80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94E3E002-5F33-4C9F-B92E-7D36839BF77C}" type="slidenum">
              <a:rPr lang="zh-CN" altLang="en-US">
                <a:cs typeface="等线" panose="02010600030101010101" charset="-122"/>
              </a:rPr>
            </a:fld>
            <a:endParaRPr lang="en-US" altLang="zh-CN">
              <a:cs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ln>
        </p:spPr>
      </p:sp>
      <p:sp>
        <p:nvSpPr>
          <p:cNvPr id="880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80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94E3E002-5F33-4C9F-B92E-7D36839BF77C}" type="slidenum">
              <a:rPr lang="zh-CN" altLang="en-US">
                <a:cs typeface="等线" panose="02010600030101010101" charset="-122"/>
              </a:rPr>
            </a:fld>
            <a:endParaRPr lang="en-US" altLang="zh-CN">
              <a:cs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ln>
        </p:spPr>
      </p:sp>
      <p:sp>
        <p:nvSpPr>
          <p:cNvPr id="880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80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94E3E002-5F33-4C9F-B92E-7D36839BF77C}" type="slidenum">
              <a:rPr lang="zh-CN" altLang="en-US">
                <a:cs typeface="等线" panose="02010600030101010101" charset="-122"/>
              </a:rPr>
            </a:fld>
            <a:endParaRPr lang="en-US" altLang="zh-CN">
              <a:cs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ln>
        </p:spPr>
      </p:sp>
      <p:sp>
        <p:nvSpPr>
          <p:cNvPr id="880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80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94E3E002-5F33-4C9F-B92E-7D36839BF77C}" type="slidenum">
              <a:rPr lang="zh-CN" altLang="en-US">
                <a:cs typeface="等线" panose="02010600030101010101" charset="-122"/>
              </a:rPr>
            </a:fld>
            <a:endParaRPr lang="en-US" altLang="zh-CN">
              <a:cs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ln>
        </p:spPr>
      </p:sp>
      <p:sp>
        <p:nvSpPr>
          <p:cNvPr id="880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80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94E3E002-5F33-4C9F-B92E-7D36839BF77C}" type="slidenum">
              <a:rPr lang="zh-CN" altLang="en-US">
                <a:cs typeface="等线" panose="02010600030101010101" charset="-122"/>
              </a:rPr>
            </a:fld>
            <a:endParaRPr lang="en-US" altLang="zh-CN">
              <a:cs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ln>
        </p:spPr>
      </p:sp>
      <p:sp>
        <p:nvSpPr>
          <p:cNvPr id="880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80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94E3E002-5F33-4C9F-B92E-7D36839BF77C}" type="slidenum">
              <a:rPr lang="zh-CN" altLang="en-US">
                <a:cs typeface="等线" panose="02010600030101010101" charset="-122"/>
              </a:rPr>
            </a:fld>
            <a:endParaRPr lang="en-US" altLang="zh-CN">
              <a:cs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ln>
        </p:spPr>
      </p:sp>
      <p:sp>
        <p:nvSpPr>
          <p:cNvPr id="880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80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94E3E002-5F33-4C9F-B92E-7D36839BF77C}" type="slidenum">
              <a:rPr lang="zh-CN" altLang="en-US">
                <a:cs typeface="等线" panose="02010600030101010101" charset="-122"/>
              </a:rPr>
            </a:fld>
            <a:endParaRPr lang="en-US" altLang="zh-CN">
              <a:cs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ln>
        </p:spPr>
      </p:sp>
      <p:sp>
        <p:nvSpPr>
          <p:cNvPr id="880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8806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94E3E002-5F33-4C9F-B92E-7D36839BF77C}" type="slidenum">
              <a:rPr lang="zh-CN" altLang="en-US">
                <a:cs typeface="等线" panose="02010600030101010101" charset="-122"/>
              </a:rPr>
            </a:fld>
            <a:endParaRPr lang="en-US" altLang="zh-CN">
              <a:cs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NCTI-封面版式1">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1801813" y="1920875"/>
            <a:ext cx="8332787" cy="1589088"/>
          </a:xfrm>
          <a:prstGeom prst="rect">
            <a:avLst/>
          </a:prstGeom>
        </p:spPr>
        <p:txBody>
          <a:bodyPr anchor="ctr"/>
          <a:lstStyle>
            <a:lvl1pPr marL="0" indent="0" algn="ctr">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点击此处输入胶片主题</a:t>
            </a:r>
            <a:endParaRPr lang="zh-CN" altLang="en-US" dirty="0"/>
          </a:p>
        </p:txBody>
      </p:sp>
      <p:sp>
        <p:nvSpPr>
          <p:cNvPr id="8" name="文本占位符 7"/>
          <p:cNvSpPr>
            <a:spLocks noGrp="1"/>
          </p:cNvSpPr>
          <p:nvPr>
            <p:ph type="body" sz="quarter" idx="12" hasCustomPrompt="1"/>
          </p:nvPr>
        </p:nvSpPr>
        <p:spPr>
          <a:xfrm>
            <a:off x="4215934" y="4249271"/>
            <a:ext cx="3321050" cy="611188"/>
          </a:xfrm>
          <a:prstGeom prst="rect">
            <a:avLst/>
          </a:prstGeom>
        </p:spPr>
        <p:txBody>
          <a:bodyPr anchor="ctr"/>
          <a:lstStyle>
            <a:lvl1pPr marL="0" indent="0" algn="ctr">
              <a:buFontTx/>
              <a:buNone/>
              <a:defRPr sz="2400">
                <a:latin typeface="微软雅黑" panose="020B0503020204020204" pitchFamily="34" charset="-122"/>
                <a:ea typeface="微软雅黑" panose="020B0503020204020204" pitchFamily="34" charset="-122"/>
              </a:defRPr>
            </a:lvl1pPr>
          </a:lstStyle>
          <a:p>
            <a:pPr lvl="0"/>
            <a:r>
              <a:rPr lang="en-US" altLang="zh-CN" dirty="0"/>
              <a:t>2022</a:t>
            </a:r>
            <a:r>
              <a:rPr lang="zh-CN" altLang="en-US" dirty="0"/>
              <a:t>年</a:t>
            </a:r>
            <a:r>
              <a:rPr lang="en-US" altLang="zh-CN" dirty="0"/>
              <a:t>7</a:t>
            </a:r>
            <a:r>
              <a:rPr lang="zh-CN" altLang="en-US" dirty="0"/>
              <a:t>月</a:t>
            </a:r>
            <a:endParaRPr lang="zh-CN" altLang="en-US" dirty="0"/>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0171" y="143540"/>
            <a:ext cx="4932576" cy="1099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NCTI-谢谢">
    <p:spTree>
      <p:nvGrpSpPr>
        <p:cNvPr id="1" name=""/>
        <p:cNvGrpSpPr/>
        <p:nvPr/>
      </p:nvGrpSpPr>
      <p:grpSpPr>
        <a:xfrm>
          <a:off x="0" y="0"/>
          <a:ext cx="0" cy="0"/>
          <a:chOff x="0" y="0"/>
          <a:chExt cx="0" cy="0"/>
        </a:xfrm>
      </p:grpSpPr>
      <p:sp>
        <p:nvSpPr>
          <p:cNvPr id="6" name="矩形 259"/>
          <p:cNvSpPr>
            <a:spLocks noChangeArrowheads="1"/>
          </p:cNvSpPr>
          <p:nvPr userDrawn="1"/>
        </p:nvSpPr>
        <p:spPr bwMode="auto">
          <a:xfrm>
            <a:off x="4560021" y="2313827"/>
            <a:ext cx="3852459" cy="923925"/>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914400">
              <a:buNone/>
              <a:defRPr/>
            </a:pPr>
            <a:r>
              <a:rPr lang="zh-CN" altLang="en-US" sz="6000" b="1" cap="all" spc="600" dirty="0">
                <a:solidFill>
                  <a:schemeClr val="bg1"/>
                </a:solidFill>
                <a:cs typeface="微软雅黑" panose="020B0503020204020204" pitchFamily="34" charset="-122"/>
                <a:sym typeface="inpin heiti" panose="00000500000000000000" pitchFamily="2" charset="-122"/>
              </a:rPr>
              <a:t>谢</a:t>
            </a:r>
            <a:r>
              <a:rPr lang="en-US" altLang="zh-CN" sz="6000" b="1" cap="all" spc="600" dirty="0">
                <a:solidFill>
                  <a:schemeClr val="bg1"/>
                </a:solidFill>
                <a:cs typeface="微软雅黑" panose="020B0503020204020204" pitchFamily="34" charset="-122"/>
                <a:sym typeface="inpin heiti" panose="00000500000000000000" pitchFamily="2" charset="-122"/>
              </a:rPr>
              <a:t>  </a:t>
            </a:r>
            <a:r>
              <a:rPr lang="zh-CN" altLang="en-US" sz="6000" b="1" cap="all" spc="600" dirty="0">
                <a:solidFill>
                  <a:schemeClr val="bg1"/>
                </a:solidFill>
                <a:cs typeface="微软雅黑" panose="020B0503020204020204" pitchFamily="34" charset="-122"/>
                <a:sym typeface="inpin heiti" panose="00000500000000000000" pitchFamily="2" charset="-122"/>
              </a:rPr>
              <a:t>谢 </a:t>
            </a:r>
            <a:r>
              <a:rPr lang="zh-CN" altLang="en-US" sz="6000" b="1" cap="all" spc="600" dirty="0">
                <a:solidFill>
                  <a:schemeClr val="bg1"/>
                </a:solidFill>
                <a:latin typeface="inpin heiti" panose="00000500000000000000" pitchFamily="2" charset="-122"/>
                <a:ea typeface="inpin heiti" panose="00000500000000000000" pitchFamily="2" charset="-122"/>
                <a:cs typeface="Arial" panose="020B0604020202020204" pitchFamily="34" charset="0"/>
                <a:sym typeface="inpin heiti" panose="00000500000000000000" pitchFamily="2" charset="-122"/>
              </a:rPr>
              <a:t>！</a:t>
            </a:r>
            <a:endParaRPr lang="zh-CN" altLang="en-US" sz="6000" b="1" cap="all" spc="600" dirty="0">
              <a:solidFill>
                <a:schemeClr val="bg1"/>
              </a:solidFill>
              <a:latin typeface="inpin heiti" panose="00000500000000000000" pitchFamily="2" charset="-122"/>
              <a:ea typeface="inpin heiti" panose="00000500000000000000" pitchFamily="2" charset="-122"/>
              <a:cs typeface="Arial" panose="020B0604020202020204" pitchFamily="34" charset="0"/>
              <a:sym typeface="inpin heiti" panose="00000500000000000000" pitchFamily="2" charset="-122"/>
            </a:endParaRPr>
          </a:p>
        </p:txBody>
      </p:sp>
      <p:sp>
        <p:nvSpPr>
          <p:cNvPr id="2" name="矩形 1"/>
          <p:cNvSpPr/>
          <p:nvPr userDrawn="1"/>
        </p:nvSpPr>
        <p:spPr>
          <a:xfrm>
            <a:off x="4814499" y="4295553"/>
            <a:ext cx="2567763" cy="441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zh-CN" altLang="en-US" sz="1400" dirty="0">
                <a:solidFill>
                  <a:schemeClr val="tx1"/>
                </a:solidFill>
                <a:latin typeface="微软雅黑" panose="020B0503020204020204" pitchFamily="34" charset="-122"/>
                <a:ea typeface="微软雅黑" panose="020B0503020204020204" pitchFamily="34" charset="-122"/>
              </a:rPr>
              <a:t>工业软件产业发展中心</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spcBef>
                <a:spcPts val="600"/>
              </a:spcBef>
            </a:pPr>
            <a:r>
              <a:rPr lang="zh-CN" altLang="en-US" sz="1400" dirty="0">
                <a:solidFill>
                  <a:schemeClr val="tx1"/>
                </a:solidFill>
                <a:latin typeface="微软雅黑" panose="020B0503020204020204" pitchFamily="34" charset="-122"/>
                <a:ea typeface="微软雅黑" panose="020B0503020204020204" pitchFamily="34" charset="-122"/>
              </a:rPr>
              <a:t>版权所有，侵权必究</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CTI-内容版式0">
    <p:spTree>
      <p:nvGrpSpPr>
        <p:cNvPr id="1" name=""/>
        <p:cNvGrpSpPr/>
        <p:nvPr/>
      </p:nvGrpSpPr>
      <p:grpSpPr>
        <a:xfrm>
          <a:off x="0" y="0"/>
          <a:ext cx="0" cy="0"/>
          <a:chOff x="0" y="0"/>
          <a:chExt cx="0" cy="0"/>
        </a:xfrm>
      </p:grpSpPr>
      <p:sp>
        <p:nvSpPr>
          <p:cNvPr id="6" name="文本框 5"/>
          <p:cNvSpPr txBox="1"/>
          <p:nvPr userDrawn="1"/>
        </p:nvSpPr>
        <p:spPr>
          <a:xfrm>
            <a:off x="9102090" y="6353294"/>
            <a:ext cx="2388870" cy="276999"/>
          </a:xfrm>
          <a:prstGeom prst="rect">
            <a:avLst/>
          </a:prstGeom>
          <a:noFill/>
        </p:spPr>
        <p:txBody>
          <a:bodyPr wrap="square">
            <a:spAutoFit/>
          </a:bodyPr>
          <a:lstStyle/>
          <a:p>
            <a:pPr algn="r"/>
            <a:fld id="{C582FFCA-F427-4EE4-9A40-99379FAB23F9}" type="slidenum">
              <a:rPr lang="zh-CN" altLang="en-US" sz="1200" smtClean="0"/>
            </a:fld>
            <a:endParaRPr lang="zh-CN" alt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图片 39"/>
          <p:cNvPicPr>
            <a:picLocks noChangeAspect="1"/>
          </p:cNvPicPr>
          <p:nvPr userDrawn="1"/>
        </p:nvPicPr>
        <p:blipFill>
          <a:blip r:embed="rId3"/>
          <a:srcRect/>
          <a:stretch>
            <a:fillRect/>
          </a:stretch>
        </p:blipFill>
        <p:spPr bwMode="auto">
          <a:xfrm>
            <a:off x="-42880" y="0"/>
            <a:ext cx="12244408" cy="6861175"/>
          </a:xfrm>
          <a:prstGeom prst="rect">
            <a:avLst/>
          </a:prstGeom>
          <a:noFill/>
          <a:ln w="9525">
            <a:noFill/>
            <a:miter lim="800000"/>
            <a:headEnd/>
            <a:tailEnd/>
          </a:ln>
        </p:spPr>
      </p:pic>
      <p:grpSp>
        <p:nvGrpSpPr>
          <p:cNvPr id="21" name="组合 22"/>
          <p:cNvGrpSpPr/>
          <p:nvPr userDrawn="1"/>
        </p:nvGrpSpPr>
        <p:grpSpPr bwMode="auto">
          <a:xfrm>
            <a:off x="134144" y="4092576"/>
            <a:ext cx="11912600" cy="2765426"/>
            <a:chOff x="494773" y="4907679"/>
            <a:chExt cx="15422049" cy="3740061"/>
          </a:xfrm>
        </p:grpSpPr>
        <p:pic>
          <p:nvPicPr>
            <p:cNvPr id="22" name="图形 23"/>
            <p:cNvPicPr>
              <a:picLocks noChangeAspect="1"/>
            </p:cNvPicPr>
            <p:nvPr/>
          </p:nvPicPr>
          <p:blipFill>
            <a:blip r:embed="rId4"/>
            <a:srcRect l="16225" t="14211" r="35786" b="53214"/>
            <a:stretch>
              <a:fillRect/>
            </a:stretch>
          </p:blipFill>
          <p:spPr bwMode="auto">
            <a:xfrm>
              <a:off x="7576455" y="7609251"/>
              <a:ext cx="2002971" cy="924536"/>
            </a:xfrm>
            <a:prstGeom prst="rect">
              <a:avLst/>
            </a:prstGeom>
            <a:noFill/>
            <a:ln w="9525">
              <a:noFill/>
              <a:miter lim="800000"/>
              <a:headEnd/>
              <a:tailEnd/>
            </a:ln>
          </p:spPr>
        </p:pic>
        <p:grpSp>
          <p:nvGrpSpPr>
            <p:cNvPr id="23" name="组合 24"/>
            <p:cNvGrpSpPr/>
            <p:nvPr/>
          </p:nvGrpSpPr>
          <p:grpSpPr bwMode="auto">
            <a:xfrm>
              <a:off x="494773" y="4907679"/>
              <a:ext cx="15422049" cy="3740061"/>
              <a:chOff x="596924" y="4950402"/>
              <a:chExt cx="15422049" cy="3740061"/>
            </a:xfrm>
          </p:grpSpPr>
          <p:pic>
            <p:nvPicPr>
              <p:cNvPr id="24" name="图形 25"/>
              <p:cNvPicPr>
                <a:picLocks noChangeAspect="1"/>
              </p:cNvPicPr>
              <p:nvPr/>
            </p:nvPicPr>
            <p:blipFill>
              <a:blip r:embed="rId5"/>
              <a:srcRect l="66643" t="899" r="12708" b="-899"/>
              <a:stretch>
                <a:fillRect/>
              </a:stretch>
            </p:blipFill>
            <p:spPr bwMode="auto">
              <a:xfrm>
                <a:off x="11983922" y="5171354"/>
                <a:ext cx="4035051" cy="3519107"/>
              </a:xfrm>
              <a:prstGeom prst="rect">
                <a:avLst/>
              </a:prstGeom>
              <a:noFill/>
              <a:ln w="9525">
                <a:noFill/>
                <a:miter lim="800000"/>
                <a:headEnd/>
                <a:tailEnd/>
              </a:ln>
            </p:spPr>
          </p:pic>
          <p:pic>
            <p:nvPicPr>
              <p:cNvPr id="25" name="图形 26"/>
              <p:cNvPicPr>
                <a:picLocks noChangeAspect="1"/>
              </p:cNvPicPr>
              <p:nvPr/>
            </p:nvPicPr>
            <p:blipFill>
              <a:blip r:embed="rId5"/>
              <a:srcRect l="8421" r="69594"/>
              <a:stretch>
                <a:fillRect/>
              </a:stretch>
            </p:blipFill>
            <p:spPr bwMode="auto">
              <a:xfrm>
                <a:off x="596924" y="4950402"/>
                <a:ext cx="4565129" cy="3740059"/>
              </a:xfrm>
              <a:prstGeom prst="rect">
                <a:avLst/>
              </a:prstGeom>
              <a:noFill/>
              <a:ln w="9525">
                <a:noFill/>
                <a:miter lim="800000"/>
                <a:headEnd/>
                <a:tailEnd/>
              </a:ln>
            </p:spPr>
          </p:pic>
          <p:pic>
            <p:nvPicPr>
              <p:cNvPr id="26" name="图形 27"/>
              <p:cNvPicPr>
                <a:picLocks noChangeAspect="1"/>
              </p:cNvPicPr>
              <p:nvPr/>
            </p:nvPicPr>
            <p:blipFill>
              <a:blip r:embed="rId5"/>
              <a:srcRect l="30070" r="35921"/>
              <a:stretch>
                <a:fillRect/>
              </a:stretch>
            </p:blipFill>
            <p:spPr bwMode="auto">
              <a:xfrm>
                <a:off x="5284486" y="5171355"/>
                <a:ext cx="6644878" cy="3519108"/>
              </a:xfrm>
              <a:prstGeom prst="rect">
                <a:avLst/>
              </a:prstGeom>
              <a:noFill/>
              <a:ln w="9525">
                <a:noFill/>
                <a:miter lim="800000"/>
                <a:headEnd/>
                <a:tailEnd/>
              </a:ln>
            </p:spPr>
          </p:pic>
        </p:grpSp>
      </p:grpSp>
      <p:pic>
        <p:nvPicPr>
          <p:cNvPr id="34" name="图片 15"/>
          <p:cNvPicPr>
            <a:picLocks noChangeAspect="1"/>
          </p:cNvPicPr>
          <p:nvPr userDrawn="1"/>
        </p:nvPicPr>
        <p:blipFill>
          <a:blip r:embed="rId6"/>
          <a:srcRect t="29984" b="36768"/>
          <a:stretch>
            <a:fillRect/>
          </a:stretch>
        </p:blipFill>
        <p:spPr bwMode="auto">
          <a:xfrm>
            <a:off x="-8732" y="1417639"/>
            <a:ext cx="12192001" cy="2674937"/>
          </a:xfrm>
          <a:prstGeom prst="rect">
            <a:avLst/>
          </a:prstGeom>
          <a:noFill/>
          <a:ln w="9525">
            <a:noFill/>
            <a:miter lim="800000"/>
            <a:headEnd/>
            <a:tailEnd/>
          </a:ln>
        </p:spPr>
      </p:pic>
      <p:grpSp>
        <p:nvGrpSpPr>
          <p:cNvPr id="30" name="组合 6"/>
          <p:cNvGrpSpPr/>
          <p:nvPr userDrawn="1"/>
        </p:nvGrpSpPr>
        <p:grpSpPr bwMode="auto">
          <a:xfrm>
            <a:off x="-19844" y="1581150"/>
            <a:ext cx="12203113" cy="2336800"/>
            <a:chOff x="-35" y="2489"/>
            <a:chExt cx="19218" cy="3681"/>
          </a:xfrm>
        </p:grpSpPr>
        <p:sp>
          <p:nvSpPr>
            <p:cNvPr id="31" name="矩形 30"/>
            <p:cNvSpPr/>
            <p:nvPr/>
          </p:nvSpPr>
          <p:spPr>
            <a:xfrm>
              <a:off x="-35" y="2489"/>
              <a:ext cx="19218" cy="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35" y="6012"/>
              <a:ext cx="19218" cy="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45" name="组合 6"/>
          <p:cNvGrpSpPr/>
          <p:nvPr userDrawn="1"/>
        </p:nvGrpSpPr>
        <p:grpSpPr bwMode="auto">
          <a:xfrm>
            <a:off x="-19844" y="1581150"/>
            <a:ext cx="12203113" cy="2336800"/>
            <a:chOff x="-35" y="2489"/>
            <a:chExt cx="19218" cy="3681"/>
          </a:xfrm>
        </p:grpSpPr>
        <p:sp>
          <p:nvSpPr>
            <p:cNvPr id="46" name="矩形 45"/>
            <p:cNvSpPr/>
            <p:nvPr/>
          </p:nvSpPr>
          <p:spPr>
            <a:xfrm>
              <a:off x="-35" y="2489"/>
              <a:ext cx="19218" cy="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矩形 46"/>
            <p:cNvSpPr/>
            <p:nvPr/>
          </p:nvSpPr>
          <p:spPr>
            <a:xfrm>
              <a:off x="-35" y="6012"/>
              <a:ext cx="19218" cy="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7" name="矩形 26"/>
          <p:cNvSpPr/>
          <p:nvPr userDrawn="1"/>
        </p:nvSpPr>
        <p:spPr>
          <a:xfrm>
            <a:off x="31752" y="1414464"/>
            <a:ext cx="12180888" cy="2674937"/>
          </a:xfrm>
          <a:prstGeom prst="rect">
            <a:avLst/>
          </a:prstGeom>
          <a:solidFill>
            <a:srgbClr val="0C2DB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图片 39"/>
          <p:cNvPicPr>
            <a:picLocks noChangeAspect="1"/>
          </p:cNvPicPr>
          <p:nvPr userDrawn="1"/>
        </p:nvPicPr>
        <p:blipFill>
          <a:blip r:embed="rId2"/>
          <a:srcRect/>
          <a:stretch>
            <a:fillRect/>
          </a:stretch>
        </p:blipFill>
        <p:spPr bwMode="auto">
          <a:xfrm>
            <a:off x="-67336" y="-139700"/>
            <a:ext cx="12244408" cy="6861175"/>
          </a:xfrm>
          <a:prstGeom prst="rect">
            <a:avLst/>
          </a:prstGeom>
          <a:noFill/>
          <a:ln w="9525">
            <a:noFill/>
            <a:miter lim="800000"/>
            <a:headEnd/>
            <a:tailEnd/>
          </a:ln>
        </p:spPr>
      </p:pic>
      <p:sp>
        <p:nvSpPr>
          <p:cNvPr id="6" name="灯片编号占位符 5"/>
          <p:cNvSpPr>
            <a:spLocks noGrp="1"/>
          </p:cNvSpPr>
          <p:nvPr>
            <p:ph type="sldNum" sz="quarter" idx="4"/>
          </p:nvPr>
        </p:nvSpPr>
        <p:spPr>
          <a:xfrm>
            <a:off x="8613775" y="6356350"/>
            <a:ext cx="274478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2FFCA-F427-4EE4-9A40-99379FAB23F9}" type="slidenum">
              <a:rPr lang="zh-CN" altLang="en-US" smtClean="0"/>
            </a:fld>
            <a:endParaRPr lang="zh-CN" altLang="en-US" dirty="0"/>
          </a:p>
        </p:txBody>
      </p:sp>
      <p:sp>
        <p:nvSpPr>
          <p:cNvPr id="26" name="矩形 16"/>
          <p:cNvSpPr/>
          <p:nvPr userDrawn="1"/>
        </p:nvSpPr>
        <p:spPr>
          <a:xfrm>
            <a:off x="-47008" y="585470"/>
            <a:ext cx="12243136" cy="149860"/>
          </a:xfrm>
          <a:prstGeom prst="rect">
            <a:avLst/>
          </a:prstGeom>
          <a:gradFill>
            <a:gsLst>
              <a:gs pos="55000">
                <a:srgbClr val="1745A5"/>
              </a:gs>
              <a:gs pos="100000">
                <a:srgbClr val="1745A5"/>
              </a:gs>
              <a:gs pos="19000">
                <a:srgbClr val="BFBFBF">
                  <a:alpha val="33000"/>
                </a:srgb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pic>
        <p:nvPicPr>
          <p:cNvPr id="2"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747370" y="-1"/>
            <a:ext cx="2336721" cy="52099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9" Type="http://schemas.openxmlformats.org/officeDocument/2006/relationships/image" Target="../media/image16.jpe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2" Type="http://schemas.openxmlformats.org/officeDocument/2006/relationships/notesSlide" Target="../notesSlides/notesSlide5.xml"/><Relationship Id="rId11" Type="http://schemas.openxmlformats.org/officeDocument/2006/relationships/slideLayout" Target="../slideLayouts/slideLayout3.xml"/><Relationship Id="rId10" Type="http://schemas.openxmlformats.org/officeDocument/2006/relationships/tags" Target="../tags/tag5.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7" name="组合 6"/>
          <p:cNvGrpSpPr/>
          <p:nvPr/>
        </p:nvGrpSpPr>
        <p:grpSpPr bwMode="auto">
          <a:xfrm>
            <a:off x="-19844" y="1581150"/>
            <a:ext cx="12203113" cy="2336800"/>
            <a:chOff x="-35" y="2489"/>
            <a:chExt cx="19218" cy="3681"/>
          </a:xfrm>
        </p:grpSpPr>
        <p:sp>
          <p:nvSpPr>
            <p:cNvPr id="3" name="矩形 2"/>
            <p:cNvSpPr/>
            <p:nvPr/>
          </p:nvSpPr>
          <p:spPr>
            <a:xfrm>
              <a:off x="-35" y="2489"/>
              <a:ext cx="19218" cy="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p:nvSpPr>
          <p:spPr>
            <a:xfrm>
              <a:off x="-35" y="6012"/>
              <a:ext cx="19218" cy="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6" name="文本占位符 5"/>
          <p:cNvSpPr>
            <a:spLocks noGrp="1"/>
          </p:cNvSpPr>
          <p:nvPr>
            <p:ph type="body" sz="quarter" idx="11"/>
          </p:nvPr>
        </p:nvSpPr>
        <p:spPr>
          <a:xfrm>
            <a:off x="1197610" y="1920875"/>
            <a:ext cx="9713595" cy="1589405"/>
          </a:xfrm>
        </p:spPr>
        <p:txBody>
          <a:bodyPr/>
          <a:lstStyle/>
          <a:p>
            <a:pPr algn="ctr">
              <a:lnSpc>
                <a:spcPts val="6000"/>
              </a:lnSpc>
              <a:spcBef>
                <a:spcPts val="0"/>
              </a:spcBef>
              <a:defRPr/>
            </a:pPr>
            <a:r>
              <a:rPr lang="zh-CN" altLang="en-US" sz="3600" dirty="0">
                <a:solidFill>
                  <a:schemeClr val="accent1">
                    <a:lumMod val="20000"/>
                    <a:lumOff val="80000"/>
                  </a:schemeClr>
                </a:solidFill>
                <a:latin typeface="微软雅黑" panose="020B0503020204020204" pitchFamily="34" charset="-122"/>
                <a:ea typeface="微软雅黑" panose="020B0503020204020204" pitchFamily="34" charset="-122"/>
                <a:cs typeface="+mn-cs"/>
              </a:rPr>
              <a:t>国创openEuler Embedded商业发行版在高端数控系统的应用实践</a:t>
            </a:r>
            <a:endParaRPr lang="zh-CN" altLang="en-US" sz="3600" dirty="0">
              <a:solidFill>
                <a:schemeClr val="accent1">
                  <a:lumMod val="20000"/>
                  <a:lumOff val="80000"/>
                </a:schemeClr>
              </a:solidFill>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3661263" y="4262668"/>
            <a:ext cx="455605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姓名：舒明             </a:t>
            </a:r>
            <a:r>
              <a:rPr lang="en-US" altLang="zh-CN" b="1" dirty="0">
                <a:latin typeface="微软雅黑" panose="020B0503020204020204" pitchFamily="34" charset="-122"/>
                <a:ea typeface="微软雅黑" panose="020B0503020204020204" pitchFamily="34" charset="-122"/>
              </a:rPr>
              <a:t>2024</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11</a:t>
            </a:r>
            <a:r>
              <a:rPr lang="zh-CN" altLang="en-US" b="1" dirty="0">
                <a:latin typeface="微软雅黑" panose="020B0503020204020204" pitchFamily="34" charset="-122"/>
                <a:ea typeface="微软雅黑" panose="020B0503020204020204" pitchFamily="34" charset="-122"/>
              </a:rPr>
              <a:t>月</a:t>
            </a:r>
            <a:r>
              <a:rPr lang="en-US" altLang="zh-CN" b="1" dirty="0">
                <a:latin typeface="微软雅黑" panose="020B0503020204020204" pitchFamily="34" charset="-122"/>
                <a:ea typeface="微软雅黑" panose="020B0503020204020204" pitchFamily="34" charset="-122"/>
              </a:rPr>
              <a:t>15</a:t>
            </a:r>
            <a:r>
              <a:rPr lang="zh-CN" altLang="en-US" b="1" dirty="0">
                <a:latin typeface="微软雅黑" panose="020B0503020204020204" pitchFamily="34" charset="-122"/>
                <a:ea typeface="微软雅黑" panose="020B0503020204020204" pitchFamily="34" charset="-122"/>
              </a:rPr>
              <a:t>日</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1"/>
          <p:cNvSpPr>
            <a:spLocks noChangeArrowheads="1"/>
          </p:cNvSpPr>
          <p:nvPr/>
        </p:nvSpPr>
        <p:spPr bwMode="auto">
          <a:xfrm>
            <a:off x="698500" y="68183"/>
            <a:ext cx="9419292" cy="829945"/>
          </a:xfrm>
          <a:prstGeom prst="rect">
            <a:avLst/>
          </a:prstGeom>
          <a:noFill/>
          <a:ln w="9525">
            <a:noFill/>
            <a:miter lim="800000"/>
          </a:ln>
        </p:spPr>
        <p:txBody>
          <a:bodyPr wrap="squar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高端数控系统的</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DFX</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设计实践</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400" b="1" dirty="0">
              <a:solidFill>
                <a:srgbClr val="4472C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49728" y="978670"/>
            <a:ext cx="10068911" cy="5477510"/>
          </a:xfrm>
          <a:prstGeom prst="rect">
            <a:avLst/>
          </a:prstGeom>
          <a:noFill/>
        </p:spPr>
        <p:txBody>
          <a:bodyPr wrap="square" rtlCol="0">
            <a:spAutoFit/>
          </a:bodyPr>
          <a:lstStyle/>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控制任务和非控制任务解耦和隔离部署保证关键功能的可靠性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混合部署底座采用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Type I hypervisor</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提高</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RTOS/GPO</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资源和故障隔离性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线程和中断模型尽可能简单保证控制业务的实时性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采用异步通信保证控制业务的实时性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的内部运行环境增加多个钩子点位提高控制业务的可观察性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混合部署平台增加操作系统生命周期管理和动态资源配置接口提高数控系统的可运维性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IDE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支持开发、编译、部署，调试一体化提高数控系统的易用性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支持</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编译和运行环境、</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POSIX</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接口提高数控系统应用的可移植性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支持</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的升级框架提高数控系统的可维护性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中同时支持多套图形系统提高数控系统的可制造型</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中适配工业网络连接协议提高数控系统的互通性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中实现防火墙提高数控系统的网络安全性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在硬件平台的临时电源期存储关键数据提高数控应用的可靠性</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1"/>
          <p:cNvSpPr>
            <a:spLocks noChangeArrowheads="1"/>
          </p:cNvSpPr>
          <p:nvPr/>
        </p:nvSpPr>
        <p:spPr bwMode="auto">
          <a:xfrm>
            <a:off x="698501" y="43728"/>
            <a:ext cx="9025218" cy="461665"/>
          </a:xfrm>
          <a:prstGeom prst="rect">
            <a:avLst/>
          </a:prstGeom>
          <a:noFill/>
          <a:ln w="9525">
            <a:noFill/>
            <a:miter lim="800000"/>
          </a:ln>
        </p:spPr>
        <p:txBody>
          <a:bodyPr wrap="square">
            <a:spAutoFit/>
          </a:bodyPr>
          <a:lstStyle/>
          <a:p>
            <a:pPr fontAlgn="base">
              <a:spcBef>
                <a:spcPct val="0"/>
              </a:spcBef>
              <a:spcAft>
                <a:spcPct val="0"/>
              </a:spcAft>
            </a:pPr>
            <a:r>
              <a:rPr lang="zh-CN" altLang="en-US" sz="2400" b="1" dirty="0">
                <a:solidFill>
                  <a:srgbClr val="4472C4"/>
                </a:solidFill>
                <a:latin typeface="微软雅黑" panose="020B0503020204020204" pitchFamily="34" charset="-122"/>
                <a:ea typeface="微软雅黑" panose="020B0503020204020204" pitchFamily="34" charset="-122"/>
              </a:rPr>
              <a:t>问答环节</a:t>
            </a:r>
            <a:endParaRPr lang="zh-CN" altLang="en-US" sz="2400" b="1" dirty="0">
              <a:solidFill>
                <a:srgbClr val="4472C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629808" y="3072438"/>
            <a:ext cx="2527737" cy="923330"/>
          </a:xfrm>
          <a:prstGeom prst="rect">
            <a:avLst/>
          </a:prstGeom>
          <a:noFill/>
        </p:spPr>
        <p:txBody>
          <a:bodyPr wrap="square" rtlCol="0">
            <a:spAutoFit/>
          </a:bodyPr>
          <a:lstStyle/>
          <a:p>
            <a:r>
              <a:rPr lang="en-US" altLang="zh-CN" sz="5400" dirty="0">
                <a:solidFill>
                  <a:schemeClr val="accent1"/>
                </a:solidFill>
                <a:latin typeface="微软雅黑" panose="020B0503020204020204" pitchFamily="34" charset="-122"/>
                <a:ea typeface="微软雅黑" panose="020B0503020204020204" pitchFamily="34" charset="-122"/>
              </a:rPr>
              <a:t>Q&amp;A</a:t>
            </a:r>
            <a:endParaRPr lang="zh-CN" altLang="en-US" sz="540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46483" y="4398579"/>
            <a:ext cx="3111062" cy="400110"/>
          </a:xfrm>
          <a:prstGeom prst="rect">
            <a:avLst/>
          </a:prstGeom>
          <a:noFill/>
        </p:spPr>
        <p:txBody>
          <a:bodyPr wrap="square" rtlCol="0">
            <a:spAutoFit/>
          </a:bodyPr>
          <a:lstStyle/>
          <a:p>
            <a:pPr algn="ctr"/>
            <a:r>
              <a:rPr lang="en-US" altLang="zh-CN" sz="2000" dirty="0">
                <a:solidFill>
                  <a:schemeClr val="accent1"/>
                </a:solidFill>
                <a:latin typeface="Arial" panose="020B0604020202020204" pitchFamily="34" charset="0"/>
                <a:cs typeface="Arial" panose="020B0604020202020204" pitchFamily="34" charset="0"/>
              </a:rPr>
              <a:t>5min</a:t>
            </a:r>
            <a:endParaRPr lang="zh-CN" altLang="en-US" sz="2000" dirty="0">
              <a:solidFill>
                <a:schemeClr val="accent1"/>
              </a:solidFill>
              <a:latin typeface="Arial" panose="020B0604020202020204" pitchFamily="34" charset="0"/>
              <a:cs typeface="Arial" panose="020B0604020202020204" pitchFamily="34" charset="0"/>
            </a:endParaRPr>
          </a:p>
        </p:txBody>
      </p:sp>
    </p:spTree>
    <p:custDataLst>
      <p:tags r:id="rId1"/>
    </p:custData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1" name="组合 10"/>
          <p:cNvGrpSpPr/>
          <p:nvPr/>
        </p:nvGrpSpPr>
        <p:grpSpPr bwMode="auto">
          <a:xfrm>
            <a:off x="134144" y="3995739"/>
            <a:ext cx="11912600" cy="2763837"/>
            <a:chOff x="494773" y="4907679"/>
            <a:chExt cx="15422049" cy="3740059"/>
          </a:xfrm>
        </p:grpSpPr>
        <p:pic>
          <p:nvPicPr>
            <p:cNvPr id="191492" name="图形 11"/>
            <p:cNvPicPr>
              <a:picLocks noChangeAspect="1"/>
            </p:cNvPicPr>
            <p:nvPr/>
          </p:nvPicPr>
          <p:blipFill>
            <a:blip r:embed="rId1"/>
            <a:srcRect l="16225" t="14211" r="35786" b="53214"/>
            <a:stretch>
              <a:fillRect/>
            </a:stretch>
          </p:blipFill>
          <p:spPr bwMode="auto">
            <a:xfrm>
              <a:off x="7576455" y="7609251"/>
              <a:ext cx="2002971" cy="924536"/>
            </a:xfrm>
            <a:prstGeom prst="rect">
              <a:avLst/>
            </a:prstGeom>
            <a:noFill/>
            <a:ln w="9525">
              <a:noFill/>
              <a:miter lim="800000"/>
              <a:headEnd/>
              <a:tailEnd/>
            </a:ln>
          </p:spPr>
        </p:pic>
        <p:grpSp>
          <p:nvGrpSpPr>
            <p:cNvPr id="191493" name="组合 12"/>
            <p:cNvGrpSpPr/>
            <p:nvPr/>
          </p:nvGrpSpPr>
          <p:grpSpPr bwMode="auto">
            <a:xfrm>
              <a:off x="494773" y="4907679"/>
              <a:ext cx="15422049" cy="3740059"/>
              <a:chOff x="596924" y="4950402"/>
              <a:chExt cx="15422049" cy="3740059"/>
            </a:xfrm>
          </p:grpSpPr>
          <p:pic>
            <p:nvPicPr>
              <p:cNvPr id="191494" name="图形 13"/>
              <p:cNvPicPr>
                <a:picLocks noChangeAspect="1"/>
              </p:cNvPicPr>
              <p:nvPr/>
            </p:nvPicPr>
            <p:blipFill>
              <a:blip r:embed="rId2"/>
              <a:srcRect l="66643" t="899" r="12708" b="-899"/>
              <a:stretch>
                <a:fillRect/>
              </a:stretch>
            </p:blipFill>
            <p:spPr bwMode="auto">
              <a:xfrm>
                <a:off x="11983922" y="5171354"/>
                <a:ext cx="4035051" cy="3519107"/>
              </a:xfrm>
              <a:prstGeom prst="rect">
                <a:avLst/>
              </a:prstGeom>
              <a:noFill/>
              <a:ln w="9525">
                <a:noFill/>
                <a:miter lim="800000"/>
                <a:headEnd/>
                <a:tailEnd/>
              </a:ln>
            </p:spPr>
          </p:pic>
          <p:pic>
            <p:nvPicPr>
              <p:cNvPr id="191495" name="图形 14"/>
              <p:cNvPicPr>
                <a:picLocks noChangeAspect="1"/>
              </p:cNvPicPr>
              <p:nvPr/>
            </p:nvPicPr>
            <p:blipFill>
              <a:blip r:embed="rId2"/>
              <a:srcRect l="8421" r="69594"/>
              <a:stretch>
                <a:fillRect/>
              </a:stretch>
            </p:blipFill>
            <p:spPr bwMode="auto">
              <a:xfrm>
                <a:off x="596924" y="4950402"/>
                <a:ext cx="4565129" cy="3740059"/>
              </a:xfrm>
              <a:prstGeom prst="rect">
                <a:avLst/>
              </a:prstGeom>
              <a:noFill/>
              <a:ln w="9525">
                <a:noFill/>
                <a:miter lim="800000"/>
                <a:headEnd/>
                <a:tailEnd/>
              </a:ln>
            </p:spPr>
          </p:pic>
          <p:pic>
            <p:nvPicPr>
              <p:cNvPr id="191496" name="图形 27"/>
              <p:cNvPicPr>
                <a:picLocks noChangeAspect="1"/>
              </p:cNvPicPr>
              <p:nvPr/>
            </p:nvPicPr>
            <p:blipFill>
              <a:blip r:embed="rId2"/>
              <a:srcRect l="30070" r="35921"/>
              <a:stretch>
                <a:fillRect/>
              </a:stretch>
            </p:blipFill>
            <p:spPr bwMode="auto">
              <a:xfrm>
                <a:off x="5284486" y="5171354"/>
                <a:ext cx="6644878" cy="3519107"/>
              </a:xfrm>
              <a:prstGeom prst="rect">
                <a:avLst/>
              </a:prstGeom>
              <a:noFill/>
              <a:ln w="9525">
                <a:noFill/>
                <a:miter lim="800000"/>
                <a:headEnd/>
                <a:tailEnd/>
              </a:ln>
            </p:spPr>
          </p:pic>
        </p:grpSp>
      </p:grpSp>
      <p:sp>
        <p:nvSpPr>
          <p:cNvPr id="8" name="灯片编号占位符 7"/>
          <p:cNvSpPr>
            <a:spLocks noGrp="1"/>
          </p:cNvSpPr>
          <p:nvPr>
            <p:ph type="sldNum" sz="quarter" idx="4294967295"/>
          </p:nvPr>
        </p:nvSpPr>
        <p:spPr>
          <a:xfrm>
            <a:off x="9451975" y="6356350"/>
            <a:ext cx="2744788" cy="365125"/>
          </a:xfrm>
          <a:prstGeom prst="rect">
            <a:avLst/>
          </a:prstGeom>
        </p:spPr>
        <p:txBody>
          <a:bodyPr/>
          <a:lstStyle/>
          <a:p>
            <a:fld id="{C582FFCA-F427-4EE4-9A40-99379FAB23F9}"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1"/>
          <p:cNvSpPr>
            <a:spLocks noChangeArrowheads="1"/>
          </p:cNvSpPr>
          <p:nvPr/>
        </p:nvSpPr>
        <p:spPr bwMode="auto">
          <a:xfrm>
            <a:off x="698500" y="68183"/>
            <a:ext cx="9419292" cy="460375"/>
          </a:xfrm>
          <a:prstGeom prst="rect">
            <a:avLst/>
          </a:prstGeom>
          <a:noFill/>
          <a:ln w="9525">
            <a:noFill/>
            <a:miter lim="800000"/>
          </a:ln>
        </p:spPr>
        <p:txBody>
          <a:bodyPr wrap="square">
            <a:spAutoFit/>
          </a:bodyPr>
          <a:lstStyle/>
          <a:p>
            <a:r>
              <a:rPr lang="zh-CN" altLang="en-US" sz="2400" b="1" dirty="0">
                <a:solidFill>
                  <a:srgbClr val="4472C4"/>
                </a:solidFill>
                <a:latin typeface="微软雅黑" panose="020B0503020204020204" pitchFamily="34" charset="-122"/>
                <a:ea typeface="微软雅黑" panose="020B0503020204020204" pitchFamily="34" charset="-122"/>
              </a:rPr>
              <a:t>演讲主要内容</a:t>
            </a:r>
            <a:endParaRPr lang="zh-CN" altLang="en-US" sz="2400" b="1" dirty="0">
              <a:solidFill>
                <a:srgbClr val="4472C4"/>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9728" y="1264420"/>
            <a:ext cx="10068911" cy="3519681"/>
          </a:xfrm>
          <a:prstGeom prst="rect">
            <a:avLst/>
          </a:prstGeom>
          <a:noFill/>
        </p:spPr>
        <p:txBody>
          <a:bodyPr wrap="square" rtlCol="0">
            <a:spAutoFit/>
          </a:bodyPr>
          <a:lstStyle/>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高端数控系统全景图</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高端数控行业发展新趋势和需求</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openEuler Emdeded</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为高端数控行业带来的新机遇</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国创openEuler Embedded商业发行版进展介绍</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国创openEuler Embedded商业发行版混合部署架构</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国创openEuler Embedded商业发行版主要特性介绍</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国创openEuler Embedded商业发行版</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的实时调优实践</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高端数控系统的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DFX</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设计实践</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Q&amp;A</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951" y="1019175"/>
            <a:ext cx="9400853" cy="58388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圆角 1"/>
          <p:cNvSpPr/>
          <p:nvPr/>
        </p:nvSpPr>
        <p:spPr>
          <a:xfrm>
            <a:off x="9938905" y="1085957"/>
            <a:ext cx="2179464" cy="5311740"/>
          </a:xfrm>
          <a:prstGeom prst="roundRect">
            <a:avLst/>
          </a:pr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highlight>
                <a:srgbClr val="0066FF"/>
              </a:highlight>
            </a:endParaRPr>
          </a:p>
        </p:txBody>
      </p:sp>
      <p:sp>
        <p:nvSpPr>
          <p:cNvPr id="4" name="文本框 3"/>
          <p:cNvSpPr txBox="1"/>
          <p:nvPr/>
        </p:nvSpPr>
        <p:spPr>
          <a:xfrm>
            <a:off x="10423133" y="1496174"/>
            <a:ext cx="1551879" cy="436652"/>
          </a:xfrm>
          <a:prstGeom prst="rect">
            <a:avLst/>
          </a:prstGeom>
          <a:noFill/>
        </p:spPr>
        <p:txBody>
          <a:bodyPr wrap="square" rtlCol="0">
            <a:spAutoFit/>
          </a:bodyPr>
          <a:lstStyle/>
          <a:p>
            <a:endParaRPr lang="zh-CN" altLang="en-US" dirty="0"/>
          </a:p>
        </p:txBody>
      </p:sp>
      <p:sp>
        <p:nvSpPr>
          <p:cNvPr id="5" name="椭圆 4"/>
          <p:cNvSpPr/>
          <p:nvPr/>
        </p:nvSpPr>
        <p:spPr>
          <a:xfrm>
            <a:off x="10006360" y="1500028"/>
            <a:ext cx="282539" cy="313361"/>
          </a:xfrm>
          <a:prstGeom prst="ellipse">
            <a:avLst/>
          </a:prstGeom>
          <a:solidFill>
            <a:srgbClr val="FF0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highlight>
                  <a:srgbClr val="E9002F"/>
                </a:highlight>
              </a:rPr>
              <a:t>1</a:t>
            </a:r>
            <a:endParaRPr lang="zh-CN" altLang="en-US" dirty="0">
              <a:highlight>
                <a:srgbClr val="E9002F"/>
              </a:highlight>
            </a:endParaRPr>
          </a:p>
        </p:txBody>
      </p:sp>
      <p:sp>
        <p:nvSpPr>
          <p:cNvPr id="6" name="椭圆 5"/>
          <p:cNvSpPr/>
          <p:nvPr/>
        </p:nvSpPr>
        <p:spPr>
          <a:xfrm>
            <a:off x="9990011" y="2455622"/>
            <a:ext cx="282539" cy="313361"/>
          </a:xfrm>
          <a:prstGeom prst="ellipse">
            <a:avLst/>
          </a:prstGeom>
          <a:solidFill>
            <a:srgbClr val="FF0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highlight>
                  <a:srgbClr val="E9002F"/>
                </a:highlight>
              </a:rPr>
              <a:t>2</a:t>
            </a:r>
            <a:endParaRPr lang="zh-CN" altLang="en-US" dirty="0">
              <a:highlight>
                <a:srgbClr val="E9002F"/>
              </a:highlight>
            </a:endParaRPr>
          </a:p>
        </p:txBody>
      </p:sp>
      <p:sp>
        <p:nvSpPr>
          <p:cNvPr id="7" name="椭圆 6"/>
          <p:cNvSpPr/>
          <p:nvPr/>
        </p:nvSpPr>
        <p:spPr>
          <a:xfrm>
            <a:off x="9997236" y="3277536"/>
            <a:ext cx="282539" cy="313361"/>
          </a:xfrm>
          <a:prstGeom prst="ellipse">
            <a:avLst/>
          </a:prstGeom>
          <a:solidFill>
            <a:srgbClr val="FF0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highlight>
                  <a:srgbClr val="E9002F"/>
                </a:highlight>
              </a:rPr>
              <a:t>3</a:t>
            </a:r>
            <a:endParaRPr lang="zh-CN" altLang="en-US" dirty="0">
              <a:highlight>
                <a:srgbClr val="E9002F"/>
              </a:highlight>
            </a:endParaRPr>
          </a:p>
        </p:txBody>
      </p:sp>
      <p:sp>
        <p:nvSpPr>
          <p:cNvPr id="8" name="椭圆 7"/>
          <p:cNvSpPr/>
          <p:nvPr/>
        </p:nvSpPr>
        <p:spPr>
          <a:xfrm>
            <a:off x="10047557" y="4014251"/>
            <a:ext cx="282539" cy="313361"/>
          </a:xfrm>
          <a:prstGeom prst="ellipse">
            <a:avLst/>
          </a:prstGeom>
          <a:solidFill>
            <a:srgbClr val="FF0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highlight>
                  <a:srgbClr val="E9002F"/>
                </a:highlight>
              </a:rPr>
              <a:t>4</a:t>
            </a:r>
            <a:endParaRPr lang="zh-CN" altLang="en-US" dirty="0">
              <a:highlight>
                <a:srgbClr val="E9002F"/>
              </a:highlight>
            </a:endParaRPr>
          </a:p>
        </p:txBody>
      </p:sp>
      <p:sp>
        <p:nvSpPr>
          <p:cNvPr id="9" name="椭圆 8"/>
          <p:cNvSpPr/>
          <p:nvPr/>
        </p:nvSpPr>
        <p:spPr>
          <a:xfrm>
            <a:off x="10063537" y="4860960"/>
            <a:ext cx="282539" cy="313361"/>
          </a:xfrm>
          <a:prstGeom prst="ellipse">
            <a:avLst/>
          </a:prstGeom>
          <a:solidFill>
            <a:srgbClr val="FF0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highlight>
                  <a:srgbClr val="E9002F"/>
                </a:highlight>
              </a:rPr>
              <a:t>5</a:t>
            </a:r>
            <a:endParaRPr lang="zh-CN" altLang="en-US" dirty="0">
              <a:highlight>
                <a:srgbClr val="E9002F"/>
              </a:highlight>
            </a:endParaRPr>
          </a:p>
        </p:txBody>
      </p:sp>
      <p:sp>
        <p:nvSpPr>
          <p:cNvPr id="10" name="椭圆 9"/>
          <p:cNvSpPr/>
          <p:nvPr/>
        </p:nvSpPr>
        <p:spPr>
          <a:xfrm>
            <a:off x="10067386" y="5740684"/>
            <a:ext cx="282539" cy="313361"/>
          </a:xfrm>
          <a:prstGeom prst="ellipse">
            <a:avLst/>
          </a:prstGeom>
          <a:solidFill>
            <a:srgbClr val="FF0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highlight>
                  <a:srgbClr val="E9002F"/>
                </a:highlight>
              </a:rPr>
              <a:t>6</a:t>
            </a:r>
            <a:endParaRPr lang="zh-CN" altLang="en-US" dirty="0">
              <a:highlight>
                <a:srgbClr val="E9002F"/>
              </a:highlight>
            </a:endParaRPr>
          </a:p>
        </p:txBody>
      </p:sp>
      <p:sp>
        <p:nvSpPr>
          <p:cNvPr id="11" name="文本框 10"/>
          <p:cNvSpPr txBox="1"/>
          <p:nvPr/>
        </p:nvSpPr>
        <p:spPr>
          <a:xfrm>
            <a:off x="10469367" y="1416625"/>
            <a:ext cx="1429446" cy="584775"/>
          </a:xfrm>
          <a:prstGeom prst="rect">
            <a:avLst/>
          </a:prstGeom>
          <a:noFill/>
        </p:spPr>
        <p:txBody>
          <a:bodyPr wrap="square" rtlCol="0">
            <a:spAutoFit/>
          </a:bodyPr>
          <a:lstStyle/>
          <a:p>
            <a:r>
              <a:rPr lang="zh-CN" altLang="en-US" sz="1600" dirty="0"/>
              <a:t>数控系统核心组件</a:t>
            </a:r>
            <a:endParaRPr lang="zh-CN" altLang="en-US" sz="1600" dirty="0"/>
          </a:p>
        </p:txBody>
      </p:sp>
      <p:sp>
        <p:nvSpPr>
          <p:cNvPr id="15" name="文本框 14"/>
          <p:cNvSpPr txBox="1"/>
          <p:nvPr/>
        </p:nvSpPr>
        <p:spPr>
          <a:xfrm>
            <a:off x="10469367" y="2388868"/>
            <a:ext cx="1429446" cy="584775"/>
          </a:xfrm>
          <a:prstGeom prst="rect">
            <a:avLst/>
          </a:prstGeom>
          <a:noFill/>
        </p:spPr>
        <p:txBody>
          <a:bodyPr wrap="square" rtlCol="0">
            <a:spAutoFit/>
          </a:bodyPr>
          <a:lstStyle/>
          <a:p>
            <a:r>
              <a:rPr lang="zh-CN" altLang="en-US" sz="1600" dirty="0"/>
              <a:t>驱控一体机器人控制器</a:t>
            </a:r>
            <a:endParaRPr lang="zh-CN" altLang="en-US" sz="1600" dirty="0"/>
          </a:p>
        </p:txBody>
      </p:sp>
      <p:sp>
        <p:nvSpPr>
          <p:cNvPr id="16" name="文本框 15"/>
          <p:cNvSpPr txBox="1"/>
          <p:nvPr/>
        </p:nvSpPr>
        <p:spPr>
          <a:xfrm>
            <a:off x="10484349" y="3252343"/>
            <a:ext cx="1429446" cy="338554"/>
          </a:xfrm>
          <a:prstGeom prst="rect">
            <a:avLst/>
          </a:prstGeom>
          <a:noFill/>
        </p:spPr>
        <p:txBody>
          <a:bodyPr wrap="square" rtlCol="0">
            <a:spAutoFit/>
          </a:bodyPr>
          <a:lstStyle/>
          <a:p>
            <a:r>
              <a:rPr lang="zh-CN" altLang="en-US" sz="1600" dirty="0"/>
              <a:t>工业现场总线</a:t>
            </a:r>
            <a:endParaRPr lang="zh-CN" altLang="en-US" sz="1600" dirty="0"/>
          </a:p>
        </p:txBody>
      </p:sp>
      <p:sp>
        <p:nvSpPr>
          <p:cNvPr id="17" name="文本框 16"/>
          <p:cNvSpPr txBox="1"/>
          <p:nvPr/>
        </p:nvSpPr>
        <p:spPr>
          <a:xfrm>
            <a:off x="10469367" y="4024793"/>
            <a:ext cx="1429446" cy="584775"/>
          </a:xfrm>
          <a:prstGeom prst="rect">
            <a:avLst/>
          </a:prstGeom>
          <a:noFill/>
        </p:spPr>
        <p:txBody>
          <a:bodyPr wrap="square" rtlCol="0">
            <a:spAutoFit/>
          </a:bodyPr>
          <a:lstStyle/>
          <a:p>
            <a:r>
              <a:rPr lang="en-US" altLang="zh-CN" sz="1600" dirty="0"/>
              <a:t>HMI</a:t>
            </a:r>
            <a:r>
              <a:rPr lang="zh-CN" altLang="en-US" sz="1600" dirty="0"/>
              <a:t>组态</a:t>
            </a:r>
            <a:r>
              <a:rPr lang="en-US" altLang="zh-CN" sz="1600" dirty="0"/>
              <a:t>3D</a:t>
            </a:r>
            <a:r>
              <a:rPr lang="zh-CN" altLang="en-US" sz="1600" dirty="0"/>
              <a:t>软件</a:t>
            </a:r>
            <a:endParaRPr lang="zh-CN" altLang="en-US" sz="1600" dirty="0"/>
          </a:p>
        </p:txBody>
      </p:sp>
      <p:sp>
        <p:nvSpPr>
          <p:cNvPr id="18" name="文本框 17"/>
          <p:cNvSpPr txBox="1"/>
          <p:nvPr/>
        </p:nvSpPr>
        <p:spPr>
          <a:xfrm>
            <a:off x="10481540" y="4840679"/>
            <a:ext cx="1429446" cy="584775"/>
          </a:xfrm>
          <a:prstGeom prst="rect">
            <a:avLst/>
          </a:prstGeom>
          <a:noFill/>
        </p:spPr>
        <p:txBody>
          <a:bodyPr wrap="square" rtlCol="0">
            <a:spAutoFit/>
          </a:bodyPr>
          <a:lstStyle/>
          <a:p>
            <a:r>
              <a:rPr lang="zh-CN" altLang="en-US" sz="1600" dirty="0"/>
              <a:t>工业逻辑控制组件</a:t>
            </a:r>
            <a:endParaRPr lang="zh-CN" altLang="en-US" sz="1600" dirty="0"/>
          </a:p>
        </p:txBody>
      </p:sp>
      <p:sp>
        <p:nvSpPr>
          <p:cNvPr id="19" name="文本框 18"/>
          <p:cNvSpPr txBox="1"/>
          <p:nvPr/>
        </p:nvSpPr>
        <p:spPr>
          <a:xfrm>
            <a:off x="10498876" y="5710599"/>
            <a:ext cx="1429446" cy="584775"/>
          </a:xfrm>
          <a:prstGeom prst="rect">
            <a:avLst/>
          </a:prstGeom>
          <a:noFill/>
        </p:spPr>
        <p:txBody>
          <a:bodyPr wrap="square" rtlCol="0">
            <a:spAutoFit/>
          </a:bodyPr>
          <a:lstStyle/>
          <a:p>
            <a:r>
              <a:rPr lang="zh-CN" altLang="en-US" sz="1600" dirty="0"/>
              <a:t>基于机器视觉的智能装备</a:t>
            </a:r>
            <a:endParaRPr lang="zh-CN" altLang="en-US" sz="1600" dirty="0"/>
          </a:p>
        </p:txBody>
      </p:sp>
      <p:sp>
        <p:nvSpPr>
          <p:cNvPr id="20" name="矩形 1"/>
          <p:cNvSpPr>
            <a:spLocks noChangeArrowheads="1"/>
          </p:cNvSpPr>
          <p:nvPr/>
        </p:nvSpPr>
        <p:spPr bwMode="auto">
          <a:xfrm>
            <a:off x="698500" y="68183"/>
            <a:ext cx="9419292" cy="460375"/>
          </a:xfrm>
          <a:prstGeom prst="rect">
            <a:avLst/>
          </a:prstGeom>
          <a:noFill/>
          <a:ln w="9525">
            <a:noFill/>
            <a:miter lim="800000"/>
          </a:ln>
        </p:spPr>
        <p:txBody>
          <a:bodyPr wrap="squar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高端数控系统全景图</a:t>
            </a:r>
            <a:endParaRPr lang="zh-CN" altLang="en-US" sz="2400" b="1" dirty="0">
              <a:solidFill>
                <a:srgbClr val="4472C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1"/>
          <p:cNvSpPr>
            <a:spLocks noChangeArrowheads="1"/>
          </p:cNvSpPr>
          <p:nvPr/>
        </p:nvSpPr>
        <p:spPr bwMode="auto">
          <a:xfrm>
            <a:off x="698500" y="68183"/>
            <a:ext cx="9419292" cy="460375"/>
          </a:xfrm>
          <a:prstGeom prst="rect">
            <a:avLst/>
          </a:prstGeom>
          <a:noFill/>
          <a:ln w="9525">
            <a:noFill/>
            <a:miter lim="800000"/>
          </a:ln>
        </p:spPr>
        <p:txBody>
          <a:bodyPr wrap="squar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高端数控行业发展新趋势和需求</a:t>
            </a:r>
            <a:endParaRPr lang="zh-CN" altLang="en-US" sz="2400" b="1" dirty="0">
              <a:solidFill>
                <a:srgbClr val="4472C4"/>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9728" y="1264420"/>
            <a:ext cx="10068911" cy="3169285"/>
          </a:xfrm>
          <a:prstGeom prst="rect">
            <a:avLst/>
          </a:prstGeom>
          <a:noFill/>
        </p:spPr>
        <p:txBody>
          <a:bodyPr wrap="square" rtlCol="0">
            <a:spAutoFit/>
          </a:bodyPr>
          <a:lstStyle/>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数控系统硬件平台多样化</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数控系统专用硬件逐步软件化</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数控系统</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任务强实时化</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数控系统人机交互显示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3D</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化</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数控系统显控一体化</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数控系统</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IT/OT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融合化</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数控系统智能化</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1"/>
          <p:cNvSpPr>
            <a:spLocks noChangeArrowheads="1"/>
          </p:cNvSpPr>
          <p:nvPr/>
        </p:nvSpPr>
        <p:spPr bwMode="auto">
          <a:xfrm>
            <a:off x="698500" y="68183"/>
            <a:ext cx="9419292" cy="553085"/>
          </a:xfrm>
          <a:prstGeom prst="rect">
            <a:avLst/>
          </a:prstGeom>
          <a:noFill/>
          <a:ln w="9525">
            <a:noFill/>
            <a:miter lim="800000"/>
          </a:ln>
        </p:spPr>
        <p:txBody>
          <a:bodyPr wrap="square">
            <a:spAutoFit/>
          </a:bodyPr>
          <a:lstStyle/>
          <a:p>
            <a:pPr marL="342900" indent="-342900" algn="l">
              <a:lnSpc>
                <a:spcPct val="125000"/>
              </a:lnSpc>
              <a:buFont typeface="Arial" panose="020B0604020202020204" pitchFamily="34" charset="0"/>
              <a:buChar char="•"/>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openEuler Emdeded</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为高端数控行业带来的新机遇</a:t>
            </a:r>
            <a:endParaRPr lang="zh-CN" altLang="en-US" sz="2400" b="1" dirty="0">
              <a:solidFill>
                <a:srgbClr val="4472C4"/>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9728" y="1264420"/>
            <a:ext cx="10068911" cy="3938270"/>
          </a:xfrm>
          <a:prstGeom prst="rect">
            <a:avLst/>
          </a:prstGeom>
          <a:noFill/>
        </p:spPr>
        <p:txBody>
          <a:bodyPr wrap="square" rtlCol="0">
            <a:spAutoFit/>
          </a:bodyPr>
          <a:lstStyle/>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openEuler Emdeded</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社区覆盖了从</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，混合部署的一整套开源参考方案，降低了数控系统平台厂商入门成本</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openEuler Embeded</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opneEuler</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共用根社区，为数控系统平台提供了强大的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软件生态</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openEuler Embeded</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提供了主流的数控硬件平台支持，数控系统平台移植适配成本大大降低</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openEuler Emdeded</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提供了高度可定制的操作系统解决方案，为厂商提供差异化的商业产品打下了坚实基础</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openEuler Emdeded</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开源社区提供了庞大的社区支援，确保数控系统平台始终保持在最新的状态，同时可以从社区的经验和贡献中受益</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ustDataLst>
      <p:tags r:id="rId1"/>
    </p:custData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1"/>
          <p:cNvSpPr>
            <a:spLocks noChangeArrowheads="1"/>
          </p:cNvSpPr>
          <p:nvPr/>
        </p:nvSpPr>
        <p:spPr bwMode="auto">
          <a:xfrm>
            <a:off x="698500" y="68183"/>
            <a:ext cx="9419292" cy="553085"/>
          </a:xfrm>
          <a:prstGeom prst="rect">
            <a:avLst/>
          </a:prstGeom>
          <a:noFill/>
          <a:ln w="9525">
            <a:noFill/>
            <a:miter lim="800000"/>
          </a:ln>
        </p:spPr>
        <p:txBody>
          <a:bodyPr wrap="square">
            <a:spAutoFit/>
          </a:bodyPr>
          <a:lstStyle/>
          <a:p>
            <a:pPr marL="342900" indent="-342900" algn="l">
              <a:lnSpc>
                <a:spcPct val="125000"/>
              </a:lnSpc>
              <a:buFont typeface="Arial" panose="020B0604020202020204" pitchFamily="34" charset="0"/>
              <a:buChar char="•"/>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国创openEuler Embedded商业发行版进展介绍</a:t>
            </a:r>
            <a:endParaRPr lang="zh-CN" altLang="en-US" sz="2400" b="1" dirty="0">
              <a:solidFill>
                <a:srgbClr val="4472C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324" y="3537253"/>
            <a:ext cx="1212351" cy="646331"/>
          </a:xfrm>
          <a:prstGeom prst="rect">
            <a:avLst/>
          </a:prstGeom>
          <a:noFill/>
        </p:spPr>
        <p:txBody>
          <a:bodyPr wrap="square" rtlCol="0">
            <a:spAutoFit/>
          </a:bodyPr>
          <a:lstStyle/>
          <a:p>
            <a:r>
              <a:rPr lang="zh-CN" altLang="en-US" dirty="0">
                <a:solidFill>
                  <a:schemeClr val="bg2">
                    <a:lumMod val="90000"/>
                  </a:schemeClr>
                </a:solidFill>
              </a:rPr>
              <a:t>国创商业发行版</a:t>
            </a:r>
            <a:endParaRPr lang="zh-CN" altLang="en-US" dirty="0">
              <a:solidFill>
                <a:schemeClr val="bg2">
                  <a:lumMod val="90000"/>
                </a:schemeClr>
              </a:solidFill>
            </a:endParaRPr>
          </a:p>
        </p:txBody>
      </p:sp>
      <p:cxnSp>
        <p:nvCxnSpPr>
          <p:cNvPr id="4" name="直接连接符 3"/>
          <p:cNvCxnSpPr>
            <a:stCxn id="2" idx="3"/>
          </p:cNvCxnSpPr>
          <p:nvPr/>
        </p:nvCxnSpPr>
        <p:spPr>
          <a:xfrm>
            <a:off x="1304675" y="3860419"/>
            <a:ext cx="7604375" cy="0"/>
          </a:xfrm>
          <a:prstGeom prst="line">
            <a:avLst/>
          </a:prstGeom>
          <a:ln cmpd="sng">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 name="标注: 弯曲线形 8"/>
          <p:cNvSpPr/>
          <p:nvPr/>
        </p:nvSpPr>
        <p:spPr>
          <a:xfrm>
            <a:off x="2914183" y="5221002"/>
            <a:ext cx="1160930" cy="1234738"/>
          </a:xfrm>
          <a:prstGeom prst="borderCallout2">
            <a:avLst>
              <a:gd name="adj1" fmla="val 18750"/>
              <a:gd name="adj2" fmla="val -8333"/>
              <a:gd name="adj3" fmla="val 18750"/>
              <a:gd name="adj4" fmla="val -16667"/>
              <a:gd name="adj5" fmla="val -109027"/>
              <a:gd name="adj6" fmla="val -65158"/>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1D1D1A"/>
                </a:solidFill>
                <a:latin typeface="微软雅黑" panose="020B0503020204020204" pitchFamily="34" charset="-122"/>
                <a:ea typeface="微软雅黑" panose="020B0503020204020204" pitchFamily="34" charset="-122"/>
              </a:rPr>
              <a:t>面向工业机器人开发基于</a:t>
            </a:r>
            <a:r>
              <a:rPr lang="en-US" altLang="zh-CN" sz="1200" b="1" dirty="0">
                <a:solidFill>
                  <a:srgbClr val="1D1D1A"/>
                </a:solidFill>
                <a:latin typeface="微软雅黑" panose="020B0503020204020204" pitchFamily="34" charset="-122"/>
                <a:ea typeface="微软雅黑" panose="020B0503020204020204" pitchFamily="34" charset="-122"/>
              </a:rPr>
              <a:t>MICA</a:t>
            </a:r>
            <a:r>
              <a:rPr lang="zh-CN" altLang="en-US" sz="1200" b="1" dirty="0">
                <a:solidFill>
                  <a:srgbClr val="1D1D1A"/>
                </a:solidFill>
                <a:latin typeface="微软雅黑" panose="020B0503020204020204" pitchFamily="34" charset="-122"/>
                <a:ea typeface="微软雅黑" panose="020B0503020204020204" pitchFamily="34" charset="-122"/>
              </a:rPr>
              <a:t>混合部署架构</a:t>
            </a:r>
            <a:endParaRPr lang="zh-CN" altLang="en-US" sz="1200" dirty="0"/>
          </a:p>
        </p:txBody>
      </p:sp>
      <p:sp>
        <p:nvSpPr>
          <p:cNvPr id="10" name="标注: 弯曲线形 9"/>
          <p:cNvSpPr/>
          <p:nvPr/>
        </p:nvSpPr>
        <p:spPr>
          <a:xfrm>
            <a:off x="2134720" y="1291709"/>
            <a:ext cx="1168400" cy="1003300"/>
          </a:xfrm>
          <a:prstGeom prst="borderCallout2">
            <a:avLst>
              <a:gd name="adj1" fmla="val 18750"/>
              <a:gd name="adj2" fmla="val -8333"/>
              <a:gd name="adj3" fmla="val 18750"/>
              <a:gd name="adj4" fmla="val -16667"/>
              <a:gd name="adj5" fmla="val 254554"/>
              <a:gd name="adj6" fmla="val -49718"/>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1D1D1A"/>
                </a:solidFill>
                <a:latin typeface="微软雅黑" panose="020B0503020204020204" pitchFamily="34" charset="-122"/>
                <a:ea typeface="微软雅黑" panose="020B0503020204020204" pitchFamily="34" charset="-122"/>
              </a:rPr>
              <a:t>开发基于</a:t>
            </a:r>
            <a:r>
              <a:rPr lang="en-US" altLang="zh-CN" sz="1200" b="1" dirty="0" err="1">
                <a:solidFill>
                  <a:srgbClr val="1D1D1A"/>
                </a:solidFill>
                <a:latin typeface="微软雅黑" panose="020B0503020204020204" pitchFamily="34" charset="-122"/>
                <a:ea typeface="微软雅黑" panose="020B0503020204020204" pitchFamily="34" charset="-122"/>
              </a:rPr>
              <a:t>OpenAMP</a:t>
            </a:r>
            <a:r>
              <a:rPr lang="zh-CN" altLang="en-US" sz="1200" b="1" dirty="0">
                <a:solidFill>
                  <a:srgbClr val="1D1D1A"/>
                </a:solidFill>
                <a:latin typeface="微软雅黑" panose="020B0503020204020204" pitchFamily="34" charset="-122"/>
                <a:ea typeface="微软雅黑" panose="020B0503020204020204" pitchFamily="34" charset="-122"/>
              </a:rPr>
              <a:t>的混合部署，</a:t>
            </a:r>
            <a:r>
              <a:rPr lang="en-US" altLang="zh-CN" sz="1200" b="1" dirty="0">
                <a:solidFill>
                  <a:srgbClr val="1D1D1A"/>
                </a:solidFill>
                <a:latin typeface="微软雅黑" panose="020B0503020204020204" pitchFamily="34" charset="-122"/>
                <a:ea typeface="微软雅黑" panose="020B0503020204020204" pitchFamily="34" charset="-122"/>
              </a:rPr>
              <a:t>RTOS + GPOS</a:t>
            </a:r>
            <a:endParaRPr lang="zh-CN" altLang="en-US" sz="1200" b="1" dirty="0">
              <a:solidFill>
                <a:srgbClr val="1D1D1A"/>
              </a:solidFill>
              <a:latin typeface="微软雅黑" panose="020B0503020204020204" pitchFamily="34" charset="-122"/>
              <a:ea typeface="微软雅黑" panose="020B0503020204020204" pitchFamily="34" charset="-122"/>
            </a:endParaRPr>
          </a:p>
        </p:txBody>
      </p:sp>
      <p:sp>
        <p:nvSpPr>
          <p:cNvPr id="11" name="标注: 弯曲线形 10"/>
          <p:cNvSpPr/>
          <p:nvPr/>
        </p:nvSpPr>
        <p:spPr>
          <a:xfrm>
            <a:off x="5087050" y="5221002"/>
            <a:ext cx="1160930" cy="1234738"/>
          </a:xfrm>
          <a:prstGeom prst="borderCallout2">
            <a:avLst>
              <a:gd name="adj1" fmla="val 18750"/>
              <a:gd name="adj2" fmla="val -8333"/>
              <a:gd name="adj3" fmla="val 18750"/>
              <a:gd name="adj4" fmla="val -16667"/>
              <a:gd name="adj5" fmla="val -108415"/>
              <a:gd name="adj6" fmla="val -80025"/>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1D1D1A"/>
                </a:solidFill>
                <a:latin typeface="微软雅黑" panose="020B0503020204020204" pitchFamily="34" charset="-122"/>
                <a:ea typeface="微软雅黑" panose="020B0503020204020204" pitchFamily="34" charset="-122"/>
              </a:rPr>
              <a:t>开发面向高端数控系统混合部署架构</a:t>
            </a:r>
            <a:endParaRPr lang="zh-CN" altLang="en-US" sz="1200" dirty="0"/>
          </a:p>
          <a:p>
            <a:pPr algn="ctr"/>
            <a:endParaRPr lang="zh-CN" altLang="en-US" dirty="0"/>
          </a:p>
        </p:txBody>
      </p:sp>
      <p:sp>
        <p:nvSpPr>
          <p:cNvPr id="12" name="标注: 弯曲线形 11"/>
          <p:cNvSpPr/>
          <p:nvPr/>
        </p:nvSpPr>
        <p:spPr>
          <a:xfrm>
            <a:off x="4216587" y="1278358"/>
            <a:ext cx="1402229" cy="1003300"/>
          </a:xfrm>
          <a:prstGeom prst="borderCallout2">
            <a:avLst>
              <a:gd name="adj1" fmla="val 18750"/>
              <a:gd name="adj2" fmla="val -8333"/>
              <a:gd name="adj3" fmla="val 18750"/>
              <a:gd name="adj4" fmla="val -16667"/>
              <a:gd name="adj5" fmla="val 255074"/>
              <a:gd name="adj6" fmla="val -43116"/>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交</a:t>
            </a:r>
            <a:r>
              <a:rPr lang="zh-CN" altLang="en-US" sz="1200" b="1" dirty="0">
                <a:solidFill>
                  <a:srgbClr val="1D1D1A"/>
                </a:solidFill>
                <a:latin typeface="微软雅黑" panose="020B0503020204020204" pitchFamily="34" charset="-122"/>
                <a:ea typeface="微软雅黑" panose="020B0503020204020204" pitchFamily="34" charset="-122"/>
              </a:rPr>
              <a:t>混合部署架构交付给某工业机器人头部厂商</a:t>
            </a:r>
            <a:endParaRPr lang="zh-CN" altLang="en-US" sz="1200" dirty="0"/>
          </a:p>
          <a:p>
            <a:pPr algn="ctr"/>
            <a:r>
              <a:rPr lang="zh-CN" altLang="en-US" dirty="0"/>
              <a:t>付给</a:t>
            </a:r>
            <a:endParaRPr lang="zh-CN" altLang="en-US" dirty="0"/>
          </a:p>
        </p:txBody>
      </p:sp>
      <p:sp>
        <p:nvSpPr>
          <p:cNvPr id="14" name="标注: 弯曲线形 13"/>
          <p:cNvSpPr/>
          <p:nvPr/>
        </p:nvSpPr>
        <p:spPr>
          <a:xfrm>
            <a:off x="6907213" y="1305061"/>
            <a:ext cx="1402229" cy="989948"/>
          </a:xfrm>
          <a:prstGeom prst="borderCallout2">
            <a:avLst>
              <a:gd name="adj1" fmla="val 18750"/>
              <a:gd name="adj2" fmla="val -8333"/>
              <a:gd name="adj3" fmla="val 18750"/>
              <a:gd name="adj4" fmla="val -16667"/>
              <a:gd name="adj5" fmla="val 254027"/>
              <a:gd name="adj6" fmla="val -68690"/>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1D1D1A"/>
                </a:solidFill>
                <a:latin typeface="微软雅黑" panose="020B0503020204020204" pitchFamily="34" charset="-122"/>
                <a:ea typeface="微软雅黑" panose="020B0503020204020204" pitchFamily="34" charset="-122"/>
              </a:rPr>
              <a:t>高端数控系统混合部署架构交付给某数控平台头部厂商</a:t>
            </a:r>
            <a:endParaRPr lang="zh-CN" altLang="en-US" sz="1200" dirty="0"/>
          </a:p>
          <a:p>
            <a:pPr algn="ctr"/>
            <a:endParaRPr lang="zh-CN" altLang="en-US" dirty="0"/>
          </a:p>
        </p:txBody>
      </p:sp>
      <p:sp>
        <p:nvSpPr>
          <p:cNvPr id="15" name="标注: 弯曲线形 14"/>
          <p:cNvSpPr/>
          <p:nvPr/>
        </p:nvSpPr>
        <p:spPr>
          <a:xfrm>
            <a:off x="8739840" y="5221002"/>
            <a:ext cx="1377952" cy="1193217"/>
          </a:xfrm>
          <a:prstGeom prst="borderCallout2">
            <a:avLst>
              <a:gd name="adj1" fmla="val 18750"/>
              <a:gd name="adj2" fmla="val -8333"/>
              <a:gd name="adj3" fmla="val 18750"/>
              <a:gd name="adj4" fmla="val -16667"/>
              <a:gd name="adj5" fmla="val -113670"/>
              <a:gd name="adj6" fmla="val -88054"/>
            </a:avLst>
          </a:prstGeom>
          <a:solidFill>
            <a:schemeClr val="accent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国创openEuler Embedded商业发行版发布并支持工业机器人和高端数控系统解决方案</a:t>
            </a:r>
            <a:endParaRPr lang="zh-CN" altLang="en-US" sz="12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9" name="标注: 弯曲线形 18"/>
          <p:cNvSpPr/>
          <p:nvPr/>
        </p:nvSpPr>
        <p:spPr>
          <a:xfrm>
            <a:off x="10505142" y="2919996"/>
            <a:ext cx="1333501" cy="1018007"/>
          </a:xfrm>
          <a:prstGeom prst="borderCallout2">
            <a:avLst>
              <a:gd name="adj1" fmla="val 18750"/>
              <a:gd name="adj2" fmla="val -8333"/>
              <a:gd name="adj3" fmla="val 18750"/>
              <a:gd name="adj4" fmla="val -16667"/>
              <a:gd name="adj5" fmla="val 92007"/>
              <a:gd name="adj6" fmla="val -120543"/>
            </a:avLst>
          </a:prstGeom>
          <a:solidFill>
            <a:schemeClr val="accent5"/>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国创openEuler Embedded商业发行版迭代版本并支持工业领域分类解决方案</a:t>
            </a:r>
            <a:endParaRPr lang="zh-CN" altLang="en-US" sz="1200" b="1" dirty="0">
              <a:solidFill>
                <a:schemeClr val="tx1"/>
              </a:solidFill>
            </a:endParaRPr>
          </a:p>
        </p:txBody>
      </p:sp>
      <p:sp>
        <p:nvSpPr>
          <p:cNvPr id="22" name="文本框 21"/>
          <p:cNvSpPr txBox="1"/>
          <p:nvPr/>
        </p:nvSpPr>
        <p:spPr>
          <a:xfrm>
            <a:off x="1652120" y="3568671"/>
            <a:ext cx="965200" cy="369332"/>
          </a:xfrm>
          <a:prstGeom prst="rect">
            <a:avLst/>
          </a:prstGeom>
          <a:noFill/>
        </p:spPr>
        <p:txBody>
          <a:bodyPr wrap="square" rtlCol="0">
            <a:spAutoFit/>
          </a:bodyPr>
          <a:lstStyle/>
          <a:p>
            <a:r>
              <a:rPr lang="en-US" altLang="zh-CN" dirty="0"/>
              <a:t>2022.10</a:t>
            </a:r>
            <a:endParaRPr lang="zh-CN" altLang="en-US" dirty="0"/>
          </a:p>
        </p:txBody>
      </p:sp>
      <p:sp>
        <p:nvSpPr>
          <p:cNvPr id="24" name="文本框 23"/>
          <p:cNvSpPr txBox="1"/>
          <p:nvPr/>
        </p:nvSpPr>
        <p:spPr>
          <a:xfrm>
            <a:off x="3770156" y="3549924"/>
            <a:ext cx="965200" cy="369332"/>
          </a:xfrm>
          <a:prstGeom prst="rect">
            <a:avLst/>
          </a:prstGeom>
          <a:noFill/>
        </p:spPr>
        <p:txBody>
          <a:bodyPr wrap="square" rtlCol="0">
            <a:spAutoFit/>
          </a:bodyPr>
          <a:lstStyle/>
          <a:p>
            <a:r>
              <a:rPr lang="en-US" altLang="zh-CN" dirty="0"/>
              <a:t>2023.10</a:t>
            </a:r>
            <a:endParaRPr lang="zh-CN" altLang="en-US" dirty="0"/>
          </a:p>
        </p:txBody>
      </p:sp>
      <p:sp>
        <p:nvSpPr>
          <p:cNvPr id="25" name="文本框 24"/>
          <p:cNvSpPr txBox="1"/>
          <p:nvPr/>
        </p:nvSpPr>
        <p:spPr>
          <a:xfrm>
            <a:off x="6109261" y="3504438"/>
            <a:ext cx="965200" cy="369332"/>
          </a:xfrm>
          <a:prstGeom prst="rect">
            <a:avLst/>
          </a:prstGeom>
          <a:noFill/>
        </p:spPr>
        <p:txBody>
          <a:bodyPr wrap="square" rtlCol="0">
            <a:spAutoFit/>
          </a:bodyPr>
          <a:lstStyle/>
          <a:p>
            <a:r>
              <a:rPr lang="en-US" altLang="zh-CN" dirty="0"/>
              <a:t>2024.10</a:t>
            </a:r>
            <a:endParaRPr lang="zh-CN" altLang="en-US" dirty="0"/>
          </a:p>
        </p:txBody>
      </p:sp>
      <p:sp>
        <p:nvSpPr>
          <p:cNvPr id="26" name="文本框 25"/>
          <p:cNvSpPr txBox="1"/>
          <p:nvPr/>
        </p:nvSpPr>
        <p:spPr>
          <a:xfrm>
            <a:off x="7826842" y="3561559"/>
            <a:ext cx="965200" cy="369332"/>
          </a:xfrm>
          <a:prstGeom prst="rect">
            <a:avLst/>
          </a:prstGeom>
          <a:noFill/>
        </p:spPr>
        <p:txBody>
          <a:bodyPr wrap="square" rtlCol="0">
            <a:spAutoFit/>
          </a:bodyPr>
          <a:lstStyle/>
          <a:p>
            <a:r>
              <a:rPr lang="en-US" altLang="zh-CN" dirty="0"/>
              <a:t>2025.6</a:t>
            </a:r>
            <a:endParaRPr lang="zh-CN" altLang="en-US" dirty="0"/>
          </a:p>
        </p:txBody>
      </p:sp>
    </p:spTree>
    <p:custDataLst>
      <p:tags r:id="rId1"/>
    </p:custData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1"/>
          <p:cNvSpPr>
            <a:spLocks noChangeArrowheads="1"/>
          </p:cNvSpPr>
          <p:nvPr/>
        </p:nvSpPr>
        <p:spPr bwMode="auto">
          <a:xfrm>
            <a:off x="698500" y="68183"/>
            <a:ext cx="9419292" cy="829945"/>
          </a:xfrm>
          <a:prstGeom prst="rect">
            <a:avLst/>
          </a:prstGeom>
          <a:noFill/>
          <a:ln w="9525">
            <a:noFill/>
            <a:miter lim="800000"/>
          </a:ln>
        </p:spPr>
        <p:txBody>
          <a:bodyPr wrap="squar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国创openEuler Embedded商业发行版混合部署架构</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400" b="1" dirty="0">
              <a:solidFill>
                <a:srgbClr val="4472C4"/>
              </a:solidFill>
              <a:latin typeface="微软雅黑" panose="020B0503020204020204" pitchFamily="34" charset="-122"/>
              <a:ea typeface="微软雅黑" panose="020B0503020204020204" pitchFamily="34" charset="-122"/>
            </a:endParaRPr>
          </a:p>
        </p:txBody>
      </p:sp>
      <p:sp>
        <p:nvSpPr>
          <p:cNvPr id="118" name="矩形 117"/>
          <p:cNvSpPr/>
          <p:nvPr/>
        </p:nvSpPr>
        <p:spPr>
          <a:xfrm>
            <a:off x="265682" y="3262020"/>
            <a:ext cx="7106394" cy="463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9" name="矩形 118"/>
          <p:cNvSpPr/>
          <p:nvPr/>
        </p:nvSpPr>
        <p:spPr>
          <a:xfrm>
            <a:off x="7447438" y="2182012"/>
            <a:ext cx="1304104" cy="15579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21" name="文本框 120"/>
          <p:cNvSpPr txBox="1"/>
          <p:nvPr/>
        </p:nvSpPr>
        <p:spPr>
          <a:xfrm>
            <a:off x="4402580" y="6487925"/>
            <a:ext cx="1383559" cy="249221"/>
          </a:xfrm>
          <a:prstGeom prst="rect">
            <a:avLst/>
          </a:prstGeom>
          <a:solidFill>
            <a:srgbClr val="A0E2FA"/>
          </a:solidFill>
          <a:ln w="28575" cap="flat" cmpd="sng" algn="ctr">
            <a:noFill/>
            <a:prstDash val="dashDot"/>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1"/>
                </a:solidFill>
              </a:rPr>
              <a:t>国创适配</a:t>
            </a:r>
            <a:endParaRPr lang="zh-CN" altLang="en-US" dirty="0">
              <a:solidFill>
                <a:schemeClr val="tx1"/>
              </a:solidFill>
            </a:endParaRPr>
          </a:p>
        </p:txBody>
      </p:sp>
      <p:sp>
        <p:nvSpPr>
          <p:cNvPr id="122" name="文本框 121"/>
          <p:cNvSpPr txBox="1"/>
          <p:nvPr/>
        </p:nvSpPr>
        <p:spPr>
          <a:xfrm>
            <a:off x="7545088" y="6487925"/>
            <a:ext cx="1050974" cy="249221"/>
          </a:xfrm>
          <a:prstGeom prst="rect">
            <a:avLst/>
          </a:prstGeom>
          <a:solidFill>
            <a:srgbClr val="FFDB95"/>
          </a:solidFill>
          <a:ln w="6350" cap="flat" cmpd="sng" algn="ctr">
            <a:solidFill>
              <a:sysClr val="window" lastClr="FFFFFF"/>
            </a:solidFill>
            <a:prstDash val="sysDash"/>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1"/>
                </a:solidFill>
              </a:rPr>
              <a:t>生态合作</a:t>
            </a:r>
            <a:endParaRPr lang="zh-CN" altLang="en-US" dirty="0">
              <a:solidFill>
                <a:schemeClr val="tx1"/>
              </a:solidFill>
            </a:endParaRPr>
          </a:p>
        </p:txBody>
      </p:sp>
      <p:sp>
        <p:nvSpPr>
          <p:cNvPr id="123" name="矩形 122"/>
          <p:cNvSpPr/>
          <p:nvPr/>
        </p:nvSpPr>
        <p:spPr>
          <a:xfrm>
            <a:off x="7447438" y="3782163"/>
            <a:ext cx="1304104" cy="14611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24" name="矩形 123"/>
          <p:cNvSpPr/>
          <p:nvPr/>
        </p:nvSpPr>
        <p:spPr>
          <a:xfrm>
            <a:off x="247976" y="3782164"/>
            <a:ext cx="3691090" cy="1290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25" name="矩形 124"/>
          <p:cNvSpPr/>
          <p:nvPr/>
        </p:nvSpPr>
        <p:spPr>
          <a:xfrm>
            <a:off x="275954" y="2196725"/>
            <a:ext cx="7106394" cy="1038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26" name="矩形 125"/>
          <p:cNvSpPr/>
          <p:nvPr/>
        </p:nvSpPr>
        <p:spPr>
          <a:xfrm>
            <a:off x="268418" y="5713206"/>
            <a:ext cx="7113930" cy="366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27" name="矩形 126"/>
          <p:cNvSpPr/>
          <p:nvPr/>
        </p:nvSpPr>
        <p:spPr>
          <a:xfrm>
            <a:off x="261131" y="5117988"/>
            <a:ext cx="7106392" cy="55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28" name="矩形 127"/>
          <p:cNvSpPr/>
          <p:nvPr/>
        </p:nvSpPr>
        <p:spPr>
          <a:xfrm>
            <a:off x="3979327" y="3781904"/>
            <a:ext cx="3353132" cy="1291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29" name="文本框 128"/>
          <p:cNvSpPr txBox="1"/>
          <p:nvPr/>
        </p:nvSpPr>
        <p:spPr>
          <a:xfrm>
            <a:off x="7478241" y="3884004"/>
            <a:ext cx="1224823" cy="246221"/>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OS</a:t>
            </a:r>
            <a:r>
              <a:rPr lang="zh-CN" altLang="en-US" sz="1000" b="1" dirty="0">
                <a:latin typeface="微软雅黑" panose="020B0503020204020204" pitchFamily="34" charset="-122"/>
                <a:ea typeface="微软雅黑" panose="020B0503020204020204" pitchFamily="34" charset="-122"/>
              </a:rPr>
              <a:t>一体化工具</a:t>
            </a:r>
            <a:endParaRPr lang="zh-CN" altLang="en-US" sz="1000" b="1" dirty="0">
              <a:latin typeface="微软雅黑" panose="020B0503020204020204" pitchFamily="34" charset="-122"/>
              <a:ea typeface="微软雅黑" panose="020B0503020204020204" pitchFamily="34" charset="-122"/>
            </a:endParaRPr>
          </a:p>
        </p:txBody>
      </p:sp>
      <p:sp>
        <p:nvSpPr>
          <p:cNvPr id="130" name="文本框 13"/>
          <p:cNvSpPr txBox="1"/>
          <p:nvPr/>
        </p:nvSpPr>
        <p:spPr>
          <a:xfrm>
            <a:off x="229606" y="3754621"/>
            <a:ext cx="3769968" cy="245110"/>
          </a:xfrm>
          <a:prstGeom prst="rect">
            <a:avLst/>
          </a:prstGeom>
          <a:noFill/>
        </p:spPr>
        <p:txBody>
          <a:bodyPr rot="0" vert="horz" wrap="square" lIns="91440" tIns="45720" rIns="91440" bIns="45720" numCol="1" spcCol="0" rtlCol="0" fromWordArt="0" anchor="t" anchorCtr="0" forceAA="0" compatLnSpc="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altLang="zh-CN" sz="1000" b="1" dirty="0">
                <a:solidFill>
                  <a:srgbClr val="1D1D1A"/>
                </a:solidFill>
                <a:latin typeface="微软雅黑" panose="020B0503020204020204" pitchFamily="34" charset="-122"/>
                <a:ea typeface="微软雅黑" panose="020B0503020204020204" pitchFamily="34" charset="-122"/>
                <a:sym typeface="+mn-ea"/>
              </a:rPr>
              <a:t>GPOS</a:t>
            </a:r>
            <a:r>
              <a:rPr lang="zh-CN" altLang="en-US" sz="900" b="1" dirty="0">
                <a:solidFill>
                  <a:srgbClr val="1D1D1A"/>
                </a:solidFill>
                <a:latin typeface="微软雅黑" panose="020B0503020204020204" pitchFamily="34" charset="-122"/>
                <a:ea typeface="微软雅黑" panose="020B0503020204020204" pitchFamily="34" charset="-122"/>
                <a:sym typeface="+mn-ea"/>
              </a:rPr>
              <a:t>（基于</a:t>
            </a:r>
            <a:r>
              <a:rPr lang="en-US" altLang="zh-CN" sz="900" b="1" dirty="0">
                <a:solidFill>
                  <a:srgbClr val="1D1D1A"/>
                </a:solidFill>
                <a:latin typeface="微软雅黑" panose="020B0503020204020204" pitchFamily="34" charset="-122"/>
                <a:ea typeface="微软雅黑" panose="020B0503020204020204" pitchFamily="34" charset="-122"/>
                <a:sym typeface="+mn-ea"/>
              </a:rPr>
              <a:t>openEuler Embedded</a:t>
            </a:r>
            <a:r>
              <a:rPr lang="zh-CN" altLang="en-US" sz="900" b="1" dirty="0">
                <a:solidFill>
                  <a:srgbClr val="1D1D1A"/>
                </a:solidFill>
                <a:latin typeface="微软雅黑" panose="020B0503020204020204" pitchFamily="34" charset="-122"/>
                <a:ea typeface="微软雅黑" panose="020B0503020204020204" pitchFamily="34" charset="-122"/>
                <a:sym typeface="+mn-ea"/>
              </a:rPr>
              <a:t>增强、</a:t>
            </a:r>
            <a:r>
              <a:rPr lang="zh-CN" altLang="en-US" sz="900" dirty="0">
                <a:solidFill>
                  <a:schemeClr val="tx1"/>
                </a:solidFill>
                <a:latin typeface="微软雅黑" panose="020B0503020204020204" pitchFamily="34" charset="-122"/>
                <a:ea typeface="微软雅黑" panose="020B0503020204020204" pitchFamily="34" charset="-122"/>
                <a:sym typeface="+mn-ea"/>
              </a:rPr>
              <a:t>支持</a:t>
            </a:r>
            <a:r>
              <a:rPr lang="en-US" altLang="zh-CN" sz="900" dirty="0">
                <a:solidFill>
                  <a:schemeClr val="tx1"/>
                </a:solidFill>
                <a:latin typeface="微软雅黑" panose="020B0503020204020204" pitchFamily="34" charset="-122"/>
                <a:ea typeface="微软雅黑" panose="020B0503020204020204" pitchFamily="34" charset="-122"/>
                <a:sym typeface="+mn-ea"/>
              </a:rPr>
              <a:t>windows</a:t>
            </a:r>
            <a:r>
              <a:rPr lang="zh-CN" altLang="en-US" sz="900" dirty="0">
                <a:solidFill>
                  <a:schemeClr val="tx1"/>
                </a:solidFill>
                <a:latin typeface="微软雅黑" panose="020B0503020204020204" pitchFamily="34" charset="-122"/>
                <a:ea typeface="微软雅黑" panose="020B0503020204020204" pitchFamily="34" charset="-122"/>
                <a:sym typeface="+mn-ea"/>
              </a:rPr>
              <a:t>、鸿蒙）</a:t>
            </a:r>
            <a:endParaRPr lang="zh-CN" altLang="en-US" sz="900" dirty="0">
              <a:solidFill>
                <a:schemeClr val="tx1"/>
              </a:solidFill>
              <a:latin typeface="微软雅黑" panose="020B0503020204020204" pitchFamily="34" charset="-122"/>
              <a:ea typeface="微软雅黑" panose="020B0503020204020204" pitchFamily="34" charset="-122"/>
              <a:sym typeface="+mn-ea"/>
            </a:endParaRPr>
          </a:p>
        </p:txBody>
      </p:sp>
      <p:sp>
        <p:nvSpPr>
          <p:cNvPr id="131" name="文本框 13"/>
          <p:cNvSpPr txBox="1"/>
          <p:nvPr/>
        </p:nvSpPr>
        <p:spPr>
          <a:xfrm>
            <a:off x="303222" y="5736538"/>
            <a:ext cx="1168928" cy="324696"/>
          </a:xfrm>
          <a:prstGeom prst="rect">
            <a:avLst/>
          </a:prstGeom>
          <a:noFill/>
        </p:spPr>
        <p:txBody>
          <a:bodyPr rot="0" vert="horz" wrap="square" lIns="91440" tIns="45720" rIns="91440" bIns="45720" numCol="1" spcCol="0" rtlCol="0" fromWordArt="0" anchor="t" anchorCtr="0" forceAA="0" compatLnSpc="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zh-CN" altLang="en-US" sz="1050" b="1" dirty="0">
                <a:latin typeface="微软雅黑" panose="020B0503020204020204" pitchFamily="34" charset="-122"/>
                <a:ea typeface="微软雅黑" panose="020B0503020204020204" pitchFamily="34" charset="-122"/>
                <a:sym typeface="+mn-ea"/>
              </a:rPr>
              <a:t>硬件驱动</a:t>
            </a:r>
            <a:r>
              <a:rPr lang="en-US" altLang="zh-CN" sz="1050" b="1" dirty="0">
                <a:latin typeface="微软雅黑" panose="020B0503020204020204" pitchFamily="34" charset="-122"/>
                <a:ea typeface="微软雅黑" panose="020B0503020204020204" pitchFamily="34" charset="-122"/>
                <a:sym typeface="+mn-ea"/>
              </a:rPr>
              <a:t>/BSP</a:t>
            </a:r>
            <a:endParaRPr lang="zh-CN" altLang="en-US" sz="1050" b="1" dirty="0">
              <a:latin typeface="微软雅黑" panose="020B0503020204020204" pitchFamily="34" charset="-122"/>
              <a:ea typeface="微软雅黑" panose="020B0503020204020204" pitchFamily="34" charset="-122"/>
              <a:sym typeface="+mn-ea"/>
            </a:endParaRPr>
          </a:p>
        </p:txBody>
      </p:sp>
      <p:sp>
        <p:nvSpPr>
          <p:cNvPr id="132" name="文本框 131"/>
          <p:cNvSpPr txBox="1"/>
          <p:nvPr/>
        </p:nvSpPr>
        <p:spPr>
          <a:xfrm>
            <a:off x="3375017" y="2182012"/>
            <a:ext cx="1174250" cy="261610"/>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领域中间件</a:t>
            </a:r>
            <a:endParaRPr lang="zh-CN" altLang="en-US" sz="1100" dirty="0">
              <a:latin typeface="微软雅黑" panose="020B0503020204020204" pitchFamily="34" charset="-122"/>
              <a:ea typeface="微软雅黑" panose="020B0503020204020204" pitchFamily="34" charset="-122"/>
            </a:endParaRPr>
          </a:p>
        </p:txBody>
      </p:sp>
      <p:sp>
        <p:nvSpPr>
          <p:cNvPr id="133" name="文本框 132"/>
          <p:cNvSpPr txBox="1"/>
          <p:nvPr/>
        </p:nvSpPr>
        <p:spPr>
          <a:xfrm>
            <a:off x="2317257" y="2420514"/>
            <a:ext cx="5010809" cy="763074"/>
          </a:xfrm>
          <a:prstGeom prst="rect">
            <a:avLst/>
          </a:prstGeom>
          <a:solidFill>
            <a:srgbClr val="FFDB95"/>
          </a:solidFill>
          <a:ln w="6350" cap="flat" cmpd="sng" algn="ctr">
            <a:solidFill>
              <a:sysClr val="window" lastClr="FFFFFF"/>
            </a:solidFill>
            <a:prstDash val="solid"/>
          </a:ln>
        </p:spPr>
        <p:txBody>
          <a:bodyPr rtlCol="0" anchor="ctr"/>
          <a:lstStyle>
            <a:defPPr>
              <a:defRPr lang="zh-CN"/>
            </a:defPPr>
            <a:lvl1pPr algn="ctr">
              <a:defRPr sz="1000" kern="0">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pPr algn="l"/>
            <a:r>
              <a:rPr lang="zh-CN" altLang="en-US" dirty="0"/>
              <a:t>工控</a:t>
            </a:r>
            <a:endParaRPr lang="en-US" altLang="zh-CN" dirty="0"/>
          </a:p>
          <a:p>
            <a:pPr algn="l"/>
            <a:r>
              <a:rPr lang="zh-CN" altLang="en-US" dirty="0"/>
              <a:t>组件</a:t>
            </a:r>
            <a:endParaRPr lang="en-US" altLang="zh-CN" dirty="0"/>
          </a:p>
        </p:txBody>
      </p:sp>
      <p:sp>
        <p:nvSpPr>
          <p:cNvPr id="134" name="文本框 133"/>
          <p:cNvSpPr txBox="1"/>
          <p:nvPr/>
        </p:nvSpPr>
        <p:spPr>
          <a:xfrm>
            <a:off x="512192" y="3447182"/>
            <a:ext cx="1996657" cy="243216"/>
          </a:xfrm>
          <a:prstGeom prst="rect">
            <a:avLst/>
          </a:prstGeom>
          <a:solidFill>
            <a:srgbClr val="A0E2FA"/>
          </a:solidFill>
          <a:ln w="25400" cap="flat" cmpd="sng" algn="ctr">
            <a:noFill/>
            <a:prstDash val="dashDot"/>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1"/>
                </a:solidFill>
              </a:rPr>
              <a:t>多语言运行库、</a:t>
            </a:r>
            <a:r>
              <a:rPr lang="en-US" altLang="zh-CN" dirty="0">
                <a:solidFill>
                  <a:schemeClr val="tx1"/>
                </a:solidFill>
              </a:rPr>
              <a:t>QT</a:t>
            </a:r>
            <a:r>
              <a:rPr lang="zh-CN" altLang="en-US" dirty="0">
                <a:solidFill>
                  <a:schemeClr val="tx1"/>
                </a:solidFill>
              </a:rPr>
              <a:t>、轻量桌面</a:t>
            </a:r>
            <a:r>
              <a:rPr lang="en-US" altLang="zh-CN" dirty="0">
                <a:solidFill>
                  <a:schemeClr val="tx1"/>
                </a:solidFill>
              </a:rPr>
              <a:t>…</a:t>
            </a:r>
            <a:endParaRPr lang="zh-CN" altLang="en-US" dirty="0">
              <a:solidFill>
                <a:schemeClr val="tx1"/>
              </a:solidFill>
            </a:endParaRPr>
          </a:p>
        </p:txBody>
      </p:sp>
      <p:sp>
        <p:nvSpPr>
          <p:cNvPr id="135" name="矩形: 圆角 87084"/>
          <p:cNvSpPr/>
          <p:nvPr/>
        </p:nvSpPr>
        <p:spPr>
          <a:xfrm>
            <a:off x="315144" y="4544695"/>
            <a:ext cx="934845" cy="199670"/>
          </a:xfrm>
          <a:prstGeom prst="roundRect">
            <a:avLst/>
          </a:prstGeom>
          <a:solidFill>
            <a:schemeClr val="accent6">
              <a:lumMod val="20000"/>
              <a:lumOff val="80000"/>
            </a:schemeClr>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高精度定时器</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136" name="矩形: 圆角 87087"/>
          <p:cNvSpPr/>
          <p:nvPr/>
        </p:nvSpPr>
        <p:spPr>
          <a:xfrm>
            <a:off x="321419" y="4292263"/>
            <a:ext cx="862437" cy="230529"/>
          </a:xfrm>
          <a:prstGeom prst="roundRect">
            <a:avLst/>
          </a:prstGeom>
          <a:solidFill>
            <a:schemeClr val="accent6">
              <a:lumMod val="20000"/>
              <a:lumOff val="80000"/>
            </a:schemeClr>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掉电保护</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137" name="矩形: 圆角 87089"/>
          <p:cNvSpPr/>
          <p:nvPr/>
        </p:nvSpPr>
        <p:spPr>
          <a:xfrm>
            <a:off x="1286892" y="4280981"/>
            <a:ext cx="860871" cy="230529"/>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实时性优化</a:t>
            </a:r>
            <a:endParaRPr lang="en-US" altLang="zh-CN" sz="800" b="1" kern="0" dirty="0">
              <a:solidFill>
                <a:schemeClr val="accent2"/>
              </a:solidFill>
              <a:latin typeface="微软雅黑" panose="020B0503020204020204" pitchFamily="34" charset="-122"/>
              <a:ea typeface="微软雅黑" panose="020B0503020204020204" pitchFamily="34" charset="-122"/>
            </a:endParaRPr>
          </a:p>
        </p:txBody>
      </p:sp>
      <p:sp>
        <p:nvSpPr>
          <p:cNvPr id="138" name="矩形: 圆角 87087"/>
          <p:cNvSpPr/>
          <p:nvPr/>
        </p:nvSpPr>
        <p:spPr>
          <a:xfrm>
            <a:off x="3044283" y="4546795"/>
            <a:ext cx="828936" cy="230529"/>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内存压缩</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139" name="矩形: 圆角 87084"/>
          <p:cNvSpPr/>
          <p:nvPr/>
        </p:nvSpPr>
        <p:spPr>
          <a:xfrm>
            <a:off x="2152464" y="4544696"/>
            <a:ext cx="852014" cy="230529"/>
          </a:xfrm>
          <a:prstGeom prst="roundRect">
            <a:avLst/>
          </a:prstGeom>
          <a:solidFill>
            <a:srgbClr val="70AD47"/>
          </a:solidFill>
          <a:ln w="25400" cap="flat" cmpd="sng" algn="ctr">
            <a:solidFill>
              <a:sysClr val="window" lastClr="FFFFFF"/>
            </a:solidFill>
            <a:prstDash val="solid"/>
          </a:ln>
        </p:spPr>
        <p:txBody>
          <a:bodyPr rtlCol="0" anchor="ctr"/>
          <a:lstStyle/>
          <a:p>
            <a:pPr algn="ctr"/>
            <a:r>
              <a:rPr lang="en-US" altLang="zh-CN" sz="800" kern="0" dirty="0">
                <a:solidFill>
                  <a:schemeClr val="tx1"/>
                </a:solidFill>
                <a:latin typeface="微软雅黑" panose="020B0503020204020204" pitchFamily="34" charset="-122"/>
                <a:ea typeface="微软雅黑" panose="020B0503020204020204" pitchFamily="34" charset="-122"/>
              </a:rPr>
              <a:t>OTA</a:t>
            </a:r>
            <a:r>
              <a:rPr lang="zh-CN" altLang="en-US" sz="800" kern="0" dirty="0">
                <a:solidFill>
                  <a:schemeClr val="tx1"/>
                </a:solidFill>
                <a:latin typeface="微软雅黑" panose="020B0503020204020204" pitchFamily="34" charset="-122"/>
                <a:ea typeface="微软雅黑" panose="020B0503020204020204" pitchFamily="34" charset="-122"/>
              </a:rPr>
              <a:t>升级</a:t>
            </a:r>
            <a:endParaRPr lang="zh-CN" altLang="en-US" sz="800" kern="0" dirty="0">
              <a:solidFill>
                <a:schemeClr val="tx1"/>
              </a:solidFill>
              <a:latin typeface="微软雅黑" panose="020B0503020204020204" pitchFamily="34" charset="-122"/>
              <a:ea typeface="微软雅黑" panose="020B0503020204020204" pitchFamily="34" charset="-122"/>
            </a:endParaRPr>
          </a:p>
        </p:txBody>
      </p:sp>
      <p:sp>
        <p:nvSpPr>
          <p:cNvPr id="140" name="矩形: 圆角 87085"/>
          <p:cNvSpPr/>
          <p:nvPr/>
        </p:nvSpPr>
        <p:spPr>
          <a:xfrm>
            <a:off x="1286539" y="4528635"/>
            <a:ext cx="828936" cy="230529"/>
          </a:xfrm>
          <a:prstGeom prst="roundRect">
            <a:avLst/>
          </a:prstGeom>
          <a:solidFill>
            <a:schemeClr val="accent6">
              <a:lumMod val="20000"/>
              <a:lumOff val="80000"/>
            </a:schemeClr>
          </a:solidFill>
          <a:ln w="25400" cap="flat" cmpd="sng" algn="ctr">
            <a:solidFill>
              <a:sysClr val="window" lastClr="FFFFFF"/>
            </a:solidFill>
            <a:prstDash val="solid"/>
          </a:ln>
        </p:spPr>
        <p:txBody>
          <a:bodyPr rtlCol="0" anchor="ctr"/>
          <a:lstStyle/>
          <a:p>
            <a:pPr algn="ctr"/>
            <a:r>
              <a:rPr lang="en-US" altLang="zh-CN" sz="800" kern="0" dirty="0">
                <a:solidFill>
                  <a:schemeClr val="tx1"/>
                </a:solidFill>
                <a:latin typeface="微软雅黑" panose="020B0503020204020204" pitchFamily="34" charset="-122"/>
                <a:ea typeface="微软雅黑" panose="020B0503020204020204" pitchFamily="34" charset="-122"/>
              </a:rPr>
              <a:t>FastBoot</a:t>
            </a:r>
            <a:endParaRPr lang="en-US" altLang="zh-CN" sz="800" kern="0" dirty="0">
              <a:solidFill>
                <a:schemeClr val="tx1"/>
              </a:solidFill>
              <a:latin typeface="微软雅黑" panose="020B0503020204020204" pitchFamily="34" charset="-122"/>
              <a:ea typeface="微软雅黑" panose="020B0503020204020204" pitchFamily="34" charset="-122"/>
            </a:endParaRPr>
          </a:p>
        </p:txBody>
      </p:sp>
      <p:sp>
        <p:nvSpPr>
          <p:cNvPr id="141" name="矩形: 圆角 87087"/>
          <p:cNvSpPr/>
          <p:nvPr/>
        </p:nvSpPr>
        <p:spPr>
          <a:xfrm>
            <a:off x="2169157" y="4278069"/>
            <a:ext cx="797848" cy="230529"/>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日志管理</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142" name="矩形: 圆角 87087"/>
          <p:cNvSpPr/>
          <p:nvPr/>
        </p:nvSpPr>
        <p:spPr>
          <a:xfrm>
            <a:off x="327712" y="4035030"/>
            <a:ext cx="861916" cy="230529"/>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安全加固</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143" name="矩形: 圆角 87087"/>
          <p:cNvSpPr/>
          <p:nvPr/>
        </p:nvSpPr>
        <p:spPr>
          <a:xfrm>
            <a:off x="3048821" y="4271381"/>
            <a:ext cx="860765" cy="230529"/>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可信启动</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144" name="矩形: 圆角 87097"/>
          <p:cNvSpPr/>
          <p:nvPr/>
        </p:nvSpPr>
        <p:spPr>
          <a:xfrm>
            <a:off x="4060824" y="4766698"/>
            <a:ext cx="3228596" cy="262947"/>
          </a:xfrm>
          <a:prstGeom prst="roundRect">
            <a:avLst/>
          </a:prstGeom>
          <a:solidFill>
            <a:schemeClr val="bg2"/>
          </a:solidFill>
          <a:ln w="25400" cap="flat" cmpd="sng" algn="ctr">
            <a:solidFill>
              <a:sysClr val="window" lastClr="FFFFFF"/>
            </a:solidFill>
            <a:prstDash val="solid"/>
          </a:ln>
        </p:spPr>
        <p:txBody>
          <a:bodyPr rtlCol="0" anchor="ctr"/>
          <a:lstStyle/>
          <a:p>
            <a:pPr algn="ctr"/>
            <a:r>
              <a:rPr lang="zh-CN" altLang="en-US" sz="800" kern="0" dirty="0">
                <a:latin typeface="微软雅黑" panose="020B0503020204020204" pitchFamily="34" charset="-122"/>
                <a:ea typeface="微软雅黑" panose="020B0503020204020204" pitchFamily="34" charset="-122"/>
              </a:rPr>
              <a:t>时钟</a:t>
            </a:r>
            <a:r>
              <a:rPr lang="en-US" altLang="zh-CN" sz="800" kern="0" dirty="0">
                <a:latin typeface="微软雅黑" panose="020B0503020204020204" pitchFamily="34" charset="-122"/>
                <a:ea typeface="微软雅黑" panose="020B0503020204020204" pitchFamily="34" charset="-122"/>
              </a:rPr>
              <a:t>/</a:t>
            </a:r>
            <a:r>
              <a:rPr lang="zh-CN" altLang="en-US" sz="800" kern="0" dirty="0">
                <a:latin typeface="微软雅黑" panose="020B0503020204020204" pitchFamily="34" charset="-122"/>
                <a:ea typeface="微软雅黑" panose="020B0503020204020204" pitchFamily="34" charset="-122"/>
              </a:rPr>
              <a:t>中断</a:t>
            </a:r>
            <a:r>
              <a:rPr lang="en-US" altLang="zh-CN" sz="800" kern="0" dirty="0">
                <a:latin typeface="微软雅黑" panose="020B0503020204020204" pitchFamily="34" charset="-122"/>
                <a:ea typeface="微软雅黑" panose="020B0503020204020204" pitchFamily="34" charset="-122"/>
              </a:rPr>
              <a:t>/</a:t>
            </a:r>
            <a:r>
              <a:rPr lang="zh-CN" altLang="en-US" sz="800" kern="0" dirty="0">
                <a:latin typeface="微软雅黑" panose="020B0503020204020204" pitchFamily="34" charset="-122"/>
                <a:ea typeface="微软雅黑" panose="020B0503020204020204" pitchFamily="34" charset="-122"/>
              </a:rPr>
              <a:t>内存</a:t>
            </a:r>
            <a:r>
              <a:rPr lang="en-US" altLang="zh-CN" sz="800" kern="0" dirty="0">
                <a:latin typeface="微软雅黑" panose="020B0503020204020204" pitchFamily="34" charset="-122"/>
                <a:ea typeface="微软雅黑" panose="020B0503020204020204" pitchFamily="34" charset="-122"/>
              </a:rPr>
              <a:t>/</a:t>
            </a:r>
            <a:r>
              <a:rPr lang="zh-CN" altLang="en-US" sz="800" kern="0" dirty="0">
                <a:latin typeface="微软雅黑" panose="020B0503020204020204" pitchFamily="34" charset="-122"/>
                <a:ea typeface="微软雅黑" panose="020B0503020204020204" pitchFamily="34" charset="-122"/>
              </a:rPr>
              <a:t>任务管理</a:t>
            </a:r>
            <a:r>
              <a:rPr lang="en-US" altLang="zh-CN" sz="800" kern="0" dirty="0">
                <a:latin typeface="微软雅黑" panose="020B0503020204020204" pitchFamily="34" charset="-122"/>
                <a:ea typeface="微软雅黑" panose="020B0503020204020204" pitchFamily="34" charset="-122"/>
              </a:rPr>
              <a:t>…</a:t>
            </a:r>
            <a:endParaRPr lang="en-US" altLang="zh-CN" sz="800" kern="0" dirty="0">
              <a:latin typeface="微软雅黑" panose="020B0503020204020204" pitchFamily="34" charset="-122"/>
              <a:ea typeface="微软雅黑" panose="020B0503020204020204" pitchFamily="34" charset="-122"/>
            </a:endParaRPr>
          </a:p>
        </p:txBody>
      </p:sp>
      <p:sp>
        <p:nvSpPr>
          <p:cNvPr id="145" name="矩形: 圆角 87097"/>
          <p:cNvSpPr/>
          <p:nvPr/>
        </p:nvSpPr>
        <p:spPr>
          <a:xfrm>
            <a:off x="6537777" y="4147462"/>
            <a:ext cx="756586" cy="262947"/>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kern="0" dirty="0">
                <a:solidFill>
                  <a:schemeClr val="tx1"/>
                </a:solidFill>
                <a:latin typeface="微软雅黑" panose="020B0503020204020204" pitchFamily="34" charset="-122"/>
                <a:ea typeface="微软雅黑" panose="020B0503020204020204" pitchFamily="34" charset="-122"/>
              </a:rPr>
              <a:t>可维可测</a:t>
            </a:r>
            <a:endParaRPr lang="zh-CN" altLang="en-US" sz="800" kern="0" dirty="0">
              <a:solidFill>
                <a:schemeClr val="tx1"/>
              </a:solidFill>
              <a:latin typeface="微软雅黑" panose="020B0503020204020204" pitchFamily="34" charset="-122"/>
              <a:ea typeface="微软雅黑" panose="020B0503020204020204" pitchFamily="34" charset="-122"/>
            </a:endParaRPr>
          </a:p>
        </p:txBody>
      </p:sp>
      <p:sp>
        <p:nvSpPr>
          <p:cNvPr id="146" name="矩形: 圆角 87097"/>
          <p:cNvSpPr/>
          <p:nvPr/>
        </p:nvSpPr>
        <p:spPr>
          <a:xfrm>
            <a:off x="5778874" y="4147462"/>
            <a:ext cx="675755" cy="262947"/>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防抄板</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147" name="矩形: 圆角 87095"/>
          <p:cNvSpPr/>
          <p:nvPr/>
        </p:nvSpPr>
        <p:spPr>
          <a:xfrm>
            <a:off x="4886679" y="4149508"/>
            <a:ext cx="836117" cy="262947"/>
          </a:xfrm>
          <a:prstGeom prst="roundRect">
            <a:avLst/>
          </a:prstGeom>
          <a:solidFill>
            <a:schemeClr val="accent6">
              <a:lumMod val="20000"/>
              <a:lumOff val="80000"/>
            </a:schemeClr>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高精度定时器</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148" name="矩形: 圆角 87080"/>
          <p:cNvSpPr/>
          <p:nvPr/>
        </p:nvSpPr>
        <p:spPr>
          <a:xfrm>
            <a:off x="4051079" y="4149508"/>
            <a:ext cx="780349" cy="270878"/>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实时性增强</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149" name="矩形: 圆角 87080"/>
          <p:cNvSpPr/>
          <p:nvPr/>
        </p:nvSpPr>
        <p:spPr>
          <a:xfrm>
            <a:off x="1354118" y="5777477"/>
            <a:ext cx="2645456" cy="233321"/>
          </a:xfrm>
          <a:prstGeom prst="roundRect">
            <a:avLst/>
          </a:prstGeom>
          <a:solidFill>
            <a:srgbClr val="A0E2FA"/>
          </a:solidFill>
          <a:ln w="25400" cap="flat" cmpd="sng" algn="ctr">
            <a:noFill/>
            <a:prstDash val="dashDot"/>
          </a:ln>
        </p:spPr>
        <p:txBody>
          <a:bodyPr rtlCol="0" anchor="ctr"/>
          <a:lstStyle/>
          <a:p>
            <a:pPr algn="ctr" defTabSz="729615">
              <a:defRPr/>
            </a:pPr>
            <a:r>
              <a:rPr lang="zh-CN" altLang="en-US" sz="900" kern="0" dirty="0">
                <a:latin typeface="微软雅黑" panose="020B0503020204020204" pitchFamily="34" charset="-122"/>
                <a:ea typeface="微软雅黑" panose="020B0503020204020204" pitchFamily="34" charset="-122"/>
              </a:rPr>
              <a:t>多核</a:t>
            </a:r>
            <a:r>
              <a:rPr lang="en-US" altLang="zh-CN" sz="900" kern="0" dirty="0">
                <a:latin typeface="微软雅黑" panose="020B0503020204020204" pitchFamily="34" charset="-122"/>
                <a:ea typeface="微软雅黑" panose="020B0503020204020204" pitchFamily="34" charset="-122"/>
              </a:rPr>
              <a:t>AMP/SMP</a:t>
            </a:r>
            <a:r>
              <a:rPr lang="zh-CN" altLang="en-US" sz="900" kern="0" dirty="0">
                <a:latin typeface="微软雅黑" panose="020B0503020204020204" pitchFamily="34" charset="-122"/>
                <a:ea typeface="微软雅黑" panose="020B0503020204020204" pitchFamily="34" charset="-122"/>
              </a:rPr>
              <a:t>（</a:t>
            </a:r>
            <a:r>
              <a:rPr lang="en-US" altLang="zh-CN" sz="900" kern="0" dirty="0">
                <a:latin typeface="微软雅黑" panose="020B0503020204020204" pitchFamily="34" charset="-122"/>
                <a:ea typeface="微软雅黑" panose="020B0503020204020204" pitchFamily="34" charset="-122"/>
              </a:rPr>
              <a:t>ARM32/64</a:t>
            </a:r>
            <a:r>
              <a:rPr lang="zh-CN" altLang="en-US" sz="900" kern="0" dirty="0">
                <a:latin typeface="微软雅黑" panose="020B0503020204020204" pitchFamily="34" charset="-122"/>
                <a:ea typeface="微软雅黑" panose="020B0503020204020204" pitchFamily="34" charset="-122"/>
              </a:rPr>
              <a:t>、</a:t>
            </a:r>
            <a:r>
              <a:rPr lang="en-US" altLang="zh-CN" sz="900" kern="0" dirty="0">
                <a:solidFill>
                  <a:schemeClr val="tx1"/>
                </a:solidFill>
                <a:latin typeface="微软雅黑" panose="020B0503020204020204" pitchFamily="34" charset="-122"/>
                <a:ea typeface="微软雅黑" panose="020B0503020204020204" pitchFamily="34" charset="-122"/>
              </a:rPr>
              <a:t>RISC-V</a:t>
            </a:r>
            <a:r>
              <a:rPr lang="zh-CN" altLang="en-US" sz="900" kern="0" dirty="0">
                <a:solidFill>
                  <a:schemeClr val="tx1"/>
                </a:solidFill>
                <a:latin typeface="微软雅黑" panose="020B0503020204020204" pitchFamily="34" charset="-122"/>
                <a:ea typeface="微软雅黑" panose="020B0503020204020204" pitchFamily="34" charset="-122"/>
              </a:rPr>
              <a:t>、</a:t>
            </a:r>
            <a:r>
              <a:rPr lang="en-US" altLang="zh-CN" sz="900" kern="0" dirty="0">
                <a:solidFill>
                  <a:schemeClr val="tx1"/>
                </a:solidFill>
                <a:latin typeface="微软雅黑" panose="020B0503020204020204" pitchFamily="34" charset="-122"/>
                <a:ea typeface="微软雅黑" panose="020B0503020204020204" pitchFamily="34" charset="-122"/>
              </a:rPr>
              <a:t>X86</a:t>
            </a:r>
            <a:r>
              <a:rPr lang="en-US" altLang="zh-CN" sz="900" kern="0" dirty="0">
                <a:latin typeface="微软雅黑" panose="020B0503020204020204" pitchFamily="34" charset="-122"/>
                <a:ea typeface="微软雅黑" panose="020B0503020204020204" pitchFamily="34" charset="-122"/>
              </a:rPr>
              <a:t>…</a:t>
            </a:r>
            <a:r>
              <a:rPr lang="zh-CN" altLang="en-US" sz="900" kern="0" dirty="0">
                <a:latin typeface="微软雅黑" panose="020B0503020204020204" pitchFamily="34" charset="-122"/>
                <a:ea typeface="微软雅黑" panose="020B0503020204020204" pitchFamily="34" charset="-122"/>
              </a:rPr>
              <a:t>）</a:t>
            </a:r>
            <a:endParaRPr lang="zh-CN" altLang="en-US" sz="900" kern="0" dirty="0">
              <a:latin typeface="微软雅黑" panose="020B0503020204020204" pitchFamily="34" charset="-122"/>
              <a:ea typeface="微软雅黑" panose="020B0503020204020204" pitchFamily="34" charset="-122"/>
            </a:endParaRPr>
          </a:p>
        </p:txBody>
      </p:sp>
      <p:sp>
        <p:nvSpPr>
          <p:cNvPr id="150" name="矩形 149"/>
          <p:cNvSpPr/>
          <p:nvPr/>
        </p:nvSpPr>
        <p:spPr>
          <a:xfrm>
            <a:off x="268418" y="673750"/>
            <a:ext cx="8496756" cy="314086"/>
          </a:xfrm>
          <a:prstGeom prst="rect">
            <a:avLst/>
          </a:prstGeom>
          <a:solidFill>
            <a:schemeClr val="bg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pic>
        <p:nvPicPr>
          <p:cNvPr id="151" name="图片 150"/>
          <p:cNvPicPr>
            <a:picLocks noChangeAspect="1"/>
          </p:cNvPicPr>
          <p:nvPr/>
        </p:nvPicPr>
        <p:blipFill>
          <a:blip r:embed="rId1"/>
          <a:stretch>
            <a:fillRect/>
          </a:stretch>
        </p:blipFill>
        <p:spPr>
          <a:xfrm>
            <a:off x="929557" y="696772"/>
            <a:ext cx="410058" cy="269104"/>
          </a:xfrm>
          <a:prstGeom prst="rect">
            <a:avLst/>
          </a:prstGeom>
          <a:solidFill>
            <a:schemeClr val="bg2"/>
          </a:solidFill>
        </p:spPr>
      </p:pic>
      <p:sp>
        <p:nvSpPr>
          <p:cNvPr id="152" name="文本框 151"/>
          <p:cNvSpPr txBox="1"/>
          <p:nvPr/>
        </p:nvSpPr>
        <p:spPr>
          <a:xfrm>
            <a:off x="6247330" y="711898"/>
            <a:ext cx="1066235" cy="253979"/>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100">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tx1"/>
                </a:solidFill>
              </a:rPr>
              <a:t>工业云服务</a:t>
            </a:r>
            <a:endParaRPr lang="zh-CN" altLang="en-US" dirty="0">
              <a:solidFill>
                <a:schemeClr val="tx1"/>
              </a:solidFill>
            </a:endParaRPr>
          </a:p>
        </p:txBody>
      </p:sp>
      <p:sp>
        <p:nvSpPr>
          <p:cNvPr id="153" name="矩形 152"/>
          <p:cNvSpPr/>
          <p:nvPr/>
        </p:nvSpPr>
        <p:spPr>
          <a:xfrm>
            <a:off x="1709318" y="725853"/>
            <a:ext cx="1103360" cy="191346"/>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模板中心</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4" name="矩形 153"/>
          <p:cNvSpPr/>
          <p:nvPr/>
        </p:nvSpPr>
        <p:spPr>
          <a:xfrm>
            <a:off x="3151002" y="725853"/>
            <a:ext cx="1103360" cy="191346"/>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组件中心</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5" name="矩形 154"/>
          <p:cNvSpPr/>
          <p:nvPr/>
        </p:nvSpPr>
        <p:spPr>
          <a:xfrm>
            <a:off x="4592686" y="725853"/>
            <a:ext cx="1103360" cy="191346"/>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应用中心</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6" name="矩形 155"/>
          <p:cNvSpPr/>
          <p:nvPr/>
        </p:nvSpPr>
        <p:spPr>
          <a:xfrm>
            <a:off x="276732" y="1047545"/>
            <a:ext cx="3993303" cy="460141"/>
          </a:xfrm>
          <a:prstGeom prst="rect">
            <a:avLst/>
          </a:prstGeom>
          <a:solidFill>
            <a:schemeClr val="bg2"/>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57" name="文本框 156"/>
          <p:cNvSpPr txBox="1"/>
          <p:nvPr/>
        </p:nvSpPr>
        <p:spPr>
          <a:xfrm>
            <a:off x="461886" y="1057616"/>
            <a:ext cx="1138984" cy="260350"/>
          </a:xfrm>
          <a:prstGeom prst="rect">
            <a:avLst/>
          </a:prstGeom>
          <a:noFill/>
        </p:spPr>
        <p:txBody>
          <a:bodyPr wrap="square" rtlCol="0">
            <a:spAutoFit/>
          </a:bodyPr>
          <a:lstStyle/>
          <a:p>
            <a:r>
              <a:rPr lang="zh-CN" altLang="en-US" sz="1100" dirty="0">
                <a:solidFill>
                  <a:schemeClr val="tx1"/>
                </a:solidFill>
                <a:latin typeface="微软雅黑" panose="020B0503020204020204" pitchFamily="34" charset="-122"/>
                <a:ea typeface="微软雅黑" panose="020B0503020204020204" pitchFamily="34" charset="-122"/>
              </a:rPr>
              <a:t>智能化生产</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8" name="文本框 157"/>
          <p:cNvSpPr txBox="1"/>
          <p:nvPr/>
        </p:nvSpPr>
        <p:spPr>
          <a:xfrm>
            <a:off x="327650" y="1261465"/>
            <a:ext cx="1703043" cy="24622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从订单、工艺到设备加工</a:t>
            </a:r>
            <a:endParaRPr lang="zh-CN" altLang="en-US" sz="1000" dirty="0">
              <a:latin typeface="微软雅黑" panose="020B0503020204020204" pitchFamily="34" charset="-122"/>
              <a:ea typeface="微软雅黑" panose="020B0503020204020204" pitchFamily="34" charset="-122"/>
            </a:endParaRPr>
          </a:p>
        </p:txBody>
      </p:sp>
      <p:sp>
        <p:nvSpPr>
          <p:cNvPr id="159" name="文本框 158"/>
          <p:cNvSpPr txBox="1"/>
          <p:nvPr/>
        </p:nvSpPr>
        <p:spPr>
          <a:xfrm>
            <a:off x="2075344" y="1203238"/>
            <a:ext cx="2084092" cy="216210"/>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nSpc>
                <a:spcPct val="150000"/>
              </a:lnSpc>
              <a:defRPr sz="1100">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sz="1000" dirty="0">
                <a:solidFill>
                  <a:schemeClr val="tx1"/>
                </a:solidFill>
              </a:rPr>
              <a:t>MES</a:t>
            </a:r>
            <a:r>
              <a:rPr lang="zh-CN" altLang="en-US" sz="1000" dirty="0">
                <a:solidFill>
                  <a:schemeClr val="tx1"/>
                </a:solidFill>
              </a:rPr>
              <a:t>、</a:t>
            </a:r>
            <a:r>
              <a:rPr lang="en-US" altLang="zh-CN" sz="1000" dirty="0">
                <a:solidFill>
                  <a:schemeClr val="tx1"/>
                </a:solidFill>
              </a:rPr>
              <a:t>WMS</a:t>
            </a:r>
            <a:r>
              <a:rPr lang="zh-CN" altLang="en-US" sz="1000" dirty="0">
                <a:solidFill>
                  <a:schemeClr val="tx1"/>
                </a:solidFill>
              </a:rPr>
              <a:t>、</a:t>
            </a:r>
            <a:r>
              <a:rPr lang="en-US" altLang="zh-CN" sz="1000" dirty="0">
                <a:solidFill>
                  <a:schemeClr val="tx1"/>
                </a:solidFill>
              </a:rPr>
              <a:t>BI</a:t>
            </a:r>
            <a:r>
              <a:rPr lang="zh-CN" altLang="en-US" sz="1000" dirty="0">
                <a:solidFill>
                  <a:schemeClr val="tx1"/>
                </a:solidFill>
              </a:rPr>
              <a:t>、</a:t>
            </a:r>
            <a:r>
              <a:rPr lang="en-US" altLang="zh-CN" sz="1000" dirty="0">
                <a:solidFill>
                  <a:schemeClr val="tx1"/>
                </a:solidFill>
              </a:rPr>
              <a:t>CAPP…</a:t>
            </a:r>
            <a:endParaRPr lang="en-US" altLang="zh-CN" sz="1000" dirty="0">
              <a:solidFill>
                <a:schemeClr val="tx1"/>
              </a:solidFill>
            </a:endParaRPr>
          </a:p>
        </p:txBody>
      </p:sp>
      <p:sp>
        <p:nvSpPr>
          <p:cNvPr id="160" name="矩形 159"/>
          <p:cNvSpPr/>
          <p:nvPr/>
        </p:nvSpPr>
        <p:spPr>
          <a:xfrm>
            <a:off x="4641726" y="1052304"/>
            <a:ext cx="4123448" cy="431985"/>
          </a:xfrm>
          <a:prstGeom prst="rect">
            <a:avLst/>
          </a:prstGeom>
          <a:solidFill>
            <a:schemeClr val="bg2"/>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61" name="文本框 160"/>
          <p:cNvSpPr txBox="1"/>
          <p:nvPr/>
        </p:nvSpPr>
        <p:spPr>
          <a:xfrm>
            <a:off x="4721921" y="1052107"/>
            <a:ext cx="1537679" cy="252730"/>
          </a:xfrm>
          <a:prstGeom prst="rect">
            <a:avLst/>
          </a:prstGeom>
          <a:noFill/>
        </p:spPr>
        <p:txBody>
          <a:bodyPr wrap="square" rtlCol="0">
            <a:spAutoFit/>
          </a:bodyPr>
          <a:lstStyle/>
          <a:p>
            <a:r>
              <a:rPr lang="zh-CN" altLang="en-US" sz="1050" dirty="0">
                <a:solidFill>
                  <a:schemeClr val="tx1"/>
                </a:solidFill>
                <a:latin typeface="微软雅黑" panose="020B0503020204020204" pitchFamily="34" charset="-122"/>
                <a:ea typeface="微软雅黑" panose="020B0503020204020204" pitchFamily="34" charset="-122"/>
              </a:rPr>
              <a:t>智能化管理（</a:t>
            </a:r>
            <a:r>
              <a:rPr lang="en-US" altLang="zh-CN" sz="1050" dirty="0">
                <a:solidFill>
                  <a:schemeClr val="tx1"/>
                </a:solidFill>
                <a:latin typeface="微软雅黑" panose="020B0503020204020204" pitchFamily="34" charset="-122"/>
                <a:ea typeface="微软雅黑" panose="020B0503020204020204" pitchFamily="34" charset="-122"/>
              </a:rPr>
              <a:t>IoT/AI</a:t>
            </a:r>
            <a:r>
              <a:rPr lang="zh-CN" altLang="en-US" sz="1050" dirty="0">
                <a:solidFill>
                  <a:schemeClr val="tx1"/>
                </a:solidFill>
                <a:latin typeface="微软雅黑" panose="020B0503020204020204" pitchFamily="34" charset="-122"/>
                <a:ea typeface="微软雅黑" panose="020B0503020204020204" pitchFamily="34" charset="-122"/>
              </a:rPr>
              <a:t>）</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62" name="文本框 161"/>
          <p:cNvSpPr txBox="1"/>
          <p:nvPr/>
        </p:nvSpPr>
        <p:spPr>
          <a:xfrm>
            <a:off x="4665676" y="1228748"/>
            <a:ext cx="1600734"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设备、过程、质量管理</a:t>
            </a:r>
            <a:endParaRPr lang="zh-CN" altLang="en-US" sz="1050" dirty="0">
              <a:latin typeface="微软雅黑" panose="020B0503020204020204" pitchFamily="34" charset="-122"/>
              <a:ea typeface="微软雅黑" panose="020B0503020204020204" pitchFamily="34" charset="-122"/>
            </a:endParaRPr>
          </a:p>
        </p:txBody>
      </p:sp>
      <p:sp>
        <p:nvSpPr>
          <p:cNvPr id="163" name="文本框 162"/>
          <p:cNvSpPr txBox="1"/>
          <p:nvPr/>
        </p:nvSpPr>
        <p:spPr>
          <a:xfrm>
            <a:off x="6660804" y="1154713"/>
            <a:ext cx="2034062" cy="219643"/>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nSpc>
                <a:spcPct val="150000"/>
              </a:lnSpc>
              <a:defRPr sz="1100">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1000" dirty="0">
                <a:solidFill>
                  <a:schemeClr val="tx1"/>
                </a:solidFill>
              </a:rPr>
              <a:t>物联网、大数据分析、人工智能</a:t>
            </a:r>
            <a:endParaRPr lang="en-US" altLang="zh-CN" sz="1000" dirty="0">
              <a:solidFill>
                <a:schemeClr val="tx1"/>
              </a:solidFill>
            </a:endParaRPr>
          </a:p>
        </p:txBody>
      </p:sp>
      <p:pic>
        <p:nvPicPr>
          <p:cNvPr id="164" name="图片 163"/>
          <p:cNvPicPr>
            <a:picLocks noChangeAspect="1"/>
          </p:cNvPicPr>
          <p:nvPr/>
        </p:nvPicPr>
        <p:blipFill>
          <a:blip r:embed="rId1"/>
          <a:stretch>
            <a:fillRect/>
          </a:stretch>
        </p:blipFill>
        <p:spPr>
          <a:xfrm>
            <a:off x="7572476" y="683867"/>
            <a:ext cx="457191" cy="266245"/>
          </a:xfrm>
          <a:prstGeom prst="rect">
            <a:avLst/>
          </a:prstGeom>
          <a:solidFill>
            <a:schemeClr val="bg2"/>
          </a:solidFill>
        </p:spPr>
      </p:pic>
      <p:sp>
        <p:nvSpPr>
          <p:cNvPr id="165" name="文本框 164"/>
          <p:cNvSpPr txBox="1"/>
          <p:nvPr/>
        </p:nvSpPr>
        <p:spPr>
          <a:xfrm>
            <a:off x="7538252" y="4086873"/>
            <a:ext cx="1104803" cy="866807"/>
          </a:xfrm>
          <a:prstGeom prst="rect">
            <a:avLst/>
          </a:prstGeom>
          <a:solidFill>
            <a:srgbClr val="33C0F3"/>
          </a:solidFill>
          <a:ln w="25400" cap="flat" cmpd="sng" algn="ctr">
            <a:solidFill>
              <a:sysClr val="window" lastClr="FFFFFF"/>
            </a:solidFill>
            <a:prstDash val="solid"/>
          </a:ln>
        </p:spPr>
        <p:txBody>
          <a:bodyPr rtlCol="0" anchor="t"/>
          <a:lstStyle>
            <a:defPPr>
              <a:defRPr lang="en-US"/>
            </a:defPPr>
            <a:lvl1pPr algn="ctr">
              <a:defRPr sz="9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sz="1000">
                <a:solidFill>
                  <a:schemeClr val="tx2"/>
                </a:solidFill>
                <a:latin typeface="微软雅黑" panose="020B0503020204020204" pitchFamily="34" charset="-122"/>
                <a:ea typeface="微软雅黑" panose="020B0503020204020204" pitchFamily="34" charset="-122"/>
              </a:rPr>
              <a:t>开发</a:t>
            </a:r>
            <a:endParaRPr lang="en-US" altLang="zh-CN" sz="1000">
              <a:solidFill>
                <a:schemeClr val="tx2"/>
              </a:solidFill>
              <a:latin typeface="微软雅黑" panose="020B0503020204020204" pitchFamily="34" charset="-122"/>
              <a:ea typeface="微软雅黑" panose="020B0503020204020204" pitchFamily="34" charset="-122"/>
            </a:endParaRPr>
          </a:p>
          <a:p>
            <a:r>
              <a:rPr lang="zh-CN" altLang="en-US" sz="1000">
                <a:solidFill>
                  <a:schemeClr val="tx2"/>
                </a:solidFill>
                <a:latin typeface="微软雅黑" panose="020B0503020204020204" pitchFamily="34" charset="-122"/>
                <a:ea typeface="微软雅黑" panose="020B0503020204020204" pitchFamily="34" charset="-122"/>
              </a:rPr>
              <a:t>构建</a:t>
            </a:r>
            <a:endParaRPr lang="en-US" altLang="zh-CN" sz="1000">
              <a:solidFill>
                <a:schemeClr val="tx2"/>
              </a:solidFill>
              <a:latin typeface="微软雅黑" panose="020B0503020204020204" pitchFamily="34" charset="-122"/>
              <a:ea typeface="微软雅黑" panose="020B0503020204020204" pitchFamily="34" charset="-122"/>
            </a:endParaRPr>
          </a:p>
          <a:p>
            <a:r>
              <a:rPr lang="zh-CN" altLang="en-US" sz="1000">
                <a:solidFill>
                  <a:schemeClr val="tx2"/>
                </a:solidFill>
                <a:latin typeface="微软雅黑" panose="020B0503020204020204" pitchFamily="34" charset="-122"/>
                <a:ea typeface="微软雅黑" panose="020B0503020204020204" pitchFamily="34" charset="-122"/>
              </a:rPr>
              <a:t>调测</a:t>
            </a:r>
            <a:endParaRPr lang="en-US" altLang="zh-CN" sz="1000">
              <a:solidFill>
                <a:schemeClr val="tx2"/>
              </a:solidFill>
              <a:latin typeface="微软雅黑" panose="020B0503020204020204" pitchFamily="34" charset="-122"/>
              <a:ea typeface="微软雅黑" panose="020B0503020204020204" pitchFamily="34" charset="-122"/>
            </a:endParaRPr>
          </a:p>
          <a:p>
            <a:r>
              <a:rPr lang="en-US" altLang="zh-CN" sz="1000">
                <a:solidFill>
                  <a:schemeClr val="tx2"/>
                </a:solidFill>
                <a:latin typeface="微软雅黑" panose="020B0503020204020204" pitchFamily="34" charset="-122"/>
                <a:ea typeface="微软雅黑" panose="020B0503020204020204" pitchFamily="34" charset="-122"/>
              </a:rPr>
              <a:t>CICD</a:t>
            </a:r>
            <a:endParaRPr lang="en-US" altLang="zh-CN" sz="1000">
              <a:solidFill>
                <a:schemeClr val="tx2"/>
              </a:solidFill>
              <a:latin typeface="微软雅黑" panose="020B0503020204020204" pitchFamily="34" charset="-122"/>
              <a:ea typeface="微软雅黑" panose="020B0503020204020204" pitchFamily="34" charset="-122"/>
            </a:endParaRPr>
          </a:p>
          <a:p>
            <a:r>
              <a:rPr lang="zh-CN" altLang="en-US" sz="1000">
                <a:solidFill>
                  <a:schemeClr val="tx2"/>
                </a:solidFill>
                <a:latin typeface="微软雅黑" panose="020B0503020204020204" pitchFamily="34" charset="-122"/>
                <a:ea typeface="微软雅黑" panose="020B0503020204020204" pitchFamily="34" charset="-122"/>
              </a:rPr>
              <a:t>仿真</a:t>
            </a:r>
            <a:endParaRPr lang="zh-CN" altLang="en-US" sz="1000" dirty="0">
              <a:solidFill>
                <a:schemeClr val="tx2"/>
              </a:solidFill>
            </a:endParaRPr>
          </a:p>
        </p:txBody>
      </p:sp>
      <p:sp>
        <p:nvSpPr>
          <p:cNvPr id="166" name="文本框 165"/>
          <p:cNvSpPr txBox="1"/>
          <p:nvPr/>
        </p:nvSpPr>
        <p:spPr>
          <a:xfrm>
            <a:off x="7540587" y="4971021"/>
            <a:ext cx="1087082" cy="230057"/>
          </a:xfrm>
          <a:prstGeom prst="rect">
            <a:avLst/>
          </a:prstGeom>
          <a:solidFill>
            <a:srgbClr val="33C0F3"/>
          </a:solidFill>
          <a:ln w="25400" cap="flat" cmpd="sng" algn="ctr">
            <a:solidFill>
              <a:sysClr val="window" lastClr="FFFFFF"/>
            </a:solidFill>
            <a:prstDash val="solid"/>
          </a:ln>
        </p:spPr>
        <p:txBody>
          <a:bodyPr rtlCol="0" anchor="t"/>
          <a:lstStyle>
            <a:defPPr>
              <a:defRPr lang="zh-CN"/>
            </a:defPPr>
            <a:lvl1pPr algn="ctr">
              <a:defRPr sz="1000" kern="0">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2"/>
                </a:solidFill>
              </a:rPr>
              <a:t>管维工具</a:t>
            </a:r>
            <a:endParaRPr lang="en-US" altLang="zh-CN" dirty="0">
              <a:solidFill>
                <a:schemeClr val="tx2"/>
              </a:solidFill>
            </a:endParaRPr>
          </a:p>
        </p:txBody>
      </p:sp>
      <p:sp>
        <p:nvSpPr>
          <p:cNvPr id="167" name="文本框 166"/>
          <p:cNvSpPr txBox="1"/>
          <p:nvPr/>
        </p:nvSpPr>
        <p:spPr>
          <a:xfrm>
            <a:off x="509752" y="2435613"/>
            <a:ext cx="649434" cy="258992"/>
          </a:xfrm>
          <a:prstGeom prst="rect">
            <a:avLst/>
          </a:prstGeom>
          <a:solidFill>
            <a:srgbClr val="A0E2FA"/>
          </a:solidFill>
          <a:ln w="25400" cap="flat" cmpd="sng" algn="ctr">
            <a:noFill/>
            <a:prstDash val="dashDot"/>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dirty="0">
                <a:solidFill>
                  <a:schemeClr val="tx1"/>
                </a:solidFill>
              </a:rPr>
              <a:t>ROS</a:t>
            </a:r>
            <a:endParaRPr lang="en-US" altLang="zh-CN" dirty="0">
              <a:solidFill>
                <a:schemeClr val="tx1"/>
              </a:solidFill>
            </a:endParaRPr>
          </a:p>
        </p:txBody>
      </p:sp>
      <p:sp>
        <p:nvSpPr>
          <p:cNvPr id="168" name="文本框 167"/>
          <p:cNvSpPr txBox="1"/>
          <p:nvPr/>
        </p:nvSpPr>
        <p:spPr>
          <a:xfrm>
            <a:off x="2558045" y="3443177"/>
            <a:ext cx="1686251" cy="243216"/>
          </a:xfrm>
          <a:prstGeom prst="rect">
            <a:avLst/>
          </a:prstGeom>
          <a:solidFill>
            <a:srgbClr val="A0E2FA"/>
          </a:solidFill>
          <a:ln w="25400" cap="flat" cmpd="sng" algn="ctr">
            <a:noFill/>
            <a:prstDash val="dashDot"/>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dirty="0">
                <a:solidFill>
                  <a:schemeClr val="tx1"/>
                </a:solidFill>
              </a:rPr>
              <a:t>DB</a:t>
            </a:r>
            <a:r>
              <a:rPr lang="zh-CN" altLang="en-US" dirty="0">
                <a:solidFill>
                  <a:schemeClr val="tx1"/>
                </a:solidFill>
              </a:rPr>
              <a:t>、 </a:t>
            </a:r>
            <a:r>
              <a:rPr lang="en-US" altLang="zh-CN" dirty="0">
                <a:solidFill>
                  <a:schemeClr val="tx1"/>
                </a:solidFill>
              </a:rPr>
              <a:t>AI</a:t>
            </a:r>
            <a:r>
              <a:rPr lang="zh-CN" altLang="en-US" dirty="0">
                <a:solidFill>
                  <a:schemeClr val="tx1"/>
                </a:solidFill>
              </a:rPr>
              <a:t>框架、视觉库</a:t>
            </a:r>
            <a:r>
              <a:rPr lang="zh-CN" altLang="en-US" b="1" dirty="0">
                <a:solidFill>
                  <a:schemeClr val="accent2"/>
                </a:solidFill>
              </a:rPr>
              <a:t> </a:t>
            </a:r>
            <a:r>
              <a:rPr lang="en-US" altLang="zh-CN" dirty="0">
                <a:solidFill>
                  <a:schemeClr val="tx1"/>
                </a:solidFill>
              </a:rPr>
              <a:t>… </a:t>
            </a:r>
            <a:endParaRPr lang="zh-CN" altLang="en-US" dirty="0">
              <a:solidFill>
                <a:schemeClr val="tx1"/>
              </a:solidFill>
            </a:endParaRPr>
          </a:p>
        </p:txBody>
      </p:sp>
      <p:sp>
        <p:nvSpPr>
          <p:cNvPr id="169" name="文本框 168"/>
          <p:cNvSpPr txBox="1"/>
          <p:nvPr/>
        </p:nvSpPr>
        <p:spPr>
          <a:xfrm>
            <a:off x="5372138" y="3437416"/>
            <a:ext cx="1767325" cy="243216"/>
          </a:xfrm>
          <a:prstGeom prst="rect">
            <a:avLst/>
          </a:prstGeom>
          <a:solidFill>
            <a:srgbClr val="A0E2FA"/>
          </a:solidFill>
          <a:ln w="25400" cap="flat" cmpd="sng" algn="ctr">
            <a:noFill/>
            <a:prstDash val="dashDot"/>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1"/>
                </a:solidFill>
              </a:rPr>
              <a:t>工业云、分布式软总线</a:t>
            </a:r>
            <a:endParaRPr lang="zh-CN" altLang="en-US" dirty="0">
              <a:solidFill>
                <a:schemeClr val="tx1"/>
              </a:solidFill>
            </a:endParaRPr>
          </a:p>
        </p:txBody>
      </p:sp>
      <p:sp>
        <p:nvSpPr>
          <p:cNvPr id="170" name="文本框 169"/>
          <p:cNvSpPr txBox="1"/>
          <p:nvPr/>
        </p:nvSpPr>
        <p:spPr>
          <a:xfrm>
            <a:off x="4340152" y="3437416"/>
            <a:ext cx="936793" cy="243216"/>
          </a:xfrm>
          <a:prstGeom prst="rect">
            <a:avLst/>
          </a:prstGeom>
          <a:solidFill>
            <a:srgbClr val="A0E2FA"/>
          </a:solidFill>
          <a:ln w="25400" cap="flat" cmpd="sng" algn="ctr">
            <a:noFill/>
            <a:prstDash val="dashDot"/>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1"/>
                </a:solidFill>
              </a:rPr>
              <a:t>容器</a:t>
            </a:r>
            <a:endParaRPr lang="zh-CN" altLang="en-US" dirty="0">
              <a:solidFill>
                <a:schemeClr val="tx1"/>
              </a:solidFill>
            </a:endParaRPr>
          </a:p>
        </p:txBody>
      </p:sp>
      <p:sp>
        <p:nvSpPr>
          <p:cNvPr id="171" name="文本框 170"/>
          <p:cNvSpPr txBox="1"/>
          <p:nvPr/>
        </p:nvSpPr>
        <p:spPr>
          <a:xfrm>
            <a:off x="6188561" y="2550904"/>
            <a:ext cx="919258" cy="251071"/>
          </a:xfrm>
          <a:prstGeom prst="rect">
            <a:avLst/>
          </a:prstGeom>
          <a:solidFill>
            <a:srgbClr val="FFDB95"/>
          </a:solidFill>
          <a:ln w="9525" cap="flat" cmpd="sng" algn="ctr">
            <a:solidFill>
              <a:sysClr val="window" lastClr="FFFFFF"/>
            </a:solidFill>
            <a:prstDash val="solid"/>
          </a:ln>
        </p:spPr>
        <p:txBody>
          <a:bodyPr rtlCol="0" anchor="t"/>
          <a:lstStyle>
            <a:defPPr>
              <a:defRPr lang="zh-CN"/>
            </a:defPPr>
            <a:lvl1pPr algn="ctr">
              <a:defRPr sz="1000" kern="0">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b="1" dirty="0">
                <a:solidFill>
                  <a:schemeClr val="tx1"/>
                </a:solidFill>
              </a:rPr>
              <a:t>PLCopen</a:t>
            </a:r>
            <a:r>
              <a:rPr lang="zh-CN" altLang="en-US" dirty="0">
                <a:solidFill>
                  <a:schemeClr val="tx1"/>
                </a:solidFill>
              </a:rPr>
              <a:t> </a:t>
            </a:r>
            <a:endParaRPr lang="zh-CN" altLang="en-US" dirty="0">
              <a:solidFill>
                <a:schemeClr val="tx1"/>
              </a:solidFill>
            </a:endParaRPr>
          </a:p>
        </p:txBody>
      </p:sp>
      <p:sp>
        <p:nvSpPr>
          <p:cNvPr id="172" name="文本框 171"/>
          <p:cNvSpPr txBox="1"/>
          <p:nvPr/>
        </p:nvSpPr>
        <p:spPr>
          <a:xfrm>
            <a:off x="4044546" y="2887845"/>
            <a:ext cx="826608" cy="243885"/>
          </a:xfrm>
          <a:prstGeom prst="rect">
            <a:avLst/>
          </a:prstGeom>
          <a:solidFill>
            <a:srgbClr val="FFDB95"/>
          </a:solidFill>
          <a:ln w="9525" cap="flat" cmpd="sng" algn="ctr">
            <a:solidFill>
              <a:sysClr val="window" lastClr="FFFFFF"/>
            </a:solidFill>
            <a:prstDash val="solid"/>
          </a:ln>
        </p:spPr>
        <p:txBody>
          <a:bodyPr rtlCol="0" anchor="t"/>
          <a:lstStyle>
            <a:defPPr>
              <a:defRPr lang="zh-CN"/>
            </a:defPPr>
            <a:lvl1pPr algn="ctr">
              <a:defRPr sz="1000" kern="0">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dirty="0"/>
              <a:t>HMI</a:t>
            </a:r>
            <a:endParaRPr lang="zh-CN" altLang="en-US" dirty="0"/>
          </a:p>
        </p:txBody>
      </p:sp>
      <p:grpSp>
        <p:nvGrpSpPr>
          <p:cNvPr id="173" name="组合 172"/>
          <p:cNvGrpSpPr/>
          <p:nvPr/>
        </p:nvGrpSpPr>
        <p:grpSpPr>
          <a:xfrm>
            <a:off x="315144" y="1538540"/>
            <a:ext cx="8307095" cy="617199"/>
            <a:chOff x="970891" y="2147708"/>
            <a:chExt cx="6001198" cy="795357"/>
          </a:xfrm>
        </p:grpSpPr>
        <p:sp>
          <p:nvSpPr>
            <p:cNvPr id="174" name="文本框 173"/>
            <p:cNvSpPr txBox="1"/>
            <p:nvPr/>
          </p:nvSpPr>
          <p:spPr>
            <a:xfrm>
              <a:off x="970891" y="2628472"/>
              <a:ext cx="596621" cy="296903"/>
            </a:xfrm>
            <a:prstGeom prst="rect">
              <a:avLst/>
            </a:prstGeom>
            <a:noFill/>
          </p:spPr>
          <p:txBody>
            <a:bodyPr wrap="none" rtlCol="0">
              <a:spAutoFit/>
            </a:bodyPr>
            <a:lstStyle/>
            <a:p>
              <a:pPr defTabSz="913765"/>
              <a:r>
                <a:rPr lang="zh-CN" altLang="en-US" sz="1000">
                  <a:solidFill>
                    <a:prstClr val="black"/>
                  </a:solidFill>
                  <a:latin typeface="微软雅黑" panose="020B0503020204020204" pitchFamily="34" charset="-122"/>
                  <a:ea typeface="微软雅黑" panose="020B0503020204020204" pitchFamily="34" charset="-122"/>
                </a:rPr>
                <a:t>工业机器人</a:t>
              </a:r>
              <a:endParaRPr lang="zh-CN" altLang="en-US" sz="1000">
                <a:solidFill>
                  <a:prstClr val="black"/>
                </a:solidFill>
                <a:latin typeface="微软雅黑" panose="020B0503020204020204" pitchFamily="34" charset="-122"/>
                <a:ea typeface="微软雅黑" panose="020B0503020204020204" pitchFamily="34" charset="-122"/>
              </a:endParaRPr>
            </a:p>
          </p:txBody>
        </p:sp>
        <p:pic>
          <p:nvPicPr>
            <p:cNvPr id="175" name="图片 1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6419" y="2161449"/>
              <a:ext cx="382723" cy="389502"/>
            </a:xfrm>
            <a:prstGeom prst="rect">
              <a:avLst/>
            </a:prstGeom>
          </p:spPr>
        </p:pic>
        <p:pic>
          <p:nvPicPr>
            <p:cNvPr id="176" name="图片 1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2937" y="2181436"/>
              <a:ext cx="382723" cy="385645"/>
            </a:xfrm>
            <a:prstGeom prst="rect">
              <a:avLst/>
            </a:prstGeom>
          </p:spPr>
        </p:pic>
        <p:pic>
          <p:nvPicPr>
            <p:cNvPr id="177" name="图片 1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613" y="2147708"/>
              <a:ext cx="417517" cy="424911"/>
            </a:xfrm>
            <a:prstGeom prst="rect">
              <a:avLst/>
            </a:prstGeom>
          </p:spPr>
        </p:pic>
        <p:sp>
          <p:nvSpPr>
            <p:cNvPr id="178" name="文本框 177"/>
            <p:cNvSpPr txBox="1"/>
            <p:nvPr/>
          </p:nvSpPr>
          <p:spPr>
            <a:xfrm>
              <a:off x="1777326" y="2627202"/>
              <a:ext cx="503979" cy="296903"/>
            </a:xfrm>
            <a:prstGeom prst="rect">
              <a:avLst/>
            </a:prstGeom>
            <a:noFill/>
          </p:spPr>
          <p:txBody>
            <a:bodyPr wrap="none" rtlCol="0">
              <a:spAutoFit/>
            </a:bodyPr>
            <a:lstStyle/>
            <a:p>
              <a:pPr defTabSz="913765"/>
              <a:r>
                <a:rPr lang="zh-CN" altLang="en-US" sz="1000" dirty="0">
                  <a:solidFill>
                    <a:prstClr val="black"/>
                  </a:solidFill>
                  <a:latin typeface="微软雅黑" panose="020B0503020204020204" pitchFamily="34" charset="-122"/>
                  <a:ea typeface="微软雅黑" panose="020B0503020204020204" pitchFamily="34" charset="-122"/>
                </a:rPr>
                <a:t>数控机床</a:t>
              </a:r>
              <a:endParaRPr lang="zh-CN" altLang="en-US" sz="1000" dirty="0">
                <a:solidFill>
                  <a:prstClr val="black"/>
                </a:solidFill>
                <a:latin typeface="微软雅黑" panose="020B0503020204020204" pitchFamily="34" charset="-122"/>
                <a:ea typeface="微软雅黑" panose="020B0503020204020204" pitchFamily="34" charset="-122"/>
              </a:endParaRPr>
            </a:p>
          </p:txBody>
        </p:sp>
        <p:sp>
          <p:nvSpPr>
            <p:cNvPr id="179" name="文本框 178"/>
            <p:cNvSpPr txBox="1"/>
            <p:nvPr/>
          </p:nvSpPr>
          <p:spPr>
            <a:xfrm>
              <a:off x="2609518" y="2627202"/>
              <a:ext cx="327079" cy="315863"/>
            </a:xfrm>
            <a:prstGeom prst="rect">
              <a:avLst/>
            </a:prstGeom>
            <a:noFill/>
          </p:spPr>
          <p:txBody>
            <a:bodyPr wrap="none" rtlCol="0">
              <a:spAutoFit/>
            </a:bodyPr>
            <a:lstStyle/>
            <a:p>
              <a:pPr defTabSz="913765"/>
              <a:r>
                <a:rPr lang="en-US" altLang="zh-CN" sz="1000" dirty="0">
                  <a:solidFill>
                    <a:schemeClr val="tx1"/>
                  </a:solidFill>
                  <a:latin typeface="微软雅黑" panose="020B0503020204020204" pitchFamily="34" charset="-122"/>
                  <a:ea typeface="微软雅黑" panose="020B0503020204020204" pitchFamily="34" charset="-122"/>
                </a:rPr>
                <a:t>AGV</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180" name="文本框 179"/>
            <p:cNvSpPr txBox="1"/>
            <p:nvPr/>
          </p:nvSpPr>
          <p:spPr>
            <a:xfrm>
              <a:off x="3222673" y="2627202"/>
              <a:ext cx="590852" cy="315863"/>
            </a:xfrm>
            <a:prstGeom prst="rect">
              <a:avLst/>
            </a:prstGeom>
            <a:noFill/>
          </p:spPr>
          <p:txBody>
            <a:bodyPr wrap="none" rtlCol="0">
              <a:spAutoFit/>
            </a:bodyPr>
            <a:lstStyle/>
            <a:p>
              <a:pPr defTabSz="913765"/>
              <a:r>
                <a:rPr lang="zh-CN" altLang="en-US" sz="1000" dirty="0">
                  <a:solidFill>
                    <a:schemeClr val="tx1"/>
                  </a:solidFill>
                  <a:latin typeface="微软雅黑" panose="020B0503020204020204" pitchFamily="34" charset="-122"/>
                  <a:ea typeface="微软雅黑" panose="020B0503020204020204" pitchFamily="34" charset="-122"/>
                </a:rPr>
                <a:t>自动化设备</a:t>
              </a:r>
              <a:endParaRPr lang="zh-CN" altLang="en-US" sz="1000" dirty="0">
                <a:solidFill>
                  <a:schemeClr val="tx1"/>
                </a:solidFill>
                <a:latin typeface="微软雅黑" panose="020B0503020204020204" pitchFamily="34" charset="-122"/>
                <a:ea typeface="微软雅黑" panose="020B0503020204020204" pitchFamily="34" charset="-122"/>
              </a:endParaRPr>
            </a:p>
          </p:txBody>
        </p:sp>
        <p:pic>
          <p:nvPicPr>
            <p:cNvPr id="181" name="图片 180"/>
            <p:cNvPicPr>
              <a:picLocks noChangeAspect="1"/>
            </p:cNvPicPr>
            <p:nvPr/>
          </p:nvPicPr>
          <p:blipFill>
            <a:blip r:embed="rId5"/>
            <a:stretch>
              <a:fillRect/>
            </a:stretch>
          </p:blipFill>
          <p:spPr>
            <a:xfrm>
              <a:off x="6337829" y="2271904"/>
              <a:ext cx="634260" cy="261755"/>
            </a:xfrm>
            <a:prstGeom prst="rect">
              <a:avLst/>
            </a:prstGeom>
          </p:spPr>
        </p:pic>
        <p:pic>
          <p:nvPicPr>
            <p:cNvPr id="182" name="图片 181"/>
            <p:cNvPicPr>
              <a:picLocks noChangeAspect="1"/>
            </p:cNvPicPr>
            <p:nvPr/>
          </p:nvPicPr>
          <p:blipFill>
            <a:blip r:embed="rId6"/>
            <a:stretch>
              <a:fillRect/>
            </a:stretch>
          </p:blipFill>
          <p:spPr>
            <a:xfrm>
              <a:off x="4848429" y="2277840"/>
              <a:ext cx="489164" cy="267690"/>
            </a:xfrm>
            <a:prstGeom prst="rect">
              <a:avLst/>
            </a:prstGeom>
          </p:spPr>
        </p:pic>
        <p:pic>
          <p:nvPicPr>
            <p:cNvPr id="183" name="图片 182"/>
            <p:cNvPicPr>
              <a:picLocks noChangeAspect="1"/>
            </p:cNvPicPr>
            <p:nvPr/>
          </p:nvPicPr>
          <p:blipFill>
            <a:blip r:embed="rId7"/>
            <a:stretch>
              <a:fillRect/>
            </a:stretch>
          </p:blipFill>
          <p:spPr>
            <a:xfrm>
              <a:off x="4132233" y="2248623"/>
              <a:ext cx="238766" cy="276000"/>
            </a:xfrm>
            <a:prstGeom prst="rect">
              <a:avLst/>
            </a:prstGeom>
          </p:spPr>
        </p:pic>
        <p:sp>
          <p:nvSpPr>
            <p:cNvPr id="184" name="文本框 183"/>
            <p:cNvSpPr txBox="1"/>
            <p:nvPr/>
          </p:nvSpPr>
          <p:spPr>
            <a:xfrm>
              <a:off x="4068001" y="2617116"/>
              <a:ext cx="596621" cy="296903"/>
            </a:xfrm>
            <a:prstGeom prst="rect">
              <a:avLst/>
            </a:prstGeom>
            <a:noFill/>
          </p:spPr>
          <p:txBody>
            <a:bodyPr wrap="none" rtlCol="0">
              <a:spAutoFit/>
            </a:bodyPr>
            <a:lstStyle/>
            <a:p>
              <a:pPr defTabSz="913765"/>
              <a:r>
                <a:rPr lang="zh-CN" altLang="en-US" sz="1000" dirty="0">
                  <a:solidFill>
                    <a:prstClr val="black"/>
                  </a:solidFill>
                  <a:latin typeface="微软雅黑" panose="020B0503020204020204" pitchFamily="34" charset="-122"/>
                  <a:ea typeface="微软雅黑" panose="020B0503020204020204" pitchFamily="34" charset="-122"/>
                </a:rPr>
                <a:t>伺服驱动器</a:t>
              </a:r>
              <a:endParaRPr lang="zh-CN" altLang="en-US" sz="1000" dirty="0">
                <a:solidFill>
                  <a:prstClr val="black"/>
                </a:solidFill>
                <a:latin typeface="微软雅黑" panose="020B0503020204020204" pitchFamily="34" charset="-122"/>
                <a:ea typeface="微软雅黑" panose="020B0503020204020204" pitchFamily="34" charset="-122"/>
              </a:endParaRPr>
            </a:p>
          </p:txBody>
        </p:sp>
        <p:sp>
          <p:nvSpPr>
            <p:cNvPr id="185" name="文本框 184"/>
            <p:cNvSpPr txBox="1"/>
            <p:nvPr/>
          </p:nvSpPr>
          <p:spPr>
            <a:xfrm>
              <a:off x="4846103" y="2627202"/>
              <a:ext cx="411336" cy="296903"/>
            </a:xfrm>
            <a:prstGeom prst="rect">
              <a:avLst/>
            </a:prstGeom>
            <a:noFill/>
          </p:spPr>
          <p:txBody>
            <a:bodyPr wrap="none" rtlCol="0">
              <a:spAutoFit/>
            </a:bodyPr>
            <a:lstStyle/>
            <a:p>
              <a:pPr defTabSz="913765"/>
              <a:r>
                <a:rPr lang="zh-CN" altLang="en-US" sz="1000" dirty="0">
                  <a:solidFill>
                    <a:prstClr val="black"/>
                  </a:solidFill>
                  <a:latin typeface="微软雅黑" panose="020B0503020204020204" pitchFamily="34" charset="-122"/>
                  <a:ea typeface="微软雅黑" panose="020B0503020204020204" pitchFamily="34" charset="-122"/>
                </a:rPr>
                <a:t>注塑机</a:t>
              </a:r>
              <a:endParaRPr lang="zh-CN" altLang="en-US" sz="1000" dirty="0">
                <a:solidFill>
                  <a:prstClr val="black"/>
                </a:solidFill>
                <a:latin typeface="微软雅黑" panose="020B0503020204020204" pitchFamily="34" charset="-122"/>
                <a:ea typeface="微软雅黑" panose="020B0503020204020204" pitchFamily="34" charset="-122"/>
              </a:endParaRPr>
            </a:p>
          </p:txBody>
        </p:sp>
        <p:pic>
          <p:nvPicPr>
            <p:cNvPr id="186" name="图片 185"/>
            <p:cNvPicPr>
              <a:picLocks noChangeAspect="1"/>
            </p:cNvPicPr>
            <p:nvPr/>
          </p:nvPicPr>
          <p:blipFill>
            <a:blip r:embed="rId8"/>
            <a:stretch>
              <a:fillRect/>
            </a:stretch>
          </p:blipFill>
          <p:spPr>
            <a:xfrm>
              <a:off x="5705942" y="2287099"/>
              <a:ext cx="270601" cy="251665"/>
            </a:xfrm>
            <a:prstGeom prst="rect">
              <a:avLst/>
            </a:prstGeom>
          </p:spPr>
        </p:pic>
        <p:sp>
          <p:nvSpPr>
            <p:cNvPr id="187" name="文本框 186"/>
            <p:cNvSpPr txBox="1"/>
            <p:nvPr/>
          </p:nvSpPr>
          <p:spPr>
            <a:xfrm>
              <a:off x="5643153" y="2621226"/>
              <a:ext cx="407357" cy="315863"/>
            </a:xfrm>
            <a:prstGeom prst="rect">
              <a:avLst/>
            </a:prstGeom>
            <a:noFill/>
          </p:spPr>
          <p:txBody>
            <a:bodyPr wrap="none" rtlCol="0">
              <a:spAutoFit/>
            </a:bodyPr>
            <a:lstStyle/>
            <a:p>
              <a:pPr defTabSz="913765"/>
              <a:r>
                <a:rPr lang="zh-CN" altLang="en-US" sz="1000" dirty="0">
                  <a:solidFill>
                    <a:schemeClr val="tx1"/>
                  </a:solidFill>
                  <a:latin typeface="微软雅黑" panose="020B0503020204020204" pitchFamily="34" charset="-122"/>
                  <a:ea typeface="微软雅黑" panose="020B0503020204020204" pitchFamily="34" charset="-122"/>
                </a:rPr>
                <a:t>控制器</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88" name="文本框 187"/>
            <p:cNvSpPr txBox="1"/>
            <p:nvPr/>
          </p:nvSpPr>
          <p:spPr>
            <a:xfrm>
              <a:off x="6481055" y="2627202"/>
              <a:ext cx="449551" cy="296903"/>
            </a:xfrm>
            <a:prstGeom prst="rect">
              <a:avLst/>
            </a:prstGeom>
            <a:noFill/>
          </p:spPr>
          <p:txBody>
            <a:bodyPr wrap="none" rtlCol="0">
              <a:spAutoFit/>
            </a:bodyPr>
            <a:lstStyle/>
            <a:p>
              <a:pPr defTabSz="913765"/>
              <a:r>
                <a:rPr lang="en-US" altLang="zh-CN" sz="1000" dirty="0">
                  <a:solidFill>
                    <a:prstClr val="black"/>
                  </a:solidFill>
                  <a:latin typeface="微软雅黑" panose="020B0503020204020204" pitchFamily="34" charset="-122"/>
                  <a:ea typeface="微软雅黑" panose="020B0503020204020204" pitchFamily="34" charset="-122"/>
                </a:rPr>
                <a:t>SCADA</a:t>
              </a:r>
              <a:endParaRPr lang="zh-CN" altLang="en-US" sz="1000" dirty="0">
                <a:solidFill>
                  <a:prstClr val="black"/>
                </a:solidFill>
                <a:latin typeface="微软雅黑" panose="020B0503020204020204" pitchFamily="34" charset="-122"/>
                <a:ea typeface="微软雅黑" panose="020B0503020204020204" pitchFamily="34" charset="-122"/>
              </a:endParaRPr>
            </a:p>
          </p:txBody>
        </p:sp>
        <p:pic>
          <p:nvPicPr>
            <p:cNvPr id="189" name="图片 188"/>
            <p:cNvPicPr/>
            <p:nvPr/>
          </p:nvPicPr>
          <p:blipFill>
            <a:blip r:embed="rId9"/>
            <a:stretch>
              <a:fillRect/>
            </a:stretch>
          </p:blipFill>
          <p:spPr>
            <a:xfrm>
              <a:off x="3237685" y="2220708"/>
              <a:ext cx="610870" cy="379095"/>
            </a:xfrm>
            <a:prstGeom prst="rect">
              <a:avLst/>
            </a:prstGeom>
            <a:noFill/>
            <a:ln w="9525">
              <a:noFill/>
            </a:ln>
          </p:spPr>
        </p:pic>
      </p:grpSp>
      <p:sp>
        <p:nvSpPr>
          <p:cNvPr id="191" name="矩形: 圆角 87080"/>
          <p:cNvSpPr/>
          <p:nvPr/>
        </p:nvSpPr>
        <p:spPr>
          <a:xfrm>
            <a:off x="1897432" y="5142222"/>
            <a:ext cx="1639010" cy="250876"/>
          </a:xfrm>
          <a:prstGeom prst="roundRect">
            <a:avLst/>
          </a:prstGeom>
          <a:solidFill>
            <a:srgbClr val="70AD47"/>
          </a:solidFill>
          <a:ln w="25400" cap="flat" cmpd="sng" algn="ctr">
            <a:solidFill>
              <a:sysClr val="window" lastClr="FFFFFF"/>
            </a:solidFill>
            <a:prstDash val="solid"/>
          </a:ln>
        </p:spPr>
        <p:txBody>
          <a:bodyPr rtlCol="0" anchor="t"/>
          <a:lstStyle/>
          <a:p>
            <a:pPr algn="ctr"/>
            <a:r>
              <a:rPr lang="zh-CN" altLang="en-US" sz="900" kern="0" dirty="0">
                <a:solidFill>
                  <a:schemeClr val="tx2"/>
                </a:solidFill>
                <a:latin typeface="微软雅黑" panose="020B0503020204020204" pitchFamily="34" charset="-122"/>
                <a:ea typeface="微软雅黑" panose="020B0503020204020204" pitchFamily="34" charset="-122"/>
              </a:rPr>
              <a:t>兼容</a:t>
            </a:r>
            <a:r>
              <a:rPr lang="en-US" altLang="zh-CN" sz="900" kern="0" dirty="0">
                <a:solidFill>
                  <a:schemeClr val="tx2"/>
                </a:solidFill>
                <a:latin typeface="微软雅黑" panose="020B0503020204020204" pitchFamily="34" charset="-122"/>
                <a:ea typeface="微软雅黑" panose="020B0503020204020204" pitchFamily="34" charset="-122"/>
              </a:rPr>
              <a:t>Jailhouse</a:t>
            </a:r>
            <a:r>
              <a:rPr lang="zh-CN" altLang="en-US" sz="900" kern="0" dirty="0">
                <a:solidFill>
                  <a:schemeClr val="tx2"/>
                </a:solidFill>
                <a:latin typeface="微软雅黑" panose="020B0503020204020204" pitchFamily="34" charset="-122"/>
                <a:ea typeface="微软雅黑" panose="020B0503020204020204" pitchFamily="34" charset="-122"/>
              </a:rPr>
              <a:t>和</a:t>
            </a:r>
            <a:r>
              <a:rPr lang="en-US" altLang="zh-CN" sz="900" kern="0" dirty="0" err="1">
                <a:solidFill>
                  <a:schemeClr val="tx2"/>
                </a:solidFill>
                <a:latin typeface="微软雅黑" panose="020B0503020204020204" pitchFamily="34" charset="-122"/>
                <a:ea typeface="微软雅黑" panose="020B0503020204020204" pitchFamily="34" charset="-122"/>
              </a:rPr>
              <a:t>OpenAMP</a:t>
            </a:r>
            <a:endParaRPr lang="en-US" altLang="zh-CN" sz="900" kern="0" dirty="0">
              <a:solidFill>
                <a:schemeClr val="tx2"/>
              </a:solidFill>
              <a:latin typeface="微软雅黑" panose="020B0503020204020204" pitchFamily="34" charset="-122"/>
              <a:ea typeface="微软雅黑" panose="020B0503020204020204" pitchFamily="34" charset="-122"/>
            </a:endParaRPr>
          </a:p>
        </p:txBody>
      </p:sp>
      <p:sp>
        <p:nvSpPr>
          <p:cNvPr id="193" name="文本框 192"/>
          <p:cNvSpPr txBox="1"/>
          <p:nvPr/>
        </p:nvSpPr>
        <p:spPr>
          <a:xfrm>
            <a:off x="4095772" y="3780278"/>
            <a:ext cx="3076454" cy="369332"/>
          </a:xfrm>
          <a:prstGeom prst="rect">
            <a:avLst/>
          </a:prstGeom>
          <a:noFill/>
        </p:spPr>
        <p:txBody>
          <a:bodyPr vert="horz" wrap="square" rtlCol="0">
            <a:spAutoFit/>
          </a:bodyPr>
          <a:lstStyle/>
          <a:p>
            <a:r>
              <a:rPr lang="zh-CN" altLang="en-US" sz="900" b="1" dirty="0">
                <a:solidFill>
                  <a:srgbClr val="1D1D1A"/>
                </a:solidFill>
                <a:latin typeface="微软雅黑" panose="020B0503020204020204" pitchFamily="34" charset="-122"/>
                <a:ea typeface="微软雅黑" panose="020B0503020204020204" pitchFamily="34" charset="-122"/>
                <a:sym typeface="+mn-ea"/>
              </a:rPr>
              <a:t>                                   </a:t>
            </a:r>
            <a:r>
              <a:rPr lang="en-US" altLang="zh-CN" sz="900" b="1" dirty="0">
                <a:solidFill>
                  <a:srgbClr val="1D1D1A"/>
                </a:solidFill>
                <a:latin typeface="微软雅黑" panose="020B0503020204020204" pitchFamily="34" charset="-122"/>
                <a:ea typeface="微软雅黑" panose="020B0503020204020204" pitchFamily="34" charset="-122"/>
                <a:sym typeface="+mn-ea"/>
              </a:rPr>
              <a:t>RTOS</a:t>
            </a:r>
            <a:endParaRPr lang="en-US" altLang="zh-CN" sz="900" b="1" dirty="0">
              <a:solidFill>
                <a:srgbClr val="1D1D1A"/>
              </a:solidFill>
              <a:latin typeface="微软雅黑" panose="020B0503020204020204" pitchFamily="34" charset="-122"/>
              <a:ea typeface="微软雅黑" panose="020B0503020204020204" pitchFamily="34" charset="-122"/>
              <a:sym typeface="+mn-ea"/>
            </a:endParaRPr>
          </a:p>
          <a:p>
            <a:r>
              <a:rPr lang="zh-CN" altLang="en-US" sz="900" b="1" dirty="0">
                <a:solidFill>
                  <a:srgbClr val="1D1D1A"/>
                </a:solidFill>
                <a:latin typeface="微软雅黑" panose="020B0503020204020204" pitchFamily="34" charset="-122"/>
                <a:ea typeface="微软雅黑" panose="020B0503020204020204" pitchFamily="34" charset="-122"/>
                <a:sym typeface="+mn-ea"/>
              </a:rPr>
              <a:t>（基于</a:t>
            </a:r>
            <a:r>
              <a:rPr lang="en-US" altLang="zh-CN" sz="900" b="1" dirty="0" err="1">
                <a:solidFill>
                  <a:srgbClr val="1D1D1A"/>
                </a:solidFill>
                <a:latin typeface="微软雅黑" panose="020B0503020204020204" pitchFamily="34" charset="-122"/>
                <a:ea typeface="微软雅黑" panose="020B0503020204020204" pitchFamily="34" charset="-122"/>
                <a:sym typeface="+mn-ea"/>
              </a:rPr>
              <a:t>UniProton</a:t>
            </a:r>
            <a:r>
              <a:rPr lang="zh-CN" altLang="en-US" sz="900" b="1" dirty="0">
                <a:solidFill>
                  <a:srgbClr val="1D1D1A"/>
                </a:solidFill>
                <a:latin typeface="微软雅黑" panose="020B0503020204020204" pitchFamily="34" charset="-122"/>
                <a:ea typeface="微软雅黑" panose="020B0503020204020204" pitchFamily="34" charset="-122"/>
                <a:sym typeface="+mn-ea"/>
              </a:rPr>
              <a:t>增强，生态支持</a:t>
            </a:r>
            <a:r>
              <a:rPr lang="en-US" altLang="zh-CN" sz="900" b="1" dirty="0" err="1">
                <a:solidFill>
                  <a:srgbClr val="1D1D1A"/>
                </a:solidFill>
                <a:latin typeface="微软雅黑" panose="020B0503020204020204" pitchFamily="34" charset="-122"/>
                <a:ea typeface="微软雅黑" panose="020B0503020204020204" pitchFamily="34" charset="-122"/>
                <a:sym typeface="+mn-ea"/>
              </a:rPr>
              <a:t>Intewell</a:t>
            </a:r>
            <a:r>
              <a:rPr lang="zh-CN" altLang="en-US" sz="900" b="1" dirty="0">
                <a:solidFill>
                  <a:srgbClr val="1D1D1A"/>
                </a:solidFill>
                <a:latin typeface="微软雅黑" panose="020B0503020204020204" pitchFamily="34" charset="-122"/>
                <a:ea typeface="微软雅黑" panose="020B0503020204020204" pitchFamily="34" charset="-122"/>
                <a:sym typeface="+mn-ea"/>
              </a:rPr>
              <a:t>及其他</a:t>
            </a:r>
            <a:r>
              <a:rPr lang="en-US" altLang="zh-CN" sz="900" b="1" dirty="0">
                <a:solidFill>
                  <a:srgbClr val="1D1D1A"/>
                </a:solidFill>
                <a:latin typeface="微软雅黑" panose="020B0503020204020204" pitchFamily="34" charset="-122"/>
                <a:ea typeface="微软雅黑" panose="020B0503020204020204" pitchFamily="34" charset="-122"/>
                <a:sym typeface="+mn-ea"/>
              </a:rPr>
              <a:t>RTOS</a:t>
            </a:r>
            <a:r>
              <a:rPr lang="zh-CN" altLang="en-US" sz="900" b="1" dirty="0">
                <a:solidFill>
                  <a:srgbClr val="1D1D1A"/>
                </a:solidFill>
                <a:latin typeface="微软雅黑" panose="020B0503020204020204" pitchFamily="34" charset="-122"/>
                <a:ea typeface="微软雅黑" panose="020B0503020204020204" pitchFamily="34" charset="-122"/>
                <a:sym typeface="+mn-ea"/>
              </a:rPr>
              <a:t>）</a:t>
            </a:r>
            <a:endParaRPr lang="zh-CN" altLang="en-US" sz="900" b="1" dirty="0">
              <a:solidFill>
                <a:srgbClr val="1D1D1A"/>
              </a:solidFill>
              <a:latin typeface="微软雅黑" panose="020B0503020204020204" pitchFamily="34" charset="-122"/>
              <a:ea typeface="微软雅黑" panose="020B0503020204020204" pitchFamily="34" charset="-122"/>
              <a:sym typeface="+mn-ea"/>
            </a:endParaRPr>
          </a:p>
        </p:txBody>
      </p:sp>
      <p:grpSp>
        <p:nvGrpSpPr>
          <p:cNvPr id="194" name="组合 193"/>
          <p:cNvGrpSpPr/>
          <p:nvPr/>
        </p:nvGrpSpPr>
        <p:grpSpPr>
          <a:xfrm>
            <a:off x="7577859" y="2410054"/>
            <a:ext cx="1107142" cy="629913"/>
            <a:chOff x="7543829" y="2620986"/>
            <a:chExt cx="1107142" cy="629913"/>
          </a:xfrm>
        </p:grpSpPr>
        <p:sp>
          <p:nvSpPr>
            <p:cNvPr id="195" name="文本框 194"/>
            <p:cNvSpPr txBox="1"/>
            <p:nvPr/>
          </p:nvSpPr>
          <p:spPr>
            <a:xfrm>
              <a:off x="7543829" y="2620986"/>
              <a:ext cx="1057410" cy="629913"/>
            </a:xfrm>
            <a:prstGeom prst="rect">
              <a:avLst/>
            </a:prstGeom>
            <a:solidFill>
              <a:srgbClr val="FFDB95"/>
            </a:solidFill>
            <a:ln w="25400" cap="flat" cmpd="sng" algn="ctr">
              <a:solidFill>
                <a:sysClr val="window" lastClr="FFFFFF"/>
              </a:solidFill>
              <a:prstDash val="solid"/>
            </a:ln>
          </p:spPr>
          <p:txBody>
            <a:bodyPr rtlCol="0" anchor="b"/>
            <a:lstStyle>
              <a:defPPr>
                <a:defRPr lang="en-US"/>
              </a:defPPr>
              <a:lvl1pPr algn="ctr">
                <a:defRPr sz="9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sz="1000" dirty="0">
                  <a:solidFill>
                    <a:schemeClr val="tx1"/>
                  </a:solidFill>
                </a:rPr>
                <a:t>PLCopen </a:t>
              </a:r>
              <a:endParaRPr lang="en-US" altLang="zh-CN" sz="1000" dirty="0">
                <a:solidFill>
                  <a:schemeClr val="tx1"/>
                </a:solidFill>
              </a:endParaRPr>
            </a:p>
            <a:p>
              <a:r>
                <a:rPr lang="en-US" altLang="zh-CN" sz="1000" dirty="0">
                  <a:solidFill>
                    <a:schemeClr val="tx1"/>
                  </a:solidFill>
                </a:rPr>
                <a:t> IEC 61499</a:t>
              </a:r>
              <a:endParaRPr lang="en-US" altLang="zh-CN" sz="1000" dirty="0">
                <a:solidFill>
                  <a:schemeClr val="tx1"/>
                </a:solidFill>
              </a:endParaRPr>
            </a:p>
          </p:txBody>
        </p:sp>
        <p:sp>
          <p:nvSpPr>
            <p:cNvPr id="196" name="文本框 195"/>
            <p:cNvSpPr txBox="1"/>
            <p:nvPr/>
          </p:nvSpPr>
          <p:spPr>
            <a:xfrm>
              <a:off x="7543829" y="2663207"/>
              <a:ext cx="1107142" cy="246221"/>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PLC</a:t>
              </a:r>
              <a:r>
                <a:rPr lang="zh-CN" altLang="en-US" sz="1000" b="1" dirty="0">
                  <a:latin typeface="微软雅黑" panose="020B0503020204020204" pitchFamily="34" charset="-122"/>
                  <a:ea typeface="微软雅黑" panose="020B0503020204020204" pitchFamily="34" charset="-122"/>
                </a:rPr>
                <a:t>编程环境</a:t>
              </a:r>
              <a:endParaRPr lang="zh-CN" altLang="en-US" sz="1000" b="1" dirty="0">
                <a:latin typeface="微软雅黑" panose="020B0503020204020204" pitchFamily="34" charset="-122"/>
                <a:ea typeface="微软雅黑" panose="020B0503020204020204" pitchFamily="34" charset="-122"/>
              </a:endParaRPr>
            </a:p>
          </p:txBody>
        </p:sp>
      </p:grpSp>
      <p:sp>
        <p:nvSpPr>
          <p:cNvPr id="197" name="文本框 196"/>
          <p:cNvSpPr txBox="1"/>
          <p:nvPr/>
        </p:nvSpPr>
        <p:spPr>
          <a:xfrm>
            <a:off x="3478323" y="3233101"/>
            <a:ext cx="1495657" cy="261610"/>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OS</a:t>
            </a:r>
            <a:r>
              <a:rPr lang="zh-CN" altLang="en-US" sz="1050" dirty="0">
                <a:latin typeface="微软雅黑" panose="020B0503020204020204" pitchFamily="34" charset="-122"/>
                <a:ea typeface="微软雅黑" panose="020B0503020204020204" pitchFamily="34" charset="-122"/>
              </a:rPr>
              <a:t>基础中间件</a:t>
            </a:r>
            <a:endParaRPr lang="zh-CN" altLang="en-US" sz="1050" dirty="0">
              <a:latin typeface="微软雅黑" panose="020B0503020204020204" pitchFamily="34" charset="-122"/>
              <a:ea typeface="微软雅黑" panose="020B0503020204020204" pitchFamily="34" charset="-122"/>
            </a:endParaRPr>
          </a:p>
        </p:txBody>
      </p:sp>
      <p:sp>
        <p:nvSpPr>
          <p:cNvPr id="198" name="文本框 197"/>
          <p:cNvSpPr txBox="1"/>
          <p:nvPr/>
        </p:nvSpPr>
        <p:spPr>
          <a:xfrm>
            <a:off x="2876692" y="2550905"/>
            <a:ext cx="909384" cy="251070"/>
          </a:xfrm>
          <a:prstGeom prst="rect">
            <a:avLst/>
          </a:prstGeom>
          <a:solidFill>
            <a:srgbClr val="FFDB95"/>
          </a:solidFill>
          <a:ln w="9525" cap="flat" cmpd="sng" algn="ctr">
            <a:solidFill>
              <a:sysClr val="window" lastClr="FFFFFF"/>
            </a:solidFill>
            <a:prstDash val="solid"/>
          </a:ln>
        </p:spPr>
        <p:txBody>
          <a:bodyPr rtlCol="0" anchor="t"/>
          <a:lstStyle>
            <a:defPPr>
              <a:defRPr lang="zh-CN"/>
            </a:defPPr>
            <a:lvl1pPr algn="ctr">
              <a:defRPr sz="1000" kern="0">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t>工业以太网</a:t>
            </a:r>
            <a:endParaRPr lang="zh-CN" altLang="en-US" dirty="0"/>
          </a:p>
        </p:txBody>
      </p:sp>
      <p:sp>
        <p:nvSpPr>
          <p:cNvPr id="199" name="矩形 198"/>
          <p:cNvSpPr/>
          <p:nvPr/>
        </p:nvSpPr>
        <p:spPr>
          <a:xfrm>
            <a:off x="7437432" y="5297550"/>
            <a:ext cx="1304104" cy="763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200" name="文本框 199"/>
          <p:cNvSpPr txBox="1"/>
          <p:nvPr/>
        </p:nvSpPr>
        <p:spPr>
          <a:xfrm>
            <a:off x="7487079" y="5352632"/>
            <a:ext cx="1224823" cy="246221"/>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OS</a:t>
            </a:r>
            <a:r>
              <a:rPr lang="zh-CN" altLang="en-US" sz="1000" b="1" dirty="0">
                <a:latin typeface="微软雅黑" panose="020B0503020204020204" pitchFamily="34" charset="-122"/>
                <a:ea typeface="微软雅黑" panose="020B0503020204020204" pitchFamily="34" charset="-122"/>
              </a:rPr>
              <a:t>安全认证</a:t>
            </a:r>
            <a:endParaRPr lang="zh-CN" altLang="en-US" sz="1000" b="1" dirty="0">
              <a:latin typeface="微软雅黑" panose="020B0503020204020204" pitchFamily="34" charset="-122"/>
              <a:ea typeface="微软雅黑" panose="020B0503020204020204" pitchFamily="34" charset="-122"/>
            </a:endParaRPr>
          </a:p>
        </p:txBody>
      </p:sp>
      <p:sp>
        <p:nvSpPr>
          <p:cNvPr id="201" name="矩形: 圆角 87080"/>
          <p:cNvSpPr/>
          <p:nvPr/>
        </p:nvSpPr>
        <p:spPr>
          <a:xfrm>
            <a:off x="7526919" y="5598852"/>
            <a:ext cx="1168928" cy="411946"/>
          </a:xfrm>
          <a:prstGeom prst="roundRect">
            <a:avLst/>
          </a:prstGeom>
          <a:solidFill>
            <a:srgbClr val="33C0F3"/>
          </a:solidFill>
          <a:ln w="25400" cap="flat" cmpd="sng" algn="ctr">
            <a:solidFill>
              <a:sysClr val="window" lastClr="FFFFFF"/>
            </a:solidFill>
            <a:prstDash val="solid"/>
          </a:ln>
        </p:spPr>
        <p:txBody>
          <a:bodyPr rtlCol="0" anchor="t"/>
          <a:lstStyle/>
          <a:p>
            <a:pPr algn="ctr"/>
            <a:r>
              <a:rPr lang="en-US" altLang="zh-CN" sz="1000" kern="0" dirty="0">
                <a:solidFill>
                  <a:schemeClr val="tx1"/>
                </a:solidFill>
                <a:latin typeface="微软雅黑" panose="020B0503020204020204" pitchFamily="34" charset="-122"/>
                <a:ea typeface="微软雅黑" panose="020B0503020204020204" pitchFamily="34" charset="-122"/>
              </a:rPr>
              <a:t>IEC61508 SIL3</a:t>
            </a:r>
            <a:endParaRPr lang="en-US" altLang="zh-CN" sz="1000" kern="0" dirty="0">
              <a:solidFill>
                <a:schemeClr val="tx1"/>
              </a:solidFill>
              <a:latin typeface="微软雅黑" panose="020B0503020204020204" pitchFamily="34" charset="-122"/>
              <a:ea typeface="微软雅黑" panose="020B0503020204020204" pitchFamily="34" charset="-122"/>
            </a:endParaRPr>
          </a:p>
          <a:p>
            <a:pPr algn="ctr"/>
            <a:r>
              <a:rPr lang="en-US" altLang="zh-CN" sz="1000" kern="0" dirty="0">
                <a:solidFill>
                  <a:schemeClr val="tx1"/>
                </a:solidFill>
                <a:latin typeface="微软雅黑" panose="020B0503020204020204" pitchFamily="34" charset="-122"/>
                <a:ea typeface="微软雅黑" panose="020B0503020204020204" pitchFamily="34" charset="-122"/>
              </a:rPr>
              <a:t>CCEAL4+</a:t>
            </a:r>
            <a:endParaRPr lang="en-US" altLang="zh-CN" sz="1000" kern="0" dirty="0">
              <a:solidFill>
                <a:schemeClr val="tx1"/>
              </a:solidFill>
              <a:latin typeface="微软雅黑" panose="020B0503020204020204" pitchFamily="34" charset="-122"/>
              <a:ea typeface="微软雅黑" panose="020B0503020204020204" pitchFamily="34" charset="-122"/>
            </a:endParaRPr>
          </a:p>
        </p:txBody>
      </p:sp>
      <p:sp>
        <p:nvSpPr>
          <p:cNvPr id="202" name="文本框 201"/>
          <p:cNvSpPr txBox="1"/>
          <p:nvPr/>
        </p:nvSpPr>
        <p:spPr>
          <a:xfrm>
            <a:off x="3136902" y="6487925"/>
            <a:ext cx="1077984" cy="249221"/>
          </a:xfrm>
          <a:prstGeom prst="rect">
            <a:avLst/>
          </a:prstGeom>
          <a:solidFill>
            <a:srgbClr val="70AD47"/>
          </a:solidFill>
          <a:ln w="6350" cap="flat" cmpd="sng" algn="ctr">
            <a:solidFill>
              <a:sysClr val="window" lastClr="FFFFFF"/>
            </a:solidFill>
            <a:prstDash val="sysDash"/>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2"/>
                </a:solidFill>
              </a:rPr>
              <a:t>国创增强</a:t>
            </a:r>
            <a:endParaRPr lang="zh-CN" altLang="en-US" dirty="0">
              <a:solidFill>
                <a:schemeClr val="tx2"/>
              </a:solidFill>
            </a:endParaRPr>
          </a:p>
        </p:txBody>
      </p:sp>
      <p:sp>
        <p:nvSpPr>
          <p:cNvPr id="203" name="文本框 202"/>
          <p:cNvSpPr txBox="1"/>
          <p:nvPr/>
        </p:nvSpPr>
        <p:spPr>
          <a:xfrm>
            <a:off x="5973833" y="6487925"/>
            <a:ext cx="1383559" cy="249221"/>
          </a:xfrm>
          <a:prstGeom prst="rect">
            <a:avLst/>
          </a:prstGeom>
          <a:solidFill>
            <a:srgbClr val="33C0F3"/>
          </a:solidFill>
          <a:ln w="6350" cap="flat" cmpd="sng" algn="ctr">
            <a:solidFill>
              <a:sysClr val="window" lastClr="FFFFFF"/>
            </a:solidFill>
            <a:prstDash val="sysDash"/>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2"/>
                </a:solidFill>
              </a:rPr>
              <a:t>技术合作</a:t>
            </a:r>
            <a:endParaRPr lang="zh-CN" altLang="en-US" dirty="0">
              <a:solidFill>
                <a:schemeClr val="tx2"/>
              </a:solidFill>
            </a:endParaRPr>
          </a:p>
        </p:txBody>
      </p:sp>
      <p:sp>
        <p:nvSpPr>
          <p:cNvPr id="204" name="矩形: 圆角 87084"/>
          <p:cNvSpPr/>
          <p:nvPr/>
        </p:nvSpPr>
        <p:spPr>
          <a:xfrm>
            <a:off x="335983" y="4789250"/>
            <a:ext cx="3535297" cy="251075"/>
          </a:xfrm>
          <a:prstGeom prst="roundRect">
            <a:avLst/>
          </a:prstGeom>
          <a:solidFill>
            <a:schemeClr val="bg2"/>
          </a:solidFill>
          <a:ln w="25400" cap="flat" cmpd="sng" algn="ctr">
            <a:solidFill>
              <a:sysClr val="window" lastClr="FFFFFF"/>
            </a:solidFill>
            <a:prstDash val="solid"/>
          </a:ln>
        </p:spPr>
        <p:txBody>
          <a:bodyPr rtlCol="0" anchor="ctr"/>
          <a:lstStyle/>
          <a:p>
            <a:pPr algn="ctr"/>
            <a:r>
              <a:rPr lang="zh-CN" altLang="en-US" sz="800" dirty="0">
                <a:latin typeface="微软雅黑" panose="020B0503020204020204" pitchFamily="34" charset="-122"/>
                <a:ea typeface="微软雅黑" panose="020B0503020204020204" pitchFamily="34" charset="-122"/>
                <a:cs typeface="Times New Roman" panose="02020603050405020304" pitchFamily="18" charset="0"/>
              </a:rPr>
              <a:t>设备管理</a:t>
            </a:r>
            <a:r>
              <a:rPr lang="en-US" altLang="zh-CN" sz="800" dirty="0">
                <a:latin typeface="微软雅黑" panose="020B0503020204020204" pitchFamily="34" charset="-122"/>
                <a:ea typeface="微软雅黑" panose="020B0503020204020204" pitchFamily="34" charset="-122"/>
                <a:cs typeface="Times New Roman" panose="02020603050405020304" pitchFamily="18" charset="0"/>
              </a:rPr>
              <a:t>(UART/GPIO…)</a:t>
            </a:r>
            <a:endParaRPr lang="en-US" altLang="zh-CN" sz="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5" name="矩形: 圆角 87080"/>
          <p:cNvSpPr/>
          <p:nvPr/>
        </p:nvSpPr>
        <p:spPr>
          <a:xfrm>
            <a:off x="4061892" y="4484212"/>
            <a:ext cx="1075145" cy="230408"/>
          </a:xfrm>
          <a:prstGeom prst="roundRect">
            <a:avLst/>
          </a:prstGeom>
          <a:solidFill>
            <a:schemeClr val="accent6">
              <a:lumMod val="20000"/>
              <a:lumOff val="80000"/>
            </a:schemeClr>
          </a:solidFill>
          <a:ln w="25400" cap="flat" cmpd="sng" algn="ctr">
            <a:solidFill>
              <a:sysClr val="window" lastClr="FFFFFF"/>
            </a:solidFill>
            <a:prstDash val="solid"/>
          </a:ln>
        </p:spPr>
        <p:txBody>
          <a:bodyPr rtlCol="0" anchor="ctr"/>
          <a:lstStyle/>
          <a:p>
            <a:pPr algn="ctr"/>
            <a:r>
              <a:rPr lang="zh-CN" altLang="en-US" sz="800" b="1" kern="0" dirty="0">
                <a:solidFill>
                  <a:schemeClr val="tx1"/>
                </a:solidFill>
                <a:latin typeface="微软雅黑" panose="020B0503020204020204" pitchFamily="34" charset="-122"/>
                <a:ea typeface="微软雅黑" panose="020B0503020204020204" pitchFamily="34" charset="-122"/>
              </a:rPr>
              <a:t>“零”中断延时</a:t>
            </a:r>
            <a:endParaRPr lang="zh-CN" altLang="en-US" sz="800" b="1" kern="0" dirty="0">
              <a:solidFill>
                <a:schemeClr val="tx1"/>
              </a:solidFill>
              <a:latin typeface="微软雅黑" panose="020B0503020204020204" pitchFamily="34" charset="-122"/>
              <a:ea typeface="微软雅黑" panose="020B0503020204020204" pitchFamily="34" charset="-122"/>
            </a:endParaRPr>
          </a:p>
        </p:txBody>
      </p:sp>
      <p:sp>
        <p:nvSpPr>
          <p:cNvPr id="206" name="矩形: 圆角 87097"/>
          <p:cNvSpPr/>
          <p:nvPr/>
        </p:nvSpPr>
        <p:spPr>
          <a:xfrm>
            <a:off x="5250766" y="4455295"/>
            <a:ext cx="785508" cy="262947"/>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kern="0" dirty="0">
                <a:solidFill>
                  <a:schemeClr val="tx2"/>
                </a:solidFill>
                <a:latin typeface="微软雅黑" panose="020B0503020204020204" pitchFamily="34" charset="-122"/>
                <a:ea typeface="微软雅黑" panose="020B0503020204020204" pitchFamily="34" charset="-122"/>
              </a:rPr>
              <a:t>可信启动</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207" name="矩形: 圆角 87097"/>
          <p:cNvSpPr/>
          <p:nvPr/>
        </p:nvSpPr>
        <p:spPr>
          <a:xfrm>
            <a:off x="6152179" y="4455294"/>
            <a:ext cx="992191" cy="262947"/>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kern="0" dirty="0">
                <a:solidFill>
                  <a:schemeClr val="tx1"/>
                </a:solidFill>
                <a:latin typeface="微软雅黑" panose="020B0503020204020204" pitchFamily="34" charset="-122"/>
                <a:ea typeface="微软雅黑" panose="020B0503020204020204" pitchFamily="34" charset="-122"/>
              </a:rPr>
              <a:t>应用动态加载</a:t>
            </a:r>
            <a:endParaRPr lang="zh-CN" altLang="en-US" sz="800" kern="0" dirty="0">
              <a:solidFill>
                <a:schemeClr val="tx1"/>
              </a:solidFill>
              <a:latin typeface="微软雅黑" panose="020B0503020204020204" pitchFamily="34" charset="-122"/>
              <a:ea typeface="微软雅黑" panose="020B0503020204020204" pitchFamily="34" charset="-122"/>
            </a:endParaRPr>
          </a:p>
        </p:txBody>
      </p:sp>
      <p:sp>
        <p:nvSpPr>
          <p:cNvPr id="208" name="矩形: 圆角 87080"/>
          <p:cNvSpPr/>
          <p:nvPr/>
        </p:nvSpPr>
        <p:spPr>
          <a:xfrm>
            <a:off x="5722194" y="5146282"/>
            <a:ext cx="1552078" cy="250876"/>
          </a:xfrm>
          <a:prstGeom prst="roundRect">
            <a:avLst/>
          </a:prstGeom>
          <a:solidFill>
            <a:srgbClr val="70AD47"/>
          </a:solidFill>
          <a:ln w="25400" cap="flat" cmpd="sng" algn="ctr">
            <a:solidFill>
              <a:sysClr val="window" lastClr="FFFFFF"/>
            </a:solidFill>
            <a:prstDash val="solid"/>
          </a:ln>
        </p:spPr>
        <p:txBody>
          <a:bodyPr rtlCol="0" anchor="t"/>
          <a:lstStyle/>
          <a:p>
            <a:pPr algn="ctr"/>
            <a:r>
              <a:rPr lang="zh-CN" altLang="en-US" sz="900" kern="0" dirty="0">
                <a:solidFill>
                  <a:schemeClr val="tx1"/>
                </a:solidFill>
                <a:latin typeface="微软雅黑" panose="020B0503020204020204" pitchFamily="34" charset="-122"/>
                <a:ea typeface="微软雅黑" panose="020B0503020204020204" pitchFamily="34" charset="-122"/>
              </a:rPr>
              <a:t>安全及规范标准认证</a:t>
            </a:r>
            <a:endParaRPr lang="zh-CN" altLang="en-US" sz="900" kern="0" dirty="0">
              <a:solidFill>
                <a:schemeClr val="tx1"/>
              </a:solidFill>
              <a:latin typeface="微软雅黑" panose="020B0503020204020204" pitchFamily="34" charset="-122"/>
              <a:ea typeface="微软雅黑" panose="020B0503020204020204" pitchFamily="34" charset="-122"/>
            </a:endParaRPr>
          </a:p>
        </p:txBody>
      </p:sp>
      <p:sp>
        <p:nvSpPr>
          <p:cNvPr id="209" name="矩形: 圆角 87080"/>
          <p:cNvSpPr/>
          <p:nvPr/>
        </p:nvSpPr>
        <p:spPr>
          <a:xfrm>
            <a:off x="3648537" y="5156329"/>
            <a:ext cx="1996860" cy="250876"/>
          </a:xfrm>
          <a:prstGeom prst="roundRect">
            <a:avLst/>
          </a:prstGeom>
          <a:solidFill>
            <a:srgbClr val="70AD47"/>
          </a:solidFill>
          <a:ln w="25400" cap="flat" cmpd="sng" algn="ctr">
            <a:solidFill>
              <a:sysClr val="window" lastClr="FFFFFF"/>
            </a:solidFill>
            <a:prstDash val="solid"/>
          </a:ln>
        </p:spPr>
        <p:txBody>
          <a:bodyPr rtlCol="0" anchor="t"/>
          <a:lstStyle/>
          <a:p>
            <a:pPr algn="ctr"/>
            <a:r>
              <a:rPr lang="zh-CN" altLang="en-US" sz="900" kern="0" dirty="0">
                <a:solidFill>
                  <a:schemeClr val="tx2"/>
                </a:solidFill>
                <a:latin typeface="微软雅黑" panose="020B0503020204020204" pitchFamily="34" charset="-122"/>
                <a:ea typeface="微软雅黑" panose="020B0503020204020204" pitchFamily="34" charset="-122"/>
              </a:rPr>
              <a:t>标准化接口（更好支持各类</a:t>
            </a:r>
            <a:r>
              <a:rPr lang="en-US" altLang="zh-CN" sz="900" kern="0" dirty="0">
                <a:solidFill>
                  <a:schemeClr val="tx2"/>
                </a:solidFill>
                <a:latin typeface="微软雅黑" panose="020B0503020204020204" pitchFamily="34" charset="-122"/>
                <a:ea typeface="微软雅黑" panose="020B0503020204020204" pitchFamily="34" charset="-122"/>
              </a:rPr>
              <a:t>RTOS</a:t>
            </a:r>
            <a:r>
              <a:rPr lang="zh-CN" altLang="en-US" sz="900" kern="0" dirty="0">
                <a:solidFill>
                  <a:schemeClr val="tx2"/>
                </a:solidFill>
                <a:latin typeface="微软雅黑" panose="020B0503020204020204" pitchFamily="34" charset="-122"/>
                <a:ea typeface="微软雅黑" panose="020B0503020204020204" pitchFamily="34" charset="-122"/>
              </a:rPr>
              <a:t>）</a:t>
            </a:r>
            <a:endParaRPr lang="en-US" altLang="zh-CN" sz="900" kern="0" dirty="0">
              <a:solidFill>
                <a:schemeClr val="tx2"/>
              </a:solidFill>
              <a:latin typeface="微软雅黑" panose="020B0503020204020204" pitchFamily="34" charset="-122"/>
              <a:ea typeface="微软雅黑" panose="020B0503020204020204" pitchFamily="34" charset="-122"/>
            </a:endParaRPr>
          </a:p>
        </p:txBody>
      </p:sp>
      <p:sp>
        <p:nvSpPr>
          <p:cNvPr id="210" name="文本框 209"/>
          <p:cNvSpPr txBox="1"/>
          <p:nvPr/>
        </p:nvSpPr>
        <p:spPr>
          <a:xfrm>
            <a:off x="358944" y="5325967"/>
            <a:ext cx="1686251" cy="253916"/>
          </a:xfrm>
          <a:prstGeom prst="rect">
            <a:avLst/>
          </a:prstGeom>
          <a:noFill/>
        </p:spPr>
        <p:txBody>
          <a:bodyPr wrap="square">
            <a:spAutoFit/>
          </a:bodyPr>
          <a:lstStyle/>
          <a:p>
            <a:r>
              <a:rPr lang="zh-CN" altLang="en-US" sz="1050" b="1" dirty="0">
                <a:solidFill>
                  <a:srgbClr val="1D1D1A"/>
                </a:solidFill>
                <a:latin typeface="微软雅黑" panose="020B0503020204020204" pitchFamily="34" charset="-122"/>
                <a:ea typeface="微软雅黑" panose="020B0503020204020204" pitchFamily="34" charset="-122"/>
                <a:sym typeface="+mn-ea"/>
              </a:rPr>
              <a:t>（</a:t>
            </a:r>
            <a:r>
              <a:rPr lang="en-US" altLang="zh-CN" sz="1050" b="1" dirty="0">
                <a:solidFill>
                  <a:srgbClr val="1D1D1A"/>
                </a:solidFill>
                <a:latin typeface="微软雅黑" panose="020B0503020204020204" pitchFamily="34" charset="-122"/>
                <a:ea typeface="微软雅黑" panose="020B0503020204020204" pitchFamily="34" charset="-122"/>
                <a:sym typeface="+mn-ea"/>
              </a:rPr>
              <a:t>Type1 Hypervisor</a:t>
            </a:r>
            <a:r>
              <a:rPr lang="zh-CN" altLang="en-US" sz="1050" b="1" dirty="0">
                <a:solidFill>
                  <a:srgbClr val="1D1D1A"/>
                </a:solidFill>
                <a:latin typeface="微软雅黑" panose="020B0503020204020204" pitchFamily="34" charset="-122"/>
                <a:ea typeface="微软雅黑" panose="020B0503020204020204" pitchFamily="34" charset="-122"/>
                <a:sym typeface="+mn-ea"/>
              </a:rPr>
              <a:t>）</a:t>
            </a:r>
            <a:endParaRPr lang="zh-CN" altLang="en-US" dirty="0"/>
          </a:p>
        </p:txBody>
      </p:sp>
      <p:sp>
        <p:nvSpPr>
          <p:cNvPr id="211" name="矩形: 圆角 87080"/>
          <p:cNvSpPr/>
          <p:nvPr/>
        </p:nvSpPr>
        <p:spPr>
          <a:xfrm>
            <a:off x="4388340" y="5417626"/>
            <a:ext cx="824045" cy="227045"/>
          </a:xfrm>
          <a:prstGeom prst="roundRect">
            <a:avLst/>
          </a:prstGeom>
          <a:solidFill>
            <a:schemeClr val="accent6">
              <a:lumMod val="20000"/>
              <a:lumOff val="80000"/>
            </a:schemeClr>
          </a:solidFill>
          <a:ln w="25400" cap="flat" cmpd="sng" algn="ctr">
            <a:solidFill>
              <a:sysClr val="window" lastClr="FFFFFF"/>
            </a:solidFill>
            <a:prstDash val="solid"/>
          </a:ln>
        </p:spPr>
        <p:txBody>
          <a:bodyPr rtlCol="0" anchor="t"/>
          <a:lstStyle/>
          <a:p>
            <a:pPr algn="ctr"/>
            <a:r>
              <a:rPr lang="zh-CN" altLang="en-US" sz="900" kern="0">
                <a:solidFill>
                  <a:schemeClr val="tx2"/>
                </a:solidFill>
                <a:latin typeface="微软雅黑" panose="020B0503020204020204" pitchFamily="34" charset="-122"/>
                <a:ea typeface="微软雅黑" panose="020B0503020204020204" pitchFamily="34" charset="-122"/>
              </a:rPr>
              <a:t>中断直通</a:t>
            </a:r>
            <a:endParaRPr lang="en-US" altLang="zh-CN" sz="900" kern="0" dirty="0">
              <a:solidFill>
                <a:schemeClr val="tx2"/>
              </a:solidFill>
              <a:latin typeface="微软雅黑" panose="020B0503020204020204" pitchFamily="34" charset="-122"/>
              <a:ea typeface="微软雅黑" panose="020B0503020204020204" pitchFamily="34" charset="-122"/>
            </a:endParaRPr>
          </a:p>
        </p:txBody>
      </p:sp>
      <p:sp>
        <p:nvSpPr>
          <p:cNvPr id="212" name="矩形: 圆角 87080"/>
          <p:cNvSpPr/>
          <p:nvPr/>
        </p:nvSpPr>
        <p:spPr>
          <a:xfrm>
            <a:off x="1914548" y="5405522"/>
            <a:ext cx="2379322" cy="235204"/>
          </a:xfrm>
          <a:prstGeom prst="roundRect">
            <a:avLst/>
          </a:prstGeom>
          <a:solidFill>
            <a:srgbClr val="70AD47"/>
          </a:solidFill>
          <a:ln w="25400" cap="flat" cmpd="sng" algn="ctr">
            <a:solidFill>
              <a:sysClr val="window" lastClr="FFFFFF"/>
            </a:solidFill>
            <a:prstDash val="solid"/>
          </a:ln>
        </p:spPr>
        <p:txBody>
          <a:bodyPr rtlCol="0" anchor="t"/>
          <a:lstStyle/>
          <a:p>
            <a:pPr algn="ctr"/>
            <a:r>
              <a:rPr lang="zh-CN" altLang="en-US" sz="900" kern="0" dirty="0">
                <a:solidFill>
                  <a:schemeClr val="tx2"/>
                </a:solidFill>
                <a:latin typeface="微软雅黑" panose="020B0503020204020204" pitchFamily="34" charset="-122"/>
                <a:ea typeface="微软雅黑" panose="020B0503020204020204" pitchFamily="34" charset="-122"/>
              </a:rPr>
              <a:t>兼容</a:t>
            </a:r>
            <a:r>
              <a:rPr lang="en-US" altLang="zh-CN" sz="900" kern="0" dirty="0">
                <a:solidFill>
                  <a:schemeClr val="tx2"/>
                </a:solidFill>
                <a:latin typeface="微软雅黑" panose="020B0503020204020204" pitchFamily="34" charset="-122"/>
                <a:ea typeface="微软雅黑" panose="020B0503020204020204" pitchFamily="34" charset="-122"/>
              </a:rPr>
              <a:t>Linux</a:t>
            </a:r>
            <a:r>
              <a:rPr lang="zh-CN" altLang="en-US" sz="900" kern="0" dirty="0">
                <a:solidFill>
                  <a:schemeClr val="tx2"/>
                </a:solidFill>
                <a:latin typeface="微软雅黑" panose="020B0503020204020204" pitchFamily="34" charset="-122"/>
                <a:ea typeface="微软雅黑" panose="020B0503020204020204" pitchFamily="34" charset="-122"/>
              </a:rPr>
              <a:t>、</a:t>
            </a:r>
            <a:r>
              <a:rPr lang="en-US" altLang="zh-CN" sz="900" kern="0" dirty="0">
                <a:solidFill>
                  <a:schemeClr val="tx1"/>
                </a:solidFill>
                <a:latin typeface="微软雅黑" panose="020B0503020204020204" pitchFamily="34" charset="-122"/>
                <a:ea typeface="微软雅黑" panose="020B0503020204020204" pitchFamily="34" charset="-122"/>
              </a:rPr>
              <a:t>Windows</a:t>
            </a:r>
            <a:r>
              <a:rPr lang="zh-CN" altLang="en-US" sz="900" kern="0" dirty="0">
                <a:solidFill>
                  <a:schemeClr val="tx1"/>
                </a:solidFill>
                <a:latin typeface="微软雅黑" panose="020B0503020204020204" pitchFamily="34" charset="-122"/>
                <a:ea typeface="微软雅黑" panose="020B0503020204020204" pitchFamily="34" charset="-122"/>
              </a:rPr>
              <a:t>、鸿蒙</a:t>
            </a:r>
            <a:r>
              <a:rPr lang="zh-CN" altLang="en-US" sz="900" b="1" kern="0" dirty="0">
                <a:solidFill>
                  <a:schemeClr val="accent2"/>
                </a:solidFill>
                <a:latin typeface="微软雅黑" panose="020B0503020204020204" pitchFamily="34" charset="-122"/>
                <a:ea typeface="微软雅黑" panose="020B0503020204020204" pitchFamily="34" charset="-122"/>
              </a:rPr>
              <a:t>  </a:t>
            </a:r>
            <a:r>
              <a:rPr lang="zh-CN" altLang="en-US" sz="900" kern="0" dirty="0">
                <a:solidFill>
                  <a:schemeClr val="tx2"/>
                </a:solidFill>
                <a:latin typeface="微软雅黑" panose="020B0503020204020204" pitchFamily="34" charset="-122"/>
                <a:ea typeface="微软雅黑" panose="020B0503020204020204" pitchFamily="34" charset="-122"/>
              </a:rPr>
              <a:t>驱动框架</a:t>
            </a:r>
            <a:endParaRPr lang="en-US" altLang="zh-CN" sz="900" kern="0" dirty="0">
              <a:solidFill>
                <a:schemeClr val="tx2"/>
              </a:solidFill>
              <a:latin typeface="微软雅黑" panose="020B0503020204020204" pitchFamily="34" charset="-122"/>
              <a:ea typeface="微软雅黑" panose="020B0503020204020204" pitchFamily="34" charset="-122"/>
            </a:endParaRPr>
          </a:p>
        </p:txBody>
      </p:sp>
      <p:sp>
        <p:nvSpPr>
          <p:cNvPr id="213" name="矩形: 圆角 87080"/>
          <p:cNvSpPr/>
          <p:nvPr/>
        </p:nvSpPr>
        <p:spPr>
          <a:xfrm>
            <a:off x="6098381" y="5425986"/>
            <a:ext cx="1214542" cy="203266"/>
          </a:xfrm>
          <a:prstGeom prst="roundRect">
            <a:avLst/>
          </a:prstGeom>
          <a:solidFill>
            <a:schemeClr val="accent6">
              <a:lumMod val="20000"/>
              <a:lumOff val="80000"/>
            </a:schemeClr>
          </a:solidFill>
          <a:ln w="25400" cap="flat" cmpd="sng" algn="ctr">
            <a:solidFill>
              <a:sysClr val="window" lastClr="FFFFFF"/>
            </a:solidFill>
            <a:prstDash val="solid"/>
          </a:ln>
        </p:spPr>
        <p:txBody>
          <a:bodyPr rtlCol="0" anchor="t"/>
          <a:lstStyle/>
          <a:p>
            <a:pPr algn="ctr"/>
            <a:r>
              <a:rPr lang="zh-CN" altLang="en-US" sz="900" kern="0" dirty="0">
                <a:solidFill>
                  <a:schemeClr val="tx2"/>
                </a:solidFill>
                <a:latin typeface="微软雅黑" panose="020B0503020204020204" pitchFamily="34" charset="-122"/>
                <a:ea typeface="微软雅黑" panose="020B0503020204020204" pitchFamily="34" charset="-122"/>
              </a:rPr>
              <a:t>设备虚拟化</a:t>
            </a:r>
            <a:endParaRPr lang="en-US" altLang="zh-CN" sz="900" kern="0" dirty="0">
              <a:solidFill>
                <a:schemeClr val="tx2"/>
              </a:solidFill>
              <a:latin typeface="微软雅黑" panose="020B0503020204020204" pitchFamily="34" charset="-122"/>
              <a:ea typeface="微软雅黑" panose="020B0503020204020204" pitchFamily="34" charset="-122"/>
            </a:endParaRPr>
          </a:p>
        </p:txBody>
      </p:sp>
      <p:sp>
        <p:nvSpPr>
          <p:cNvPr id="214" name="矩形: 圆角 87080"/>
          <p:cNvSpPr/>
          <p:nvPr/>
        </p:nvSpPr>
        <p:spPr>
          <a:xfrm>
            <a:off x="5254199" y="5438661"/>
            <a:ext cx="761636" cy="190592"/>
          </a:xfrm>
          <a:prstGeom prst="roundRect">
            <a:avLst/>
          </a:prstGeom>
          <a:solidFill>
            <a:schemeClr val="accent6">
              <a:lumMod val="20000"/>
              <a:lumOff val="80000"/>
            </a:schemeClr>
          </a:solidFill>
          <a:ln w="25400" cap="flat" cmpd="sng" algn="ctr">
            <a:noFill/>
            <a:prstDash val="solid"/>
          </a:ln>
        </p:spPr>
        <p:txBody>
          <a:bodyPr rtlCol="0" anchor="t"/>
          <a:lstStyle/>
          <a:p>
            <a:pPr algn="ctr"/>
            <a:r>
              <a:rPr lang="zh-CN" altLang="en-US" sz="900" kern="0" dirty="0">
                <a:solidFill>
                  <a:schemeClr val="tx2"/>
                </a:solidFill>
                <a:latin typeface="微软雅黑" panose="020B0503020204020204" pitchFamily="34" charset="-122"/>
                <a:ea typeface="微软雅黑" panose="020B0503020204020204" pitchFamily="34" charset="-122"/>
              </a:rPr>
              <a:t>核间通信</a:t>
            </a:r>
            <a:endParaRPr lang="en-US" altLang="zh-CN" sz="900" kern="0" dirty="0">
              <a:solidFill>
                <a:schemeClr val="tx2"/>
              </a:solidFill>
              <a:latin typeface="微软雅黑" panose="020B0503020204020204" pitchFamily="34" charset="-122"/>
              <a:ea typeface="微软雅黑" panose="020B0503020204020204" pitchFamily="34" charset="-122"/>
            </a:endParaRPr>
          </a:p>
        </p:txBody>
      </p:sp>
      <p:sp>
        <p:nvSpPr>
          <p:cNvPr id="215" name="文本框 214"/>
          <p:cNvSpPr txBox="1"/>
          <p:nvPr/>
        </p:nvSpPr>
        <p:spPr>
          <a:xfrm>
            <a:off x="1693575" y="6487925"/>
            <a:ext cx="1255633" cy="249221"/>
          </a:xfrm>
          <a:prstGeom prst="rect">
            <a:avLst/>
          </a:prstGeom>
          <a:solidFill>
            <a:schemeClr val="accent6">
              <a:lumMod val="20000"/>
              <a:lumOff val="80000"/>
            </a:schemeClr>
          </a:solidFill>
          <a:ln w="6350" cap="flat" cmpd="sng" algn="ctr">
            <a:solidFill>
              <a:sysClr val="window" lastClr="FFFFFF"/>
            </a:solidFill>
            <a:prstDash val="sysDash"/>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2"/>
                </a:solidFill>
              </a:rPr>
              <a:t>国创自研</a:t>
            </a:r>
            <a:endParaRPr lang="zh-CN" altLang="en-US" dirty="0">
              <a:solidFill>
                <a:schemeClr val="tx2"/>
              </a:solidFill>
            </a:endParaRPr>
          </a:p>
        </p:txBody>
      </p:sp>
      <p:sp>
        <p:nvSpPr>
          <p:cNvPr id="216" name="矩形: 圆角 87084"/>
          <p:cNvSpPr/>
          <p:nvPr/>
        </p:nvSpPr>
        <p:spPr>
          <a:xfrm>
            <a:off x="255623" y="6487375"/>
            <a:ext cx="1250258" cy="249771"/>
          </a:xfrm>
          <a:prstGeom prst="roundRect">
            <a:avLst/>
          </a:prstGeom>
          <a:solidFill>
            <a:schemeClr val="bg2"/>
          </a:solidFill>
          <a:ln w="25400" cap="flat" cmpd="sng" algn="ctr">
            <a:solidFill>
              <a:sysClr val="window" lastClr="FFFFFF"/>
            </a:solidFill>
            <a:prstDash val="solid"/>
          </a:ln>
        </p:spPr>
        <p:txBody>
          <a:bodyPr rtlCol="0" anchor="ctr"/>
          <a:lstStyle/>
          <a:p>
            <a:pPr algn="ctr"/>
            <a:r>
              <a:rPr lang="zh-CN" altLang="en-US" sz="1000" kern="0" dirty="0">
                <a:latin typeface="微软雅黑" panose="020B0503020204020204" pitchFamily="34" charset="-122"/>
                <a:ea typeface="微软雅黑" panose="020B0503020204020204" pitchFamily="34" charset="-122"/>
              </a:rPr>
              <a:t>开源继承</a:t>
            </a:r>
            <a:endParaRPr lang="en-US" altLang="zh-CN" sz="1000" kern="0" dirty="0">
              <a:latin typeface="微软雅黑" panose="020B0503020204020204" pitchFamily="34" charset="-122"/>
              <a:ea typeface="微软雅黑" panose="020B0503020204020204" pitchFamily="34" charset="-122"/>
            </a:endParaRPr>
          </a:p>
        </p:txBody>
      </p:sp>
      <p:sp>
        <p:nvSpPr>
          <p:cNvPr id="217" name="文本框 216"/>
          <p:cNvSpPr txBox="1"/>
          <p:nvPr/>
        </p:nvSpPr>
        <p:spPr>
          <a:xfrm>
            <a:off x="6192180" y="2887844"/>
            <a:ext cx="929835" cy="243886"/>
          </a:xfrm>
          <a:prstGeom prst="rect">
            <a:avLst/>
          </a:prstGeom>
          <a:solidFill>
            <a:srgbClr val="FFDB95"/>
          </a:solidFill>
          <a:ln w="9525" cap="flat" cmpd="sng" algn="ctr">
            <a:solidFill>
              <a:sysClr val="window" lastClr="FFFFFF"/>
            </a:solidFill>
            <a:prstDash val="solid"/>
          </a:ln>
        </p:spPr>
        <p:txBody>
          <a:bodyPr rtlCol="0" anchor="t"/>
          <a:lstStyle>
            <a:defPPr>
              <a:defRPr lang="zh-CN"/>
            </a:defPPr>
            <a:lvl1pPr algn="ctr">
              <a:defRPr sz="1000" kern="0">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dirty="0">
                <a:solidFill>
                  <a:schemeClr val="tx1"/>
                </a:solidFill>
              </a:rPr>
              <a:t>61499</a:t>
            </a:r>
            <a:r>
              <a:rPr lang="zh-CN" altLang="en-US" dirty="0">
                <a:solidFill>
                  <a:schemeClr val="tx1"/>
                </a:solidFill>
              </a:rPr>
              <a:t> </a:t>
            </a:r>
            <a:endParaRPr lang="zh-CN" altLang="en-US" dirty="0">
              <a:solidFill>
                <a:schemeClr val="tx1"/>
              </a:solidFill>
            </a:endParaRPr>
          </a:p>
        </p:txBody>
      </p:sp>
      <p:sp>
        <p:nvSpPr>
          <p:cNvPr id="218" name="文本框 217"/>
          <p:cNvSpPr txBox="1"/>
          <p:nvPr/>
        </p:nvSpPr>
        <p:spPr>
          <a:xfrm>
            <a:off x="5113907" y="2558405"/>
            <a:ext cx="821475" cy="243570"/>
          </a:xfrm>
          <a:prstGeom prst="rect">
            <a:avLst/>
          </a:prstGeom>
          <a:solidFill>
            <a:srgbClr val="FFDB95"/>
          </a:solidFill>
          <a:ln w="9525" cap="flat" cmpd="sng" algn="ctr">
            <a:solidFill>
              <a:sysClr val="window" lastClr="FFFFFF"/>
            </a:solidFill>
            <a:prstDash val="solid"/>
          </a:ln>
        </p:spPr>
        <p:txBody>
          <a:bodyPr rtlCol="0" anchor="t"/>
          <a:lstStyle>
            <a:defPPr>
              <a:defRPr lang="zh-CN"/>
            </a:defPPr>
            <a:lvl1pPr algn="ctr">
              <a:defRPr sz="1000" kern="0">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dirty="0">
                <a:solidFill>
                  <a:schemeClr val="tx1"/>
                </a:solidFill>
              </a:rPr>
              <a:t>vPLC</a:t>
            </a:r>
            <a:r>
              <a:rPr lang="zh-CN" altLang="en-US" dirty="0">
                <a:solidFill>
                  <a:schemeClr val="tx1"/>
                </a:solidFill>
              </a:rPr>
              <a:t> </a:t>
            </a:r>
            <a:endParaRPr lang="zh-CN" altLang="en-US" dirty="0">
              <a:solidFill>
                <a:schemeClr val="tx1"/>
              </a:solidFill>
            </a:endParaRPr>
          </a:p>
        </p:txBody>
      </p:sp>
      <p:sp>
        <p:nvSpPr>
          <p:cNvPr id="219" name="矩形: 圆角 87087"/>
          <p:cNvSpPr/>
          <p:nvPr/>
        </p:nvSpPr>
        <p:spPr>
          <a:xfrm>
            <a:off x="1286540" y="4035030"/>
            <a:ext cx="842531" cy="223671"/>
          </a:xfrm>
          <a:prstGeom prst="roundRect">
            <a:avLst/>
          </a:prstGeom>
          <a:solidFill>
            <a:srgbClr val="70AD47"/>
          </a:solidFill>
          <a:ln w="25400" cap="flat" cmpd="sng" algn="ctr">
            <a:solidFill>
              <a:sysClr val="window" lastClr="FFFFFF"/>
            </a:solidFill>
            <a:prstDash val="solid"/>
          </a:ln>
        </p:spPr>
        <p:txBody>
          <a:bodyPr rtlCol="0" anchor="ctr"/>
          <a:lstStyle/>
          <a:p>
            <a:pPr algn="ctr">
              <a:buClrTx/>
              <a:buSzTx/>
              <a:buFontTx/>
            </a:pPr>
            <a:r>
              <a:rPr lang="zh-CN" altLang="en-US" sz="800" kern="0" dirty="0">
                <a:solidFill>
                  <a:schemeClr val="tx2"/>
                </a:solidFill>
                <a:latin typeface="微软雅黑" panose="020B0503020204020204" pitchFamily="34" charset="-122"/>
                <a:ea typeface="微软雅黑" panose="020B0503020204020204" pitchFamily="34" charset="-122"/>
              </a:rPr>
              <a:t>轻应用框架</a:t>
            </a:r>
            <a:endParaRPr lang="zh-CN" altLang="en-US" sz="800" kern="0" dirty="0">
              <a:solidFill>
                <a:schemeClr val="tx2"/>
              </a:solidFill>
              <a:latin typeface="微软雅黑" panose="020B0503020204020204" pitchFamily="34" charset="-122"/>
              <a:ea typeface="微软雅黑" panose="020B0503020204020204" pitchFamily="34" charset="-122"/>
            </a:endParaRPr>
          </a:p>
        </p:txBody>
      </p:sp>
      <p:sp>
        <p:nvSpPr>
          <p:cNvPr id="220" name="矩形: 圆角 87087"/>
          <p:cNvSpPr/>
          <p:nvPr/>
        </p:nvSpPr>
        <p:spPr>
          <a:xfrm>
            <a:off x="3048821" y="4024631"/>
            <a:ext cx="842531" cy="223671"/>
          </a:xfrm>
          <a:prstGeom prst="roundRect">
            <a:avLst/>
          </a:prstGeom>
          <a:solidFill>
            <a:srgbClr val="70AD47"/>
          </a:solidFill>
          <a:ln w="25400" cap="flat" cmpd="sng" algn="ctr">
            <a:solidFill>
              <a:sysClr val="window" lastClr="FFFFFF"/>
            </a:solidFill>
            <a:prstDash val="solid"/>
          </a:ln>
        </p:spPr>
        <p:txBody>
          <a:bodyPr rtlCol="0" anchor="ctr"/>
          <a:lstStyle/>
          <a:p>
            <a:pPr algn="ctr"/>
            <a:r>
              <a:rPr lang="zh-CN" altLang="en-US" sz="800" dirty="0">
                <a:solidFill>
                  <a:schemeClr val="tx1"/>
                </a:solidFill>
              </a:rPr>
              <a:t>轻应用框架</a:t>
            </a:r>
            <a:endParaRPr lang="zh-CN" altLang="en-US" sz="800" dirty="0">
              <a:solidFill>
                <a:schemeClr val="tx1"/>
              </a:solidFill>
            </a:endParaRPr>
          </a:p>
        </p:txBody>
      </p:sp>
      <p:sp>
        <p:nvSpPr>
          <p:cNvPr id="221" name="文本框 220"/>
          <p:cNvSpPr txBox="1"/>
          <p:nvPr/>
        </p:nvSpPr>
        <p:spPr>
          <a:xfrm>
            <a:off x="7462165" y="2139732"/>
            <a:ext cx="1298588" cy="301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bg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000" b="1" dirty="0">
                <a:solidFill>
                  <a:schemeClr val="tx1"/>
                </a:solidFill>
                <a:latin typeface="微软雅黑" panose="020B0503020204020204" pitchFamily="34" charset="-122"/>
                <a:ea typeface="微软雅黑" panose="020B0503020204020204" pitchFamily="34" charset="-122"/>
              </a:rPr>
              <a:t>轻应用开发环境</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22" name="文本框 221"/>
          <p:cNvSpPr txBox="1"/>
          <p:nvPr/>
        </p:nvSpPr>
        <p:spPr>
          <a:xfrm>
            <a:off x="7574254" y="3119013"/>
            <a:ext cx="1068801" cy="258250"/>
          </a:xfrm>
          <a:prstGeom prst="rect">
            <a:avLst/>
          </a:prstGeom>
          <a:solidFill>
            <a:srgbClr val="FFDB95"/>
          </a:solidFill>
          <a:ln w="25400" cap="flat" cmpd="sng" algn="ctr">
            <a:solidFill>
              <a:sysClr val="window" lastClr="FFFFFF"/>
            </a:solidFill>
            <a:prstDash val="solid"/>
          </a:ln>
        </p:spPr>
        <p:txBody>
          <a:bodyPr rtlCol="0" anchor="b"/>
          <a:lstStyle>
            <a:defPPr>
              <a:defRPr lang="en-US"/>
            </a:defPPr>
            <a:lvl1pPr algn="ctr">
              <a:defRPr sz="9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sz="1000" dirty="0">
                <a:solidFill>
                  <a:schemeClr val="tx1"/>
                </a:solidFill>
              </a:rPr>
              <a:t>HMI</a:t>
            </a:r>
            <a:r>
              <a:rPr lang="zh-CN" altLang="en-US" sz="1000" dirty="0">
                <a:solidFill>
                  <a:schemeClr val="tx1"/>
                </a:solidFill>
              </a:rPr>
              <a:t>组态编程</a:t>
            </a:r>
            <a:endParaRPr lang="zh-CN" altLang="en-US" sz="1000" dirty="0">
              <a:solidFill>
                <a:schemeClr val="tx1"/>
              </a:solidFill>
            </a:endParaRPr>
          </a:p>
        </p:txBody>
      </p:sp>
      <p:sp>
        <p:nvSpPr>
          <p:cNvPr id="223" name="文本框 222"/>
          <p:cNvSpPr txBox="1"/>
          <p:nvPr/>
        </p:nvSpPr>
        <p:spPr>
          <a:xfrm>
            <a:off x="7588388" y="3442839"/>
            <a:ext cx="1033852" cy="221520"/>
          </a:xfrm>
          <a:prstGeom prst="rect">
            <a:avLst/>
          </a:prstGeom>
          <a:solidFill>
            <a:srgbClr val="33C0F3"/>
          </a:solidFill>
          <a:ln w="6350" cap="flat" cmpd="sng" algn="ctr">
            <a:solidFill>
              <a:sysClr val="window" lastClr="FFFFFF"/>
            </a:solidFill>
            <a:prstDash val="sysDash"/>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1"/>
                </a:solidFill>
              </a:rPr>
              <a:t>低代码</a:t>
            </a:r>
            <a:endParaRPr lang="zh-CN" altLang="en-US" dirty="0">
              <a:solidFill>
                <a:schemeClr val="tx1"/>
              </a:solidFill>
            </a:endParaRPr>
          </a:p>
        </p:txBody>
      </p:sp>
      <p:sp>
        <p:nvSpPr>
          <p:cNvPr id="224" name="文本框 223"/>
          <p:cNvSpPr txBox="1"/>
          <p:nvPr/>
        </p:nvSpPr>
        <p:spPr>
          <a:xfrm>
            <a:off x="2877403" y="2887854"/>
            <a:ext cx="919934" cy="243876"/>
          </a:xfrm>
          <a:prstGeom prst="rect">
            <a:avLst/>
          </a:prstGeom>
          <a:solidFill>
            <a:srgbClr val="FFDB95"/>
          </a:solidFill>
          <a:ln w="9525" cap="flat" cmpd="sng" algn="ctr">
            <a:solidFill>
              <a:sysClr val="window" lastClr="FFFFFF"/>
            </a:solidFill>
            <a:prstDash val="solid"/>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dirty="0">
                <a:solidFill>
                  <a:schemeClr val="tx1"/>
                </a:solidFill>
              </a:rPr>
              <a:t>IEC6113-3</a:t>
            </a:r>
            <a:endParaRPr lang="zh-CN" altLang="en-US" dirty="0">
              <a:solidFill>
                <a:schemeClr val="tx1"/>
              </a:solidFill>
            </a:endParaRPr>
          </a:p>
        </p:txBody>
      </p:sp>
      <p:sp>
        <p:nvSpPr>
          <p:cNvPr id="225" name="文本框 224"/>
          <p:cNvSpPr txBox="1"/>
          <p:nvPr/>
        </p:nvSpPr>
        <p:spPr>
          <a:xfrm>
            <a:off x="1308357" y="2438682"/>
            <a:ext cx="860799" cy="276295"/>
          </a:xfrm>
          <a:prstGeom prst="rect">
            <a:avLst/>
          </a:prstGeom>
          <a:solidFill>
            <a:srgbClr val="A0E2FA"/>
          </a:solidFill>
          <a:ln w="25400" cap="flat" cmpd="sng" algn="ctr">
            <a:noFill/>
            <a:prstDash val="dashDot"/>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pPr algn="ctr">
              <a:buClrTx/>
              <a:buSzTx/>
              <a:buFontTx/>
            </a:pPr>
            <a:r>
              <a:rPr lang="zh-CN" altLang="en-US" sz="800" dirty="0">
                <a:solidFill>
                  <a:schemeClr val="tx2"/>
                </a:solidFill>
              </a:rPr>
              <a:t>专机软件</a:t>
            </a:r>
            <a:endParaRPr lang="zh-CN" altLang="en-US" sz="800" dirty="0">
              <a:solidFill>
                <a:schemeClr val="tx2"/>
              </a:solidFill>
            </a:endParaRPr>
          </a:p>
        </p:txBody>
      </p:sp>
      <p:sp>
        <p:nvSpPr>
          <p:cNvPr id="226" name="文本框 225"/>
          <p:cNvSpPr txBox="1"/>
          <p:nvPr/>
        </p:nvSpPr>
        <p:spPr>
          <a:xfrm>
            <a:off x="512192" y="2854104"/>
            <a:ext cx="649434" cy="272456"/>
          </a:xfrm>
          <a:prstGeom prst="rect">
            <a:avLst/>
          </a:prstGeom>
          <a:solidFill>
            <a:srgbClr val="A0E2FA"/>
          </a:solidFill>
          <a:ln w="25400" cap="flat" cmpd="sng" algn="ctr">
            <a:noFill/>
            <a:prstDash val="dashDot"/>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dirty="0">
                <a:solidFill>
                  <a:schemeClr val="tx1"/>
                </a:solidFill>
              </a:rPr>
              <a:t>DDS</a:t>
            </a:r>
            <a:endParaRPr lang="zh-CN" altLang="en-US" dirty="0">
              <a:solidFill>
                <a:schemeClr val="tx1"/>
              </a:solidFill>
            </a:endParaRPr>
          </a:p>
        </p:txBody>
      </p:sp>
      <p:sp>
        <p:nvSpPr>
          <p:cNvPr id="227" name="文本框 226"/>
          <p:cNvSpPr txBox="1"/>
          <p:nvPr/>
        </p:nvSpPr>
        <p:spPr>
          <a:xfrm>
            <a:off x="1309727" y="2854682"/>
            <a:ext cx="838036" cy="254526"/>
          </a:xfrm>
          <a:prstGeom prst="rect">
            <a:avLst/>
          </a:prstGeom>
          <a:solidFill>
            <a:srgbClr val="A0E2FA"/>
          </a:solidFill>
          <a:ln w="25400" cap="flat" cmpd="sng" algn="ctr">
            <a:noFill/>
            <a:prstDash val="dashDot"/>
          </a:ln>
        </p:spPr>
        <p:txBody>
          <a:bodyPr rtlCol="0" anchor="t"/>
          <a:lstStyle>
            <a:defPPr>
              <a:defRPr lang="zh-CN"/>
            </a:defPPr>
            <a:lvl1pPr algn="ctr">
              <a:defRPr sz="1000" kern="0">
                <a:solidFill>
                  <a:prstClr val="white"/>
                </a:solidFill>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1"/>
                </a:solidFill>
              </a:rPr>
              <a:t>数采软件</a:t>
            </a:r>
            <a:endParaRPr lang="zh-CN" altLang="en-US" dirty="0">
              <a:solidFill>
                <a:schemeClr val="tx1"/>
              </a:solidFill>
            </a:endParaRPr>
          </a:p>
        </p:txBody>
      </p:sp>
      <p:sp>
        <p:nvSpPr>
          <p:cNvPr id="228" name="矩形: 圆角 227"/>
          <p:cNvSpPr/>
          <p:nvPr/>
        </p:nvSpPr>
        <p:spPr>
          <a:xfrm>
            <a:off x="4102212" y="5786704"/>
            <a:ext cx="2049968" cy="224094"/>
          </a:xfrm>
          <a:prstGeom prst="roundRect">
            <a:avLst/>
          </a:prstGeom>
          <a:solidFill>
            <a:srgbClr val="A0E2FA"/>
          </a:solidFill>
          <a:ln w="25400" cap="flat" cmpd="sng" algn="ctr">
            <a:noFill/>
            <a:prstDash val="dashDot"/>
          </a:ln>
        </p:spPr>
        <p:txBody>
          <a:bodyPr rtlCol="0" anchor="t"/>
          <a:lstStyle/>
          <a:p>
            <a:pPr algn="ctr"/>
            <a:r>
              <a:rPr lang="zh-CN" altLang="en-US" sz="900" kern="0" dirty="0">
                <a:solidFill>
                  <a:schemeClr val="tx1"/>
                </a:solidFill>
                <a:latin typeface="微软雅黑" panose="020B0503020204020204" pitchFamily="34" charset="-122"/>
                <a:ea typeface="微软雅黑" panose="020B0503020204020204" pitchFamily="34" charset="-122"/>
              </a:rPr>
              <a:t>鲲鹏、海思、海光</a:t>
            </a:r>
            <a:r>
              <a:rPr lang="zh-CN" altLang="en-US" sz="900" kern="0" dirty="0">
                <a:latin typeface="微软雅黑" panose="020B0503020204020204" pitchFamily="34" charset="-122"/>
                <a:ea typeface="微软雅黑" panose="020B0503020204020204" pitchFamily="34" charset="-122"/>
              </a:rPr>
              <a:t>、瑞芯微、芯驰</a:t>
            </a:r>
            <a:r>
              <a:rPr lang="en-US" altLang="zh-CN" sz="900" kern="0" dirty="0">
                <a:latin typeface="微软雅黑" panose="020B0503020204020204" pitchFamily="34" charset="-122"/>
                <a:ea typeface="微软雅黑" panose="020B0503020204020204" pitchFamily="34" charset="-122"/>
              </a:rPr>
              <a:t>…</a:t>
            </a:r>
            <a:endParaRPr lang="en-US" altLang="zh-CN" sz="900" kern="0" dirty="0">
              <a:latin typeface="微软雅黑" panose="020B0503020204020204" pitchFamily="34" charset="-122"/>
              <a:ea typeface="微软雅黑" panose="020B0503020204020204" pitchFamily="34" charset="-122"/>
            </a:endParaRPr>
          </a:p>
        </p:txBody>
      </p:sp>
      <p:sp>
        <p:nvSpPr>
          <p:cNvPr id="229" name="矩形: 圆角 228"/>
          <p:cNvSpPr/>
          <p:nvPr/>
        </p:nvSpPr>
        <p:spPr>
          <a:xfrm>
            <a:off x="6222088" y="5775656"/>
            <a:ext cx="1078645" cy="235142"/>
          </a:xfrm>
          <a:prstGeom prst="roundRect">
            <a:avLst/>
          </a:prstGeom>
          <a:solidFill>
            <a:srgbClr val="A0E2FA"/>
          </a:solidFill>
          <a:ln w="25400" cap="flat" cmpd="sng" algn="ctr">
            <a:noFill/>
            <a:prstDash val="dashDot"/>
          </a:ln>
        </p:spPr>
        <p:txBody>
          <a:bodyPr rtlCol="0" anchor="t"/>
          <a:lstStyle/>
          <a:p>
            <a:pPr algn="ctr"/>
            <a:r>
              <a:rPr lang="zh-CN" altLang="en-US" sz="900" kern="0" dirty="0">
                <a:solidFill>
                  <a:schemeClr val="tx1"/>
                </a:solidFill>
                <a:latin typeface="微软雅黑" panose="020B0503020204020204" pitchFamily="34" charset="-122"/>
                <a:ea typeface="微软雅黑" panose="020B0503020204020204" pitchFamily="34" charset="-122"/>
              </a:rPr>
              <a:t>工控板卡</a:t>
            </a:r>
            <a:endParaRPr lang="zh-CN" altLang="en-US" sz="900" kern="0" dirty="0">
              <a:solidFill>
                <a:schemeClr val="tx1"/>
              </a:solidFill>
              <a:latin typeface="微软雅黑" panose="020B0503020204020204" pitchFamily="34" charset="-122"/>
              <a:ea typeface="微软雅黑" panose="020B0503020204020204" pitchFamily="34" charset="-122"/>
            </a:endParaRPr>
          </a:p>
        </p:txBody>
      </p:sp>
      <p:sp>
        <p:nvSpPr>
          <p:cNvPr id="230" name="矩形: 圆角 87085"/>
          <p:cNvSpPr/>
          <p:nvPr/>
        </p:nvSpPr>
        <p:spPr>
          <a:xfrm>
            <a:off x="2168258" y="4035030"/>
            <a:ext cx="828936" cy="230529"/>
          </a:xfrm>
          <a:prstGeom prst="roundRect">
            <a:avLst/>
          </a:prstGeom>
          <a:solidFill>
            <a:schemeClr val="accent6">
              <a:lumMod val="20000"/>
              <a:lumOff val="80000"/>
            </a:schemeClr>
          </a:solidFill>
          <a:ln w="25400" cap="flat" cmpd="sng" algn="ctr">
            <a:solidFill>
              <a:sysClr val="window" lastClr="FFFFFF"/>
            </a:solidFill>
            <a:prstDash val="solid"/>
          </a:ln>
        </p:spPr>
        <p:txBody>
          <a:bodyPr rtlCol="0" anchor="ctr"/>
          <a:lstStyle/>
          <a:p>
            <a:pPr algn="ctr"/>
            <a:r>
              <a:rPr lang="en-US" altLang="zh-CN" sz="800" kern="0" dirty="0">
                <a:solidFill>
                  <a:schemeClr val="tx2"/>
                </a:solidFill>
                <a:latin typeface="微软雅黑" panose="020B0503020204020204" pitchFamily="34" charset="-122"/>
                <a:ea typeface="微软雅黑" panose="020B0503020204020204" pitchFamily="34" charset="-122"/>
              </a:rPr>
              <a:t>FastBoot</a:t>
            </a:r>
            <a:endParaRPr lang="en-US" altLang="zh-CN" sz="800" kern="0" dirty="0">
              <a:solidFill>
                <a:schemeClr val="tx2"/>
              </a:solidFill>
              <a:latin typeface="微软雅黑" panose="020B0503020204020204" pitchFamily="34" charset="-122"/>
              <a:ea typeface="微软雅黑" panose="020B0503020204020204" pitchFamily="34" charset="-122"/>
            </a:endParaRPr>
          </a:p>
        </p:txBody>
      </p:sp>
      <p:sp>
        <p:nvSpPr>
          <p:cNvPr id="232" name="文本框 231"/>
          <p:cNvSpPr txBox="1"/>
          <p:nvPr/>
        </p:nvSpPr>
        <p:spPr>
          <a:xfrm>
            <a:off x="5118363" y="2887845"/>
            <a:ext cx="826608" cy="243885"/>
          </a:xfrm>
          <a:prstGeom prst="rect">
            <a:avLst/>
          </a:prstGeom>
          <a:solidFill>
            <a:srgbClr val="FFDB95"/>
          </a:solidFill>
          <a:ln w="9525" cap="flat" cmpd="sng" algn="ctr">
            <a:solidFill>
              <a:sysClr val="window" lastClr="FFFFFF"/>
            </a:solidFill>
            <a:prstDash val="solid"/>
          </a:ln>
        </p:spPr>
        <p:txBody>
          <a:bodyPr rtlCol="0" anchor="t"/>
          <a:lstStyle>
            <a:defPPr>
              <a:defRPr lang="zh-CN"/>
            </a:defPPr>
            <a:lvl1pPr algn="ctr">
              <a:defRPr sz="1000" kern="0">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en-US" altLang="zh-CN" dirty="0">
                <a:solidFill>
                  <a:schemeClr val="tx1"/>
                </a:solidFill>
              </a:rPr>
              <a:t>TSN</a:t>
            </a:r>
            <a:endParaRPr lang="en-US" altLang="zh-CN" dirty="0">
              <a:solidFill>
                <a:schemeClr val="tx1"/>
              </a:solidFill>
            </a:endParaRPr>
          </a:p>
        </p:txBody>
      </p:sp>
      <p:sp>
        <p:nvSpPr>
          <p:cNvPr id="233" name="文本框 232"/>
          <p:cNvSpPr txBox="1"/>
          <p:nvPr/>
        </p:nvSpPr>
        <p:spPr>
          <a:xfrm>
            <a:off x="4039254" y="2558405"/>
            <a:ext cx="821475" cy="243570"/>
          </a:xfrm>
          <a:prstGeom prst="rect">
            <a:avLst/>
          </a:prstGeom>
          <a:solidFill>
            <a:srgbClr val="FFDB95"/>
          </a:solidFill>
          <a:ln w="9525" cap="flat" cmpd="sng" algn="ctr">
            <a:solidFill>
              <a:sysClr val="window" lastClr="FFFFFF"/>
            </a:solidFill>
            <a:prstDash val="solid"/>
          </a:ln>
        </p:spPr>
        <p:txBody>
          <a:bodyPr rtlCol="0" anchor="t"/>
          <a:lstStyle>
            <a:defPPr>
              <a:defRPr lang="zh-CN"/>
            </a:defPPr>
            <a:lvl1pPr algn="ctr">
              <a:defRPr sz="1000" kern="0">
                <a:latin typeface="微软雅黑" panose="020B0503020204020204" pitchFamily="34" charset="-122"/>
                <a:ea typeface="微软雅黑" panose="020B0503020204020204" pitchFamily="34" charset="-122"/>
              </a:defRPr>
            </a:lvl1pPr>
            <a:lvl2pPr>
              <a:defRPr>
                <a:solidFill>
                  <a:schemeClr val="bg1"/>
                </a:solidFill>
                <a:latin typeface="FrutigerNext LT Regular" pitchFamily="34" charset="0"/>
                <a:ea typeface="MS PGothic" panose="020B0600070205080204" pitchFamily="34" charset="-128"/>
              </a:defRPr>
            </a:lvl2pPr>
            <a:lvl3pPr>
              <a:defRPr>
                <a:solidFill>
                  <a:schemeClr val="bg1"/>
                </a:solidFill>
                <a:latin typeface="FrutigerNext LT Regular" pitchFamily="34" charset="0"/>
                <a:ea typeface="MS PGothic" panose="020B0600070205080204" pitchFamily="34" charset="-128"/>
              </a:defRPr>
            </a:lvl3pPr>
            <a:lvl4pPr>
              <a:defRPr>
                <a:solidFill>
                  <a:schemeClr val="bg1"/>
                </a:solidFill>
                <a:latin typeface="FrutigerNext LT Regular" pitchFamily="34" charset="0"/>
                <a:ea typeface="MS PGothic" panose="020B0600070205080204" pitchFamily="34" charset="-128"/>
              </a:defRPr>
            </a:lvl4pPr>
            <a:lvl5pPr>
              <a:defRPr>
                <a:solidFill>
                  <a:schemeClr val="bg1"/>
                </a:solidFill>
                <a:latin typeface="FrutigerNext LT Regular" pitchFamily="34" charset="0"/>
                <a:ea typeface="MS PGothic" panose="020B0600070205080204" pitchFamily="34" charset="-128"/>
              </a:defRPr>
            </a:lvl5pPr>
            <a:lvl6pPr>
              <a:defRPr>
                <a:solidFill>
                  <a:schemeClr val="bg1"/>
                </a:solidFill>
                <a:latin typeface="FrutigerNext LT Regular" pitchFamily="34" charset="0"/>
                <a:ea typeface="MS PGothic" panose="020B0600070205080204" pitchFamily="34" charset="-128"/>
              </a:defRPr>
            </a:lvl6pPr>
            <a:lvl7pPr>
              <a:defRPr>
                <a:solidFill>
                  <a:schemeClr val="bg1"/>
                </a:solidFill>
                <a:latin typeface="FrutigerNext LT Regular" pitchFamily="34" charset="0"/>
                <a:ea typeface="MS PGothic" panose="020B0600070205080204" pitchFamily="34" charset="-128"/>
              </a:defRPr>
            </a:lvl7pPr>
            <a:lvl8pPr>
              <a:defRPr>
                <a:solidFill>
                  <a:schemeClr val="bg1"/>
                </a:solidFill>
                <a:latin typeface="FrutigerNext LT Regular" pitchFamily="34" charset="0"/>
                <a:ea typeface="MS PGothic" panose="020B0600070205080204" pitchFamily="34" charset="-128"/>
              </a:defRPr>
            </a:lvl8pPr>
            <a:lvl9pPr>
              <a:defRPr>
                <a:solidFill>
                  <a:schemeClr val="bg1"/>
                </a:solidFill>
                <a:latin typeface="FrutigerNext LT Regular" pitchFamily="34" charset="0"/>
                <a:ea typeface="MS PGothic" panose="020B0600070205080204" pitchFamily="34" charset="-128"/>
              </a:defRPr>
            </a:lvl9pPr>
          </a:lstStyle>
          <a:p>
            <a:r>
              <a:rPr lang="zh-CN" altLang="en-US" dirty="0">
                <a:solidFill>
                  <a:schemeClr val="tx1"/>
                </a:solidFill>
              </a:rPr>
              <a:t>光总线</a:t>
            </a:r>
            <a:endParaRPr lang="zh-CN" altLang="en-US" dirty="0">
              <a:solidFill>
                <a:schemeClr val="tx1"/>
              </a:solidFill>
            </a:endParaRPr>
          </a:p>
        </p:txBody>
      </p:sp>
      <p:sp>
        <p:nvSpPr>
          <p:cNvPr id="4" name="文本框 3"/>
          <p:cNvSpPr txBox="1"/>
          <p:nvPr/>
        </p:nvSpPr>
        <p:spPr>
          <a:xfrm>
            <a:off x="8874125" y="683895"/>
            <a:ext cx="3268980" cy="6089650"/>
          </a:xfrm>
          <a:prstGeom prst="rect">
            <a:avLst/>
          </a:prstGeom>
          <a:noFill/>
        </p:spPr>
        <p:txBody>
          <a:bodyPr wrap="square" rtlCol="0" anchor="t">
            <a:noAutofit/>
          </a:bodyPr>
          <a:lstStyle/>
          <a:p>
            <a:pPr>
              <a:lnSpc>
                <a:spcPct val="150000"/>
              </a:lnSpc>
            </a:pPr>
            <a:r>
              <a:rPr lang="zh-CN" altLang="en-US" sz="1600" b="1" dirty="0">
                <a:solidFill>
                  <a:prstClr val="black"/>
                </a:solidFill>
                <a:latin typeface="微软雅黑" panose="020B0503020204020204" pitchFamily="34" charset="-122"/>
                <a:ea typeface="微软雅黑" panose="020B0503020204020204" pitchFamily="34" charset="-122"/>
                <a:sym typeface="+mn-ea"/>
              </a:rPr>
              <a:t>关键特性：</a:t>
            </a:r>
            <a:endParaRPr lang="en-US" altLang="zh-CN" sz="1600" b="1"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200" b="1" dirty="0">
                <a:solidFill>
                  <a:prstClr val="black"/>
                </a:solidFill>
                <a:latin typeface="微软雅黑" panose="020B0503020204020204" pitchFamily="34" charset="-122"/>
                <a:ea typeface="微软雅黑" panose="020B0503020204020204" pitchFamily="34" charset="-122"/>
                <a:sym typeface="+mn-ea"/>
              </a:rPr>
              <a:t>“</a:t>
            </a:r>
            <a:r>
              <a:rPr lang="en-US" altLang="zh-CN" sz="1200" b="1" dirty="0">
                <a:solidFill>
                  <a:prstClr val="black"/>
                </a:solidFill>
                <a:latin typeface="微软雅黑" panose="020B0503020204020204" pitchFamily="34" charset="-122"/>
                <a:ea typeface="微软雅黑" panose="020B0503020204020204" pitchFamily="34" charset="-122"/>
                <a:sym typeface="+mn-ea"/>
              </a:rPr>
              <a:t>1+2+N</a:t>
            </a:r>
            <a:r>
              <a:rPr lang="zh-CN" altLang="en-US" sz="1200" b="1" dirty="0">
                <a:solidFill>
                  <a:prstClr val="black"/>
                </a:solidFill>
                <a:latin typeface="微软雅黑" panose="020B0503020204020204" pitchFamily="34" charset="-122"/>
                <a:ea typeface="微软雅黑" panose="020B0503020204020204" pitchFamily="34" charset="-122"/>
                <a:sym typeface="+mn-ea"/>
              </a:rPr>
              <a:t>”组合设计：</a:t>
            </a:r>
            <a:r>
              <a:rPr lang="en-US" altLang="zh-CN" sz="1200" dirty="0">
                <a:solidFill>
                  <a:prstClr val="black"/>
                </a:solidFill>
                <a:latin typeface="微软雅黑" panose="020B0503020204020204" pitchFamily="34" charset="-122"/>
                <a:ea typeface="微软雅黑" panose="020B0503020204020204" pitchFamily="34" charset="-122"/>
                <a:sym typeface="+mn-ea"/>
              </a:rPr>
              <a:t>1</a:t>
            </a:r>
            <a:r>
              <a:rPr lang="zh-CN" altLang="en-US" sz="1200" dirty="0">
                <a:solidFill>
                  <a:prstClr val="black"/>
                </a:solidFill>
                <a:latin typeface="微软雅黑" panose="020B0503020204020204" pitchFamily="34" charset="-122"/>
                <a:ea typeface="微软雅黑" panose="020B0503020204020204" pitchFamily="34" charset="-122"/>
                <a:sym typeface="+mn-ea"/>
              </a:rPr>
              <a:t>个基于</a:t>
            </a:r>
            <a:r>
              <a:rPr lang="en-US" altLang="zh-CN" sz="1200" dirty="0">
                <a:solidFill>
                  <a:prstClr val="black"/>
                </a:solidFill>
                <a:latin typeface="微软雅黑" panose="020B0503020204020204" pitchFamily="34" charset="-122"/>
                <a:ea typeface="微软雅黑" panose="020B0503020204020204" pitchFamily="34" charset="-122"/>
                <a:sym typeface="+mn-ea"/>
              </a:rPr>
              <a:t>Type1-Hypervisor</a:t>
            </a:r>
            <a:r>
              <a:rPr lang="zh-CN" altLang="en-US" sz="1200" dirty="0">
                <a:solidFill>
                  <a:prstClr val="black"/>
                </a:solidFill>
                <a:latin typeface="微软雅黑" panose="020B0503020204020204" pitchFamily="34" charset="-122"/>
                <a:ea typeface="微软雅黑" panose="020B0503020204020204" pitchFamily="34" charset="-122"/>
                <a:sym typeface="+mn-ea"/>
              </a:rPr>
              <a:t>技术的混合部署框架，支持软、硬实时</a:t>
            </a:r>
            <a:r>
              <a:rPr lang="en-US" altLang="zh-CN" sz="1200" dirty="0">
                <a:solidFill>
                  <a:prstClr val="black"/>
                </a:solidFill>
                <a:latin typeface="微软雅黑" panose="020B0503020204020204" pitchFamily="34" charset="-122"/>
                <a:ea typeface="微软雅黑" panose="020B0503020204020204" pitchFamily="34" charset="-122"/>
                <a:sym typeface="+mn-ea"/>
              </a:rPr>
              <a:t>2</a:t>
            </a:r>
            <a:r>
              <a:rPr lang="zh-CN" altLang="en-US" sz="1200" dirty="0">
                <a:solidFill>
                  <a:prstClr val="black"/>
                </a:solidFill>
                <a:latin typeface="微软雅黑" panose="020B0503020204020204" pitchFamily="34" charset="-122"/>
                <a:ea typeface="微软雅黑" panose="020B0503020204020204" pitchFamily="34" charset="-122"/>
                <a:sym typeface="+mn-ea"/>
              </a:rPr>
              <a:t>个独立</a:t>
            </a:r>
            <a:r>
              <a:rPr lang="en-US" altLang="zh-CN" sz="1200" dirty="0">
                <a:solidFill>
                  <a:prstClr val="black"/>
                </a:solidFill>
                <a:latin typeface="微软雅黑" panose="020B0503020204020204" pitchFamily="34" charset="-122"/>
                <a:ea typeface="微软雅黑" panose="020B0503020204020204" pitchFamily="34" charset="-122"/>
                <a:sym typeface="+mn-ea"/>
              </a:rPr>
              <a:t>OS</a:t>
            </a:r>
            <a:r>
              <a:rPr lang="zh-CN" altLang="en-US" sz="1200" dirty="0">
                <a:solidFill>
                  <a:prstClr val="black"/>
                </a:solidFill>
                <a:latin typeface="微软雅黑" panose="020B0503020204020204" pitchFamily="34" charset="-122"/>
                <a:ea typeface="微软雅黑" panose="020B0503020204020204" pitchFamily="34" charset="-122"/>
                <a:sym typeface="+mn-ea"/>
              </a:rPr>
              <a:t>（配套</a:t>
            </a:r>
            <a:r>
              <a:rPr lang="en-US" altLang="zh-CN" sz="1200" dirty="0">
                <a:solidFill>
                  <a:prstClr val="black"/>
                </a:solidFill>
                <a:latin typeface="微软雅黑" panose="020B0503020204020204" pitchFamily="34" charset="-122"/>
                <a:ea typeface="微软雅黑" panose="020B0503020204020204" pitchFamily="34" charset="-122"/>
                <a:sym typeface="+mn-ea"/>
              </a:rPr>
              <a:t>OS</a:t>
            </a:r>
            <a:r>
              <a:rPr lang="zh-CN" altLang="en-US" sz="1200" dirty="0">
                <a:solidFill>
                  <a:prstClr val="black"/>
                </a:solidFill>
                <a:latin typeface="微软雅黑" panose="020B0503020204020204" pitchFamily="34" charset="-122"/>
                <a:ea typeface="微软雅黑" panose="020B0503020204020204" pitchFamily="34" charset="-122"/>
                <a:sym typeface="+mn-ea"/>
              </a:rPr>
              <a:t>一体化工具）以及提供工业运控</a:t>
            </a:r>
            <a:r>
              <a:rPr lang="en-US" altLang="zh-CN" sz="1200" dirty="0">
                <a:solidFill>
                  <a:prstClr val="black"/>
                </a:solidFill>
                <a:latin typeface="微软雅黑" panose="020B0503020204020204" pitchFamily="34" charset="-122"/>
                <a:ea typeface="微软雅黑" panose="020B0503020204020204" pitchFamily="34" charset="-122"/>
                <a:sym typeface="+mn-ea"/>
              </a:rPr>
              <a:t>PLC</a:t>
            </a:r>
            <a:r>
              <a:rPr lang="zh-CN" altLang="en-US" sz="1200" dirty="0">
                <a:solidFill>
                  <a:prstClr val="black"/>
                </a:solidFill>
                <a:latin typeface="微软雅黑" panose="020B0503020204020204" pitchFamily="34" charset="-122"/>
                <a:ea typeface="微软雅黑" panose="020B0503020204020204" pitchFamily="34" charset="-122"/>
                <a:sym typeface="+mn-ea"/>
              </a:rPr>
              <a:t>中间件，满足工业领域</a:t>
            </a:r>
            <a:r>
              <a:rPr lang="en-US" altLang="zh-CN" sz="1200" dirty="0">
                <a:solidFill>
                  <a:prstClr val="black"/>
                </a:solidFill>
                <a:latin typeface="微软雅黑" panose="020B0503020204020204" pitchFamily="34" charset="-122"/>
                <a:ea typeface="微软雅黑" panose="020B0503020204020204" pitchFamily="34" charset="-122"/>
                <a:sym typeface="+mn-ea"/>
              </a:rPr>
              <a:t>N</a:t>
            </a:r>
            <a:r>
              <a:rPr lang="zh-CN" altLang="en-US" sz="1200" dirty="0">
                <a:solidFill>
                  <a:prstClr val="black"/>
                </a:solidFill>
                <a:latin typeface="微软雅黑" panose="020B0503020204020204" pitchFamily="34" charset="-122"/>
                <a:ea typeface="微软雅黑" panose="020B0503020204020204" pitchFamily="34" charset="-122"/>
                <a:sym typeface="+mn-ea"/>
              </a:rPr>
              <a:t>类场景；</a:t>
            </a:r>
            <a:endParaRPr lang="en-US" altLang="zh-CN" sz="12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200" b="1" dirty="0">
                <a:solidFill>
                  <a:prstClr val="black"/>
                </a:solidFill>
                <a:latin typeface="微软雅黑" panose="020B0503020204020204" pitchFamily="34" charset="-122"/>
                <a:ea typeface="微软雅黑" panose="020B0503020204020204" pitchFamily="34" charset="-122"/>
                <a:sym typeface="+mn-ea"/>
              </a:rPr>
              <a:t>开放架构：</a:t>
            </a:r>
            <a:r>
              <a:rPr lang="zh-CN" altLang="en-US" sz="1200" dirty="0">
                <a:solidFill>
                  <a:prstClr val="black"/>
                </a:solidFill>
                <a:latin typeface="微软雅黑" panose="020B0503020204020204" pitchFamily="34" charset="-122"/>
                <a:ea typeface="微软雅黑" panose="020B0503020204020204" pitchFamily="34" charset="-122"/>
                <a:sym typeface="+mn-ea"/>
              </a:rPr>
              <a:t>生态支持各类</a:t>
            </a:r>
            <a:r>
              <a:rPr lang="en-US" altLang="zh-CN" sz="1200" dirty="0">
                <a:solidFill>
                  <a:prstClr val="black"/>
                </a:solidFill>
                <a:latin typeface="微软雅黑" panose="020B0503020204020204" pitchFamily="34" charset="-122"/>
                <a:ea typeface="微软雅黑" panose="020B0503020204020204" pitchFamily="34" charset="-122"/>
                <a:sym typeface="+mn-ea"/>
              </a:rPr>
              <a:t>RTOS</a:t>
            </a:r>
            <a:r>
              <a:rPr lang="zh-CN" altLang="en-US" sz="1200" dirty="0">
                <a:solidFill>
                  <a:prstClr val="black"/>
                </a:solidFill>
                <a:latin typeface="微软雅黑" panose="020B0503020204020204" pitchFamily="34" charset="-122"/>
                <a:ea typeface="微软雅黑" panose="020B0503020204020204" pitchFamily="34" charset="-122"/>
                <a:sym typeface="+mn-ea"/>
              </a:rPr>
              <a:t>，支持</a:t>
            </a:r>
            <a:r>
              <a:rPr lang="en-US" altLang="zh-CN" sz="1200" dirty="0">
                <a:solidFill>
                  <a:prstClr val="black"/>
                </a:solidFill>
                <a:latin typeface="微软雅黑" panose="020B0503020204020204" pitchFamily="34" charset="-122"/>
                <a:ea typeface="微软雅黑" panose="020B0503020204020204" pitchFamily="34" charset="-122"/>
                <a:sym typeface="+mn-ea"/>
              </a:rPr>
              <a:t>RTOS</a:t>
            </a:r>
            <a:r>
              <a:rPr lang="zh-CN" altLang="en-US" sz="1200" dirty="0">
                <a:solidFill>
                  <a:prstClr val="black"/>
                </a:solidFill>
                <a:latin typeface="微软雅黑" panose="020B0503020204020204" pitchFamily="34" charset="-122"/>
                <a:ea typeface="微软雅黑" panose="020B0503020204020204" pitchFamily="34" charset="-122"/>
                <a:sym typeface="+mn-ea"/>
              </a:rPr>
              <a:t>性能“零”损耗；</a:t>
            </a:r>
            <a:endParaRPr lang="en-US" altLang="zh-CN" sz="12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200" b="1" dirty="0">
                <a:solidFill>
                  <a:prstClr val="black"/>
                </a:solidFill>
                <a:latin typeface="微软雅黑" panose="020B0503020204020204" pitchFamily="34" charset="-122"/>
                <a:ea typeface="微软雅黑" panose="020B0503020204020204" pitchFamily="34" charset="-122"/>
                <a:sym typeface="+mn-ea"/>
              </a:rPr>
              <a:t>高安全：</a:t>
            </a:r>
            <a:r>
              <a:rPr lang="zh-CN" altLang="en-US" sz="1200" dirty="0">
                <a:solidFill>
                  <a:prstClr val="black"/>
                </a:solidFill>
                <a:latin typeface="微软雅黑" panose="020B0503020204020204" pitchFamily="34" charset="-122"/>
                <a:ea typeface="微软雅黑" panose="020B0503020204020204" pitchFamily="34" charset="-122"/>
                <a:sym typeface="+mn-ea"/>
              </a:rPr>
              <a:t>基于</a:t>
            </a:r>
            <a:r>
              <a:rPr lang="en-US" altLang="zh-CN" sz="1200" dirty="0">
                <a:solidFill>
                  <a:prstClr val="black"/>
                </a:solidFill>
                <a:latin typeface="微软雅黑" panose="020B0503020204020204" pitchFamily="34" charset="-122"/>
                <a:ea typeface="微软雅黑" panose="020B0503020204020204" pitchFamily="34" charset="-122"/>
                <a:sym typeface="+mn-ea"/>
              </a:rPr>
              <a:t>Type-1</a:t>
            </a:r>
            <a:r>
              <a:rPr lang="zh-CN" altLang="en-US" sz="1200" dirty="0">
                <a:solidFill>
                  <a:prstClr val="black"/>
                </a:solidFill>
                <a:latin typeface="微软雅黑" panose="020B0503020204020204" pitchFamily="34" charset="-122"/>
                <a:ea typeface="微软雅黑" panose="020B0503020204020204" pitchFamily="34" charset="-122"/>
                <a:sym typeface="+mn-ea"/>
              </a:rPr>
              <a:t>的虚拟化技术方案，更安全可靠。</a:t>
            </a:r>
            <a:endParaRPr lang="en-US" altLang="zh-CN" sz="12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200" b="1" dirty="0">
                <a:solidFill>
                  <a:prstClr val="black"/>
                </a:solidFill>
                <a:latin typeface="微软雅黑" panose="020B0503020204020204" pitchFamily="34" charset="-122"/>
                <a:ea typeface="微软雅黑" panose="020B0503020204020204" pitchFamily="34" charset="-122"/>
                <a:sym typeface="+mn-ea"/>
              </a:rPr>
              <a:t>高性能：</a:t>
            </a:r>
            <a:r>
              <a:rPr lang="zh-CN" altLang="en-US" sz="1200" dirty="0">
                <a:solidFill>
                  <a:prstClr val="black"/>
                </a:solidFill>
                <a:latin typeface="微软雅黑" panose="020B0503020204020204" pitchFamily="34" charset="-122"/>
                <a:ea typeface="微软雅黑" panose="020B0503020204020204" pitchFamily="34" charset="-122"/>
                <a:sym typeface="+mn-ea"/>
              </a:rPr>
              <a:t>软实时</a:t>
            </a:r>
            <a:r>
              <a:rPr lang="en-US" altLang="zh-CN" sz="1200" dirty="0">
                <a:solidFill>
                  <a:prstClr val="black"/>
                </a:solidFill>
                <a:latin typeface="微软雅黑" panose="020B0503020204020204" pitchFamily="34" charset="-122"/>
                <a:ea typeface="微软雅黑" panose="020B0503020204020204" pitchFamily="34" charset="-122"/>
                <a:sym typeface="+mn-ea"/>
              </a:rPr>
              <a:t>OS</a:t>
            </a:r>
            <a:r>
              <a:rPr lang="zh-CN" altLang="en-US" sz="1200" dirty="0">
                <a:solidFill>
                  <a:prstClr val="black"/>
                </a:solidFill>
                <a:latin typeface="微软雅黑" panose="020B0503020204020204" pitchFamily="34" charset="-122"/>
                <a:ea typeface="微软雅黑" panose="020B0503020204020204" pitchFamily="34" charset="-122"/>
                <a:sym typeface="+mn-ea"/>
              </a:rPr>
              <a:t>和硬实时</a:t>
            </a:r>
            <a:r>
              <a:rPr lang="en-US" altLang="zh-CN" sz="1200" dirty="0">
                <a:solidFill>
                  <a:prstClr val="black"/>
                </a:solidFill>
                <a:latin typeface="微软雅黑" panose="020B0503020204020204" pitchFamily="34" charset="-122"/>
                <a:ea typeface="微软雅黑" panose="020B0503020204020204" pitchFamily="34" charset="-122"/>
                <a:sym typeface="+mn-ea"/>
              </a:rPr>
              <a:t>OS</a:t>
            </a:r>
            <a:r>
              <a:rPr lang="zh-CN" altLang="en-US" sz="1200" dirty="0">
                <a:solidFill>
                  <a:prstClr val="black"/>
                </a:solidFill>
                <a:latin typeface="微软雅黑" panose="020B0503020204020204" pitchFamily="34" charset="-122"/>
                <a:ea typeface="微软雅黑" panose="020B0503020204020204" pitchFamily="34" charset="-122"/>
                <a:sym typeface="+mn-ea"/>
              </a:rPr>
              <a:t>均满足工业场景的实时性要求。</a:t>
            </a:r>
            <a:endParaRPr lang="en-US" altLang="zh-CN" sz="1200" b="1"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200" b="1" dirty="0">
                <a:solidFill>
                  <a:prstClr val="black"/>
                </a:solidFill>
                <a:latin typeface="微软雅黑" panose="020B0503020204020204" pitchFamily="34" charset="-122"/>
                <a:ea typeface="微软雅黑" panose="020B0503020204020204" pitchFamily="34" charset="-122"/>
                <a:sym typeface="+mn-ea"/>
              </a:rPr>
              <a:t>高可靠：</a:t>
            </a:r>
            <a:r>
              <a:rPr lang="zh-CN" altLang="en-US" sz="1200" dirty="0">
                <a:solidFill>
                  <a:prstClr val="black"/>
                </a:solidFill>
                <a:latin typeface="微软雅黑" panose="020B0503020204020204" pitchFamily="34" charset="-122"/>
                <a:ea typeface="微软雅黑" panose="020B0503020204020204" pitchFamily="34" charset="-122"/>
                <a:sym typeface="+mn-ea"/>
              </a:rPr>
              <a:t>软实时</a:t>
            </a:r>
            <a:r>
              <a:rPr lang="en-US" altLang="zh-CN" sz="1200" dirty="0">
                <a:solidFill>
                  <a:prstClr val="black"/>
                </a:solidFill>
                <a:latin typeface="微软雅黑" panose="020B0503020204020204" pitchFamily="34" charset="-122"/>
                <a:ea typeface="微软雅黑" panose="020B0503020204020204" pitchFamily="34" charset="-122"/>
                <a:sym typeface="+mn-ea"/>
              </a:rPr>
              <a:t>OS</a:t>
            </a:r>
            <a:r>
              <a:rPr lang="zh-CN" altLang="en-US" sz="1200" dirty="0">
                <a:solidFill>
                  <a:prstClr val="black"/>
                </a:solidFill>
                <a:latin typeface="微软雅黑" panose="020B0503020204020204" pitchFamily="34" charset="-122"/>
                <a:ea typeface="微软雅黑" panose="020B0503020204020204" pitchFamily="34" charset="-122"/>
                <a:sym typeface="+mn-ea"/>
              </a:rPr>
              <a:t>和硬实时</a:t>
            </a:r>
            <a:r>
              <a:rPr lang="en-US" altLang="zh-CN" sz="1200" dirty="0">
                <a:solidFill>
                  <a:prstClr val="black"/>
                </a:solidFill>
                <a:latin typeface="微软雅黑" panose="020B0503020204020204" pitchFamily="34" charset="-122"/>
                <a:ea typeface="微软雅黑" panose="020B0503020204020204" pitchFamily="34" charset="-122"/>
                <a:sym typeface="+mn-ea"/>
              </a:rPr>
              <a:t>OS</a:t>
            </a:r>
            <a:r>
              <a:rPr lang="zh-CN" altLang="en-US" sz="1200" dirty="0">
                <a:solidFill>
                  <a:prstClr val="black"/>
                </a:solidFill>
                <a:latin typeface="微软雅黑" panose="020B0503020204020204" pitchFamily="34" charset="-122"/>
                <a:ea typeface="微软雅黑" panose="020B0503020204020204" pitchFamily="34" charset="-122"/>
                <a:sym typeface="+mn-ea"/>
              </a:rPr>
              <a:t>均满足工业场景的可靠性要求。</a:t>
            </a:r>
            <a:endParaRPr lang="en-US" altLang="zh-CN" sz="12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200" b="1" dirty="0">
                <a:solidFill>
                  <a:prstClr val="black"/>
                </a:solidFill>
                <a:latin typeface="微软雅黑" panose="020B0503020204020204" pitchFamily="34" charset="-122"/>
                <a:ea typeface="微软雅黑" panose="020B0503020204020204" pitchFamily="34" charset="-122"/>
                <a:sym typeface="+mn-ea"/>
              </a:rPr>
              <a:t>南北向丰富生态：</a:t>
            </a:r>
            <a:endParaRPr lang="en-US" altLang="zh-CN" sz="1200" b="1" dirty="0">
              <a:solidFill>
                <a:prstClr val="black"/>
              </a:solidFill>
              <a:latin typeface="微软雅黑" panose="020B0503020204020204" pitchFamily="34" charset="-122"/>
              <a:ea typeface="微软雅黑" panose="020B0503020204020204" pitchFamily="34" charset="-122"/>
            </a:endParaRPr>
          </a:p>
          <a:p>
            <a:pPr marL="446405" indent="-285750">
              <a:lnSpc>
                <a:spcPct val="150000"/>
              </a:lnSpc>
              <a:buFont typeface="Arial" panose="020B0604020202020204" pitchFamily="34" charset="0"/>
              <a:buChar char="•"/>
            </a:pPr>
            <a:r>
              <a:rPr lang="zh-CN" altLang="en-US" sz="1100" dirty="0">
                <a:solidFill>
                  <a:prstClr val="black"/>
                </a:solidFill>
                <a:latin typeface="微软雅黑" panose="020B0503020204020204" pitchFamily="34" charset="-122"/>
                <a:ea typeface="微软雅黑" panose="020B0503020204020204" pitchFamily="34" charset="-122"/>
                <a:sym typeface="+mn-ea"/>
              </a:rPr>
              <a:t>南向全面支持国产主流工业芯片，包括</a:t>
            </a:r>
            <a:r>
              <a:rPr lang="en-US" altLang="zh-CN" sz="1100" dirty="0">
                <a:solidFill>
                  <a:prstClr val="black"/>
                </a:solidFill>
                <a:latin typeface="微软雅黑" panose="020B0503020204020204" pitchFamily="34" charset="-122"/>
                <a:ea typeface="微软雅黑" panose="020B0503020204020204" pitchFamily="34" charset="-122"/>
                <a:sym typeface="+mn-ea"/>
              </a:rPr>
              <a:t>ARM</a:t>
            </a:r>
            <a:r>
              <a:rPr lang="zh-CN" altLang="en-US" sz="1100" dirty="0">
                <a:solidFill>
                  <a:prstClr val="black"/>
                </a:solidFill>
                <a:latin typeface="微软雅黑" panose="020B0503020204020204" pitchFamily="34" charset="-122"/>
                <a:ea typeface="微软雅黑" panose="020B0503020204020204" pitchFamily="34" charset="-122"/>
                <a:sym typeface="+mn-ea"/>
              </a:rPr>
              <a:t>、</a:t>
            </a:r>
            <a:r>
              <a:rPr lang="en-US" altLang="zh-CN" sz="1100" dirty="0">
                <a:solidFill>
                  <a:prstClr val="black"/>
                </a:solidFill>
                <a:latin typeface="微软雅黑" panose="020B0503020204020204" pitchFamily="34" charset="-122"/>
                <a:ea typeface="微软雅黑" panose="020B0503020204020204" pitchFamily="34" charset="-122"/>
                <a:sym typeface="+mn-ea"/>
              </a:rPr>
              <a:t>X86</a:t>
            </a:r>
            <a:r>
              <a:rPr lang="zh-CN" altLang="en-US" sz="1100" dirty="0">
                <a:solidFill>
                  <a:prstClr val="black"/>
                </a:solidFill>
                <a:latin typeface="微软雅黑" panose="020B0503020204020204" pitchFamily="34" charset="-122"/>
                <a:ea typeface="微软雅黑" panose="020B0503020204020204" pitchFamily="34" charset="-122"/>
                <a:sym typeface="+mn-ea"/>
              </a:rPr>
              <a:t>、</a:t>
            </a:r>
            <a:r>
              <a:rPr lang="en-US" altLang="zh-CN" sz="1100" dirty="0">
                <a:solidFill>
                  <a:prstClr val="black"/>
                </a:solidFill>
                <a:latin typeface="微软雅黑" panose="020B0503020204020204" pitchFamily="34" charset="-122"/>
                <a:ea typeface="微软雅黑" panose="020B0503020204020204" pitchFamily="34" charset="-122"/>
                <a:sym typeface="+mn-ea"/>
              </a:rPr>
              <a:t>RISC-V</a:t>
            </a:r>
            <a:r>
              <a:rPr lang="zh-CN" altLang="en-US" sz="1100" dirty="0">
                <a:solidFill>
                  <a:prstClr val="black"/>
                </a:solidFill>
                <a:latin typeface="微软雅黑" panose="020B0503020204020204" pitchFamily="34" charset="-122"/>
                <a:ea typeface="微软雅黑" panose="020B0503020204020204" pitchFamily="34" charset="-122"/>
                <a:sym typeface="+mn-ea"/>
              </a:rPr>
              <a:t>等架构；</a:t>
            </a:r>
            <a:endParaRPr lang="en-US" altLang="zh-CN" sz="1100" dirty="0">
              <a:solidFill>
                <a:prstClr val="black"/>
              </a:solidFill>
              <a:latin typeface="微软雅黑" panose="020B0503020204020204" pitchFamily="34" charset="-122"/>
              <a:ea typeface="微软雅黑" panose="020B0503020204020204" pitchFamily="34" charset="-122"/>
            </a:endParaRPr>
          </a:p>
          <a:p>
            <a:pPr marL="446405" indent="-285750">
              <a:lnSpc>
                <a:spcPct val="150000"/>
              </a:lnSpc>
              <a:buFont typeface="Arial" panose="020B0604020202020204" pitchFamily="34" charset="0"/>
              <a:buChar char="•"/>
            </a:pPr>
            <a:r>
              <a:rPr lang="zh-CN" altLang="en-US" sz="1100" dirty="0">
                <a:solidFill>
                  <a:prstClr val="black"/>
                </a:solidFill>
                <a:latin typeface="微软雅黑" panose="020B0503020204020204" pitchFamily="34" charset="-122"/>
                <a:ea typeface="微软雅黑" panose="020B0503020204020204" pitchFamily="34" charset="-122"/>
                <a:sym typeface="+mn-ea"/>
              </a:rPr>
              <a:t>北向适配支持大量工业中间件。</a:t>
            </a:r>
            <a:endParaRPr lang="zh-CN" altLang="en-US" sz="1100" dirty="0">
              <a:solidFill>
                <a:prstClr val="black"/>
              </a:solidFill>
              <a:latin typeface="微软雅黑" panose="020B0503020204020204" pitchFamily="34" charset="-122"/>
              <a:ea typeface="微软雅黑" panose="020B0503020204020204" pitchFamily="34" charset="-122"/>
              <a:sym typeface="+mn-ea"/>
            </a:endParaRPr>
          </a:p>
        </p:txBody>
      </p:sp>
    </p:spTree>
    <p:custDataLst>
      <p:tags r:id="rId10"/>
    </p:custData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1"/>
          <p:cNvSpPr>
            <a:spLocks noChangeArrowheads="1"/>
          </p:cNvSpPr>
          <p:nvPr/>
        </p:nvSpPr>
        <p:spPr bwMode="auto">
          <a:xfrm>
            <a:off x="698500" y="68183"/>
            <a:ext cx="9419292" cy="460375"/>
          </a:xfrm>
          <a:prstGeom prst="rect">
            <a:avLst/>
          </a:prstGeom>
          <a:noFill/>
          <a:ln w="9525">
            <a:noFill/>
            <a:miter lim="800000"/>
          </a:ln>
        </p:spPr>
        <p:txBody>
          <a:bodyPr wrap="squar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国创openEuler Embedded商业发行版主要特性介绍</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文本框 2"/>
          <p:cNvSpPr txBox="1"/>
          <p:nvPr/>
        </p:nvSpPr>
        <p:spPr>
          <a:xfrm>
            <a:off x="449728" y="978670"/>
            <a:ext cx="10068911" cy="7016115"/>
          </a:xfrm>
          <a:prstGeom prst="rect">
            <a:avLst/>
          </a:prstGeom>
          <a:noFill/>
        </p:spPr>
        <p:txBody>
          <a:bodyPr wrap="square" rtlCol="0">
            <a:spAutoFit/>
          </a:bodyPr>
          <a:lstStyle/>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支持多种数控系统硬件平台混合部署包括瑞芯微</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RK3568, RK3588,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芯驰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D9</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系列，飞腾</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E2000Q, X86</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等平台</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混合部署平台支持</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GPOS/RTOS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同时部署运行，不同类型业务完全隔离</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提供了多个</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产品选择，适配客户不同的业务场景</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混合部署平台支持了</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GPOS/RTOS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间的高带宽低延时通讯</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适配了商业版数控系统</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HMI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组态软件</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适配了嵌入式浏览器支持</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B/S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架构图形系统，支持数控系统</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维图形显示</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适配了</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推理框架，支持数控系统现场部署故障检测模型</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提供了严格基于优先级和多线程调度模型</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支持</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POSIX</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接口，适配了商业版可编程逻辑控制器，运动控制软件</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适配了商业版和开源版的工业控制协议包括</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EtherCAT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CAN</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ModBus</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提供了专用的高精度定时器接口，延时抖动小于</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5us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，满足了高端数控系统要求</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IDE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面向高端数控系统支持了混合部署环境下</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GPOS/RTOS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上应用的开发</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部署</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调试需求</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GPOS/RTOS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支持了用户开发防抄，防掉电的高端数控系统应用框架和接口</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1"/>
          <p:cNvSpPr>
            <a:spLocks noChangeArrowheads="1"/>
          </p:cNvSpPr>
          <p:nvPr/>
        </p:nvSpPr>
        <p:spPr bwMode="auto">
          <a:xfrm>
            <a:off x="698500" y="68183"/>
            <a:ext cx="9419292" cy="829945"/>
          </a:xfrm>
          <a:prstGeom prst="rect">
            <a:avLst/>
          </a:prstGeom>
          <a:noFill/>
          <a:ln w="9525">
            <a:noFill/>
            <a:miter lim="800000"/>
          </a:ln>
        </p:spPr>
        <p:txBody>
          <a:bodyPr wrap="squar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国创openEuler Embedded商业发行版</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RTOS</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的实时调优实践</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400" b="1" dirty="0">
              <a:solidFill>
                <a:srgbClr val="4472C4"/>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9728" y="978670"/>
            <a:ext cx="10068911" cy="5477510"/>
          </a:xfrm>
          <a:prstGeom prst="rect">
            <a:avLst/>
          </a:prstGeom>
          <a:noFill/>
        </p:spPr>
        <p:txBody>
          <a:bodyPr wrap="square" rtlCol="0">
            <a:spAutoFit/>
          </a:bodyPr>
          <a:lstStyle/>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硬件辅助</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资源隔离</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独占物理</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核</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CPU/IO</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资源直通绑定</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运行频率固定</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基于共享内存的高带宽低延时异步核间通讯机制</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专用高精度定时器</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实时业务独占</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实例</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精简的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架构设计</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精简权限等级，减少多个权限等级切换带来的系统消耗</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非必要功能由</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GPOS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代理，减少系统后台服务</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gn="l">
              <a:lnSpc>
                <a:spcPct val="125000"/>
              </a:lnSpc>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简化应用线程模型</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RTOS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自身严格基于优先级的实时调度策略</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25000"/>
              </a:lnSpc>
              <a:buFont typeface="Arial" panose="020B0604020202020204" pitchFamily="34" charset="0"/>
              <a:buChar char="•"/>
            </a:pP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cSld>
  <p:clrMapOvr>
    <a:masterClrMapping/>
  </p:clrMapOvr>
  <p:transition spd="slow"/>
</p:sld>
</file>

<file path=ppt/tags/tag1.xml><?xml version="1.0" encoding="utf-8"?>
<p:tagLst xmlns:p="http://schemas.openxmlformats.org/presentationml/2006/main">
  <p:tag name="KSO_WM_SLIDE_MODEL_TYPE" val="timeline"/>
</p:tagLst>
</file>

<file path=ppt/tags/tag10.xml><?xml version="1.0" encoding="utf-8"?>
<p:tagLst xmlns:p="http://schemas.openxmlformats.org/presentationml/2006/main">
  <p:tag name="KSO_WPP_MARK_KEY" val="30a25954-da41-4ca6-a411-ea579a8cd1af"/>
  <p:tag name="COMMONDATA" val="eyJoZGlkIjoiOGVlM2IwOTFhYzg3MDdkYjYzNjVjMzczY2I2ZTUxMWIifQ=="/>
</p:tagLst>
</file>

<file path=ppt/tags/tag2.xml><?xml version="1.0" encoding="utf-8"?>
<p:tagLst xmlns:p="http://schemas.openxmlformats.org/presentationml/2006/main">
  <p:tag name="KSO_WM_SLIDE_MODEL_TYPE" val="timeline"/>
</p:tagLst>
</file>

<file path=ppt/tags/tag3.xml><?xml version="1.0" encoding="utf-8"?>
<p:tagLst xmlns:p="http://schemas.openxmlformats.org/presentationml/2006/main">
  <p:tag name="KSO_WM_SLIDE_MODEL_TYPE" val="timeline"/>
</p:tagLst>
</file>

<file path=ppt/tags/tag4.xml><?xml version="1.0" encoding="utf-8"?>
<p:tagLst xmlns:p="http://schemas.openxmlformats.org/presentationml/2006/main">
  <p:tag name="KSO_WM_SLIDE_MODEL_TYPE" val="timeline"/>
</p:tagLst>
</file>

<file path=ppt/tags/tag5.xml><?xml version="1.0" encoding="utf-8"?>
<p:tagLst xmlns:p="http://schemas.openxmlformats.org/presentationml/2006/main">
  <p:tag name="KSO_WM_SLIDE_MODEL_TYPE" val="timeline"/>
</p:tagLst>
</file>

<file path=ppt/tags/tag6.xml><?xml version="1.0" encoding="utf-8"?>
<p:tagLst xmlns:p="http://schemas.openxmlformats.org/presentationml/2006/main">
  <p:tag name="KSO_WM_SLIDE_MODEL_TYPE" val="timeline"/>
</p:tagLst>
</file>

<file path=ppt/tags/tag7.xml><?xml version="1.0" encoding="utf-8"?>
<p:tagLst xmlns:p="http://schemas.openxmlformats.org/presentationml/2006/main">
  <p:tag name="KSO_WM_SLIDE_MODEL_TYPE" val="timeline"/>
</p:tagLst>
</file>

<file path=ppt/tags/tag8.xml><?xml version="1.0" encoding="utf-8"?>
<p:tagLst xmlns:p="http://schemas.openxmlformats.org/presentationml/2006/main">
  <p:tag name="KSO_WM_SLIDE_MODEL_TYPE" val="timeline"/>
</p:tagLst>
</file>

<file path=ppt/tags/tag9.xml><?xml version="1.0" encoding="utf-8"?>
<p:tagLst xmlns:p="http://schemas.openxmlformats.org/presentationml/2006/main">
  <p:tag name="KSO_WM_SLIDE_MODEL_TYPE" val="timeline"/>
</p:tagLst>
</file>

<file path=ppt/theme/theme1.xml><?xml version="1.0" encoding="utf-8"?>
<a:theme xmlns:a="http://schemas.openxmlformats.org/drawingml/2006/main" name="首页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内容页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1">
              <a:lumMod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3162</Words>
  <Application>WPS 演示</Application>
  <PresentationFormat>自定义</PresentationFormat>
  <Paragraphs>349</Paragraphs>
  <Slides>12</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Arial</vt:lpstr>
      <vt:lpstr>宋体</vt:lpstr>
      <vt:lpstr>Wingdings</vt:lpstr>
      <vt:lpstr>微软雅黑</vt:lpstr>
      <vt:lpstr>Calibri</vt:lpstr>
      <vt:lpstr>inpin heiti</vt:lpstr>
      <vt:lpstr>Times New Roman</vt:lpstr>
      <vt:lpstr>等线</vt:lpstr>
      <vt:lpstr>FrutigerNext LT Regular</vt:lpstr>
      <vt:lpstr>MS PGothic</vt:lpstr>
      <vt:lpstr>Arial Unicode MS</vt:lpstr>
      <vt:lpstr>首页母版</vt:lpstr>
      <vt:lpstr>内容页母版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Yangdingyuan (Aaron)</dc:creator>
  <cp:lastModifiedBy>今天</cp:lastModifiedBy>
  <cp:revision>1614</cp:revision>
  <dcterms:created xsi:type="dcterms:W3CDTF">2019-12-17T11:04:00Z</dcterms:created>
  <dcterms:modified xsi:type="dcterms:W3CDTF">2024-11-11T01:04:26Z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(3)PZaq25VZsH/iTLnsXv2m6AISq9g8DEBwYeTpp/9szhdUtlZ2ZjmjP555ycX7Z9wT0NykBpm4
BTm6psvo6fRPxMqwetM4Er5FnUUMUENkKVVq8oKvYy/sRrk4yXgKgs28+6C6DmPb51l6nkya
jV7eFNBYlsjj5kuWp/uuR2NRMghPl//4qIPuXMQo/TtKxm22F5ospcBrIqxNg3yF34u4QmDh
H22I9VfJoNqnTWTrWB</vt:lpwstr>
  </property>
  <property fmtid="{D5CDD505-2E9C-101B-9397-08002B2CF9AE}" pid="3" name="_2015_ms_pID_7253431">
    <vt:lpwstr>MISyUuaIGOkAzKTvdgIR4ohDLiQC0s99NeuXsc4qjss1i7mjsq3myW
nGqf7jACgjG0WV8NRgHhwQ6VtmI4sOGUNXmySbTgGSSlihAEi092jw940Gk7vlJtBeliUyxu
cPxnyb9iwI+tl0sN5sGjJ0sNjQBiBcXwjta5ftRSwz8hg33wnFSuzoamJSQFAkFQF0sWH9uE
Je4mnhjVZGjYbX8txfrhp3PpXsv7TtjKRut4</vt:lpwstr>
  </property>
  <property fmtid="{D5CDD505-2E9C-101B-9397-08002B2CF9AE}" pid="4" name="_2015_ms_pID_7253432">
    <vt:lpwstr>ww==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1650940794</vt:lpwstr>
  </property>
  <property fmtid="{D5CDD505-2E9C-101B-9397-08002B2CF9AE}" pid="9" name="ICV">
    <vt:lpwstr>6D8E8E0294D2460EB14A2162007A6960_13</vt:lpwstr>
  </property>
  <property fmtid="{D5CDD505-2E9C-101B-9397-08002B2CF9AE}" pid="10" name="KSOProductBuildVer">
    <vt:lpwstr>2052-12.1.0.18608</vt:lpwstr>
  </property>
  <property fmtid="{D5CDD505-2E9C-101B-9397-08002B2CF9AE}" pid="11" name="5B77E7CEEC58BC6AFAE8886BEB80DBEB">
    <vt:lpwstr>otCYQxs9Dbw2bUEn/Soxv9pYAoWsCRIsU8+gIbxzzmNcJN13+qHIPyWmbF9hFzPHyi2m8DLwi54E5OVVM5pJ0yGmgAiYTaR6oYUdYZxdjep6I9xviFUFZ9aTScfBW9OG9DyYjuh81PULhelVI+eM3uCBocMJiD3dZ534f78Qry4NPwCD1V9+m4yGydFMSiJpDk9wcXeK13ZAQYK/pTps/XawNCd50+WT4u/6s12hZF705+PkySV3UjS5VVvacS+K0Bs9jLj5Wge47xUpr5oWDZGGHfQKx2WkkySTav2j8n6fAhdmAVPIy3YPX52W4Wj/EnzDBv6NyoL4m4Dfu0uBnRPyPdGfcsKVhzFEtLbjKzz7MyzbnTBUUzO6MihD4aDFtaHtkZG7GkHP5wgfYTZX2o57IXcs4me7UmFRtR+OFG46Kyy4igndzAw6h4r/EGJmm5z/Ypn8m6QJYSAAlc3huQJifmhfUPAajtckFfX9sDoatS27oj/KTk5Dlp2rQD/xGt1NKQJDuVQs88VT6MW+r2PZcNIjl6HWfq0Gzop7QOcqjtKft6+Cw6W5M9xZc/Yj72CO4fvDLKJlpsO93Xok6QXI7OfZdysPcN3tBlfMeUEczVFys1uAAsNPwSFpcEYN</vt:lpwstr>
  </property>
</Properties>
</file>