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  <p:sldMasterId id="2147483691" r:id="rId3"/>
    <p:sldMasterId id="2147483708" r:id="rId4"/>
    <p:sldMasterId id="2147483728" r:id="rId5"/>
  </p:sldMasterIdLst>
  <p:notesMasterIdLst>
    <p:notesMasterId r:id="rId28"/>
  </p:notesMasterIdLst>
  <p:handoutMasterIdLst>
    <p:handoutMasterId r:id="rId29"/>
  </p:handoutMasterIdLst>
  <p:sldIdLst>
    <p:sldId id="259" r:id="rId6"/>
    <p:sldId id="2147482709" r:id="rId7"/>
    <p:sldId id="314" r:id="rId8"/>
    <p:sldId id="2147482705" r:id="rId9"/>
    <p:sldId id="2147482706" r:id="rId10"/>
    <p:sldId id="2147476424" r:id="rId11"/>
    <p:sldId id="2147476423" r:id="rId12"/>
    <p:sldId id="424" r:id="rId13"/>
    <p:sldId id="434" r:id="rId14"/>
    <p:sldId id="312" r:id="rId15"/>
    <p:sldId id="430" r:id="rId16"/>
    <p:sldId id="431" r:id="rId17"/>
    <p:sldId id="432" r:id="rId18"/>
    <p:sldId id="427" r:id="rId19"/>
    <p:sldId id="433" r:id="rId20"/>
    <p:sldId id="2147482710" r:id="rId21"/>
    <p:sldId id="313" r:id="rId22"/>
    <p:sldId id="2147476419" r:id="rId23"/>
    <p:sldId id="2147476420" r:id="rId24"/>
    <p:sldId id="2147482712" r:id="rId25"/>
    <p:sldId id="2147482708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2" autoAdjust="0"/>
    <p:restoredTop sz="79976" autoAdjust="0"/>
  </p:normalViewPr>
  <p:slideViewPr>
    <p:cSldViewPr snapToGrid="0" snapToObjects="1" showGuides="1">
      <p:cViewPr varScale="1">
        <p:scale>
          <a:sx n="77" d="100"/>
          <a:sy n="77" d="100"/>
        </p:scale>
        <p:origin x="7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1F0885-519F-2140-81CF-210F7B25B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8909E-368E-CB4C-9645-7B33099FF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4A26D-6F20-0644-8EA0-13FA2084C0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06BFD-1091-0040-BF1A-3A1ADF0B28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2095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Ubuntu/</a:t>
            </a:r>
            <a:r>
              <a:rPr lang="en-US" altLang="zh-CN" dirty="0" err="1"/>
              <a:t>Debian</a:t>
            </a:r>
            <a:r>
              <a:rPr lang="en-US" altLang="zh-CN" dirty="0"/>
              <a:t>, </a:t>
            </a:r>
            <a:r>
              <a:rPr lang="en-US" altLang="zh-CN" dirty="0" err="1"/>
              <a:t>Archlinux</a:t>
            </a:r>
            <a:r>
              <a:rPr lang="en-US" altLang="zh-CN" dirty="0"/>
              <a:t> </a:t>
            </a:r>
            <a:r>
              <a:rPr lang="zh-CN" altLang="en-US" dirty="0"/>
              <a:t>的网站流量，来自中国的比例最高。它们构成中国</a:t>
            </a:r>
            <a:r>
              <a:rPr lang="en-US" altLang="zh-CN" dirty="0"/>
              <a:t>Linux</a:t>
            </a:r>
            <a:r>
              <a:rPr lang="zh-CN" altLang="en-US" dirty="0"/>
              <a:t>开发者的主要桌面环境</a:t>
            </a:r>
            <a:endParaRPr lang="en-US" altLang="zh-CN" dirty="0"/>
          </a:p>
          <a:p>
            <a:r>
              <a:rPr lang="en-US" altLang="zh-CN" dirty="0" err="1"/>
              <a:t>Archlinux</a:t>
            </a:r>
            <a:r>
              <a:rPr lang="zh-CN" altLang="en-US" dirty="0"/>
              <a:t>聚集了</a:t>
            </a:r>
            <a:r>
              <a:rPr lang="zh-CN" altLang="en-US" b="1" dirty="0"/>
              <a:t>玩家</a:t>
            </a:r>
            <a:r>
              <a:rPr lang="en-US" altLang="zh-CN" b="1" dirty="0"/>
              <a:t>/</a:t>
            </a:r>
            <a:r>
              <a:rPr lang="zh-CN" altLang="en-US" b="1" dirty="0"/>
              <a:t>学生群体，新生代，最有闲暇时间</a:t>
            </a:r>
            <a:r>
              <a:rPr lang="zh-CN" altLang="en-US" dirty="0"/>
              <a:t>，求新超过求稳，善加引导，可能成为</a:t>
            </a:r>
            <a:r>
              <a:rPr lang="en-US" altLang="zh-CN" b="1" dirty="0"/>
              <a:t>openEuler</a:t>
            </a:r>
            <a:r>
              <a:rPr lang="zh-CN" altLang="en-US" b="1" dirty="0"/>
              <a:t>个人贡献者</a:t>
            </a:r>
            <a:r>
              <a:rPr lang="zh-CN" altLang="en-US" dirty="0"/>
              <a:t>的主要来源</a:t>
            </a:r>
            <a:endParaRPr lang="en-US" altLang="zh-CN" dirty="0"/>
          </a:p>
          <a:p>
            <a:r>
              <a:rPr lang="zh-CN" altLang="en-US" dirty="0"/>
              <a:t>三个发行版的优点交集是“</a:t>
            </a:r>
            <a:r>
              <a:rPr lang="zh-CN" altLang="en-US" b="1" dirty="0"/>
              <a:t>软件够多</a:t>
            </a:r>
            <a:r>
              <a:rPr lang="zh-CN" altLang="en-US" dirty="0"/>
              <a:t>” “</a:t>
            </a:r>
            <a:r>
              <a:rPr lang="zh-CN" altLang="en-US" b="1" dirty="0"/>
              <a:t>软件够新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滚动升级、软件包多、新（上层）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arch</a:t>
            </a:r>
            <a:r>
              <a:rPr lang="zh-CN" altLang="en-US" dirty="0"/>
              <a:t>层</a:t>
            </a:r>
            <a:r>
              <a:rPr lang="en-US" altLang="zh-CN" dirty="0"/>
              <a:t>snapshot to LTS, as server desktop</a:t>
            </a:r>
          </a:p>
          <a:p>
            <a:endParaRPr lang="en-US" altLang="zh-CN" dirty="0"/>
          </a:p>
          <a:p>
            <a:r>
              <a:rPr lang="en-US" altLang="zh-CN" dirty="0" err="1"/>
              <a:t>Debian</a:t>
            </a:r>
            <a:r>
              <a:rPr lang="en-US" altLang="zh-CN" dirty="0"/>
              <a:t> unstable=&gt;testing=&gt;stable</a:t>
            </a:r>
            <a:r>
              <a:rPr lang="en-US" altLang="zh-CN" baseline="0" dirty="0"/>
              <a:t> </a:t>
            </a:r>
            <a:r>
              <a:rPr lang="zh-CN" altLang="en-US" dirty="0"/>
              <a:t>继承性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https://insights.stackoverflow.com/survey/2019</a:t>
            </a:r>
          </a:p>
          <a:p>
            <a:r>
              <a:rPr lang="en-US" altLang="zh-CN" dirty="0"/>
              <a:t>https://insights.stackoverflow.com/survey/2020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39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不可变 </a:t>
            </a:r>
            <a:r>
              <a:rPr lang="en-US" altLang="zh-CN" b="1" dirty="0"/>
              <a:t>(Immutable)</a:t>
            </a:r>
          </a:p>
          <a:p>
            <a:r>
              <a:rPr lang="en-US" altLang="zh-CN" dirty="0" err="1"/>
              <a:t>Yocto</a:t>
            </a:r>
            <a:r>
              <a:rPr lang="en-US" altLang="zh-CN" dirty="0"/>
              <a:t> 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只适用嵌入式、边缘场景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学习理解门槛高，精通者极少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DSL</a:t>
            </a: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规则晦涩繁杂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命令式编程范式，复杂度膨胀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函数副作用管控难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DAG</a:t>
            </a: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任务定义，过于自由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定制、构建、出包逻辑混杂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全局变量，上千定制项失控</a:t>
            </a:r>
            <a:endParaRPr lang="en-US" altLang="zh-CN" b="0" i="0" dirty="0">
              <a:solidFill>
                <a:srgbClr val="2E2D28"/>
              </a:solidFill>
              <a:effectLst/>
              <a:latin typeface="Helvetica" panose="020B0604020202020204" pitchFamily="34" charset="0"/>
            </a:endParaRPr>
          </a:p>
          <a:p>
            <a:endParaRPr lang="en-US" altLang="zh-CN" b="0" i="0" dirty="0">
              <a:solidFill>
                <a:srgbClr val="2E2D28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CN" b="0" i="0" dirty="0" err="1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Yaml</a:t>
            </a: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定制</a:t>
            </a:r>
            <a:endParaRPr lang="en-US" altLang="zh-CN" b="0" i="0" dirty="0">
              <a:solidFill>
                <a:srgbClr val="2E2D28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独立定制步骤，通用性强，方便调试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声明式</a:t>
            </a:r>
            <a:r>
              <a:rPr lang="en-US" altLang="zh-CN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YAML</a:t>
            </a: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，易于理解定制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纯函数</a:t>
            </a:r>
            <a:r>
              <a:rPr lang="en-US" altLang="zh-CN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，有效管控副作用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根据字段引用，自动推导依赖关系树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惰性求值系统，自由书写，高效运行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树状配置空间，精细分割名字空间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类型与</a:t>
            </a:r>
            <a:r>
              <a:rPr lang="en-US" altLang="zh-CN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schema</a:t>
            </a: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，利于理解和自动检查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per-</a:t>
            </a:r>
            <a:r>
              <a:rPr lang="en-US" altLang="zh-CN" b="0" i="0" dirty="0" err="1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buildsystem</a:t>
            </a:r>
            <a:r>
              <a:rPr lang="en-US" altLang="zh-CN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 per-phase</a:t>
            </a: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结构化定制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功能</a:t>
            </a:r>
            <a:r>
              <a:rPr lang="en-US" altLang="zh-CN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-</a:t>
            </a:r>
            <a:r>
              <a:rPr lang="zh-CN" altLang="en-US" b="0" i="0" dirty="0">
                <a:solidFill>
                  <a:srgbClr val="2E2D28"/>
                </a:solidFill>
                <a:effectLst/>
                <a:latin typeface="Helvetica" panose="020B0604020202020204" pitchFamily="34" charset="0"/>
              </a:rPr>
              <a:t>依赖字段，自动化识别与配置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3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YAML</a:t>
            </a:r>
            <a:r>
              <a:rPr lang="zh-CN" altLang="en-US" dirty="0"/>
              <a:t>字段（工具转） </a:t>
            </a:r>
            <a:r>
              <a:rPr lang="en-US" altLang="zh-CN" dirty="0"/>
              <a:t>+ </a:t>
            </a:r>
            <a:r>
              <a:rPr lang="zh-CN" altLang="en-US" dirty="0"/>
              <a:t>定制项（工具加） </a:t>
            </a:r>
            <a:r>
              <a:rPr lang="en-US" altLang="zh-CN" dirty="0"/>
              <a:t>+ </a:t>
            </a:r>
            <a:r>
              <a:rPr lang="zh-CN" altLang="en-US" dirty="0"/>
              <a:t>软件说明书（工具加） </a:t>
            </a:r>
            <a:r>
              <a:rPr lang="en-US" altLang="zh-CN" dirty="0"/>
              <a:t>+ </a:t>
            </a:r>
            <a:r>
              <a:rPr lang="zh-CN" altLang="en-US" dirty="0"/>
              <a:t>约束（开发者加）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39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YAML</a:t>
            </a:r>
            <a:r>
              <a:rPr lang="zh-CN" altLang="en-US" dirty="0"/>
              <a:t>字段（工具转） </a:t>
            </a:r>
            <a:r>
              <a:rPr lang="en-US" altLang="zh-CN" dirty="0"/>
              <a:t>+ </a:t>
            </a:r>
            <a:r>
              <a:rPr lang="zh-CN" altLang="en-US" dirty="0"/>
              <a:t>定制项（工具加） </a:t>
            </a:r>
            <a:r>
              <a:rPr lang="en-US" altLang="zh-CN" dirty="0"/>
              <a:t>+ </a:t>
            </a:r>
            <a:r>
              <a:rPr lang="zh-CN" altLang="en-US" dirty="0"/>
              <a:t>软件说明书（工具加） </a:t>
            </a:r>
            <a:r>
              <a:rPr lang="en-US" altLang="zh-CN" dirty="0"/>
              <a:t>+ </a:t>
            </a:r>
            <a:r>
              <a:rPr lang="zh-CN" altLang="en-US" dirty="0"/>
              <a:t>约束（开发者加）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05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84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firejail</a:t>
            </a:r>
            <a:r>
              <a:rPr lang="zh-CN" altLang="en-US" dirty="0"/>
              <a:t>等沙箱工具</a:t>
            </a:r>
            <a:endParaRPr lang="en-US" altLang="zh-CN" dirty="0"/>
          </a:p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Consolas" panose="020B0609020204030204" pitchFamily="49" charset="0"/>
              </a:rPr>
              <a:t>是否嵌套</a:t>
            </a:r>
            <a:r>
              <a:rPr lang="zh-CN" altLang="en-US">
                <a:latin typeface="+mn-lt"/>
              </a:rPr>
              <a:t>：否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6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容器镜像</a:t>
            </a:r>
            <a: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1: </a:t>
            </a:r>
            <a:r>
              <a:rPr lang="zh-CN" altLang="en-US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基础镜像</a:t>
            </a:r>
            <a: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Packages1-30 + Dep. A + Dep. B + App1 </a:t>
            </a:r>
            <a:b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</a:br>
            <a:r>
              <a:rPr lang="zh-CN" altLang="en-US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容器镜像</a:t>
            </a:r>
            <a: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2: </a:t>
            </a:r>
            <a:r>
              <a:rPr lang="zh-CN" altLang="en-US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基础镜像</a:t>
            </a:r>
            <a: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Packages1-30 + Dep. A + Dep. C + App2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br>
              <a:rPr lang="en-US" altLang="zh-CN" dirty="0"/>
            </a:br>
            <a: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EPKG</a:t>
            </a:r>
            <a:r>
              <a:rPr lang="zh-CN" altLang="en-US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环境</a:t>
            </a:r>
            <a: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1: Dep. A + Dep. B + App1</a:t>
            </a:r>
            <a:b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</a:br>
            <a: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EPKG</a:t>
            </a:r>
            <a:r>
              <a:rPr lang="zh-CN" altLang="en-US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环境</a:t>
            </a:r>
            <a:r>
              <a:rPr lang="en-US" altLang="zh-CN" dirty="0">
                <a:solidFill>
                  <a:srgbClr val="445D6E"/>
                </a:solidFill>
                <a:latin typeface="Roboto" panose="02000000000000000000" pitchFamily="2" charset="0"/>
              </a:rPr>
              <a:t>2</a:t>
            </a:r>
            <a:r>
              <a:rPr lang="en-US" altLang="zh-CN" b="0" i="0" dirty="0">
                <a:solidFill>
                  <a:srgbClr val="445D6E"/>
                </a:solidFill>
                <a:effectLst/>
                <a:latin typeface="Roboto" panose="02000000000000000000" pitchFamily="2" charset="0"/>
              </a:rPr>
              <a:t>: Dep. A + Dep. C + App2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34D7E-DD9C-4C07-86C6-63D340415D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42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0E1C9E-B6DD-D843-9BC2-9820F21248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014C46-AEE6-F4A8-28CC-63B7905470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4E2F2162-293B-5B13-03DD-E4BF5C9715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198009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F47719B-32CC-0243-8011-4D5AF9FB00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A69A77-C4CE-A96A-0AC7-D190FC7DAB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8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641A299-822D-4336-A945-F59DC7E5A5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0C31C24-87FD-4C58-8BF6-2D7430784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5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742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2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1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30784" y="272677"/>
            <a:ext cx="11330432" cy="68206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en-US" altLang="zh-CN" sz="3197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1217251"/>
            <a:r>
              <a:rPr lang="en-US" altLang="zh-CN" dirty="0"/>
              <a:t>TaiShan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30784" y="1500854"/>
            <a:ext cx="11342600" cy="4800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76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97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8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bold 18-32 point 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2242941" y="4032960"/>
            <a:ext cx="239054" cy="113624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16"/>
            <a:endParaRPr lang="zh-CN" altLang="en-US" sz="2396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2242941" y="2775341"/>
            <a:ext cx="239054" cy="1136242"/>
          </a:xfrm>
          <a:prstGeom prst="rect">
            <a:avLst/>
          </a:prstGeom>
          <a:solidFill>
            <a:srgbClr val="7CB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16"/>
            <a:endParaRPr lang="zh-CN" altLang="en-US" sz="2396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2242941" y="1517722"/>
            <a:ext cx="239054" cy="11362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16"/>
            <a:endParaRPr lang="zh-CN" altLang="en-US" sz="2396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5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99EA8-6349-3349-B5F3-BFB77398A869}"/>
              </a:ext>
            </a:extLst>
          </p:cNvPr>
          <p:cNvSpPr txBox="1"/>
          <p:nvPr userDrawn="1"/>
        </p:nvSpPr>
        <p:spPr>
          <a:xfrm>
            <a:off x="607249" y="1402065"/>
            <a:ext cx="391950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798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19595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94" y="6021118"/>
            <a:ext cx="2046067" cy="6704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0" y="-182880"/>
            <a:ext cx="13004800" cy="731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9" y="495191"/>
            <a:ext cx="2529107" cy="8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9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94" y="6021118"/>
            <a:ext cx="2046067" cy="6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94" y="6021118"/>
            <a:ext cx="2046067" cy="6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314" y="334735"/>
            <a:ext cx="11318421" cy="6531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46315" y="1790587"/>
            <a:ext cx="11318420" cy="435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3"/>
          </p:nvPr>
        </p:nvSpPr>
        <p:spPr>
          <a:xfrm>
            <a:off x="446315" y="948103"/>
            <a:ext cx="11318420" cy="502333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94" y="6021118"/>
            <a:ext cx="2046067" cy="6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18418"/>
            <a:ext cx="10515600" cy="1325563"/>
          </a:xfrm>
        </p:spPr>
        <p:txBody>
          <a:bodyPr/>
          <a:lstStyle>
            <a:lvl1pPr algn="ctr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Thank you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94" y="6021118"/>
            <a:ext cx="2046067" cy="6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7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66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80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03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9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13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9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31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0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11111AE2-6BCC-33A9-31F8-57A4FF785424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D8521214-146E-7A04-33B3-08908371CF0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BF48E8D5-9034-0A75-1A37-C11D30FD8167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58ED5491-39E1-50EA-5E3D-B30F47F8755A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4F622ECF-4F3D-9B18-BE44-19CCB98A7D6D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85A6A433-EE77-F2B4-CEB5-BBF0A6DFF4ED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EB96CAE5-EBCE-E682-433A-ABB6177B31FD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BA8C8D4-10CB-E74C-A218-E2D53AADA30E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98A9343B-510B-C34B-8C43-0F87E2E82231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8DA16E86-38DF-9D48-AABA-F51F3F4D79C9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EFE56E9-1775-324F-89F7-A85684A76A52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48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8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85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84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524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86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818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30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78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157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0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>
            <a:extLst>
              <a:ext uri="{FF2B5EF4-FFF2-40B4-BE49-F238E27FC236}">
                <a16:creationId xmlns:a16="http://schemas.microsoft.com/office/drawing/2014/main" id="{915D22FF-C59E-4E24-A97D-EE71D4F7837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A9DB0D0-10E2-A93C-3456-7F5784D66B78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DB698-1414-D798-8092-30E4BAA62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77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44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62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2390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108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805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98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067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04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585" indent="-398304">
              <a:lnSpc>
                <a:spcPct val="70000"/>
              </a:lnSpc>
              <a:buFont typeface="+mj-lt"/>
              <a:buAutoNum type="arabicPeriod"/>
              <a:tabLst/>
              <a:defRPr sz="2199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85" indent="-398304">
              <a:buFont typeface="+mj-lt"/>
              <a:buAutoNum type="arabicPeriod"/>
              <a:tabLst/>
              <a:defRPr/>
            </a:lvl2pPr>
            <a:lvl3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99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9456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5F9644-E5B9-B20E-9298-0C36B8DEF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>
            <a:extLst>
              <a:ext uri="{FF2B5EF4-FFF2-40B4-BE49-F238E27FC236}">
                <a16:creationId xmlns:a16="http://schemas.microsoft.com/office/drawing/2014/main" id="{A8BD0578-72CF-BCFA-5E31-668F2518E2BD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092C66F-436F-A7B3-5383-B0EE49A2E7F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249" y="1402065"/>
            <a:ext cx="391950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798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59812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145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6786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27" y="63964"/>
            <a:ext cx="10753698" cy="772888"/>
          </a:xfrm>
          <a:prstGeom prst="rect">
            <a:avLst/>
          </a:prstGeom>
        </p:spPr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27" y="979703"/>
            <a:ext cx="10753698" cy="5146240"/>
          </a:xfrm>
          <a:prstGeom prst="rect">
            <a:avLst/>
          </a:prstGeo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7906164" y="6400805"/>
            <a:ext cx="1409280" cy="11021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7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32EF9E-4894-6904-212B-EBCEFC31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8B882-490F-144E-8AF4-0866009AA5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8F52F4AF-64E1-5D4F-8107-A54C001C30A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B51DBB72-9D19-CA9A-964C-5DB6477B20B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A052F24-A617-98AB-093D-7D13A27DE6EF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1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6C8314B-828B-CDAF-07C5-34CB1A2F3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81DCD0C9-0454-8B1E-84B9-AF832B9F5EB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AA67A857-F526-73BA-FA26-B94C5512CE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B68589-EC1E-F30C-E7C1-D7EEC2995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2F8AA5AF-5B12-5AFB-2586-266C7B6C05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2BC87F01-7F75-245F-5C25-FBC0D965B196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</p:spTree>
    <p:extLst>
      <p:ext uri="{BB962C8B-B14F-4D97-AF65-F5344CB8AC3E}">
        <p14:creationId xmlns:p14="http://schemas.microsoft.com/office/powerpoint/2010/main" val="3008535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ED2E00-AC2E-D6DB-4554-66491CAB1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BCADD38B-8A83-594B-826C-655E4046A6EF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797629F-E09E-BE49-E352-3719E8870ABC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36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7E0E4024-3BFC-215E-1C8A-906DCFD7345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1B17B6D-5E44-59ED-7C03-E40903D30867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21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4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3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0" r:id="rId3"/>
    <p:sldLayoutId id="2147483660" r:id="rId4"/>
    <p:sldLayoutId id="2147483662" r:id="rId5"/>
    <p:sldLayoutId id="2147483657" r:id="rId6"/>
    <p:sldLayoutId id="2147483661" r:id="rId7"/>
    <p:sldLayoutId id="2147483655" r:id="rId8"/>
    <p:sldLayoutId id="2147483671" r:id="rId9"/>
    <p:sldLayoutId id="2147483668" r:id="rId10"/>
    <p:sldLayoutId id="2147483683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/>
        </p:nvSpPr>
        <p:spPr>
          <a:xfrm>
            <a:off x="1095040" y="6356939"/>
            <a:ext cx="146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sz="900" dirty="0">
                <a:solidFill>
                  <a:srgbClr val="FFFFFF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00" smtClean="0">
                <a:solidFill>
                  <a:srgbClr val="FFFFFF"/>
                </a:solidFill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/>
        </p:nvGrpSpPr>
        <p:grpSpPr>
          <a:xfrm>
            <a:off x="12285672" y="2625390"/>
            <a:ext cx="1962556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112"/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112"/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131" y="6250495"/>
            <a:ext cx="1389623" cy="4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498C-A541-4755-A323-2ECD54975260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2949-FD10-4DF2-898B-8AB655855C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70900" y="2059612"/>
            <a:ext cx="639344" cy="639344"/>
          </a:xfrm>
          <a:prstGeom prst="ellipse">
            <a:avLst/>
          </a:prstGeom>
          <a:solidFill>
            <a:srgbClr val="1EB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2598415" y="5425196"/>
            <a:ext cx="639344" cy="639344"/>
          </a:xfrm>
          <a:prstGeom prst="ellipse">
            <a:avLst/>
          </a:prstGeom>
          <a:solidFill>
            <a:srgbClr val="4E4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70900" y="3716594"/>
            <a:ext cx="639344" cy="639344"/>
          </a:xfrm>
          <a:prstGeom prst="ellipse">
            <a:avLst/>
          </a:prstGeom>
          <a:solidFill>
            <a:srgbClr val="457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2598415" y="4545085"/>
            <a:ext cx="639344" cy="639344"/>
          </a:xfrm>
          <a:prstGeom prst="ellipse">
            <a:avLst/>
          </a:prstGeom>
          <a:solidFill>
            <a:srgbClr val="A0A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12598415" y="6305307"/>
            <a:ext cx="639344" cy="639344"/>
          </a:xfrm>
          <a:prstGeom prst="ellipse">
            <a:avLst/>
          </a:prstGeom>
          <a:solidFill>
            <a:srgbClr val="166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12570900" y="2888103"/>
            <a:ext cx="639344" cy="639344"/>
          </a:xfrm>
          <a:prstGeom prst="ellipse">
            <a:avLst/>
          </a:prstGeom>
          <a:solidFill>
            <a:srgbClr val="19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2336574" y="1501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颜色搭配</a:t>
            </a:r>
          </a:p>
        </p:txBody>
      </p:sp>
    </p:spTree>
    <p:extLst>
      <p:ext uri="{BB962C8B-B14F-4D97-AF65-F5344CB8AC3E}">
        <p14:creationId xmlns:p14="http://schemas.microsoft.com/office/powerpoint/2010/main" val="38696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40" y="6356939"/>
            <a:ext cx="3502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1" y="2625390"/>
            <a:ext cx="1967204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112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112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112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xx/epkg_installer.sh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idx="4294967295"/>
          </p:nvPr>
        </p:nvSpPr>
        <p:spPr>
          <a:xfrm>
            <a:off x="589643" y="2540193"/>
            <a:ext cx="10515600" cy="662781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457F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 err="1"/>
              <a:t>epkg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openEuler</a:t>
            </a:r>
            <a:r>
              <a:rPr kumimoji="1" lang="zh-CN" altLang="en-US" dirty="0"/>
              <a:t>下一代包管理</a:t>
            </a:r>
            <a:endParaRPr lang="zh-CN" altLang="en-US" dirty="0">
              <a:gradFill>
                <a:gsLst>
                  <a:gs pos="0">
                    <a:srgbClr val="51A4CF"/>
                  </a:gs>
                  <a:gs pos="100000">
                    <a:srgbClr val="303C92"/>
                  </a:gs>
                </a:gsLst>
                <a:lin ang="5400000" scaled="1"/>
              </a:gra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85942" y="2757283"/>
            <a:ext cx="10515600" cy="1942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吴峰光、段鹏杰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2024.11.16</a:t>
            </a:r>
          </a:p>
        </p:txBody>
      </p:sp>
    </p:spTree>
    <p:extLst>
      <p:ext uri="{BB962C8B-B14F-4D97-AF65-F5344CB8AC3E}">
        <p14:creationId xmlns:p14="http://schemas.microsoft.com/office/powerpoint/2010/main" val="110247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D055-541D-4B07-D93E-441C252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6" y="206506"/>
            <a:ext cx="11282028" cy="648000"/>
          </a:xfrm>
        </p:spPr>
        <p:txBody>
          <a:bodyPr/>
          <a:lstStyle/>
          <a:p>
            <a:pPr defTabSz="1187323">
              <a:lnSpc>
                <a:spcPct val="90000"/>
              </a:lnSpc>
            </a:pPr>
            <a:r>
              <a:rPr lang="en-US" altLang="zh-CN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EPKG</a:t>
            </a:r>
            <a:r>
              <a:rPr lang="zh-CN" altLang="en-US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包格式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E54A2-F65B-4249-AD4E-462B9DEC6257}"/>
              </a:ext>
            </a:extLst>
          </p:cNvPr>
          <p:cNvSpPr txBox="1">
            <a:spLocks/>
          </p:cNvSpPr>
          <p:nvPr/>
        </p:nvSpPr>
        <p:spPr>
          <a:xfrm>
            <a:off x="9215815" y="7386404"/>
            <a:ext cx="2743200" cy="36498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12">
              <a:defRPr/>
            </a:pPr>
            <a:fld id="{C0C31C24-87FD-4C58-8BF6-2D74307844C4}" type="slidenum">
              <a:rPr lang="zh-CN" altLang="en-US" sz="1799" smtClean="0">
                <a:solidFill>
                  <a:srgbClr val="1D1D1A"/>
                </a:solidFill>
                <a:latin typeface="Arial" panose="020B0604020202020204"/>
                <a:ea typeface="黑体" panose="02010609060101010101" pitchFamily="49" charset="-122"/>
              </a:rPr>
              <a:pPr defTabSz="914112">
                <a:defRPr/>
              </a:pPr>
              <a:t>10</a:t>
            </a:fld>
            <a:endParaRPr lang="zh-CN" altLang="en-US" sz="1799">
              <a:solidFill>
                <a:srgbClr val="1D1D1A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F786876-ABEB-42F1-BB26-1CAC0543A879}"/>
              </a:ext>
            </a:extLst>
          </p:cNvPr>
          <p:cNvSpPr/>
          <p:nvPr/>
        </p:nvSpPr>
        <p:spPr>
          <a:xfrm>
            <a:off x="1419843" y="1769503"/>
            <a:ext cx="5432902" cy="435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fs/   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软件包编译产物</a:t>
            </a: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bin/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lib/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include/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share/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info/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软件包元信息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buildinfo.json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zh-CN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          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runtimePhase.sh    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pgp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├── xx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可扩展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C7CB886-2FF9-459C-9BF4-82A4878DF2EE}"/>
              </a:ext>
            </a:extLst>
          </p:cNvPr>
          <p:cNvSpPr txBox="1"/>
          <p:nvPr/>
        </p:nvSpPr>
        <p:spPr>
          <a:xfrm>
            <a:off x="1494395" y="1157620"/>
            <a:ext cx="78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nginx.epkg</a:t>
            </a:r>
            <a:r>
              <a:rPr lang="en-US" altLang="zh-CN" sz="2400" dirty="0"/>
              <a:t>   -- </a:t>
            </a:r>
            <a:r>
              <a:rPr lang="en-US" altLang="zh-CN" sz="2400" dirty="0" err="1"/>
              <a:t>zst</a:t>
            </a:r>
            <a:r>
              <a:rPr lang="zh-CN" altLang="en-US" sz="2400" dirty="0"/>
              <a:t>格式的压缩包，加压后目录</a:t>
            </a:r>
          </a:p>
        </p:txBody>
      </p:sp>
    </p:spTree>
    <p:extLst>
      <p:ext uri="{BB962C8B-B14F-4D97-AF65-F5344CB8AC3E}">
        <p14:creationId xmlns:p14="http://schemas.microsoft.com/office/powerpoint/2010/main" val="19837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D055-541D-4B07-D93E-441C252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6" y="206506"/>
            <a:ext cx="11282028" cy="648000"/>
          </a:xfrm>
        </p:spPr>
        <p:txBody>
          <a:bodyPr/>
          <a:lstStyle/>
          <a:p>
            <a:r>
              <a:rPr lang="en-US" altLang="zh-CN" sz="2800" dirty="0" err="1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endParaRPr lang="zh-CN" altLang="en-US" sz="2800" dirty="0">
              <a:gradFill>
                <a:gsLst>
                  <a:gs pos="0">
                    <a:srgbClr val="51A4CF"/>
                  </a:gs>
                  <a:gs pos="100000">
                    <a:srgbClr val="303C9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E54A2-F65B-4249-AD4E-462B9DEC6257}"/>
              </a:ext>
            </a:extLst>
          </p:cNvPr>
          <p:cNvSpPr txBox="1">
            <a:spLocks/>
          </p:cNvSpPr>
          <p:nvPr/>
        </p:nvSpPr>
        <p:spPr>
          <a:xfrm>
            <a:off x="9215815" y="7386404"/>
            <a:ext cx="2743200" cy="36498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12">
              <a:defRPr/>
            </a:pPr>
            <a:fld id="{C0C31C24-87FD-4C58-8BF6-2D74307844C4}" type="slidenum">
              <a:rPr lang="zh-CN" altLang="en-US" sz="1799" smtClean="0">
                <a:solidFill>
                  <a:srgbClr val="1D1D1A"/>
                </a:solidFill>
                <a:latin typeface="Arial" panose="020B0604020202020204"/>
                <a:ea typeface="黑体" panose="02010609060101010101" pitchFamily="49" charset="-122"/>
              </a:rPr>
              <a:pPr defTabSz="914112">
                <a:defRPr/>
              </a:pPr>
              <a:t>11</a:t>
            </a:fld>
            <a:endParaRPr lang="zh-CN" altLang="en-US" sz="1799">
              <a:solidFill>
                <a:srgbClr val="1D1D1A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4AF7E9-CA34-47ED-A5D7-694E71226437}"/>
              </a:ext>
            </a:extLst>
          </p:cNvPr>
          <p:cNvSpPr/>
          <p:nvPr/>
        </p:nvSpPr>
        <p:spPr>
          <a:xfrm>
            <a:off x="618066" y="137153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epkg_version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1.0.0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package: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mypackage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version: 2.1.3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release: 24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epoch: 0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hash: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dist: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arch:</a:t>
            </a:r>
          </a:p>
          <a:p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provides: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files: ['/bin/sh']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sonames: ['lib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xxx.so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binaries: ['xxx-libs']</a:t>
            </a:r>
          </a:p>
          <a:p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0C251E-2610-4935-ACDB-DE9FC863D7F7}"/>
              </a:ext>
            </a:extLst>
          </p:cNvPr>
          <p:cNvSpPr/>
          <p:nvPr/>
        </p:nvSpPr>
        <p:spPr>
          <a:xfrm>
            <a:off x="6028267" y="126452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requires: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 hash: hash1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pkgname: xxx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files: ['/bin/sh']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关键文件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sonames: ['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libxxx.so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 hash: hash2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pkgname: yyy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files: []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sonames: []</a:t>
            </a:r>
          </a:p>
        </p:txBody>
      </p:sp>
    </p:spTree>
    <p:extLst>
      <p:ext uri="{BB962C8B-B14F-4D97-AF65-F5344CB8AC3E}">
        <p14:creationId xmlns:p14="http://schemas.microsoft.com/office/powerpoint/2010/main" val="412314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D055-541D-4B07-D93E-441C252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6" y="206506"/>
            <a:ext cx="11282028" cy="648000"/>
          </a:xfrm>
        </p:spPr>
        <p:txBody>
          <a:bodyPr/>
          <a:lstStyle/>
          <a:p>
            <a:r>
              <a:rPr lang="en-US" altLang="zh-CN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endParaRPr lang="zh-CN" altLang="en-US" sz="2800" dirty="0">
              <a:gradFill>
                <a:gsLst>
                  <a:gs pos="0">
                    <a:srgbClr val="51A4CF"/>
                  </a:gs>
                  <a:gs pos="100000">
                    <a:srgbClr val="303C9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E54A2-F65B-4249-AD4E-462B9DEC6257}"/>
              </a:ext>
            </a:extLst>
          </p:cNvPr>
          <p:cNvSpPr txBox="1">
            <a:spLocks/>
          </p:cNvSpPr>
          <p:nvPr/>
        </p:nvSpPr>
        <p:spPr>
          <a:xfrm>
            <a:off x="9215815" y="7386404"/>
            <a:ext cx="2743200" cy="36498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12">
              <a:defRPr/>
            </a:pPr>
            <a:fld id="{C0C31C24-87FD-4C58-8BF6-2D74307844C4}" type="slidenum">
              <a:rPr lang="zh-CN" altLang="en-US" sz="1799" smtClean="0">
                <a:solidFill>
                  <a:srgbClr val="1D1D1A"/>
                </a:solidFill>
                <a:latin typeface="Arial" panose="020B0604020202020204"/>
                <a:ea typeface="黑体" panose="02010609060101010101" pitchFamily="49" charset="-122"/>
              </a:rPr>
              <a:pPr defTabSz="914112">
                <a:defRPr/>
              </a:pPr>
              <a:t>12</a:t>
            </a:fld>
            <a:endParaRPr lang="zh-CN" altLang="en-US" sz="1799">
              <a:solidFill>
                <a:srgbClr val="1D1D1A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CF3582-31EA-464C-9A31-AC60CC7277EF}"/>
              </a:ext>
            </a:extLst>
          </p:cNvPr>
          <p:cNvSpPr/>
          <p:nvPr/>
        </p:nvSpPr>
        <p:spPr>
          <a:xfrm>
            <a:off x="931333" y="1028975"/>
            <a:ext cx="10456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格式：https://man.freebsd.org/cgi/man.cgi?mtree(5)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定义目录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mode=755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mode=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755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mode=755</a:t>
            </a:r>
          </a:p>
          <a:p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定义文件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mode=644 size=1024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/lib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libxxx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mode=644 size=512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229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D055-541D-4B07-D93E-441C252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6" y="206506"/>
            <a:ext cx="11282028" cy="648000"/>
          </a:xfrm>
        </p:spPr>
        <p:txBody>
          <a:bodyPr/>
          <a:lstStyle/>
          <a:p>
            <a:r>
              <a:rPr lang="en-US" altLang="zh-CN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runtimePhase.sh</a:t>
            </a:r>
            <a:endParaRPr lang="zh-CN" altLang="en-US" sz="2800" dirty="0">
              <a:gradFill>
                <a:gsLst>
                  <a:gs pos="0">
                    <a:srgbClr val="51A4CF"/>
                  </a:gs>
                  <a:gs pos="100000">
                    <a:srgbClr val="303C9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E54A2-F65B-4249-AD4E-462B9DEC6257}"/>
              </a:ext>
            </a:extLst>
          </p:cNvPr>
          <p:cNvSpPr txBox="1">
            <a:spLocks/>
          </p:cNvSpPr>
          <p:nvPr/>
        </p:nvSpPr>
        <p:spPr>
          <a:xfrm>
            <a:off x="9215815" y="7386404"/>
            <a:ext cx="2743200" cy="36498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12">
              <a:defRPr/>
            </a:pPr>
            <a:fld id="{C0C31C24-87FD-4C58-8BF6-2D74307844C4}" type="slidenum">
              <a:rPr lang="zh-CN" altLang="en-US" sz="1799" smtClean="0">
                <a:solidFill>
                  <a:srgbClr val="1D1D1A"/>
                </a:solidFill>
                <a:latin typeface="Arial" panose="020B0604020202020204"/>
                <a:ea typeface="黑体" panose="02010609060101010101" pitchFamily="49" charset="-122"/>
              </a:rPr>
              <a:pPr defTabSz="914112">
                <a:defRPr/>
              </a:pPr>
              <a:t>13</a:t>
            </a:fld>
            <a:endParaRPr lang="zh-CN" altLang="en-US" sz="1799">
              <a:solidFill>
                <a:srgbClr val="1D1D1A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0F8BF6-24D2-4702-920A-EDB4FC75F8DE}"/>
              </a:ext>
            </a:extLst>
          </p:cNvPr>
          <p:cNvSpPr/>
          <p:nvPr/>
        </p:nvSpPr>
        <p:spPr>
          <a:xfrm>
            <a:off x="1087815" y="988294"/>
            <a:ext cx="927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#!/usr/bin/env bash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pre()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getent group %{nginx_user} &gt; /dev/null || groupadd -r %{nginx_user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exit 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post()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%systemd_post nginx.service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preun()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%systemd_preun nginx.service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postun()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%systemd_postun nginx.service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7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D055-541D-4B07-D93E-441C252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6" y="206506"/>
            <a:ext cx="11282028" cy="648000"/>
          </a:xfrm>
        </p:spPr>
        <p:txBody>
          <a:bodyPr/>
          <a:lstStyle/>
          <a:p>
            <a:r>
              <a:rPr lang="en-US" altLang="zh-CN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EPKG channel</a:t>
            </a:r>
            <a:r>
              <a:rPr lang="zh-CN" altLang="en-US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&amp; repo</a:t>
            </a:r>
            <a:endParaRPr lang="zh-CN" altLang="en-US" sz="2800" dirty="0">
              <a:gradFill>
                <a:gsLst>
                  <a:gs pos="0">
                    <a:srgbClr val="51A4CF"/>
                  </a:gs>
                  <a:gs pos="100000">
                    <a:srgbClr val="303C9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45E5A4-E1F7-4CA1-B2B4-6AF0148A38FA}"/>
              </a:ext>
            </a:extLst>
          </p:cNvPr>
          <p:cNvSpPr/>
          <p:nvPr/>
        </p:nvSpPr>
        <p:spPr>
          <a:xfrm>
            <a:off x="0" y="11668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# </a:t>
            </a:r>
            <a:r>
              <a:rPr lang="zh-CN" altLang="en-US" sz="1600" dirty="0">
                <a:latin typeface="Consolas" panose="020B0609020204030204" pitchFamily="49" charset="0"/>
              </a:rPr>
              <a:t>stable channel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epkg/channel/{os version}/baseos/aarch64/store-paths/initial-release.zst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epkg/channel/{os version}/baseos/aarch64/store-paths/$YYMM-update.zst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epkg/channel/{os version}/baseos/aarch64/pkg-info/$pkg/package.json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epkg/channel/{os version}/baseos/aarch64/</a:t>
            </a:r>
            <a:r>
              <a:rPr lang="en-US" altLang="zh-CN" sz="1600" dirty="0">
                <a:latin typeface="Consolas" panose="020B0609020204030204" pitchFamily="49" charset="0"/>
              </a:rPr>
              <a:t>repo</a:t>
            </a:r>
            <a:r>
              <a:rPr lang="zh-CN" altLang="en-US" sz="1600" dirty="0">
                <a:latin typeface="Consolas" panose="020B0609020204030204" pitchFamily="49" charset="0"/>
              </a:rPr>
              <a:t>.json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epkg/channel/{os version}/</a:t>
            </a:r>
            <a:r>
              <a:rPr lang="en-US" altLang="zh-CN" sz="1600" dirty="0" err="1">
                <a:latin typeface="Consolas" panose="020B0609020204030204" pitchFamily="49" charset="0"/>
              </a:rPr>
              <a:t>epol</a:t>
            </a:r>
            <a:r>
              <a:rPr lang="en-US" altLang="zh-CN" sz="1600" dirty="0">
                <a:latin typeface="Consolas" panose="020B0609020204030204" pitchFamily="49" charset="0"/>
              </a:rPr>
              <a:t>/…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# </a:t>
            </a:r>
            <a:r>
              <a:rPr lang="zh-CN" altLang="en-US" sz="1600" dirty="0">
                <a:latin typeface="Consolas" panose="020B0609020204030204" pitchFamily="49" charset="0"/>
              </a:rPr>
              <a:t>rolling channel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epkg/channel/rolling/baseos/aarch64/store-paths/initial-release.zst  # I-frame at first release time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epkg/channel/rolling/baseos/aarch64/store-paths/$YYMM-release.zst    # I-frame at time YYMM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epkg/channel/rolling/baseos/aarch64/store-paths/$YYMM-update.zst     # P-frame at time YYMM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4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D055-541D-4B07-D93E-441C252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6" y="206506"/>
            <a:ext cx="11282028" cy="648000"/>
          </a:xfrm>
        </p:spPr>
        <p:txBody>
          <a:bodyPr/>
          <a:lstStyle/>
          <a:p>
            <a:r>
              <a:rPr lang="en-US" altLang="zh-CN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store-paths/</a:t>
            </a:r>
            <a:r>
              <a:rPr lang="zh-CN" altLang="en-US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initial-release.zst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DAD054-CAE6-4FCC-8BCE-3D7D49E3438F}"/>
              </a:ext>
            </a:extLst>
          </p:cNvPr>
          <p:cNvSpPr/>
          <p:nvPr/>
        </p:nvSpPr>
        <p:spPr>
          <a:xfrm>
            <a:off x="677333" y="1606477"/>
            <a:ext cx="114200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09c88c8eb9820a3570d9a856b91f419c-libselinux-3.3-5.oe2203sp3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0d5a3b5c87db1f79b24db99528d4595f-filesystem-3.14-1.oe1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11b68df5774cecc94b69ab3b84b523f0-gpm-libs-1.20.7-22.oe1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17621c79039c7ef5547150f8cdc78ea7-tzdata-2022a-16.oe2203sp3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1cc0272bb2a2f2de650530167f2afd1e-pcre2-10.35-1.oe1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2b9c7bd3aca01b8539830ad7eef35bc4-openEuler-release-20.03LTS_SP1-38.oe1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3682cf9bbdef657ab2486054e213ae68-vim-common-8.2-1.oe1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3682cf9bbdef657ab2486054e213ae68-vim-enhanced-8.2-1.oe1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3682cf9bbdef657ab2486054e213ae68-vim-filesystem-8.2-1.oe1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3abe6ef79e456fcc6f9d2b962d7cdab2-libacl-2.3.1-2.oe2203sp3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3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F6D63-8303-4C06-BE39-BE61C11C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96" y="422716"/>
            <a:ext cx="10515600" cy="480131"/>
          </a:xfrm>
        </p:spPr>
        <p:txBody>
          <a:bodyPr vert="horz" wrap="square" lIns="102240" tIns="45720" rIns="91440" bIns="45720" rtlCol="0" anchor="ctr">
            <a:spAutoFit/>
          </a:bodyPr>
          <a:lstStyle/>
          <a:p>
            <a:pPr defTabSz="1187323"/>
            <a:r>
              <a:rPr lang="en-US" altLang="zh-CN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EPKG</a:t>
            </a:r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软件包格式对比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D323E5E-B1C6-4877-A1CD-622C10FA7B04}"/>
              </a:ext>
            </a:extLst>
          </p:cNvPr>
          <p:cNvGraphicFramePr>
            <a:graphicFrameLocks/>
          </p:cNvGraphicFramePr>
          <p:nvPr/>
        </p:nvGraphicFramePr>
        <p:xfrm>
          <a:off x="1770639" y="1162738"/>
          <a:ext cx="8650721" cy="527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1633">
                  <a:extLst>
                    <a:ext uri="{9D8B030D-6E8A-4147-A177-3AD203B41FA5}">
                      <a16:colId xmlns:a16="http://schemas.microsoft.com/office/drawing/2014/main" val="3916823930"/>
                    </a:ext>
                  </a:extLst>
                </a:gridCol>
                <a:gridCol w="1385160">
                  <a:extLst>
                    <a:ext uri="{9D8B030D-6E8A-4147-A177-3AD203B41FA5}">
                      <a16:colId xmlns:a16="http://schemas.microsoft.com/office/drawing/2014/main" val="1392523842"/>
                    </a:ext>
                  </a:extLst>
                </a:gridCol>
                <a:gridCol w="1440258">
                  <a:extLst>
                    <a:ext uri="{9D8B030D-6E8A-4147-A177-3AD203B41FA5}">
                      <a16:colId xmlns:a16="http://schemas.microsoft.com/office/drawing/2014/main" val="511069821"/>
                    </a:ext>
                  </a:extLst>
                </a:gridCol>
                <a:gridCol w="1866835">
                  <a:extLst>
                    <a:ext uri="{9D8B030D-6E8A-4147-A177-3AD203B41FA5}">
                      <a16:colId xmlns:a16="http://schemas.microsoft.com/office/drawing/2014/main" val="3484725309"/>
                    </a:ext>
                  </a:extLst>
                </a:gridCol>
                <a:gridCol w="1866835">
                  <a:extLst>
                    <a:ext uri="{9D8B030D-6E8A-4147-A177-3AD203B41FA5}">
                      <a16:colId xmlns:a16="http://schemas.microsoft.com/office/drawing/2014/main" val="3714458365"/>
                    </a:ext>
                  </a:extLst>
                </a:gridCol>
              </a:tblGrid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年代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1992</a:t>
                      </a:r>
                      <a:r>
                        <a:rPr lang="zh-CN" altLang="en-US" sz="1400" b="1" dirty="0"/>
                        <a:t>年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2003</a:t>
                      </a:r>
                      <a:r>
                        <a:rPr lang="zh-CN" altLang="en-US" sz="1400" b="1" dirty="0"/>
                        <a:t>年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2014</a:t>
                      </a:r>
                      <a:r>
                        <a:rPr lang="zh-CN" altLang="en-US" sz="1400" b="1" dirty="0"/>
                        <a:t>年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2023</a:t>
                      </a:r>
                      <a:r>
                        <a:rPr lang="zh-CN" altLang="en-US" sz="1400" b="1" dirty="0"/>
                        <a:t>年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3145373538"/>
                  </a:ext>
                </a:extLst>
              </a:tr>
              <a:tr h="701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特性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RPM/DEB</a:t>
                      </a:r>
                      <a:endParaRPr lang="zh-CN" altLang="en-US" sz="1400" b="1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Nix</a:t>
                      </a:r>
                    </a:p>
                    <a:p>
                      <a:pPr algn="ctr"/>
                      <a:r>
                        <a:rPr lang="en-US" altLang="zh-CN" sz="1200" b="0" dirty="0" err="1"/>
                        <a:t>Github</a:t>
                      </a:r>
                      <a:r>
                        <a:rPr lang="en-US" altLang="zh-CN" sz="1200" b="0" dirty="0"/>
                        <a:t> top 4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Ubuntu snaps</a:t>
                      </a:r>
                    </a:p>
                    <a:p>
                      <a:pPr algn="ctr"/>
                      <a:r>
                        <a:rPr lang="en-US" altLang="zh-CN" sz="1400" b="1" dirty="0"/>
                        <a:t>Redhat </a:t>
                      </a:r>
                      <a:r>
                        <a:rPr lang="en-US" altLang="zh-CN" sz="1400" b="1" dirty="0" err="1"/>
                        <a:t>flatpak</a:t>
                      </a:r>
                      <a:endParaRPr lang="en-US" altLang="zh-CN" sz="1400" b="1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YAML+epkg</a:t>
                      </a:r>
                      <a:endParaRPr lang="zh-CN" altLang="en-US" sz="1400" b="1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4161226842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一次适配，处处运行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3873477303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原子升级，安全回退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2306992113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普通用户安装软件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2708429397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可与其他</a:t>
                      </a:r>
                      <a:r>
                        <a:rPr lang="en-US" altLang="zh-CN" sz="1400" b="1" dirty="0"/>
                        <a:t>OS</a:t>
                      </a:r>
                      <a:r>
                        <a:rPr lang="zh-CN" altLang="en-US" sz="1400" b="1" dirty="0"/>
                        <a:t>并行安装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85823643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定义开发环境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3982277401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可重复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891774944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依赖自包含层级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软件仓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包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软件仓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3055645308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存储开销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很高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2219399784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复用</a:t>
                      </a:r>
                      <a:r>
                        <a:rPr lang="en-US" altLang="zh-CN" sz="1400" dirty="0"/>
                        <a:t>RPM</a:t>
                      </a:r>
                      <a:r>
                        <a:rPr lang="zh-CN" altLang="en-US" sz="1400" dirty="0"/>
                        <a:t>生态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ostree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同源异构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950184328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Linux</a:t>
                      </a:r>
                      <a:r>
                        <a:rPr lang="zh-CN" altLang="en-US" sz="1400" dirty="0"/>
                        <a:t>兼容性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低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3345236999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Scalability</a:t>
                      </a:r>
                      <a:endParaRPr lang="zh-CN" altLang="en-US" sz="1400" dirty="0"/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十万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十万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万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海量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679439158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开发门槛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高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1482017084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可定制性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低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934592760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安全性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</a:rPr>
                        <a:t>低</a:t>
                      </a:r>
                    </a:p>
                  </a:txBody>
                  <a:tcPr marL="91404" marR="91404" marT="45702" marB="4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 marL="91404" marR="91404" marT="45702" marB="45702" anchor="ctr"/>
                </a:tc>
                <a:extLst>
                  <a:ext uri="{0D108BD9-81ED-4DB2-BD59-A6C34878D82A}">
                    <a16:rowId xmlns:a16="http://schemas.microsoft.com/office/drawing/2014/main" val="332766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62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D055-541D-4B07-D93E-441C252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6" y="206506"/>
            <a:ext cx="11282028" cy="648000"/>
          </a:xfrm>
        </p:spPr>
        <p:txBody>
          <a:bodyPr/>
          <a:lstStyle/>
          <a:p>
            <a:pPr defTabSz="1187323">
              <a:lnSpc>
                <a:spcPct val="90000"/>
              </a:lnSpc>
            </a:pPr>
            <a:r>
              <a:rPr lang="en-US" altLang="zh-CN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EPKG</a:t>
            </a:r>
            <a:r>
              <a:rPr lang="zh-CN" altLang="en-US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包管理器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5CF2E62-C211-441B-901F-1B1EC6C5D79C}"/>
              </a:ext>
            </a:extLst>
          </p:cNvPr>
          <p:cNvSpPr/>
          <p:nvPr/>
        </p:nvSpPr>
        <p:spPr>
          <a:xfrm>
            <a:off x="4182822" y="1046795"/>
            <a:ext cx="3921419" cy="560469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17993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  <a:p>
            <a:pPr defTabSz="914478">
              <a:lnSpc>
                <a:spcPct val="150000"/>
              </a:lnSpc>
              <a:buClr>
                <a:srgbClr val="FF0000"/>
              </a:buClr>
              <a:defRPr/>
            </a:pPr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        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BC6FD54-2145-42A6-83A5-224F3EED9176}"/>
              </a:ext>
            </a:extLst>
          </p:cNvPr>
          <p:cNvSpPr/>
          <p:nvPr/>
        </p:nvSpPr>
        <p:spPr>
          <a:xfrm>
            <a:off x="4944296" y="887270"/>
            <a:ext cx="2563318" cy="46565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rgbClr val="FFFFFF"/>
                </a:solidFill>
                <a:latin typeface="Calibri" panose="020F0502020204030204"/>
              </a:rPr>
              <a:t>多版本 共存</a:t>
            </a:r>
            <a:r>
              <a:rPr lang="en-US" altLang="zh-CN" kern="0" dirty="0">
                <a:solidFill>
                  <a:srgbClr val="FFFFFF"/>
                </a:solidFill>
                <a:latin typeface="Calibri" panose="020F0502020204030204"/>
              </a:rPr>
              <a:t>&amp;</a:t>
            </a:r>
            <a:r>
              <a:rPr lang="zh-CN" altLang="en-US" kern="0" dirty="0">
                <a:solidFill>
                  <a:srgbClr val="FFFFFF"/>
                </a:solidFill>
                <a:latin typeface="Calibri" panose="020F0502020204030204"/>
              </a:rPr>
              <a:t>运行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4A1E5A1-C4A2-4DE1-B91F-FFFA11453305}"/>
              </a:ext>
            </a:extLst>
          </p:cNvPr>
          <p:cNvSpPr/>
          <p:nvPr/>
        </p:nvSpPr>
        <p:spPr>
          <a:xfrm>
            <a:off x="8338609" y="1120096"/>
            <a:ext cx="3677940" cy="554742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17993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>
              <a:lnSpc>
                <a:spcPct val="150000"/>
              </a:lnSpc>
              <a:buClr>
                <a:srgbClr val="FF0000"/>
              </a:buClr>
              <a:defRPr/>
            </a:pP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5606FCA-73F1-44E5-9C33-1ADB4BC3F7A5}"/>
              </a:ext>
            </a:extLst>
          </p:cNvPr>
          <p:cNvSpPr/>
          <p:nvPr/>
        </p:nvSpPr>
        <p:spPr>
          <a:xfrm>
            <a:off x="8895920" y="887270"/>
            <a:ext cx="2563318" cy="46565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rgbClr val="FFFFFF"/>
                </a:solidFill>
                <a:latin typeface="Calibri" panose="020F0502020204030204"/>
              </a:rPr>
              <a:t>环境回退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B9A5B48-1614-4925-B4A3-CE59762BB718}"/>
              </a:ext>
            </a:extLst>
          </p:cNvPr>
          <p:cNvSpPr/>
          <p:nvPr/>
        </p:nvSpPr>
        <p:spPr>
          <a:xfrm>
            <a:off x="226813" y="1046795"/>
            <a:ext cx="3761572" cy="562073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17993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636" indent="-285636" defTabSz="914478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  <a:defRPr/>
            </a:pP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25E8D94-6198-4830-B1A1-C9DA3C1ECE21}"/>
              </a:ext>
            </a:extLst>
          </p:cNvPr>
          <p:cNvSpPr/>
          <p:nvPr/>
        </p:nvSpPr>
        <p:spPr>
          <a:xfrm>
            <a:off x="815823" y="887270"/>
            <a:ext cx="2499652" cy="46565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rgbClr val="FFFFFF"/>
                </a:solidFill>
                <a:latin typeface="Calibri" panose="020F0502020204030204"/>
              </a:rPr>
              <a:t>多</a:t>
            </a:r>
            <a:r>
              <a:rPr lang="en-US" altLang="zh-CN" kern="0" dirty="0">
                <a:solidFill>
                  <a:srgbClr val="FFFFFF"/>
                </a:solidFill>
                <a:latin typeface="Calibri" panose="020F0502020204030204"/>
              </a:rPr>
              <a:t>OS</a:t>
            </a:r>
            <a:r>
              <a:rPr lang="zh-CN" altLang="en-US" kern="0" dirty="0">
                <a:solidFill>
                  <a:srgbClr val="FFFFFF"/>
                </a:solidFill>
                <a:latin typeface="Calibri" panose="020F0502020204030204"/>
              </a:rPr>
              <a:t>部署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4231C632-D837-4278-A679-BD468BF1ACD7}"/>
              </a:ext>
            </a:extLst>
          </p:cNvPr>
          <p:cNvSpPr/>
          <p:nvPr/>
        </p:nvSpPr>
        <p:spPr>
          <a:xfrm>
            <a:off x="4425615" y="1814975"/>
            <a:ext cx="3553713" cy="943674"/>
          </a:xfrm>
          <a:prstGeom prst="roundRect">
            <a:avLst>
              <a:gd name="adj" fmla="val 10999"/>
            </a:avLst>
          </a:prstGeom>
          <a:solidFill>
            <a:srgbClr val="30B5C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epkg install </a:t>
            </a:r>
            <a:r>
              <a:rPr lang="en-US" altLang="zh-CN" sz="1050" kern="0" dirty="0" err="1">
                <a:solidFill>
                  <a:srgbClr val="1D1D1A"/>
                </a:solidFill>
                <a:latin typeface="Calibri" panose="020F0502020204030204"/>
              </a:rPr>
              <a:t>glibc</a:t>
            </a: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 </a:t>
            </a:r>
          </a:p>
          <a:p>
            <a:pPr>
              <a:defRPr/>
            </a:pP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=&gt;</a:t>
            </a:r>
          </a:p>
          <a:p>
            <a:pPr>
              <a:defRPr/>
            </a:pP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/opt/epkg/</a:t>
            </a:r>
            <a:r>
              <a:rPr lang="en-US" altLang="zh-CN" sz="1050" b="1" kern="0" dirty="0">
                <a:solidFill>
                  <a:srgbClr val="1D1D1A"/>
                </a:solidFill>
                <a:latin typeface="Calibri" panose="020F0502020204030204"/>
              </a:rPr>
              <a:t>$hash</a:t>
            </a: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-glibc-3.x/</a:t>
            </a:r>
            <a:r>
              <a:rPr lang="en-US" altLang="zh-CN" sz="1050" kern="0" dirty="0" err="1">
                <a:solidFill>
                  <a:srgbClr val="1D1D1A"/>
                </a:solidFill>
                <a:latin typeface="Calibri" panose="020F0502020204030204"/>
              </a:rPr>
              <a:t>usr</a:t>
            </a: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/..</a:t>
            </a:r>
          </a:p>
          <a:p>
            <a:pPr>
              <a:defRPr/>
            </a:pP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/opt/epkg/</a:t>
            </a:r>
            <a:r>
              <a:rPr lang="en-US" altLang="zh-CN" sz="1050" b="1" kern="0" dirty="0">
                <a:solidFill>
                  <a:srgbClr val="1D1D1A"/>
                </a:solidFill>
                <a:latin typeface="Calibri" panose="020F0502020204030204"/>
              </a:rPr>
              <a:t>$hash</a:t>
            </a: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-glibc-3.x/</a:t>
            </a:r>
            <a:r>
              <a:rPr lang="en-US" altLang="zh-CN" sz="1050" kern="0" dirty="0" err="1">
                <a:solidFill>
                  <a:srgbClr val="1D1D1A"/>
                </a:solidFill>
                <a:latin typeface="Calibri" panose="020F0502020204030204"/>
              </a:rPr>
              <a:t>etc</a:t>
            </a: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/..</a:t>
            </a:r>
          </a:p>
          <a:p>
            <a:pPr>
              <a:defRPr/>
            </a:pP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/opt/epkg/</a:t>
            </a:r>
            <a:r>
              <a:rPr lang="en-US" altLang="zh-CN" sz="1050" b="1" kern="0" dirty="0">
                <a:solidFill>
                  <a:srgbClr val="1D1D1A"/>
                </a:solidFill>
                <a:latin typeface="Calibri" panose="020F0502020204030204"/>
              </a:rPr>
              <a:t>$hash</a:t>
            </a:r>
            <a:r>
              <a:rPr lang="en-US" altLang="zh-CN" sz="1050" kern="0" dirty="0">
                <a:solidFill>
                  <a:srgbClr val="1D1D1A"/>
                </a:solidFill>
                <a:latin typeface="Calibri" panose="020F0502020204030204"/>
              </a:rPr>
              <a:t>-glibc-3.x/bin/.. 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A40C994-0A8C-4C77-A98B-4C72CCFC260F}"/>
              </a:ext>
            </a:extLst>
          </p:cNvPr>
          <p:cNvSpPr txBox="1"/>
          <p:nvPr/>
        </p:nvSpPr>
        <p:spPr>
          <a:xfrm>
            <a:off x="6303300" y="1650545"/>
            <a:ext cx="7864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epkg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安装</a:t>
            </a: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BA8BE446-153F-4986-85BB-1CDD455CC952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rot="5400000">
            <a:off x="5181091" y="2466070"/>
            <a:ext cx="728802" cy="1313960"/>
          </a:xfrm>
          <a:prstGeom prst="bentConnector3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F3BC5CE-5193-4855-8B80-73ECE9165FB9}"/>
              </a:ext>
            </a:extLst>
          </p:cNvPr>
          <p:cNvSpPr/>
          <p:nvPr/>
        </p:nvSpPr>
        <p:spPr>
          <a:xfrm>
            <a:off x="4335600" y="3487451"/>
            <a:ext cx="1105824" cy="1104199"/>
          </a:xfrm>
          <a:prstGeom prst="roundRect">
            <a:avLst>
              <a:gd name="adj" fmla="val 6939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1</a:t>
            </a:r>
          </a:p>
          <a:p>
            <a:pPr algn="ctr">
              <a:defRPr/>
            </a:pPr>
            <a:r>
              <a:rPr lang="en-US" altLang="zh-CN" sz="1100" kern="0" dirty="0" err="1">
                <a:solidFill>
                  <a:srgbClr val="1D1D1A"/>
                </a:solidFill>
                <a:latin typeface="Calibri" panose="020F0502020204030204"/>
              </a:rPr>
              <a:t>etc</a:t>
            </a:r>
            <a:endParaRPr lang="en-US" altLang="zh-CN" sz="1100" kern="0" dirty="0">
              <a:solidFill>
                <a:srgbClr val="1D1D1A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altLang="zh-CN" sz="1100" kern="0" dirty="0" err="1">
                <a:solidFill>
                  <a:srgbClr val="1D1D1A"/>
                </a:solidFill>
                <a:latin typeface="Calibri" panose="020F0502020204030204"/>
              </a:rPr>
              <a:t>usr</a:t>
            </a:r>
            <a:endParaRPr lang="en-US" altLang="zh-CN" sz="1100" kern="0" dirty="0">
              <a:solidFill>
                <a:srgbClr val="1D1D1A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bin</a:t>
            </a:r>
          </a:p>
          <a:p>
            <a:pPr algn="ctr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lib</a:t>
            </a:r>
          </a:p>
          <a:p>
            <a:pPr algn="ctr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var</a:t>
            </a:r>
            <a:endParaRPr lang="zh-CN" altLang="en-US" sz="11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7EC69FF-F442-43E9-935A-B81E2A371F95}"/>
              </a:ext>
            </a:extLst>
          </p:cNvPr>
          <p:cNvSpPr/>
          <p:nvPr/>
        </p:nvSpPr>
        <p:spPr>
          <a:xfrm>
            <a:off x="5571857" y="3482479"/>
            <a:ext cx="1105824" cy="1104199"/>
          </a:xfrm>
          <a:prstGeom prst="roundRect">
            <a:avLst>
              <a:gd name="adj" fmla="val 6939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2</a:t>
            </a:r>
          </a:p>
          <a:p>
            <a:pPr algn="ctr">
              <a:defRPr/>
            </a:pPr>
            <a:r>
              <a:rPr lang="en-US" altLang="zh-CN" sz="1100" kern="0" dirty="0" err="1">
                <a:solidFill>
                  <a:srgbClr val="1D1D1A"/>
                </a:solidFill>
                <a:latin typeface="Calibri" panose="020F0502020204030204"/>
              </a:rPr>
              <a:t>etc</a:t>
            </a:r>
            <a:endParaRPr lang="en-US" altLang="zh-CN" sz="1100" kern="0" dirty="0">
              <a:solidFill>
                <a:srgbClr val="1D1D1A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altLang="zh-CN" sz="1100" kern="0" dirty="0" err="1">
                <a:solidFill>
                  <a:srgbClr val="1D1D1A"/>
                </a:solidFill>
                <a:latin typeface="Calibri" panose="020F0502020204030204"/>
              </a:rPr>
              <a:t>usr</a:t>
            </a:r>
            <a:endParaRPr lang="en-US" altLang="zh-CN" sz="1100" kern="0" dirty="0">
              <a:solidFill>
                <a:srgbClr val="1D1D1A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bin</a:t>
            </a:r>
          </a:p>
          <a:p>
            <a:pPr algn="ctr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lib</a:t>
            </a:r>
          </a:p>
          <a:p>
            <a:pPr algn="ctr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var</a:t>
            </a:r>
            <a:endParaRPr lang="zh-CN" altLang="en-US" sz="11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E727238-F6B7-4D0A-8180-96AD160F3861}"/>
              </a:ext>
            </a:extLst>
          </p:cNvPr>
          <p:cNvSpPr/>
          <p:nvPr/>
        </p:nvSpPr>
        <p:spPr>
          <a:xfrm>
            <a:off x="6789667" y="3488562"/>
            <a:ext cx="1105824" cy="1104199"/>
          </a:xfrm>
          <a:prstGeom prst="roundRect">
            <a:avLst>
              <a:gd name="adj" fmla="val 6939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3</a:t>
            </a:r>
          </a:p>
          <a:p>
            <a:pPr algn="ctr">
              <a:defRPr/>
            </a:pPr>
            <a:r>
              <a:rPr lang="en-US" altLang="zh-CN" sz="1100" kern="0" dirty="0" err="1">
                <a:solidFill>
                  <a:srgbClr val="1D1D1A"/>
                </a:solidFill>
                <a:latin typeface="Calibri" panose="020F0502020204030204"/>
              </a:rPr>
              <a:t>etc</a:t>
            </a:r>
            <a:endParaRPr lang="en-US" altLang="zh-CN" sz="1100" kern="0" dirty="0">
              <a:solidFill>
                <a:srgbClr val="1D1D1A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altLang="zh-CN" sz="1100" kern="0" dirty="0" err="1">
                <a:solidFill>
                  <a:srgbClr val="1D1D1A"/>
                </a:solidFill>
                <a:latin typeface="Calibri" panose="020F0502020204030204"/>
              </a:rPr>
              <a:t>usr</a:t>
            </a:r>
            <a:endParaRPr lang="en-US" altLang="zh-CN" sz="1100" kern="0" dirty="0">
              <a:solidFill>
                <a:srgbClr val="1D1D1A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bin</a:t>
            </a:r>
          </a:p>
          <a:p>
            <a:pPr algn="ctr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lib</a:t>
            </a:r>
          </a:p>
          <a:p>
            <a:pPr algn="ctr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var</a:t>
            </a:r>
            <a:endParaRPr lang="zh-CN" altLang="en-US" sz="11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88C0A67-5300-4B3E-B7AF-29F98226B6EC}"/>
              </a:ext>
            </a:extLst>
          </p:cNvPr>
          <p:cNvCxnSpPr>
            <a:cxnSpLocks/>
            <a:stCxn id="79" idx="2"/>
            <a:endCxn id="113" idx="0"/>
          </p:cNvCxnSpPr>
          <p:nvPr/>
        </p:nvCxnSpPr>
        <p:spPr>
          <a:xfrm rot="16200000" flipH="1">
            <a:off x="5245480" y="4234682"/>
            <a:ext cx="469747" cy="118368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3E11FFEF-D989-44D7-8764-5F089810567B}"/>
              </a:ext>
            </a:extLst>
          </p:cNvPr>
          <p:cNvSpPr/>
          <p:nvPr/>
        </p:nvSpPr>
        <p:spPr>
          <a:xfrm>
            <a:off x="9753872" y="3873827"/>
            <a:ext cx="2106503" cy="288737"/>
          </a:xfrm>
          <a:prstGeom prst="roundRect">
            <a:avLst>
              <a:gd name="adj" fmla="val 6939"/>
            </a:avLst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1/history_1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C7B3EC95-17FA-4CAE-A710-A6666DB5B87B}"/>
              </a:ext>
            </a:extLst>
          </p:cNvPr>
          <p:cNvSpPr/>
          <p:nvPr/>
        </p:nvSpPr>
        <p:spPr>
          <a:xfrm>
            <a:off x="9753872" y="4314964"/>
            <a:ext cx="2106503" cy="288737"/>
          </a:xfrm>
          <a:prstGeom prst="roundRect">
            <a:avLst>
              <a:gd name="adj" fmla="val 6939"/>
            </a:avLst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1/history_2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4EE19DD-8448-49F7-AC5A-4E4C7AAE002E}"/>
              </a:ext>
            </a:extLst>
          </p:cNvPr>
          <p:cNvSpPr/>
          <p:nvPr/>
        </p:nvSpPr>
        <p:spPr>
          <a:xfrm>
            <a:off x="9753871" y="4756101"/>
            <a:ext cx="2106503" cy="288737"/>
          </a:xfrm>
          <a:prstGeom prst="roundRect">
            <a:avLst>
              <a:gd name="adj" fmla="val 6939"/>
            </a:avLst>
          </a:prstGeom>
          <a:solidFill>
            <a:srgbClr val="DFF3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1/history_3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FB55122-B884-4DA2-8964-BE6FFF770F12}"/>
              </a:ext>
            </a:extLst>
          </p:cNvPr>
          <p:cNvSpPr/>
          <p:nvPr/>
        </p:nvSpPr>
        <p:spPr>
          <a:xfrm>
            <a:off x="8425418" y="4335417"/>
            <a:ext cx="936356" cy="288737"/>
          </a:xfrm>
          <a:prstGeom prst="roundRect">
            <a:avLst>
              <a:gd name="adj" fmla="val 6939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1/ current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8B73114-8D48-42F0-909C-709663085260}"/>
              </a:ext>
            </a:extLst>
          </p:cNvPr>
          <p:cNvSpPr/>
          <p:nvPr/>
        </p:nvSpPr>
        <p:spPr>
          <a:xfrm>
            <a:off x="9747827" y="5419118"/>
            <a:ext cx="2106503" cy="288737"/>
          </a:xfrm>
          <a:prstGeom prst="roundRect">
            <a:avLst>
              <a:gd name="adj" fmla="val 6939"/>
            </a:avLst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1/history_1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4694944-6DA2-41F1-B4AB-4E68D9D405DC}"/>
              </a:ext>
            </a:extLst>
          </p:cNvPr>
          <p:cNvSpPr/>
          <p:nvPr/>
        </p:nvSpPr>
        <p:spPr>
          <a:xfrm>
            <a:off x="9747827" y="5860255"/>
            <a:ext cx="2106503" cy="288737"/>
          </a:xfrm>
          <a:prstGeom prst="roundRect">
            <a:avLst>
              <a:gd name="adj" fmla="val 6939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env1/history_2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24D73B5-8A99-420F-909B-CA720B1846EF}"/>
              </a:ext>
            </a:extLst>
          </p:cNvPr>
          <p:cNvSpPr/>
          <p:nvPr/>
        </p:nvSpPr>
        <p:spPr>
          <a:xfrm>
            <a:off x="9747826" y="6301392"/>
            <a:ext cx="2106503" cy="288737"/>
          </a:xfrm>
          <a:prstGeom prst="roundRect">
            <a:avLst>
              <a:gd name="adj" fmla="val 6939"/>
            </a:avLst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1/history_3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48C558C2-D963-42CF-9D2F-CF6A6DFC036B}"/>
              </a:ext>
            </a:extLst>
          </p:cNvPr>
          <p:cNvCxnSpPr>
            <a:cxnSpLocks/>
            <a:stCxn id="109" idx="3"/>
            <a:endCxn id="88" idx="1"/>
          </p:cNvCxnSpPr>
          <p:nvPr/>
        </p:nvCxnSpPr>
        <p:spPr>
          <a:xfrm>
            <a:off x="9396031" y="5659372"/>
            <a:ext cx="351796" cy="345252"/>
          </a:xfrm>
          <a:prstGeom prst="bentConnector3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1" name="箭头: 下 90">
            <a:extLst>
              <a:ext uri="{FF2B5EF4-FFF2-40B4-BE49-F238E27FC236}">
                <a16:creationId xmlns:a16="http://schemas.microsoft.com/office/drawing/2014/main" id="{1D7C5B14-203A-4632-A961-23C6B2BC1037}"/>
              </a:ext>
            </a:extLst>
          </p:cNvPr>
          <p:cNvSpPr/>
          <p:nvPr/>
        </p:nvSpPr>
        <p:spPr>
          <a:xfrm>
            <a:off x="9252206" y="5021295"/>
            <a:ext cx="529782" cy="496872"/>
          </a:xfrm>
          <a:prstGeom prst="downArrow">
            <a:avLst/>
          </a:prstGeom>
          <a:solidFill>
            <a:srgbClr val="ED6D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84891B7D-3459-4040-A7B5-8EB1B5FF8ECD}"/>
              </a:ext>
            </a:extLst>
          </p:cNvPr>
          <p:cNvPicPr/>
          <p:nvPr/>
        </p:nvPicPr>
        <p:blipFill rotWithShape="1">
          <a:blip r:embed="rId3"/>
          <a:srcRect t="20432" r="17710" b="21538"/>
          <a:stretch/>
        </p:blipFill>
        <p:spPr>
          <a:xfrm>
            <a:off x="8776784" y="1910606"/>
            <a:ext cx="2989523" cy="1297469"/>
          </a:xfrm>
          <a:prstGeom prst="rect">
            <a:avLst/>
          </a:prstGeom>
        </p:spPr>
      </p:pic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DE6AAF30-A2F4-417F-9496-72FC493B46D0}"/>
              </a:ext>
            </a:extLst>
          </p:cNvPr>
          <p:cNvSpPr/>
          <p:nvPr/>
        </p:nvSpPr>
        <p:spPr>
          <a:xfrm>
            <a:off x="299632" y="1449233"/>
            <a:ext cx="3605654" cy="364268"/>
          </a:xfrm>
          <a:prstGeom prst="roundRect">
            <a:avLst>
              <a:gd name="adj" fmla="val 397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① 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epkg</a:t>
            </a: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包管理器 绿色软件</a:t>
            </a:r>
            <a:r>
              <a:rPr lang="zh-CN" altLang="en-US" sz="1400" b="1" kern="0" dirty="0">
                <a:solidFill>
                  <a:srgbClr val="1D1D1A"/>
                </a:solidFill>
                <a:latin typeface="Calibri" panose="020F0502020204030204"/>
              </a:rPr>
              <a:t>下载</a:t>
            </a: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 依赖自包含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5F17AF44-532A-4C4C-B46F-13894F49B802}"/>
              </a:ext>
            </a:extLst>
          </p:cNvPr>
          <p:cNvSpPr/>
          <p:nvPr/>
        </p:nvSpPr>
        <p:spPr>
          <a:xfrm>
            <a:off x="281059" y="5084016"/>
            <a:ext cx="3642800" cy="364268"/>
          </a:xfrm>
          <a:prstGeom prst="roundRect">
            <a:avLst>
              <a:gd name="adj" fmla="val 4522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② 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epkg</a:t>
            </a: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环境</a:t>
            </a:r>
            <a:r>
              <a:rPr lang="zh-CN" altLang="en-US" sz="1400" b="1" kern="0" dirty="0">
                <a:solidFill>
                  <a:srgbClr val="1D1D1A"/>
                </a:solidFill>
                <a:latin typeface="Calibri" panose="020F0502020204030204"/>
              </a:rPr>
              <a:t>初始化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2763A78-116B-4616-975E-A59658699340}"/>
              </a:ext>
            </a:extLst>
          </p:cNvPr>
          <p:cNvSpPr/>
          <p:nvPr/>
        </p:nvSpPr>
        <p:spPr>
          <a:xfrm>
            <a:off x="299632" y="1865989"/>
            <a:ext cx="2551144" cy="276650"/>
          </a:xfrm>
          <a:prstGeom prst="rect">
            <a:avLst/>
          </a:prstGeom>
          <a:solidFill>
            <a:srgbClr val="FCC8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/opt/epkg</a:t>
            </a:r>
            <a:endParaRPr lang="zh-CN" altLang="en-US" sz="14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6CF1A66-C1FD-44F8-8C00-4CFA3D0B3486}"/>
              </a:ext>
            </a:extLst>
          </p:cNvPr>
          <p:cNvSpPr/>
          <p:nvPr/>
        </p:nvSpPr>
        <p:spPr>
          <a:xfrm>
            <a:off x="406003" y="2577302"/>
            <a:ext cx="3151455" cy="244187"/>
          </a:xfrm>
          <a:prstGeom prst="rect">
            <a:avLst/>
          </a:prstGeom>
          <a:solidFill>
            <a:srgbClr val="30B5C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./$hash-glibc/usr/lib/libc.so</a:t>
            </a:r>
            <a:endParaRPr lang="zh-CN" altLang="en-US" sz="14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FF11AFA-DB1C-4E63-A3C2-7A34F5976694}"/>
              </a:ext>
            </a:extLst>
          </p:cNvPr>
          <p:cNvSpPr/>
          <p:nvPr/>
        </p:nvSpPr>
        <p:spPr>
          <a:xfrm>
            <a:off x="430456" y="2262447"/>
            <a:ext cx="3151455" cy="244187"/>
          </a:xfrm>
          <a:prstGeom prst="rect">
            <a:avLst/>
          </a:prstGeom>
          <a:solidFill>
            <a:srgbClr val="30B5C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./$hash-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epkg</a:t>
            </a: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/bin/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epkg</a:t>
            </a:r>
            <a:endParaRPr lang="zh-CN" altLang="en-US" sz="14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127D7B-6D22-4AF3-A601-F9204EA781E0}"/>
              </a:ext>
            </a:extLst>
          </p:cNvPr>
          <p:cNvSpPr/>
          <p:nvPr/>
        </p:nvSpPr>
        <p:spPr>
          <a:xfrm>
            <a:off x="406003" y="2858920"/>
            <a:ext cx="3474830" cy="244187"/>
          </a:xfrm>
          <a:prstGeom prst="rect">
            <a:avLst/>
          </a:prstGeom>
          <a:solidFill>
            <a:srgbClr val="30B5C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./$hash-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glibc</a:t>
            </a: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/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usr</a:t>
            </a: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/lib/ld-linux-aarch64.so.1</a:t>
            </a:r>
            <a:endParaRPr lang="zh-CN" altLang="en-US" sz="14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EF58666-4A84-48AC-B830-87225A2D420C}"/>
              </a:ext>
            </a:extLst>
          </p:cNvPr>
          <p:cNvSpPr/>
          <p:nvPr/>
        </p:nvSpPr>
        <p:spPr>
          <a:xfrm>
            <a:off x="391573" y="3179942"/>
            <a:ext cx="3474830" cy="244187"/>
          </a:xfrm>
          <a:prstGeom prst="rect">
            <a:avLst/>
          </a:prstGeom>
          <a:solidFill>
            <a:srgbClr val="30B5C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./$hash-rpm/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usr</a:t>
            </a: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/lib/xxx.so.1</a:t>
            </a:r>
            <a:endParaRPr lang="zh-CN" altLang="en-US" sz="14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D3E0AFC3-1CBC-4795-AC7E-31E9CF5FF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333"/>
          <a:stretch/>
        </p:blipFill>
        <p:spPr>
          <a:xfrm>
            <a:off x="330385" y="3602682"/>
            <a:ext cx="3558258" cy="1264192"/>
          </a:xfrm>
          <a:prstGeom prst="rect">
            <a:avLst/>
          </a:prstGeom>
        </p:spPr>
      </p:pic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3EC7F638-3E6A-4177-957A-54259A12BB62}"/>
              </a:ext>
            </a:extLst>
          </p:cNvPr>
          <p:cNvCxnSpPr>
            <a:cxnSpLocks/>
            <a:endCxn id="99" idx="3"/>
          </p:cNvCxnSpPr>
          <p:nvPr/>
        </p:nvCxnSpPr>
        <p:spPr>
          <a:xfrm rot="16200000" flipH="1">
            <a:off x="3262251" y="2697884"/>
            <a:ext cx="923812" cy="284492"/>
          </a:xfrm>
          <a:prstGeom prst="curvedConnector4">
            <a:avLst>
              <a:gd name="adj1" fmla="val 2635"/>
              <a:gd name="adj2" fmla="val 218168"/>
            </a:avLst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854FF347-20B2-4905-8F5C-AA3FCEB246BF}"/>
              </a:ext>
            </a:extLst>
          </p:cNvPr>
          <p:cNvCxnSpPr>
            <a:cxnSpLocks/>
            <a:endCxn id="98" idx="3"/>
          </p:cNvCxnSpPr>
          <p:nvPr/>
        </p:nvCxnSpPr>
        <p:spPr>
          <a:xfrm>
            <a:off x="3574112" y="2699394"/>
            <a:ext cx="306721" cy="281620"/>
          </a:xfrm>
          <a:prstGeom prst="curvedConnector3">
            <a:avLst>
              <a:gd name="adj1" fmla="val 154071"/>
            </a:avLst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B461D566-DDB1-48AC-B423-A38705894C77}"/>
              </a:ext>
            </a:extLst>
          </p:cNvPr>
          <p:cNvCxnSpPr>
            <a:stCxn id="99" idx="3"/>
            <a:endCxn id="98" idx="3"/>
          </p:cNvCxnSpPr>
          <p:nvPr/>
        </p:nvCxnSpPr>
        <p:spPr>
          <a:xfrm flipV="1">
            <a:off x="3866403" y="2981014"/>
            <a:ext cx="14430" cy="321022"/>
          </a:xfrm>
          <a:prstGeom prst="curvedConnector3">
            <a:avLst>
              <a:gd name="adj1" fmla="val 1684200"/>
            </a:avLst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D88D157-CFC6-4FCD-9C4B-63C3DA352D83}"/>
              </a:ext>
            </a:extLst>
          </p:cNvPr>
          <p:cNvCxnSpPr>
            <a:cxnSpLocks/>
          </p:cNvCxnSpPr>
          <p:nvPr/>
        </p:nvCxnSpPr>
        <p:spPr>
          <a:xfrm>
            <a:off x="319521" y="2181632"/>
            <a:ext cx="0" cy="1294753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1458062-E68C-4F44-AD7E-3F4EDF1E58CC}"/>
              </a:ext>
            </a:extLst>
          </p:cNvPr>
          <p:cNvSpPr txBox="1"/>
          <p:nvPr/>
        </p:nvSpPr>
        <p:spPr>
          <a:xfrm>
            <a:off x="6343114" y="3179916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环境安装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DFA471B-B31C-46B4-9230-BF857ACA4D49}"/>
              </a:ext>
            </a:extLst>
          </p:cNvPr>
          <p:cNvSpPr txBox="1"/>
          <p:nvPr/>
        </p:nvSpPr>
        <p:spPr>
          <a:xfrm>
            <a:off x="5114991" y="3043427"/>
            <a:ext cx="7341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en-US" altLang="zh-CN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symlinks</a:t>
            </a:r>
            <a:endParaRPr kumimoji="1" lang="zh-CN" altLang="en-US" sz="1400" dirty="0">
              <a:solidFill>
                <a:srgbClr val="000000"/>
              </a:solidFill>
              <a:latin typeface="Microsoft YaHei" panose="020B0503020204020204" pitchFamily="34" charset="-122"/>
              <a:ea typeface="微软雅黑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BF468F-5D35-4715-A6E0-49D8DB8A9BC4}"/>
              </a:ext>
            </a:extLst>
          </p:cNvPr>
          <p:cNvSpPr txBox="1"/>
          <p:nvPr/>
        </p:nvSpPr>
        <p:spPr>
          <a:xfrm>
            <a:off x="6150807" y="4778697"/>
            <a:ext cx="3590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78"/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微软雅黑"/>
              </a:rPr>
              <a:t>运行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DA8C8787-7213-464B-87DB-06078BBBF134}"/>
              </a:ext>
            </a:extLst>
          </p:cNvPr>
          <p:cNvSpPr/>
          <p:nvPr/>
        </p:nvSpPr>
        <p:spPr>
          <a:xfrm>
            <a:off x="8459675" y="5515003"/>
            <a:ext cx="936356" cy="288737"/>
          </a:xfrm>
          <a:prstGeom prst="roundRect">
            <a:avLst>
              <a:gd name="adj" fmla="val 6939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Calibri" panose="020F0502020204030204"/>
              </a:rPr>
              <a:t>用户环境</a:t>
            </a:r>
            <a:r>
              <a:rPr lang="en-US" altLang="zh-CN" sz="1100" kern="0" dirty="0">
                <a:solidFill>
                  <a:srgbClr val="1D1D1A"/>
                </a:solidFill>
                <a:latin typeface="Calibri" panose="020F0502020204030204"/>
              </a:rPr>
              <a:t>1/ current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6533F11-AA9A-4D6B-9A0F-7D3ECDF42259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9361774" y="4479786"/>
            <a:ext cx="392097" cy="420684"/>
          </a:xfrm>
          <a:prstGeom prst="bentConnector3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3E1477C6-A6A1-4EDE-A66C-45CDB3464CBE}"/>
              </a:ext>
            </a:extLst>
          </p:cNvPr>
          <p:cNvSpPr/>
          <p:nvPr/>
        </p:nvSpPr>
        <p:spPr>
          <a:xfrm>
            <a:off x="338547" y="5526697"/>
            <a:ext cx="3484877" cy="276650"/>
          </a:xfrm>
          <a:prstGeom prst="rect">
            <a:avLst/>
          </a:prstGeom>
          <a:solidFill>
            <a:srgbClr val="FCC8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$ </a:t>
            </a:r>
            <a:r>
              <a:rPr lang="zh-CN" altLang="en-US" sz="1400" dirty="0"/>
              <a:t>sh epkg_installer.sh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DB88D3A-FD71-4147-B922-1561D38483F6}"/>
              </a:ext>
            </a:extLst>
          </p:cNvPr>
          <p:cNvSpPr/>
          <p:nvPr/>
        </p:nvSpPr>
        <p:spPr>
          <a:xfrm>
            <a:off x="475683" y="5856228"/>
            <a:ext cx="3347742" cy="731357"/>
          </a:xfrm>
          <a:prstGeom prst="rect">
            <a:avLst/>
          </a:prstGeom>
          <a:solidFill>
            <a:srgbClr val="30B5C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61B230">
                    <a:lumMod val="60000"/>
                    <a:lumOff val="40000"/>
                  </a:srgbClr>
                </a:solidFill>
                <a:latin typeface="Calibri" panose="020F0502020204030204"/>
              </a:rPr>
              <a:t># .</a:t>
            </a:r>
            <a:r>
              <a:rPr lang="en-US" altLang="zh-CN" sz="1400" kern="0" dirty="0" err="1">
                <a:solidFill>
                  <a:srgbClr val="61B230">
                    <a:lumMod val="60000"/>
                    <a:lumOff val="40000"/>
                  </a:srgbClr>
                </a:solidFill>
                <a:latin typeface="Calibri" panose="020F0502020204030204"/>
              </a:rPr>
              <a:t>bashrc</a:t>
            </a:r>
            <a:endParaRPr lang="en-US" altLang="zh-CN" sz="1400" kern="0" dirty="0">
              <a:solidFill>
                <a:srgbClr val="61B230">
                  <a:lumMod val="60000"/>
                  <a:lumOff val="40000"/>
                </a:srgbClr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export PATH=$EPKG_HOME/bin:$PATH</a:t>
            </a:r>
          </a:p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export PATH=$user-env/current/</a:t>
            </a:r>
            <a:r>
              <a:rPr lang="en-US" altLang="zh-CN" sz="1400" kern="0" dirty="0">
                <a:solidFill>
                  <a:srgbClr val="1D1D1A"/>
                </a:solidFill>
                <a:highlight>
                  <a:srgbClr val="FFFF00"/>
                </a:highlight>
                <a:latin typeface="Calibri" panose="020F0502020204030204"/>
              </a:rPr>
              <a:t>app-bin</a:t>
            </a: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:$PATH</a:t>
            </a:r>
            <a:endParaRPr lang="zh-CN" altLang="en-US" sz="14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F21DBDB-18F9-496B-A526-871235E7E2D6}"/>
              </a:ext>
            </a:extLst>
          </p:cNvPr>
          <p:cNvSpPr/>
          <p:nvPr/>
        </p:nvSpPr>
        <p:spPr>
          <a:xfrm>
            <a:off x="4329755" y="5061397"/>
            <a:ext cx="3484877" cy="427459"/>
          </a:xfrm>
          <a:prstGeom prst="rect">
            <a:avLst/>
          </a:prstGeom>
          <a:solidFill>
            <a:srgbClr val="FCC8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# run 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gzip</a:t>
            </a: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 in $PATH</a:t>
            </a:r>
          </a:p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$ 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gzip</a:t>
            </a:r>
            <a:endParaRPr lang="zh-CN" altLang="en-US" sz="14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6A7414-7C1D-4CB7-903E-ED30C5E2CB19}"/>
              </a:ext>
            </a:extLst>
          </p:cNvPr>
          <p:cNvSpPr/>
          <p:nvPr/>
        </p:nvSpPr>
        <p:spPr>
          <a:xfrm>
            <a:off x="4512362" y="5688411"/>
            <a:ext cx="3302270" cy="427459"/>
          </a:xfrm>
          <a:prstGeom prst="rect">
            <a:avLst/>
          </a:prstGeom>
          <a:solidFill>
            <a:srgbClr val="30B5C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# </a:t>
            </a: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链接器自动创建</a:t>
            </a:r>
            <a:r>
              <a:rPr lang="zh-CN" altLang="en-US" sz="1400" kern="0" dirty="0">
                <a:solidFill>
                  <a:srgbClr val="1D1D1A"/>
                </a:solidFill>
                <a:highlight>
                  <a:srgbClr val="FFFF00"/>
                </a:highlight>
                <a:latin typeface="Calibri" panose="020F0502020204030204"/>
              </a:rPr>
              <a:t>透明容器</a:t>
            </a:r>
            <a:endParaRPr lang="en-US" altLang="zh-CN" sz="1400" kern="0" dirty="0">
              <a:solidFill>
                <a:srgbClr val="1D1D1A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mount $user-env/current/bin, </a:t>
            </a:r>
            <a:r>
              <a:rPr lang="en-US" altLang="zh-CN" sz="1400" kern="0" dirty="0" err="1">
                <a:solidFill>
                  <a:srgbClr val="1D1D1A"/>
                </a:solidFill>
                <a:latin typeface="Calibri" panose="020F0502020204030204"/>
              </a:rPr>
              <a:t>etc</a:t>
            </a: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, var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201924A-E2AD-4DC6-B9A0-DF190DBF3E4E}"/>
              </a:ext>
            </a:extLst>
          </p:cNvPr>
          <p:cNvSpPr/>
          <p:nvPr/>
        </p:nvSpPr>
        <p:spPr>
          <a:xfrm>
            <a:off x="8418847" y="3404813"/>
            <a:ext cx="3484877" cy="395738"/>
          </a:xfrm>
          <a:prstGeom prst="rect">
            <a:avLst/>
          </a:prstGeom>
          <a:solidFill>
            <a:srgbClr val="FCC8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# </a:t>
            </a: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环境回退</a:t>
            </a:r>
            <a:endParaRPr lang="en-US" altLang="zh-CN" sz="1400" kern="0" dirty="0">
              <a:solidFill>
                <a:srgbClr val="1D1D1A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$ epkg env --rollback</a:t>
            </a:r>
            <a:endParaRPr lang="zh-CN" altLang="en-US" sz="14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1FC2868-5FB6-4C8D-99BA-8F29F1526F15}"/>
              </a:ext>
            </a:extLst>
          </p:cNvPr>
          <p:cNvSpPr/>
          <p:nvPr/>
        </p:nvSpPr>
        <p:spPr>
          <a:xfrm>
            <a:off x="8412254" y="1443006"/>
            <a:ext cx="3484877" cy="415309"/>
          </a:xfrm>
          <a:prstGeom prst="rect">
            <a:avLst/>
          </a:prstGeom>
          <a:solidFill>
            <a:srgbClr val="FCC8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# </a:t>
            </a: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查看环境</a:t>
            </a:r>
            <a:endParaRPr lang="en-US" altLang="zh-CN" sz="1400" kern="0" dirty="0">
              <a:solidFill>
                <a:srgbClr val="1D1D1A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Calibri" panose="020F0502020204030204"/>
              </a:rPr>
              <a:t>$ epkg env list </a:t>
            </a:r>
            <a:endParaRPr lang="zh-CN" altLang="en-US" sz="1400" kern="0" dirty="0">
              <a:solidFill>
                <a:srgbClr val="1D1D1A"/>
              </a:solidFill>
              <a:latin typeface="Calibri" panose="020F0502020204030204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2567229F-2B1D-4464-80EA-CAD61DC5139A}"/>
              </a:ext>
            </a:extLst>
          </p:cNvPr>
          <p:cNvSpPr/>
          <p:nvPr/>
        </p:nvSpPr>
        <p:spPr>
          <a:xfrm>
            <a:off x="8415461" y="1396481"/>
            <a:ext cx="3481670" cy="250645"/>
          </a:xfrm>
          <a:prstGeom prst="roundRect">
            <a:avLst>
              <a:gd name="adj" fmla="val 397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① 查看环境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1B2550D-50E7-4FDD-9B53-BB9013BCFFE9}"/>
              </a:ext>
            </a:extLst>
          </p:cNvPr>
          <p:cNvSpPr/>
          <p:nvPr/>
        </p:nvSpPr>
        <p:spPr>
          <a:xfrm>
            <a:off x="8412254" y="3365357"/>
            <a:ext cx="3481670" cy="250645"/>
          </a:xfrm>
          <a:prstGeom prst="roundRect">
            <a:avLst>
              <a:gd name="adj" fmla="val 397"/>
            </a:avLst>
          </a:prstGeom>
          <a:solidFill>
            <a:srgbClr val="61B23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Calibri" panose="020F0502020204030204"/>
              </a:rPr>
              <a:t>② 环境回退</a:t>
            </a:r>
          </a:p>
        </p:txBody>
      </p:sp>
    </p:spTree>
    <p:extLst>
      <p:ext uri="{BB962C8B-B14F-4D97-AF65-F5344CB8AC3E}">
        <p14:creationId xmlns:p14="http://schemas.microsoft.com/office/powerpoint/2010/main" val="100503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03" y="255995"/>
            <a:ext cx="10736446" cy="480131"/>
          </a:xfrm>
        </p:spPr>
        <p:txBody>
          <a:bodyPr vert="horz" wrap="square" lIns="102240" tIns="45720" rIns="91440" bIns="45720" rtlCol="0" anchor="ctr">
            <a:spAutoFit/>
          </a:bodyPr>
          <a:lstStyle/>
          <a:p>
            <a:pPr defTabSz="1187323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EPKG </a:t>
            </a:r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用户视角：</a:t>
            </a:r>
            <a:r>
              <a:rPr lang="en-US" altLang="zh-CN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DNF + epkg </a:t>
            </a:r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并存，自成体系</a:t>
            </a:r>
            <a:endParaRPr lang="en-US" sz="2800" b="1" dirty="0">
              <a:gradFill>
                <a:gsLst>
                  <a:gs pos="0">
                    <a:srgbClr val="51A4CF"/>
                  </a:gs>
                  <a:gs pos="100000">
                    <a:srgbClr val="303C92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454418" y="2040806"/>
            <a:ext cx="1766254" cy="3271904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yum search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yum list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yum install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yum remove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yum upgrade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…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endParaRPr lang="en-US" sz="1799" dirty="0">
              <a:solidFill>
                <a:srgbClr val="1D1D1A"/>
              </a:solidFill>
              <a:latin typeface="Consolas" panose="020B0609020204030204" pitchFamily="49" charset="0"/>
            </a:endParaRP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/bin/</a:t>
            </a: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bash</a:t>
            </a:r>
          </a:p>
        </p:txBody>
      </p:sp>
      <p:sp>
        <p:nvSpPr>
          <p:cNvPr id="4" name="矩形 3"/>
          <p:cNvSpPr/>
          <p:nvPr/>
        </p:nvSpPr>
        <p:spPr>
          <a:xfrm>
            <a:off x="2721729" y="2169316"/>
            <a:ext cx="1279762" cy="3055928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zh-CN" altLang="en-US" sz="1799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系统</a:t>
            </a: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OS</a:t>
            </a:r>
          </a:p>
          <a:p>
            <a:pPr algn="ctr" defTabSz="914112">
              <a:defRPr/>
            </a:pPr>
            <a:endParaRPr lang="en-US" altLang="zh-CN" sz="1799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914112"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/boot</a:t>
            </a:r>
          </a:p>
          <a:p>
            <a:pPr algn="ctr" defTabSz="914112"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</a:t>
            </a:r>
            <a:r>
              <a:rPr lang="en-US" altLang="zh-CN" sz="1799" dirty="0" err="1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etc</a:t>
            </a:r>
            <a:endParaRPr lang="en-US" altLang="zh-CN" sz="1799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914112"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</a:t>
            </a:r>
            <a:r>
              <a:rPr lang="en-US" altLang="zh-CN" sz="1799" dirty="0" err="1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usr</a:t>
            </a:r>
            <a:endParaRPr lang="en-US" altLang="zh-CN" sz="1799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914112"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/bin</a:t>
            </a:r>
          </a:p>
          <a:p>
            <a:pPr algn="ctr" defTabSz="914112">
              <a:defRPr/>
            </a:pPr>
            <a:r>
              <a:rPr lang="en-US" altLang="zh-CN" sz="1799" b="1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/lib</a:t>
            </a:r>
          </a:p>
          <a:p>
            <a:pPr algn="ctr" defTabSz="914112"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</a:t>
            </a:r>
            <a:r>
              <a:rPr lang="en-US" altLang="zh-CN" sz="1799" dirty="0" err="1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var</a:t>
            </a:r>
            <a:endParaRPr lang="en-US" altLang="zh-CN" sz="1799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914112"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</a:t>
            </a:r>
            <a:r>
              <a:rPr lang="en-US" altLang="zh-CN" sz="1799" dirty="0" err="1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mnt</a:t>
            </a:r>
            <a:endParaRPr lang="en-US" altLang="zh-CN" sz="1799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914112"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</a:t>
            </a:r>
            <a:r>
              <a:rPr lang="en-US" altLang="zh-CN" sz="1799" dirty="0" err="1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srv</a:t>
            </a:r>
            <a:endParaRPr lang="zh-CN" altLang="en-US" sz="1799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5750" y="2169316"/>
            <a:ext cx="945613" cy="1393199"/>
          </a:xfrm>
          <a:prstGeom prst="rect">
            <a:avLst/>
          </a:prstGeom>
          <a:solidFill>
            <a:srgbClr val="D0E8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zh-CN" altLang="en-US" sz="1050" b="1" dirty="0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用户环境</a:t>
            </a:r>
            <a:r>
              <a:rPr lang="en-US" altLang="zh-CN" sz="1050" b="1" dirty="0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1</a:t>
            </a:r>
          </a:p>
          <a:p>
            <a:pPr algn="ctr" defTabSz="914112">
              <a:defRPr/>
            </a:pPr>
            <a:r>
              <a:rPr lang="en-US" altLang="zh-CN" sz="1050" dirty="0" err="1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etc</a:t>
            </a:r>
            <a:endParaRPr lang="en-US" altLang="zh-CN" sz="1050" dirty="0">
              <a:solidFill>
                <a:srgbClr val="666666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914112">
              <a:defRPr/>
            </a:pPr>
            <a:r>
              <a:rPr lang="en-US" altLang="zh-CN" sz="1050" dirty="0" err="1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usr</a:t>
            </a:r>
            <a:endParaRPr lang="en-US" altLang="zh-CN" sz="1050" dirty="0">
              <a:solidFill>
                <a:srgbClr val="666666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914112">
              <a:defRPr/>
            </a:pPr>
            <a:r>
              <a:rPr lang="en-US" altLang="zh-CN" sz="1050" dirty="0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bin</a:t>
            </a:r>
          </a:p>
          <a:p>
            <a:pPr algn="ctr" defTabSz="914112">
              <a:defRPr/>
            </a:pPr>
            <a:r>
              <a:rPr lang="en-US" altLang="zh-CN" sz="1050" b="1" dirty="0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lib</a:t>
            </a:r>
          </a:p>
          <a:p>
            <a:pPr algn="ctr" defTabSz="914112">
              <a:defRPr/>
            </a:pPr>
            <a:r>
              <a:rPr lang="en-US" altLang="zh-CN" sz="1050" dirty="0" err="1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var</a:t>
            </a:r>
            <a:endParaRPr lang="zh-CN" altLang="en-US" sz="1050" dirty="0">
              <a:solidFill>
                <a:srgbClr val="666666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5750" y="3832046"/>
            <a:ext cx="945613" cy="1393199"/>
          </a:xfrm>
          <a:prstGeom prst="rect">
            <a:avLst/>
          </a:prstGeom>
          <a:solidFill>
            <a:srgbClr val="D0E8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zh-CN" altLang="en-US" sz="1050" b="1" dirty="0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用户环境</a:t>
            </a:r>
            <a:r>
              <a:rPr lang="en-US" altLang="zh-CN" sz="1050" b="1" dirty="0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2</a:t>
            </a:r>
          </a:p>
          <a:p>
            <a:pPr algn="ctr" defTabSz="914112">
              <a:defRPr/>
            </a:pPr>
            <a:r>
              <a:rPr lang="en-US" altLang="zh-CN" sz="1050" dirty="0" err="1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etc</a:t>
            </a:r>
            <a:endParaRPr lang="en-US" altLang="zh-CN" sz="1050" dirty="0">
              <a:solidFill>
                <a:srgbClr val="666666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914112">
              <a:defRPr/>
            </a:pPr>
            <a:r>
              <a:rPr lang="en-US" altLang="zh-CN" sz="1050" dirty="0" err="1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usr</a:t>
            </a:r>
            <a:endParaRPr lang="en-US" altLang="zh-CN" sz="1050" dirty="0">
              <a:solidFill>
                <a:srgbClr val="666666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914112">
              <a:defRPr/>
            </a:pPr>
            <a:r>
              <a:rPr lang="en-US" altLang="zh-CN" sz="1050" dirty="0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bin</a:t>
            </a:r>
          </a:p>
          <a:p>
            <a:pPr algn="ctr" defTabSz="914112">
              <a:defRPr/>
            </a:pPr>
            <a:r>
              <a:rPr lang="en-US" altLang="zh-CN" sz="1050" dirty="0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lib</a:t>
            </a:r>
          </a:p>
          <a:p>
            <a:pPr algn="ctr" defTabSz="914112">
              <a:defRPr/>
            </a:pPr>
            <a:r>
              <a:rPr lang="en-US" altLang="zh-CN" sz="1050" dirty="0" err="1">
                <a:solidFill>
                  <a:srgbClr val="66666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var</a:t>
            </a:r>
            <a:endParaRPr lang="zh-CN" altLang="en-US" sz="1050" dirty="0">
              <a:solidFill>
                <a:srgbClr val="666666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23793" y="2187765"/>
            <a:ext cx="1794118" cy="30559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12">
              <a:defRPr/>
            </a:pPr>
            <a:r>
              <a:rPr lang="en-US" altLang="zh-CN" sz="1200" b="1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/opt/</a:t>
            </a:r>
            <a:r>
              <a:rPr lang="en-US" altLang="zh-CN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oepkg</a:t>
            </a:r>
            <a:r>
              <a:rPr lang="en-US" altLang="zh-CN" sz="1200" b="1" dirty="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/store</a:t>
            </a:r>
          </a:p>
          <a:p>
            <a:pPr defTabSz="914112">
              <a:defRPr/>
            </a:pPr>
            <a:endParaRPr lang="en-US" altLang="zh-CN" sz="1050" b="1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914112">
              <a:defRPr/>
            </a:pPr>
            <a:endParaRPr lang="en-US" altLang="zh-CN" sz="1050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914112">
              <a:defRPr/>
            </a:pPr>
            <a:r>
              <a:rPr lang="en-US" altLang="zh-CN" sz="1050" b="1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$hash-bash-$</a:t>
            </a:r>
            <a:r>
              <a:rPr lang="en-US" altLang="zh-CN" sz="1050" b="1" dirty="0" err="1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ver</a:t>
            </a:r>
            <a:r>
              <a:rPr lang="en-US" altLang="zh-CN" sz="1050" b="1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</a:t>
            </a:r>
          </a:p>
          <a:p>
            <a:pPr defTabSz="914112">
              <a:defRPr/>
            </a:pPr>
            <a:r>
              <a:rPr lang="en-US" altLang="zh-CN" sz="1050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 bin/bash</a:t>
            </a:r>
          </a:p>
          <a:p>
            <a:pPr defTabSz="914112">
              <a:defRPr/>
            </a:pPr>
            <a:r>
              <a:rPr lang="en-US" altLang="zh-CN" sz="1050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usr</a:t>
            </a:r>
            <a:r>
              <a:rPr lang="en-US" altLang="zh-CN" sz="1050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/…</a:t>
            </a:r>
          </a:p>
          <a:p>
            <a:pPr defTabSz="914112">
              <a:defRPr/>
            </a:pPr>
            <a:endParaRPr lang="en-US" altLang="zh-CN" sz="1050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914112">
              <a:defRPr/>
            </a:pPr>
            <a:r>
              <a:rPr lang="en-US" altLang="zh-CN" sz="1050" b="1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$hash-</a:t>
            </a:r>
            <a:r>
              <a:rPr lang="en-US" altLang="zh-CN" sz="1050" b="1" dirty="0" err="1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glibc</a:t>
            </a:r>
            <a:r>
              <a:rPr lang="en-US" altLang="zh-CN" sz="1050" b="1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-$</a:t>
            </a:r>
            <a:r>
              <a:rPr lang="en-US" altLang="zh-CN" sz="1050" b="1" dirty="0" err="1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ver</a:t>
            </a:r>
            <a:r>
              <a:rPr lang="en-US" altLang="zh-CN" sz="1050" b="1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/</a:t>
            </a:r>
          </a:p>
          <a:p>
            <a:pPr defTabSz="914112">
              <a:defRPr/>
            </a:pPr>
            <a:r>
              <a:rPr lang="en-US" altLang="zh-CN" sz="1050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 lib/libc.so.6</a:t>
            </a:r>
          </a:p>
          <a:p>
            <a:pPr defTabSz="914112">
              <a:defRPr/>
            </a:pPr>
            <a:r>
              <a:rPr lang="en-US" altLang="zh-CN" sz="1050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 lib/libpthread.so.0</a:t>
            </a:r>
          </a:p>
          <a:p>
            <a:pPr defTabSz="914112">
              <a:defRPr/>
            </a:pPr>
            <a:r>
              <a:rPr lang="en-US" altLang="zh-CN" sz="1050" dirty="0">
                <a:solidFill>
                  <a:srgbClr val="1D1D1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…</a:t>
            </a:r>
            <a:endParaRPr lang="zh-CN" altLang="en-US" sz="1050" dirty="0">
              <a:solidFill>
                <a:srgbClr val="1D1D1A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26764" y="2887696"/>
            <a:ext cx="579720" cy="1691848"/>
            <a:chOff x="6097854" y="2687202"/>
            <a:chExt cx="1057013" cy="1879133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6097854" y="2687202"/>
              <a:ext cx="1057013" cy="503339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6097854" y="4272721"/>
              <a:ext cx="1057013" cy="293614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796827" y="3728099"/>
            <a:ext cx="564037" cy="1692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>
              <a:defRPr/>
            </a:pPr>
            <a:r>
              <a:rPr kumimoji="1"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符号链接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29116" y="1420796"/>
            <a:ext cx="922969" cy="646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>
              <a:defRPr/>
            </a:pPr>
            <a:r>
              <a:rPr kumimoji="1" lang="zh-CN" altLang="en-US" sz="17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安装目录</a:t>
            </a:r>
            <a:endParaRPr kumimoji="1" lang="en-US" altLang="zh-CN" sz="1799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2">
              <a:defRPr/>
            </a:pP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文件去重</a:t>
            </a: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2">
              <a:defRPr/>
            </a:pP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多版本共存</a:t>
            </a: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53152" y="1426445"/>
            <a:ext cx="922969" cy="646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>
              <a:defRPr/>
            </a:pPr>
            <a:r>
              <a:rPr kumimoji="1" lang="zh-CN" altLang="en-US" sz="17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透明容器</a:t>
            </a:r>
            <a:endParaRPr kumimoji="1" lang="en-US" altLang="zh-CN" sz="1799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2">
              <a:defRPr/>
            </a:pP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多环境</a:t>
            </a: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2">
              <a:defRPr/>
            </a:pP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多版本</a:t>
            </a: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339916" y="1154662"/>
            <a:ext cx="0" cy="43808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184684" y="3637134"/>
            <a:ext cx="102597" cy="50038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08928" y="3660603"/>
            <a:ext cx="705046" cy="1692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>
              <a:defRPr/>
            </a:pPr>
            <a:r>
              <a:rPr kumimoji="1"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动态链接库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8988130" y="2040806"/>
            <a:ext cx="3203870" cy="349470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epkg </a:t>
            </a: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search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epkg </a:t>
            </a: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list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epkg </a:t>
            </a: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install </a:t>
            </a: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[–-env xxx]</a:t>
            </a:r>
            <a:endParaRPr lang="en-US" sz="1799" dirty="0">
              <a:solidFill>
                <a:srgbClr val="1D1D1A"/>
              </a:solidFill>
              <a:latin typeface="Consolas" panose="020B0609020204030204" pitchFamily="49" charset="0"/>
            </a:endParaRP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epkg </a:t>
            </a: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 [–-env xxx]</a:t>
            </a:r>
            <a:endParaRPr lang="en-US" sz="1799" dirty="0">
              <a:solidFill>
                <a:srgbClr val="1D1D1A"/>
              </a:solidFill>
              <a:latin typeface="Consolas" panose="020B0609020204030204" pitchFamily="49" charset="0"/>
            </a:endParaRP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epkg </a:t>
            </a: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upgrade</a:t>
            </a: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 [–-env xxx]</a:t>
            </a:r>
            <a:endParaRPr lang="en-US" sz="1799" dirty="0">
              <a:solidFill>
                <a:srgbClr val="1D1D1A"/>
              </a:solidFill>
              <a:latin typeface="Consolas" panose="020B0609020204030204" pitchFamily="49" charset="0"/>
            </a:endParaRP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…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$myenv1/bin/bash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altLang="zh-CN" sz="1799" dirty="0">
                <a:solidFill>
                  <a:srgbClr val="1D1D1A"/>
                </a:solidFill>
                <a:latin typeface="Consolas" panose="020B0609020204030204" pitchFamily="49" charset="0"/>
              </a:rPr>
              <a:t>$myenv2/bin/bash</a:t>
            </a:r>
          </a:p>
          <a:p>
            <a:pPr marL="11109" indent="0" defTabSz="1187323">
              <a:buClr>
                <a:srgbClr val="E9002F"/>
              </a:buClr>
              <a:buNone/>
              <a:tabLst>
                <a:tab pos="1207605" algn="ctr"/>
              </a:tabLst>
              <a:defRPr/>
            </a:pPr>
            <a:r>
              <a:rPr lang="en-US" sz="1799" dirty="0">
                <a:solidFill>
                  <a:srgbClr val="1D1D1A"/>
                </a:solidFill>
                <a:latin typeface="Consolas" panose="020B0609020204030204" pitchFamily="49" charset="0"/>
              </a:rPr>
              <a:t>$PATH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994269" y="1024830"/>
            <a:ext cx="572050" cy="2768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>
              <a:defRPr/>
            </a:pPr>
            <a:r>
              <a:rPr kumimoji="1" lang="en-US" altLang="zh-CN" sz="17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 IS</a:t>
            </a: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加号 26"/>
          <p:cNvSpPr/>
          <p:nvPr/>
        </p:nvSpPr>
        <p:spPr>
          <a:xfrm>
            <a:off x="4330971" y="3535817"/>
            <a:ext cx="354425" cy="351507"/>
          </a:xfrm>
          <a:prstGeom prst="mathPlu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70247" y="1024830"/>
            <a:ext cx="634221" cy="2768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112">
              <a:defRPr/>
            </a:pPr>
            <a:r>
              <a:rPr kumimoji="1" lang="en-US" altLang="zh-CN" sz="17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Be</a:t>
            </a: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26986" y="5796330"/>
            <a:ext cx="7158139" cy="584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12">
              <a:defRPr/>
            </a:pP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透明容器：轻量（毫秒级启动）、</a:t>
            </a:r>
            <a:r>
              <a:rPr kumimoji="1" lang="en-US" altLang="zh-CN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底噪、</a:t>
            </a:r>
            <a:r>
              <a:rPr kumimoji="1" lang="en-US" altLang="zh-CN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fs</a:t>
            </a: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隔离</a:t>
            </a:r>
            <a:endParaRPr kumimoji="1" lang="en-US" altLang="zh-CN" sz="15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2">
              <a:defRPr/>
            </a:pP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关键技术：符号链接（兼容性）；动态链接（自包含）；加载器（无感启动）</a:t>
            </a:r>
            <a:endParaRPr kumimoji="1" lang="en-US" altLang="zh-CN" sz="15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8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08410" y="442770"/>
            <a:ext cx="10736446" cy="480131"/>
          </a:xfrm>
        </p:spPr>
        <p:txBody>
          <a:bodyPr vert="horz" wrap="square" lIns="102240" tIns="45720" rIns="91440" bIns="45720" rtlCol="0" anchor="ctr">
            <a:spAutoFit/>
          </a:bodyPr>
          <a:lstStyle/>
          <a:p>
            <a:pPr defTabSz="1187323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EPKG </a:t>
            </a:r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开发视角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54403" y="1681488"/>
            <a:ext cx="1107563" cy="369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12">
              <a:defRPr/>
            </a:pPr>
            <a:r>
              <a:rPr lang="zh-CN" altLang="en-US" sz="179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同源异构</a:t>
            </a:r>
          </a:p>
        </p:txBody>
      </p:sp>
      <p:sp>
        <p:nvSpPr>
          <p:cNvPr id="13" name="矩形 12"/>
          <p:cNvSpPr/>
          <p:nvPr/>
        </p:nvSpPr>
        <p:spPr>
          <a:xfrm>
            <a:off x="728891" y="3604745"/>
            <a:ext cx="5857062" cy="230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12">
              <a:defRPr/>
            </a:pPr>
            <a:r>
              <a:rPr kumimoji="1" lang="zh-CN" altLang="en-US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 复用</a:t>
            </a:r>
            <a:r>
              <a:rPr kumimoji="1" lang="en-US" altLang="zh-CN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openEuler</a:t>
            </a:r>
            <a:r>
              <a:rPr kumimoji="1" lang="zh-CN" altLang="en-US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源码，统一生态</a:t>
            </a:r>
            <a:endParaRPr kumimoji="1" lang="en-US" altLang="zh-CN" sz="1599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6" indent="-285636" defTabSz="914112">
              <a:buFontTx/>
              <a:buChar char="-"/>
              <a:defRPr/>
            </a:pP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共享源码包、安全更新，低维护成本</a:t>
            </a:r>
            <a:endParaRPr kumimoji="1" lang="en-US" altLang="zh-CN" sz="15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6" indent="-285636" defTabSz="914112">
              <a:buFontTx/>
              <a:buChar char="-"/>
              <a:defRPr/>
            </a:pP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共享万级应用程序，领先千级</a:t>
            </a:r>
            <a:r>
              <a:rPr kumimoji="1" lang="en-US" altLang="zh-CN" sz="1599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flatpak</a:t>
            </a:r>
            <a:r>
              <a:rPr kumimoji="1" lang="en-US" altLang="zh-CN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/snap</a:t>
            </a:r>
          </a:p>
          <a:p>
            <a:pPr marL="285636" indent="-285636" defTabSz="914112">
              <a:buFontTx/>
              <a:buChar char="-"/>
              <a:defRPr/>
            </a:pPr>
            <a:endParaRPr kumimoji="1" lang="en-US" altLang="zh-CN" sz="15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2">
              <a:defRPr/>
            </a:pPr>
            <a:r>
              <a:rPr kumimoji="1" lang="zh-CN" altLang="en-US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 继承</a:t>
            </a:r>
            <a:r>
              <a:rPr kumimoji="1" lang="en-US" altLang="zh-CN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RPM</a:t>
            </a:r>
            <a:r>
              <a:rPr kumimoji="1" lang="zh-CN" altLang="en-US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二进制格式优点</a:t>
            </a:r>
            <a:endParaRPr kumimoji="1" lang="en-US" altLang="zh-CN" sz="1599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6" indent="-285636" defTabSz="914112">
              <a:buFontTx/>
              <a:buChar char="-"/>
              <a:defRPr/>
            </a:pP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精细化共享库，</a:t>
            </a:r>
            <a:r>
              <a:rPr kumimoji="1" lang="en-US" altLang="zh-CN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 </a:t>
            </a:r>
            <a:r>
              <a:rPr kumimoji="1" lang="en-US" altLang="zh-CN" sz="1599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flatpak</a:t>
            </a: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臃肿的软件包</a:t>
            </a:r>
            <a:endParaRPr kumimoji="1" lang="en-US" altLang="zh-CN" sz="15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636" indent="-285636" defTabSz="914112">
              <a:buFontTx/>
              <a:buChar char="-"/>
              <a:defRPr/>
            </a:pP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打包任意软件，</a:t>
            </a:r>
            <a:r>
              <a:rPr kumimoji="1" lang="en-US" altLang="zh-CN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 </a:t>
            </a:r>
            <a:r>
              <a:rPr kumimoji="1" lang="en-US" altLang="zh-CN" sz="1599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flatpak</a:t>
            </a:r>
            <a:r>
              <a:rPr kumimoji="1" lang="zh-CN" altLang="en-US" sz="1599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主打桌面应用</a:t>
            </a:r>
            <a:endParaRPr kumimoji="1" lang="en-US" altLang="zh-CN" sz="15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2">
              <a:defRPr/>
            </a:pPr>
            <a:endParaRPr kumimoji="1" lang="en-US" altLang="zh-CN" sz="15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914112">
              <a:defRPr/>
            </a:pPr>
            <a:r>
              <a:rPr kumimoji="1" lang="zh-CN" altLang="en-US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 </a:t>
            </a:r>
            <a:r>
              <a:rPr kumimoji="1" lang="en-US" altLang="zh-CN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EPKG</a:t>
            </a:r>
            <a:r>
              <a:rPr kumimoji="1" lang="zh-CN" altLang="en-US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包管理器，继承</a:t>
            </a:r>
            <a:r>
              <a:rPr kumimoji="1" lang="en-US" altLang="zh-CN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DNF/pip</a:t>
            </a:r>
            <a:r>
              <a:rPr kumimoji="1" lang="zh-CN" altLang="en-US" sz="15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操作习惯 </a:t>
            </a:r>
            <a:endParaRPr kumimoji="1" lang="zh-CN" altLang="en-US" sz="1599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8892" y="2330279"/>
            <a:ext cx="1011216" cy="463225"/>
          </a:xfrm>
          <a:prstGeom prst="round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599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YAML</a:t>
            </a:r>
            <a:r>
              <a:rPr lang="zh-CN" altLang="en-US" sz="1599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包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846403" y="2050675"/>
            <a:ext cx="1547281" cy="463225"/>
          </a:xfrm>
          <a:prstGeom prst="round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en-US" altLang="zh-CN" sz="1599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openEuler RPM</a:t>
            </a:r>
            <a:endParaRPr lang="zh-CN" altLang="en-US" sz="1599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46403" y="2609872"/>
            <a:ext cx="1547281" cy="4632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034">
              <a:defRPr/>
            </a:pPr>
            <a:r>
              <a:rPr lang="en-US" altLang="zh-CN" sz="1599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openEuler epkg</a:t>
            </a:r>
            <a:endParaRPr lang="zh-CN" altLang="en-US" sz="1599" kern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7" name="肘形连接符 16"/>
          <p:cNvCxnSpPr>
            <a:endCxn id="15" idx="1"/>
          </p:cNvCxnSpPr>
          <p:nvPr/>
        </p:nvCxnSpPr>
        <p:spPr>
          <a:xfrm flipV="1">
            <a:off x="1740108" y="2282288"/>
            <a:ext cx="1106295" cy="231614"/>
          </a:xfrm>
          <a:prstGeom prst="bentConnector3">
            <a:avLst>
              <a:gd name="adj1" fmla="val 35712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肘形连接符 17"/>
          <p:cNvCxnSpPr>
            <a:stCxn id="14" idx="3"/>
            <a:endCxn id="16" idx="1"/>
          </p:cNvCxnSpPr>
          <p:nvPr/>
        </p:nvCxnSpPr>
        <p:spPr>
          <a:xfrm>
            <a:off x="1740108" y="2561892"/>
            <a:ext cx="1106295" cy="279593"/>
          </a:xfrm>
          <a:prstGeom prst="bentConnector3">
            <a:avLst>
              <a:gd name="adj1" fmla="val 35712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137521" y="2353302"/>
            <a:ext cx="646079" cy="369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12">
              <a:defRPr/>
            </a:pPr>
            <a:r>
              <a:rPr lang="zh-CN" altLang="en-US" sz="1799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构建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81568" y="2282288"/>
            <a:ext cx="5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81568" y="2841484"/>
            <a:ext cx="5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磁盘 26"/>
          <p:cNvSpPr/>
          <p:nvPr/>
        </p:nvSpPr>
        <p:spPr>
          <a:xfrm>
            <a:off x="5089721" y="1879538"/>
            <a:ext cx="1173824" cy="56937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799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openEuler repo</a:t>
            </a:r>
            <a:endParaRPr lang="zh-CN" altLang="en-US" sz="1799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流程图: 磁盘 27"/>
          <p:cNvSpPr/>
          <p:nvPr/>
        </p:nvSpPr>
        <p:spPr>
          <a:xfrm>
            <a:off x="5089721" y="2636792"/>
            <a:ext cx="1173824" cy="569370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799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epkg</a:t>
            </a:r>
            <a:r>
              <a:rPr lang="zh-CN" altLang="en-US" sz="1799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1799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repo</a:t>
            </a:r>
            <a:endParaRPr lang="zh-CN" altLang="en-US" sz="1799" kern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05848" y="2493459"/>
            <a:ext cx="1107996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12">
              <a:defRPr/>
            </a:pPr>
            <a:r>
              <a:rPr lang="en-US" altLang="zh-CN" sz="179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EPKG</a:t>
            </a:r>
          </a:p>
          <a:p>
            <a:pPr algn="ctr" defTabSz="914112">
              <a:defRPr/>
            </a:pPr>
            <a:r>
              <a:rPr lang="zh-CN" altLang="en-US" sz="179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包管理器</a:t>
            </a:r>
          </a:p>
        </p:txBody>
      </p:sp>
      <p:sp>
        <p:nvSpPr>
          <p:cNvPr id="30" name="矩形 29"/>
          <p:cNvSpPr/>
          <p:nvPr/>
        </p:nvSpPr>
        <p:spPr>
          <a:xfrm>
            <a:off x="1026831" y="2736883"/>
            <a:ext cx="415336" cy="36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12">
              <a:defRPr/>
            </a:pPr>
            <a:r>
              <a:rPr kumimoji="1" lang="zh-CN" altLang="en-US" sz="17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endParaRPr lang="zh-CN" altLang="en-US" sz="1799" dirty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16254" y="3038520"/>
            <a:ext cx="415336" cy="36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12">
              <a:defRPr/>
            </a:pPr>
            <a:r>
              <a:rPr kumimoji="1" lang="zh-CN" altLang="en-US" sz="17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endParaRPr lang="zh-CN" altLang="en-US" sz="1799" dirty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17727" y="3038520"/>
            <a:ext cx="484239" cy="369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12">
              <a:defRPr/>
            </a:pPr>
            <a:r>
              <a:rPr kumimoji="1" lang="zh-CN" altLang="en-US" sz="1799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 </a:t>
            </a:r>
            <a:endParaRPr lang="zh-CN" altLang="en-US" sz="1799" dirty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2054" name="Picture 6" descr="Developer - Free computer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85" y="1471251"/>
            <a:ext cx="710894" cy="7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ser Account Management - Network Nu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83" y="1750873"/>
            <a:ext cx="2289083" cy="152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30A347A2-F169-4C3D-A2E9-40EFAB41EAA5}"/>
              </a:ext>
            </a:extLst>
          </p:cNvPr>
          <p:cNvGrpSpPr/>
          <p:nvPr/>
        </p:nvGrpSpPr>
        <p:grpSpPr>
          <a:xfrm>
            <a:off x="5994300" y="3586847"/>
            <a:ext cx="5587488" cy="3162150"/>
            <a:chOff x="305311" y="2808956"/>
            <a:chExt cx="6850537" cy="4056361"/>
          </a:xfrm>
        </p:grpSpPr>
        <p:sp>
          <p:nvSpPr>
            <p:cNvPr id="24" name="圆角矩形 92">
              <a:extLst>
                <a:ext uri="{FF2B5EF4-FFF2-40B4-BE49-F238E27FC236}">
                  <a16:creationId xmlns:a16="http://schemas.microsoft.com/office/drawing/2014/main" id="{786E47A7-7662-457F-A3C6-5D657E6945AE}"/>
                </a:ext>
              </a:extLst>
            </p:cNvPr>
            <p:cNvSpPr/>
            <p:nvPr/>
          </p:nvSpPr>
          <p:spPr>
            <a:xfrm>
              <a:off x="5760710" y="5849016"/>
              <a:ext cx="1395138" cy="91440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rPr>
                <a:t>   Ubuntu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圆角矩形 91">
              <a:extLst>
                <a:ext uri="{FF2B5EF4-FFF2-40B4-BE49-F238E27FC236}">
                  <a16:creationId xmlns:a16="http://schemas.microsoft.com/office/drawing/2014/main" id="{624C89DC-92E7-4049-86BE-16F917D74F80}"/>
                </a:ext>
              </a:extLst>
            </p:cNvPr>
            <p:cNvSpPr/>
            <p:nvPr/>
          </p:nvSpPr>
          <p:spPr>
            <a:xfrm>
              <a:off x="5661063" y="5776917"/>
              <a:ext cx="1395138" cy="91440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rPr>
                <a:t>   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圆角矩形 29">
              <a:extLst>
                <a:ext uri="{FF2B5EF4-FFF2-40B4-BE49-F238E27FC236}">
                  <a16:creationId xmlns:a16="http://schemas.microsoft.com/office/drawing/2014/main" id="{1C8DB902-34DD-4269-8041-7D838E8EBE41}"/>
                </a:ext>
              </a:extLst>
            </p:cNvPr>
            <p:cNvSpPr/>
            <p:nvPr/>
          </p:nvSpPr>
          <p:spPr>
            <a:xfrm>
              <a:off x="5047541" y="3114117"/>
              <a:ext cx="914400" cy="914400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ISV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A830B93-66C2-4DC1-831B-CAA6BC486BE1}"/>
                </a:ext>
              </a:extLst>
            </p:cNvPr>
            <p:cNvGrpSpPr/>
            <p:nvPr/>
          </p:nvGrpSpPr>
          <p:grpSpPr>
            <a:xfrm>
              <a:off x="305311" y="3114117"/>
              <a:ext cx="3108047" cy="3310684"/>
              <a:chOff x="376100" y="2450220"/>
              <a:chExt cx="4021573" cy="3310684"/>
            </a:xfrm>
          </p:grpSpPr>
          <p:sp>
            <p:nvSpPr>
              <p:cNvPr id="47" name="圆角矩形 31">
                <a:extLst>
                  <a:ext uri="{FF2B5EF4-FFF2-40B4-BE49-F238E27FC236}">
                    <a16:creationId xmlns:a16="http://schemas.microsoft.com/office/drawing/2014/main" id="{5F101878-1C00-4FFA-A6D3-AEC30D24C788}"/>
                  </a:ext>
                </a:extLst>
              </p:cNvPr>
              <p:cNvSpPr/>
              <p:nvPr/>
            </p:nvSpPr>
            <p:spPr>
              <a:xfrm>
                <a:off x="2111255" y="2450220"/>
                <a:ext cx="914400" cy="914400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ISV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圆角矩形 32">
                <a:extLst>
                  <a:ext uri="{FF2B5EF4-FFF2-40B4-BE49-F238E27FC236}">
                    <a16:creationId xmlns:a16="http://schemas.microsoft.com/office/drawing/2014/main" id="{0E952EBA-7827-4DBA-A48F-14F8DD4C3C4D}"/>
                  </a:ext>
                </a:extLst>
              </p:cNvPr>
              <p:cNvSpPr/>
              <p:nvPr/>
            </p:nvSpPr>
            <p:spPr>
              <a:xfrm>
                <a:off x="419668" y="3849319"/>
                <a:ext cx="1237533" cy="914400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麒麟</a:t>
                </a:r>
              </a:p>
            </p:txBody>
          </p:sp>
          <p:sp>
            <p:nvSpPr>
              <p:cNvPr id="49" name="圆角矩形 33">
                <a:extLst>
                  <a:ext uri="{FF2B5EF4-FFF2-40B4-BE49-F238E27FC236}">
                    <a16:creationId xmlns:a16="http://schemas.microsoft.com/office/drawing/2014/main" id="{B8A56EBA-9991-40DD-8912-95AF4A0FF8CD}"/>
                  </a:ext>
                </a:extLst>
              </p:cNvPr>
              <p:cNvSpPr/>
              <p:nvPr/>
            </p:nvSpPr>
            <p:spPr>
              <a:xfrm>
                <a:off x="3215869" y="3849319"/>
                <a:ext cx="1177376" cy="914400"/>
              </a:xfrm>
              <a:prstGeom prst="roundRect">
                <a:avLst/>
              </a:prstGeom>
              <a:solidFill>
                <a:srgbClr val="70AD47"/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openEuler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圆角矩形 34">
                <a:extLst>
                  <a:ext uri="{FF2B5EF4-FFF2-40B4-BE49-F238E27FC236}">
                    <a16:creationId xmlns:a16="http://schemas.microsoft.com/office/drawing/2014/main" id="{54AEE195-9263-407B-B2EF-2BFCED2C967B}"/>
                  </a:ext>
                </a:extLst>
              </p:cNvPr>
              <p:cNvSpPr/>
              <p:nvPr/>
            </p:nvSpPr>
            <p:spPr>
              <a:xfrm>
                <a:off x="1788123" y="3849319"/>
                <a:ext cx="1237533" cy="914400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Ubuntu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62E9694-97BE-40A3-BA2C-8A253848212D}"/>
                  </a:ext>
                </a:extLst>
              </p:cNvPr>
              <p:cNvCxnSpPr/>
              <p:nvPr/>
            </p:nvCxnSpPr>
            <p:spPr>
              <a:xfrm flipH="1">
                <a:off x="1533168" y="3376863"/>
                <a:ext cx="534915" cy="345267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B1E9E145-6BA4-423D-90BF-A4B928A05B3E}"/>
                  </a:ext>
                </a:extLst>
              </p:cNvPr>
              <p:cNvCxnSpPr/>
              <p:nvPr/>
            </p:nvCxnSpPr>
            <p:spPr>
              <a:xfrm>
                <a:off x="2496838" y="3462590"/>
                <a:ext cx="0" cy="25954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7B7631B-DC3C-4895-9ED1-E59772399F7D}"/>
                  </a:ext>
                </a:extLst>
              </p:cNvPr>
              <p:cNvCxnSpPr/>
              <p:nvPr/>
            </p:nvCxnSpPr>
            <p:spPr>
              <a:xfrm>
                <a:off x="3025655" y="3364620"/>
                <a:ext cx="596424" cy="35751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7584F3C-49B2-4710-ABF4-324AB4752C91}"/>
                  </a:ext>
                </a:extLst>
              </p:cNvPr>
              <p:cNvSpPr txBox="1"/>
              <p:nvPr/>
            </p:nvSpPr>
            <p:spPr>
              <a:xfrm>
                <a:off x="376100" y="3348576"/>
                <a:ext cx="1269478" cy="294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挨个</a:t>
                </a: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适配</a:t>
                </a:r>
              </a:p>
            </p:txBody>
          </p:sp>
          <p:sp>
            <p:nvSpPr>
              <p:cNvPr id="55" name="圆角矩形 87">
                <a:extLst>
                  <a:ext uri="{FF2B5EF4-FFF2-40B4-BE49-F238E27FC236}">
                    <a16:creationId xmlns:a16="http://schemas.microsoft.com/office/drawing/2014/main" id="{4805A01E-6B4F-40F3-8AB2-EFD40F6757C4}"/>
                  </a:ext>
                </a:extLst>
              </p:cNvPr>
              <p:cNvSpPr/>
              <p:nvPr/>
            </p:nvSpPr>
            <p:spPr>
              <a:xfrm>
                <a:off x="408046" y="4846504"/>
                <a:ext cx="1237533" cy="914400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CentOS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圆角矩形 88">
                <a:extLst>
                  <a:ext uri="{FF2B5EF4-FFF2-40B4-BE49-F238E27FC236}">
                    <a16:creationId xmlns:a16="http://schemas.microsoft.com/office/drawing/2014/main" id="{4491B35F-919B-4370-91AE-EA05DD8AF00E}"/>
                  </a:ext>
                </a:extLst>
              </p:cNvPr>
              <p:cNvSpPr/>
              <p:nvPr/>
            </p:nvSpPr>
            <p:spPr>
              <a:xfrm>
                <a:off x="1784093" y="4846504"/>
                <a:ext cx="1237533" cy="914400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Debian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圆角矩形 89">
                <a:extLst>
                  <a:ext uri="{FF2B5EF4-FFF2-40B4-BE49-F238E27FC236}">
                    <a16:creationId xmlns:a16="http://schemas.microsoft.com/office/drawing/2014/main" id="{FDCCD97A-AB08-4119-A885-DE3EBD510CBB}"/>
                  </a:ext>
                </a:extLst>
              </p:cNvPr>
              <p:cNvSpPr/>
              <p:nvPr/>
            </p:nvSpPr>
            <p:spPr>
              <a:xfrm>
                <a:off x="3160140" y="4846503"/>
                <a:ext cx="1237533" cy="914400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SUSE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8B3552-0A84-4848-AF08-A63DBD2324EF}"/>
                </a:ext>
              </a:extLst>
            </p:cNvPr>
            <p:cNvSpPr txBox="1"/>
            <p:nvPr/>
          </p:nvSpPr>
          <p:spPr>
            <a:xfrm>
              <a:off x="4161351" y="4066149"/>
              <a:ext cx="981108" cy="294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一次适配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2B0B5FE-5565-4241-B961-5FE3983F6936}"/>
                </a:ext>
              </a:extLst>
            </p:cNvPr>
            <p:cNvSpPr txBox="1"/>
            <p:nvPr/>
          </p:nvSpPr>
          <p:spPr>
            <a:xfrm>
              <a:off x="4161351" y="5351192"/>
              <a:ext cx="981108" cy="294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处处运行</a:t>
              </a:r>
            </a:p>
          </p:txBody>
        </p:sp>
        <p:sp>
          <p:nvSpPr>
            <p:cNvPr id="37" name="圆角矩形 41">
              <a:extLst>
                <a:ext uri="{FF2B5EF4-FFF2-40B4-BE49-F238E27FC236}">
                  <a16:creationId xmlns:a16="http://schemas.microsoft.com/office/drawing/2014/main" id="{0D47C905-3E7C-4A4D-B3A6-B1CA6D55D352}"/>
                </a:ext>
              </a:extLst>
            </p:cNvPr>
            <p:cNvSpPr/>
            <p:nvPr/>
          </p:nvSpPr>
          <p:spPr>
            <a:xfrm>
              <a:off x="4011815" y="5686785"/>
              <a:ext cx="1431126" cy="91440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麒麟</a:t>
              </a:r>
            </a:p>
          </p:txBody>
        </p:sp>
        <p:sp>
          <p:nvSpPr>
            <p:cNvPr id="38" name="圆角矩形 42">
              <a:extLst>
                <a:ext uri="{FF2B5EF4-FFF2-40B4-BE49-F238E27FC236}">
                  <a16:creationId xmlns:a16="http://schemas.microsoft.com/office/drawing/2014/main" id="{5E23C551-30C7-4319-B4AA-58A8C1709C9B}"/>
                </a:ext>
              </a:extLst>
            </p:cNvPr>
            <p:cNvSpPr/>
            <p:nvPr/>
          </p:nvSpPr>
          <p:spPr>
            <a:xfrm>
              <a:off x="5573861" y="5686785"/>
              <a:ext cx="1395138" cy="91440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rPr>
                <a:t>   Ubuntu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圆角矩形 43">
              <a:extLst>
                <a:ext uri="{FF2B5EF4-FFF2-40B4-BE49-F238E27FC236}">
                  <a16:creationId xmlns:a16="http://schemas.microsoft.com/office/drawing/2014/main" id="{293968AD-C7B8-41FA-A064-4E574D3D39F0}"/>
                </a:ext>
              </a:extLst>
            </p:cNvPr>
            <p:cNvSpPr/>
            <p:nvPr/>
          </p:nvSpPr>
          <p:spPr>
            <a:xfrm>
              <a:off x="4924879" y="5686785"/>
              <a:ext cx="518061" cy="441215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lvl="0" algn="ctr" defTabSz="914400">
                <a:defRPr/>
              </a:pPr>
              <a:r>
                <a:rPr lang="zh-CN" altLang="en-US" sz="800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欧拉</a:t>
              </a:r>
              <a:br>
                <a:rPr lang="en-US" altLang="zh-CN" sz="800" kern="0" dirty="0">
                  <a:solidFill>
                    <a:prstClr val="black"/>
                  </a:solidFill>
                  <a:ea typeface="宋体" panose="02010600030101010101" pitchFamily="2" charset="-122"/>
                </a:rPr>
              </a:br>
              <a:r>
                <a:rPr lang="zh-CN" altLang="en-US" sz="800" kern="0" dirty="0">
                  <a:solidFill>
                    <a:prstClr val="black"/>
                  </a:solidFill>
                  <a:ea typeface="宋体" panose="02010600030101010101" pitchFamily="2" charset="-122"/>
                </a:rPr>
                <a:t>新仓库</a:t>
              </a:r>
            </a:p>
          </p:txBody>
        </p:sp>
        <p:sp>
          <p:nvSpPr>
            <p:cNvPr id="40" name="圆角矩形 44">
              <a:extLst>
                <a:ext uri="{FF2B5EF4-FFF2-40B4-BE49-F238E27FC236}">
                  <a16:creationId xmlns:a16="http://schemas.microsoft.com/office/drawing/2014/main" id="{4DB5A860-9D93-46DA-A8EA-EC2B6982C790}"/>
                </a:ext>
              </a:extLst>
            </p:cNvPr>
            <p:cNvSpPr/>
            <p:nvPr/>
          </p:nvSpPr>
          <p:spPr>
            <a:xfrm>
              <a:off x="5568949" y="5681656"/>
              <a:ext cx="445485" cy="441215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欧拉</a:t>
              </a:r>
              <a:b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</a:b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新仓库</a:t>
              </a:r>
            </a:p>
          </p:txBody>
        </p:sp>
        <p:sp>
          <p:nvSpPr>
            <p:cNvPr id="41" name="圆角矩形 45">
              <a:extLst>
                <a:ext uri="{FF2B5EF4-FFF2-40B4-BE49-F238E27FC236}">
                  <a16:creationId xmlns:a16="http://schemas.microsoft.com/office/drawing/2014/main" id="{CD559007-79F7-4943-A430-EA29D021BD50}"/>
                </a:ext>
              </a:extLst>
            </p:cNvPr>
            <p:cNvSpPr/>
            <p:nvPr/>
          </p:nvSpPr>
          <p:spPr>
            <a:xfrm>
              <a:off x="4924879" y="4507754"/>
              <a:ext cx="1177376" cy="914400"/>
            </a:xfrm>
            <a:prstGeom prst="roundRect">
              <a:avLst/>
            </a:prstGeom>
            <a:solidFill>
              <a:srgbClr val="70AD47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openEuler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CC3E7D3-13C2-4AE2-BDE9-77BD516BAA6E}"/>
                </a:ext>
              </a:extLst>
            </p:cNvPr>
            <p:cNvCxnSpPr/>
            <p:nvPr/>
          </p:nvCxnSpPr>
          <p:spPr>
            <a:xfrm>
              <a:off x="5504741" y="4118133"/>
              <a:ext cx="0" cy="25954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59EA812-D10E-44FA-A76F-4111F343ED8D}"/>
                </a:ext>
              </a:extLst>
            </p:cNvPr>
            <p:cNvCxnSpPr/>
            <p:nvPr/>
          </p:nvCxnSpPr>
          <p:spPr>
            <a:xfrm flipH="1">
              <a:off x="5240944" y="5400320"/>
              <a:ext cx="174573" cy="28133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C9D306F-8013-43DE-9A11-06BB0A0D8558}"/>
                </a:ext>
              </a:extLst>
            </p:cNvPr>
            <p:cNvCxnSpPr/>
            <p:nvPr/>
          </p:nvCxnSpPr>
          <p:spPr>
            <a:xfrm>
              <a:off x="5613638" y="5390062"/>
              <a:ext cx="126762" cy="29159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30C1F32-8473-4352-A77F-80A7605B54F8}"/>
                </a:ext>
              </a:extLst>
            </p:cNvPr>
            <p:cNvCxnSpPr/>
            <p:nvPr/>
          </p:nvCxnSpPr>
          <p:spPr>
            <a:xfrm>
              <a:off x="3813692" y="2808956"/>
              <a:ext cx="0" cy="4056361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dash"/>
              <a:miter lim="800000"/>
            </a:ln>
            <a:effectLst/>
          </p:spPr>
        </p:cxnSp>
        <p:sp>
          <p:nvSpPr>
            <p:cNvPr id="46" name="右箭头 52">
              <a:extLst>
                <a:ext uri="{FF2B5EF4-FFF2-40B4-BE49-F238E27FC236}">
                  <a16:creationId xmlns:a16="http://schemas.microsoft.com/office/drawing/2014/main" id="{52BDC130-E221-4DC0-9FD0-0F121BD3A0DF}"/>
                </a:ext>
              </a:extLst>
            </p:cNvPr>
            <p:cNvSpPr/>
            <p:nvPr/>
          </p:nvSpPr>
          <p:spPr>
            <a:xfrm>
              <a:off x="3311091" y="3504534"/>
              <a:ext cx="1010652" cy="507939"/>
            </a:xfrm>
            <a:prstGeom prst="rightArrow">
              <a:avLst/>
            </a:prstGeom>
            <a:noFill/>
            <a:ln>
              <a:solidFill>
                <a:srgbClr val="E9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8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77B52-CCFD-47ED-9BB5-44F65EB7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089"/>
          </a:xfrm>
        </p:spPr>
        <p:txBody>
          <a:bodyPr/>
          <a:lstStyle/>
          <a:p>
            <a:pPr defTabSz="1187323"/>
            <a:r>
              <a:rPr lang="en-US" altLang="zh-CN" sz="2800" b="1" dirty="0" err="1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LinuxOS</a:t>
            </a:r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碎片化现状</a:t>
            </a:r>
            <a:r>
              <a:rPr lang="en-US" altLang="zh-CN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全场景生态愿景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D1AAC2F-B3B8-4C4C-B867-5156AAF59CC7}"/>
              </a:ext>
            </a:extLst>
          </p:cNvPr>
          <p:cNvSpPr/>
          <p:nvPr/>
        </p:nvSpPr>
        <p:spPr>
          <a:xfrm>
            <a:off x="2883413" y="5214940"/>
            <a:ext cx="1630758" cy="31022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2014C-CC6E-4A9B-9FBE-88BDE2207D5D}"/>
              </a:ext>
            </a:extLst>
          </p:cNvPr>
          <p:cNvSpPr/>
          <p:nvPr/>
        </p:nvSpPr>
        <p:spPr>
          <a:xfrm>
            <a:off x="4843943" y="5220103"/>
            <a:ext cx="2097116" cy="31022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574DC2-8C47-4005-81EB-0F889CAF3D9B}"/>
              </a:ext>
            </a:extLst>
          </p:cNvPr>
          <p:cNvSpPr/>
          <p:nvPr/>
        </p:nvSpPr>
        <p:spPr>
          <a:xfrm>
            <a:off x="7278995" y="5221459"/>
            <a:ext cx="2097116" cy="31022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13A7B3-A899-4DC7-8F14-FA006F58E710}"/>
              </a:ext>
            </a:extLst>
          </p:cNvPr>
          <p:cNvSpPr/>
          <p:nvPr/>
        </p:nvSpPr>
        <p:spPr>
          <a:xfrm>
            <a:off x="9684489" y="5221459"/>
            <a:ext cx="745591" cy="31022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A027F7-7E93-4CE6-9B6F-4C9CA31C0311}"/>
              </a:ext>
            </a:extLst>
          </p:cNvPr>
          <p:cNvSpPr txBox="1"/>
          <p:nvPr/>
        </p:nvSpPr>
        <p:spPr>
          <a:xfrm>
            <a:off x="4409472" y="1690688"/>
            <a:ext cx="580287" cy="237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DEB</a:t>
            </a:r>
            <a:r>
              <a:rPr kumimoji="1" lang="zh-CN" altLang="en-US" sz="15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</a:t>
            </a:r>
          </a:p>
        </p:txBody>
      </p:sp>
      <p:sp>
        <p:nvSpPr>
          <p:cNvPr id="9" name="圆角矩形 68">
            <a:extLst>
              <a:ext uri="{FF2B5EF4-FFF2-40B4-BE49-F238E27FC236}">
                <a16:creationId xmlns:a16="http://schemas.microsoft.com/office/drawing/2014/main" id="{DAB8D50A-A149-43C5-9CF6-26AAD52C593F}"/>
              </a:ext>
            </a:extLst>
          </p:cNvPr>
          <p:cNvSpPr/>
          <p:nvPr/>
        </p:nvSpPr>
        <p:spPr>
          <a:xfrm>
            <a:off x="3938945" y="2644567"/>
            <a:ext cx="1110996" cy="549329"/>
          </a:xfrm>
          <a:prstGeom prst="roundRect">
            <a:avLst/>
          </a:prstGeom>
          <a:gradFill rotWithShape="1">
            <a:gsLst>
              <a:gs pos="0">
                <a:srgbClr val="FCC800">
                  <a:lumMod val="110000"/>
                  <a:satMod val="105000"/>
                  <a:tint val="67000"/>
                </a:srgbClr>
              </a:gs>
              <a:gs pos="50000">
                <a:srgbClr val="FCC800">
                  <a:lumMod val="105000"/>
                  <a:satMod val="103000"/>
                  <a:tint val="73000"/>
                </a:srgbClr>
              </a:gs>
              <a:gs pos="100000">
                <a:srgbClr val="FCC8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78353" tIns="39176" rIns="78353" bIns="39176" numCol="1" spcCol="0" rtlCol="0" fromWordArt="0" anchor="ctr" anchorCtr="0" forceAA="0" compatLnSpc="1">
            <a:noAutofit/>
          </a:bodyPr>
          <a:lstStyle/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4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Ubuntu</a:t>
            </a:r>
          </a:p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4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商业主导者</a:t>
            </a:r>
            <a:br>
              <a:rPr kumimoji="0" lang="en-US" altLang="zh-CN" sz="94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94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反馈社区</a:t>
            </a:r>
          </a:p>
        </p:txBody>
      </p:sp>
      <p:sp>
        <p:nvSpPr>
          <p:cNvPr id="10" name="圆角矩形 69">
            <a:extLst>
              <a:ext uri="{FF2B5EF4-FFF2-40B4-BE49-F238E27FC236}">
                <a16:creationId xmlns:a16="http://schemas.microsoft.com/office/drawing/2014/main" id="{1AA7E8D5-FFC8-48DE-BE11-8E623183A38B}"/>
              </a:ext>
            </a:extLst>
          </p:cNvPr>
          <p:cNvSpPr/>
          <p:nvPr/>
        </p:nvSpPr>
        <p:spPr>
          <a:xfrm>
            <a:off x="3938945" y="3232214"/>
            <a:ext cx="1695701" cy="483428"/>
          </a:xfrm>
          <a:prstGeom prst="roundRect">
            <a:avLst/>
          </a:prstGeom>
          <a:gradFill rotWithShape="1">
            <a:gsLst>
              <a:gs pos="0">
                <a:srgbClr val="ED6D00">
                  <a:lumMod val="110000"/>
                  <a:satMod val="105000"/>
                  <a:tint val="67000"/>
                </a:srgbClr>
              </a:gs>
              <a:gs pos="50000">
                <a:srgbClr val="ED6D00">
                  <a:lumMod val="105000"/>
                  <a:satMod val="103000"/>
                  <a:tint val="73000"/>
                </a:srgbClr>
              </a:gs>
              <a:gs pos="100000">
                <a:srgbClr val="ED6D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6D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8353" tIns="39176" rIns="78353" bIns="39176" numCol="1" spcCol="0" rtlCol="0" fromWordArt="0" anchor="ctr" anchorCtr="0" forceAA="0" compatLnSpc="1">
            <a:noAutofit/>
          </a:bodyPr>
          <a:lstStyle/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4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Debian</a:t>
            </a:r>
          </a:p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4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创建者</a:t>
            </a:r>
            <a:r>
              <a:rPr kumimoji="0" lang="en-US" altLang="zh-CN" sz="94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94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维护者</a:t>
            </a:r>
            <a:endParaRPr kumimoji="0" lang="en-US" altLang="zh-CN" sz="94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4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中立社区</a:t>
            </a:r>
            <a:endParaRPr kumimoji="0" lang="en-US" altLang="zh-CN" sz="94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圆角矩形 72">
            <a:extLst>
              <a:ext uri="{FF2B5EF4-FFF2-40B4-BE49-F238E27FC236}">
                <a16:creationId xmlns:a16="http://schemas.microsoft.com/office/drawing/2014/main" id="{22184745-E325-42C1-935B-C0DB385D24BD}"/>
              </a:ext>
            </a:extLst>
          </p:cNvPr>
          <p:cNvSpPr/>
          <p:nvPr/>
        </p:nvSpPr>
        <p:spPr>
          <a:xfrm>
            <a:off x="5081134" y="2644168"/>
            <a:ext cx="555498" cy="549329"/>
          </a:xfrm>
          <a:prstGeom prst="roundRect">
            <a:avLst/>
          </a:prstGeom>
          <a:gradFill rotWithShape="1">
            <a:gsLst>
              <a:gs pos="0">
                <a:srgbClr val="1D1D1A">
                  <a:lumMod val="110000"/>
                  <a:satMod val="105000"/>
                  <a:tint val="67000"/>
                </a:srgbClr>
              </a:gs>
              <a:gs pos="50000">
                <a:srgbClr val="1D1D1A">
                  <a:lumMod val="105000"/>
                  <a:satMod val="103000"/>
                  <a:tint val="73000"/>
                </a:srgbClr>
              </a:gs>
              <a:gs pos="100000">
                <a:srgbClr val="1D1D1A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8353" tIns="39176" rIns="78353" bIns="39176" numCol="1" spcCol="0" rtlCol="0" fromWordArt="0" anchor="ctr" anchorCtr="0" forceAA="0" compatLnSpc="1">
            <a:noAutofit/>
          </a:bodyPr>
          <a:lstStyle/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15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MX Linux/</a:t>
            </a:r>
            <a:r>
              <a:rPr kumimoji="0" lang="en-US" altLang="zh-CN" sz="515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Raspbian</a:t>
            </a:r>
            <a:r>
              <a:rPr kumimoji="0" lang="en-US" altLang="zh-CN" sz="515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515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Armbian</a:t>
            </a:r>
            <a:r>
              <a:rPr kumimoji="0" lang="en-US" altLang="zh-CN" sz="515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/…</a:t>
            </a:r>
          </a:p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15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桌面、嵌入式二次定制</a:t>
            </a:r>
          </a:p>
        </p:txBody>
      </p:sp>
      <p:sp>
        <p:nvSpPr>
          <p:cNvPr id="12" name="圆角矩形 73">
            <a:extLst>
              <a:ext uri="{FF2B5EF4-FFF2-40B4-BE49-F238E27FC236}">
                <a16:creationId xmlns:a16="http://schemas.microsoft.com/office/drawing/2014/main" id="{0BCF155D-8017-45E8-8933-50348D76836F}"/>
              </a:ext>
            </a:extLst>
          </p:cNvPr>
          <p:cNvSpPr/>
          <p:nvPr/>
        </p:nvSpPr>
        <p:spPr>
          <a:xfrm>
            <a:off x="3938946" y="2206468"/>
            <a:ext cx="1112982" cy="398985"/>
          </a:xfrm>
          <a:prstGeom prst="roundRect">
            <a:avLst/>
          </a:prstGeom>
          <a:gradFill rotWithShape="1">
            <a:gsLst>
              <a:gs pos="0">
                <a:srgbClr val="1D1D1A">
                  <a:lumMod val="110000"/>
                  <a:satMod val="105000"/>
                  <a:tint val="67000"/>
                </a:srgbClr>
              </a:gs>
              <a:gs pos="50000">
                <a:srgbClr val="1D1D1A">
                  <a:lumMod val="105000"/>
                  <a:satMod val="103000"/>
                  <a:tint val="73000"/>
                </a:srgbClr>
              </a:gs>
              <a:gs pos="100000">
                <a:srgbClr val="1D1D1A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8353" tIns="39176" rIns="78353" bIns="39176" numCol="1" spcCol="0" rtlCol="0" fromWordArt="0" anchor="ctr" anchorCtr="0" forceAA="0" compatLnSpc="1">
            <a:noAutofit/>
          </a:bodyPr>
          <a:lstStyle/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7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Mint/</a:t>
            </a:r>
            <a:r>
              <a:rPr kumimoji="0" lang="en-US" altLang="zh-CN" sz="770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Pop!OS</a:t>
            </a:r>
            <a:r>
              <a:rPr kumimoji="0" lang="en-US" altLang="zh-CN" sz="77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/Lite/…</a:t>
            </a:r>
            <a:endParaRPr kumimoji="0" lang="en-US" altLang="zh-CN" sz="94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4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桌面二次定制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3546DC-D455-4FE8-844C-6AF686B4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99" y="2194035"/>
            <a:ext cx="2024118" cy="16568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457E7D-4BA8-4BB6-9793-AE900F31B15F}"/>
              </a:ext>
            </a:extLst>
          </p:cNvPr>
          <p:cNvSpPr txBox="1"/>
          <p:nvPr/>
        </p:nvSpPr>
        <p:spPr>
          <a:xfrm>
            <a:off x="7339984" y="1690688"/>
            <a:ext cx="1069332" cy="237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YOCTO</a:t>
            </a:r>
            <a:r>
              <a:rPr kumimoji="1" lang="zh-CN" altLang="en-US" sz="15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体系</a:t>
            </a:r>
          </a:p>
        </p:txBody>
      </p:sp>
      <p:pic>
        <p:nvPicPr>
          <p:cNvPr id="15" name="Picture 2" descr="Code Fork Icons - Free SVG &amp; PNG Code Fork Images - Noun Project">
            <a:extLst>
              <a:ext uri="{FF2B5EF4-FFF2-40B4-BE49-F238E27FC236}">
                <a16:creationId xmlns:a16="http://schemas.microsoft.com/office/drawing/2014/main" id="{F52EBF83-A678-49C8-9A15-64997F79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60" y="3029676"/>
            <a:ext cx="418567" cy="4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拼图助手by Meng guangWen">
            <a:extLst>
              <a:ext uri="{FF2B5EF4-FFF2-40B4-BE49-F238E27FC236}">
                <a16:creationId xmlns:a16="http://schemas.microsoft.com/office/drawing/2014/main" id="{8C000CEB-041B-4B2E-AE4D-218E2D00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71" y="2703713"/>
            <a:ext cx="528501" cy="5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rps Castle - Wikiwand">
            <a:extLst>
              <a:ext uri="{FF2B5EF4-FFF2-40B4-BE49-F238E27FC236}">
                <a16:creationId xmlns:a16="http://schemas.microsoft.com/office/drawing/2014/main" id="{81BA81AA-C792-404B-A837-03D6CF32B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575" y="2027129"/>
            <a:ext cx="332184" cy="2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134A7C5-3972-4DBB-B788-E9894655A2AD}"/>
              </a:ext>
            </a:extLst>
          </p:cNvPr>
          <p:cNvSpPr txBox="1"/>
          <p:nvPr/>
        </p:nvSpPr>
        <p:spPr>
          <a:xfrm>
            <a:off x="10062688" y="1690688"/>
            <a:ext cx="605935" cy="237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Alpine</a:t>
            </a:r>
            <a:endParaRPr kumimoji="1" lang="zh-CN" altLang="en-US" sz="15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71">
            <a:extLst>
              <a:ext uri="{FF2B5EF4-FFF2-40B4-BE49-F238E27FC236}">
                <a16:creationId xmlns:a16="http://schemas.microsoft.com/office/drawing/2014/main" id="{D9A5B2F2-FE4E-4A32-9ECB-BEF101CB7BF5}"/>
              </a:ext>
            </a:extLst>
          </p:cNvPr>
          <p:cNvSpPr/>
          <p:nvPr/>
        </p:nvSpPr>
        <p:spPr>
          <a:xfrm>
            <a:off x="9890428" y="3068522"/>
            <a:ext cx="1110996" cy="672343"/>
          </a:xfrm>
          <a:prstGeom prst="roundRect">
            <a:avLst/>
          </a:prstGeom>
          <a:gradFill rotWithShape="1">
            <a:gsLst>
              <a:gs pos="0">
                <a:srgbClr val="ED6D00">
                  <a:lumMod val="110000"/>
                  <a:satMod val="105000"/>
                  <a:tint val="67000"/>
                </a:srgbClr>
              </a:gs>
              <a:gs pos="50000">
                <a:srgbClr val="ED6D00">
                  <a:lumMod val="105000"/>
                  <a:satMod val="103000"/>
                  <a:tint val="73000"/>
                </a:srgbClr>
              </a:gs>
              <a:gs pos="100000">
                <a:srgbClr val="ED6D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6D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8353" tIns="39176" rIns="78353" bIns="39176" numCol="1" spcCol="0" rtlCol="0" fromWordArt="0" anchor="ctr" anchorCtr="0" forceAA="0" compatLnSpc="1">
            <a:noAutofit/>
          </a:bodyPr>
          <a:lstStyle/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Alpine</a:t>
            </a:r>
          </a:p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社区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FB970E-CB72-43AA-A39E-808C9E18BD24}"/>
              </a:ext>
            </a:extLst>
          </p:cNvPr>
          <p:cNvSpPr txBox="1"/>
          <p:nvPr/>
        </p:nvSpPr>
        <p:spPr>
          <a:xfrm>
            <a:off x="1589595" y="1690688"/>
            <a:ext cx="641201" cy="237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RPM</a:t>
            </a:r>
            <a:r>
              <a:rPr kumimoji="1" lang="zh-CN" altLang="en-US" sz="15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</a:t>
            </a:r>
          </a:p>
        </p:txBody>
      </p:sp>
      <p:sp>
        <p:nvSpPr>
          <p:cNvPr id="21" name="圆角矩形 75">
            <a:extLst>
              <a:ext uri="{FF2B5EF4-FFF2-40B4-BE49-F238E27FC236}">
                <a16:creationId xmlns:a16="http://schemas.microsoft.com/office/drawing/2014/main" id="{BF0B1B0D-E309-4E9C-9A77-2853CF807D62}"/>
              </a:ext>
            </a:extLst>
          </p:cNvPr>
          <p:cNvSpPr/>
          <p:nvPr/>
        </p:nvSpPr>
        <p:spPr>
          <a:xfrm>
            <a:off x="1436895" y="3291494"/>
            <a:ext cx="1314999" cy="403245"/>
          </a:xfrm>
          <a:prstGeom prst="roundRect">
            <a:avLst/>
          </a:prstGeom>
          <a:gradFill rotWithShape="1">
            <a:gsLst>
              <a:gs pos="0">
                <a:srgbClr val="61B230">
                  <a:lumMod val="110000"/>
                  <a:satMod val="105000"/>
                  <a:tint val="67000"/>
                </a:srgbClr>
              </a:gs>
              <a:gs pos="50000">
                <a:srgbClr val="61B230">
                  <a:lumMod val="105000"/>
                  <a:satMod val="103000"/>
                  <a:tint val="73000"/>
                </a:srgbClr>
              </a:gs>
              <a:gs pos="100000">
                <a:srgbClr val="61B23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61B23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8353" tIns="39176" rIns="78353" bIns="39176" numCol="1" spcCol="0" rtlCol="0" fromWordArt="0" anchor="ctr" anchorCtr="0" forceAA="0" compatLnSpc="1">
            <a:noAutofit/>
          </a:bodyPr>
          <a:lstStyle/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SuSE</a:t>
            </a:r>
            <a:endParaRPr kumimoji="0" lang="en-US" altLang="zh-CN" sz="6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追随者</a:t>
            </a:r>
            <a:r>
              <a:rPr kumimoji="0" lang="zh-CN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（竞争策略：面向大客户）</a:t>
            </a:r>
            <a:endParaRPr kumimoji="0" lang="en-US" altLang="zh-CN" sz="6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改进者</a:t>
            </a:r>
            <a:r>
              <a:rPr kumimoji="0" lang="zh-CN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600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YaST</a:t>
            </a:r>
            <a:r>
              <a:rPr kumimoji="0" lang="zh-CN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系统管理形成特色；</a:t>
            </a:r>
            <a:b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依赖库技术被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Redhat</a:t>
            </a:r>
            <a:r>
              <a:rPr kumimoji="0" lang="zh-CN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反向吸收）</a:t>
            </a:r>
          </a:p>
        </p:txBody>
      </p:sp>
      <p:sp>
        <p:nvSpPr>
          <p:cNvPr id="22" name="圆角矩形 77">
            <a:extLst>
              <a:ext uri="{FF2B5EF4-FFF2-40B4-BE49-F238E27FC236}">
                <a16:creationId xmlns:a16="http://schemas.microsoft.com/office/drawing/2014/main" id="{F5ED4C10-B285-4BC5-88BC-B98DC850B341}"/>
              </a:ext>
            </a:extLst>
          </p:cNvPr>
          <p:cNvSpPr/>
          <p:nvPr/>
        </p:nvSpPr>
        <p:spPr>
          <a:xfrm>
            <a:off x="867800" y="2525011"/>
            <a:ext cx="1159216" cy="668486"/>
          </a:xfrm>
          <a:prstGeom prst="roundRect">
            <a:avLst/>
          </a:prstGeom>
          <a:gradFill rotWithShape="1">
            <a:gsLst>
              <a:gs pos="0">
                <a:srgbClr val="E9002F">
                  <a:lumMod val="110000"/>
                  <a:satMod val="105000"/>
                  <a:tint val="67000"/>
                </a:srgbClr>
              </a:gs>
              <a:gs pos="50000">
                <a:srgbClr val="E9002F">
                  <a:lumMod val="105000"/>
                  <a:satMod val="103000"/>
                  <a:tint val="73000"/>
                </a:srgbClr>
              </a:gs>
              <a:gs pos="100000">
                <a:srgbClr val="E9002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78353" tIns="39176" rIns="78353" bIns="39176" numCol="1" spcCol="0" rtlCol="0" fromWordArt="0" anchor="ctr" anchorCtr="0" forceAA="0" compatLnSpc="1">
            <a:noAutofit/>
          </a:bodyPr>
          <a:lstStyle/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3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Redhat</a:t>
            </a:r>
          </a:p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3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创建者</a:t>
            </a:r>
            <a:r>
              <a:rPr kumimoji="0" lang="en-US" altLang="zh-CN" sz="103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103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主导者</a:t>
            </a:r>
            <a:br>
              <a:rPr kumimoji="0" lang="en-US" altLang="zh-CN" sz="103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103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生态优势</a:t>
            </a:r>
          </a:p>
        </p:txBody>
      </p:sp>
      <p:sp>
        <p:nvSpPr>
          <p:cNvPr id="23" name="圆角矩形 78">
            <a:extLst>
              <a:ext uri="{FF2B5EF4-FFF2-40B4-BE49-F238E27FC236}">
                <a16:creationId xmlns:a16="http://schemas.microsoft.com/office/drawing/2014/main" id="{6C1ECEFF-8C12-48DE-9B58-EEE988E2DD0F}"/>
              </a:ext>
            </a:extLst>
          </p:cNvPr>
          <p:cNvSpPr/>
          <p:nvPr/>
        </p:nvSpPr>
        <p:spPr>
          <a:xfrm>
            <a:off x="2292918" y="2388888"/>
            <a:ext cx="605760" cy="296771"/>
          </a:xfrm>
          <a:prstGeom prst="roundRect">
            <a:avLst/>
          </a:prstGeom>
          <a:gradFill rotWithShape="1">
            <a:gsLst>
              <a:gs pos="0">
                <a:srgbClr val="E9002F">
                  <a:lumMod val="110000"/>
                  <a:satMod val="105000"/>
                  <a:tint val="67000"/>
                </a:srgbClr>
              </a:gs>
              <a:gs pos="50000">
                <a:srgbClr val="E9002F">
                  <a:lumMod val="105000"/>
                  <a:satMod val="103000"/>
                  <a:tint val="73000"/>
                </a:srgbClr>
              </a:gs>
              <a:gs pos="100000">
                <a:srgbClr val="E9002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8353" tIns="39176" rIns="78353" bIns="39176" numCol="1" spcCol="0" rtlCol="0" fromWordArt="0" anchor="ctr" anchorCtr="0" forceAA="0" compatLnSpc="1">
            <a:noAutofit/>
          </a:bodyPr>
          <a:lstStyle/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3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Rocky</a:t>
            </a:r>
            <a:endParaRPr kumimoji="0" lang="zh-CN" altLang="en-US" sz="103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Picture 2" descr="Code Fork Icons - Free SVG &amp; PNG Code Fork Images - Noun Project">
            <a:extLst>
              <a:ext uri="{FF2B5EF4-FFF2-40B4-BE49-F238E27FC236}">
                <a16:creationId xmlns:a16="http://schemas.microsoft.com/office/drawing/2014/main" id="{43752A50-6E04-43D0-96F6-22E36E72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34" y="2647519"/>
            <a:ext cx="418567" cy="4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128343C-83EC-4C7E-ACC7-6A5DFF848940}"/>
              </a:ext>
            </a:extLst>
          </p:cNvPr>
          <p:cNvSpPr txBox="1"/>
          <p:nvPr/>
        </p:nvSpPr>
        <p:spPr>
          <a:xfrm>
            <a:off x="1466804" y="3991471"/>
            <a:ext cx="1117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稳定可靠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6B5808-96F0-4E61-A343-2CD1F63EA070}"/>
              </a:ext>
            </a:extLst>
          </p:cNvPr>
          <p:cNvSpPr txBox="1"/>
          <p:nvPr/>
        </p:nvSpPr>
        <p:spPr>
          <a:xfrm>
            <a:off x="4145617" y="3991471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桌面、云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开发者友好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01986E-14C8-450B-9E88-579B0DCA3371}"/>
              </a:ext>
            </a:extLst>
          </p:cNvPr>
          <p:cNvSpPr txBox="1"/>
          <p:nvPr/>
        </p:nvSpPr>
        <p:spPr>
          <a:xfrm>
            <a:off x="7179252" y="3991471"/>
            <a:ext cx="1107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嵌入式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分层定制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1E5827-A291-4F5A-B40D-63A91346503D}"/>
              </a:ext>
            </a:extLst>
          </p:cNvPr>
          <p:cNvSpPr txBox="1"/>
          <p:nvPr/>
        </p:nvSpPr>
        <p:spPr>
          <a:xfrm>
            <a:off x="10156961" y="3991471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轻量</a:t>
            </a:r>
          </a:p>
        </p:txBody>
      </p:sp>
      <p:pic>
        <p:nvPicPr>
          <p:cNvPr id="29" name="Picture 2" descr="Code Fork Icons - Free SVG &amp; PNG Code Fork Images - Noun Project">
            <a:extLst>
              <a:ext uri="{FF2B5EF4-FFF2-40B4-BE49-F238E27FC236}">
                <a16:creationId xmlns:a16="http://schemas.microsoft.com/office/drawing/2014/main" id="{186E213A-AAE2-4A3A-961E-D1599F97C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93" y="2810701"/>
            <a:ext cx="418567" cy="4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圆角矩形 73">
            <a:extLst>
              <a:ext uri="{FF2B5EF4-FFF2-40B4-BE49-F238E27FC236}">
                <a16:creationId xmlns:a16="http://schemas.microsoft.com/office/drawing/2014/main" id="{0785B88E-23CF-4CBE-86A0-0DB07CD63748}"/>
              </a:ext>
            </a:extLst>
          </p:cNvPr>
          <p:cNvSpPr/>
          <p:nvPr/>
        </p:nvSpPr>
        <p:spPr>
          <a:xfrm>
            <a:off x="9890428" y="2426530"/>
            <a:ext cx="1112982" cy="398985"/>
          </a:xfrm>
          <a:prstGeom prst="roundRect">
            <a:avLst/>
          </a:prstGeom>
          <a:gradFill rotWithShape="1">
            <a:gsLst>
              <a:gs pos="0">
                <a:srgbClr val="1D1D1A">
                  <a:lumMod val="110000"/>
                  <a:satMod val="105000"/>
                  <a:tint val="67000"/>
                </a:srgbClr>
              </a:gs>
              <a:gs pos="50000">
                <a:srgbClr val="1D1D1A">
                  <a:lumMod val="105000"/>
                  <a:satMod val="103000"/>
                  <a:tint val="73000"/>
                </a:srgbClr>
              </a:gs>
              <a:gs pos="100000">
                <a:srgbClr val="1D1D1A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8353" tIns="39176" rIns="78353" bIns="39176" numCol="1" spcCol="0" rtlCol="0" fromWordArt="0" anchor="ctr" anchorCtr="0" forceAA="0" compatLnSpc="1">
            <a:noAutofit/>
          </a:bodyPr>
          <a:lstStyle/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Nginx/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redis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/…</a:t>
            </a:r>
          </a:p>
          <a:p>
            <a:pPr marL="0" marR="0" lvl="0" indent="0" algn="ctr" defTabSz="783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应用容器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DEB81A-C971-4C3E-84B0-A45C2C99A9B1}"/>
              </a:ext>
            </a:extLst>
          </p:cNvPr>
          <p:cNvSpPr txBox="1"/>
          <p:nvPr/>
        </p:nvSpPr>
        <p:spPr>
          <a:xfrm>
            <a:off x="168786" y="3991471"/>
            <a:ext cx="133882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优势场景：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核心技术：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＝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289FCF-E246-4E1B-9E0B-36DB0D46FD60}"/>
              </a:ext>
            </a:extLst>
          </p:cNvPr>
          <p:cNvSpPr txBox="1"/>
          <p:nvPr/>
        </p:nvSpPr>
        <p:spPr>
          <a:xfrm>
            <a:off x="1436895" y="5183141"/>
            <a:ext cx="1031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新时代需求：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多版本，多环境     原子升级，安全回退      一次开发，处处运行     可重复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openEuler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技术体系上，构筑全场景生态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2D860AB-CFCA-4098-9073-FFB01D4E3DEE}"/>
              </a:ext>
            </a:extLst>
          </p:cNvPr>
          <p:cNvCxnSpPr/>
          <p:nvPr/>
        </p:nvCxnSpPr>
        <p:spPr>
          <a:xfrm>
            <a:off x="1589595" y="5753782"/>
            <a:ext cx="93723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4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C0D1AC3-0F4B-4587-BCFA-16BDBAAD4444}"/>
              </a:ext>
            </a:extLst>
          </p:cNvPr>
          <p:cNvSpPr/>
          <p:nvPr/>
        </p:nvSpPr>
        <p:spPr>
          <a:xfrm>
            <a:off x="6562675" y="3842698"/>
            <a:ext cx="3697575" cy="18088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67B00D-0419-48D9-B371-EFDB4E5508C2}"/>
              </a:ext>
            </a:extLst>
          </p:cNvPr>
          <p:cNvSpPr/>
          <p:nvPr/>
        </p:nvSpPr>
        <p:spPr>
          <a:xfrm>
            <a:off x="1467812" y="4746489"/>
            <a:ext cx="3697575" cy="905009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7234E3-DDEF-43E2-9DD2-2BE382649773}"/>
              </a:ext>
            </a:extLst>
          </p:cNvPr>
          <p:cNvSpPr/>
          <p:nvPr/>
        </p:nvSpPr>
        <p:spPr>
          <a:xfrm>
            <a:off x="1566154" y="4804857"/>
            <a:ext cx="1517516" cy="7889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基础镜像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1-30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4DCC87-CC58-42BE-85AD-075C318E9355}"/>
              </a:ext>
            </a:extLst>
          </p:cNvPr>
          <p:cNvSpPr/>
          <p:nvPr/>
        </p:nvSpPr>
        <p:spPr>
          <a:xfrm>
            <a:off x="1566154" y="2998453"/>
            <a:ext cx="1517516" cy="788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安装依赖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100-110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9CD1A1-0734-4F41-AD2A-133BD03A6B9C}"/>
              </a:ext>
            </a:extLst>
          </p:cNvPr>
          <p:cNvSpPr/>
          <p:nvPr/>
        </p:nvSpPr>
        <p:spPr>
          <a:xfrm>
            <a:off x="1566154" y="3901655"/>
            <a:ext cx="1517516" cy="7889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安装依赖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31-50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93503B-DE02-4E72-BD0C-5501222F8BAB}"/>
              </a:ext>
            </a:extLst>
          </p:cNvPr>
          <p:cNvSpPr/>
          <p:nvPr/>
        </p:nvSpPr>
        <p:spPr>
          <a:xfrm>
            <a:off x="3537626" y="4804857"/>
            <a:ext cx="1517516" cy="7889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基础镜像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1-30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33BA6CE-D583-4EB4-B5C6-A32BCD172E6C}"/>
              </a:ext>
            </a:extLst>
          </p:cNvPr>
          <p:cNvSpPr/>
          <p:nvPr/>
        </p:nvSpPr>
        <p:spPr>
          <a:xfrm>
            <a:off x="3537626" y="2998453"/>
            <a:ext cx="1517516" cy="7889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安装依赖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200-210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D1E7155-52EB-4373-A213-5487E2675FFF}"/>
              </a:ext>
            </a:extLst>
          </p:cNvPr>
          <p:cNvSpPr/>
          <p:nvPr/>
        </p:nvSpPr>
        <p:spPr>
          <a:xfrm>
            <a:off x="3537626" y="3901655"/>
            <a:ext cx="1517516" cy="7889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安装依赖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31-50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B3D248-E9EB-470A-8272-4FB3C0CC7A1D}"/>
              </a:ext>
            </a:extLst>
          </p:cNvPr>
          <p:cNvSpPr/>
          <p:nvPr/>
        </p:nvSpPr>
        <p:spPr>
          <a:xfrm>
            <a:off x="6699115" y="2998453"/>
            <a:ext cx="1517516" cy="788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安装依赖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100-110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18600D5-51FD-4259-8CA8-02A01F0CA428}"/>
              </a:ext>
            </a:extLst>
          </p:cNvPr>
          <p:cNvSpPr/>
          <p:nvPr/>
        </p:nvSpPr>
        <p:spPr>
          <a:xfrm>
            <a:off x="6699115" y="3901655"/>
            <a:ext cx="1517516" cy="169210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安装依赖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1-50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DB17144-3331-4AF2-85A2-66F98662E4ED}"/>
              </a:ext>
            </a:extLst>
          </p:cNvPr>
          <p:cNvSpPr/>
          <p:nvPr/>
        </p:nvSpPr>
        <p:spPr>
          <a:xfrm>
            <a:off x="8670587" y="2998453"/>
            <a:ext cx="1517516" cy="7889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安装依赖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200-210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B4360B-DC26-4DF6-B8EF-07E1D51585B1}"/>
              </a:ext>
            </a:extLst>
          </p:cNvPr>
          <p:cNvSpPr/>
          <p:nvPr/>
        </p:nvSpPr>
        <p:spPr>
          <a:xfrm>
            <a:off x="8670587" y="3901655"/>
            <a:ext cx="1517516" cy="169210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安装依赖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PKG 1-50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B9F3A-EAFF-4535-8E48-3A1855AFE20D}"/>
              </a:ext>
            </a:extLst>
          </p:cNvPr>
          <p:cNvSpPr/>
          <p:nvPr/>
        </p:nvSpPr>
        <p:spPr>
          <a:xfrm>
            <a:off x="1566154" y="2383342"/>
            <a:ext cx="1517516" cy="4382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1FBAB40-86E8-46F5-9041-41E741E0A8AF}"/>
              </a:ext>
            </a:extLst>
          </p:cNvPr>
          <p:cNvSpPr/>
          <p:nvPr/>
        </p:nvSpPr>
        <p:spPr>
          <a:xfrm>
            <a:off x="3537626" y="2383342"/>
            <a:ext cx="1517516" cy="43822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0676CC9-E002-46D0-BEAA-3DF7D32BC746}"/>
              </a:ext>
            </a:extLst>
          </p:cNvPr>
          <p:cNvSpPr/>
          <p:nvPr/>
        </p:nvSpPr>
        <p:spPr>
          <a:xfrm>
            <a:off x="6699115" y="2383342"/>
            <a:ext cx="1517516" cy="4382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0A27533-84CF-451E-9C71-B04B5DB1D5AE}"/>
              </a:ext>
            </a:extLst>
          </p:cNvPr>
          <p:cNvSpPr/>
          <p:nvPr/>
        </p:nvSpPr>
        <p:spPr>
          <a:xfrm>
            <a:off x="8670587" y="2383342"/>
            <a:ext cx="1517516" cy="43822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A1D211-0800-4BFC-ACE1-F0C5614421E3}"/>
              </a:ext>
            </a:extLst>
          </p:cNvPr>
          <p:cNvSpPr txBox="1"/>
          <p:nvPr/>
        </p:nvSpPr>
        <p:spPr>
          <a:xfrm>
            <a:off x="1926079" y="165900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02E532-24E0-42B9-94C1-C61DAECAE959}"/>
              </a:ext>
            </a:extLst>
          </p:cNvPr>
          <p:cNvSpPr txBox="1"/>
          <p:nvPr/>
        </p:nvSpPr>
        <p:spPr>
          <a:xfrm>
            <a:off x="3883121" y="165900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74B971-BA81-423F-A5F3-EDB88E24FDC7}"/>
              </a:ext>
            </a:extLst>
          </p:cNvPr>
          <p:cNvSpPr txBox="1"/>
          <p:nvPr/>
        </p:nvSpPr>
        <p:spPr>
          <a:xfrm>
            <a:off x="6799351" y="1659004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Epkg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9337865-4129-44A6-B513-89C8FCB83F2F}"/>
              </a:ext>
            </a:extLst>
          </p:cNvPr>
          <p:cNvSpPr txBox="1"/>
          <p:nvPr/>
        </p:nvSpPr>
        <p:spPr>
          <a:xfrm>
            <a:off x="8770823" y="1649277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Epkg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334F39-64B8-4592-BAA7-DD1222304357}"/>
              </a:ext>
            </a:extLst>
          </p:cNvPr>
          <p:cNvSpPr txBox="1"/>
          <p:nvPr/>
        </p:nvSpPr>
        <p:spPr>
          <a:xfrm>
            <a:off x="190036" y="4875827"/>
            <a:ext cx="117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共享存储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layer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8BBE5E-D7BD-4ED8-9BCE-F1CEF8ED2323}"/>
              </a:ext>
            </a:extLst>
          </p:cNvPr>
          <p:cNvSpPr txBox="1"/>
          <p:nvPr/>
        </p:nvSpPr>
        <p:spPr>
          <a:xfrm>
            <a:off x="10396690" y="422889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共享存储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相同软件包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E91B60AD-AF19-44AD-9F03-5614F5FC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96" y="422716"/>
            <a:ext cx="10515600" cy="480131"/>
          </a:xfrm>
        </p:spPr>
        <p:txBody>
          <a:bodyPr vert="horz" wrap="square" lIns="102240" tIns="45720" rIns="91440" bIns="45720" rtlCol="0" anchor="ctr">
            <a:spAutoFit/>
          </a:bodyPr>
          <a:lstStyle/>
          <a:p>
            <a:pPr defTabSz="1187323"/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存储开销对比</a:t>
            </a:r>
          </a:p>
        </p:txBody>
      </p:sp>
    </p:spTree>
    <p:extLst>
      <p:ext uri="{BB962C8B-B14F-4D97-AF65-F5344CB8AC3E}">
        <p14:creationId xmlns:p14="http://schemas.microsoft.com/office/powerpoint/2010/main" val="362806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E6A66-1516-45C4-B7EF-EC1D3F8E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87417"/>
          </a:xfrm>
        </p:spPr>
        <p:txBody>
          <a:bodyPr/>
          <a:lstStyle/>
          <a:p>
            <a:pPr defTabSz="1187323"/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北向软件 未来生态图景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619CC9C-0293-4D57-8319-67EDDC211A93}"/>
              </a:ext>
            </a:extLst>
          </p:cNvPr>
          <p:cNvSpPr/>
          <p:nvPr/>
        </p:nvSpPr>
        <p:spPr>
          <a:xfrm>
            <a:off x="4963697" y="4867908"/>
            <a:ext cx="2446611" cy="132774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F9E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流程图: 多文档 14">
            <a:extLst>
              <a:ext uri="{FF2B5EF4-FFF2-40B4-BE49-F238E27FC236}">
                <a16:creationId xmlns:a16="http://schemas.microsoft.com/office/drawing/2014/main" id="{F2363374-5169-45EE-A1F0-D42D257DA00E}"/>
              </a:ext>
            </a:extLst>
          </p:cNvPr>
          <p:cNvSpPr/>
          <p:nvPr/>
        </p:nvSpPr>
        <p:spPr>
          <a:xfrm>
            <a:off x="5899235" y="5009636"/>
            <a:ext cx="1171529" cy="1078950"/>
          </a:xfrm>
          <a:prstGeom prst="flowChartMultidocument">
            <a:avLst/>
          </a:prstGeom>
          <a:gradFill rotWithShape="1">
            <a:gsLst>
              <a:gs pos="0">
                <a:srgbClr val="4EA72E">
                  <a:lumMod val="110000"/>
                  <a:satMod val="105000"/>
                  <a:tint val="67000"/>
                </a:srgbClr>
              </a:gs>
              <a:gs pos="50000">
                <a:srgbClr val="4EA72E">
                  <a:lumMod val="105000"/>
                  <a:satMod val="103000"/>
                  <a:tint val="73000"/>
                </a:srgbClr>
              </a:gs>
              <a:gs pos="100000">
                <a:srgbClr val="4EA72E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12700" cap="flat" cmpd="sng" algn="ctr">
            <a:solidFill>
              <a:srgbClr val="4EA7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epkg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软件包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76A962-EFAC-4ABD-8E56-FD56DA9CD826}"/>
              </a:ext>
            </a:extLst>
          </p:cNvPr>
          <p:cNvSpPr txBox="1"/>
          <p:nvPr/>
        </p:nvSpPr>
        <p:spPr>
          <a:xfrm>
            <a:off x="4981777" y="4944277"/>
            <a:ext cx="708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15608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Env1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0"/>
                <a:solidFill>
                  <a:srgbClr val="15608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业务</a:t>
            </a:r>
            <a:endParaRPr kumimoji="0" lang="en-US" altLang="zh-CN" sz="2000" b="0" i="0" u="none" strike="noStrike" kern="0" cap="none" spc="0" normalizeH="0" baseline="0" noProof="0" dirty="0">
              <a:ln w="0"/>
              <a:solidFill>
                <a:srgbClr val="15608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0"/>
                <a:solidFill>
                  <a:srgbClr val="15608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开发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144F4B-1388-426D-9B4F-808DE905C426}"/>
              </a:ext>
            </a:extLst>
          </p:cNvPr>
          <p:cNvSpPr/>
          <p:nvPr/>
        </p:nvSpPr>
        <p:spPr>
          <a:xfrm>
            <a:off x="8460202" y="4861005"/>
            <a:ext cx="2446611" cy="132774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F9E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流程图: 多文档 17">
            <a:extLst>
              <a:ext uri="{FF2B5EF4-FFF2-40B4-BE49-F238E27FC236}">
                <a16:creationId xmlns:a16="http://schemas.microsoft.com/office/drawing/2014/main" id="{1323FCDC-4EDB-4698-B8C4-8F29454423D0}"/>
              </a:ext>
            </a:extLst>
          </p:cNvPr>
          <p:cNvSpPr/>
          <p:nvPr/>
        </p:nvSpPr>
        <p:spPr>
          <a:xfrm>
            <a:off x="9395740" y="5002733"/>
            <a:ext cx="1171529" cy="1078950"/>
          </a:xfrm>
          <a:prstGeom prst="flowChartMultidocument">
            <a:avLst/>
          </a:prstGeom>
          <a:gradFill rotWithShape="1">
            <a:gsLst>
              <a:gs pos="0">
                <a:srgbClr val="4EA72E">
                  <a:lumMod val="110000"/>
                  <a:satMod val="105000"/>
                  <a:tint val="67000"/>
                </a:srgbClr>
              </a:gs>
              <a:gs pos="50000">
                <a:srgbClr val="4EA72E">
                  <a:lumMod val="105000"/>
                  <a:satMod val="103000"/>
                  <a:tint val="73000"/>
                </a:srgbClr>
              </a:gs>
              <a:gs pos="100000">
                <a:srgbClr val="4EA72E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12700" cap="flat" cmpd="sng" algn="ctr">
            <a:solidFill>
              <a:srgbClr val="4EA7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epkg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软件包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279FCE-3BCB-4746-9F2B-53FA5C63A7DF}"/>
              </a:ext>
            </a:extLst>
          </p:cNvPr>
          <p:cNvSpPr txBox="1"/>
          <p:nvPr/>
        </p:nvSpPr>
        <p:spPr>
          <a:xfrm>
            <a:off x="8478283" y="4937374"/>
            <a:ext cx="708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15608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Env2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0"/>
                <a:solidFill>
                  <a:srgbClr val="15608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</a:t>
            </a:r>
            <a:endParaRPr kumimoji="0" lang="en-US" altLang="zh-CN" sz="2000" b="0" i="0" u="none" strike="noStrike" kern="0" cap="none" spc="0" normalizeH="0" baseline="0" noProof="0" dirty="0">
              <a:ln w="0"/>
              <a:solidFill>
                <a:srgbClr val="15608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0"/>
                <a:solidFill>
                  <a:srgbClr val="15608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滚动</a:t>
            </a:r>
            <a:endParaRPr kumimoji="0" lang="en-US" altLang="zh-CN" sz="2000" b="0" i="0" u="none" strike="noStrike" kern="0" cap="none" spc="0" normalizeH="0" baseline="0" noProof="0" dirty="0">
              <a:ln w="0"/>
              <a:solidFill>
                <a:srgbClr val="15608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 w="0"/>
                <a:solidFill>
                  <a:srgbClr val="15608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升级</a:t>
            </a:r>
          </a:p>
        </p:txBody>
      </p:sp>
      <p:sp>
        <p:nvSpPr>
          <p:cNvPr id="20" name="流程图: 多文档 19">
            <a:extLst>
              <a:ext uri="{FF2B5EF4-FFF2-40B4-BE49-F238E27FC236}">
                <a16:creationId xmlns:a16="http://schemas.microsoft.com/office/drawing/2014/main" id="{B3EE7C00-6CFC-4ECE-86FA-44A9D58A37B9}"/>
              </a:ext>
            </a:extLst>
          </p:cNvPr>
          <p:cNvSpPr/>
          <p:nvPr/>
        </p:nvSpPr>
        <p:spPr>
          <a:xfrm>
            <a:off x="1960677" y="4747988"/>
            <a:ext cx="1877786" cy="1608364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RPM/DEB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软件包</a:t>
            </a:r>
          </a:p>
        </p:txBody>
      </p:sp>
      <p:sp>
        <p:nvSpPr>
          <p:cNvPr id="21" name="加号 20">
            <a:extLst>
              <a:ext uri="{FF2B5EF4-FFF2-40B4-BE49-F238E27FC236}">
                <a16:creationId xmlns:a16="http://schemas.microsoft.com/office/drawing/2014/main" id="{6A07B83A-6CD7-434A-B871-D123C34AE396}"/>
              </a:ext>
            </a:extLst>
          </p:cNvPr>
          <p:cNvSpPr/>
          <p:nvPr/>
        </p:nvSpPr>
        <p:spPr>
          <a:xfrm>
            <a:off x="4122115" y="5320065"/>
            <a:ext cx="632972" cy="6329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加号 21">
            <a:extLst>
              <a:ext uri="{FF2B5EF4-FFF2-40B4-BE49-F238E27FC236}">
                <a16:creationId xmlns:a16="http://schemas.microsoft.com/office/drawing/2014/main" id="{6A3CBC5E-06DE-431D-AE3A-062F38167AF9}"/>
              </a:ext>
            </a:extLst>
          </p:cNvPr>
          <p:cNvSpPr/>
          <p:nvPr/>
        </p:nvSpPr>
        <p:spPr>
          <a:xfrm>
            <a:off x="7604170" y="5320065"/>
            <a:ext cx="632972" cy="6329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C428C8-6C57-4207-860B-6244D43B5FB4}"/>
              </a:ext>
            </a:extLst>
          </p:cNvPr>
          <p:cNvSpPr txBox="1"/>
          <p:nvPr/>
        </p:nvSpPr>
        <p:spPr>
          <a:xfrm>
            <a:off x="25155" y="5158353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使用侧：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多版本、多环境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组合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安装能力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7C688B-3A95-463F-A69C-69EC63EDCD5D}"/>
              </a:ext>
            </a:extLst>
          </p:cNvPr>
          <p:cNvSpPr txBox="1"/>
          <p:nvPr/>
        </p:nvSpPr>
        <p:spPr>
          <a:xfrm>
            <a:off x="229991" y="2140504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开发侧：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定制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组合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能力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</p:txBody>
      </p:sp>
      <p:sp>
        <p:nvSpPr>
          <p:cNvPr id="34" name="流程图: 多文档 33">
            <a:extLst>
              <a:ext uri="{FF2B5EF4-FFF2-40B4-BE49-F238E27FC236}">
                <a16:creationId xmlns:a16="http://schemas.microsoft.com/office/drawing/2014/main" id="{69CC331C-75F3-4F00-9CA2-EEE64AE417A4}"/>
              </a:ext>
            </a:extLst>
          </p:cNvPr>
          <p:cNvSpPr/>
          <p:nvPr/>
        </p:nvSpPr>
        <p:spPr>
          <a:xfrm>
            <a:off x="5200853" y="2804613"/>
            <a:ext cx="3488577" cy="866044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BaseOS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：各软件包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YAML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软件说明书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79FA45-23C4-4A46-A55F-3317FCB60BCB}"/>
              </a:ext>
            </a:extLst>
          </p:cNvPr>
          <p:cNvGrpSpPr/>
          <p:nvPr/>
        </p:nvGrpSpPr>
        <p:grpSpPr>
          <a:xfrm>
            <a:off x="5252149" y="2140504"/>
            <a:ext cx="2944372" cy="510362"/>
            <a:chOff x="2747320" y="3249615"/>
            <a:chExt cx="2944372" cy="816828"/>
          </a:xfrm>
        </p:grpSpPr>
        <p:sp>
          <p:nvSpPr>
            <p:cNvPr id="36" name="流程图: 多文档 35">
              <a:extLst>
                <a:ext uri="{FF2B5EF4-FFF2-40B4-BE49-F238E27FC236}">
                  <a16:creationId xmlns:a16="http://schemas.microsoft.com/office/drawing/2014/main" id="{3280E841-68C8-47CB-B6D3-29C71EAC27D1}"/>
                </a:ext>
              </a:extLst>
            </p:cNvPr>
            <p:cNvSpPr/>
            <p:nvPr/>
          </p:nvSpPr>
          <p:spPr>
            <a:xfrm>
              <a:off x="2747320" y="3262182"/>
              <a:ext cx="564292" cy="80426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x86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流程图: 多文档 36">
              <a:extLst>
                <a:ext uri="{FF2B5EF4-FFF2-40B4-BE49-F238E27FC236}">
                  <a16:creationId xmlns:a16="http://schemas.microsoft.com/office/drawing/2014/main" id="{22EEF8A9-F605-4057-8908-0FBF0D4AFEC9}"/>
                </a:ext>
              </a:extLst>
            </p:cNvPr>
            <p:cNvSpPr/>
            <p:nvPr/>
          </p:nvSpPr>
          <p:spPr>
            <a:xfrm>
              <a:off x="3534034" y="3262182"/>
              <a:ext cx="564292" cy="80426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ARM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流程图: 多文档 37">
              <a:extLst>
                <a:ext uri="{FF2B5EF4-FFF2-40B4-BE49-F238E27FC236}">
                  <a16:creationId xmlns:a16="http://schemas.microsoft.com/office/drawing/2014/main" id="{4BCA109E-3CBF-4E44-94CF-E9031847CA6D}"/>
                </a:ext>
              </a:extLst>
            </p:cNvPr>
            <p:cNvSpPr/>
            <p:nvPr/>
          </p:nvSpPr>
          <p:spPr>
            <a:xfrm>
              <a:off x="4320748" y="3262182"/>
              <a:ext cx="564292" cy="80426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riscv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流程图: 多文档 43">
              <a:extLst>
                <a:ext uri="{FF2B5EF4-FFF2-40B4-BE49-F238E27FC236}">
                  <a16:creationId xmlns:a16="http://schemas.microsoft.com/office/drawing/2014/main" id="{611A038C-5AA6-443E-B1F6-4AE5748B773E}"/>
                </a:ext>
              </a:extLst>
            </p:cNvPr>
            <p:cNvSpPr/>
            <p:nvPr/>
          </p:nvSpPr>
          <p:spPr>
            <a:xfrm>
              <a:off x="5127400" y="3249615"/>
              <a:ext cx="564292" cy="80426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龙芯</a:t>
              </a:r>
            </a:p>
          </p:txBody>
        </p:sp>
      </p:grp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55865160-6B26-4D32-9B66-284D15A37259}"/>
              </a:ext>
            </a:extLst>
          </p:cNvPr>
          <p:cNvSpPr/>
          <p:nvPr/>
        </p:nvSpPr>
        <p:spPr>
          <a:xfrm>
            <a:off x="1866507" y="3881236"/>
            <a:ext cx="9172281" cy="435534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生产线：分层定制、统一构建、按需裁剪</a:t>
            </a:r>
          </a:p>
        </p:txBody>
      </p:sp>
      <p:sp>
        <p:nvSpPr>
          <p:cNvPr id="51" name="流程图: 多文档 50">
            <a:extLst>
              <a:ext uri="{FF2B5EF4-FFF2-40B4-BE49-F238E27FC236}">
                <a16:creationId xmlns:a16="http://schemas.microsoft.com/office/drawing/2014/main" id="{3FA924E2-9C97-4359-A81B-3E22E7DCA7CF}"/>
              </a:ext>
            </a:extLst>
          </p:cNvPr>
          <p:cNvSpPr/>
          <p:nvPr/>
        </p:nvSpPr>
        <p:spPr>
          <a:xfrm>
            <a:off x="5912015" y="1167129"/>
            <a:ext cx="2438941" cy="33508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版本基线、创新特性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860BBD1-3853-4C21-BF55-C0A5BED4048B}"/>
              </a:ext>
            </a:extLst>
          </p:cNvPr>
          <p:cNvGrpSpPr/>
          <p:nvPr/>
        </p:nvGrpSpPr>
        <p:grpSpPr>
          <a:xfrm>
            <a:off x="5513448" y="1638947"/>
            <a:ext cx="3005122" cy="364824"/>
            <a:chOff x="2747320" y="2273639"/>
            <a:chExt cx="3005122" cy="804261"/>
          </a:xfrm>
        </p:grpSpPr>
        <p:sp>
          <p:nvSpPr>
            <p:cNvPr id="55" name="流程图: 多文档 54">
              <a:extLst>
                <a:ext uri="{FF2B5EF4-FFF2-40B4-BE49-F238E27FC236}">
                  <a16:creationId xmlns:a16="http://schemas.microsoft.com/office/drawing/2014/main" id="{FAF537C9-1EE5-4F80-8820-46087E7670B3}"/>
                </a:ext>
              </a:extLst>
            </p:cNvPr>
            <p:cNvSpPr/>
            <p:nvPr/>
          </p:nvSpPr>
          <p:spPr>
            <a:xfrm>
              <a:off x="2747320" y="2273639"/>
              <a:ext cx="1431694" cy="80426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各类场景特性</a:t>
              </a:r>
            </a:p>
          </p:txBody>
        </p:sp>
        <p:sp>
          <p:nvSpPr>
            <p:cNvPr id="57" name="流程图: 多文档 56">
              <a:extLst>
                <a:ext uri="{FF2B5EF4-FFF2-40B4-BE49-F238E27FC236}">
                  <a16:creationId xmlns:a16="http://schemas.microsoft.com/office/drawing/2014/main" id="{5C310EEA-A31A-4ADA-A240-769D98C8335E}"/>
                </a:ext>
              </a:extLst>
            </p:cNvPr>
            <p:cNvSpPr/>
            <p:nvPr/>
          </p:nvSpPr>
          <p:spPr>
            <a:xfrm>
              <a:off x="4320748" y="2273639"/>
              <a:ext cx="1431694" cy="80426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各类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board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配置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B6DDE95C-4723-40C8-8B95-6FBBCA7245EB}"/>
              </a:ext>
            </a:extLst>
          </p:cNvPr>
          <p:cNvSpPr txBox="1"/>
          <p:nvPr/>
        </p:nvSpPr>
        <p:spPr>
          <a:xfrm>
            <a:off x="2429702" y="22246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各芯片厂商维护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60E52C7-828A-4D73-8086-E775EA5237C0}"/>
              </a:ext>
            </a:extLst>
          </p:cNvPr>
          <p:cNvSpPr txBox="1"/>
          <p:nvPr/>
        </p:nvSpPr>
        <p:spPr>
          <a:xfrm>
            <a:off x="1873697" y="2863139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openEuler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社区、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ISV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上游软件开发者 共同维护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B01092C-DAF7-427E-986A-4A472C404C28}"/>
              </a:ext>
            </a:extLst>
          </p:cNvPr>
          <p:cNvSpPr txBox="1"/>
          <p:nvPr/>
        </p:nvSpPr>
        <p:spPr>
          <a:xfrm>
            <a:off x="2513859" y="1152571"/>
            <a:ext cx="16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思源黑体 CN Bold" panose="020B0800000000000000"/>
                <a:cs typeface="+mn-cs"/>
              </a:rPr>
              <a:t>厂商维护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思源黑体 CN Bold" panose="020B0800000000000000"/>
              <a:cs typeface="+mn-cs"/>
            </a:endParaRPr>
          </a:p>
        </p:txBody>
      </p:sp>
      <p:sp>
        <p:nvSpPr>
          <p:cNvPr id="62" name="任意多边形 29">
            <a:extLst>
              <a:ext uri="{FF2B5EF4-FFF2-40B4-BE49-F238E27FC236}">
                <a16:creationId xmlns:a16="http://schemas.microsoft.com/office/drawing/2014/main" id="{368A04FF-1D99-49D2-8F0E-CD0C6883777A}"/>
              </a:ext>
            </a:extLst>
          </p:cNvPr>
          <p:cNvSpPr/>
          <p:nvPr/>
        </p:nvSpPr>
        <p:spPr>
          <a:xfrm rot="5400000" flipH="1">
            <a:off x="8089215" y="2029345"/>
            <a:ext cx="2627544" cy="741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0652" y="20988"/>
                </a:lnTo>
                <a:cubicBezTo>
                  <a:pt x="16920" y="18272"/>
                  <a:pt x="14386" y="12973"/>
                  <a:pt x="14386" y="6882"/>
                </a:cubicBezTo>
                <a:cubicBezTo>
                  <a:pt x="14386" y="6328"/>
                  <a:pt x="14407" y="5781"/>
                  <a:pt x="14448" y="5242"/>
                </a:cubicBezTo>
                <a:lnTo>
                  <a:pt x="14488" y="4887"/>
                </a:lnTo>
                <a:lnTo>
                  <a:pt x="17329" y="4887"/>
                </a:lnTo>
                <a:lnTo>
                  <a:pt x="10800" y="0"/>
                </a:lnTo>
                <a:lnTo>
                  <a:pt x="4271" y="4887"/>
                </a:lnTo>
                <a:lnTo>
                  <a:pt x="7112" y="4887"/>
                </a:lnTo>
                <a:lnTo>
                  <a:pt x="7152" y="5242"/>
                </a:lnTo>
                <a:cubicBezTo>
                  <a:pt x="7193" y="5781"/>
                  <a:pt x="7214" y="6328"/>
                  <a:pt x="7214" y="6882"/>
                </a:cubicBezTo>
                <a:cubicBezTo>
                  <a:pt x="7214" y="12973"/>
                  <a:pt x="4680" y="18272"/>
                  <a:pt x="948" y="20988"/>
                </a:cubicBezTo>
                <a:lnTo>
                  <a:pt x="0" y="21600"/>
                </a:lnTo>
                <a:lnTo>
                  <a:pt x="21172" y="21600"/>
                </a:lnTo>
                <a:close/>
              </a:path>
            </a:pathLst>
          </a:custGeom>
          <a:gradFill>
            <a:gsLst>
              <a:gs pos="0">
                <a:srgbClr val="ABB5CD">
                  <a:alpha val="0"/>
                </a:srgbClr>
              </a:gs>
              <a:gs pos="100000">
                <a:srgbClr val="ABB5CD">
                  <a:alpha val="47792"/>
                </a:srgbClr>
              </a:gs>
            </a:gsLst>
            <a:lin ang="16200000"/>
          </a:gradFill>
          <a:ln w="25400">
            <a:miter lim="400000"/>
          </a:ln>
        </p:spPr>
        <p:txBody>
          <a:bodyPr lIns="161164" tIns="161164" rIns="161164" bIns="161164" anchor="ctr"/>
          <a:lstStyle/>
          <a:p>
            <a:pPr marL="0" marR="0" lvl="0" indent="0" algn="l" defTabSz="27315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666666"/>
                </a:solidFill>
                <a:latin typeface="HarmonyOS Sans SC"/>
                <a:ea typeface="HarmonyOS Sans SC"/>
                <a:cs typeface="HarmonyOS Sans SC"/>
                <a:sym typeface="HarmonyOS Sans SC"/>
              </a:defRPr>
            </a:pPr>
            <a:endParaRPr kumimoji="0" sz="2199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armonyOS Sans SC"/>
              <a:sym typeface="HarmonyOS Sans SC"/>
            </a:endParaRPr>
          </a:p>
        </p:txBody>
      </p:sp>
      <p:sp>
        <p:nvSpPr>
          <p:cNvPr id="64" name="圆柱体 63">
            <a:extLst>
              <a:ext uri="{FF2B5EF4-FFF2-40B4-BE49-F238E27FC236}">
                <a16:creationId xmlns:a16="http://schemas.microsoft.com/office/drawing/2014/main" id="{B5D2886C-7136-4013-B9D1-680CA0FEEC14}"/>
              </a:ext>
            </a:extLst>
          </p:cNvPr>
          <p:cNvSpPr/>
          <p:nvPr/>
        </p:nvSpPr>
        <p:spPr>
          <a:xfrm>
            <a:off x="10080869" y="1502214"/>
            <a:ext cx="914400" cy="1535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epkg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软件仓</a:t>
            </a:r>
          </a:p>
        </p:txBody>
      </p:sp>
      <p:sp>
        <p:nvSpPr>
          <p:cNvPr id="65" name="加号 64">
            <a:extLst>
              <a:ext uri="{FF2B5EF4-FFF2-40B4-BE49-F238E27FC236}">
                <a16:creationId xmlns:a16="http://schemas.microsoft.com/office/drawing/2014/main" id="{78CC9C0E-26AA-49A7-9374-AD7ED750A405}"/>
              </a:ext>
            </a:extLst>
          </p:cNvPr>
          <p:cNvSpPr/>
          <p:nvPr/>
        </p:nvSpPr>
        <p:spPr>
          <a:xfrm>
            <a:off x="11037314" y="5320065"/>
            <a:ext cx="632972" cy="6329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3A1C03D-0946-4290-A98F-ABD6AAD303E2}"/>
              </a:ext>
            </a:extLst>
          </p:cNvPr>
          <p:cNvSpPr txBox="1"/>
          <p:nvPr/>
        </p:nvSpPr>
        <p:spPr>
          <a:xfrm>
            <a:off x="11710584" y="5506832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0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332D-1CF4-D2E0-BC1E-C6285E74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37212" y="29470"/>
            <a:ext cx="11582124" cy="880234"/>
          </a:xfrm>
        </p:spPr>
        <p:txBody>
          <a:bodyPr anchor="ctr" anchorCtr="0"/>
          <a:lstStyle/>
          <a:p>
            <a:pPr eaLnBrk="1" hangingPunct="1"/>
            <a:r>
              <a:rPr lang="en-US" altLang="zh-CN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6" name="内容占位符 6"/>
          <p:cNvSpPr>
            <a:spLocks noGrp="1"/>
          </p:cNvSpPr>
          <p:nvPr>
            <p:ph idx="4294967295"/>
          </p:nvPr>
        </p:nvSpPr>
        <p:spPr>
          <a:xfrm>
            <a:off x="401850" y="933012"/>
            <a:ext cx="2290413" cy="1038268"/>
          </a:xfrm>
          <a:prstGeom prst="rect">
            <a:avLst/>
          </a:prstGeom>
        </p:spPr>
        <p:txBody>
          <a:bodyPr/>
          <a:lstStyle/>
          <a:p>
            <a:pPr marL="11103" indent="0">
              <a:buNone/>
            </a:pPr>
            <a:r>
              <a:rPr lang="zh-CN" altLang="en-US" sz="1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地域性（网站流量）</a:t>
            </a:r>
            <a:endParaRPr lang="en-US" altLang="zh-CN" sz="1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038" indent="0">
              <a:buNone/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中国：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Ubuntu/</a:t>
            </a:r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Debian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Archlinux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038" indent="0">
              <a:buNone/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美国：</a:t>
            </a:r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Redhat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038" indent="0">
              <a:buNone/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德国：</a:t>
            </a:r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openSUSE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851" y="2334579"/>
            <a:ext cx="1760213" cy="104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99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用户倾向</a:t>
            </a:r>
            <a:endParaRPr kumimoji="0" lang="en-US" altLang="zh-CN" sz="1399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小白：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Ubuntu</a:t>
            </a:r>
          </a:p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爱好者：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Debian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玩家：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Archlinux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别出事：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CentOS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Picture 2" descr="Ranking Linux distributions, and the decline of the traditional distr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64" y="920780"/>
            <a:ext cx="3112350" cy="26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6090936" y="1185505"/>
          <a:ext cx="3947067" cy="1853475"/>
        </p:xfrm>
        <a:graphic>
          <a:graphicData uri="http://schemas.openxmlformats.org/drawingml/2006/table">
            <a:tbl>
              <a:tblPr firstRow="1" bandRow="1"/>
              <a:tblGrid>
                <a:gridCol w="95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95"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发行版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lvl="0" indent="0" algn="ctr" defTabSz="910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国内特点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谷歌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b="1" kern="1200">
                          <a:solidFill>
                            <a:schemeClr val="lt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知乎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5"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latin typeface="Consolas" panose="020B0609020204030204" pitchFamily="49" charset="0"/>
                        </a:rPr>
                        <a:t>ubuntu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用户群体大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124m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503k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242k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5"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centos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在中国占比高</a:t>
                      </a:r>
                      <a:endParaRPr lang="en-US" altLang="zh-CN" sz="1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40m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215k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113k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5"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r>
                        <a:rPr lang="en-US" altLang="zh-CN" sz="1200" dirty="0" err="1">
                          <a:latin typeface="Consolas" panose="020B0609020204030204" pitchFamily="49" charset="0"/>
                        </a:rPr>
                        <a:t>debian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在知乎占比高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39m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64k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177k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95"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latin typeface="Consolas" panose="020B0609020204030204" pitchFamily="49" charset="0"/>
                        </a:rPr>
                        <a:t>archlinux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</a:t>
                      </a:r>
                      <a:r>
                        <a:rPr lang="en-US" altLang="zh-CN" sz="12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站呼声大</a:t>
                      </a:r>
                      <a:endParaRPr lang="en-US" altLang="zh-CN" sz="1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9m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40k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5285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057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65852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113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76417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31698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86983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42264" algn="l" defTabSz="910573" rtl="0" eaLnBrk="1" latinLnBrk="0" hangingPunct="1">
                        <a:defRPr sz="1799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r"/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11k</a:t>
                      </a:r>
                    </a:p>
                  </a:txBody>
                  <a:tcPr marL="91404" marR="91404" marT="45702" marB="45702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内容占位符 3"/>
          <p:cNvPicPr>
            <a:picLocks noGrp="1" noChangeAspect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45" y="-32312"/>
            <a:ext cx="2052992" cy="679276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68632" y="4008821"/>
            <a:ext cx="2229227" cy="224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Why </a:t>
            </a:r>
            <a:r>
              <a:rPr kumimoji="0" lang="en-US" altLang="zh-CN" sz="1399" b="1" i="0" u="none" strike="noStrike" kern="120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Archlinux</a:t>
            </a: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?</a:t>
            </a:r>
          </a:p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简洁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滚动升级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文档齐全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软件新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软件多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国产软件大本营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 B</a:t>
            </a: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站用户</a:t>
            </a:r>
          </a:p>
        </p:txBody>
      </p:sp>
      <p:sp>
        <p:nvSpPr>
          <p:cNvPr id="14" name="矩形 13"/>
          <p:cNvSpPr/>
          <p:nvPr/>
        </p:nvSpPr>
        <p:spPr>
          <a:xfrm>
            <a:off x="4002438" y="4008323"/>
            <a:ext cx="1653627" cy="203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Why </a:t>
            </a:r>
            <a:r>
              <a:rPr kumimoji="0" lang="en-US" altLang="zh-CN" sz="1399" b="1" i="0" u="none" strike="noStrike" kern="120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Debian</a:t>
            </a: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?</a:t>
            </a:r>
          </a:p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稳定可靠</a:t>
            </a: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LTS</a:t>
            </a: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版本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服务器</a:t>
            </a: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滚动升级</a:t>
            </a: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多架构</a:t>
            </a: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大型社区</a:t>
            </a: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海量软件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1850" y="4008821"/>
            <a:ext cx="2504836" cy="2030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Why </a:t>
            </a:r>
            <a:r>
              <a:rPr kumimoji="0" lang="en-US" altLang="zh-CN" sz="1399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Ubuntu</a:t>
            </a: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?</a:t>
            </a:r>
          </a:p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cs"/>
              </a:rPr>
              <a:t>最大社区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方正正准黑简体" panose="02000000000000000000" pitchFamily="2" charset="-122"/>
              <a:ea typeface="方正正准黑简体" panose="02000000000000000000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cs"/>
              </a:rPr>
              <a:t>海量软件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方正正准黑简体" panose="02000000000000000000" pitchFamily="2" charset="-122"/>
              <a:ea typeface="方正正准黑简体" panose="02000000000000000000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cs"/>
              </a:rPr>
              <a:t>文档齐全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方正正准黑简体" panose="02000000000000000000" pitchFamily="2" charset="-122"/>
              <a:ea typeface="方正正准黑简体" panose="02000000000000000000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cs"/>
              </a:rPr>
              <a:t>够稳够新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方正正准黑简体" panose="02000000000000000000" pitchFamily="2" charset="-122"/>
              <a:ea typeface="方正正准黑简体" panose="02000000000000000000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cs"/>
              </a:rPr>
              <a:t>Snap</a:t>
            </a: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cs"/>
              </a:rPr>
              <a:t>软件商店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方正正准黑简体" panose="02000000000000000000" pitchFamily="2" charset="-122"/>
              <a:ea typeface="方正正准黑简体" panose="02000000000000000000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cs"/>
              </a:rPr>
              <a:t>硬件支持（南向兼容性）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方正正准黑简体" panose="02000000000000000000" pitchFamily="2" charset="-122"/>
              <a:ea typeface="方正正准黑简体" panose="02000000000000000000" pitchFamily="2" charset="-122"/>
              <a:cs typeface="+mn-cs"/>
            </a:endParaRPr>
          </a:p>
          <a:p>
            <a:pPr marL="342763" marR="0" lvl="0" indent="-342763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正准黑简体" panose="02000000000000000000" pitchFamily="2" charset="-122"/>
                <a:ea typeface="方正正准黑简体" panose="02000000000000000000" pitchFamily="2" charset="-122"/>
                <a:cs typeface="+mn-cs"/>
              </a:rPr>
              <a:t>事实标准（北向生态）</a:t>
            </a:r>
            <a:endParaRPr kumimoji="0" lang="en-US" altLang="zh-CN" sz="1399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正准黑简体" panose="02000000000000000000" pitchFamily="2" charset="-122"/>
              <a:ea typeface="方正正准黑简体" panose="02000000000000000000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23EA66-0094-4B6A-B248-E18B0DD6D218}"/>
              </a:ext>
            </a:extLst>
          </p:cNvPr>
          <p:cNvSpPr txBox="1"/>
          <p:nvPr/>
        </p:nvSpPr>
        <p:spPr>
          <a:xfrm>
            <a:off x="195017" y="6266776"/>
            <a:ext cx="6304214" cy="369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8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FF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启示：软件多多益善；稳定</a:t>
            </a: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FF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FF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新我都要；平滑升级</a:t>
            </a: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FF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FF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安全回退</a:t>
            </a:r>
          </a:p>
        </p:txBody>
      </p:sp>
    </p:spTree>
    <p:extLst>
      <p:ext uri="{BB962C8B-B14F-4D97-AF65-F5344CB8AC3E}">
        <p14:creationId xmlns:p14="http://schemas.microsoft.com/office/powerpoint/2010/main" val="384790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A3FC0-DE61-4659-9D24-ACF7DE6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87323"/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北向生态：应用适配矩阵 组合爆炸问题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DC5FA0-B9DC-4F46-AFB7-6CC5F1BAA6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9002F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5267819" y="1621649"/>
            <a:ext cx="5003108" cy="49322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50F71E-99B0-40DA-9854-194F368B4F1A}"/>
              </a:ext>
            </a:extLst>
          </p:cNvPr>
          <p:cNvSpPr txBox="1"/>
          <p:nvPr/>
        </p:nvSpPr>
        <p:spPr>
          <a:xfrm>
            <a:off x="2355667" y="2339872"/>
            <a:ext cx="2418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v1, v2, v3,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OS1, OS2, OS3,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v1, v2, v3, 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0E467-C36A-435B-925D-59CE93A56540}"/>
              </a:ext>
            </a:extLst>
          </p:cNvPr>
          <p:cNvSpPr txBox="1"/>
          <p:nvPr/>
        </p:nvSpPr>
        <p:spPr>
          <a:xfrm>
            <a:off x="1119051" y="2517522"/>
            <a:ext cx="1224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ISV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适配难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398966-3B55-4836-AC01-CA77F1A1F1DD}"/>
              </a:ext>
            </a:extLst>
          </p:cNvPr>
          <p:cNvCxnSpPr>
            <a:cxnSpLocks/>
          </p:cNvCxnSpPr>
          <p:nvPr/>
        </p:nvCxnSpPr>
        <p:spPr>
          <a:xfrm>
            <a:off x="2433726" y="3165763"/>
            <a:ext cx="1271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6BD7802-A96F-455B-945A-AF8320593F75}"/>
              </a:ext>
            </a:extLst>
          </p:cNvPr>
          <p:cNvSpPr txBox="1"/>
          <p:nvPr/>
        </p:nvSpPr>
        <p:spPr>
          <a:xfrm>
            <a:off x="3660218" y="30124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time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EA9ACF-C57B-4120-B12E-5FEB6342609C}"/>
              </a:ext>
            </a:extLst>
          </p:cNvPr>
          <p:cNvCxnSpPr>
            <a:cxnSpLocks/>
          </p:cNvCxnSpPr>
          <p:nvPr/>
        </p:nvCxnSpPr>
        <p:spPr>
          <a:xfrm>
            <a:off x="2433726" y="5386860"/>
            <a:ext cx="1271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4F728C6-2B65-4BC0-A252-971B88E10DC5}"/>
              </a:ext>
            </a:extLst>
          </p:cNvPr>
          <p:cNvSpPr txBox="1"/>
          <p:nvPr/>
        </p:nvSpPr>
        <p:spPr>
          <a:xfrm>
            <a:off x="3660218" y="5202195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time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EDA740-2B45-40B2-BA79-4FCB3F6D70BE}"/>
              </a:ext>
            </a:extLst>
          </p:cNvPr>
          <p:cNvSpPr txBox="1"/>
          <p:nvPr/>
        </p:nvSpPr>
        <p:spPr>
          <a:xfrm>
            <a:off x="2355667" y="6027003"/>
            <a:ext cx="69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 = 27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13743C-A988-4805-82D0-C73858CD3609}"/>
              </a:ext>
            </a:extLst>
          </p:cNvPr>
          <p:cNvSpPr txBox="1"/>
          <p:nvPr/>
        </p:nvSpPr>
        <p:spPr>
          <a:xfrm>
            <a:off x="1119051" y="4204565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碎片化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1ACD6A-1CD3-4BB8-925A-FB2F4ABE1999}"/>
              </a:ext>
            </a:extLst>
          </p:cNvPr>
          <p:cNvSpPr txBox="1"/>
          <p:nvPr/>
        </p:nvSpPr>
        <p:spPr>
          <a:xfrm>
            <a:off x="1119051" y="1621649"/>
            <a:ext cx="268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用户安装、升级难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E6B7EE74-A939-43EA-90CE-8C3E7DF0C1C0}"/>
              </a:ext>
            </a:extLst>
          </p:cNvPr>
          <p:cNvSpPr/>
          <p:nvPr/>
        </p:nvSpPr>
        <p:spPr>
          <a:xfrm>
            <a:off x="1328057" y="3321062"/>
            <a:ext cx="244938" cy="883503"/>
          </a:xfrm>
          <a:prstGeom prst="upArrow">
            <a:avLst>
              <a:gd name="adj1" fmla="val 50000"/>
              <a:gd name="adj2" fmla="val 11222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0D0F3B31-D172-4289-B87A-BEBA20C34FA2}"/>
              </a:ext>
            </a:extLst>
          </p:cNvPr>
          <p:cNvSpPr/>
          <p:nvPr/>
        </p:nvSpPr>
        <p:spPr>
          <a:xfrm>
            <a:off x="1328057" y="2101098"/>
            <a:ext cx="244938" cy="400110"/>
          </a:xfrm>
          <a:prstGeom prst="upArrow">
            <a:avLst>
              <a:gd name="adj1" fmla="val 50000"/>
              <a:gd name="adj2" fmla="val 66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4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4E4E-A42B-4537-A476-E40605EB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87323"/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北向软件痛点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75F4AC-B61E-4809-9F1D-4C687C9E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55" y="1193798"/>
            <a:ext cx="7089753" cy="56232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998C94-3015-48E7-96F6-2E52FA5C1973}"/>
              </a:ext>
            </a:extLst>
          </p:cNvPr>
          <p:cNvSpPr/>
          <p:nvPr/>
        </p:nvSpPr>
        <p:spPr>
          <a:xfrm>
            <a:off x="7373303" y="741107"/>
            <a:ext cx="3014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 典型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README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46A628-0EE7-47F8-AD33-46FE26133D56}"/>
              </a:ext>
            </a:extLst>
          </p:cNvPr>
          <p:cNvSpPr txBox="1"/>
          <p:nvPr/>
        </p:nvSpPr>
        <p:spPr>
          <a:xfrm>
            <a:off x="709749" y="1974102"/>
            <a:ext cx="41665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开源软件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只提供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手工安装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用户环境五花八门，安装麻烦、易错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ISV @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创新中心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只适配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install.sh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，不打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软件包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出新版本，都得再次适配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ISV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每出一个新版本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一次适配，处处运行，永不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break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BAFC625-302F-40E7-BC3F-A5651A9AD547}"/>
              </a:ext>
            </a:extLst>
          </p:cNvPr>
          <p:cNvCxnSpPr/>
          <p:nvPr/>
        </p:nvCxnSpPr>
        <p:spPr>
          <a:xfrm flipV="1">
            <a:off x="3286125" y="2066925"/>
            <a:ext cx="1590149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1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218E9-D605-424D-8BB3-8EA08EA6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87323">
              <a:lnSpc>
                <a:spcPct val="90000"/>
              </a:lnSpc>
            </a:pPr>
            <a:r>
              <a:rPr lang="zh-CN" altLang="en-US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业界趋势：追求可复现性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DF745-8D16-400A-A527-CDF472F7F3E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>
            <a:normAutofit/>
          </a:bodyPr>
          <a:lstStyle/>
          <a:p>
            <a:pPr defTabSz="914400"/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可复现   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  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   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  scalable</a:t>
            </a:r>
          </a:p>
          <a:p>
            <a:pPr defTabSz="914400"/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问题可复现 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~=   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fix</a:t>
            </a:r>
          </a:p>
          <a:p>
            <a:pPr defTabSz="914400"/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：开发与运维的一致、可复现性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Infrastructure as Code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：基础设施全体配置及脚本的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化管理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OSTree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：操作系统全体文件的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化管理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Gitops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为核心展开可复现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JS/python/ruby/rust/go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语言包管理器：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lockfile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模式兴起，锁定依赖包版本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1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：创建一个小环境，安装锁定的依赖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Nix: </a:t>
            </a:r>
            <a:r>
              <a:rPr lang="zh-CN" altLang="en-US" sz="1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跨时空复现，一处可运行，处处可运行，永远可运行。包管理的</a:t>
            </a:r>
            <a:r>
              <a:rPr lang="en-US" altLang="zh-CN" sz="1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  <a:r>
              <a:rPr lang="zh-CN" altLang="en-US" sz="1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92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1187323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包管理 传承与发展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30A723FD-47EB-4C60-B270-F62C1C62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05488"/>
              </p:ext>
            </p:extLst>
          </p:nvPr>
        </p:nvGraphicFramePr>
        <p:xfrm>
          <a:off x="1149292" y="2271628"/>
          <a:ext cx="6123962" cy="2484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650">
                  <a:extLst>
                    <a:ext uri="{9D8B030D-6E8A-4147-A177-3AD203B41FA5}">
                      <a16:colId xmlns:a16="http://schemas.microsoft.com/office/drawing/2014/main" val="1128513475"/>
                    </a:ext>
                  </a:extLst>
                </a:gridCol>
                <a:gridCol w="2262656">
                  <a:extLst>
                    <a:ext uri="{9D8B030D-6E8A-4147-A177-3AD203B41FA5}">
                      <a16:colId xmlns:a16="http://schemas.microsoft.com/office/drawing/2014/main" val="3668329993"/>
                    </a:ext>
                  </a:extLst>
                </a:gridCol>
                <a:gridCol w="2262656">
                  <a:extLst>
                    <a:ext uri="{9D8B030D-6E8A-4147-A177-3AD203B41FA5}">
                      <a16:colId xmlns:a16="http://schemas.microsoft.com/office/drawing/2014/main" val="3649220529"/>
                    </a:ext>
                  </a:extLst>
                </a:gridCol>
              </a:tblGrid>
              <a:tr h="621143"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替换：包描述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DSL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93675"/>
                  </a:ext>
                </a:extLst>
              </a:tr>
              <a:tr h="6211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目录结构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NIX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719818"/>
                  </a:ext>
                </a:extLst>
              </a:tr>
              <a:tr h="6211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分层定制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BB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646"/>
                  </a:ext>
                </a:extLst>
              </a:tr>
              <a:tr h="62114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SPEC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66133"/>
                  </a:ext>
                </a:extLst>
              </a:tr>
            </a:tbl>
          </a:graphicData>
        </a:graphic>
      </p:graphicFrame>
      <p:sp>
        <p:nvSpPr>
          <p:cNvPr id="17" name="任意多边形 29">
            <a:extLst>
              <a:ext uri="{FF2B5EF4-FFF2-40B4-BE49-F238E27FC236}">
                <a16:creationId xmlns:a16="http://schemas.microsoft.com/office/drawing/2014/main" id="{EE6702D8-49D9-4BEA-B63D-5FB3424983C4}"/>
              </a:ext>
            </a:extLst>
          </p:cNvPr>
          <p:cNvSpPr/>
          <p:nvPr/>
        </p:nvSpPr>
        <p:spPr>
          <a:xfrm rot="5400000" flipH="1">
            <a:off x="5588968" y="3613362"/>
            <a:ext cx="2627544" cy="741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0652" y="20988"/>
                </a:lnTo>
                <a:cubicBezTo>
                  <a:pt x="16920" y="18272"/>
                  <a:pt x="14386" y="12973"/>
                  <a:pt x="14386" y="6882"/>
                </a:cubicBezTo>
                <a:cubicBezTo>
                  <a:pt x="14386" y="6328"/>
                  <a:pt x="14407" y="5781"/>
                  <a:pt x="14448" y="5242"/>
                </a:cubicBezTo>
                <a:lnTo>
                  <a:pt x="14488" y="4887"/>
                </a:lnTo>
                <a:lnTo>
                  <a:pt x="17329" y="4887"/>
                </a:lnTo>
                <a:lnTo>
                  <a:pt x="10800" y="0"/>
                </a:lnTo>
                <a:lnTo>
                  <a:pt x="4271" y="4887"/>
                </a:lnTo>
                <a:lnTo>
                  <a:pt x="7112" y="4887"/>
                </a:lnTo>
                <a:lnTo>
                  <a:pt x="7152" y="5242"/>
                </a:lnTo>
                <a:cubicBezTo>
                  <a:pt x="7193" y="5781"/>
                  <a:pt x="7214" y="6328"/>
                  <a:pt x="7214" y="6882"/>
                </a:cubicBezTo>
                <a:cubicBezTo>
                  <a:pt x="7214" y="12973"/>
                  <a:pt x="4680" y="18272"/>
                  <a:pt x="948" y="20988"/>
                </a:cubicBezTo>
                <a:lnTo>
                  <a:pt x="0" y="21600"/>
                </a:lnTo>
                <a:lnTo>
                  <a:pt x="21172" y="21600"/>
                </a:lnTo>
                <a:close/>
              </a:path>
            </a:pathLst>
          </a:custGeom>
          <a:gradFill>
            <a:gsLst>
              <a:gs pos="0">
                <a:srgbClr val="ABB5CD">
                  <a:alpha val="0"/>
                </a:srgbClr>
              </a:gs>
              <a:gs pos="100000">
                <a:srgbClr val="ABB5CD">
                  <a:alpha val="47792"/>
                </a:srgbClr>
              </a:gs>
            </a:gsLst>
            <a:lin ang="16200000"/>
          </a:gradFill>
          <a:ln w="25400">
            <a:miter lim="400000"/>
          </a:ln>
        </p:spPr>
        <p:txBody>
          <a:bodyPr lIns="161164" tIns="161164" rIns="161164" bIns="161164" anchor="ctr"/>
          <a:lstStyle/>
          <a:p>
            <a:pPr defTabSz="2731562">
              <a:defRPr sz="2200">
                <a:solidFill>
                  <a:srgbClr val="666666"/>
                </a:solidFill>
                <a:latin typeface="HarmonyOS Sans SC"/>
                <a:ea typeface="HarmonyOS Sans SC"/>
                <a:cs typeface="HarmonyOS Sans SC"/>
                <a:sym typeface="HarmonyOS Sans SC"/>
              </a:defRPr>
            </a:pPr>
            <a:endParaRPr sz="2199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"/>
              <a:sym typeface="HarmonyOS Sans SC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38B9B6-F7ED-44D4-BC38-B957637B3720}"/>
              </a:ext>
            </a:extLst>
          </p:cNvPr>
          <p:cNvSpPr txBox="1"/>
          <p:nvPr/>
        </p:nvSpPr>
        <p:spPr>
          <a:xfrm>
            <a:off x="8159636" y="2286617"/>
            <a:ext cx="18898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新型包管理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包描述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 system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全场景定制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EPKG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包格式</a:t>
            </a:r>
          </a:p>
        </p:txBody>
      </p:sp>
    </p:spTree>
    <p:extLst>
      <p:ext uri="{BB962C8B-B14F-4D97-AF65-F5344CB8AC3E}">
        <p14:creationId xmlns:p14="http://schemas.microsoft.com/office/powerpoint/2010/main" val="413279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F6D63-8303-4C06-BE39-BE61C11C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13" y="261258"/>
            <a:ext cx="10515600" cy="480131"/>
          </a:xfrm>
        </p:spPr>
        <p:txBody>
          <a:bodyPr vert="horz" wrap="square" lIns="102240" tIns="45720" rIns="91440" bIns="45720" rtlCol="0" anchor="ctr">
            <a:spAutoFit/>
          </a:bodyPr>
          <a:lstStyle/>
          <a:p>
            <a:pPr defTabSz="1187323"/>
            <a:r>
              <a:rPr lang="en-US" altLang="zh-CN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软件包描述：声明式、可定制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D04374-8198-408E-80F3-527DC3D5FD33}"/>
              </a:ext>
            </a:extLst>
          </p:cNvPr>
          <p:cNvSpPr/>
          <p:nvPr/>
        </p:nvSpPr>
        <p:spPr>
          <a:xfrm>
            <a:off x="6320516" y="2813747"/>
            <a:ext cx="2581430" cy="17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0B5C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languages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: C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Autotools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DD22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DD22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0B5C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versions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.'0.0.1'.commit:</a:t>
            </a: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...</a:t>
            </a: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0B5C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versions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.'1.0.8'.commit:</a:t>
            </a: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DD22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30B5C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defineFlags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: #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用户可选项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DD22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	flag1:</a:t>
            </a: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	flag2:</a:t>
            </a: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	flag3: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353560-5F66-47F5-B20B-1157663986BB}"/>
              </a:ext>
            </a:extLst>
          </p:cNvPr>
          <p:cNvSpPr/>
          <p:nvPr/>
        </p:nvSpPr>
        <p:spPr>
          <a:xfrm>
            <a:off x="8723030" y="3031173"/>
            <a:ext cx="4645662" cy="953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patchset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: </a:t>
            </a: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patch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when version &gt;= 0.8 and version &lt;= 1.0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: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xxx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.patch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patch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when version &gt;= 1.0 and version &lt;= 1.0.8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: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yyy</a:t>
            </a:r>
            <a:r>
              <a:rPr kumimoji="0" lang="zh-CN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.patch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DD22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DD22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0B5C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excludes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: # 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各类约束，排除已知不可行的组合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DD22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- compiler=clang         when version &lt;= 8</a:t>
            </a:r>
          </a:p>
          <a:p>
            <a:pPr marL="0" marR="0" lvl="0" indent="0" algn="l" defTabSz="782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-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cxxstd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=14              when version &lt;= 1.8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6E20A3-F5CB-4D07-808B-1E9A79E80C9A}"/>
              </a:ext>
            </a:extLst>
          </p:cNvPr>
          <p:cNvSpPr txBox="1"/>
          <p:nvPr/>
        </p:nvSpPr>
        <p:spPr>
          <a:xfrm>
            <a:off x="589902" y="1066078"/>
            <a:ext cx="1700123" cy="215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① 与</a:t>
            </a:r>
            <a:r>
              <a:rPr kumimoji="1" lang="en-US" altLang="zh-CN" sz="13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spec</a:t>
            </a:r>
            <a:r>
              <a:rPr kumimoji="1" lang="zh-CN" altLang="en-US" sz="13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对应的字段</a:t>
            </a:r>
            <a:endParaRPr kumimoji="1" lang="en-US" altLang="zh-CN" sz="13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E9AAE8B-1C79-4E1F-93A8-5D0FB2CD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03" y="2400697"/>
            <a:ext cx="2423106" cy="37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YAML</a:t>
            </a: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任意字段可定制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bubblewrap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version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0.4.1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release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D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meta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summary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Core execution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DD22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homepage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https://github.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DD22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description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license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LGPLv2+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buildRequires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autoconf"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automake"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libtool"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gcc"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libcap-devel"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pkgconfig(libselinux)"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libxslt"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docbook-style-xsl"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source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DD2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https://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33551A-144A-4101-8503-3650864CD64B}"/>
              </a:ext>
            </a:extLst>
          </p:cNvPr>
          <p:cNvSpPr txBox="1"/>
          <p:nvPr/>
        </p:nvSpPr>
        <p:spPr>
          <a:xfrm>
            <a:off x="6666004" y="1066078"/>
            <a:ext cx="950210" cy="215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③ 软件描述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CDA8B9-CCFA-4F24-8E60-7D745F8CAC76}"/>
              </a:ext>
            </a:extLst>
          </p:cNvPr>
          <p:cNvSpPr txBox="1"/>
          <p:nvPr/>
        </p:nvSpPr>
        <p:spPr>
          <a:xfrm>
            <a:off x="4079567" y="1066078"/>
            <a:ext cx="770744" cy="215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② 定制项</a:t>
            </a:r>
            <a:endParaRPr kumimoji="1" lang="en-US" altLang="zh-CN" sz="13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CBCFD2A-B91A-44A6-A666-DEA417F32BCC}"/>
              </a:ext>
            </a:extLst>
          </p:cNvPr>
          <p:cNvSpPr txBox="1">
            <a:spLocks/>
          </p:cNvSpPr>
          <p:nvPr/>
        </p:nvSpPr>
        <p:spPr>
          <a:xfrm>
            <a:off x="3106804" y="2400697"/>
            <a:ext cx="3039317" cy="46886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构建定制项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build.toolchain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build.cflags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build.cxxflags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build.fflags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build.cppflags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build.ldflags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build.ldlibs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build.configure.flags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build.make.flags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build.cmake.flags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build.meson.flags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build.pytest.flags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build.qmake.flags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build.npm.flags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build.check.flags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build.scons.flags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build.cargo.flags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C3472AD-7566-4C9C-998F-4EB50E07E388}"/>
              </a:ext>
            </a:extLst>
          </p:cNvPr>
          <p:cNvSpPr txBox="1">
            <a:spLocks/>
          </p:cNvSpPr>
          <p:nvPr/>
        </p:nvSpPr>
        <p:spPr>
          <a:xfrm>
            <a:off x="4807618" y="2400697"/>
            <a:ext cx="1412904" cy="46886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640" indent="-171091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软件包可选功能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use.test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use.doc</a:t>
            </a: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use.debug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use.static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use.libs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use.examples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use.nls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use.X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use.selinux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use.ssl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use.gtk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use.systemd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1104" marR="0" lvl="0" indent="0" algn="l" defTabSz="1186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1207122" algn="ctr"/>
              </a:tabLst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use.python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B2BB80-7609-41D7-8E17-590D9EA9CC88}"/>
              </a:ext>
            </a:extLst>
          </p:cNvPr>
          <p:cNvSpPr txBox="1"/>
          <p:nvPr/>
        </p:nvSpPr>
        <p:spPr>
          <a:xfrm>
            <a:off x="9305703" y="1066078"/>
            <a:ext cx="950210" cy="215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④ 软件约束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57F8164A-12E8-4C01-890D-46E9D4E762EB}"/>
              </a:ext>
            </a:extLst>
          </p:cNvPr>
          <p:cNvSpPr/>
          <p:nvPr/>
        </p:nvSpPr>
        <p:spPr>
          <a:xfrm rot="5400000">
            <a:off x="4139913" y="-1492954"/>
            <a:ext cx="305784" cy="6048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38BCF2-7954-4B10-A600-EC9EB02D1A75}"/>
              </a:ext>
            </a:extLst>
          </p:cNvPr>
          <p:cNvSpPr txBox="1"/>
          <p:nvPr/>
        </p:nvSpPr>
        <p:spPr>
          <a:xfrm>
            <a:off x="3463593" y="1725023"/>
            <a:ext cx="1902278" cy="246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autopkg</a:t>
            </a:r>
            <a:r>
              <a:rPr kumimoji="1" lang="en-US" altLang="zh-CN" sz="1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1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生成、更新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C2B3CB93-7E54-463F-BAF1-BA5FEA7EAC67}"/>
              </a:ext>
            </a:extLst>
          </p:cNvPr>
          <p:cNvSpPr/>
          <p:nvPr/>
        </p:nvSpPr>
        <p:spPr>
          <a:xfrm rot="5400000">
            <a:off x="10089518" y="445164"/>
            <a:ext cx="305784" cy="21723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254A6E-B4B2-457C-87AA-BEE10865BB27}"/>
              </a:ext>
            </a:extLst>
          </p:cNvPr>
          <p:cNvSpPr txBox="1"/>
          <p:nvPr/>
        </p:nvSpPr>
        <p:spPr>
          <a:xfrm>
            <a:off x="9418813" y="1725023"/>
            <a:ext cx="1845938" cy="4922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Git CI </a:t>
            </a:r>
            <a:r>
              <a:rPr kumimoji="1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辅助更新、</a:t>
            </a:r>
            <a:endParaRPr kumimoji="1" lang="en-US" altLang="zh-CN" sz="15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卷入上游开发者维护</a:t>
            </a:r>
          </a:p>
        </p:txBody>
      </p:sp>
    </p:spTree>
    <p:extLst>
      <p:ext uri="{BB962C8B-B14F-4D97-AF65-F5344CB8AC3E}">
        <p14:creationId xmlns:p14="http://schemas.microsoft.com/office/powerpoint/2010/main" val="295333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24021-8AE8-4283-8DF0-E828D4C1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87323">
              <a:lnSpc>
                <a:spcPct val="90000"/>
              </a:lnSpc>
            </a:pPr>
            <a:r>
              <a:rPr lang="en-US" altLang="zh-CN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EPKG </a:t>
            </a:r>
            <a:r>
              <a:rPr lang="zh-CN" altLang="en-US" sz="2800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E3FBF0-8380-4B05-B33B-25FC1EDD92FB}"/>
              </a:ext>
            </a:extLst>
          </p:cNvPr>
          <p:cNvSpPr/>
          <p:nvPr/>
        </p:nvSpPr>
        <p:spPr>
          <a:xfrm>
            <a:off x="812799" y="1473876"/>
            <a:ext cx="96660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$ </a:t>
            </a:r>
            <a:r>
              <a:rPr lang="zh-CN" altLang="en-US" sz="2800" b="1" dirty="0">
                <a:latin typeface="Consolas" panose="020B0609020204030204" pitchFamily="49" charset="0"/>
              </a:rPr>
              <a:t>curl -O </a:t>
            </a:r>
            <a:r>
              <a:rPr lang="zh-CN" altLang="en-US" sz="2800" b="1" dirty="0">
                <a:latin typeface="Consolas" panose="020B0609020204030204" pitchFamily="49" charset="0"/>
                <a:hlinkClick r:id="rId2"/>
              </a:rPr>
              <a:t>https://xxx/epkg</a:t>
            </a:r>
            <a:r>
              <a:rPr lang="en-US" altLang="zh-CN" sz="2800" b="1" dirty="0">
                <a:latin typeface="Consolas" panose="020B0609020204030204" pitchFamily="49" charset="0"/>
                <a:hlinkClick r:id="rId2"/>
              </a:rPr>
              <a:t>-</a:t>
            </a:r>
            <a:r>
              <a:rPr lang="zh-CN" altLang="en-US" sz="2800" b="1" dirty="0">
                <a:latin typeface="Consolas" panose="020B0609020204030204" pitchFamily="49" charset="0"/>
                <a:hlinkClick r:id="rId2"/>
              </a:rPr>
              <a:t>installer.sh</a:t>
            </a:r>
            <a:r>
              <a:rPr lang="zh-CN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latin typeface="Consolas" panose="020B0609020204030204" pitchFamily="49" charset="0"/>
              </a:rPr>
              <a:t>| bash</a:t>
            </a:r>
            <a:endParaRPr lang="zh-CN" altLang="en-US" sz="2800" b="1" dirty="0">
              <a:latin typeface="Consolas" panose="020B0609020204030204" pitchFamily="49" charset="0"/>
            </a:endParaRPr>
          </a:p>
          <a:p>
            <a:endParaRPr lang="zh-CN" altLang="en-US" sz="2800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$ b</a:t>
            </a:r>
            <a:r>
              <a:rPr lang="zh-CN" altLang="en-US" sz="2800" b="1" dirty="0">
                <a:latin typeface="Consolas" panose="020B0609020204030204" pitchFamily="49" charset="0"/>
              </a:rPr>
              <a:t>ash</a:t>
            </a:r>
            <a:r>
              <a:rPr lang="zh-CN" altLang="en-US" sz="2800" dirty="0">
                <a:latin typeface="Consolas" panose="020B0609020204030204" pitchFamily="49" charset="0"/>
              </a:rPr>
              <a:t>   </a:t>
            </a:r>
            <a:r>
              <a:rPr lang="en-US" altLang="zh-CN" sz="2800" dirty="0">
                <a:latin typeface="Consolas" panose="020B0609020204030204" pitchFamily="49" charset="0"/>
              </a:rPr>
              <a:t># </a:t>
            </a:r>
            <a:r>
              <a:rPr lang="zh-CN" altLang="en-US" sz="2800" dirty="0">
                <a:latin typeface="Consolas" panose="020B0609020204030204" pitchFamily="49" charset="0"/>
              </a:rPr>
              <a:t>重新执行</a:t>
            </a:r>
            <a:r>
              <a:rPr lang="en-US" altLang="zh-CN" sz="2800" dirty="0">
                <a:latin typeface="Consolas" panose="020B0609020204030204" pitchFamily="49" charset="0"/>
              </a:rPr>
              <a:t>.</a:t>
            </a:r>
            <a:r>
              <a:rPr lang="en-US" altLang="zh-CN" sz="2800" dirty="0" err="1">
                <a:latin typeface="Consolas" panose="020B0609020204030204" pitchFamily="49" charset="0"/>
              </a:rPr>
              <a:t>bashrc</a:t>
            </a:r>
            <a:r>
              <a:rPr lang="zh-CN" altLang="en-US" sz="2800" dirty="0">
                <a:latin typeface="Consolas" panose="020B0609020204030204" pitchFamily="49" charset="0"/>
              </a:rPr>
              <a:t>，获得新的</a:t>
            </a:r>
            <a:r>
              <a:rPr lang="en-US" altLang="zh-CN" sz="2800" dirty="0">
                <a:latin typeface="Consolas" panose="020B0609020204030204" pitchFamily="49" charset="0"/>
              </a:rPr>
              <a:t>PATH</a:t>
            </a:r>
            <a:endParaRPr lang="zh-CN" altLang="en-US" sz="2800" dirty="0">
              <a:latin typeface="Consolas" panose="020B0609020204030204" pitchFamily="49" charset="0"/>
            </a:endParaRPr>
          </a:p>
          <a:p>
            <a:endParaRPr lang="zh-CN" altLang="en-US" sz="2800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$ </a:t>
            </a:r>
            <a:r>
              <a:rPr lang="zh-CN" altLang="en-US" sz="2800" b="1" dirty="0">
                <a:latin typeface="Consolas" panose="020B0609020204030204" pitchFamily="49" charset="0"/>
              </a:rPr>
              <a:t>epkg install </a:t>
            </a:r>
            <a:r>
              <a:rPr lang="en-US" altLang="zh-CN" sz="2800" b="1" dirty="0">
                <a:latin typeface="Consolas" panose="020B0609020204030204" pitchFamily="49" charset="0"/>
              </a:rPr>
              <a:t>PACKAGE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5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FFFFFF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2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3117</Words>
  <Application>Microsoft Office PowerPoint</Application>
  <PresentationFormat>宽屏</PresentationFormat>
  <Paragraphs>724</Paragraphs>
  <Slides>22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53" baseType="lpstr">
      <vt:lpstr>.AppleSystemUIFont</vt:lpstr>
      <vt:lpstr>HarmonyOS Sans SC</vt:lpstr>
      <vt:lpstr>Roboto</vt:lpstr>
      <vt:lpstr>等线</vt:lpstr>
      <vt:lpstr>方正姚体</vt:lpstr>
      <vt:lpstr>方正正准黑简体</vt:lpstr>
      <vt:lpstr>仿宋</vt:lpstr>
      <vt:lpstr>黑体</vt:lpstr>
      <vt:lpstr>华文细黑</vt:lpstr>
      <vt:lpstr>华文新魏</vt:lpstr>
      <vt:lpstr>楷体</vt:lpstr>
      <vt:lpstr>思源黑体 CN Bold</vt:lpstr>
      <vt:lpstr>宋体</vt:lpstr>
      <vt:lpstr>微软雅黑</vt:lpstr>
      <vt:lpstr>微软雅黑</vt:lpstr>
      <vt:lpstr>Arial</vt:lpstr>
      <vt:lpstr>Calibri</vt:lpstr>
      <vt:lpstr>Calibri Light</vt:lpstr>
      <vt:lpstr>Consolas</vt:lpstr>
      <vt:lpstr>Courier New</vt:lpstr>
      <vt:lpstr>Helvetica</vt:lpstr>
      <vt:lpstr>Trebuchet MS</vt:lpstr>
      <vt:lpstr>Verdana</vt:lpstr>
      <vt:lpstr>Wingdings</vt:lpstr>
      <vt:lpstr>Wingdings 3</vt:lpstr>
      <vt:lpstr>Office 主题​​</vt:lpstr>
      <vt:lpstr>5_章节页</vt:lpstr>
      <vt:lpstr>Office 主题</vt:lpstr>
      <vt:lpstr>平面</vt:lpstr>
      <vt:lpstr>2_章节页</vt:lpstr>
      <vt:lpstr>think-cell Slide</vt:lpstr>
      <vt:lpstr>epkg：openEuler下一代包管理</vt:lpstr>
      <vt:lpstr>LinuxOS碎片化现状&amp;全场景生态愿景</vt:lpstr>
      <vt:lpstr>Linux用户画像</vt:lpstr>
      <vt:lpstr>北向生态：应用适配矩阵 组合爆炸问题</vt:lpstr>
      <vt:lpstr>北向软件痛点</vt:lpstr>
      <vt:lpstr>业界趋势：追求可复现性</vt:lpstr>
      <vt:lpstr>PowerPoint 演示文稿</vt:lpstr>
      <vt:lpstr>YAML软件包描述：声明式、可定制</vt:lpstr>
      <vt:lpstr>EPKG 使用</vt:lpstr>
      <vt:lpstr>EPKG包格式</vt:lpstr>
      <vt:lpstr>package.json</vt:lpstr>
      <vt:lpstr>files</vt:lpstr>
      <vt:lpstr>runtimePhase.sh</vt:lpstr>
      <vt:lpstr>EPKG channel &amp; repo</vt:lpstr>
      <vt:lpstr>store-paths/initial-release.zst</vt:lpstr>
      <vt:lpstr>EPKG软件包格式对比</vt:lpstr>
      <vt:lpstr>EPKG包管理器</vt:lpstr>
      <vt:lpstr>PowerPoint 演示文稿</vt:lpstr>
      <vt:lpstr>PowerPoint 演示文稿</vt:lpstr>
      <vt:lpstr>存储开销对比</vt:lpstr>
      <vt:lpstr>北向软件 未来生态图景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duanpengjie</cp:lastModifiedBy>
  <cp:revision>407</cp:revision>
  <dcterms:created xsi:type="dcterms:W3CDTF">2023-10-13T08:11:36Z</dcterms:created>
  <dcterms:modified xsi:type="dcterms:W3CDTF">2024-11-13T09:49:21Z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(3)aYojBySdiXB9FvQJCy1vuI1iJgT2Q15LowjLD65xLScLija509IkAPq+H2EvA0TIECUYrPyA
5BhbjgjTqfd0dzyxZAKNSM0a0fiBjoe21sVLXHHou1al0BTkkLjxKds0voL1YcymfCbSuA3Q
ogxekuXYadOaav5sOSxLbYMBGWe4DkYKtF2NZnGP6qAbi4jbgfsWBqWHhl9nQEG3Tozs1Rtv
h2v/H2kQIaXfIZUaa1</vt:lpwstr>
  </property>
  <property fmtid="{D5CDD505-2E9C-101B-9397-08002B2CF9AE}" pid="3" name="_2015_ms_pID_7253431">
    <vt:lpwstr>SK1qrjLnKY1yDbo5u6yYiwuisa6Ksr1zcOvQBWNLKqSAyMePvDRTOs
5FKo73PGoTT+TySUZp3Rejssd6Im5zpn7gbLtqGG4SiEjhB/mx1tNgURo8khDb/58rQEsVN+
uxSFrDWziEkn9i/lgL8J/frNkHFqacAI4SAgVJO6ALhSXd2rgPox+sFxlzNG4Jjg6oSkK8nN
gQMEhyLkpMr8rWY8Oqso7J/RaESRfJYxp+Bn</vt:lpwstr>
  </property>
  <property fmtid="{D5CDD505-2E9C-101B-9397-08002B2CF9AE}" pid="4" name="_2015_ms_pID_7253432">
    <vt:lpwstr>Uw4RvycYWSaeeDRNXCdeodQ=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1731056427</vt:lpwstr>
  </property>
</Properties>
</file>