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9" r:id="rId3"/>
  </p:sldMasterIdLst>
  <p:notesMasterIdLst>
    <p:notesMasterId r:id="rId11"/>
  </p:notesMasterIdLst>
  <p:handoutMasterIdLst>
    <p:handoutMasterId r:id="rId18"/>
  </p:handoutMasterIdLst>
  <p:sldIdLst>
    <p:sldId id="305" r:id="rId4"/>
    <p:sldId id="319" r:id="rId5"/>
    <p:sldId id="316" r:id="rId6"/>
    <p:sldId id="325" r:id="rId7"/>
    <p:sldId id="326" r:id="rId8"/>
    <p:sldId id="324" r:id="rId9"/>
    <p:sldId id="327" r:id="rId10"/>
    <p:sldId id="328" r:id="rId12"/>
    <p:sldId id="330" r:id="rId13"/>
    <p:sldId id="329" r:id="rId14"/>
    <p:sldId id="331" r:id="rId15"/>
    <p:sldId id="332" r:id="rId16"/>
    <p:sldId id="28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55CD"/>
    <a:srgbClr val="3F9BF1"/>
    <a:srgbClr val="002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64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1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69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086DB-17F3-D143-84B7-6785B95D143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A845A-D161-814F-ADFA-373BFEEF08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E4BA5-34B3-A44C-AEB1-6EFAB49E6D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E862B-C71E-E94B-AC4F-5609ED8B15D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0863" y="6175988"/>
            <a:ext cx="2732848" cy="277200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460623" y="2772274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单击此处编辑主标题</a:t>
            </a:r>
            <a:endParaRPr kumimoji="1" lang="zh-CN" altLang="en-US" dirty="0"/>
          </a:p>
        </p:txBody>
      </p:sp>
      <p:sp>
        <p:nvSpPr>
          <p:cNvPr id="1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8000" y="3657600"/>
            <a:ext cx="11282400" cy="28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单击此处编辑副标题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460625" y="3054600"/>
            <a:ext cx="11282400" cy="748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0863" y="6175988"/>
            <a:ext cx="2732848" cy="27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0863" y="6175988"/>
            <a:ext cx="2732848" cy="277200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460623" y="2772274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单击此处编辑主标题</a:t>
            </a:r>
            <a:endParaRPr kumimoji="1" lang="zh-CN" altLang="en-US" dirty="0"/>
          </a:p>
        </p:txBody>
      </p:sp>
      <p:sp>
        <p:nvSpPr>
          <p:cNvPr id="1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8000" y="3657600"/>
            <a:ext cx="11282400" cy="28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单击此处编辑副标题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目录页</a:t>
            </a:r>
            <a:r>
              <a:rPr kumimoji="1" lang="en-US" altLang="zh-CN" dirty="0"/>
              <a:t>_1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34" hasCustomPrompt="1"/>
          </p:nvPr>
        </p:nvSpPr>
        <p:spPr>
          <a:xfrm>
            <a:off x="460792" y="1052514"/>
            <a:ext cx="11282028" cy="5256212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2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2.1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2.2</a:t>
            </a:r>
            <a:endParaRPr kumimoji="1"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3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3.1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3.2</a:t>
            </a:r>
            <a:endParaRPr kumimoji="1" lang="en-US" altLang="zh-CN" dirty="0"/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章节小标题</a:t>
            </a:r>
            <a:r>
              <a:rPr kumimoji="1" lang="en-US" altLang="zh-CN" dirty="0"/>
              <a:t>3.3</a:t>
            </a:r>
            <a:endParaRPr kumimoji="1"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4</a:t>
            </a:r>
            <a:endParaRPr kumimoji="1"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5</a:t>
            </a:r>
            <a:endParaRPr kumimoji="1" lang="en-US" altLang="zh-CN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目录页</a:t>
            </a:r>
            <a:r>
              <a:rPr kumimoji="1" lang="en-US" altLang="zh-CN" dirty="0"/>
              <a:t>_2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half" idx="33" hasCustomPrompt="1"/>
          </p:nvPr>
        </p:nvSpPr>
        <p:spPr>
          <a:xfrm>
            <a:off x="1049191" y="1766133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34" hasCustomPrompt="1"/>
          </p:nvPr>
        </p:nvSpPr>
        <p:spPr>
          <a:xfrm>
            <a:off x="1049191" y="2078537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21" hasCustomPrompt="1"/>
          </p:nvPr>
        </p:nvSpPr>
        <p:spPr>
          <a:xfrm>
            <a:off x="1049191" y="3993824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half" idx="22" hasCustomPrompt="1"/>
          </p:nvPr>
        </p:nvSpPr>
        <p:spPr>
          <a:xfrm>
            <a:off x="1049191" y="4306228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62" name="文本占位符 3"/>
          <p:cNvSpPr>
            <a:spLocks noGrp="1"/>
          </p:cNvSpPr>
          <p:nvPr>
            <p:ph type="body" sz="half" idx="35" hasCustomPrompt="1"/>
          </p:nvPr>
        </p:nvSpPr>
        <p:spPr>
          <a:xfrm>
            <a:off x="4946930" y="1767602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64" name="文本占位符 3"/>
          <p:cNvSpPr>
            <a:spLocks noGrp="1"/>
          </p:cNvSpPr>
          <p:nvPr>
            <p:ph type="body" sz="half" idx="36" hasCustomPrompt="1"/>
          </p:nvPr>
        </p:nvSpPr>
        <p:spPr>
          <a:xfrm>
            <a:off x="4946930" y="2077202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66" name="文本占位符 3"/>
          <p:cNvSpPr>
            <a:spLocks noGrp="1"/>
          </p:cNvSpPr>
          <p:nvPr>
            <p:ph type="body" sz="half" idx="37" hasCustomPrompt="1"/>
          </p:nvPr>
        </p:nvSpPr>
        <p:spPr>
          <a:xfrm>
            <a:off x="4946930" y="3993826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67" name="文本占位符 3"/>
          <p:cNvSpPr>
            <a:spLocks noGrp="1"/>
          </p:cNvSpPr>
          <p:nvPr>
            <p:ph type="body" sz="half" idx="38" hasCustomPrompt="1"/>
          </p:nvPr>
        </p:nvSpPr>
        <p:spPr>
          <a:xfrm>
            <a:off x="4946930" y="4306230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23" name="文本占位符 3"/>
          <p:cNvSpPr>
            <a:spLocks noGrp="1"/>
          </p:cNvSpPr>
          <p:nvPr>
            <p:ph type="body" sz="half" idx="39" hasCustomPrompt="1"/>
          </p:nvPr>
        </p:nvSpPr>
        <p:spPr>
          <a:xfrm>
            <a:off x="9013445" y="1767600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40" hasCustomPrompt="1"/>
          </p:nvPr>
        </p:nvSpPr>
        <p:spPr>
          <a:xfrm>
            <a:off x="9013445" y="2077200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25" name="文本占位符 3"/>
          <p:cNvSpPr>
            <a:spLocks noGrp="1"/>
          </p:cNvSpPr>
          <p:nvPr>
            <p:ph type="body" sz="half" idx="41" hasCustomPrompt="1"/>
          </p:nvPr>
        </p:nvSpPr>
        <p:spPr>
          <a:xfrm>
            <a:off x="9013445" y="3993824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26" name="文本占位符 3"/>
          <p:cNvSpPr>
            <a:spLocks noGrp="1"/>
          </p:cNvSpPr>
          <p:nvPr>
            <p:ph type="body" sz="half" idx="42" hasCustomPrompt="1"/>
          </p:nvPr>
        </p:nvSpPr>
        <p:spPr>
          <a:xfrm>
            <a:off x="9013445" y="4306228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_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六边形 7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0623" y="3054600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4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9860915" y="210185"/>
            <a:ext cx="1882140" cy="275590"/>
            <a:chOff x="15529" y="331"/>
            <a:chExt cx="2964" cy="434"/>
          </a:xfrm>
        </p:grpSpPr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7169" y="356"/>
              <a:ext cx="1324" cy="409"/>
            </a:xfrm>
            <a:prstGeom prst="rect">
              <a:avLst/>
            </a:prstGeom>
          </p:spPr>
        </p:pic>
        <p:sp>
          <p:nvSpPr>
            <p:cNvPr id="5" name="Text Box 4"/>
            <p:cNvSpPr txBox="1"/>
            <p:nvPr userDrawn="1"/>
          </p:nvSpPr>
          <p:spPr>
            <a:xfrm>
              <a:off x="15529" y="331"/>
              <a:ext cx="1640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r"/>
              <a:r>
                <a:rPr lang="en-US" sz="1200">
                  <a:solidFill>
                    <a:srgbClr val="3F9BF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eulixos.com</a:t>
              </a:r>
              <a:endParaRPr lang="en-US" sz="1200">
                <a:solidFill>
                  <a:srgbClr val="3F9BF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_蓝底">
    <p:bg>
      <p:bgPr>
        <a:gradFill>
          <a:gsLst>
            <a:gs pos="0">
              <a:srgbClr val="3165F3"/>
            </a:gs>
            <a:gs pos="100000">
              <a:srgbClr val="002FA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57157" y="3054600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4" name="六边形 3"/>
          <p:cNvSpPr>
            <a:spLocks noChangeAspect="1"/>
          </p:cNvSpPr>
          <p:nvPr userDrawn="1"/>
        </p:nvSpPr>
        <p:spPr>
          <a:xfrm rot="5400000">
            <a:off x="540000" y="6472800"/>
            <a:ext cx="192096" cy="16560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33"/>
          </p:nvPr>
        </p:nvSpPr>
        <p:spPr>
          <a:xfrm>
            <a:off x="446400" y="6372983"/>
            <a:ext cx="379156" cy="3651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600" b="0" i="0">
                <a:solidFill>
                  <a:srgbClr val="002FA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 baseline="0"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60800" y="1065600"/>
            <a:ext cx="11282028" cy="28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0" i="0" baseline="0"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单击此处编辑副标题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460793" y="1440844"/>
            <a:ext cx="11282028" cy="486788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正文内容</a:t>
            </a:r>
            <a:endParaRPr kumimoji="1" lang="zh-CN" altLang="en-US" dirty="0"/>
          </a:p>
        </p:txBody>
      </p:sp>
      <p:sp>
        <p:nvSpPr>
          <p:cNvPr id="6" name="六边形 5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9860915" y="210185"/>
            <a:ext cx="1882140" cy="275590"/>
            <a:chOff x="15529" y="331"/>
            <a:chExt cx="2964" cy="434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7169" y="356"/>
              <a:ext cx="1324" cy="409"/>
            </a:xfrm>
            <a:prstGeom prst="rect">
              <a:avLst/>
            </a:prstGeom>
          </p:spPr>
        </p:pic>
        <p:sp>
          <p:nvSpPr>
            <p:cNvPr id="10" name="Text Box 9"/>
            <p:cNvSpPr txBox="1"/>
            <p:nvPr userDrawn="1"/>
          </p:nvSpPr>
          <p:spPr>
            <a:xfrm>
              <a:off x="15529" y="331"/>
              <a:ext cx="1640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r"/>
              <a:r>
                <a:rPr lang="en-US" sz="1200">
                  <a:solidFill>
                    <a:srgbClr val="3F9BF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eulixos.com</a:t>
              </a:r>
              <a:endParaRPr lang="en-US" sz="1200">
                <a:solidFill>
                  <a:srgbClr val="3F9BF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蓝底">
    <p:bg>
      <p:bgPr>
        <a:gradFill>
          <a:gsLst>
            <a:gs pos="0">
              <a:srgbClr val="3165F3"/>
            </a:gs>
            <a:gs pos="100000">
              <a:srgbClr val="002FA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8" name="六边形 7"/>
          <p:cNvSpPr>
            <a:spLocks noChangeAspect="1"/>
          </p:cNvSpPr>
          <p:nvPr userDrawn="1"/>
        </p:nvSpPr>
        <p:spPr>
          <a:xfrm rot="5400000">
            <a:off x="540000" y="6472800"/>
            <a:ext cx="192096" cy="16560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33"/>
          </p:nvPr>
        </p:nvSpPr>
        <p:spPr>
          <a:xfrm>
            <a:off x="446400" y="6372983"/>
            <a:ext cx="379156" cy="3651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600" b="0" i="0">
                <a:solidFill>
                  <a:srgbClr val="002FA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60800" y="1065600"/>
            <a:ext cx="11282028" cy="28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单击此处编辑副标题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460793" y="1440000"/>
            <a:ext cx="11282028" cy="4867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正文内容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_带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  <p:sp>
        <p:nvSpPr>
          <p:cNvPr id="8" name="六边形 7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9860915" y="210185"/>
            <a:ext cx="1882140" cy="275590"/>
            <a:chOff x="15529" y="331"/>
            <a:chExt cx="2964" cy="434"/>
          </a:xfrm>
        </p:grpSpPr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7169" y="356"/>
              <a:ext cx="1324" cy="409"/>
            </a:xfrm>
            <a:prstGeom prst="rect">
              <a:avLst/>
            </a:prstGeom>
          </p:spPr>
        </p:pic>
        <p:sp>
          <p:nvSpPr>
            <p:cNvPr id="5" name="Text Box 4"/>
            <p:cNvSpPr txBox="1"/>
            <p:nvPr userDrawn="1"/>
          </p:nvSpPr>
          <p:spPr>
            <a:xfrm>
              <a:off x="15529" y="331"/>
              <a:ext cx="1640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r"/>
              <a:r>
                <a:rPr lang="en-US" sz="1200">
                  <a:solidFill>
                    <a:srgbClr val="3F9BF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eulixos.com</a:t>
              </a:r>
              <a:endParaRPr lang="en-US" sz="1200">
                <a:solidFill>
                  <a:srgbClr val="3F9BF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_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目录页</a:t>
            </a:r>
            <a:r>
              <a:rPr kumimoji="1" lang="en-US" altLang="zh-CN" dirty="0"/>
              <a:t>_1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34" hasCustomPrompt="1"/>
          </p:nvPr>
        </p:nvSpPr>
        <p:spPr>
          <a:xfrm>
            <a:off x="460792" y="1052514"/>
            <a:ext cx="11282028" cy="5256212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2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2.1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2.2</a:t>
            </a:r>
            <a:endParaRPr kumimoji="1"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3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3.1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3.2</a:t>
            </a:r>
            <a:endParaRPr kumimoji="1" lang="en-US" altLang="zh-CN" dirty="0"/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章节小标题</a:t>
            </a:r>
            <a:r>
              <a:rPr kumimoji="1" lang="en-US" altLang="zh-CN" dirty="0"/>
              <a:t>3.3</a:t>
            </a:r>
            <a:endParaRPr kumimoji="1"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4</a:t>
            </a:r>
            <a:endParaRPr kumimoji="1"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5</a:t>
            </a:r>
            <a:endParaRPr kumimoji="1" lang="en-US" altLang="zh-CN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460625" y="3054600"/>
            <a:ext cx="11282400" cy="748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0863" y="6175988"/>
            <a:ext cx="2732848" cy="27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目录页</a:t>
            </a:r>
            <a:r>
              <a:rPr kumimoji="1" lang="en-US" altLang="zh-CN" dirty="0"/>
              <a:t>_2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half" idx="33" hasCustomPrompt="1"/>
          </p:nvPr>
        </p:nvSpPr>
        <p:spPr>
          <a:xfrm>
            <a:off x="1049191" y="1766133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34" hasCustomPrompt="1"/>
          </p:nvPr>
        </p:nvSpPr>
        <p:spPr>
          <a:xfrm>
            <a:off x="1049191" y="2078537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21" hasCustomPrompt="1"/>
          </p:nvPr>
        </p:nvSpPr>
        <p:spPr>
          <a:xfrm>
            <a:off x="1049191" y="3993824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half" idx="22" hasCustomPrompt="1"/>
          </p:nvPr>
        </p:nvSpPr>
        <p:spPr>
          <a:xfrm>
            <a:off x="1049191" y="4306228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62" name="文本占位符 3"/>
          <p:cNvSpPr>
            <a:spLocks noGrp="1"/>
          </p:cNvSpPr>
          <p:nvPr>
            <p:ph type="body" sz="half" idx="35" hasCustomPrompt="1"/>
          </p:nvPr>
        </p:nvSpPr>
        <p:spPr>
          <a:xfrm>
            <a:off x="4946930" y="1767602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64" name="文本占位符 3"/>
          <p:cNvSpPr>
            <a:spLocks noGrp="1"/>
          </p:cNvSpPr>
          <p:nvPr>
            <p:ph type="body" sz="half" idx="36" hasCustomPrompt="1"/>
          </p:nvPr>
        </p:nvSpPr>
        <p:spPr>
          <a:xfrm>
            <a:off x="4946930" y="2077202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66" name="文本占位符 3"/>
          <p:cNvSpPr>
            <a:spLocks noGrp="1"/>
          </p:cNvSpPr>
          <p:nvPr>
            <p:ph type="body" sz="half" idx="37" hasCustomPrompt="1"/>
          </p:nvPr>
        </p:nvSpPr>
        <p:spPr>
          <a:xfrm>
            <a:off x="4946930" y="3993826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67" name="文本占位符 3"/>
          <p:cNvSpPr>
            <a:spLocks noGrp="1"/>
          </p:cNvSpPr>
          <p:nvPr>
            <p:ph type="body" sz="half" idx="38" hasCustomPrompt="1"/>
          </p:nvPr>
        </p:nvSpPr>
        <p:spPr>
          <a:xfrm>
            <a:off x="4946930" y="4306230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23" name="文本占位符 3"/>
          <p:cNvSpPr>
            <a:spLocks noGrp="1"/>
          </p:cNvSpPr>
          <p:nvPr>
            <p:ph type="body" sz="half" idx="39" hasCustomPrompt="1"/>
          </p:nvPr>
        </p:nvSpPr>
        <p:spPr>
          <a:xfrm>
            <a:off x="9013445" y="1767600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40" hasCustomPrompt="1"/>
          </p:nvPr>
        </p:nvSpPr>
        <p:spPr>
          <a:xfrm>
            <a:off x="9013445" y="2077200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25" name="文本占位符 3"/>
          <p:cNvSpPr>
            <a:spLocks noGrp="1"/>
          </p:cNvSpPr>
          <p:nvPr>
            <p:ph type="body" sz="half" idx="41" hasCustomPrompt="1"/>
          </p:nvPr>
        </p:nvSpPr>
        <p:spPr>
          <a:xfrm>
            <a:off x="9013445" y="3993824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26" name="文本占位符 3"/>
          <p:cNvSpPr>
            <a:spLocks noGrp="1"/>
          </p:cNvSpPr>
          <p:nvPr>
            <p:ph type="body" sz="half" idx="42" hasCustomPrompt="1"/>
          </p:nvPr>
        </p:nvSpPr>
        <p:spPr>
          <a:xfrm>
            <a:off x="9013445" y="4306228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_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六边形 7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0623" y="3054600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4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9860915" y="210185"/>
            <a:ext cx="1882140" cy="275590"/>
            <a:chOff x="15529" y="331"/>
            <a:chExt cx="2964" cy="434"/>
          </a:xfrm>
        </p:grpSpPr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7169" y="356"/>
              <a:ext cx="1324" cy="409"/>
            </a:xfrm>
            <a:prstGeom prst="rect">
              <a:avLst/>
            </a:prstGeom>
          </p:spPr>
        </p:pic>
        <p:sp>
          <p:nvSpPr>
            <p:cNvPr id="5" name="Text Box 4"/>
            <p:cNvSpPr txBox="1"/>
            <p:nvPr userDrawn="1"/>
          </p:nvSpPr>
          <p:spPr>
            <a:xfrm>
              <a:off x="15529" y="331"/>
              <a:ext cx="1640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r"/>
              <a:r>
                <a:rPr lang="en-US" sz="1200">
                  <a:solidFill>
                    <a:srgbClr val="3F9BF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eulixos.com</a:t>
              </a:r>
              <a:endParaRPr lang="en-US" sz="1200">
                <a:solidFill>
                  <a:srgbClr val="3F9BF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_蓝底">
    <p:bg>
      <p:bgPr>
        <a:gradFill>
          <a:gsLst>
            <a:gs pos="0">
              <a:srgbClr val="3165F3"/>
            </a:gs>
            <a:gs pos="100000">
              <a:srgbClr val="002FA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57157" y="3054600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4" name="六边形 3"/>
          <p:cNvSpPr>
            <a:spLocks noChangeAspect="1"/>
          </p:cNvSpPr>
          <p:nvPr userDrawn="1"/>
        </p:nvSpPr>
        <p:spPr>
          <a:xfrm rot="5400000">
            <a:off x="540000" y="6472800"/>
            <a:ext cx="192096" cy="16560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33"/>
          </p:nvPr>
        </p:nvSpPr>
        <p:spPr>
          <a:xfrm>
            <a:off x="446400" y="6372983"/>
            <a:ext cx="379156" cy="3651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600" b="0" i="0">
                <a:solidFill>
                  <a:srgbClr val="002FA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 baseline="0"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60800" y="1065600"/>
            <a:ext cx="11282028" cy="28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0" i="0" baseline="0"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单击此处编辑副标题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460793" y="1440844"/>
            <a:ext cx="11282028" cy="486788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正文内容</a:t>
            </a:r>
            <a:endParaRPr kumimoji="1" lang="zh-CN" altLang="en-US" dirty="0"/>
          </a:p>
        </p:txBody>
      </p:sp>
      <p:sp>
        <p:nvSpPr>
          <p:cNvPr id="6" name="六边形 5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9860915" y="210185"/>
            <a:ext cx="1882140" cy="275590"/>
            <a:chOff x="15529" y="331"/>
            <a:chExt cx="2964" cy="434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7169" y="356"/>
              <a:ext cx="1324" cy="409"/>
            </a:xfrm>
            <a:prstGeom prst="rect">
              <a:avLst/>
            </a:prstGeom>
          </p:spPr>
        </p:pic>
        <p:sp>
          <p:nvSpPr>
            <p:cNvPr id="10" name="Text Box 9"/>
            <p:cNvSpPr txBox="1"/>
            <p:nvPr userDrawn="1"/>
          </p:nvSpPr>
          <p:spPr>
            <a:xfrm>
              <a:off x="15529" y="331"/>
              <a:ext cx="1640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r"/>
              <a:r>
                <a:rPr lang="en-US" sz="1200">
                  <a:solidFill>
                    <a:srgbClr val="3F9BF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eulixos.com</a:t>
              </a:r>
              <a:endParaRPr lang="en-US" sz="1200">
                <a:solidFill>
                  <a:srgbClr val="3F9BF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蓝底">
    <p:bg>
      <p:bgPr>
        <a:gradFill>
          <a:gsLst>
            <a:gs pos="0">
              <a:srgbClr val="3165F3"/>
            </a:gs>
            <a:gs pos="100000">
              <a:srgbClr val="002FA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8" name="六边形 7"/>
          <p:cNvSpPr>
            <a:spLocks noChangeAspect="1"/>
          </p:cNvSpPr>
          <p:nvPr userDrawn="1"/>
        </p:nvSpPr>
        <p:spPr>
          <a:xfrm rot="5400000">
            <a:off x="540000" y="6472800"/>
            <a:ext cx="192096" cy="16560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33"/>
          </p:nvPr>
        </p:nvSpPr>
        <p:spPr>
          <a:xfrm>
            <a:off x="446400" y="6372983"/>
            <a:ext cx="379156" cy="3651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600" b="0" i="0">
                <a:solidFill>
                  <a:srgbClr val="002FA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60800" y="1065600"/>
            <a:ext cx="11282028" cy="28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单击此处编辑副标题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460793" y="1440000"/>
            <a:ext cx="11282028" cy="4867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正文内容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_带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  <p:sp>
        <p:nvSpPr>
          <p:cNvPr id="8" name="六边形 7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9860915" y="210185"/>
            <a:ext cx="1882140" cy="275590"/>
            <a:chOff x="15529" y="331"/>
            <a:chExt cx="2964" cy="434"/>
          </a:xfrm>
        </p:grpSpPr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7169" y="356"/>
              <a:ext cx="1324" cy="409"/>
            </a:xfrm>
            <a:prstGeom prst="rect">
              <a:avLst/>
            </a:prstGeom>
          </p:spPr>
        </p:pic>
        <p:sp>
          <p:nvSpPr>
            <p:cNvPr id="5" name="Text Box 4"/>
            <p:cNvSpPr txBox="1"/>
            <p:nvPr userDrawn="1"/>
          </p:nvSpPr>
          <p:spPr>
            <a:xfrm>
              <a:off x="15529" y="331"/>
              <a:ext cx="1640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r"/>
              <a:r>
                <a:rPr lang="en-US" sz="1200">
                  <a:solidFill>
                    <a:srgbClr val="3F9BF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eulixos.com</a:t>
              </a:r>
              <a:endParaRPr lang="en-US" sz="1200">
                <a:solidFill>
                  <a:srgbClr val="3F9BF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_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我们如何通过</a:t>
            </a:r>
            <a:r>
              <a:rPr kumimoji="1" lang="en-US" altLang="zh-CN"/>
              <a:t> openEuler </a:t>
            </a:r>
            <a:r>
              <a:rPr kumimoji="1" lang="zh-CN" altLang="en-US"/>
              <a:t>构建</a:t>
            </a:r>
            <a:r>
              <a:rPr kumimoji="1" lang="en-US" altLang="zh-CN"/>
              <a:t> EuilxOS</a:t>
            </a:r>
            <a:endParaRPr kumimoji="1"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465" y="551180"/>
            <a:ext cx="10085705" cy="575564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2603500" y="551180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性能</a:t>
            </a:r>
            <a:endParaRPr lang="zh-CN" altLang="en-US" sz="400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841500" y="3736975"/>
            <a:ext cx="272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功能完整性</a:t>
            </a:r>
            <a:endParaRPr lang="zh-CN" altLang="en-US" sz="400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809105" y="551180"/>
            <a:ext cx="373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异构计算支持性</a:t>
            </a:r>
            <a:endParaRPr lang="zh-CN" altLang="en-US" sz="400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7317105" y="3736975"/>
            <a:ext cx="272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生态繁荣度</a:t>
            </a:r>
            <a:endParaRPr lang="zh-CN" altLang="en-US" sz="400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764665" y="1953260"/>
            <a:ext cx="2877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评估高负载状态运行状况、整体系统效率和响应速度。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029460" y="5139690"/>
            <a:ext cx="23482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评估功能和扩展性，供业务应用需求检查。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7148830" y="1953260"/>
            <a:ext cx="3059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评估多种计算架构的支持度，为复杂场景提供参考。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7068185" y="5139690"/>
            <a:ext cx="32207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评估开发者与供应商活跃状态，提供更新和长久支持预期。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en-US" altLang="zh-CN" dirty="0">
                <a:sym typeface="+mn-ea"/>
              </a:rPr>
              <a:t>EulixOS </a:t>
            </a:r>
            <a:r>
              <a:rPr kumimoji="1" lang="zh-CN" altLang="en-US" dirty="0">
                <a:sym typeface="+mn-ea"/>
              </a:rPr>
              <a:t>生态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0000"/>
          </a:bodyPr>
          <a:p>
            <a:r>
              <a:rPr lang="zh-CN" altLang="en-US"/>
              <a:t>生态全景</a:t>
            </a:r>
            <a:r>
              <a:rPr lang="en-US" altLang="zh-CN"/>
              <a:t> - EulixOS Landscape</a:t>
            </a:r>
            <a:endParaRPr lang="en-US" altLang="zh-C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9890" y="1353820"/>
            <a:ext cx="3876040" cy="47618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595" y="1353820"/>
            <a:ext cx="3876675" cy="476186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4739640" y="6201410"/>
            <a:ext cx="27127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u="sng">
                <a:solidFill>
                  <a:srgbClr val="2555C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https://landscape.eulixos.com</a:t>
            </a:r>
            <a:endParaRPr lang="en-US" sz="1400" u="sng">
              <a:solidFill>
                <a:srgbClr val="2555C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altLang="en-US" dirty="0">
                <a:sym typeface="+mn-ea"/>
              </a:rPr>
              <a:t>助力</a:t>
            </a:r>
            <a:r>
              <a:rPr kumimoji="1" lang="en-US" altLang="zh-CN" dirty="0">
                <a:sym typeface="+mn-ea"/>
              </a:rPr>
              <a:t> RISC-V </a:t>
            </a:r>
            <a:r>
              <a:rPr kumimoji="1" lang="zh-CN" altLang="en-US" dirty="0">
                <a:sym typeface="+mn-ea"/>
              </a:rPr>
              <a:t>与</a:t>
            </a:r>
            <a:r>
              <a:rPr kumimoji="1" lang="en-US" altLang="zh-CN" dirty="0">
                <a:sym typeface="+mn-ea"/>
              </a:rPr>
              <a:t> openEuler </a:t>
            </a:r>
            <a:r>
              <a:rPr kumimoji="1" lang="zh-CN" altLang="en-US" dirty="0">
                <a:sym typeface="+mn-ea"/>
              </a:rPr>
              <a:t>生态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0"/>
          </p:nvPr>
        </p:nvSpPr>
        <p:spPr>
          <a:xfrm>
            <a:off x="461010" y="1426210"/>
            <a:ext cx="5252085" cy="4882515"/>
          </a:xfrm>
        </p:spPr>
        <p:txBody>
          <a:bodyPr/>
          <a:p>
            <a:pPr>
              <a:lnSpc>
                <a:spcPct val="210000"/>
              </a:lnSpc>
              <a:buFont typeface="Arial" panose="020B0604020202020204" pitchFamily="34" charset="0"/>
            </a:pPr>
            <a:r>
              <a:rPr lang="zh-CN" altLang="en-US" sz="2400">
                <a:latin typeface="Microsoft YaHei" panose="020B0503020204020204" pitchFamily="34" charset="-122"/>
                <a:sym typeface="+mn-ea"/>
              </a:rPr>
              <a:t>构建生态内软件的良性循环</a:t>
            </a:r>
            <a:endParaRPr lang="zh-CN" altLang="en-US" sz="2400"/>
          </a:p>
          <a:p>
            <a:pPr marL="342900" indent="-34290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zh-CN" altLang="en-US" sz="1800"/>
              <a:t>通过</a:t>
            </a:r>
            <a:r>
              <a:rPr lang="en-US" altLang="zh-CN" sz="1800"/>
              <a:t> EulixOS Landscape </a:t>
            </a:r>
            <a:r>
              <a:rPr lang="zh-CN" altLang="en-US" sz="1800"/>
              <a:t>分析软件状态与问题。</a:t>
            </a:r>
            <a:endParaRPr lang="zh-CN" altLang="en-US" sz="1800"/>
          </a:p>
          <a:p>
            <a:pPr marL="342900" indent="-34290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zh-CN" altLang="en-US" sz="1800"/>
              <a:t>针对问题创建特定修复与优化。</a:t>
            </a:r>
            <a:endParaRPr lang="zh-CN" altLang="en-US" sz="1800"/>
          </a:p>
          <a:p>
            <a:pPr marL="342900" indent="-34290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zh-CN" altLang="en-US" sz="1800"/>
              <a:t>推动补丁贡献合并至上游。</a:t>
            </a:r>
            <a:endParaRPr lang="zh-CN" altLang="en-US" sz="1800"/>
          </a:p>
          <a:p>
            <a:pPr>
              <a:lnSpc>
                <a:spcPct val="210000"/>
              </a:lnSpc>
            </a:pPr>
            <a:endParaRPr lang="zh-CN" altLang="en-US" sz="1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3855" y="1353820"/>
            <a:ext cx="6299200" cy="47409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41475" y="1273810"/>
            <a:ext cx="10101580" cy="1171575"/>
          </a:xfrm>
        </p:spPr>
        <p:txBody>
          <a:bodyPr/>
          <a:p>
            <a:r>
              <a:rPr lang="en-US" sz="4000"/>
              <a:t>Topics</a:t>
            </a:r>
            <a:endParaRPr lang="en-US" sz="400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4"/>
          </p:nvPr>
        </p:nvSpPr>
        <p:spPr>
          <a:xfrm>
            <a:off x="1641475" y="2444750"/>
            <a:ext cx="10101580" cy="3863975"/>
          </a:xfrm>
        </p:spPr>
        <p:txBody>
          <a:bodyPr/>
          <a:p>
            <a:r>
              <a:rPr kumimoji="1" lang="zh-CN" altLang="en-US" sz="2000" dirty="0">
                <a:sym typeface="+mn-ea"/>
              </a:rPr>
              <a:t> 从</a:t>
            </a:r>
            <a:r>
              <a:rPr kumimoji="1" lang="en-US" altLang="zh-CN" sz="2000" dirty="0">
                <a:sym typeface="+mn-ea"/>
              </a:rPr>
              <a:t> openEuler  </a:t>
            </a:r>
            <a:r>
              <a:rPr kumimoji="1" lang="zh-CN" altLang="en-US" sz="2000" dirty="0">
                <a:sym typeface="+mn-ea"/>
              </a:rPr>
              <a:t>到</a:t>
            </a:r>
            <a:r>
              <a:rPr kumimoji="1" lang="en-US" altLang="zh-CN" sz="2000" dirty="0">
                <a:sym typeface="+mn-ea"/>
              </a:rPr>
              <a:t> EulixOS</a:t>
            </a:r>
            <a:endParaRPr kumimoji="1" lang="en-US" altLang="zh-CN" sz="2000" dirty="0"/>
          </a:p>
          <a:p>
            <a:r>
              <a:rPr kumimoji="1" lang="en-US" altLang="zh-CN" sz="2000" dirty="0">
                <a:sym typeface="+mn-ea"/>
              </a:rPr>
              <a:t> EulixOS </a:t>
            </a:r>
            <a:r>
              <a:rPr kumimoji="1" lang="zh-CN" altLang="en-US" sz="2000" dirty="0">
                <a:sym typeface="+mn-ea"/>
              </a:rPr>
              <a:t>生态</a:t>
            </a:r>
            <a:endParaRPr kumimoji="1" lang="zh-CN" altLang="en-US" sz="2000" dirty="0">
              <a:sym typeface="+mn-ea"/>
            </a:endParaRPr>
          </a:p>
          <a:p>
            <a:r>
              <a:rPr kumimoji="1" lang="zh-CN" altLang="en-US" sz="2000" dirty="0">
                <a:sym typeface="+mn-ea"/>
              </a:rPr>
              <a:t> 助力</a:t>
            </a:r>
            <a:r>
              <a:rPr kumimoji="1" lang="en-US" altLang="zh-CN" sz="2000" dirty="0">
                <a:sym typeface="+mn-ea"/>
              </a:rPr>
              <a:t> RISC-V </a:t>
            </a:r>
            <a:r>
              <a:rPr kumimoji="1" lang="zh-CN" altLang="en-US" sz="2000" dirty="0">
                <a:sym typeface="+mn-ea"/>
              </a:rPr>
              <a:t>与</a:t>
            </a:r>
            <a:r>
              <a:rPr kumimoji="1" lang="en-US" altLang="zh-CN" sz="2000" dirty="0">
                <a:sym typeface="+mn-ea"/>
              </a:rPr>
              <a:t> openEuler </a:t>
            </a:r>
            <a:r>
              <a:rPr kumimoji="1" lang="zh-CN" altLang="en-US" sz="2000" dirty="0">
                <a:sym typeface="+mn-ea"/>
              </a:rPr>
              <a:t>生态</a:t>
            </a:r>
            <a:r>
              <a:rPr kumimoji="1" lang="en-US" altLang="zh-CN" sz="2000" dirty="0">
                <a:sym typeface="+mn-ea"/>
              </a:rPr>
              <a:t> </a:t>
            </a:r>
            <a:endParaRPr kumimoji="1" lang="en-US" altLang="zh-CN" sz="2000" dirty="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4498340" y="2242185"/>
            <a:ext cx="31953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EulixOS 3.0 </a:t>
            </a:r>
            <a:endParaRPr lang="en-US" altLang="en-US" sz="40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083435" y="3503295"/>
            <a:ext cx="78606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立足开放的生态，打造通用的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 RISC-V </a:t>
            </a:r>
            <a:r>
              <a:rPr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服务器操作系统。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Microsoft YaHei" panose="020B0503020204020204" pitchFamily="34" charset="-122"/>
                <a:sym typeface="+mn-ea"/>
              </a:rPr>
              <a:t>从</a:t>
            </a:r>
            <a:r>
              <a:rPr lang="en-US" altLang="zh-CN">
                <a:latin typeface="Microsoft YaHei" panose="020B0503020204020204" pitchFamily="34" charset="-122"/>
                <a:sym typeface="+mn-ea"/>
              </a:rPr>
              <a:t> openEuler </a:t>
            </a:r>
            <a:r>
              <a:rPr lang="zh-CN" altLang="en-US">
                <a:latin typeface="Microsoft YaHei" panose="020B0503020204020204" pitchFamily="34" charset="-122"/>
                <a:sym typeface="+mn-ea"/>
              </a:rPr>
              <a:t>到</a:t>
            </a:r>
            <a:r>
              <a:rPr lang="en-US" altLang="zh-CN">
                <a:latin typeface="Microsoft YaHei" panose="020B0503020204020204" pitchFamily="34" charset="-122"/>
                <a:sym typeface="+mn-ea"/>
              </a:rPr>
              <a:t> EulixOS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0000"/>
          </a:bodyPr>
          <a:lstStyle/>
          <a:p>
            <a:r>
              <a:rPr lang="en-US">
                <a:latin typeface="Microsoft YaHei" panose="020B0503020204020204" pitchFamily="34" charset="-122"/>
                <a:sym typeface="+mn-ea"/>
              </a:rPr>
              <a:t>RISC-V Server </a:t>
            </a:r>
            <a:r>
              <a:rPr lang="zh-CN" altLang="en-US">
                <a:latin typeface="Microsoft YaHei" panose="020B0503020204020204" pitchFamily="34" charset="-122"/>
                <a:sym typeface="+mn-ea"/>
              </a:rPr>
              <a:t>是怎样的？</a:t>
            </a:r>
            <a:endParaRPr kumimoji="1" lang="zh-CN" altLang="en-US">
              <a:latin typeface="Microsoft YaHei" panose="020B0503020204020204" pitchFamily="34" charset="-122"/>
              <a:sym typeface="+mn-ea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4890" y="1353820"/>
            <a:ext cx="4752340" cy="4747895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3515360" y="1944370"/>
            <a:ext cx="3333750" cy="796925"/>
            <a:chOff x="2288" y="3414"/>
            <a:chExt cx="5250" cy="1255"/>
          </a:xfrm>
        </p:grpSpPr>
        <p:sp>
          <p:nvSpPr>
            <p:cNvPr id="33" name="Text Box 32"/>
            <p:cNvSpPr txBox="1"/>
            <p:nvPr/>
          </p:nvSpPr>
          <p:spPr>
            <a:xfrm>
              <a:off x="2302" y="3414"/>
              <a:ext cx="523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云服务应用</a:t>
              </a:r>
              <a:endParaRPr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4" name="Text Box 33"/>
            <p:cNvSpPr txBox="1"/>
            <p:nvPr/>
          </p:nvSpPr>
          <p:spPr>
            <a:xfrm>
              <a:off x="2288" y="4139"/>
              <a:ext cx="525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不同</a:t>
              </a:r>
              <a:r>
                <a:rPr lang="en-US" sz="1600"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业务需求</a:t>
              </a:r>
              <a:r>
                <a:rPr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下的</a:t>
              </a:r>
              <a:r>
                <a:rPr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客户</a:t>
              </a:r>
              <a:r>
                <a:rPr lang="en-US" sz="16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云服务应用</a:t>
              </a:r>
              <a:endParaRPr 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42285" y="2967990"/>
            <a:ext cx="3334385" cy="797560"/>
            <a:chOff x="2288" y="3414"/>
            <a:chExt cx="5251" cy="1256"/>
          </a:xfrm>
        </p:grpSpPr>
        <p:sp>
          <p:nvSpPr>
            <p:cNvPr id="36" name="Text Box 35"/>
            <p:cNvSpPr txBox="1"/>
            <p:nvPr/>
          </p:nvSpPr>
          <p:spPr>
            <a:xfrm>
              <a:off x="2302" y="3414"/>
              <a:ext cx="523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云生态</a:t>
              </a:r>
              <a:endParaRPr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7" name="Text Box 36"/>
            <p:cNvSpPr txBox="1"/>
            <p:nvPr/>
          </p:nvSpPr>
          <p:spPr>
            <a:xfrm>
              <a:off x="2288" y="4139"/>
              <a:ext cx="525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集成完整的生态软件支撑业务应用</a:t>
              </a:r>
              <a:endPara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127885" y="5033010"/>
            <a:ext cx="3334385" cy="797560"/>
            <a:chOff x="2288" y="3414"/>
            <a:chExt cx="5251" cy="1256"/>
          </a:xfrm>
        </p:grpSpPr>
        <p:sp>
          <p:nvSpPr>
            <p:cNvPr id="39" name="Text Box 38"/>
            <p:cNvSpPr txBox="1"/>
            <p:nvPr/>
          </p:nvSpPr>
          <p:spPr>
            <a:xfrm>
              <a:off x="2302" y="3414"/>
              <a:ext cx="523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RISC-V </a:t>
              </a:r>
              <a:r>
                <a:rPr lang="zh-CN" altLang="en-US" sz="24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硬件</a:t>
              </a:r>
              <a:endParaRPr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0" name="Text Box 39"/>
            <p:cNvSpPr txBox="1"/>
            <p:nvPr/>
          </p:nvSpPr>
          <p:spPr>
            <a:xfrm>
              <a:off x="2288" y="4139"/>
              <a:ext cx="525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高可扩展的计算核心</a:t>
              </a:r>
              <a:endPara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622550" y="4042410"/>
            <a:ext cx="3334385" cy="797560"/>
            <a:chOff x="2288" y="3414"/>
            <a:chExt cx="5251" cy="1256"/>
          </a:xfrm>
        </p:grpSpPr>
        <p:sp>
          <p:nvSpPr>
            <p:cNvPr id="42" name="Text Box 41"/>
            <p:cNvSpPr txBox="1"/>
            <p:nvPr/>
          </p:nvSpPr>
          <p:spPr>
            <a:xfrm>
              <a:off x="2302" y="3414"/>
              <a:ext cx="523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操作系统</a:t>
              </a:r>
              <a:endParaRPr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3" name="Text Box 42"/>
            <p:cNvSpPr txBox="1"/>
            <p:nvPr/>
          </p:nvSpPr>
          <p:spPr>
            <a:xfrm>
              <a:off x="2288" y="4139"/>
              <a:ext cx="525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硬件与软件资源调度的基座</a:t>
              </a:r>
              <a:endPara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Microsoft YaHei" panose="020B0503020204020204" pitchFamily="34" charset="-122"/>
                <a:sym typeface="+mn-ea"/>
              </a:rPr>
              <a:t>从</a:t>
            </a:r>
            <a:r>
              <a:rPr lang="en-US" altLang="zh-CN">
                <a:latin typeface="Microsoft YaHei" panose="020B0503020204020204" pitchFamily="34" charset="-122"/>
                <a:sym typeface="+mn-ea"/>
              </a:rPr>
              <a:t> openEuler </a:t>
            </a:r>
            <a:r>
              <a:rPr lang="zh-CN" altLang="en-US">
                <a:latin typeface="Microsoft YaHei" panose="020B0503020204020204" pitchFamily="34" charset="-122"/>
                <a:sym typeface="+mn-ea"/>
              </a:rPr>
              <a:t>到</a:t>
            </a:r>
            <a:r>
              <a:rPr lang="en-US" altLang="zh-CN">
                <a:latin typeface="Microsoft YaHei" panose="020B0503020204020204" pitchFamily="34" charset="-122"/>
                <a:sym typeface="+mn-ea"/>
              </a:rPr>
              <a:t> EulixOS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0000"/>
          </a:bodyPr>
          <a:lstStyle/>
          <a:p>
            <a:r>
              <a:rPr kumimoji="1" lang="en-US" altLang="zh-CN"/>
              <a:t>EulixOS </a:t>
            </a:r>
            <a:r>
              <a:rPr kumimoji="1" lang="zh-CN" altLang="en-US"/>
              <a:t>是怎样构筑在</a:t>
            </a:r>
            <a:r>
              <a:rPr kumimoji="1" lang="en-US" altLang="zh-CN"/>
              <a:t> openEuler </a:t>
            </a:r>
            <a:r>
              <a:rPr kumimoji="1" lang="zh-CN" altLang="en-US"/>
              <a:t>上的？</a:t>
            </a:r>
            <a:endParaRPr kumimoji="1" lang="zh-CN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635" y="1426845"/>
            <a:ext cx="7872730" cy="5121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Microsoft YaHei" panose="020B0503020204020204" pitchFamily="34" charset="-122"/>
                <a:sym typeface="+mn-ea"/>
              </a:rPr>
              <a:t>从</a:t>
            </a:r>
            <a:r>
              <a:rPr lang="en-US" altLang="zh-CN">
                <a:latin typeface="Microsoft YaHei" panose="020B0503020204020204" pitchFamily="34" charset="-122"/>
                <a:sym typeface="+mn-ea"/>
              </a:rPr>
              <a:t> openEuler </a:t>
            </a:r>
            <a:r>
              <a:rPr lang="zh-CN" altLang="en-US">
                <a:latin typeface="Microsoft YaHei" panose="020B0503020204020204" pitchFamily="34" charset="-122"/>
                <a:sym typeface="+mn-ea"/>
              </a:rPr>
              <a:t>到</a:t>
            </a:r>
            <a:r>
              <a:rPr lang="en-US" altLang="zh-CN">
                <a:latin typeface="Microsoft YaHei" panose="020B0503020204020204" pitchFamily="34" charset="-122"/>
                <a:sym typeface="+mn-ea"/>
              </a:rPr>
              <a:t> EulixOS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0000"/>
          </a:bodyPr>
          <a:lstStyle/>
          <a:p>
            <a:r>
              <a:rPr lang="en-US">
                <a:latin typeface="Microsoft YaHei" panose="020B0503020204020204" pitchFamily="34" charset="-122"/>
                <a:sym typeface="+mn-ea"/>
              </a:rPr>
              <a:t>EulixOS </a:t>
            </a:r>
            <a:r>
              <a:rPr lang="zh-CN" altLang="en-US">
                <a:latin typeface="Microsoft YaHei" panose="020B0503020204020204" pitchFamily="34" charset="-122"/>
                <a:sym typeface="+mn-ea"/>
              </a:rPr>
              <a:t>从</a:t>
            </a:r>
            <a:r>
              <a:rPr lang="en-US" altLang="zh-CN">
                <a:latin typeface="Microsoft YaHei" panose="020B0503020204020204" pitchFamily="34" charset="-122"/>
                <a:sym typeface="+mn-ea"/>
              </a:rPr>
              <a:t> </a:t>
            </a:r>
            <a:r>
              <a:rPr lang="en-US">
                <a:latin typeface="Microsoft YaHei" panose="020B0503020204020204" pitchFamily="34" charset="-122"/>
                <a:sym typeface="+mn-ea"/>
              </a:rPr>
              <a:t>openEuler </a:t>
            </a:r>
            <a:r>
              <a:rPr lang="zh-CN" altLang="en-US">
                <a:latin typeface="Microsoft YaHei" panose="020B0503020204020204" pitchFamily="34" charset="-122"/>
                <a:sym typeface="+mn-ea"/>
              </a:rPr>
              <a:t>继承哪些优势？</a:t>
            </a:r>
            <a:endParaRPr kumimoji="1"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010" y="1541780"/>
            <a:ext cx="11315700" cy="420243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48335" y="2644775"/>
            <a:ext cx="1654175" cy="1637030"/>
            <a:chOff x="1021" y="4165"/>
            <a:chExt cx="2605" cy="2578"/>
          </a:xfrm>
        </p:grpSpPr>
        <p:sp>
          <p:nvSpPr>
            <p:cNvPr id="7" name="Text Box 6"/>
            <p:cNvSpPr txBox="1"/>
            <p:nvPr/>
          </p:nvSpPr>
          <p:spPr>
            <a:xfrm>
              <a:off x="1639" y="4165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稳定性</a:t>
              </a:r>
              <a:endParaRPr lang="zh-CN" altLang="en-US" b="1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021" y="5073"/>
              <a:ext cx="2605" cy="1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4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长</a:t>
              </a:r>
              <a:r>
                <a:rPr lang="en-US" sz="14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期支持和更新保障，</a:t>
              </a:r>
              <a:r>
                <a:rPr lang="zh-CN" altLang="en-US" sz="14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确保</a:t>
              </a:r>
              <a:r>
                <a:rPr lang="en-US" sz="14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系统在复杂环境中稳定运行</a:t>
              </a:r>
              <a:r>
                <a:rPr lang="zh-CN" altLang="en-US" sz="14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。</a:t>
              </a:r>
              <a:endPara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69260" y="2644775"/>
            <a:ext cx="1654175" cy="1637030"/>
            <a:chOff x="1021" y="4165"/>
            <a:chExt cx="2605" cy="2578"/>
          </a:xfrm>
        </p:grpSpPr>
        <p:sp>
          <p:nvSpPr>
            <p:cNvPr id="11" name="Text Box 10"/>
            <p:cNvSpPr txBox="1"/>
            <p:nvPr/>
          </p:nvSpPr>
          <p:spPr>
            <a:xfrm>
              <a:off x="1639" y="4165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b="1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安全性</a:t>
              </a:r>
              <a:endParaRPr lang="zh-CN" altLang="en-US" b="1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1021" y="5073"/>
              <a:ext cx="2605" cy="1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4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沿用</a:t>
              </a:r>
              <a:r>
                <a:rPr lang="en-US" altLang="zh-CN" sz="14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openEuler </a:t>
              </a:r>
              <a:r>
                <a:rPr lang="zh-CN" altLang="en-US" sz="14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安全基线，提升系统抗风险能力。</a:t>
              </a:r>
              <a:endPara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20665" y="2644775"/>
            <a:ext cx="1654175" cy="1637030"/>
            <a:chOff x="1021" y="4165"/>
            <a:chExt cx="2605" cy="2578"/>
          </a:xfrm>
        </p:grpSpPr>
        <p:sp>
          <p:nvSpPr>
            <p:cNvPr id="14" name="Text Box 13"/>
            <p:cNvSpPr txBox="1"/>
            <p:nvPr/>
          </p:nvSpPr>
          <p:spPr>
            <a:xfrm>
              <a:off x="1774" y="4165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b="1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支持</a:t>
              </a:r>
              <a:endParaRPr lang="zh-CN" altLang="en-US" b="1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021" y="5073"/>
              <a:ext cx="2605" cy="1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4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复用</a:t>
              </a:r>
              <a:r>
                <a:rPr lang="en-US" altLang="zh-CN" sz="14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openEuler </a:t>
              </a:r>
              <a:r>
                <a:rPr lang="zh-CN" altLang="en-US" sz="14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社区资源和文档，快速</a:t>
              </a:r>
              <a:r>
                <a:rPr lang="zh-CN" altLang="en-US" sz="1400"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解决</a:t>
              </a:r>
              <a:r>
                <a:rPr lang="zh-CN" altLang="en-US" sz="14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问题。</a:t>
              </a:r>
              <a:endPara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672070" y="2644775"/>
            <a:ext cx="1654175" cy="1637030"/>
            <a:chOff x="1021" y="4165"/>
            <a:chExt cx="2605" cy="2578"/>
          </a:xfrm>
        </p:grpSpPr>
        <p:sp>
          <p:nvSpPr>
            <p:cNvPr id="17" name="Text Box 16"/>
            <p:cNvSpPr txBox="1"/>
            <p:nvPr/>
          </p:nvSpPr>
          <p:spPr>
            <a:xfrm>
              <a:off x="1640" y="4165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b="1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兼容性</a:t>
              </a:r>
              <a:endParaRPr lang="zh-CN" altLang="en-US" b="1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021" y="5073"/>
              <a:ext cx="2605" cy="1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sz="14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良好的</a:t>
              </a:r>
              <a:r>
                <a:rPr sz="14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软件兼容性，支持多种应用和开发环境</a:t>
              </a:r>
              <a:r>
                <a:rPr lang="zh-CN" sz="14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。</a:t>
              </a:r>
              <a:endParaRPr lang="zh-CN" sz="14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992995" y="2644775"/>
            <a:ext cx="1654175" cy="1637030"/>
            <a:chOff x="1021" y="4165"/>
            <a:chExt cx="2605" cy="2578"/>
          </a:xfrm>
        </p:grpSpPr>
        <p:sp>
          <p:nvSpPr>
            <p:cNvPr id="20" name="Text Box 19"/>
            <p:cNvSpPr txBox="1"/>
            <p:nvPr/>
          </p:nvSpPr>
          <p:spPr>
            <a:xfrm>
              <a:off x="1459" y="4165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b="1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可客制化</a:t>
              </a:r>
              <a:endParaRPr lang="zh-CN" altLang="en-US" b="1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1021" y="5073"/>
              <a:ext cx="2605" cy="1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sz="14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继承</a:t>
              </a:r>
              <a:r>
                <a:rPr lang="en-US" altLang="zh-CN" sz="14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openEuler </a:t>
              </a:r>
              <a:r>
                <a:rPr lang="zh-CN" altLang="en-US" sz="14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的</a:t>
              </a:r>
              <a:r>
                <a:rPr sz="14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配置性和模块化设计</a:t>
              </a:r>
              <a:r>
                <a:rPr lang="zh-CN" sz="14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。</a:t>
              </a:r>
              <a:endParaRPr lang="zh-CN" sz="14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ym typeface="+mn-ea"/>
              </a:rPr>
              <a:t>EulixOS </a:t>
            </a:r>
            <a:r>
              <a:rPr kumimoji="1" lang="zh-CN" altLang="en-US" dirty="0">
                <a:sym typeface="+mn-ea"/>
              </a:rPr>
              <a:t>生态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0000"/>
          </a:bodyPr>
          <a:lstStyle/>
          <a:p>
            <a:r>
              <a:rPr kumimoji="1" lang="en-US" altLang="zh-CN"/>
              <a:t>EulixOS </a:t>
            </a:r>
            <a:r>
              <a:rPr kumimoji="1" lang="zh-CN" altLang="en-US"/>
              <a:t>生态是怎样的？</a:t>
            </a:r>
            <a:endParaRPr kumimoji="1"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0"/>
          </p:nvPr>
        </p:nvSpPr>
        <p:spPr>
          <a:xfrm>
            <a:off x="461010" y="1440815"/>
            <a:ext cx="3989705" cy="4867910"/>
          </a:xfrm>
        </p:spPr>
        <p:txBody>
          <a:bodyPr/>
          <a:lstStyle/>
          <a:p>
            <a:r>
              <a:rPr kumimoji="1" lang="en-US" altLang="zh-CN" sz="1800">
                <a:latin typeface="Microsoft YaHei" panose="020B0503020204020204" pitchFamily="34" charset="-122"/>
                <a:cs typeface="Microsoft YaHei" panose="020B0503020204020204" pitchFamily="34" charset="-122"/>
              </a:rPr>
              <a:t>EulixOS </a:t>
            </a:r>
            <a:r>
              <a:rPr kumimoji="1" lang="zh-CN" altLang="en-US" sz="1800">
                <a:latin typeface="Microsoft YaHei" panose="020B0503020204020204" pitchFamily="34" charset="-122"/>
                <a:cs typeface="Microsoft YaHei" panose="020B0503020204020204" pitchFamily="34" charset="-122"/>
              </a:rPr>
              <a:t>基于</a:t>
            </a:r>
            <a:r>
              <a:rPr kumimoji="1" lang="en-US" altLang="zh-CN" sz="1800">
                <a:latin typeface="Microsoft YaHei" panose="020B0503020204020204" pitchFamily="34" charset="-122"/>
                <a:cs typeface="Microsoft YaHei" panose="020B0503020204020204" pitchFamily="34" charset="-122"/>
              </a:rPr>
              <a:t> openEuler </a:t>
            </a:r>
            <a:r>
              <a:rPr kumimoji="1" lang="zh-CN" altLang="en-US" sz="1800">
                <a:latin typeface="Microsoft YaHei" panose="020B0503020204020204" pitchFamily="34" charset="-122"/>
                <a:cs typeface="Microsoft YaHei" panose="020B0503020204020204" pitchFamily="34" charset="-122"/>
              </a:rPr>
              <a:t>生态构建</a:t>
            </a:r>
            <a:r>
              <a:rPr kumimoji="1" lang="en-US" altLang="zh-CN" sz="1800">
                <a:latin typeface="Microsoft YaHei" panose="020B0503020204020204" pitchFamily="34" charset="-122"/>
                <a:cs typeface="Microsoft YaHei" panose="020B0503020204020204" pitchFamily="34" charset="-122"/>
              </a:rPr>
              <a:t> EulixOS 生态</a:t>
            </a:r>
            <a:r>
              <a:rPr kumimoji="1" lang="zh-CN" altLang="en-US" sz="1800">
                <a:latin typeface="Microsoft YaHei" panose="020B0503020204020204" pitchFamily="34" charset="-122"/>
                <a:cs typeface="Microsoft YaHei" panose="020B0503020204020204" pitchFamily="34" charset="-122"/>
              </a:rPr>
              <a:t>。</a:t>
            </a:r>
            <a:endParaRPr kumimoji="1" lang="zh-CN" altLang="en-US" sz="1800">
              <a:latin typeface="Microsoft YaHei" panose="020B0503020204020204" pitchFamily="34" charset="-122"/>
              <a:cs typeface="Microsoft YaHei" panose="020B0503020204020204" pitchFamily="34" charset="-122"/>
            </a:endParaRPr>
          </a:p>
          <a:p>
            <a:endParaRPr kumimoji="1" lang="zh-CN" altLang="en-US" sz="1800">
              <a:latin typeface="Microsoft YaHei" panose="020B0503020204020204" pitchFamily="34" charset="-122"/>
              <a:cs typeface="Microsoft YaHei" panose="020B0503020204020204" pitchFamily="34" charset="-122"/>
            </a:endParaRPr>
          </a:p>
          <a:p>
            <a:r>
              <a:rPr kumimoji="1" lang="zh-CN" altLang="en-US" sz="1800">
                <a:latin typeface="Microsoft YaHei" panose="020B0503020204020204" pitchFamily="34" charset="-122"/>
                <a:cs typeface="Microsoft YaHei" panose="020B0503020204020204" pitchFamily="34" charset="-122"/>
              </a:rPr>
              <a:t>面向行业的</a:t>
            </a:r>
            <a:r>
              <a:rPr kumimoji="1" lang="en-US" altLang="zh-CN" sz="1800">
                <a:latin typeface="Microsoft YaHei" panose="020B0503020204020204" pitchFamily="34" charset="-122"/>
                <a:cs typeface="Microsoft YaHei" panose="020B0503020204020204" pitchFamily="34" charset="-122"/>
              </a:rPr>
              <a:t> AI 计算、大数据和云原生</a:t>
            </a:r>
            <a:r>
              <a:rPr kumimoji="1" lang="zh-CN" altLang="en-US" sz="1800">
                <a:latin typeface="Microsoft YaHei" panose="020B0503020204020204" pitchFamily="34" charset="-122"/>
                <a:cs typeface="Microsoft YaHei" panose="020B0503020204020204" pitchFamily="34" charset="-122"/>
              </a:rPr>
              <a:t>关键技术业务</a:t>
            </a:r>
            <a:r>
              <a:rPr kumimoji="1" lang="en-US" altLang="zh-CN" sz="1800">
                <a:latin typeface="Microsoft YaHei" panose="020B0503020204020204" pitchFamily="34" charset="-122"/>
                <a:cs typeface="Microsoft YaHei" panose="020B0503020204020204" pitchFamily="34" charset="-122"/>
              </a:rPr>
              <a:t>，联合供应商资源，构建兼容性强、高效稳定的支持平台</a:t>
            </a:r>
            <a:r>
              <a:rPr kumimoji="1" lang="zh-CN" altLang="en-US" sz="1800">
                <a:latin typeface="Microsoft YaHei" panose="020B0503020204020204" pitchFamily="34" charset="-122"/>
                <a:cs typeface="Microsoft YaHei" panose="020B0503020204020204" pitchFamily="34" charset="-122"/>
              </a:rPr>
              <a:t>。</a:t>
            </a:r>
            <a:endParaRPr kumimoji="1" lang="zh-CN" altLang="en-US" sz="1800">
              <a:latin typeface="Microsoft YaHei" panose="020B0503020204020204" pitchFamily="34" charset="-122"/>
              <a:cs typeface="Microsoft YaHei" panose="020B0503020204020204" pitchFamily="34" charset="-122"/>
            </a:endParaRPr>
          </a:p>
          <a:p>
            <a:endParaRPr kumimoji="1" lang="zh-CN" altLang="en-US" sz="1800">
              <a:latin typeface="Microsoft YaHei" panose="020B0503020204020204" pitchFamily="34" charset="-122"/>
              <a:cs typeface="Microsoft YaHei" panose="020B0503020204020204" pitchFamily="34" charset="-122"/>
            </a:endParaRPr>
          </a:p>
          <a:p>
            <a:r>
              <a:rPr kumimoji="1" lang="zh-CN" altLang="en-US" sz="1800">
                <a:latin typeface="Microsoft YaHei" panose="020B0503020204020204" pitchFamily="34" charset="-122"/>
                <a:cs typeface="Microsoft YaHei" panose="020B0503020204020204" pitchFamily="34" charset="-122"/>
              </a:rPr>
              <a:t>依此提供完整的</a:t>
            </a:r>
            <a:r>
              <a:rPr kumimoji="1" lang="en-US" altLang="zh-CN" sz="1800">
                <a:latin typeface="Microsoft YaHei" panose="020B0503020204020204" pitchFamily="34" charset="-122"/>
                <a:cs typeface="Microsoft YaHei" panose="020B0503020204020204" pitchFamily="34" charset="-122"/>
              </a:rPr>
              <a:t> RISC-V </a:t>
            </a:r>
            <a:r>
              <a:rPr kumimoji="1" lang="zh-CN" altLang="en-US" sz="1800">
                <a:latin typeface="Microsoft YaHei" panose="020B0503020204020204" pitchFamily="34" charset="-122"/>
                <a:cs typeface="Microsoft YaHei" panose="020B0503020204020204" pitchFamily="34" charset="-122"/>
              </a:rPr>
              <a:t>数据基础设施解决方案。</a:t>
            </a:r>
            <a:endParaRPr kumimoji="1" lang="en-US" altLang="zh-CN" sz="1800">
              <a:latin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1350" y="1139190"/>
            <a:ext cx="7230110" cy="53771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 Box 9"/>
          <p:cNvSpPr txBox="1"/>
          <p:nvPr/>
        </p:nvSpPr>
        <p:spPr>
          <a:xfrm>
            <a:off x="3546475" y="412115"/>
            <a:ext cx="50984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0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Packages Overview</a:t>
            </a:r>
            <a:endParaRPr lang="en-US" sz="4000" b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996950" y="2891155"/>
            <a:ext cx="268795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6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18508</a:t>
            </a:r>
            <a:endParaRPr lang="en-US" sz="6400" b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236210" y="2891155"/>
            <a:ext cx="168592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6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254</a:t>
            </a:r>
            <a:endParaRPr lang="en-US" sz="6400" b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9309735" y="2890520"/>
            <a:ext cx="68389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6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lang="en-US" sz="6400" b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996950" y="3966845"/>
            <a:ext cx="15741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OS Packages</a:t>
            </a:r>
            <a:endParaRPr 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5236210" y="4076700"/>
            <a:ext cx="2559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Center Packages</a:t>
            </a:r>
            <a:endParaRPr 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8627745" y="4076700"/>
            <a:ext cx="221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Vendor Repository</a:t>
            </a:r>
            <a:endParaRPr 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613025" y="2276475"/>
            <a:ext cx="696595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如何评估</a:t>
            </a:r>
            <a:r>
              <a:rPr lang="en-US" altLang="zh-CN" sz="4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 RISC-V </a:t>
            </a:r>
            <a:r>
              <a:rPr lang="zh-CN" altLang="en-US" sz="4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软件生态？</a:t>
            </a:r>
            <a:r>
              <a:rPr lang="en-US" sz="4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en-US" sz="40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00835" y="3521075"/>
            <a:ext cx="89896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从哪些方面可以评估</a:t>
            </a:r>
            <a:r>
              <a:rPr 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 RISC-V </a:t>
            </a:r>
            <a:r>
              <a:rPr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软件</a:t>
            </a:r>
            <a:r>
              <a:rPr 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生态价值，以支持</a:t>
            </a:r>
            <a:r>
              <a:rPr 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行业</a:t>
            </a:r>
            <a:r>
              <a:rPr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应用？</a:t>
            </a:r>
            <a:endParaRPr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1022</Words>
  <Application>WPS Presentation</Application>
  <PresentationFormat>宽屏</PresentationFormat>
  <Paragraphs>120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Microsoft YaHei</vt:lpstr>
      <vt:lpstr>微软雅黑</vt:lpstr>
      <vt:lpstr>Arial Unicode MS</vt:lpstr>
      <vt:lpstr>等线</vt:lpstr>
      <vt:lpstr>宋体</vt:lpstr>
      <vt:lpstr>Office 主题​​</vt:lpstr>
      <vt:lpstr>1_Office 主题​​</vt:lpstr>
      <vt:lpstr>我们如何通过 openEuler 构建 EuilxOS</vt:lpstr>
      <vt:lpstr>Topics</vt:lpstr>
      <vt:lpstr>PowerPoint 演示文稿</vt:lpstr>
      <vt:lpstr>从 openEuler 到 EulixOS</vt:lpstr>
      <vt:lpstr>从 openEuler 到 EulixOS</vt:lpstr>
      <vt:lpstr>从 openEuler 到 EulixOS</vt:lpstr>
      <vt:lpstr>EulixOS 生态</vt:lpstr>
      <vt:lpstr>PowerPoint 演示文稿</vt:lpstr>
      <vt:lpstr>PowerPoint 演示文稿</vt:lpstr>
      <vt:lpstr>PowerPoint 演示文稿</vt:lpstr>
      <vt:lpstr>EulixOS 生态</vt:lpstr>
      <vt:lpstr>助力 RISC-V 与 openEuler 生态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Bingshan</cp:lastModifiedBy>
  <cp:revision>66</cp:revision>
  <dcterms:created xsi:type="dcterms:W3CDTF">2024-11-07T10:18:01Z</dcterms:created>
  <dcterms:modified xsi:type="dcterms:W3CDTF">2024-11-07T10:18:01Z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(3)Pl5FK/vAeNN36ZzOCAIVQo46D+KzoFvIv85UQYAJsBEe9qjmI9vsLY6o6l7UTs7SRDQITG7a
k8XRMF05l+J2k+CgX9BGn8gUGDrMJLgCFylJ1yAyGimJHpOOTgAo4UT38GKFvvbYqRVQnWHC
BoAVhFQg1yhQGv23reE01p8lMl68cRAUggzOiVActFv6QGSu2L7zkducMZ82FDM+Je2Ssvh2
PEVoUXP0+UQnOJOsKq</vt:lpwstr>
  </property>
  <property fmtid="{D5CDD505-2E9C-101B-9397-08002B2CF9AE}" pid="3" name="_2015_ms_pID_7253431">
    <vt:lpwstr>vR1kowiHlwIeFY3y2zZB6mfnbPt74b8oAxFnOpsnz8l1zpWDL9hcEC
Vgk+RuZRZdCcIPt0t3rIpF8XEEdwUMBqLlT4ufAwa0F8IBPIrfPBqqMur3fV2ZkzW4t5FLoc
K4yE7H3SA/u8hsQI+IKOTEKQ7pB+xKawKLHdF7Ur3UjXMnoDgKGtXXk+ogRDGPjtZoByclFP
T4W69NZho5r9bOj2OiqRqA5TXmkuUnpKBelI</vt:lpwstr>
  </property>
  <property fmtid="{D5CDD505-2E9C-101B-9397-08002B2CF9AE}" pid="4" name="_2015_ms_pID_7253432">
    <vt:lpwstr>yw==</vt:lpwstr>
  </property>
  <property fmtid="{D5CDD505-2E9C-101B-9397-08002B2CF9AE}" pid="5" name="ICV">
    <vt:lpwstr/>
  </property>
  <property fmtid="{D5CDD505-2E9C-101B-9397-08002B2CF9AE}" pid="6" name="KSOProductBuildVer">
    <vt:lpwstr>1033-11.1.0.11723</vt:lpwstr>
  </property>
</Properties>
</file>