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05" r:id="rId3"/>
    <p:sldId id="352" r:id="rId5"/>
    <p:sldId id="373" r:id="rId6"/>
    <p:sldId id="359" r:id="rId7"/>
    <p:sldId id="377" r:id="rId8"/>
    <p:sldId id="378" r:id="rId9"/>
    <p:sldId id="389" r:id="rId10"/>
    <p:sldId id="390" r:id="rId11"/>
    <p:sldId id="392" r:id="rId12"/>
    <p:sldId id="393" r:id="rId13"/>
    <p:sldId id="283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5"/>
    <p:restoredTop sz="96405"/>
  </p:normalViewPr>
  <p:slideViewPr>
    <p:cSldViewPr snapToGrid="0" snapToObjects="1">
      <p:cViewPr varScale="1">
        <p:scale>
          <a:sx n="135" d="100"/>
          <a:sy n="135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  <a:endParaRPr kumimoji="1" lang="zh-CN" altLang="en-US" dirty="0"/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（浅色）"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732325" y="294104"/>
            <a:ext cx="8883624" cy="507831"/>
          </a:xfrm>
        </p:spPr>
        <p:txBody>
          <a:bodyPr wrap="square" lIns="102240" tIns="45720" rIns="91440" bIns="45720" anchor="ctr">
            <a:spAutoFit/>
          </a:bodyPr>
          <a:lstStyle>
            <a:lvl1pPr lvl="0">
              <a:defRPr sz="3000"/>
            </a:lvl1pPr>
          </a:lstStyle>
          <a:p>
            <a:r>
              <a:rPr lang="zh-CN"/>
              <a:t>标题文字区域</a:t>
            </a:r>
            <a:endParaRPr lang="zh-CN"/>
          </a:p>
        </p:txBody>
      </p:sp>
      <p:sp>
        <p:nvSpPr>
          <p:cNvPr id="11" name="内容占位符 2"/>
          <p:cNvSpPr>
            <a:spLocks noGrp="1"/>
          </p:cNvSpPr>
          <p:nvPr>
            <p:ph idx="1" hasCustomPrompt="1"/>
          </p:nvPr>
        </p:nvSpPr>
        <p:spPr>
          <a:xfrm>
            <a:off x="732324" y="1234081"/>
            <a:ext cx="10841541" cy="4351338"/>
          </a:xfrm>
        </p:spPr>
        <p:txBody>
          <a:bodyPr>
            <a:normAutofit/>
          </a:bodyPr>
          <a:lstStyle>
            <a:lvl1pPr marL="0" lvl="0" indent="0">
              <a:buNone/>
              <a:defRPr sz="2000"/>
            </a:lvl1pPr>
          </a:lstStyle>
          <a:p>
            <a:pPr lvl="0"/>
            <a:r>
              <a:rPr lang="zh-CN"/>
              <a:t>此处为文字区域</a:t>
            </a:r>
            <a:endParaRPr lang="zh-CN"/>
          </a:p>
        </p:txBody>
      </p:sp>
      <p:pic>
        <p:nvPicPr>
          <p:cNvPr id="12" name="图片 8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9851002" y="294104"/>
            <a:ext cx="1722863" cy="4345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hinese text pag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909" y="456134"/>
            <a:ext cx="1073672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lv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lvl="1" indent="0" algn="ctr">
              <a:buNone/>
              <a:defRPr sz="2600"/>
            </a:lvl2pPr>
            <a:lvl3pPr marL="1187450" lvl="2" indent="0" algn="ctr">
              <a:buNone/>
              <a:defRPr sz="2340"/>
            </a:lvl3pPr>
            <a:lvl4pPr marL="1781175" lvl="3" indent="0" algn="ctr">
              <a:buNone/>
              <a:defRPr sz="2080"/>
            </a:lvl4pPr>
            <a:lvl5pPr marL="2374900" lvl="4" indent="0" algn="ctr">
              <a:buNone/>
              <a:defRPr sz="2080"/>
            </a:lvl5pPr>
            <a:lvl6pPr marL="2967990" lvl="5" indent="0" algn="ctr">
              <a:buNone/>
              <a:defRPr sz="2080"/>
            </a:lvl6pPr>
            <a:lvl7pPr marL="3562350" lvl="6" indent="0" algn="ctr">
              <a:buNone/>
              <a:defRPr sz="2080"/>
            </a:lvl7pPr>
            <a:lvl8pPr marL="4156075" lvl="7" indent="0" algn="ctr">
              <a:buNone/>
              <a:defRPr sz="2080"/>
            </a:lvl8pPr>
            <a:lvl9pPr marL="4749165" lvl="8" indent="0" algn="ctr">
              <a:buNone/>
              <a:defRPr sz="2080"/>
            </a:lvl9pPr>
          </a:lstStyle>
          <a:p>
            <a:r>
              <a:rPr lang="zh-CN"/>
              <a:t>单击此处添加标题</a:t>
            </a:r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639" y="1501989"/>
            <a:ext cx="10729645" cy="4690459"/>
          </a:xfrm>
          <a:prstGeom prst="rect">
            <a:avLst/>
          </a:prstGeom>
        </p:spPr>
        <p:txBody>
          <a:bodyPr lIns="0" tIns="0" rIns="0" bIns="0"/>
          <a:lstStyle>
            <a:lvl1pPr marL="12065" lv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25780" lvl="1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lvl="2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lvl="3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lvl="4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/>
              <a:t>单击此处添加文本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75389" y="299393"/>
            <a:ext cx="6204381" cy="738994"/>
          </a:xfrm>
          <a:prstGeom prst="rect">
            <a:avLst/>
          </a:prstGeom>
        </p:spPr>
        <p:txBody>
          <a:bodyPr anchor="ctr"/>
          <a:lstStyle>
            <a:lvl1pPr lvl="0">
              <a:defRPr sz="2800">
                <a:solidFill>
                  <a:schemeClr val="bg1"/>
                </a:solidFill>
                <a:latin typeface="FZLanTingHeiS-R-GB"/>
                <a:ea typeface="FZLanTingHeiS-R-GB"/>
              </a:defRPr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6" name="文本占位符 8"/>
          <p:cNvSpPr>
            <a:spLocks noGrp="1"/>
          </p:cNvSpPr>
          <p:nvPr>
            <p:ph type="body" idx="10"/>
          </p:nvPr>
        </p:nvSpPr>
        <p:spPr>
          <a:xfrm>
            <a:off x="475389" y="1518780"/>
            <a:ext cx="10698889" cy="4293084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bg1"/>
                </a:solidFill>
                <a:latin typeface="FZLanTingHeiS-R-GB"/>
                <a:ea typeface="FZLanTingHeiS-R-GB"/>
              </a:defRPr>
            </a:lvl1pPr>
          </a:lstStyle>
          <a:p>
            <a:pPr lvl="0"/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（浅色）"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lvl="0">
              <a:defRPr sz="4200"/>
            </a:lvl1pPr>
          </a:lstStyle>
          <a:p>
            <a:r>
              <a:rPr lang="zh-CN"/>
              <a:t>目录</a:t>
            </a:r>
            <a:endParaRPr lang="zh-CN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</p:nvPr>
        </p:nvSpPr>
        <p:spPr>
          <a:xfrm>
            <a:off x="838200" y="1829586"/>
            <a:ext cx="10515600" cy="4359458"/>
          </a:xfrm>
        </p:spPr>
        <p:txBody>
          <a:bodyPr>
            <a:normAutofit/>
          </a:bodyPr>
          <a:lstStyle>
            <a:lvl1pPr marL="457200" lvl="0" indent="-457200">
              <a:buAutoNum type="arabicPeriod"/>
              <a:defRPr sz="2200"/>
            </a:lvl1pPr>
          </a:lstStyle>
          <a:p>
            <a:pPr lvl="0"/>
            <a:r>
              <a:rPr lang="zh-CN"/>
              <a:t>单击此处添加文本</a:t>
            </a:r>
            <a:endParaRPr lang="en-US"/>
          </a:p>
          <a:p>
            <a:pPr lvl="0"/>
            <a:r>
              <a:rPr lang="zh-CN"/>
              <a:t>单击此处添加文本</a:t>
            </a:r>
            <a:endParaRPr lang="en-US"/>
          </a:p>
          <a:p>
            <a:pPr lvl="0"/>
            <a:r>
              <a:rPr lang="zh-CN"/>
              <a:t>单击此处添加文本</a:t>
            </a:r>
            <a:endParaRPr lang="en-US"/>
          </a:p>
          <a:p>
            <a:pPr lvl="0"/>
            <a:r>
              <a:rPr lang="zh-CN"/>
              <a:t>单击此处添加文本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  <a:endParaRPr kumimoji="1"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  <a:endParaRPr kumimoji="1"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4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7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6" name="六边形 5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AI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智能</a:t>
            </a: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</a:rPr>
              <a:t>运维管理平台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PilotGo</a:t>
            </a:r>
            <a:endParaRPr lang="en-US" dirty="0" err="1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3800" y="45650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麒麟软件有限公司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张寒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845" y="1221105"/>
            <a:ext cx="11487150" cy="5191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0355"/>
            <a:ext cx="10886440" cy="748665"/>
          </a:xfrm>
        </p:spPr>
        <p:txBody>
          <a:bodyPr/>
          <a:p>
            <a:r>
              <a:rPr lang="en-US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PilotGo</a:t>
            </a:r>
            <a:r>
              <a:rPr lang="zh-CN" altLang="en-US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与</a:t>
            </a:r>
            <a:r>
              <a:rPr lang="en-US" altLang="zh-CN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LLM</a:t>
            </a:r>
            <a:r>
              <a:rPr lang="zh-CN" altLang="en-US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深度融合</a:t>
            </a:r>
            <a:endParaRPr lang="zh-CN" altLang="en-US" b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6210" y="1221105"/>
            <a:ext cx="8826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案例三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系统巡检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0355"/>
            <a:ext cx="10886440" cy="748665"/>
          </a:xfrm>
        </p:spPr>
        <p:txBody>
          <a:bodyPr/>
          <a:p>
            <a:r>
              <a:rPr lang="zh-CN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目</a:t>
            </a:r>
            <a:r>
              <a:rPr lang="en-US" altLang="zh-CN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录</a:t>
            </a:r>
            <a:endParaRPr lang="zh-CN" b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838200" y="1829586"/>
            <a:ext cx="10515600" cy="4359458"/>
          </a:xfrm>
        </p:spPr>
        <p:txBody>
          <a:bodyPr>
            <a:normAutofit/>
          </a:bodyPr>
          <a:lstStyle>
            <a:lvl1pPr marL="457200" lvl="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华文楷体" panose="02010600040101010101" charset="-122"/>
              </a:rPr>
              <a:t>PilotGo</a:t>
            </a:r>
            <a:r>
              <a:rPr lang="zh-CN" sz="28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华文楷体" panose="02010600040101010101" charset="-122"/>
              </a:rPr>
              <a:t>平台简介</a:t>
            </a:r>
            <a:endParaRPr lang="zh-CN" sz="28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华文楷体" panose="02010600040101010101" charset="-122"/>
            </a:endParaRPr>
          </a:p>
          <a:p>
            <a:pPr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8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华文楷体" panose="02010600040101010101" charset="-122"/>
              </a:rPr>
              <a:t>运维技术的发展方向</a:t>
            </a:r>
            <a:endParaRPr lang="zh-CN" sz="28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华文楷体" panose="02010600040101010101" charset="-122"/>
            </a:endParaRPr>
          </a:p>
          <a:p>
            <a:pPr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华文楷体" panose="02010600040101010101" charset="-122"/>
              </a:rPr>
              <a:t>AI for PilotGo</a:t>
            </a:r>
            <a:endParaRPr lang="en-US" sz="28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华文楷体" panose="02010600040101010101" charset="-122"/>
            </a:endParaRPr>
          </a:p>
          <a:p>
            <a:pPr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38835"/>
            <a:ext cx="11482070" cy="5525135"/>
          </a:xfrm>
          <a:prstGeom prst="rect">
            <a:avLst/>
          </a:prstGeom>
        </p:spPr>
      </p:pic>
      <p:sp>
        <p:nvSpPr>
          <p:cNvPr id="145" name="圆角矩形 4"/>
          <p:cNvSpPr/>
          <p:nvPr/>
        </p:nvSpPr>
        <p:spPr>
          <a:xfrm>
            <a:off x="4592320" y="3528060"/>
            <a:ext cx="5133340" cy="2131060"/>
          </a:xfrm>
          <a:prstGeom prst="roundRect">
            <a:avLst>
              <a:gd name="adj" fmla="val 25913"/>
            </a:avLst>
          </a:prstGeom>
          <a:gradFill rotWithShape="1">
            <a:gsLst>
              <a:gs pos="0">
                <a:schemeClr val="accent4">
                  <a:lumMod val="110000"/>
                  <a:tint val="67000"/>
                  <a:satMod val="105000"/>
                </a:schemeClr>
              </a:gs>
              <a:gs pos="50000">
                <a:schemeClr val="accent4">
                  <a:lumMod val="105000"/>
                  <a:tint val="73000"/>
                  <a:satMod val="103000"/>
                </a:schemeClr>
              </a:gs>
              <a:gs pos="100000">
                <a:schemeClr val="accent4">
                  <a:lumMod val="105000"/>
                  <a:tint val="81000"/>
                  <a:satMod val="109000"/>
                </a:schemeClr>
              </a:gs>
            </a:gsLst>
            <a:lin ang="5400000" scaled="0"/>
          </a:gradFill>
          <a:ln w="6350" cap="flat" cmpd="sng">
            <a:solidFill>
              <a:schemeClr val="accent4"/>
            </a:solidFill>
            <a:prstDash val="solid"/>
            <a:miter/>
          </a:ln>
        </p:spPr>
        <p:txBody>
          <a:bodyPr anchor="ctr"/>
          <a:lstStyle/>
          <a:p>
            <a:pPr indent="0" algn="l" fontAlgn="auto">
              <a:lnSpc>
                <a:spcPct val="130000"/>
              </a:lnSpc>
            </a:pPr>
            <a:r>
              <a:rPr lang="zh-CN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）PilotG</a:t>
            </a:r>
            <a:r>
              <a:rPr lang="en-US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o</a:t>
            </a:r>
            <a:r>
              <a:rPr lang="zh-CN" sz="12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是</a:t>
            </a:r>
            <a:r>
              <a:rPr lang="en-US" sz="12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openEuler</a:t>
            </a:r>
            <a:r>
              <a:rPr lang="zh-CN" sz="12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社区孵化的运维管理平台，可以为操作系统集群提供运维管理和服务。</a:t>
            </a:r>
            <a:endParaRPr lang="zh-CN" sz="120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30000"/>
              </a:lnSpc>
            </a:pPr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PilotGo</a:t>
            </a:r>
            <a:r>
              <a:rPr lang="zh-CN" altLang="en-US" sz="120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</a:rPr>
              <a:t>采用插件式架构设计，兼顾功能扩展和核心功能的稳定性，各插件独立迭代演进。</a:t>
            </a:r>
            <a:endParaRPr lang="zh-CN" altLang="en-US" sz="120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l" fontAlgn="auto">
              <a:lnSpc>
                <a:spcPct val="130000"/>
              </a:lnSpc>
            </a:pPr>
            <a:r>
              <a:rPr lang="zh-CN" altLang="en-US" sz="120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sz="120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zh-CN" altLang="en-US" sz="120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</a:rPr>
              <a:t>）通过</a:t>
            </a:r>
            <a:r>
              <a:rPr lang="en-US" altLang="zh-CN" sz="120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</a:rPr>
              <a:t>event</a:t>
            </a:r>
            <a:r>
              <a:rPr lang="zh-CN" altLang="en-US" sz="120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</a:rPr>
              <a:t>事件总线实现</a:t>
            </a:r>
            <a:r>
              <a:rPr lang="zh-CN" sz="1200">
                <a:latin typeface="Times New Roman" panose="02020603050405020304" charset="0"/>
                <a:ea typeface="宋体" panose="02010600030101010101" pitchFamily="2" charset="-122"/>
                <a:sym typeface="思源黑体 CN Bold"/>
              </a:rPr>
              <a:t>全局状态感知及自动化流程，从而有效避免了组件间的信息孤岛，提高了运维效率。</a:t>
            </a:r>
            <a:endParaRPr lang="zh-CN" altLang="en-US" sz="120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8190" y="67945"/>
            <a:ext cx="40640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>
                <a:uFillTx/>
                <a:latin typeface="Times New Roman" panose="02020603050405020304" charset="0"/>
                <a:ea typeface="宋体" panose="02010600030101010101" pitchFamily="2" charset="-122"/>
                <a:cs typeface="华文楷体" panose="02010600040101010101" charset="-122"/>
                <a:sym typeface="+mn-ea"/>
              </a:rPr>
              <a:t>PilotGo</a:t>
            </a:r>
            <a:r>
              <a:rPr lang="zh-CN" sz="2800">
                <a:uFillTx/>
                <a:latin typeface="Times New Roman" panose="02020603050405020304" charset="0"/>
                <a:ea typeface="宋体" panose="02010600030101010101" pitchFamily="2" charset="-122"/>
                <a:cs typeface="华文楷体" panose="02010600040101010101" charset="-122"/>
                <a:sym typeface="+mn-ea"/>
              </a:rPr>
              <a:t>平台简介</a:t>
            </a:r>
            <a:endParaRPr lang="zh-CN" altLang="en-US" sz="2800">
              <a:uFillTx/>
              <a:latin typeface="Times New Roman" panose="02020603050405020304" charset="0"/>
              <a:ea typeface="宋体" panose="02010600030101010101" pitchFamily="2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8190" y="67945"/>
            <a:ext cx="40640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>
                <a:uFillTx/>
                <a:latin typeface="Times New Roman" panose="02020603050405020304" charset="0"/>
                <a:ea typeface="宋体" panose="02010600030101010101" pitchFamily="2" charset="-122"/>
                <a:cs typeface="华文楷体" panose="02010600040101010101" charset="-122"/>
                <a:sym typeface="+mn-ea"/>
              </a:rPr>
              <a:t>PilotGo</a:t>
            </a:r>
            <a:r>
              <a:rPr lang="zh-CN" sz="2800">
                <a:uFillTx/>
                <a:latin typeface="Times New Roman" panose="02020603050405020304" charset="0"/>
                <a:ea typeface="宋体" panose="02010600030101010101" pitchFamily="2" charset="-122"/>
                <a:cs typeface="华文楷体" panose="02010600040101010101" charset="-122"/>
                <a:sym typeface="+mn-ea"/>
              </a:rPr>
              <a:t>插件式架构</a:t>
            </a:r>
            <a:endParaRPr lang="zh-CN" altLang="en-US" sz="2800">
              <a:uFillTx/>
              <a:latin typeface="Times New Roman" panose="02020603050405020304" charset="0"/>
              <a:ea typeface="宋体" panose="02010600030101010101" pitchFamily="2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795020"/>
            <a:ext cx="9705975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0355"/>
            <a:ext cx="10886440" cy="748665"/>
          </a:xfrm>
        </p:spPr>
        <p:txBody>
          <a:bodyPr/>
          <a:p>
            <a:r>
              <a:rPr lang="zh-CN" sz="2800" b="0"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</a:rPr>
              <a:t>运维技术的发展现状</a:t>
            </a:r>
            <a:endParaRPr lang="zh-CN" sz="2800" b="0">
              <a:latin typeface="宋体" panose="02010600030101010101" pitchFamily="2" charset="-122"/>
              <a:ea typeface="宋体" panose="02010600030101010101" pitchFamily="2" charset="-122"/>
              <a:cs typeface="华文新魏" panose="02010800040101010101" charset="-122"/>
            </a:endParaRPr>
          </a:p>
        </p:txBody>
      </p:sp>
      <p:sp>
        <p:nvSpPr>
          <p:cNvPr id="6" name="AutoShape 2" descr="{&quot;isTemplate&quot;:true,&quot;type&quot;:&quot;image&quot;,&quot;canOmit&quot;:false,&quot;range&quot;:0}"/>
          <p:cNvSpPr/>
          <p:nvPr/>
        </p:nvSpPr>
        <p:spPr>
          <a:xfrm>
            <a:off x="8183245" y="2055495"/>
            <a:ext cx="3794760" cy="3692525"/>
          </a:xfrm>
          <a:prstGeom prst="ellipse">
            <a:avLst/>
          </a:prstGeom>
          <a:solidFill>
            <a:schemeClr val="accent2">
              <a:lumMod val="60000"/>
              <a:lumOff val="40000"/>
              <a:alpha val="100000"/>
            </a:schemeClr>
          </a:solidFill>
        </p:spPr>
        <p:txBody>
          <a:bodyPr/>
          <a:p>
            <a:endParaRPr lang="zh-CN" altLang="en-US"/>
          </a:p>
        </p:txBody>
      </p:sp>
      <p:pic>
        <p:nvPicPr>
          <p:cNvPr id="17" name="自动化运维" descr="{&quot;isTemplate&quot;:true,&quot;type&quot;:&quot;image&quot;,&quot;canOmit&quot;:false,&quot;range&quot;:0}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670925" y="2417445"/>
            <a:ext cx="2781300" cy="2781300"/>
          </a:xfrm>
          <a:prstGeom prst="ellipse">
            <a:avLst/>
          </a:prstGeom>
        </p:spPr>
      </p:pic>
      <p:sp>
        <p:nvSpPr>
          <p:cNvPr id="18" name="椭圆 6"/>
          <p:cNvSpPr>
            <a:spLocks noChangeAspect="1"/>
          </p:cNvSpPr>
          <p:nvPr/>
        </p:nvSpPr>
        <p:spPr>
          <a:xfrm>
            <a:off x="9607550" y="1325245"/>
            <a:ext cx="832485" cy="8324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p>
            <a:pPr algn="ctr"/>
            <a:r>
              <a:rPr kumimoji="1" lang="zh-CN" altLang="en-US" sz="2800" dirty="0">
                <a:latin typeface="+mj-ea"/>
                <a:ea typeface="+mj-ea"/>
              </a:rPr>
              <a:t>💡</a:t>
            </a:r>
            <a:endParaRPr kumimoji="1" lang="zh-CN" altLang="en-US" sz="2800" dirty="0">
              <a:latin typeface="+mj-ea"/>
              <a:ea typeface="+mj-ea"/>
            </a:endParaRPr>
          </a:p>
        </p:txBody>
      </p:sp>
      <p:sp>
        <p:nvSpPr>
          <p:cNvPr id="19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8115300" y="4705350"/>
            <a:ext cx="832485" cy="8324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p>
            <a:pPr algn="ctr"/>
            <a:r>
              <a:rPr kumimoji="1" lang="zh-CN" altLang="en-US" sz="2800" dirty="0">
                <a:latin typeface="+mj-ea"/>
                <a:ea typeface="+mj-ea"/>
              </a:rPr>
              <a:t>📖</a:t>
            </a:r>
            <a:endParaRPr kumimoji="1" lang="zh-CN" altLang="en-US" sz="2800" dirty="0">
              <a:latin typeface="+mj-ea"/>
              <a:ea typeface="+mj-ea"/>
            </a:endParaRPr>
          </a:p>
        </p:txBody>
      </p:sp>
      <p:sp>
        <p:nvSpPr>
          <p:cNvPr id="20" name="椭圆 8"/>
          <p:cNvSpPr>
            <a:spLocks noChangeAspect="1"/>
          </p:cNvSpPr>
          <p:nvPr/>
        </p:nvSpPr>
        <p:spPr>
          <a:xfrm>
            <a:off x="11339830" y="4469130"/>
            <a:ext cx="832485" cy="8324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p>
            <a:pPr algn="ctr"/>
            <a:r>
              <a:rPr kumimoji="1" lang="zh-CN" altLang="en-US" sz="2800" dirty="0">
                <a:latin typeface="+mj-ea"/>
                <a:ea typeface="+mj-ea"/>
              </a:rPr>
              <a:t>⌛️</a:t>
            </a:r>
            <a:endParaRPr kumimoji="1" lang="zh-CN" altLang="en-US" sz="2800" dirty="0">
              <a:latin typeface="+mj-ea"/>
              <a:ea typeface="+mj-ea"/>
            </a:endParaRPr>
          </a:p>
        </p:txBody>
      </p:sp>
      <p:sp>
        <p:nvSpPr>
          <p:cNvPr id="52" name="文本框 13"/>
          <p:cNvSpPr txBox="1"/>
          <p:nvPr>
            <p:custDataLst>
              <p:tags r:id="rId3"/>
            </p:custDataLst>
          </p:nvPr>
        </p:nvSpPr>
        <p:spPr>
          <a:xfrm>
            <a:off x="729813" y="1326664"/>
            <a:ext cx="478790" cy="3371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r>
              <a:rPr lang="en-US" sz="1600" b="1" i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默认字体"/>
                <a:ea typeface="默认字体"/>
                <a:cs typeface="等线" panose="02010600030101010101" charset="-122"/>
                <a:sym typeface="思源宋体 CN"/>
              </a:rPr>
              <a:t>01</a:t>
            </a:r>
            <a:endParaRPr lang="en-US" sz="1600" b="1" i="1"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默认字体"/>
              <a:ea typeface="默认字体"/>
              <a:cs typeface="等线" panose="02010600030101010101" charset="-122"/>
              <a:sym typeface="思源宋体 CN"/>
            </a:endParaRPr>
          </a:p>
        </p:txBody>
      </p:sp>
      <p:sp>
        <p:nvSpPr>
          <p:cNvPr id="49" name="文本框 16"/>
          <p:cNvSpPr txBox="1"/>
          <p:nvPr>
            <p:custDataLst>
              <p:tags r:id="rId4"/>
            </p:custDataLst>
          </p:nvPr>
        </p:nvSpPr>
        <p:spPr>
          <a:xfrm>
            <a:off x="729357" y="2539714"/>
            <a:ext cx="478790" cy="3371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 i="1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a:defRPr>
            </a:lvl1pPr>
          </a:lstStyle>
          <a:p>
            <a:r>
              <a:rPr lang="en-US" sz="1600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effectLst/>
                <a:latin typeface="默认字体"/>
                <a:ea typeface="默认字体"/>
                <a:cs typeface="等线" panose="02010600030101010101" charset="-122"/>
                <a:sym typeface="思源宋体 CN"/>
              </a:rPr>
              <a:t>02</a:t>
            </a:r>
            <a:endParaRPr lang="en-US" sz="1600">
              <a:solidFill>
                <a:schemeClr val="tx1">
                  <a:lumMod val="75000"/>
                  <a:lumOff val="25000"/>
                  <a:alpha val="100000"/>
                </a:schemeClr>
              </a:solidFill>
              <a:effectLst/>
              <a:latin typeface="默认字体"/>
              <a:ea typeface="默认字体"/>
              <a:cs typeface="等线" panose="02010600030101010101" charset="-122"/>
              <a:sym typeface="思源宋体 CN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322705" y="134556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手工运维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322705" y="1746250"/>
            <a:ext cx="8273415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完全依赖人工，需要手动执行大部分任务，包括系统高配置、故障排查、数据备份等。</a:t>
            </a:r>
            <a:endParaRPr lang="zh-CN" sz="14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30000"/>
              </a:lnSpc>
            </a:pPr>
            <a:r>
              <a:rPr 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效率低、易出错，难以应对大规模系统和复杂环境</a:t>
            </a:r>
            <a:endParaRPr lang="zh-CN" sz="14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1322705" y="2999740"/>
            <a:ext cx="7193915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引入自动化工具和脚本，减少手工操作，提高运维效率和准确性</a:t>
            </a:r>
            <a:endParaRPr lang="zh-CN" sz="14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30000"/>
              </a:lnSpc>
            </a:pPr>
            <a:r>
              <a:rPr lang="zh-CN" altLang="en-US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需要熟练使用</a:t>
            </a:r>
            <a:r>
              <a:rPr lang="en-US" alt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Shell</a:t>
            </a:r>
            <a:r>
              <a:rPr lang="zh-CN" altLang="en-US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脚本、</a:t>
            </a:r>
            <a:r>
              <a:rPr lang="en-US" alt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Ansible</a:t>
            </a:r>
            <a:r>
              <a:rPr lang="zh-CN" altLang="en-US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等配置管理工具</a:t>
            </a:r>
            <a:endParaRPr lang="zh-CN" altLang="en-US" sz="14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322705" y="256984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工具化运维</a:t>
            </a:r>
            <a:endParaRPr lang="zh-CN" altLang="en-US" sz="1600"/>
          </a:p>
        </p:txBody>
      </p:sp>
      <p:sp>
        <p:nvSpPr>
          <p:cNvPr id="4" name="文本框 16"/>
          <p:cNvSpPr txBox="1"/>
          <p:nvPr>
            <p:custDataLst>
              <p:tags r:id="rId9"/>
            </p:custDataLst>
          </p:nvPr>
        </p:nvSpPr>
        <p:spPr>
          <a:xfrm>
            <a:off x="730627" y="3823049"/>
            <a:ext cx="478790" cy="3371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 i="1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a:defRPr>
            </a:lvl1pPr>
          </a:lstStyle>
          <a:p>
            <a:r>
              <a:rPr lang="en-US" sz="1600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effectLst/>
                <a:latin typeface="默认字体"/>
                <a:ea typeface="默认字体"/>
                <a:cs typeface="等线" panose="02010600030101010101" charset="-122"/>
                <a:sym typeface="思源宋体 CN"/>
              </a:rPr>
              <a:t>03</a:t>
            </a:r>
            <a:endParaRPr lang="en-US" sz="1600">
              <a:solidFill>
                <a:schemeClr val="tx1">
                  <a:lumMod val="75000"/>
                  <a:lumOff val="25000"/>
                  <a:alpha val="100000"/>
                </a:schemeClr>
              </a:solidFill>
              <a:effectLst/>
              <a:latin typeface="默认字体"/>
              <a:ea typeface="默认字体"/>
              <a:cs typeface="等线" panose="02010600030101010101" charset="-122"/>
              <a:sym typeface="思源宋体 CN"/>
            </a:endParaRPr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1322705" y="382333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平台化运维</a:t>
            </a:r>
            <a:endParaRPr lang="zh-CN" altLang="en-US" sz="1600"/>
          </a:p>
        </p:txBody>
      </p:sp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1322705" y="4253230"/>
            <a:ext cx="748982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构建或使用现成的运维平台，通过图形界面和</a:t>
            </a:r>
            <a:r>
              <a:rPr lang="en-US" alt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API</a:t>
            </a:r>
            <a:r>
              <a:rPr lang="zh-CN" altLang="en-US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，实现更高级别的自动化和管理</a:t>
            </a:r>
            <a:endParaRPr lang="zh-CN" altLang="en-US" sz="14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30000"/>
              </a:lnSpc>
            </a:pPr>
            <a:r>
              <a:rPr lang="zh-CN" altLang="en-US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如</a:t>
            </a:r>
            <a:r>
              <a:rPr lang="en-US" alt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Zabbix</a:t>
            </a:r>
            <a:r>
              <a:rPr lang="zh-CN" altLang="en-US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alt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Prometheus</a:t>
            </a:r>
            <a:r>
              <a:rPr lang="zh-CN" altLang="en-US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alt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Jenkins</a:t>
            </a:r>
            <a:r>
              <a:rPr lang="zh-CN" altLang="en-US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CI/CD</a:t>
            </a:r>
            <a:r>
              <a:rPr lang="zh-CN" altLang="en-US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）、</a:t>
            </a:r>
            <a:r>
              <a:rPr lang="en-US" alt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K8S</a:t>
            </a:r>
            <a:r>
              <a:rPr lang="zh-CN" altLang="en-US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（容器编排）</a:t>
            </a:r>
            <a:endParaRPr lang="zh-CN" altLang="en-US" sz="14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30000"/>
              </a:lnSpc>
            </a:pPr>
            <a:r>
              <a:rPr lang="zh-CN" altLang="en-US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定制和选择合适的平台，多工具的集成，以实现运维流程的标准化和自动化</a:t>
            </a:r>
            <a:endParaRPr lang="zh-CN" altLang="en-US" sz="14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" name="文本框 16"/>
          <p:cNvSpPr txBox="1"/>
          <p:nvPr>
            <p:custDataLst>
              <p:tags r:id="rId12"/>
            </p:custDataLst>
          </p:nvPr>
        </p:nvSpPr>
        <p:spPr>
          <a:xfrm>
            <a:off x="729357" y="5506434"/>
            <a:ext cx="478790" cy="33718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 i="1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a:defRPr>
            </a:lvl1pPr>
          </a:lstStyle>
          <a:p>
            <a:r>
              <a:rPr lang="en-US" sz="1600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effectLst/>
                <a:latin typeface="默认字体"/>
                <a:ea typeface="默认字体"/>
                <a:cs typeface="等线" panose="02010600030101010101" charset="-122"/>
                <a:sym typeface="思源宋体 CN"/>
              </a:rPr>
              <a:t>04</a:t>
            </a:r>
            <a:endParaRPr lang="en-US" sz="1600">
              <a:solidFill>
                <a:schemeClr val="tx1">
                  <a:lumMod val="75000"/>
                  <a:lumOff val="25000"/>
                  <a:alpha val="100000"/>
                </a:schemeClr>
              </a:solidFill>
              <a:effectLst/>
              <a:latin typeface="默认字体"/>
              <a:ea typeface="默认字体"/>
              <a:cs typeface="等线" panose="02010600030101010101" charset="-122"/>
              <a:sym typeface="思源宋体 CN"/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1322705" y="550672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智能化运维</a:t>
            </a:r>
            <a:endParaRPr lang="zh-CN" altLang="en-US" sz="1600"/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1322705" y="5949950"/>
            <a:ext cx="9323705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借助大数据和人工智能技术，实现运维的自动化和智能化，能预测和预防问题，优化系统性能</a:t>
            </a:r>
            <a:endParaRPr lang="zh-CN" sz="14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30000"/>
              </a:lnSpc>
            </a:pPr>
            <a:r>
              <a:rPr 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调优工具</a:t>
            </a:r>
            <a:r>
              <a:rPr lang="en-US" alt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A-Tune</a:t>
            </a:r>
            <a:r>
              <a:rPr lang="zh-CN" altLang="en-US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、异常检测</a:t>
            </a:r>
            <a:r>
              <a:rPr lang="en-US" altLang="zh-CN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gala-anteater</a:t>
            </a:r>
            <a:endParaRPr lang="en-US" altLang="zh-CN" sz="14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00355"/>
            <a:ext cx="10886440" cy="748665"/>
          </a:xfrm>
        </p:spPr>
        <p:txBody>
          <a:bodyPr/>
          <a:p>
            <a:r>
              <a:rPr lang="zh-CN" sz="2800" b="0"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</a:rPr>
              <a:t>运维平台的发展现状</a:t>
            </a:r>
            <a:endParaRPr lang="zh-CN" sz="2800" b="0">
              <a:latin typeface="宋体" panose="02010600030101010101" pitchFamily="2" charset="-122"/>
              <a:ea typeface="宋体" panose="02010600030101010101" pitchFamily="2" charset="-122"/>
              <a:cs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37725" y="5180965"/>
            <a:ext cx="1814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LLM Ops</a:t>
            </a:r>
            <a:endParaRPr lang="en-US" altLang="zh-CN" sz="2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94290" y="4168140"/>
            <a:ext cx="1357630" cy="947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？</a:t>
            </a:r>
            <a:endParaRPr lang="zh-CN" altLang="en-US" sz="80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7" name="星形: 六角 8"/>
          <p:cNvSpPr/>
          <p:nvPr/>
        </p:nvSpPr>
        <p:spPr>
          <a:xfrm>
            <a:off x="3875117" y="1410171"/>
            <a:ext cx="2253316" cy="2253316"/>
          </a:xfrm>
          <a:prstGeom prst="star6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sz="1355" dirty="0">
              <a:latin typeface="默认字体"/>
              <a:ea typeface="默认字体"/>
              <a:cs typeface="等线" panose="02010600030101010101" charset="-122"/>
              <a:sym typeface="思源宋体 CN"/>
            </a:endParaRPr>
          </a:p>
        </p:txBody>
      </p:sp>
      <p:sp>
        <p:nvSpPr>
          <p:cNvPr id="38" name="星形: 六角 9"/>
          <p:cNvSpPr/>
          <p:nvPr/>
        </p:nvSpPr>
        <p:spPr>
          <a:xfrm>
            <a:off x="4985323" y="3663487"/>
            <a:ext cx="1985588" cy="1985588"/>
          </a:xfrm>
          <a:prstGeom prst="star6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sz="1355">
              <a:latin typeface="默认字体"/>
              <a:ea typeface="默认字体"/>
              <a:cs typeface="等线" panose="02010600030101010101" charset="-122"/>
              <a:sym typeface="思源宋体 CN"/>
            </a:endParaRPr>
          </a:p>
        </p:txBody>
      </p:sp>
      <p:sp>
        <p:nvSpPr>
          <p:cNvPr id="39" name="星形: 六角 17"/>
          <p:cNvSpPr/>
          <p:nvPr/>
        </p:nvSpPr>
        <p:spPr>
          <a:xfrm>
            <a:off x="6644221" y="2519177"/>
            <a:ext cx="1515155" cy="1515155"/>
          </a:xfrm>
          <a:prstGeom prst="star6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sz="1355">
              <a:latin typeface="默认字体"/>
              <a:ea typeface="默认字体"/>
              <a:cs typeface="等线" panose="02010600030101010101" charset="-122"/>
              <a:sym typeface="思源宋体 CN"/>
            </a:endParaRPr>
          </a:p>
        </p:txBody>
      </p:sp>
      <p:grpSp>
        <p:nvGrpSpPr>
          <p:cNvPr id="53" name="组合 21"/>
          <p:cNvGrpSpPr>
            <a:grpSpLocks noChangeAspect="1"/>
          </p:cNvGrpSpPr>
          <p:nvPr/>
        </p:nvGrpSpPr>
        <p:grpSpPr>
          <a:xfrm>
            <a:off x="7027182" y="2932957"/>
            <a:ext cx="749607" cy="640883"/>
            <a:chOff x="4527702" y="8994411"/>
            <a:chExt cx="1056794" cy="903515"/>
          </a:xfrm>
          <a:solidFill>
            <a:schemeClr val="bg1"/>
          </a:solidFill>
        </p:grpSpPr>
        <p:sp>
          <p:nvSpPr>
            <p:cNvPr id="54" name="Freeform 212"/>
            <p:cNvSpPr/>
            <p:nvPr/>
          </p:nvSpPr>
          <p:spPr>
            <a:xfrm>
              <a:off x="4882057" y="8994411"/>
              <a:ext cx="702439" cy="6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7" y="21600"/>
                  </a:moveTo>
                  <a:cubicBezTo>
                    <a:pt x="3017" y="15758"/>
                    <a:pt x="3017" y="15758"/>
                    <a:pt x="3017" y="15758"/>
                  </a:cubicBezTo>
                  <a:cubicBezTo>
                    <a:pt x="1086" y="13992"/>
                    <a:pt x="0" y="11683"/>
                    <a:pt x="0" y="9374"/>
                  </a:cubicBezTo>
                  <a:cubicBezTo>
                    <a:pt x="0" y="4211"/>
                    <a:pt x="4827" y="0"/>
                    <a:pt x="10860" y="0"/>
                  </a:cubicBezTo>
                  <a:cubicBezTo>
                    <a:pt x="16773" y="0"/>
                    <a:pt x="21600" y="4211"/>
                    <a:pt x="21600" y="9374"/>
                  </a:cubicBezTo>
                  <a:cubicBezTo>
                    <a:pt x="21600" y="14400"/>
                    <a:pt x="16773" y="18611"/>
                    <a:pt x="10860" y="18611"/>
                  </a:cubicBezTo>
                  <a:cubicBezTo>
                    <a:pt x="9533" y="18611"/>
                    <a:pt x="8206" y="18475"/>
                    <a:pt x="6999" y="18068"/>
                  </a:cubicBezTo>
                  <a:cubicBezTo>
                    <a:pt x="6516" y="18340"/>
                    <a:pt x="4706" y="19291"/>
                    <a:pt x="3379" y="20242"/>
                  </a:cubicBezTo>
                  <a:cubicBezTo>
                    <a:pt x="1207" y="21600"/>
                    <a:pt x="1207" y="21600"/>
                    <a:pt x="1207" y="21600"/>
                  </a:cubicBezTo>
                  <a:close/>
                  <a:moveTo>
                    <a:pt x="10860" y="2038"/>
                  </a:moveTo>
                  <a:cubicBezTo>
                    <a:pt x="5792" y="2038"/>
                    <a:pt x="1810" y="5298"/>
                    <a:pt x="1810" y="9374"/>
                  </a:cubicBezTo>
                  <a:cubicBezTo>
                    <a:pt x="1810" y="11275"/>
                    <a:pt x="2775" y="13177"/>
                    <a:pt x="4585" y="14536"/>
                  </a:cubicBezTo>
                  <a:cubicBezTo>
                    <a:pt x="5189" y="14943"/>
                    <a:pt x="5189" y="14943"/>
                    <a:pt x="5189" y="14943"/>
                  </a:cubicBezTo>
                  <a:cubicBezTo>
                    <a:pt x="4585" y="17117"/>
                    <a:pt x="4585" y="17117"/>
                    <a:pt x="4585" y="17117"/>
                  </a:cubicBezTo>
                  <a:cubicBezTo>
                    <a:pt x="6516" y="15894"/>
                    <a:pt x="6878" y="15894"/>
                    <a:pt x="6999" y="15894"/>
                  </a:cubicBezTo>
                  <a:cubicBezTo>
                    <a:pt x="7240" y="15894"/>
                    <a:pt x="7240" y="15894"/>
                    <a:pt x="7240" y="15894"/>
                  </a:cubicBezTo>
                  <a:cubicBezTo>
                    <a:pt x="7361" y="16030"/>
                    <a:pt x="7361" y="16030"/>
                    <a:pt x="7361" y="16030"/>
                  </a:cubicBezTo>
                  <a:cubicBezTo>
                    <a:pt x="8447" y="16302"/>
                    <a:pt x="9654" y="16574"/>
                    <a:pt x="10860" y="16574"/>
                  </a:cubicBezTo>
                  <a:cubicBezTo>
                    <a:pt x="15808" y="16574"/>
                    <a:pt x="19790" y="13313"/>
                    <a:pt x="19790" y="9374"/>
                  </a:cubicBezTo>
                  <a:cubicBezTo>
                    <a:pt x="19790" y="5298"/>
                    <a:pt x="15808" y="2038"/>
                    <a:pt x="10860" y="203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p>
              <a:endParaRPr sz="1355">
                <a:latin typeface="默认字体"/>
                <a:ea typeface="默认字体"/>
                <a:cs typeface="等线" panose="02010600030101010101" charset="-122"/>
                <a:sym typeface="思源宋体 CN"/>
              </a:endParaRPr>
            </a:p>
          </p:txBody>
        </p:sp>
        <p:sp>
          <p:nvSpPr>
            <p:cNvPr id="55" name="Freeform 213"/>
            <p:cNvSpPr/>
            <p:nvPr/>
          </p:nvSpPr>
          <p:spPr>
            <a:xfrm>
              <a:off x="5073348" y="9176294"/>
              <a:ext cx="335541" cy="3136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p>
              <a:endParaRPr sz="1355">
                <a:latin typeface="默认字体"/>
                <a:ea typeface="默认字体"/>
                <a:cs typeface="等线" panose="02010600030101010101" charset="-122"/>
                <a:sym typeface="思源宋体 CN"/>
              </a:endParaRPr>
            </a:p>
          </p:txBody>
        </p:sp>
        <p:sp>
          <p:nvSpPr>
            <p:cNvPr id="56" name="Freeform 214"/>
            <p:cNvSpPr/>
            <p:nvPr/>
          </p:nvSpPr>
          <p:spPr>
            <a:xfrm>
              <a:off x="5073348" y="9239010"/>
              <a:ext cx="335541" cy="3135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p>
              <a:endParaRPr sz="1355">
                <a:latin typeface="默认字体"/>
                <a:ea typeface="默认字体"/>
                <a:cs typeface="等线" panose="02010600030101010101" charset="-122"/>
                <a:sym typeface="思源宋体 CN"/>
              </a:endParaRPr>
            </a:p>
          </p:txBody>
        </p:sp>
        <p:sp>
          <p:nvSpPr>
            <p:cNvPr id="57" name="Freeform 215"/>
            <p:cNvSpPr/>
            <p:nvPr/>
          </p:nvSpPr>
          <p:spPr>
            <a:xfrm>
              <a:off x="5073348" y="9301729"/>
              <a:ext cx="335541" cy="3136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p>
              <a:endParaRPr sz="1355">
                <a:latin typeface="默认字体"/>
                <a:ea typeface="默认字体"/>
                <a:cs typeface="等线" panose="02010600030101010101" charset="-122"/>
                <a:sym typeface="思源宋体 CN"/>
              </a:endParaRPr>
            </a:p>
          </p:txBody>
        </p:sp>
        <p:sp>
          <p:nvSpPr>
            <p:cNvPr id="58" name="Freeform 216"/>
            <p:cNvSpPr/>
            <p:nvPr/>
          </p:nvSpPr>
          <p:spPr>
            <a:xfrm>
              <a:off x="4527702" y="9371140"/>
              <a:ext cx="495442" cy="526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0974" extrusionOk="0">
                  <a:moveTo>
                    <a:pt x="20409" y="14479"/>
                  </a:moveTo>
                  <a:cubicBezTo>
                    <a:pt x="18198" y="13539"/>
                    <a:pt x="15817" y="12913"/>
                    <a:pt x="13436" y="12757"/>
                  </a:cubicBezTo>
                  <a:cubicBezTo>
                    <a:pt x="13606" y="12131"/>
                    <a:pt x="13606" y="11661"/>
                    <a:pt x="13776" y="11192"/>
                  </a:cubicBezTo>
                  <a:cubicBezTo>
                    <a:pt x="14287" y="10879"/>
                    <a:pt x="14627" y="10409"/>
                    <a:pt x="14627" y="9939"/>
                  </a:cubicBezTo>
                  <a:cubicBezTo>
                    <a:pt x="14627" y="9470"/>
                    <a:pt x="14797" y="9000"/>
                    <a:pt x="14797" y="8531"/>
                  </a:cubicBezTo>
                  <a:cubicBezTo>
                    <a:pt x="14967" y="8687"/>
                    <a:pt x="14967" y="8687"/>
                    <a:pt x="15137" y="8687"/>
                  </a:cubicBezTo>
                  <a:cubicBezTo>
                    <a:pt x="15307" y="8687"/>
                    <a:pt x="15647" y="8531"/>
                    <a:pt x="15647" y="8374"/>
                  </a:cubicBezTo>
                  <a:cubicBezTo>
                    <a:pt x="15817" y="6026"/>
                    <a:pt x="15817" y="6026"/>
                    <a:pt x="15817" y="6026"/>
                  </a:cubicBezTo>
                  <a:cubicBezTo>
                    <a:pt x="15817" y="5870"/>
                    <a:pt x="15647" y="5557"/>
                    <a:pt x="15477" y="5557"/>
                  </a:cubicBezTo>
                  <a:cubicBezTo>
                    <a:pt x="15307" y="5557"/>
                    <a:pt x="15307" y="5557"/>
                    <a:pt x="15137" y="5713"/>
                  </a:cubicBezTo>
                  <a:cubicBezTo>
                    <a:pt x="15307" y="5244"/>
                    <a:pt x="15307" y="4774"/>
                    <a:pt x="15307" y="4305"/>
                  </a:cubicBezTo>
                  <a:cubicBezTo>
                    <a:pt x="15477" y="3835"/>
                    <a:pt x="15647" y="2270"/>
                    <a:pt x="14457" y="1174"/>
                  </a:cubicBezTo>
                  <a:cubicBezTo>
                    <a:pt x="12756" y="-391"/>
                    <a:pt x="8844" y="-391"/>
                    <a:pt x="7143" y="1174"/>
                  </a:cubicBezTo>
                  <a:cubicBezTo>
                    <a:pt x="5783" y="2270"/>
                    <a:pt x="6123" y="3835"/>
                    <a:pt x="6293" y="4305"/>
                  </a:cubicBezTo>
                  <a:cubicBezTo>
                    <a:pt x="6293" y="4774"/>
                    <a:pt x="6293" y="5244"/>
                    <a:pt x="6293" y="5713"/>
                  </a:cubicBezTo>
                  <a:cubicBezTo>
                    <a:pt x="6293" y="5557"/>
                    <a:pt x="6123" y="5557"/>
                    <a:pt x="6123" y="5557"/>
                  </a:cubicBezTo>
                  <a:cubicBezTo>
                    <a:pt x="5783" y="5557"/>
                    <a:pt x="5613" y="5870"/>
                    <a:pt x="5783" y="6026"/>
                  </a:cubicBezTo>
                  <a:cubicBezTo>
                    <a:pt x="5953" y="8374"/>
                    <a:pt x="5953" y="8374"/>
                    <a:pt x="5953" y="8374"/>
                  </a:cubicBezTo>
                  <a:cubicBezTo>
                    <a:pt x="5953" y="8531"/>
                    <a:pt x="6123" y="8687"/>
                    <a:pt x="6463" y="8687"/>
                  </a:cubicBezTo>
                  <a:cubicBezTo>
                    <a:pt x="6633" y="8687"/>
                    <a:pt x="6633" y="8687"/>
                    <a:pt x="6803" y="8531"/>
                  </a:cubicBezTo>
                  <a:cubicBezTo>
                    <a:pt x="6803" y="9000"/>
                    <a:pt x="6803" y="9470"/>
                    <a:pt x="6973" y="9939"/>
                  </a:cubicBezTo>
                  <a:cubicBezTo>
                    <a:pt x="6973" y="10409"/>
                    <a:pt x="7313" y="10879"/>
                    <a:pt x="7824" y="11192"/>
                  </a:cubicBezTo>
                  <a:cubicBezTo>
                    <a:pt x="7994" y="11661"/>
                    <a:pt x="7994" y="12131"/>
                    <a:pt x="8164" y="12757"/>
                  </a:cubicBezTo>
                  <a:cubicBezTo>
                    <a:pt x="5783" y="12913"/>
                    <a:pt x="3402" y="13539"/>
                    <a:pt x="1191" y="14479"/>
                  </a:cubicBezTo>
                  <a:cubicBezTo>
                    <a:pt x="510" y="14948"/>
                    <a:pt x="0" y="15731"/>
                    <a:pt x="0" y="16513"/>
                  </a:cubicBezTo>
                  <a:cubicBezTo>
                    <a:pt x="170" y="17296"/>
                    <a:pt x="170" y="18079"/>
                    <a:pt x="340" y="18861"/>
                  </a:cubicBezTo>
                  <a:cubicBezTo>
                    <a:pt x="340" y="19487"/>
                    <a:pt x="1020" y="20113"/>
                    <a:pt x="1701" y="20270"/>
                  </a:cubicBezTo>
                  <a:cubicBezTo>
                    <a:pt x="7824" y="21209"/>
                    <a:pt x="13776" y="21209"/>
                    <a:pt x="19899" y="20270"/>
                  </a:cubicBezTo>
                  <a:cubicBezTo>
                    <a:pt x="20580" y="20113"/>
                    <a:pt x="21260" y="19487"/>
                    <a:pt x="21260" y="18861"/>
                  </a:cubicBezTo>
                  <a:cubicBezTo>
                    <a:pt x="21260" y="18079"/>
                    <a:pt x="21430" y="17296"/>
                    <a:pt x="21430" y="16513"/>
                  </a:cubicBezTo>
                  <a:cubicBezTo>
                    <a:pt x="21600" y="15731"/>
                    <a:pt x="21090" y="14948"/>
                    <a:pt x="20409" y="1447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p>
              <a:endParaRPr sz="1355">
                <a:latin typeface="默认字体"/>
                <a:ea typeface="默认字体"/>
                <a:cs typeface="等线" panose="02010600030101010101" charset="-122"/>
                <a:sym typeface="思源宋体 CN"/>
              </a:endParaRPr>
            </a:p>
          </p:txBody>
        </p:sp>
      </p:grpSp>
      <p:sp>
        <p:nvSpPr>
          <p:cNvPr id="59" name="任意形状 58"/>
          <p:cNvSpPr>
            <a:spLocks noChangeAspect="1"/>
          </p:cNvSpPr>
          <p:nvPr/>
        </p:nvSpPr>
        <p:spPr>
          <a:xfrm>
            <a:off x="5524423" y="4167999"/>
            <a:ext cx="907388" cy="908012"/>
          </a:xfrm>
          <a:custGeom>
            <a:avLst/>
            <a:gdLst>
              <a:gd name="connsiteX0" fmla="*/ 383905 w 551897"/>
              <a:gd name="connsiteY0" fmla="*/ 174072 h 552277"/>
              <a:gd name="connsiteX1" fmla="*/ 396833 w 551897"/>
              <a:gd name="connsiteY1" fmla="*/ 211181 h 552277"/>
              <a:gd name="connsiteX2" fmla="*/ 341889 w 551897"/>
              <a:gd name="connsiteY2" fmla="*/ 266038 h 552277"/>
              <a:gd name="connsiteX3" fmla="*/ 285328 w 551897"/>
              <a:gd name="connsiteY3" fmla="*/ 211181 h 552277"/>
              <a:gd name="connsiteX4" fmla="*/ 299872 w 551897"/>
              <a:gd name="connsiteY4" fmla="*/ 175685 h 552277"/>
              <a:gd name="connsiteX5" fmla="*/ 253007 w 551897"/>
              <a:gd name="connsiteY5" fmla="*/ 206341 h 552277"/>
              <a:gd name="connsiteX6" fmla="*/ 341889 w 551897"/>
              <a:gd name="connsiteY6" fmla="*/ 299920 h 552277"/>
              <a:gd name="connsiteX7" fmla="*/ 429154 w 551897"/>
              <a:gd name="connsiteY7" fmla="*/ 206341 h 552277"/>
              <a:gd name="connsiteX8" fmla="*/ 383905 w 551897"/>
              <a:gd name="connsiteY8" fmla="*/ 174072 h 552277"/>
              <a:gd name="connsiteX9" fmla="*/ 341889 w 551897"/>
              <a:gd name="connsiteY9" fmla="*/ 125668 h 552277"/>
              <a:gd name="connsiteX10" fmla="*/ 490563 w 551897"/>
              <a:gd name="connsiteY10" fmla="*/ 225702 h 552277"/>
              <a:gd name="connsiteX11" fmla="*/ 477635 w 551897"/>
              <a:gd name="connsiteY11" fmla="*/ 253130 h 552277"/>
              <a:gd name="connsiteX12" fmla="*/ 471171 w 551897"/>
              <a:gd name="connsiteY12" fmla="*/ 254744 h 552277"/>
              <a:gd name="connsiteX13" fmla="*/ 450162 w 551897"/>
              <a:gd name="connsiteY13" fmla="*/ 240223 h 552277"/>
              <a:gd name="connsiteX14" fmla="*/ 445314 w 551897"/>
              <a:gd name="connsiteY14" fmla="*/ 230542 h 552277"/>
              <a:gd name="connsiteX15" fmla="*/ 341889 w 551897"/>
              <a:gd name="connsiteY15" fmla="*/ 317668 h 552277"/>
              <a:gd name="connsiteX16" fmla="*/ 236847 w 551897"/>
              <a:gd name="connsiteY16" fmla="*/ 228929 h 552277"/>
              <a:gd name="connsiteX17" fmla="*/ 231999 w 551897"/>
              <a:gd name="connsiteY17" fmla="*/ 240223 h 552277"/>
              <a:gd name="connsiteX18" fmla="*/ 204526 w 551897"/>
              <a:gd name="connsiteY18" fmla="*/ 253130 h 552277"/>
              <a:gd name="connsiteX19" fmla="*/ 191598 w 551897"/>
              <a:gd name="connsiteY19" fmla="*/ 225702 h 552277"/>
              <a:gd name="connsiteX20" fmla="*/ 341889 w 551897"/>
              <a:gd name="connsiteY20" fmla="*/ 125668 h 552277"/>
              <a:gd name="connsiteX21" fmla="*/ 341958 w 551897"/>
              <a:gd name="connsiteY21" fmla="*/ 38700 h 552277"/>
              <a:gd name="connsiteX22" fmla="*/ 169162 w 551897"/>
              <a:gd name="connsiteY22" fmla="*/ 211236 h 552277"/>
              <a:gd name="connsiteX23" fmla="*/ 341958 w 551897"/>
              <a:gd name="connsiteY23" fmla="*/ 382160 h 552277"/>
              <a:gd name="connsiteX24" fmla="*/ 513139 w 551897"/>
              <a:gd name="connsiteY24" fmla="*/ 211236 h 552277"/>
              <a:gd name="connsiteX25" fmla="*/ 341958 w 551897"/>
              <a:gd name="connsiteY25" fmla="*/ 38700 h 552277"/>
              <a:gd name="connsiteX26" fmla="*/ 341958 w 551897"/>
              <a:gd name="connsiteY26" fmla="*/ 0 h 552277"/>
              <a:gd name="connsiteX27" fmla="*/ 551897 w 551897"/>
              <a:gd name="connsiteY27" fmla="*/ 211236 h 552277"/>
              <a:gd name="connsiteX28" fmla="*/ 341958 w 551897"/>
              <a:gd name="connsiteY28" fmla="*/ 422473 h 552277"/>
              <a:gd name="connsiteX29" fmla="*/ 199845 w 551897"/>
              <a:gd name="connsiteY29" fmla="*/ 367648 h 552277"/>
              <a:gd name="connsiteX30" fmla="*/ 199845 w 551897"/>
              <a:gd name="connsiteY30" fmla="*/ 427310 h 552277"/>
              <a:gd name="connsiteX31" fmla="*/ 193386 w 551897"/>
              <a:gd name="connsiteY31" fmla="*/ 427310 h 552277"/>
              <a:gd name="connsiteX32" fmla="*/ 185311 w 551897"/>
              <a:gd name="connsiteY32" fmla="*/ 441822 h 552277"/>
              <a:gd name="connsiteX33" fmla="*/ 85186 w 551897"/>
              <a:gd name="connsiteY33" fmla="*/ 540184 h 552277"/>
              <a:gd name="connsiteX34" fmla="*/ 30279 w 551897"/>
              <a:gd name="connsiteY34" fmla="*/ 540184 h 552277"/>
              <a:gd name="connsiteX35" fmla="*/ 10900 w 551897"/>
              <a:gd name="connsiteY35" fmla="*/ 522447 h 552277"/>
              <a:gd name="connsiteX36" fmla="*/ 10900 w 551897"/>
              <a:gd name="connsiteY36" fmla="*/ 466010 h 552277"/>
              <a:gd name="connsiteX37" fmla="*/ 111025 w 551897"/>
              <a:gd name="connsiteY37" fmla="*/ 367648 h 552277"/>
              <a:gd name="connsiteX38" fmla="*/ 149783 w 551897"/>
              <a:gd name="connsiteY38" fmla="*/ 357973 h 552277"/>
              <a:gd name="connsiteX39" fmla="*/ 149783 w 551897"/>
              <a:gd name="connsiteY39" fmla="*/ 327336 h 552277"/>
              <a:gd name="connsiteX40" fmla="*/ 164317 w 551897"/>
              <a:gd name="connsiteY40" fmla="*/ 327336 h 552277"/>
              <a:gd name="connsiteX41" fmla="*/ 130404 w 551897"/>
              <a:gd name="connsiteY41" fmla="*/ 211236 h 552277"/>
              <a:gd name="connsiteX42" fmla="*/ 341958 w 551897"/>
              <a:gd name="connsiteY42" fmla="*/ 0 h 55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51897" h="552277">
                <a:moveTo>
                  <a:pt x="383905" y="174072"/>
                </a:moveTo>
                <a:cubicBezTo>
                  <a:pt x="391985" y="185366"/>
                  <a:pt x="396833" y="196660"/>
                  <a:pt x="396833" y="211181"/>
                </a:cubicBezTo>
                <a:cubicBezTo>
                  <a:pt x="396833" y="241836"/>
                  <a:pt x="372593" y="266038"/>
                  <a:pt x="341889" y="266038"/>
                </a:cubicBezTo>
                <a:cubicBezTo>
                  <a:pt x="311184" y="266038"/>
                  <a:pt x="285328" y="241836"/>
                  <a:pt x="285328" y="211181"/>
                </a:cubicBezTo>
                <a:cubicBezTo>
                  <a:pt x="285328" y="196660"/>
                  <a:pt x="290176" y="185366"/>
                  <a:pt x="299872" y="175685"/>
                </a:cubicBezTo>
                <a:cubicBezTo>
                  <a:pt x="278863" y="182139"/>
                  <a:pt x="264319" y="193433"/>
                  <a:pt x="253007" y="206341"/>
                </a:cubicBezTo>
                <a:cubicBezTo>
                  <a:pt x="257855" y="269265"/>
                  <a:pt x="293408" y="299920"/>
                  <a:pt x="341889" y="299920"/>
                </a:cubicBezTo>
                <a:cubicBezTo>
                  <a:pt x="388753" y="299920"/>
                  <a:pt x="425922" y="274105"/>
                  <a:pt x="429154" y="206341"/>
                </a:cubicBezTo>
                <a:cubicBezTo>
                  <a:pt x="419458" y="195046"/>
                  <a:pt x="403297" y="182139"/>
                  <a:pt x="383905" y="174072"/>
                </a:cubicBezTo>
                <a:close/>
                <a:moveTo>
                  <a:pt x="341889" y="125668"/>
                </a:moveTo>
                <a:cubicBezTo>
                  <a:pt x="432386" y="125668"/>
                  <a:pt x="479251" y="190206"/>
                  <a:pt x="490563" y="225702"/>
                </a:cubicBezTo>
                <a:cubicBezTo>
                  <a:pt x="495411" y="236996"/>
                  <a:pt x="488947" y="248290"/>
                  <a:pt x="477635" y="253130"/>
                </a:cubicBezTo>
                <a:cubicBezTo>
                  <a:pt x="474403" y="253130"/>
                  <a:pt x="472787" y="254744"/>
                  <a:pt x="471171" y="254744"/>
                </a:cubicBezTo>
                <a:cubicBezTo>
                  <a:pt x="461474" y="254744"/>
                  <a:pt x="453394" y="248290"/>
                  <a:pt x="450162" y="240223"/>
                </a:cubicBezTo>
                <a:cubicBezTo>
                  <a:pt x="450162" y="238609"/>
                  <a:pt x="448546" y="235383"/>
                  <a:pt x="445314" y="230542"/>
                </a:cubicBezTo>
                <a:cubicBezTo>
                  <a:pt x="437234" y="278946"/>
                  <a:pt x="393601" y="317668"/>
                  <a:pt x="341889" y="317668"/>
                </a:cubicBezTo>
                <a:cubicBezTo>
                  <a:pt x="288560" y="317668"/>
                  <a:pt x="244927" y="278946"/>
                  <a:pt x="236847" y="228929"/>
                </a:cubicBezTo>
                <a:cubicBezTo>
                  <a:pt x="233615" y="235383"/>
                  <a:pt x="231999" y="238609"/>
                  <a:pt x="231999" y="240223"/>
                </a:cubicBezTo>
                <a:cubicBezTo>
                  <a:pt x="228767" y="249904"/>
                  <a:pt x="215838" y="256357"/>
                  <a:pt x="204526" y="253130"/>
                </a:cubicBezTo>
                <a:cubicBezTo>
                  <a:pt x="193214" y="248290"/>
                  <a:pt x="188366" y="236996"/>
                  <a:pt x="191598" y="225702"/>
                </a:cubicBezTo>
                <a:cubicBezTo>
                  <a:pt x="202910" y="190206"/>
                  <a:pt x="249775" y="125668"/>
                  <a:pt x="341889" y="125668"/>
                </a:cubicBezTo>
                <a:close/>
                <a:moveTo>
                  <a:pt x="341958" y="38700"/>
                </a:moveTo>
                <a:cubicBezTo>
                  <a:pt x="246678" y="38700"/>
                  <a:pt x="169162" y="116099"/>
                  <a:pt x="169162" y="211236"/>
                </a:cubicBezTo>
                <a:cubicBezTo>
                  <a:pt x="169162" y="306373"/>
                  <a:pt x="246678" y="382160"/>
                  <a:pt x="341958" y="382160"/>
                </a:cubicBezTo>
                <a:cubicBezTo>
                  <a:pt x="435623" y="382160"/>
                  <a:pt x="513139" y="306373"/>
                  <a:pt x="513139" y="211236"/>
                </a:cubicBezTo>
                <a:cubicBezTo>
                  <a:pt x="513139" y="116099"/>
                  <a:pt x="435623" y="38700"/>
                  <a:pt x="341958" y="38700"/>
                </a:cubicBezTo>
                <a:close/>
                <a:moveTo>
                  <a:pt x="341958" y="0"/>
                </a:moveTo>
                <a:cubicBezTo>
                  <a:pt x="458232" y="0"/>
                  <a:pt x="551897" y="95137"/>
                  <a:pt x="551897" y="211236"/>
                </a:cubicBezTo>
                <a:cubicBezTo>
                  <a:pt x="551897" y="327336"/>
                  <a:pt x="458232" y="422473"/>
                  <a:pt x="341958" y="422473"/>
                </a:cubicBezTo>
                <a:cubicBezTo>
                  <a:pt x="287051" y="422473"/>
                  <a:pt x="236988" y="401510"/>
                  <a:pt x="199845" y="367648"/>
                </a:cubicBezTo>
                <a:lnTo>
                  <a:pt x="199845" y="427310"/>
                </a:lnTo>
                <a:lnTo>
                  <a:pt x="193386" y="427310"/>
                </a:lnTo>
                <a:cubicBezTo>
                  <a:pt x="191771" y="432148"/>
                  <a:pt x="188541" y="436985"/>
                  <a:pt x="185311" y="441822"/>
                </a:cubicBezTo>
                <a:lnTo>
                  <a:pt x="85186" y="540184"/>
                </a:lnTo>
                <a:cubicBezTo>
                  <a:pt x="70652" y="556309"/>
                  <a:pt x="44813" y="556309"/>
                  <a:pt x="30279" y="540184"/>
                </a:cubicBezTo>
                <a:lnTo>
                  <a:pt x="10900" y="522447"/>
                </a:lnTo>
                <a:cubicBezTo>
                  <a:pt x="-3634" y="506322"/>
                  <a:pt x="-3634" y="482135"/>
                  <a:pt x="10900" y="466010"/>
                </a:cubicBezTo>
                <a:lnTo>
                  <a:pt x="111025" y="367648"/>
                </a:lnTo>
                <a:cubicBezTo>
                  <a:pt x="120715" y="356360"/>
                  <a:pt x="136864" y="353136"/>
                  <a:pt x="149783" y="357973"/>
                </a:cubicBezTo>
                <a:lnTo>
                  <a:pt x="149783" y="327336"/>
                </a:lnTo>
                <a:lnTo>
                  <a:pt x="164317" y="327336"/>
                </a:lnTo>
                <a:cubicBezTo>
                  <a:pt x="143323" y="293473"/>
                  <a:pt x="130404" y="253161"/>
                  <a:pt x="130404" y="211236"/>
                </a:cubicBezTo>
                <a:cubicBezTo>
                  <a:pt x="130404" y="95137"/>
                  <a:pt x="224069" y="0"/>
                  <a:pt x="3419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5">
              <a:latin typeface="默认字体"/>
              <a:ea typeface="默认字体"/>
              <a:cs typeface="等线" panose="02010600030101010101" charset="-122"/>
              <a:sym typeface="思源宋体 CN"/>
            </a:endParaRPr>
          </a:p>
        </p:txBody>
      </p:sp>
      <p:sp>
        <p:nvSpPr>
          <p:cNvPr id="60" name="任意多边形: 形状 28"/>
          <p:cNvSpPr>
            <a:spLocks noChangeAspect="1"/>
          </p:cNvSpPr>
          <p:nvPr/>
        </p:nvSpPr>
        <p:spPr>
          <a:xfrm>
            <a:off x="4466418" y="2055930"/>
            <a:ext cx="1142413" cy="917431"/>
          </a:xfrm>
          <a:custGeom>
            <a:avLst/>
            <a:gdLst>
              <a:gd name="connsiteX0" fmla="*/ 589790 w 706195"/>
              <a:gd name="connsiteY0" fmla="*/ 172425 h 567123"/>
              <a:gd name="connsiteX1" fmla="*/ 644913 w 706195"/>
              <a:gd name="connsiteY1" fmla="*/ 95103 h 567123"/>
              <a:gd name="connsiteX2" fmla="*/ 654225 w 706195"/>
              <a:gd name="connsiteY2" fmla="*/ 131883 h 567123"/>
              <a:gd name="connsiteX3" fmla="*/ 659681 w 706195"/>
              <a:gd name="connsiteY3" fmla="*/ 132917 h 567123"/>
              <a:gd name="connsiteX4" fmla="*/ 701916 w 706195"/>
              <a:gd name="connsiteY4" fmla="*/ 122100 h 567123"/>
              <a:gd name="connsiteX5" fmla="*/ 706149 w 706195"/>
              <a:gd name="connsiteY5" fmla="*/ 118525 h 567123"/>
              <a:gd name="connsiteX6" fmla="*/ 677365 w 706195"/>
              <a:gd name="connsiteY6" fmla="*/ 4894 h 567123"/>
              <a:gd name="connsiteX7" fmla="*/ 677365 w 706195"/>
              <a:gd name="connsiteY7" fmla="*/ 4800 h 567123"/>
              <a:gd name="connsiteX8" fmla="*/ 674543 w 706195"/>
              <a:gd name="connsiteY8" fmla="*/ 3 h 567123"/>
              <a:gd name="connsiteX9" fmla="*/ 556679 w 706195"/>
              <a:gd name="connsiteY9" fmla="*/ 9409 h 567123"/>
              <a:gd name="connsiteX10" fmla="*/ 554704 w 706195"/>
              <a:gd name="connsiteY10" fmla="*/ 14583 h 567123"/>
              <a:gd name="connsiteX11" fmla="*/ 558372 w 706195"/>
              <a:gd name="connsiteY11" fmla="*/ 58041 h 567123"/>
              <a:gd name="connsiteX12" fmla="*/ 561194 w 706195"/>
              <a:gd name="connsiteY12" fmla="*/ 62839 h 567123"/>
              <a:gd name="connsiteX13" fmla="*/ 604464 w 706195"/>
              <a:gd name="connsiteY13" fmla="*/ 59358 h 567123"/>
              <a:gd name="connsiteX14" fmla="*/ 548119 w 706195"/>
              <a:gd name="connsiteY14" fmla="*/ 138373 h 567123"/>
              <a:gd name="connsiteX15" fmla="*/ 494032 w 706195"/>
              <a:gd name="connsiteY15" fmla="*/ 99148 h 567123"/>
              <a:gd name="connsiteX16" fmla="*/ 489140 w 706195"/>
              <a:gd name="connsiteY16" fmla="*/ 101876 h 567123"/>
              <a:gd name="connsiteX17" fmla="*/ 478793 w 706195"/>
              <a:gd name="connsiteY17" fmla="*/ 116268 h 567123"/>
              <a:gd name="connsiteX18" fmla="*/ 478605 w 706195"/>
              <a:gd name="connsiteY18" fmla="*/ 116362 h 567123"/>
              <a:gd name="connsiteX19" fmla="*/ 469763 w 706195"/>
              <a:gd name="connsiteY19" fmla="*/ 128779 h 567123"/>
              <a:gd name="connsiteX20" fmla="*/ 463648 w 706195"/>
              <a:gd name="connsiteY20" fmla="*/ 137338 h 567123"/>
              <a:gd name="connsiteX21" fmla="*/ 463366 w 706195"/>
              <a:gd name="connsiteY21" fmla="*/ 137809 h 567123"/>
              <a:gd name="connsiteX22" fmla="*/ 410125 w 706195"/>
              <a:gd name="connsiteY22" fmla="*/ 212685 h 567123"/>
              <a:gd name="connsiteX23" fmla="*/ 412853 w 706195"/>
              <a:gd name="connsiteY23" fmla="*/ 217576 h 567123"/>
              <a:gd name="connsiteX24" fmla="*/ 448410 w 706195"/>
              <a:gd name="connsiteY24" fmla="*/ 242786 h 567123"/>
              <a:gd name="connsiteX25" fmla="*/ 453866 w 706195"/>
              <a:gd name="connsiteY25" fmla="*/ 243726 h 567123"/>
              <a:gd name="connsiteX26" fmla="*/ 504285 w 706195"/>
              <a:gd name="connsiteY26" fmla="*/ 172989 h 567123"/>
              <a:gd name="connsiteX27" fmla="*/ 558467 w 706195"/>
              <a:gd name="connsiteY27" fmla="*/ 212309 h 567123"/>
              <a:gd name="connsiteX28" fmla="*/ 563358 w 706195"/>
              <a:gd name="connsiteY28" fmla="*/ 209675 h 567123"/>
              <a:gd name="connsiteX29" fmla="*/ 588850 w 706195"/>
              <a:gd name="connsiteY29" fmla="*/ 174306 h 567123"/>
              <a:gd name="connsiteX30" fmla="*/ 589790 w 706195"/>
              <a:gd name="connsiteY30" fmla="*/ 172425 h 567123"/>
              <a:gd name="connsiteX31" fmla="*/ 231871 w 706195"/>
              <a:gd name="connsiteY31" fmla="*/ 258213 h 567123"/>
              <a:gd name="connsiteX32" fmla="*/ 357355 w 706195"/>
              <a:gd name="connsiteY32" fmla="*/ 132729 h 567123"/>
              <a:gd name="connsiteX33" fmla="*/ 231871 w 706195"/>
              <a:gd name="connsiteY33" fmla="*/ 7246 h 567123"/>
              <a:gd name="connsiteX34" fmla="*/ 106388 w 706195"/>
              <a:gd name="connsiteY34" fmla="*/ 132729 h 567123"/>
              <a:gd name="connsiteX35" fmla="*/ 231871 w 706195"/>
              <a:gd name="connsiteY35" fmla="*/ 258213 h 567123"/>
              <a:gd name="connsiteX36" fmla="*/ 231871 w 706195"/>
              <a:gd name="connsiteY36" fmla="*/ 61992 h 567123"/>
              <a:gd name="connsiteX37" fmla="*/ 302609 w 706195"/>
              <a:gd name="connsiteY37" fmla="*/ 132729 h 567123"/>
              <a:gd name="connsiteX38" fmla="*/ 231871 w 706195"/>
              <a:gd name="connsiteY38" fmla="*/ 203467 h 567123"/>
              <a:gd name="connsiteX39" fmla="*/ 161134 w 706195"/>
              <a:gd name="connsiteY39" fmla="*/ 132729 h 567123"/>
              <a:gd name="connsiteX40" fmla="*/ 231871 w 706195"/>
              <a:gd name="connsiteY40" fmla="*/ 61992 h 567123"/>
              <a:gd name="connsiteX41" fmla="*/ 333086 w 706195"/>
              <a:gd name="connsiteY41" fmla="*/ 282199 h 567123"/>
              <a:gd name="connsiteX42" fmla="*/ 133009 w 706195"/>
              <a:gd name="connsiteY42" fmla="*/ 282199 h 567123"/>
              <a:gd name="connsiteX43" fmla="*/ 0 w 706195"/>
              <a:gd name="connsiteY43" fmla="*/ 415208 h 567123"/>
              <a:gd name="connsiteX44" fmla="*/ 0 w 706195"/>
              <a:gd name="connsiteY44" fmla="*/ 567123 h 567123"/>
              <a:gd name="connsiteX45" fmla="*/ 52394 w 706195"/>
              <a:gd name="connsiteY45" fmla="*/ 567123 h 567123"/>
              <a:gd name="connsiteX46" fmla="*/ 52394 w 706195"/>
              <a:gd name="connsiteY46" fmla="*/ 415208 h 567123"/>
              <a:gd name="connsiteX47" fmla="*/ 133009 w 706195"/>
              <a:gd name="connsiteY47" fmla="*/ 334594 h 567123"/>
              <a:gd name="connsiteX48" fmla="*/ 204969 w 706195"/>
              <a:gd name="connsiteY48" fmla="*/ 334594 h 567123"/>
              <a:gd name="connsiteX49" fmla="*/ 210330 w 706195"/>
              <a:gd name="connsiteY49" fmla="*/ 340332 h 567123"/>
              <a:gd name="connsiteX50" fmla="*/ 195092 w 706195"/>
              <a:gd name="connsiteY50" fmla="*/ 428095 h 567123"/>
              <a:gd name="connsiteX51" fmla="*/ 231777 w 706195"/>
              <a:gd name="connsiteY51" fmla="*/ 465533 h 567123"/>
              <a:gd name="connsiteX52" fmla="*/ 271097 w 706195"/>
              <a:gd name="connsiteY52" fmla="*/ 428471 h 567123"/>
              <a:gd name="connsiteX53" fmla="*/ 254729 w 706195"/>
              <a:gd name="connsiteY53" fmla="*/ 340332 h 567123"/>
              <a:gd name="connsiteX54" fmla="*/ 262349 w 706195"/>
              <a:gd name="connsiteY54" fmla="*/ 334594 h 567123"/>
              <a:gd name="connsiteX55" fmla="*/ 333180 w 706195"/>
              <a:gd name="connsiteY55" fmla="*/ 334594 h 567123"/>
              <a:gd name="connsiteX56" fmla="*/ 413794 w 706195"/>
              <a:gd name="connsiteY56" fmla="*/ 415208 h 567123"/>
              <a:gd name="connsiteX57" fmla="*/ 413794 w 706195"/>
              <a:gd name="connsiteY57" fmla="*/ 567123 h 567123"/>
              <a:gd name="connsiteX58" fmla="*/ 466188 w 706195"/>
              <a:gd name="connsiteY58" fmla="*/ 567123 h 567123"/>
              <a:gd name="connsiteX59" fmla="*/ 466188 w 706195"/>
              <a:gd name="connsiteY59" fmla="*/ 415208 h 567123"/>
              <a:gd name="connsiteX60" fmla="*/ 333086 w 706195"/>
              <a:gd name="connsiteY60" fmla="*/ 282199 h 56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06195" h="567123">
                <a:moveTo>
                  <a:pt x="589790" y="172425"/>
                </a:moveTo>
                <a:lnTo>
                  <a:pt x="644913" y="95103"/>
                </a:lnTo>
                <a:lnTo>
                  <a:pt x="654225" y="131883"/>
                </a:lnTo>
                <a:cubicBezTo>
                  <a:pt x="654507" y="133200"/>
                  <a:pt x="657047" y="133670"/>
                  <a:pt x="659681" y="132917"/>
                </a:cubicBezTo>
                <a:lnTo>
                  <a:pt x="701916" y="122100"/>
                </a:lnTo>
                <a:cubicBezTo>
                  <a:pt x="704550" y="121441"/>
                  <a:pt x="706525" y="119842"/>
                  <a:pt x="706149" y="118525"/>
                </a:cubicBezTo>
                <a:lnTo>
                  <a:pt x="677365" y="4894"/>
                </a:lnTo>
                <a:lnTo>
                  <a:pt x="677365" y="4800"/>
                </a:lnTo>
                <a:cubicBezTo>
                  <a:pt x="677177" y="2072"/>
                  <a:pt x="675860" y="-91"/>
                  <a:pt x="674543" y="3"/>
                </a:cubicBezTo>
                <a:lnTo>
                  <a:pt x="556679" y="9409"/>
                </a:lnTo>
                <a:cubicBezTo>
                  <a:pt x="555362" y="9504"/>
                  <a:pt x="554516" y="11855"/>
                  <a:pt x="554704" y="14583"/>
                </a:cubicBezTo>
                <a:lnTo>
                  <a:pt x="558372" y="58041"/>
                </a:lnTo>
                <a:cubicBezTo>
                  <a:pt x="558561" y="60769"/>
                  <a:pt x="559877" y="62933"/>
                  <a:pt x="561194" y="62839"/>
                </a:cubicBezTo>
                <a:lnTo>
                  <a:pt x="604464" y="59358"/>
                </a:lnTo>
                <a:lnTo>
                  <a:pt x="548119" y="138373"/>
                </a:lnTo>
                <a:lnTo>
                  <a:pt x="494032" y="99148"/>
                </a:lnTo>
                <a:cubicBezTo>
                  <a:pt x="492997" y="98395"/>
                  <a:pt x="490833" y="99524"/>
                  <a:pt x="489140" y="101876"/>
                </a:cubicBezTo>
                <a:lnTo>
                  <a:pt x="478793" y="116268"/>
                </a:lnTo>
                <a:cubicBezTo>
                  <a:pt x="478793" y="116268"/>
                  <a:pt x="478699" y="116268"/>
                  <a:pt x="478605" y="116362"/>
                </a:cubicBezTo>
                <a:lnTo>
                  <a:pt x="469763" y="128779"/>
                </a:lnTo>
                <a:lnTo>
                  <a:pt x="463648" y="137338"/>
                </a:lnTo>
                <a:cubicBezTo>
                  <a:pt x="463554" y="137527"/>
                  <a:pt x="463460" y="137621"/>
                  <a:pt x="463366" y="137809"/>
                </a:cubicBezTo>
                <a:lnTo>
                  <a:pt x="410125" y="212685"/>
                </a:lnTo>
                <a:cubicBezTo>
                  <a:pt x="409373" y="213720"/>
                  <a:pt x="410596" y="215977"/>
                  <a:pt x="412853" y="217576"/>
                </a:cubicBezTo>
                <a:lnTo>
                  <a:pt x="448410" y="242786"/>
                </a:lnTo>
                <a:cubicBezTo>
                  <a:pt x="450667" y="244385"/>
                  <a:pt x="453113" y="244855"/>
                  <a:pt x="453866" y="243726"/>
                </a:cubicBezTo>
                <a:lnTo>
                  <a:pt x="504285" y="172989"/>
                </a:lnTo>
                <a:lnTo>
                  <a:pt x="558467" y="212309"/>
                </a:lnTo>
                <a:cubicBezTo>
                  <a:pt x="559501" y="213061"/>
                  <a:pt x="561759" y="211838"/>
                  <a:pt x="563358" y="209675"/>
                </a:cubicBezTo>
                <a:lnTo>
                  <a:pt x="588850" y="174306"/>
                </a:lnTo>
                <a:cubicBezTo>
                  <a:pt x="589226" y="173648"/>
                  <a:pt x="589602" y="172989"/>
                  <a:pt x="589790" y="172425"/>
                </a:cubicBezTo>
                <a:close/>
                <a:moveTo>
                  <a:pt x="231871" y="258213"/>
                </a:moveTo>
                <a:cubicBezTo>
                  <a:pt x="301103" y="258213"/>
                  <a:pt x="357355" y="201867"/>
                  <a:pt x="357355" y="132729"/>
                </a:cubicBezTo>
                <a:cubicBezTo>
                  <a:pt x="357355" y="63591"/>
                  <a:pt x="301009" y="7246"/>
                  <a:pt x="231871" y="7246"/>
                </a:cubicBezTo>
                <a:cubicBezTo>
                  <a:pt x="162639" y="7246"/>
                  <a:pt x="106388" y="63591"/>
                  <a:pt x="106388" y="132729"/>
                </a:cubicBezTo>
                <a:cubicBezTo>
                  <a:pt x="106388" y="201867"/>
                  <a:pt x="162639" y="258213"/>
                  <a:pt x="231871" y="258213"/>
                </a:cubicBezTo>
                <a:close/>
                <a:moveTo>
                  <a:pt x="231871" y="61992"/>
                </a:moveTo>
                <a:cubicBezTo>
                  <a:pt x="270908" y="61992"/>
                  <a:pt x="302609" y="93692"/>
                  <a:pt x="302609" y="132729"/>
                </a:cubicBezTo>
                <a:cubicBezTo>
                  <a:pt x="302609" y="171766"/>
                  <a:pt x="270908" y="203467"/>
                  <a:pt x="231871" y="203467"/>
                </a:cubicBezTo>
                <a:cubicBezTo>
                  <a:pt x="192834" y="203467"/>
                  <a:pt x="161134" y="171766"/>
                  <a:pt x="161134" y="132729"/>
                </a:cubicBezTo>
                <a:cubicBezTo>
                  <a:pt x="161134" y="93692"/>
                  <a:pt x="192834" y="61992"/>
                  <a:pt x="231871" y="61992"/>
                </a:cubicBezTo>
                <a:close/>
                <a:moveTo>
                  <a:pt x="333086" y="282199"/>
                </a:moveTo>
                <a:lnTo>
                  <a:pt x="133009" y="282199"/>
                </a:lnTo>
                <a:cubicBezTo>
                  <a:pt x="59637" y="282199"/>
                  <a:pt x="0" y="341837"/>
                  <a:pt x="0" y="415208"/>
                </a:cubicBezTo>
                <a:lnTo>
                  <a:pt x="0" y="567123"/>
                </a:lnTo>
                <a:lnTo>
                  <a:pt x="52394" y="567123"/>
                </a:lnTo>
                <a:lnTo>
                  <a:pt x="52394" y="415208"/>
                </a:lnTo>
                <a:cubicBezTo>
                  <a:pt x="52394" y="370715"/>
                  <a:pt x="88610" y="334594"/>
                  <a:pt x="133009" y="334594"/>
                </a:cubicBezTo>
                <a:lnTo>
                  <a:pt x="204969" y="334594"/>
                </a:lnTo>
                <a:lnTo>
                  <a:pt x="210330" y="340332"/>
                </a:lnTo>
                <a:lnTo>
                  <a:pt x="195092" y="428095"/>
                </a:lnTo>
                <a:lnTo>
                  <a:pt x="231777" y="465533"/>
                </a:lnTo>
                <a:lnTo>
                  <a:pt x="271097" y="428471"/>
                </a:lnTo>
                <a:lnTo>
                  <a:pt x="254729" y="340332"/>
                </a:lnTo>
                <a:lnTo>
                  <a:pt x="262349" y="334594"/>
                </a:lnTo>
                <a:lnTo>
                  <a:pt x="333180" y="334594"/>
                </a:lnTo>
                <a:cubicBezTo>
                  <a:pt x="377673" y="334594"/>
                  <a:pt x="413794" y="370809"/>
                  <a:pt x="413794" y="415208"/>
                </a:cubicBezTo>
                <a:lnTo>
                  <a:pt x="413794" y="567123"/>
                </a:lnTo>
                <a:lnTo>
                  <a:pt x="466188" y="567123"/>
                </a:lnTo>
                <a:lnTo>
                  <a:pt x="466188" y="415208"/>
                </a:lnTo>
                <a:cubicBezTo>
                  <a:pt x="466094" y="341837"/>
                  <a:pt x="406457" y="282199"/>
                  <a:pt x="333086" y="282199"/>
                </a:cubicBezTo>
                <a:close/>
              </a:path>
            </a:pathLst>
          </a:custGeom>
          <a:solidFill>
            <a:schemeClr val="bg1"/>
          </a:solidFill>
          <a:ln w="939" cap="flat">
            <a:noFill/>
            <a:prstDash val="solid"/>
            <a:miter/>
          </a:ln>
        </p:spPr>
        <p:txBody>
          <a:bodyPr lIns="106985" tIns="53492" rIns="106985" bIns="53492" rtlCol="0" anchor="ctr"/>
          <a:p>
            <a:endParaRPr lang="zh-CN" sz="2105">
              <a:latin typeface="默认字体"/>
              <a:ea typeface="默认字体"/>
              <a:cs typeface="等线" panose="02010600030101010101" charset="-122"/>
              <a:sym typeface="思源宋体 CN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590" y="1696085"/>
            <a:ext cx="3451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平台微服务化，分布式部署且管理节点众多，组件关系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调用链复杂，日志信息杂乱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21425" y="680720"/>
            <a:ext cx="5589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我们希望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AI</a:t>
            </a:r>
            <a:r>
              <a:rPr 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、全面监控集群状况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、深度分析大量数据，预知潜在风险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、分析异构数据，定位问题，提供解决方案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680000">
            <a:off x="7981950" y="4291330"/>
            <a:ext cx="1831975" cy="487680"/>
          </a:xfrm>
          <a:prstGeom prst="right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5265" y="3333115"/>
            <a:ext cx="425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难以快速从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海量数据（用户行为、日志、监控指标）中全面地分析、定位问题，时效性差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7690" y="50577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定位到问题后，由于不熟悉系统或技术，难以快速找到有效的解决方案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59115" y="1733550"/>
            <a:ext cx="369570" cy="884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 bldLvl="0" animBg="1"/>
      <p:bldP spid="39" grpId="0" bldLvl="0" animBg="1"/>
      <p:bldP spid="59" grpId="0" bldLvl="0" animBg="1"/>
      <p:bldP spid="6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0355"/>
            <a:ext cx="10886440" cy="748665"/>
          </a:xfrm>
        </p:spPr>
        <p:txBody>
          <a:bodyPr/>
          <a:p>
            <a:r>
              <a:rPr lang="en-US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PilotGo</a:t>
            </a:r>
            <a:r>
              <a:rPr lang="zh-CN" altLang="en-US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与</a:t>
            </a:r>
            <a:r>
              <a:rPr lang="en-US" altLang="zh-CN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LLM</a:t>
            </a:r>
            <a:r>
              <a:rPr lang="zh-CN" altLang="en-US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深度融合</a:t>
            </a:r>
            <a:endParaRPr lang="zh-CN" altLang="en-US" b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1049020"/>
            <a:ext cx="7248525" cy="5724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97520" y="1214120"/>
            <a:ext cx="3125470" cy="588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LLM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能为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PilotGo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带来什么？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4655" y="196850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、提供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PilotGo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集群全局状态</a:t>
            </a:r>
            <a:endParaRPr lang="zh-CN" altLang="en-US" sz="1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、指标监控智能预测和告警</a:t>
            </a:r>
            <a:endParaRPr lang="zh-CN" altLang="en-US" sz="1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、全面、快速地定位故障，提供解决方案</a:t>
            </a:r>
            <a:endParaRPr lang="zh-CN" altLang="en-US" sz="1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、全局配置监控、漏洞扫描</a:t>
            </a:r>
            <a:endParaRPr lang="zh-CN" altLang="en-US" sz="1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、性能调优</a:t>
            </a:r>
            <a:endParaRPr lang="zh-CN" altLang="en-US" sz="1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。。。</a:t>
            </a:r>
            <a:endParaRPr lang="zh-CN" altLang="en-US" sz="1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365" y="1393825"/>
            <a:ext cx="7496175" cy="4876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0355"/>
            <a:ext cx="10886440" cy="748665"/>
          </a:xfrm>
        </p:spPr>
        <p:txBody>
          <a:bodyPr/>
          <a:p>
            <a:r>
              <a:rPr lang="en-US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PilotGo</a:t>
            </a:r>
            <a:r>
              <a:rPr lang="zh-CN" altLang="en-US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与</a:t>
            </a:r>
            <a:r>
              <a:rPr lang="en-US" altLang="zh-CN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LLM</a:t>
            </a:r>
            <a:r>
              <a:rPr lang="zh-CN" altLang="en-US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深度融合</a:t>
            </a:r>
            <a:endParaRPr lang="zh-CN" altLang="en-US" b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6210" y="1221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案例一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智能指标监控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4035" y="3248025"/>
            <a:ext cx="5125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训练数据：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、内存、磁盘、系统平均负载连续一周的数据点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已完成</a:t>
            </a:r>
            <a:endParaRPr lang="zh-CN" altLang="en-US" sz="1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6210" y="1896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当前进展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8970" y="4464050"/>
            <a:ext cx="40640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模型微调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其他团队正在</a:t>
            </a:r>
            <a:endParaRPr lang="zh-CN" altLang="en-US" sz="1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035" y="2572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前提：部署小集群，连续运行一周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076960" y="2940685"/>
            <a:ext cx="0" cy="364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76960" y="4170045"/>
            <a:ext cx="0" cy="364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76960" y="4970780"/>
            <a:ext cx="0" cy="364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8970" y="53994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LLM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的代码开发工作（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prompt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function call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正在</a:t>
            </a:r>
            <a:endParaRPr lang="zh-CN" altLang="en-US" sz="1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0795" y="573405"/>
            <a:ext cx="5686425" cy="6134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0355"/>
            <a:ext cx="10886440" cy="748665"/>
          </a:xfrm>
        </p:spPr>
        <p:txBody>
          <a:bodyPr/>
          <a:p>
            <a:r>
              <a:rPr lang="en-US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PilotGo</a:t>
            </a:r>
            <a:r>
              <a:rPr lang="zh-CN" altLang="en-US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与</a:t>
            </a:r>
            <a:r>
              <a:rPr lang="en-US" altLang="zh-CN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LLM</a:t>
            </a:r>
            <a:r>
              <a:rPr lang="zh-CN" altLang="en-US" b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深度融合</a:t>
            </a:r>
            <a:endParaRPr lang="zh-CN" altLang="en-US" b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210" y="1221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案例二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日常故障处理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355" y="2759710"/>
            <a:ext cx="5680710" cy="2513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、使用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AI Agent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技术和各种运维工具集成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AI Agent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从各个服务中持续收集海量数据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、模型预测，异常告警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、结合运维知识库、故障上下文信息，定位故障、解决问题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415.23826771653546,&quot;left&quot;:57.42968503937008,&quot;top&quot;:104.46173228346456,&quot;width&quot;:827.8046456692913}"/>
</p:tagLst>
</file>

<file path=ppt/tags/tag10.xml><?xml version="1.0" encoding="utf-8"?>
<p:tagLst xmlns:p="http://schemas.openxmlformats.org/presentationml/2006/main">
  <p:tag name="KSO_WM_DIAGRAM_VIRTUALLY_FRAME" val="{&quot;height&quot;:415.23826771653546,&quot;left&quot;:57.42968503937008,&quot;top&quot;:104.46173228346456,&quot;width&quot;:827.8046456692913}"/>
</p:tagLst>
</file>

<file path=ppt/tags/tag11.xml><?xml version="1.0" encoding="utf-8"?>
<p:tagLst xmlns:p="http://schemas.openxmlformats.org/presentationml/2006/main">
  <p:tag name="KSO_WM_DIAGRAM_VIRTUALLY_FRAME" val="{&quot;height&quot;:394.2038582677165,&quot;left&quot;:57.42968503937008,&quot;top&quot;:104.46173228346456,&quot;width&quot;:827.8046456692913}"/>
</p:tagLst>
</file>

<file path=ppt/tags/tag12.xml><?xml version="1.0" encoding="utf-8"?>
<p:tagLst xmlns:p="http://schemas.openxmlformats.org/presentationml/2006/main">
  <p:tag name="KSO_WM_DIAGRAM_VIRTUALLY_FRAME" val="{&quot;height&quot;:415.23826771653546,&quot;left&quot;:57.42968503937008,&quot;top&quot;:104.46173228346456,&quot;width&quot;:827.8046456692913}"/>
</p:tagLst>
</file>

<file path=ppt/tags/tag13.xml><?xml version="1.0" encoding="utf-8"?>
<p:tagLst xmlns:p="http://schemas.openxmlformats.org/presentationml/2006/main">
  <p:tag name="KSO_WM_DIAGRAM_VIRTUALLY_FRAME" val="{&quot;height&quot;:415.23826771653546,&quot;left&quot;:57.42968503937008,&quot;top&quot;:104.46173228346456,&quot;width&quot;:827.8046456692913}"/>
</p:tagLst>
</file>

<file path=ppt/tags/tag14.xml><?xml version="1.0" encoding="utf-8"?>
<p:tagLst xmlns:p="http://schemas.openxmlformats.org/presentationml/2006/main">
  <p:tag name="commondata" val="eyJoZGlkIjoiNDQ5NjI4ZGQ4OTI3OTFhOGI4YzA2MGEzNDUzYjAwYTcifQ=="/>
</p:tagLst>
</file>

<file path=ppt/tags/tag2.xml><?xml version="1.0" encoding="utf-8"?>
<p:tagLst xmlns:p="http://schemas.openxmlformats.org/presentationml/2006/main">
  <p:tag name="KSO_WM_DIAGRAM_VIRTUALLY_FRAME" val="{&quot;height&quot;:394.2038582677165,&quot;left&quot;:57.42968503937008,&quot;top&quot;:104.46173228346456,&quot;width&quot;:827.8046456692913}"/>
</p:tagLst>
</file>

<file path=ppt/tags/tag3.xml><?xml version="1.0" encoding="utf-8"?>
<p:tagLst xmlns:p="http://schemas.openxmlformats.org/presentationml/2006/main">
  <p:tag name="KSO_WM_DIAGRAM_VIRTUALLY_FRAME" val="{&quot;height&quot;:394.2038582677165,&quot;left&quot;:57.42968503937008,&quot;top&quot;:104.46173228346456,&quot;width&quot;:827.8046456692913}"/>
</p:tagLst>
</file>

<file path=ppt/tags/tag4.xml><?xml version="1.0" encoding="utf-8"?>
<p:tagLst xmlns:p="http://schemas.openxmlformats.org/presentationml/2006/main">
  <p:tag name="KSO_WM_DIAGRAM_VIRTUALLY_FRAME" val="{&quot;height&quot;:415.23826771653546,&quot;left&quot;:57.42968503937008,&quot;top&quot;:104.46173228346456,&quot;width&quot;:827.8046456692913}"/>
</p:tagLst>
</file>

<file path=ppt/tags/tag5.xml><?xml version="1.0" encoding="utf-8"?>
<p:tagLst xmlns:p="http://schemas.openxmlformats.org/presentationml/2006/main">
  <p:tag name="KSO_WM_DIAGRAM_VIRTUALLY_FRAME" val="{&quot;height&quot;:415.23826771653546,&quot;left&quot;:57.42968503937008,&quot;top&quot;:104.46173228346456,&quot;width&quot;:827.8046456692913}"/>
</p:tagLst>
</file>

<file path=ppt/tags/tag6.xml><?xml version="1.0" encoding="utf-8"?>
<p:tagLst xmlns:p="http://schemas.openxmlformats.org/presentationml/2006/main">
  <p:tag name="KSO_WM_DIAGRAM_VIRTUALLY_FRAME" val="{&quot;height&quot;:415.23826771653546,&quot;left&quot;:57.42968503937008,&quot;top&quot;:104.46173228346456,&quot;width&quot;:827.8046456692913}"/>
</p:tagLst>
</file>

<file path=ppt/tags/tag7.xml><?xml version="1.0" encoding="utf-8"?>
<p:tagLst xmlns:p="http://schemas.openxmlformats.org/presentationml/2006/main">
  <p:tag name="KSO_WM_DIAGRAM_VIRTUALLY_FRAME" val="{&quot;height&quot;:415.23826771653546,&quot;left&quot;:57.42968503937008,&quot;top&quot;:104.46173228346456,&quot;width&quot;:827.8046456692913}"/>
</p:tagLst>
</file>

<file path=ppt/tags/tag8.xml><?xml version="1.0" encoding="utf-8"?>
<p:tagLst xmlns:p="http://schemas.openxmlformats.org/presentationml/2006/main">
  <p:tag name="KSO_WM_DIAGRAM_VIRTUALLY_FRAME" val="{&quot;height&quot;:394.2038582677165,&quot;left&quot;:57.42968503937008,&quot;top&quot;:104.46173228346456,&quot;width&quot;:827.8046456692913}"/>
</p:tagLst>
</file>

<file path=ppt/tags/tag9.xml><?xml version="1.0" encoding="utf-8"?>
<p:tagLst xmlns:p="http://schemas.openxmlformats.org/presentationml/2006/main">
  <p:tag name="KSO_WM_DIAGRAM_VIRTUALLY_FRAME" val="{&quot;height&quot;:415.23826771653546,&quot;left&quot;:57.42968503937008,&quot;top&quot;:104.46173228346456,&quot;width&quot;:827.804645669291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WPS 演示</Application>
  <PresentationFormat>宽屏</PresentationFormat>
  <Paragraphs>120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FZLanTingHeiS-R-GB</vt:lpstr>
      <vt:lpstr>Segoe Print</vt:lpstr>
      <vt:lpstr>Times New Roman</vt:lpstr>
      <vt:lpstr>华文新魏</vt:lpstr>
      <vt:lpstr>华文楷体</vt:lpstr>
      <vt:lpstr>思源黑体 CN Bold</vt:lpstr>
      <vt:lpstr>黑体</vt:lpstr>
      <vt:lpstr>默认字体</vt:lpstr>
      <vt:lpstr>等线</vt:lpstr>
      <vt:lpstr>思源宋体 CN</vt:lpstr>
      <vt:lpstr>Arial Unicode MS</vt:lpstr>
      <vt:lpstr>等线 Light</vt:lpstr>
      <vt:lpstr>Office 主题​​</vt:lpstr>
      <vt:lpstr>AI智能运维管理平台PilotGo</vt:lpstr>
      <vt:lpstr>目 录</vt:lpstr>
      <vt:lpstr>PowerPoint 演示文稿</vt:lpstr>
      <vt:lpstr>PowerPoint 演示文稿</vt:lpstr>
      <vt:lpstr>运维技术的发展方向</vt:lpstr>
      <vt:lpstr>运维平台的发展现状</vt:lpstr>
      <vt:lpstr>PilotGo与LLM的深度融合</vt:lpstr>
      <vt:lpstr>PilotGo与LLM的深度融合</vt:lpstr>
      <vt:lpstr>PilotGo与LLM的深度融合</vt:lpstr>
      <vt:lpstr>PilotGo与LLM的深度融合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张寒</cp:lastModifiedBy>
  <cp:revision>169</cp:revision>
  <dcterms:created xsi:type="dcterms:W3CDTF">2024-10-28T08:20:00Z</dcterms:created>
  <dcterms:modified xsi:type="dcterms:W3CDTF">2024-11-14T10:11:25Z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(3)Pl5FK/vAeNN36ZzOCAIVQo46D+KzoFvIv85UQYAJsBEe9qjmI9vsLY6o6l7UTs7SRDQITG7a
k8XRMF05l+J2k+CgX9BGn8gUGDrMJLgCFylJ1yAyGimJHpOOTgAo4UT38GKFvvbYqRVQnWHC
BoAVhFQg1yhQGv23reE01p8lMl68cRAUggzOiVActFv6QGSu2L7zkducMZ82FDM+Je2Ssvh2
PEVoUXP0+UQnOJOsKq</vt:lpwstr>
  </property>
  <property fmtid="{D5CDD505-2E9C-101B-9397-08002B2CF9AE}" pid="3" name="_2015_ms_pID_7253431">
    <vt:lpwstr>vR1kowiHlwIeFY3y2zZB6mfnbPt74b8oAxFnOpsnz8l1zpWDL9hcEC
Vgk+RuZRZdCcIPt0t3rIpF8XEEdwUMBqLlT4ufAwa0F8IBPIrfPBqqMur3fV2ZkzW4t5FLoc
K4yE7H3SA/u8hsQI+IKOTEKQ7pB+xKawKLHdF7Ur3UjXMnoDgKGtXXk+ogRDGPjtZoByclFP
T4W69NZho5r9bOj2OiqRqA5TXmkuUnpKBelI</vt:lpwstr>
  </property>
  <property fmtid="{D5CDD505-2E9C-101B-9397-08002B2CF9AE}" pid="4" name="_2015_ms_pID_7253432">
    <vt:lpwstr>yw==</vt:lpwstr>
  </property>
  <property fmtid="{D5CDD505-2E9C-101B-9397-08002B2CF9AE}" pid="5" name="ICV">
    <vt:lpwstr>78878A89968EB6656D451F67305F250F_42</vt:lpwstr>
  </property>
  <property fmtid="{D5CDD505-2E9C-101B-9397-08002B2CF9AE}" pid="6" name="KSOProductBuildVer">
    <vt:lpwstr>2052-12.1.0.18608</vt:lpwstr>
  </property>
</Properties>
</file>