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5" r:id="rId2"/>
    <p:sldId id="301" r:id="rId3"/>
    <p:sldId id="306" r:id="rId4"/>
    <p:sldId id="312" r:id="rId5"/>
    <p:sldId id="310" r:id="rId6"/>
    <p:sldId id="309" r:id="rId7"/>
    <p:sldId id="311" r:id="rId8"/>
    <p:sldId id="28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8" autoAdjust="0"/>
    <p:restoredTop sz="81985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9" d="100"/>
          <a:sy n="99" d="100"/>
        </p:scale>
        <p:origin x="36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1F0885-519F-2140-81CF-210F7B25B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8909E-368E-CB4C-9645-7B33099FF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086DB-17F3-D143-84B7-6785B95D1431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14A26D-6F20-0644-8EA0-13FA2084C0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06BFD-1091-0040-BF1A-3A1ADF0B28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A845A-D161-814F-ADFA-373BFEEF08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42095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4BA5-34B3-A44C-AEB1-6EFAB49E6D52}" type="datetimeFigureOut">
              <a:rPr kumimoji="1" lang="zh-CN" altLang="en-US" smtClean="0"/>
              <a:t>2024/11/16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E862B-C71E-E94B-AC4F-5609ED8B15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180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各位专家你们好，我是来自华为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79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在现网运维中，日志是定位和解决问题的第一手资料。但是在传统运维中，日志分析存在耗时长的问题。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09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在我们现有的智能化日志异常检测方案中，我们主要提供了三大功能，分别为：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14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基于上述结构，我们打造了我们的日志大模型：</a:t>
            </a:r>
            <a:r>
              <a:rPr lang="en-US" altLang="zh-CN" dirty="0" err="1"/>
              <a:t>logGPT</a:t>
            </a:r>
            <a:r>
              <a:rPr lang="zh-CN" altLang="en-US" dirty="0"/>
              <a:t>日志异常检测方案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73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在日志诊断方案推荐上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86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logGPT</a:t>
            </a:r>
            <a:r>
              <a:rPr lang="zh-CN" altLang="en-US"/>
              <a:t>智能日志运维分析工具具有如下特性。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30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E862B-C71E-E94B-AC4F-5609ED8B15D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3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90E1C9E-B6DD-D843-9BC2-9820F2124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8014C46-AEE6-F4A8-28CC-63B7905470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2772274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单击此处编辑主标题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4E2F2162-293B-5B13-03DD-E4BF5C9715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000" y="3657600"/>
            <a:ext cx="11282400" cy="28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198009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F47719B-32CC-0243-8011-4D5AF9FB00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5" y="3054600"/>
            <a:ext cx="11282400" cy="748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A69A77-C4CE-A96A-0AC7-D190FC7DAB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0863" y="6175988"/>
            <a:ext cx="2732848" cy="2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18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_1</a:t>
            </a:r>
            <a:endParaRPr kumimoji="1" lang="zh-CN" altLang="en-US" dirty="0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460792" y="1052514"/>
            <a:ext cx="11282028" cy="5256212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l"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1</a:t>
            </a:r>
          </a:p>
          <a:p>
            <a:pPr lvl="0"/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2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2.2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3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3.1</a:t>
            </a:r>
          </a:p>
          <a:p>
            <a:pPr lvl="1"/>
            <a:r>
              <a:rPr kumimoji="1" lang="zh-CN" altLang="en-US" dirty="0"/>
              <a:t>章节小标题</a:t>
            </a:r>
            <a:r>
              <a:rPr kumimoji="1" lang="en-US" altLang="zh-CN" dirty="0"/>
              <a:t>3.2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章节小标题</a:t>
            </a:r>
            <a:r>
              <a:rPr kumimoji="1" lang="en-US" altLang="zh-CN" dirty="0"/>
              <a:t>3.3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4</a:t>
            </a:r>
          </a:p>
          <a:p>
            <a:pPr marL="171450" marR="0" lvl="0" indent="-1714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1" lang="zh-CN" altLang="en-US" dirty="0"/>
              <a:t> 单击此处编辑章节标题</a:t>
            </a:r>
            <a:r>
              <a:rPr kumimoji="1" lang="en-US" altLang="zh-CN" dirty="0"/>
              <a:t>5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目录页</a:t>
            </a:r>
            <a:r>
              <a:rPr kumimoji="1" lang="en-US" altLang="zh-CN" dirty="0"/>
              <a:t>_2</a:t>
            </a:r>
            <a:endParaRPr kumimoji="1" lang="zh-CN" altLang="en-US" dirty="0"/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11111AE2-6BCC-33A9-31F8-57A4FF785424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1049191" y="1766133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04606BC8-400D-ED7B-76B0-EAC101335A4F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049191" y="2078537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D8521214-146E-7A04-33B3-08908371CF0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049191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BF48E8D5-9034-0A75-1A37-C11D30FD8167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049191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2" name="文本占位符 3">
            <a:extLst>
              <a:ext uri="{FF2B5EF4-FFF2-40B4-BE49-F238E27FC236}">
                <a16:creationId xmlns:a16="http://schemas.microsoft.com/office/drawing/2014/main" id="{58ED5491-39E1-50EA-5E3D-B30F47F8755A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4946930" y="1767602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4" name="文本占位符 3">
            <a:extLst>
              <a:ext uri="{FF2B5EF4-FFF2-40B4-BE49-F238E27FC236}">
                <a16:creationId xmlns:a16="http://schemas.microsoft.com/office/drawing/2014/main" id="{4F622ECF-4F3D-9B18-BE44-19CCB98A7D6D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4946930" y="2077202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66" name="文本占位符 3">
            <a:extLst>
              <a:ext uri="{FF2B5EF4-FFF2-40B4-BE49-F238E27FC236}">
                <a16:creationId xmlns:a16="http://schemas.microsoft.com/office/drawing/2014/main" id="{85A6A433-EE77-F2B4-CEB5-BBF0A6DFF4ED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4946930" y="3993826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67" name="文本占位符 3">
            <a:extLst>
              <a:ext uri="{FF2B5EF4-FFF2-40B4-BE49-F238E27FC236}">
                <a16:creationId xmlns:a16="http://schemas.microsoft.com/office/drawing/2014/main" id="{EB96CAE5-EBCE-E682-433A-ABB6177B31FD}"/>
              </a:ext>
            </a:extLst>
          </p:cNvPr>
          <p:cNvSpPr>
            <a:spLocks noGrp="1"/>
          </p:cNvSpPr>
          <p:nvPr>
            <p:ph type="body" sz="half" idx="38" hasCustomPrompt="1"/>
          </p:nvPr>
        </p:nvSpPr>
        <p:spPr>
          <a:xfrm>
            <a:off x="4946930" y="430623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97F86EC-BB11-014E-9569-1D52FA7C91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BA8C8D4-10CB-E74C-A218-E2D53AADA30E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9013445" y="1767600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98A9343B-510B-C34B-8C43-0F87E2E82231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9013445" y="2077200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8DA16E86-38DF-9D48-AABA-F51F3F4D79C9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9013445" y="3993824"/>
            <a:ext cx="2729376" cy="28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单击此处编辑章节标题</a:t>
            </a: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2EFE56E9-1775-324F-89F7-A85684A76A52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9013445" y="4306228"/>
            <a:ext cx="2729376" cy="1311686"/>
          </a:xfrm>
          <a:prstGeom prst="rect">
            <a:avLst/>
          </a:prstGeom>
        </p:spPr>
        <p:txBody>
          <a:bodyPr anchor="t">
            <a:noAutofit/>
          </a:bodyPr>
          <a:lstStyle>
            <a:lvl1pPr marL="171450" indent="-17145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01</a:t>
            </a:r>
          </a:p>
          <a:p>
            <a:pPr lvl="0"/>
            <a:r>
              <a:rPr kumimoji="1" lang="zh-CN" altLang="en-US" dirty="0"/>
              <a:t>章节小标题</a:t>
            </a:r>
            <a:r>
              <a:rPr kumimoji="1" lang="en-US" altLang="zh-CN" dirty="0"/>
              <a:t>02</a:t>
            </a:r>
          </a:p>
          <a:p>
            <a:pPr lvl="0"/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048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>
            <a:extLst>
              <a:ext uri="{FF2B5EF4-FFF2-40B4-BE49-F238E27FC236}">
                <a16:creationId xmlns:a16="http://schemas.microsoft.com/office/drawing/2014/main" id="{915D22FF-C59E-4E24-A97D-EE71D4F7837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0623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A9DB0D0-10E2-A93C-3456-7F5784D66B78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DB698-1414-D798-8092-30E4BAA62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_蓝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2C66-97B6-A844-B883-C98DB502B2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57" y="3054600"/>
            <a:ext cx="11282400" cy="74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单击此处编辑章节标题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5F9644-E5B9-B20E-9298-0C36B8DEF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4" name="六边形 3">
            <a:extLst>
              <a:ext uri="{FF2B5EF4-FFF2-40B4-BE49-F238E27FC236}">
                <a16:creationId xmlns:a16="http://schemas.microsoft.com/office/drawing/2014/main" id="{A8BD0578-72CF-BCFA-5E31-668F2518E2BD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092C66F-436F-A7B3-5383-B0EE49A2E7F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白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32EF9E-4894-6904-212B-EBCEFC31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91ED22-B39A-A842-8BBB-B109D6342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08B882-490F-144E-8AF4-0866009AA5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8F52F4AF-64E1-5D4F-8107-A54C001C30AA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844"/>
            <a:ext cx="11282028" cy="48678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B51DBB72-9D19-CA9A-964C-5DB6477B20B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A052F24-A617-98AB-093D-7D13A27DE6EF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21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蓝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6C8314B-828B-CDAF-07C5-34CB1A2F3C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000" y="6458400"/>
            <a:ext cx="1845556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81DCD0C9-0454-8B1E-84B9-AF832B9F5EB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40000" y="6472800"/>
            <a:ext cx="192096" cy="165600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AA67A857-F526-73BA-FA26-B94C5512CE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46400" y="6372983"/>
            <a:ext cx="379156" cy="3651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" b="0" i="0">
                <a:solidFill>
                  <a:srgbClr val="002FA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B68589-EC1E-F30C-E7C1-D7EEC2995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93" y="344653"/>
            <a:ext cx="11282028" cy="648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 b="1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2F8AA5AF-5B12-5AFB-2586-266C7B6C05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0800" y="1065600"/>
            <a:ext cx="11282028" cy="28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单击此处编辑副标题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2BC87F01-7F75-245F-5C25-FBC0D965B196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460793" y="1440000"/>
            <a:ext cx="11282028" cy="4867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正文内容</a:t>
            </a:r>
          </a:p>
        </p:txBody>
      </p:sp>
    </p:spTree>
    <p:extLst>
      <p:ext uri="{BB962C8B-B14F-4D97-AF65-F5344CB8AC3E}">
        <p14:creationId xmlns:p14="http://schemas.microsoft.com/office/powerpoint/2010/main" val="3008535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550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带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7ED2E00-AC2E-D6DB-4554-66491CAB1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92338" y="6458400"/>
            <a:ext cx="1845555" cy="187200"/>
          </a:xfrm>
          <a:prstGeom prst="rect">
            <a:avLst/>
          </a:prstGeom>
        </p:spPr>
      </p:pic>
      <p:sp>
        <p:nvSpPr>
          <p:cNvPr id="8" name="六边形 7">
            <a:extLst>
              <a:ext uri="{FF2B5EF4-FFF2-40B4-BE49-F238E27FC236}">
                <a16:creationId xmlns:a16="http://schemas.microsoft.com/office/drawing/2014/main" id="{BCADD38B-8A83-594B-826C-655E4046A6EF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797629F-E09E-BE49-E352-3719E8870ABC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36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_无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>
            <a:extLst>
              <a:ext uri="{FF2B5EF4-FFF2-40B4-BE49-F238E27FC236}">
                <a16:creationId xmlns:a16="http://schemas.microsoft.com/office/drawing/2014/main" id="{7E0E4024-3BFC-215E-1C8A-906DCFD7345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39284" y="6472124"/>
            <a:ext cx="191360" cy="165600"/>
          </a:xfrm>
          <a:prstGeom prst="hexagon">
            <a:avLst/>
          </a:prstGeom>
          <a:solidFill>
            <a:srgbClr val="002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1B17B6D-5E44-59ED-7C03-E40903D30867}"/>
              </a:ext>
            </a:extLst>
          </p:cNvPr>
          <p:cNvSpPr txBox="1">
            <a:spLocks/>
          </p:cNvSpPr>
          <p:nvPr userDrawn="1"/>
        </p:nvSpPr>
        <p:spPr>
          <a:xfrm>
            <a:off x="446400" y="6372000"/>
            <a:ext cx="37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600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5EB1C3-3A1F-5444-83DA-CFB0D9AA77F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21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165F3">
                <a:alpha val="83000"/>
              </a:srgbClr>
            </a:gs>
            <a:gs pos="100000">
              <a:srgbClr val="002FA7">
                <a:alpha val="4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3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0" r:id="rId3"/>
    <p:sldLayoutId id="2147483660" r:id="rId4"/>
    <p:sldLayoutId id="2147483662" r:id="rId5"/>
    <p:sldLayoutId id="2147483657" r:id="rId6"/>
    <p:sldLayoutId id="2147483661" r:id="rId7"/>
    <p:sldLayoutId id="2147483655" r:id="rId8"/>
    <p:sldLayoutId id="2147483671" r:id="rId9"/>
    <p:sldLayoutId id="214748366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36969-DFFA-8171-3B5C-5AA45AAF9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日志模型在操作系统运维中的应用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0D3307-9B42-99B3-8BA3-10D8905F0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openEuler </a:t>
            </a:r>
            <a:r>
              <a:rPr kumimoji="1" lang="zh-CN" altLang="en-US" dirty="0"/>
              <a:t>肖春阳</a:t>
            </a:r>
          </a:p>
        </p:txBody>
      </p:sp>
    </p:spTree>
    <p:extLst>
      <p:ext uri="{BB962C8B-B14F-4D97-AF65-F5344CB8AC3E}">
        <p14:creationId xmlns:p14="http://schemas.microsoft.com/office/powerpoint/2010/main" val="85127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8CBD36-044A-7C8D-6262-B5600EB8BD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446400" y="6448398"/>
            <a:ext cx="379156" cy="365125"/>
          </a:xfrm>
        </p:spPr>
        <p:txBody>
          <a:bodyPr/>
          <a:lstStyle/>
          <a:p>
            <a:fld id="{665EB1C3-3A1F-5444-83DA-CFB0D9AA77F2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2468E3-A037-8162-27B1-FE1BD28D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业务背景：现网运维，日志分析耗时长，依赖专家经验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1493AA8-43FF-46AA-BA5D-D7CDAA4D4F0B}"/>
              </a:ext>
            </a:extLst>
          </p:cNvPr>
          <p:cNvGrpSpPr/>
          <p:nvPr/>
        </p:nvGrpSpPr>
        <p:grpSpPr>
          <a:xfrm>
            <a:off x="1144517" y="1119434"/>
            <a:ext cx="8737700" cy="2027811"/>
            <a:chOff x="484749" y="776418"/>
            <a:chExt cx="10641534" cy="2027811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5DC9200-4FDC-42A0-B2D6-72AC593949C9}"/>
                </a:ext>
              </a:extLst>
            </p:cNvPr>
            <p:cNvSpPr/>
            <p:nvPr/>
          </p:nvSpPr>
          <p:spPr bwMode="auto">
            <a:xfrm>
              <a:off x="680158" y="1113421"/>
              <a:ext cx="10416790" cy="169080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cap="flat" cmpd="sng" algn="ctr">
              <a:solidFill>
                <a:srgbClr val="DDDDD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t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04602F31-5AFE-48C0-892F-6B1C74F42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59807" y="1858182"/>
              <a:ext cx="717137" cy="451661"/>
            </a:xfrm>
            <a:prstGeom prst="rect">
              <a:avLst/>
            </a:prstGeom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0E19334-85BF-41FF-ACD9-B59BC4E951B0}"/>
                </a:ext>
              </a:extLst>
            </p:cNvPr>
            <p:cNvSpPr/>
            <p:nvPr/>
          </p:nvSpPr>
          <p:spPr>
            <a:xfrm>
              <a:off x="1053025" y="1603564"/>
              <a:ext cx="329157" cy="226565"/>
            </a:xfrm>
            <a:prstGeom prst="rect">
              <a:avLst/>
            </a:prstGeom>
          </p:spPr>
          <p:txBody>
            <a:bodyPr wrap="none" lIns="35987" tIns="35987" rIns="35987" bIns="35987">
              <a:spAutoFit/>
            </a:bodyPr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12D663D-572A-472B-9F0C-2F75A2CA7144}"/>
                </a:ext>
              </a:extLst>
            </p:cNvPr>
            <p:cNvSpPr/>
            <p:nvPr/>
          </p:nvSpPr>
          <p:spPr>
            <a:xfrm>
              <a:off x="5823570" y="1600500"/>
              <a:ext cx="712275" cy="226565"/>
            </a:xfrm>
            <a:prstGeom prst="rect">
              <a:avLst/>
            </a:prstGeom>
          </p:spPr>
          <p:txBody>
            <a:bodyPr wrap="none" lIns="35987" tIns="35987" rIns="35987" bIns="35987">
              <a:spAutoFit/>
            </a:bodyPr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二线 </a:t>
              </a:r>
              <a:r>
                <a:rPr lang="en-US" altLang="zh-CN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GTAC</a:t>
              </a:r>
              <a:endPara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BCDB081C-CF36-4918-BF74-E7D1622D2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1647" y="1867945"/>
              <a:ext cx="619359" cy="441898"/>
            </a:xfrm>
            <a:prstGeom prst="rect">
              <a:avLst/>
            </a:prstGeom>
          </p:spPr>
        </p:pic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B433F91-394E-41A3-9E32-1E5F91FF3009}"/>
                </a:ext>
              </a:extLst>
            </p:cNvPr>
            <p:cNvSpPr/>
            <p:nvPr/>
          </p:nvSpPr>
          <p:spPr>
            <a:xfrm>
              <a:off x="2822412" y="1607829"/>
              <a:ext cx="908495" cy="226565"/>
            </a:xfrm>
            <a:prstGeom prst="rect">
              <a:avLst/>
            </a:prstGeom>
          </p:spPr>
          <p:txBody>
            <a:bodyPr wrap="square" lIns="35987" tIns="35987" rIns="35987" bIns="35987">
              <a:spAutoFit/>
            </a:bodyPr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</a:t>
              </a:r>
            </a:p>
          </p:txBody>
        </p: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6AA48671-2938-439E-AABC-FB955CEC0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8776" y="1854699"/>
              <a:ext cx="573458" cy="455144"/>
            </a:xfrm>
            <a:prstGeom prst="rect">
              <a:avLst/>
            </a:prstGeom>
          </p:spPr>
        </p:pic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FEF93CF-2982-45F6-ABA0-765EF58AEB1E}"/>
                </a:ext>
              </a:extLst>
            </p:cNvPr>
            <p:cNvSpPr/>
            <p:nvPr/>
          </p:nvSpPr>
          <p:spPr>
            <a:xfrm>
              <a:off x="1916641" y="1613640"/>
              <a:ext cx="621686" cy="226565"/>
            </a:xfrm>
            <a:prstGeom prst="rect">
              <a:avLst/>
            </a:prstGeom>
          </p:spPr>
          <p:txBody>
            <a:bodyPr wrap="square" lIns="35987" tIns="35987" rIns="35987" bIns="35987">
              <a:spAutoFit/>
            </a:bodyPr>
            <a:lstStyle/>
            <a:p>
              <a:pPr algn="ctr" defTabSz="914126">
                <a:defRPr/>
              </a:pPr>
              <a:r>
                <a:rPr lang="zh-CN" altLang="en-US" sz="1000" kern="0" dirty="0">
                  <a:solidFill>
                    <a:srgbClr val="1D1D1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驻场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0E2B0DE-EE67-45F2-9164-399267E03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0885" y="2622766"/>
              <a:ext cx="306172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3BA16AC-1FF3-42BE-8B47-2E79A2C78E68}"/>
                </a:ext>
              </a:extLst>
            </p:cNvPr>
            <p:cNvCxnSpPr>
              <a:cxnSpLocks/>
            </p:cNvCxnSpPr>
            <p:nvPr/>
          </p:nvCxnSpPr>
          <p:spPr>
            <a:xfrm>
              <a:off x="4355169" y="2622766"/>
              <a:ext cx="334673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dash"/>
              <a:miter lim="800000"/>
              <a:tailEnd type="triangle"/>
            </a:ln>
            <a:effectLst/>
          </p:spPr>
        </p:cxnSp>
        <p:graphicFrame>
          <p:nvGraphicFramePr>
            <p:cNvPr id="71" name="Object 4">
              <a:extLst>
                <a:ext uri="{FF2B5EF4-FFF2-40B4-BE49-F238E27FC236}">
                  <a16:creationId xmlns:a16="http://schemas.microsoft.com/office/drawing/2014/main" id="{752DFB63-BBC1-4AF1-805C-BA41D62222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065724"/>
                </p:ext>
              </p:extLst>
            </p:nvPr>
          </p:nvGraphicFramePr>
          <p:xfrm>
            <a:off x="8843908" y="1827312"/>
            <a:ext cx="1805947" cy="489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" name="CorelDRAW" r:id="rId7" imgW="1866199" imgH="1034186" progId="CorelDRAW.Graphic.9">
                    <p:embed/>
                  </p:oleObj>
                </mc:Choice>
                <mc:Fallback>
                  <p:oleObj name="CorelDRAW" r:id="rId7" imgW="1866199" imgH="1034186" progId="CorelDRAW.Graphic.9">
                    <p:embed/>
                    <p:pic>
                      <p:nvPicPr>
                        <p:cNvPr id="18" name="Object 4">
                          <a:extLst>
                            <a:ext uri="{FF2B5EF4-FFF2-40B4-BE49-F238E27FC236}">
                              <a16:creationId xmlns:a16="http://schemas.microsoft.com/office/drawing/2014/main" id="{2ACCE83A-CC60-42F9-BA90-1189FFA6B5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3908" y="1827312"/>
                          <a:ext cx="1805947" cy="489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CED06B98-A291-4207-9F40-70241EDCC226}"/>
                </a:ext>
              </a:extLst>
            </p:cNvPr>
            <p:cNvCxnSpPr>
              <a:cxnSpLocks/>
            </p:cNvCxnSpPr>
            <p:nvPr/>
          </p:nvCxnSpPr>
          <p:spPr>
            <a:xfrm>
              <a:off x="7701906" y="1344677"/>
              <a:ext cx="0" cy="1225149"/>
            </a:xfrm>
            <a:prstGeom prst="line">
              <a:avLst/>
            </a:prstGeom>
            <a:noFill/>
            <a:ln w="6350" cap="flat" cmpd="sng" algn="ctr">
              <a:solidFill>
                <a:srgbClr val="1D1D1A"/>
              </a:solidFill>
              <a:prstDash val="dashDot"/>
              <a:miter lim="800000"/>
            </a:ln>
            <a:effectLst/>
          </p:spPr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F0260AD3-1139-4300-AB82-0A83A0478686}"/>
                </a:ext>
              </a:extLst>
            </p:cNvPr>
            <p:cNvCxnSpPr>
              <a:cxnSpLocks/>
            </p:cNvCxnSpPr>
            <p:nvPr/>
          </p:nvCxnSpPr>
          <p:spPr>
            <a:xfrm>
              <a:off x="7731872" y="2622766"/>
              <a:ext cx="3221878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dash"/>
              <a:miter lim="800000"/>
              <a:tailEnd type="triangle"/>
            </a:ln>
            <a:effectLst/>
          </p:spPr>
        </p:cxnSp>
        <p:pic>
          <p:nvPicPr>
            <p:cNvPr id="74" name="Picture 1085" descr="图片199">
              <a:extLst>
                <a:ext uri="{FF2B5EF4-FFF2-40B4-BE49-F238E27FC236}">
                  <a16:creationId xmlns:a16="http://schemas.microsoft.com/office/drawing/2014/main" id="{62657E9F-3193-4F9B-99C5-C657E4E9F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4749" y="2379761"/>
              <a:ext cx="881512" cy="351058"/>
            </a:xfrm>
            <a:prstGeom prst="rect">
              <a:avLst/>
            </a:prstGeom>
            <a:noFill/>
          </p:spPr>
        </p:pic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45917ED-D878-4C6A-8EC8-E2F762B5836B}"/>
                </a:ext>
              </a:extLst>
            </p:cNvPr>
            <p:cNvSpPr txBox="1"/>
            <p:nvPr/>
          </p:nvSpPr>
          <p:spPr>
            <a:xfrm>
              <a:off x="724228" y="1310976"/>
              <a:ext cx="3715867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defTabSz="914204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400" b="1" i="0" u="none" strike="noStrike" kern="0" cap="none" spc="0" normalizeH="0" baseline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2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  </a:t>
              </a: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问题感知（客户投诉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被动响应）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D1C255B-E78C-4DE5-9BF8-65E239BDB71C}"/>
                </a:ext>
              </a:extLst>
            </p:cNvPr>
            <p:cNvSpPr txBox="1"/>
            <p:nvPr/>
          </p:nvSpPr>
          <p:spPr>
            <a:xfrm>
              <a:off x="4392137" y="1310976"/>
              <a:ext cx="3327539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defTabSz="914204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400" b="1" i="0" u="none" strike="noStrike" kern="0" cap="none" spc="0" normalizeH="0" baseline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2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问题分析（多次采集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人工分析）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BB3BDD1-F99B-41CE-BDA5-7B352AC4ACD7}"/>
                </a:ext>
              </a:extLst>
            </p:cNvPr>
            <p:cNvSpPr txBox="1"/>
            <p:nvPr/>
          </p:nvSpPr>
          <p:spPr>
            <a:xfrm>
              <a:off x="7523154" y="1311229"/>
              <a:ext cx="3603129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defTabSz="914204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400" b="1" i="0" u="none" strike="noStrike" kern="0" cap="none" spc="0" normalizeH="0" baseline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2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问题定位（难度大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跨部门）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571F85E-F3DA-476C-9820-2A50849E5A7C}"/>
                </a:ext>
              </a:extLst>
            </p:cNvPr>
            <p:cNvSpPr txBox="1"/>
            <p:nvPr/>
          </p:nvSpPr>
          <p:spPr>
            <a:xfrm>
              <a:off x="3598358" y="2346148"/>
              <a:ext cx="183086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914204">
                <a:defRPr/>
              </a:pPr>
              <a:r>
                <a:rPr kumimoji="1" lang="zh-CN" altLang="en-US" sz="1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日志回传，上升二线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5229A65-9DC7-4085-B4B1-8CC0C08FB59C}"/>
                </a:ext>
              </a:extLst>
            </p:cNvPr>
            <p:cNvSpPr txBox="1"/>
            <p:nvPr/>
          </p:nvSpPr>
          <p:spPr>
            <a:xfrm>
              <a:off x="6979166" y="2337905"/>
              <a:ext cx="183086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defTabSz="914204">
                <a:defRPr/>
              </a:pPr>
              <a:r>
                <a:rPr kumimoji="1" lang="zh-CN" altLang="en-US" sz="10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无法解决，上升三线</a:t>
              </a:r>
            </a:p>
          </p:txBody>
        </p: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8F5FE5A-D553-4F83-9DD0-28DECFC649C5}"/>
                </a:ext>
              </a:extLst>
            </p:cNvPr>
            <p:cNvCxnSpPr>
              <a:cxnSpLocks/>
            </p:cNvCxnSpPr>
            <p:nvPr/>
          </p:nvCxnSpPr>
          <p:spPr>
            <a:xfrm>
              <a:off x="4341625" y="1329003"/>
              <a:ext cx="0" cy="1225149"/>
            </a:xfrm>
            <a:prstGeom prst="line">
              <a:avLst/>
            </a:prstGeom>
            <a:noFill/>
            <a:ln w="6350" cap="flat" cmpd="sng" algn="ctr">
              <a:solidFill>
                <a:srgbClr val="1D1D1A"/>
              </a:solidFill>
              <a:prstDash val="dashDot"/>
              <a:miter lim="800000"/>
            </a:ln>
            <a:effectLst/>
          </p:spPr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04CEA27-66A1-4EA3-BF66-F57EC6E1BC2A}"/>
                </a:ext>
              </a:extLst>
            </p:cNvPr>
            <p:cNvSpPr/>
            <p:nvPr/>
          </p:nvSpPr>
          <p:spPr>
            <a:xfrm>
              <a:off x="741471" y="1809194"/>
              <a:ext cx="1587187" cy="29981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E00F6BD-3833-47B7-AC22-3B85CACD4E80}"/>
                </a:ext>
              </a:extLst>
            </p:cNvPr>
            <p:cNvSpPr/>
            <p:nvPr/>
          </p:nvSpPr>
          <p:spPr>
            <a:xfrm>
              <a:off x="680158" y="776418"/>
              <a:ext cx="10416786" cy="369332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DDDDDD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现网故障运维流程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74B431ED-AB6F-4A8F-AB3D-F291D6B03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7604" y="1840205"/>
              <a:ext cx="606547" cy="497700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86F95BBE-899F-4B4D-BB06-A979F5F27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4151" y="1812225"/>
              <a:ext cx="561863" cy="561863"/>
            </a:xfrm>
            <a:prstGeom prst="rect">
              <a:avLst/>
            </a:prstGeom>
          </p:spPr>
        </p:pic>
      </p:grp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27353053-0E2B-4AA0-9EA1-D7ADEC84D53C}"/>
              </a:ext>
            </a:extLst>
          </p:cNvPr>
          <p:cNvSpPr/>
          <p:nvPr/>
        </p:nvSpPr>
        <p:spPr>
          <a:xfrm>
            <a:off x="1390813" y="3345052"/>
            <a:ext cx="4000113" cy="3383919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3078BA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5245586-9533-431A-9CFD-4C39DBF83C55}"/>
              </a:ext>
            </a:extLst>
          </p:cNvPr>
          <p:cNvSpPr/>
          <p:nvPr/>
        </p:nvSpPr>
        <p:spPr>
          <a:xfrm>
            <a:off x="1577682" y="3347139"/>
            <a:ext cx="355326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78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痛点一：人工分析耗时长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EC9F95A2-59C0-4A44-93FC-19F9BAB7C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06056"/>
              </p:ext>
            </p:extLst>
          </p:nvPr>
        </p:nvGraphicFramePr>
        <p:xfrm>
          <a:off x="1838636" y="5095434"/>
          <a:ext cx="3272112" cy="859500"/>
        </p:xfrm>
        <a:graphic>
          <a:graphicData uri="http://schemas.openxmlformats.org/drawingml/2006/table">
            <a:tbl>
              <a:tblPr/>
              <a:tblGrid>
                <a:gridCol w="1254247">
                  <a:extLst>
                    <a:ext uri="{9D8B030D-6E8A-4147-A177-3AD203B41FA5}">
                      <a16:colId xmlns:a16="http://schemas.microsoft.com/office/drawing/2014/main" val="315957203"/>
                    </a:ext>
                  </a:extLst>
                </a:gridCol>
                <a:gridCol w="574731">
                  <a:extLst>
                    <a:ext uri="{9D8B030D-6E8A-4147-A177-3AD203B41FA5}">
                      <a16:colId xmlns:a16="http://schemas.microsoft.com/office/drawing/2014/main" val="3490082205"/>
                    </a:ext>
                  </a:extLst>
                </a:gridCol>
                <a:gridCol w="679334">
                  <a:extLst>
                    <a:ext uri="{9D8B030D-6E8A-4147-A177-3AD203B41FA5}">
                      <a16:colId xmlns:a16="http://schemas.microsoft.com/office/drawing/2014/main" val="2717935874"/>
                    </a:ext>
                  </a:extLst>
                </a:gridCol>
                <a:gridCol w="763800">
                  <a:extLst>
                    <a:ext uri="{9D8B030D-6E8A-4147-A177-3AD203B41FA5}">
                      <a16:colId xmlns:a16="http://schemas.microsoft.com/office/drawing/2014/main" val="968516124"/>
                    </a:ext>
                  </a:extLst>
                </a:gridCol>
              </a:tblGrid>
              <a:tr h="1667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1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OSS-FBB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1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OSS-MBB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1F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442457"/>
                  </a:ext>
                </a:extLst>
              </a:tr>
              <a:tr h="1667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问题数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6926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108528"/>
                  </a:ext>
                </a:extLst>
              </a:tr>
              <a:tr h="1667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平均处理时长</a:t>
                      </a:r>
                      <a:r>
                        <a:rPr lang="en-US" altLang="zh-CN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r>
                        <a:rPr lang="en-US" altLang="zh-CN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1050" b="0" i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70480"/>
                  </a:ext>
                </a:extLst>
              </a:tr>
              <a:tr h="1667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技术支持工程师数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182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人年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769582"/>
                  </a:ext>
                </a:extLst>
              </a:tr>
            </a:tbl>
          </a:graphicData>
        </a:graphic>
      </p:graphicFrame>
      <p:sp>
        <p:nvSpPr>
          <p:cNvPr id="92" name="矩形 91">
            <a:extLst>
              <a:ext uri="{FF2B5EF4-FFF2-40B4-BE49-F238E27FC236}">
                <a16:creationId xmlns:a16="http://schemas.microsoft.com/office/drawing/2014/main" id="{9E3D7D04-8191-48F2-86E7-2D3E43AF0387}"/>
              </a:ext>
            </a:extLst>
          </p:cNvPr>
          <p:cNvSpPr/>
          <p:nvPr/>
        </p:nvSpPr>
        <p:spPr>
          <a:xfrm>
            <a:off x="1731837" y="5919494"/>
            <a:ext cx="3531135" cy="80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78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问题处理时间长，整体效率低：</a:t>
            </a:r>
            <a:r>
              <a:rPr lang="en-US" altLang="zh-CN" sz="10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10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升级到中国</a:t>
            </a:r>
            <a:r>
              <a:rPr lang="en-US" altLang="zh-CN" sz="10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GTAC</a:t>
            </a:r>
            <a:r>
              <a:rPr lang="zh-CN" altLang="en-US" sz="10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处理的问题单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平均处理时长近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天；涉及一线、运维、开发人员接近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人。</a:t>
            </a:r>
            <a:endParaRPr lang="zh-CN" altLang="en-US" sz="10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3" name="图片 92">
            <a:extLst>
              <a:ext uri="{FF2B5EF4-FFF2-40B4-BE49-F238E27FC236}">
                <a16:creationId xmlns:a16="http://schemas.microsoft.com/office/drawing/2014/main" id="{0904DA53-34FC-4BAF-85A3-5988CFD696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5584" y="3810759"/>
            <a:ext cx="3272112" cy="1198052"/>
          </a:xfrm>
          <a:prstGeom prst="rect">
            <a:avLst/>
          </a:prstGeom>
        </p:spPr>
      </p:pic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8A88984C-1733-4F5F-B8BD-AEA4BE56C143}"/>
              </a:ext>
            </a:extLst>
          </p:cNvPr>
          <p:cNvSpPr/>
          <p:nvPr/>
        </p:nvSpPr>
        <p:spPr>
          <a:xfrm>
            <a:off x="5840320" y="3343772"/>
            <a:ext cx="4000113" cy="3383919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3078BA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A46230A-2034-4064-8A8F-80A64B2457B8}"/>
              </a:ext>
            </a:extLst>
          </p:cNvPr>
          <p:cNvSpPr/>
          <p:nvPr/>
        </p:nvSpPr>
        <p:spPr>
          <a:xfrm>
            <a:off x="6065610" y="3345859"/>
            <a:ext cx="355326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78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痛点二：依赖专家经验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931F85C-7DB9-4F1D-96F2-146CC0B21C74}"/>
              </a:ext>
            </a:extLst>
          </p:cNvPr>
          <p:cNvSpPr/>
          <p:nvPr/>
        </p:nvSpPr>
        <p:spPr>
          <a:xfrm>
            <a:off x="6319167" y="3774528"/>
            <a:ext cx="31988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78">
              <a:defRPr/>
            </a:pPr>
            <a:r>
              <a:rPr lang="en-US" altLang="zh-CN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特性网上问题</a:t>
            </a:r>
            <a:r>
              <a:rPr lang="en-US" altLang="zh-CN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260+</a:t>
            </a:r>
            <a:r>
              <a:rPr lang="zh-CN" altLang="en-US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个，排名</a:t>
            </a:r>
            <a:r>
              <a:rPr lang="en-US" altLang="zh-CN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产品网上问题 </a:t>
            </a:r>
            <a:r>
              <a:rPr lang="en-US" altLang="zh-CN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</a:t>
            </a:r>
            <a:r>
              <a:rPr lang="zh-CN" altLang="en-US" sz="11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该专项问题依靠专家梳理日志规则 </a:t>
            </a:r>
            <a:r>
              <a:rPr lang="en-US" altLang="zh-CN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290+ 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条解决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7ADF5C7-B270-434D-865F-D63C9B6DA7AC}"/>
              </a:ext>
            </a:extLst>
          </p:cNvPr>
          <p:cNvSpPr/>
          <p:nvPr/>
        </p:nvSpPr>
        <p:spPr>
          <a:xfrm>
            <a:off x="6201493" y="5826700"/>
            <a:ext cx="3277765" cy="803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78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处理场景固化，灵活性差：</a:t>
            </a:r>
            <a:r>
              <a:rPr lang="zh-CN" altLang="en-US" sz="10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只能解决预置规则框架内的问题，且需要人工维护规则资产，缺乏灵活性；无法即时从现网解决的历史问题中回收知识，持续积累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9BB2B59E-BC88-4CD9-BB43-5E14F7098D29}"/>
              </a:ext>
            </a:extLst>
          </p:cNvPr>
          <p:cNvGrpSpPr/>
          <p:nvPr/>
        </p:nvGrpSpPr>
        <p:grpSpPr>
          <a:xfrm>
            <a:off x="6362190" y="4113800"/>
            <a:ext cx="2948177" cy="1790021"/>
            <a:chOff x="8653792" y="3710108"/>
            <a:chExt cx="2948177" cy="1790021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919300F6-4B24-484C-85EB-8AFFA986222F}"/>
                </a:ext>
              </a:extLst>
            </p:cNvPr>
            <p:cNvGrpSpPr/>
            <p:nvPr/>
          </p:nvGrpSpPr>
          <p:grpSpPr>
            <a:xfrm>
              <a:off x="8653792" y="3886850"/>
              <a:ext cx="2900962" cy="1613279"/>
              <a:chOff x="538878" y="2678863"/>
              <a:chExt cx="5255584" cy="2042636"/>
            </a:xfrm>
          </p:grpSpPr>
          <p:sp>
            <p:nvSpPr>
              <p:cNvPr id="134" name="五边形 90">
                <a:extLst>
                  <a:ext uri="{FF2B5EF4-FFF2-40B4-BE49-F238E27FC236}">
                    <a16:creationId xmlns:a16="http://schemas.microsoft.com/office/drawing/2014/main" id="{77C483B4-5753-4440-A037-16532FBF6362}"/>
                  </a:ext>
                </a:extLst>
              </p:cNvPr>
              <p:cNvSpPr/>
              <p:nvPr/>
            </p:nvSpPr>
            <p:spPr bwMode="auto">
              <a:xfrm>
                <a:off x="4104678" y="2678863"/>
                <a:ext cx="1689784" cy="265968"/>
              </a:xfrm>
              <a:prstGeom prst="homePlate">
                <a:avLst>
                  <a:gd name="adj" fmla="val 67778"/>
                </a:avLst>
              </a:prstGeom>
              <a:solidFill>
                <a:srgbClr val="5B9BD5">
                  <a:lumMod val="60000"/>
                  <a:lumOff val="40000"/>
                </a:srgbClr>
              </a:solidFill>
              <a:ln w="571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3</a:t>
                </a:r>
                <a:endParaRPr lang="zh-CN" altLang="en-US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135" name="组合 35">
                <a:extLst>
                  <a:ext uri="{FF2B5EF4-FFF2-40B4-BE49-F238E27FC236}">
                    <a16:creationId xmlns:a16="http://schemas.microsoft.com/office/drawing/2014/main" id="{A773E56A-4D5B-4A77-A40A-0E0AF75954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878" y="3217594"/>
                <a:ext cx="1831434" cy="1503905"/>
                <a:chOff x="661723" y="3222009"/>
                <a:chExt cx="2579427" cy="2448502"/>
              </a:xfrm>
            </p:grpSpPr>
            <p:grpSp>
              <p:nvGrpSpPr>
                <p:cNvPr id="137" name="组合 8">
                  <a:extLst>
                    <a:ext uri="{FF2B5EF4-FFF2-40B4-BE49-F238E27FC236}">
                      <a16:creationId xmlns:a16="http://schemas.microsoft.com/office/drawing/2014/main" id="{3E3DC88D-63D8-469C-B76A-5270C13188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1723" y="3222009"/>
                  <a:ext cx="342865" cy="2448502"/>
                  <a:chOff x="3234518" y="2545307"/>
                  <a:chExt cx="342865" cy="2448502"/>
                </a:xfrm>
              </p:grpSpPr>
              <p:cxnSp>
                <p:nvCxnSpPr>
                  <p:cNvPr id="139" name="直接连接符 138">
                    <a:extLst>
                      <a:ext uri="{FF2B5EF4-FFF2-40B4-BE49-F238E27FC236}">
                        <a16:creationId xmlns:a16="http://schemas.microsoft.com/office/drawing/2014/main" id="{BCDA2241-0C46-43D8-95D8-4F65C681B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12300" y="2746980"/>
                    <a:ext cx="0" cy="1992657"/>
                  </a:xfrm>
                  <a:prstGeom prst="line">
                    <a:avLst/>
                  </a:prstGeom>
                  <a:noFill/>
                  <a:ln w="76200" cap="flat" cmpd="sng" algn="ctr"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40" name="菱形 139">
                    <a:extLst>
                      <a:ext uri="{FF2B5EF4-FFF2-40B4-BE49-F238E27FC236}">
                        <a16:creationId xmlns:a16="http://schemas.microsoft.com/office/drawing/2014/main" id="{5A5C92AA-B437-4C20-AD09-1228CA99993B}"/>
                      </a:ext>
                    </a:extLst>
                  </p:cNvPr>
                  <p:cNvSpPr/>
                  <p:nvPr/>
                </p:nvSpPr>
                <p:spPr>
                  <a:xfrm>
                    <a:off x="3234518" y="2545307"/>
                    <a:ext cx="341277" cy="341414"/>
                  </a:xfrm>
                  <a:prstGeom prst="diamond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菱形 140">
                    <a:extLst>
                      <a:ext uri="{FF2B5EF4-FFF2-40B4-BE49-F238E27FC236}">
                        <a16:creationId xmlns:a16="http://schemas.microsoft.com/office/drawing/2014/main" id="{A4445C90-892E-4CAA-B30A-87336F8291F1}"/>
                      </a:ext>
                    </a:extLst>
                  </p:cNvPr>
                  <p:cNvSpPr/>
                  <p:nvPr/>
                </p:nvSpPr>
                <p:spPr>
                  <a:xfrm>
                    <a:off x="3236105" y="4652396"/>
                    <a:ext cx="341278" cy="341413"/>
                  </a:xfrm>
                  <a:prstGeom prst="diamond">
                    <a:avLst/>
                  </a:prstGeom>
                  <a:solidFill>
                    <a:sysClr val="windowText" lastClr="000000">
                      <a:lumMod val="50000"/>
                      <a:lumOff val="50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8" name="五边形 85">
                  <a:extLst>
                    <a:ext uri="{FF2B5EF4-FFF2-40B4-BE49-F238E27FC236}">
                      <a16:creationId xmlns:a16="http://schemas.microsoft.com/office/drawing/2014/main" id="{1966C382-519E-4109-A196-72ED5E8BB632}"/>
                    </a:ext>
                  </a:extLst>
                </p:cNvPr>
                <p:cNvSpPr/>
                <p:nvPr/>
              </p:nvSpPr>
              <p:spPr>
                <a:xfrm>
                  <a:off x="852204" y="3603122"/>
                  <a:ext cx="2388946" cy="420812"/>
                </a:xfrm>
                <a:prstGeom prst="homePlate">
                  <a:avLst>
                    <a:gd name="adj" fmla="val 67778"/>
                  </a:avLst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5715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400" b="1" kern="0" dirty="0">
                      <a:solidFill>
                        <a:prstClr val="white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1</a:t>
                  </a:r>
                  <a:endParaRPr lang="zh-CN" altLang="en-US" sz="14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36" name="五边形 79">
                <a:extLst>
                  <a:ext uri="{FF2B5EF4-FFF2-40B4-BE49-F238E27FC236}">
                    <a16:creationId xmlns:a16="http://schemas.microsoft.com/office/drawing/2014/main" id="{F9878F5A-864E-447E-AC29-DDF8307A0D7A}"/>
                  </a:ext>
                </a:extLst>
              </p:cNvPr>
              <p:cNvSpPr/>
              <p:nvPr/>
            </p:nvSpPr>
            <p:spPr bwMode="auto">
              <a:xfrm>
                <a:off x="2433307" y="3012632"/>
                <a:ext cx="1597498" cy="278214"/>
              </a:xfrm>
              <a:prstGeom prst="homePlate">
                <a:avLst>
                  <a:gd name="adj" fmla="val 67778"/>
                </a:avLst>
              </a:prstGeom>
              <a:solidFill>
                <a:srgbClr val="5B9BD5">
                  <a:lumMod val="40000"/>
                  <a:lumOff val="60000"/>
                </a:srgbClr>
              </a:solidFill>
              <a:ln w="571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b="1" kern="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Arial" panose="020B0604020202020204" pitchFamily="34" charset="0"/>
                  </a:rPr>
                  <a:t>2</a:t>
                </a:r>
                <a:endParaRPr lang="zh-CN" altLang="en-US" sz="20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5" name="TextBox 26">
              <a:extLst>
                <a:ext uri="{FF2B5EF4-FFF2-40B4-BE49-F238E27FC236}">
                  <a16:creationId xmlns:a16="http://schemas.microsoft.com/office/drawing/2014/main" id="{45702349-03AF-479E-83C1-AEF0D4C3F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5088" y="4792352"/>
              <a:ext cx="80016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全量代码日志梳理</a:t>
              </a:r>
            </a:p>
          </p:txBody>
        </p:sp>
        <p:sp>
          <p:nvSpPr>
            <p:cNvPr id="126" name="TextBox 28">
              <a:extLst>
                <a:ext uri="{FF2B5EF4-FFF2-40B4-BE49-F238E27FC236}">
                  <a16:creationId xmlns:a16="http://schemas.microsoft.com/office/drawing/2014/main" id="{F89A9275-0CD4-4047-8566-2442EB2FB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9736" y="4440076"/>
              <a:ext cx="9231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1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确定日志规则</a:t>
              </a:r>
              <a:r>
                <a:rPr lang="en-US" altLang="zh-CN" sz="11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292</a:t>
              </a:r>
              <a:r>
                <a:rPr lang="zh-CN" altLang="en-US" sz="1100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条</a:t>
              </a:r>
            </a:p>
          </p:txBody>
        </p:sp>
        <p:sp>
          <p:nvSpPr>
            <p:cNvPr id="127" name="TextBox 29">
              <a:extLst>
                <a:ext uri="{FF2B5EF4-FFF2-40B4-BE49-F238E27FC236}">
                  <a16:creationId xmlns:a16="http://schemas.microsoft.com/office/drawing/2014/main" id="{69E05349-ED5C-45DC-84C3-1C427B3BE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2890" y="4157614"/>
              <a:ext cx="949079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1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基于规则精准匹配定位</a:t>
              </a:r>
              <a:endPara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4DF0DCD7-F554-4D3F-89A5-313F7BDB2B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694515" y="4084929"/>
              <a:ext cx="0" cy="966654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29" name="菱形 128">
              <a:extLst>
                <a:ext uri="{FF2B5EF4-FFF2-40B4-BE49-F238E27FC236}">
                  <a16:creationId xmlns:a16="http://schemas.microsoft.com/office/drawing/2014/main" id="{FC07CB0A-5E06-4333-B85F-266949247D11}"/>
                </a:ext>
              </a:extLst>
            </p:cNvPr>
            <p:cNvSpPr/>
            <p:nvPr/>
          </p:nvSpPr>
          <p:spPr bwMode="auto">
            <a:xfrm>
              <a:off x="9624840" y="3987096"/>
              <a:ext cx="133751" cy="165623"/>
            </a:xfrm>
            <a:prstGeom prst="diamond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0" name="菱形 129">
              <a:extLst>
                <a:ext uri="{FF2B5EF4-FFF2-40B4-BE49-F238E27FC236}">
                  <a16:creationId xmlns:a16="http://schemas.microsoft.com/office/drawing/2014/main" id="{CEB425BB-461E-4D5A-BAB0-D0F5BF24F03C}"/>
                </a:ext>
              </a:extLst>
            </p:cNvPr>
            <p:cNvSpPr/>
            <p:nvPr/>
          </p:nvSpPr>
          <p:spPr bwMode="auto">
            <a:xfrm>
              <a:off x="9625462" y="5009262"/>
              <a:ext cx="133751" cy="165622"/>
            </a:xfrm>
            <a:prstGeom prst="diamond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C55D8EE7-9E0A-4614-B5B0-DB83D61451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607146" y="3807941"/>
              <a:ext cx="0" cy="966654"/>
            </a:xfrm>
            <a:prstGeom prst="line">
              <a:avLst/>
            </a:prstGeom>
            <a:noFill/>
            <a:ln w="762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132" name="菱形 131">
              <a:extLst>
                <a:ext uri="{FF2B5EF4-FFF2-40B4-BE49-F238E27FC236}">
                  <a16:creationId xmlns:a16="http://schemas.microsoft.com/office/drawing/2014/main" id="{7F58AD99-D37F-4311-AE36-41A2519F9C5F}"/>
                </a:ext>
              </a:extLst>
            </p:cNvPr>
            <p:cNvSpPr/>
            <p:nvPr/>
          </p:nvSpPr>
          <p:spPr bwMode="auto">
            <a:xfrm>
              <a:off x="10537471" y="3710108"/>
              <a:ext cx="133751" cy="165623"/>
            </a:xfrm>
            <a:prstGeom prst="diamond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3" name="菱形 132">
              <a:extLst>
                <a:ext uri="{FF2B5EF4-FFF2-40B4-BE49-F238E27FC236}">
                  <a16:creationId xmlns:a16="http://schemas.microsoft.com/office/drawing/2014/main" id="{1EC12E70-4CA5-4521-BAE7-342ED74D2AF0}"/>
                </a:ext>
              </a:extLst>
            </p:cNvPr>
            <p:cNvSpPr/>
            <p:nvPr/>
          </p:nvSpPr>
          <p:spPr bwMode="auto">
            <a:xfrm>
              <a:off x="10538093" y="4732274"/>
              <a:ext cx="133751" cy="165622"/>
            </a:xfrm>
            <a:prstGeom prst="diamond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3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8CBD36-044A-7C8D-6262-B5600EB8BD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  <p:sp>
        <p:nvSpPr>
          <p:cNvPr id="85" name="标题 2">
            <a:extLst>
              <a:ext uri="{FF2B5EF4-FFF2-40B4-BE49-F238E27FC236}">
                <a16:creationId xmlns:a16="http://schemas.microsoft.com/office/drawing/2014/main" id="{D5CB48B9-128F-4636-AC0B-CDDB9C4C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93" y="344653"/>
            <a:ext cx="11282028" cy="648000"/>
          </a:xfrm>
        </p:spPr>
        <p:txBody>
          <a:bodyPr/>
          <a:lstStyle/>
          <a:p>
            <a:r>
              <a:rPr kumimoji="1" lang="zh-CN" altLang="en-US" dirty="0"/>
              <a:t>智能化日志异常检测方案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DE8CED-19AA-4EDB-8BEA-27AE84DBEF97}"/>
              </a:ext>
            </a:extLst>
          </p:cNvPr>
          <p:cNvSpPr/>
          <p:nvPr/>
        </p:nvSpPr>
        <p:spPr>
          <a:xfrm>
            <a:off x="1923068" y="1283859"/>
            <a:ext cx="6909847" cy="491163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42E6F2-49B4-40C3-95DA-F74C5AC3F5BA}"/>
              </a:ext>
            </a:extLst>
          </p:cNvPr>
          <p:cNvSpPr txBox="1"/>
          <p:nvPr/>
        </p:nvSpPr>
        <p:spPr>
          <a:xfrm>
            <a:off x="2303835" y="1458030"/>
            <a:ext cx="446276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异常日志检测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6CE5D7-3A79-43A3-8A8A-72399FF77AD4}"/>
              </a:ext>
            </a:extLst>
          </p:cNvPr>
          <p:cNvSpPr/>
          <p:nvPr/>
        </p:nvSpPr>
        <p:spPr>
          <a:xfrm>
            <a:off x="3124616" y="1458030"/>
            <a:ext cx="5486408" cy="13194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DC33063-8782-405D-9CDB-5FB2DDEAEC4F}"/>
              </a:ext>
            </a:extLst>
          </p:cNvPr>
          <p:cNvSpPr txBox="1"/>
          <p:nvPr/>
        </p:nvSpPr>
        <p:spPr>
          <a:xfrm>
            <a:off x="2303835" y="3037664"/>
            <a:ext cx="446276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异常根因分析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D012569-7B1C-4877-A191-4505D8E5C817}"/>
              </a:ext>
            </a:extLst>
          </p:cNvPr>
          <p:cNvSpPr/>
          <p:nvPr/>
        </p:nvSpPr>
        <p:spPr>
          <a:xfrm>
            <a:off x="3124616" y="3037664"/>
            <a:ext cx="5486408" cy="13194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B780CD2-673A-4793-AEBE-92403CF6FA04}"/>
              </a:ext>
            </a:extLst>
          </p:cNvPr>
          <p:cNvSpPr txBox="1"/>
          <p:nvPr/>
        </p:nvSpPr>
        <p:spPr>
          <a:xfrm>
            <a:off x="2303835" y="4617298"/>
            <a:ext cx="446276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日志诊断推荐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E9EEE64-178C-4BB5-AC6B-386EB270426F}"/>
              </a:ext>
            </a:extLst>
          </p:cNvPr>
          <p:cNvSpPr/>
          <p:nvPr/>
        </p:nvSpPr>
        <p:spPr>
          <a:xfrm>
            <a:off x="3124616" y="4617298"/>
            <a:ext cx="5486408" cy="131947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583070-1C26-4BE3-9751-0CBE7D4E8228}"/>
              </a:ext>
            </a:extLst>
          </p:cNvPr>
          <p:cNvSpPr/>
          <p:nvPr/>
        </p:nvSpPr>
        <p:spPr>
          <a:xfrm>
            <a:off x="3202996" y="1640910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415F3C1-4C4D-47E8-8045-012D78535A30}"/>
              </a:ext>
            </a:extLst>
          </p:cNvPr>
          <p:cNvSpPr/>
          <p:nvPr/>
        </p:nvSpPr>
        <p:spPr>
          <a:xfrm>
            <a:off x="6958951" y="1635537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序列构造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95192722-39EA-420F-BDAF-63CA4970EF7E}"/>
              </a:ext>
            </a:extLst>
          </p:cNvPr>
          <p:cNvSpPr/>
          <p:nvPr/>
        </p:nvSpPr>
        <p:spPr>
          <a:xfrm>
            <a:off x="3202996" y="2218996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DC3938B-BBF6-42DC-8D23-991D504120F2}"/>
              </a:ext>
            </a:extLst>
          </p:cNvPr>
          <p:cNvSpPr/>
          <p:nvPr/>
        </p:nvSpPr>
        <p:spPr>
          <a:xfrm>
            <a:off x="5084042" y="1642578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模板生成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87D6583-E98B-41B6-AD92-F089DBBA6355}"/>
              </a:ext>
            </a:extLst>
          </p:cNvPr>
          <p:cNvSpPr/>
          <p:nvPr/>
        </p:nvSpPr>
        <p:spPr>
          <a:xfrm>
            <a:off x="5084042" y="2218996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7972B35-7F76-4148-B0D9-62A422D3F4EC}"/>
              </a:ext>
            </a:extLst>
          </p:cNvPr>
          <p:cNvSpPr/>
          <p:nvPr/>
        </p:nvSpPr>
        <p:spPr>
          <a:xfrm>
            <a:off x="6958951" y="2218996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55DFA7B-F50B-4AAC-A946-21EE371C508D}"/>
              </a:ext>
            </a:extLst>
          </p:cNvPr>
          <p:cNvSpPr/>
          <p:nvPr/>
        </p:nvSpPr>
        <p:spPr>
          <a:xfrm>
            <a:off x="5084042" y="5317918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归纳总结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0F03526-BD6F-47D7-88E4-35E15D9FB372}"/>
              </a:ext>
            </a:extLst>
          </p:cNvPr>
          <p:cNvSpPr/>
          <p:nvPr/>
        </p:nvSpPr>
        <p:spPr>
          <a:xfrm>
            <a:off x="3202996" y="3206261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事件提取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1EEEF51-E355-45C6-8341-6C9A3770C791}"/>
              </a:ext>
            </a:extLst>
          </p:cNvPr>
          <p:cNvSpPr/>
          <p:nvPr/>
        </p:nvSpPr>
        <p:spPr>
          <a:xfrm>
            <a:off x="6958951" y="3200888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B6BACB1-A02B-46A6-ADFC-2D2DBA4D83E6}"/>
              </a:ext>
            </a:extLst>
          </p:cNvPr>
          <p:cNvSpPr/>
          <p:nvPr/>
        </p:nvSpPr>
        <p:spPr>
          <a:xfrm>
            <a:off x="3202996" y="3784347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8DBB0C3F-5228-4A7C-9E99-D1A8BEE273CC}"/>
              </a:ext>
            </a:extLst>
          </p:cNvPr>
          <p:cNvSpPr/>
          <p:nvPr/>
        </p:nvSpPr>
        <p:spPr>
          <a:xfrm>
            <a:off x="5084042" y="3207929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行为分析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595C3A2-BA74-4086-998B-A4BF2911F433}"/>
              </a:ext>
            </a:extLst>
          </p:cNvPr>
          <p:cNvSpPr/>
          <p:nvPr/>
        </p:nvSpPr>
        <p:spPr>
          <a:xfrm>
            <a:off x="5084042" y="3784347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运维经验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ED295C21-659A-41D7-BCEA-FC49256B10FB}"/>
              </a:ext>
            </a:extLst>
          </p:cNvPr>
          <p:cNvSpPr/>
          <p:nvPr/>
        </p:nvSpPr>
        <p:spPr>
          <a:xfrm>
            <a:off x="3202996" y="4722790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8F3ED46-6561-45DE-A1D4-043DD821BFEC}"/>
              </a:ext>
            </a:extLst>
          </p:cNvPr>
          <p:cNvSpPr/>
          <p:nvPr/>
        </p:nvSpPr>
        <p:spPr>
          <a:xfrm>
            <a:off x="6958951" y="4717417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问题根因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6191EBA-DF2B-4640-AE6F-CA92B32E83B8}"/>
              </a:ext>
            </a:extLst>
          </p:cNvPr>
          <p:cNvSpPr/>
          <p:nvPr/>
        </p:nvSpPr>
        <p:spPr>
          <a:xfrm>
            <a:off x="3202996" y="5300876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逻辑链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84EA833-4977-49BC-9DC0-AC299C14D8DD}"/>
              </a:ext>
            </a:extLst>
          </p:cNvPr>
          <p:cNvSpPr/>
          <p:nvPr/>
        </p:nvSpPr>
        <p:spPr>
          <a:xfrm>
            <a:off x="5084042" y="4724458"/>
            <a:ext cx="1584960" cy="391886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运维经验</a:t>
            </a:r>
          </a:p>
        </p:txBody>
      </p:sp>
    </p:spTree>
    <p:extLst>
      <p:ext uri="{BB962C8B-B14F-4D97-AF65-F5344CB8AC3E}">
        <p14:creationId xmlns:p14="http://schemas.microsoft.com/office/powerpoint/2010/main" val="131140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8CBD36-044A-7C8D-6262-B5600EB8BD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sp>
        <p:nvSpPr>
          <p:cNvPr id="85" name="标题 2">
            <a:extLst>
              <a:ext uri="{FF2B5EF4-FFF2-40B4-BE49-F238E27FC236}">
                <a16:creationId xmlns:a16="http://schemas.microsoft.com/office/drawing/2014/main" id="{D5CB48B9-128F-4636-AC0B-CDDB9C4C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93" y="344653"/>
            <a:ext cx="11282028" cy="648000"/>
          </a:xfrm>
        </p:spPr>
        <p:txBody>
          <a:bodyPr/>
          <a:lstStyle/>
          <a:p>
            <a:r>
              <a:rPr kumimoji="1" lang="zh-CN" altLang="en-US" dirty="0"/>
              <a:t>日志大模型：</a:t>
            </a:r>
            <a:r>
              <a:rPr kumimoji="1" lang="en-US" altLang="zh-CN" dirty="0" err="1"/>
              <a:t>LogGPT</a:t>
            </a:r>
            <a:r>
              <a:rPr kumimoji="1" lang="zh-CN" altLang="en-US" dirty="0"/>
              <a:t>日志异常检测方案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5CD7D0-5E84-454C-AFDE-623D67162D12}"/>
              </a:ext>
            </a:extLst>
          </p:cNvPr>
          <p:cNvSpPr/>
          <p:nvPr/>
        </p:nvSpPr>
        <p:spPr>
          <a:xfrm>
            <a:off x="506160" y="5638297"/>
            <a:ext cx="5620969" cy="57028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1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技术方案：</a:t>
            </a:r>
            <a:r>
              <a:rPr lang="en-US" altLang="zh-CN" sz="11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sz="11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架构，零标注，长稳环境日志预训练日志大模型</a:t>
            </a:r>
            <a:r>
              <a:rPr lang="en-US" altLang="zh-CN" sz="1100" b="1" kern="0" dirty="0" err="1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LogGPT</a:t>
            </a:r>
            <a:endParaRPr lang="en-US" altLang="zh-CN" sz="1100" b="1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1100" b="1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DCA0637-D898-40BD-89B7-3FA88E58B6DB}"/>
              </a:ext>
            </a:extLst>
          </p:cNvPr>
          <p:cNvSpPr/>
          <p:nvPr/>
        </p:nvSpPr>
        <p:spPr>
          <a:xfrm>
            <a:off x="1145382" y="2019987"/>
            <a:ext cx="10940507" cy="516745"/>
          </a:xfrm>
          <a:prstGeom prst="rect">
            <a:avLst/>
          </a:prstGeom>
          <a:solidFill>
            <a:srgbClr val="1D1D1A">
              <a:lumMod val="10000"/>
              <a:lumOff val="90000"/>
            </a:srgbClr>
          </a:solidFill>
        </p:spPr>
        <p:txBody>
          <a:bodyPr wrap="square" anchor="ctr" anchorCtr="0">
            <a:spAutoFit/>
          </a:bodyPr>
          <a:lstStyle/>
          <a:p>
            <a:pPr marL="0" marR="0" lvl="0" indent="0" defTabSz="913943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、基于自训练语言模型，实现自动化异常日志片段检测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3943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、融合多源运维经验，支撑问题根因定位分析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E6346BE-5184-440F-8E88-95135B0B390E}"/>
              </a:ext>
            </a:extLst>
          </p:cNvPr>
          <p:cNvSpPr txBox="1"/>
          <p:nvPr/>
        </p:nvSpPr>
        <p:spPr>
          <a:xfrm>
            <a:off x="228804" y="2020087"/>
            <a:ext cx="802277" cy="519648"/>
          </a:xfrm>
          <a:prstGeom prst="rect">
            <a:avLst/>
          </a:prstGeom>
          <a:solidFill>
            <a:srgbClr val="CCECFF"/>
          </a:solidFill>
          <a:ln w="9525">
            <a:solidFill>
              <a:srgbClr val="1D1D1A">
                <a:lumMod val="10000"/>
                <a:lumOff val="90000"/>
              </a:srgbClr>
            </a:solidFill>
            <a:miter lim="800000"/>
            <a:headEnd/>
            <a:tailEnd/>
          </a:ln>
        </p:spPr>
        <p:txBody>
          <a:bodyPr anchor="ctr">
            <a:noAutofit/>
          </a:bodyPr>
          <a:lstStyle>
            <a:defPPr>
              <a:defRPr lang="en-US"/>
            </a:defPPr>
            <a:lvl1pPr algn="ctr" defTabSz="304312" eaLnBrk="0" fontAlgn="base" hangingPunct="0">
              <a:spcBef>
                <a:spcPct val="0"/>
              </a:spcBef>
              <a:spcAft>
                <a:spcPct val="0"/>
              </a:spcAft>
              <a:defRPr sz="1597" b="1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30419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关键</a:t>
            </a:r>
            <a:endParaRPr kumimoji="0" lang="en-US" altLang="zh-CN" sz="1599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ctr" defTabSz="30419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A9AB09C-8A79-46E0-BD3C-D95233886214}"/>
              </a:ext>
            </a:extLst>
          </p:cNvPr>
          <p:cNvSpPr/>
          <p:nvPr/>
        </p:nvSpPr>
        <p:spPr>
          <a:xfrm>
            <a:off x="1145381" y="1341115"/>
            <a:ext cx="10932634" cy="516745"/>
          </a:xfrm>
          <a:prstGeom prst="rect">
            <a:avLst/>
          </a:prstGeom>
          <a:solidFill>
            <a:srgbClr val="1D1D1A">
              <a:lumMod val="10000"/>
              <a:lumOff val="90000"/>
            </a:srgbClr>
          </a:solidFill>
        </p:spPr>
        <p:txBody>
          <a:bodyPr wrap="square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、客户业务场景繁多、日志更新快，需要提供工具快速生成异常日志检测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及快速版本迭代能力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大模型</a:t>
            </a:r>
            <a:r>
              <a: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故障日志，推理根因，部分场景依赖用户反馈、文档经验结合二次判断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AC08B4D-739D-4CA5-B84D-7FB34E825B45}"/>
              </a:ext>
            </a:extLst>
          </p:cNvPr>
          <p:cNvSpPr txBox="1"/>
          <p:nvPr/>
        </p:nvSpPr>
        <p:spPr>
          <a:xfrm>
            <a:off x="228805" y="1292640"/>
            <a:ext cx="802277" cy="613694"/>
          </a:xfrm>
          <a:prstGeom prst="rect">
            <a:avLst/>
          </a:prstGeom>
          <a:solidFill>
            <a:srgbClr val="CCECFF"/>
          </a:solidFill>
          <a:ln w="9525">
            <a:solidFill>
              <a:srgbClr val="1D1D1A">
                <a:lumMod val="10000"/>
                <a:lumOff val="90000"/>
              </a:srgbClr>
            </a:solidFill>
            <a:miter lim="800000"/>
            <a:headEnd/>
            <a:tailEnd/>
          </a:ln>
        </p:spPr>
        <p:txBody>
          <a:bodyPr anchor="ctr">
            <a:noAutofit/>
          </a:bodyPr>
          <a:lstStyle>
            <a:defPPr>
              <a:defRPr lang="en-US"/>
            </a:defPPr>
            <a:lvl1pPr algn="ctr" defTabSz="304312" eaLnBrk="0" fontAlgn="base" hangingPunct="0">
              <a:spcBef>
                <a:spcPct val="0"/>
              </a:spcBef>
              <a:spcAft>
                <a:spcPct val="0"/>
              </a:spcAft>
              <a:defRPr sz="1597" b="1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30419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关键</a:t>
            </a:r>
            <a:endParaRPr kumimoji="0" lang="en-US" altLang="zh-CN" sz="1599" b="1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ctr" defTabSz="30419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599" b="1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挑战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53ACCC2-0672-492C-99F8-E9D926CA40FC}"/>
              </a:ext>
            </a:extLst>
          </p:cNvPr>
          <p:cNvSpPr txBox="1"/>
          <p:nvPr/>
        </p:nvSpPr>
        <p:spPr>
          <a:xfrm>
            <a:off x="293747" y="2634348"/>
            <a:ext cx="5744474" cy="285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技术点</a:t>
            </a:r>
            <a:r>
              <a:rPr lang="en-US" altLang="zh-CN" sz="14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基于大语言模型，实现自动化异常日志片段检测</a:t>
            </a:r>
            <a:endParaRPr lang="en-US" altLang="zh-CN" sz="1400" b="1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5CBC0F-7EC2-4056-AB5C-4AA013B48B42}"/>
              </a:ext>
            </a:extLst>
          </p:cNvPr>
          <p:cNvSpPr/>
          <p:nvPr/>
        </p:nvSpPr>
        <p:spPr>
          <a:xfrm>
            <a:off x="297354" y="3031931"/>
            <a:ext cx="5793904" cy="3277679"/>
          </a:xfrm>
          <a:prstGeom prst="rect">
            <a:avLst/>
          </a:prstGeom>
          <a:noFill/>
          <a:ln w="12700" cap="flat" cmpd="sng" algn="ctr">
            <a:solidFill>
              <a:srgbClr val="1D1D1A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6B6A28F-488D-479A-8BFF-32095AE44968}"/>
              </a:ext>
            </a:extLst>
          </p:cNvPr>
          <p:cNvSpPr/>
          <p:nvPr/>
        </p:nvSpPr>
        <p:spPr>
          <a:xfrm>
            <a:off x="6345217" y="3096901"/>
            <a:ext cx="5535667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融合多源运维经验：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统一融合用户反馈、运维文档、代码知识提升根因推荐准确度，支撑研发问题高效定位</a:t>
            </a:r>
            <a:endParaRPr lang="en-US" altLang="zh-CN" sz="12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04B61E8-8B73-4000-9A2A-533833AF5F7B}"/>
              </a:ext>
            </a:extLst>
          </p:cNvPr>
          <p:cNvSpPr txBox="1"/>
          <p:nvPr/>
        </p:nvSpPr>
        <p:spPr>
          <a:xfrm>
            <a:off x="6127129" y="2630237"/>
            <a:ext cx="4572621" cy="285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技术点</a:t>
            </a:r>
            <a:r>
              <a:rPr lang="en-US" altLang="zh-CN" sz="14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融合多源运维经验，支撑问题根因定位分析</a:t>
            </a:r>
            <a:endParaRPr lang="en-US" altLang="zh-CN" sz="1400" b="1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A592F50-C50D-481D-9854-C715A7D39175}"/>
              </a:ext>
            </a:extLst>
          </p:cNvPr>
          <p:cNvSpPr/>
          <p:nvPr/>
        </p:nvSpPr>
        <p:spPr>
          <a:xfrm>
            <a:off x="6503253" y="5711402"/>
            <a:ext cx="5377632" cy="477888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 wrap="square">
            <a:spAutoFit/>
          </a:bodyPr>
          <a:lstStyle/>
          <a:p>
            <a:pPr marL="171450" indent="-171450" defTabSz="914478">
              <a:lnSpc>
                <a:spcPct val="125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05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结合用户反馈、运维文档、代码知识构建案例库</a:t>
            </a:r>
            <a:endParaRPr lang="en-US" altLang="zh-CN" sz="1050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defTabSz="914478">
              <a:lnSpc>
                <a:spcPct val="125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105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05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RAG</a:t>
            </a:r>
            <a:r>
              <a:rPr lang="zh-CN" altLang="en-US" sz="105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技术检索匹配异常片段与案例 </a:t>
            </a:r>
            <a:r>
              <a:rPr lang="en-US" altLang="zh-CN" sz="105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LLM</a:t>
            </a:r>
            <a:r>
              <a:rPr lang="zh-CN" altLang="en-US" sz="105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，提供问题根因分析</a:t>
            </a:r>
            <a:endParaRPr lang="en-US" altLang="zh-CN" sz="1050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5654D2C-BA77-4F08-8E41-FED40F9EEDC0}"/>
              </a:ext>
            </a:extLst>
          </p:cNvPr>
          <p:cNvSpPr/>
          <p:nvPr/>
        </p:nvSpPr>
        <p:spPr>
          <a:xfrm>
            <a:off x="6276785" y="3026331"/>
            <a:ext cx="5793904" cy="3283280"/>
          </a:xfrm>
          <a:prstGeom prst="rect">
            <a:avLst/>
          </a:prstGeom>
          <a:noFill/>
          <a:ln w="12700" cap="flat" cmpd="sng" algn="ctr">
            <a:solidFill>
              <a:srgbClr val="1D1D1A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D6CCCD4-5EF5-4877-AD7E-475FF2495B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5" y="4400638"/>
            <a:ext cx="250250" cy="285698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7BE8A138-B1DF-4C60-864F-7ACF2F515B50}"/>
              </a:ext>
            </a:extLst>
          </p:cNvPr>
          <p:cNvSpPr/>
          <p:nvPr/>
        </p:nvSpPr>
        <p:spPr>
          <a:xfrm>
            <a:off x="618973" y="4661194"/>
            <a:ext cx="7264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日志文件</a:t>
            </a:r>
            <a:endParaRPr lang="en-US" altLang="zh-CN" sz="8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EE9EB99-ADCD-45B4-ADF5-264033DE4D05}"/>
              </a:ext>
            </a:extLst>
          </p:cNvPr>
          <p:cNvSpPr/>
          <p:nvPr/>
        </p:nvSpPr>
        <p:spPr>
          <a:xfrm>
            <a:off x="635707" y="3639535"/>
            <a:ext cx="734603" cy="1897261"/>
          </a:xfrm>
          <a:prstGeom prst="rect">
            <a:avLst/>
          </a:prstGeom>
          <a:noFill/>
          <a:ln w="12700" cap="flat" cmpd="sng" algn="ctr">
            <a:solidFill>
              <a:srgbClr val="1D1D1A">
                <a:lumMod val="25000"/>
                <a:lumOff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558DE57-F97D-42BB-88E4-DDE4AD75D2A7}"/>
              </a:ext>
            </a:extLst>
          </p:cNvPr>
          <p:cNvSpPr/>
          <p:nvPr/>
        </p:nvSpPr>
        <p:spPr>
          <a:xfrm>
            <a:off x="661558" y="3494259"/>
            <a:ext cx="682898" cy="246221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4112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输入层</a:t>
            </a:r>
            <a:endParaRPr lang="zh-CN" altLang="en-US" sz="1000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CC4BF70-9639-4E30-9FA7-065EE8B3FE8B}"/>
              </a:ext>
            </a:extLst>
          </p:cNvPr>
          <p:cNvSpPr/>
          <p:nvPr/>
        </p:nvSpPr>
        <p:spPr>
          <a:xfrm>
            <a:off x="1470827" y="3621160"/>
            <a:ext cx="2966516" cy="1904092"/>
          </a:xfrm>
          <a:prstGeom prst="rect">
            <a:avLst/>
          </a:prstGeom>
          <a:noFill/>
          <a:ln w="12700" cap="flat" cmpd="sng" algn="ctr">
            <a:solidFill>
              <a:srgbClr val="1D1D1A">
                <a:lumMod val="25000"/>
                <a:lumOff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5F05418-3E4E-4208-BD4D-5C903B6C52CE}"/>
              </a:ext>
            </a:extLst>
          </p:cNvPr>
          <p:cNvSpPr/>
          <p:nvPr/>
        </p:nvSpPr>
        <p:spPr>
          <a:xfrm>
            <a:off x="2479354" y="3482895"/>
            <a:ext cx="956084" cy="25391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4112">
              <a:defRPr/>
            </a:pPr>
            <a:r>
              <a:rPr lang="en-US" altLang="zh-CN" sz="1050" b="1" kern="0" dirty="0" err="1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LogGPT</a:t>
            </a:r>
            <a:endParaRPr lang="zh-CN" altLang="en-US" sz="1050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0E3184BE-D8D8-4D95-845B-03A395582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13" y="3772405"/>
            <a:ext cx="2686669" cy="1600819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483F5FB2-5CFA-4B53-9BD7-60F1D2DE07CE}"/>
              </a:ext>
            </a:extLst>
          </p:cNvPr>
          <p:cNvSpPr/>
          <p:nvPr/>
        </p:nvSpPr>
        <p:spPr>
          <a:xfrm>
            <a:off x="4535879" y="3619146"/>
            <a:ext cx="1275453" cy="1919547"/>
          </a:xfrm>
          <a:prstGeom prst="rect">
            <a:avLst/>
          </a:prstGeom>
          <a:noFill/>
          <a:ln w="12700" cap="flat" cmpd="sng" algn="ctr">
            <a:solidFill>
              <a:srgbClr val="1D1D1A">
                <a:lumMod val="25000"/>
                <a:lumOff val="75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A181666-A4EA-4999-9B1F-7B26DB2AF663}"/>
              </a:ext>
            </a:extLst>
          </p:cNvPr>
          <p:cNvSpPr/>
          <p:nvPr/>
        </p:nvSpPr>
        <p:spPr>
          <a:xfrm>
            <a:off x="4782093" y="3500408"/>
            <a:ext cx="767860" cy="25391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4112">
              <a:defRPr/>
            </a:pPr>
            <a:r>
              <a:rPr lang="zh-CN" altLang="en-US" sz="1050" b="1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输出层</a:t>
            </a:r>
            <a:endParaRPr lang="zh-CN" altLang="en-US" sz="1050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217F11DF-FBC1-46D4-B3FF-E6B8A885A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162" y="3831235"/>
            <a:ext cx="1276581" cy="1178013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921FDF60-3CFE-4F38-8D78-8001200C4908}"/>
              </a:ext>
            </a:extLst>
          </p:cNvPr>
          <p:cNvSpPr/>
          <p:nvPr/>
        </p:nvSpPr>
        <p:spPr>
          <a:xfrm>
            <a:off x="4569044" y="5038510"/>
            <a:ext cx="1340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异常日志片段</a:t>
            </a:r>
            <a:endParaRPr lang="en-US" altLang="zh-CN" sz="1000" b="1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577A6E-56C5-41FE-9137-909F8EF1520D}"/>
              </a:ext>
            </a:extLst>
          </p:cNvPr>
          <p:cNvSpPr/>
          <p:nvPr/>
        </p:nvSpPr>
        <p:spPr>
          <a:xfrm>
            <a:off x="602216" y="3078477"/>
            <a:ext cx="55356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</a:t>
            </a:r>
            <a:r>
              <a:rPr lang="en-US" altLang="zh-CN" sz="12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LogGPT</a:t>
            </a:r>
            <a:r>
              <a:rPr lang="zh-CN" altLang="en-US" sz="12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从海量日志中捕捉日志序列、频次、语义信息</a:t>
            </a:r>
            <a:endParaRPr lang="en-US" altLang="zh-CN" sz="12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F5E5E889-E920-4689-BF02-1E06746B1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953" y="3860030"/>
            <a:ext cx="5239568" cy="16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1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8CBD36-044A-7C8D-6262-B5600EB8BD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sp>
        <p:nvSpPr>
          <p:cNvPr id="85" name="标题 2">
            <a:extLst>
              <a:ext uri="{FF2B5EF4-FFF2-40B4-BE49-F238E27FC236}">
                <a16:creationId xmlns:a16="http://schemas.microsoft.com/office/drawing/2014/main" id="{D5CB48B9-128F-4636-AC0B-CDDB9C4C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93" y="344653"/>
            <a:ext cx="11282028" cy="648000"/>
          </a:xfrm>
        </p:spPr>
        <p:txBody>
          <a:bodyPr/>
          <a:lstStyle/>
          <a:p>
            <a:r>
              <a:rPr kumimoji="1" lang="zh-CN" altLang="en-US" dirty="0"/>
              <a:t>融合运维经验，提供日志诊断方案推荐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E0F826-0C7F-40C1-B6D8-FEC38702A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869" y="1634837"/>
            <a:ext cx="4367119" cy="24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7F057C0-1F7F-4A07-9CC7-D75CEF5143EF}"/>
              </a:ext>
            </a:extLst>
          </p:cNvPr>
          <p:cNvSpPr txBox="1"/>
          <p:nvPr/>
        </p:nvSpPr>
        <p:spPr>
          <a:xfrm>
            <a:off x="6949149" y="4375370"/>
            <a:ext cx="4882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资产管理平台，支持自动解析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、图片等格式的运维经验，支持运维知识热注入。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1B18D64-66F5-4AE2-B16F-6A66E6DFF3B6}"/>
              </a:ext>
            </a:extLst>
          </p:cNvPr>
          <p:cNvSpPr txBox="1"/>
          <p:nvPr/>
        </p:nvSpPr>
        <p:spPr>
          <a:xfrm>
            <a:off x="4251736" y="2068214"/>
            <a:ext cx="2381280" cy="365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检索到相关运维知识时，结合大运维知识共同生成解决方案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无相关运维知识时，通过大模型自主生成解决方案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审核通过的解决方案将加入运维知识库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17FD466-F318-419D-9BFC-727678D3D768}"/>
              </a:ext>
            </a:extLst>
          </p:cNvPr>
          <p:cNvSpPr/>
          <p:nvPr/>
        </p:nvSpPr>
        <p:spPr>
          <a:xfrm>
            <a:off x="2872509" y="4432723"/>
            <a:ext cx="822036" cy="3786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BA0336F-30EE-4AEE-8196-00CB1F1F841E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466109" y="4622069"/>
            <a:ext cx="4064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3935145-4230-4299-B7C5-539C64DA5761}"/>
              </a:ext>
            </a:extLst>
          </p:cNvPr>
          <p:cNvSpPr/>
          <p:nvPr/>
        </p:nvSpPr>
        <p:spPr>
          <a:xfrm>
            <a:off x="2872509" y="1716501"/>
            <a:ext cx="822036" cy="3786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C2289EA-A402-41D3-9826-05489C000C1A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466109" y="1905847"/>
            <a:ext cx="4064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B8C7C80-8204-440B-A1C1-DAF695D7A2F9}"/>
              </a:ext>
            </a:extLst>
          </p:cNvPr>
          <p:cNvSpPr/>
          <p:nvPr/>
        </p:nvSpPr>
        <p:spPr>
          <a:xfrm>
            <a:off x="663993" y="2064444"/>
            <a:ext cx="822036" cy="3786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1037F12-A54D-412A-B26D-5A0C069A5182}"/>
              </a:ext>
            </a:extLst>
          </p:cNvPr>
          <p:cNvCxnSpPr>
            <a:cxnSpLocks/>
          </p:cNvCxnSpPr>
          <p:nvPr/>
        </p:nvCxnSpPr>
        <p:spPr>
          <a:xfrm>
            <a:off x="1486029" y="2443135"/>
            <a:ext cx="361244" cy="22105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">
            <a:extLst>
              <a:ext uri="{FF2B5EF4-FFF2-40B4-BE49-F238E27FC236}">
                <a16:creationId xmlns:a16="http://schemas.microsoft.com/office/drawing/2014/main" id="{D27E1553-2255-4289-AB49-F880527C7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873" y="1349416"/>
            <a:ext cx="3930000" cy="43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0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8CBD36-044A-7C8D-6262-B5600EB8BD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sp>
        <p:nvSpPr>
          <p:cNvPr id="85" name="标题 2">
            <a:extLst>
              <a:ext uri="{FF2B5EF4-FFF2-40B4-BE49-F238E27FC236}">
                <a16:creationId xmlns:a16="http://schemas.microsoft.com/office/drawing/2014/main" id="{D5CB48B9-128F-4636-AC0B-CDDB9C4C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93" y="344653"/>
            <a:ext cx="11282028" cy="648000"/>
          </a:xfrm>
        </p:spPr>
        <p:txBody>
          <a:bodyPr/>
          <a:lstStyle/>
          <a:p>
            <a:r>
              <a:rPr kumimoji="1" lang="en-US" altLang="zh-CN" dirty="0" err="1"/>
              <a:t>LogGPT</a:t>
            </a:r>
            <a:r>
              <a:rPr kumimoji="1" lang="zh-CN" altLang="en-US" dirty="0"/>
              <a:t>：智能日志运维分析工具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B8DE49-05AC-42B1-BE26-6228707744FA}"/>
              </a:ext>
            </a:extLst>
          </p:cNvPr>
          <p:cNvSpPr/>
          <p:nvPr/>
        </p:nvSpPr>
        <p:spPr>
          <a:xfrm>
            <a:off x="254541" y="1126962"/>
            <a:ext cx="11687679" cy="5386385"/>
          </a:xfrm>
          <a:prstGeom prst="roundRect">
            <a:avLst>
              <a:gd name="adj" fmla="val 1490"/>
            </a:avLst>
          </a:prstGeom>
          <a:gradFill flip="none" rotWithShape="1">
            <a:gsLst>
              <a:gs pos="0">
                <a:srgbClr val="0DF6AE"/>
              </a:gs>
              <a:gs pos="31000">
                <a:srgbClr val="4A94ED"/>
              </a:gs>
              <a:gs pos="67000">
                <a:srgbClr val="AF6CFD"/>
              </a:gs>
            </a:gsLst>
            <a:lin ang="2700000" scaled="1"/>
            <a:tileRect/>
          </a:gra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A20CAE0-C217-4300-833D-0D05FBA13000}"/>
              </a:ext>
            </a:extLst>
          </p:cNvPr>
          <p:cNvSpPr/>
          <p:nvPr/>
        </p:nvSpPr>
        <p:spPr>
          <a:xfrm>
            <a:off x="482881" y="2003517"/>
            <a:ext cx="5615499" cy="2185213"/>
          </a:xfrm>
          <a:prstGeom prst="roundRect">
            <a:avLst>
              <a:gd name="adj" fmla="val 1490"/>
            </a:avLst>
          </a:prstGeom>
          <a:gradFill flip="none" rotWithShape="1">
            <a:gsLst>
              <a:gs pos="0">
                <a:srgbClr val="0DF6AE"/>
              </a:gs>
              <a:gs pos="31000">
                <a:srgbClr val="4A94ED"/>
              </a:gs>
              <a:gs pos="67000">
                <a:srgbClr val="AF6CFD"/>
              </a:gs>
            </a:gsLst>
            <a:lin ang="2700000" scaled="1"/>
            <a:tileRect/>
          </a:gra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405135-E4F5-48EA-9CB9-2C46814DB375}"/>
              </a:ext>
            </a:extLst>
          </p:cNvPr>
          <p:cNvSpPr txBox="1"/>
          <p:nvPr/>
        </p:nvSpPr>
        <p:spPr>
          <a:xfrm>
            <a:off x="562244" y="2153753"/>
            <a:ext cx="2228733" cy="27699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600" b="1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多样性日志支持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C9B6F8-982E-4D2A-B4CD-E482214F745A}"/>
              </a:ext>
            </a:extLst>
          </p:cNvPr>
          <p:cNvSpPr txBox="1"/>
          <p:nvPr/>
        </p:nvSpPr>
        <p:spPr>
          <a:xfrm>
            <a:off x="3995758" y="1337274"/>
            <a:ext cx="5953553" cy="4923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1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1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LogGPT </a:t>
            </a:r>
            <a:r>
              <a:rPr kumimoji="1" lang="zh-CN" altLang="en-US" sz="31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智能日志</a:t>
            </a:r>
            <a:r>
              <a:rPr kumimoji="1" lang="zh-CN" altLang="en-US" sz="3199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运维分析工具</a:t>
            </a:r>
            <a:r>
              <a:rPr kumimoji="1" lang="en-US" altLang="zh-CN" sz="31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1E1DBE-2C6E-4E17-ADA0-7914BF902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19" y="1251640"/>
            <a:ext cx="1086080" cy="839546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670A7175-2F03-4DD6-914B-CA6FB2991B8B}"/>
              </a:ext>
            </a:extLst>
          </p:cNvPr>
          <p:cNvSpPr/>
          <p:nvPr/>
        </p:nvSpPr>
        <p:spPr>
          <a:xfrm>
            <a:off x="6024282" y="4511460"/>
            <a:ext cx="914400" cy="914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94CD1B6-7559-4010-8602-4CBE0096B560}"/>
              </a:ext>
            </a:extLst>
          </p:cNvPr>
          <p:cNvSpPr/>
          <p:nvPr/>
        </p:nvSpPr>
        <p:spPr>
          <a:xfrm flipV="1">
            <a:off x="6098383" y="2003516"/>
            <a:ext cx="5615499" cy="2185213"/>
          </a:xfrm>
          <a:prstGeom prst="roundRect">
            <a:avLst>
              <a:gd name="adj" fmla="val 1490"/>
            </a:avLst>
          </a:prstGeom>
          <a:gradFill flip="none" rotWithShape="1">
            <a:gsLst>
              <a:gs pos="0">
                <a:srgbClr val="0DF6AE"/>
              </a:gs>
              <a:gs pos="31000">
                <a:srgbClr val="4A94ED"/>
              </a:gs>
              <a:gs pos="67000">
                <a:srgbClr val="AF6CFD"/>
              </a:gs>
            </a:gsLst>
            <a:lin ang="2700000" scaled="1"/>
            <a:tileRect/>
          </a:gra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F00FADE-D6FB-4098-A218-A930B658ADA1}"/>
              </a:ext>
            </a:extLst>
          </p:cNvPr>
          <p:cNvSpPr/>
          <p:nvPr/>
        </p:nvSpPr>
        <p:spPr>
          <a:xfrm flipH="1">
            <a:off x="482881" y="4188730"/>
            <a:ext cx="5615498" cy="2185213"/>
          </a:xfrm>
          <a:prstGeom prst="roundRect">
            <a:avLst>
              <a:gd name="adj" fmla="val 1490"/>
            </a:avLst>
          </a:prstGeom>
          <a:gradFill flip="none" rotWithShape="1">
            <a:gsLst>
              <a:gs pos="0">
                <a:srgbClr val="0DF6AE"/>
              </a:gs>
              <a:gs pos="31000">
                <a:srgbClr val="4A94ED"/>
              </a:gs>
              <a:gs pos="67000">
                <a:srgbClr val="AF6CFD"/>
              </a:gs>
            </a:gsLst>
            <a:lin ang="2700000" scaled="1"/>
            <a:tileRect/>
          </a:gra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AD14862-481E-4221-BE91-82469AB61986}"/>
              </a:ext>
            </a:extLst>
          </p:cNvPr>
          <p:cNvSpPr/>
          <p:nvPr/>
        </p:nvSpPr>
        <p:spPr>
          <a:xfrm flipH="1">
            <a:off x="6098382" y="4188730"/>
            <a:ext cx="5615499" cy="2185213"/>
          </a:xfrm>
          <a:prstGeom prst="roundRect">
            <a:avLst>
              <a:gd name="adj" fmla="val 1490"/>
            </a:avLst>
          </a:prstGeom>
          <a:gradFill flip="none" rotWithShape="1">
            <a:gsLst>
              <a:gs pos="0">
                <a:srgbClr val="0DF6AE"/>
              </a:gs>
              <a:gs pos="31000">
                <a:srgbClr val="4A94ED"/>
              </a:gs>
              <a:gs pos="67000">
                <a:srgbClr val="AF6CFD"/>
              </a:gs>
            </a:gsLst>
            <a:lin ang="2700000" scaled="1"/>
            <a:tileRect/>
          </a:gradFill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0D11AD-968C-4DDD-A293-2C03CF8B539F}"/>
              </a:ext>
            </a:extLst>
          </p:cNvPr>
          <p:cNvSpPr txBox="1"/>
          <p:nvPr/>
        </p:nvSpPr>
        <p:spPr>
          <a:xfrm>
            <a:off x="562244" y="4357571"/>
            <a:ext cx="1916036" cy="27699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运维知识热注入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2CEFE7-8688-4958-AFEB-0ED45C140478}"/>
              </a:ext>
            </a:extLst>
          </p:cNvPr>
          <p:cNvSpPr txBox="1"/>
          <p:nvPr/>
        </p:nvSpPr>
        <p:spPr>
          <a:xfrm>
            <a:off x="6204263" y="2155227"/>
            <a:ext cx="1916036" cy="24622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无需标注</a:t>
            </a:r>
            <a:endParaRPr lang="en-US" altLang="zh-CN" dirty="0"/>
          </a:p>
        </p:txBody>
      </p:sp>
      <p:sp>
        <p:nvSpPr>
          <p:cNvPr id="20" name="弦形 19">
            <a:extLst>
              <a:ext uri="{FF2B5EF4-FFF2-40B4-BE49-F238E27FC236}">
                <a16:creationId xmlns:a16="http://schemas.microsoft.com/office/drawing/2014/main" id="{AEC66662-FA2F-4513-A402-5F9D2C3B0770}"/>
              </a:ext>
            </a:extLst>
          </p:cNvPr>
          <p:cNvSpPr/>
          <p:nvPr/>
        </p:nvSpPr>
        <p:spPr>
          <a:xfrm flipH="1">
            <a:off x="5839414" y="2876713"/>
            <a:ext cx="457977" cy="582282"/>
          </a:xfrm>
          <a:prstGeom prst="chord">
            <a:avLst>
              <a:gd name="adj1" fmla="val 5361829"/>
              <a:gd name="adj2" fmla="val 16200000"/>
            </a:avLst>
          </a:prstGeom>
          <a:solidFill>
            <a:srgbClr val="AF6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1" name="弦形 20">
            <a:extLst>
              <a:ext uri="{FF2B5EF4-FFF2-40B4-BE49-F238E27FC236}">
                <a16:creationId xmlns:a16="http://schemas.microsoft.com/office/drawing/2014/main" id="{19AB7FC2-1216-4B13-A1D5-4F80FE3FB390}"/>
              </a:ext>
            </a:extLst>
          </p:cNvPr>
          <p:cNvSpPr/>
          <p:nvPr/>
        </p:nvSpPr>
        <p:spPr>
          <a:xfrm>
            <a:off x="5907888" y="4990195"/>
            <a:ext cx="457977" cy="582282"/>
          </a:xfrm>
          <a:prstGeom prst="chord">
            <a:avLst>
              <a:gd name="adj1" fmla="val 5361829"/>
              <a:gd name="adj2" fmla="val 16200000"/>
            </a:avLst>
          </a:prstGeom>
          <a:solidFill>
            <a:srgbClr val="AF6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7A79F02-5F29-4124-9BC2-E9E3BF4845E1}"/>
              </a:ext>
            </a:extLst>
          </p:cNvPr>
          <p:cNvSpPr/>
          <p:nvPr/>
        </p:nvSpPr>
        <p:spPr>
          <a:xfrm>
            <a:off x="482878" y="4727640"/>
            <a:ext cx="21413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对于各种形式的运维知识：文档、图片、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等，提供自动解析功能，支持运维知识热注入。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E3A9208-C2E8-4966-8B57-95DE7FDBD863}"/>
              </a:ext>
            </a:extLst>
          </p:cNvPr>
          <p:cNvSpPr/>
          <p:nvPr/>
        </p:nvSpPr>
        <p:spPr>
          <a:xfrm>
            <a:off x="6291894" y="2489224"/>
            <a:ext cx="18877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支持长稳日志。无需对日志进行繁杂的标注工作，节省时间成本。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36DD46-62BE-454A-837A-B04533AFC7E0}"/>
              </a:ext>
            </a:extLst>
          </p:cNvPr>
          <p:cNvSpPr/>
          <p:nvPr/>
        </p:nvSpPr>
        <p:spPr>
          <a:xfrm>
            <a:off x="482877" y="2479987"/>
            <a:ext cx="21413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支持操作系统日志、微服务日志、网络设备日志等</a:t>
            </a: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进行自动化解析，提供日志训练能力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37FA334-C18A-45CA-8EC4-689C5A00A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535" y="2067083"/>
            <a:ext cx="3256728" cy="187154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ADB0ECF-AAE4-4745-801C-99F8C6E74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720" y="2151292"/>
            <a:ext cx="3337799" cy="1871542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ADE3D2D-6DC6-4E25-8985-41C370517414}"/>
              </a:ext>
            </a:extLst>
          </p:cNvPr>
          <p:cNvSpPr txBox="1"/>
          <p:nvPr/>
        </p:nvSpPr>
        <p:spPr>
          <a:xfrm>
            <a:off x="6204263" y="4351494"/>
            <a:ext cx="1916036" cy="27699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简单易用</a:t>
            </a:r>
            <a:endParaRPr lang="en-US" altLang="zh-CN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AC0760-9E22-4C89-9834-5C3F370AB1F2}"/>
              </a:ext>
            </a:extLst>
          </p:cNvPr>
          <p:cNvSpPr/>
          <p:nvPr/>
        </p:nvSpPr>
        <p:spPr>
          <a:xfrm>
            <a:off x="6291894" y="4685491"/>
            <a:ext cx="2120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just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长稳日志（必选）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just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代码（可选）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just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运维知识（可选）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推理：</a:t>
            </a:r>
            <a:endParaRPr lang="en-US" altLang="zh-CN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just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异常日志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1B838549-28BA-4B31-9C8E-38A699F7D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7880" y="4382636"/>
            <a:ext cx="3435477" cy="1769516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A76E5AE6-513C-4092-9594-5342BAB07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60" y="4520596"/>
            <a:ext cx="3149028" cy="17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47667D-9926-410B-881D-6D43355D9376}"/>
              </a:ext>
            </a:extLst>
          </p:cNvPr>
          <p:cNvSpPr/>
          <p:nvPr/>
        </p:nvSpPr>
        <p:spPr>
          <a:xfrm>
            <a:off x="4496586" y="2799761"/>
            <a:ext cx="1342828" cy="49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logGPT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2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8CBD36-044A-7C8D-6262-B5600EB8BD6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665EB1C3-3A1F-5444-83DA-CFB0D9AA77F2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sp>
        <p:nvSpPr>
          <p:cNvPr id="85" name="标题 2">
            <a:extLst>
              <a:ext uri="{FF2B5EF4-FFF2-40B4-BE49-F238E27FC236}">
                <a16:creationId xmlns:a16="http://schemas.microsoft.com/office/drawing/2014/main" id="{D5CB48B9-128F-4636-AC0B-CDDB9C4C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93" y="344653"/>
            <a:ext cx="11282028" cy="648000"/>
          </a:xfrm>
        </p:spPr>
        <p:txBody>
          <a:bodyPr/>
          <a:lstStyle/>
          <a:p>
            <a:r>
              <a:rPr kumimoji="1" lang="en-US" altLang="zh-CN" dirty="0" err="1"/>
              <a:t>EulerMaker</a:t>
            </a:r>
            <a:r>
              <a:rPr kumimoji="1" lang="zh-CN" altLang="en-US" dirty="0"/>
              <a:t>异常场景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21089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332D-1CF4-D2E0-BC1E-C6285E74E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5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5297</TotalTime>
  <Words>842</Words>
  <Application>Microsoft Office PowerPoint</Application>
  <PresentationFormat>宽屏</PresentationFormat>
  <Paragraphs>125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CorelDRAW</vt:lpstr>
      <vt:lpstr>日志模型在操作系统运维中的应用</vt:lpstr>
      <vt:lpstr>业务背景：现网运维，日志分析耗时长，依赖专家经验</vt:lpstr>
      <vt:lpstr>智能化日志异常检测方案</vt:lpstr>
      <vt:lpstr>日志大模型：LogGPT日志异常检测方案</vt:lpstr>
      <vt:lpstr>融合运维经验，提供日志诊断方案推荐</vt:lpstr>
      <vt:lpstr>LogGPT：智能日志运维分析工具</vt:lpstr>
      <vt:lpstr>EulerMaker异常场景demo展示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xiaochunyang (C)</cp:lastModifiedBy>
  <cp:revision>149</cp:revision>
  <dcterms:created xsi:type="dcterms:W3CDTF">2023-10-13T08:11:36Z</dcterms:created>
  <dcterms:modified xsi:type="dcterms:W3CDTF">2024-11-16T01:52:05Z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(3)Pl5FK/vAeNN36ZzOCAIVQo46D+KzoFvIv85UQYAJsBEe9qjmI9vsLY6o6l7UTs7SRDQITG7a
k8XRMF05l+J2k+CgX9BGn8gUGDrMJLgCFylJ1yAyGimJHpOOTgAo4UT38GKFvvbYqRVQnWHC
BoAVhFQg1yhQGv23reE01p8lMl68cRAUggzOiVActFv6QGSu2L7zkducMZ82FDM+Je2Ssvh2
PEVoUXP0+UQnOJOsKq</vt:lpwstr>
  </property>
  <property fmtid="{D5CDD505-2E9C-101B-9397-08002B2CF9AE}" pid="3" name="_2015_ms_pID_7253431">
    <vt:lpwstr>vR1kowiHlwIeFY3y2zZB6mfnbPt74b8oAxFnOpsnz8l1zpWDL9hcEC
Vgk+RuZRZdCcIPt0t3rIpF8XEEdwUMBqLlT4ufAwa0F8IBPIrfPBqqMur3fV2ZkzW4t5FLoc
K4yE7H3SA/u8hsQI+IKOTEKQ7pB+xKawKLHdF7Ur3UjXMnoDgKGtXXk+ogRDGPjtZoByclFP
T4W69NZho5r9bOj2OiqRqA5TXmkuUnpKBelI</vt:lpwstr>
  </property>
  <property fmtid="{D5CDD505-2E9C-101B-9397-08002B2CF9AE}" pid="4" name="_2015_ms_pID_7253432">
    <vt:lpwstr>yw==</vt:lpwstr>
  </property>
</Properties>
</file>