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handoutMasterIdLst>
    <p:handoutMasterId r:id="rId15"/>
  </p:handoutMasterIdLst>
  <p:sldIdLst>
    <p:sldId id="305" r:id="rId3"/>
    <p:sldId id="306" r:id="rId4"/>
    <p:sldId id="332" r:id="rId5"/>
    <p:sldId id="333" r:id="rId7"/>
    <p:sldId id="301" r:id="rId8"/>
    <p:sldId id="334" r:id="rId9"/>
    <p:sldId id="335" r:id="rId10"/>
    <p:sldId id="317" r:id="rId11"/>
    <p:sldId id="336" r:id="rId12"/>
    <p:sldId id="337" r:id="rId13"/>
    <p:sldId id="283" r:id="rId14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ED7D31"/>
    <a:srgbClr val="A9D18E"/>
    <a:srgbClr val="F8CBAD"/>
    <a:srgbClr val="1E50D5"/>
    <a:srgbClr val="2A5DE8"/>
    <a:srgbClr val="2456DE"/>
    <a:srgbClr val="FFD194"/>
    <a:srgbClr val="EE4C66"/>
    <a:srgbClr val="0332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364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1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369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2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Workbook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 forceAA="0"/>
          <a:lstStyle/>
          <a:p>
            <a:pPr defTabSz="914400">
              <a:defRPr lang="zh-CN"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vLLM </a:t>
            </a:r>
            <a:r>
              <a:rPr altLang="en-US"/>
              <a:t>多卡推理</a:t>
            </a:r>
            <a:r>
              <a:t>端到端耗时各部分占比</a:t>
            </a:r>
            <a:endParaRPr lang="en-US" altLang="zh-C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端到端耗时各部分占比</c:v>
                </c:pt>
              </c:strCache>
            </c:strRef>
          </c:tx>
          <c:spPr>
            <a:ln w="158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 contourW="15875"/>
          </c:spPr>
          <c:explosion val="0"/>
          <c:dPt>
            <c:idx val="0"/>
            <c:bubble3D val="0"/>
            <c:spPr>
              <a:gradFill>
                <a:gsLst>
                  <a:gs pos="0">
                    <a:schemeClr val="accent6">
                      <a:lumMod val="60000"/>
                      <a:lumOff val="40000"/>
                    </a:schemeClr>
                  </a:gs>
                  <a:gs pos="83000">
                    <a:schemeClr val="accent6"/>
                  </a:gs>
                </a:gsLst>
                <a:lin ang="2700000"/>
              </a:gradFill>
              <a:ln w="158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schemeClr val="accent6">
                    <a:lumMod val="50000"/>
                    <a:alpha val="40000"/>
                  </a:schemeClr>
                </a:outerShdw>
              </a:effectLst>
              <a:sp3d contourW="15875"/>
            </c:spPr>
          </c:dPt>
          <c:dPt>
            <c:idx val="1"/>
            <c:bubble3D val="0"/>
            <c:spPr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83000">
                    <a:schemeClr val="accent3"/>
                  </a:gs>
                </a:gsLst>
                <a:lin ang="2700000"/>
              </a:gradFill>
              <a:ln w="158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schemeClr val="accent2">
                    <a:lumMod val="50000"/>
                    <a:alpha val="40000"/>
                  </a:schemeClr>
                </a:outerShdw>
              </a:effectLst>
              <a:sp3d contourW="15875"/>
            </c:spPr>
          </c:dPt>
          <c:dPt>
            <c:idx val="2"/>
            <c:bubble3D val="0"/>
            <c:spPr>
              <a:gradFill>
                <a:gsLst>
                  <a:gs pos="0">
                    <a:schemeClr val="accent5">
                      <a:lumMod val="60000"/>
                      <a:lumOff val="40000"/>
                    </a:schemeClr>
                  </a:gs>
                  <a:gs pos="83000">
                    <a:schemeClr val="accent5"/>
                  </a:gs>
                </a:gsLst>
                <a:lin ang="2700000"/>
              </a:gradFill>
              <a:ln w="190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schemeClr val="accent5">
                    <a:lumMod val="50000"/>
                    <a:alpha val="40000"/>
                  </a:schemeClr>
                </a:outerShdw>
              </a:effectLst>
              <a:sp3d contourW="19050"/>
            </c:spPr>
          </c:dPt>
          <c:dPt>
            <c:idx val="3"/>
            <c:bubble3D val="0"/>
            <c:spPr>
              <a:solidFill>
                <a:schemeClr val="accent4"/>
              </a:solidFill>
              <a:ln w="158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p3d contourW="15875"/>
            </c:spPr>
          </c:dPt>
          <c:dPt>
            <c:idx val="4"/>
            <c:bubble3D val="0"/>
            <c:spPr>
              <a:solidFill>
                <a:schemeClr val="accent5"/>
              </a:solidFill>
              <a:ln w="158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p3d contourW="15875"/>
            </c:spPr>
          </c:dPt>
          <c:dPt>
            <c:idx val="5"/>
            <c:bubble3D val="0"/>
            <c:spPr>
              <a:solidFill>
                <a:schemeClr val="accent6"/>
              </a:solidFill>
              <a:ln w="158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p3d contourW="15875"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58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p3d contourW="15875"/>
            </c:spPr>
          </c:dPt>
          <c:dLbls>
            <c:dLbl>
              <c:idx val="0"/>
              <c:layout/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 forceAA="0"/>
                <a:lstStyle/>
                <a:p>
                  <a:pPr>
                    <a:defRPr lang="zh-CN" sz="1400" b="0" i="0" u="none" strike="noStrike" kern="1200" baseline="0">
                      <a:solidFill>
                        <a:schemeClr val="bg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 forceAA="0"/>
                <a:lstStyle/>
                <a:p>
                  <a:pPr>
                    <a:defRPr lang="zh-CN" sz="1400" b="0" i="0" u="none" strike="noStrike" kern="1200" baseline="0">
                      <a:solidFill>
                        <a:schemeClr val="bg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 forceAA="0"/>
                <a:lstStyle/>
                <a:p>
                  <a:pPr>
                    <a:defRPr lang="zh-CN" sz="1400" b="0" i="0" u="none" strike="noStrike" kern="1200" baseline="0">
                      <a:solidFill>
                        <a:schemeClr val="bg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 forceAA="0"/>
                <a:lstStyle/>
                <a:p>
                  <a:pPr>
                    <a:defRPr lang="zh-CN" sz="1400" b="0" i="0" u="none" strike="noStrike" kern="1200" baseline="0">
                      <a:solidFill>
                        <a:schemeClr val="bg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 forceAA="0"/>
                <a:lstStyle/>
                <a:p>
                  <a:pPr>
                    <a:defRPr lang="zh-CN" sz="1400" b="0" i="0" u="none" strike="noStrike" kern="1200" baseline="0">
                      <a:solidFill>
                        <a:schemeClr val="bg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 forceAA="0"/>
                <a:lstStyle/>
                <a:p>
                  <a:pPr>
                    <a:defRPr lang="zh-CN" sz="1400" b="0" i="0" u="none" strike="noStrike" kern="1200" baseline="0">
                      <a:solidFill>
                        <a:schemeClr val="bg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 forceAA="0"/>
              <a:lstStyle/>
              <a:p>
                <a:pPr>
                  <a:defRPr lang="zh-CN" sz="1400" b="0" i="0" u="none" strike="noStrike" kern="1200" baseline="0">
                    <a:solidFill>
                      <a:schemeClr val="bg1"/>
                    </a:solidFill>
                    <a:effectLst/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CPU - schedule, 2%</c:v>
                </c:pt>
                <c:pt idx="1">
                  <c:v>CPU - engine-&gt;worker, 18%</c:v>
                </c:pt>
                <c:pt idx="2">
                  <c:v>CPU - prepare_input, 2%</c:v>
                </c:pt>
                <c:pt idx="3">
                  <c:v>CPU - worker -&gt; engine, 1%</c:v>
                </c:pt>
                <c:pt idx="4">
                  <c:v>CPU - sampler 后处理, 4%</c:v>
                </c:pt>
                <c:pt idx="5">
                  <c:v>CPU - 框架 后处理, 1%</c:v>
                </c:pt>
                <c:pt idx="6">
                  <c:v>NPU - 推理计算, 72%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1.61</c:v>
                </c:pt>
                <c:pt idx="1">
                  <c:v>15</c:v>
                </c:pt>
                <c:pt idx="2">
                  <c:v>1.7</c:v>
                </c:pt>
                <c:pt idx="3">
                  <c:v>0.8</c:v>
                </c:pt>
                <c:pt idx="4">
                  <c:v>3.25</c:v>
                </c:pt>
                <c:pt idx="5">
                  <c:v>1.39</c:v>
                </c:pt>
                <c:pt idx="6">
                  <c:v>60.1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36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3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4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5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6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>
        <c:manualLayout>
          <c:xMode val="edge"/>
          <c:yMode val="edge"/>
          <c:x val="0.558003442340792"/>
          <c:y val="0.0954137267479153"/>
          <c:w val="0.428227194492255"/>
          <c:h val="0.872193713919179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 forceAA="0"/>
        <a:lstStyle/>
        <a:p>
          <a:pPr>
            <a:defRPr lang="zh-CN" sz="14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80e3132e-201e-44db-9869-5e92844db5ae}"/>
      </c:ext>
    </c:extLst>
  </c:chart>
  <c:spPr>
    <a:solidFill>
      <a:schemeClr val="bg1"/>
    </a:solidFill>
    <a:ln w="9525" cap="flat" cmpd="sng" algn="ctr">
      <a:solidFill>
        <a:schemeClr val="bg1">
          <a:lumMod val="85000"/>
        </a:schemeClr>
      </a:solidFill>
      <a:round/>
    </a:ln>
    <a:effectLst>
      <a:outerShdw blurRad="63500" dist="37357" dir="2700000" sx="0" sy="0" rotWithShape="0">
        <a:scrgbClr r="0" g="0" b="0"/>
      </a:outerShdw>
    </a:effectLst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 forceAA="0"/>
          <a:lstStyle/>
          <a:p>
            <a:pPr defTabSz="914400">
              <a:defRPr lang="zh-CN" sz="1200" b="1" i="0" u="none" strike="noStrike" kern="1200" spc="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altLang="en-US" sz="1200" b="1">
                <a:ln>
                  <a:noFill/>
                </a:ln>
              </a:rPr>
              <a:t>优化前</a:t>
            </a:r>
            <a:r>
              <a:rPr lang="en-US" altLang="zh-CN" sz="1200" b="1">
                <a:ln>
                  <a:noFill/>
                </a:ln>
              </a:rPr>
              <a:t> vLLM </a:t>
            </a:r>
            <a:r>
              <a:rPr altLang="en-US" sz="1200" b="1">
                <a:ln>
                  <a:noFill/>
                </a:ln>
              </a:rPr>
              <a:t>多卡推理</a:t>
            </a:r>
            <a:endParaRPr altLang="en-US" sz="1200" b="1">
              <a:ln>
                <a:noFill/>
              </a:ln>
            </a:endParaRPr>
          </a:p>
          <a:p>
            <a:pPr defTabSz="914400">
              <a:defRPr lang="zh-CN" sz="1200" b="1" i="0" u="none" strike="noStrike" kern="1200" spc="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sz="1200" b="1">
                <a:ln>
                  <a:noFill/>
                </a:ln>
              </a:rPr>
              <a:t>端到端耗时各部分占比</a:t>
            </a:r>
            <a:endParaRPr lang="en-US" altLang="zh-CN" sz="1200" b="1">
              <a:ln>
                <a:noFill/>
              </a:ln>
            </a:endParaRPr>
          </a:p>
        </c:rich>
      </c:tx>
      <c:layout>
        <c:manualLayout>
          <c:xMode val="edge"/>
          <c:yMode val="edge"/>
          <c:x val="0.0181992337164751"/>
          <c:y val="0.039279279279279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端到端耗时各部分占比</c:v>
                </c:pt>
              </c:strCache>
            </c:strRef>
          </c:tx>
          <c:spPr>
            <a:ln w="158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 contourW="15875"/>
          </c:spPr>
          <c:explosion val="0"/>
          <c:dPt>
            <c:idx val="0"/>
            <c:bubble3D val="0"/>
            <c:spPr>
              <a:gradFill>
                <a:gsLst>
                  <a:gs pos="0">
                    <a:schemeClr val="accent6">
                      <a:lumMod val="60000"/>
                      <a:lumOff val="40000"/>
                    </a:schemeClr>
                  </a:gs>
                  <a:gs pos="83000">
                    <a:schemeClr val="accent6"/>
                  </a:gs>
                </a:gsLst>
                <a:lin ang="2700000"/>
              </a:gradFill>
              <a:ln w="158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schemeClr val="accent6">
                    <a:lumMod val="50000"/>
                    <a:alpha val="40000"/>
                  </a:schemeClr>
                </a:outerShdw>
              </a:effectLst>
              <a:sp3d contourW="15875"/>
            </c:spPr>
          </c:dPt>
          <c:dPt>
            <c:idx val="1"/>
            <c:bubble3D val="0"/>
            <c:spPr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83000">
                    <a:schemeClr val="accent3"/>
                  </a:gs>
                </a:gsLst>
                <a:lin ang="2700000"/>
              </a:gradFill>
              <a:ln w="158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schemeClr val="accent2">
                    <a:lumMod val="50000"/>
                    <a:alpha val="40000"/>
                  </a:schemeClr>
                </a:outerShdw>
              </a:effectLst>
              <a:sp3d contourW="15875"/>
            </c:spPr>
          </c:dPt>
          <c:dPt>
            <c:idx val="2"/>
            <c:bubble3D val="0"/>
            <c:spPr>
              <a:gradFill>
                <a:gsLst>
                  <a:gs pos="0">
                    <a:schemeClr val="accent5">
                      <a:lumMod val="60000"/>
                      <a:lumOff val="40000"/>
                    </a:schemeClr>
                  </a:gs>
                  <a:gs pos="83000">
                    <a:schemeClr val="accent5"/>
                  </a:gs>
                </a:gsLst>
                <a:lin ang="2700000"/>
              </a:gradFill>
              <a:ln w="190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schemeClr val="accent5">
                    <a:lumMod val="50000"/>
                    <a:alpha val="40000"/>
                  </a:schemeClr>
                </a:outerShdw>
              </a:effectLst>
              <a:sp3d contourW="19050"/>
            </c:spPr>
          </c:dPt>
          <c:dPt>
            <c:idx val="3"/>
            <c:bubble3D val="0"/>
            <c:spPr>
              <a:solidFill>
                <a:schemeClr val="accent4"/>
              </a:solidFill>
              <a:ln w="158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p3d contourW="15875"/>
            </c:spPr>
          </c:dPt>
          <c:dPt>
            <c:idx val="4"/>
            <c:bubble3D val="0"/>
            <c:spPr>
              <a:solidFill>
                <a:schemeClr val="accent5"/>
              </a:solidFill>
              <a:ln w="158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p3d contourW="15875"/>
            </c:spPr>
          </c:dPt>
          <c:dPt>
            <c:idx val="5"/>
            <c:bubble3D val="0"/>
            <c:spPr>
              <a:solidFill>
                <a:schemeClr val="accent6"/>
              </a:solidFill>
              <a:ln w="158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p3d contourW="15875"/>
            </c:spPr>
          </c:dPt>
          <c:dPt>
            <c:idx val="6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 w="158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p3d contourW="15875"/>
            </c:spPr>
          </c:dPt>
          <c:dLbls>
            <c:delete val="1"/>
          </c:dLbls>
          <c:cat>
            <c:strRef>
              <c:f>Sheet1!$A$2:$A$8</c:f>
              <c:strCache>
                <c:ptCount val="7"/>
                <c:pt idx="0">
                  <c:v>CPU - schedule, 2%</c:v>
                </c:pt>
                <c:pt idx="1">
                  <c:v>CPU - engine-&gt;worker, 18%</c:v>
                </c:pt>
                <c:pt idx="2">
                  <c:v>CPU - prepare_input, 2%</c:v>
                </c:pt>
                <c:pt idx="3">
                  <c:v>CPU - worker -&gt; engine, 1%</c:v>
                </c:pt>
                <c:pt idx="4">
                  <c:v>CPU - sampler 后处理, 4%</c:v>
                </c:pt>
                <c:pt idx="5">
                  <c:v>CPU - 框架 后处理, 1%</c:v>
                </c:pt>
                <c:pt idx="6">
                  <c:v>NPU - 推理计算, 72%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1.61</c:v>
                </c:pt>
                <c:pt idx="1">
                  <c:v>15</c:v>
                </c:pt>
                <c:pt idx="2">
                  <c:v>1.7</c:v>
                </c:pt>
                <c:pt idx="3">
                  <c:v>0.8</c:v>
                </c:pt>
                <c:pt idx="4">
                  <c:v>3.25</c:v>
                </c:pt>
                <c:pt idx="5">
                  <c:v>1.39</c:v>
                </c:pt>
                <c:pt idx="6">
                  <c:v>60.1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36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000" b="1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000" b="1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1000" b="1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3"/>
        <c:txPr>
          <a:bodyPr rot="0" spcFirstLastPara="0" vertOverflow="ellipsis" vert="horz" wrap="square" anchor="ctr" anchorCtr="1"/>
          <a:lstStyle/>
          <a:p>
            <a:pPr>
              <a:defRPr lang="zh-CN" sz="1000" b="1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4"/>
        <c:txPr>
          <a:bodyPr rot="0" spcFirstLastPara="0" vertOverflow="ellipsis" vert="horz" wrap="square" anchor="ctr" anchorCtr="1"/>
          <a:lstStyle/>
          <a:p>
            <a:pPr>
              <a:defRPr lang="zh-CN" sz="1000" b="1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5"/>
        <c:txPr>
          <a:bodyPr rot="0" spcFirstLastPara="0" vertOverflow="ellipsis" vert="horz" wrap="square" anchor="ctr" anchorCtr="1"/>
          <a:lstStyle/>
          <a:p>
            <a:pPr>
              <a:defRPr lang="zh-CN" sz="1000" b="1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6"/>
        <c:txPr>
          <a:bodyPr rot="0" spcFirstLastPara="0" vertOverflow="ellipsis" vert="horz" wrap="square" anchor="ctr" anchorCtr="1"/>
          <a:lstStyle/>
          <a:p>
            <a:pPr>
              <a:defRPr lang="zh-CN" sz="1000" b="1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>
        <c:manualLayout>
          <c:xMode val="edge"/>
          <c:yMode val="edge"/>
          <c:x val="0.557950191570881"/>
          <c:y val="0.0533333333333333"/>
          <c:w val="0.42816091954023"/>
          <c:h val="0.914234234234234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 forceAA="0"/>
        <a:lstStyle/>
        <a:p>
          <a:pPr>
            <a:defRPr lang="zh-CN" sz="1000" b="1" i="0" u="none" strike="noStrike" kern="1200" baseline="0">
              <a:ln>
                <a:noFill/>
              </a:ln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1e4c4f7c-d4ca-4c28-8f7f-279e09b25353}"/>
      </c:ext>
    </c:extLst>
  </c:chart>
  <c:spPr>
    <a:solidFill>
      <a:schemeClr val="bg1">
        <a:alpha val="32000"/>
      </a:schemeClr>
    </a:solidFill>
    <a:ln w="9525" cap="flat" cmpd="sng" algn="ctr">
      <a:noFill/>
      <a:round/>
    </a:ln>
    <a:effectLst>
      <a:outerShdw blurRad="63500" dist="37357" dir="2700000" sx="0" sy="0" rotWithShape="0">
        <a:scrgbClr r="0" g="0" b="0"/>
      </a:outerShdw>
    </a:effectLst>
  </c:spPr>
  <c:txPr>
    <a:bodyPr/>
    <a:lstStyle/>
    <a:p>
      <a:pPr>
        <a:defRPr lang="zh-CN" sz="1000" b="1">
          <a:ln>
            <a:noFill/>
          </a:ln>
        </a:defRPr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 forceAA="0"/>
          <a:lstStyle/>
          <a:p>
            <a:pPr defTabSz="914400">
              <a:defRPr lang="zh-CN" sz="1200" b="1" i="0" u="none" strike="noStrike" kern="1200" spc="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altLang="en-US" sz="1200" b="1">
                <a:ln>
                  <a:noFill/>
                </a:ln>
              </a:rPr>
              <a:t>优化后</a:t>
            </a:r>
            <a:r>
              <a:rPr lang="en-US" altLang="zh-CN" sz="1200" b="1">
                <a:ln>
                  <a:noFill/>
                </a:ln>
              </a:rPr>
              <a:t> vLLM </a:t>
            </a:r>
            <a:r>
              <a:rPr altLang="en-US" sz="1200" b="1">
                <a:ln>
                  <a:noFill/>
                </a:ln>
              </a:rPr>
              <a:t>多卡推理</a:t>
            </a:r>
            <a:endParaRPr altLang="en-US" sz="1200" b="1">
              <a:ln>
                <a:noFill/>
              </a:ln>
            </a:endParaRPr>
          </a:p>
          <a:p>
            <a:pPr defTabSz="914400">
              <a:defRPr lang="zh-CN" sz="1200" b="1" i="0" u="none" strike="noStrike" kern="1200" spc="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sz="1200" b="1">
                <a:ln>
                  <a:noFill/>
                </a:ln>
              </a:rPr>
              <a:t>端到端耗时各部分占比</a:t>
            </a:r>
            <a:endParaRPr lang="en-US" altLang="zh-CN" sz="1200" b="1">
              <a:ln>
                <a:noFill/>
              </a:ln>
            </a:endParaRPr>
          </a:p>
        </c:rich>
      </c:tx>
      <c:layout>
        <c:manualLayout>
          <c:xMode val="edge"/>
          <c:yMode val="edge"/>
          <c:x val="0.157270233196159"/>
          <c:y val="0.0475326560232221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端到端耗时各部分占比</c:v>
                </c:pt>
              </c:strCache>
            </c:strRef>
          </c:tx>
          <c:spPr>
            <a:ln w="158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 contourW="15875"/>
          </c:spPr>
          <c:explosion val="0"/>
          <c:dPt>
            <c:idx val="0"/>
            <c:bubble3D val="0"/>
            <c:spPr>
              <a:gradFill>
                <a:gsLst>
                  <a:gs pos="0">
                    <a:schemeClr val="accent6">
                      <a:lumMod val="60000"/>
                      <a:lumOff val="40000"/>
                    </a:schemeClr>
                  </a:gs>
                  <a:gs pos="83000">
                    <a:schemeClr val="accent6"/>
                  </a:gs>
                </a:gsLst>
                <a:lin ang="2700000"/>
              </a:gradFill>
              <a:ln w="158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schemeClr val="accent6">
                    <a:lumMod val="50000"/>
                    <a:alpha val="40000"/>
                  </a:schemeClr>
                </a:outerShdw>
              </a:effectLst>
              <a:sp3d contourW="15875"/>
            </c:spPr>
          </c:dPt>
          <c:dPt>
            <c:idx val="1"/>
            <c:bubble3D val="0"/>
            <c:spPr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83000">
                    <a:schemeClr val="accent3"/>
                  </a:gs>
                </a:gsLst>
                <a:lin ang="2700000"/>
              </a:gradFill>
              <a:ln w="158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schemeClr val="accent2">
                    <a:lumMod val="50000"/>
                    <a:alpha val="40000"/>
                  </a:schemeClr>
                </a:outerShdw>
              </a:effectLst>
              <a:sp3d contourW="15875"/>
            </c:spPr>
          </c:dPt>
          <c:dPt>
            <c:idx val="2"/>
            <c:bubble3D val="0"/>
            <c:spPr>
              <a:gradFill>
                <a:gsLst>
                  <a:gs pos="0">
                    <a:schemeClr val="accent5">
                      <a:lumMod val="60000"/>
                      <a:lumOff val="40000"/>
                    </a:schemeClr>
                  </a:gs>
                  <a:gs pos="83000">
                    <a:schemeClr val="accent5"/>
                  </a:gs>
                </a:gsLst>
                <a:lin ang="2700000"/>
              </a:gradFill>
              <a:ln w="190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schemeClr val="accent5">
                    <a:lumMod val="50000"/>
                    <a:alpha val="40000"/>
                  </a:schemeClr>
                </a:outerShdw>
              </a:effectLst>
              <a:sp3d contourW="19050"/>
            </c:spPr>
          </c:dPt>
          <c:dPt>
            <c:idx val="3"/>
            <c:bubble3D val="0"/>
            <c:spPr>
              <a:solidFill>
                <a:schemeClr val="accent4"/>
              </a:solidFill>
              <a:ln w="158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p3d contourW="15875"/>
            </c:spPr>
          </c:dPt>
          <c:dPt>
            <c:idx val="4"/>
            <c:bubble3D val="0"/>
            <c:spPr>
              <a:solidFill>
                <a:schemeClr val="accent5"/>
              </a:solidFill>
              <a:ln w="158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p3d contourW="15875"/>
            </c:spPr>
          </c:dPt>
          <c:dPt>
            <c:idx val="5"/>
            <c:bubble3D val="0"/>
            <c:spPr>
              <a:solidFill>
                <a:schemeClr val="accent6"/>
              </a:solidFill>
              <a:ln w="158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p3d contourW="15875"/>
            </c:spPr>
          </c:dPt>
          <c:dPt>
            <c:idx val="6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58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p3d contourW="15875"/>
            </c:spPr>
          </c:dPt>
          <c:dLbls>
            <c:delete val="1"/>
          </c:dLbls>
          <c:cat>
            <c:strRef>
              <c:f>Sheet1!$A$2:$A$8</c:f>
              <c:strCache>
                <c:ptCount val="7"/>
                <c:pt idx="0">
                  <c:v>CPU - schedule, 2%</c:v>
                </c:pt>
                <c:pt idx="1">
                  <c:v>CPU - engine-&gt;worker, 2%</c:v>
                </c:pt>
                <c:pt idx="2">
                  <c:v>CPU - prepare_input, 2%</c:v>
                </c:pt>
                <c:pt idx="3">
                  <c:v>CPU - worker -&gt; engine, 1%</c:v>
                </c:pt>
                <c:pt idx="4">
                  <c:v>CPU - sampler 后处理, 4%</c:v>
                </c:pt>
                <c:pt idx="5">
                  <c:v>CPU - 框架 后处理, 1%</c:v>
                </c:pt>
                <c:pt idx="6">
                  <c:v>NPU - 推理计算, 88%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1.61</c:v>
                </c:pt>
                <c:pt idx="1">
                  <c:v>1.7</c:v>
                </c:pt>
                <c:pt idx="2">
                  <c:v>1.7</c:v>
                </c:pt>
                <c:pt idx="3">
                  <c:v>0.8</c:v>
                </c:pt>
                <c:pt idx="4">
                  <c:v>3.25</c:v>
                </c:pt>
                <c:pt idx="5">
                  <c:v>1.39</c:v>
                </c:pt>
                <c:pt idx="6">
                  <c:v>60.1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36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000" b="1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000" b="1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1000" b="1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3"/>
        <c:txPr>
          <a:bodyPr rot="0" spcFirstLastPara="0" vertOverflow="ellipsis" vert="horz" wrap="square" anchor="ctr" anchorCtr="1"/>
          <a:lstStyle/>
          <a:p>
            <a:pPr>
              <a:defRPr lang="zh-CN" sz="1000" b="1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4"/>
        <c:txPr>
          <a:bodyPr rot="0" spcFirstLastPara="0" vertOverflow="ellipsis" vert="horz" wrap="square" anchor="ctr" anchorCtr="1"/>
          <a:lstStyle/>
          <a:p>
            <a:pPr>
              <a:defRPr lang="zh-CN" sz="1000" b="1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5"/>
        <c:txPr>
          <a:bodyPr rot="0" spcFirstLastPara="0" vertOverflow="ellipsis" vert="horz" wrap="square" anchor="ctr" anchorCtr="1"/>
          <a:lstStyle/>
          <a:p>
            <a:pPr>
              <a:defRPr lang="zh-CN" sz="1000" b="1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6"/>
        <c:txPr>
          <a:bodyPr rot="0" spcFirstLastPara="0" vertOverflow="ellipsis" vert="horz" wrap="square" anchor="ctr" anchorCtr="1"/>
          <a:lstStyle/>
          <a:p>
            <a:pPr>
              <a:defRPr lang="zh-CN" sz="1000" b="1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>
        <c:manualLayout>
          <c:xMode val="edge"/>
          <c:yMode val="edge"/>
          <c:x val="0.558024691358025"/>
          <c:y val="0.0297532656023222"/>
          <c:w val="0.428257887517147"/>
          <c:h val="0.937953555878084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 forceAA="0"/>
        <a:lstStyle/>
        <a:p>
          <a:pPr>
            <a:defRPr lang="zh-CN" sz="1000" b="1" i="0" u="none" strike="noStrike" kern="1200" baseline="0">
              <a:ln>
                <a:noFill/>
              </a:ln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1e4c4f7c-d4ca-4c28-8f7f-279e09b25353}"/>
      </c:ext>
    </c:extLst>
  </c:chart>
  <c:spPr>
    <a:solidFill>
      <a:schemeClr val="bg1">
        <a:alpha val="32000"/>
      </a:schemeClr>
    </a:solidFill>
    <a:ln w="9525" cap="flat" cmpd="sng" algn="ctr">
      <a:noFill/>
      <a:round/>
    </a:ln>
    <a:effectLst>
      <a:outerShdw blurRad="63500" dist="37357" dir="2700000" sx="0" sy="0" rotWithShape="0">
        <a:scrgbClr r="0" g="0" b="0"/>
      </a:outerShdw>
    </a:effectLst>
  </c:spPr>
  <c:txPr>
    <a:bodyPr/>
    <a:lstStyle/>
    <a:p>
      <a:pPr>
        <a:defRPr lang="zh-CN" sz="1000" b="1">
          <a:ln>
            <a:noFill/>
          </a:ln>
        </a:defRPr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1" i="0" u="none" strike="noStrike" kern="1200" baseline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b="1">
                <a:solidFill>
                  <a:schemeClr val="accent2">
                    <a:lumMod val="60000"/>
                    <a:lumOff val="40000"/>
                  </a:schemeClr>
                </a:solidFill>
              </a:rPr>
              <a:t>vLLM CPU 调度总耗时下降 </a:t>
            </a:r>
            <a:r>
              <a:rPr sz="2000" b="1">
                <a:solidFill>
                  <a:srgbClr val="FF0000"/>
                </a:solidFill>
              </a:rPr>
              <a:t>56%</a:t>
            </a:r>
            <a:endParaRPr b="1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defTabSz="914400">
              <a:defRPr lang="zh-CN" sz="1400" b="1" i="0" u="none" strike="noStrike" kern="1200" baseline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pPr>
            <a:endParaRPr b="1">
              <a:solidFill>
                <a:schemeClr val="accent2">
                  <a:lumMod val="60000"/>
                  <a:lumOff val="40000"/>
                </a:schemeClr>
              </a:solidFill>
            </a:endParaRPr>
          </a:p>
        </c:rich>
      </c:tx>
      <c:layout>
        <c:manualLayout>
          <c:xMode val="edge"/>
          <c:yMode val="edge"/>
          <c:x val="0.102791298348603"/>
          <c:y val="0.00928357952256739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755827283148644"/>
          <c:y val="0.152633679169992"/>
          <c:w val="0.918685517768437"/>
          <c:h val="0.49249800478850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CPU - schedule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Sheet1!$A$2:$A$3</c:f>
              <c:strCache>
                <c:ptCount val="2"/>
                <c:pt idx="0">
                  <c:v>优化前</c:v>
                </c:pt>
                <c:pt idx="1">
                  <c:v>优化后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1.61</c:v>
                </c:pt>
                <c:pt idx="1">
                  <c:v>1.61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CPU - prepare_input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Sheet1!$A$2:$A$3</c:f>
              <c:strCache>
                <c:ptCount val="2"/>
                <c:pt idx="0">
                  <c:v>优化前</c:v>
                </c:pt>
                <c:pt idx="1">
                  <c:v>优化后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1.7</c:v>
                </c:pt>
                <c:pt idx="1">
                  <c:v>1.7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CPU - worker -&gt; engine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Sheet1!$A$2:$A$3</c:f>
              <c:strCache>
                <c:ptCount val="2"/>
                <c:pt idx="0">
                  <c:v>优化前</c:v>
                </c:pt>
                <c:pt idx="1">
                  <c:v>优化后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0.8</c:v>
                </c:pt>
                <c:pt idx="1">
                  <c:v>0.8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CPU - sampler 后处理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Sheet1!$A$2:$A$3</c:f>
              <c:strCache>
                <c:ptCount val="2"/>
                <c:pt idx="0">
                  <c:v>优化前</c:v>
                </c:pt>
                <c:pt idx="1">
                  <c:v>优化后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3.25</c:v>
                </c:pt>
                <c:pt idx="1">
                  <c:v>3.25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CPU - 框架 后处理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Sheet1!$A$2:$A$3</c:f>
              <c:strCache>
                <c:ptCount val="2"/>
                <c:pt idx="0">
                  <c:v>优化前</c:v>
                </c:pt>
                <c:pt idx="1">
                  <c:v>优化后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1.39</c:v>
                </c:pt>
                <c:pt idx="1">
                  <c:v>1.39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CPU - engine-&gt;worker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Sheet1!$A$2:$A$3</c:f>
              <c:strCache>
                <c:ptCount val="2"/>
                <c:pt idx="0">
                  <c:v>优化前</c:v>
                </c:pt>
                <c:pt idx="1">
                  <c:v>优化后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15</c:v>
                </c:pt>
                <c:pt idx="1">
                  <c:v>1.7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100"/>
        <c:axId val="144360680"/>
        <c:axId val="329299795"/>
      </c:barChart>
      <c:catAx>
        <c:axId val="1443606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1" i="0" u="none" strike="noStrike" kern="1200" baseline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29299795"/>
        <c:crosses val="autoZero"/>
        <c:auto val="1"/>
        <c:lblAlgn val="ctr"/>
        <c:lblOffset val="100"/>
        <c:noMultiLvlLbl val="0"/>
      </c:catAx>
      <c:valAx>
        <c:axId val="3292997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1" i="0" u="none" strike="noStrike" kern="1200" baseline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44360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9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9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9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3"/>
        <c:txPr>
          <a:bodyPr rot="0" spcFirstLastPara="0" vertOverflow="ellipsis" vert="horz" wrap="square" anchor="ctr" anchorCtr="1"/>
          <a:lstStyle/>
          <a:p>
            <a:pPr>
              <a:defRPr lang="zh-CN" sz="9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4"/>
        <c:txPr>
          <a:bodyPr rot="0" spcFirstLastPara="0" vertOverflow="ellipsis" vert="horz" wrap="square" anchor="ctr" anchorCtr="1"/>
          <a:lstStyle/>
          <a:p>
            <a:pPr>
              <a:defRPr lang="zh-CN" sz="9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5"/>
        <c:txPr>
          <a:bodyPr rot="0" spcFirstLastPara="0" vertOverflow="ellipsis" vert="horz" wrap="square" anchor="ctr" anchorCtr="1"/>
          <a:lstStyle/>
          <a:p>
            <a:pPr>
              <a:defRPr lang="zh-CN" sz="9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>
        <c:manualLayout>
          <c:xMode val="edge"/>
          <c:yMode val="edge"/>
          <c:x val="0.0754680932365304"/>
          <c:y val="0.742019154030327"/>
          <c:w val="0.853458158196408"/>
          <c:h val="0.22765363128491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45909d38-aed4-4b05-8423-ccaa621d7fc3}"/>
      </c:ext>
    </c:extLst>
  </c:chart>
  <c:spPr>
    <a:solidFill>
      <a:schemeClr val="accent5">
        <a:lumMod val="40000"/>
        <a:lumOff val="60000"/>
        <a:alpha val="32000"/>
      </a:schemeClr>
    </a:solidFill>
    <a:ln>
      <a:noFill/>
    </a:ln>
    <a:effectLst/>
  </c:spPr>
  <c:txPr>
    <a:bodyPr/>
    <a:lstStyle/>
    <a:p>
      <a:pPr>
        <a:defRPr lang="zh-CN" b="1">
          <a:solidFill>
            <a:schemeClr val="accent2">
              <a:lumMod val="60000"/>
              <a:lumOff val="40000"/>
            </a:schemeClr>
          </a:solidFill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100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086DB-17F3-D143-84B7-6785B95D143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A845A-D161-814F-ADFA-373BFEEF085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E4BA5-34B3-A44C-AEB1-6EFAB49E6D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E862B-C71E-E94B-AC4F-5609ED8B15D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0863" y="6175988"/>
            <a:ext cx="2732848" cy="277200"/>
          </a:xfrm>
          <a:prstGeom prst="rect">
            <a:avLst/>
          </a:prstGeom>
        </p:spPr>
      </p:pic>
      <p:sp>
        <p:nvSpPr>
          <p:cNvPr id="10" name="标题 1"/>
          <p:cNvSpPr>
            <a:spLocks noGrp="1"/>
          </p:cNvSpPr>
          <p:nvPr>
            <p:ph type="ctrTitle" hasCustomPrompt="1"/>
          </p:nvPr>
        </p:nvSpPr>
        <p:spPr>
          <a:xfrm>
            <a:off x="460623" y="2772274"/>
            <a:ext cx="11282400" cy="7488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单击此处编辑主标题</a:t>
            </a:r>
            <a:endParaRPr kumimoji="1" lang="zh-CN" altLang="en-US" dirty="0"/>
          </a:p>
        </p:txBody>
      </p:sp>
      <p:sp>
        <p:nvSpPr>
          <p:cNvPr id="12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68000" y="3657600"/>
            <a:ext cx="11282400" cy="28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 b="0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单击此处编辑副标题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460625" y="3054600"/>
            <a:ext cx="11282400" cy="748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THANKS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0863" y="6175988"/>
            <a:ext cx="2732848" cy="277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_正文内容">
    <p:bg>
      <p:bgPr>
        <a:solidFill>
          <a:srgbClr val="EA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71" y="248001"/>
            <a:ext cx="2077981" cy="206297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60793" y="344653"/>
            <a:ext cx="11282028" cy="648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目录页</a:t>
            </a:r>
            <a:r>
              <a:rPr kumimoji="1" lang="en-US" altLang="zh-CN" dirty="0"/>
              <a:t>_1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34" hasCustomPrompt="1"/>
          </p:nvPr>
        </p:nvSpPr>
        <p:spPr>
          <a:xfrm>
            <a:off x="460792" y="1052514"/>
            <a:ext cx="11282028" cy="5256212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l"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lnSpc>
                <a:spcPct val="150000"/>
              </a:lnSpc>
              <a:buNone/>
              <a:defRPr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 单击此处编辑章节标题</a:t>
            </a:r>
            <a:r>
              <a:rPr kumimoji="1" lang="en-US" altLang="zh-CN" dirty="0"/>
              <a:t>1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 单击此处编辑章节标题</a:t>
            </a:r>
            <a:r>
              <a:rPr kumimoji="1" lang="en-US" altLang="zh-CN" dirty="0"/>
              <a:t>2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章节小标题</a:t>
            </a:r>
            <a:r>
              <a:rPr kumimoji="1" lang="en-US" altLang="zh-CN" dirty="0"/>
              <a:t>2.1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章节小标题</a:t>
            </a:r>
            <a:r>
              <a:rPr kumimoji="1" lang="en-US" altLang="zh-CN" dirty="0"/>
              <a:t>2.2</a:t>
            </a:r>
            <a:endParaRPr kumimoji="1" lang="en-US" altLang="zh-CN" dirty="0"/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dirty="0"/>
              <a:t> 单击此处编辑章节标题</a:t>
            </a:r>
            <a:r>
              <a:rPr kumimoji="1" lang="en-US" altLang="zh-CN" dirty="0"/>
              <a:t>3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章节小标题</a:t>
            </a:r>
            <a:r>
              <a:rPr kumimoji="1" lang="en-US" altLang="zh-CN" dirty="0"/>
              <a:t>3.1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章节小标题</a:t>
            </a:r>
            <a:r>
              <a:rPr kumimoji="1" lang="en-US" altLang="zh-CN" dirty="0"/>
              <a:t>3.2</a:t>
            </a:r>
            <a:endParaRPr kumimoji="1" lang="en-US" altLang="zh-CN" dirty="0"/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/>
              <a:t>章节小标题</a:t>
            </a:r>
            <a:r>
              <a:rPr kumimoji="1" lang="en-US" altLang="zh-CN" dirty="0"/>
              <a:t>3.3</a:t>
            </a:r>
            <a:endParaRPr kumimoji="1" lang="en-US" altLang="zh-CN" dirty="0"/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dirty="0"/>
              <a:t> 单击此处编辑章节标题</a:t>
            </a:r>
            <a:r>
              <a:rPr kumimoji="1" lang="en-US" altLang="zh-CN" dirty="0"/>
              <a:t>4</a:t>
            </a:r>
            <a:endParaRPr kumimoji="1" lang="en-US" altLang="zh-CN" dirty="0"/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dirty="0"/>
              <a:t> 单击此处编辑章节标题</a:t>
            </a:r>
            <a:r>
              <a:rPr kumimoji="1" lang="en-US" altLang="zh-CN" dirty="0"/>
              <a:t>5</a:t>
            </a:r>
            <a:endParaRPr kumimoji="1" lang="en-US" altLang="zh-CN" dirty="0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92000" y="6458400"/>
            <a:ext cx="1845556" cy="187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60793" y="344653"/>
            <a:ext cx="11282028" cy="648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200" b="1" i="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目录页</a:t>
            </a:r>
            <a:r>
              <a:rPr kumimoji="1" lang="en-US" altLang="zh-CN" dirty="0"/>
              <a:t>_2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half" idx="33" hasCustomPrompt="1"/>
          </p:nvPr>
        </p:nvSpPr>
        <p:spPr>
          <a:xfrm>
            <a:off x="1049191" y="1766133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34" hasCustomPrompt="1"/>
          </p:nvPr>
        </p:nvSpPr>
        <p:spPr>
          <a:xfrm>
            <a:off x="1049191" y="2078537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  <a:endParaRPr kumimoji="1" lang="en-US" altLang="zh-CN" dirty="0"/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half" idx="21" hasCustomPrompt="1"/>
          </p:nvPr>
        </p:nvSpPr>
        <p:spPr>
          <a:xfrm>
            <a:off x="1049191" y="3993824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  <a:endParaRPr kumimoji="1" lang="zh-CN" altLang="en-US" dirty="0"/>
          </a:p>
        </p:txBody>
      </p:sp>
      <p:sp>
        <p:nvSpPr>
          <p:cNvPr id="22" name="文本占位符 3"/>
          <p:cNvSpPr>
            <a:spLocks noGrp="1"/>
          </p:cNvSpPr>
          <p:nvPr>
            <p:ph type="body" sz="half" idx="22" hasCustomPrompt="1"/>
          </p:nvPr>
        </p:nvSpPr>
        <p:spPr>
          <a:xfrm>
            <a:off x="1049191" y="4306228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  <a:endParaRPr kumimoji="1" lang="en-US" altLang="zh-CN" dirty="0"/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62" name="文本占位符 3"/>
          <p:cNvSpPr>
            <a:spLocks noGrp="1"/>
          </p:cNvSpPr>
          <p:nvPr>
            <p:ph type="body" sz="half" idx="35" hasCustomPrompt="1"/>
          </p:nvPr>
        </p:nvSpPr>
        <p:spPr>
          <a:xfrm>
            <a:off x="4946930" y="1767602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  <a:endParaRPr kumimoji="1" lang="zh-CN" altLang="en-US" dirty="0"/>
          </a:p>
        </p:txBody>
      </p:sp>
      <p:sp>
        <p:nvSpPr>
          <p:cNvPr id="64" name="文本占位符 3"/>
          <p:cNvSpPr>
            <a:spLocks noGrp="1"/>
          </p:cNvSpPr>
          <p:nvPr>
            <p:ph type="body" sz="half" idx="36" hasCustomPrompt="1"/>
          </p:nvPr>
        </p:nvSpPr>
        <p:spPr>
          <a:xfrm>
            <a:off x="4946930" y="2077202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  <a:endParaRPr kumimoji="1" lang="en-US" altLang="zh-CN" dirty="0"/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66" name="文本占位符 3"/>
          <p:cNvSpPr>
            <a:spLocks noGrp="1"/>
          </p:cNvSpPr>
          <p:nvPr>
            <p:ph type="body" sz="half" idx="37" hasCustomPrompt="1"/>
          </p:nvPr>
        </p:nvSpPr>
        <p:spPr>
          <a:xfrm>
            <a:off x="4946930" y="3993826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  <a:endParaRPr kumimoji="1" lang="zh-CN" altLang="en-US" dirty="0"/>
          </a:p>
        </p:txBody>
      </p:sp>
      <p:sp>
        <p:nvSpPr>
          <p:cNvPr id="67" name="文本占位符 3"/>
          <p:cNvSpPr>
            <a:spLocks noGrp="1"/>
          </p:cNvSpPr>
          <p:nvPr>
            <p:ph type="body" sz="half" idx="38" hasCustomPrompt="1"/>
          </p:nvPr>
        </p:nvSpPr>
        <p:spPr>
          <a:xfrm>
            <a:off x="4946930" y="4306230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  <a:endParaRPr kumimoji="1" lang="en-US" altLang="zh-CN" dirty="0"/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92000" y="6458400"/>
            <a:ext cx="1845556" cy="187200"/>
          </a:xfrm>
          <a:prstGeom prst="rect">
            <a:avLst/>
          </a:prstGeom>
        </p:spPr>
      </p:pic>
      <p:sp>
        <p:nvSpPr>
          <p:cNvPr id="23" name="文本占位符 3"/>
          <p:cNvSpPr>
            <a:spLocks noGrp="1"/>
          </p:cNvSpPr>
          <p:nvPr>
            <p:ph type="body" sz="half" idx="39" hasCustomPrompt="1"/>
          </p:nvPr>
        </p:nvSpPr>
        <p:spPr>
          <a:xfrm>
            <a:off x="9013445" y="1767600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  <a:endParaRPr kumimoji="1" lang="zh-CN" altLang="en-US" dirty="0"/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40" hasCustomPrompt="1"/>
          </p:nvPr>
        </p:nvSpPr>
        <p:spPr>
          <a:xfrm>
            <a:off x="9013445" y="2077200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  <a:endParaRPr kumimoji="1" lang="en-US" altLang="zh-CN" dirty="0"/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25" name="文本占位符 3"/>
          <p:cNvSpPr>
            <a:spLocks noGrp="1"/>
          </p:cNvSpPr>
          <p:nvPr>
            <p:ph type="body" sz="half" idx="41" hasCustomPrompt="1"/>
          </p:nvPr>
        </p:nvSpPr>
        <p:spPr>
          <a:xfrm>
            <a:off x="9013445" y="3993824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  <a:endParaRPr kumimoji="1" lang="zh-CN" altLang="en-US" dirty="0"/>
          </a:p>
        </p:txBody>
      </p:sp>
      <p:sp>
        <p:nvSpPr>
          <p:cNvPr id="26" name="文本占位符 3"/>
          <p:cNvSpPr>
            <a:spLocks noGrp="1"/>
          </p:cNvSpPr>
          <p:nvPr>
            <p:ph type="body" sz="half" idx="42" hasCustomPrompt="1"/>
          </p:nvPr>
        </p:nvSpPr>
        <p:spPr>
          <a:xfrm>
            <a:off x="9013445" y="4306228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  <a:endParaRPr kumimoji="1" lang="en-US" altLang="zh-CN" dirty="0"/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_白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六边形 7"/>
          <p:cNvSpPr>
            <a:spLocks noChangeAspect="1"/>
          </p:cNvSpPr>
          <p:nvPr userDrawn="1"/>
        </p:nvSpPr>
        <p:spPr>
          <a:xfrm rot="5400000">
            <a:off x="539284" y="6472124"/>
            <a:ext cx="191360" cy="165600"/>
          </a:xfrm>
          <a:prstGeom prst="hexagon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0623" y="3054600"/>
            <a:ext cx="11282400" cy="7488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 b="1" i="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单击此处编辑章节标题</a:t>
            </a:r>
            <a:endParaRPr kumimoji="1" lang="zh-CN" altLang="en-US" dirty="0"/>
          </a:p>
        </p:txBody>
      </p:sp>
      <p:sp>
        <p:nvSpPr>
          <p:cNvPr id="4" name="灯片编号占位符 5"/>
          <p:cNvSpPr txBox="1"/>
          <p:nvPr userDrawn="1"/>
        </p:nvSpPr>
        <p:spPr>
          <a:xfrm>
            <a:off x="446400" y="6372000"/>
            <a:ext cx="37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600" b="0" i="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5EB1C3-3A1F-5444-83DA-CFB0D9AA77F2}" type="slidenum">
              <a:rPr kumimoji="1" lang="zh-CN" altLang="en-US" smtClean="0"/>
            </a:fld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338" y="6458400"/>
            <a:ext cx="1845555" cy="187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_蓝底">
    <p:bg>
      <p:bgPr>
        <a:gradFill>
          <a:gsLst>
            <a:gs pos="0">
              <a:srgbClr val="3165F3"/>
            </a:gs>
            <a:gs pos="100000">
              <a:srgbClr val="002FA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57157" y="3054600"/>
            <a:ext cx="11282400" cy="7488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单击此处编辑章节标题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000" y="6458400"/>
            <a:ext cx="1845556" cy="187200"/>
          </a:xfrm>
          <a:prstGeom prst="rect">
            <a:avLst/>
          </a:prstGeom>
        </p:spPr>
      </p:pic>
      <p:sp>
        <p:nvSpPr>
          <p:cNvPr id="4" name="六边形 3"/>
          <p:cNvSpPr>
            <a:spLocks noChangeAspect="1"/>
          </p:cNvSpPr>
          <p:nvPr userDrawn="1"/>
        </p:nvSpPr>
        <p:spPr>
          <a:xfrm rot="5400000">
            <a:off x="540000" y="6472800"/>
            <a:ext cx="192096" cy="16560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33"/>
          </p:nvPr>
        </p:nvSpPr>
        <p:spPr>
          <a:xfrm>
            <a:off x="446400" y="6372983"/>
            <a:ext cx="379156" cy="3651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600" b="0" i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65EB1C3-3A1F-5444-83DA-CFB0D9AA77F2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白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338" y="6458400"/>
            <a:ext cx="1845555" cy="1872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60793" y="344653"/>
            <a:ext cx="11282028" cy="648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200" b="1" i="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60800" y="1065600"/>
            <a:ext cx="11282028" cy="28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 b="0" i="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单击此处编辑副标题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10" hasCustomPrompt="1"/>
          </p:nvPr>
        </p:nvSpPr>
        <p:spPr>
          <a:xfrm>
            <a:off x="460793" y="1440844"/>
            <a:ext cx="11282028" cy="486788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正文内容</a:t>
            </a:r>
            <a:endParaRPr kumimoji="1" lang="zh-CN" altLang="en-US" dirty="0"/>
          </a:p>
        </p:txBody>
      </p:sp>
      <p:sp>
        <p:nvSpPr>
          <p:cNvPr id="6" name="六边形 5"/>
          <p:cNvSpPr>
            <a:spLocks noChangeAspect="1"/>
          </p:cNvSpPr>
          <p:nvPr userDrawn="1"/>
        </p:nvSpPr>
        <p:spPr>
          <a:xfrm rot="5400000">
            <a:off x="539284" y="6472124"/>
            <a:ext cx="191360" cy="165600"/>
          </a:xfrm>
          <a:prstGeom prst="hexagon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灯片编号占位符 5"/>
          <p:cNvSpPr txBox="1"/>
          <p:nvPr userDrawn="1"/>
        </p:nvSpPr>
        <p:spPr>
          <a:xfrm>
            <a:off x="446400" y="6372000"/>
            <a:ext cx="37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600" b="0" i="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5EB1C3-3A1F-5444-83DA-CFB0D9AA77F2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蓝底">
    <p:bg>
      <p:bgPr>
        <a:gradFill>
          <a:gsLst>
            <a:gs pos="0">
              <a:srgbClr val="3165F3"/>
            </a:gs>
            <a:gs pos="100000">
              <a:srgbClr val="002FA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000" y="6458400"/>
            <a:ext cx="1845556" cy="187200"/>
          </a:xfrm>
          <a:prstGeom prst="rect">
            <a:avLst/>
          </a:prstGeom>
        </p:spPr>
      </p:pic>
      <p:sp>
        <p:nvSpPr>
          <p:cNvPr id="8" name="六边形 7"/>
          <p:cNvSpPr>
            <a:spLocks noChangeAspect="1"/>
          </p:cNvSpPr>
          <p:nvPr userDrawn="1"/>
        </p:nvSpPr>
        <p:spPr>
          <a:xfrm rot="5400000">
            <a:off x="540000" y="6472800"/>
            <a:ext cx="192096" cy="16560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33"/>
          </p:nvPr>
        </p:nvSpPr>
        <p:spPr>
          <a:xfrm>
            <a:off x="446400" y="6372983"/>
            <a:ext cx="379156" cy="3651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600" b="0" i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65EB1C3-3A1F-5444-83DA-CFB0D9AA77F2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460793" y="344653"/>
            <a:ext cx="11282028" cy="648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2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60800" y="1065600"/>
            <a:ext cx="11282028" cy="28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 b="0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单击此处编辑副标题</a:t>
            </a:r>
            <a:endParaRPr kumimoji="1" lang="zh-CN" altLang="en-US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10" hasCustomPrompt="1"/>
          </p:nvPr>
        </p:nvSpPr>
        <p:spPr>
          <a:xfrm>
            <a:off x="460793" y="1440000"/>
            <a:ext cx="11282028" cy="48672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正文内容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_带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338" y="6458400"/>
            <a:ext cx="1845555" cy="187200"/>
          </a:xfrm>
          <a:prstGeom prst="rect">
            <a:avLst/>
          </a:prstGeom>
        </p:spPr>
      </p:pic>
      <p:sp>
        <p:nvSpPr>
          <p:cNvPr id="8" name="六边形 7"/>
          <p:cNvSpPr>
            <a:spLocks noChangeAspect="1"/>
          </p:cNvSpPr>
          <p:nvPr userDrawn="1"/>
        </p:nvSpPr>
        <p:spPr>
          <a:xfrm rot="5400000">
            <a:off x="539284" y="6472124"/>
            <a:ext cx="191360" cy="165600"/>
          </a:xfrm>
          <a:prstGeom prst="hexagon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灯片编号占位符 5"/>
          <p:cNvSpPr txBox="1"/>
          <p:nvPr userDrawn="1"/>
        </p:nvSpPr>
        <p:spPr>
          <a:xfrm>
            <a:off x="446400" y="6372000"/>
            <a:ext cx="37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600" b="0" i="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5EB1C3-3A1F-5444-83DA-CFB0D9AA77F2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_无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六边形 1"/>
          <p:cNvSpPr>
            <a:spLocks noChangeAspect="1"/>
          </p:cNvSpPr>
          <p:nvPr userDrawn="1"/>
        </p:nvSpPr>
        <p:spPr>
          <a:xfrm rot="5400000">
            <a:off x="539284" y="6472124"/>
            <a:ext cx="191360" cy="165600"/>
          </a:xfrm>
          <a:prstGeom prst="hexagon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灯片编号占位符 5"/>
          <p:cNvSpPr txBox="1"/>
          <p:nvPr userDrawn="1"/>
        </p:nvSpPr>
        <p:spPr>
          <a:xfrm>
            <a:off x="446400" y="6372000"/>
            <a:ext cx="37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600" b="0" i="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5EB1C3-3A1F-5444-83DA-CFB0D9AA77F2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GIF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/>
              <a:t>LLM</a:t>
            </a:r>
            <a:r>
              <a:rPr kumimoji="1" lang="zh-CN" altLang="en-US"/>
              <a:t>智能运行：从智算到通算智算协同加速</a:t>
            </a:r>
            <a:r>
              <a:rPr kumimoji="1" lang="en-US" altLang="zh-CN"/>
              <a:t>LLM</a:t>
            </a:r>
            <a:r>
              <a:rPr kumimoji="1" lang="zh-CN" altLang="en-US"/>
              <a:t>推理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461010" y="344805"/>
            <a:ext cx="11456670" cy="6477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kumimoji="1" lang="zh-CN" altLang="en-US">
                <a:solidFill>
                  <a:schemeClr val="bg1"/>
                </a:solidFill>
                <a:sym typeface="+mn-ea"/>
              </a:rPr>
              <a:t>算力挖掘：</a:t>
            </a:r>
            <a:r>
              <a:rPr kumimoji="1" lang="en-US" altLang="zh-CN">
                <a:solidFill>
                  <a:schemeClr val="bg1"/>
                </a:solidFill>
                <a:sym typeface="+mn-ea"/>
              </a:rPr>
              <a:t>LLM </a:t>
            </a:r>
            <a:r>
              <a:rPr kumimoji="1" lang="zh-CN" altLang="en-US">
                <a:solidFill>
                  <a:schemeClr val="bg1"/>
                </a:solidFill>
                <a:sym typeface="+mn-ea"/>
              </a:rPr>
              <a:t>推理在</a:t>
            </a:r>
            <a:r>
              <a:rPr kumimoji="1" lang="en-US" altLang="zh-CN">
                <a:solidFill>
                  <a:schemeClr val="bg1"/>
                </a:solidFill>
                <a:sym typeface="+mn-ea"/>
              </a:rPr>
              <a:t> Kunpeng + openEuler </a:t>
            </a:r>
            <a:r>
              <a:rPr kumimoji="1" lang="zh-CN" altLang="en-US">
                <a:solidFill>
                  <a:schemeClr val="bg1"/>
                </a:solidFill>
                <a:sym typeface="+mn-ea"/>
              </a:rPr>
              <a:t>的性能提升</a:t>
            </a:r>
            <a:endParaRPr kumimoji="1"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64970" y="1202055"/>
            <a:ext cx="4248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K+ O </a:t>
            </a:r>
            <a:r>
              <a:rPr lang="zh-CN" altLang="en-US">
                <a:solidFill>
                  <a:schemeClr val="bg1"/>
                </a:solidFill>
              </a:rPr>
              <a:t>体系优化大模型推理性能加速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4210" y="1570355"/>
            <a:ext cx="5932170" cy="38138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b="1">
                <a:solidFill>
                  <a:schemeClr val="tx1"/>
                </a:solidFill>
              </a:rPr>
              <a:t>openEuler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6135" y="2042160"/>
            <a:ext cx="5617845" cy="889000"/>
          </a:xfrm>
          <a:prstGeom prst="rect">
            <a:avLst/>
          </a:prstGeom>
          <a:noFill/>
          <a:ln w="12700" cmpd="sng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sz="1400" b="1">
                <a:solidFill>
                  <a:schemeClr val="tx1"/>
                </a:solidFill>
              </a:rPr>
              <a:t>主流开源大语言模型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12190" y="2380615"/>
            <a:ext cx="1145540" cy="428625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baichuan2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33975" y="2380615"/>
            <a:ext cx="1145540" cy="428625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qwen1.5/2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73170" y="2380615"/>
            <a:ext cx="1145540" cy="428625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Llama2/3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33320" y="2380615"/>
            <a:ext cx="1145540" cy="428625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Yi</a:t>
            </a:r>
            <a:r>
              <a:rPr lang="zh-CN" altLang="en-US" sz="1600">
                <a:solidFill>
                  <a:schemeClr val="tx1"/>
                </a:solidFill>
              </a:rPr>
              <a:t>大模型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26135" y="3258820"/>
            <a:ext cx="5617845" cy="1441450"/>
          </a:xfrm>
          <a:prstGeom prst="rect">
            <a:avLst/>
          </a:prstGeom>
          <a:noFill/>
          <a:ln w="12700" cmpd="sng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sz="1400" b="1">
                <a:solidFill>
                  <a:schemeClr val="tx1"/>
                </a:solidFill>
              </a:rPr>
              <a:t>智能</a:t>
            </a:r>
            <a:r>
              <a:rPr lang="zh-CN" altLang="en-US" sz="1400" b="1">
                <a:solidFill>
                  <a:schemeClr val="tx1"/>
                </a:solidFill>
              </a:rPr>
              <a:t>运行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12190" y="3597275"/>
            <a:ext cx="1145540" cy="428625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矩阵分配并行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81885" y="3597275"/>
            <a:ext cx="1145540" cy="428625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numa</a:t>
            </a:r>
            <a:r>
              <a:rPr lang="zh-CN" altLang="en-US" sz="1200">
                <a:solidFill>
                  <a:schemeClr val="tx1"/>
                </a:solidFill>
              </a:rPr>
              <a:t>亲和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33975" y="3597275"/>
            <a:ext cx="1145540" cy="428625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kv-cache </a:t>
            </a:r>
            <a:r>
              <a:rPr lang="zh-CN" altLang="en-US" sz="1200">
                <a:solidFill>
                  <a:schemeClr val="tx1"/>
                </a:solidFill>
              </a:rPr>
              <a:t>优化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91890" y="3597275"/>
            <a:ext cx="1145540" cy="428625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指令集加速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12190" y="4128135"/>
            <a:ext cx="1145540" cy="428625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模型量化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381885" y="4128135"/>
            <a:ext cx="1145540" cy="428625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c/c++ </a:t>
            </a:r>
            <a:r>
              <a:rPr lang="zh-CN" altLang="en-US" sz="1200">
                <a:solidFill>
                  <a:schemeClr val="tx1"/>
                </a:solidFill>
              </a:rPr>
              <a:t>服务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33975" y="4128135"/>
            <a:ext cx="1145540" cy="428625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编译器优化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691890" y="4128135"/>
            <a:ext cx="1145540" cy="428625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浮点计算加速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26135" y="4762500"/>
            <a:ext cx="5617845" cy="428625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Linux </a:t>
            </a:r>
            <a:r>
              <a:rPr lang="en-US" altLang="zh-CN" sz="1200">
                <a:solidFill>
                  <a:schemeClr val="tx1"/>
                </a:solidFill>
              </a:rPr>
              <a:t>Kernel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64210" y="5589270"/>
            <a:ext cx="5932170" cy="7766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b="1">
                <a:solidFill>
                  <a:schemeClr val="tx1"/>
                </a:solidFill>
              </a:rPr>
              <a:t>Kunpeng </a:t>
            </a:r>
            <a:r>
              <a:rPr lang="zh-CN" altLang="en-US" b="1">
                <a:solidFill>
                  <a:schemeClr val="tx1"/>
                </a:solidFill>
              </a:rPr>
              <a:t>通用算</a:t>
            </a:r>
            <a:r>
              <a:rPr lang="zh-CN" altLang="en-US" b="1">
                <a:solidFill>
                  <a:schemeClr val="tx1"/>
                </a:solidFill>
              </a:rPr>
              <a:t>力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26135" y="5928360"/>
            <a:ext cx="5617845" cy="375920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ARM </a:t>
            </a:r>
            <a:r>
              <a:rPr lang="zh-CN" altLang="en-US" sz="1200">
                <a:solidFill>
                  <a:schemeClr val="tx1"/>
                </a:solidFill>
              </a:rPr>
              <a:t>架构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152130" y="1202055"/>
            <a:ext cx="2418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Batch = 1 </a:t>
            </a:r>
            <a:r>
              <a:rPr lang="zh-CN" altLang="en-US">
                <a:solidFill>
                  <a:schemeClr val="bg1"/>
                </a:solidFill>
              </a:rPr>
              <a:t>加速效果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25" name="表格 24"/>
          <p:cNvGraphicFramePr/>
          <p:nvPr>
            <p:custDataLst>
              <p:tags r:id="rId1"/>
            </p:custDataLst>
          </p:nvPr>
        </p:nvGraphicFramePr>
        <p:xfrm>
          <a:off x="6812280" y="1564640"/>
          <a:ext cx="5153025" cy="2049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605"/>
                <a:gridCol w="1030605"/>
                <a:gridCol w="1030605"/>
                <a:gridCol w="1030605"/>
                <a:gridCol w="1030605"/>
              </a:tblGrid>
              <a:tr h="647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模型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Prompt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核数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TTFT(s)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输出</a:t>
                      </a:r>
                      <a:r>
                        <a:rPr lang="en-US" altLang="zh-CN" sz="1400"/>
                        <a:t>tockens/s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Baichuan2-7B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20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16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0.40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16</a:t>
                      </a:r>
                      <a:endParaRPr lang="en-US" altLang="zh-CN" sz="1400"/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llama3-8B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20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16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0.45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15</a:t>
                      </a:r>
                      <a:endParaRPr lang="en-US" altLang="zh-CN" sz="1400"/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Baichuan2-13B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20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16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0.64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14</a:t>
                      </a:r>
                      <a:endParaRPr lang="en-US" altLang="zh-CN" sz="1400"/>
                    </a:p>
                  </a:txBody>
                  <a:tcPr anchor="ctr" anchorCtr="0"/>
                </a:tc>
              </a:tr>
            </a:tbl>
          </a:graphicData>
        </a:graphic>
      </p:graphicFrame>
      <p:pic>
        <p:nvPicPr>
          <p:cNvPr id="26" name="图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315" y="3714115"/>
            <a:ext cx="5079365" cy="2589530"/>
          </a:xfrm>
          <a:prstGeom prst="rect">
            <a:avLst/>
          </a:prstGeom>
        </p:spPr>
      </p:pic>
      <p:sp>
        <p:nvSpPr>
          <p:cNvPr id="106" name="文本框 105"/>
          <p:cNvSpPr txBox="1"/>
          <p:nvPr/>
        </p:nvSpPr>
        <p:spPr>
          <a:xfrm>
            <a:off x="472440" y="6441440"/>
            <a:ext cx="3448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10</a:t>
            </a:r>
            <a:endParaRPr lang="en-US" altLang="zh-CN"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THANKS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33"/>
          </p:nvPr>
        </p:nvSpPr>
        <p:spPr/>
        <p:txBody>
          <a:bodyPr/>
          <a:lstStyle/>
          <a:p>
            <a:r>
              <a:rPr kumimoji="1" lang="en-US" altLang="zh-CN">
                <a:sym typeface="+mn-ea"/>
              </a:rPr>
              <a:t>LLM </a:t>
            </a:r>
            <a:r>
              <a:rPr kumimoji="1" lang="zh-CN" altLang="en-US">
                <a:sym typeface="+mn-ea"/>
              </a:rPr>
              <a:t>推理服务部署形态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4"/>
          </p:nvPr>
        </p:nvSpPr>
        <p:spPr/>
        <p:txBody>
          <a:bodyPr/>
          <a:lstStyle/>
          <a:p>
            <a:r>
              <a:rPr kumimoji="1" lang="zh-CN" altLang="en-US"/>
              <a:t>加速卡主力</a:t>
            </a:r>
            <a:r>
              <a:rPr kumimoji="1" lang="en-US" altLang="zh-CN"/>
              <a:t>CPU</a:t>
            </a:r>
            <a:r>
              <a:rPr kumimoji="1" lang="zh-CN" altLang="en-US"/>
              <a:t>空闲</a:t>
            </a:r>
            <a:endParaRPr kumimoji="1" lang="zh-CN" altLang="en-US"/>
          </a:p>
          <a:p>
            <a:r>
              <a:rPr kumimoji="1" lang="zh-CN" altLang="en-US"/>
              <a:t>推理框架支持单一算力，缺少</a:t>
            </a:r>
            <a:r>
              <a:rPr kumimoji="1" lang="zh-CN" altLang="en-US"/>
              <a:t>协同</a:t>
            </a:r>
            <a:endParaRPr kumimoji="1" lang="zh-CN" altLang="en-US"/>
          </a:p>
          <a:p>
            <a:r>
              <a:rPr kumimoji="1" lang="zh-CN" altLang="en-US"/>
              <a:t>模型算力需求无底洞，优化</a:t>
            </a:r>
            <a:r>
              <a:rPr kumimoji="1" lang="zh-CN" altLang="en-US"/>
              <a:t>不足</a:t>
            </a:r>
            <a:endParaRPr kumimoji="1" lang="zh-CN" altLang="en-US"/>
          </a:p>
          <a:p>
            <a:r>
              <a:rPr kumimoji="1" lang="en-US" altLang="zh-CN"/>
              <a:t>CPU</a:t>
            </a:r>
            <a:r>
              <a:rPr kumimoji="1" lang="zh-CN" altLang="en-US"/>
              <a:t>调度</a:t>
            </a:r>
            <a:r>
              <a:rPr kumimoji="1" lang="zh-CN" altLang="en-US"/>
              <a:t>瓶颈</a:t>
            </a:r>
            <a:endParaRPr kumimoji="1" lang="zh-CN" altLang="en-US"/>
          </a:p>
          <a:p>
            <a:endParaRPr kumimoji="1" lang="zh-CN" altLang="en-US"/>
          </a:p>
          <a:p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1"/>
          </p:nvPr>
        </p:nvSpPr>
        <p:spPr>
          <a:xfrm>
            <a:off x="3109766" y="4384984"/>
            <a:ext cx="2729376" cy="288000"/>
          </a:xfrm>
        </p:spPr>
        <p:txBody>
          <a:bodyPr/>
          <a:lstStyle/>
          <a:p>
            <a:r>
              <a:rPr kumimoji="1" lang="en-US" altLang="zh-CN">
                <a:sym typeface="+mn-ea"/>
              </a:rPr>
              <a:t>CPU</a:t>
            </a:r>
            <a:r>
              <a:rPr kumimoji="1" lang="zh-CN" altLang="en-US">
                <a:sym typeface="+mn-ea"/>
              </a:rPr>
              <a:t>推理加速</a:t>
            </a:r>
            <a:endParaRPr kumimoji="1"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2"/>
          </p:nvPr>
        </p:nvSpPr>
        <p:spPr>
          <a:xfrm>
            <a:off x="3109766" y="4697388"/>
            <a:ext cx="2729376" cy="1311686"/>
          </a:xfrm>
        </p:spPr>
        <p:txBody>
          <a:bodyPr vert="horz" rtlCol="0" anchor="t">
            <a:noAutofit/>
          </a:bodyPr>
          <a:lstStyle/>
          <a:p>
            <a:pPr lvl="0" algn="l">
              <a:buClrTx/>
              <a:buSzTx/>
            </a:pPr>
            <a:r>
              <a:rPr kumimoji="1" lang="zh-CN" altLang="en-US">
                <a:sym typeface="+mn-ea"/>
              </a:rPr>
              <a:t>加速</a:t>
            </a:r>
            <a:r>
              <a:rPr kumimoji="1" lang="zh-CN" altLang="en-US">
                <a:sym typeface="+mn-ea"/>
              </a:rPr>
              <a:t>原理</a:t>
            </a:r>
            <a:endParaRPr kumimoji="1" lang="zh-CN" altLang="en-US">
              <a:sym typeface="+mn-ea"/>
            </a:endParaRPr>
          </a:p>
          <a:p>
            <a:pPr lvl="0" algn="l">
              <a:buClrTx/>
              <a:buSzTx/>
            </a:pPr>
            <a:r>
              <a:rPr kumimoji="1" lang="zh-CN" altLang="en-US">
                <a:sym typeface="+mn-ea"/>
              </a:rPr>
              <a:t>加速效果</a:t>
            </a:r>
            <a:endParaRPr kumimoji="1" lang="zh-CN" altLang="en-US">
              <a:sym typeface="+mn-ea"/>
            </a:endParaRPr>
          </a:p>
          <a:p>
            <a:pPr lvl="0" algn="l">
              <a:buClrTx/>
              <a:buSzTx/>
            </a:pPr>
            <a:endParaRPr kumimoji="1" lang="zh-CN" altLang="en-US">
              <a:sym typeface="+mn-ea"/>
            </a:endParaRPr>
          </a:p>
          <a:p>
            <a:pPr lvl="0" algn="l">
              <a:buClrTx/>
              <a:buSzTx/>
            </a:pPr>
            <a:endParaRPr kumimoji="1" lang="zh-CN" altLang="en-US"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35"/>
          </p:nvPr>
        </p:nvSpPr>
        <p:spPr/>
        <p:txBody>
          <a:bodyPr/>
          <a:lstStyle/>
          <a:p>
            <a:r>
              <a:rPr kumimoji="1" lang="zh-CN" altLang="en-US"/>
              <a:t>协同推理</a:t>
            </a:r>
            <a:endParaRPr kumimoji="1"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36"/>
          </p:nvPr>
        </p:nvSpPr>
        <p:spPr/>
        <p:txBody>
          <a:bodyPr/>
          <a:lstStyle/>
          <a:p>
            <a:r>
              <a:rPr kumimoji="1" lang="en-US" altLang="zh-CN"/>
              <a:t>PD</a:t>
            </a:r>
            <a:r>
              <a:rPr kumimoji="1" lang="zh-CN" altLang="en-US"/>
              <a:t>分离</a:t>
            </a:r>
            <a:endParaRPr kumimoji="1" lang="zh-CN" altLang="en-US"/>
          </a:p>
          <a:p>
            <a:r>
              <a:rPr kumimoji="1" lang="en-US" altLang="zh-CN"/>
              <a:t>CPU offload </a:t>
            </a:r>
            <a:r>
              <a:rPr kumimoji="1" lang="zh-CN" altLang="en-US"/>
              <a:t>接续解码</a:t>
            </a:r>
            <a:endParaRPr kumimoji="1" lang="zh-CN" altLang="en-US"/>
          </a:p>
          <a:p>
            <a:r>
              <a:rPr kumimoji="1" lang="zh-CN" altLang="en-US"/>
              <a:t>稀疏推理</a:t>
            </a:r>
            <a:endParaRPr kumimoji="1" lang="zh-CN" altLang="en-US"/>
          </a:p>
          <a:p>
            <a:endParaRPr kumimoji="1"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37"/>
          </p:nvPr>
        </p:nvSpPr>
        <p:spPr>
          <a:xfrm>
            <a:off x="7007505" y="4384986"/>
            <a:ext cx="2729376" cy="288000"/>
          </a:xfrm>
        </p:spPr>
        <p:txBody>
          <a:bodyPr/>
          <a:lstStyle/>
          <a:p>
            <a:r>
              <a:rPr kumimoji="1" lang="zh-CN" altLang="en-US"/>
              <a:t>感谢</a:t>
            </a:r>
            <a:endParaRPr kumimoji="1"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half" idx="38"/>
          </p:nvPr>
        </p:nvSpPr>
        <p:spPr>
          <a:xfrm>
            <a:off x="7007505" y="4697390"/>
            <a:ext cx="2729376" cy="1311686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half" idx="39"/>
          </p:nvPr>
        </p:nvSpPr>
        <p:spPr/>
        <p:txBody>
          <a:bodyPr/>
          <a:lstStyle/>
          <a:p>
            <a:r>
              <a:rPr kumimoji="1" lang="en-US" altLang="zh-CN">
                <a:sym typeface="+mn-ea"/>
              </a:rPr>
              <a:t>vLLM </a:t>
            </a:r>
            <a:r>
              <a:rPr kumimoji="1" lang="zh-CN" altLang="en-US">
                <a:sym typeface="+mn-ea"/>
              </a:rPr>
              <a:t>调度优化</a:t>
            </a:r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40"/>
          </p:nvPr>
        </p:nvSpPr>
        <p:spPr/>
        <p:txBody>
          <a:bodyPr/>
          <a:lstStyle/>
          <a:p>
            <a:r>
              <a:rPr kumimoji="1" lang="zh-CN" altLang="en-US">
                <a:sym typeface="+mn-ea"/>
              </a:rPr>
              <a:t>降低</a:t>
            </a:r>
            <a:r>
              <a:rPr kumimoji="1" lang="en-US" altLang="zh-CN">
                <a:sym typeface="+mn-ea"/>
              </a:rPr>
              <a:t>CPU</a:t>
            </a:r>
            <a:r>
              <a:rPr kumimoji="1" lang="zh-CN" altLang="en-US">
                <a:sym typeface="+mn-ea"/>
              </a:rPr>
              <a:t>占比</a:t>
            </a:r>
            <a:endParaRPr kumimoji="1" lang="zh-CN" altLang="en-US"/>
          </a:p>
          <a:p>
            <a:r>
              <a:rPr kumimoji="1" lang="zh-CN" altLang="en-US">
                <a:sym typeface="+mn-ea"/>
              </a:rPr>
              <a:t>降低端到端推理时间</a:t>
            </a:r>
            <a:endParaRPr kumimoji="1" lang="zh-CN" altLang="en-US"/>
          </a:p>
          <a:p>
            <a:endParaRPr kumimoji="1" lang="zh-CN" altLang="en-US"/>
          </a:p>
        </p:txBody>
      </p:sp>
      <p:sp>
        <p:nvSpPr>
          <p:cNvPr id="15" name="六边形 14"/>
          <p:cNvSpPr>
            <a:spLocks noChangeAspect="1"/>
          </p:cNvSpPr>
          <p:nvPr/>
        </p:nvSpPr>
        <p:spPr>
          <a:xfrm rot="5400000">
            <a:off x="520530" y="1706599"/>
            <a:ext cx="439821" cy="379156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400" b="1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1" lang="zh-CN" altLang="en-US" sz="1400" b="1" dirty="0">
              <a:solidFill>
                <a:srgbClr val="002F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六边形 15"/>
          <p:cNvSpPr>
            <a:spLocks noChangeAspect="1"/>
          </p:cNvSpPr>
          <p:nvPr/>
        </p:nvSpPr>
        <p:spPr>
          <a:xfrm rot="5400000">
            <a:off x="4418269" y="1706601"/>
            <a:ext cx="439821" cy="379156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400" b="1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1" lang="zh-CN" altLang="en-US" sz="1400" b="1" dirty="0">
              <a:solidFill>
                <a:srgbClr val="002F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六边形 16"/>
          <p:cNvSpPr>
            <a:spLocks noChangeAspect="1"/>
          </p:cNvSpPr>
          <p:nvPr/>
        </p:nvSpPr>
        <p:spPr>
          <a:xfrm rot="5400000">
            <a:off x="2581105" y="4322487"/>
            <a:ext cx="439821" cy="379156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400" b="1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kumimoji="1" lang="zh-CN" altLang="en-US" sz="1400" b="1" dirty="0">
              <a:solidFill>
                <a:srgbClr val="002F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六边形 17"/>
          <p:cNvSpPr>
            <a:spLocks noChangeAspect="1"/>
          </p:cNvSpPr>
          <p:nvPr/>
        </p:nvSpPr>
        <p:spPr>
          <a:xfrm rot="5400000">
            <a:off x="6478844" y="4322489"/>
            <a:ext cx="439821" cy="379156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400" b="1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kumimoji="1" lang="zh-CN" altLang="en-US" sz="1400" b="1" dirty="0">
              <a:solidFill>
                <a:srgbClr val="002F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六边形 18"/>
          <p:cNvSpPr>
            <a:spLocks noChangeAspect="1"/>
          </p:cNvSpPr>
          <p:nvPr/>
        </p:nvSpPr>
        <p:spPr>
          <a:xfrm rot="5400000">
            <a:off x="8490815" y="1706600"/>
            <a:ext cx="439821" cy="379156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400" b="1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kumimoji="1" lang="zh-CN" altLang="en-US" sz="1400" b="1" dirty="0">
              <a:solidFill>
                <a:srgbClr val="002F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14020" y="1362710"/>
            <a:ext cx="5923280" cy="2912110"/>
          </a:xfrm>
          <a:prstGeom prst="rect">
            <a:avLst/>
          </a:prstGeom>
          <a:gradFill>
            <a:gsLst>
              <a:gs pos="50000">
                <a:schemeClr val="accent1"/>
              </a:gs>
              <a:gs pos="0">
                <a:schemeClr val="accent1">
                  <a:lumMod val="25000"/>
                  <a:lumOff val="75000"/>
                </a:schemeClr>
              </a:gs>
              <a:gs pos="100000">
                <a:schemeClr val="accent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 altLang="zh-CN">
                <a:solidFill>
                  <a:schemeClr val="tx1"/>
                </a:solidFill>
              </a:rPr>
              <a:t>LLM</a:t>
            </a:r>
            <a:r>
              <a:rPr lang="zh-CN" altLang="en-US">
                <a:solidFill>
                  <a:schemeClr val="tx1"/>
                </a:solidFill>
              </a:rPr>
              <a:t>推理服务器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270750" y="5045075"/>
            <a:ext cx="2165350" cy="11963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b" anchorCtr="0"/>
          <a:p>
            <a:pPr algn="ctr"/>
            <a:r>
              <a:rPr lang="en-US" altLang="zh-CN">
                <a:solidFill>
                  <a:schemeClr val="tx1"/>
                </a:solidFill>
              </a:rPr>
              <a:t>decode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88540" y="5045075"/>
            <a:ext cx="4974590" cy="11969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b" anchorCtr="0"/>
          <a:p>
            <a:pPr algn="ctr"/>
            <a:r>
              <a:rPr lang="en-US" altLang="zh-CN">
                <a:solidFill>
                  <a:schemeClr val="tx1"/>
                </a:solidFill>
              </a:rPr>
              <a:t>prefill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80720" y="1694180"/>
            <a:ext cx="2654935" cy="2432685"/>
          </a:xfrm>
          <a:prstGeom prst="rect">
            <a:avLst/>
          </a:prstGeom>
          <a:gradFill>
            <a:gsLst>
              <a:gs pos="100000">
                <a:srgbClr val="F9F8CA"/>
              </a:gs>
              <a:gs pos="6000">
                <a:srgbClr val="4EAADD"/>
              </a:gs>
            </a:gsLst>
            <a:lin ang="189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 altLang="zh-CN">
                <a:solidFill>
                  <a:schemeClr val="tx1"/>
                </a:solidFill>
              </a:rPr>
              <a:t>HOST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6" name="标题 25"/>
          <p:cNvSpPr>
            <a:spLocks noGrp="1"/>
          </p:cNvSpPr>
          <p:nvPr>
            <p:ph type="title"/>
          </p:nvPr>
        </p:nvSpPr>
        <p:spPr>
          <a:xfrm>
            <a:off x="413168" y="304013"/>
            <a:ext cx="11282028" cy="648000"/>
          </a:xfrm>
        </p:spPr>
        <p:txBody>
          <a:bodyPr/>
          <a:p>
            <a:r>
              <a:rPr kumimoji="1" lang="en-US" altLang="zh-CN">
                <a:sym typeface="+mn-ea"/>
              </a:rPr>
              <a:t>LLM </a:t>
            </a:r>
            <a:r>
              <a:rPr kumimoji="1" lang="zh-CN" altLang="en-US">
                <a:sym typeface="+mn-ea"/>
              </a:rPr>
              <a:t>推理服务部署</a:t>
            </a:r>
            <a:r>
              <a:rPr kumimoji="1" lang="zh-CN" altLang="en-US">
                <a:sym typeface="+mn-ea"/>
              </a:rPr>
              <a:t>形态</a:t>
            </a:r>
            <a:endParaRPr kumimoji="1" lang="zh-CN" altLang="en-US">
              <a:sym typeface="+mn-ea"/>
            </a:endParaRPr>
          </a:p>
        </p:txBody>
      </p:sp>
      <p:graphicFrame>
        <p:nvGraphicFramePr>
          <p:cNvPr id="27" name="表格 26"/>
          <p:cNvGraphicFramePr/>
          <p:nvPr/>
        </p:nvGraphicFramePr>
        <p:xfrm>
          <a:off x="7548245" y="1400175"/>
          <a:ext cx="3432810" cy="2794635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16355"/>
                <a:gridCol w="2116455"/>
              </a:tblGrid>
              <a:tr h="492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框架</a:t>
                      </a:r>
                      <a:endParaRPr lang="zh-CN" alt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支持设备</a:t>
                      </a:r>
                      <a:endParaRPr lang="zh-CN" altLang="en-US" sz="2000"/>
                    </a:p>
                  </a:txBody>
                  <a:tcPr anchor="ctr" anchorCtr="0"/>
                </a:tc>
              </a:tr>
              <a:tr h="8623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vLLM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000">
                          <a:highlight>
                            <a:srgbClr val="00FF00"/>
                          </a:highlight>
                        </a:rPr>
                        <a:t>CPU (OpenVINO &amp; openMP)</a:t>
                      </a:r>
                      <a:endParaRPr lang="en-US" altLang="zh-CN" sz="1000">
                        <a:highlight>
                          <a:srgbClr val="00FF00"/>
                        </a:highlight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000">
                          <a:highlight>
                            <a:srgbClr val="00FF00"/>
                          </a:highlight>
                        </a:rPr>
                        <a:t>AMD GPU</a:t>
                      </a:r>
                      <a:endParaRPr lang="en-US" altLang="zh-CN" sz="1000">
                        <a:highlight>
                          <a:srgbClr val="00FF00"/>
                        </a:highlight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000">
                          <a:highlight>
                            <a:srgbClr val="00FF00"/>
                          </a:highlight>
                        </a:rPr>
                        <a:t>NVIDIA GPU</a:t>
                      </a:r>
                      <a:endParaRPr lang="en-US" altLang="zh-CN" sz="1000">
                        <a:highlight>
                          <a:srgbClr val="00FF00"/>
                        </a:highlight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000">
                          <a:highlight>
                            <a:srgbClr val="00FF00"/>
                          </a:highlight>
                        </a:rPr>
                        <a:t>INTEL GPU</a:t>
                      </a:r>
                      <a:endParaRPr lang="zh-CN" altLang="en-US" sz="1000">
                        <a:highlight>
                          <a:srgbClr val="00FF00"/>
                        </a:highlight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000">
                          <a:highlight>
                            <a:srgbClr val="00FF00"/>
                          </a:highlight>
                        </a:rPr>
                        <a:t>AWS Neuron</a:t>
                      </a:r>
                      <a:endParaRPr lang="en-US" altLang="zh-CN" sz="1000">
                        <a:highlight>
                          <a:srgbClr val="00FF00"/>
                        </a:highlight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000">
                          <a:highlight>
                            <a:srgbClr val="00FF00"/>
                          </a:highlight>
                        </a:rPr>
                        <a:t>Google TPU with XLA</a:t>
                      </a:r>
                      <a:endParaRPr lang="en-US" altLang="zh-CN" sz="1000">
                        <a:highlight>
                          <a:srgbClr val="00FF00"/>
                        </a:highlight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000">
                          <a:highlight>
                            <a:srgbClr val="FF0000"/>
                          </a:highlight>
                        </a:rPr>
                        <a:t>Kunpeng arm </a:t>
                      </a:r>
                      <a:r>
                        <a:rPr lang="en-US" altLang="zh-CN" sz="1000">
                          <a:highlight>
                            <a:srgbClr val="FF0000"/>
                          </a:highlight>
                        </a:rPr>
                        <a:t>CPU</a:t>
                      </a:r>
                      <a:endParaRPr lang="en-US" altLang="zh-CN" sz="1000">
                        <a:highlight>
                          <a:srgbClr val="FF0000"/>
                        </a:highlight>
                      </a:endParaRPr>
                    </a:p>
                  </a:txBody>
                  <a:tcPr anchor="ctr" anchorCtr="0"/>
                </a:tc>
              </a:tr>
              <a:tr h="4483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TRT-LLM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000"/>
                        <a:t>NVIDIA GPU</a:t>
                      </a:r>
                      <a:endParaRPr lang="en-US" altLang="zh-CN" sz="1000"/>
                    </a:p>
                  </a:txBody>
                  <a:tcPr anchor="ctr" anchorCtr="0"/>
                </a:tc>
              </a:tr>
              <a:tr h="695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lmdeploy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000"/>
                        <a:t>NVIDIA GPU</a:t>
                      </a:r>
                      <a:endParaRPr lang="en-US" altLang="zh-CN" sz="1000"/>
                    </a:p>
                    <a:p>
                      <a:pPr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CN" sz="1000"/>
                        <a:t>A100 V100 4090 3090 2080</a:t>
                      </a:r>
                      <a:endParaRPr lang="en-US" altLang="zh-CN" sz="1000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30" name="矩形 29"/>
          <p:cNvSpPr/>
          <p:nvPr/>
        </p:nvSpPr>
        <p:spPr>
          <a:xfrm>
            <a:off x="985520" y="3317240"/>
            <a:ext cx="660400" cy="3429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85520" y="2058670"/>
            <a:ext cx="660400" cy="126174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031875" y="3733165"/>
            <a:ext cx="651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zh-CN" altLang="en-US">
                <a:sym typeface="+mn-ea"/>
              </a:rPr>
              <a:t>算力</a:t>
            </a:r>
            <a:endParaRPr lang="zh-CN" altLang="en-US"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400935" y="3215640"/>
            <a:ext cx="684530" cy="4438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400935" y="2058035"/>
            <a:ext cx="684530" cy="11569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420620" y="3732530"/>
            <a:ext cx="6572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zh-CN" altLang="en-US">
                <a:sym typeface="+mn-ea"/>
              </a:rPr>
              <a:t>内存</a:t>
            </a:r>
            <a:endParaRPr lang="zh-CN" altLang="en-US">
              <a:sym typeface="+mn-e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463925" y="1679575"/>
            <a:ext cx="2654935" cy="2468245"/>
          </a:xfrm>
          <a:prstGeom prst="rect">
            <a:avLst/>
          </a:prstGeom>
          <a:gradFill>
            <a:gsLst>
              <a:gs pos="100000">
                <a:srgbClr val="F8F3B1"/>
              </a:gs>
              <a:gs pos="0">
                <a:srgbClr val="FBBE97"/>
              </a:gs>
            </a:gsLst>
            <a:lin ang="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zh-CN" altLang="en-US">
                <a:solidFill>
                  <a:schemeClr val="tx1"/>
                </a:solidFill>
              </a:rPr>
              <a:t>加速卡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768725" y="2531745"/>
            <a:ext cx="614680" cy="11493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768725" y="2079625"/>
            <a:ext cx="614680" cy="45212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812540" y="3754120"/>
            <a:ext cx="691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算力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246370" y="2233930"/>
            <a:ext cx="622300" cy="14465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246370" y="2078990"/>
            <a:ext cx="622300" cy="1447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231130" y="3753485"/>
            <a:ext cx="680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zh-CN" altLang="en-US">
                <a:sym typeface="+mn-ea"/>
              </a:rPr>
              <a:t>内存</a:t>
            </a:r>
            <a:endParaRPr lang="zh-CN" altLang="en-US">
              <a:sym typeface="+mn-ea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288540" y="5403215"/>
            <a:ext cx="3705225" cy="406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system prompt / rag prompt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001385" y="5403215"/>
            <a:ext cx="1261745" cy="4064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question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3883660" y="5034915"/>
            <a:ext cx="755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1000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6508115" y="4980305"/>
            <a:ext cx="552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20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280275" y="5403215"/>
            <a:ext cx="715645" cy="406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first</a:t>
            </a:r>
            <a:endParaRPr lang="en-US" altLang="zh-CN" sz="1400">
              <a:solidFill>
                <a:schemeClr val="tx1"/>
              </a:solidFill>
            </a:endParaRP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tocken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7496810" y="5029200"/>
            <a:ext cx="311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7548245" y="951865"/>
            <a:ext cx="40513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en-US" altLang="zh-CN" sz="1600" b="1">
                <a:sym typeface="+mn-ea"/>
              </a:rPr>
              <a:t>2. </a:t>
            </a:r>
            <a:r>
              <a:rPr lang="en-US" altLang="zh-CN" sz="1600" b="1">
                <a:sym typeface="+mn-ea"/>
              </a:rPr>
              <a:t>主流推理框架不支持</a:t>
            </a:r>
            <a:r>
              <a:rPr lang="en-US" altLang="zh-CN" sz="1600" b="1">
                <a:sym typeface="+mn-ea"/>
              </a:rPr>
              <a:t> arm CPU</a:t>
            </a:r>
            <a:endParaRPr lang="en-US" altLang="zh-CN" sz="1600" b="1"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31470" y="957580"/>
            <a:ext cx="64230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en-US" altLang="zh-CN" sz="1600" b="1">
                <a:sym typeface="+mn-ea"/>
              </a:rPr>
              <a:t>1. LLM </a:t>
            </a:r>
            <a:r>
              <a:rPr lang="en-US" altLang="zh-CN" sz="1600" b="1">
                <a:sym typeface="+mn-ea"/>
              </a:rPr>
              <a:t>推理服务</a:t>
            </a:r>
            <a:r>
              <a:rPr lang="en-US" altLang="zh-CN" sz="1600" b="1">
                <a:sym typeface="+mn-ea"/>
              </a:rPr>
              <a:t> CPU </a:t>
            </a:r>
            <a:r>
              <a:rPr lang="en-US" altLang="zh-CN" sz="1600" b="1">
                <a:sym typeface="+mn-ea"/>
              </a:rPr>
              <a:t>空闲，且主流框架仅支持单一算力</a:t>
            </a:r>
            <a:r>
              <a:rPr lang="zh-CN" altLang="en-US" sz="1600" b="1">
                <a:sym typeface="+mn-ea"/>
              </a:rPr>
              <a:t>、</a:t>
            </a:r>
            <a:r>
              <a:rPr lang="zh-CN" altLang="en-US" sz="1600" b="1">
                <a:sym typeface="+mn-ea"/>
              </a:rPr>
              <a:t>缺少</a:t>
            </a:r>
            <a:r>
              <a:rPr lang="en-US" altLang="zh-CN" sz="1600" b="1">
                <a:sym typeface="+mn-ea"/>
              </a:rPr>
              <a:t>协同</a:t>
            </a:r>
            <a:endParaRPr lang="en-US" altLang="zh-CN" sz="1600" b="1">
              <a:sym typeface="+mn-ea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2392045" y="4619625"/>
            <a:ext cx="7169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en-US" altLang="zh-CN" sz="1600" b="1">
                <a:sym typeface="+mn-ea"/>
              </a:rPr>
              <a:t>3. </a:t>
            </a:r>
            <a:r>
              <a:rPr lang="en-US" altLang="zh-CN" sz="1600" b="1">
                <a:sym typeface="+mn-ea"/>
              </a:rPr>
              <a:t>纯</a:t>
            </a:r>
            <a:r>
              <a:rPr lang="en-US" altLang="zh-CN" sz="1600" b="1">
                <a:sym typeface="+mn-ea"/>
              </a:rPr>
              <a:t> CPU </a:t>
            </a:r>
            <a:r>
              <a:rPr lang="en-US" altLang="zh-CN" sz="1600" b="1">
                <a:sym typeface="+mn-ea"/>
              </a:rPr>
              <a:t>推理在</a:t>
            </a:r>
            <a:r>
              <a:rPr lang="en-US" altLang="zh-CN" sz="1600" b="1">
                <a:sym typeface="+mn-ea"/>
              </a:rPr>
              <a:t> RAG</a:t>
            </a:r>
            <a:r>
              <a:rPr lang="en-US" altLang="zh-CN" sz="1600" b="1">
                <a:sym typeface="+mn-ea"/>
              </a:rPr>
              <a:t>、</a:t>
            </a:r>
            <a:r>
              <a:rPr lang="en-US" altLang="zh-CN" sz="1600" b="1">
                <a:sym typeface="+mn-ea"/>
              </a:rPr>
              <a:t>agent </a:t>
            </a:r>
            <a:r>
              <a:rPr lang="en-US" altLang="zh-CN" sz="1600" b="1">
                <a:sym typeface="+mn-ea"/>
              </a:rPr>
              <a:t>场景</a:t>
            </a:r>
            <a:r>
              <a:rPr lang="en-US" altLang="zh-CN" sz="1600" b="1">
                <a:sym typeface="+mn-ea"/>
              </a:rPr>
              <a:t>因 prompt </a:t>
            </a:r>
            <a:r>
              <a:rPr lang="en-US" altLang="zh-CN" sz="1600" b="1">
                <a:sym typeface="+mn-ea"/>
              </a:rPr>
              <a:t>过长导致</a:t>
            </a:r>
            <a:r>
              <a:rPr lang="en-US" altLang="zh-CN" sz="1600" b="1">
                <a:sym typeface="+mn-ea"/>
              </a:rPr>
              <a:t> prefill </a:t>
            </a:r>
            <a:r>
              <a:rPr lang="en-US" altLang="zh-CN" sz="1600" b="1">
                <a:sym typeface="+mn-ea"/>
              </a:rPr>
              <a:t>耗时太久</a:t>
            </a:r>
            <a:endParaRPr lang="en-US" altLang="zh-CN" sz="1600" b="1">
              <a:sym typeface="+mn-ea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8003540" y="5403215"/>
            <a:ext cx="715645" cy="406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tocken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8719185" y="5403215"/>
            <a:ext cx="715645" cy="406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tocken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8201660" y="5045075"/>
            <a:ext cx="311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8930005" y="5034915"/>
            <a:ext cx="311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492760" y="6410960"/>
            <a:ext cx="3448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3</a:t>
            </a:r>
            <a:endParaRPr lang="en-US" altLang="zh-CN" sz="1400"/>
          </a:p>
        </p:txBody>
      </p:sp>
      <p:sp>
        <p:nvSpPr>
          <p:cNvPr id="2" name="矩形 1"/>
          <p:cNvSpPr/>
          <p:nvPr/>
        </p:nvSpPr>
        <p:spPr>
          <a:xfrm>
            <a:off x="1692910" y="3404235"/>
            <a:ext cx="660400" cy="259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92910" y="2061845"/>
            <a:ext cx="660400" cy="134239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31645" y="3732530"/>
            <a:ext cx="651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zh-CN" altLang="en-US">
                <a:sym typeface="+mn-ea"/>
              </a:rPr>
              <a:t>带宽</a:t>
            </a:r>
            <a:endParaRPr lang="zh-CN" altLang="en-US">
              <a:sym typeface="+mn-ea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1366520" y="2774315"/>
            <a:ext cx="1158875" cy="36830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框架调度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04055" y="2318385"/>
            <a:ext cx="622300" cy="1362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04055" y="2078990"/>
            <a:ext cx="622300" cy="23939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4148455" y="2781935"/>
            <a:ext cx="1132840" cy="36830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推理计算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48505" y="3754120"/>
            <a:ext cx="671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zh-CN" altLang="en-US">
                <a:sym typeface="+mn-ea"/>
              </a:rPr>
              <a:t>带宽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3168" y="304013"/>
            <a:ext cx="11282028" cy="648000"/>
          </a:xfrm>
        </p:spPr>
        <p:txBody>
          <a:bodyPr/>
          <a:p>
            <a:r>
              <a:rPr kumimoji="1" lang="en-US" altLang="zh-CN">
                <a:sym typeface="+mn-ea"/>
              </a:rPr>
              <a:t>LLM </a:t>
            </a:r>
            <a:r>
              <a:rPr kumimoji="1" lang="zh-CN" altLang="en-US">
                <a:sym typeface="+mn-ea"/>
              </a:rPr>
              <a:t>推理服务部署</a:t>
            </a:r>
            <a:r>
              <a:rPr kumimoji="1" lang="zh-CN" altLang="en-US">
                <a:sym typeface="+mn-ea"/>
              </a:rPr>
              <a:t>形态</a:t>
            </a:r>
            <a:endParaRPr kumimoji="1" lang="zh-CN" altLang="en-US"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181975" y="1118870"/>
            <a:ext cx="21628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en-US" altLang="zh-CN" sz="2000" b="1">
                <a:sym typeface="+mn-ea"/>
              </a:rPr>
              <a:t>5. CPU</a:t>
            </a:r>
            <a:r>
              <a:rPr lang="en-US" altLang="zh-CN" sz="2000" b="1">
                <a:sym typeface="+mn-ea"/>
              </a:rPr>
              <a:t>调度瓶颈</a:t>
            </a:r>
            <a:endParaRPr lang="en-US" altLang="zh-CN" sz="2000" b="1">
              <a:sym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966470" y="1316355"/>
            <a:ext cx="474408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>
                <a:sym typeface="+mn-ea"/>
              </a:rPr>
              <a:t>4. LLM 激活稀疏但计算稠密</a:t>
            </a:r>
            <a:endParaRPr lang="en-US" altLang="zh-CN" sz="2000" b="1">
              <a:sym typeface="+mn-ea"/>
            </a:endParaRPr>
          </a:p>
        </p:txBody>
      </p:sp>
      <p:graphicFrame>
        <p:nvGraphicFramePr>
          <p:cNvPr id="38" name="图表 37" descr="7b0a202020202263686172745265734964223a20223230343735393537220a7d0a"/>
          <p:cNvGraphicFramePr/>
          <p:nvPr/>
        </p:nvGraphicFramePr>
        <p:xfrm>
          <a:off x="6220460" y="1715135"/>
          <a:ext cx="5810250" cy="3294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40" name="文本框 39"/>
          <p:cNvSpPr txBox="1"/>
          <p:nvPr/>
        </p:nvSpPr>
        <p:spPr>
          <a:xfrm>
            <a:off x="6922135" y="529780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</a:rPr>
              <a:t>vLLM</a:t>
            </a:r>
            <a:r>
              <a:rPr lang="zh-CN" altLang="en-US" b="1">
                <a:solidFill>
                  <a:schemeClr val="bg1"/>
                </a:solidFill>
              </a:rPr>
              <a:t>为例：</a:t>
            </a:r>
            <a:r>
              <a:rPr lang="en-US" altLang="zh-CN" b="1">
                <a:solidFill>
                  <a:schemeClr val="bg1"/>
                </a:solidFill>
              </a:rPr>
              <a:t> </a:t>
            </a:r>
            <a:r>
              <a:rPr lang="zh-CN" altLang="en-US" b="1">
                <a:solidFill>
                  <a:schemeClr val="bg1"/>
                </a:solidFill>
              </a:rPr>
              <a:t>推理框架多卡推理耗时中</a:t>
            </a:r>
            <a:r>
              <a:rPr lang="en-US" altLang="zh-CN" b="1">
                <a:solidFill>
                  <a:schemeClr val="bg1"/>
                </a:solidFill>
              </a:rPr>
              <a:t>CPU</a:t>
            </a:r>
            <a:r>
              <a:rPr lang="zh-CN" altLang="en-US" b="1">
                <a:solidFill>
                  <a:schemeClr val="bg1"/>
                </a:solidFill>
              </a:rPr>
              <a:t>调度占比过大，成为不能忽视的性能瓶颈</a:t>
            </a:r>
            <a:endParaRPr lang="zh-CN" altLang="en-US" b="1">
              <a:solidFill>
                <a:schemeClr val="bg1"/>
              </a:solidFill>
            </a:endParaRPr>
          </a:p>
        </p:txBody>
      </p:sp>
      <p:pic>
        <p:nvPicPr>
          <p:cNvPr id="41" name="图片 40"/>
          <p:cNvPicPr/>
          <p:nvPr/>
        </p:nvPicPr>
        <p:blipFill>
          <a:blip r:embed="rId2"/>
          <a:stretch>
            <a:fillRect/>
          </a:stretch>
        </p:blipFill>
        <p:spPr>
          <a:xfrm>
            <a:off x="495300" y="1794828"/>
            <a:ext cx="5124450" cy="3133725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384175" y="5064760"/>
            <a:ext cx="53263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大模型推理时经过全连接和激活层，</a:t>
            </a:r>
            <a:endParaRPr lang="zh-CN" altLang="en-US" b="1">
              <a:solidFill>
                <a:schemeClr val="bg1"/>
              </a:solidFill>
            </a:endParaRPr>
          </a:p>
          <a:p>
            <a:r>
              <a:rPr lang="zh-CN" altLang="en-US" b="1">
                <a:solidFill>
                  <a:schemeClr val="bg1"/>
                </a:solidFill>
              </a:rPr>
              <a:t>大部分时候，被激活的神经元是稀疏的，只有少部分的神经元输出了有效值，其他神经元的输出并不对结果产生影响。但这些神经元也参与了计算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492760" y="6410960"/>
            <a:ext cx="3448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4</a:t>
            </a:r>
            <a:endParaRPr lang="en-US" altLang="zh-CN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梯形 92"/>
          <p:cNvSpPr/>
          <p:nvPr/>
        </p:nvSpPr>
        <p:spPr>
          <a:xfrm>
            <a:off x="62230" y="805815"/>
            <a:ext cx="6333490" cy="5643880"/>
          </a:xfrm>
          <a:prstGeom prst="trapezoid">
            <a:avLst>
              <a:gd name="adj" fmla="val 4099"/>
            </a:avLst>
          </a:prstGeom>
          <a:gradFill>
            <a:gsLst>
              <a:gs pos="76000">
                <a:schemeClr val="accent1"/>
              </a:gs>
              <a:gs pos="0">
                <a:schemeClr val="accent1">
                  <a:lumMod val="25000"/>
                  <a:lumOff val="75000"/>
                </a:schemeClr>
              </a:gs>
              <a:gs pos="100000">
                <a:srgbClr val="0332A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3905885" y="1292860"/>
            <a:ext cx="1990090" cy="7429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b" anchorCtr="0"/>
          <a:p>
            <a:pPr algn="ctr"/>
            <a:r>
              <a:rPr lang="en-US" altLang="zh-CN">
                <a:solidFill>
                  <a:schemeClr val="tx1"/>
                </a:solidFill>
              </a:rPr>
              <a:t>decode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64490" y="1292225"/>
            <a:ext cx="3542030" cy="7435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b" anchorCtr="0"/>
          <a:p>
            <a:pPr algn="ctr"/>
            <a:r>
              <a:rPr lang="en-US" altLang="zh-CN">
                <a:solidFill>
                  <a:schemeClr val="tx1"/>
                </a:solidFill>
              </a:rPr>
              <a:t>prefill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33"/>
          </p:nvPr>
        </p:nvSpPr>
        <p:spPr>
          <a:xfrm>
            <a:off x="438145" y="6372983"/>
            <a:ext cx="379156" cy="365125"/>
          </a:xfrm>
        </p:spPr>
        <p:txBody>
          <a:bodyPr/>
          <a:lstStyle/>
          <a:p>
            <a:fld id="{665EB1C3-3A1F-5444-83DA-CFB0D9AA77F2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96658" y="171933"/>
            <a:ext cx="11282028" cy="648000"/>
          </a:xfrm>
        </p:spPr>
        <p:txBody>
          <a:bodyPr/>
          <a:lstStyle/>
          <a:p>
            <a:r>
              <a:rPr kumimoji="1" lang="zh-CN" altLang="en-US">
                <a:sym typeface="+mn-ea"/>
              </a:rPr>
              <a:t>通算智算协同推理</a:t>
            </a:r>
            <a:r>
              <a:rPr kumimoji="1" lang="en-US" altLang="zh-CN">
                <a:sym typeface="+mn-ea"/>
              </a:rPr>
              <a:t> LLM - </a:t>
            </a:r>
            <a:r>
              <a:rPr kumimoji="1" lang="zh-CN" altLang="en-US" sz="2400">
                <a:sym typeface="+mn-ea"/>
              </a:rPr>
              <a:t>推理请求调度协同</a:t>
            </a:r>
            <a:endParaRPr kumimoji="1" lang="zh-CN" altLang="en-US" sz="2400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71615" y="1165225"/>
            <a:ext cx="5274945" cy="444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OpenAI API Router &amp; Task Scheduler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71615" y="1711325"/>
            <a:ext cx="2413000" cy="14497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 altLang="zh-CN">
                <a:solidFill>
                  <a:schemeClr val="tx1"/>
                </a:solidFill>
              </a:rPr>
              <a:t>A100 GPU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85915" y="2028825"/>
            <a:ext cx="1086485" cy="4895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 altLang="zh-CN" sz="1000">
                <a:solidFill>
                  <a:schemeClr val="tx1"/>
                </a:solidFill>
              </a:rPr>
              <a:t>cuda</a:t>
            </a:r>
            <a:endParaRPr lang="en-US" altLang="zh-CN" sz="1000">
              <a:solidFill>
                <a:schemeClr val="tx1"/>
              </a:solidFill>
            </a:endParaRPr>
          </a:p>
          <a:p>
            <a:pPr algn="l"/>
            <a:r>
              <a:rPr lang="en-US" altLang="zh-CN" sz="1000">
                <a:solidFill>
                  <a:schemeClr val="tx1"/>
                </a:solidFill>
              </a:rPr>
              <a:t>core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04965" y="2586990"/>
            <a:ext cx="1067435" cy="4895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 altLang="zh-CN" sz="1000">
                <a:solidFill>
                  <a:schemeClr val="tx1"/>
                </a:solidFill>
              </a:rPr>
              <a:t>tensor</a:t>
            </a:r>
            <a:endParaRPr lang="en-US" altLang="zh-CN" sz="1000">
              <a:solidFill>
                <a:schemeClr val="tx1"/>
              </a:solidFill>
            </a:endParaRPr>
          </a:p>
          <a:p>
            <a:pPr algn="l"/>
            <a:r>
              <a:rPr lang="en-US" altLang="zh-CN" sz="1000">
                <a:solidFill>
                  <a:schemeClr val="tx1"/>
                </a:solidFill>
              </a:rPr>
              <a:t>core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98130" y="2028825"/>
            <a:ext cx="953770" cy="10477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 altLang="zh-CN" sz="1000">
                <a:solidFill>
                  <a:schemeClr val="tx1"/>
                </a:solidFill>
              </a:rPr>
              <a:t>HBM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093835" y="1711325"/>
            <a:ext cx="229870" cy="4551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l"/>
            <a:r>
              <a:rPr lang="en-US" altLang="zh-CN" sz="1000">
                <a:solidFill>
                  <a:schemeClr val="tx1"/>
                </a:solidFill>
              </a:rPr>
              <a:t>PCIE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266940" y="2284730"/>
            <a:ext cx="1504315" cy="746125"/>
          </a:xfrm>
          <a:prstGeom prst="rect">
            <a:avLst/>
          </a:prstGeom>
          <a:gradFill>
            <a:gsLst>
              <a:gs pos="0">
                <a:srgbClr val="70E1F5"/>
              </a:gs>
              <a:gs pos="97000">
                <a:srgbClr val="FFD194"/>
              </a:gs>
            </a:gsLst>
            <a:lin ang="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>
                <a:solidFill>
                  <a:schemeClr val="tx1"/>
                </a:solidFill>
              </a:rPr>
              <a:t>vLLM GPU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571615" y="3262630"/>
            <a:ext cx="2413000" cy="14497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 altLang="zh-CN">
                <a:solidFill>
                  <a:schemeClr val="tx1"/>
                </a:solidFill>
              </a:rPr>
              <a:t>3080 GPU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85915" y="3580130"/>
            <a:ext cx="1086485" cy="4895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 altLang="zh-CN" sz="1000">
                <a:solidFill>
                  <a:schemeClr val="tx1"/>
                </a:solidFill>
              </a:rPr>
              <a:t>cuda</a:t>
            </a:r>
            <a:endParaRPr lang="en-US" altLang="zh-CN" sz="1000">
              <a:solidFill>
                <a:schemeClr val="tx1"/>
              </a:solidFill>
            </a:endParaRPr>
          </a:p>
          <a:p>
            <a:pPr algn="l"/>
            <a:r>
              <a:rPr lang="en-US" altLang="zh-CN" sz="1000">
                <a:solidFill>
                  <a:schemeClr val="tx1"/>
                </a:solidFill>
              </a:rPr>
              <a:t>core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04965" y="4138295"/>
            <a:ext cx="1067435" cy="4895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 altLang="zh-CN" sz="1000">
                <a:solidFill>
                  <a:schemeClr val="tx1"/>
                </a:solidFill>
              </a:rPr>
              <a:t>tensor</a:t>
            </a:r>
            <a:endParaRPr lang="en-US" altLang="zh-CN" sz="1000">
              <a:solidFill>
                <a:schemeClr val="tx1"/>
              </a:solidFill>
            </a:endParaRPr>
          </a:p>
          <a:p>
            <a:pPr algn="l"/>
            <a:r>
              <a:rPr lang="en-US" altLang="zh-CN" sz="1000">
                <a:solidFill>
                  <a:schemeClr val="tx1"/>
                </a:solidFill>
              </a:rPr>
              <a:t>core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898130" y="3580130"/>
            <a:ext cx="953770" cy="10477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 altLang="zh-CN" sz="1000">
                <a:solidFill>
                  <a:schemeClr val="tx1"/>
                </a:solidFill>
              </a:rPr>
              <a:t>HBM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266940" y="3836035"/>
            <a:ext cx="1504315" cy="746125"/>
          </a:xfrm>
          <a:prstGeom prst="rect">
            <a:avLst/>
          </a:prstGeom>
          <a:gradFill>
            <a:gsLst>
              <a:gs pos="0">
                <a:srgbClr val="70E1F5"/>
              </a:gs>
              <a:gs pos="97000">
                <a:srgbClr val="FFD194"/>
              </a:gs>
            </a:gsLst>
            <a:lin ang="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>
                <a:solidFill>
                  <a:schemeClr val="tx1"/>
                </a:solidFill>
              </a:rPr>
              <a:t>vLLM GPU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571615" y="4813935"/>
            <a:ext cx="2413000" cy="14497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 altLang="zh-CN">
                <a:solidFill>
                  <a:schemeClr val="tx1"/>
                </a:solidFill>
              </a:rPr>
              <a:t>920 NPU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685915" y="5131435"/>
            <a:ext cx="1086485" cy="4895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 altLang="zh-CN" sz="1000">
                <a:solidFill>
                  <a:schemeClr val="tx1"/>
                </a:solidFill>
              </a:rPr>
              <a:t>cuda</a:t>
            </a:r>
            <a:endParaRPr lang="en-US" altLang="zh-CN" sz="1000">
              <a:solidFill>
                <a:schemeClr val="tx1"/>
              </a:solidFill>
            </a:endParaRPr>
          </a:p>
          <a:p>
            <a:pPr algn="l"/>
            <a:r>
              <a:rPr lang="en-US" altLang="zh-CN" sz="1000">
                <a:solidFill>
                  <a:schemeClr val="tx1"/>
                </a:solidFill>
              </a:rPr>
              <a:t>core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704965" y="5689600"/>
            <a:ext cx="1067435" cy="4895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 altLang="zh-CN" sz="1000">
                <a:solidFill>
                  <a:schemeClr val="tx1"/>
                </a:solidFill>
              </a:rPr>
              <a:t>tensor</a:t>
            </a:r>
            <a:endParaRPr lang="en-US" altLang="zh-CN" sz="1000">
              <a:solidFill>
                <a:schemeClr val="tx1"/>
              </a:solidFill>
            </a:endParaRPr>
          </a:p>
          <a:p>
            <a:pPr algn="l"/>
            <a:r>
              <a:rPr lang="en-US" altLang="zh-CN" sz="1000">
                <a:solidFill>
                  <a:schemeClr val="tx1"/>
                </a:solidFill>
              </a:rPr>
              <a:t>core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898130" y="5131435"/>
            <a:ext cx="953770" cy="10477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 altLang="zh-CN" sz="1000">
                <a:solidFill>
                  <a:schemeClr val="tx1"/>
                </a:solidFill>
              </a:rPr>
              <a:t>HBM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266940" y="5387340"/>
            <a:ext cx="1504315" cy="746125"/>
          </a:xfrm>
          <a:prstGeom prst="rect">
            <a:avLst/>
          </a:prstGeom>
          <a:gradFill>
            <a:gsLst>
              <a:gs pos="0">
                <a:srgbClr val="70E1F5"/>
              </a:gs>
              <a:gs pos="97000">
                <a:srgbClr val="FFD194"/>
              </a:gs>
            </a:gsLst>
            <a:lin ang="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>
                <a:solidFill>
                  <a:schemeClr val="tx1"/>
                </a:solidFill>
              </a:rPr>
              <a:t>vLLM GPU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400540" y="1710690"/>
            <a:ext cx="2413000" cy="14497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r"/>
            <a:r>
              <a:rPr lang="en-US" altLang="zh-CN" sz="1200">
                <a:solidFill>
                  <a:schemeClr val="tx1"/>
                </a:solidFill>
              </a:rPr>
              <a:t>NUMA0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400540" y="3261995"/>
            <a:ext cx="2413000" cy="14497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r"/>
            <a:r>
              <a:rPr lang="en-US" altLang="zh-CN" sz="1200">
                <a:solidFill>
                  <a:schemeClr val="tx1"/>
                </a:solidFill>
                <a:sym typeface="+mn-ea"/>
              </a:rPr>
              <a:t>NUMA1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400540" y="4813300"/>
            <a:ext cx="2413000" cy="14497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p>
            <a:pPr lvl="0" algn="r">
              <a:buClrTx/>
              <a:buSzTx/>
              <a:buFontTx/>
            </a:pPr>
            <a:r>
              <a:rPr lang="en-US" altLang="zh-CN" sz="1200">
                <a:solidFill>
                  <a:schemeClr val="tx1"/>
                </a:solidFill>
                <a:sym typeface="+mn-ea"/>
              </a:rPr>
              <a:t>NUMA2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0784205" y="5130800"/>
            <a:ext cx="953770" cy="10477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r"/>
            <a:r>
              <a:rPr lang="en-US" altLang="zh-CN" sz="1000">
                <a:solidFill>
                  <a:schemeClr val="tx1"/>
                </a:solidFill>
                <a:sym typeface="+mn-ea"/>
              </a:rPr>
              <a:t>Kunpeng</a:t>
            </a:r>
            <a:endParaRPr lang="en-US" altLang="zh-CN" sz="1000">
              <a:solidFill>
                <a:schemeClr val="tx1"/>
              </a:solidFill>
              <a:sym typeface="+mn-ea"/>
            </a:endParaRPr>
          </a:p>
          <a:p>
            <a:pPr algn="r"/>
            <a:r>
              <a:rPr lang="en-US" altLang="zh-CN" sz="1000">
                <a:solidFill>
                  <a:schemeClr val="tx1"/>
                </a:solidFill>
                <a:sym typeface="+mn-ea"/>
              </a:rPr>
              <a:t>arm</a:t>
            </a:r>
            <a:endParaRPr lang="en-US" altLang="zh-CN" sz="1000">
              <a:solidFill>
                <a:schemeClr val="tx1"/>
              </a:solidFill>
              <a:sym typeface="+mn-ea"/>
            </a:endParaRPr>
          </a:p>
          <a:p>
            <a:pPr algn="r"/>
            <a:r>
              <a:rPr lang="en-US" altLang="zh-CN" sz="1000">
                <a:solidFill>
                  <a:schemeClr val="tx1"/>
                </a:solidFill>
                <a:sym typeface="+mn-ea"/>
              </a:rPr>
              <a:t>CPUs</a:t>
            </a:r>
            <a:endParaRPr lang="en-US" altLang="zh-CN" sz="1000">
              <a:solidFill>
                <a:schemeClr val="tx1"/>
              </a:solidFill>
            </a:endParaRPr>
          </a:p>
          <a:p>
            <a:pPr algn="r"/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565640" y="1829435"/>
            <a:ext cx="1034415" cy="43497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 altLang="zh-CN" sz="1400">
                <a:solidFill>
                  <a:schemeClr val="tx1"/>
                </a:solidFill>
              </a:rPr>
              <a:t>CPU </a:t>
            </a:r>
            <a:r>
              <a:rPr lang="zh-CN" altLang="en-US" sz="1400">
                <a:solidFill>
                  <a:schemeClr val="tx1"/>
                </a:solidFill>
              </a:rPr>
              <a:t>内存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0784205" y="3580130"/>
            <a:ext cx="953770" cy="10477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r"/>
            <a:r>
              <a:rPr lang="en-US" altLang="zh-CN" sz="1000">
                <a:solidFill>
                  <a:schemeClr val="tx1"/>
                </a:solidFill>
                <a:sym typeface="+mn-ea"/>
              </a:rPr>
              <a:t>Kunpeng</a:t>
            </a:r>
            <a:endParaRPr lang="en-US" altLang="zh-CN" sz="1000">
              <a:solidFill>
                <a:schemeClr val="tx1"/>
              </a:solidFill>
              <a:sym typeface="+mn-ea"/>
            </a:endParaRPr>
          </a:p>
          <a:p>
            <a:pPr algn="r"/>
            <a:r>
              <a:rPr lang="en-US" altLang="zh-CN" sz="1000">
                <a:solidFill>
                  <a:schemeClr val="tx1"/>
                </a:solidFill>
                <a:sym typeface="+mn-ea"/>
              </a:rPr>
              <a:t>arm</a:t>
            </a:r>
            <a:endParaRPr lang="en-US" altLang="zh-CN" sz="1000">
              <a:solidFill>
                <a:schemeClr val="tx1"/>
              </a:solidFill>
              <a:sym typeface="+mn-ea"/>
            </a:endParaRPr>
          </a:p>
          <a:p>
            <a:pPr algn="r"/>
            <a:r>
              <a:rPr lang="en-US" altLang="zh-CN" sz="1000">
                <a:solidFill>
                  <a:schemeClr val="tx1"/>
                </a:solidFill>
                <a:sym typeface="+mn-ea"/>
              </a:rPr>
              <a:t>CPUs</a:t>
            </a:r>
            <a:endParaRPr lang="en-US" altLang="zh-CN" sz="1000">
              <a:solidFill>
                <a:schemeClr val="tx1"/>
              </a:solidFill>
            </a:endParaRPr>
          </a:p>
          <a:p>
            <a:pPr algn="r"/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0784205" y="2029460"/>
            <a:ext cx="953770" cy="10477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r"/>
            <a:r>
              <a:rPr lang="en-US" altLang="zh-CN" sz="1000">
                <a:solidFill>
                  <a:schemeClr val="tx1"/>
                </a:solidFill>
                <a:sym typeface="+mn-ea"/>
              </a:rPr>
              <a:t>Kunpeng</a:t>
            </a:r>
            <a:endParaRPr lang="en-US" altLang="zh-CN" sz="1000">
              <a:solidFill>
                <a:schemeClr val="tx1"/>
              </a:solidFill>
              <a:sym typeface="+mn-ea"/>
            </a:endParaRPr>
          </a:p>
          <a:p>
            <a:pPr algn="r"/>
            <a:r>
              <a:rPr lang="en-US" altLang="zh-CN" sz="1000">
                <a:solidFill>
                  <a:schemeClr val="tx1"/>
                </a:solidFill>
                <a:sym typeface="+mn-ea"/>
              </a:rPr>
              <a:t>arm</a:t>
            </a:r>
            <a:endParaRPr lang="en-US" altLang="zh-CN" sz="1000">
              <a:solidFill>
                <a:schemeClr val="tx1"/>
              </a:solidFill>
              <a:sym typeface="+mn-ea"/>
            </a:endParaRPr>
          </a:p>
          <a:p>
            <a:pPr algn="r"/>
            <a:r>
              <a:rPr lang="en-US" altLang="zh-CN" sz="1000">
                <a:solidFill>
                  <a:schemeClr val="tx1"/>
                </a:solidFill>
                <a:sym typeface="+mn-ea"/>
              </a:rPr>
              <a:t>CPUs</a:t>
            </a:r>
            <a:endParaRPr lang="en-US" altLang="zh-CN" sz="1000">
              <a:solidFill>
                <a:schemeClr val="tx1"/>
              </a:solidFill>
            </a:endParaRPr>
          </a:p>
          <a:p>
            <a:pPr algn="r"/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722485" y="3702050"/>
            <a:ext cx="1382395" cy="2328545"/>
          </a:xfrm>
          <a:prstGeom prst="rect">
            <a:avLst/>
          </a:prstGeom>
          <a:gradFill>
            <a:gsLst>
              <a:gs pos="0">
                <a:srgbClr val="FFDA32"/>
              </a:gs>
              <a:gs pos="100000">
                <a:srgbClr val="EA2768"/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>
                <a:solidFill>
                  <a:schemeClr val="tx1"/>
                </a:solidFill>
              </a:rPr>
              <a:t>vLLM </a:t>
            </a:r>
            <a:r>
              <a:rPr lang="en-US" altLang="zh-CN" sz="1200">
                <a:solidFill>
                  <a:schemeClr val="tx1"/>
                </a:solidFill>
              </a:rPr>
              <a:t>Kunpeng NUMA aware</a:t>
            </a:r>
            <a:r>
              <a:rPr lang="en-US" altLang="zh-CN" sz="2000" b="1">
                <a:solidFill>
                  <a:srgbClr val="C00000"/>
                </a:solidFill>
              </a:rPr>
              <a:t>TP</a:t>
            </a:r>
            <a:endParaRPr lang="en-US" altLang="zh-CN" sz="2000" b="1">
              <a:solidFill>
                <a:srgbClr val="C0000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64490" y="1304925"/>
            <a:ext cx="2218690" cy="39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prompt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585720" y="1304925"/>
            <a:ext cx="1320800" cy="3937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question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905885" y="1304925"/>
            <a:ext cx="61849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tocken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524375" y="1304925"/>
            <a:ext cx="61849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tocken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50" name="曲线连接符 49"/>
          <p:cNvCxnSpPr>
            <a:stCxn id="7" idx="1"/>
            <a:endCxn id="13" idx="1"/>
          </p:cNvCxnSpPr>
          <p:nvPr/>
        </p:nvCxnSpPr>
        <p:spPr>
          <a:xfrm rot="10800000" flipH="1" flipV="1">
            <a:off x="6570980" y="1386840"/>
            <a:ext cx="695325" cy="1270635"/>
          </a:xfrm>
          <a:prstGeom prst="curvedConnector3">
            <a:avLst>
              <a:gd name="adj1" fmla="val -34247"/>
            </a:avLst>
          </a:prstGeom>
          <a:ln w="34925">
            <a:solidFill>
              <a:srgbClr val="F8CBAD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9685655" y="2263140"/>
            <a:ext cx="1602105" cy="762000"/>
          </a:xfrm>
          <a:prstGeom prst="rect">
            <a:avLst/>
          </a:prstGeom>
          <a:gradFill>
            <a:gsLst>
              <a:gs pos="0">
                <a:srgbClr val="FFDA32"/>
              </a:gs>
              <a:gs pos="100000">
                <a:srgbClr val="EA2768"/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 b="1">
                <a:solidFill>
                  <a:srgbClr val="C00000"/>
                </a:solidFill>
              </a:rPr>
              <a:t>vLLM </a:t>
            </a:r>
            <a:r>
              <a:rPr lang="en-US" altLang="zh-CN" sz="1200" b="1">
                <a:solidFill>
                  <a:srgbClr val="C00000"/>
                </a:solidFill>
              </a:rPr>
              <a:t>Kunpeng</a:t>
            </a:r>
            <a:endParaRPr lang="en-US" altLang="zh-CN" sz="1200" b="1">
              <a:solidFill>
                <a:srgbClr val="C00000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935355" y="2424430"/>
            <a:ext cx="1504315" cy="997585"/>
          </a:xfrm>
          <a:prstGeom prst="rect">
            <a:avLst/>
          </a:prstGeom>
          <a:gradFill>
            <a:gsLst>
              <a:gs pos="0">
                <a:srgbClr val="70E1F5"/>
              </a:gs>
              <a:gs pos="97000">
                <a:srgbClr val="FFD194"/>
              </a:gs>
            </a:gsLst>
            <a:lin ang="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olidFill>
                  <a:schemeClr val="tx1"/>
                </a:solidFill>
              </a:rPr>
              <a:t>vLLM GPU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227830" y="2405380"/>
            <a:ext cx="1382395" cy="1007110"/>
          </a:xfrm>
          <a:prstGeom prst="rect">
            <a:avLst/>
          </a:prstGeom>
          <a:gradFill>
            <a:gsLst>
              <a:gs pos="0">
                <a:srgbClr val="FFDA32"/>
              </a:gs>
              <a:gs pos="100000">
                <a:srgbClr val="EA2768"/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olidFill>
                  <a:schemeClr val="tx1"/>
                </a:solidFill>
              </a:rPr>
              <a:t>vLLM </a:t>
            </a:r>
            <a:r>
              <a:rPr lang="en-US" altLang="zh-CN" sz="1200">
                <a:solidFill>
                  <a:schemeClr val="tx1"/>
                </a:solidFill>
              </a:rPr>
              <a:t>Kunpeng 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121410" y="2868295"/>
            <a:ext cx="1151255" cy="3937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4925"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kv-</a:t>
            </a:r>
            <a:r>
              <a:rPr lang="en-US" altLang="zh-CN" sz="1000">
                <a:solidFill>
                  <a:schemeClr val="tx1"/>
                </a:solidFill>
              </a:rPr>
              <a:t>cache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343400" y="2863215"/>
            <a:ext cx="1151255" cy="3937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4925"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kv-</a:t>
            </a:r>
            <a:r>
              <a:rPr lang="en-US" altLang="zh-CN" sz="1000">
                <a:solidFill>
                  <a:schemeClr val="tx1"/>
                </a:solidFill>
              </a:rPr>
              <a:t>cache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51" name="曲线连接符 50"/>
          <p:cNvCxnSpPr>
            <a:stCxn id="57" idx="3"/>
            <a:endCxn id="58" idx="1"/>
          </p:cNvCxnSpPr>
          <p:nvPr/>
        </p:nvCxnSpPr>
        <p:spPr>
          <a:xfrm flipV="1">
            <a:off x="2272665" y="3060065"/>
            <a:ext cx="2070735" cy="5080"/>
          </a:xfrm>
          <a:prstGeom prst="curvedConnector3">
            <a:avLst>
              <a:gd name="adj1" fmla="val 50015"/>
            </a:avLst>
          </a:prstGeom>
          <a:ln w="34925"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9" name="曲线连接符 58"/>
          <p:cNvCxnSpPr/>
          <p:nvPr/>
        </p:nvCxnSpPr>
        <p:spPr>
          <a:xfrm rot="5400000">
            <a:off x="1717358" y="2006283"/>
            <a:ext cx="388620" cy="447675"/>
          </a:xfrm>
          <a:prstGeom prst="curvedConnector3">
            <a:avLst>
              <a:gd name="adj1" fmla="val 35457"/>
            </a:avLst>
          </a:prstGeom>
          <a:ln w="34925"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2802255" y="2538095"/>
            <a:ext cx="973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kv-cache</a:t>
            </a:r>
            <a:endParaRPr lang="en-US" altLang="zh-CN" sz="1400" b="1"/>
          </a:p>
          <a:p>
            <a:r>
              <a:rPr lang="en-US" altLang="zh-CN" sz="1400" b="1"/>
              <a:t>transfer</a:t>
            </a:r>
            <a:endParaRPr lang="en-US" altLang="zh-CN" sz="1400" b="1"/>
          </a:p>
        </p:txBody>
      </p:sp>
      <p:cxnSp>
        <p:nvCxnSpPr>
          <p:cNvPr id="62" name="曲线连接符 61"/>
          <p:cNvCxnSpPr>
            <a:stCxn id="61" idx="2"/>
            <a:endCxn id="56" idx="0"/>
          </p:cNvCxnSpPr>
          <p:nvPr/>
        </p:nvCxnSpPr>
        <p:spPr>
          <a:xfrm rot="5400000" flipV="1">
            <a:off x="4725353" y="2211388"/>
            <a:ext cx="369570" cy="18415"/>
          </a:xfrm>
          <a:prstGeom prst="curvedConnector3">
            <a:avLst>
              <a:gd name="adj1" fmla="val 49914"/>
            </a:avLst>
          </a:prstGeom>
          <a:ln w="34925"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3" name="曲线连接符 62"/>
          <p:cNvCxnSpPr>
            <a:stCxn id="7" idx="1"/>
            <a:endCxn id="18" idx="1"/>
          </p:cNvCxnSpPr>
          <p:nvPr/>
        </p:nvCxnSpPr>
        <p:spPr>
          <a:xfrm rot="10800000" flipH="1" flipV="1">
            <a:off x="6570980" y="1387475"/>
            <a:ext cx="695325" cy="2821940"/>
          </a:xfrm>
          <a:prstGeom prst="curvedConnector3">
            <a:avLst>
              <a:gd name="adj1" fmla="val -34247"/>
            </a:avLst>
          </a:prstGeom>
          <a:ln w="34925">
            <a:solidFill>
              <a:srgbClr val="F8CBAD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1800860" y="844550"/>
            <a:ext cx="38087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b="1"/>
              <a:t>P - D</a:t>
            </a:r>
            <a:r>
              <a:rPr lang="zh-CN" altLang="en-US" sz="2400" b="1"/>
              <a:t>分离</a:t>
            </a:r>
            <a:r>
              <a:rPr lang="en-US" altLang="zh-CN" sz="2400" b="1"/>
              <a:t> </a:t>
            </a:r>
            <a:r>
              <a:rPr lang="en-US" altLang="zh-CN" sz="1000" b="1"/>
              <a:t>prefill on GPU then decode on CPU</a:t>
            </a:r>
            <a:endParaRPr lang="en-US" altLang="zh-CN" sz="1000" b="1"/>
          </a:p>
        </p:txBody>
      </p:sp>
      <p:sp>
        <p:nvSpPr>
          <p:cNvPr id="71" name="矩形 70"/>
          <p:cNvSpPr/>
          <p:nvPr/>
        </p:nvSpPr>
        <p:spPr>
          <a:xfrm>
            <a:off x="1049655" y="5370830"/>
            <a:ext cx="1504315" cy="997585"/>
          </a:xfrm>
          <a:prstGeom prst="rect">
            <a:avLst/>
          </a:prstGeom>
          <a:gradFill>
            <a:gsLst>
              <a:gs pos="0">
                <a:srgbClr val="70E1F5"/>
              </a:gs>
              <a:gs pos="97000">
                <a:srgbClr val="FFD194"/>
              </a:gs>
            </a:gsLst>
            <a:lin ang="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olidFill>
                  <a:schemeClr val="tx1"/>
                </a:solidFill>
              </a:rPr>
              <a:t>vLLM GPU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218940" y="5361305"/>
            <a:ext cx="1382395" cy="1007110"/>
          </a:xfrm>
          <a:prstGeom prst="rect">
            <a:avLst/>
          </a:prstGeom>
          <a:gradFill>
            <a:gsLst>
              <a:gs pos="0">
                <a:srgbClr val="FFDA32"/>
              </a:gs>
              <a:gs pos="100000">
                <a:srgbClr val="EA2768"/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olidFill>
                  <a:schemeClr val="tx1"/>
                </a:solidFill>
              </a:rPr>
              <a:t>vLLM </a:t>
            </a:r>
            <a:r>
              <a:rPr lang="en-US" altLang="zh-CN" sz="1200">
                <a:solidFill>
                  <a:schemeClr val="tx1"/>
                </a:solidFill>
              </a:rPr>
              <a:t>Kunpeng 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235710" y="5814695"/>
            <a:ext cx="1151255" cy="3937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4925"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kv-</a:t>
            </a:r>
            <a:r>
              <a:rPr lang="en-US" altLang="zh-CN" sz="1000">
                <a:solidFill>
                  <a:schemeClr val="tx1"/>
                </a:solidFill>
              </a:rPr>
              <a:t>cache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334510" y="5819140"/>
            <a:ext cx="1151255" cy="3937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4925"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kv-</a:t>
            </a:r>
            <a:r>
              <a:rPr lang="en-US" altLang="zh-CN" sz="1000">
                <a:solidFill>
                  <a:schemeClr val="tx1"/>
                </a:solidFill>
              </a:rPr>
              <a:t>cache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75" name="曲线连接符 74"/>
          <p:cNvCxnSpPr>
            <a:stCxn id="73" idx="3"/>
            <a:endCxn id="74" idx="1"/>
          </p:cNvCxnSpPr>
          <p:nvPr/>
        </p:nvCxnSpPr>
        <p:spPr>
          <a:xfrm>
            <a:off x="2386965" y="6011545"/>
            <a:ext cx="1947545" cy="4445"/>
          </a:xfrm>
          <a:prstGeom prst="curvedConnector3">
            <a:avLst>
              <a:gd name="adj1" fmla="val 50016"/>
            </a:avLst>
          </a:prstGeom>
          <a:ln w="34925"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6" name="曲线连接符 75"/>
          <p:cNvCxnSpPr>
            <a:endCxn id="71" idx="0"/>
          </p:cNvCxnSpPr>
          <p:nvPr/>
        </p:nvCxnSpPr>
        <p:spPr>
          <a:xfrm rot="5400000" flipV="1">
            <a:off x="1524000" y="5092065"/>
            <a:ext cx="556895" cy="3175"/>
          </a:xfrm>
          <a:prstGeom prst="curvedConnector2">
            <a:avLst/>
          </a:prstGeom>
          <a:ln w="34925"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2932430" y="5508625"/>
            <a:ext cx="973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kv-cache</a:t>
            </a:r>
            <a:endParaRPr lang="en-US" altLang="zh-CN" sz="1400" b="1"/>
          </a:p>
          <a:p>
            <a:r>
              <a:rPr lang="en-US" altLang="zh-CN" sz="1400" b="1"/>
              <a:t>transfer</a:t>
            </a:r>
            <a:endParaRPr lang="en-US" altLang="zh-CN" sz="1400" b="1"/>
          </a:p>
        </p:txBody>
      </p:sp>
      <p:cxnSp>
        <p:nvCxnSpPr>
          <p:cNvPr id="78" name="曲线连接符 77"/>
          <p:cNvCxnSpPr>
            <a:stCxn id="81" idx="2"/>
            <a:endCxn id="72" idx="0"/>
          </p:cNvCxnSpPr>
          <p:nvPr/>
        </p:nvCxnSpPr>
        <p:spPr>
          <a:xfrm rot="5400000">
            <a:off x="5151755" y="4855845"/>
            <a:ext cx="264160" cy="746760"/>
          </a:xfrm>
          <a:prstGeom prst="curvedConnector3">
            <a:avLst>
              <a:gd name="adj1" fmla="val 50000"/>
            </a:avLst>
          </a:prstGeom>
          <a:ln w="34925"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802640" y="3771265"/>
            <a:ext cx="38931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b="1"/>
              <a:t>CPU offload </a:t>
            </a:r>
            <a:r>
              <a:rPr lang="zh-CN" altLang="en-US" sz="2400" b="1"/>
              <a:t>接续解码</a:t>
            </a:r>
            <a:endParaRPr lang="zh-CN" altLang="en-US" sz="2400" b="1"/>
          </a:p>
        </p:txBody>
      </p:sp>
      <p:sp>
        <p:nvSpPr>
          <p:cNvPr id="80" name="矩形 79"/>
          <p:cNvSpPr/>
          <p:nvPr/>
        </p:nvSpPr>
        <p:spPr>
          <a:xfrm>
            <a:off x="5142865" y="1304925"/>
            <a:ext cx="61849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tocken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5191760" y="3731895"/>
            <a:ext cx="930910" cy="1365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1200" b="1">
                <a:solidFill>
                  <a:srgbClr val="FF0000"/>
                </a:solidFill>
              </a:rPr>
              <a:t>continue decode on CPU</a:t>
            </a:r>
            <a:endParaRPr lang="en-US" altLang="zh-CN" sz="1200" b="1">
              <a:solidFill>
                <a:srgbClr val="FF0000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413385" y="4231640"/>
            <a:ext cx="4777740" cy="8655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b" anchorCtr="0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prefill + decode on GPU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413385" y="4366260"/>
            <a:ext cx="2218690" cy="39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prompt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634615" y="4366260"/>
            <a:ext cx="1320800" cy="3937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question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954780" y="4366260"/>
            <a:ext cx="61849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tocken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573270" y="4366260"/>
            <a:ext cx="61849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tocken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5191760" y="4366260"/>
            <a:ext cx="61849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tocken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88" name="曲线连接符 87"/>
          <p:cNvCxnSpPr>
            <a:stCxn id="7" idx="3"/>
            <a:endCxn id="52" idx="3"/>
          </p:cNvCxnSpPr>
          <p:nvPr/>
        </p:nvCxnSpPr>
        <p:spPr>
          <a:xfrm flipH="1">
            <a:off x="11287760" y="1387475"/>
            <a:ext cx="558800" cy="1256665"/>
          </a:xfrm>
          <a:prstGeom prst="curvedConnector3">
            <a:avLst>
              <a:gd name="adj1" fmla="val -42614"/>
            </a:avLst>
          </a:prstGeom>
          <a:ln w="34925">
            <a:solidFill>
              <a:srgbClr val="F8CBAD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9" name="曲线连接符 88"/>
          <p:cNvCxnSpPr>
            <a:stCxn id="7" idx="3"/>
            <a:endCxn id="28" idx="3"/>
          </p:cNvCxnSpPr>
          <p:nvPr/>
        </p:nvCxnSpPr>
        <p:spPr>
          <a:xfrm flipH="1">
            <a:off x="11104880" y="1387475"/>
            <a:ext cx="741680" cy="3479165"/>
          </a:xfrm>
          <a:prstGeom prst="curvedConnector3">
            <a:avLst>
              <a:gd name="adj1" fmla="val -32106"/>
            </a:avLst>
          </a:prstGeom>
          <a:ln w="34925">
            <a:solidFill>
              <a:srgbClr val="F8CBAD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0" name="上箭头 89"/>
          <p:cNvSpPr/>
          <p:nvPr/>
        </p:nvSpPr>
        <p:spPr>
          <a:xfrm>
            <a:off x="7339965" y="687705"/>
            <a:ext cx="2069465" cy="477520"/>
          </a:xfrm>
          <a:prstGeom prst="upArrow">
            <a:avLst>
              <a:gd name="adj1" fmla="val 61951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response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92" name="下箭头 91"/>
          <p:cNvSpPr/>
          <p:nvPr/>
        </p:nvSpPr>
        <p:spPr>
          <a:xfrm>
            <a:off x="9409430" y="687705"/>
            <a:ext cx="1878330" cy="477520"/>
          </a:xfrm>
          <a:prstGeom prst="downArrow">
            <a:avLst>
              <a:gd name="adj1" fmla="val 62899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b="1">
                <a:solidFill>
                  <a:schemeClr val="tx1"/>
                </a:solidFill>
                <a:sym typeface="+mn-ea"/>
              </a:rPr>
              <a:t>request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95" name="曲线连接符 94"/>
          <p:cNvCxnSpPr>
            <a:stCxn id="7" idx="1"/>
            <a:endCxn id="23" idx="1"/>
          </p:cNvCxnSpPr>
          <p:nvPr/>
        </p:nvCxnSpPr>
        <p:spPr>
          <a:xfrm rot="10800000" flipH="1" flipV="1">
            <a:off x="6570980" y="1386840"/>
            <a:ext cx="695325" cy="4373245"/>
          </a:xfrm>
          <a:prstGeom prst="curvedConnector3">
            <a:avLst>
              <a:gd name="adj1" fmla="val -34247"/>
            </a:avLst>
          </a:prstGeom>
          <a:ln w="34925">
            <a:solidFill>
              <a:srgbClr val="F8CBAD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1263" y="286868"/>
            <a:ext cx="11282028" cy="648000"/>
          </a:xfrm>
        </p:spPr>
        <p:txBody>
          <a:bodyPr/>
          <a:p>
            <a:r>
              <a:rPr kumimoji="1" lang="zh-CN" altLang="en-US">
                <a:sym typeface="+mn-ea"/>
              </a:rPr>
              <a:t>通算智算协同推理</a:t>
            </a:r>
            <a:r>
              <a:rPr kumimoji="1" lang="en-US" altLang="zh-CN">
                <a:sym typeface="+mn-ea"/>
              </a:rPr>
              <a:t> LLM - </a:t>
            </a:r>
            <a:r>
              <a:rPr kumimoji="1" lang="zh-CN" altLang="en-US" sz="2400">
                <a:sym typeface="+mn-ea"/>
              </a:rPr>
              <a:t>模型稀疏化部署协同</a:t>
            </a:r>
            <a:endParaRPr kumimoji="1" lang="zh-CN" altLang="en-US" sz="2400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92570" y="1270000"/>
            <a:ext cx="5274945" cy="444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OpenAI API Router &amp; Task Scheduler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92570" y="1816100"/>
            <a:ext cx="2413000" cy="14497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 altLang="zh-CN">
                <a:solidFill>
                  <a:schemeClr val="tx1"/>
                </a:solidFill>
              </a:rPr>
              <a:t>A100 GPU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06870" y="2133600"/>
            <a:ext cx="1086485" cy="4895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 altLang="zh-CN" sz="1000">
                <a:solidFill>
                  <a:schemeClr val="tx1"/>
                </a:solidFill>
              </a:rPr>
              <a:t>cuda</a:t>
            </a:r>
            <a:endParaRPr lang="en-US" altLang="zh-CN" sz="1000">
              <a:solidFill>
                <a:schemeClr val="tx1"/>
              </a:solidFill>
            </a:endParaRPr>
          </a:p>
          <a:p>
            <a:pPr algn="l"/>
            <a:r>
              <a:rPr lang="en-US" altLang="zh-CN" sz="1000">
                <a:solidFill>
                  <a:schemeClr val="tx1"/>
                </a:solidFill>
              </a:rPr>
              <a:t>core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5920" y="2691765"/>
            <a:ext cx="1067435" cy="4895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 altLang="zh-CN" sz="1000">
                <a:solidFill>
                  <a:schemeClr val="tx1"/>
                </a:solidFill>
              </a:rPr>
              <a:t>tensor</a:t>
            </a:r>
            <a:endParaRPr lang="en-US" altLang="zh-CN" sz="1000">
              <a:solidFill>
                <a:schemeClr val="tx1"/>
              </a:solidFill>
            </a:endParaRPr>
          </a:p>
          <a:p>
            <a:pPr algn="l"/>
            <a:r>
              <a:rPr lang="en-US" altLang="zh-CN" sz="1000">
                <a:solidFill>
                  <a:schemeClr val="tx1"/>
                </a:solidFill>
              </a:rPr>
              <a:t>core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919085" y="2133600"/>
            <a:ext cx="953770" cy="10477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 altLang="zh-CN" sz="1000">
                <a:solidFill>
                  <a:schemeClr val="tx1"/>
                </a:solidFill>
              </a:rPr>
              <a:t>HBM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114790" y="1816100"/>
            <a:ext cx="229870" cy="4551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l"/>
            <a:r>
              <a:rPr lang="en-US" altLang="zh-CN" sz="1000">
                <a:solidFill>
                  <a:schemeClr val="tx1"/>
                </a:solidFill>
              </a:rPr>
              <a:t>PCIE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592570" y="3367405"/>
            <a:ext cx="2413000" cy="14497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 altLang="zh-CN">
                <a:solidFill>
                  <a:schemeClr val="tx1"/>
                </a:solidFill>
              </a:rPr>
              <a:t>3080 GPU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706870" y="3684905"/>
            <a:ext cx="1086485" cy="4895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 altLang="zh-CN" sz="1000">
                <a:solidFill>
                  <a:schemeClr val="tx1"/>
                </a:solidFill>
              </a:rPr>
              <a:t>cuda</a:t>
            </a:r>
            <a:endParaRPr lang="en-US" altLang="zh-CN" sz="1000">
              <a:solidFill>
                <a:schemeClr val="tx1"/>
              </a:solidFill>
            </a:endParaRPr>
          </a:p>
          <a:p>
            <a:pPr algn="l"/>
            <a:r>
              <a:rPr lang="en-US" altLang="zh-CN" sz="1000">
                <a:solidFill>
                  <a:schemeClr val="tx1"/>
                </a:solidFill>
              </a:rPr>
              <a:t>core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25920" y="4243070"/>
            <a:ext cx="1067435" cy="4895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 altLang="zh-CN" sz="1000">
                <a:solidFill>
                  <a:schemeClr val="tx1"/>
                </a:solidFill>
              </a:rPr>
              <a:t>tensor</a:t>
            </a:r>
            <a:endParaRPr lang="en-US" altLang="zh-CN" sz="1000">
              <a:solidFill>
                <a:schemeClr val="tx1"/>
              </a:solidFill>
            </a:endParaRPr>
          </a:p>
          <a:p>
            <a:pPr algn="l"/>
            <a:r>
              <a:rPr lang="en-US" altLang="zh-CN" sz="1000">
                <a:solidFill>
                  <a:schemeClr val="tx1"/>
                </a:solidFill>
              </a:rPr>
              <a:t>core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919085" y="3684905"/>
            <a:ext cx="953770" cy="10477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 altLang="zh-CN" sz="1000">
                <a:solidFill>
                  <a:schemeClr val="tx1"/>
                </a:solidFill>
              </a:rPr>
              <a:t>HBM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287895" y="3940810"/>
            <a:ext cx="1504315" cy="746125"/>
          </a:xfrm>
          <a:prstGeom prst="rect">
            <a:avLst/>
          </a:prstGeom>
          <a:gradFill>
            <a:gsLst>
              <a:gs pos="0">
                <a:srgbClr val="70E1F5"/>
              </a:gs>
              <a:gs pos="97000">
                <a:srgbClr val="FFD194"/>
              </a:gs>
            </a:gsLst>
            <a:lin ang="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>
                <a:solidFill>
                  <a:schemeClr val="tx1"/>
                </a:solidFill>
              </a:rPr>
              <a:t>vLLM GPU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592570" y="4918710"/>
            <a:ext cx="2413000" cy="14497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 altLang="zh-CN">
                <a:solidFill>
                  <a:schemeClr val="tx1"/>
                </a:solidFill>
              </a:rPr>
              <a:t>920 NPU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706870" y="5236210"/>
            <a:ext cx="1086485" cy="4895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 altLang="zh-CN" sz="1000">
                <a:solidFill>
                  <a:schemeClr val="tx1"/>
                </a:solidFill>
              </a:rPr>
              <a:t>cuda</a:t>
            </a:r>
            <a:endParaRPr lang="en-US" altLang="zh-CN" sz="1000">
              <a:solidFill>
                <a:schemeClr val="tx1"/>
              </a:solidFill>
            </a:endParaRPr>
          </a:p>
          <a:p>
            <a:pPr algn="l"/>
            <a:r>
              <a:rPr lang="en-US" altLang="zh-CN" sz="1000">
                <a:solidFill>
                  <a:schemeClr val="tx1"/>
                </a:solidFill>
              </a:rPr>
              <a:t>core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725920" y="5794375"/>
            <a:ext cx="1067435" cy="4895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 altLang="zh-CN" sz="1000">
                <a:solidFill>
                  <a:schemeClr val="tx1"/>
                </a:solidFill>
              </a:rPr>
              <a:t>tensor</a:t>
            </a:r>
            <a:endParaRPr lang="en-US" altLang="zh-CN" sz="1000">
              <a:solidFill>
                <a:schemeClr val="tx1"/>
              </a:solidFill>
            </a:endParaRPr>
          </a:p>
          <a:p>
            <a:pPr algn="l"/>
            <a:r>
              <a:rPr lang="en-US" altLang="zh-CN" sz="1000">
                <a:solidFill>
                  <a:schemeClr val="tx1"/>
                </a:solidFill>
              </a:rPr>
              <a:t>core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919085" y="5236210"/>
            <a:ext cx="953770" cy="10477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 altLang="zh-CN" sz="1000">
                <a:solidFill>
                  <a:schemeClr val="tx1"/>
                </a:solidFill>
              </a:rPr>
              <a:t>HBM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287895" y="5492115"/>
            <a:ext cx="1504315" cy="746125"/>
          </a:xfrm>
          <a:prstGeom prst="rect">
            <a:avLst/>
          </a:prstGeom>
          <a:gradFill>
            <a:gsLst>
              <a:gs pos="0">
                <a:srgbClr val="70E1F5"/>
              </a:gs>
              <a:gs pos="97000">
                <a:srgbClr val="FFD194"/>
              </a:gs>
            </a:gsLst>
            <a:lin ang="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>
                <a:solidFill>
                  <a:schemeClr val="tx1"/>
                </a:solidFill>
              </a:rPr>
              <a:t>vLLM NPU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421495" y="1815465"/>
            <a:ext cx="2413000" cy="14497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r"/>
            <a:r>
              <a:rPr lang="en-US" altLang="zh-CN" sz="1200">
                <a:solidFill>
                  <a:schemeClr val="tx1"/>
                </a:solidFill>
              </a:rPr>
              <a:t>NUMA0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421495" y="3366770"/>
            <a:ext cx="2413000" cy="14497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r"/>
            <a:r>
              <a:rPr lang="en-US" altLang="zh-CN" sz="1200">
                <a:solidFill>
                  <a:schemeClr val="tx1"/>
                </a:solidFill>
                <a:sym typeface="+mn-ea"/>
              </a:rPr>
              <a:t>NUMA1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421495" y="4918075"/>
            <a:ext cx="2413000" cy="14497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p>
            <a:pPr lvl="0" algn="r">
              <a:buClrTx/>
              <a:buSzTx/>
              <a:buFontTx/>
            </a:pPr>
            <a:r>
              <a:rPr lang="en-US" altLang="zh-CN" sz="1200">
                <a:solidFill>
                  <a:schemeClr val="tx1"/>
                </a:solidFill>
                <a:sym typeface="+mn-ea"/>
              </a:rPr>
              <a:t>NUMA2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0805160" y="5235575"/>
            <a:ext cx="953770" cy="10477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r"/>
            <a:r>
              <a:rPr lang="en-US" altLang="zh-CN" sz="1000">
                <a:solidFill>
                  <a:schemeClr val="tx1"/>
                </a:solidFill>
                <a:sym typeface="+mn-ea"/>
              </a:rPr>
              <a:t>Kunpeng</a:t>
            </a:r>
            <a:endParaRPr lang="en-US" altLang="zh-CN" sz="1000">
              <a:solidFill>
                <a:schemeClr val="tx1"/>
              </a:solidFill>
              <a:sym typeface="+mn-ea"/>
            </a:endParaRPr>
          </a:p>
          <a:p>
            <a:pPr algn="r"/>
            <a:r>
              <a:rPr lang="en-US" altLang="zh-CN" sz="1000">
                <a:solidFill>
                  <a:schemeClr val="tx1"/>
                </a:solidFill>
                <a:sym typeface="+mn-ea"/>
              </a:rPr>
              <a:t>arm</a:t>
            </a:r>
            <a:endParaRPr lang="en-US" altLang="zh-CN" sz="1000">
              <a:solidFill>
                <a:schemeClr val="tx1"/>
              </a:solidFill>
              <a:sym typeface="+mn-ea"/>
            </a:endParaRPr>
          </a:p>
          <a:p>
            <a:pPr algn="r"/>
            <a:r>
              <a:rPr lang="en-US" altLang="zh-CN" sz="1000">
                <a:solidFill>
                  <a:schemeClr val="tx1"/>
                </a:solidFill>
                <a:sym typeface="+mn-ea"/>
              </a:rPr>
              <a:t>CPUs</a:t>
            </a:r>
            <a:endParaRPr lang="en-US" altLang="zh-CN" sz="1000">
              <a:solidFill>
                <a:schemeClr val="tx1"/>
              </a:solidFill>
            </a:endParaRPr>
          </a:p>
          <a:p>
            <a:pPr algn="r"/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586595" y="1934210"/>
            <a:ext cx="1034415" cy="43497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 altLang="zh-CN" sz="1400">
                <a:solidFill>
                  <a:schemeClr val="tx1"/>
                </a:solidFill>
              </a:rPr>
              <a:t>CPU </a:t>
            </a:r>
            <a:r>
              <a:rPr lang="zh-CN" altLang="en-US" sz="1400">
                <a:solidFill>
                  <a:schemeClr val="tx1"/>
                </a:solidFill>
              </a:rPr>
              <a:t>内存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0805160" y="3684905"/>
            <a:ext cx="953770" cy="10477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r"/>
            <a:r>
              <a:rPr lang="en-US" altLang="zh-CN" sz="1000">
                <a:solidFill>
                  <a:schemeClr val="tx1"/>
                </a:solidFill>
                <a:sym typeface="+mn-ea"/>
              </a:rPr>
              <a:t>Kunpeng</a:t>
            </a:r>
            <a:endParaRPr lang="en-US" altLang="zh-CN" sz="1000">
              <a:solidFill>
                <a:schemeClr val="tx1"/>
              </a:solidFill>
              <a:sym typeface="+mn-ea"/>
            </a:endParaRPr>
          </a:p>
          <a:p>
            <a:pPr algn="r"/>
            <a:r>
              <a:rPr lang="en-US" altLang="zh-CN" sz="1000">
                <a:solidFill>
                  <a:schemeClr val="tx1"/>
                </a:solidFill>
                <a:sym typeface="+mn-ea"/>
              </a:rPr>
              <a:t>arm</a:t>
            </a:r>
            <a:endParaRPr lang="en-US" altLang="zh-CN" sz="1000">
              <a:solidFill>
                <a:schemeClr val="tx1"/>
              </a:solidFill>
              <a:sym typeface="+mn-ea"/>
            </a:endParaRPr>
          </a:p>
          <a:p>
            <a:pPr algn="r"/>
            <a:r>
              <a:rPr lang="en-US" altLang="zh-CN" sz="1000">
                <a:solidFill>
                  <a:schemeClr val="tx1"/>
                </a:solidFill>
                <a:sym typeface="+mn-ea"/>
              </a:rPr>
              <a:t>CPUs</a:t>
            </a:r>
            <a:endParaRPr lang="en-US" altLang="zh-CN" sz="1000">
              <a:solidFill>
                <a:schemeClr val="tx1"/>
              </a:solidFill>
            </a:endParaRPr>
          </a:p>
          <a:p>
            <a:pPr algn="r"/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0805160" y="2134235"/>
            <a:ext cx="953770" cy="10477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r"/>
            <a:r>
              <a:rPr lang="en-US" altLang="zh-CN" sz="1000">
                <a:solidFill>
                  <a:schemeClr val="tx1"/>
                </a:solidFill>
                <a:sym typeface="+mn-ea"/>
              </a:rPr>
              <a:t>Kunpeng</a:t>
            </a:r>
            <a:endParaRPr lang="en-US" altLang="zh-CN" sz="1000">
              <a:solidFill>
                <a:schemeClr val="tx1"/>
              </a:solidFill>
              <a:sym typeface="+mn-ea"/>
            </a:endParaRPr>
          </a:p>
          <a:p>
            <a:pPr algn="r"/>
            <a:r>
              <a:rPr lang="en-US" altLang="zh-CN" sz="1000">
                <a:solidFill>
                  <a:schemeClr val="tx1"/>
                </a:solidFill>
                <a:sym typeface="+mn-ea"/>
              </a:rPr>
              <a:t>arm</a:t>
            </a:r>
            <a:endParaRPr lang="en-US" altLang="zh-CN" sz="1000">
              <a:solidFill>
                <a:schemeClr val="tx1"/>
              </a:solidFill>
              <a:sym typeface="+mn-ea"/>
            </a:endParaRPr>
          </a:p>
          <a:p>
            <a:pPr algn="r"/>
            <a:r>
              <a:rPr lang="en-US" altLang="zh-CN" sz="1000">
                <a:solidFill>
                  <a:schemeClr val="tx1"/>
                </a:solidFill>
                <a:sym typeface="+mn-ea"/>
              </a:rPr>
              <a:t>CPUs</a:t>
            </a:r>
            <a:endParaRPr lang="en-US" altLang="zh-CN" sz="1000">
              <a:solidFill>
                <a:schemeClr val="tx1"/>
              </a:solidFill>
            </a:endParaRPr>
          </a:p>
          <a:p>
            <a:pPr algn="r"/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743440" y="3806825"/>
            <a:ext cx="1382395" cy="2328545"/>
          </a:xfrm>
          <a:prstGeom prst="rect">
            <a:avLst/>
          </a:prstGeom>
          <a:gradFill>
            <a:gsLst>
              <a:gs pos="0">
                <a:srgbClr val="FFDA32"/>
              </a:gs>
              <a:gs pos="100000">
                <a:srgbClr val="EA2768"/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>
                <a:solidFill>
                  <a:schemeClr val="tx1"/>
                </a:solidFill>
              </a:rPr>
              <a:t>vLLM </a:t>
            </a:r>
            <a:r>
              <a:rPr lang="en-US" altLang="zh-CN" sz="1200">
                <a:solidFill>
                  <a:schemeClr val="tx1"/>
                </a:solidFill>
              </a:rPr>
              <a:t>Kunpeng </a:t>
            </a:r>
            <a:r>
              <a:rPr lang="en-US" altLang="zh-CN" sz="2000" b="1">
                <a:solidFill>
                  <a:srgbClr val="C00000"/>
                </a:solidFill>
              </a:rPr>
              <a:t>TP</a:t>
            </a:r>
            <a:endParaRPr lang="en-US" altLang="zh-CN" sz="2000" b="1">
              <a:solidFill>
                <a:srgbClr val="C00000"/>
              </a:solidFill>
            </a:endParaRPr>
          </a:p>
        </p:txBody>
      </p:sp>
      <p:cxnSp>
        <p:nvCxnSpPr>
          <p:cNvPr id="50" name="曲线连接符 49"/>
          <p:cNvCxnSpPr>
            <a:stCxn id="7" idx="1"/>
            <a:endCxn id="13" idx="1"/>
          </p:cNvCxnSpPr>
          <p:nvPr/>
        </p:nvCxnSpPr>
        <p:spPr>
          <a:xfrm rot="10800000" flipH="1" flipV="1">
            <a:off x="6592570" y="1492250"/>
            <a:ext cx="695325" cy="1270635"/>
          </a:xfrm>
          <a:prstGeom prst="curvedConnector3">
            <a:avLst>
              <a:gd name="adj1" fmla="val -34247"/>
            </a:avLst>
          </a:prstGeom>
          <a:ln w="3492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3" name="曲线连接符 62"/>
          <p:cNvCxnSpPr>
            <a:stCxn id="7" idx="1"/>
            <a:endCxn id="18" idx="1"/>
          </p:cNvCxnSpPr>
          <p:nvPr/>
        </p:nvCxnSpPr>
        <p:spPr>
          <a:xfrm rot="10800000" flipH="1" flipV="1">
            <a:off x="6591935" y="1492250"/>
            <a:ext cx="695325" cy="2821940"/>
          </a:xfrm>
          <a:prstGeom prst="curvedConnector3">
            <a:avLst>
              <a:gd name="adj1" fmla="val -34247"/>
            </a:avLst>
          </a:prstGeom>
          <a:ln w="3492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9" name="曲线连接符 88"/>
          <p:cNvCxnSpPr>
            <a:stCxn id="7" idx="3"/>
            <a:endCxn id="28" idx="3"/>
          </p:cNvCxnSpPr>
          <p:nvPr/>
        </p:nvCxnSpPr>
        <p:spPr>
          <a:xfrm flipH="1">
            <a:off x="11125835" y="1492250"/>
            <a:ext cx="741680" cy="3479165"/>
          </a:xfrm>
          <a:prstGeom prst="curvedConnector3">
            <a:avLst>
              <a:gd name="adj1" fmla="val -32106"/>
            </a:avLst>
          </a:prstGeom>
          <a:ln w="3492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0" name="上箭头 89"/>
          <p:cNvSpPr/>
          <p:nvPr/>
        </p:nvSpPr>
        <p:spPr>
          <a:xfrm>
            <a:off x="7360920" y="792480"/>
            <a:ext cx="2069465" cy="477520"/>
          </a:xfrm>
          <a:prstGeom prst="upArrow">
            <a:avLst>
              <a:gd name="adj1" fmla="val 61951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response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92" name="下箭头 91"/>
          <p:cNvSpPr/>
          <p:nvPr/>
        </p:nvSpPr>
        <p:spPr>
          <a:xfrm>
            <a:off x="9430385" y="792480"/>
            <a:ext cx="1878330" cy="477520"/>
          </a:xfrm>
          <a:prstGeom prst="downArrow">
            <a:avLst>
              <a:gd name="adj1" fmla="val 62899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b="1">
                <a:solidFill>
                  <a:schemeClr val="tx1"/>
                </a:solidFill>
                <a:sym typeface="+mn-ea"/>
              </a:rPr>
              <a:t>request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95" name="曲线连接符 94"/>
          <p:cNvCxnSpPr>
            <a:stCxn id="7" idx="1"/>
            <a:endCxn id="23" idx="1"/>
          </p:cNvCxnSpPr>
          <p:nvPr/>
        </p:nvCxnSpPr>
        <p:spPr>
          <a:xfrm rot="10800000" flipH="1" flipV="1">
            <a:off x="6591935" y="1491615"/>
            <a:ext cx="695325" cy="4373245"/>
          </a:xfrm>
          <a:prstGeom prst="curvedConnector3">
            <a:avLst>
              <a:gd name="adj1" fmla="val -34247"/>
            </a:avLst>
          </a:prstGeom>
          <a:ln w="3492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287895" y="2389505"/>
            <a:ext cx="4021455" cy="746125"/>
          </a:xfrm>
          <a:prstGeom prst="rect">
            <a:avLst/>
          </a:prstGeom>
          <a:gradFill>
            <a:gsLst>
              <a:gs pos="0">
                <a:srgbClr val="70E1F5"/>
              </a:gs>
              <a:gs pos="48000">
                <a:srgbClr val="FFD194"/>
              </a:gs>
              <a:gs pos="97000">
                <a:srgbClr val="EE4C66"/>
              </a:gs>
            </a:gsLst>
            <a:lin ang="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>
                <a:solidFill>
                  <a:schemeClr val="tx1"/>
                </a:solidFill>
              </a:rPr>
              <a:t>power infer GPU + </a:t>
            </a:r>
            <a:r>
              <a:rPr lang="en-US" altLang="zh-CN">
                <a:solidFill>
                  <a:schemeClr val="tx1"/>
                </a:solidFill>
              </a:rPr>
              <a:t>CPU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24275" y="1702435"/>
            <a:ext cx="2574290" cy="1613535"/>
          </a:xfrm>
          <a:prstGeom prst="rect">
            <a:avLst/>
          </a:prstGeom>
        </p:spPr>
        <p:txBody>
          <a:bodyPr>
            <a:noAutofit/>
          </a:bodyPr>
          <a:p>
            <a:pPr marL="0" indent="0" algn="just"/>
            <a:r>
              <a:rPr lang="en-US" altLang="zh-CN" sz="2000" b="1">
                <a:solidFill>
                  <a:schemeClr val="bg1"/>
                </a:solidFill>
                <a:ea typeface="+mn-lt"/>
                <a:cs typeface="+mn-lt"/>
              </a:rPr>
              <a:t>LLM </a:t>
            </a:r>
            <a:r>
              <a:rPr lang="zh-CN" altLang="en-US" sz="2000" b="1">
                <a:solidFill>
                  <a:schemeClr val="bg1"/>
                </a:solidFill>
                <a:ea typeface="+mn-lt"/>
                <a:cs typeface="+mn-lt"/>
              </a:rPr>
              <a:t>中的</a:t>
            </a:r>
            <a:r>
              <a:rPr lang="en-US" altLang="zh-CN" sz="2000" b="1">
                <a:solidFill>
                  <a:schemeClr val="bg1"/>
                </a:solidFill>
                <a:ea typeface="+mn-lt"/>
                <a:cs typeface="+mn-lt"/>
              </a:rPr>
              <a:t> 2-8 </a:t>
            </a:r>
            <a:r>
              <a:rPr lang="zh-CN" altLang="en-US" sz="2000" b="1">
                <a:solidFill>
                  <a:schemeClr val="bg1"/>
                </a:solidFill>
                <a:ea typeface="+mn-lt"/>
                <a:cs typeface="+mn-lt"/>
              </a:rPr>
              <a:t>定律</a:t>
            </a:r>
            <a:endParaRPr lang="en-US" altLang="zh-CN" sz="2000" b="1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 algn="just"/>
            <a:endParaRPr lang="en-US" altLang="zh-CN" sz="120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 algn="just"/>
            <a:r>
              <a:rPr lang="zh-CN" altLang="en-US" b="1">
                <a:solidFill>
                  <a:srgbClr val="FFC000"/>
                </a:solidFill>
                <a:ea typeface="+mn-lt"/>
                <a:cs typeface="+mn-lt"/>
                <a:sym typeface="+mn-ea"/>
              </a:rPr>
              <a:t>热神经元</a:t>
            </a:r>
            <a:r>
              <a:rPr lang="en-US" altLang="zh-CN" b="1">
                <a:solidFill>
                  <a:srgbClr val="FFC000"/>
                </a:solidFill>
                <a:ea typeface="+mn-lt"/>
                <a:cs typeface="+mn-lt"/>
                <a:sym typeface="+mn-ea"/>
              </a:rPr>
              <a:t>:</a:t>
            </a:r>
            <a:r>
              <a:rPr lang="en-US" altLang="zh-CN" sz="1400" b="1">
                <a:solidFill>
                  <a:srgbClr val="FF0000"/>
                </a:solidFill>
                <a:ea typeface="+mn-lt"/>
                <a:cs typeface="+mn-lt"/>
                <a:sym typeface="+mn-ea"/>
              </a:rPr>
              <a:t> </a:t>
            </a:r>
            <a:r>
              <a:rPr lang="en-US" altLang="zh-CN" sz="1400">
                <a:solidFill>
                  <a:schemeClr val="bg1"/>
                </a:solidFill>
                <a:ea typeface="+mn-lt"/>
                <a:cs typeface="+mn-lt"/>
              </a:rPr>
              <a:t>20% </a:t>
            </a:r>
            <a:r>
              <a:rPr lang="zh-CN" altLang="en-US" sz="1400">
                <a:solidFill>
                  <a:schemeClr val="bg1"/>
                </a:solidFill>
                <a:ea typeface="+mn-lt"/>
                <a:cs typeface="+mn-lt"/>
              </a:rPr>
              <a:t>的神经元负责 </a:t>
            </a:r>
            <a:r>
              <a:rPr lang="en-US" altLang="zh-CN" sz="1400">
                <a:solidFill>
                  <a:schemeClr val="bg1"/>
                </a:solidFill>
                <a:ea typeface="+mn-lt"/>
                <a:cs typeface="+mn-lt"/>
              </a:rPr>
              <a:t>80% </a:t>
            </a:r>
            <a:r>
              <a:rPr lang="zh-CN" altLang="en-US" sz="1400">
                <a:solidFill>
                  <a:schemeClr val="bg1"/>
                </a:solidFill>
                <a:ea typeface="+mn-lt"/>
                <a:cs typeface="+mn-lt"/>
              </a:rPr>
              <a:t>的总激活。</a:t>
            </a:r>
            <a:endParaRPr lang="zh-CN" altLang="en-US" sz="140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 algn="just"/>
            <a:r>
              <a:rPr lang="zh-CN" altLang="en-US" sz="1800" b="1">
                <a:solidFill>
                  <a:srgbClr val="FFC000"/>
                </a:solidFill>
                <a:ea typeface="+mn-lt"/>
                <a:cs typeface="+mn-lt"/>
                <a:sym typeface="+mn-ea"/>
              </a:rPr>
              <a:t>冷神经元:</a:t>
            </a:r>
            <a:r>
              <a:rPr lang="zh-CN" altLang="en-US" sz="1400">
                <a:solidFill>
                  <a:schemeClr val="bg1"/>
                </a:solidFill>
                <a:ea typeface="+mn-lt"/>
                <a:cs typeface="+mn-lt"/>
              </a:rPr>
              <a:t>其余</a:t>
            </a:r>
            <a:r>
              <a:rPr lang="en-US" altLang="zh-CN" sz="1400">
                <a:solidFill>
                  <a:schemeClr val="bg1"/>
                </a:solidFill>
                <a:ea typeface="+mn-lt"/>
                <a:cs typeface="+mn-lt"/>
              </a:rPr>
              <a:t> 80% </a:t>
            </a:r>
            <a:r>
              <a:rPr lang="zh-CN" altLang="en-US" sz="1400">
                <a:solidFill>
                  <a:schemeClr val="bg1"/>
                </a:solidFill>
                <a:ea typeface="+mn-lt"/>
                <a:cs typeface="+mn-lt"/>
              </a:rPr>
              <a:t>的神经元</a:t>
            </a:r>
            <a:r>
              <a:rPr lang="zh-CN" altLang="en-US" sz="1400">
                <a:solidFill>
                  <a:schemeClr val="bg1"/>
                </a:solidFill>
                <a:ea typeface="+mn-lt"/>
                <a:cs typeface="+mn-lt"/>
                <a:sym typeface="+mn-ea"/>
              </a:rPr>
              <a:t>负责 </a:t>
            </a:r>
            <a:r>
              <a:rPr lang="en-US" altLang="zh-CN" sz="1400">
                <a:solidFill>
                  <a:schemeClr val="bg1"/>
                </a:solidFill>
                <a:ea typeface="+mn-lt"/>
                <a:cs typeface="+mn-lt"/>
                <a:sym typeface="+mn-ea"/>
              </a:rPr>
              <a:t>20% </a:t>
            </a:r>
            <a:r>
              <a:rPr lang="zh-CN" altLang="en-US" sz="1400">
                <a:solidFill>
                  <a:schemeClr val="bg1"/>
                </a:solidFill>
                <a:ea typeface="+mn-lt"/>
                <a:cs typeface="+mn-lt"/>
                <a:sym typeface="+mn-ea"/>
              </a:rPr>
              <a:t>的总激活</a:t>
            </a:r>
            <a:r>
              <a:rPr lang="zh-CN" altLang="en-US" sz="1400">
                <a:solidFill>
                  <a:schemeClr val="bg1"/>
                </a:solidFill>
                <a:ea typeface="+mn-lt"/>
                <a:cs typeface="+mn-lt"/>
              </a:rPr>
              <a:t>。</a:t>
            </a:r>
            <a:endParaRPr lang="zh-CN" altLang="en-US" sz="140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782060" y="4456430"/>
            <a:ext cx="2583180" cy="1608455"/>
          </a:xfrm>
          <a:prstGeom prst="rect">
            <a:avLst/>
          </a:prstGeom>
        </p:spPr>
        <p:txBody>
          <a:bodyPr>
            <a:noAutofit/>
          </a:bodyPr>
          <a:p>
            <a:pPr lvl="0" algn="just">
              <a:buClrTx/>
              <a:buSzTx/>
              <a:buFontTx/>
            </a:pPr>
            <a:r>
              <a:rPr lang="zh-CN" altLang="en-US" sz="1800" b="1">
                <a:solidFill>
                  <a:srgbClr val="FFC000"/>
                </a:solidFill>
                <a:ea typeface="+mn-lt"/>
                <a:cs typeface="+mn-lt"/>
                <a:sym typeface="+mn-ea"/>
              </a:rPr>
              <a:t>静态编排：</a:t>
            </a:r>
            <a:r>
              <a:rPr lang="zh-CN" altLang="en-US" sz="1200">
                <a:solidFill>
                  <a:schemeClr val="bg1"/>
                </a:solidFill>
                <a:ea typeface="+mn-lt"/>
                <a:cs typeface="+mn-lt"/>
                <a:sym typeface="+mn-ea"/>
              </a:rPr>
              <a:t>分析 LLM 的激活稀疏性，区分热神经元和冷神经元。推理引擎将两种类型的神经元加载到 GPU 和 CPU 中。</a:t>
            </a:r>
            <a:endParaRPr lang="zh-CN" altLang="en-US" sz="1200">
              <a:solidFill>
                <a:schemeClr val="bg1"/>
              </a:solidFill>
              <a:ea typeface="+mn-lt"/>
              <a:cs typeface="+mn-lt"/>
              <a:sym typeface="+mn-ea"/>
            </a:endParaRPr>
          </a:p>
          <a:p>
            <a:pPr lvl="0" algn="just">
              <a:buClrTx/>
              <a:buSzTx/>
              <a:buFontTx/>
            </a:pPr>
            <a:r>
              <a:rPr lang="zh-CN" altLang="en-US" sz="1800" b="1">
                <a:solidFill>
                  <a:srgbClr val="FFC000"/>
                </a:solidFill>
                <a:ea typeface="+mn-lt"/>
                <a:cs typeface="+mn-lt"/>
                <a:sym typeface="+mn-ea"/>
              </a:rPr>
              <a:t>运行时预测：</a:t>
            </a:r>
            <a:r>
              <a:rPr lang="zh-CN" altLang="en-US" sz="1200">
                <a:solidFill>
                  <a:schemeClr val="bg1"/>
                </a:solidFill>
                <a:ea typeface="+mn-lt"/>
                <a:cs typeface="+mn-lt"/>
                <a:sym typeface="+mn-ea"/>
              </a:rPr>
              <a:t>预测神经元激活并跳过未激活的神经元。</a:t>
            </a:r>
            <a:endParaRPr lang="zh-CN" altLang="en-US" sz="1200">
              <a:solidFill>
                <a:schemeClr val="bg1"/>
              </a:solidFill>
              <a:ea typeface="+mn-lt"/>
              <a:cs typeface="+mn-lt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990" y="1390650"/>
            <a:ext cx="3540125" cy="24161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" y="4082415"/>
            <a:ext cx="3566160" cy="2120900"/>
          </a:xfrm>
          <a:prstGeom prst="rect">
            <a:avLst/>
          </a:prstGeom>
        </p:spPr>
      </p:pic>
      <p:sp>
        <p:nvSpPr>
          <p:cNvPr id="106" name="文本框 105"/>
          <p:cNvSpPr txBox="1"/>
          <p:nvPr/>
        </p:nvSpPr>
        <p:spPr>
          <a:xfrm>
            <a:off x="492760" y="6410960"/>
            <a:ext cx="3448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6</a:t>
            </a:r>
            <a:endParaRPr lang="en-US" altLang="zh-CN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下箭头 91"/>
          <p:cNvSpPr/>
          <p:nvPr/>
        </p:nvSpPr>
        <p:spPr>
          <a:xfrm>
            <a:off x="391160" y="3660140"/>
            <a:ext cx="5525135" cy="321310"/>
          </a:xfrm>
          <a:prstGeom prst="downArrow">
            <a:avLst>
              <a:gd name="adj1" fmla="val 62899"/>
              <a:gd name="adj2" fmla="val 100000"/>
            </a:avLst>
          </a:prstGeom>
          <a:gradFill>
            <a:gsLst>
              <a:gs pos="50000">
                <a:schemeClr val="accent4"/>
              </a:gs>
              <a:gs pos="0">
                <a:schemeClr val="accent4">
                  <a:lumMod val="25000"/>
                  <a:lumOff val="75000"/>
                </a:schemeClr>
              </a:gs>
              <a:gs pos="100000">
                <a:schemeClr val="accent4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0793" y="217653"/>
            <a:ext cx="11282028" cy="648000"/>
          </a:xfrm>
        </p:spPr>
        <p:txBody>
          <a:bodyPr/>
          <a:p>
            <a:r>
              <a:rPr kumimoji="1" lang="zh-CN" altLang="en-US">
                <a:sym typeface="+mn-ea"/>
              </a:rPr>
              <a:t>通算智算协同推理</a:t>
            </a:r>
            <a:r>
              <a:rPr kumimoji="1" lang="en-US" altLang="zh-CN">
                <a:sym typeface="+mn-ea"/>
              </a:rPr>
              <a:t> LLM</a:t>
            </a:r>
            <a:endParaRPr kumimoji="1" lang="zh-CN" altLang="en-US" sz="2400"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235700" y="4127500"/>
            <a:ext cx="5739765" cy="22078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 anchor="t">
            <a:noAutofit/>
          </a:bodyPr>
          <a:p>
            <a:r>
              <a:rPr lang="zh-CN" altLang="en-US" sz="2800" b="1">
                <a:gradFill>
                  <a:gsLst>
                    <a:gs pos="50000">
                      <a:schemeClr val="accent4"/>
                    </a:gs>
                    <a:gs pos="0">
                      <a:schemeClr val="accent4">
                        <a:lumMod val="25000"/>
                        <a:lumOff val="75000"/>
                      </a:schemeClr>
                    </a:gs>
                    <a:gs pos="100000">
                      <a:schemeClr val="accent4">
                        <a:lumMod val="85000"/>
                      </a:schemeClr>
                    </a:gs>
                  </a:gsLst>
                  <a:lin ang="5400000" scaled="1"/>
                </a:gradFill>
                <a:sym typeface="+mn-ea"/>
              </a:rPr>
              <a:t>收益：</a:t>
            </a:r>
            <a:endParaRPr lang="zh-CN" altLang="en-US" sz="2800" b="1">
              <a:gradFill>
                <a:gsLst>
                  <a:gs pos="50000">
                    <a:schemeClr val="accent4"/>
                  </a:gs>
                  <a:gs pos="0">
                    <a:schemeClr val="accent4">
                      <a:lumMod val="25000"/>
                      <a:lumOff val="75000"/>
                    </a:schemeClr>
                  </a:gs>
                  <a:gs pos="100000">
                    <a:schemeClr val="accent4">
                      <a:lumMod val="85000"/>
                    </a:schemeClr>
                  </a:gs>
                </a:gsLst>
                <a:lin ang="5400000" scaled="1"/>
              </a:gradFill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CPU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空闲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-&gt; </a:t>
            </a:r>
            <a:r>
              <a:rPr lang="en-US" altLang="zh-CN">
                <a:solidFill>
                  <a:schemeClr val="accent6"/>
                </a:solidFill>
                <a:sym typeface="+mn-ea"/>
              </a:rPr>
              <a:t>CPU </a:t>
            </a:r>
            <a:r>
              <a:rPr lang="zh-CN" altLang="en-US">
                <a:solidFill>
                  <a:schemeClr val="accent6"/>
                </a:solidFill>
                <a:sym typeface="+mn-ea"/>
              </a:rPr>
              <a:t>繁忙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，</a:t>
            </a:r>
            <a:r>
              <a:rPr lang="zh-CN" altLang="en-US" sz="1400">
                <a:solidFill>
                  <a:srgbClr val="FF0000"/>
                </a:solidFill>
                <a:sym typeface="+mn-ea"/>
              </a:rPr>
              <a:t>避免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算力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带宽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内存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en-US" sz="1400">
                <a:solidFill>
                  <a:srgbClr val="FF0000"/>
                </a:solidFill>
                <a:sym typeface="+mn-ea"/>
              </a:rPr>
              <a:t>资源浪费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没有协同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-&gt; </a:t>
            </a:r>
            <a:r>
              <a:rPr lang="zh-CN" altLang="en-US">
                <a:solidFill>
                  <a:schemeClr val="accent6"/>
                </a:solidFill>
                <a:sym typeface="+mn-ea"/>
              </a:rPr>
              <a:t>愉快合作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，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CPU 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加速卡承担各自擅长的计算任务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accent6"/>
                </a:solidFill>
                <a:sym typeface="+mn-ea"/>
              </a:rPr>
              <a:t>降低计算总量加速推理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，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合理利用稀疏性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accent6"/>
                </a:solidFill>
                <a:sym typeface="+mn-ea"/>
              </a:rPr>
              <a:t>提高加速卡算力利用率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，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加速卡承担更多算力密集型任务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accent6"/>
                </a:solidFill>
                <a:sym typeface="+mn-ea"/>
              </a:rPr>
              <a:t>提高</a:t>
            </a:r>
            <a:r>
              <a:rPr lang="en-US" altLang="zh-CN">
                <a:solidFill>
                  <a:schemeClr val="accent6"/>
                </a:solidFill>
                <a:sym typeface="+mn-ea"/>
              </a:rPr>
              <a:t>LLM</a:t>
            </a:r>
            <a:r>
              <a:rPr lang="zh-CN" altLang="en-US">
                <a:solidFill>
                  <a:schemeClr val="accent6"/>
                </a:solidFill>
                <a:sym typeface="+mn-ea"/>
              </a:rPr>
              <a:t>推理服务负载能力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，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不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需要增加硬件费用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276975" y="938530"/>
            <a:ext cx="5482590" cy="242697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noAutofit/>
          </a:bodyPr>
          <a:p>
            <a:r>
              <a:rPr lang="zh-CN" altLang="en-US" sz="2000" b="1">
                <a:solidFill>
                  <a:schemeClr val="bg1"/>
                </a:solidFill>
              </a:rPr>
              <a:t>关键技术</a:t>
            </a:r>
            <a:endParaRPr lang="zh-CN" altLang="en-US" sz="2000" b="1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  <a:ea typeface="+mn-lt"/>
                <a:cs typeface="+mn-lt"/>
              </a:rPr>
              <a:t>调整</a:t>
            </a:r>
            <a:r>
              <a:rPr lang="en-US" altLang="zh-CN" sz="1600">
                <a:solidFill>
                  <a:schemeClr val="bg1"/>
                </a:solidFill>
                <a:ea typeface="+mn-lt"/>
                <a:cs typeface="+mn-lt"/>
              </a:rPr>
              <a:t>vLLM</a:t>
            </a:r>
            <a:r>
              <a:rPr lang="zh-CN" altLang="en-US" sz="1600">
                <a:solidFill>
                  <a:schemeClr val="bg1"/>
                </a:solidFill>
                <a:ea typeface="+mn-lt"/>
                <a:cs typeface="+mn-lt"/>
              </a:rPr>
              <a:t>调度机制，增加</a:t>
            </a:r>
            <a:r>
              <a:rPr lang="en-US" altLang="zh-CN" sz="1600">
                <a:solidFill>
                  <a:schemeClr val="bg1"/>
                </a:solidFill>
                <a:ea typeface="+mn-lt"/>
                <a:cs typeface="+mn-lt"/>
              </a:rPr>
              <a:t>kv-cache swapout &amp; keep sequence </a:t>
            </a:r>
            <a:r>
              <a:rPr lang="zh-CN" altLang="en-US" sz="1600">
                <a:solidFill>
                  <a:schemeClr val="bg1"/>
                </a:solidFill>
                <a:ea typeface="+mn-lt"/>
                <a:cs typeface="+mn-lt"/>
              </a:rPr>
              <a:t>能力</a:t>
            </a:r>
            <a:endParaRPr lang="zh-CN" altLang="en-US" sz="160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bg1"/>
                </a:solidFill>
                <a:ea typeface="+mn-lt"/>
                <a:cs typeface="+mn-lt"/>
              </a:rPr>
              <a:t>kv-cache transfer</a:t>
            </a:r>
            <a:r>
              <a:rPr lang="zh-CN" altLang="en-US" sz="1600">
                <a:solidFill>
                  <a:schemeClr val="bg1"/>
                </a:solidFill>
                <a:ea typeface="+mn-lt"/>
                <a:cs typeface="+mn-lt"/>
              </a:rPr>
              <a:t>，耗时掩藏</a:t>
            </a:r>
            <a:r>
              <a:rPr lang="en-US" altLang="zh-CN" sz="16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zh-CN" altLang="en-US" sz="1600">
                <a:solidFill>
                  <a:schemeClr val="bg1"/>
                </a:solidFill>
                <a:ea typeface="+mn-lt"/>
                <a:cs typeface="+mn-lt"/>
              </a:rPr>
              <a:t>，精度转换，并维护</a:t>
            </a:r>
            <a:r>
              <a:rPr lang="en-US" altLang="zh-CN" sz="1600">
                <a:solidFill>
                  <a:schemeClr val="bg1"/>
                </a:solidFill>
                <a:ea typeface="+mn-lt"/>
                <a:cs typeface="+mn-lt"/>
              </a:rPr>
              <a:t>apgedattention blocktable</a:t>
            </a:r>
            <a:r>
              <a:rPr lang="zh-CN" altLang="en-US" sz="1600">
                <a:solidFill>
                  <a:schemeClr val="bg1"/>
                </a:solidFill>
                <a:ea typeface="+mn-lt"/>
                <a:cs typeface="+mn-lt"/>
              </a:rPr>
              <a:t>。</a:t>
            </a:r>
            <a:endParaRPr lang="zh-CN" altLang="en-US" sz="160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bg1"/>
                </a:solidFill>
                <a:ea typeface="+mn-lt"/>
                <a:cs typeface="+mn-lt"/>
              </a:rPr>
              <a:t>vLLM cache </a:t>
            </a:r>
            <a:r>
              <a:rPr lang="zh-CN" altLang="en-US" sz="1600">
                <a:solidFill>
                  <a:schemeClr val="bg1"/>
                </a:solidFill>
                <a:ea typeface="+mn-lt"/>
                <a:cs typeface="+mn-lt"/>
              </a:rPr>
              <a:t>加载和接续解码能力</a:t>
            </a:r>
            <a:endParaRPr lang="zh-CN" altLang="en-US" sz="160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bg1"/>
                </a:solidFill>
                <a:ea typeface="+mn-lt"/>
                <a:cs typeface="+mn-lt"/>
              </a:rPr>
              <a:t>Openai API </a:t>
            </a:r>
            <a:r>
              <a:rPr lang="zh-CN" altLang="en-US" sz="1600">
                <a:solidFill>
                  <a:schemeClr val="bg1"/>
                </a:solidFill>
                <a:ea typeface="+mn-lt"/>
                <a:cs typeface="+mn-lt"/>
              </a:rPr>
              <a:t>请求和响应的路由能力</a:t>
            </a:r>
            <a:endParaRPr lang="zh-CN" altLang="en-US" sz="160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bg1"/>
                </a:solidFill>
                <a:ea typeface="+mn-lt"/>
                <a:cs typeface="+mn-lt"/>
              </a:rPr>
              <a:t>Tash Scheduler </a:t>
            </a:r>
            <a:r>
              <a:rPr lang="zh-CN" altLang="en-US" sz="1600">
                <a:solidFill>
                  <a:schemeClr val="bg1"/>
                </a:solidFill>
                <a:ea typeface="+mn-lt"/>
                <a:cs typeface="+mn-lt"/>
              </a:rPr>
              <a:t>算力感知和任务最优化规划和调度能力</a:t>
            </a:r>
            <a:endParaRPr lang="zh-CN" altLang="en-US" sz="160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  <a:ea typeface="+mn-lt"/>
                <a:cs typeface="+mn-lt"/>
              </a:rPr>
              <a:t>模型稀疏性</a:t>
            </a:r>
            <a:r>
              <a:rPr lang="zh-CN" altLang="en-US" sz="1600">
                <a:solidFill>
                  <a:schemeClr val="bg1"/>
                </a:solidFill>
                <a:ea typeface="+mn-lt"/>
                <a:cs typeface="+mn-lt"/>
              </a:rPr>
              <a:t>预测，</a:t>
            </a:r>
            <a:r>
              <a:rPr lang="en-US" altLang="zh-CN" sz="1600">
                <a:solidFill>
                  <a:schemeClr val="bg1"/>
                </a:solidFill>
                <a:ea typeface="+mn-lt"/>
                <a:cs typeface="+mn-lt"/>
              </a:rPr>
              <a:t>CPU GPU</a:t>
            </a:r>
            <a:r>
              <a:rPr lang="zh-CN" altLang="en-US" sz="1600">
                <a:solidFill>
                  <a:schemeClr val="bg1"/>
                </a:solidFill>
                <a:ea typeface="+mn-lt"/>
                <a:cs typeface="+mn-lt"/>
              </a:rPr>
              <a:t>混合部署和推理能力</a:t>
            </a:r>
            <a:endParaRPr lang="zh-CN" altLang="en-US" sz="160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492760" y="6410960"/>
            <a:ext cx="3448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7</a:t>
            </a:r>
            <a:endParaRPr lang="en-US" altLang="zh-CN" sz="1400"/>
          </a:p>
        </p:txBody>
      </p:sp>
      <p:sp>
        <p:nvSpPr>
          <p:cNvPr id="3" name="矩形 2"/>
          <p:cNvSpPr/>
          <p:nvPr/>
        </p:nvSpPr>
        <p:spPr>
          <a:xfrm>
            <a:off x="210820" y="844550"/>
            <a:ext cx="5923280" cy="2912110"/>
          </a:xfrm>
          <a:prstGeom prst="rect">
            <a:avLst/>
          </a:prstGeom>
          <a:gradFill>
            <a:gsLst>
              <a:gs pos="50000">
                <a:schemeClr val="accent1"/>
              </a:gs>
              <a:gs pos="0">
                <a:schemeClr val="accent1">
                  <a:lumMod val="25000"/>
                  <a:lumOff val="75000"/>
                </a:schemeClr>
              </a:gs>
              <a:gs pos="100000">
                <a:schemeClr val="accent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 altLang="zh-CN">
                <a:solidFill>
                  <a:schemeClr val="tx1"/>
                </a:solidFill>
              </a:rPr>
              <a:t>LLM</a:t>
            </a:r>
            <a:r>
              <a:rPr lang="zh-CN" altLang="en-US">
                <a:solidFill>
                  <a:schemeClr val="tx1"/>
                </a:solidFill>
              </a:rPr>
              <a:t>推理服务器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7520" y="1176020"/>
            <a:ext cx="2654935" cy="2432685"/>
          </a:xfrm>
          <a:prstGeom prst="rect">
            <a:avLst/>
          </a:prstGeom>
          <a:gradFill>
            <a:gsLst>
              <a:gs pos="100000">
                <a:srgbClr val="F9F8CA"/>
              </a:gs>
              <a:gs pos="6000">
                <a:srgbClr val="4EAADD"/>
              </a:gs>
            </a:gsLst>
            <a:lin ang="189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 altLang="zh-CN">
                <a:solidFill>
                  <a:schemeClr val="tx1"/>
                </a:solidFill>
              </a:rPr>
              <a:t>HOST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82320" y="2799080"/>
            <a:ext cx="660400" cy="3429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82320" y="1540510"/>
            <a:ext cx="660400" cy="126174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28675" y="3215005"/>
            <a:ext cx="651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zh-CN" altLang="en-US">
                <a:sym typeface="+mn-ea"/>
              </a:rPr>
              <a:t>算力</a:t>
            </a:r>
            <a:endParaRPr lang="zh-CN" altLang="en-US">
              <a:sym typeface="+mn-e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197735" y="2697480"/>
            <a:ext cx="684530" cy="4438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197735" y="1539875"/>
            <a:ext cx="684530" cy="11569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217420" y="3214370"/>
            <a:ext cx="6572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zh-CN" altLang="en-US">
                <a:sym typeface="+mn-ea"/>
              </a:rPr>
              <a:t>内存</a:t>
            </a:r>
            <a:endParaRPr lang="zh-CN" altLang="en-US">
              <a:sym typeface="+mn-e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260725" y="1161415"/>
            <a:ext cx="2654935" cy="2468245"/>
          </a:xfrm>
          <a:prstGeom prst="rect">
            <a:avLst/>
          </a:prstGeom>
          <a:gradFill>
            <a:gsLst>
              <a:gs pos="100000">
                <a:srgbClr val="F8F3B1"/>
              </a:gs>
              <a:gs pos="0">
                <a:srgbClr val="FBBE97"/>
              </a:gs>
            </a:gsLst>
            <a:lin ang="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zh-CN" altLang="en-US">
                <a:solidFill>
                  <a:schemeClr val="tx1"/>
                </a:solidFill>
              </a:rPr>
              <a:t>加速卡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565525" y="2013585"/>
            <a:ext cx="614680" cy="1149350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565525" y="1561465"/>
            <a:ext cx="614680" cy="45212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609340" y="3235960"/>
            <a:ext cx="691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算力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043170" y="1715770"/>
            <a:ext cx="622300" cy="14465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043170" y="1560830"/>
            <a:ext cx="622300" cy="1447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027930" y="3235325"/>
            <a:ext cx="680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zh-CN" altLang="en-US">
                <a:sym typeface="+mn-ea"/>
              </a:rPr>
              <a:t>内存</a:t>
            </a:r>
            <a:endParaRPr lang="zh-CN" altLang="en-US">
              <a:sym typeface="+mn-e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489710" y="2886075"/>
            <a:ext cx="660400" cy="259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489710" y="1543685"/>
            <a:ext cx="660400" cy="134239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528445" y="3214370"/>
            <a:ext cx="651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zh-CN" altLang="en-US">
                <a:sym typeface="+mn-ea"/>
              </a:rPr>
              <a:t>带宽</a:t>
            </a:r>
            <a:endParaRPr lang="zh-CN" altLang="en-US">
              <a:sym typeface="+mn-ea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1163320" y="2256155"/>
            <a:ext cx="1158875" cy="36830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框架调度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300855" y="1655445"/>
            <a:ext cx="622300" cy="15068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300855" y="1560830"/>
            <a:ext cx="622300" cy="939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3945255" y="2263775"/>
            <a:ext cx="1132840" cy="36830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推理计算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345305" y="3235960"/>
            <a:ext cx="671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zh-CN" altLang="en-US">
                <a:sym typeface="+mn-ea"/>
              </a:rPr>
              <a:t>带宽</a:t>
            </a:r>
            <a:endParaRPr lang="zh-CN" altLang="en-US">
              <a:sym typeface="+mn-ea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11455" y="3932555"/>
            <a:ext cx="5923280" cy="2912110"/>
          </a:xfrm>
          <a:prstGeom prst="rect">
            <a:avLst/>
          </a:prstGeom>
          <a:gradFill>
            <a:gsLst>
              <a:gs pos="50000">
                <a:schemeClr val="accent1"/>
              </a:gs>
              <a:gs pos="0">
                <a:schemeClr val="accent1">
                  <a:lumMod val="25000"/>
                  <a:lumOff val="75000"/>
                </a:schemeClr>
              </a:gs>
              <a:gs pos="100000">
                <a:schemeClr val="accent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 altLang="zh-CN">
                <a:solidFill>
                  <a:schemeClr val="tx1"/>
                </a:solidFill>
              </a:rPr>
              <a:t>LLM</a:t>
            </a:r>
            <a:r>
              <a:rPr lang="zh-CN" altLang="en-US">
                <a:solidFill>
                  <a:schemeClr val="tx1"/>
                </a:solidFill>
              </a:rPr>
              <a:t>推理服务器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78155" y="4264025"/>
            <a:ext cx="2654935" cy="2432685"/>
          </a:xfrm>
          <a:prstGeom prst="rect">
            <a:avLst/>
          </a:prstGeom>
          <a:gradFill>
            <a:gsLst>
              <a:gs pos="100000">
                <a:srgbClr val="F9F8CA"/>
              </a:gs>
              <a:gs pos="6000">
                <a:srgbClr val="4EAADD"/>
              </a:gs>
            </a:gsLst>
            <a:lin ang="189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 altLang="zh-CN">
                <a:solidFill>
                  <a:schemeClr val="tx1"/>
                </a:solidFill>
              </a:rPr>
              <a:t>HOST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82955" y="4803140"/>
            <a:ext cx="660400" cy="1426845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82955" y="4628515"/>
            <a:ext cx="660400" cy="1657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829310" y="6303010"/>
            <a:ext cx="651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zh-CN" altLang="en-US">
                <a:sym typeface="+mn-ea"/>
              </a:rPr>
              <a:t>算力</a:t>
            </a:r>
            <a:endParaRPr lang="zh-CN" altLang="en-US">
              <a:sym typeface="+mn-ea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198370" y="5314950"/>
            <a:ext cx="684530" cy="914400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198370" y="4627880"/>
            <a:ext cx="684530" cy="7239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2218055" y="6302375"/>
            <a:ext cx="6572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zh-CN" altLang="en-US">
                <a:sym typeface="+mn-ea"/>
              </a:rPr>
              <a:t>内存</a:t>
            </a:r>
            <a:endParaRPr lang="zh-CN" altLang="en-US">
              <a:sym typeface="+mn-ea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261360" y="4249420"/>
            <a:ext cx="2654935" cy="2468245"/>
          </a:xfrm>
          <a:prstGeom prst="rect">
            <a:avLst/>
          </a:prstGeom>
          <a:gradFill>
            <a:gsLst>
              <a:gs pos="100000">
                <a:srgbClr val="F8F3B1"/>
              </a:gs>
              <a:gs pos="0">
                <a:srgbClr val="FBBE97"/>
              </a:gs>
            </a:gsLst>
            <a:lin ang="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zh-CN" altLang="en-US">
                <a:solidFill>
                  <a:schemeClr val="tx1"/>
                </a:solidFill>
              </a:rPr>
              <a:t>加速卡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566160" y="4887595"/>
            <a:ext cx="614680" cy="1363345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566160" y="4649470"/>
            <a:ext cx="614680" cy="23876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3609975" y="6323965"/>
            <a:ext cx="691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算力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043805" y="4803775"/>
            <a:ext cx="622300" cy="14465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043805" y="4648835"/>
            <a:ext cx="622300" cy="1447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5028565" y="6323330"/>
            <a:ext cx="680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zh-CN" altLang="en-US">
                <a:sym typeface="+mn-ea"/>
              </a:rPr>
              <a:t>内存</a:t>
            </a:r>
            <a:endParaRPr lang="zh-CN" altLang="en-US">
              <a:sym typeface="+mn-ea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490345" y="4888865"/>
            <a:ext cx="660400" cy="1344295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490345" y="4631690"/>
            <a:ext cx="660400" cy="24955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1529080" y="6302375"/>
            <a:ext cx="651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zh-CN" altLang="en-US">
                <a:sym typeface="+mn-ea"/>
              </a:rPr>
              <a:t>带宽</a:t>
            </a:r>
            <a:endParaRPr lang="zh-CN" altLang="en-US">
              <a:sym typeface="+mn-ea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163320" y="4965065"/>
            <a:ext cx="1321435" cy="9220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框架调度</a:t>
            </a:r>
            <a:endParaRPr lang="zh-CN" altLang="en-US"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接续解码</a:t>
            </a:r>
            <a:endParaRPr lang="zh-CN" altLang="en-US"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稀疏计算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301490" y="4888230"/>
            <a:ext cx="622300" cy="1362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301490" y="4648835"/>
            <a:ext cx="622300" cy="23939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3695700" y="5052060"/>
            <a:ext cx="1806575" cy="9220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tx1"/>
                </a:solidFill>
              </a:rPr>
              <a:t>推理计算</a:t>
            </a:r>
            <a:endParaRPr lang="zh-CN" altLang="en-US">
              <a:solidFill>
                <a:schemeClr val="tx1"/>
              </a:solidFill>
            </a:endParaRPr>
          </a:p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更多的</a:t>
            </a:r>
            <a:endParaRPr lang="zh-CN" altLang="en-US"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算力密集任务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4345940" y="6323965"/>
            <a:ext cx="671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zh-CN" altLang="en-US">
                <a:sym typeface="+mn-ea"/>
              </a:rPr>
              <a:t>带宽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207010" y="3237230"/>
            <a:ext cx="7740650" cy="31927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olidFill>
                  <a:schemeClr val="tx1"/>
                </a:solidFill>
              </a:rPr>
              <a:t>vLLM </a:t>
            </a:r>
            <a:r>
              <a:rPr lang="zh-CN" altLang="en-US">
                <a:solidFill>
                  <a:schemeClr val="tx1"/>
                </a:solidFill>
              </a:rPr>
              <a:t>多卡推理调度过程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ym typeface="+mn-ea"/>
              </a:rPr>
              <a:t>vLLM </a:t>
            </a:r>
            <a:r>
              <a:rPr kumimoji="1" lang="zh-CN" altLang="en-US">
                <a:sym typeface="+mn-ea"/>
              </a:rPr>
              <a:t>调度优化</a:t>
            </a:r>
            <a:endParaRPr kumimoji="1" lang="zh-CN" altLang="en-US" sz="2400">
              <a:sym typeface="+mn-ea"/>
            </a:endParaRPr>
          </a:p>
        </p:txBody>
      </p:sp>
      <p:graphicFrame>
        <p:nvGraphicFramePr>
          <p:cNvPr id="38" name="图表 37" descr="7b0a202020202263686172745265734964223a20223230343735393537220a7d0a"/>
          <p:cNvGraphicFramePr/>
          <p:nvPr/>
        </p:nvGraphicFramePr>
        <p:xfrm>
          <a:off x="193040" y="1448435"/>
          <a:ext cx="3977640" cy="1762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7" name="图表 6" descr="7b0a202020202263686172745265734964223a20223230343735393537220a7d0a"/>
          <p:cNvGraphicFramePr/>
          <p:nvPr/>
        </p:nvGraphicFramePr>
        <p:xfrm>
          <a:off x="4170680" y="1448435"/>
          <a:ext cx="4629150" cy="1762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217930" y="1010920"/>
            <a:ext cx="6477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2">
                    <a:lumMod val="60000"/>
                    <a:lumOff val="40000"/>
                  </a:schemeClr>
                </a:solidFill>
              </a:rPr>
              <a:t>vLLM </a:t>
            </a:r>
            <a:r>
              <a:rPr lang="zh-CN" altLang="en-US" b="1">
                <a:solidFill>
                  <a:schemeClr val="accent2">
                    <a:lumMod val="60000"/>
                    <a:lumOff val="40000"/>
                  </a:schemeClr>
                </a:solidFill>
              </a:rPr>
              <a:t>调度耗时占比下降</a:t>
            </a:r>
            <a:r>
              <a:rPr lang="en-US" altLang="zh-CN" sz="2400" b="1">
                <a:solidFill>
                  <a:srgbClr val="FF0000"/>
                </a:solidFill>
              </a:rPr>
              <a:t> 46%</a:t>
            </a:r>
            <a:r>
              <a:rPr lang="zh-CN" altLang="en-US" b="1">
                <a:solidFill>
                  <a:schemeClr val="accent2">
                    <a:lumMod val="60000"/>
                    <a:lumOff val="40000"/>
                  </a:schemeClr>
                </a:solidFill>
              </a:rPr>
              <a:t>，不再是端到端推理耗时瓶颈</a:t>
            </a:r>
            <a:endParaRPr lang="zh-CN" altLang="en-US" b="1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0" name="图表 9"/>
          <p:cNvGraphicFramePr/>
          <p:nvPr/>
        </p:nvGraphicFramePr>
        <p:xfrm>
          <a:off x="8799830" y="22860"/>
          <a:ext cx="3323590" cy="3182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下箭头 11"/>
          <p:cNvSpPr/>
          <p:nvPr/>
        </p:nvSpPr>
        <p:spPr>
          <a:xfrm rot="18540000">
            <a:off x="10487660" y="551180"/>
            <a:ext cx="216535" cy="1037590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207010" y="4787900"/>
            <a:ext cx="7701915" cy="75565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10210" y="3600450"/>
            <a:ext cx="6986270" cy="114046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l"/>
            <a:r>
              <a:rPr lang="en-US" altLang="zh-CN">
                <a:solidFill>
                  <a:schemeClr val="tx1"/>
                </a:solidFill>
              </a:rPr>
              <a:t>C</a:t>
            </a:r>
            <a:endParaRPr lang="en-US" altLang="zh-CN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P</a:t>
            </a:r>
            <a:endParaRPr lang="en-US" altLang="zh-CN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U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11530" y="3789045"/>
            <a:ext cx="742315" cy="7632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schedule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07515" y="3789045"/>
            <a:ext cx="742315" cy="7632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prepare</a:t>
            </a:r>
            <a:endParaRPr lang="en-US" altLang="zh-CN" sz="1200">
              <a:solidFill>
                <a:schemeClr val="tx1"/>
              </a:solidFill>
            </a:endParaRPr>
          </a:p>
          <a:p>
            <a:pPr algn="ctr"/>
            <a:r>
              <a:rPr lang="en-US" altLang="zh-CN" sz="1200">
                <a:solidFill>
                  <a:schemeClr val="tx1"/>
                </a:solidFill>
              </a:rPr>
              <a:t>input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03500" y="3789045"/>
            <a:ext cx="742315" cy="76327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engine</a:t>
            </a:r>
            <a:endParaRPr lang="en-US" altLang="zh-CN" sz="1200">
              <a:solidFill>
                <a:schemeClr val="tx1"/>
              </a:solidFill>
            </a:endParaRPr>
          </a:p>
          <a:p>
            <a:pPr algn="ctr"/>
            <a:r>
              <a:rPr lang="en-US" altLang="zh-CN" sz="1200">
                <a:solidFill>
                  <a:schemeClr val="tx1"/>
                </a:solidFill>
              </a:rPr>
              <a:t>-&gt;</a:t>
            </a:r>
            <a:endParaRPr lang="en-US" altLang="zh-CN" sz="1200">
              <a:solidFill>
                <a:schemeClr val="tx1"/>
              </a:solidFill>
            </a:endParaRPr>
          </a:p>
          <a:p>
            <a:pPr algn="ctr"/>
            <a:r>
              <a:rPr lang="en-US" altLang="zh-CN" sz="1200">
                <a:solidFill>
                  <a:schemeClr val="tx1"/>
                </a:solidFill>
              </a:rPr>
              <a:t>worker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745355" y="3789045"/>
            <a:ext cx="742315" cy="76327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worker</a:t>
            </a:r>
            <a:endParaRPr lang="en-US" altLang="zh-CN" sz="1200">
              <a:solidFill>
                <a:schemeClr val="tx1"/>
              </a:solidFill>
            </a:endParaRPr>
          </a:p>
          <a:p>
            <a:pPr algn="ctr"/>
            <a:r>
              <a:rPr lang="en-US" altLang="zh-CN" sz="1200">
                <a:solidFill>
                  <a:schemeClr val="tx1"/>
                </a:solidFill>
              </a:rPr>
              <a:t>-&gt;</a:t>
            </a:r>
            <a:endParaRPr lang="en-US" altLang="zh-CN" sz="1200">
              <a:solidFill>
                <a:schemeClr val="tx1"/>
              </a:solidFill>
            </a:endParaRPr>
          </a:p>
          <a:p>
            <a:pPr algn="ctr"/>
            <a:r>
              <a:rPr lang="en-US" altLang="zh-CN" sz="1200">
                <a:solidFill>
                  <a:schemeClr val="tx1"/>
                </a:solidFill>
              </a:rPr>
              <a:t>engine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647690" y="3789045"/>
            <a:ext cx="742315" cy="7632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sampler</a:t>
            </a:r>
            <a:endParaRPr lang="en-US" altLang="zh-CN" sz="1200">
              <a:solidFill>
                <a:schemeClr val="tx1"/>
              </a:solidFill>
            </a:endParaRPr>
          </a:p>
          <a:p>
            <a:pPr algn="ctr"/>
            <a:r>
              <a:rPr lang="zh-CN" altLang="en-US" sz="1200">
                <a:solidFill>
                  <a:schemeClr val="tx1"/>
                </a:solidFill>
              </a:rPr>
              <a:t>后处理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50025" y="3789045"/>
            <a:ext cx="742315" cy="76327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框架</a:t>
            </a:r>
            <a:endParaRPr lang="zh-CN" altLang="en-US" sz="1200">
              <a:solidFill>
                <a:schemeClr val="tx1"/>
              </a:solidFill>
            </a:endParaRPr>
          </a:p>
          <a:p>
            <a:pPr algn="ctr"/>
            <a:r>
              <a:rPr lang="zh-CN" altLang="en-US" sz="1200">
                <a:solidFill>
                  <a:schemeClr val="tx1"/>
                </a:solidFill>
              </a:rPr>
              <a:t>后处理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0210" y="4825365"/>
            <a:ext cx="6986270" cy="1140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l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46405" y="4861560"/>
            <a:ext cx="6986270" cy="1140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l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88315" y="4903470"/>
            <a:ext cx="6986270" cy="1140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l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37210" y="4952365"/>
            <a:ext cx="6986270" cy="1140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l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80390" y="5002530"/>
            <a:ext cx="6986270" cy="1140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l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36270" y="5058410"/>
            <a:ext cx="6986270" cy="1140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l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92150" y="5107305"/>
            <a:ext cx="6986270" cy="1140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l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48030" y="5170170"/>
            <a:ext cx="6986270" cy="1140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l"/>
            <a:r>
              <a:rPr lang="en-US" altLang="zh-CN">
                <a:solidFill>
                  <a:schemeClr val="tx1"/>
                </a:solidFill>
              </a:rPr>
              <a:t>N</a:t>
            </a:r>
            <a:endParaRPr lang="en-US" altLang="zh-CN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P</a:t>
            </a:r>
            <a:endParaRPr lang="en-US" altLang="zh-CN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U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665EB1C3-3A1F-5444-83DA-CFB0D9AA77F2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4" name="等腰三角形 3"/>
          <p:cNvSpPr/>
          <p:nvPr/>
        </p:nvSpPr>
        <p:spPr>
          <a:xfrm rot="5400000">
            <a:off x="3769995" y="2268855"/>
            <a:ext cx="1330960" cy="163830"/>
          </a:xfrm>
          <a:prstGeom prst="triangle">
            <a:avLst/>
          </a:prstGeom>
          <a:gradFill>
            <a:gsLst>
              <a:gs pos="0">
                <a:srgbClr val="FEE042"/>
              </a:gs>
              <a:gs pos="100000">
                <a:srgbClr val="FB7894"/>
              </a:gs>
            </a:gsLst>
            <a:lin ang="27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03500" y="5379720"/>
            <a:ext cx="2985770" cy="76327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NPU </a:t>
            </a:r>
            <a:r>
              <a:rPr lang="zh-CN" altLang="en-US" sz="1200">
                <a:solidFill>
                  <a:schemeClr val="tx1"/>
                </a:solidFill>
              </a:rPr>
              <a:t>计算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2754630" y="4537710"/>
            <a:ext cx="0" cy="2863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810510" y="4537710"/>
            <a:ext cx="0" cy="4076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2886710" y="4537710"/>
            <a:ext cx="0" cy="4635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244850" y="4537710"/>
            <a:ext cx="0" cy="8362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4860925" y="4542155"/>
            <a:ext cx="0" cy="321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4982845" y="4537710"/>
            <a:ext cx="0" cy="365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19" idx="2"/>
          </p:cNvCxnSpPr>
          <p:nvPr/>
        </p:nvCxnSpPr>
        <p:spPr>
          <a:xfrm flipV="1">
            <a:off x="5116830" y="4552315"/>
            <a:ext cx="0" cy="4502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5305425" y="4537710"/>
            <a:ext cx="0" cy="8362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8536940" y="4337685"/>
            <a:ext cx="3249295" cy="13912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async_llm_engine </a:t>
            </a:r>
            <a:r>
              <a:rPr lang="zh-CN" altLang="en-US"/>
              <a:t>优化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避免无效</a:t>
            </a:r>
            <a:r>
              <a:rPr lang="zh-CN" altLang="en-US"/>
              <a:t>广播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llm_engine </a:t>
            </a:r>
            <a:r>
              <a:rPr lang="zh-CN" altLang="en-US"/>
              <a:t>任务下发</a:t>
            </a:r>
            <a:r>
              <a:rPr lang="zh-CN" altLang="en-US"/>
              <a:t>优化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9354820" y="3890010"/>
            <a:ext cx="14484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400" b="1">
                <a:solidFill>
                  <a:srgbClr val="FFC000"/>
                </a:solidFill>
                <a:sym typeface="+mn-ea"/>
              </a:rPr>
              <a:t>优化项</a:t>
            </a:r>
            <a:endParaRPr lang="zh-CN" altLang="en-US" sz="2400" b="1">
              <a:solidFill>
                <a:srgbClr val="FFC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矩形 137"/>
          <p:cNvSpPr/>
          <p:nvPr/>
        </p:nvSpPr>
        <p:spPr>
          <a:xfrm>
            <a:off x="1130357" y="2532617"/>
            <a:ext cx="2577668" cy="3224727"/>
          </a:xfrm>
          <a:prstGeom prst="rect">
            <a:avLst/>
          </a:prstGeom>
          <a:solidFill>
            <a:srgbClr val="021C7A">
              <a:alpha val="9804"/>
            </a:srgbClr>
          </a:solidFill>
          <a:ln w="3175">
            <a:miter lim="400000"/>
          </a:ln>
        </p:spPr>
        <p:txBody>
          <a:bodyPr lIns="39308" tIns="39308" rIns="39308" bIns="39308" anchor="ctr"/>
          <a:lstStyle/>
          <a:p>
            <a:pPr defTabSz="1894840"/>
            <a:endParaRPr lang="zh-CN" altLang="en-US" sz="620">
              <a:solidFill>
                <a:schemeClr val="bg1"/>
              </a:solidFill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111360" y="2532617"/>
            <a:ext cx="1839883" cy="3224727"/>
          </a:xfrm>
          <a:prstGeom prst="rect">
            <a:avLst/>
          </a:prstGeom>
          <a:solidFill>
            <a:srgbClr val="021C7A">
              <a:alpha val="9804"/>
            </a:srgbClr>
          </a:solidFill>
          <a:ln w="3175">
            <a:miter lim="400000"/>
          </a:ln>
        </p:spPr>
        <p:txBody>
          <a:bodyPr lIns="39308" tIns="39308" rIns="39308" bIns="39308" anchor="ctr"/>
          <a:lstStyle/>
          <a:p>
            <a:pPr defTabSz="1894840"/>
            <a:endParaRPr lang="zh-CN" altLang="en-US" sz="620">
              <a:solidFill>
                <a:schemeClr val="bg1"/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6283456" y="2532617"/>
            <a:ext cx="1839883" cy="3224727"/>
          </a:xfrm>
          <a:prstGeom prst="rect">
            <a:avLst/>
          </a:prstGeom>
          <a:solidFill>
            <a:srgbClr val="021C7A">
              <a:alpha val="9804"/>
            </a:srgbClr>
          </a:solidFill>
          <a:ln w="3175">
            <a:miter lim="400000"/>
          </a:ln>
        </p:spPr>
        <p:txBody>
          <a:bodyPr lIns="39308" tIns="39308" rIns="39308" bIns="39308" anchor="ctr"/>
          <a:lstStyle/>
          <a:p>
            <a:pPr defTabSz="1894840"/>
            <a:endParaRPr lang="zh-CN" altLang="en-US" sz="620">
              <a:solidFill>
                <a:schemeClr val="bg1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8557153" y="2532617"/>
            <a:ext cx="1839883" cy="3224727"/>
          </a:xfrm>
          <a:prstGeom prst="rect">
            <a:avLst/>
          </a:prstGeom>
          <a:solidFill>
            <a:srgbClr val="021C7A">
              <a:alpha val="9804"/>
            </a:srgbClr>
          </a:solidFill>
          <a:ln w="3175">
            <a:miter lim="400000"/>
          </a:ln>
        </p:spPr>
        <p:txBody>
          <a:bodyPr lIns="39308" tIns="39308" rIns="39308" bIns="39308" anchor="ctr"/>
          <a:lstStyle/>
          <a:p>
            <a:pPr defTabSz="1894840"/>
            <a:endParaRPr lang="zh-CN" altLang="en-US" sz="620">
              <a:solidFill>
                <a:schemeClr val="bg1"/>
              </a:solidFill>
            </a:endParaRPr>
          </a:p>
        </p:txBody>
      </p:sp>
      <p:sp>
        <p:nvSpPr>
          <p:cNvPr id="32" name="用算力跨越空间"/>
          <p:cNvSpPr txBox="1"/>
          <p:nvPr/>
        </p:nvSpPr>
        <p:spPr>
          <a:xfrm>
            <a:off x="340995" y="408940"/>
            <a:ext cx="10971530" cy="516255"/>
          </a:xfrm>
          <a:prstGeom prst="rect">
            <a:avLst/>
          </a:prstGeom>
        </p:spPr>
        <p:txBody>
          <a:bodyPr wrap="square" lIns="12501" tIns="12501" rIns="12501" bIns="12501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defTabSz="1734185">
              <a:defRPr sz="7000" b="1">
                <a:solidFill>
                  <a:srgbClr val="1C2D4E"/>
                </a:solidFill>
                <a:latin typeface="Source Han Sans CN" charset="-122"/>
                <a:ea typeface="Source Han Sans CN" charset="-122"/>
                <a:cs typeface="Source Han Sans CN" charset="-122"/>
              </a:defRPr>
            </a:lvl1pPr>
          </a:lstStyle>
          <a:p>
            <a:r>
              <a:rPr kumimoji="1"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Source Han Sans CN Bold Bold"/>
              </a:rPr>
              <a:t>算力挖掘：LLM 推理在 Kunpeng + openEuler 的性能提升</a:t>
            </a:r>
            <a:endParaRPr kumimoji="1" lang="zh-CN" altLang="en-US" sz="32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Source Han Sans CN Bold Bold"/>
            </a:endParaRPr>
          </a:p>
        </p:txBody>
      </p:sp>
      <p:sp>
        <p:nvSpPr>
          <p:cNvPr id="88" name="300+企业"/>
          <p:cNvSpPr txBox="1"/>
          <p:nvPr/>
        </p:nvSpPr>
        <p:spPr>
          <a:xfrm>
            <a:off x="4271926" y="3885930"/>
            <a:ext cx="1518750" cy="452120"/>
          </a:xfrm>
          <a:prstGeom prst="rect">
            <a:avLst/>
          </a:prstGeom>
          <a:ln w="3175">
            <a:miter lim="400000"/>
          </a:ln>
        </p:spPr>
        <p:txBody>
          <a:bodyPr wrap="square" lIns="11251" tIns="11251" rIns="11251" bIns="11251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lnSpc>
                <a:spcPts val="4000"/>
              </a:lnSpc>
              <a:defRPr sz="3000" kern="1200">
                <a:solidFill>
                  <a:srgbClr val="1C2D4E"/>
                </a:solidFill>
                <a:latin typeface="Source Han Sans CN Bold Bold"/>
                <a:ea typeface="Source Han Sans CN"/>
              </a:defRPr>
            </a:lvl1pPr>
          </a:lstStyle>
          <a:p>
            <a:pPr indent="0" fontAlgn="auto">
              <a:lnSpc>
                <a:spcPct val="10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n-lt"/>
                <a:ea typeface="+mn-lt"/>
                <a:cs typeface="+mn-lt"/>
                <a:sym typeface="FZLanTingHeiS-B-GB"/>
              </a:rPr>
              <a:t>使用</a:t>
            </a:r>
            <a:r>
              <a:rPr lang="en-US" altLang="zh-CN" sz="1400" dirty="0" err="1">
                <a:solidFill>
                  <a:schemeClr val="bg1"/>
                </a:solidFill>
                <a:latin typeface="+mn-lt"/>
                <a:ea typeface="+mn-lt"/>
                <a:cs typeface="+mn-lt"/>
                <a:sym typeface="FZLanTingHeiS-B-GB"/>
              </a:rPr>
              <a:t>openmp</a:t>
            </a:r>
            <a:r>
              <a:rPr lang="zh-CN" altLang="en-US" sz="1400" dirty="0">
                <a:solidFill>
                  <a:schemeClr val="bg1"/>
                </a:solidFill>
                <a:latin typeface="+mn-lt"/>
                <a:ea typeface="+mn-lt"/>
                <a:cs typeface="+mn-lt"/>
                <a:sym typeface="FZLanTingHeiS-B-GB"/>
              </a:rPr>
              <a:t>，实现矩阵运算并行化</a:t>
            </a:r>
            <a:endParaRPr lang="zh-CN" altLang="en-US" sz="1400" dirty="0">
              <a:solidFill>
                <a:schemeClr val="bg1"/>
              </a:solidFill>
              <a:latin typeface="+mn-lt"/>
              <a:ea typeface="+mn-lt"/>
              <a:cs typeface="+mn-lt"/>
              <a:sym typeface="FZLanTingHeiS-B-GB"/>
            </a:endParaRPr>
          </a:p>
        </p:txBody>
      </p:sp>
      <p:sp>
        <p:nvSpPr>
          <p:cNvPr id="89" name="文本框 4"/>
          <p:cNvSpPr txBox="1"/>
          <p:nvPr/>
        </p:nvSpPr>
        <p:spPr>
          <a:xfrm>
            <a:off x="1888490" y="1374775"/>
            <a:ext cx="1363980" cy="328930"/>
          </a:xfrm>
          <a:prstGeom prst="rect">
            <a:avLst/>
          </a:prstGeom>
          <a:ln w="3175">
            <a:miter lim="400000"/>
          </a:ln>
        </p:spPr>
        <p:txBody>
          <a:bodyPr wrap="square" lIns="11251" tIns="11251" rIns="11251" bIns="11251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3000" kern="1200">
                <a:solidFill>
                  <a:srgbClr val="1C2D4E"/>
                </a:solidFill>
                <a:latin typeface="Source Han Sans CN Bold Bold"/>
                <a:ea typeface="Source Han Sans CN"/>
              </a:defRPr>
            </a:lvl1pPr>
          </a:lstStyle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uawei Sans"/>
              </a:rPr>
              <a:t>推理框架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uawei Sans"/>
            </a:endParaRPr>
          </a:p>
        </p:txBody>
      </p:sp>
      <p:sp>
        <p:nvSpPr>
          <p:cNvPr id="90" name="企业主导"/>
          <p:cNvSpPr txBox="1"/>
          <p:nvPr/>
        </p:nvSpPr>
        <p:spPr>
          <a:xfrm>
            <a:off x="4040505" y="1374775"/>
            <a:ext cx="2182495" cy="328930"/>
          </a:xfrm>
          <a:prstGeom prst="rect">
            <a:avLst/>
          </a:prstGeom>
          <a:ln w="3175">
            <a:miter lim="400000"/>
          </a:ln>
        </p:spPr>
        <p:txBody>
          <a:bodyPr wrap="square" lIns="11251" tIns="11251" rIns="11251" bIns="11251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3000" kern="1200">
                <a:solidFill>
                  <a:srgbClr val="1C2D4E"/>
                </a:solidFill>
                <a:latin typeface="Source Han Sans CN Bold Bold"/>
                <a:ea typeface="Source Han Sans CN"/>
              </a:defRPr>
            </a:lvl1pPr>
          </a:lstStyle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矩阵运算并行加速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产业共建"/>
          <p:cNvSpPr txBox="1"/>
          <p:nvPr/>
        </p:nvSpPr>
        <p:spPr>
          <a:xfrm>
            <a:off x="6477635" y="1374775"/>
            <a:ext cx="1584960" cy="328930"/>
          </a:xfrm>
          <a:prstGeom prst="rect">
            <a:avLst/>
          </a:prstGeom>
          <a:ln w="3175">
            <a:miter lim="400000"/>
          </a:ln>
        </p:spPr>
        <p:txBody>
          <a:bodyPr wrap="square" lIns="11251" tIns="11251" rIns="11251" bIns="11251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3000" kern="1200">
                <a:solidFill>
                  <a:srgbClr val="1C2D4E"/>
                </a:solidFill>
                <a:latin typeface="Source Han Sans CN Bold Bold"/>
                <a:ea typeface="Source Han Sans CN"/>
              </a:defRPr>
            </a:lvl1pPr>
          </a:lstStyle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编译优化加速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自循环自发展"/>
          <p:cNvSpPr txBox="1"/>
          <p:nvPr/>
        </p:nvSpPr>
        <p:spPr>
          <a:xfrm>
            <a:off x="8588375" y="1374775"/>
            <a:ext cx="1968500" cy="328930"/>
          </a:xfrm>
          <a:prstGeom prst="rect">
            <a:avLst/>
          </a:prstGeom>
          <a:ln w="3175">
            <a:miter lim="400000"/>
          </a:ln>
        </p:spPr>
        <p:txBody>
          <a:bodyPr wrap="square" lIns="11251" tIns="11251" rIns="11251" bIns="11251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3000" kern="1200">
                <a:solidFill>
                  <a:srgbClr val="1C2D4E"/>
                </a:solidFill>
                <a:latin typeface="Source Han Sans CN Bold Bold"/>
                <a:ea typeface="Source Han Sans CN"/>
              </a:defRPr>
            </a:lvl1pPr>
          </a:lstStyle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Numa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亲和加速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1301083" y="2690751"/>
            <a:ext cx="2256536" cy="1098550"/>
          </a:xfrm>
          <a:prstGeom prst="rect">
            <a:avLst/>
          </a:prstGeom>
          <a:ln w="3175">
            <a:miter lim="400000"/>
          </a:ln>
        </p:spPr>
        <p:txBody>
          <a:bodyPr wrap="square" lIns="11251" tIns="11251" rIns="11251" bIns="11251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lnSpc>
                <a:spcPts val="4000"/>
              </a:lnSpc>
              <a:defRPr sz="3000" kern="1200">
                <a:solidFill>
                  <a:srgbClr val="1C2D4E"/>
                </a:solidFill>
                <a:latin typeface="Source Han Sans CN Bold Bold"/>
                <a:ea typeface="Source Han Sans CN"/>
              </a:defRPr>
            </a:lvl1pPr>
          </a:lstStyle>
          <a:p>
            <a:pPr indent="0" fontAlgn="auto">
              <a:lnSpc>
                <a:spcPct val="10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n-lt"/>
                <a:ea typeface="+mn-lt"/>
                <a:cs typeface="+mn-lt"/>
                <a:sym typeface="Arial" panose="020B0604020202020204" pitchFamily="34" charset="0"/>
              </a:rPr>
              <a:t>从</a:t>
            </a:r>
            <a:r>
              <a:rPr lang="en-US" altLang="zh-CN" sz="1400" dirty="0">
                <a:solidFill>
                  <a:schemeClr val="bg1"/>
                </a:solidFill>
                <a:latin typeface="+mn-lt"/>
                <a:ea typeface="+mn-lt"/>
                <a:cs typeface="+mn-lt"/>
                <a:sym typeface="Arial" panose="020B0604020202020204" pitchFamily="34" charset="0"/>
              </a:rPr>
              <a:t>0-1</a:t>
            </a:r>
            <a:r>
              <a:rPr lang="zh-CN" altLang="en-US" sz="1400" dirty="0">
                <a:solidFill>
                  <a:schemeClr val="bg1"/>
                </a:solidFill>
                <a:latin typeface="+mn-lt"/>
                <a:ea typeface="+mn-lt"/>
                <a:cs typeface="+mn-lt"/>
                <a:sym typeface="Arial" panose="020B0604020202020204" pitchFamily="34" charset="0"/>
              </a:rPr>
              <a:t>使用</a:t>
            </a:r>
            <a:r>
              <a:rPr lang="en-US" altLang="zh-CN" sz="1400" dirty="0">
                <a:solidFill>
                  <a:schemeClr val="bg1"/>
                </a:solidFill>
                <a:latin typeface="+mn-lt"/>
                <a:ea typeface="+mn-lt"/>
                <a:cs typeface="+mn-lt"/>
                <a:sym typeface="Arial" panose="020B0604020202020204" pitchFamily="34" charset="0"/>
              </a:rPr>
              <a:t>C</a:t>
            </a:r>
            <a:r>
              <a:rPr lang="zh-CN" altLang="en-US" sz="1400" dirty="0">
                <a:solidFill>
                  <a:schemeClr val="bg1"/>
                </a:solidFill>
                <a:latin typeface="+mn-lt"/>
                <a:ea typeface="+mn-lt"/>
                <a:cs typeface="+mn-lt"/>
                <a:sym typeface="Arial" panose="020B0604020202020204" pitchFamily="34" charset="0"/>
              </a:rPr>
              <a:t>语言自研</a:t>
            </a:r>
            <a:r>
              <a:rPr lang="en-US" altLang="zh-CN" sz="1400" dirty="0">
                <a:solidFill>
                  <a:schemeClr val="bg1"/>
                </a:solidFill>
                <a:latin typeface="+mn-lt"/>
                <a:ea typeface="+mn-lt"/>
                <a:cs typeface="+mn-lt"/>
                <a:sym typeface="Arial" panose="020B0604020202020204" pitchFamily="34" charset="0"/>
              </a:rPr>
              <a:t>CPU</a:t>
            </a:r>
            <a:r>
              <a:rPr lang="zh-CN" altLang="en-US" sz="1400" dirty="0">
                <a:solidFill>
                  <a:schemeClr val="bg1"/>
                </a:solidFill>
                <a:latin typeface="+mn-lt"/>
                <a:ea typeface="+mn-lt"/>
                <a:cs typeface="+mn-lt"/>
                <a:sym typeface="Arial" panose="020B0604020202020204" pitchFamily="34" charset="0"/>
              </a:rPr>
              <a:t>推理加速基础框架，从语言执行效率角度定义基础加速底座</a:t>
            </a:r>
            <a:endParaRPr lang="zh-CN" altLang="en-US" sz="1400" dirty="0">
              <a:solidFill>
                <a:schemeClr val="bg1"/>
              </a:solidFill>
              <a:latin typeface="+mn-lt"/>
              <a:ea typeface="+mn-lt"/>
              <a:cs typeface="+mn-lt"/>
              <a:sym typeface="Arial" panose="020B0604020202020204" pitchFamily="34" charset="0"/>
            </a:endParaRPr>
          </a:p>
          <a:p>
            <a:pPr indent="0" fontAlgn="auto">
              <a:lnSpc>
                <a:spcPct val="100000"/>
              </a:lnSpc>
            </a:pPr>
            <a:endParaRPr lang="zh-CN" altLang="en-US" sz="1400" dirty="0">
              <a:solidFill>
                <a:schemeClr val="bg1"/>
              </a:solidFill>
              <a:latin typeface="+mn-lt"/>
              <a:ea typeface="+mn-lt"/>
              <a:cs typeface="+mn-lt"/>
              <a:sym typeface="Arial" panose="020B0604020202020204" pitchFamily="34" charset="0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1290923" y="3615045"/>
            <a:ext cx="2256536" cy="667385"/>
          </a:xfrm>
          <a:prstGeom prst="rect">
            <a:avLst/>
          </a:prstGeom>
          <a:ln w="3175">
            <a:miter lim="400000"/>
          </a:ln>
        </p:spPr>
        <p:txBody>
          <a:bodyPr wrap="square" lIns="11251" tIns="11251" rIns="11251" bIns="11251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lnSpc>
                <a:spcPts val="4000"/>
              </a:lnSpc>
              <a:defRPr sz="3000" kern="1200">
                <a:solidFill>
                  <a:srgbClr val="1C2D4E"/>
                </a:solidFill>
                <a:latin typeface="Source Han Sans CN Bold Bold"/>
                <a:ea typeface="Source Han Sans CN"/>
              </a:defRPr>
            </a:lvl1pPr>
          </a:lstStyle>
          <a:p>
            <a:pPr indent="0" fontAlgn="auto">
              <a:lnSpc>
                <a:spcPct val="10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n-lt"/>
                <a:ea typeface="+mn-lt"/>
                <a:cs typeface="+mn-lt"/>
                <a:sym typeface="Arial" panose="020B0604020202020204" pitchFamily="34" charset="0"/>
              </a:rPr>
              <a:t>支持</a:t>
            </a:r>
            <a:r>
              <a:rPr lang="zh-CN" altLang="en-US" sz="1400" b="1" dirty="0">
                <a:solidFill>
                  <a:schemeClr val="bg1"/>
                </a:solidFill>
                <a:latin typeface="+mn-lt"/>
                <a:ea typeface="+mn-lt"/>
                <a:cs typeface="+mn-lt"/>
                <a:sym typeface="Arial" panose="020B0604020202020204" pitchFamily="34" charset="0"/>
              </a:rPr>
              <a:t>主流大模型</a:t>
            </a:r>
            <a:r>
              <a:rPr lang="zh-CN" altLang="en-US" sz="1400" dirty="0">
                <a:solidFill>
                  <a:schemeClr val="bg1"/>
                </a:solidFill>
                <a:latin typeface="+mn-lt"/>
                <a:ea typeface="+mn-lt"/>
                <a:cs typeface="+mn-lt"/>
                <a:sym typeface="Arial" panose="020B0604020202020204" pitchFamily="34" charset="0"/>
              </a:rPr>
              <a:t>推理，如</a:t>
            </a:r>
            <a:r>
              <a:rPr lang="en-US" altLang="zh-CN" sz="1400" dirty="0">
                <a:solidFill>
                  <a:schemeClr val="bg1"/>
                </a:solidFill>
                <a:latin typeface="+mn-lt"/>
                <a:ea typeface="+mn-lt"/>
                <a:cs typeface="+mn-lt"/>
                <a:sym typeface="Arial" panose="020B0604020202020204" pitchFamily="34" charset="0"/>
              </a:rPr>
              <a:t>llama3</a:t>
            </a:r>
            <a:r>
              <a:rPr lang="zh-CN" altLang="en-US" sz="1400" dirty="0">
                <a:solidFill>
                  <a:schemeClr val="bg1"/>
                </a:solidFill>
                <a:latin typeface="+mn-lt"/>
                <a:ea typeface="+mn-lt"/>
                <a:cs typeface="+mn-lt"/>
                <a:sym typeface="Arial" panose="020B0604020202020204" pitchFamily="34" charset="0"/>
              </a:rPr>
              <a:t>、</a:t>
            </a:r>
            <a:r>
              <a:rPr lang="en-US" altLang="zh-CN" sz="1400" dirty="0" err="1">
                <a:solidFill>
                  <a:schemeClr val="bg1"/>
                </a:solidFill>
                <a:latin typeface="+mn-lt"/>
                <a:ea typeface="+mn-lt"/>
                <a:cs typeface="+mn-lt"/>
                <a:sym typeface="Arial" panose="020B0604020202020204" pitchFamily="34" charset="0"/>
              </a:rPr>
              <a:t>baichuan</a:t>
            </a:r>
            <a:r>
              <a:rPr lang="zh-CN" altLang="en-US" sz="1400" dirty="0">
                <a:solidFill>
                  <a:schemeClr val="bg1"/>
                </a:solidFill>
                <a:latin typeface="+mn-lt"/>
                <a:ea typeface="+mn-lt"/>
                <a:cs typeface="+mn-lt"/>
                <a:sym typeface="Arial" panose="020B0604020202020204" pitchFamily="34" charset="0"/>
              </a:rPr>
              <a:t>、</a:t>
            </a:r>
            <a:r>
              <a:rPr lang="en-US" altLang="zh-CN" sz="1400" dirty="0" err="1">
                <a:solidFill>
                  <a:schemeClr val="bg1"/>
                </a:solidFill>
                <a:latin typeface="+mn-lt"/>
                <a:ea typeface="+mn-lt"/>
                <a:cs typeface="+mn-lt"/>
                <a:sym typeface="Arial" panose="020B0604020202020204" pitchFamily="34" charset="0"/>
              </a:rPr>
              <a:t>qwen</a:t>
            </a:r>
            <a:r>
              <a:rPr lang="zh-CN" altLang="en-US" sz="1400" dirty="0">
                <a:solidFill>
                  <a:schemeClr val="bg1"/>
                </a:solidFill>
                <a:latin typeface="+mn-lt"/>
                <a:ea typeface="+mn-lt"/>
                <a:cs typeface="+mn-lt"/>
                <a:sym typeface="Arial" panose="020B0604020202020204" pitchFamily="34" charset="0"/>
              </a:rPr>
              <a:t>等大模型，极强扩展能力</a:t>
            </a:r>
            <a:endParaRPr lang="zh-CN" altLang="en-US" sz="1400" dirty="0">
              <a:solidFill>
                <a:schemeClr val="bg1"/>
              </a:solidFill>
              <a:latin typeface="+mn-lt"/>
              <a:ea typeface="+mn-lt"/>
              <a:cs typeface="+mn-lt"/>
              <a:sym typeface="Arial" panose="020B0604020202020204" pitchFamily="34" charset="0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1290923" y="4426943"/>
            <a:ext cx="2256536" cy="236855"/>
          </a:xfrm>
          <a:prstGeom prst="rect">
            <a:avLst/>
          </a:prstGeom>
          <a:ln w="3175">
            <a:miter lim="400000"/>
          </a:ln>
        </p:spPr>
        <p:txBody>
          <a:bodyPr wrap="square" lIns="11251" tIns="11251" rIns="11251" bIns="11251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lnSpc>
                <a:spcPts val="4000"/>
              </a:lnSpc>
              <a:defRPr sz="3000" kern="1200">
                <a:solidFill>
                  <a:srgbClr val="1C2D4E"/>
                </a:solidFill>
                <a:latin typeface="Source Han Sans CN Bold Bold"/>
                <a:ea typeface="Source Han Sans CN"/>
              </a:defRPr>
            </a:lvl1pPr>
          </a:lstStyle>
          <a:p>
            <a:pPr indent="0" fontAlgn="auto">
              <a:lnSpc>
                <a:spcPct val="10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n-lt"/>
                <a:ea typeface="+mn-lt"/>
                <a:sym typeface="Arial" panose="020B0604020202020204" pitchFamily="34" charset="0"/>
              </a:rPr>
              <a:t>支持</a:t>
            </a:r>
            <a:r>
              <a:rPr lang="zh-CN" altLang="en-US" sz="1400" b="1" dirty="0">
                <a:solidFill>
                  <a:schemeClr val="bg1"/>
                </a:solidFill>
                <a:latin typeface="+mn-lt"/>
                <a:ea typeface="+mn-lt"/>
                <a:sym typeface="Arial" panose="020B0604020202020204" pitchFamily="34" charset="0"/>
              </a:rPr>
              <a:t>任意位数量化</a:t>
            </a:r>
            <a:r>
              <a:rPr lang="zh-CN" altLang="en-US" sz="1400" dirty="0">
                <a:solidFill>
                  <a:schemeClr val="bg1"/>
                </a:solidFill>
                <a:latin typeface="+mn-lt"/>
                <a:ea typeface="+mn-lt"/>
                <a:sym typeface="Arial" panose="020B0604020202020204" pitchFamily="34" charset="0"/>
              </a:rPr>
              <a:t>模型支持</a:t>
            </a:r>
            <a:endParaRPr lang="zh-CN" altLang="en-US" sz="1400" dirty="0">
              <a:solidFill>
                <a:schemeClr val="bg1"/>
              </a:solidFill>
              <a:latin typeface="+mn-lt"/>
              <a:ea typeface="+mn-lt"/>
              <a:sym typeface="Arial" panose="020B0604020202020204" pitchFamily="34" charset="0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1290923" y="4878166"/>
            <a:ext cx="2256536" cy="236855"/>
          </a:xfrm>
          <a:prstGeom prst="rect">
            <a:avLst/>
          </a:prstGeom>
          <a:ln w="3175">
            <a:miter lim="400000"/>
          </a:ln>
        </p:spPr>
        <p:txBody>
          <a:bodyPr wrap="square" lIns="11251" tIns="11251" rIns="11251" bIns="11251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lnSpc>
                <a:spcPts val="4000"/>
              </a:lnSpc>
              <a:defRPr sz="3000" kern="1200">
                <a:solidFill>
                  <a:srgbClr val="1C2D4E"/>
                </a:solidFill>
                <a:latin typeface="Source Han Sans CN Bold Bold"/>
                <a:ea typeface="Source Han Sans CN"/>
              </a:defRPr>
            </a:lvl1pPr>
          </a:lstStyle>
          <a:p>
            <a:pPr indent="0" fontAlgn="auto">
              <a:lnSpc>
                <a:spcPct val="10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n-lt"/>
                <a:ea typeface="+mn-lt"/>
                <a:sym typeface="Arial" panose="020B0604020202020204" pitchFamily="34" charset="0"/>
              </a:rPr>
              <a:t>中英文</a:t>
            </a:r>
            <a:r>
              <a:rPr lang="zh-CN" altLang="en-US" sz="1400">
                <a:solidFill>
                  <a:schemeClr val="bg1"/>
                </a:solidFill>
                <a:latin typeface="+mn-lt"/>
                <a:ea typeface="+mn-lt"/>
                <a:sym typeface="Arial" panose="020B0604020202020204" pitchFamily="34" charset="0"/>
              </a:rPr>
              <a:t>模型支持</a:t>
            </a:r>
            <a:endParaRPr lang="zh-CN" altLang="en-US" sz="1400" dirty="0">
              <a:solidFill>
                <a:schemeClr val="bg1"/>
              </a:solidFill>
              <a:latin typeface="+mn-lt"/>
              <a:ea typeface="+mn-lt"/>
              <a:sym typeface="Arial" panose="020B0604020202020204" pitchFamily="34" charset="0"/>
            </a:endParaRPr>
          </a:p>
        </p:txBody>
      </p:sp>
      <p:sp>
        <p:nvSpPr>
          <p:cNvPr id="108" name="300+企业"/>
          <p:cNvSpPr txBox="1"/>
          <p:nvPr/>
        </p:nvSpPr>
        <p:spPr>
          <a:xfrm>
            <a:off x="6444023" y="2803146"/>
            <a:ext cx="1518750" cy="452120"/>
          </a:xfrm>
          <a:prstGeom prst="rect">
            <a:avLst/>
          </a:prstGeom>
          <a:ln w="3175">
            <a:miter lim="400000"/>
          </a:ln>
        </p:spPr>
        <p:txBody>
          <a:bodyPr wrap="square" lIns="11251" tIns="11251" rIns="11251" bIns="11251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lnSpc>
                <a:spcPts val="4000"/>
              </a:lnSpc>
              <a:defRPr sz="3000" kern="1200">
                <a:solidFill>
                  <a:srgbClr val="1C2D4E"/>
                </a:solidFill>
                <a:latin typeface="Source Han Sans CN Bold Bold"/>
                <a:ea typeface="Source Han Sans CN"/>
              </a:defRPr>
            </a:lvl1pPr>
          </a:lstStyle>
          <a:p>
            <a:pPr indent="0" fontAlgn="auto">
              <a:lnSpc>
                <a:spcPct val="10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n-lt"/>
                <a:ea typeface="+mn-lt"/>
                <a:sym typeface="FZLanTingHeiS-B-GB"/>
              </a:rPr>
              <a:t>通过编译器，优化推理进程文件</a:t>
            </a:r>
            <a:endParaRPr lang="zh-CN" altLang="en-US" sz="1400" dirty="0">
              <a:solidFill>
                <a:schemeClr val="bg1"/>
              </a:solidFill>
              <a:latin typeface="+mn-lt"/>
              <a:ea typeface="+mn-lt"/>
              <a:sym typeface="FZLanTingHeiS-B-GB"/>
            </a:endParaRPr>
          </a:p>
        </p:txBody>
      </p:sp>
      <p:sp>
        <p:nvSpPr>
          <p:cNvPr id="109" name="300+企业"/>
          <p:cNvSpPr txBox="1"/>
          <p:nvPr/>
        </p:nvSpPr>
        <p:spPr>
          <a:xfrm>
            <a:off x="6444023" y="3705592"/>
            <a:ext cx="1518750" cy="1098550"/>
          </a:xfrm>
          <a:prstGeom prst="rect">
            <a:avLst/>
          </a:prstGeom>
          <a:ln w="3175">
            <a:miter lim="400000"/>
          </a:ln>
        </p:spPr>
        <p:txBody>
          <a:bodyPr wrap="square" lIns="11251" tIns="11251" rIns="11251" bIns="11251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lnSpc>
                <a:spcPts val="4000"/>
              </a:lnSpc>
              <a:defRPr sz="3000" kern="1200">
                <a:solidFill>
                  <a:srgbClr val="1C2D4E"/>
                </a:solidFill>
                <a:latin typeface="Source Han Sans CN Bold Bold"/>
                <a:ea typeface="Source Han Sans CN"/>
              </a:defRPr>
            </a:lvl1pPr>
          </a:lstStyle>
          <a:p>
            <a:pPr indent="0" fontAlgn="auto">
              <a:lnSpc>
                <a:spcPct val="10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n-lt"/>
                <a:ea typeface="+mn-lt"/>
                <a:sym typeface="FZLanTingHeiS-B-GB"/>
              </a:rPr>
              <a:t>编译器的特定编译链接选项，开启后在不影响功能情况下，对进程代码段指令做了优化</a:t>
            </a:r>
            <a:endParaRPr lang="zh-CN" altLang="en-US" sz="1400" dirty="0">
              <a:solidFill>
                <a:schemeClr val="bg1"/>
              </a:solidFill>
              <a:latin typeface="+mn-lt"/>
              <a:ea typeface="+mn-lt"/>
              <a:sym typeface="FZLanTingHeiS-B-GB"/>
            </a:endParaRPr>
          </a:p>
        </p:txBody>
      </p:sp>
      <p:sp>
        <p:nvSpPr>
          <p:cNvPr id="113" name="300+企业"/>
          <p:cNvSpPr txBox="1"/>
          <p:nvPr/>
        </p:nvSpPr>
        <p:spPr>
          <a:xfrm>
            <a:off x="4271926" y="2803146"/>
            <a:ext cx="1518750" cy="667385"/>
          </a:xfrm>
          <a:prstGeom prst="rect">
            <a:avLst/>
          </a:prstGeom>
          <a:ln w="3175">
            <a:miter lim="400000"/>
          </a:ln>
        </p:spPr>
        <p:txBody>
          <a:bodyPr wrap="square" lIns="11251" tIns="11251" rIns="11251" bIns="11251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lnSpc>
                <a:spcPts val="4000"/>
              </a:lnSpc>
              <a:defRPr sz="3000" kern="1200">
                <a:solidFill>
                  <a:srgbClr val="1C2D4E"/>
                </a:solidFill>
                <a:latin typeface="Source Han Sans CN Bold Bold"/>
                <a:ea typeface="Source Han Sans CN"/>
              </a:defRPr>
            </a:lvl1pPr>
          </a:lstStyle>
          <a:p>
            <a:pPr indent="0" fontAlgn="auto">
              <a:lnSpc>
                <a:spcPct val="10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n-lt"/>
                <a:ea typeface="+mn-lt"/>
                <a:cs typeface="+mn-lt"/>
                <a:sym typeface="FZLanTingHeiS-B-GB"/>
              </a:rPr>
              <a:t>多核</a:t>
            </a:r>
            <a:r>
              <a:rPr lang="en-US" altLang="zh-CN" sz="1400" dirty="0">
                <a:solidFill>
                  <a:schemeClr val="bg1"/>
                </a:solidFill>
                <a:latin typeface="+mn-lt"/>
                <a:ea typeface="+mn-lt"/>
                <a:cs typeface="+mn-lt"/>
                <a:sym typeface="FZLanTingHeiS-B-GB"/>
              </a:rPr>
              <a:t>CPU</a:t>
            </a:r>
            <a:r>
              <a:rPr lang="zh-CN" altLang="en-US" sz="1400" dirty="0">
                <a:solidFill>
                  <a:schemeClr val="bg1"/>
                </a:solidFill>
                <a:latin typeface="+mn-lt"/>
                <a:ea typeface="+mn-lt"/>
                <a:cs typeface="+mn-lt"/>
                <a:sym typeface="FZLanTingHeiS-B-GB"/>
              </a:rPr>
              <a:t>并行，单核</a:t>
            </a:r>
            <a:r>
              <a:rPr lang="en-US" altLang="zh-CN" sz="1400" dirty="0">
                <a:solidFill>
                  <a:schemeClr val="bg1"/>
                </a:solidFill>
                <a:latin typeface="+mn-lt"/>
                <a:ea typeface="+mn-lt"/>
                <a:cs typeface="+mn-lt"/>
                <a:sym typeface="FZLanTingHeiS-B-GB"/>
              </a:rPr>
              <a:t>CPU</a:t>
            </a:r>
            <a:r>
              <a:rPr lang="zh-CN" altLang="en-US" sz="1400" dirty="0">
                <a:solidFill>
                  <a:schemeClr val="bg1"/>
                </a:solidFill>
                <a:latin typeface="+mn-lt"/>
                <a:ea typeface="+mn-lt"/>
                <a:cs typeface="+mn-lt"/>
                <a:sym typeface="FZLanTingHeiS-B-GB"/>
              </a:rPr>
              <a:t>利用率接近</a:t>
            </a:r>
            <a:r>
              <a:rPr lang="en-US" altLang="zh-CN" sz="1400" dirty="0">
                <a:solidFill>
                  <a:schemeClr val="bg1"/>
                </a:solidFill>
                <a:latin typeface="+mn-lt"/>
                <a:ea typeface="+mn-lt"/>
                <a:cs typeface="+mn-lt"/>
                <a:sym typeface="FZLanTingHeiS-B-GB"/>
              </a:rPr>
              <a:t>100%</a:t>
            </a:r>
            <a:endParaRPr lang="en-US" altLang="zh-CN" sz="1400" dirty="0">
              <a:solidFill>
                <a:schemeClr val="bg1"/>
              </a:solidFill>
              <a:latin typeface="+mn-lt"/>
              <a:ea typeface="+mn-lt"/>
              <a:cs typeface="+mn-lt"/>
              <a:sym typeface="FZLanTingHeiS-B-GB"/>
            </a:endParaRPr>
          </a:p>
        </p:txBody>
      </p:sp>
      <p:sp>
        <p:nvSpPr>
          <p:cNvPr id="117" name="300+企业"/>
          <p:cNvSpPr txBox="1"/>
          <p:nvPr/>
        </p:nvSpPr>
        <p:spPr>
          <a:xfrm>
            <a:off x="8717720" y="2803146"/>
            <a:ext cx="1518750" cy="883285"/>
          </a:xfrm>
          <a:prstGeom prst="rect">
            <a:avLst/>
          </a:prstGeom>
          <a:ln w="3175">
            <a:miter lim="400000"/>
          </a:ln>
        </p:spPr>
        <p:txBody>
          <a:bodyPr wrap="square" lIns="11251" tIns="11251" rIns="11251" bIns="11251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lnSpc>
                <a:spcPts val="4000"/>
              </a:lnSpc>
              <a:defRPr sz="3000" kern="1200">
                <a:solidFill>
                  <a:srgbClr val="1C2D4E"/>
                </a:solidFill>
                <a:latin typeface="Source Han Sans CN Bold Bold"/>
                <a:ea typeface="Source Han Sans CN"/>
              </a:defRPr>
            </a:lvl1pPr>
          </a:lstStyle>
          <a:p>
            <a:pPr indent="0" fontAlgn="auto">
              <a:lnSpc>
                <a:spcPct val="10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n-lt"/>
                <a:ea typeface="+mn-lt"/>
                <a:sym typeface="FZLanTingHeiS-B-GB"/>
              </a:rPr>
              <a:t>根据当前硬件</a:t>
            </a:r>
            <a:r>
              <a:rPr lang="en-US" altLang="zh-CN" sz="1400" dirty="0">
                <a:solidFill>
                  <a:schemeClr val="bg1"/>
                </a:solidFill>
                <a:latin typeface="+mn-lt"/>
                <a:ea typeface="+mn-lt"/>
                <a:sym typeface="FZLanTingHeiS-B-GB"/>
              </a:rPr>
              <a:t>numa</a:t>
            </a:r>
            <a:r>
              <a:rPr lang="zh-CN" altLang="en-US" sz="1400" dirty="0">
                <a:solidFill>
                  <a:schemeClr val="bg1"/>
                </a:solidFill>
                <a:latin typeface="+mn-lt"/>
                <a:ea typeface="+mn-lt"/>
                <a:sym typeface="FZLanTingHeiS-B-GB"/>
              </a:rPr>
              <a:t>及对应</a:t>
            </a:r>
            <a:r>
              <a:rPr lang="en-US" altLang="zh-CN" sz="1400" dirty="0">
                <a:solidFill>
                  <a:schemeClr val="bg1"/>
                </a:solidFill>
                <a:latin typeface="+mn-lt"/>
                <a:ea typeface="+mn-lt"/>
                <a:sym typeface="FZLanTingHeiS-B-GB"/>
              </a:rPr>
              <a:t>CPU</a:t>
            </a:r>
            <a:r>
              <a:rPr lang="zh-CN" altLang="en-US" sz="1400" dirty="0">
                <a:solidFill>
                  <a:schemeClr val="bg1"/>
                </a:solidFill>
                <a:latin typeface="+mn-lt"/>
                <a:ea typeface="+mn-lt"/>
                <a:sym typeface="FZLanTingHeiS-B-GB"/>
              </a:rPr>
              <a:t>核心分布，模型权重拆分</a:t>
            </a:r>
            <a:endParaRPr lang="zh-CN" altLang="en-US" sz="1400" dirty="0">
              <a:solidFill>
                <a:schemeClr val="bg1"/>
              </a:solidFill>
              <a:latin typeface="+mn-lt"/>
              <a:ea typeface="+mn-lt"/>
              <a:sym typeface="FZLanTingHeiS-B-GB"/>
            </a:endParaRPr>
          </a:p>
        </p:txBody>
      </p:sp>
      <p:sp>
        <p:nvSpPr>
          <p:cNvPr id="118" name="300+企业"/>
          <p:cNvSpPr txBox="1"/>
          <p:nvPr/>
        </p:nvSpPr>
        <p:spPr>
          <a:xfrm>
            <a:off x="8717720" y="3885930"/>
            <a:ext cx="1518750" cy="452120"/>
          </a:xfrm>
          <a:prstGeom prst="rect">
            <a:avLst/>
          </a:prstGeom>
          <a:ln w="3175">
            <a:miter lim="400000"/>
          </a:ln>
        </p:spPr>
        <p:txBody>
          <a:bodyPr wrap="square" lIns="11251" tIns="11251" rIns="11251" bIns="11251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lnSpc>
                <a:spcPts val="4000"/>
              </a:lnSpc>
              <a:defRPr sz="3000" kern="1200">
                <a:solidFill>
                  <a:srgbClr val="1C2D4E"/>
                </a:solidFill>
                <a:latin typeface="Source Han Sans CN Bold Bold"/>
                <a:ea typeface="Source Han Sans CN"/>
              </a:defRPr>
            </a:lvl1pPr>
          </a:lstStyle>
          <a:p>
            <a:pPr indent="0" fontAlgn="auto">
              <a:lnSpc>
                <a:spcPct val="10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n-lt"/>
                <a:ea typeface="+mn-lt"/>
                <a:sym typeface="FZLanTingHeiS-B-GB"/>
              </a:rPr>
              <a:t>最小化跨</a:t>
            </a:r>
            <a:r>
              <a:rPr lang="en-US" altLang="zh-CN" sz="1400" dirty="0">
                <a:solidFill>
                  <a:schemeClr val="bg1"/>
                </a:solidFill>
                <a:latin typeface="+mn-lt"/>
                <a:ea typeface="+mn-lt"/>
                <a:sym typeface="FZLanTingHeiS-B-GB"/>
              </a:rPr>
              <a:t>Numa</a:t>
            </a:r>
            <a:r>
              <a:rPr lang="zh-CN" altLang="en-US" sz="1400" dirty="0">
                <a:solidFill>
                  <a:schemeClr val="bg1"/>
                </a:solidFill>
                <a:latin typeface="+mn-lt"/>
                <a:ea typeface="+mn-lt"/>
                <a:sym typeface="FZLanTingHeiS-B-GB"/>
              </a:rPr>
              <a:t>访存开销</a:t>
            </a:r>
            <a:endParaRPr lang="zh-CN" altLang="en-US" sz="1400" dirty="0">
              <a:solidFill>
                <a:schemeClr val="bg1"/>
              </a:solidFill>
              <a:latin typeface="+mn-lt"/>
              <a:ea typeface="+mn-lt"/>
              <a:sym typeface="FZLanTingHeiS-B-GB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1290923" y="5329389"/>
            <a:ext cx="2256536" cy="452120"/>
          </a:xfrm>
          <a:prstGeom prst="rect">
            <a:avLst/>
          </a:prstGeom>
          <a:ln w="3175">
            <a:miter lim="400000"/>
          </a:ln>
        </p:spPr>
        <p:txBody>
          <a:bodyPr wrap="square" lIns="11251" tIns="11251" rIns="11251" bIns="11251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lnSpc>
                <a:spcPts val="4000"/>
              </a:lnSpc>
              <a:defRPr sz="3000" kern="1200">
                <a:solidFill>
                  <a:srgbClr val="1C2D4E"/>
                </a:solidFill>
                <a:latin typeface="Source Han Sans CN Bold Bold"/>
                <a:ea typeface="Source Han Sans CN"/>
              </a:defRPr>
            </a:lvl1pPr>
          </a:lstStyle>
          <a:p>
            <a:pPr indent="0" fontAlgn="auto">
              <a:lnSpc>
                <a:spcPct val="10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n-lt"/>
                <a:ea typeface="+mn-lt"/>
                <a:cs typeface="+mn-lt"/>
                <a:sym typeface="Arial" panose="020B0604020202020204" pitchFamily="34" charset="0"/>
              </a:rPr>
              <a:t>作为</a:t>
            </a:r>
            <a:r>
              <a:rPr lang="en-US" altLang="zh-CN" sz="1400" dirty="0">
                <a:solidFill>
                  <a:schemeClr val="bg1"/>
                </a:solidFill>
                <a:latin typeface="+mn-lt"/>
                <a:ea typeface="+mn-lt"/>
                <a:cs typeface="+mn-lt"/>
                <a:sym typeface="Arial" panose="020B0604020202020204" pitchFamily="34" charset="0"/>
              </a:rPr>
              <a:t>openEuler</a:t>
            </a:r>
            <a:r>
              <a:rPr lang="zh-CN" altLang="en-US" sz="1400" dirty="0">
                <a:solidFill>
                  <a:schemeClr val="bg1"/>
                </a:solidFill>
                <a:latin typeface="+mn-lt"/>
                <a:ea typeface="+mn-lt"/>
                <a:cs typeface="+mn-lt"/>
                <a:sym typeface="Arial" panose="020B0604020202020204" pitchFamily="34" charset="0"/>
              </a:rPr>
              <a:t>守护进程</a:t>
            </a:r>
            <a:r>
              <a:rPr lang="zh-CN" altLang="en-US" sz="1400" b="1" dirty="0">
                <a:solidFill>
                  <a:schemeClr val="bg1"/>
                </a:solidFill>
                <a:latin typeface="+mn-lt"/>
                <a:ea typeface="+mn-lt"/>
                <a:cs typeface="+mn-lt"/>
                <a:sym typeface="Arial" panose="020B0604020202020204" pitchFamily="34" charset="0"/>
              </a:rPr>
              <a:t>软件扎到根</a:t>
            </a:r>
            <a:endParaRPr lang="zh-CN" altLang="en-US" sz="1400" b="1" dirty="0">
              <a:solidFill>
                <a:schemeClr val="bg1"/>
              </a:solidFill>
              <a:latin typeface="+mn-lt"/>
              <a:ea typeface="+mn-lt"/>
              <a:cs typeface="+mn-lt"/>
              <a:sym typeface="Arial" panose="020B0604020202020204" pitchFamily="34" charset="0"/>
            </a:endParaRPr>
          </a:p>
        </p:txBody>
      </p:sp>
      <p:sp>
        <p:nvSpPr>
          <p:cNvPr id="120" name="300+企业"/>
          <p:cNvSpPr txBox="1"/>
          <p:nvPr/>
        </p:nvSpPr>
        <p:spPr>
          <a:xfrm>
            <a:off x="4271926" y="4968713"/>
            <a:ext cx="1518750" cy="452120"/>
          </a:xfrm>
          <a:prstGeom prst="rect">
            <a:avLst/>
          </a:prstGeom>
          <a:ln w="3175">
            <a:miter lim="400000"/>
          </a:ln>
        </p:spPr>
        <p:txBody>
          <a:bodyPr wrap="square" lIns="11251" tIns="11251" rIns="11251" bIns="11251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lnSpc>
                <a:spcPts val="4000"/>
              </a:lnSpc>
              <a:defRPr sz="3000" kern="1200">
                <a:solidFill>
                  <a:srgbClr val="1C2D4E"/>
                </a:solidFill>
                <a:latin typeface="Source Han Sans CN Bold Bold"/>
                <a:ea typeface="Source Han Sans CN"/>
              </a:defRPr>
            </a:lvl1pPr>
          </a:lstStyle>
          <a:p>
            <a:pPr indent="0" fontAlgn="auto">
              <a:lnSpc>
                <a:spcPct val="10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n-lt"/>
                <a:ea typeface="+mn-lt"/>
                <a:sym typeface="FZLanTingHeiS-B-GB"/>
              </a:rPr>
              <a:t>合理拆分任务，每个任务占用一个核</a:t>
            </a:r>
            <a:endParaRPr lang="zh-CN" altLang="en-US" sz="1400" dirty="0">
              <a:solidFill>
                <a:schemeClr val="bg1"/>
              </a:solidFill>
              <a:latin typeface="+mn-lt"/>
              <a:ea typeface="+mn-lt"/>
              <a:sym typeface="FZLanTingHeiS-B-GB"/>
            </a:endParaRPr>
          </a:p>
        </p:txBody>
      </p:sp>
      <p:sp>
        <p:nvSpPr>
          <p:cNvPr id="121" name="300+企业"/>
          <p:cNvSpPr txBox="1"/>
          <p:nvPr/>
        </p:nvSpPr>
        <p:spPr>
          <a:xfrm>
            <a:off x="6444023" y="4968713"/>
            <a:ext cx="1518750" cy="667385"/>
          </a:xfrm>
          <a:prstGeom prst="rect">
            <a:avLst/>
          </a:prstGeom>
          <a:ln w="3175">
            <a:miter lim="400000"/>
          </a:ln>
        </p:spPr>
        <p:txBody>
          <a:bodyPr wrap="square" lIns="11251" tIns="11251" rIns="11251" bIns="11251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lnSpc>
                <a:spcPts val="4000"/>
              </a:lnSpc>
              <a:defRPr sz="3000" kern="1200">
                <a:solidFill>
                  <a:srgbClr val="1C2D4E"/>
                </a:solidFill>
                <a:latin typeface="Source Han Sans CN Bold Bold"/>
                <a:ea typeface="Source Han Sans CN"/>
              </a:defRPr>
            </a:lvl1pPr>
          </a:lstStyle>
          <a:p>
            <a:pPr indent="0" fontAlgn="auto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+mn-lt"/>
                <a:ea typeface="+mn-lt"/>
                <a:cs typeface="+mn-lt"/>
                <a:sym typeface="FZLanTingHeiS-B-GB"/>
              </a:rPr>
              <a:t>openEuler</a:t>
            </a:r>
            <a:r>
              <a:rPr lang="zh-CN" altLang="en-US" sz="1400" dirty="0">
                <a:solidFill>
                  <a:schemeClr val="bg1"/>
                </a:solidFill>
                <a:latin typeface="+mn-lt"/>
                <a:ea typeface="+mn-lt"/>
                <a:cs typeface="+mn-lt"/>
                <a:sym typeface="FZLanTingHeiS-B-GB"/>
              </a:rPr>
              <a:t>有自己的编译器，</a:t>
            </a:r>
            <a:r>
              <a:rPr lang="zh-CN" altLang="en-US" sz="1400" b="1" dirty="0">
                <a:solidFill>
                  <a:schemeClr val="bg1"/>
                </a:solidFill>
                <a:latin typeface="+mn-lt"/>
                <a:ea typeface="+mn-lt"/>
                <a:cs typeface="+mn-lt"/>
                <a:sym typeface="FZLanTingHeiS-B-GB"/>
              </a:rPr>
              <a:t>软件扎到根</a:t>
            </a:r>
            <a:r>
              <a:rPr lang="zh-CN" altLang="en-US" sz="1400" dirty="0">
                <a:solidFill>
                  <a:schemeClr val="bg1"/>
                </a:solidFill>
                <a:latin typeface="+mn-lt"/>
                <a:ea typeface="+mn-lt"/>
                <a:cs typeface="+mn-lt"/>
                <a:sym typeface="FZLanTingHeiS-B-GB"/>
              </a:rPr>
              <a:t>，优化空间大</a:t>
            </a:r>
            <a:endParaRPr lang="zh-CN" altLang="en-US" sz="1400" dirty="0">
              <a:solidFill>
                <a:schemeClr val="bg1"/>
              </a:solidFill>
              <a:latin typeface="+mn-lt"/>
              <a:ea typeface="+mn-lt"/>
              <a:cs typeface="+mn-lt"/>
              <a:sym typeface="FZLanTingHeiS-B-GB"/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8787570" y="4968713"/>
            <a:ext cx="1518750" cy="452120"/>
          </a:xfrm>
          <a:prstGeom prst="rect">
            <a:avLst/>
          </a:prstGeom>
          <a:ln w="3175">
            <a:miter lim="400000"/>
          </a:ln>
        </p:spPr>
        <p:txBody>
          <a:bodyPr wrap="square" lIns="11251" tIns="11251" rIns="11251" bIns="11251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lnSpc>
                <a:spcPts val="4000"/>
              </a:lnSpc>
              <a:defRPr sz="3000" kern="1200">
                <a:solidFill>
                  <a:srgbClr val="1C2D4E"/>
                </a:solidFill>
                <a:latin typeface="Source Han Sans CN Bold Bold"/>
                <a:ea typeface="Source Han Sans CN"/>
              </a:defRPr>
            </a:lvl1pPr>
          </a:lstStyle>
          <a:p>
            <a:pPr indent="0" fontAlgn="auto">
              <a:lnSpc>
                <a:spcPct val="10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n-lt"/>
                <a:ea typeface="+mn-lt"/>
              </a:rPr>
              <a:t>提升多核性能线性度</a:t>
            </a:r>
            <a:endParaRPr lang="zh-CN" altLang="en-US" sz="1400" dirty="0">
              <a:solidFill>
                <a:schemeClr val="bg1"/>
              </a:solidFill>
              <a:latin typeface="+mn-lt"/>
              <a:ea typeface="+mn-lt"/>
            </a:endParaRPr>
          </a:p>
        </p:txBody>
      </p:sp>
      <p:sp>
        <p:nvSpPr>
          <p:cNvPr id="130" name="商业累计装机量"/>
          <p:cNvSpPr txBox="1"/>
          <p:nvPr/>
        </p:nvSpPr>
        <p:spPr>
          <a:xfrm>
            <a:off x="8524919" y="2122126"/>
            <a:ext cx="2008505" cy="307340"/>
          </a:xfrm>
          <a:prstGeom prst="rect">
            <a:avLst/>
          </a:prstGeom>
          <a:ln w="3175">
            <a:miter lim="400000"/>
          </a:ln>
        </p:spPr>
        <p:txBody>
          <a:bodyPr wrap="none" lIns="0" tIns="0" rIns="0" bIns="0" anchor="ctr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5000" b="1">
                <a:gradFill flip="none" rotWithShape="1">
                  <a:gsLst>
                    <a:gs pos="0">
                      <a:srgbClr val="F8AE59"/>
                    </a:gs>
                    <a:gs pos="100000">
                      <a:srgbClr val="F69550"/>
                    </a:gs>
                  </a:gsLst>
                  <a:lin ang="3600000" scaled="0"/>
                </a:gradFill>
                <a:ea typeface="Source Han Sans CN" charset="-122"/>
              </a:defRPr>
            </a:lvl1pPr>
            <a:lvl2pPr lvl="1" indent="0" defTabSz="325120">
              <a:defRPr sz="5000" b="1">
                <a:solidFill>
                  <a:srgbClr val="1C2D4E"/>
                </a:solidFill>
                <a:latin typeface="Source Han Sans CN" charset="-122"/>
                <a:ea typeface="Source Han Sans CN" charset="-122"/>
                <a:cs typeface="Source Han Sans CN" charset="-122"/>
              </a:defRPr>
            </a:lvl2pPr>
          </a:lstStyle>
          <a:p>
            <a:r>
              <a:rPr lang="en-US" altLang="zh-CN" sz="200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ea typeface="+mn-lt"/>
                <a:cs typeface="+mn-lt"/>
              </a:rPr>
              <a:t>Numa tensor</a:t>
            </a:r>
            <a:r>
              <a:rPr lang="zh-CN" altLang="en-US" sz="200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ea typeface="+mn-lt"/>
                <a:cs typeface="+mn-lt"/>
              </a:rPr>
              <a:t>并行</a:t>
            </a:r>
            <a:endParaRPr lang="zh-CN" altLang="en-US" sz="2000">
              <a:ln>
                <a:solidFill>
                  <a:srgbClr val="FFC000"/>
                </a:solidFill>
              </a:ln>
              <a:solidFill>
                <a:srgbClr val="FFC000"/>
              </a:solidFill>
              <a:ea typeface="+mn-lt"/>
              <a:cs typeface="+mn-lt"/>
            </a:endParaRPr>
          </a:p>
        </p:txBody>
      </p:sp>
      <p:sp>
        <p:nvSpPr>
          <p:cNvPr id="135" name="商业累计装机量"/>
          <p:cNvSpPr txBox="1"/>
          <p:nvPr/>
        </p:nvSpPr>
        <p:spPr>
          <a:xfrm>
            <a:off x="6209158" y="2122126"/>
            <a:ext cx="1778000" cy="307340"/>
          </a:xfrm>
          <a:prstGeom prst="rect">
            <a:avLst/>
          </a:prstGeom>
          <a:ln w="3175">
            <a:miter lim="400000"/>
          </a:ln>
        </p:spPr>
        <p:txBody>
          <a:bodyPr wrap="none" lIns="0" tIns="0" rIns="0" bIns="0" anchor="ctr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5000" b="1">
                <a:gradFill flip="none" rotWithShape="1">
                  <a:gsLst>
                    <a:gs pos="0">
                      <a:srgbClr val="F8AE59"/>
                    </a:gs>
                    <a:gs pos="100000">
                      <a:srgbClr val="F69550"/>
                    </a:gs>
                  </a:gsLst>
                  <a:lin ang="3600000" scaled="0"/>
                </a:gradFill>
                <a:ea typeface="Source Han Sans CN" charset="-122"/>
              </a:defRPr>
            </a:lvl1pPr>
            <a:lvl2pPr lvl="1" indent="0" defTabSz="325120">
              <a:defRPr sz="5000" b="1">
                <a:solidFill>
                  <a:srgbClr val="1C2D4E"/>
                </a:solidFill>
                <a:latin typeface="Source Han Sans CN" charset="-122"/>
                <a:ea typeface="Source Han Sans CN" charset="-122"/>
                <a:cs typeface="Source Han Sans CN" charset="-122"/>
              </a:defRPr>
            </a:lvl2pPr>
          </a:lstStyle>
          <a:p>
            <a:r>
              <a:rPr lang="zh-CN" altLang="en-US" sz="200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ea typeface="+mn-lt"/>
              </a:rPr>
              <a:t>编译器进程优化</a:t>
            </a:r>
            <a:endParaRPr lang="zh-CN" altLang="en-US" sz="2000">
              <a:ln>
                <a:solidFill>
                  <a:srgbClr val="FFC000"/>
                </a:solidFill>
              </a:ln>
              <a:solidFill>
                <a:srgbClr val="FFC000"/>
              </a:solidFill>
              <a:ea typeface="+mn-lt"/>
            </a:endParaRPr>
          </a:p>
        </p:txBody>
      </p:sp>
      <p:sp>
        <p:nvSpPr>
          <p:cNvPr id="137" name="商业累计装机量"/>
          <p:cNvSpPr txBox="1"/>
          <p:nvPr/>
        </p:nvSpPr>
        <p:spPr>
          <a:xfrm>
            <a:off x="4282005" y="2122126"/>
            <a:ext cx="1524000" cy="307340"/>
          </a:xfrm>
          <a:prstGeom prst="rect">
            <a:avLst/>
          </a:prstGeom>
          <a:ln w="3175">
            <a:miter lim="400000"/>
          </a:ln>
        </p:spPr>
        <p:txBody>
          <a:bodyPr wrap="none" lIns="0" tIns="0" rIns="0" bIns="0" anchor="ctr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5000" b="1">
                <a:gradFill flip="none" rotWithShape="1">
                  <a:gsLst>
                    <a:gs pos="0">
                      <a:srgbClr val="F8AE59"/>
                    </a:gs>
                    <a:gs pos="100000">
                      <a:srgbClr val="F69550"/>
                    </a:gs>
                  </a:gsLst>
                  <a:lin ang="3600000" scaled="0"/>
                </a:gradFill>
                <a:ea typeface="Source Han Sans CN" charset="-122"/>
              </a:defRPr>
            </a:lvl1pPr>
            <a:lvl2pPr lvl="1" indent="0" defTabSz="325120">
              <a:defRPr sz="5000" b="1">
                <a:solidFill>
                  <a:srgbClr val="1C2D4E"/>
                </a:solidFill>
                <a:latin typeface="Source Han Sans CN" charset="-122"/>
                <a:ea typeface="Source Han Sans CN" charset="-122"/>
                <a:cs typeface="Source Han Sans CN" charset="-122"/>
              </a:defRPr>
            </a:lvl2pPr>
          </a:lstStyle>
          <a:p>
            <a:r>
              <a:rPr lang="zh-CN" altLang="en-US" sz="200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ea typeface="+mn-lt"/>
              </a:rPr>
              <a:t>矩阵并行加速</a:t>
            </a:r>
            <a:endParaRPr lang="zh-CN" altLang="en-US" sz="2000">
              <a:ln>
                <a:solidFill>
                  <a:srgbClr val="FFC000"/>
                </a:solidFill>
              </a:ln>
              <a:solidFill>
                <a:srgbClr val="FFC000"/>
              </a:solidFill>
              <a:ea typeface="+mn-lt"/>
            </a:endParaRPr>
          </a:p>
        </p:txBody>
      </p:sp>
      <p:sp>
        <p:nvSpPr>
          <p:cNvPr id="139" name="商业累计装机量"/>
          <p:cNvSpPr txBox="1"/>
          <p:nvPr/>
        </p:nvSpPr>
        <p:spPr>
          <a:xfrm>
            <a:off x="1564021" y="2122126"/>
            <a:ext cx="1681480" cy="307340"/>
          </a:xfrm>
          <a:prstGeom prst="rect">
            <a:avLst/>
          </a:prstGeom>
          <a:ln w="3175">
            <a:miter lim="400000"/>
          </a:ln>
        </p:spPr>
        <p:txBody>
          <a:bodyPr wrap="none" lIns="0" tIns="0" rIns="0" bIns="0" anchor="ctr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5000" b="1">
                <a:gradFill flip="none" rotWithShape="1">
                  <a:gsLst>
                    <a:gs pos="0">
                      <a:srgbClr val="F8AE59"/>
                    </a:gs>
                    <a:gs pos="100000">
                      <a:srgbClr val="F69550"/>
                    </a:gs>
                  </a:gsLst>
                  <a:lin ang="3600000" scaled="0"/>
                </a:gradFill>
                <a:ea typeface="Source Han Sans CN" charset="-122"/>
              </a:defRPr>
            </a:lvl1pPr>
            <a:lvl2pPr lvl="1" indent="0" defTabSz="325120">
              <a:defRPr sz="5000" b="1">
                <a:solidFill>
                  <a:srgbClr val="1C2D4E"/>
                </a:solidFill>
                <a:latin typeface="Source Han Sans CN" charset="-122"/>
                <a:ea typeface="Source Han Sans CN" charset="-122"/>
                <a:cs typeface="Source Han Sans CN" charset="-122"/>
              </a:defRPr>
            </a:lvl2pPr>
          </a:lstStyle>
          <a:p>
            <a:r>
              <a:rPr lang="en-US" altLang="zh-CN" sz="200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ea typeface="+mn-lt"/>
                <a:cs typeface="+mn-lt"/>
              </a:rPr>
              <a:t>C</a:t>
            </a:r>
            <a:r>
              <a:rPr lang="zh-CN" altLang="en-US" sz="200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ea typeface="+mn-lt"/>
                <a:cs typeface="+mn-lt"/>
              </a:rPr>
              <a:t>语言推理框架</a:t>
            </a:r>
            <a:endParaRPr lang="zh-CN" altLang="en-US" sz="2000">
              <a:ln>
                <a:solidFill>
                  <a:srgbClr val="FFC000"/>
                </a:solidFill>
              </a:ln>
              <a:solidFill>
                <a:srgbClr val="FFC000"/>
              </a:solidFill>
              <a:ea typeface="+mn-lt"/>
              <a:cs typeface="+mn-lt"/>
            </a:endParaRPr>
          </a:p>
        </p:txBody>
      </p:sp>
      <p:sp>
        <p:nvSpPr>
          <p:cNvPr id="140" name="形状"/>
          <p:cNvSpPr/>
          <p:nvPr/>
        </p:nvSpPr>
        <p:spPr>
          <a:xfrm>
            <a:off x="8275848" y="1827903"/>
            <a:ext cx="1926169" cy="1265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694" y="10800"/>
                </a:lnTo>
                <a:lnTo>
                  <a:pt x="0" y="21600"/>
                </a:lnTo>
                <a:lnTo>
                  <a:pt x="20906" y="21600"/>
                </a:lnTo>
                <a:lnTo>
                  <a:pt x="21600" y="10800"/>
                </a:lnTo>
                <a:lnTo>
                  <a:pt x="20906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21C7A">
                  <a:alpha val="0"/>
                </a:srgbClr>
              </a:gs>
              <a:gs pos="100000">
                <a:srgbClr val="021C7A">
                  <a:alpha val="20000"/>
                </a:srgbClr>
              </a:gs>
            </a:gsLst>
            <a:lin ang="0" scaled="0"/>
          </a:gradFill>
          <a:ln w="3175">
            <a:miter lim="400000"/>
          </a:ln>
        </p:spPr>
        <p:txBody>
          <a:bodyPr lIns="39308" tIns="39308" rIns="39308" bIns="39308" anchor="ctr"/>
          <a:lstStyle/>
          <a:p>
            <a:pPr defTabSz="1894840"/>
            <a:endParaRPr sz="620">
              <a:solidFill>
                <a:schemeClr val="bg1"/>
              </a:solidFill>
              <a:sym typeface="HarmonyOS Sans SC"/>
            </a:endParaRPr>
          </a:p>
        </p:txBody>
      </p:sp>
      <p:grpSp>
        <p:nvGrpSpPr>
          <p:cNvPr id="141" name="成组"/>
          <p:cNvGrpSpPr/>
          <p:nvPr/>
        </p:nvGrpSpPr>
        <p:grpSpPr>
          <a:xfrm>
            <a:off x="9160008" y="1812083"/>
            <a:ext cx="157849" cy="158203"/>
            <a:chOff x="0" y="0"/>
            <a:chExt cx="274501" cy="274501"/>
          </a:xfrm>
        </p:grpSpPr>
        <p:sp>
          <p:nvSpPr>
            <p:cNvPr id="142" name="圆形"/>
            <p:cNvSpPr/>
            <p:nvPr/>
          </p:nvSpPr>
          <p:spPr>
            <a:xfrm>
              <a:off x="0" y="0"/>
              <a:ext cx="274502" cy="274502"/>
            </a:xfrm>
            <a:prstGeom prst="ellipse">
              <a:avLst/>
            </a:prstGeom>
            <a:solidFill>
              <a:srgbClr val="1C2D4E">
                <a:alpha val="30133"/>
              </a:srgbClr>
            </a:solidFill>
            <a:ln w="3175" cap="flat">
              <a:noFill/>
              <a:miter lim="400000"/>
            </a:ln>
            <a:effectLst/>
          </p:spPr>
          <p:txBody>
            <a:bodyPr wrap="square" lIns="58104" tIns="58104" rIns="58104" bIns="58104" numCol="1" anchor="ctr">
              <a:noAutofit/>
            </a:bodyPr>
            <a:lstStyle/>
            <a:p>
              <a:pPr defTabSz="4817110">
                <a:lnSpc>
                  <a:spcPct val="90000"/>
                </a:lnSpc>
                <a:spcBef>
                  <a:spcPts val="8700"/>
                </a:spcBef>
                <a:defRPr sz="5400">
                  <a:solidFill>
                    <a:srgbClr val="000000"/>
                  </a:solidFill>
                </a:defRPr>
              </a:pPr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43" name="圆形"/>
            <p:cNvSpPr/>
            <p:nvPr/>
          </p:nvSpPr>
          <p:spPr>
            <a:xfrm>
              <a:off x="65544" y="65544"/>
              <a:ext cx="143414" cy="143414"/>
            </a:xfrm>
            <a:prstGeom prst="ellipse">
              <a:avLst/>
            </a:prstGeom>
            <a:solidFill>
              <a:srgbClr val="1C2D4E"/>
            </a:solidFill>
            <a:ln w="3175" cap="flat">
              <a:noFill/>
              <a:miter lim="400000"/>
            </a:ln>
            <a:effectLst/>
          </p:spPr>
          <p:txBody>
            <a:bodyPr wrap="square" lIns="58104" tIns="58104" rIns="58104" bIns="58104" numCol="1" anchor="ctr">
              <a:noAutofit/>
            </a:bodyPr>
            <a:lstStyle/>
            <a:p>
              <a:pPr defTabSz="4817110">
                <a:lnSpc>
                  <a:spcPct val="90000"/>
                </a:lnSpc>
                <a:spcBef>
                  <a:spcPts val="8700"/>
                </a:spcBef>
                <a:defRPr sz="5400">
                  <a:solidFill>
                    <a:srgbClr val="000000"/>
                  </a:solidFill>
                </a:defRPr>
              </a:pPr>
              <a:endParaRPr sz="2400">
                <a:solidFill>
                  <a:schemeClr val="bg1"/>
                </a:solidFill>
              </a:endParaRPr>
            </a:p>
          </p:txBody>
        </p:sp>
      </p:grpSp>
      <p:sp>
        <p:nvSpPr>
          <p:cNvPr id="144" name="形状"/>
          <p:cNvSpPr/>
          <p:nvPr/>
        </p:nvSpPr>
        <p:spPr>
          <a:xfrm>
            <a:off x="6164711" y="1827903"/>
            <a:ext cx="1926169" cy="1265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694" y="10800"/>
                </a:lnTo>
                <a:lnTo>
                  <a:pt x="0" y="21600"/>
                </a:lnTo>
                <a:lnTo>
                  <a:pt x="20906" y="21600"/>
                </a:lnTo>
                <a:lnTo>
                  <a:pt x="21600" y="10800"/>
                </a:lnTo>
                <a:lnTo>
                  <a:pt x="20906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21C7A">
                  <a:alpha val="0"/>
                </a:srgbClr>
              </a:gs>
              <a:gs pos="100000">
                <a:srgbClr val="021C7A">
                  <a:alpha val="20000"/>
                </a:srgbClr>
              </a:gs>
            </a:gsLst>
            <a:lin ang="0" scaled="0"/>
          </a:gradFill>
          <a:ln w="3175">
            <a:miter lim="400000"/>
          </a:ln>
        </p:spPr>
        <p:txBody>
          <a:bodyPr lIns="39308" tIns="39308" rIns="39308" bIns="39308" anchor="ctr"/>
          <a:lstStyle/>
          <a:p>
            <a:pPr defTabSz="1894840"/>
            <a:endParaRPr sz="620">
              <a:solidFill>
                <a:schemeClr val="bg1"/>
              </a:solidFill>
              <a:sym typeface="HarmonyOS Sans SC"/>
            </a:endParaRPr>
          </a:p>
        </p:txBody>
      </p:sp>
      <p:grpSp>
        <p:nvGrpSpPr>
          <p:cNvPr id="145" name="成组"/>
          <p:cNvGrpSpPr/>
          <p:nvPr/>
        </p:nvGrpSpPr>
        <p:grpSpPr>
          <a:xfrm>
            <a:off x="7048871" y="1812083"/>
            <a:ext cx="157849" cy="158203"/>
            <a:chOff x="0" y="0"/>
            <a:chExt cx="274501" cy="274501"/>
          </a:xfrm>
        </p:grpSpPr>
        <p:sp>
          <p:nvSpPr>
            <p:cNvPr id="146" name="圆形"/>
            <p:cNvSpPr/>
            <p:nvPr/>
          </p:nvSpPr>
          <p:spPr>
            <a:xfrm>
              <a:off x="0" y="0"/>
              <a:ext cx="274502" cy="274502"/>
            </a:xfrm>
            <a:prstGeom prst="ellipse">
              <a:avLst/>
            </a:prstGeom>
            <a:solidFill>
              <a:srgbClr val="1C2D4E">
                <a:alpha val="30133"/>
              </a:srgbClr>
            </a:solidFill>
            <a:ln w="3175" cap="flat">
              <a:noFill/>
              <a:miter lim="400000"/>
            </a:ln>
            <a:effectLst/>
          </p:spPr>
          <p:txBody>
            <a:bodyPr wrap="square" lIns="58104" tIns="58104" rIns="58104" bIns="58104" numCol="1" anchor="ctr">
              <a:noAutofit/>
            </a:bodyPr>
            <a:lstStyle/>
            <a:p>
              <a:pPr defTabSz="4817110">
                <a:lnSpc>
                  <a:spcPct val="90000"/>
                </a:lnSpc>
                <a:spcBef>
                  <a:spcPts val="8700"/>
                </a:spcBef>
                <a:defRPr sz="5400">
                  <a:solidFill>
                    <a:srgbClr val="000000"/>
                  </a:solidFill>
                </a:defRPr>
              </a:pPr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47" name="圆形"/>
            <p:cNvSpPr/>
            <p:nvPr/>
          </p:nvSpPr>
          <p:spPr>
            <a:xfrm>
              <a:off x="65544" y="65544"/>
              <a:ext cx="143414" cy="143414"/>
            </a:xfrm>
            <a:prstGeom prst="ellipse">
              <a:avLst/>
            </a:prstGeom>
            <a:solidFill>
              <a:srgbClr val="1C2D4E"/>
            </a:solidFill>
            <a:ln w="3175" cap="flat">
              <a:noFill/>
              <a:miter lim="400000"/>
            </a:ln>
            <a:effectLst/>
          </p:spPr>
          <p:txBody>
            <a:bodyPr wrap="square" lIns="58104" tIns="58104" rIns="58104" bIns="58104" numCol="1" anchor="ctr">
              <a:noAutofit/>
            </a:bodyPr>
            <a:lstStyle/>
            <a:p>
              <a:pPr defTabSz="4817110">
                <a:lnSpc>
                  <a:spcPct val="90000"/>
                </a:lnSpc>
                <a:spcBef>
                  <a:spcPts val="8700"/>
                </a:spcBef>
                <a:defRPr sz="5400">
                  <a:solidFill>
                    <a:srgbClr val="000000"/>
                  </a:solidFill>
                </a:defRPr>
              </a:pPr>
              <a:endParaRPr sz="2400">
                <a:solidFill>
                  <a:schemeClr val="bg1"/>
                </a:solidFill>
              </a:endParaRPr>
            </a:p>
          </p:txBody>
        </p:sp>
      </p:grpSp>
      <p:sp>
        <p:nvSpPr>
          <p:cNvPr id="148" name="形状"/>
          <p:cNvSpPr/>
          <p:nvPr/>
        </p:nvSpPr>
        <p:spPr>
          <a:xfrm>
            <a:off x="3992615" y="1827903"/>
            <a:ext cx="1926169" cy="1265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694" y="10800"/>
                </a:lnTo>
                <a:lnTo>
                  <a:pt x="0" y="21600"/>
                </a:lnTo>
                <a:lnTo>
                  <a:pt x="20906" y="21600"/>
                </a:lnTo>
                <a:lnTo>
                  <a:pt x="21600" y="10800"/>
                </a:lnTo>
                <a:lnTo>
                  <a:pt x="20906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21C7A">
                  <a:alpha val="0"/>
                </a:srgbClr>
              </a:gs>
              <a:gs pos="100000">
                <a:srgbClr val="021C7A">
                  <a:alpha val="20000"/>
                </a:srgbClr>
              </a:gs>
            </a:gsLst>
            <a:lin ang="0" scaled="0"/>
          </a:gradFill>
          <a:ln w="3175">
            <a:miter lim="400000"/>
          </a:ln>
        </p:spPr>
        <p:txBody>
          <a:bodyPr lIns="39308" tIns="39308" rIns="39308" bIns="39308" anchor="ctr"/>
          <a:lstStyle/>
          <a:p>
            <a:pPr defTabSz="1894840"/>
            <a:endParaRPr sz="620">
              <a:solidFill>
                <a:schemeClr val="bg1"/>
              </a:solidFill>
              <a:sym typeface="HarmonyOS Sans SC"/>
            </a:endParaRPr>
          </a:p>
        </p:txBody>
      </p:sp>
      <p:grpSp>
        <p:nvGrpSpPr>
          <p:cNvPr id="149" name="成组"/>
          <p:cNvGrpSpPr/>
          <p:nvPr/>
        </p:nvGrpSpPr>
        <p:grpSpPr>
          <a:xfrm>
            <a:off x="4876775" y="1812083"/>
            <a:ext cx="157849" cy="158203"/>
            <a:chOff x="0" y="0"/>
            <a:chExt cx="274501" cy="274501"/>
          </a:xfrm>
        </p:grpSpPr>
        <p:sp>
          <p:nvSpPr>
            <p:cNvPr id="150" name="圆形"/>
            <p:cNvSpPr/>
            <p:nvPr/>
          </p:nvSpPr>
          <p:spPr>
            <a:xfrm>
              <a:off x="0" y="0"/>
              <a:ext cx="274502" cy="274502"/>
            </a:xfrm>
            <a:prstGeom prst="ellipse">
              <a:avLst/>
            </a:prstGeom>
            <a:solidFill>
              <a:srgbClr val="1C2D4E">
                <a:alpha val="30133"/>
              </a:srgbClr>
            </a:solidFill>
            <a:ln w="3175" cap="flat">
              <a:noFill/>
              <a:miter lim="400000"/>
            </a:ln>
            <a:effectLst/>
          </p:spPr>
          <p:txBody>
            <a:bodyPr wrap="square" lIns="58104" tIns="58104" rIns="58104" bIns="58104" numCol="1" anchor="ctr">
              <a:noAutofit/>
            </a:bodyPr>
            <a:lstStyle/>
            <a:p>
              <a:pPr defTabSz="4817110">
                <a:lnSpc>
                  <a:spcPct val="90000"/>
                </a:lnSpc>
                <a:spcBef>
                  <a:spcPts val="8700"/>
                </a:spcBef>
                <a:defRPr sz="5400">
                  <a:solidFill>
                    <a:srgbClr val="000000"/>
                  </a:solidFill>
                </a:defRPr>
              </a:pPr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51" name="圆形"/>
            <p:cNvSpPr/>
            <p:nvPr/>
          </p:nvSpPr>
          <p:spPr>
            <a:xfrm>
              <a:off x="65544" y="65544"/>
              <a:ext cx="143414" cy="143414"/>
            </a:xfrm>
            <a:prstGeom prst="ellipse">
              <a:avLst/>
            </a:prstGeom>
            <a:solidFill>
              <a:srgbClr val="1C2D4E"/>
            </a:solidFill>
            <a:ln w="3175" cap="flat">
              <a:noFill/>
              <a:miter lim="400000"/>
            </a:ln>
            <a:effectLst/>
          </p:spPr>
          <p:txBody>
            <a:bodyPr wrap="square" lIns="58104" tIns="58104" rIns="58104" bIns="58104" numCol="1" anchor="ctr">
              <a:noAutofit/>
            </a:bodyPr>
            <a:lstStyle/>
            <a:p>
              <a:pPr defTabSz="4817110">
                <a:lnSpc>
                  <a:spcPct val="90000"/>
                </a:lnSpc>
                <a:spcBef>
                  <a:spcPts val="8700"/>
                </a:spcBef>
                <a:defRPr sz="5400">
                  <a:solidFill>
                    <a:srgbClr val="000000"/>
                  </a:solidFill>
                </a:defRPr>
              </a:pPr>
              <a:endParaRPr sz="2400">
                <a:solidFill>
                  <a:schemeClr val="bg1"/>
                </a:solidFill>
              </a:endParaRPr>
            </a:p>
          </p:txBody>
        </p:sp>
      </p:grpSp>
      <p:sp>
        <p:nvSpPr>
          <p:cNvPr id="152" name="形状"/>
          <p:cNvSpPr/>
          <p:nvPr/>
        </p:nvSpPr>
        <p:spPr>
          <a:xfrm>
            <a:off x="1097337" y="1827903"/>
            <a:ext cx="2578230" cy="1265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694" y="10800"/>
                </a:lnTo>
                <a:lnTo>
                  <a:pt x="0" y="21600"/>
                </a:lnTo>
                <a:lnTo>
                  <a:pt x="20906" y="21600"/>
                </a:lnTo>
                <a:lnTo>
                  <a:pt x="21600" y="10800"/>
                </a:lnTo>
                <a:lnTo>
                  <a:pt x="20906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21C7A">
                  <a:alpha val="0"/>
                </a:srgbClr>
              </a:gs>
              <a:gs pos="100000">
                <a:srgbClr val="021C7A">
                  <a:alpha val="20000"/>
                </a:srgbClr>
              </a:gs>
            </a:gsLst>
            <a:lin ang="0" scaled="0"/>
          </a:gradFill>
          <a:ln w="3175">
            <a:miter lim="400000"/>
          </a:ln>
        </p:spPr>
        <p:txBody>
          <a:bodyPr lIns="39308" tIns="39308" rIns="39308" bIns="39308" anchor="ctr"/>
          <a:lstStyle/>
          <a:p>
            <a:pPr defTabSz="1894840"/>
            <a:endParaRPr sz="620">
              <a:solidFill>
                <a:schemeClr val="bg1"/>
              </a:solidFill>
              <a:sym typeface="HarmonyOS Sans SC"/>
            </a:endParaRPr>
          </a:p>
        </p:txBody>
      </p:sp>
      <p:grpSp>
        <p:nvGrpSpPr>
          <p:cNvPr id="153" name="成组"/>
          <p:cNvGrpSpPr/>
          <p:nvPr/>
        </p:nvGrpSpPr>
        <p:grpSpPr>
          <a:xfrm>
            <a:off x="2307527" y="1801923"/>
            <a:ext cx="157849" cy="158203"/>
            <a:chOff x="0" y="0"/>
            <a:chExt cx="274501" cy="274501"/>
          </a:xfrm>
        </p:grpSpPr>
        <p:sp>
          <p:nvSpPr>
            <p:cNvPr id="154" name="圆形"/>
            <p:cNvSpPr/>
            <p:nvPr/>
          </p:nvSpPr>
          <p:spPr>
            <a:xfrm>
              <a:off x="0" y="0"/>
              <a:ext cx="274502" cy="274502"/>
            </a:xfrm>
            <a:prstGeom prst="ellipse">
              <a:avLst/>
            </a:prstGeom>
            <a:solidFill>
              <a:srgbClr val="1C2D4E">
                <a:alpha val="30133"/>
              </a:srgbClr>
            </a:solidFill>
            <a:ln w="3175" cap="flat">
              <a:noFill/>
              <a:miter lim="400000"/>
            </a:ln>
            <a:effectLst/>
          </p:spPr>
          <p:txBody>
            <a:bodyPr wrap="square" lIns="58104" tIns="58104" rIns="58104" bIns="58104" numCol="1" anchor="ctr">
              <a:noAutofit/>
            </a:bodyPr>
            <a:lstStyle/>
            <a:p>
              <a:pPr defTabSz="4817110">
                <a:lnSpc>
                  <a:spcPct val="90000"/>
                </a:lnSpc>
                <a:spcBef>
                  <a:spcPts val="8700"/>
                </a:spcBef>
                <a:defRPr sz="5400">
                  <a:solidFill>
                    <a:srgbClr val="000000"/>
                  </a:solidFill>
                </a:defRPr>
              </a:pPr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55" name="圆形"/>
            <p:cNvSpPr/>
            <p:nvPr/>
          </p:nvSpPr>
          <p:spPr>
            <a:xfrm>
              <a:off x="65544" y="65544"/>
              <a:ext cx="143414" cy="143414"/>
            </a:xfrm>
            <a:prstGeom prst="ellipse">
              <a:avLst/>
            </a:prstGeom>
            <a:solidFill>
              <a:srgbClr val="1C2D4E"/>
            </a:solidFill>
            <a:ln w="3175" cap="flat">
              <a:noFill/>
              <a:miter lim="400000"/>
            </a:ln>
            <a:effectLst/>
          </p:spPr>
          <p:txBody>
            <a:bodyPr wrap="square" lIns="58104" tIns="58104" rIns="58104" bIns="58104" numCol="1" anchor="ctr">
              <a:noAutofit/>
            </a:bodyPr>
            <a:lstStyle/>
            <a:p>
              <a:pPr defTabSz="4817110">
                <a:lnSpc>
                  <a:spcPct val="90000"/>
                </a:lnSpc>
                <a:spcBef>
                  <a:spcPts val="8700"/>
                </a:spcBef>
                <a:defRPr sz="5400">
                  <a:solidFill>
                    <a:srgbClr val="000000"/>
                  </a:solidFill>
                </a:defRPr>
              </a:pPr>
              <a:endParaRPr sz="2400">
                <a:solidFill>
                  <a:schemeClr val="bg1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92760" y="6410960"/>
            <a:ext cx="3448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9</a:t>
            </a:r>
            <a:endParaRPr lang="en-US" altLang="zh-CN" sz="14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405*146"/>
  <p:tag name="TABLE_ENDDRAG_RECT" val="536*123*405*146"/>
</p:tagLst>
</file>

<file path=ppt/tags/tag2.xml><?xml version="1.0" encoding="utf-8"?>
<p:tagLst xmlns:p="http://schemas.openxmlformats.org/presentationml/2006/main">
  <p:tag name="commondata" val="eyJoZGlkIjoiZWYxNDAwMDAyNDI2OGI1OTU3NjFhZTRkNjIyNjNkMGEifQ=="/>
  <p:tag name="resource_record_key" val="{&quot;13&quot;:[4364974,19965465,20184173,20184149,20469026,20042469,4650225]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3038</Words>
  <Application>WPS 演示</Application>
  <PresentationFormat>宽屏</PresentationFormat>
  <Paragraphs>595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Source Han Sans CN</vt:lpstr>
      <vt:lpstr>Source Han Sans CN Bold Bold</vt:lpstr>
      <vt:lpstr>Segoe Print</vt:lpstr>
      <vt:lpstr>Source Han Sans CN</vt:lpstr>
      <vt:lpstr>FZLanTingHeiS-B-GB</vt:lpstr>
      <vt:lpstr>Huawei Sans</vt:lpstr>
      <vt:lpstr>HarmonyOS Sans SC</vt:lpstr>
      <vt:lpstr>Arial Unicode MS</vt:lpstr>
      <vt:lpstr>等线</vt:lpstr>
      <vt:lpstr>Office 主题​​</vt:lpstr>
      <vt:lpstr>LLM智能运行：从智算到通算智算协同加速LLM推理</vt:lpstr>
      <vt:lpstr>目录</vt:lpstr>
      <vt:lpstr>LLM 推理服务部署形态</vt:lpstr>
      <vt:lpstr>LLM 推理服务部署形态</vt:lpstr>
      <vt:lpstr>通算智算协同推理 LLM - 推理请求调度协同</vt:lpstr>
      <vt:lpstr>通算智算协同推理 LLM - 模型稀疏化部署协同</vt:lpstr>
      <vt:lpstr>通算智算协同推理 LLM</vt:lpstr>
      <vt:lpstr>vLLM 调度优化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董微</cp:lastModifiedBy>
  <cp:revision>116</cp:revision>
  <dcterms:created xsi:type="dcterms:W3CDTF">2023-10-13T08:11:00Z</dcterms:created>
  <dcterms:modified xsi:type="dcterms:W3CDTF">2024-11-15T12:16:22Z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(3)Pl5FK/vAeNN36ZzOCAIVQo46D+KzoFvIv85UQYAJsBEe9qjmI9vsLY6o6l7UTs7SRDQITG7a
k8XRMF05l+J2k+CgX9BGn8gUGDrMJLgCFylJ1yAyGimJHpOOTgAo4UT38GKFvvbYqRVQnWHC
BoAVhFQg1yhQGv23reE01p8lMl68cRAUggzOiVActFv6QGSu2L7zkducMZ82FDM+Je2Ssvh2
PEVoUXP0+UQnOJOsKq</vt:lpwstr>
  </property>
  <property fmtid="{D5CDD505-2E9C-101B-9397-08002B2CF9AE}" pid="3" name="_2015_ms_pID_7253431">
    <vt:lpwstr>vR1kowiHlwIeFY3y2zZB6mfnbPt74b8oAxFnOpsnz8l1zpWDL9hcEC
Vgk+RuZRZdCcIPt0t3rIpF8XEEdwUMBqLlT4ufAwa0F8IBPIrfPBqqMur3fV2ZkzW4t5FLoc
K4yE7H3SA/u8hsQI+IKOTEKQ7pB+xKawKLHdF7Ur3UjXMnoDgKGtXXk+ogRDGPjtZoByclFP
T4W69NZho5r9bOj2OiqRqA5TXmkuUnpKBelI</vt:lpwstr>
  </property>
  <property fmtid="{D5CDD505-2E9C-101B-9397-08002B2CF9AE}" pid="4" name="_2015_ms_pID_7253432">
    <vt:lpwstr>yw==</vt:lpwstr>
  </property>
  <property fmtid="{D5CDD505-2E9C-101B-9397-08002B2CF9AE}" pid="5" name="ICV">
    <vt:lpwstr>056F9DD4544D49E682DFD941AA4FE1A0_12</vt:lpwstr>
  </property>
  <property fmtid="{D5CDD505-2E9C-101B-9397-08002B2CF9AE}" pid="6" name="KSOProductBuildVer">
    <vt:lpwstr>2052-12.1.0.18608</vt:lpwstr>
  </property>
</Properties>
</file>