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412" r:id="rId2"/>
    <p:sldId id="1060" r:id="rId3"/>
    <p:sldId id="1408" r:id="rId4"/>
    <p:sldId id="1398" r:id="rId5"/>
    <p:sldId id="1399" r:id="rId6"/>
    <p:sldId id="1400" r:id="rId7"/>
    <p:sldId id="1401" r:id="rId8"/>
    <p:sldId id="1402" r:id="rId9"/>
    <p:sldId id="1403" r:id="rId10"/>
    <p:sldId id="1404" r:id="rId11"/>
    <p:sldId id="1405" r:id="rId12"/>
    <p:sldId id="1407" r:id="rId13"/>
    <p:sldId id="1406"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userDrawn="1">
          <p15:clr>
            <a:srgbClr val="A4A3A4"/>
          </p15:clr>
        </p15:guide>
        <p15:guide id="2" pos="3840" userDrawn="1">
          <p15:clr>
            <a:srgbClr val="A4A3A4"/>
          </p15:clr>
        </p15:guide>
        <p15:guide id="3" orient="horz" pos="2180" userDrawn="1">
          <p15:clr>
            <a:srgbClr val="A4A3A4"/>
          </p15:clr>
        </p15:guide>
        <p15:guide id="4" pos="38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ica Zhao (赵萌萌)" initials="MZ(" lastIdx="8" clrIdx="0">
    <p:extLst>
      <p:ext uri="{19B8F6BF-5375-455C-9EA6-DF929625EA0E}">
        <p15:presenceInfo xmlns:p15="http://schemas.microsoft.com/office/powerpoint/2012/main" userId="S-1-5-21-1606980848-706699826-1801674531-693355" providerId="AD"/>
      </p:ext>
    </p:extLst>
  </p:cmAuthor>
  <p:cmAuthor id="2" name="Brian Chen (陈宇)-浪潮云" initials="BC(" lastIdx="4" clrIdx="1">
    <p:extLst>
      <p:ext uri="{19B8F6BF-5375-455C-9EA6-DF929625EA0E}">
        <p15:presenceInfo xmlns:p15="http://schemas.microsoft.com/office/powerpoint/2012/main" userId="S-1-5-21-1606980848-706699826-1801674531-2698120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90"/>
    <a:srgbClr val="00C4E0"/>
    <a:srgbClr val="1E6CEB"/>
    <a:srgbClr val="F1F4FF"/>
    <a:srgbClr val="FFFFFF"/>
    <a:srgbClr val="0E48CE"/>
    <a:srgbClr val="FF7F00"/>
    <a:srgbClr val="00A3A2"/>
    <a:srgbClr val="A6A6A6"/>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6" autoAdjust="0"/>
    <p:restoredTop sz="89980" autoAdjust="0"/>
  </p:normalViewPr>
  <p:slideViewPr>
    <p:cSldViewPr snapToGrid="0" showGuides="1">
      <p:cViewPr varScale="1">
        <p:scale>
          <a:sx n="147" d="100"/>
          <a:sy n="147" d="100"/>
        </p:scale>
        <p:origin x="954" y="108"/>
      </p:cViewPr>
      <p:guideLst>
        <p:guide orient="horz" pos="652"/>
        <p:guide pos="3840"/>
        <p:guide orient="horz" pos="2180"/>
        <p:guide pos="38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A0C8F-7677-4F0B-8D05-C6443F3AA978}" type="datetimeFigureOut">
              <a:rPr lang="zh-CN" altLang="en-US" smtClean="0"/>
              <a:t>2024/11/13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A4E4F-5D68-4CCB-9180-2123C011FD7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4A4E4F-5D68-4CCB-9180-2123C011FD7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4A4E4F-5D68-4CCB-9180-2123C011FD78}" type="slidenum">
              <a:rPr lang="zh-CN" altLang="en-US" smtClean="0"/>
              <a:t>11</a:t>
            </a:fld>
            <a:endParaRPr lang="zh-CN" altLang="en-US"/>
          </a:p>
        </p:txBody>
      </p:sp>
    </p:spTree>
    <p:extLst>
      <p:ext uri="{BB962C8B-B14F-4D97-AF65-F5344CB8AC3E}">
        <p14:creationId xmlns:p14="http://schemas.microsoft.com/office/powerpoint/2010/main" val="4136117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4A4E4F-5D68-4CCB-9180-2123C011FD78}" type="slidenum">
              <a:rPr lang="zh-CN" altLang="en-US" smtClean="0"/>
              <a:t>12</a:t>
            </a:fld>
            <a:endParaRPr lang="zh-CN" altLang="en-US"/>
          </a:p>
        </p:txBody>
      </p:sp>
    </p:spTree>
    <p:extLst>
      <p:ext uri="{BB962C8B-B14F-4D97-AF65-F5344CB8AC3E}">
        <p14:creationId xmlns:p14="http://schemas.microsoft.com/office/powerpoint/2010/main" val="317259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A4E4F-5D68-4CCB-9180-2123C011FD7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4887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4A4E4F-5D68-4CCB-9180-2123C011FD78}" type="slidenum">
              <a:rPr lang="zh-CN" altLang="en-US" smtClean="0"/>
              <a:t>4</a:t>
            </a:fld>
            <a:endParaRPr lang="zh-CN" altLang="en-US"/>
          </a:p>
        </p:txBody>
      </p:sp>
    </p:spTree>
    <p:extLst>
      <p:ext uri="{BB962C8B-B14F-4D97-AF65-F5344CB8AC3E}">
        <p14:creationId xmlns:p14="http://schemas.microsoft.com/office/powerpoint/2010/main" val="251084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4A4E4F-5D68-4CCB-9180-2123C011FD78}" type="slidenum">
              <a:rPr lang="zh-CN" altLang="en-US" smtClean="0"/>
              <a:t>5</a:t>
            </a:fld>
            <a:endParaRPr lang="zh-CN" altLang="en-US"/>
          </a:p>
        </p:txBody>
      </p:sp>
    </p:spTree>
    <p:extLst>
      <p:ext uri="{BB962C8B-B14F-4D97-AF65-F5344CB8AC3E}">
        <p14:creationId xmlns:p14="http://schemas.microsoft.com/office/powerpoint/2010/main" val="64785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4A4E4F-5D68-4CCB-9180-2123C011FD78}" type="slidenum">
              <a:rPr lang="zh-CN" altLang="en-US" smtClean="0"/>
              <a:t>6</a:t>
            </a:fld>
            <a:endParaRPr lang="zh-CN" altLang="en-US"/>
          </a:p>
        </p:txBody>
      </p:sp>
    </p:spTree>
    <p:extLst>
      <p:ext uri="{BB962C8B-B14F-4D97-AF65-F5344CB8AC3E}">
        <p14:creationId xmlns:p14="http://schemas.microsoft.com/office/powerpoint/2010/main" val="435346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4A4E4F-5D68-4CCB-9180-2123C011FD78}" type="slidenum">
              <a:rPr lang="zh-CN" altLang="en-US" smtClean="0"/>
              <a:t>7</a:t>
            </a:fld>
            <a:endParaRPr lang="zh-CN" altLang="en-US"/>
          </a:p>
        </p:txBody>
      </p:sp>
    </p:spTree>
    <p:extLst>
      <p:ext uri="{BB962C8B-B14F-4D97-AF65-F5344CB8AC3E}">
        <p14:creationId xmlns:p14="http://schemas.microsoft.com/office/powerpoint/2010/main" val="123617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4A4E4F-5D68-4CCB-9180-2123C011FD78}" type="slidenum">
              <a:rPr lang="zh-CN" altLang="en-US" smtClean="0"/>
              <a:t>8</a:t>
            </a:fld>
            <a:endParaRPr lang="zh-CN" altLang="en-US"/>
          </a:p>
        </p:txBody>
      </p:sp>
    </p:spTree>
    <p:extLst>
      <p:ext uri="{BB962C8B-B14F-4D97-AF65-F5344CB8AC3E}">
        <p14:creationId xmlns:p14="http://schemas.microsoft.com/office/powerpoint/2010/main" val="4068847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4A4E4F-5D68-4CCB-9180-2123C011FD78}" type="slidenum">
              <a:rPr lang="zh-CN" altLang="en-US" smtClean="0"/>
              <a:t>9</a:t>
            </a:fld>
            <a:endParaRPr lang="zh-CN" altLang="en-US"/>
          </a:p>
        </p:txBody>
      </p:sp>
    </p:spTree>
    <p:extLst>
      <p:ext uri="{BB962C8B-B14F-4D97-AF65-F5344CB8AC3E}">
        <p14:creationId xmlns:p14="http://schemas.microsoft.com/office/powerpoint/2010/main" val="260977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4A4E4F-5D68-4CCB-9180-2123C011FD78}" type="slidenum">
              <a:rPr lang="zh-CN" altLang="en-US" smtClean="0"/>
              <a:t>10</a:t>
            </a:fld>
            <a:endParaRPr lang="zh-CN" altLang="en-US"/>
          </a:p>
        </p:txBody>
      </p:sp>
    </p:spTree>
    <p:extLst>
      <p:ext uri="{BB962C8B-B14F-4D97-AF65-F5344CB8AC3E}">
        <p14:creationId xmlns:p14="http://schemas.microsoft.com/office/powerpoint/2010/main" val="349317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1.xml"/><Relationship Id="rId4"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D3D4D9">
            <a:alpha val="50000"/>
          </a:srgbClr>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9905407" y="6368114"/>
            <a:ext cx="1616327" cy="289051"/>
          </a:xfrm>
          <a:custGeom>
            <a:avLst/>
            <a:gdLst>
              <a:gd name="T0" fmla="*/ 607 w 809"/>
              <a:gd name="T1" fmla="*/ 56 h 142"/>
              <a:gd name="T2" fmla="*/ 266 w 809"/>
              <a:gd name="T3" fmla="*/ 24 h 142"/>
              <a:gd name="T4" fmla="*/ 280 w 809"/>
              <a:gd name="T5" fmla="*/ 132 h 142"/>
              <a:gd name="T6" fmla="*/ 339 w 809"/>
              <a:gd name="T7" fmla="*/ 95 h 142"/>
              <a:gd name="T8" fmla="*/ 341 w 809"/>
              <a:gd name="T9" fmla="*/ 6 h 142"/>
              <a:gd name="T10" fmla="*/ 316 w 809"/>
              <a:gd name="T11" fmla="*/ 81 h 142"/>
              <a:gd name="T12" fmla="*/ 331 w 809"/>
              <a:gd name="T13" fmla="*/ 27 h 142"/>
              <a:gd name="T14" fmla="*/ 471 w 809"/>
              <a:gd name="T15" fmla="*/ 99 h 142"/>
              <a:gd name="T16" fmla="*/ 523 w 809"/>
              <a:gd name="T17" fmla="*/ 24 h 142"/>
              <a:gd name="T18" fmla="*/ 493 w 809"/>
              <a:gd name="T19" fmla="*/ 14 h 142"/>
              <a:gd name="T20" fmla="*/ 402 w 809"/>
              <a:gd name="T21" fmla="*/ 78 h 142"/>
              <a:gd name="T22" fmla="*/ 370 w 809"/>
              <a:gd name="T23" fmla="*/ 72 h 142"/>
              <a:gd name="T24" fmla="*/ 473 w 809"/>
              <a:gd name="T25" fmla="*/ 6 h 142"/>
              <a:gd name="T26" fmla="*/ 29 w 809"/>
              <a:gd name="T27" fmla="*/ 36 h 142"/>
              <a:gd name="T28" fmla="*/ 46 w 809"/>
              <a:gd name="T29" fmla="*/ 6 h 142"/>
              <a:gd name="T30" fmla="*/ 43 w 809"/>
              <a:gd name="T31" fmla="*/ 99 h 142"/>
              <a:gd name="T32" fmla="*/ 115 w 809"/>
              <a:gd name="T33" fmla="*/ 27 h 142"/>
              <a:gd name="T34" fmla="*/ 147 w 809"/>
              <a:gd name="T35" fmla="*/ 33 h 142"/>
              <a:gd name="T36" fmla="*/ 226 w 809"/>
              <a:gd name="T37" fmla="*/ 43 h 142"/>
              <a:gd name="T38" fmla="*/ 191 w 809"/>
              <a:gd name="T39" fmla="*/ 27 h 142"/>
              <a:gd name="T40" fmla="*/ 188 w 809"/>
              <a:gd name="T41" fmla="*/ 6 h 142"/>
              <a:gd name="T42" fmla="*/ 180 w 809"/>
              <a:gd name="T43" fmla="*/ 62 h 142"/>
              <a:gd name="T44" fmla="*/ 215 w 809"/>
              <a:gd name="T45" fmla="*/ 78 h 142"/>
              <a:gd name="T46" fmla="*/ 217 w 809"/>
              <a:gd name="T47" fmla="*/ 99 h 142"/>
              <a:gd name="T48" fmla="*/ 698 w 809"/>
              <a:gd name="T49" fmla="*/ 16 h 142"/>
              <a:gd name="T50" fmla="*/ 698 w 809"/>
              <a:gd name="T51" fmla="*/ 16 h 142"/>
              <a:gd name="T52" fmla="*/ 724 w 809"/>
              <a:gd name="T53" fmla="*/ 56 h 142"/>
              <a:gd name="T54" fmla="*/ 755 w 809"/>
              <a:gd name="T55" fmla="*/ 22 h 142"/>
              <a:gd name="T56" fmla="*/ 755 w 809"/>
              <a:gd name="T57" fmla="*/ 6 h 142"/>
              <a:gd name="T58" fmla="*/ 730 w 809"/>
              <a:gd name="T59" fmla="*/ 6 h 142"/>
              <a:gd name="T60" fmla="*/ 743 w 809"/>
              <a:gd name="T61" fmla="*/ 22 h 142"/>
              <a:gd name="T62" fmla="*/ 743 w 809"/>
              <a:gd name="T63" fmla="*/ 66 h 142"/>
              <a:gd name="T64" fmla="*/ 730 w 809"/>
              <a:gd name="T65" fmla="*/ 75 h 142"/>
              <a:gd name="T66" fmla="*/ 755 w 809"/>
              <a:gd name="T67" fmla="*/ 95 h 142"/>
              <a:gd name="T68" fmla="*/ 755 w 809"/>
              <a:gd name="T69" fmla="*/ 75 h 142"/>
              <a:gd name="T70" fmla="*/ 768 w 809"/>
              <a:gd name="T71" fmla="*/ 66 h 142"/>
              <a:gd name="T72" fmla="*/ 743 w 809"/>
              <a:gd name="T73" fmla="*/ 57 h 142"/>
              <a:gd name="T74" fmla="*/ 756 w 809"/>
              <a:gd name="T75" fmla="*/ 39 h 142"/>
              <a:gd name="T76" fmla="*/ 756 w 809"/>
              <a:gd name="T77" fmla="*/ 39 h 142"/>
              <a:gd name="T78" fmla="*/ 796 w 809"/>
              <a:gd name="T79" fmla="*/ 15 h 142"/>
              <a:gd name="T80" fmla="*/ 774 w 809"/>
              <a:gd name="T81" fmla="*/ 18 h 142"/>
              <a:gd name="T82" fmla="*/ 796 w 809"/>
              <a:gd name="T83" fmla="*/ 64 h 142"/>
              <a:gd name="T84" fmla="*/ 790 w 809"/>
              <a:gd name="T85" fmla="*/ 90 h 142"/>
              <a:gd name="T86" fmla="*/ 809 w 809"/>
              <a:gd name="T87" fmla="*/ 90 h 142"/>
              <a:gd name="T88" fmla="*/ 796 w 809"/>
              <a:gd name="T89" fmla="*/ 55 h 142"/>
              <a:gd name="T90" fmla="*/ 796 w 809"/>
              <a:gd name="T91" fmla="*/ 55 h 142"/>
              <a:gd name="T92" fmla="*/ 724 w 809"/>
              <a:gd name="T93" fmla="*/ 52 h 142"/>
              <a:gd name="T94" fmla="*/ 607 w 809"/>
              <a:gd name="T95" fmla="*/ 37 h 142"/>
              <a:gd name="T96" fmla="*/ 607 w 809"/>
              <a:gd name="T97" fmla="*/ 30 h 142"/>
              <a:gd name="T98" fmla="*/ 684 w 809"/>
              <a:gd name="T99" fmla="*/ 55 h 142"/>
              <a:gd name="T100" fmla="*/ 632 w 809"/>
              <a:gd name="T101" fmla="*/ 55 h 142"/>
              <a:gd name="T102" fmla="*/ 684 w 809"/>
              <a:gd name="T103" fmla="*/ 42 h 142"/>
              <a:gd name="T104" fmla="*/ 675 w 809"/>
              <a:gd name="T105" fmla="*/ 6 h 142"/>
              <a:gd name="T106" fmla="*/ 640 w 809"/>
              <a:gd name="T107" fmla="*/ 0 h 142"/>
              <a:gd name="T108" fmla="*/ 614 w 809"/>
              <a:gd name="T109" fmla="*/ 90 h 142"/>
              <a:gd name="T110" fmla="*/ 646 w 809"/>
              <a:gd name="T111" fmla="*/ 90 h 142"/>
              <a:gd name="T112" fmla="*/ 632 w 809"/>
              <a:gd name="T113" fmla="*/ 62 h 142"/>
              <a:gd name="T114" fmla="*/ 684 w 809"/>
              <a:gd name="T115" fmla="*/ 55 h 142"/>
              <a:gd name="T116" fmla="*/ 632 w 809"/>
              <a:gd name="T117" fmla="*/ 24 h 142"/>
              <a:gd name="T118" fmla="*/ 666 w 809"/>
              <a:gd name="T119" fmla="*/ 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9" h="142">
                <a:moveTo>
                  <a:pt x="581" y="80"/>
                </a:moveTo>
                <a:cubicBezTo>
                  <a:pt x="581" y="99"/>
                  <a:pt x="581" y="99"/>
                  <a:pt x="581" y="99"/>
                </a:cubicBezTo>
                <a:cubicBezTo>
                  <a:pt x="587" y="96"/>
                  <a:pt x="598" y="88"/>
                  <a:pt x="607" y="78"/>
                </a:cubicBezTo>
                <a:cubicBezTo>
                  <a:pt x="607" y="56"/>
                  <a:pt x="607" y="56"/>
                  <a:pt x="607" y="56"/>
                </a:cubicBezTo>
                <a:cubicBezTo>
                  <a:pt x="598" y="67"/>
                  <a:pt x="589" y="75"/>
                  <a:pt x="581" y="80"/>
                </a:cubicBezTo>
                <a:close/>
                <a:moveTo>
                  <a:pt x="341" y="6"/>
                </a:moveTo>
                <a:cubicBezTo>
                  <a:pt x="269" y="6"/>
                  <a:pt x="269" y="6"/>
                  <a:pt x="269" y="6"/>
                </a:cubicBezTo>
                <a:cubicBezTo>
                  <a:pt x="266" y="24"/>
                  <a:pt x="266" y="24"/>
                  <a:pt x="266" y="24"/>
                </a:cubicBezTo>
                <a:cubicBezTo>
                  <a:pt x="283" y="36"/>
                  <a:pt x="283" y="36"/>
                  <a:pt x="283" y="36"/>
                </a:cubicBezTo>
                <a:cubicBezTo>
                  <a:pt x="263" y="47"/>
                  <a:pt x="263" y="47"/>
                  <a:pt x="263" y="47"/>
                </a:cubicBezTo>
                <a:cubicBezTo>
                  <a:pt x="248" y="142"/>
                  <a:pt x="248" y="142"/>
                  <a:pt x="248" y="142"/>
                </a:cubicBezTo>
                <a:cubicBezTo>
                  <a:pt x="280" y="132"/>
                  <a:pt x="280" y="132"/>
                  <a:pt x="280" y="132"/>
                </a:cubicBezTo>
                <a:cubicBezTo>
                  <a:pt x="285" y="97"/>
                  <a:pt x="285" y="97"/>
                  <a:pt x="285" y="97"/>
                </a:cubicBezTo>
                <a:cubicBezTo>
                  <a:pt x="289" y="99"/>
                  <a:pt x="295" y="99"/>
                  <a:pt x="295" y="99"/>
                </a:cubicBezTo>
                <a:cubicBezTo>
                  <a:pt x="326" y="99"/>
                  <a:pt x="326" y="99"/>
                  <a:pt x="326" y="99"/>
                </a:cubicBezTo>
                <a:cubicBezTo>
                  <a:pt x="334" y="99"/>
                  <a:pt x="339" y="95"/>
                  <a:pt x="339" y="95"/>
                </a:cubicBezTo>
                <a:cubicBezTo>
                  <a:pt x="354" y="87"/>
                  <a:pt x="357" y="73"/>
                  <a:pt x="357" y="73"/>
                </a:cubicBezTo>
                <a:cubicBezTo>
                  <a:pt x="363" y="32"/>
                  <a:pt x="363" y="32"/>
                  <a:pt x="363" y="32"/>
                </a:cubicBezTo>
                <a:cubicBezTo>
                  <a:pt x="365" y="25"/>
                  <a:pt x="361" y="19"/>
                  <a:pt x="361" y="19"/>
                </a:cubicBezTo>
                <a:cubicBezTo>
                  <a:pt x="355" y="6"/>
                  <a:pt x="341" y="6"/>
                  <a:pt x="341" y="6"/>
                </a:cubicBezTo>
                <a:close/>
                <a:moveTo>
                  <a:pt x="333" y="34"/>
                </a:moveTo>
                <a:cubicBezTo>
                  <a:pt x="327" y="71"/>
                  <a:pt x="327" y="71"/>
                  <a:pt x="327" y="71"/>
                </a:cubicBezTo>
                <a:cubicBezTo>
                  <a:pt x="326" y="74"/>
                  <a:pt x="325" y="76"/>
                  <a:pt x="323" y="78"/>
                </a:cubicBezTo>
                <a:cubicBezTo>
                  <a:pt x="321" y="80"/>
                  <a:pt x="319" y="81"/>
                  <a:pt x="316" y="81"/>
                </a:cubicBezTo>
                <a:cubicBezTo>
                  <a:pt x="288" y="81"/>
                  <a:pt x="288" y="81"/>
                  <a:pt x="288" y="81"/>
                </a:cubicBezTo>
                <a:cubicBezTo>
                  <a:pt x="297" y="24"/>
                  <a:pt x="297" y="24"/>
                  <a:pt x="297" y="24"/>
                </a:cubicBezTo>
                <a:cubicBezTo>
                  <a:pt x="325" y="24"/>
                  <a:pt x="325" y="24"/>
                  <a:pt x="325" y="24"/>
                </a:cubicBezTo>
                <a:cubicBezTo>
                  <a:pt x="328" y="24"/>
                  <a:pt x="330" y="25"/>
                  <a:pt x="331" y="27"/>
                </a:cubicBezTo>
                <a:cubicBezTo>
                  <a:pt x="333" y="29"/>
                  <a:pt x="333" y="31"/>
                  <a:pt x="333" y="34"/>
                </a:cubicBezTo>
                <a:close/>
                <a:moveTo>
                  <a:pt x="493" y="14"/>
                </a:moveTo>
                <a:cubicBezTo>
                  <a:pt x="487" y="20"/>
                  <a:pt x="483" y="26"/>
                  <a:pt x="482" y="33"/>
                </a:cubicBezTo>
                <a:cubicBezTo>
                  <a:pt x="471" y="99"/>
                  <a:pt x="471" y="99"/>
                  <a:pt x="471" y="99"/>
                </a:cubicBezTo>
                <a:cubicBezTo>
                  <a:pt x="502" y="99"/>
                  <a:pt x="502" y="99"/>
                  <a:pt x="502" y="99"/>
                </a:cubicBezTo>
                <a:cubicBezTo>
                  <a:pt x="512" y="34"/>
                  <a:pt x="512" y="34"/>
                  <a:pt x="512" y="34"/>
                </a:cubicBezTo>
                <a:cubicBezTo>
                  <a:pt x="512" y="31"/>
                  <a:pt x="514" y="29"/>
                  <a:pt x="516" y="27"/>
                </a:cubicBezTo>
                <a:cubicBezTo>
                  <a:pt x="518" y="25"/>
                  <a:pt x="520" y="24"/>
                  <a:pt x="523" y="24"/>
                </a:cubicBezTo>
                <a:cubicBezTo>
                  <a:pt x="523" y="24"/>
                  <a:pt x="545" y="24"/>
                  <a:pt x="545" y="24"/>
                </a:cubicBezTo>
                <a:cubicBezTo>
                  <a:pt x="545" y="24"/>
                  <a:pt x="556" y="6"/>
                  <a:pt x="556" y="6"/>
                </a:cubicBezTo>
                <a:cubicBezTo>
                  <a:pt x="513" y="6"/>
                  <a:pt x="513" y="6"/>
                  <a:pt x="513" y="6"/>
                </a:cubicBezTo>
                <a:cubicBezTo>
                  <a:pt x="505" y="7"/>
                  <a:pt x="500" y="9"/>
                  <a:pt x="493" y="14"/>
                </a:cubicBezTo>
                <a:close/>
                <a:moveTo>
                  <a:pt x="443" y="6"/>
                </a:moveTo>
                <a:cubicBezTo>
                  <a:pt x="431" y="81"/>
                  <a:pt x="431" y="81"/>
                  <a:pt x="431" y="81"/>
                </a:cubicBezTo>
                <a:cubicBezTo>
                  <a:pt x="408" y="81"/>
                  <a:pt x="408" y="81"/>
                  <a:pt x="408" y="81"/>
                </a:cubicBezTo>
                <a:cubicBezTo>
                  <a:pt x="405" y="81"/>
                  <a:pt x="403" y="80"/>
                  <a:pt x="402" y="78"/>
                </a:cubicBezTo>
                <a:cubicBezTo>
                  <a:pt x="400" y="76"/>
                  <a:pt x="400" y="74"/>
                  <a:pt x="400" y="71"/>
                </a:cubicBezTo>
                <a:cubicBezTo>
                  <a:pt x="411" y="6"/>
                  <a:pt x="411" y="6"/>
                  <a:pt x="411" y="6"/>
                </a:cubicBezTo>
                <a:cubicBezTo>
                  <a:pt x="380" y="6"/>
                  <a:pt x="380" y="6"/>
                  <a:pt x="380" y="6"/>
                </a:cubicBezTo>
                <a:cubicBezTo>
                  <a:pt x="370" y="72"/>
                  <a:pt x="370" y="72"/>
                  <a:pt x="370" y="72"/>
                </a:cubicBezTo>
                <a:cubicBezTo>
                  <a:pt x="368" y="79"/>
                  <a:pt x="370" y="85"/>
                  <a:pt x="375" y="91"/>
                </a:cubicBezTo>
                <a:cubicBezTo>
                  <a:pt x="379" y="96"/>
                  <a:pt x="385" y="99"/>
                  <a:pt x="392" y="99"/>
                </a:cubicBezTo>
                <a:cubicBezTo>
                  <a:pt x="458" y="99"/>
                  <a:pt x="458" y="99"/>
                  <a:pt x="458" y="99"/>
                </a:cubicBezTo>
                <a:cubicBezTo>
                  <a:pt x="473" y="6"/>
                  <a:pt x="473" y="6"/>
                  <a:pt x="473" y="6"/>
                </a:cubicBezTo>
                <a:lnTo>
                  <a:pt x="443" y="6"/>
                </a:lnTo>
                <a:close/>
                <a:moveTo>
                  <a:pt x="15" y="6"/>
                </a:moveTo>
                <a:cubicBezTo>
                  <a:pt x="12" y="24"/>
                  <a:pt x="12" y="24"/>
                  <a:pt x="12" y="24"/>
                </a:cubicBezTo>
                <a:cubicBezTo>
                  <a:pt x="29" y="36"/>
                  <a:pt x="29" y="36"/>
                  <a:pt x="29" y="36"/>
                </a:cubicBezTo>
                <a:cubicBezTo>
                  <a:pt x="9" y="47"/>
                  <a:pt x="9" y="47"/>
                  <a:pt x="9" y="47"/>
                </a:cubicBezTo>
                <a:cubicBezTo>
                  <a:pt x="0" y="99"/>
                  <a:pt x="0" y="99"/>
                  <a:pt x="0" y="99"/>
                </a:cubicBezTo>
                <a:cubicBezTo>
                  <a:pt x="31" y="99"/>
                  <a:pt x="31" y="99"/>
                  <a:pt x="31" y="99"/>
                </a:cubicBezTo>
                <a:cubicBezTo>
                  <a:pt x="46" y="6"/>
                  <a:pt x="46" y="6"/>
                  <a:pt x="46" y="6"/>
                </a:cubicBezTo>
                <a:lnTo>
                  <a:pt x="15" y="6"/>
                </a:lnTo>
                <a:close/>
                <a:moveTo>
                  <a:pt x="124" y="6"/>
                </a:moveTo>
                <a:cubicBezTo>
                  <a:pt x="58" y="6"/>
                  <a:pt x="58" y="6"/>
                  <a:pt x="58" y="6"/>
                </a:cubicBezTo>
                <a:cubicBezTo>
                  <a:pt x="43" y="99"/>
                  <a:pt x="43" y="99"/>
                  <a:pt x="43" y="99"/>
                </a:cubicBezTo>
                <a:cubicBezTo>
                  <a:pt x="74" y="99"/>
                  <a:pt x="74" y="99"/>
                  <a:pt x="74" y="99"/>
                </a:cubicBezTo>
                <a:cubicBezTo>
                  <a:pt x="86" y="24"/>
                  <a:pt x="86" y="24"/>
                  <a:pt x="86" y="24"/>
                </a:cubicBezTo>
                <a:cubicBezTo>
                  <a:pt x="109" y="24"/>
                  <a:pt x="109" y="24"/>
                  <a:pt x="109" y="24"/>
                </a:cubicBezTo>
                <a:cubicBezTo>
                  <a:pt x="111" y="24"/>
                  <a:pt x="113" y="25"/>
                  <a:pt x="115" y="27"/>
                </a:cubicBezTo>
                <a:cubicBezTo>
                  <a:pt x="116" y="29"/>
                  <a:pt x="117" y="31"/>
                  <a:pt x="116" y="34"/>
                </a:cubicBezTo>
                <a:cubicBezTo>
                  <a:pt x="106" y="99"/>
                  <a:pt x="106" y="99"/>
                  <a:pt x="106" y="99"/>
                </a:cubicBezTo>
                <a:cubicBezTo>
                  <a:pt x="136" y="99"/>
                  <a:pt x="136" y="99"/>
                  <a:pt x="136" y="99"/>
                </a:cubicBezTo>
                <a:cubicBezTo>
                  <a:pt x="147" y="33"/>
                  <a:pt x="147" y="33"/>
                  <a:pt x="147" y="33"/>
                </a:cubicBezTo>
                <a:cubicBezTo>
                  <a:pt x="148" y="26"/>
                  <a:pt x="146" y="20"/>
                  <a:pt x="142" y="14"/>
                </a:cubicBezTo>
                <a:cubicBezTo>
                  <a:pt x="137" y="9"/>
                  <a:pt x="131" y="6"/>
                  <a:pt x="124" y="6"/>
                </a:cubicBezTo>
                <a:close/>
                <a:moveTo>
                  <a:pt x="244" y="51"/>
                </a:moveTo>
                <a:cubicBezTo>
                  <a:pt x="240" y="46"/>
                  <a:pt x="234" y="43"/>
                  <a:pt x="226" y="43"/>
                </a:cubicBezTo>
                <a:cubicBezTo>
                  <a:pt x="195" y="43"/>
                  <a:pt x="195" y="43"/>
                  <a:pt x="195" y="43"/>
                </a:cubicBezTo>
                <a:cubicBezTo>
                  <a:pt x="192" y="43"/>
                  <a:pt x="190" y="42"/>
                  <a:pt x="189" y="40"/>
                </a:cubicBezTo>
                <a:cubicBezTo>
                  <a:pt x="187" y="39"/>
                  <a:pt x="187" y="36"/>
                  <a:pt x="187" y="34"/>
                </a:cubicBezTo>
                <a:cubicBezTo>
                  <a:pt x="188" y="31"/>
                  <a:pt x="189" y="29"/>
                  <a:pt x="191" y="27"/>
                </a:cubicBezTo>
                <a:cubicBezTo>
                  <a:pt x="193" y="25"/>
                  <a:pt x="195" y="24"/>
                  <a:pt x="198" y="24"/>
                </a:cubicBezTo>
                <a:cubicBezTo>
                  <a:pt x="254" y="24"/>
                  <a:pt x="254" y="24"/>
                  <a:pt x="254" y="24"/>
                </a:cubicBezTo>
                <a:cubicBezTo>
                  <a:pt x="257" y="6"/>
                  <a:pt x="257" y="6"/>
                  <a:pt x="257" y="6"/>
                </a:cubicBezTo>
                <a:cubicBezTo>
                  <a:pt x="188" y="6"/>
                  <a:pt x="188" y="6"/>
                  <a:pt x="188" y="6"/>
                </a:cubicBezTo>
                <a:cubicBezTo>
                  <a:pt x="181" y="7"/>
                  <a:pt x="174" y="9"/>
                  <a:pt x="168" y="14"/>
                </a:cubicBezTo>
                <a:cubicBezTo>
                  <a:pt x="162" y="20"/>
                  <a:pt x="158" y="26"/>
                  <a:pt x="157" y="33"/>
                </a:cubicBezTo>
                <a:cubicBezTo>
                  <a:pt x="156" y="41"/>
                  <a:pt x="157" y="48"/>
                  <a:pt x="162" y="54"/>
                </a:cubicBezTo>
                <a:cubicBezTo>
                  <a:pt x="166" y="59"/>
                  <a:pt x="172" y="62"/>
                  <a:pt x="180" y="62"/>
                </a:cubicBezTo>
                <a:cubicBezTo>
                  <a:pt x="211" y="62"/>
                  <a:pt x="211" y="62"/>
                  <a:pt x="211" y="62"/>
                </a:cubicBezTo>
                <a:cubicBezTo>
                  <a:pt x="214" y="62"/>
                  <a:pt x="216" y="63"/>
                  <a:pt x="217" y="65"/>
                </a:cubicBezTo>
                <a:cubicBezTo>
                  <a:pt x="218" y="66"/>
                  <a:pt x="219" y="69"/>
                  <a:pt x="219" y="71"/>
                </a:cubicBezTo>
                <a:cubicBezTo>
                  <a:pt x="218" y="74"/>
                  <a:pt x="217" y="76"/>
                  <a:pt x="215" y="78"/>
                </a:cubicBezTo>
                <a:cubicBezTo>
                  <a:pt x="213" y="80"/>
                  <a:pt x="211" y="81"/>
                  <a:pt x="208" y="81"/>
                </a:cubicBezTo>
                <a:cubicBezTo>
                  <a:pt x="152" y="81"/>
                  <a:pt x="152" y="81"/>
                  <a:pt x="152" y="81"/>
                </a:cubicBezTo>
                <a:cubicBezTo>
                  <a:pt x="149" y="99"/>
                  <a:pt x="149" y="99"/>
                  <a:pt x="149" y="99"/>
                </a:cubicBezTo>
                <a:cubicBezTo>
                  <a:pt x="217" y="99"/>
                  <a:pt x="217" y="99"/>
                  <a:pt x="217" y="99"/>
                </a:cubicBezTo>
                <a:cubicBezTo>
                  <a:pt x="225" y="99"/>
                  <a:pt x="231" y="96"/>
                  <a:pt x="238" y="91"/>
                </a:cubicBezTo>
                <a:cubicBezTo>
                  <a:pt x="244" y="86"/>
                  <a:pt x="247" y="79"/>
                  <a:pt x="249" y="72"/>
                </a:cubicBezTo>
                <a:cubicBezTo>
                  <a:pt x="250" y="64"/>
                  <a:pt x="249" y="57"/>
                  <a:pt x="244" y="51"/>
                </a:cubicBezTo>
                <a:close/>
                <a:moveTo>
                  <a:pt x="698" y="16"/>
                </a:moveTo>
                <a:cubicBezTo>
                  <a:pt x="705" y="19"/>
                  <a:pt x="715" y="24"/>
                  <a:pt x="724" y="30"/>
                </a:cubicBezTo>
                <a:cubicBezTo>
                  <a:pt x="724" y="14"/>
                  <a:pt x="724" y="14"/>
                  <a:pt x="724" y="14"/>
                </a:cubicBezTo>
                <a:cubicBezTo>
                  <a:pt x="715" y="8"/>
                  <a:pt x="705" y="3"/>
                  <a:pt x="698" y="0"/>
                </a:cubicBezTo>
                <a:lnTo>
                  <a:pt x="698" y="16"/>
                </a:lnTo>
                <a:close/>
                <a:moveTo>
                  <a:pt x="698" y="80"/>
                </a:moveTo>
                <a:cubicBezTo>
                  <a:pt x="698" y="99"/>
                  <a:pt x="698" y="99"/>
                  <a:pt x="698" y="99"/>
                </a:cubicBezTo>
                <a:cubicBezTo>
                  <a:pt x="703" y="96"/>
                  <a:pt x="715" y="88"/>
                  <a:pt x="724" y="78"/>
                </a:cubicBezTo>
                <a:cubicBezTo>
                  <a:pt x="724" y="56"/>
                  <a:pt x="724" y="56"/>
                  <a:pt x="724" y="56"/>
                </a:cubicBezTo>
                <a:cubicBezTo>
                  <a:pt x="716" y="66"/>
                  <a:pt x="705" y="75"/>
                  <a:pt x="698" y="80"/>
                </a:cubicBezTo>
                <a:close/>
                <a:moveTo>
                  <a:pt x="760" y="22"/>
                </a:moveTo>
                <a:cubicBezTo>
                  <a:pt x="760" y="22"/>
                  <a:pt x="760" y="22"/>
                  <a:pt x="760" y="22"/>
                </a:cubicBezTo>
                <a:cubicBezTo>
                  <a:pt x="755" y="22"/>
                  <a:pt x="755" y="22"/>
                  <a:pt x="755" y="22"/>
                </a:cubicBezTo>
                <a:cubicBezTo>
                  <a:pt x="755" y="15"/>
                  <a:pt x="755" y="15"/>
                  <a:pt x="755" y="15"/>
                </a:cubicBezTo>
                <a:cubicBezTo>
                  <a:pt x="768" y="15"/>
                  <a:pt x="768" y="15"/>
                  <a:pt x="768" y="15"/>
                </a:cubicBezTo>
                <a:cubicBezTo>
                  <a:pt x="768" y="6"/>
                  <a:pt x="768" y="6"/>
                  <a:pt x="768" y="6"/>
                </a:cubicBezTo>
                <a:cubicBezTo>
                  <a:pt x="755" y="6"/>
                  <a:pt x="755" y="6"/>
                  <a:pt x="755" y="6"/>
                </a:cubicBezTo>
                <a:cubicBezTo>
                  <a:pt x="755" y="0"/>
                  <a:pt x="755" y="0"/>
                  <a:pt x="755" y="0"/>
                </a:cubicBezTo>
                <a:cubicBezTo>
                  <a:pt x="743" y="0"/>
                  <a:pt x="743" y="0"/>
                  <a:pt x="743" y="0"/>
                </a:cubicBezTo>
                <a:cubicBezTo>
                  <a:pt x="743" y="6"/>
                  <a:pt x="743" y="6"/>
                  <a:pt x="743" y="6"/>
                </a:cubicBezTo>
                <a:cubicBezTo>
                  <a:pt x="730" y="6"/>
                  <a:pt x="730" y="6"/>
                  <a:pt x="730" y="6"/>
                </a:cubicBezTo>
                <a:cubicBezTo>
                  <a:pt x="730" y="15"/>
                  <a:pt x="730" y="15"/>
                  <a:pt x="730" y="15"/>
                </a:cubicBezTo>
                <a:cubicBezTo>
                  <a:pt x="743" y="15"/>
                  <a:pt x="743" y="15"/>
                  <a:pt x="743" y="15"/>
                </a:cubicBezTo>
                <a:cubicBezTo>
                  <a:pt x="743" y="22"/>
                  <a:pt x="743" y="22"/>
                  <a:pt x="743" y="22"/>
                </a:cubicBezTo>
                <a:cubicBezTo>
                  <a:pt x="743" y="22"/>
                  <a:pt x="743" y="22"/>
                  <a:pt x="743" y="22"/>
                </a:cubicBezTo>
                <a:cubicBezTo>
                  <a:pt x="743" y="22"/>
                  <a:pt x="743" y="22"/>
                  <a:pt x="743" y="22"/>
                </a:cubicBezTo>
                <a:cubicBezTo>
                  <a:pt x="730" y="22"/>
                  <a:pt x="730" y="22"/>
                  <a:pt x="730" y="22"/>
                </a:cubicBezTo>
                <a:cubicBezTo>
                  <a:pt x="730" y="66"/>
                  <a:pt x="730" y="66"/>
                  <a:pt x="730" y="66"/>
                </a:cubicBezTo>
                <a:cubicBezTo>
                  <a:pt x="743" y="66"/>
                  <a:pt x="743" y="66"/>
                  <a:pt x="743" y="66"/>
                </a:cubicBezTo>
                <a:cubicBezTo>
                  <a:pt x="743" y="66"/>
                  <a:pt x="743" y="66"/>
                  <a:pt x="743" y="66"/>
                </a:cubicBezTo>
                <a:cubicBezTo>
                  <a:pt x="743" y="66"/>
                  <a:pt x="743" y="66"/>
                  <a:pt x="743" y="66"/>
                </a:cubicBezTo>
                <a:cubicBezTo>
                  <a:pt x="743" y="75"/>
                  <a:pt x="743" y="75"/>
                  <a:pt x="743" y="75"/>
                </a:cubicBezTo>
                <a:cubicBezTo>
                  <a:pt x="730" y="75"/>
                  <a:pt x="730" y="75"/>
                  <a:pt x="730" y="75"/>
                </a:cubicBezTo>
                <a:cubicBezTo>
                  <a:pt x="730" y="83"/>
                  <a:pt x="730" y="83"/>
                  <a:pt x="730" y="83"/>
                </a:cubicBezTo>
                <a:cubicBezTo>
                  <a:pt x="743" y="83"/>
                  <a:pt x="743" y="83"/>
                  <a:pt x="743" y="83"/>
                </a:cubicBezTo>
                <a:cubicBezTo>
                  <a:pt x="743" y="99"/>
                  <a:pt x="743" y="99"/>
                  <a:pt x="743" y="99"/>
                </a:cubicBezTo>
                <a:cubicBezTo>
                  <a:pt x="755" y="95"/>
                  <a:pt x="755" y="95"/>
                  <a:pt x="755" y="95"/>
                </a:cubicBezTo>
                <a:cubicBezTo>
                  <a:pt x="755" y="83"/>
                  <a:pt x="755" y="83"/>
                  <a:pt x="755" y="83"/>
                </a:cubicBezTo>
                <a:cubicBezTo>
                  <a:pt x="768" y="83"/>
                  <a:pt x="768" y="83"/>
                  <a:pt x="768" y="83"/>
                </a:cubicBezTo>
                <a:cubicBezTo>
                  <a:pt x="768" y="75"/>
                  <a:pt x="768" y="75"/>
                  <a:pt x="768" y="75"/>
                </a:cubicBezTo>
                <a:cubicBezTo>
                  <a:pt x="755" y="75"/>
                  <a:pt x="755" y="75"/>
                  <a:pt x="755" y="75"/>
                </a:cubicBezTo>
                <a:cubicBezTo>
                  <a:pt x="755" y="66"/>
                  <a:pt x="755" y="66"/>
                  <a:pt x="755" y="66"/>
                </a:cubicBezTo>
                <a:cubicBezTo>
                  <a:pt x="756" y="66"/>
                  <a:pt x="756" y="66"/>
                  <a:pt x="756" y="66"/>
                </a:cubicBezTo>
                <a:cubicBezTo>
                  <a:pt x="756" y="66"/>
                  <a:pt x="756" y="66"/>
                  <a:pt x="756" y="66"/>
                </a:cubicBezTo>
                <a:cubicBezTo>
                  <a:pt x="768" y="66"/>
                  <a:pt x="768" y="66"/>
                  <a:pt x="768" y="66"/>
                </a:cubicBezTo>
                <a:cubicBezTo>
                  <a:pt x="768" y="30"/>
                  <a:pt x="768" y="30"/>
                  <a:pt x="768" y="30"/>
                </a:cubicBezTo>
                <a:cubicBezTo>
                  <a:pt x="768" y="25"/>
                  <a:pt x="764" y="22"/>
                  <a:pt x="760" y="22"/>
                </a:cubicBezTo>
                <a:close/>
                <a:moveTo>
                  <a:pt x="756" y="57"/>
                </a:moveTo>
                <a:cubicBezTo>
                  <a:pt x="743" y="57"/>
                  <a:pt x="743" y="57"/>
                  <a:pt x="743" y="57"/>
                </a:cubicBezTo>
                <a:cubicBezTo>
                  <a:pt x="743" y="48"/>
                  <a:pt x="743" y="48"/>
                  <a:pt x="743" y="48"/>
                </a:cubicBezTo>
                <a:cubicBezTo>
                  <a:pt x="756" y="48"/>
                  <a:pt x="756" y="48"/>
                  <a:pt x="756" y="48"/>
                </a:cubicBezTo>
                <a:lnTo>
                  <a:pt x="756" y="57"/>
                </a:lnTo>
                <a:close/>
                <a:moveTo>
                  <a:pt x="756" y="39"/>
                </a:moveTo>
                <a:cubicBezTo>
                  <a:pt x="743" y="39"/>
                  <a:pt x="743" y="39"/>
                  <a:pt x="743" y="39"/>
                </a:cubicBezTo>
                <a:cubicBezTo>
                  <a:pt x="743" y="31"/>
                  <a:pt x="743" y="31"/>
                  <a:pt x="743" y="31"/>
                </a:cubicBezTo>
                <a:cubicBezTo>
                  <a:pt x="756" y="31"/>
                  <a:pt x="756" y="31"/>
                  <a:pt x="756" y="31"/>
                </a:cubicBezTo>
                <a:lnTo>
                  <a:pt x="756" y="39"/>
                </a:lnTo>
                <a:close/>
                <a:moveTo>
                  <a:pt x="801" y="6"/>
                </a:moveTo>
                <a:cubicBezTo>
                  <a:pt x="774" y="6"/>
                  <a:pt x="774" y="6"/>
                  <a:pt x="774" y="6"/>
                </a:cubicBezTo>
                <a:cubicBezTo>
                  <a:pt x="774" y="15"/>
                  <a:pt x="774" y="15"/>
                  <a:pt x="774" y="15"/>
                </a:cubicBezTo>
                <a:cubicBezTo>
                  <a:pt x="796" y="15"/>
                  <a:pt x="796" y="15"/>
                  <a:pt x="796" y="15"/>
                </a:cubicBezTo>
                <a:cubicBezTo>
                  <a:pt x="796" y="31"/>
                  <a:pt x="796" y="31"/>
                  <a:pt x="796" y="31"/>
                </a:cubicBezTo>
                <a:cubicBezTo>
                  <a:pt x="786" y="31"/>
                  <a:pt x="786" y="31"/>
                  <a:pt x="786" y="31"/>
                </a:cubicBezTo>
                <a:cubicBezTo>
                  <a:pt x="786" y="25"/>
                  <a:pt x="786" y="21"/>
                  <a:pt x="786" y="18"/>
                </a:cubicBezTo>
                <a:cubicBezTo>
                  <a:pt x="774" y="18"/>
                  <a:pt x="774" y="18"/>
                  <a:pt x="774" y="18"/>
                </a:cubicBezTo>
                <a:cubicBezTo>
                  <a:pt x="774" y="27"/>
                  <a:pt x="774" y="68"/>
                  <a:pt x="773" y="99"/>
                </a:cubicBezTo>
                <a:cubicBezTo>
                  <a:pt x="785" y="95"/>
                  <a:pt x="785" y="95"/>
                  <a:pt x="785" y="95"/>
                </a:cubicBezTo>
                <a:cubicBezTo>
                  <a:pt x="786" y="85"/>
                  <a:pt x="786" y="74"/>
                  <a:pt x="786" y="64"/>
                </a:cubicBezTo>
                <a:cubicBezTo>
                  <a:pt x="796" y="64"/>
                  <a:pt x="796" y="64"/>
                  <a:pt x="796" y="64"/>
                </a:cubicBezTo>
                <a:cubicBezTo>
                  <a:pt x="796" y="88"/>
                  <a:pt x="796" y="88"/>
                  <a:pt x="796" y="88"/>
                </a:cubicBezTo>
                <a:cubicBezTo>
                  <a:pt x="796" y="89"/>
                  <a:pt x="795" y="90"/>
                  <a:pt x="794" y="90"/>
                </a:cubicBezTo>
                <a:cubicBezTo>
                  <a:pt x="794" y="90"/>
                  <a:pt x="794" y="90"/>
                  <a:pt x="794" y="90"/>
                </a:cubicBezTo>
                <a:cubicBezTo>
                  <a:pt x="790" y="90"/>
                  <a:pt x="790" y="90"/>
                  <a:pt x="790" y="90"/>
                </a:cubicBezTo>
                <a:cubicBezTo>
                  <a:pt x="790" y="99"/>
                  <a:pt x="790" y="99"/>
                  <a:pt x="790" y="99"/>
                </a:cubicBezTo>
                <a:cubicBezTo>
                  <a:pt x="799" y="99"/>
                  <a:pt x="799" y="99"/>
                  <a:pt x="799" y="99"/>
                </a:cubicBezTo>
                <a:cubicBezTo>
                  <a:pt x="799" y="99"/>
                  <a:pt x="799" y="99"/>
                  <a:pt x="799" y="99"/>
                </a:cubicBezTo>
                <a:cubicBezTo>
                  <a:pt x="805" y="99"/>
                  <a:pt x="809" y="95"/>
                  <a:pt x="809" y="90"/>
                </a:cubicBezTo>
                <a:cubicBezTo>
                  <a:pt x="809" y="90"/>
                  <a:pt x="809" y="90"/>
                  <a:pt x="809" y="90"/>
                </a:cubicBezTo>
                <a:cubicBezTo>
                  <a:pt x="809" y="14"/>
                  <a:pt x="809" y="14"/>
                  <a:pt x="809" y="14"/>
                </a:cubicBezTo>
                <a:cubicBezTo>
                  <a:pt x="809" y="10"/>
                  <a:pt x="805" y="6"/>
                  <a:pt x="801" y="6"/>
                </a:cubicBezTo>
                <a:close/>
                <a:moveTo>
                  <a:pt x="796" y="55"/>
                </a:moveTo>
                <a:cubicBezTo>
                  <a:pt x="786" y="55"/>
                  <a:pt x="786" y="55"/>
                  <a:pt x="786" y="55"/>
                </a:cubicBezTo>
                <a:cubicBezTo>
                  <a:pt x="786" y="49"/>
                  <a:pt x="786" y="44"/>
                  <a:pt x="786" y="39"/>
                </a:cubicBezTo>
                <a:cubicBezTo>
                  <a:pt x="796" y="39"/>
                  <a:pt x="796" y="39"/>
                  <a:pt x="796" y="39"/>
                </a:cubicBezTo>
                <a:lnTo>
                  <a:pt x="796" y="55"/>
                </a:lnTo>
                <a:close/>
                <a:moveTo>
                  <a:pt x="724" y="36"/>
                </a:moveTo>
                <a:cubicBezTo>
                  <a:pt x="715" y="30"/>
                  <a:pt x="705" y="25"/>
                  <a:pt x="698" y="22"/>
                </a:cubicBezTo>
                <a:cubicBezTo>
                  <a:pt x="698" y="38"/>
                  <a:pt x="698" y="38"/>
                  <a:pt x="698" y="38"/>
                </a:cubicBezTo>
                <a:cubicBezTo>
                  <a:pt x="705" y="41"/>
                  <a:pt x="715" y="46"/>
                  <a:pt x="724" y="52"/>
                </a:cubicBezTo>
                <a:lnTo>
                  <a:pt x="724" y="36"/>
                </a:lnTo>
                <a:close/>
                <a:moveTo>
                  <a:pt x="581" y="38"/>
                </a:moveTo>
                <a:cubicBezTo>
                  <a:pt x="588" y="41"/>
                  <a:pt x="598" y="46"/>
                  <a:pt x="607" y="52"/>
                </a:cubicBezTo>
                <a:cubicBezTo>
                  <a:pt x="607" y="37"/>
                  <a:pt x="607" y="37"/>
                  <a:pt x="607" y="37"/>
                </a:cubicBezTo>
                <a:cubicBezTo>
                  <a:pt x="598" y="30"/>
                  <a:pt x="588" y="25"/>
                  <a:pt x="581" y="22"/>
                </a:cubicBezTo>
                <a:lnTo>
                  <a:pt x="581" y="38"/>
                </a:lnTo>
                <a:close/>
                <a:moveTo>
                  <a:pt x="581" y="16"/>
                </a:moveTo>
                <a:cubicBezTo>
                  <a:pt x="588" y="19"/>
                  <a:pt x="598" y="24"/>
                  <a:pt x="607" y="30"/>
                </a:cubicBezTo>
                <a:cubicBezTo>
                  <a:pt x="607" y="14"/>
                  <a:pt x="607" y="14"/>
                  <a:pt x="607" y="14"/>
                </a:cubicBezTo>
                <a:cubicBezTo>
                  <a:pt x="598" y="8"/>
                  <a:pt x="588" y="3"/>
                  <a:pt x="581" y="0"/>
                </a:cubicBezTo>
                <a:lnTo>
                  <a:pt x="581" y="16"/>
                </a:lnTo>
                <a:close/>
                <a:moveTo>
                  <a:pt x="684" y="55"/>
                </a:moveTo>
                <a:cubicBezTo>
                  <a:pt x="666" y="55"/>
                  <a:pt x="666" y="55"/>
                  <a:pt x="666" y="55"/>
                </a:cubicBezTo>
                <a:cubicBezTo>
                  <a:pt x="663" y="59"/>
                  <a:pt x="659" y="62"/>
                  <a:pt x="655" y="66"/>
                </a:cubicBezTo>
                <a:cubicBezTo>
                  <a:pt x="654" y="66"/>
                  <a:pt x="647" y="59"/>
                  <a:pt x="644" y="55"/>
                </a:cubicBezTo>
                <a:cubicBezTo>
                  <a:pt x="632" y="55"/>
                  <a:pt x="632" y="55"/>
                  <a:pt x="632" y="55"/>
                </a:cubicBezTo>
                <a:cubicBezTo>
                  <a:pt x="632" y="51"/>
                  <a:pt x="632" y="51"/>
                  <a:pt x="632" y="51"/>
                </a:cubicBezTo>
                <a:cubicBezTo>
                  <a:pt x="675" y="51"/>
                  <a:pt x="675" y="51"/>
                  <a:pt x="675" y="51"/>
                </a:cubicBezTo>
                <a:cubicBezTo>
                  <a:pt x="675" y="51"/>
                  <a:pt x="675" y="51"/>
                  <a:pt x="675" y="51"/>
                </a:cubicBezTo>
                <a:cubicBezTo>
                  <a:pt x="680" y="51"/>
                  <a:pt x="684" y="47"/>
                  <a:pt x="684" y="42"/>
                </a:cubicBezTo>
                <a:cubicBezTo>
                  <a:pt x="684" y="42"/>
                  <a:pt x="684" y="42"/>
                  <a:pt x="684" y="42"/>
                </a:cubicBezTo>
                <a:cubicBezTo>
                  <a:pt x="684" y="15"/>
                  <a:pt x="684" y="15"/>
                  <a:pt x="684" y="15"/>
                </a:cubicBezTo>
                <a:cubicBezTo>
                  <a:pt x="684" y="15"/>
                  <a:pt x="684" y="15"/>
                  <a:pt x="684" y="15"/>
                </a:cubicBezTo>
                <a:cubicBezTo>
                  <a:pt x="684" y="10"/>
                  <a:pt x="680" y="6"/>
                  <a:pt x="675" y="6"/>
                </a:cubicBezTo>
                <a:cubicBezTo>
                  <a:pt x="675" y="6"/>
                  <a:pt x="675" y="6"/>
                  <a:pt x="675" y="6"/>
                </a:cubicBezTo>
                <a:cubicBezTo>
                  <a:pt x="658" y="6"/>
                  <a:pt x="658" y="6"/>
                  <a:pt x="658" y="6"/>
                </a:cubicBezTo>
                <a:cubicBezTo>
                  <a:pt x="658" y="0"/>
                  <a:pt x="658" y="0"/>
                  <a:pt x="658" y="0"/>
                </a:cubicBezTo>
                <a:cubicBezTo>
                  <a:pt x="640" y="0"/>
                  <a:pt x="640" y="0"/>
                  <a:pt x="640" y="0"/>
                </a:cubicBezTo>
                <a:cubicBezTo>
                  <a:pt x="640" y="6"/>
                  <a:pt x="640" y="6"/>
                  <a:pt x="640" y="6"/>
                </a:cubicBezTo>
                <a:cubicBezTo>
                  <a:pt x="614" y="6"/>
                  <a:pt x="614" y="6"/>
                  <a:pt x="614" y="6"/>
                </a:cubicBezTo>
                <a:cubicBezTo>
                  <a:pt x="614" y="90"/>
                  <a:pt x="614" y="90"/>
                  <a:pt x="614" y="90"/>
                </a:cubicBezTo>
                <a:cubicBezTo>
                  <a:pt x="614" y="90"/>
                  <a:pt x="614" y="90"/>
                  <a:pt x="614" y="90"/>
                </a:cubicBezTo>
                <a:cubicBezTo>
                  <a:pt x="614" y="95"/>
                  <a:pt x="618" y="99"/>
                  <a:pt x="623" y="99"/>
                </a:cubicBezTo>
                <a:cubicBezTo>
                  <a:pt x="623" y="99"/>
                  <a:pt x="623" y="99"/>
                  <a:pt x="623" y="99"/>
                </a:cubicBezTo>
                <a:cubicBezTo>
                  <a:pt x="643" y="99"/>
                  <a:pt x="643" y="99"/>
                  <a:pt x="643" y="99"/>
                </a:cubicBezTo>
                <a:cubicBezTo>
                  <a:pt x="646" y="90"/>
                  <a:pt x="646" y="90"/>
                  <a:pt x="646" y="90"/>
                </a:cubicBezTo>
                <a:cubicBezTo>
                  <a:pt x="635" y="90"/>
                  <a:pt x="635" y="90"/>
                  <a:pt x="635" y="90"/>
                </a:cubicBezTo>
                <a:cubicBezTo>
                  <a:pt x="635" y="90"/>
                  <a:pt x="635" y="90"/>
                  <a:pt x="635" y="90"/>
                </a:cubicBezTo>
                <a:cubicBezTo>
                  <a:pt x="633" y="90"/>
                  <a:pt x="632" y="89"/>
                  <a:pt x="632" y="88"/>
                </a:cubicBezTo>
                <a:cubicBezTo>
                  <a:pt x="632" y="62"/>
                  <a:pt x="632" y="62"/>
                  <a:pt x="632" y="62"/>
                </a:cubicBezTo>
                <a:cubicBezTo>
                  <a:pt x="640" y="71"/>
                  <a:pt x="654" y="86"/>
                  <a:pt x="667" y="99"/>
                </a:cubicBezTo>
                <a:cubicBezTo>
                  <a:pt x="692" y="99"/>
                  <a:pt x="692" y="99"/>
                  <a:pt x="692" y="99"/>
                </a:cubicBezTo>
                <a:cubicBezTo>
                  <a:pt x="688" y="96"/>
                  <a:pt x="673" y="83"/>
                  <a:pt x="665" y="76"/>
                </a:cubicBezTo>
                <a:cubicBezTo>
                  <a:pt x="674" y="68"/>
                  <a:pt x="680" y="61"/>
                  <a:pt x="684" y="55"/>
                </a:cubicBezTo>
                <a:close/>
                <a:moveTo>
                  <a:pt x="632" y="33"/>
                </a:moveTo>
                <a:cubicBezTo>
                  <a:pt x="657" y="33"/>
                  <a:pt x="657" y="33"/>
                  <a:pt x="657" y="33"/>
                </a:cubicBezTo>
                <a:cubicBezTo>
                  <a:pt x="661" y="24"/>
                  <a:pt x="661" y="24"/>
                  <a:pt x="661" y="24"/>
                </a:cubicBezTo>
                <a:cubicBezTo>
                  <a:pt x="632" y="24"/>
                  <a:pt x="632" y="24"/>
                  <a:pt x="632" y="24"/>
                </a:cubicBezTo>
                <a:cubicBezTo>
                  <a:pt x="632" y="15"/>
                  <a:pt x="632" y="15"/>
                  <a:pt x="632" y="15"/>
                </a:cubicBezTo>
                <a:cubicBezTo>
                  <a:pt x="663" y="15"/>
                  <a:pt x="663" y="15"/>
                  <a:pt x="663" y="15"/>
                </a:cubicBezTo>
                <a:cubicBezTo>
                  <a:pt x="664" y="15"/>
                  <a:pt x="666" y="16"/>
                  <a:pt x="666" y="18"/>
                </a:cubicBezTo>
                <a:cubicBezTo>
                  <a:pt x="666" y="40"/>
                  <a:pt x="666" y="40"/>
                  <a:pt x="666" y="40"/>
                </a:cubicBezTo>
                <a:cubicBezTo>
                  <a:pt x="665" y="41"/>
                  <a:pt x="664" y="42"/>
                  <a:pt x="663" y="42"/>
                </a:cubicBezTo>
                <a:cubicBezTo>
                  <a:pt x="632" y="42"/>
                  <a:pt x="632" y="42"/>
                  <a:pt x="632" y="42"/>
                </a:cubicBezTo>
                <a:lnTo>
                  <a:pt x="632" y="33"/>
                </a:lnTo>
                <a:close/>
              </a:path>
            </a:pathLst>
          </a:custGeom>
          <a:solidFill>
            <a:srgbClr val="0D48CE"/>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D3D4D9">
            <a:alpha val="50000"/>
          </a:srgbClr>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9905407" y="6368114"/>
            <a:ext cx="1616327" cy="289051"/>
          </a:xfrm>
          <a:custGeom>
            <a:avLst/>
            <a:gdLst>
              <a:gd name="T0" fmla="*/ 607 w 809"/>
              <a:gd name="T1" fmla="*/ 56 h 142"/>
              <a:gd name="T2" fmla="*/ 266 w 809"/>
              <a:gd name="T3" fmla="*/ 24 h 142"/>
              <a:gd name="T4" fmla="*/ 280 w 809"/>
              <a:gd name="T5" fmla="*/ 132 h 142"/>
              <a:gd name="T6" fmla="*/ 339 w 809"/>
              <a:gd name="T7" fmla="*/ 95 h 142"/>
              <a:gd name="T8" fmla="*/ 341 w 809"/>
              <a:gd name="T9" fmla="*/ 6 h 142"/>
              <a:gd name="T10" fmla="*/ 316 w 809"/>
              <a:gd name="T11" fmla="*/ 81 h 142"/>
              <a:gd name="T12" fmla="*/ 331 w 809"/>
              <a:gd name="T13" fmla="*/ 27 h 142"/>
              <a:gd name="T14" fmla="*/ 471 w 809"/>
              <a:gd name="T15" fmla="*/ 99 h 142"/>
              <a:gd name="T16" fmla="*/ 523 w 809"/>
              <a:gd name="T17" fmla="*/ 24 h 142"/>
              <a:gd name="T18" fmla="*/ 493 w 809"/>
              <a:gd name="T19" fmla="*/ 14 h 142"/>
              <a:gd name="T20" fmla="*/ 402 w 809"/>
              <a:gd name="T21" fmla="*/ 78 h 142"/>
              <a:gd name="T22" fmla="*/ 370 w 809"/>
              <a:gd name="T23" fmla="*/ 72 h 142"/>
              <a:gd name="T24" fmla="*/ 473 w 809"/>
              <a:gd name="T25" fmla="*/ 6 h 142"/>
              <a:gd name="T26" fmla="*/ 29 w 809"/>
              <a:gd name="T27" fmla="*/ 36 h 142"/>
              <a:gd name="T28" fmla="*/ 46 w 809"/>
              <a:gd name="T29" fmla="*/ 6 h 142"/>
              <a:gd name="T30" fmla="*/ 43 w 809"/>
              <a:gd name="T31" fmla="*/ 99 h 142"/>
              <a:gd name="T32" fmla="*/ 115 w 809"/>
              <a:gd name="T33" fmla="*/ 27 h 142"/>
              <a:gd name="T34" fmla="*/ 147 w 809"/>
              <a:gd name="T35" fmla="*/ 33 h 142"/>
              <a:gd name="T36" fmla="*/ 226 w 809"/>
              <a:gd name="T37" fmla="*/ 43 h 142"/>
              <a:gd name="T38" fmla="*/ 191 w 809"/>
              <a:gd name="T39" fmla="*/ 27 h 142"/>
              <a:gd name="T40" fmla="*/ 188 w 809"/>
              <a:gd name="T41" fmla="*/ 6 h 142"/>
              <a:gd name="T42" fmla="*/ 180 w 809"/>
              <a:gd name="T43" fmla="*/ 62 h 142"/>
              <a:gd name="T44" fmla="*/ 215 w 809"/>
              <a:gd name="T45" fmla="*/ 78 h 142"/>
              <a:gd name="T46" fmla="*/ 217 w 809"/>
              <a:gd name="T47" fmla="*/ 99 h 142"/>
              <a:gd name="T48" fmla="*/ 698 w 809"/>
              <a:gd name="T49" fmla="*/ 16 h 142"/>
              <a:gd name="T50" fmla="*/ 698 w 809"/>
              <a:gd name="T51" fmla="*/ 16 h 142"/>
              <a:gd name="T52" fmla="*/ 724 w 809"/>
              <a:gd name="T53" fmla="*/ 56 h 142"/>
              <a:gd name="T54" fmla="*/ 755 w 809"/>
              <a:gd name="T55" fmla="*/ 22 h 142"/>
              <a:gd name="T56" fmla="*/ 755 w 809"/>
              <a:gd name="T57" fmla="*/ 6 h 142"/>
              <a:gd name="T58" fmla="*/ 730 w 809"/>
              <a:gd name="T59" fmla="*/ 6 h 142"/>
              <a:gd name="T60" fmla="*/ 743 w 809"/>
              <a:gd name="T61" fmla="*/ 22 h 142"/>
              <a:gd name="T62" fmla="*/ 743 w 809"/>
              <a:gd name="T63" fmla="*/ 66 h 142"/>
              <a:gd name="T64" fmla="*/ 730 w 809"/>
              <a:gd name="T65" fmla="*/ 75 h 142"/>
              <a:gd name="T66" fmla="*/ 755 w 809"/>
              <a:gd name="T67" fmla="*/ 95 h 142"/>
              <a:gd name="T68" fmla="*/ 755 w 809"/>
              <a:gd name="T69" fmla="*/ 75 h 142"/>
              <a:gd name="T70" fmla="*/ 768 w 809"/>
              <a:gd name="T71" fmla="*/ 66 h 142"/>
              <a:gd name="T72" fmla="*/ 743 w 809"/>
              <a:gd name="T73" fmla="*/ 57 h 142"/>
              <a:gd name="T74" fmla="*/ 756 w 809"/>
              <a:gd name="T75" fmla="*/ 39 h 142"/>
              <a:gd name="T76" fmla="*/ 756 w 809"/>
              <a:gd name="T77" fmla="*/ 39 h 142"/>
              <a:gd name="T78" fmla="*/ 796 w 809"/>
              <a:gd name="T79" fmla="*/ 15 h 142"/>
              <a:gd name="T80" fmla="*/ 774 w 809"/>
              <a:gd name="T81" fmla="*/ 18 h 142"/>
              <a:gd name="T82" fmla="*/ 796 w 809"/>
              <a:gd name="T83" fmla="*/ 64 h 142"/>
              <a:gd name="T84" fmla="*/ 790 w 809"/>
              <a:gd name="T85" fmla="*/ 90 h 142"/>
              <a:gd name="T86" fmla="*/ 809 w 809"/>
              <a:gd name="T87" fmla="*/ 90 h 142"/>
              <a:gd name="T88" fmla="*/ 796 w 809"/>
              <a:gd name="T89" fmla="*/ 55 h 142"/>
              <a:gd name="T90" fmla="*/ 796 w 809"/>
              <a:gd name="T91" fmla="*/ 55 h 142"/>
              <a:gd name="T92" fmla="*/ 724 w 809"/>
              <a:gd name="T93" fmla="*/ 52 h 142"/>
              <a:gd name="T94" fmla="*/ 607 w 809"/>
              <a:gd name="T95" fmla="*/ 37 h 142"/>
              <a:gd name="T96" fmla="*/ 607 w 809"/>
              <a:gd name="T97" fmla="*/ 30 h 142"/>
              <a:gd name="T98" fmla="*/ 684 w 809"/>
              <a:gd name="T99" fmla="*/ 55 h 142"/>
              <a:gd name="T100" fmla="*/ 632 w 809"/>
              <a:gd name="T101" fmla="*/ 55 h 142"/>
              <a:gd name="T102" fmla="*/ 684 w 809"/>
              <a:gd name="T103" fmla="*/ 42 h 142"/>
              <a:gd name="T104" fmla="*/ 675 w 809"/>
              <a:gd name="T105" fmla="*/ 6 h 142"/>
              <a:gd name="T106" fmla="*/ 640 w 809"/>
              <a:gd name="T107" fmla="*/ 0 h 142"/>
              <a:gd name="T108" fmla="*/ 614 w 809"/>
              <a:gd name="T109" fmla="*/ 90 h 142"/>
              <a:gd name="T110" fmla="*/ 646 w 809"/>
              <a:gd name="T111" fmla="*/ 90 h 142"/>
              <a:gd name="T112" fmla="*/ 632 w 809"/>
              <a:gd name="T113" fmla="*/ 62 h 142"/>
              <a:gd name="T114" fmla="*/ 684 w 809"/>
              <a:gd name="T115" fmla="*/ 55 h 142"/>
              <a:gd name="T116" fmla="*/ 632 w 809"/>
              <a:gd name="T117" fmla="*/ 24 h 142"/>
              <a:gd name="T118" fmla="*/ 666 w 809"/>
              <a:gd name="T119" fmla="*/ 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9" h="142">
                <a:moveTo>
                  <a:pt x="581" y="80"/>
                </a:moveTo>
                <a:cubicBezTo>
                  <a:pt x="581" y="99"/>
                  <a:pt x="581" y="99"/>
                  <a:pt x="581" y="99"/>
                </a:cubicBezTo>
                <a:cubicBezTo>
                  <a:pt x="587" y="96"/>
                  <a:pt x="598" y="88"/>
                  <a:pt x="607" y="78"/>
                </a:cubicBezTo>
                <a:cubicBezTo>
                  <a:pt x="607" y="56"/>
                  <a:pt x="607" y="56"/>
                  <a:pt x="607" y="56"/>
                </a:cubicBezTo>
                <a:cubicBezTo>
                  <a:pt x="598" y="67"/>
                  <a:pt x="589" y="75"/>
                  <a:pt x="581" y="80"/>
                </a:cubicBezTo>
                <a:close/>
                <a:moveTo>
                  <a:pt x="341" y="6"/>
                </a:moveTo>
                <a:cubicBezTo>
                  <a:pt x="269" y="6"/>
                  <a:pt x="269" y="6"/>
                  <a:pt x="269" y="6"/>
                </a:cubicBezTo>
                <a:cubicBezTo>
                  <a:pt x="266" y="24"/>
                  <a:pt x="266" y="24"/>
                  <a:pt x="266" y="24"/>
                </a:cubicBezTo>
                <a:cubicBezTo>
                  <a:pt x="283" y="36"/>
                  <a:pt x="283" y="36"/>
                  <a:pt x="283" y="36"/>
                </a:cubicBezTo>
                <a:cubicBezTo>
                  <a:pt x="263" y="47"/>
                  <a:pt x="263" y="47"/>
                  <a:pt x="263" y="47"/>
                </a:cubicBezTo>
                <a:cubicBezTo>
                  <a:pt x="248" y="142"/>
                  <a:pt x="248" y="142"/>
                  <a:pt x="248" y="142"/>
                </a:cubicBezTo>
                <a:cubicBezTo>
                  <a:pt x="280" y="132"/>
                  <a:pt x="280" y="132"/>
                  <a:pt x="280" y="132"/>
                </a:cubicBezTo>
                <a:cubicBezTo>
                  <a:pt x="285" y="97"/>
                  <a:pt x="285" y="97"/>
                  <a:pt x="285" y="97"/>
                </a:cubicBezTo>
                <a:cubicBezTo>
                  <a:pt x="289" y="99"/>
                  <a:pt x="295" y="99"/>
                  <a:pt x="295" y="99"/>
                </a:cubicBezTo>
                <a:cubicBezTo>
                  <a:pt x="326" y="99"/>
                  <a:pt x="326" y="99"/>
                  <a:pt x="326" y="99"/>
                </a:cubicBezTo>
                <a:cubicBezTo>
                  <a:pt x="334" y="99"/>
                  <a:pt x="339" y="95"/>
                  <a:pt x="339" y="95"/>
                </a:cubicBezTo>
                <a:cubicBezTo>
                  <a:pt x="354" y="87"/>
                  <a:pt x="357" y="73"/>
                  <a:pt x="357" y="73"/>
                </a:cubicBezTo>
                <a:cubicBezTo>
                  <a:pt x="363" y="32"/>
                  <a:pt x="363" y="32"/>
                  <a:pt x="363" y="32"/>
                </a:cubicBezTo>
                <a:cubicBezTo>
                  <a:pt x="365" y="25"/>
                  <a:pt x="361" y="19"/>
                  <a:pt x="361" y="19"/>
                </a:cubicBezTo>
                <a:cubicBezTo>
                  <a:pt x="355" y="6"/>
                  <a:pt x="341" y="6"/>
                  <a:pt x="341" y="6"/>
                </a:cubicBezTo>
                <a:close/>
                <a:moveTo>
                  <a:pt x="333" y="34"/>
                </a:moveTo>
                <a:cubicBezTo>
                  <a:pt x="327" y="71"/>
                  <a:pt x="327" y="71"/>
                  <a:pt x="327" y="71"/>
                </a:cubicBezTo>
                <a:cubicBezTo>
                  <a:pt x="326" y="74"/>
                  <a:pt x="325" y="76"/>
                  <a:pt x="323" y="78"/>
                </a:cubicBezTo>
                <a:cubicBezTo>
                  <a:pt x="321" y="80"/>
                  <a:pt x="319" y="81"/>
                  <a:pt x="316" y="81"/>
                </a:cubicBezTo>
                <a:cubicBezTo>
                  <a:pt x="288" y="81"/>
                  <a:pt x="288" y="81"/>
                  <a:pt x="288" y="81"/>
                </a:cubicBezTo>
                <a:cubicBezTo>
                  <a:pt x="297" y="24"/>
                  <a:pt x="297" y="24"/>
                  <a:pt x="297" y="24"/>
                </a:cubicBezTo>
                <a:cubicBezTo>
                  <a:pt x="325" y="24"/>
                  <a:pt x="325" y="24"/>
                  <a:pt x="325" y="24"/>
                </a:cubicBezTo>
                <a:cubicBezTo>
                  <a:pt x="328" y="24"/>
                  <a:pt x="330" y="25"/>
                  <a:pt x="331" y="27"/>
                </a:cubicBezTo>
                <a:cubicBezTo>
                  <a:pt x="333" y="29"/>
                  <a:pt x="333" y="31"/>
                  <a:pt x="333" y="34"/>
                </a:cubicBezTo>
                <a:close/>
                <a:moveTo>
                  <a:pt x="493" y="14"/>
                </a:moveTo>
                <a:cubicBezTo>
                  <a:pt x="487" y="20"/>
                  <a:pt x="483" y="26"/>
                  <a:pt x="482" y="33"/>
                </a:cubicBezTo>
                <a:cubicBezTo>
                  <a:pt x="471" y="99"/>
                  <a:pt x="471" y="99"/>
                  <a:pt x="471" y="99"/>
                </a:cubicBezTo>
                <a:cubicBezTo>
                  <a:pt x="502" y="99"/>
                  <a:pt x="502" y="99"/>
                  <a:pt x="502" y="99"/>
                </a:cubicBezTo>
                <a:cubicBezTo>
                  <a:pt x="512" y="34"/>
                  <a:pt x="512" y="34"/>
                  <a:pt x="512" y="34"/>
                </a:cubicBezTo>
                <a:cubicBezTo>
                  <a:pt x="512" y="31"/>
                  <a:pt x="514" y="29"/>
                  <a:pt x="516" y="27"/>
                </a:cubicBezTo>
                <a:cubicBezTo>
                  <a:pt x="518" y="25"/>
                  <a:pt x="520" y="24"/>
                  <a:pt x="523" y="24"/>
                </a:cubicBezTo>
                <a:cubicBezTo>
                  <a:pt x="523" y="24"/>
                  <a:pt x="545" y="24"/>
                  <a:pt x="545" y="24"/>
                </a:cubicBezTo>
                <a:cubicBezTo>
                  <a:pt x="545" y="24"/>
                  <a:pt x="556" y="6"/>
                  <a:pt x="556" y="6"/>
                </a:cubicBezTo>
                <a:cubicBezTo>
                  <a:pt x="513" y="6"/>
                  <a:pt x="513" y="6"/>
                  <a:pt x="513" y="6"/>
                </a:cubicBezTo>
                <a:cubicBezTo>
                  <a:pt x="505" y="7"/>
                  <a:pt x="500" y="9"/>
                  <a:pt x="493" y="14"/>
                </a:cubicBezTo>
                <a:close/>
                <a:moveTo>
                  <a:pt x="443" y="6"/>
                </a:moveTo>
                <a:cubicBezTo>
                  <a:pt x="431" y="81"/>
                  <a:pt x="431" y="81"/>
                  <a:pt x="431" y="81"/>
                </a:cubicBezTo>
                <a:cubicBezTo>
                  <a:pt x="408" y="81"/>
                  <a:pt x="408" y="81"/>
                  <a:pt x="408" y="81"/>
                </a:cubicBezTo>
                <a:cubicBezTo>
                  <a:pt x="405" y="81"/>
                  <a:pt x="403" y="80"/>
                  <a:pt x="402" y="78"/>
                </a:cubicBezTo>
                <a:cubicBezTo>
                  <a:pt x="400" y="76"/>
                  <a:pt x="400" y="74"/>
                  <a:pt x="400" y="71"/>
                </a:cubicBezTo>
                <a:cubicBezTo>
                  <a:pt x="411" y="6"/>
                  <a:pt x="411" y="6"/>
                  <a:pt x="411" y="6"/>
                </a:cubicBezTo>
                <a:cubicBezTo>
                  <a:pt x="380" y="6"/>
                  <a:pt x="380" y="6"/>
                  <a:pt x="380" y="6"/>
                </a:cubicBezTo>
                <a:cubicBezTo>
                  <a:pt x="370" y="72"/>
                  <a:pt x="370" y="72"/>
                  <a:pt x="370" y="72"/>
                </a:cubicBezTo>
                <a:cubicBezTo>
                  <a:pt x="368" y="79"/>
                  <a:pt x="370" y="85"/>
                  <a:pt x="375" y="91"/>
                </a:cubicBezTo>
                <a:cubicBezTo>
                  <a:pt x="379" y="96"/>
                  <a:pt x="385" y="99"/>
                  <a:pt x="392" y="99"/>
                </a:cubicBezTo>
                <a:cubicBezTo>
                  <a:pt x="458" y="99"/>
                  <a:pt x="458" y="99"/>
                  <a:pt x="458" y="99"/>
                </a:cubicBezTo>
                <a:cubicBezTo>
                  <a:pt x="473" y="6"/>
                  <a:pt x="473" y="6"/>
                  <a:pt x="473" y="6"/>
                </a:cubicBezTo>
                <a:lnTo>
                  <a:pt x="443" y="6"/>
                </a:lnTo>
                <a:close/>
                <a:moveTo>
                  <a:pt x="15" y="6"/>
                </a:moveTo>
                <a:cubicBezTo>
                  <a:pt x="12" y="24"/>
                  <a:pt x="12" y="24"/>
                  <a:pt x="12" y="24"/>
                </a:cubicBezTo>
                <a:cubicBezTo>
                  <a:pt x="29" y="36"/>
                  <a:pt x="29" y="36"/>
                  <a:pt x="29" y="36"/>
                </a:cubicBezTo>
                <a:cubicBezTo>
                  <a:pt x="9" y="47"/>
                  <a:pt x="9" y="47"/>
                  <a:pt x="9" y="47"/>
                </a:cubicBezTo>
                <a:cubicBezTo>
                  <a:pt x="0" y="99"/>
                  <a:pt x="0" y="99"/>
                  <a:pt x="0" y="99"/>
                </a:cubicBezTo>
                <a:cubicBezTo>
                  <a:pt x="31" y="99"/>
                  <a:pt x="31" y="99"/>
                  <a:pt x="31" y="99"/>
                </a:cubicBezTo>
                <a:cubicBezTo>
                  <a:pt x="46" y="6"/>
                  <a:pt x="46" y="6"/>
                  <a:pt x="46" y="6"/>
                </a:cubicBezTo>
                <a:lnTo>
                  <a:pt x="15" y="6"/>
                </a:lnTo>
                <a:close/>
                <a:moveTo>
                  <a:pt x="124" y="6"/>
                </a:moveTo>
                <a:cubicBezTo>
                  <a:pt x="58" y="6"/>
                  <a:pt x="58" y="6"/>
                  <a:pt x="58" y="6"/>
                </a:cubicBezTo>
                <a:cubicBezTo>
                  <a:pt x="43" y="99"/>
                  <a:pt x="43" y="99"/>
                  <a:pt x="43" y="99"/>
                </a:cubicBezTo>
                <a:cubicBezTo>
                  <a:pt x="74" y="99"/>
                  <a:pt x="74" y="99"/>
                  <a:pt x="74" y="99"/>
                </a:cubicBezTo>
                <a:cubicBezTo>
                  <a:pt x="86" y="24"/>
                  <a:pt x="86" y="24"/>
                  <a:pt x="86" y="24"/>
                </a:cubicBezTo>
                <a:cubicBezTo>
                  <a:pt x="109" y="24"/>
                  <a:pt x="109" y="24"/>
                  <a:pt x="109" y="24"/>
                </a:cubicBezTo>
                <a:cubicBezTo>
                  <a:pt x="111" y="24"/>
                  <a:pt x="113" y="25"/>
                  <a:pt x="115" y="27"/>
                </a:cubicBezTo>
                <a:cubicBezTo>
                  <a:pt x="116" y="29"/>
                  <a:pt x="117" y="31"/>
                  <a:pt x="116" y="34"/>
                </a:cubicBezTo>
                <a:cubicBezTo>
                  <a:pt x="106" y="99"/>
                  <a:pt x="106" y="99"/>
                  <a:pt x="106" y="99"/>
                </a:cubicBezTo>
                <a:cubicBezTo>
                  <a:pt x="136" y="99"/>
                  <a:pt x="136" y="99"/>
                  <a:pt x="136" y="99"/>
                </a:cubicBezTo>
                <a:cubicBezTo>
                  <a:pt x="147" y="33"/>
                  <a:pt x="147" y="33"/>
                  <a:pt x="147" y="33"/>
                </a:cubicBezTo>
                <a:cubicBezTo>
                  <a:pt x="148" y="26"/>
                  <a:pt x="146" y="20"/>
                  <a:pt x="142" y="14"/>
                </a:cubicBezTo>
                <a:cubicBezTo>
                  <a:pt x="137" y="9"/>
                  <a:pt x="131" y="6"/>
                  <a:pt x="124" y="6"/>
                </a:cubicBezTo>
                <a:close/>
                <a:moveTo>
                  <a:pt x="244" y="51"/>
                </a:moveTo>
                <a:cubicBezTo>
                  <a:pt x="240" y="46"/>
                  <a:pt x="234" y="43"/>
                  <a:pt x="226" y="43"/>
                </a:cubicBezTo>
                <a:cubicBezTo>
                  <a:pt x="195" y="43"/>
                  <a:pt x="195" y="43"/>
                  <a:pt x="195" y="43"/>
                </a:cubicBezTo>
                <a:cubicBezTo>
                  <a:pt x="192" y="43"/>
                  <a:pt x="190" y="42"/>
                  <a:pt x="189" y="40"/>
                </a:cubicBezTo>
                <a:cubicBezTo>
                  <a:pt x="187" y="39"/>
                  <a:pt x="187" y="36"/>
                  <a:pt x="187" y="34"/>
                </a:cubicBezTo>
                <a:cubicBezTo>
                  <a:pt x="188" y="31"/>
                  <a:pt x="189" y="29"/>
                  <a:pt x="191" y="27"/>
                </a:cubicBezTo>
                <a:cubicBezTo>
                  <a:pt x="193" y="25"/>
                  <a:pt x="195" y="24"/>
                  <a:pt x="198" y="24"/>
                </a:cubicBezTo>
                <a:cubicBezTo>
                  <a:pt x="254" y="24"/>
                  <a:pt x="254" y="24"/>
                  <a:pt x="254" y="24"/>
                </a:cubicBezTo>
                <a:cubicBezTo>
                  <a:pt x="257" y="6"/>
                  <a:pt x="257" y="6"/>
                  <a:pt x="257" y="6"/>
                </a:cubicBezTo>
                <a:cubicBezTo>
                  <a:pt x="188" y="6"/>
                  <a:pt x="188" y="6"/>
                  <a:pt x="188" y="6"/>
                </a:cubicBezTo>
                <a:cubicBezTo>
                  <a:pt x="181" y="7"/>
                  <a:pt x="174" y="9"/>
                  <a:pt x="168" y="14"/>
                </a:cubicBezTo>
                <a:cubicBezTo>
                  <a:pt x="162" y="20"/>
                  <a:pt x="158" y="26"/>
                  <a:pt x="157" y="33"/>
                </a:cubicBezTo>
                <a:cubicBezTo>
                  <a:pt x="156" y="41"/>
                  <a:pt x="157" y="48"/>
                  <a:pt x="162" y="54"/>
                </a:cubicBezTo>
                <a:cubicBezTo>
                  <a:pt x="166" y="59"/>
                  <a:pt x="172" y="62"/>
                  <a:pt x="180" y="62"/>
                </a:cubicBezTo>
                <a:cubicBezTo>
                  <a:pt x="211" y="62"/>
                  <a:pt x="211" y="62"/>
                  <a:pt x="211" y="62"/>
                </a:cubicBezTo>
                <a:cubicBezTo>
                  <a:pt x="214" y="62"/>
                  <a:pt x="216" y="63"/>
                  <a:pt x="217" y="65"/>
                </a:cubicBezTo>
                <a:cubicBezTo>
                  <a:pt x="218" y="66"/>
                  <a:pt x="219" y="69"/>
                  <a:pt x="219" y="71"/>
                </a:cubicBezTo>
                <a:cubicBezTo>
                  <a:pt x="218" y="74"/>
                  <a:pt x="217" y="76"/>
                  <a:pt x="215" y="78"/>
                </a:cubicBezTo>
                <a:cubicBezTo>
                  <a:pt x="213" y="80"/>
                  <a:pt x="211" y="81"/>
                  <a:pt x="208" y="81"/>
                </a:cubicBezTo>
                <a:cubicBezTo>
                  <a:pt x="152" y="81"/>
                  <a:pt x="152" y="81"/>
                  <a:pt x="152" y="81"/>
                </a:cubicBezTo>
                <a:cubicBezTo>
                  <a:pt x="149" y="99"/>
                  <a:pt x="149" y="99"/>
                  <a:pt x="149" y="99"/>
                </a:cubicBezTo>
                <a:cubicBezTo>
                  <a:pt x="217" y="99"/>
                  <a:pt x="217" y="99"/>
                  <a:pt x="217" y="99"/>
                </a:cubicBezTo>
                <a:cubicBezTo>
                  <a:pt x="225" y="99"/>
                  <a:pt x="231" y="96"/>
                  <a:pt x="238" y="91"/>
                </a:cubicBezTo>
                <a:cubicBezTo>
                  <a:pt x="244" y="86"/>
                  <a:pt x="247" y="79"/>
                  <a:pt x="249" y="72"/>
                </a:cubicBezTo>
                <a:cubicBezTo>
                  <a:pt x="250" y="64"/>
                  <a:pt x="249" y="57"/>
                  <a:pt x="244" y="51"/>
                </a:cubicBezTo>
                <a:close/>
                <a:moveTo>
                  <a:pt x="698" y="16"/>
                </a:moveTo>
                <a:cubicBezTo>
                  <a:pt x="705" y="19"/>
                  <a:pt x="715" y="24"/>
                  <a:pt x="724" y="30"/>
                </a:cubicBezTo>
                <a:cubicBezTo>
                  <a:pt x="724" y="14"/>
                  <a:pt x="724" y="14"/>
                  <a:pt x="724" y="14"/>
                </a:cubicBezTo>
                <a:cubicBezTo>
                  <a:pt x="715" y="8"/>
                  <a:pt x="705" y="3"/>
                  <a:pt x="698" y="0"/>
                </a:cubicBezTo>
                <a:lnTo>
                  <a:pt x="698" y="16"/>
                </a:lnTo>
                <a:close/>
                <a:moveTo>
                  <a:pt x="698" y="80"/>
                </a:moveTo>
                <a:cubicBezTo>
                  <a:pt x="698" y="99"/>
                  <a:pt x="698" y="99"/>
                  <a:pt x="698" y="99"/>
                </a:cubicBezTo>
                <a:cubicBezTo>
                  <a:pt x="703" y="96"/>
                  <a:pt x="715" y="88"/>
                  <a:pt x="724" y="78"/>
                </a:cubicBezTo>
                <a:cubicBezTo>
                  <a:pt x="724" y="56"/>
                  <a:pt x="724" y="56"/>
                  <a:pt x="724" y="56"/>
                </a:cubicBezTo>
                <a:cubicBezTo>
                  <a:pt x="716" y="66"/>
                  <a:pt x="705" y="75"/>
                  <a:pt x="698" y="80"/>
                </a:cubicBezTo>
                <a:close/>
                <a:moveTo>
                  <a:pt x="760" y="22"/>
                </a:moveTo>
                <a:cubicBezTo>
                  <a:pt x="760" y="22"/>
                  <a:pt x="760" y="22"/>
                  <a:pt x="760" y="22"/>
                </a:cubicBezTo>
                <a:cubicBezTo>
                  <a:pt x="755" y="22"/>
                  <a:pt x="755" y="22"/>
                  <a:pt x="755" y="22"/>
                </a:cubicBezTo>
                <a:cubicBezTo>
                  <a:pt x="755" y="15"/>
                  <a:pt x="755" y="15"/>
                  <a:pt x="755" y="15"/>
                </a:cubicBezTo>
                <a:cubicBezTo>
                  <a:pt x="768" y="15"/>
                  <a:pt x="768" y="15"/>
                  <a:pt x="768" y="15"/>
                </a:cubicBezTo>
                <a:cubicBezTo>
                  <a:pt x="768" y="6"/>
                  <a:pt x="768" y="6"/>
                  <a:pt x="768" y="6"/>
                </a:cubicBezTo>
                <a:cubicBezTo>
                  <a:pt x="755" y="6"/>
                  <a:pt x="755" y="6"/>
                  <a:pt x="755" y="6"/>
                </a:cubicBezTo>
                <a:cubicBezTo>
                  <a:pt x="755" y="0"/>
                  <a:pt x="755" y="0"/>
                  <a:pt x="755" y="0"/>
                </a:cubicBezTo>
                <a:cubicBezTo>
                  <a:pt x="743" y="0"/>
                  <a:pt x="743" y="0"/>
                  <a:pt x="743" y="0"/>
                </a:cubicBezTo>
                <a:cubicBezTo>
                  <a:pt x="743" y="6"/>
                  <a:pt x="743" y="6"/>
                  <a:pt x="743" y="6"/>
                </a:cubicBezTo>
                <a:cubicBezTo>
                  <a:pt x="730" y="6"/>
                  <a:pt x="730" y="6"/>
                  <a:pt x="730" y="6"/>
                </a:cubicBezTo>
                <a:cubicBezTo>
                  <a:pt x="730" y="15"/>
                  <a:pt x="730" y="15"/>
                  <a:pt x="730" y="15"/>
                </a:cubicBezTo>
                <a:cubicBezTo>
                  <a:pt x="743" y="15"/>
                  <a:pt x="743" y="15"/>
                  <a:pt x="743" y="15"/>
                </a:cubicBezTo>
                <a:cubicBezTo>
                  <a:pt x="743" y="22"/>
                  <a:pt x="743" y="22"/>
                  <a:pt x="743" y="22"/>
                </a:cubicBezTo>
                <a:cubicBezTo>
                  <a:pt x="743" y="22"/>
                  <a:pt x="743" y="22"/>
                  <a:pt x="743" y="22"/>
                </a:cubicBezTo>
                <a:cubicBezTo>
                  <a:pt x="743" y="22"/>
                  <a:pt x="743" y="22"/>
                  <a:pt x="743" y="22"/>
                </a:cubicBezTo>
                <a:cubicBezTo>
                  <a:pt x="730" y="22"/>
                  <a:pt x="730" y="22"/>
                  <a:pt x="730" y="22"/>
                </a:cubicBezTo>
                <a:cubicBezTo>
                  <a:pt x="730" y="66"/>
                  <a:pt x="730" y="66"/>
                  <a:pt x="730" y="66"/>
                </a:cubicBezTo>
                <a:cubicBezTo>
                  <a:pt x="743" y="66"/>
                  <a:pt x="743" y="66"/>
                  <a:pt x="743" y="66"/>
                </a:cubicBezTo>
                <a:cubicBezTo>
                  <a:pt x="743" y="66"/>
                  <a:pt x="743" y="66"/>
                  <a:pt x="743" y="66"/>
                </a:cubicBezTo>
                <a:cubicBezTo>
                  <a:pt x="743" y="66"/>
                  <a:pt x="743" y="66"/>
                  <a:pt x="743" y="66"/>
                </a:cubicBezTo>
                <a:cubicBezTo>
                  <a:pt x="743" y="75"/>
                  <a:pt x="743" y="75"/>
                  <a:pt x="743" y="75"/>
                </a:cubicBezTo>
                <a:cubicBezTo>
                  <a:pt x="730" y="75"/>
                  <a:pt x="730" y="75"/>
                  <a:pt x="730" y="75"/>
                </a:cubicBezTo>
                <a:cubicBezTo>
                  <a:pt x="730" y="83"/>
                  <a:pt x="730" y="83"/>
                  <a:pt x="730" y="83"/>
                </a:cubicBezTo>
                <a:cubicBezTo>
                  <a:pt x="743" y="83"/>
                  <a:pt x="743" y="83"/>
                  <a:pt x="743" y="83"/>
                </a:cubicBezTo>
                <a:cubicBezTo>
                  <a:pt x="743" y="99"/>
                  <a:pt x="743" y="99"/>
                  <a:pt x="743" y="99"/>
                </a:cubicBezTo>
                <a:cubicBezTo>
                  <a:pt x="755" y="95"/>
                  <a:pt x="755" y="95"/>
                  <a:pt x="755" y="95"/>
                </a:cubicBezTo>
                <a:cubicBezTo>
                  <a:pt x="755" y="83"/>
                  <a:pt x="755" y="83"/>
                  <a:pt x="755" y="83"/>
                </a:cubicBezTo>
                <a:cubicBezTo>
                  <a:pt x="768" y="83"/>
                  <a:pt x="768" y="83"/>
                  <a:pt x="768" y="83"/>
                </a:cubicBezTo>
                <a:cubicBezTo>
                  <a:pt x="768" y="75"/>
                  <a:pt x="768" y="75"/>
                  <a:pt x="768" y="75"/>
                </a:cubicBezTo>
                <a:cubicBezTo>
                  <a:pt x="755" y="75"/>
                  <a:pt x="755" y="75"/>
                  <a:pt x="755" y="75"/>
                </a:cubicBezTo>
                <a:cubicBezTo>
                  <a:pt x="755" y="66"/>
                  <a:pt x="755" y="66"/>
                  <a:pt x="755" y="66"/>
                </a:cubicBezTo>
                <a:cubicBezTo>
                  <a:pt x="756" y="66"/>
                  <a:pt x="756" y="66"/>
                  <a:pt x="756" y="66"/>
                </a:cubicBezTo>
                <a:cubicBezTo>
                  <a:pt x="756" y="66"/>
                  <a:pt x="756" y="66"/>
                  <a:pt x="756" y="66"/>
                </a:cubicBezTo>
                <a:cubicBezTo>
                  <a:pt x="768" y="66"/>
                  <a:pt x="768" y="66"/>
                  <a:pt x="768" y="66"/>
                </a:cubicBezTo>
                <a:cubicBezTo>
                  <a:pt x="768" y="30"/>
                  <a:pt x="768" y="30"/>
                  <a:pt x="768" y="30"/>
                </a:cubicBezTo>
                <a:cubicBezTo>
                  <a:pt x="768" y="25"/>
                  <a:pt x="764" y="22"/>
                  <a:pt x="760" y="22"/>
                </a:cubicBezTo>
                <a:close/>
                <a:moveTo>
                  <a:pt x="756" y="57"/>
                </a:moveTo>
                <a:cubicBezTo>
                  <a:pt x="743" y="57"/>
                  <a:pt x="743" y="57"/>
                  <a:pt x="743" y="57"/>
                </a:cubicBezTo>
                <a:cubicBezTo>
                  <a:pt x="743" y="48"/>
                  <a:pt x="743" y="48"/>
                  <a:pt x="743" y="48"/>
                </a:cubicBezTo>
                <a:cubicBezTo>
                  <a:pt x="756" y="48"/>
                  <a:pt x="756" y="48"/>
                  <a:pt x="756" y="48"/>
                </a:cubicBezTo>
                <a:lnTo>
                  <a:pt x="756" y="57"/>
                </a:lnTo>
                <a:close/>
                <a:moveTo>
                  <a:pt x="756" y="39"/>
                </a:moveTo>
                <a:cubicBezTo>
                  <a:pt x="743" y="39"/>
                  <a:pt x="743" y="39"/>
                  <a:pt x="743" y="39"/>
                </a:cubicBezTo>
                <a:cubicBezTo>
                  <a:pt x="743" y="31"/>
                  <a:pt x="743" y="31"/>
                  <a:pt x="743" y="31"/>
                </a:cubicBezTo>
                <a:cubicBezTo>
                  <a:pt x="756" y="31"/>
                  <a:pt x="756" y="31"/>
                  <a:pt x="756" y="31"/>
                </a:cubicBezTo>
                <a:lnTo>
                  <a:pt x="756" y="39"/>
                </a:lnTo>
                <a:close/>
                <a:moveTo>
                  <a:pt x="801" y="6"/>
                </a:moveTo>
                <a:cubicBezTo>
                  <a:pt x="774" y="6"/>
                  <a:pt x="774" y="6"/>
                  <a:pt x="774" y="6"/>
                </a:cubicBezTo>
                <a:cubicBezTo>
                  <a:pt x="774" y="15"/>
                  <a:pt x="774" y="15"/>
                  <a:pt x="774" y="15"/>
                </a:cubicBezTo>
                <a:cubicBezTo>
                  <a:pt x="796" y="15"/>
                  <a:pt x="796" y="15"/>
                  <a:pt x="796" y="15"/>
                </a:cubicBezTo>
                <a:cubicBezTo>
                  <a:pt x="796" y="31"/>
                  <a:pt x="796" y="31"/>
                  <a:pt x="796" y="31"/>
                </a:cubicBezTo>
                <a:cubicBezTo>
                  <a:pt x="786" y="31"/>
                  <a:pt x="786" y="31"/>
                  <a:pt x="786" y="31"/>
                </a:cubicBezTo>
                <a:cubicBezTo>
                  <a:pt x="786" y="25"/>
                  <a:pt x="786" y="21"/>
                  <a:pt x="786" y="18"/>
                </a:cubicBezTo>
                <a:cubicBezTo>
                  <a:pt x="774" y="18"/>
                  <a:pt x="774" y="18"/>
                  <a:pt x="774" y="18"/>
                </a:cubicBezTo>
                <a:cubicBezTo>
                  <a:pt x="774" y="27"/>
                  <a:pt x="774" y="68"/>
                  <a:pt x="773" y="99"/>
                </a:cubicBezTo>
                <a:cubicBezTo>
                  <a:pt x="785" y="95"/>
                  <a:pt x="785" y="95"/>
                  <a:pt x="785" y="95"/>
                </a:cubicBezTo>
                <a:cubicBezTo>
                  <a:pt x="786" y="85"/>
                  <a:pt x="786" y="74"/>
                  <a:pt x="786" y="64"/>
                </a:cubicBezTo>
                <a:cubicBezTo>
                  <a:pt x="796" y="64"/>
                  <a:pt x="796" y="64"/>
                  <a:pt x="796" y="64"/>
                </a:cubicBezTo>
                <a:cubicBezTo>
                  <a:pt x="796" y="88"/>
                  <a:pt x="796" y="88"/>
                  <a:pt x="796" y="88"/>
                </a:cubicBezTo>
                <a:cubicBezTo>
                  <a:pt x="796" y="89"/>
                  <a:pt x="795" y="90"/>
                  <a:pt x="794" y="90"/>
                </a:cubicBezTo>
                <a:cubicBezTo>
                  <a:pt x="794" y="90"/>
                  <a:pt x="794" y="90"/>
                  <a:pt x="794" y="90"/>
                </a:cubicBezTo>
                <a:cubicBezTo>
                  <a:pt x="790" y="90"/>
                  <a:pt x="790" y="90"/>
                  <a:pt x="790" y="90"/>
                </a:cubicBezTo>
                <a:cubicBezTo>
                  <a:pt x="790" y="99"/>
                  <a:pt x="790" y="99"/>
                  <a:pt x="790" y="99"/>
                </a:cubicBezTo>
                <a:cubicBezTo>
                  <a:pt x="799" y="99"/>
                  <a:pt x="799" y="99"/>
                  <a:pt x="799" y="99"/>
                </a:cubicBezTo>
                <a:cubicBezTo>
                  <a:pt x="799" y="99"/>
                  <a:pt x="799" y="99"/>
                  <a:pt x="799" y="99"/>
                </a:cubicBezTo>
                <a:cubicBezTo>
                  <a:pt x="805" y="99"/>
                  <a:pt x="809" y="95"/>
                  <a:pt x="809" y="90"/>
                </a:cubicBezTo>
                <a:cubicBezTo>
                  <a:pt x="809" y="90"/>
                  <a:pt x="809" y="90"/>
                  <a:pt x="809" y="90"/>
                </a:cubicBezTo>
                <a:cubicBezTo>
                  <a:pt x="809" y="14"/>
                  <a:pt x="809" y="14"/>
                  <a:pt x="809" y="14"/>
                </a:cubicBezTo>
                <a:cubicBezTo>
                  <a:pt x="809" y="10"/>
                  <a:pt x="805" y="6"/>
                  <a:pt x="801" y="6"/>
                </a:cubicBezTo>
                <a:close/>
                <a:moveTo>
                  <a:pt x="796" y="55"/>
                </a:moveTo>
                <a:cubicBezTo>
                  <a:pt x="786" y="55"/>
                  <a:pt x="786" y="55"/>
                  <a:pt x="786" y="55"/>
                </a:cubicBezTo>
                <a:cubicBezTo>
                  <a:pt x="786" y="49"/>
                  <a:pt x="786" y="44"/>
                  <a:pt x="786" y="39"/>
                </a:cubicBezTo>
                <a:cubicBezTo>
                  <a:pt x="796" y="39"/>
                  <a:pt x="796" y="39"/>
                  <a:pt x="796" y="39"/>
                </a:cubicBezTo>
                <a:lnTo>
                  <a:pt x="796" y="55"/>
                </a:lnTo>
                <a:close/>
                <a:moveTo>
                  <a:pt x="724" y="36"/>
                </a:moveTo>
                <a:cubicBezTo>
                  <a:pt x="715" y="30"/>
                  <a:pt x="705" y="25"/>
                  <a:pt x="698" y="22"/>
                </a:cubicBezTo>
                <a:cubicBezTo>
                  <a:pt x="698" y="38"/>
                  <a:pt x="698" y="38"/>
                  <a:pt x="698" y="38"/>
                </a:cubicBezTo>
                <a:cubicBezTo>
                  <a:pt x="705" y="41"/>
                  <a:pt x="715" y="46"/>
                  <a:pt x="724" y="52"/>
                </a:cubicBezTo>
                <a:lnTo>
                  <a:pt x="724" y="36"/>
                </a:lnTo>
                <a:close/>
                <a:moveTo>
                  <a:pt x="581" y="38"/>
                </a:moveTo>
                <a:cubicBezTo>
                  <a:pt x="588" y="41"/>
                  <a:pt x="598" y="46"/>
                  <a:pt x="607" y="52"/>
                </a:cubicBezTo>
                <a:cubicBezTo>
                  <a:pt x="607" y="37"/>
                  <a:pt x="607" y="37"/>
                  <a:pt x="607" y="37"/>
                </a:cubicBezTo>
                <a:cubicBezTo>
                  <a:pt x="598" y="30"/>
                  <a:pt x="588" y="25"/>
                  <a:pt x="581" y="22"/>
                </a:cubicBezTo>
                <a:lnTo>
                  <a:pt x="581" y="38"/>
                </a:lnTo>
                <a:close/>
                <a:moveTo>
                  <a:pt x="581" y="16"/>
                </a:moveTo>
                <a:cubicBezTo>
                  <a:pt x="588" y="19"/>
                  <a:pt x="598" y="24"/>
                  <a:pt x="607" y="30"/>
                </a:cubicBezTo>
                <a:cubicBezTo>
                  <a:pt x="607" y="14"/>
                  <a:pt x="607" y="14"/>
                  <a:pt x="607" y="14"/>
                </a:cubicBezTo>
                <a:cubicBezTo>
                  <a:pt x="598" y="8"/>
                  <a:pt x="588" y="3"/>
                  <a:pt x="581" y="0"/>
                </a:cubicBezTo>
                <a:lnTo>
                  <a:pt x="581" y="16"/>
                </a:lnTo>
                <a:close/>
                <a:moveTo>
                  <a:pt x="684" y="55"/>
                </a:moveTo>
                <a:cubicBezTo>
                  <a:pt x="666" y="55"/>
                  <a:pt x="666" y="55"/>
                  <a:pt x="666" y="55"/>
                </a:cubicBezTo>
                <a:cubicBezTo>
                  <a:pt x="663" y="59"/>
                  <a:pt x="659" y="62"/>
                  <a:pt x="655" y="66"/>
                </a:cubicBezTo>
                <a:cubicBezTo>
                  <a:pt x="654" y="66"/>
                  <a:pt x="647" y="59"/>
                  <a:pt x="644" y="55"/>
                </a:cubicBezTo>
                <a:cubicBezTo>
                  <a:pt x="632" y="55"/>
                  <a:pt x="632" y="55"/>
                  <a:pt x="632" y="55"/>
                </a:cubicBezTo>
                <a:cubicBezTo>
                  <a:pt x="632" y="51"/>
                  <a:pt x="632" y="51"/>
                  <a:pt x="632" y="51"/>
                </a:cubicBezTo>
                <a:cubicBezTo>
                  <a:pt x="675" y="51"/>
                  <a:pt x="675" y="51"/>
                  <a:pt x="675" y="51"/>
                </a:cubicBezTo>
                <a:cubicBezTo>
                  <a:pt x="675" y="51"/>
                  <a:pt x="675" y="51"/>
                  <a:pt x="675" y="51"/>
                </a:cubicBezTo>
                <a:cubicBezTo>
                  <a:pt x="680" y="51"/>
                  <a:pt x="684" y="47"/>
                  <a:pt x="684" y="42"/>
                </a:cubicBezTo>
                <a:cubicBezTo>
                  <a:pt x="684" y="42"/>
                  <a:pt x="684" y="42"/>
                  <a:pt x="684" y="42"/>
                </a:cubicBezTo>
                <a:cubicBezTo>
                  <a:pt x="684" y="15"/>
                  <a:pt x="684" y="15"/>
                  <a:pt x="684" y="15"/>
                </a:cubicBezTo>
                <a:cubicBezTo>
                  <a:pt x="684" y="15"/>
                  <a:pt x="684" y="15"/>
                  <a:pt x="684" y="15"/>
                </a:cubicBezTo>
                <a:cubicBezTo>
                  <a:pt x="684" y="10"/>
                  <a:pt x="680" y="6"/>
                  <a:pt x="675" y="6"/>
                </a:cubicBezTo>
                <a:cubicBezTo>
                  <a:pt x="675" y="6"/>
                  <a:pt x="675" y="6"/>
                  <a:pt x="675" y="6"/>
                </a:cubicBezTo>
                <a:cubicBezTo>
                  <a:pt x="658" y="6"/>
                  <a:pt x="658" y="6"/>
                  <a:pt x="658" y="6"/>
                </a:cubicBezTo>
                <a:cubicBezTo>
                  <a:pt x="658" y="0"/>
                  <a:pt x="658" y="0"/>
                  <a:pt x="658" y="0"/>
                </a:cubicBezTo>
                <a:cubicBezTo>
                  <a:pt x="640" y="0"/>
                  <a:pt x="640" y="0"/>
                  <a:pt x="640" y="0"/>
                </a:cubicBezTo>
                <a:cubicBezTo>
                  <a:pt x="640" y="6"/>
                  <a:pt x="640" y="6"/>
                  <a:pt x="640" y="6"/>
                </a:cubicBezTo>
                <a:cubicBezTo>
                  <a:pt x="614" y="6"/>
                  <a:pt x="614" y="6"/>
                  <a:pt x="614" y="6"/>
                </a:cubicBezTo>
                <a:cubicBezTo>
                  <a:pt x="614" y="90"/>
                  <a:pt x="614" y="90"/>
                  <a:pt x="614" y="90"/>
                </a:cubicBezTo>
                <a:cubicBezTo>
                  <a:pt x="614" y="90"/>
                  <a:pt x="614" y="90"/>
                  <a:pt x="614" y="90"/>
                </a:cubicBezTo>
                <a:cubicBezTo>
                  <a:pt x="614" y="95"/>
                  <a:pt x="618" y="99"/>
                  <a:pt x="623" y="99"/>
                </a:cubicBezTo>
                <a:cubicBezTo>
                  <a:pt x="623" y="99"/>
                  <a:pt x="623" y="99"/>
                  <a:pt x="623" y="99"/>
                </a:cubicBezTo>
                <a:cubicBezTo>
                  <a:pt x="643" y="99"/>
                  <a:pt x="643" y="99"/>
                  <a:pt x="643" y="99"/>
                </a:cubicBezTo>
                <a:cubicBezTo>
                  <a:pt x="646" y="90"/>
                  <a:pt x="646" y="90"/>
                  <a:pt x="646" y="90"/>
                </a:cubicBezTo>
                <a:cubicBezTo>
                  <a:pt x="635" y="90"/>
                  <a:pt x="635" y="90"/>
                  <a:pt x="635" y="90"/>
                </a:cubicBezTo>
                <a:cubicBezTo>
                  <a:pt x="635" y="90"/>
                  <a:pt x="635" y="90"/>
                  <a:pt x="635" y="90"/>
                </a:cubicBezTo>
                <a:cubicBezTo>
                  <a:pt x="633" y="90"/>
                  <a:pt x="632" y="89"/>
                  <a:pt x="632" y="88"/>
                </a:cubicBezTo>
                <a:cubicBezTo>
                  <a:pt x="632" y="62"/>
                  <a:pt x="632" y="62"/>
                  <a:pt x="632" y="62"/>
                </a:cubicBezTo>
                <a:cubicBezTo>
                  <a:pt x="640" y="71"/>
                  <a:pt x="654" y="86"/>
                  <a:pt x="667" y="99"/>
                </a:cubicBezTo>
                <a:cubicBezTo>
                  <a:pt x="692" y="99"/>
                  <a:pt x="692" y="99"/>
                  <a:pt x="692" y="99"/>
                </a:cubicBezTo>
                <a:cubicBezTo>
                  <a:pt x="688" y="96"/>
                  <a:pt x="673" y="83"/>
                  <a:pt x="665" y="76"/>
                </a:cubicBezTo>
                <a:cubicBezTo>
                  <a:pt x="674" y="68"/>
                  <a:pt x="680" y="61"/>
                  <a:pt x="684" y="55"/>
                </a:cubicBezTo>
                <a:close/>
                <a:moveTo>
                  <a:pt x="632" y="33"/>
                </a:moveTo>
                <a:cubicBezTo>
                  <a:pt x="657" y="33"/>
                  <a:pt x="657" y="33"/>
                  <a:pt x="657" y="33"/>
                </a:cubicBezTo>
                <a:cubicBezTo>
                  <a:pt x="661" y="24"/>
                  <a:pt x="661" y="24"/>
                  <a:pt x="661" y="24"/>
                </a:cubicBezTo>
                <a:cubicBezTo>
                  <a:pt x="632" y="24"/>
                  <a:pt x="632" y="24"/>
                  <a:pt x="632" y="24"/>
                </a:cubicBezTo>
                <a:cubicBezTo>
                  <a:pt x="632" y="15"/>
                  <a:pt x="632" y="15"/>
                  <a:pt x="632" y="15"/>
                </a:cubicBezTo>
                <a:cubicBezTo>
                  <a:pt x="663" y="15"/>
                  <a:pt x="663" y="15"/>
                  <a:pt x="663" y="15"/>
                </a:cubicBezTo>
                <a:cubicBezTo>
                  <a:pt x="664" y="15"/>
                  <a:pt x="666" y="16"/>
                  <a:pt x="666" y="18"/>
                </a:cubicBezTo>
                <a:cubicBezTo>
                  <a:pt x="666" y="40"/>
                  <a:pt x="666" y="40"/>
                  <a:pt x="666" y="40"/>
                </a:cubicBezTo>
                <a:cubicBezTo>
                  <a:pt x="665" y="41"/>
                  <a:pt x="664" y="42"/>
                  <a:pt x="663" y="42"/>
                </a:cubicBezTo>
                <a:cubicBezTo>
                  <a:pt x="632" y="42"/>
                  <a:pt x="632" y="42"/>
                  <a:pt x="632" y="42"/>
                </a:cubicBezTo>
                <a:lnTo>
                  <a:pt x="632" y="33"/>
                </a:lnTo>
                <a:close/>
              </a:path>
            </a:pathLst>
          </a:custGeom>
          <a:solidFill>
            <a:srgbClr val="0D48CE"/>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6_封底幻灯片">
    <p:bg>
      <p:bgPr>
        <a:solidFill>
          <a:srgbClr val="D3D4D9">
            <a:alpha val="50000"/>
          </a:srgbClr>
        </a:solidFill>
        <a:effectLst/>
      </p:bgPr>
    </p:bg>
    <p:spTree>
      <p:nvGrpSpPr>
        <p:cNvPr id="1" name=""/>
        <p:cNvGrpSpPr/>
        <p:nvPr/>
      </p:nvGrpSpPr>
      <p:grpSpPr>
        <a:xfrm>
          <a:off x="0" y="0"/>
          <a:ext cx="0" cy="0"/>
          <a:chOff x="0" y="0"/>
          <a:chExt cx="0" cy="0"/>
        </a:xfrm>
      </p:grpSpPr>
      <p:sp>
        <p:nvSpPr>
          <p:cNvPr id="2" name="Freeform 5"/>
          <p:cNvSpPr>
            <a:spLocks noEditPoints="1"/>
          </p:cNvSpPr>
          <p:nvPr userDrawn="1"/>
        </p:nvSpPr>
        <p:spPr bwMode="auto">
          <a:xfrm>
            <a:off x="9905407" y="6368114"/>
            <a:ext cx="1616327" cy="289051"/>
          </a:xfrm>
          <a:custGeom>
            <a:avLst/>
            <a:gdLst>
              <a:gd name="T0" fmla="*/ 607 w 809"/>
              <a:gd name="T1" fmla="*/ 56 h 142"/>
              <a:gd name="T2" fmla="*/ 266 w 809"/>
              <a:gd name="T3" fmla="*/ 24 h 142"/>
              <a:gd name="T4" fmla="*/ 280 w 809"/>
              <a:gd name="T5" fmla="*/ 132 h 142"/>
              <a:gd name="T6" fmla="*/ 339 w 809"/>
              <a:gd name="T7" fmla="*/ 95 h 142"/>
              <a:gd name="T8" fmla="*/ 341 w 809"/>
              <a:gd name="T9" fmla="*/ 6 h 142"/>
              <a:gd name="T10" fmla="*/ 316 w 809"/>
              <a:gd name="T11" fmla="*/ 81 h 142"/>
              <a:gd name="T12" fmla="*/ 331 w 809"/>
              <a:gd name="T13" fmla="*/ 27 h 142"/>
              <a:gd name="T14" fmla="*/ 471 w 809"/>
              <a:gd name="T15" fmla="*/ 99 h 142"/>
              <a:gd name="T16" fmla="*/ 523 w 809"/>
              <a:gd name="T17" fmla="*/ 24 h 142"/>
              <a:gd name="T18" fmla="*/ 493 w 809"/>
              <a:gd name="T19" fmla="*/ 14 h 142"/>
              <a:gd name="T20" fmla="*/ 402 w 809"/>
              <a:gd name="T21" fmla="*/ 78 h 142"/>
              <a:gd name="T22" fmla="*/ 370 w 809"/>
              <a:gd name="T23" fmla="*/ 72 h 142"/>
              <a:gd name="T24" fmla="*/ 473 w 809"/>
              <a:gd name="T25" fmla="*/ 6 h 142"/>
              <a:gd name="T26" fmla="*/ 29 w 809"/>
              <a:gd name="T27" fmla="*/ 36 h 142"/>
              <a:gd name="T28" fmla="*/ 46 w 809"/>
              <a:gd name="T29" fmla="*/ 6 h 142"/>
              <a:gd name="T30" fmla="*/ 43 w 809"/>
              <a:gd name="T31" fmla="*/ 99 h 142"/>
              <a:gd name="T32" fmla="*/ 115 w 809"/>
              <a:gd name="T33" fmla="*/ 27 h 142"/>
              <a:gd name="T34" fmla="*/ 147 w 809"/>
              <a:gd name="T35" fmla="*/ 33 h 142"/>
              <a:gd name="T36" fmla="*/ 226 w 809"/>
              <a:gd name="T37" fmla="*/ 43 h 142"/>
              <a:gd name="T38" fmla="*/ 191 w 809"/>
              <a:gd name="T39" fmla="*/ 27 h 142"/>
              <a:gd name="T40" fmla="*/ 188 w 809"/>
              <a:gd name="T41" fmla="*/ 6 h 142"/>
              <a:gd name="T42" fmla="*/ 180 w 809"/>
              <a:gd name="T43" fmla="*/ 62 h 142"/>
              <a:gd name="T44" fmla="*/ 215 w 809"/>
              <a:gd name="T45" fmla="*/ 78 h 142"/>
              <a:gd name="T46" fmla="*/ 217 w 809"/>
              <a:gd name="T47" fmla="*/ 99 h 142"/>
              <a:gd name="T48" fmla="*/ 698 w 809"/>
              <a:gd name="T49" fmla="*/ 16 h 142"/>
              <a:gd name="T50" fmla="*/ 698 w 809"/>
              <a:gd name="T51" fmla="*/ 16 h 142"/>
              <a:gd name="T52" fmla="*/ 724 w 809"/>
              <a:gd name="T53" fmla="*/ 56 h 142"/>
              <a:gd name="T54" fmla="*/ 755 w 809"/>
              <a:gd name="T55" fmla="*/ 22 h 142"/>
              <a:gd name="T56" fmla="*/ 755 w 809"/>
              <a:gd name="T57" fmla="*/ 6 h 142"/>
              <a:gd name="T58" fmla="*/ 730 w 809"/>
              <a:gd name="T59" fmla="*/ 6 h 142"/>
              <a:gd name="T60" fmla="*/ 743 w 809"/>
              <a:gd name="T61" fmla="*/ 22 h 142"/>
              <a:gd name="T62" fmla="*/ 743 w 809"/>
              <a:gd name="T63" fmla="*/ 66 h 142"/>
              <a:gd name="T64" fmla="*/ 730 w 809"/>
              <a:gd name="T65" fmla="*/ 75 h 142"/>
              <a:gd name="T66" fmla="*/ 755 w 809"/>
              <a:gd name="T67" fmla="*/ 95 h 142"/>
              <a:gd name="T68" fmla="*/ 755 w 809"/>
              <a:gd name="T69" fmla="*/ 75 h 142"/>
              <a:gd name="T70" fmla="*/ 768 w 809"/>
              <a:gd name="T71" fmla="*/ 66 h 142"/>
              <a:gd name="T72" fmla="*/ 743 w 809"/>
              <a:gd name="T73" fmla="*/ 57 h 142"/>
              <a:gd name="T74" fmla="*/ 756 w 809"/>
              <a:gd name="T75" fmla="*/ 39 h 142"/>
              <a:gd name="T76" fmla="*/ 756 w 809"/>
              <a:gd name="T77" fmla="*/ 39 h 142"/>
              <a:gd name="T78" fmla="*/ 796 w 809"/>
              <a:gd name="T79" fmla="*/ 15 h 142"/>
              <a:gd name="T80" fmla="*/ 774 w 809"/>
              <a:gd name="T81" fmla="*/ 18 h 142"/>
              <a:gd name="T82" fmla="*/ 796 w 809"/>
              <a:gd name="T83" fmla="*/ 64 h 142"/>
              <a:gd name="T84" fmla="*/ 790 w 809"/>
              <a:gd name="T85" fmla="*/ 90 h 142"/>
              <a:gd name="T86" fmla="*/ 809 w 809"/>
              <a:gd name="T87" fmla="*/ 90 h 142"/>
              <a:gd name="T88" fmla="*/ 796 w 809"/>
              <a:gd name="T89" fmla="*/ 55 h 142"/>
              <a:gd name="T90" fmla="*/ 796 w 809"/>
              <a:gd name="T91" fmla="*/ 55 h 142"/>
              <a:gd name="T92" fmla="*/ 724 w 809"/>
              <a:gd name="T93" fmla="*/ 52 h 142"/>
              <a:gd name="T94" fmla="*/ 607 w 809"/>
              <a:gd name="T95" fmla="*/ 37 h 142"/>
              <a:gd name="T96" fmla="*/ 607 w 809"/>
              <a:gd name="T97" fmla="*/ 30 h 142"/>
              <a:gd name="T98" fmla="*/ 684 w 809"/>
              <a:gd name="T99" fmla="*/ 55 h 142"/>
              <a:gd name="T100" fmla="*/ 632 w 809"/>
              <a:gd name="T101" fmla="*/ 55 h 142"/>
              <a:gd name="T102" fmla="*/ 684 w 809"/>
              <a:gd name="T103" fmla="*/ 42 h 142"/>
              <a:gd name="T104" fmla="*/ 675 w 809"/>
              <a:gd name="T105" fmla="*/ 6 h 142"/>
              <a:gd name="T106" fmla="*/ 640 w 809"/>
              <a:gd name="T107" fmla="*/ 0 h 142"/>
              <a:gd name="T108" fmla="*/ 614 w 809"/>
              <a:gd name="T109" fmla="*/ 90 h 142"/>
              <a:gd name="T110" fmla="*/ 646 w 809"/>
              <a:gd name="T111" fmla="*/ 90 h 142"/>
              <a:gd name="T112" fmla="*/ 632 w 809"/>
              <a:gd name="T113" fmla="*/ 62 h 142"/>
              <a:gd name="T114" fmla="*/ 684 w 809"/>
              <a:gd name="T115" fmla="*/ 55 h 142"/>
              <a:gd name="T116" fmla="*/ 632 w 809"/>
              <a:gd name="T117" fmla="*/ 24 h 142"/>
              <a:gd name="T118" fmla="*/ 666 w 809"/>
              <a:gd name="T119" fmla="*/ 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9" h="142">
                <a:moveTo>
                  <a:pt x="581" y="80"/>
                </a:moveTo>
                <a:cubicBezTo>
                  <a:pt x="581" y="99"/>
                  <a:pt x="581" y="99"/>
                  <a:pt x="581" y="99"/>
                </a:cubicBezTo>
                <a:cubicBezTo>
                  <a:pt x="587" y="96"/>
                  <a:pt x="598" y="88"/>
                  <a:pt x="607" y="78"/>
                </a:cubicBezTo>
                <a:cubicBezTo>
                  <a:pt x="607" y="56"/>
                  <a:pt x="607" y="56"/>
                  <a:pt x="607" y="56"/>
                </a:cubicBezTo>
                <a:cubicBezTo>
                  <a:pt x="598" y="67"/>
                  <a:pt x="589" y="75"/>
                  <a:pt x="581" y="80"/>
                </a:cubicBezTo>
                <a:close/>
                <a:moveTo>
                  <a:pt x="341" y="6"/>
                </a:moveTo>
                <a:cubicBezTo>
                  <a:pt x="269" y="6"/>
                  <a:pt x="269" y="6"/>
                  <a:pt x="269" y="6"/>
                </a:cubicBezTo>
                <a:cubicBezTo>
                  <a:pt x="266" y="24"/>
                  <a:pt x="266" y="24"/>
                  <a:pt x="266" y="24"/>
                </a:cubicBezTo>
                <a:cubicBezTo>
                  <a:pt x="283" y="36"/>
                  <a:pt x="283" y="36"/>
                  <a:pt x="283" y="36"/>
                </a:cubicBezTo>
                <a:cubicBezTo>
                  <a:pt x="263" y="47"/>
                  <a:pt x="263" y="47"/>
                  <a:pt x="263" y="47"/>
                </a:cubicBezTo>
                <a:cubicBezTo>
                  <a:pt x="248" y="142"/>
                  <a:pt x="248" y="142"/>
                  <a:pt x="248" y="142"/>
                </a:cubicBezTo>
                <a:cubicBezTo>
                  <a:pt x="280" y="132"/>
                  <a:pt x="280" y="132"/>
                  <a:pt x="280" y="132"/>
                </a:cubicBezTo>
                <a:cubicBezTo>
                  <a:pt x="285" y="97"/>
                  <a:pt x="285" y="97"/>
                  <a:pt x="285" y="97"/>
                </a:cubicBezTo>
                <a:cubicBezTo>
                  <a:pt x="289" y="99"/>
                  <a:pt x="295" y="99"/>
                  <a:pt x="295" y="99"/>
                </a:cubicBezTo>
                <a:cubicBezTo>
                  <a:pt x="326" y="99"/>
                  <a:pt x="326" y="99"/>
                  <a:pt x="326" y="99"/>
                </a:cubicBezTo>
                <a:cubicBezTo>
                  <a:pt x="334" y="99"/>
                  <a:pt x="339" y="95"/>
                  <a:pt x="339" y="95"/>
                </a:cubicBezTo>
                <a:cubicBezTo>
                  <a:pt x="354" y="87"/>
                  <a:pt x="357" y="73"/>
                  <a:pt x="357" y="73"/>
                </a:cubicBezTo>
                <a:cubicBezTo>
                  <a:pt x="363" y="32"/>
                  <a:pt x="363" y="32"/>
                  <a:pt x="363" y="32"/>
                </a:cubicBezTo>
                <a:cubicBezTo>
                  <a:pt x="365" y="25"/>
                  <a:pt x="361" y="19"/>
                  <a:pt x="361" y="19"/>
                </a:cubicBezTo>
                <a:cubicBezTo>
                  <a:pt x="355" y="6"/>
                  <a:pt x="341" y="6"/>
                  <a:pt x="341" y="6"/>
                </a:cubicBezTo>
                <a:close/>
                <a:moveTo>
                  <a:pt x="333" y="34"/>
                </a:moveTo>
                <a:cubicBezTo>
                  <a:pt x="327" y="71"/>
                  <a:pt x="327" y="71"/>
                  <a:pt x="327" y="71"/>
                </a:cubicBezTo>
                <a:cubicBezTo>
                  <a:pt x="326" y="74"/>
                  <a:pt x="325" y="76"/>
                  <a:pt x="323" y="78"/>
                </a:cubicBezTo>
                <a:cubicBezTo>
                  <a:pt x="321" y="80"/>
                  <a:pt x="319" y="81"/>
                  <a:pt x="316" y="81"/>
                </a:cubicBezTo>
                <a:cubicBezTo>
                  <a:pt x="288" y="81"/>
                  <a:pt x="288" y="81"/>
                  <a:pt x="288" y="81"/>
                </a:cubicBezTo>
                <a:cubicBezTo>
                  <a:pt x="297" y="24"/>
                  <a:pt x="297" y="24"/>
                  <a:pt x="297" y="24"/>
                </a:cubicBezTo>
                <a:cubicBezTo>
                  <a:pt x="325" y="24"/>
                  <a:pt x="325" y="24"/>
                  <a:pt x="325" y="24"/>
                </a:cubicBezTo>
                <a:cubicBezTo>
                  <a:pt x="328" y="24"/>
                  <a:pt x="330" y="25"/>
                  <a:pt x="331" y="27"/>
                </a:cubicBezTo>
                <a:cubicBezTo>
                  <a:pt x="333" y="29"/>
                  <a:pt x="333" y="31"/>
                  <a:pt x="333" y="34"/>
                </a:cubicBezTo>
                <a:close/>
                <a:moveTo>
                  <a:pt x="493" y="14"/>
                </a:moveTo>
                <a:cubicBezTo>
                  <a:pt x="487" y="20"/>
                  <a:pt x="483" y="26"/>
                  <a:pt x="482" y="33"/>
                </a:cubicBezTo>
                <a:cubicBezTo>
                  <a:pt x="471" y="99"/>
                  <a:pt x="471" y="99"/>
                  <a:pt x="471" y="99"/>
                </a:cubicBezTo>
                <a:cubicBezTo>
                  <a:pt x="502" y="99"/>
                  <a:pt x="502" y="99"/>
                  <a:pt x="502" y="99"/>
                </a:cubicBezTo>
                <a:cubicBezTo>
                  <a:pt x="512" y="34"/>
                  <a:pt x="512" y="34"/>
                  <a:pt x="512" y="34"/>
                </a:cubicBezTo>
                <a:cubicBezTo>
                  <a:pt x="512" y="31"/>
                  <a:pt x="514" y="29"/>
                  <a:pt x="516" y="27"/>
                </a:cubicBezTo>
                <a:cubicBezTo>
                  <a:pt x="518" y="25"/>
                  <a:pt x="520" y="24"/>
                  <a:pt x="523" y="24"/>
                </a:cubicBezTo>
                <a:cubicBezTo>
                  <a:pt x="523" y="24"/>
                  <a:pt x="545" y="24"/>
                  <a:pt x="545" y="24"/>
                </a:cubicBezTo>
                <a:cubicBezTo>
                  <a:pt x="545" y="24"/>
                  <a:pt x="556" y="6"/>
                  <a:pt x="556" y="6"/>
                </a:cubicBezTo>
                <a:cubicBezTo>
                  <a:pt x="513" y="6"/>
                  <a:pt x="513" y="6"/>
                  <a:pt x="513" y="6"/>
                </a:cubicBezTo>
                <a:cubicBezTo>
                  <a:pt x="505" y="7"/>
                  <a:pt x="500" y="9"/>
                  <a:pt x="493" y="14"/>
                </a:cubicBezTo>
                <a:close/>
                <a:moveTo>
                  <a:pt x="443" y="6"/>
                </a:moveTo>
                <a:cubicBezTo>
                  <a:pt x="431" y="81"/>
                  <a:pt x="431" y="81"/>
                  <a:pt x="431" y="81"/>
                </a:cubicBezTo>
                <a:cubicBezTo>
                  <a:pt x="408" y="81"/>
                  <a:pt x="408" y="81"/>
                  <a:pt x="408" y="81"/>
                </a:cubicBezTo>
                <a:cubicBezTo>
                  <a:pt x="405" y="81"/>
                  <a:pt x="403" y="80"/>
                  <a:pt x="402" y="78"/>
                </a:cubicBezTo>
                <a:cubicBezTo>
                  <a:pt x="400" y="76"/>
                  <a:pt x="400" y="74"/>
                  <a:pt x="400" y="71"/>
                </a:cubicBezTo>
                <a:cubicBezTo>
                  <a:pt x="411" y="6"/>
                  <a:pt x="411" y="6"/>
                  <a:pt x="411" y="6"/>
                </a:cubicBezTo>
                <a:cubicBezTo>
                  <a:pt x="380" y="6"/>
                  <a:pt x="380" y="6"/>
                  <a:pt x="380" y="6"/>
                </a:cubicBezTo>
                <a:cubicBezTo>
                  <a:pt x="370" y="72"/>
                  <a:pt x="370" y="72"/>
                  <a:pt x="370" y="72"/>
                </a:cubicBezTo>
                <a:cubicBezTo>
                  <a:pt x="368" y="79"/>
                  <a:pt x="370" y="85"/>
                  <a:pt x="375" y="91"/>
                </a:cubicBezTo>
                <a:cubicBezTo>
                  <a:pt x="379" y="96"/>
                  <a:pt x="385" y="99"/>
                  <a:pt x="392" y="99"/>
                </a:cubicBezTo>
                <a:cubicBezTo>
                  <a:pt x="458" y="99"/>
                  <a:pt x="458" y="99"/>
                  <a:pt x="458" y="99"/>
                </a:cubicBezTo>
                <a:cubicBezTo>
                  <a:pt x="473" y="6"/>
                  <a:pt x="473" y="6"/>
                  <a:pt x="473" y="6"/>
                </a:cubicBezTo>
                <a:lnTo>
                  <a:pt x="443" y="6"/>
                </a:lnTo>
                <a:close/>
                <a:moveTo>
                  <a:pt x="15" y="6"/>
                </a:moveTo>
                <a:cubicBezTo>
                  <a:pt x="12" y="24"/>
                  <a:pt x="12" y="24"/>
                  <a:pt x="12" y="24"/>
                </a:cubicBezTo>
                <a:cubicBezTo>
                  <a:pt x="29" y="36"/>
                  <a:pt x="29" y="36"/>
                  <a:pt x="29" y="36"/>
                </a:cubicBezTo>
                <a:cubicBezTo>
                  <a:pt x="9" y="47"/>
                  <a:pt x="9" y="47"/>
                  <a:pt x="9" y="47"/>
                </a:cubicBezTo>
                <a:cubicBezTo>
                  <a:pt x="0" y="99"/>
                  <a:pt x="0" y="99"/>
                  <a:pt x="0" y="99"/>
                </a:cubicBezTo>
                <a:cubicBezTo>
                  <a:pt x="31" y="99"/>
                  <a:pt x="31" y="99"/>
                  <a:pt x="31" y="99"/>
                </a:cubicBezTo>
                <a:cubicBezTo>
                  <a:pt x="46" y="6"/>
                  <a:pt x="46" y="6"/>
                  <a:pt x="46" y="6"/>
                </a:cubicBezTo>
                <a:lnTo>
                  <a:pt x="15" y="6"/>
                </a:lnTo>
                <a:close/>
                <a:moveTo>
                  <a:pt x="124" y="6"/>
                </a:moveTo>
                <a:cubicBezTo>
                  <a:pt x="58" y="6"/>
                  <a:pt x="58" y="6"/>
                  <a:pt x="58" y="6"/>
                </a:cubicBezTo>
                <a:cubicBezTo>
                  <a:pt x="43" y="99"/>
                  <a:pt x="43" y="99"/>
                  <a:pt x="43" y="99"/>
                </a:cubicBezTo>
                <a:cubicBezTo>
                  <a:pt x="74" y="99"/>
                  <a:pt x="74" y="99"/>
                  <a:pt x="74" y="99"/>
                </a:cubicBezTo>
                <a:cubicBezTo>
                  <a:pt x="86" y="24"/>
                  <a:pt x="86" y="24"/>
                  <a:pt x="86" y="24"/>
                </a:cubicBezTo>
                <a:cubicBezTo>
                  <a:pt x="109" y="24"/>
                  <a:pt x="109" y="24"/>
                  <a:pt x="109" y="24"/>
                </a:cubicBezTo>
                <a:cubicBezTo>
                  <a:pt x="111" y="24"/>
                  <a:pt x="113" y="25"/>
                  <a:pt x="115" y="27"/>
                </a:cubicBezTo>
                <a:cubicBezTo>
                  <a:pt x="116" y="29"/>
                  <a:pt x="117" y="31"/>
                  <a:pt x="116" y="34"/>
                </a:cubicBezTo>
                <a:cubicBezTo>
                  <a:pt x="106" y="99"/>
                  <a:pt x="106" y="99"/>
                  <a:pt x="106" y="99"/>
                </a:cubicBezTo>
                <a:cubicBezTo>
                  <a:pt x="136" y="99"/>
                  <a:pt x="136" y="99"/>
                  <a:pt x="136" y="99"/>
                </a:cubicBezTo>
                <a:cubicBezTo>
                  <a:pt x="147" y="33"/>
                  <a:pt x="147" y="33"/>
                  <a:pt x="147" y="33"/>
                </a:cubicBezTo>
                <a:cubicBezTo>
                  <a:pt x="148" y="26"/>
                  <a:pt x="146" y="20"/>
                  <a:pt x="142" y="14"/>
                </a:cubicBezTo>
                <a:cubicBezTo>
                  <a:pt x="137" y="9"/>
                  <a:pt x="131" y="6"/>
                  <a:pt x="124" y="6"/>
                </a:cubicBezTo>
                <a:close/>
                <a:moveTo>
                  <a:pt x="244" y="51"/>
                </a:moveTo>
                <a:cubicBezTo>
                  <a:pt x="240" y="46"/>
                  <a:pt x="234" y="43"/>
                  <a:pt x="226" y="43"/>
                </a:cubicBezTo>
                <a:cubicBezTo>
                  <a:pt x="195" y="43"/>
                  <a:pt x="195" y="43"/>
                  <a:pt x="195" y="43"/>
                </a:cubicBezTo>
                <a:cubicBezTo>
                  <a:pt x="192" y="43"/>
                  <a:pt x="190" y="42"/>
                  <a:pt x="189" y="40"/>
                </a:cubicBezTo>
                <a:cubicBezTo>
                  <a:pt x="187" y="39"/>
                  <a:pt x="187" y="36"/>
                  <a:pt x="187" y="34"/>
                </a:cubicBezTo>
                <a:cubicBezTo>
                  <a:pt x="188" y="31"/>
                  <a:pt x="189" y="29"/>
                  <a:pt x="191" y="27"/>
                </a:cubicBezTo>
                <a:cubicBezTo>
                  <a:pt x="193" y="25"/>
                  <a:pt x="195" y="24"/>
                  <a:pt x="198" y="24"/>
                </a:cubicBezTo>
                <a:cubicBezTo>
                  <a:pt x="254" y="24"/>
                  <a:pt x="254" y="24"/>
                  <a:pt x="254" y="24"/>
                </a:cubicBezTo>
                <a:cubicBezTo>
                  <a:pt x="257" y="6"/>
                  <a:pt x="257" y="6"/>
                  <a:pt x="257" y="6"/>
                </a:cubicBezTo>
                <a:cubicBezTo>
                  <a:pt x="188" y="6"/>
                  <a:pt x="188" y="6"/>
                  <a:pt x="188" y="6"/>
                </a:cubicBezTo>
                <a:cubicBezTo>
                  <a:pt x="181" y="7"/>
                  <a:pt x="174" y="9"/>
                  <a:pt x="168" y="14"/>
                </a:cubicBezTo>
                <a:cubicBezTo>
                  <a:pt x="162" y="20"/>
                  <a:pt x="158" y="26"/>
                  <a:pt x="157" y="33"/>
                </a:cubicBezTo>
                <a:cubicBezTo>
                  <a:pt x="156" y="41"/>
                  <a:pt x="157" y="48"/>
                  <a:pt x="162" y="54"/>
                </a:cubicBezTo>
                <a:cubicBezTo>
                  <a:pt x="166" y="59"/>
                  <a:pt x="172" y="62"/>
                  <a:pt x="180" y="62"/>
                </a:cubicBezTo>
                <a:cubicBezTo>
                  <a:pt x="211" y="62"/>
                  <a:pt x="211" y="62"/>
                  <a:pt x="211" y="62"/>
                </a:cubicBezTo>
                <a:cubicBezTo>
                  <a:pt x="214" y="62"/>
                  <a:pt x="216" y="63"/>
                  <a:pt x="217" y="65"/>
                </a:cubicBezTo>
                <a:cubicBezTo>
                  <a:pt x="218" y="66"/>
                  <a:pt x="219" y="69"/>
                  <a:pt x="219" y="71"/>
                </a:cubicBezTo>
                <a:cubicBezTo>
                  <a:pt x="218" y="74"/>
                  <a:pt x="217" y="76"/>
                  <a:pt x="215" y="78"/>
                </a:cubicBezTo>
                <a:cubicBezTo>
                  <a:pt x="213" y="80"/>
                  <a:pt x="211" y="81"/>
                  <a:pt x="208" y="81"/>
                </a:cubicBezTo>
                <a:cubicBezTo>
                  <a:pt x="152" y="81"/>
                  <a:pt x="152" y="81"/>
                  <a:pt x="152" y="81"/>
                </a:cubicBezTo>
                <a:cubicBezTo>
                  <a:pt x="149" y="99"/>
                  <a:pt x="149" y="99"/>
                  <a:pt x="149" y="99"/>
                </a:cubicBezTo>
                <a:cubicBezTo>
                  <a:pt x="217" y="99"/>
                  <a:pt x="217" y="99"/>
                  <a:pt x="217" y="99"/>
                </a:cubicBezTo>
                <a:cubicBezTo>
                  <a:pt x="225" y="99"/>
                  <a:pt x="231" y="96"/>
                  <a:pt x="238" y="91"/>
                </a:cubicBezTo>
                <a:cubicBezTo>
                  <a:pt x="244" y="86"/>
                  <a:pt x="247" y="79"/>
                  <a:pt x="249" y="72"/>
                </a:cubicBezTo>
                <a:cubicBezTo>
                  <a:pt x="250" y="64"/>
                  <a:pt x="249" y="57"/>
                  <a:pt x="244" y="51"/>
                </a:cubicBezTo>
                <a:close/>
                <a:moveTo>
                  <a:pt x="698" y="16"/>
                </a:moveTo>
                <a:cubicBezTo>
                  <a:pt x="705" y="19"/>
                  <a:pt x="715" y="24"/>
                  <a:pt x="724" y="30"/>
                </a:cubicBezTo>
                <a:cubicBezTo>
                  <a:pt x="724" y="14"/>
                  <a:pt x="724" y="14"/>
                  <a:pt x="724" y="14"/>
                </a:cubicBezTo>
                <a:cubicBezTo>
                  <a:pt x="715" y="8"/>
                  <a:pt x="705" y="3"/>
                  <a:pt x="698" y="0"/>
                </a:cubicBezTo>
                <a:lnTo>
                  <a:pt x="698" y="16"/>
                </a:lnTo>
                <a:close/>
                <a:moveTo>
                  <a:pt x="698" y="80"/>
                </a:moveTo>
                <a:cubicBezTo>
                  <a:pt x="698" y="99"/>
                  <a:pt x="698" y="99"/>
                  <a:pt x="698" y="99"/>
                </a:cubicBezTo>
                <a:cubicBezTo>
                  <a:pt x="703" y="96"/>
                  <a:pt x="715" y="88"/>
                  <a:pt x="724" y="78"/>
                </a:cubicBezTo>
                <a:cubicBezTo>
                  <a:pt x="724" y="56"/>
                  <a:pt x="724" y="56"/>
                  <a:pt x="724" y="56"/>
                </a:cubicBezTo>
                <a:cubicBezTo>
                  <a:pt x="716" y="66"/>
                  <a:pt x="705" y="75"/>
                  <a:pt x="698" y="80"/>
                </a:cubicBezTo>
                <a:close/>
                <a:moveTo>
                  <a:pt x="760" y="22"/>
                </a:moveTo>
                <a:cubicBezTo>
                  <a:pt x="760" y="22"/>
                  <a:pt x="760" y="22"/>
                  <a:pt x="760" y="22"/>
                </a:cubicBezTo>
                <a:cubicBezTo>
                  <a:pt x="755" y="22"/>
                  <a:pt x="755" y="22"/>
                  <a:pt x="755" y="22"/>
                </a:cubicBezTo>
                <a:cubicBezTo>
                  <a:pt x="755" y="15"/>
                  <a:pt x="755" y="15"/>
                  <a:pt x="755" y="15"/>
                </a:cubicBezTo>
                <a:cubicBezTo>
                  <a:pt x="768" y="15"/>
                  <a:pt x="768" y="15"/>
                  <a:pt x="768" y="15"/>
                </a:cubicBezTo>
                <a:cubicBezTo>
                  <a:pt x="768" y="6"/>
                  <a:pt x="768" y="6"/>
                  <a:pt x="768" y="6"/>
                </a:cubicBezTo>
                <a:cubicBezTo>
                  <a:pt x="755" y="6"/>
                  <a:pt x="755" y="6"/>
                  <a:pt x="755" y="6"/>
                </a:cubicBezTo>
                <a:cubicBezTo>
                  <a:pt x="755" y="0"/>
                  <a:pt x="755" y="0"/>
                  <a:pt x="755" y="0"/>
                </a:cubicBezTo>
                <a:cubicBezTo>
                  <a:pt x="743" y="0"/>
                  <a:pt x="743" y="0"/>
                  <a:pt x="743" y="0"/>
                </a:cubicBezTo>
                <a:cubicBezTo>
                  <a:pt x="743" y="6"/>
                  <a:pt x="743" y="6"/>
                  <a:pt x="743" y="6"/>
                </a:cubicBezTo>
                <a:cubicBezTo>
                  <a:pt x="730" y="6"/>
                  <a:pt x="730" y="6"/>
                  <a:pt x="730" y="6"/>
                </a:cubicBezTo>
                <a:cubicBezTo>
                  <a:pt x="730" y="15"/>
                  <a:pt x="730" y="15"/>
                  <a:pt x="730" y="15"/>
                </a:cubicBezTo>
                <a:cubicBezTo>
                  <a:pt x="743" y="15"/>
                  <a:pt x="743" y="15"/>
                  <a:pt x="743" y="15"/>
                </a:cubicBezTo>
                <a:cubicBezTo>
                  <a:pt x="743" y="22"/>
                  <a:pt x="743" y="22"/>
                  <a:pt x="743" y="22"/>
                </a:cubicBezTo>
                <a:cubicBezTo>
                  <a:pt x="743" y="22"/>
                  <a:pt x="743" y="22"/>
                  <a:pt x="743" y="22"/>
                </a:cubicBezTo>
                <a:cubicBezTo>
                  <a:pt x="743" y="22"/>
                  <a:pt x="743" y="22"/>
                  <a:pt x="743" y="22"/>
                </a:cubicBezTo>
                <a:cubicBezTo>
                  <a:pt x="730" y="22"/>
                  <a:pt x="730" y="22"/>
                  <a:pt x="730" y="22"/>
                </a:cubicBezTo>
                <a:cubicBezTo>
                  <a:pt x="730" y="66"/>
                  <a:pt x="730" y="66"/>
                  <a:pt x="730" y="66"/>
                </a:cubicBezTo>
                <a:cubicBezTo>
                  <a:pt x="743" y="66"/>
                  <a:pt x="743" y="66"/>
                  <a:pt x="743" y="66"/>
                </a:cubicBezTo>
                <a:cubicBezTo>
                  <a:pt x="743" y="66"/>
                  <a:pt x="743" y="66"/>
                  <a:pt x="743" y="66"/>
                </a:cubicBezTo>
                <a:cubicBezTo>
                  <a:pt x="743" y="66"/>
                  <a:pt x="743" y="66"/>
                  <a:pt x="743" y="66"/>
                </a:cubicBezTo>
                <a:cubicBezTo>
                  <a:pt x="743" y="75"/>
                  <a:pt x="743" y="75"/>
                  <a:pt x="743" y="75"/>
                </a:cubicBezTo>
                <a:cubicBezTo>
                  <a:pt x="730" y="75"/>
                  <a:pt x="730" y="75"/>
                  <a:pt x="730" y="75"/>
                </a:cubicBezTo>
                <a:cubicBezTo>
                  <a:pt x="730" y="83"/>
                  <a:pt x="730" y="83"/>
                  <a:pt x="730" y="83"/>
                </a:cubicBezTo>
                <a:cubicBezTo>
                  <a:pt x="743" y="83"/>
                  <a:pt x="743" y="83"/>
                  <a:pt x="743" y="83"/>
                </a:cubicBezTo>
                <a:cubicBezTo>
                  <a:pt x="743" y="99"/>
                  <a:pt x="743" y="99"/>
                  <a:pt x="743" y="99"/>
                </a:cubicBezTo>
                <a:cubicBezTo>
                  <a:pt x="755" y="95"/>
                  <a:pt x="755" y="95"/>
                  <a:pt x="755" y="95"/>
                </a:cubicBezTo>
                <a:cubicBezTo>
                  <a:pt x="755" y="83"/>
                  <a:pt x="755" y="83"/>
                  <a:pt x="755" y="83"/>
                </a:cubicBezTo>
                <a:cubicBezTo>
                  <a:pt x="768" y="83"/>
                  <a:pt x="768" y="83"/>
                  <a:pt x="768" y="83"/>
                </a:cubicBezTo>
                <a:cubicBezTo>
                  <a:pt x="768" y="75"/>
                  <a:pt x="768" y="75"/>
                  <a:pt x="768" y="75"/>
                </a:cubicBezTo>
                <a:cubicBezTo>
                  <a:pt x="755" y="75"/>
                  <a:pt x="755" y="75"/>
                  <a:pt x="755" y="75"/>
                </a:cubicBezTo>
                <a:cubicBezTo>
                  <a:pt x="755" y="66"/>
                  <a:pt x="755" y="66"/>
                  <a:pt x="755" y="66"/>
                </a:cubicBezTo>
                <a:cubicBezTo>
                  <a:pt x="756" y="66"/>
                  <a:pt x="756" y="66"/>
                  <a:pt x="756" y="66"/>
                </a:cubicBezTo>
                <a:cubicBezTo>
                  <a:pt x="756" y="66"/>
                  <a:pt x="756" y="66"/>
                  <a:pt x="756" y="66"/>
                </a:cubicBezTo>
                <a:cubicBezTo>
                  <a:pt x="768" y="66"/>
                  <a:pt x="768" y="66"/>
                  <a:pt x="768" y="66"/>
                </a:cubicBezTo>
                <a:cubicBezTo>
                  <a:pt x="768" y="30"/>
                  <a:pt x="768" y="30"/>
                  <a:pt x="768" y="30"/>
                </a:cubicBezTo>
                <a:cubicBezTo>
                  <a:pt x="768" y="25"/>
                  <a:pt x="764" y="22"/>
                  <a:pt x="760" y="22"/>
                </a:cubicBezTo>
                <a:close/>
                <a:moveTo>
                  <a:pt x="756" y="57"/>
                </a:moveTo>
                <a:cubicBezTo>
                  <a:pt x="743" y="57"/>
                  <a:pt x="743" y="57"/>
                  <a:pt x="743" y="57"/>
                </a:cubicBezTo>
                <a:cubicBezTo>
                  <a:pt x="743" y="48"/>
                  <a:pt x="743" y="48"/>
                  <a:pt x="743" y="48"/>
                </a:cubicBezTo>
                <a:cubicBezTo>
                  <a:pt x="756" y="48"/>
                  <a:pt x="756" y="48"/>
                  <a:pt x="756" y="48"/>
                </a:cubicBezTo>
                <a:lnTo>
                  <a:pt x="756" y="57"/>
                </a:lnTo>
                <a:close/>
                <a:moveTo>
                  <a:pt x="756" y="39"/>
                </a:moveTo>
                <a:cubicBezTo>
                  <a:pt x="743" y="39"/>
                  <a:pt x="743" y="39"/>
                  <a:pt x="743" y="39"/>
                </a:cubicBezTo>
                <a:cubicBezTo>
                  <a:pt x="743" y="31"/>
                  <a:pt x="743" y="31"/>
                  <a:pt x="743" y="31"/>
                </a:cubicBezTo>
                <a:cubicBezTo>
                  <a:pt x="756" y="31"/>
                  <a:pt x="756" y="31"/>
                  <a:pt x="756" y="31"/>
                </a:cubicBezTo>
                <a:lnTo>
                  <a:pt x="756" y="39"/>
                </a:lnTo>
                <a:close/>
                <a:moveTo>
                  <a:pt x="801" y="6"/>
                </a:moveTo>
                <a:cubicBezTo>
                  <a:pt x="774" y="6"/>
                  <a:pt x="774" y="6"/>
                  <a:pt x="774" y="6"/>
                </a:cubicBezTo>
                <a:cubicBezTo>
                  <a:pt x="774" y="15"/>
                  <a:pt x="774" y="15"/>
                  <a:pt x="774" y="15"/>
                </a:cubicBezTo>
                <a:cubicBezTo>
                  <a:pt x="796" y="15"/>
                  <a:pt x="796" y="15"/>
                  <a:pt x="796" y="15"/>
                </a:cubicBezTo>
                <a:cubicBezTo>
                  <a:pt x="796" y="31"/>
                  <a:pt x="796" y="31"/>
                  <a:pt x="796" y="31"/>
                </a:cubicBezTo>
                <a:cubicBezTo>
                  <a:pt x="786" y="31"/>
                  <a:pt x="786" y="31"/>
                  <a:pt x="786" y="31"/>
                </a:cubicBezTo>
                <a:cubicBezTo>
                  <a:pt x="786" y="25"/>
                  <a:pt x="786" y="21"/>
                  <a:pt x="786" y="18"/>
                </a:cubicBezTo>
                <a:cubicBezTo>
                  <a:pt x="774" y="18"/>
                  <a:pt x="774" y="18"/>
                  <a:pt x="774" y="18"/>
                </a:cubicBezTo>
                <a:cubicBezTo>
                  <a:pt x="774" y="27"/>
                  <a:pt x="774" y="68"/>
                  <a:pt x="773" y="99"/>
                </a:cubicBezTo>
                <a:cubicBezTo>
                  <a:pt x="785" y="95"/>
                  <a:pt x="785" y="95"/>
                  <a:pt x="785" y="95"/>
                </a:cubicBezTo>
                <a:cubicBezTo>
                  <a:pt x="786" y="85"/>
                  <a:pt x="786" y="74"/>
                  <a:pt x="786" y="64"/>
                </a:cubicBezTo>
                <a:cubicBezTo>
                  <a:pt x="796" y="64"/>
                  <a:pt x="796" y="64"/>
                  <a:pt x="796" y="64"/>
                </a:cubicBezTo>
                <a:cubicBezTo>
                  <a:pt x="796" y="88"/>
                  <a:pt x="796" y="88"/>
                  <a:pt x="796" y="88"/>
                </a:cubicBezTo>
                <a:cubicBezTo>
                  <a:pt x="796" y="89"/>
                  <a:pt x="795" y="90"/>
                  <a:pt x="794" y="90"/>
                </a:cubicBezTo>
                <a:cubicBezTo>
                  <a:pt x="794" y="90"/>
                  <a:pt x="794" y="90"/>
                  <a:pt x="794" y="90"/>
                </a:cubicBezTo>
                <a:cubicBezTo>
                  <a:pt x="790" y="90"/>
                  <a:pt x="790" y="90"/>
                  <a:pt x="790" y="90"/>
                </a:cubicBezTo>
                <a:cubicBezTo>
                  <a:pt x="790" y="99"/>
                  <a:pt x="790" y="99"/>
                  <a:pt x="790" y="99"/>
                </a:cubicBezTo>
                <a:cubicBezTo>
                  <a:pt x="799" y="99"/>
                  <a:pt x="799" y="99"/>
                  <a:pt x="799" y="99"/>
                </a:cubicBezTo>
                <a:cubicBezTo>
                  <a:pt x="799" y="99"/>
                  <a:pt x="799" y="99"/>
                  <a:pt x="799" y="99"/>
                </a:cubicBezTo>
                <a:cubicBezTo>
                  <a:pt x="805" y="99"/>
                  <a:pt x="809" y="95"/>
                  <a:pt x="809" y="90"/>
                </a:cubicBezTo>
                <a:cubicBezTo>
                  <a:pt x="809" y="90"/>
                  <a:pt x="809" y="90"/>
                  <a:pt x="809" y="90"/>
                </a:cubicBezTo>
                <a:cubicBezTo>
                  <a:pt x="809" y="14"/>
                  <a:pt x="809" y="14"/>
                  <a:pt x="809" y="14"/>
                </a:cubicBezTo>
                <a:cubicBezTo>
                  <a:pt x="809" y="10"/>
                  <a:pt x="805" y="6"/>
                  <a:pt x="801" y="6"/>
                </a:cubicBezTo>
                <a:close/>
                <a:moveTo>
                  <a:pt x="796" y="55"/>
                </a:moveTo>
                <a:cubicBezTo>
                  <a:pt x="786" y="55"/>
                  <a:pt x="786" y="55"/>
                  <a:pt x="786" y="55"/>
                </a:cubicBezTo>
                <a:cubicBezTo>
                  <a:pt x="786" y="49"/>
                  <a:pt x="786" y="44"/>
                  <a:pt x="786" y="39"/>
                </a:cubicBezTo>
                <a:cubicBezTo>
                  <a:pt x="796" y="39"/>
                  <a:pt x="796" y="39"/>
                  <a:pt x="796" y="39"/>
                </a:cubicBezTo>
                <a:lnTo>
                  <a:pt x="796" y="55"/>
                </a:lnTo>
                <a:close/>
                <a:moveTo>
                  <a:pt x="724" y="36"/>
                </a:moveTo>
                <a:cubicBezTo>
                  <a:pt x="715" y="30"/>
                  <a:pt x="705" y="25"/>
                  <a:pt x="698" y="22"/>
                </a:cubicBezTo>
                <a:cubicBezTo>
                  <a:pt x="698" y="38"/>
                  <a:pt x="698" y="38"/>
                  <a:pt x="698" y="38"/>
                </a:cubicBezTo>
                <a:cubicBezTo>
                  <a:pt x="705" y="41"/>
                  <a:pt x="715" y="46"/>
                  <a:pt x="724" y="52"/>
                </a:cubicBezTo>
                <a:lnTo>
                  <a:pt x="724" y="36"/>
                </a:lnTo>
                <a:close/>
                <a:moveTo>
                  <a:pt x="581" y="38"/>
                </a:moveTo>
                <a:cubicBezTo>
                  <a:pt x="588" y="41"/>
                  <a:pt x="598" y="46"/>
                  <a:pt x="607" y="52"/>
                </a:cubicBezTo>
                <a:cubicBezTo>
                  <a:pt x="607" y="37"/>
                  <a:pt x="607" y="37"/>
                  <a:pt x="607" y="37"/>
                </a:cubicBezTo>
                <a:cubicBezTo>
                  <a:pt x="598" y="30"/>
                  <a:pt x="588" y="25"/>
                  <a:pt x="581" y="22"/>
                </a:cubicBezTo>
                <a:lnTo>
                  <a:pt x="581" y="38"/>
                </a:lnTo>
                <a:close/>
                <a:moveTo>
                  <a:pt x="581" y="16"/>
                </a:moveTo>
                <a:cubicBezTo>
                  <a:pt x="588" y="19"/>
                  <a:pt x="598" y="24"/>
                  <a:pt x="607" y="30"/>
                </a:cubicBezTo>
                <a:cubicBezTo>
                  <a:pt x="607" y="14"/>
                  <a:pt x="607" y="14"/>
                  <a:pt x="607" y="14"/>
                </a:cubicBezTo>
                <a:cubicBezTo>
                  <a:pt x="598" y="8"/>
                  <a:pt x="588" y="3"/>
                  <a:pt x="581" y="0"/>
                </a:cubicBezTo>
                <a:lnTo>
                  <a:pt x="581" y="16"/>
                </a:lnTo>
                <a:close/>
                <a:moveTo>
                  <a:pt x="684" y="55"/>
                </a:moveTo>
                <a:cubicBezTo>
                  <a:pt x="666" y="55"/>
                  <a:pt x="666" y="55"/>
                  <a:pt x="666" y="55"/>
                </a:cubicBezTo>
                <a:cubicBezTo>
                  <a:pt x="663" y="59"/>
                  <a:pt x="659" y="62"/>
                  <a:pt x="655" y="66"/>
                </a:cubicBezTo>
                <a:cubicBezTo>
                  <a:pt x="654" y="66"/>
                  <a:pt x="647" y="59"/>
                  <a:pt x="644" y="55"/>
                </a:cubicBezTo>
                <a:cubicBezTo>
                  <a:pt x="632" y="55"/>
                  <a:pt x="632" y="55"/>
                  <a:pt x="632" y="55"/>
                </a:cubicBezTo>
                <a:cubicBezTo>
                  <a:pt x="632" y="51"/>
                  <a:pt x="632" y="51"/>
                  <a:pt x="632" y="51"/>
                </a:cubicBezTo>
                <a:cubicBezTo>
                  <a:pt x="675" y="51"/>
                  <a:pt x="675" y="51"/>
                  <a:pt x="675" y="51"/>
                </a:cubicBezTo>
                <a:cubicBezTo>
                  <a:pt x="675" y="51"/>
                  <a:pt x="675" y="51"/>
                  <a:pt x="675" y="51"/>
                </a:cubicBezTo>
                <a:cubicBezTo>
                  <a:pt x="680" y="51"/>
                  <a:pt x="684" y="47"/>
                  <a:pt x="684" y="42"/>
                </a:cubicBezTo>
                <a:cubicBezTo>
                  <a:pt x="684" y="42"/>
                  <a:pt x="684" y="42"/>
                  <a:pt x="684" y="42"/>
                </a:cubicBezTo>
                <a:cubicBezTo>
                  <a:pt x="684" y="15"/>
                  <a:pt x="684" y="15"/>
                  <a:pt x="684" y="15"/>
                </a:cubicBezTo>
                <a:cubicBezTo>
                  <a:pt x="684" y="15"/>
                  <a:pt x="684" y="15"/>
                  <a:pt x="684" y="15"/>
                </a:cubicBezTo>
                <a:cubicBezTo>
                  <a:pt x="684" y="10"/>
                  <a:pt x="680" y="6"/>
                  <a:pt x="675" y="6"/>
                </a:cubicBezTo>
                <a:cubicBezTo>
                  <a:pt x="675" y="6"/>
                  <a:pt x="675" y="6"/>
                  <a:pt x="675" y="6"/>
                </a:cubicBezTo>
                <a:cubicBezTo>
                  <a:pt x="658" y="6"/>
                  <a:pt x="658" y="6"/>
                  <a:pt x="658" y="6"/>
                </a:cubicBezTo>
                <a:cubicBezTo>
                  <a:pt x="658" y="0"/>
                  <a:pt x="658" y="0"/>
                  <a:pt x="658" y="0"/>
                </a:cubicBezTo>
                <a:cubicBezTo>
                  <a:pt x="640" y="0"/>
                  <a:pt x="640" y="0"/>
                  <a:pt x="640" y="0"/>
                </a:cubicBezTo>
                <a:cubicBezTo>
                  <a:pt x="640" y="6"/>
                  <a:pt x="640" y="6"/>
                  <a:pt x="640" y="6"/>
                </a:cubicBezTo>
                <a:cubicBezTo>
                  <a:pt x="614" y="6"/>
                  <a:pt x="614" y="6"/>
                  <a:pt x="614" y="6"/>
                </a:cubicBezTo>
                <a:cubicBezTo>
                  <a:pt x="614" y="90"/>
                  <a:pt x="614" y="90"/>
                  <a:pt x="614" y="90"/>
                </a:cubicBezTo>
                <a:cubicBezTo>
                  <a:pt x="614" y="90"/>
                  <a:pt x="614" y="90"/>
                  <a:pt x="614" y="90"/>
                </a:cubicBezTo>
                <a:cubicBezTo>
                  <a:pt x="614" y="95"/>
                  <a:pt x="618" y="99"/>
                  <a:pt x="623" y="99"/>
                </a:cubicBezTo>
                <a:cubicBezTo>
                  <a:pt x="623" y="99"/>
                  <a:pt x="623" y="99"/>
                  <a:pt x="623" y="99"/>
                </a:cubicBezTo>
                <a:cubicBezTo>
                  <a:pt x="643" y="99"/>
                  <a:pt x="643" y="99"/>
                  <a:pt x="643" y="99"/>
                </a:cubicBezTo>
                <a:cubicBezTo>
                  <a:pt x="646" y="90"/>
                  <a:pt x="646" y="90"/>
                  <a:pt x="646" y="90"/>
                </a:cubicBezTo>
                <a:cubicBezTo>
                  <a:pt x="635" y="90"/>
                  <a:pt x="635" y="90"/>
                  <a:pt x="635" y="90"/>
                </a:cubicBezTo>
                <a:cubicBezTo>
                  <a:pt x="635" y="90"/>
                  <a:pt x="635" y="90"/>
                  <a:pt x="635" y="90"/>
                </a:cubicBezTo>
                <a:cubicBezTo>
                  <a:pt x="633" y="90"/>
                  <a:pt x="632" y="89"/>
                  <a:pt x="632" y="88"/>
                </a:cubicBezTo>
                <a:cubicBezTo>
                  <a:pt x="632" y="62"/>
                  <a:pt x="632" y="62"/>
                  <a:pt x="632" y="62"/>
                </a:cubicBezTo>
                <a:cubicBezTo>
                  <a:pt x="640" y="71"/>
                  <a:pt x="654" y="86"/>
                  <a:pt x="667" y="99"/>
                </a:cubicBezTo>
                <a:cubicBezTo>
                  <a:pt x="692" y="99"/>
                  <a:pt x="692" y="99"/>
                  <a:pt x="692" y="99"/>
                </a:cubicBezTo>
                <a:cubicBezTo>
                  <a:pt x="688" y="96"/>
                  <a:pt x="673" y="83"/>
                  <a:pt x="665" y="76"/>
                </a:cubicBezTo>
                <a:cubicBezTo>
                  <a:pt x="674" y="68"/>
                  <a:pt x="680" y="61"/>
                  <a:pt x="684" y="55"/>
                </a:cubicBezTo>
                <a:close/>
                <a:moveTo>
                  <a:pt x="632" y="33"/>
                </a:moveTo>
                <a:cubicBezTo>
                  <a:pt x="657" y="33"/>
                  <a:pt x="657" y="33"/>
                  <a:pt x="657" y="33"/>
                </a:cubicBezTo>
                <a:cubicBezTo>
                  <a:pt x="661" y="24"/>
                  <a:pt x="661" y="24"/>
                  <a:pt x="661" y="24"/>
                </a:cubicBezTo>
                <a:cubicBezTo>
                  <a:pt x="632" y="24"/>
                  <a:pt x="632" y="24"/>
                  <a:pt x="632" y="24"/>
                </a:cubicBezTo>
                <a:cubicBezTo>
                  <a:pt x="632" y="15"/>
                  <a:pt x="632" y="15"/>
                  <a:pt x="632" y="15"/>
                </a:cubicBezTo>
                <a:cubicBezTo>
                  <a:pt x="663" y="15"/>
                  <a:pt x="663" y="15"/>
                  <a:pt x="663" y="15"/>
                </a:cubicBezTo>
                <a:cubicBezTo>
                  <a:pt x="664" y="15"/>
                  <a:pt x="666" y="16"/>
                  <a:pt x="666" y="18"/>
                </a:cubicBezTo>
                <a:cubicBezTo>
                  <a:pt x="666" y="40"/>
                  <a:pt x="666" y="40"/>
                  <a:pt x="666" y="40"/>
                </a:cubicBezTo>
                <a:cubicBezTo>
                  <a:pt x="665" y="41"/>
                  <a:pt x="664" y="42"/>
                  <a:pt x="663" y="42"/>
                </a:cubicBezTo>
                <a:cubicBezTo>
                  <a:pt x="632" y="42"/>
                  <a:pt x="632" y="42"/>
                  <a:pt x="632" y="42"/>
                </a:cubicBezTo>
                <a:lnTo>
                  <a:pt x="632" y="33"/>
                </a:lnTo>
                <a:close/>
              </a:path>
            </a:pathLst>
          </a:custGeom>
          <a:solidFill>
            <a:srgbClr val="0D48CE"/>
          </a:solidFill>
          <a:ln>
            <a:noFill/>
          </a:ln>
        </p:spPr>
        <p:txBody>
          <a:bodyPr vert="horz" wrap="square" lIns="91440" tIns="45720" rIns="91440" bIns="45720" numCol="1" anchor="t" anchorCtr="0" compatLnSpc="1"/>
          <a:lstStyle/>
          <a:p>
            <a:endParaRPr lang="zh-CN" altLang="en-US"/>
          </a:p>
        </p:txBody>
      </p:sp>
      <p:sp>
        <p:nvSpPr>
          <p:cNvPr id="3" name="Freeform 20"/>
          <p:cNvSpPr/>
          <p:nvPr userDrawn="1"/>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endParaRPr>
          </a:p>
        </p:txBody>
      </p:sp>
      <p:sp>
        <p:nvSpPr>
          <p:cNvPr id="4" name="文本框 3"/>
          <p:cNvSpPr txBox="1"/>
          <p:nvPr userDrawn="1"/>
        </p:nvSpPr>
        <p:spPr>
          <a:xfrm>
            <a:off x="806995" y="6286406"/>
            <a:ext cx="2606804" cy="276999"/>
          </a:xfrm>
          <a:prstGeom prst="rect">
            <a:avLst/>
          </a:prstGeom>
          <a:noFill/>
        </p:spPr>
        <p:txBody>
          <a:bodyPr wrap="none" rtlCol="0">
            <a:spAutoFit/>
          </a:bodyPr>
          <a:lstStyle/>
          <a:p>
            <a:r>
              <a:rPr kumimoji="1" lang="zh-CN" altLang="en-US" sz="1200" dirty="0">
                <a:solidFill>
                  <a:srgbClr val="4D4D4D"/>
                </a:solidFill>
                <a:latin typeface="Source Han Sans SC" panose="020B0500000000000000" pitchFamily="34" charset="-128"/>
                <a:ea typeface="Source Han Sans SC" panose="020B0500000000000000" pitchFamily="34" charset="-128"/>
                <a:cs typeface="Arial" panose="020B0604020202020204" pitchFamily="34" charset="0"/>
              </a:rPr>
              <a:t>未来，因潮澎湃    </a:t>
            </a:r>
            <a:r>
              <a:rPr kumimoji="1" lang="en-US" altLang="zh-CN" sz="1200" dirty="0">
                <a:solidFill>
                  <a:srgbClr val="4D4D4D"/>
                </a:solidFill>
                <a:latin typeface="Source Han Sans SC" panose="020B0500000000000000" pitchFamily="34" charset="-128"/>
                <a:ea typeface="Source Han Sans SC" panose="020B0500000000000000" pitchFamily="34" charset="-128"/>
                <a:cs typeface="Arial" panose="020B0604020202020204" pitchFamily="34" charset="0"/>
              </a:rPr>
              <a:t>Inspur in Future</a:t>
            </a:r>
          </a:p>
        </p:txBody>
      </p:sp>
      <p:sp>
        <p:nvSpPr>
          <p:cNvPr id="5" name="文本框 4"/>
          <p:cNvSpPr txBox="1"/>
          <p:nvPr userDrawn="1"/>
        </p:nvSpPr>
        <p:spPr>
          <a:xfrm>
            <a:off x="796834" y="2580640"/>
            <a:ext cx="2230846" cy="861774"/>
          </a:xfrm>
          <a:prstGeom prst="rect">
            <a:avLst/>
          </a:prstGeom>
          <a:noFill/>
        </p:spPr>
        <p:txBody>
          <a:bodyPr wrap="square" rtlCol="0">
            <a:spAutoFit/>
          </a:bodyPr>
          <a:lstStyle/>
          <a:p>
            <a:r>
              <a:rPr kumimoji="1" lang="zh-CN" altLang="en-US" sz="5000" dirty="0">
                <a:solidFill>
                  <a:srgbClr val="4D4D4D"/>
                </a:solidFill>
                <a:latin typeface="微软雅黑" panose="020B0503020204020204" pitchFamily="34" charset="-122"/>
                <a:ea typeface="微软雅黑" panose="020B0503020204020204" pitchFamily="34" charset="-122"/>
              </a:rPr>
              <a:t>谢谢</a:t>
            </a:r>
          </a:p>
        </p:txBody>
      </p:sp>
      <p:sp>
        <p:nvSpPr>
          <p:cNvPr id="6" name="文本框 5"/>
          <p:cNvSpPr txBox="1"/>
          <p:nvPr userDrawn="1"/>
        </p:nvSpPr>
        <p:spPr>
          <a:xfrm>
            <a:off x="766354" y="3389248"/>
            <a:ext cx="2952206" cy="677108"/>
          </a:xfrm>
          <a:prstGeom prst="rect">
            <a:avLst/>
          </a:prstGeom>
          <a:noFill/>
        </p:spPr>
        <p:txBody>
          <a:bodyPr wrap="square" rtlCol="0">
            <a:spAutoFit/>
          </a:bodyPr>
          <a:lstStyle/>
          <a:p>
            <a:r>
              <a:rPr kumimoji="1" lang="en-US" altLang="zh-CN" sz="3800" kern="4000" spc="200" dirty="0">
                <a:solidFill>
                  <a:srgbClr val="4D4D4D"/>
                </a:solidFill>
                <a:latin typeface="微软雅黑" panose="020B0503020204020204" pitchFamily="34" charset="-122"/>
                <a:ea typeface="微软雅黑" panose="020B0503020204020204" pitchFamily="34" charset="-122"/>
              </a:rPr>
              <a:t>Thanks</a:t>
            </a:r>
            <a:endParaRPr kumimoji="1" lang="zh-CN" altLang="en-US" sz="3800" kern="4000" spc="200" dirty="0">
              <a:solidFill>
                <a:srgbClr val="4D4D4D"/>
              </a:solidFill>
              <a:latin typeface="微软雅黑" panose="020B0503020204020204" pitchFamily="34" charset="-122"/>
              <a:ea typeface="微软雅黑" panose="020B0503020204020204" pitchFamily="34" charset="-122"/>
            </a:endParaRPr>
          </a:p>
        </p:txBody>
      </p:sp>
      <p:sp>
        <p:nvSpPr>
          <p:cNvPr id="7" name="Freeform 5"/>
          <p:cNvSpPr>
            <a:spLocks noEditPoints="1"/>
          </p:cNvSpPr>
          <p:nvPr userDrawn="1"/>
        </p:nvSpPr>
        <p:spPr bwMode="auto">
          <a:xfrm>
            <a:off x="768009" y="544469"/>
            <a:ext cx="2565711" cy="458832"/>
          </a:xfrm>
          <a:custGeom>
            <a:avLst/>
            <a:gdLst>
              <a:gd name="T0" fmla="*/ 607 w 809"/>
              <a:gd name="T1" fmla="*/ 56 h 142"/>
              <a:gd name="T2" fmla="*/ 266 w 809"/>
              <a:gd name="T3" fmla="*/ 24 h 142"/>
              <a:gd name="T4" fmla="*/ 280 w 809"/>
              <a:gd name="T5" fmla="*/ 132 h 142"/>
              <a:gd name="T6" fmla="*/ 339 w 809"/>
              <a:gd name="T7" fmla="*/ 95 h 142"/>
              <a:gd name="T8" fmla="*/ 341 w 809"/>
              <a:gd name="T9" fmla="*/ 6 h 142"/>
              <a:gd name="T10" fmla="*/ 316 w 809"/>
              <a:gd name="T11" fmla="*/ 81 h 142"/>
              <a:gd name="T12" fmla="*/ 331 w 809"/>
              <a:gd name="T13" fmla="*/ 27 h 142"/>
              <a:gd name="T14" fmla="*/ 471 w 809"/>
              <a:gd name="T15" fmla="*/ 99 h 142"/>
              <a:gd name="T16" fmla="*/ 523 w 809"/>
              <a:gd name="T17" fmla="*/ 24 h 142"/>
              <a:gd name="T18" fmla="*/ 493 w 809"/>
              <a:gd name="T19" fmla="*/ 14 h 142"/>
              <a:gd name="T20" fmla="*/ 402 w 809"/>
              <a:gd name="T21" fmla="*/ 78 h 142"/>
              <a:gd name="T22" fmla="*/ 370 w 809"/>
              <a:gd name="T23" fmla="*/ 72 h 142"/>
              <a:gd name="T24" fmla="*/ 473 w 809"/>
              <a:gd name="T25" fmla="*/ 6 h 142"/>
              <a:gd name="T26" fmla="*/ 29 w 809"/>
              <a:gd name="T27" fmla="*/ 36 h 142"/>
              <a:gd name="T28" fmla="*/ 46 w 809"/>
              <a:gd name="T29" fmla="*/ 6 h 142"/>
              <a:gd name="T30" fmla="*/ 43 w 809"/>
              <a:gd name="T31" fmla="*/ 99 h 142"/>
              <a:gd name="T32" fmla="*/ 115 w 809"/>
              <a:gd name="T33" fmla="*/ 27 h 142"/>
              <a:gd name="T34" fmla="*/ 147 w 809"/>
              <a:gd name="T35" fmla="*/ 33 h 142"/>
              <a:gd name="T36" fmla="*/ 226 w 809"/>
              <a:gd name="T37" fmla="*/ 43 h 142"/>
              <a:gd name="T38" fmla="*/ 191 w 809"/>
              <a:gd name="T39" fmla="*/ 27 h 142"/>
              <a:gd name="T40" fmla="*/ 188 w 809"/>
              <a:gd name="T41" fmla="*/ 6 h 142"/>
              <a:gd name="T42" fmla="*/ 180 w 809"/>
              <a:gd name="T43" fmla="*/ 62 h 142"/>
              <a:gd name="T44" fmla="*/ 215 w 809"/>
              <a:gd name="T45" fmla="*/ 78 h 142"/>
              <a:gd name="T46" fmla="*/ 217 w 809"/>
              <a:gd name="T47" fmla="*/ 99 h 142"/>
              <a:gd name="T48" fmla="*/ 698 w 809"/>
              <a:gd name="T49" fmla="*/ 16 h 142"/>
              <a:gd name="T50" fmla="*/ 698 w 809"/>
              <a:gd name="T51" fmla="*/ 16 h 142"/>
              <a:gd name="T52" fmla="*/ 724 w 809"/>
              <a:gd name="T53" fmla="*/ 56 h 142"/>
              <a:gd name="T54" fmla="*/ 755 w 809"/>
              <a:gd name="T55" fmla="*/ 22 h 142"/>
              <a:gd name="T56" fmla="*/ 755 w 809"/>
              <a:gd name="T57" fmla="*/ 6 h 142"/>
              <a:gd name="T58" fmla="*/ 730 w 809"/>
              <a:gd name="T59" fmla="*/ 6 h 142"/>
              <a:gd name="T60" fmla="*/ 743 w 809"/>
              <a:gd name="T61" fmla="*/ 22 h 142"/>
              <a:gd name="T62" fmla="*/ 743 w 809"/>
              <a:gd name="T63" fmla="*/ 66 h 142"/>
              <a:gd name="T64" fmla="*/ 730 w 809"/>
              <a:gd name="T65" fmla="*/ 75 h 142"/>
              <a:gd name="T66" fmla="*/ 755 w 809"/>
              <a:gd name="T67" fmla="*/ 95 h 142"/>
              <a:gd name="T68" fmla="*/ 755 w 809"/>
              <a:gd name="T69" fmla="*/ 75 h 142"/>
              <a:gd name="T70" fmla="*/ 768 w 809"/>
              <a:gd name="T71" fmla="*/ 66 h 142"/>
              <a:gd name="T72" fmla="*/ 743 w 809"/>
              <a:gd name="T73" fmla="*/ 57 h 142"/>
              <a:gd name="T74" fmla="*/ 756 w 809"/>
              <a:gd name="T75" fmla="*/ 39 h 142"/>
              <a:gd name="T76" fmla="*/ 756 w 809"/>
              <a:gd name="T77" fmla="*/ 39 h 142"/>
              <a:gd name="T78" fmla="*/ 796 w 809"/>
              <a:gd name="T79" fmla="*/ 15 h 142"/>
              <a:gd name="T80" fmla="*/ 774 w 809"/>
              <a:gd name="T81" fmla="*/ 18 h 142"/>
              <a:gd name="T82" fmla="*/ 796 w 809"/>
              <a:gd name="T83" fmla="*/ 64 h 142"/>
              <a:gd name="T84" fmla="*/ 790 w 809"/>
              <a:gd name="T85" fmla="*/ 90 h 142"/>
              <a:gd name="T86" fmla="*/ 809 w 809"/>
              <a:gd name="T87" fmla="*/ 90 h 142"/>
              <a:gd name="T88" fmla="*/ 796 w 809"/>
              <a:gd name="T89" fmla="*/ 55 h 142"/>
              <a:gd name="T90" fmla="*/ 796 w 809"/>
              <a:gd name="T91" fmla="*/ 55 h 142"/>
              <a:gd name="T92" fmla="*/ 724 w 809"/>
              <a:gd name="T93" fmla="*/ 52 h 142"/>
              <a:gd name="T94" fmla="*/ 607 w 809"/>
              <a:gd name="T95" fmla="*/ 37 h 142"/>
              <a:gd name="T96" fmla="*/ 607 w 809"/>
              <a:gd name="T97" fmla="*/ 30 h 142"/>
              <a:gd name="T98" fmla="*/ 684 w 809"/>
              <a:gd name="T99" fmla="*/ 55 h 142"/>
              <a:gd name="T100" fmla="*/ 632 w 809"/>
              <a:gd name="T101" fmla="*/ 55 h 142"/>
              <a:gd name="T102" fmla="*/ 684 w 809"/>
              <a:gd name="T103" fmla="*/ 42 h 142"/>
              <a:gd name="T104" fmla="*/ 675 w 809"/>
              <a:gd name="T105" fmla="*/ 6 h 142"/>
              <a:gd name="T106" fmla="*/ 640 w 809"/>
              <a:gd name="T107" fmla="*/ 0 h 142"/>
              <a:gd name="T108" fmla="*/ 614 w 809"/>
              <a:gd name="T109" fmla="*/ 90 h 142"/>
              <a:gd name="T110" fmla="*/ 646 w 809"/>
              <a:gd name="T111" fmla="*/ 90 h 142"/>
              <a:gd name="T112" fmla="*/ 632 w 809"/>
              <a:gd name="T113" fmla="*/ 62 h 142"/>
              <a:gd name="T114" fmla="*/ 684 w 809"/>
              <a:gd name="T115" fmla="*/ 55 h 142"/>
              <a:gd name="T116" fmla="*/ 632 w 809"/>
              <a:gd name="T117" fmla="*/ 24 h 142"/>
              <a:gd name="T118" fmla="*/ 666 w 809"/>
              <a:gd name="T119" fmla="*/ 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9" h="142">
                <a:moveTo>
                  <a:pt x="581" y="80"/>
                </a:moveTo>
                <a:cubicBezTo>
                  <a:pt x="581" y="99"/>
                  <a:pt x="581" y="99"/>
                  <a:pt x="581" y="99"/>
                </a:cubicBezTo>
                <a:cubicBezTo>
                  <a:pt x="587" y="96"/>
                  <a:pt x="598" y="88"/>
                  <a:pt x="607" y="78"/>
                </a:cubicBezTo>
                <a:cubicBezTo>
                  <a:pt x="607" y="56"/>
                  <a:pt x="607" y="56"/>
                  <a:pt x="607" y="56"/>
                </a:cubicBezTo>
                <a:cubicBezTo>
                  <a:pt x="598" y="67"/>
                  <a:pt x="589" y="75"/>
                  <a:pt x="581" y="80"/>
                </a:cubicBezTo>
                <a:close/>
                <a:moveTo>
                  <a:pt x="341" y="6"/>
                </a:moveTo>
                <a:cubicBezTo>
                  <a:pt x="269" y="6"/>
                  <a:pt x="269" y="6"/>
                  <a:pt x="269" y="6"/>
                </a:cubicBezTo>
                <a:cubicBezTo>
                  <a:pt x="266" y="24"/>
                  <a:pt x="266" y="24"/>
                  <a:pt x="266" y="24"/>
                </a:cubicBezTo>
                <a:cubicBezTo>
                  <a:pt x="283" y="36"/>
                  <a:pt x="283" y="36"/>
                  <a:pt x="283" y="36"/>
                </a:cubicBezTo>
                <a:cubicBezTo>
                  <a:pt x="263" y="47"/>
                  <a:pt x="263" y="47"/>
                  <a:pt x="263" y="47"/>
                </a:cubicBezTo>
                <a:cubicBezTo>
                  <a:pt x="248" y="142"/>
                  <a:pt x="248" y="142"/>
                  <a:pt x="248" y="142"/>
                </a:cubicBezTo>
                <a:cubicBezTo>
                  <a:pt x="280" y="132"/>
                  <a:pt x="280" y="132"/>
                  <a:pt x="280" y="132"/>
                </a:cubicBezTo>
                <a:cubicBezTo>
                  <a:pt x="285" y="97"/>
                  <a:pt x="285" y="97"/>
                  <a:pt x="285" y="97"/>
                </a:cubicBezTo>
                <a:cubicBezTo>
                  <a:pt x="289" y="99"/>
                  <a:pt x="295" y="99"/>
                  <a:pt x="295" y="99"/>
                </a:cubicBezTo>
                <a:cubicBezTo>
                  <a:pt x="326" y="99"/>
                  <a:pt x="326" y="99"/>
                  <a:pt x="326" y="99"/>
                </a:cubicBezTo>
                <a:cubicBezTo>
                  <a:pt x="334" y="99"/>
                  <a:pt x="339" y="95"/>
                  <a:pt x="339" y="95"/>
                </a:cubicBezTo>
                <a:cubicBezTo>
                  <a:pt x="354" y="87"/>
                  <a:pt x="357" y="73"/>
                  <a:pt x="357" y="73"/>
                </a:cubicBezTo>
                <a:cubicBezTo>
                  <a:pt x="363" y="32"/>
                  <a:pt x="363" y="32"/>
                  <a:pt x="363" y="32"/>
                </a:cubicBezTo>
                <a:cubicBezTo>
                  <a:pt x="365" y="25"/>
                  <a:pt x="361" y="19"/>
                  <a:pt x="361" y="19"/>
                </a:cubicBezTo>
                <a:cubicBezTo>
                  <a:pt x="355" y="6"/>
                  <a:pt x="341" y="6"/>
                  <a:pt x="341" y="6"/>
                </a:cubicBezTo>
                <a:close/>
                <a:moveTo>
                  <a:pt x="333" y="34"/>
                </a:moveTo>
                <a:cubicBezTo>
                  <a:pt x="327" y="71"/>
                  <a:pt x="327" y="71"/>
                  <a:pt x="327" y="71"/>
                </a:cubicBezTo>
                <a:cubicBezTo>
                  <a:pt x="326" y="74"/>
                  <a:pt x="325" y="76"/>
                  <a:pt x="323" y="78"/>
                </a:cubicBezTo>
                <a:cubicBezTo>
                  <a:pt x="321" y="80"/>
                  <a:pt x="319" y="81"/>
                  <a:pt x="316" y="81"/>
                </a:cubicBezTo>
                <a:cubicBezTo>
                  <a:pt x="288" y="81"/>
                  <a:pt x="288" y="81"/>
                  <a:pt x="288" y="81"/>
                </a:cubicBezTo>
                <a:cubicBezTo>
                  <a:pt x="297" y="24"/>
                  <a:pt x="297" y="24"/>
                  <a:pt x="297" y="24"/>
                </a:cubicBezTo>
                <a:cubicBezTo>
                  <a:pt x="325" y="24"/>
                  <a:pt x="325" y="24"/>
                  <a:pt x="325" y="24"/>
                </a:cubicBezTo>
                <a:cubicBezTo>
                  <a:pt x="328" y="24"/>
                  <a:pt x="330" y="25"/>
                  <a:pt x="331" y="27"/>
                </a:cubicBezTo>
                <a:cubicBezTo>
                  <a:pt x="333" y="29"/>
                  <a:pt x="333" y="31"/>
                  <a:pt x="333" y="34"/>
                </a:cubicBezTo>
                <a:close/>
                <a:moveTo>
                  <a:pt x="493" y="14"/>
                </a:moveTo>
                <a:cubicBezTo>
                  <a:pt x="487" y="20"/>
                  <a:pt x="483" y="26"/>
                  <a:pt x="482" y="33"/>
                </a:cubicBezTo>
                <a:cubicBezTo>
                  <a:pt x="471" y="99"/>
                  <a:pt x="471" y="99"/>
                  <a:pt x="471" y="99"/>
                </a:cubicBezTo>
                <a:cubicBezTo>
                  <a:pt x="502" y="99"/>
                  <a:pt x="502" y="99"/>
                  <a:pt x="502" y="99"/>
                </a:cubicBezTo>
                <a:cubicBezTo>
                  <a:pt x="512" y="34"/>
                  <a:pt x="512" y="34"/>
                  <a:pt x="512" y="34"/>
                </a:cubicBezTo>
                <a:cubicBezTo>
                  <a:pt x="512" y="31"/>
                  <a:pt x="514" y="29"/>
                  <a:pt x="516" y="27"/>
                </a:cubicBezTo>
                <a:cubicBezTo>
                  <a:pt x="518" y="25"/>
                  <a:pt x="520" y="24"/>
                  <a:pt x="523" y="24"/>
                </a:cubicBezTo>
                <a:cubicBezTo>
                  <a:pt x="523" y="24"/>
                  <a:pt x="545" y="24"/>
                  <a:pt x="545" y="24"/>
                </a:cubicBezTo>
                <a:cubicBezTo>
                  <a:pt x="545" y="24"/>
                  <a:pt x="556" y="6"/>
                  <a:pt x="556" y="6"/>
                </a:cubicBezTo>
                <a:cubicBezTo>
                  <a:pt x="513" y="6"/>
                  <a:pt x="513" y="6"/>
                  <a:pt x="513" y="6"/>
                </a:cubicBezTo>
                <a:cubicBezTo>
                  <a:pt x="505" y="7"/>
                  <a:pt x="500" y="9"/>
                  <a:pt x="493" y="14"/>
                </a:cubicBezTo>
                <a:close/>
                <a:moveTo>
                  <a:pt x="443" y="6"/>
                </a:moveTo>
                <a:cubicBezTo>
                  <a:pt x="431" y="81"/>
                  <a:pt x="431" y="81"/>
                  <a:pt x="431" y="81"/>
                </a:cubicBezTo>
                <a:cubicBezTo>
                  <a:pt x="408" y="81"/>
                  <a:pt x="408" y="81"/>
                  <a:pt x="408" y="81"/>
                </a:cubicBezTo>
                <a:cubicBezTo>
                  <a:pt x="405" y="81"/>
                  <a:pt x="403" y="80"/>
                  <a:pt x="402" y="78"/>
                </a:cubicBezTo>
                <a:cubicBezTo>
                  <a:pt x="400" y="76"/>
                  <a:pt x="400" y="74"/>
                  <a:pt x="400" y="71"/>
                </a:cubicBezTo>
                <a:cubicBezTo>
                  <a:pt x="411" y="6"/>
                  <a:pt x="411" y="6"/>
                  <a:pt x="411" y="6"/>
                </a:cubicBezTo>
                <a:cubicBezTo>
                  <a:pt x="380" y="6"/>
                  <a:pt x="380" y="6"/>
                  <a:pt x="380" y="6"/>
                </a:cubicBezTo>
                <a:cubicBezTo>
                  <a:pt x="370" y="72"/>
                  <a:pt x="370" y="72"/>
                  <a:pt x="370" y="72"/>
                </a:cubicBezTo>
                <a:cubicBezTo>
                  <a:pt x="368" y="79"/>
                  <a:pt x="370" y="85"/>
                  <a:pt x="375" y="91"/>
                </a:cubicBezTo>
                <a:cubicBezTo>
                  <a:pt x="379" y="96"/>
                  <a:pt x="385" y="99"/>
                  <a:pt x="392" y="99"/>
                </a:cubicBezTo>
                <a:cubicBezTo>
                  <a:pt x="458" y="99"/>
                  <a:pt x="458" y="99"/>
                  <a:pt x="458" y="99"/>
                </a:cubicBezTo>
                <a:cubicBezTo>
                  <a:pt x="473" y="6"/>
                  <a:pt x="473" y="6"/>
                  <a:pt x="473" y="6"/>
                </a:cubicBezTo>
                <a:lnTo>
                  <a:pt x="443" y="6"/>
                </a:lnTo>
                <a:close/>
                <a:moveTo>
                  <a:pt x="15" y="6"/>
                </a:moveTo>
                <a:cubicBezTo>
                  <a:pt x="12" y="24"/>
                  <a:pt x="12" y="24"/>
                  <a:pt x="12" y="24"/>
                </a:cubicBezTo>
                <a:cubicBezTo>
                  <a:pt x="29" y="36"/>
                  <a:pt x="29" y="36"/>
                  <a:pt x="29" y="36"/>
                </a:cubicBezTo>
                <a:cubicBezTo>
                  <a:pt x="9" y="47"/>
                  <a:pt x="9" y="47"/>
                  <a:pt x="9" y="47"/>
                </a:cubicBezTo>
                <a:cubicBezTo>
                  <a:pt x="0" y="99"/>
                  <a:pt x="0" y="99"/>
                  <a:pt x="0" y="99"/>
                </a:cubicBezTo>
                <a:cubicBezTo>
                  <a:pt x="31" y="99"/>
                  <a:pt x="31" y="99"/>
                  <a:pt x="31" y="99"/>
                </a:cubicBezTo>
                <a:cubicBezTo>
                  <a:pt x="46" y="6"/>
                  <a:pt x="46" y="6"/>
                  <a:pt x="46" y="6"/>
                </a:cubicBezTo>
                <a:lnTo>
                  <a:pt x="15" y="6"/>
                </a:lnTo>
                <a:close/>
                <a:moveTo>
                  <a:pt x="124" y="6"/>
                </a:moveTo>
                <a:cubicBezTo>
                  <a:pt x="58" y="6"/>
                  <a:pt x="58" y="6"/>
                  <a:pt x="58" y="6"/>
                </a:cubicBezTo>
                <a:cubicBezTo>
                  <a:pt x="43" y="99"/>
                  <a:pt x="43" y="99"/>
                  <a:pt x="43" y="99"/>
                </a:cubicBezTo>
                <a:cubicBezTo>
                  <a:pt x="74" y="99"/>
                  <a:pt x="74" y="99"/>
                  <a:pt x="74" y="99"/>
                </a:cubicBezTo>
                <a:cubicBezTo>
                  <a:pt x="86" y="24"/>
                  <a:pt x="86" y="24"/>
                  <a:pt x="86" y="24"/>
                </a:cubicBezTo>
                <a:cubicBezTo>
                  <a:pt x="109" y="24"/>
                  <a:pt x="109" y="24"/>
                  <a:pt x="109" y="24"/>
                </a:cubicBezTo>
                <a:cubicBezTo>
                  <a:pt x="111" y="24"/>
                  <a:pt x="113" y="25"/>
                  <a:pt x="115" y="27"/>
                </a:cubicBezTo>
                <a:cubicBezTo>
                  <a:pt x="116" y="29"/>
                  <a:pt x="117" y="31"/>
                  <a:pt x="116" y="34"/>
                </a:cubicBezTo>
                <a:cubicBezTo>
                  <a:pt x="106" y="99"/>
                  <a:pt x="106" y="99"/>
                  <a:pt x="106" y="99"/>
                </a:cubicBezTo>
                <a:cubicBezTo>
                  <a:pt x="136" y="99"/>
                  <a:pt x="136" y="99"/>
                  <a:pt x="136" y="99"/>
                </a:cubicBezTo>
                <a:cubicBezTo>
                  <a:pt x="147" y="33"/>
                  <a:pt x="147" y="33"/>
                  <a:pt x="147" y="33"/>
                </a:cubicBezTo>
                <a:cubicBezTo>
                  <a:pt x="148" y="26"/>
                  <a:pt x="146" y="20"/>
                  <a:pt x="142" y="14"/>
                </a:cubicBezTo>
                <a:cubicBezTo>
                  <a:pt x="137" y="9"/>
                  <a:pt x="131" y="6"/>
                  <a:pt x="124" y="6"/>
                </a:cubicBezTo>
                <a:close/>
                <a:moveTo>
                  <a:pt x="244" y="51"/>
                </a:moveTo>
                <a:cubicBezTo>
                  <a:pt x="240" y="46"/>
                  <a:pt x="234" y="43"/>
                  <a:pt x="226" y="43"/>
                </a:cubicBezTo>
                <a:cubicBezTo>
                  <a:pt x="195" y="43"/>
                  <a:pt x="195" y="43"/>
                  <a:pt x="195" y="43"/>
                </a:cubicBezTo>
                <a:cubicBezTo>
                  <a:pt x="192" y="43"/>
                  <a:pt x="190" y="42"/>
                  <a:pt x="189" y="40"/>
                </a:cubicBezTo>
                <a:cubicBezTo>
                  <a:pt x="187" y="39"/>
                  <a:pt x="187" y="36"/>
                  <a:pt x="187" y="34"/>
                </a:cubicBezTo>
                <a:cubicBezTo>
                  <a:pt x="188" y="31"/>
                  <a:pt x="189" y="29"/>
                  <a:pt x="191" y="27"/>
                </a:cubicBezTo>
                <a:cubicBezTo>
                  <a:pt x="193" y="25"/>
                  <a:pt x="195" y="24"/>
                  <a:pt x="198" y="24"/>
                </a:cubicBezTo>
                <a:cubicBezTo>
                  <a:pt x="254" y="24"/>
                  <a:pt x="254" y="24"/>
                  <a:pt x="254" y="24"/>
                </a:cubicBezTo>
                <a:cubicBezTo>
                  <a:pt x="257" y="6"/>
                  <a:pt x="257" y="6"/>
                  <a:pt x="257" y="6"/>
                </a:cubicBezTo>
                <a:cubicBezTo>
                  <a:pt x="188" y="6"/>
                  <a:pt x="188" y="6"/>
                  <a:pt x="188" y="6"/>
                </a:cubicBezTo>
                <a:cubicBezTo>
                  <a:pt x="181" y="7"/>
                  <a:pt x="174" y="9"/>
                  <a:pt x="168" y="14"/>
                </a:cubicBezTo>
                <a:cubicBezTo>
                  <a:pt x="162" y="20"/>
                  <a:pt x="158" y="26"/>
                  <a:pt x="157" y="33"/>
                </a:cubicBezTo>
                <a:cubicBezTo>
                  <a:pt x="156" y="41"/>
                  <a:pt x="157" y="48"/>
                  <a:pt x="162" y="54"/>
                </a:cubicBezTo>
                <a:cubicBezTo>
                  <a:pt x="166" y="59"/>
                  <a:pt x="172" y="62"/>
                  <a:pt x="180" y="62"/>
                </a:cubicBezTo>
                <a:cubicBezTo>
                  <a:pt x="211" y="62"/>
                  <a:pt x="211" y="62"/>
                  <a:pt x="211" y="62"/>
                </a:cubicBezTo>
                <a:cubicBezTo>
                  <a:pt x="214" y="62"/>
                  <a:pt x="216" y="63"/>
                  <a:pt x="217" y="65"/>
                </a:cubicBezTo>
                <a:cubicBezTo>
                  <a:pt x="218" y="66"/>
                  <a:pt x="219" y="69"/>
                  <a:pt x="219" y="71"/>
                </a:cubicBezTo>
                <a:cubicBezTo>
                  <a:pt x="218" y="74"/>
                  <a:pt x="217" y="76"/>
                  <a:pt x="215" y="78"/>
                </a:cubicBezTo>
                <a:cubicBezTo>
                  <a:pt x="213" y="80"/>
                  <a:pt x="211" y="81"/>
                  <a:pt x="208" y="81"/>
                </a:cubicBezTo>
                <a:cubicBezTo>
                  <a:pt x="152" y="81"/>
                  <a:pt x="152" y="81"/>
                  <a:pt x="152" y="81"/>
                </a:cubicBezTo>
                <a:cubicBezTo>
                  <a:pt x="149" y="99"/>
                  <a:pt x="149" y="99"/>
                  <a:pt x="149" y="99"/>
                </a:cubicBezTo>
                <a:cubicBezTo>
                  <a:pt x="217" y="99"/>
                  <a:pt x="217" y="99"/>
                  <a:pt x="217" y="99"/>
                </a:cubicBezTo>
                <a:cubicBezTo>
                  <a:pt x="225" y="99"/>
                  <a:pt x="231" y="96"/>
                  <a:pt x="238" y="91"/>
                </a:cubicBezTo>
                <a:cubicBezTo>
                  <a:pt x="244" y="86"/>
                  <a:pt x="247" y="79"/>
                  <a:pt x="249" y="72"/>
                </a:cubicBezTo>
                <a:cubicBezTo>
                  <a:pt x="250" y="64"/>
                  <a:pt x="249" y="57"/>
                  <a:pt x="244" y="51"/>
                </a:cubicBezTo>
                <a:close/>
                <a:moveTo>
                  <a:pt x="698" y="16"/>
                </a:moveTo>
                <a:cubicBezTo>
                  <a:pt x="705" y="19"/>
                  <a:pt x="715" y="24"/>
                  <a:pt x="724" y="30"/>
                </a:cubicBezTo>
                <a:cubicBezTo>
                  <a:pt x="724" y="14"/>
                  <a:pt x="724" y="14"/>
                  <a:pt x="724" y="14"/>
                </a:cubicBezTo>
                <a:cubicBezTo>
                  <a:pt x="715" y="8"/>
                  <a:pt x="705" y="3"/>
                  <a:pt x="698" y="0"/>
                </a:cubicBezTo>
                <a:lnTo>
                  <a:pt x="698" y="16"/>
                </a:lnTo>
                <a:close/>
                <a:moveTo>
                  <a:pt x="698" y="80"/>
                </a:moveTo>
                <a:cubicBezTo>
                  <a:pt x="698" y="99"/>
                  <a:pt x="698" y="99"/>
                  <a:pt x="698" y="99"/>
                </a:cubicBezTo>
                <a:cubicBezTo>
                  <a:pt x="703" y="96"/>
                  <a:pt x="715" y="88"/>
                  <a:pt x="724" y="78"/>
                </a:cubicBezTo>
                <a:cubicBezTo>
                  <a:pt x="724" y="56"/>
                  <a:pt x="724" y="56"/>
                  <a:pt x="724" y="56"/>
                </a:cubicBezTo>
                <a:cubicBezTo>
                  <a:pt x="716" y="66"/>
                  <a:pt x="705" y="75"/>
                  <a:pt x="698" y="80"/>
                </a:cubicBezTo>
                <a:close/>
                <a:moveTo>
                  <a:pt x="760" y="22"/>
                </a:moveTo>
                <a:cubicBezTo>
                  <a:pt x="760" y="22"/>
                  <a:pt x="760" y="22"/>
                  <a:pt x="760" y="22"/>
                </a:cubicBezTo>
                <a:cubicBezTo>
                  <a:pt x="755" y="22"/>
                  <a:pt x="755" y="22"/>
                  <a:pt x="755" y="22"/>
                </a:cubicBezTo>
                <a:cubicBezTo>
                  <a:pt x="755" y="15"/>
                  <a:pt x="755" y="15"/>
                  <a:pt x="755" y="15"/>
                </a:cubicBezTo>
                <a:cubicBezTo>
                  <a:pt x="768" y="15"/>
                  <a:pt x="768" y="15"/>
                  <a:pt x="768" y="15"/>
                </a:cubicBezTo>
                <a:cubicBezTo>
                  <a:pt x="768" y="6"/>
                  <a:pt x="768" y="6"/>
                  <a:pt x="768" y="6"/>
                </a:cubicBezTo>
                <a:cubicBezTo>
                  <a:pt x="755" y="6"/>
                  <a:pt x="755" y="6"/>
                  <a:pt x="755" y="6"/>
                </a:cubicBezTo>
                <a:cubicBezTo>
                  <a:pt x="755" y="0"/>
                  <a:pt x="755" y="0"/>
                  <a:pt x="755" y="0"/>
                </a:cubicBezTo>
                <a:cubicBezTo>
                  <a:pt x="743" y="0"/>
                  <a:pt x="743" y="0"/>
                  <a:pt x="743" y="0"/>
                </a:cubicBezTo>
                <a:cubicBezTo>
                  <a:pt x="743" y="6"/>
                  <a:pt x="743" y="6"/>
                  <a:pt x="743" y="6"/>
                </a:cubicBezTo>
                <a:cubicBezTo>
                  <a:pt x="730" y="6"/>
                  <a:pt x="730" y="6"/>
                  <a:pt x="730" y="6"/>
                </a:cubicBezTo>
                <a:cubicBezTo>
                  <a:pt x="730" y="15"/>
                  <a:pt x="730" y="15"/>
                  <a:pt x="730" y="15"/>
                </a:cubicBezTo>
                <a:cubicBezTo>
                  <a:pt x="743" y="15"/>
                  <a:pt x="743" y="15"/>
                  <a:pt x="743" y="15"/>
                </a:cubicBezTo>
                <a:cubicBezTo>
                  <a:pt x="743" y="22"/>
                  <a:pt x="743" y="22"/>
                  <a:pt x="743" y="22"/>
                </a:cubicBezTo>
                <a:cubicBezTo>
                  <a:pt x="743" y="22"/>
                  <a:pt x="743" y="22"/>
                  <a:pt x="743" y="22"/>
                </a:cubicBezTo>
                <a:cubicBezTo>
                  <a:pt x="743" y="22"/>
                  <a:pt x="743" y="22"/>
                  <a:pt x="743" y="22"/>
                </a:cubicBezTo>
                <a:cubicBezTo>
                  <a:pt x="730" y="22"/>
                  <a:pt x="730" y="22"/>
                  <a:pt x="730" y="22"/>
                </a:cubicBezTo>
                <a:cubicBezTo>
                  <a:pt x="730" y="66"/>
                  <a:pt x="730" y="66"/>
                  <a:pt x="730" y="66"/>
                </a:cubicBezTo>
                <a:cubicBezTo>
                  <a:pt x="743" y="66"/>
                  <a:pt x="743" y="66"/>
                  <a:pt x="743" y="66"/>
                </a:cubicBezTo>
                <a:cubicBezTo>
                  <a:pt x="743" y="66"/>
                  <a:pt x="743" y="66"/>
                  <a:pt x="743" y="66"/>
                </a:cubicBezTo>
                <a:cubicBezTo>
                  <a:pt x="743" y="66"/>
                  <a:pt x="743" y="66"/>
                  <a:pt x="743" y="66"/>
                </a:cubicBezTo>
                <a:cubicBezTo>
                  <a:pt x="743" y="75"/>
                  <a:pt x="743" y="75"/>
                  <a:pt x="743" y="75"/>
                </a:cubicBezTo>
                <a:cubicBezTo>
                  <a:pt x="730" y="75"/>
                  <a:pt x="730" y="75"/>
                  <a:pt x="730" y="75"/>
                </a:cubicBezTo>
                <a:cubicBezTo>
                  <a:pt x="730" y="83"/>
                  <a:pt x="730" y="83"/>
                  <a:pt x="730" y="83"/>
                </a:cubicBezTo>
                <a:cubicBezTo>
                  <a:pt x="743" y="83"/>
                  <a:pt x="743" y="83"/>
                  <a:pt x="743" y="83"/>
                </a:cubicBezTo>
                <a:cubicBezTo>
                  <a:pt x="743" y="99"/>
                  <a:pt x="743" y="99"/>
                  <a:pt x="743" y="99"/>
                </a:cubicBezTo>
                <a:cubicBezTo>
                  <a:pt x="755" y="95"/>
                  <a:pt x="755" y="95"/>
                  <a:pt x="755" y="95"/>
                </a:cubicBezTo>
                <a:cubicBezTo>
                  <a:pt x="755" y="83"/>
                  <a:pt x="755" y="83"/>
                  <a:pt x="755" y="83"/>
                </a:cubicBezTo>
                <a:cubicBezTo>
                  <a:pt x="768" y="83"/>
                  <a:pt x="768" y="83"/>
                  <a:pt x="768" y="83"/>
                </a:cubicBezTo>
                <a:cubicBezTo>
                  <a:pt x="768" y="75"/>
                  <a:pt x="768" y="75"/>
                  <a:pt x="768" y="75"/>
                </a:cubicBezTo>
                <a:cubicBezTo>
                  <a:pt x="755" y="75"/>
                  <a:pt x="755" y="75"/>
                  <a:pt x="755" y="75"/>
                </a:cubicBezTo>
                <a:cubicBezTo>
                  <a:pt x="755" y="66"/>
                  <a:pt x="755" y="66"/>
                  <a:pt x="755" y="66"/>
                </a:cubicBezTo>
                <a:cubicBezTo>
                  <a:pt x="756" y="66"/>
                  <a:pt x="756" y="66"/>
                  <a:pt x="756" y="66"/>
                </a:cubicBezTo>
                <a:cubicBezTo>
                  <a:pt x="756" y="66"/>
                  <a:pt x="756" y="66"/>
                  <a:pt x="756" y="66"/>
                </a:cubicBezTo>
                <a:cubicBezTo>
                  <a:pt x="768" y="66"/>
                  <a:pt x="768" y="66"/>
                  <a:pt x="768" y="66"/>
                </a:cubicBezTo>
                <a:cubicBezTo>
                  <a:pt x="768" y="30"/>
                  <a:pt x="768" y="30"/>
                  <a:pt x="768" y="30"/>
                </a:cubicBezTo>
                <a:cubicBezTo>
                  <a:pt x="768" y="25"/>
                  <a:pt x="764" y="22"/>
                  <a:pt x="760" y="22"/>
                </a:cubicBezTo>
                <a:close/>
                <a:moveTo>
                  <a:pt x="756" y="57"/>
                </a:moveTo>
                <a:cubicBezTo>
                  <a:pt x="743" y="57"/>
                  <a:pt x="743" y="57"/>
                  <a:pt x="743" y="57"/>
                </a:cubicBezTo>
                <a:cubicBezTo>
                  <a:pt x="743" y="48"/>
                  <a:pt x="743" y="48"/>
                  <a:pt x="743" y="48"/>
                </a:cubicBezTo>
                <a:cubicBezTo>
                  <a:pt x="756" y="48"/>
                  <a:pt x="756" y="48"/>
                  <a:pt x="756" y="48"/>
                </a:cubicBezTo>
                <a:lnTo>
                  <a:pt x="756" y="57"/>
                </a:lnTo>
                <a:close/>
                <a:moveTo>
                  <a:pt x="756" y="39"/>
                </a:moveTo>
                <a:cubicBezTo>
                  <a:pt x="743" y="39"/>
                  <a:pt x="743" y="39"/>
                  <a:pt x="743" y="39"/>
                </a:cubicBezTo>
                <a:cubicBezTo>
                  <a:pt x="743" y="31"/>
                  <a:pt x="743" y="31"/>
                  <a:pt x="743" y="31"/>
                </a:cubicBezTo>
                <a:cubicBezTo>
                  <a:pt x="756" y="31"/>
                  <a:pt x="756" y="31"/>
                  <a:pt x="756" y="31"/>
                </a:cubicBezTo>
                <a:lnTo>
                  <a:pt x="756" y="39"/>
                </a:lnTo>
                <a:close/>
                <a:moveTo>
                  <a:pt x="801" y="6"/>
                </a:moveTo>
                <a:cubicBezTo>
                  <a:pt x="774" y="6"/>
                  <a:pt x="774" y="6"/>
                  <a:pt x="774" y="6"/>
                </a:cubicBezTo>
                <a:cubicBezTo>
                  <a:pt x="774" y="15"/>
                  <a:pt x="774" y="15"/>
                  <a:pt x="774" y="15"/>
                </a:cubicBezTo>
                <a:cubicBezTo>
                  <a:pt x="796" y="15"/>
                  <a:pt x="796" y="15"/>
                  <a:pt x="796" y="15"/>
                </a:cubicBezTo>
                <a:cubicBezTo>
                  <a:pt x="796" y="31"/>
                  <a:pt x="796" y="31"/>
                  <a:pt x="796" y="31"/>
                </a:cubicBezTo>
                <a:cubicBezTo>
                  <a:pt x="786" y="31"/>
                  <a:pt x="786" y="31"/>
                  <a:pt x="786" y="31"/>
                </a:cubicBezTo>
                <a:cubicBezTo>
                  <a:pt x="786" y="25"/>
                  <a:pt x="786" y="21"/>
                  <a:pt x="786" y="18"/>
                </a:cubicBezTo>
                <a:cubicBezTo>
                  <a:pt x="774" y="18"/>
                  <a:pt x="774" y="18"/>
                  <a:pt x="774" y="18"/>
                </a:cubicBezTo>
                <a:cubicBezTo>
                  <a:pt x="774" y="27"/>
                  <a:pt x="774" y="68"/>
                  <a:pt x="773" y="99"/>
                </a:cubicBezTo>
                <a:cubicBezTo>
                  <a:pt x="785" y="95"/>
                  <a:pt x="785" y="95"/>
                  <a:pt x="785" y="95"/>
                </a:cubicBezTo>
                <a:cubicBezTo>
                  <a:pt x="786" y="85"/>
                  <a:pt x="786" y="74"/>
                  <a:pt x="786" y="64"/>
                </a:cubicBezTo>
                <a:cubicBezTo>
                  <a:pt x="796" y="64"/>
                  <a:pt x="796" y="64"/>
                  <a:pt x="796" y="64"/>
                </a:cubicBezTo>
                <a:cubicBezTo>
                  <a:pt x="796" y="88"/>
                  <a:pt x="796" y="88"/>
                  <a:pt x="796" y="88"/>
                </a:cubicBezTo>
                <a:cubicBezTo>
                  <a:pt x="796" y="89"/>
                  <a:pt x="795" y="90"/>
                  <a:pt x="794" y="90"/>
                </a:cubicBezTo>
                <a:cubicBezTo>
                  <a:pt x="794" y="90"/>
                  <a:pt x="794" y="90"/>
                  <a:pt x="794" y="90"/>
                </a:cubicBezTo>
                <a:cubicBezTo>
                  <a:pt x="790" y="90"/>
                  <a:pt x="790" y="90"/>
                  <a:pt x="790" y="90"/>
                </a:cubicBezTo>
                <a:cubicBezTo>
                  <a:pt x="790" y="99"/>
                  <a:pt x="790" y="99"/>
                  <a:pt x="790" y="99"/>
                </a:cubicBezTo>
                <a:cubicBezTo>
                  <a:pt x="799" y="99"/>
                  <a:pt x="799" y="99"/>
                  <a:pt x="799" y="99"/>
                </a:cubicBezTo>
                <a:cubicBezTo>
                  <a:pt x="799" y="99"/>
                  <a:pt x="799" y="99"/>
                  <a:pt x="799" y="99"/>
                </a:cubicBezTo>
                <a:cubicBezTo>
                  <a:pt x="805" y="99"/>
                  <a:pt x="809" y="95"/>
                  <a:pt x="809" y="90"/>
                </a:cubicBezTo>
                <a:cubicBezTo>
                  <a:pt x="809" y="90"/>
                  <a:pt x="809" y="90"/>
                  <a:pt x="809" y="90"/>
                </a:cubicBezTo>
                <a:cubicBezTo>
                  <a:pt x="809" y="14"/>
                  <a:pt x="809" y="14"/>
                  <a:pt x="809" y="14"/>
                </a:cubicBezTo>
                <a:cubicBezTo>
                  <a:pt x="809" y="10"/>
                  <a:pt x="805" y="6"/>
                  <a:pt x="801" y="6"/>
                </a:cubicBezTo>
                <a:close/>
                <a:moveTo>
                  <a:pt x="796" y="55"/>
                </a:moveTo>
                <a:cubicBezTo>
                  <a:pt x="786" y="55"/>
                  <a:pt x="786" y="55"/>
                  <a:pt x="786" y="55"/>
                </a:cubicBezTo>
                <a:cubicBezTo>
                  <a:pt x="786" y="49"/>
                  <a:pt x="786" y="44"/>
                  <a:pt x="786" y="39"/>
                </a:cubicBezTo>
                <a:cubicBezTo>
                  <a:pt x="796" y="39"/>
                  <a:pt x="796" y="39"/>
                  <a:pt x="796" y="39"/>
                </a:cubicBezTo>
                <a:lnTo>
                  <a:pt x="796" y="55"/>
                </a:lnTo>
                <a:close/>
                <a:moveTo>
                  <a:pt x="724" y="36"/>
                </a:moveTo>
                <a:cubicBezTo>
                  <a:pt x="715" y="30"/>
                  <a:pt x="705" y="25"/>
                  <a:pt x="698" y="22"/>
                </a:cubicBezTo>
                <a:cubicBezTo>
                  <a:pt x="698" y="38"/>
                  <a:pt x="698" y="38"/>
                  <a:pt x="698" y="38"/>
                </a:cubicBezTo>
                <a:cubicBezTo>
                  <a:pt x="705" y="41"/>
                  <a:pt x="715" y="46"/>
                  <a:pt x="724" y="52"/>
                </a:cubicBezTo>
                <a:lnTo>
                  <a:pt x="724" y="36"/>
                </a:lnTo>
                <a:close/>
                <a:moveTo>
                  <a:pt x="581" y="38"/>
                </a:moveTo>
                <a:cubicBezTo>
                  <a:pt x="588" y="41"/>
                  <a:pt x="598" y="46"/>
                  <a:pt x="607" y="52"/>
                </a:cubicBezTo>
                <a:cubicBezTo>
                  <a:pt x="607" y="37"/>
                  <a:pt x="607" y="37"/>
                  <a:pt x="607" y="37"/>
                </a:cubicBezTo>
                <a:cubicBezTo>
                  <a:pt x="598" y="30"/>
                  <a:pt x="588" y="25"/>
                  <a:pt x="581" y="22"/>
                </a:cubicBezTo>
                <a:lnTo>
                  <a:pt x="581" y="38"/>
                </a:lnTo>
                <a:close/>
                <a:moveTo>
                  <a:pt x="581" y="16"/>
                </a:moveTo>
                <a:cubicBezTo>
                  <a:pt x="588" y="19"/>
                  <a:pt x="598" y="24"/>
                  <a:pt x="607" y="30"/>
                </a:cubicBezTo>
                <a:cubicBezTo>
                  <a:pt x="607" y="14"/>
                  <a:pt x="607" y="14"/>
                  <a:pt x="607" y="14"/>
                </a:cubicBezTo>
                <a:cubicBezTo>
                  <a:pt x="598" y="8"/>
                  <a:pt x="588" y="3"/>
                  <a:pt x="581" y="0"/>
                </a:cubicBezTo>
                <a:lnTo>
                  <a:pt x="581" y="16"/>
                </a:lnTo>
                <a:close/>
                <a:moveTo>
                  <a:pt x="684" y="55"/>
                </a:moveTo>
                <a:cubicBezTo>
                  <a:pt x="666" y="55"/>
                  <a:pt x="666" y="55"/>
                  <a:pt x="666" y="55"/>
                </a:cubicBezTo>
                <a:cubicBezTo>
                  <a:pt x="663" y="59"/>
                  <a:pt x="659" y="62"/>
                  <a:pt x="655" y="66"/>
                </a:cubicBezTo>
                <a:cubicBezTo>
                  <a:pt x="654" y="66"/>
                  <a:pt x="647" y="59"/>
                  <a:pt x="644" y="55"/>
                </a:cubicBezTo>
                <a:cubicBezTo>
                  <a:pt x="632" y="55"/>
                  <a:pt x="632" y="55"/>
                  <a:pt x="632" y="55"/>
                </a:cubicBezTo>
                <a:cubicBezTo>
                  <a:pt x="632" y="51"/>
                  <a:pt x="632" y="51"/>
                  <a:pt x="632" y="51"/>
                </a:cubicBezTo>
                <a:cubicBezTo>
                  <a:pt x="675" y="51"/>
                  <a:pt x="675" y="51"/>
                  <a:pt x="675" y="51"/>
                </a:cubicBezTo>
                <a:cubicBezTo>
                  <a:pt x="675" y="51"/>
                  <a:pt x="675" y="51"/>
                  <a:pt x="675" y="51"/>
                </a:cubicBezTo>
                <a:cubicBezTo>
                  <a:pt x="680" y="51"/>
                  <a:pt x="684" y="47"/>
                  <a:pt x="684" y="42"/>
                </a:cubicBezTo>
                <a:cubicBezTo>
                  <a:pt x="684" y="42"/>
                  <a:pt x="684" y="42"/>
                  <a:pt x="684" y="42"/>
                </a:cubicBezTo>
                <a:cubicBezTo>
                  <a:pt x="684" y="15"/>
                  <a:pt x="684" y="15"/>
                  <a:pt x="684" y="15"/>
                </a:cubicBezTo>
                <a:cubicBezTo>
                  <a:pt x="684" y="15"/>
                  <a:pt x="684" y="15"/>
                  <a:pt x="684" y="15"/>
                </a:cubicBezTo>
                <a:cubicBezTo>
                  <a:pt x="684" y="10"/>
                  <a:pt x="680" y="6"/>
                  <a:pt x="675" y="6"/>
                </a:cubicBezTo>
                <a:cubicBezTo>
                  <a:pt x="675" y="6"/>
                  <a:pt x="675" y="6"/>
                  <a:pt x="675" y="6"/>
                </a:cubicBezTo>
                <a:cubicBezTo>
                  <a:pt x="658" y="6"/>
                  <a:pt x="658" y="6"/>
                  <a:pt x="658" y="6"/>
                </a:cubicBezTo>
                <a:cubicBezTo>
                  <a:pt x="658" y="0"/>
                  <a:pt x="658" y="0"/>
                  <a:pt x="658" y="0"/>
                </a:cubicBezTo>
                <a:cubicBezTo>
                  <a:pt x="640" y="0"/>
                  <a:pt x="640" y="0"/>
                  <a:pt x="640" y="0"/>
                </a:cubicBezTo>
                <a:cubicBezTo>
                  <a:pt x="640" y="6"/>
                  <a:pt x="640" y="6"/>
                  <a:pt x="640" y="6"/>
                </a:cubicBezTo>
                <a:cubicBezTo>
                  <a:pt x="614" y="6"/>
                  <a:pt x="614" y="6"/>
                  <a:pt x="614" y="6"/>
                </a:cubicBezTo>
                <a:cubicBezTo>
                  <a:pt x="614" y="90"/>
                  <a:pt x="614" y="90"/>
                  <a:pt x="614" y="90"/>
                </a:cubicBezTo>
                <a:cubicBezTo>
                  <a:pt x="614" y="90"/>
                  <a:pt x="614" y="90"/>
                  <a:pt x="614" y="90"/>
                </a:cubicBezTo>
                <a:cubicBezTo>
                  <a:pt x="614" y="95"/>
                  <a:pt x="618" y="99"/>
                  <a:pt x="623" y="99"/>
                </a:cubicBezTo>
                <a:cubicBezTo>
                  <a:pt x="623" y="99"/>
                  <a:pt x="623" y="99"/>
                  <a:pt x="623" y="99"/>
                </a:cubicBezTo>
                <a:cubicBezTo>
                  <a:pt x="643" y="99"/>
                  <a:pt x="643" y="99"/>
                  <a:pt x="643" y="99"/>
                </a:cubicBezTo>
                <a:cubicBezTo>
                  <a:pt x="646" y="90"/>
                  <a:pt x="646" y="90"/>
                  <a:pt x="646" y="90"/>
                </a:cubicBezTo>
                <a:cubicBezTo>
                  <a:pt x="635" y="90"/>
                  <a:pt x="635" y="90"/>
                  <a:pt x="635" y="90"/>
                </a:cubicBezTo>
                <a:cubicBezTo>
                  <a:pt x="635" y="90"/>
                  <a:pt x="635" y="90"/>
                  <a:pt x="635" y="90"/>
                </a:cubicBezTo>
                <a:cubicBezTo>
                  <a:pt x="633" y="90"/>
                  <a:pt x="632" y="89"/>
                  <a:pt x="632" y="88"/>
                </a:cubicBezTo>
                <a:cubicBezTo>
                  <a:pt x="632" y="62"/>
                  <a:pt x="632" y="62"/>
                  <a:pt x="632" y="62"/>
                </a:cubicBezTo>
                <a:cubicBezTo>
                  <a:pt x="640" y="71"/>
                  <a:pt x="654" y="86"/>
                  <a:pt x="667" y="99"/>
                </a:cubicBezTo>
                <a:cubicBezTo>
                  <a:pt x="692" y="99"/>
                  <a:pt x="692" y="99"/>
                  <a:pt x="692" y="99"/>
                </a:cubicBezTo>
                <a:cubicBezTo>
                  <a:pt x="688" y="96"/>
                  <a:pt x="673" y="83"/>
                  <a:pt x="665" y="76"/>
                </a:cubicBezTo>
                <a:cubicBezTo>
                  <a:pt x="674" y="68"/>
                  <a:pt x="680" y="61"/>
                  <a:pt x="684" y="55"/>
                </a:cubicBezTo>
                <a:close/>
                <a:moveTo>
                  <a:pt x="632" y="33"/>
                </a:moveTo>
                <a:cubicBezTo>
                  <a:pt x="657" y="33"/>
                  <a:pt x="657" y="33"/>
                  <a:pt x="657" y="33"/>
                </a:cubicBezTo>
                <a:cubicBezTo>
                  <a:pt x="661" y="24"/>
                  <a:pt x="661" y="24"/>
                  <a:pt x="661" y="24"/>
                </a:cubicBezTo>
                <a:cubicBezTo>
                  <a:pt x="632" y="24"/>
                  <a:pt x="632" y="24"/>
                  <a:pt x="632" y="24"/>
                </a:cubicBezTo>
                <a:cubicBezTo>
                  <a:pt x="632" y="15"/>
                  <a:pt x="632" y="15"/>
                  <a:pt x="632" y="15"/>
                </a:cubicBezTo>
                <a:cubicBezTo>
                  <a:pt x="663" y="15"/>
                  <a:pt x="663" y="15"/>
                  <a:pt x="663" y="15"/>
                </a:cubicBezTo>
                <a:cubicBezTo>
                  <a:pt x="664" y="15"/>
                  <a:pt x="666" y="16"/>
                  <a:pt x="666" y="18"/>
                </a:cubicBezTo>
                <a:cubicBezTo>
                  <a:pt x="666" y="40"/>
                  <a:pt x="666" y="40"/>
                  <a:pt x="666" y="40"/>
                </a:cubicBezTo>
                <a:cubicBezTo>
                  <a:pt x="665" y="41"/>
                  <a:pt x="664" y="42"/>
                  <a:pt x="663" y="42"/>
                </a:cubicBezTo>
                <a:cubicBezTo>
                  <a:pt x="632" y="42"/>
                  <a:pt x="632" y="42"/>
                  <a:pt x="632" y="42"/>
                </a:cubicBezTo>
                <a:lnTo>
                  <a:pt x="632" y="33"/>
                </a:lnTo>
                <a:close/>
              </a:path>
            </a:pathLst>
          </a:custGeom>
          <a:solidFill>
            <a:srgbClr val="0D48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B0500000000000000" pitchFamily="34" charset="-128"/>
              <a:ea typeface="Source Han Sans SC" panose="020B0500000000000000" pitchFamily="34" charset="-128"/>
            </a:endParaRPr>
          </a:p>
        </p:txBody>
      </p:sp>
      <p:sp>
        <p:nvSpPr>
          <p:cNvPr id="8" name="Freeform 5"/>
          <p:cNvSpPr/>
          <p:nvPr userDrawn="1"/>
        </p:nvSpPr>
        <p:spPr bwMode="auto">
          <a:xfrm>
            <a:off x="6674663" y="896471"/>
            <a:ext cx="4881600" cy="5325036"/>
          </a:xfrm>
          <a:custGeom>
            <a:avLst/>
            <a:gdLst>
              <a:gd name="T0" fmla="*/ 320 w 1531"/>
              <a:gd name="T1" fmla="*/ 18 h 1670"/>
              <a:gd name="T2" fmla="*/ 1504 w 1531"/>
              <a:gd name="T3" fmla="*/ 822 h 1670"/>
              <a:gd name="T4" fmla="*/ 1500 w 1531"/>
              <a:gd name="T5" fmla="*/ 895 h 1670"/>
              <a:gd name="T6" fmla="*/ 69 w 1531"/>
              <a:gd name="T7" fmla="*/ 1653 h 1670"/>
              <a:gd name="T8" fmla="*/ 6 w 1531"/>
              <a:gd name="T9" fmla="*/ 1608 h 1670"/>
              <a:gd name="T10" fmla="*/ 254 w 1531"/>
              <a:gd name="T11" fmla="*/ 47 h 1670"/>
              <a:gd name="T12" fmla="*/ 320 w 1531"/>
              <a:gd name="T13" fmla="*/ 18 h 1670"/>
            </a:gdLst>
            <a:ahLst/>
            <a:cxnLst>
              <a:cxn ang="0">
                <a:pos x="T0" y="T1"/>
              </a:cxn>
              <a:cxn ang="0">
                <a:pos x="T2" y="T3"/>
              </a:cxn>
              <a:cxn ang="0">
                <a:pos x="T4" y="T5"/>
              </a:cxn>
              <a:cxn ang="0">
                <a:pos x="T6" y="T7"/>
              </a:cxn>
              <a:cxn ang="0">
                <a:pos x="T8" y="T9"/>
              </a:cxn>
              <a:cxn ang="0">
                <a:pos x="T10" y="T11"/>
              </a:cxn>
              <a:cxn ang="0">
                <a:pos x="T12" y="T13"/>
              </a:cxn>
            </a:cxnLst>
            <a:rect l="0" t="0" r="r" b="b"/>
            <a:pathLst>
              <a:path w="1531" h="1670">
                <a:moveTo>
                  <a:pt x="320" y="18"/>
                </a:moveTo>
                <a:cubicBezTo>
                  <a:pt x="1504" y="822"/>
                  <a:pt x="1504" y="822"/>
                  <a:pt x="1504" y="822"/>
                </a:cubicBezTo>
                <a:cubicBezTo>
                  <a:pt x="1531" y="840"/>
                  <a:pt x="1529" y="880"/>
                  <a:pt x="1500" y="895"/>
                </a:cubicBezTo>
                <a:cubicBezTo>
                  <a:pt x="69" y="1653"/>
                  <a:pt x="69" y="1653"/>
                  <a:pt x="69" y="1653"/>
                </a:cubicBezTo>
                <a:cubicBezTo>
                  <a:pt x="37" y="1670"/>
                  <a:pt x="0" y="1643"/>
                  <a:pt x="6" y="1608"/>
                </a:cubicBezTo>
                <a:cubicBezTo>
                  <a:pt x="254" y="47"/>
                  <a:pt x="254" y="47"/>
                  <a:pt x="254" y="47"/>
                </a:cubicBezTo>
                <a:cubicBezTo>
                  <a:pt x="259" y="16"/>
                  <a:pt x="294" y="0"/>
                  <a:pt x="320" y="18"/>
                </a:cubicBezTo>
                <a:close/>
              </a:path>
            </a:pathLst>
          </a:custGeom>
          <a:blipFill dpi="0" rotWithShape="1">
            <a:blip r:embed="rId2">
              <a:extLst>
                <a:ext uri="{28A0092B-C50C-407E-A947-70E740481C1C}">
                  <a14:useLocalDpi xmlns:a14="http://schemas.microsoft.com/office/drawing/2010/main" val="0"/>
                </a:ext>
              </a:extLst>
            </a:blip>
            <a:srcRect/>
            <a:stretch>
              <a:fillRect l="-51545" t="-360" r="-27739" b="-7212"/>
            </a:stretch>
          </a:blipFill>
          <a:ln>
            <a:noFill/>
          </a:ln>
        </p:spPr>
        <p:txBody>
          <a:bodyPr vert="horz" wrap="square" lIns="91440" tIns="45720" rIns="91440" bIns="45720" numCol="1" anchor="t" anchorCtr="0" compatLnSpc="1"/>
          <a:lstStyle/>
          <a:p>
            <a:endParaRPr lang="zh-CN" altLang="en-US"/>
          </a:p>
        </p:txBody>
      </p:sp>
      <p:sp>
        <p:nvSpPr>
          <p:cNvPr id="9" name="Freeform 6"/>
          <p:cNvSpPr/>
          <p:nvPr userDrawn="1"/>
        </p:nvSpPr>
        <p:spPr bwMode="auto">
          <a:xfrm>
            <a:off x="10707842" y="3734784"/>
            <a:ext cx="623702" cy="681626"/>
          </a:xfrm>
          <a:custGeom>
            <a:avLst/>
            <a:gdLst>
              <a:gd name="T0" fmla="*/ 56 w 196"/>
              <a:gd name="T1" fmla="*/ 7 h 214"/>
              <a:gd name="T2" fmla="*/ 185 w 196"/>
              <a:gd name="T3" fmla="*/ 95 h 214"/>
              <a:gd name="T4" fmla="*/ 184 w 196"/>
              <a:gd name="T5" fmla="*/ 124 h 214"/>
              <a:gd name="T6" fmla="*/ 28 w 196"/>
              <a:gd name="T7" fmla="*/ 207 h 214"/>
              <a:gd name="T8" fmla="*/ 2 w 196"/>
              <a:gd name="T9" fmla="*/ 189 h 214"/>
              <a:gd name="T10" fmla="*/ 29 w 196"/>
              <a:gd name="T11" fmla="*/ 19 h 214"/>
              <a:gd name="T12" fmla="*/ 56 w 196"/>
              <a:gd name="T13" fmla="*/ 7 h 214"/>
            </a:gdLst>
            <a:ahLst/>
            <a:cxnLst>
              <a:cxn ang="0">
                <a:pos x="T0" y="T1"/>
              </a:cxn>
              <a:cxn ang="0">
                <a:pos x="T2" y="T3"/>
              </a:cxn>
              <a:cxn ang="0">
                <a:pos x="T4" y="T5"/>
              </a:cxn>
              <a:cxn ang="0">
                <a:pos x="T6" y="T7"/>
              </a:cxn>
              <a:cxn ang="0">
                <a:pos x="T8" y="T9"/>
              </a:cxn>
              <a:cxn ang="0">
                <a:pos x="T10" y="T11"/>
              </a:cxn>
              <a:cxn ang="0">
                <a:pos x="T12" y="T13"/>
              </a:cxn>
            </a:cxnLst>
            <a:rect l="0" t="0" r="r" b="b"/>
            <a:pathLst>
              <a:path w="196" h="214">
                <a:moveTo>
                  <a:pt x="56" y="7"/>
                </a:moveTo>
                <a:cubicBezTo>
                  <a:pt x="185" y="95"/>
                  <a:pt x="185" y="95"/>
                  <a:pt x="185" y="95"/>
                </a:cubicBezTo>
                <a:cubicBezTo>
                  <a:pt x="196" y="102"/>
                  <a:pt x="195" y="118"/>
                  <a:pt x="184" y="124"/>
                </a:cubicBezTo>
                <a:cubicBezTo>
                  <a:pt x="28" y="207"/>
                  <a:pt x="28" y="207"/>
                  <a:pt x="28" y="207"/>
                </a:cubicBezTo>
                <a:cubicBezTo>
                  <a:pt x="15" y="214"/>
                  <a:pt x="0" y="203"/>
                  <a:pt x="2" y="189"/>
                </a:cubicBezTo>
                <a:cubicBezTo>
                  <a:pt x="29" y="19"/>
                  <a:pt x="29" y="19"/>
                  <a:pt x="29" y="19"/>
                </a:cubicBezTo>
                <a:cubicBezTo>
                  <a:pt x="31" y="6"/>
                  <a:pt x="46" y="0"/>
                  <a:pt x="56" y="7"/>
                </a:cubicBezTo>
                <a:close/>
              </a:path>
            </a:pathLst>
          </a:custGeom>
          <a:gradFill flip="none" rotWithShape="1">
            <a:gsLst>
              <a:gs pos="0">
                <a:srgbClr val="00A0A0"/>
              </a:gs>
              <a:gs pos="97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endParaRPr>
          </a:p>
        </p:txBody>
      </p:sp>
      <p:sp>
        <p:nvSpPr>
          <p:cNvPr id="10" name="Freeform 7"/>
          <p:cNvSpPr/>
          <p:nvPr userDrawn="1"/>
        </p:nvSpPr>
        <p:spPr bwMode="auto">
          <a:xfrm>
            <a:off x="5877187" y="2816071"/>
            <a:ext cx="2470558" cy="2694174"/>
          </a:xfrm>
          <a:custGeom>
            <a:avLst/>
            <a:gdLst>
              <a:gd name="T0" fmla="*/ 177 w 775"/>
              <a:gd name="T1" fmla="*/ 14 h 845"/>
              <a:gd name="T2" fmla="*/ 754 w 775"/>
              <a:gd name="T3" fmla="*/ 405 h 845"/>
              <a:gd name="T4" fmla="*/ 751 w 775"/>
              <a:gd name="T5" fmla="*/ 463 h 845"/>
              <a:gd name="T6" fmla="*/ 54 w 775"/>
              <a:gd name="T7" fmla="*/ 832 h 845"/>
              <a:gd name="T8" fmla="*/ 4 w 775"/>
              <a:gd name="T9" fmla="*/ 797 h 845"/>
              <a:gd name="T10" fmla="*/ 125 w 775"/>
              <a:gd name="T11" fmla="*/ 37 h 845"/>
              <a:gd name="T12" fmla="*/ 177 w 775"/>
              <a:gd name="T13" fmla="*/ 14 h 845"/>
            </a:gdLst>
            <a:ahLst/>
            <a:cxnLst>
              <a:cxn ang="0">
                <a:pos x="T0" y="T1"/>
              </a:cxn>
              <a:cxn ang="0">
                <a:pos x="T2" y="T3"/>
              </a:cxn>
              <a:cxn ang="0">
                <a:pos x="T4" y="T5"/>
              </a:cxn>
              <a:cxn ang="0">
                <a:pos x="T6" y="T7"/>
              </a:cxn>
              <a:cxn ang="0">
                <a:pos x="T8" y="T9"/>
              </a:cxn>
              <a:cxn ang="0">
                <a:pos x="T10" y="T11"/>
              </a:cxn>
              <a:cxn ang="0">
                <a:pos x="T12" y="T13"/>
              </a:cxn>
            </a:cxnLst>
            <a:rect l="0" t="0" r="r" b="b"/>
            <a:pathLst>
              <a:path w="775" h="845">
                <a:moveTo>
                  <a:pt x="177" y="14"/>
                </a:moveTo>
                <a:cubicBezTo>
                  <a:pt x="754" y="405"/>
                  <a:pt x="754" y="405"/>
                  <a:pt x="754" y="405"/>
                </a:cubicBezTo>
                <a:cubicBezTo>
                  <a:pt x="775" y="419"/>
                  <a:pt x="773" y="451"/>
                  <a:pt x="751" y="463"/>
                </a:cubicBezTo>
                <a:cubicBezTo>
                  <a:pt x="54" y="832"/>
                  <a:pt x="54" y="832"/>
                  <a:pt x="54" y="832"/>
                </a:cubicBezTo>
                <a:cubicBezTo>
                  <a:pt x="29" y="845"/>
                  <a:pt x="0" y="825"/>
                  <a:pt x="4" y="797"/>
                </a:cubicBezTo>
                <a:cubicBezTo>
                  <a:pt x="125" y="37"/>
                  <a:pt x="125" y="37"/>
                  <a:pt x="125" y="37"/>
                </a:cubicBezTo>
                <a:cubicBezTo>
                  <a:pt x="129" y="12"/>
                  <a:pt x="157" y="0"/>
                  <a:pt x="177" y="14"/>
                </a:cubicBezTo>
                <a:close/>
              </a:path>
            </a:pathLst>
          </a:custGeom>
          <a:gradFill flip="none" rotWithShape="1">
            <a:gsLst>
              <a:gs pos="0">
                <a:srgbClr val="FF8000"/>
              </a:gs>
              <a:gs pos="100000">
                <a:srgbClr val="E80029"/>
              </a:gs>
            </a:gsLst>
            <a:lin ang="0" scaled="1"/>
            <a:tileRect/>
          </a:gradFill>
          <a:ln>
            <a:noFill/>
          </a:ln>
        </p:spPr>
        <p:txBody>
          <a:bodyPr vert="horz" wrap="square" lIns="91440" tIns="45720" rIns="91440" bIns="45720" numCol="1" anchor="t" anchorCtr="0" compatLnSpc="1"/>
          <a:lstStyle/>
          <a:p>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a:lstStyle>
            <a:lvl1pPr algn="ctr">
              <a:defRPr sz="3200">
                <a:solidFill>
                  <a:schemeClr val="tx1"/>
                </a:solidFill>
              </a:defRPr>
            </a:lvl1pPr>
          </a:lstStyle>
          <a:p>
            <a:r>
              <a:rPr lang="zh-CN" altLang="en-US"/>
              <a:t>单击此处编辑母版标题样式</a:t>
            </a:r>
          </a:p>
        </p:txBody>
      </p:sp>
      <p:sp>
        <p:nvSpPr>
          <p:cNvPr id="3" name="日期占位符 2"/>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t>2024/11/13</a:t>
            </a:fld>
            <a:endParaRPr lang="zh-CN" altLang="en-US"/>
          </a:p>
        </p:txBody>
      </p:sp>
      <p:sp>
        <p:nvSpPr>
          <p:cNvPr id="4" name="页脚占位符 3"/>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2.jpeg"/><Relationship Id="rId2" Type="http://schemas.openxmlformats.org/officeDocument/2006/relationships/tags" Target="../tags/tag7.xml"/><Relationship Id="rId16"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1959" y="2014781"/>
            <a:ext cx="6727341" cy="2465290"/>
          </a:xfrm>
          <a:prstGeom prst="rect">
            <a:avLst/>
          </a:prstGeom>
          <a:noFill/>
        </p:spPr>
        <p:txBody>
          <a:bodyPr wrap="square" rtlCol="0">
            <a:spAutoFit/>
          </a:bodyPr>
          <a:lstStyle/>
          <a:p>
            <a:pPr>
              <a:buNone/>
            </a:pPr>
            <a:r>
              <a:rPr lang="zh-CN" altLang="en-US" sz="4200" b="1" cap="all" dirty="0">
                <a:solidFill>
                  <a:srgbClr val="4D4D4D"/>
                </a:solidFill>
                <a:cs typeface="Arial" panose="020B0604020202020204" pitchFamily="34" charset="0"/>
              </a:rPr>
              <a:t>动态精细化内存超分技术（</a:t>
            </a:r>
            <a:r>
              <a:rPr lang="en-US" altLang="zh-CN" sz="4200" b="1" cap="all" dirty="0">
                <a:solidFill>
                  <a:srgbClr val="4D4D4D"/>
                </a:solidFill>
                <a:cs typeface="Arial" panose="020B0604020202020204" pitchFamily="34" charset="0"/>
              </a:rPr>
              <a:t>PAMD</a:t>
            </a:r>
            <a:r>
              <a:rPr lang="zh-CN" altLang="en-US" sz="4200" b="1" cap="all" dirty="0">
                <a:solidFill>
                  <a:srgbClr val="4D4D4D"/>
                </a:solidFill>
                <a:cs typeface="Arial" panose="020B0604020202020204" pitchFamily="34" charset="0"/>
              </a:rPr>
              <a:t>）实现及</a:t>
            </a:r>
            <a:r>
              <a:rPr lang="zh-CN" altLang="en-US" sz="4200" b="1" cap="all" dirty="0" smtClean="0">
                <a:solidFill>
                  <a:srgbClr val="4D4D4D"/>
                </a:solidFill>
                <a:cs typeface="Arial" panose="020B0604020202020204" pitchFamily="34" charset="0"/>
              </a:rPr>
              <a:t>应用</a:t>
            </a:r>
            <a:endParaRPr kumimoji="1" lang="en-US" altLang="zh-CN" sz="3200" b="1" dirty="0" smtClean="0">
              <a:solidFill>
                <a:srgbClr val="4D4D4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1" lang="en-US" altLang="zh-CN"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a:p>
            <a:pPr lvl="0">
              <a:lnSpc>
                <a:spcPct val="130000"/>
              </a:lnSpc>
              <a:defRPr/>
            </a:pPr>
            <a:r>
              <a:rPr kumimoji="1" lang="zh-CN" altLang="en-US" dirty="0" smtClean="0">
                <a:solidFill>
                  <a:srgbClr val="4D4D4D"/>
                </a:solidFill>
                <a:latin typeface="微软雅黑" panose="020B0503020204020204" pitchFamily="34" charset="-122"/>
                <a:ea typeface="微软雅黑" panose="020B0503020204020204" pitchFamily="34" charset="-122"/>
              </a:rPr>
              <a:t>石</a:t>
            </a:r>
            <a:r>
              <a:rPr kumimoji="1" lang="zh-CN" altLang="en-US" dirty="0">
                <a:solidFill>
                  <a:srgbClr val="4D4D4D"/>
                </a:solidFill>
                <a:latin typeface="微软雅黑" panose="020B0503020204020204" pitchFamily="34" charset="-122"/>
                <a:ea typeface="微软雅黑" panose="020B0503020204020204" pitchFamily="34" charset="-122"/>
              </a:rPr>
              <a:t>光</a:t>
            </a:r>
            <a:r>
              <a:rPr kumimoji="1" lang="zh-CN" altLang="en-US" dirty="0" smtClean="0">
                <a:solidFill>
                  <a:srgbClr val="4D4D4D"/>
                </a:solidFill>
                <a:latin typeface="微软雅黑" panose="020B0503020204020204" pitchFamily="34" charset="-122"/>
                <a:ea typeface="微软雅黑" panose="020B0503020204020204" pitchFamily="34" charset="-122"/>
              </a:rPr>
              <a:t>银</a:t>
            </a:r>
            <a:endParaRPr kumimoji="1" lang="en-US" altLang="zh-CN" dirty="0" smtClean="0">
              <a:solidFill>
                <a:srgbClr val="4D4D4D"/>
              </a:solidFill>
              <a:latin typeface="微软雅黑" panose="020B0503020204020204" pitchFamily="34" charset="-122"/>
              <a:ea typeface="微软雅黑" panose="020B0503020204020204" pitchFamily="34" charset="-122"/>
            </a:endParaRPr>
          </a:p>
          <a:p>
            <a:pPr>
              <a:lnSpc>
                <a:spcPct val="130000"/>
              </a:lnSpc>
              <a:defRPr/>
            </a:pPr>
            <a:r>
              <a:rPr kumimoji="1" lang="zh-CN" altLang="en-US" dirty="0">
                <a:solidFill>
                  <a:srgbClr val="4D4D4D"/>
                </a:solidFill>
                <a:latin typeface="微软雅黑" panose="020B0503020204020204" pitchFamily="34" charset="-122"/>
                <a:ea typeface="微软雅黑" panose="020B0503020204020204" pitchFamily="34" charset="-122"/>
              </a:rPr>
              <a:t>浪潮云信息技术股份公司</a:t>
            </a:r>
          </a:p>
        </p:txBody>
      </p:sp>
      <p:sp>
        <p:nvSpPr>
          <p:cNvPr id="10" name="文本框 9"/>
          <p:cNvSpPr txBox="1"/>
          <p:nvPr/>
        </p:nvSpPr>
        <p:spPr>
          <a:xfrm>
            <a:off x="806995" y="6286406"/>
            <a:ext cx="235352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b="0" i="0" u="none" strike="noStrike" kern="1200" cap="none" spc="0" normalizeH="0" baseline="0" noProof="0" dirty="0">
                <a:ln>
                  <a:noFill/>
                </a:ln>
                <a:solidFill>
                  <a:srgbClr val="4D4D4D"/>
                </a:solidFill>
                <a:effectLst/>
                <a:uLnTx/>
                <a:uFillTx/>
                <a:latin typeface="Source Han Sans SC" panose="020B0500000000000000" pitchFamily="34" charset="-128"/>
                <a:ea typeface="Source Han Sans SC" panose="020B0500000000000000" pitchFamily="34" charset="-128"/>
                <a:cs typeface="Arial" panose="020B0604020202020204" pitchFamily="34" charset="0"/>
              </a:rPr>
              <a:t>未来，因潮澎湃</a:t>
            </a:r>
            <a:r>
              <a:rPr kumimoji="1" lang="en-US" altLang="zh-CN" sz="1200" b="0" i="0" u="none" strike="noStrike" kern="1200" cap="none" spc="0" normalizeH="0" baseline="0" noProof="0" dirty="0" err="1">
                <a:ln>
                  <a:noFill/>
                </a:ln>
                <a:solidFill>
                  <a:srgbClr val="4D4D4D"/>
                </a:solidFill>
                <a:effectLst/>
                <a:uLnTx/>
                <a:uFillTx/>
                <a:latin typeface="Source Han Sans SC" panose="020B0500000000000000" pitchFamily="34" charset="-128"/>
                <a:ea typeface="Source Han Sans SC" panose="020B0500000000000000" pitchFamily="34" charset="-128"/>
                <a:cs typeface="Arial" panose="020B0604020202020204" pitchFamily="34" charset="0"/>
              </a:rPr>
              <a:t>InspurinFuture</a:t>
            </a:r>
            <a:endParaRPr kumimoji="1" lang="en-US" altLang="zh-CN" sz="1200" b="0" i="0" u="none" strike="noStrike" kern="1200" cap="none" spc="0" normalizeH="0" baseline="0" noProof="0" dirty="0">
              <a:ln>
                <a:noFill/>
              </a:ln>
              <a:solidFill>
                <a:srgbClr val="4D4D4D"/>
              </a:solidFill>
              <a:effectLst/>
              <a:uLnTx/>
              <a:uFillTx/>
              <a:latin typeface="Source Han Sans SC" panose="020B0500000000000000" pitchFamily="34" charset="-128"/>
              <a:ea typeface="Source Han Sans SC" panose="020B0500000000000000" pitchFamily="34" charset="-128"/>
              <a:cs typeface="Arial" panose="020B0604020202020204" pitchFamily="34" charset="0"/>
            </a:endParaRPr>
          </a:p>
        </p:txBody>
      </p:sp>
      <p:sp>
        <p:nvSpPr>
          <p:cNvPr id="12" name="Freeform 5"/>
          <p:cNvSpPr/>
          <p:nvPr/>
        </p:nvSpPr>
        <p:spPr bwMode="auto">
          <a:xfrm>
            <a:off x="6674663" y="896471"/>
            <a:ext cx="4881600" cy="5325036"/>
          </a:xfrm>
          <a:custGeom>
            <a:avLst/>
            <a:gdLst>
              <a:gd name="T0" fmla="*/ 320 w 1531"/>
              <a:gd name="T1" fmla="*/ 18 h 1670"/>
              <a:gd name="T2" fmla="*/ 1504 w 1531"/>
              <a:gd name="T3" fmla="*/ 822 h 1670"/>
              <a:gd name="T4" fmla="*/ 1500 w 1531"/>
              <a:gd name="T5" fmla="*/ 895 h 1670"/>
              <a:gd name="T6" fmla="*/ 69 w 1531"/>
              <a:gd name="T7" fmla="*/ 1653 h 1670"/>
              <a:gd name="T8" fmla="*/ 6 w 1531"/>
              <a:gd name="T9" fmla="*/ 1608 h 1670"/>
              <a:gd name="T10" fmla="*/ 254 w 1531"/>
              <a:gd name="T11" fmla="*/ 47 h 1670"/>
              <a:gd name="T12" fmla="*/ 320 w 1531"/>
              <a:gd name="T13" fmla="*/ 18 h 1670"/>
            </a:gdLst>
            <a:ahLst/>
            <a:cxnLst>
              <a:cxn ang="0">
                <a:pos x="T0" y="T1"/>
              </a:cxn>
              <a:cxn ang="0">
                <a:pos x="T2" y="T3"/>
              </a:cxn>
              <a:cxn ang="0">
                <a:pos x="T4" y="T5"/>
              </a:cxn>
              <a:cxn ang="0">
                <a:pos x="T6" y="T7"/>
              </a:cxn>
              <a:cxn ang="0">
                <a:pos x="T8" y="T9"/>
              </a:cxn>
              <a:cxn ang="0">
                <a:pos x="T10" y="T11"/>
              </a:cxn>
              <a:cxn ang="0">
                <a:pos x="T12" y="T13"/>
              </a:cxn>
            </a:cxnLst>
            <a:rect l="0" t="0" r="r" b="b"/>
            <a:pathLst>
              <a:path w="1531" h="1670">
                <a:moveTo>
                  <a:pt x="320" y="18"/>
                </a:moveTo>
                <a:cubicBezTo>
                  <a:pt x="1504" y="822"/>
                  <a:pt x="1504" y="822"/>
                  <a:pt x="1504" y="822"/>
                </a:cubicBezTo>
                <a:cubicBezTo>
                  <a:pt x="1531" y="840"/>
                  <a:pt x="1529" y="880"/>
                  <a:pt x="1500" y="895"/>
                </a:cubicBezTo>
                <a:cubicBezTo>
                  <a:pt x="69" y="1653"/>
                  <a:pt x="69" y="1653"/>
                  <a:pt x="69" y="1653"/>
                </a:cubicBezTo>
                <a:cubicBezTo>
                  <a:pt x="37" y="1670"/>
                  <a:pt x="0" y="1643"/>
                  <a:pt x="6" y="1608"/>
                </a:cubicBezTo>
                <a:cubicBezTo>
                  <a:pt x="254" y="47"/>
                  <a:pt x="254" y="47"/>
                  <a:pt x="254" y="47"/>
                </a:cubicBezTo>
                <a:cubicBezTo>
                  <a:pt x="259" y="16"/>
                  <a:pt x="294" y="0"/>
                  <a:pt x="320" y="18"/>
                </a:cubicBezTo>
                <a:close/>
              </a:path>
            </a:pathLst>
          </a:custGeom>
          <a:blipFill dpi="0" rotWithShape="1">
            <a:blip r:embed="rId3">
              <a:extLst>
                <a:ext uri="{28A0092B-C50C-407E-A947-70E740481C1C}">
                  <a14:useLocalDpi xmlns:a14="http://schemas.microsoft.com/office/drawing/2010/main" val="0"/>
                </a:ext>
              </a:extLst>
            </a:blip>
            <a:srcRect/>
            <a:stretch>
              <a:fillRect l="-51545" t="-360" r="-27739" b="-7212"/>
            </a:stretch>
          </a:bli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13" name="Freeform 6"/>
          <p:cNvSpPr/>
          <p:nvPr/>
        </p:nvSpPr>
        <p:spPr bwMode="auto">
          <a:xfrm>
            <a:off x="10707842" y="3734784"/>
            <a:ext cx="623702" cy="681626"/>
          </a:xfrm>
          <a:custGeom>
            <a:avLst/>
            <a:gdLst>
              <a:gd name="T0" fmla="*/ 56 w 196"/>
              <a:gd name="T1" fmla="*/ 7 h 214"/>
              <a:gd name="T2" fmla="*/ 185 w 196"/>
              <a:gd name="T3" fmla="*/ 95 h 214"/>
              <a:gd name="T4" fmla="*/ 184 w 196"/>
              <a:gd name="T5" fmla="*/ 124 h 214"/>
              <a:gd name="T6" fmla="*/ 28 w 196"/>
              <a:gd name="T7" fmla="*/ 207 h 214"/>
              <a:gd name="T8" fmla="*/ 2 w 196"/>
              <a:gd name="T9" fmla="*/ 189 h 214"/>
              <a:gd name="T10" fmla="*/ 29 w 196"/>
              <a:gd name="T11" fmla="*/ 19 h 214"/>
              <a:gd name="T12" fmla="*/ 56 w 196"/>
              <a:gd name="T13" fmla="*/ 7 h 214"/>
            </a:gdLst>
            <a:ahLst/>
            <a:cxnLst>
              <a:cxn ang="0">
                <a:pos x="T0" y="T1"/>
              </a:cxn>
              <a:cxn ang="0">
                <a:pos x="T2" y="T3"/>
              </a:cxn>
              <a:cxn ang="0">
                <a:pos x="T4" y="T5"/>
              </a:cxn>
              <a:cxn ang="0">
                <a:pos x="T6" y="T7"/>
              </a:cxn>
              <a:cxn ang="0">
                <a:pos x="T8" y="T9"/>
              </a:cxn>
              <a:cxn ang="0">
                <a:pos x="T10" y="T11"/>
              </a:cxn>
              <a:cxn ang="0">
                <a:pos x="T12" y="T13"/>
              </a:cxn>
            </a:cxnLst>
            <a:rect l="0" t="0" r="r" b="b"/>
            <a:pathLst>
              <a:path w="196" h="214">
                <a:moveTo>
                  <a:pt x="56" y="7"/>
                </a:moveTo>
                <a:cubicBezTo>
                  <a:pt x="185" y="95"/>
                  <a:pt x="185" y="95"/>
                  <a:pt x="185" y="95"/>
                </a:cubicBezTo>
                <a:cubicBezTo>
                  <a:pt x="196" y="102"/>
                  <a:pt x="195" y="118"/>
                  <a:pt x="184" y="124"/>
                </a:cubicBezTo>
                <a:cubicBezTo>
                  <a:pt x="28" y="207"/>
                  <a:pt x="28" y="207"/>
                  <a:pt x="28" y="207"/>
                </a:cubicBezTo>
                <a:cubicBezTo>
                  <a:pt x="15" y="214"/>
                  <a:pt x="0" y="203"/>
                  <a:pt x="2" y="189"/>
                </a:cubicBezTo>
                <a:cubicBezTo>
                  <a:pt x="29" y="19"/>
                  <a:pt x="29" y="19"/>
                  <a:pt x="29" y="19"/>
                </a:cubicBezTo>
                <a:cubicBezTo>
                  <a:pt x="31" y="6"/>
                  <a:pt x="46" y="0"/>
                  <a:pt x="56" y="7"/>
                </a:cubicBezTo>
                <a:close/>
              </a:path>
            </a:pathLst>
          </a:custGeom>
          <a:gradFill flip="none" rotWithShape="1">
            <a:gsLst>
              <a:gs pos="0">
                <a:srgbClr val="00A0A0"/>
              </a:gs>
              <a:gs pos="97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4" name="Freeform 7"/>
          <p:cNvSpPr/>
          <p:nvPr/>
        </p:nvSpPr>
        <p:spPr bwMode="auto">
          <a:xfrm>
            <a:off x="5877187" y="2816071"/>
            <a:ext cx="2470558" cy="2694174"/>
          </a:xfrm>
          <a:custGeom>
            <a:avLst/>
            <a:gdLst>
              <a:gd name="T0" fmla="*/ 177 w 775"/>
              <a:gd name="T1" fmla="*/ 14 h 845"/>
              <a:gd name="T2" fmla="*/ 754 w 775"/>
              <a:gd name="T3" fmla="*/ 405 h 845"/>
              <a:gd name="T4" fmla="*/ 751 w 775"/>
              <a:gd name="T5" fmla="*/ 463 h 845"/>
              <a:gd name="T6" fmla="*/ 54 w 775"/>
              <a:gd name="T7" fmla="*/ 832 h 845"/>
              <a:gd name="T8" fmla="*/ 4 w 775"/>
              <a:gd name="T9" fmla="*/ 797 h 845"/>
              <a:gd name="T10" fmla="*/ 125 w 775"/>
              <a:gd name="T11" fmla="*/ 37 h 845"/>
              <a:gd name="T12" fmla="*/ 177 w 775"/>
              <a:gd name="T13" fmla="*/ 14 h 845"/>
            </a:gdLst>
            <a:ahLst/>
            <a:cxnLst>
              <a:cxn ang="0">
                <a:pos x="T0" y="T1"/>
              </a:cxn>
              <a:cxn ang="0">
                <a:pos x="T2" y="T3"/>
              </a:cxn>
              <a:cxn ang="0">
                <a:pos x="T4" y="T5"/>
              </a:cxn>
              <a:cxn ang="0">
                <a:pos x="T6" y="T7"/>
              </a:cxn>
              <a:cxn ang="0">
                <a:pos x="T8" y="T9"/>
              </a:cxn>
              <a:cxn ang="0">
                <a:pos x="T10" y="T11"/>
              </a:cxn>
              <a:cxn ang="0">
                <a:pos x="T12" y="T13"/>
              </a:cxn>
            </a:cxnLst>
            <a:rect l="0" t="0" r="r" b="b"/>
            <a:pathLst>
              <a:path w="775" h="845">
                <a:moveTo>
                  <a:pt x="177" y="14"/>
                </a:moveTo>
                <a:cubicBezTo>
                  <a:pt x="754" y="405"/>
                  <a:pt x="754" y="405"/>
                  <a:pt x="754" y="405"/>
                </a:cubicBezTo>
                <a:cubicBezTo>
                  <a:pt x="775" y="419"/>
                  <a:pt x="773" y="451"/>
                  <a:pt x="751" y="463"/>
                </a:cubicBezTo>
                <a:cubicBezTo>
                  <a:pt x="54" y="832"/>
                  <a:pt x="54" y="832"/>
                  <a:pt x="54" y="832"/>
                </a:cubicBezTo>
                <a:cubicBezTo>
                  <a:pt x="29" y="845"/>
                  <a:pt x="0" y="825"/>
                  <a:pt x="4" y="797"/>
                </a:cubicBezTo>
                <a:cubicBezTo>
                  <a:pt x="125" y="37"/>
                  <a:pt x="125" y="37"/>
                  <a:pt x="125" y="37"/>
                </a:cubicBezTo>
                <a:cubicBezTo>
                  <a:pt x="129" y="12"/>
                  <a:pt x="157" y="0"/>
                  <a:pt x="177" y="14"/>
                </a:cubicBezTo>
                <a:close/>
              </a:path>
            </a:pathLst>
          </a:custGeom>
          <a:gradFill flip="none" rotWithShape="1">
            <a:gsLst>
              <a:gs pos="0">
                <a:srgbClr val="FF8000"/>
              </a:gs>
              <a:gs pos="100000">
                <a:srgbClr val="E80029"/>
              </a:gs>
            </a:gsLst>
            <a:lin ang="0" scaled="1"/>
            <a:tileRect/>
          </a:gra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18" name="Freeform 5"/>
          <p:cNvSpPr>
            <a:spLocks noEditPoints="1"/>
          </p:cNvSpPr>
          <p:nvPr/>
        </p:nvSpPr>
        <p:spPr bwMode="auto">
          <a:xfrm>
            <a:off x="768009" y="544469"/>
            <a:ext cx="2565711" cy="458832"/>
          </a:xfrm>
          <a:custGeom>
            <a:avLst/>
            <a:gdLst>
              <a:gd name="T0" fmla="*/ 607 w 809"/>
              <a:gd name="T1" fmla="*/ 56 h 142"/>
              <a:gd name="T2" fmla="*/ 266 w 809"/>
              <a:gd name="T3" fmla="*/ 24 h 142"/>
              <a:gd name="T4" fmla="*/ 280 w 809"/>
              <a:gd name="T5" fmla="*/ 132 h 142"/>
              <a:gd name="T6" fmla="*/ 339 w 809"/>
              <a:gd name="T7" fmla="*/ 95 h 142"/>
              <a:gd name="T8" fmla="*/ 341 w 809"/>
              <a:gd name="T9" fmla="*/ 6 h 142"/>
              <a:gd name="T10" fmla="*/ 316 w 809"/>
              <a:gd name="T11" fmla="*/ 81 h 142"/>
              <a:gd name="T12" fmla="*/ 331 w 809"/>
              <a:gd name="T13" fmla="*/ 27 h 142"/>
              <a:gd name="T14" fmla="*/ 471 w 809"/>
              <a:gd name="T15" fmla="*/ 99 h 142"/>
              <a:gd name="T16" fmla="*/ 523 w 809"/>
              <a:gd name="T17" fmla="*/ 24 h 142"/>
              <a:gd name="T18" fmla="*/ 493 w 809"/>
              <a:gd name="T19" fmla="*/ 14 h 142"/>
              <a:gd name="T20" fmla="*/ 402 w 809"/>
              <a:gd name="T21" fmla="*/ 78 h 142"/>
              <a:gd name="T22" fmla="*/ 370 w 809"/>
              <a:gd name="T23" fmla="*/ 72 h 142"/>
              <a:gd name="T24" fmla="*/ 473 w 809"/>
              <a:gd name="T25" fmla="*/ 6 h 142"/>
              <a:gd name="T26" fmla="*/ 29 w 809"/>
              <a:gd name="T27" fmla="*/ 36 h 142"/>
              <a:gd name="T28" fmla="*/ 46 w 809"/>
              <a:gd name="T29" fmla="*/ 6 h 142"/>
              <a:gd name="T30" fmla="*/ 43 w 809"/>
              <a:gd name="T31" fmla="*/ 99 h 142"/>
              <a:gd name="T32" fmla="*/ 115 w 809"/>
              <a:gd name="T33" fmla="*/ 27 h 142"/>
              <a:gd name="T34" fmla="*/ 147 w 809"/>
              <a:gd name="T35" fmla="*/ 33 h 142"/>
              <a:gd name="T36" fmla="*/ 226 w 809"/>
              <a:gd name="T37" fmla="*/ 43 h 142"/>
              <a:gd name="T38" fmla="*/ 191 w 809"/>
              <a:gd name="T39" fmla="*/ 27 h 142"/>
              <a:gd name="T40" fmla="*/ 188 w 809"/>
              <a:gd name="T41" fmla="*/ 6 h 142"/>
              <a:gd name="T42" fmla="*/ 180 w 809"/>
              <a:gd name="T43" fmla="*/ 62 h 142"/>
              <a:gd name="T44" fmla="*/ 215 w 809"/>
              <a:gd name="T45" fmla="*/ 78 h 142"/>
              <a:gd name="T46" fmla="*/ 217 w 809"/>
              <a:gd name="T47" fmla="*/ 99 h 142"/>
              <a:gd name="T48" fmla="*/ 698 w 809"/>
              <a:gd name="T49" fmla="*/ 16 h 142"/>
              <a:gd name="T50" fmla="*/ 698 w 809"/>
              <a:gd name="T51" fmla="*/ 16 h 142"/>
              <a:gd name="T52" fmla="*/ 724 w 809"/>
              <a:gd name="T53" fmla="*/ 56 h 142"/>
              <a:gd name="T54" fmla="*/ 755 w 809"/>
              <a:gd name="T55" fmla="*/ 22 h 142"/>
              <a:gd name="T56" fmla="*/ 755 w 809"/>
              <a:gd name="T57" fmla="*/ 6 h 142"/>
              <a:gd name="T58" fmla="*/ 730 w 809"/>
              <a:gd name="T59" fmla="*/ 6 h 142"/>
              <a:gd name="T60" fmla="*/ 743 w 809"/>
              <a:gd name="T61" fmla="*/ 22 h 142"/>
              <a:gd name="T62" fmla="*/ 743 w 809"/>
              <a:gd name="T63" fmla="*/ 66 h 142"/>
              <a:gd name="T64" fmla="*/ 730 w 809"/>
              <a:gd name="T65" fmla="*/ 75 h 142"/>
              <a:gd name="T66" fmla="*/ 755 w 809"/>
              <a:gd name="T67" fmla="*/ 95 h 142"/>
              <a:gd name="T68" fmla="*/ 755 w 809"/>
              <a:gd name="T69" fmla="*/ 75 h 142"/>
              <a:gd name="T70" fmla="*/ 768 w 809"/>
              <a:gd name="T71" fmla="*/ 66 h 142"/>
              <a:gd name="T72" fmla="*/ 743 w 809"/>
              <a:gd name="T73" fmla="*/ 57 h 142"/>
              <a:gd name="T74" fmla="*/ 756 w 809"/>
              <a:gd name="T75" fmla="*/ 39 h 142"/>
              <a:gd name="T76" fmla="*/ 756 w 809"/>
              <a:gd name="T77" fmla="*/ 39 h 142"/>
              <a:gd name="T78" fmla="*/ 796 w 809"/>
              <a:gd name="T79" fmla="*/ 15 h 142"/>
              <a:gd name="T80" fmla="*/ 774 w 809"/>
              <a:gd name="T81" fmla="*/ 18 h 142"/>
              <a:gd name="T82" fmla="*/ 796 w 809"/>
              <a:gd name="T83" fmla="*/ 64 h 142"/>
              <a:gd name="T84" fmla="*/ 790 w 809"/>
              <a:gd name="T85" fmla="*/ 90 h 142"/>
              <a:gd name="T86" fmla="*/ 809 w 809"/>
              <a:gd name="T87" fmla="*/ 90 h 142"/>
              <a:gd name="T88" fmla="*/ 796 w 809"/>
              <a:gd name="T89" fmla="*/ 55 h 142"/>
              <a:gd name="T90" fmla="*/ 796 w 809"/>
              <a:gd name="T91" fmla="*/ 55 h 142"/>
              <a:gd name="T92" fmla="*/ 724 w 809"/>
              <a:gd name="T93" fmla="*/ 52 h 142"/>
              <a:gd name="T94" fmla="*/ 607 w 809"/>
              <a:gd name="T95" fmla="*/ 37 h 142"/>
              <a:gd name="T96" fmla="*/ 607 w 809"/>
              <a:gd name="T97" fmla="*/ 30 h 142"/>
              <a:gd name="T98" fmla="*/ 684 w 809"/>
              <a:gd name="T99" fmla="*/ 55 h 142"/>
              <a:gd name="T100" fmla="*/ 632 w 809"/>
              <a:gd name="T101" fmla="*/ 55 h 142"/>
              <a:gd name="T102" fmla="*/ 684 w 809"/>
              <a:gd name="T103" fmla="*/ 42 h 142"/>
              <a:gd name="T104" fmla="*/ 675 w 809"/>
              <a:gd name="T105" fmla="*/ 6 h 142"/>
              <a:gd name="T106" fmla="*/ 640 w 809"/>
              <a:gd name="T107" fmla="*/ 0 h 142"/>
              <a:gd name="T108" fmla="*/ 614 w 809"/>
              <a:gd name="T109" fmla="*/ 90 h 142"/>
              <a:gd name="T110" fmla="*/ 646 w 809"/>
              <a:gd name="T111" fmla="*/ 90 h 142"/>
              <a:gd name="T112" fmla="*/ 632 w 809"/>
              <a:gd name="T113" fmla="*/ 62 h 142"/>
              <a:gd name="T114" fmla="*/ 684 w 809"/>
              <a:gd name="T115" fmla="*/ 55 h 142"/>
              <a:gd name="T116" fmla="*/ 632 w 809"/>
              <a:gd name="T117" fmla="*/ 24 h 142"/>
              <a:gd name="T118" fmla="*/ 666 w 809"/>
              <a:gd name="T119" fmla="*/ 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9" h="142">
                <a:moveTo>
                  <a:pt x="581" y="80"/>
                </a:moveTo>
                <a:cubicBezTo>
                  <a:pt x="581" y="99"/>
                  <a:pt x="581" y="99"/>
                  <a:pt x="581" y="99"/>
                </a:cubicBezTo>
                <a:cubicBezTo>
                  <a:pt x="587" y="96"/>
                  <a:pt x="598" y="88"/>
                  <a:pt x="607" y="78"/>
                </a:cubicBezTo>
                <a:cubicBezTo>
                  <a:pt x="607" y="56"/>
                  <a:pt x="607" y="56"/>
                  <a:pt x="607" y="56"/>
                </a:cubicBezTo>
                <a:cubicBezTo>
                  <a:pt x="598" y="67"/>
                  <a:pt x="589" y="75"/>
                  <a:pt x="581" y="80"/>
                </a:cubicBezTo>
                <a:close/>
                <a:moveTo>
                  <a:pt x="341" y="6"/>
                </a:moveTo>
                <a:cubicBezTo>
                  <a:pt x="269" y="6"/>
                  <a:pt x="269" y="6"/>
                  <a:pt x="269" y="6"/>
                </a:cubicBezTo>
                <a:cubicBezTo>
                  <a:pt x="266" y="24"/>
                  <a:pt x="266" y="24"/>
                  <a:pt x="266" y="24"/>
                </a:cubicBezTo>
                <a:cubicBezTo>
                  <a:pt x="283" y="36"/>
                  <a:pt x="283" y="36"/>
                  <a:pt x="283" y="36"/>
                </a:cubicBezTo>
                <a:cubicBezTo>
                  <a:pt x="263" y="47"/>
                  <a:pt x="263" y="47"/>
                  <a:pt x="263" y="47"/>
                </a:cubicBezTo>
                <a:cubicBezTo>
                  <a:pt x="248" y="142"/>
                  <a:pt x="248" y="142"/>
                  <a:pt x="248" y="142"/>
                </a:cubicBezTo>
                <a:cubicBezTo>
                  <a:pt x="280" y="132"/>
                  <a:pt x="280" y="132"/>
                  <a:pt x="280" y="132"/>
                </a:cubicBezTo>
                <a:cubicBezTo>
                  <a:pt x="285" y="97"/>
                  <a:pt x="285" y="97"/>
                  <a:pt x="285" y="97"/>
                </a:cubicBezTo>
                <a:cubicBezTo>
                  <a:pt x="289" y="99"/>
                  <a:pt x="295" y="99"/>
                  <a:pt x="295" y="99"/>
                </a:cubicBezTo>
                <a:cubicBezTo>
                  <a:pt x="326" y="99"/>
                  <a:pt x="326" y="99"/>
                  <a:pt x="326" y="99"/>
                </a:cubicBezTo>
                <a:cubicBezTo>
                  <a:pt x="334" y="99"/>
                  <a:pt x="339" y="95"/>
                  <a:pt x="339" y="95"/>
                </a:cubicBezTo>
                <a:cubicBezTo>
                  <a:pt x="354" y="87"/>
                  <a:pt x="357" y="73"/>
                  <a:pt x="357" y="73"/>
                </a:cubicBezTo>
                <a:cubicBezTo>
                  <a:pt x="363" y="32"/>
                  <a:pt x="363" y="32"/>
                  <a:pt x="363" y="32"/>
                </a:cubicBezTo>
                <a:cubicBezTo>
                  <a:pt x="365" y="25"/>
                  <a:pt x="361" y="19"/>
                  <a:pt x="361" y="19"/>
                </a:cubicBezTo>
                <a:cubicBezTo>
                  <a:pt x="355" y="6"/>
                  <a:pt x="341" y="6"/>
                  <a:pt x="341" y="6"/>
                </a:cubicBezTo>
                <a:close/>
                <a:moveTo>
                  <a:pt x="333" y="34"/>
                </a:moveTo>
                <a:cubicBezTo>
                  <a:pt x="327" y="71"/>
                  <a:pt x="327" y="71"/>
                  <a:pt x="327" y="71"/>
                </a:cubicBezTo>
                <a:cubicBezTo>
                  <a:pt x="326" y="74"/>
                  <a:pt x="325" y="76"/>
                  <a:pt x="323" y="78"/>
                </a:cubicBezTo>
                <a:cubicBezTo>
                  <a:pt x="321" y="80"/>
                  <a:pt x="319" y="81"/>
                  <a:pt x="316" y="81"/>
                </a:cubicBezTo>
                <a:cubicBezTo>
                  <a:pt x="288" y="81"/>
                  <a:pt x="288" y="81"/>
                  <a:pt x="288" y="81"/>
                </a:cubicBezTo>
                <a:cubicBezTo>
                  <a:pt x="297" y="24"/>
                  <a:pt x="297" y="24"/>
                  <a:pt x="297" y="24"/>
                </a:cubicBezTo>
                <a:cubicBezTo>
                  <a:pt x="325" y="24"/>
                  <a:pt x="325" y="24"/>
                  <a:pt x="325" y="24"/>
                </a:cubicBezTo>
                <a:cubicBezTo>
                  <a:pt x="328" y="24"/>
                  <a:pt x="330" y="25"/>
                  <a:pt x="331" y="27"/>
                </a:cubicBezTo>
                <a:cubicBezTo>
                  <a:pt x="333" y="29"/>
                  <a:pt x="333" y="31"/>
                  <a:pt x="333" y="34"/>
                </a:cubicBezTo>
                <a:close/>
                <a:moveTo>
                  <a:pt x="493" y="14"/>
                </a:moveTo>
                <a:cubicBezTo>
                  <a:pt x="487" y="20"/>
                  <a:pt x="483" y="26"/>
                  <a:pt x="482" y="33"/>
                </a:cubicBezTo>
                <a:cubicBezTo>
                  <a:pt x="471" y="99"/>
                  <a:pt x="471" y="99"/>
                  <a:pt x="471" y="99"/>
                </a:cubicBezTo>
                <a:cubicBezTo>
                  <a:pt x="502" y="99"/>
                  <a:pt x="502" y="99"/>
                  <a:pt x="502" y="99"/>
                </a:cubicBezTo>
                <a:cubicBezTo>
                  <a:pt x="512" y="34"/>
                  <a:pt x="512" y="34"/>
                  <a:pt x="512" y="34"/>
                </a:cubicBezTo>
                <a:cubicBezTo>
                  <a:pt x="512" y="31"/>
                  <a:pt x="514" y="29"/>
                  <a:pt x="516" y="27"/>
                </a:cubicBezTo>
                <a:cubicBezTo>
                  <a:pt x="518" y="25"/>
                  <a:pt x="520" y="24"/>
                  <a:pt x="523" y="24"/>
                </a:cubicBezTo>
                <a:cubicBezTo>
                  <a:pt x="523" y="24"/>
                  <a:pt x="545" y="24"/>
                  <a:pt x="545" y="24"/>
                </a:cubicBezTo>
                <a:cubicBezTo>
                  <a:pt x="545" y="24"/>
                  <a:pt x="556" y="6"/>
                  <a:pt x="556" y="6"/>
                </a:cubicBezTo>
                <a:cubicBezTo>
                  <a:pt x="513" y="6"/>
                  <a:pt x="513" y="6"/>
                  <a:pt x="513" y="6"/>
                </a:cubicBezTo>
                <a:cubicBezTo>
                  <a:pt x="505" y="7"/>
                  <a:pt x="500" y="9"/>
                  <a:pt x="493" y="14"/>
                </a:cubicBezTo>
                <a:close/>
                <a:moveTo>
                  <a:pt x="443" y="6"/>
                </a:moveTo>
                <a:cubicBezTo>
                  <a:pt x="431" y="81"/>
                  <a:pt x="431" y="81"/>
                  <a:pt x="431" y="81"/>
                </a:cubicBezTo>
                <a:cubicBezTo>
                  <a:pt x="408" y="81"/>
                  <a:pt x="408" y="81"/>
                  <a:pt x="408" y="81"/>
                </a:cubicBezTo>
                <a:cubicBezTo>
                  <a:pt x="405" y="81"/>
                  <a:pt x="403" y="80"/>
                  <a:pt x="402" y="78"/>
                </a:cubicBezTo>
                <a:cubicBezTo>
                  <a:pt x="400" y="76"/>
                  <a:pt x="400" y="74"/>
                  <a:pt x="400" y="71"/>
                </a:cubicBezTo>
                <a:cubicBezTo>
                  <a:pt x="411" y="6"/>
                  <a:pt x="411" y="6"/>
                  <a:pt x="411" y="6"/>
                </a:cubicBezTo>
                <a:cubicBezTo>
                  <a:pt x="380" y="6"/>
                  <a:pt x="380" y="6"/>
                  <a:pt x="380" y="6"/>
                </a:cubicBezTo>
                <a:cubicBezTo>
                  <a:pt x="370" y="72"/>
                  <a:pt x="370" y="72"/>
                  <a:pt x="370" y="72"/>
                </a:cubicBezTo>
                <a:cubicBezTo>
                  <a:pt x="368" y="79"/>
                  <a:pt x="370" y="85"/>
                  <a:pt x="375" y="91"/>
                </a:cubicBezTo>
                <a:cubicBezTo>
                  <a:pt x="379" y="96"/>
                  <a:pt x="385" y="99"/>
                  <a:pt x="392" y="99"/>
                </a:cubicBezTo>
                <a:cubicBezTo>
                  <a:pt x="458" y="99"/>
                  <a:pt x="458" y="99"/>
                  <a:pt x="458" y="99"/>
                </a:cubicBezTo>
                <a:cubicBezTo>
                  <a:pt x="473" y="6"/>
                  <a:pt x="473" y="6"/>
                  <a:pt x="473" y="6"/>
                </a:cubicBezTo>
                <a:lnTo>
                  <a:pt x="443" y="6"/>
                </a:lnTo>
                <a:close/>
                <a:moveTo>
                  <a:pt x="15" y="6"/>
                </a:moveTo>
                <a:cubicBezTo>
                  <a:pt x="12" y="24"/>
                  <a:pt x="12" y="24"/>
                  <a:pt x="12" y="24"/>
                </a:cubicBezTo>
                <a:cubicBezTo>
                  <a:pt x="29" y="36"/>
                  <a:pt x="29" y="36"/>
                  <a:pt x="29" y="36"/>
                </a:cubicBezTo>
                <a:cubicBezTo>
                  <a:pt x="9" y="47"/>
                  <a:pt x="9" y="47"/>
                  <a:pt x="9" y="47"/>
                </a:cubicBezTo>
                <a:cubicBezTo>
                  <a:pt x="0" y="99"/>
                  <a:pt x="0" y="99"/>
                  <a:pt x="0" y="99"/>
                </a:cubicBezTo>
                <a:cubicBezTo>
                  <a:pt x="31" y="99"/>
                  <a:pt x="31" y="99"/>
                  <a:pt x="31" y="99"/>
                </a:cubicBezTo>
                <a:cubicBezTo>
                  <a:pt x="46" y="6"/>
                  <a:pt x="46" y="6"/>
                  <a:pt x="46" y="6"/>
                </a:cubicBezTo>
                <a:lnTo>
                  <a:pt x="15" y="6"/>
                </a:lnTo>
                <a:close/>
                <a:moveTo>
                  <a:pt x="124" y="6"/>
                </a:moveTo>
                <a:cubicBezTo>
                  <a:pt x="58" y="6"/>
                  <a:pt x="58" y="6"/>
                  <a:pt x="58" y="6"/>
                </a:cubicBezTo>
                <a:cubicBezTo>
                  <a:pt x="43" y="99"/>
                  <a:pt x="43" y="99"/>
                  <a:pt x="43" y="99"/>
                </a:cubicBezTo>
                <a:cubicBezTo>
                  <a:pt x="74" y="99"/>
                  <a:pt x="74" y="99"/>
                  <a:pt x="74" y="99"/>
                </a:cubicBezTo>
                <a:cubicBezTo>
                  <a:pt x="86" y="24"/>
                  <a:pt x="86" y="24"/>
                  <a:pt x="86" y="24"/>
                </a:cubicBezTo>
                <a:cubicBezTo>
                  <a:pt x="109" y="24"/>
                  <a:pt x="109" y="24"/>
                  <a:pt x="109" y="24"/>
                </a:cubicBezTo>
                <a:cubicBezTo>
                  <a:pt x="111" y="24"/>
                  <a:pt x="113" y="25"/>
                  <a:pt x="115" y="27"/>
                </a:cubicBezTo>
                <a:cubicBezTo>
                  <a:pt x="116" y="29"/>
                  <a:pt x="117" y="31"/>
                  <a:pt x="116" y="34"/>
                </a:cubicBezTo>
                <a:cubicBezTo>
                  <a:pt x="106" y="99"/>
                  <a:pt x="106" y="99"/>
                  <a:pt x="106" y="99"/>
                </a:cubicBezTo>
                <a:cubicBezTo>
                  <a:pt x="136" y="99"/>
                  <a:pt x="136" y="99"/>
                  <a:pt x="136" y="99"/>
                </a:cubicBezTo>
                <a:cubicBezTo>
                  <a:pt x="147" y="33"/>
                  <a:pt x="147" y="33"/>
                  <a:pt x="147" y="33"/>
                </a:cubicBezTo>
                <a:cubicBezTo>
                  <a:pt x="148" y="26"/>
                  <a:pt x="146" y="20"/>
                  <a:pt x="142" y="14"/>
                </a:cubicBezTo>
                <a:cubicBezTo>
                  <a:pt x="137" y="9"/>
                  <a:pt x="131" y="6"/>
                  <a:pt x="124" y="6"/>
                </a:cubicBezTo>
                <a:close/>
                <a:moveTo>
                  <a:pt x="244" y="51"/>
                </a:moveTo>
                <a:cubicBezTo>
                  <a:pt x="240" y="46"/>
                  <a:pt x="234" y="43"/>
                  <a:pt x="226" y="43"/>
                </a:cubicBezTo>
                <a:cubicBezTo>
                  <a:pt x="195" y="43"/>
                  <a:pt x="195" y="43"/>
                  <a:pt x="195" y="43"/>
                </a:cubicBezTo>
                <a:cubicBezTo>
                  <a:pt x="192" y="43"/>
                  <a:pt x="190" y="42"/>
                  <a:pt x="189" y="40"/>
                </a:cubicBezTo>
                <a:cubicBezTo>
                  <a:pt x="187" y="39"/>
                  <a:pt x="187" y="36"/>
                  <a:pt x="187" y="34"/>
                </a:cubicBezTo>
                <a:cubicBezTo>
                  <a:pt x="188" y="31"/>
                  <a:pt x="189" y="29"/>
                  <a:pt x="191" y="27"/>
                </a:cubicBezTo>
                <a:cubicBezTo>
                  <a:pt x="193" y="25"/>
                  <a:pt x="195" y="24"/>
                  <a:pt x="198" y="24"/>
                </a:cubicBezTo>
                <a:cubicBezTo>
                  <a:pt x="254" y="24"/>
                  <a:pt x="254" y="24"/>
                  <a:pt x="254" y="24"/>
                </a:cubicBezTo>
                <a:cubicBezTo>
                  <a:pt x="257" y="6"/>
                  <a:pt x="257" y="6"/>
                  <a:pt x="257" y="6"/>
                </a:cubicBezTo>
                <a:cubicBezTo>
                  <a:pt x="188" y="6"/>
                  <a:pt x="188" y="6"/>
                  <a:pt x="188" y="6"/>
                </a:cubicBezTo>
                <a:cubicBezTo>
                  <a:pt x="181" y="7"/>
                  <a:pt x="174" y="9"/>
                  <a:pt x="168" y="14"/>
                </a:cubicBezTo>
                <a:cubicBezTo>
                  <a:pt x="162" y="20"/>
                  <a:pt x="158" y="26"/>
                  <a:pt x="157" y="33"/>
                </a:cubicBezTo>
                <a:cubicBezTo>
                  <a:pt x="156" y="41"/>
                  <a:pt x="157" y="48"/>
                  <a:pt x="162" y="54"/>
                </a:cubicBezTo>
                <a:cubicBezTo>
                  <a:pt x="166" y="59"/>
                  <a:pt x="172" y="62"/>
                  <a:pt x="180" y="62"/>
                </a:cubicBezTo>
                <a:cubicBezTo>
                  <a:pt x="211" y="62"/>
                  <a:pt x="211" y="62"/>
                  <a:pt x="211" y="62"/>
                </a:cubicBezTo>
                <a:cubicBezTo>
                  <a:pt x="214" y="62"/>
                  <a:pt x="216" y="63"/>
                  <a:pt x="217" y="65"/>
                </a:cubicBezTo>
                <a:cubicBezTo>
                  <a:pt x="218" y="66"/>
                  <a:pt x="219" y="69"/>
                  <a:pt x="219" y="71"/>
                </a:cubicBezTo>
                <a:cubicBezTo>
                  <a:pt x="218" y="74"/>
                  <a:pt x="217" y="76"/>
                  <a:pt x="215" y="78"/>
                </a:cubicBezTo>
                <a:cubicBezTo>
                  <a:pt x="213" y="80"/>
                  <a:pt x="211" y="81"/>
                  <a:pt x="208" y="81"/>
                </a:cubicBezTo>
                <a:cubicBezTo>
                  <a:pt x="152" y="81"/>
                  <a:pt x="152" y="81"/>
                  <a:pt x="152" y="81"/>
                </a:cubicBezTo>
                <a:cubicBezTo>
                  <a:pt x="149" y="99"/>
                  <a:pt x="149" y="99"/>
                  <a:pt x="149" y="99"/>
                </a:cubicBezTo>
                <a:cubicBezTo>
                  <a:pt x="217" y="99"/>
                  <a:pt x="217" y="99"/>
                  <a:pt x="217" y="99"/>
                </a:cubicBezTo>
                <a:cubicBezTo>
                  <a:pt x="225" y="99"/>
                  <a:pt x="231" y="96"/>
                  <a:pt x="238" y="91"/>
                </a:cubicBezTo>
                <a:cubicBezTo>
                  <a:pt x="244" y="86"/>
                  <a:pt x="247" y="79"/>
                  <a:pt x="249" y="72"/>
                </a:cubicBezTo>
                <a:cubicBezTo>
                  <a:pt x="250" y="64"/>
                  <a:pt x="249" y="57"/>
                  <a:pt x="244" y="51"/>
                </a:cubicBezTo>
                <a:close/>
                <a:moveTo>
                  <a:pt x="698" y="16"/>
                </a:moveTo>
                <a:cubicBezTo>
                  <a:pt x="705" y="19"/>
                  <a:pt x="715" y="24"/>
                  <a:pt x="724" y="30"/>
                </a:cubicBezTo>
                <a:cubicBezTo>
                  <a:pt x="724" y="14"/>
                  <a:pt x="724" y="14"/>
                  <a:pt x="724" y="14"/>
                </a:cubicBezTo>
                <a:cubicBezTo>
                  <a:pt x="715" y="8"/>
                  <a:pt x="705" y="3"/>
                  <a:pt x="698" y="0"/>
                </a:cubicBezTo>
                <a:lnTo>
                  <a:pt x="698" y="16"/>
                </a:lnTo>
                <a:close/>
                <a:moveTo>
                  <a:pt x="698" y="80"/>
                </a:moveTo>
                <a:cubicBezTo>
                  <a:pt x="698" y="99"/>
                  <a:pt x="698" y="99"/>
                  <a:pt x="698" y="99"/>
                </a:cubicBezTo>
                <a:cubicBezTo>
                  <a:pt x="703" y="96"/>
                  <a:pt x="715" y="88"/>
                  <a:pt x="724" y="78"/>
                </a:cubicBezTo>
                <a:cubicBezTo>
                  <a:pt x="724" y="56"/>
                  <a:pt x="724" y="56"/>
                  <a:pt x="724" y="56"/>
                </a:cubicBezTo>
                <a:cubicBezTo>
                  <a:pt x="716" y="66"/>
                  <a:pt x="705" y="75"/>
                  <a:pt x="698" y="80"/>
                </a:cubicBezTo>
                <a:close/>
                <a:moveTo>
                  <a:pt x="760" y="22"/>
                </a:moveTo>
                <a:cubicBezTo>
                  <a:pt x="760" y="22"/>
                  <a:pt x="760" y="22"/>
                  <a:pt x="760" y="22"/>
                </a:cubicBezTo>
                <a:cubicBezTo>
                  <a:pt x="755" y="22"/>
                  <a:pt x="755" y="22"/>
                  <a:pt x="755" y="22"/>
                </a:cubicBezTo>
                <a:cubicBezTo>
                  <a:pt x="755" y="15"/>
                  <a:pt x="755" y="15"/>
                  <a:pt x="755" y="15"/>
                </a:cubicBezTo>
                <a:cubicBezTo>
                  <a:pt x="768" y="15"/>
                  <a:pt x="768" y="15"/>
                  <a:pt x="768" y="15"/>
                </a:cubicBezTo>
                <a:cubicBezTo>
                  <a:pt x="768" y="6"/>
                  <a:pt x="768" y="6"/>
                  <a:pt x="768" y="6"/>
                </a:cubicBezTo>
                <a:cubicBezTo>
                  <a:pt x="755" y="6"/>
                  <a:pt x="755" y="6"/>
                  <a:pt x="755" y="6"/>
                </a:cubicBezTo>
                <a:cubicBezTo>
                  <a:pt x="755" y="0"/>
                  <a:pt x="755" y="0"/>
                  <a:pt x="755" y="0"/>
                </a:cubicBezTo>
                <a:cubicBezTo>
                  <a:pt x="743" y="0"/>
                  <a:pt x="743" y="0"/>
                  <a:pt x="743" y="0"/>
                </a:cubicBezTo>
                <a:cubicBezTo>
                  <a:pt x="743" y="6"/>
                  <a:pt x="743" y="6"/>
                  <a:pt x="743" y="6"/>
                </a:cubicBezTo>
                <a:cubicBezTo>
                  <a:pt x="730" y="6"/>
                  <a:pt x="730" y="6"/>
                  <a:pt x="730" y="6"/>
                </a:cubicBezTo>
                <a:cubicBezTo>
                  <a:pt x="730" y="15"/>
                  <a:pt x="730" y="15"/>
                  <a:pt x="730" y="15"/>
                </a:cubicBezTo>
                <a:cubicBezTo>
                  <a:pt x="743" y="15"/>
                  <a:pt x="743" y="15"/>
                  <a:pt x="743" y="15"/>
                </a:cubicBezTo>
                <a:cubicBezTo>
                  <a:pt x="743" y="22"/>
                  <a:pt x="743" y="22"/>
                  <a:pt x="743" y="22"/>
                </a:cubicBezTo>
                <a:cubicBezTo>
                  <a:pt x="743" y="22"/>
                  <a:pt x="743" y="22"/>
                  <a:pt x="743" y="22"/>
                </a:cubicBezTo>
                <a:cubicBezTo>
                  <a:pt x="743" y="22"/>
                  <a:pt x="743" y="22"/>
                  <a:pt x="743" y="22"/>
                </a:cubicBezTo>
                <a:cubicBezTo>
                  <a:pt x="730" y="22"/>
                  <a:pt x="730" y="22"/>
                  <a:pt x="730" y="22"/>
                </a:cubicBezTo>
                <a:cubicBezTo>
                  <a:pt x="730" y="66"/>
                  <a:pt x="730" y="66"/>
                  <a:pt x="730" y="66"/>
                </a:cubicBezTo>
                <a:cubicBezTo>
                  <a:pt x="743" y="66"/>
                  <a:pt x="743" y="66"/>
                  <a:pt x="743" y="66"/>
                </a:cubicBezTo>
                <a:cubicBezTo>
                  <a:pt x="743" y="66"/>
                  <a:pt x="743" y="66"/>
                  <a:pt x="743" y="66"/>
                </a:cubicBezTo>
                <a:cubicBezTo>
                  <a:pt x="743" y="66"/>
                  <a:pt x="743" y="66"/>
                  <a:pt x="743" y="66"/>
                </a:cubicBezTo>
                <a:cubicBezTo>
                  <a:pt x="743" y="75"/>
                  <a:pt x="743" y="75"/>
                  <a:pt x="743" y="75"/>
                </a:cubicBezTo>
                <a:cubicBezTo>
                  <a:pt x="730" y="75"/>
                  <a:pt x="730" y="75"/>
                  <a:pt x="730" y="75"/>
                </a:cubicBezTo>
                <a:cubicBezTo>
                  <a:pt x="730" y="83"/>
                  <a:pt x="730" y="83"/>
                  <a:pt x="730" y="83"/>
                </a:cubicBezTo>
                <a:cubicBezTo>
                  <a:pt x="743" y="83"/>
                  <a:pt x="743" y="83"/>
                  <a:pt x="743" y="83"/>
                </a:cubicBezTo>
                <a:cubicBezTo>
                  <a:pt x="743" y="99"/>
                  <a:pt x="743" y="99"/>
                  <a:pt x="743" y="99"/>
                </a:cubicBezTo>
                <a:cubicBezTo>
                  <a:pt x="755" y="95"/>
                  <a:pt x="755" y="95"/>
                  <a:pt x="755" y="95"/>
                </a:cubicBezTo>
                <a:cubicBezTo>
                  <a:pt x="755" y="83"/>
                  <a:pt x="755" y="83"/>
                  <a:pt x="755" y="83"/>
                </a:cubicBezTo>
                <a:cubicBezTo>
                  <a:pt x="768" y="83"/>
                  <a:pt x="768" y="83"/>
                  <a:pt x="768" y="83"/>
                </a:cubicBezTo>
                <a:cubicBezTo>
                  <a:pt x="768" y="75"/>
                  <a:pt x="768" y="75"/>
                  <a:pt x="768" y="75"/>
                </a:cubicBezTo>
                <a:cubicBezTo>
                  <a:pt x="755" y="75"/>
                  <a:pt x="755" y="75"/>
                  <a:pt x="755" y="75"/>
                </a:cubicBezTo>
                <a:cubicBezTo>
                  <a:pt x="755" y="66"/>
                  <a:pt x="755" y="66"/>
                  <a:pt x="755" y="66"/>
                </a:cubicBezTo>
                <a:cubicBezTo>
                  <a:pt x="756" y="66"/>
                  <a:pt x="756" y="66"/>
                  <a:pt x="756" y="66"/>
                </a:cubicBezTo>
                <a:cubicBezTo>
                  <a:pt x="756" y="66"/>
                  <a:pt x="756" y="66"/>
                  <a:pt x="756" y="66"/>
                </a:cubicBezTo>
                <a:cubicBezTo>
                  <a:pt x="768" y="66"/>
                  <a:pt x="768" y="66"/>
                  <a:pt x="768" y="66"/>
                </a:cubicBezTo>
                <a:cubicBezTo>
                  <a:pt x="768" y="30"/>
                  <a:pt x="768" y="30"/>
                  <a:pt x="768" y="30"/>
                </a:cubicBezTo>
                <a:cubicBezTo>
                  <a:pt x="768" y="25"/>
                  <a:pt x="764" y="22"/>
                  <a:pt x="760" y="22"/>
                </a:cubicBezTo>
                <a:close/>
                <a:moveTo>
                  <a:pt x="756" y="57"/>
                </a:moveTo>
                <a:cubicBezTo>
                  <a:pt x="743" y="57"/>
                  <a:pt x="743" y="57"/>
                  <a:pt x="743" y="57"/>
                </a:cubicBezTo>
                <a:cubicBezTo>
                  <a:pt x="743" y="48"/>
                  <a:pt x="743" y="48"/>
                  <a:pt x="743" y="48"/>
                </a:cubicBezTo>
                <a:cubicBezTo>
                  <a:pt x="756" y="48"/>
                  <a:pt x="756" y="48"/>
                  <a:pt x="756" y="48"/>
                </a:cubicBezTo>
                <a:lnTo>
                  <a:pt x="756" y="57"/>
                </a:lnTo>
                <a:close/>
                <a:moveTo>
                  <a:pt x="756" y="39"/>
                </a:moveTo>
                <a:cubicBezTo>
                  <a:pt x="743" y="39"/>
                  <a:pt x="743" y="39"/>
                  <a:pt x="743" y="39"/>
                </a:cubicBezTo>
                <a:cubicBezTo>
                  <a:pt x="743" y="31"/>
                  <a:pt x="743" y="31"/>
                  <a:pt x="743" y="31"/>
                </a:cubicBezTo>
                <a:cubicBezTo>
                  <a:pt x="756" y="31"/>
                  <a:pt x="756" y="31"/>
                  <a:pt x="756" y="31"/>
                </a:cubicBezTo>
                <a:lnTo>
                  <a:pt x="756" y="39"/>
                </a:lnTo>
                <a:close/>
                <a:moveTo>
                  <a:pt x="801" y="6"/>
                </a:moveTo>
                <a:cubicBezTo>
                  <a:pt x="774" y="6"/>
                  <a:pt x="774" y="6"/>
                  <a:pt x="774" y="6"/>
                </a:cubicBezTo>
                <a:cubicBezTo>
                  <a:pt x="774" y="15"/>
                  <a:pt x="774" y="15"/>
                  <a:pt x="774" y="15"/>
                </a:cubicBezTo>
                <a:cubicBezTo>
                  <a:pt x="796" y="15"/>
                  <a:pt x="796" y="15"/>
                  <a:pt x="796" y="15"/>
                </a:cubicBezTo>
                <a:cubicBezTo>
                  <a:pt x="796" y="31"/>
                  <a:pt x="796" y="31"/>
                  <a:pt x="796" y="31"/>
                </a:cubicBezTo>
                <a:cubicBezTo>
                  <a:pt x="786" y="31"/>
                  <a:pt x="786" y="31"/>
                  <a:pt x="786" y="31"/>
                </a:cubicBezTo>
                <a:cubicBezTo>
                  <a:pt x="786" y="25"/>
                  <a:pt x="786" y="21"/>
                  <a:pt x="786" y="18"/>
                </a:cubicBezTo>
                <a:cubicBezTo>
                  <a:pt x="774" y="18"/>
                  <a:pt x="774" y="18"/>
                  <a:pt x="774" y="18"/>
                </a:cubicBezTo>
                <a:cubicBezTo>
                  <a:pt x="774" y="27"/>
                  <a:pt x="774" y="68"/>
                  <a:pt x="773" y="99"/>
                </a:cubicBezTo>
                <a:cubicBezTo>
                  <a:pt x="785" y="95"/>
                  <a:pt x="785" y="95"/>
                  <a:pt x="785" y="95"/>
                </a:cubicBezTo>
                <a:cubicBezTo>
                  <a:pt x="786" y="85"/>
                  <a:pt x="786" y="74"/>
                  <a:pt x="786" y="64"/>
                </a:cubicBezTo>
                <a:cubicBezTo>
                  <a:pt x="796" y="64"/>
                  <a:pt x="796" y="64"/>
                  <a:pt x="796" y="64"/>
                </a:cubicBezTo>
                <a:cubicBezTo>
                  <a:pt x="796" y="88"/>
                  <a:pt x="796" y="88"/>
                  <a:pt x="796" y="88"/>
                </a:cubicBezTo>
                <a:cubicBezTo>
                  <a:pt x="796" y="89"/>
                  <a:pt x="795" y="90"/>
                  <a:pt x="794" y="90"/>
                </a:cubicBezTo>
                <a:cubicBezTo>
                  <a:pt x="794" y="90"/>
                  <a:pt x="794" y="90"/>
                  <a:pt x="794" y="90"/>
                </a:cubicBezTo>
                <a:cubicBezTo>
                  <a:pt x="790" y="90"/>
                  <a:pt x="790" y="90"/>
                  <a:pt x="790" y="90"/>
                </a:cubicBezTo>
                <a:cubicBezTo>
                  <a:pt x="790" y="99"/>
                  <a:pt x="790" y="99"/>
                  <a:pt x="790" y="99"/>
                </a:cubicBezTo>
                <a:cubicBezTo>
                  <a:pt x="799" y="99"/>
                  <a:pt x="799" y="99"/>
                  <a:pt x="799" y="99"/>
                </a:cubicBezTo>
                <a:cubicBezTo>
                  <a:pt x="799" y="99"/>
                  <a:pt x="799" y="99"/>
                  <a:pt x="799" y="99"/>
                </a:cubicBezTo>
                <a:cubicBezTo>
                  <a:pt x="805" y="99"/>
                  <a:pt x="809" y="95"/>
                  <a:pt x="809" y="90"/>
                </a:cubicBezTo>
                <a:cubicBezTo>
                  <a:pt x="809" y="90"/>
                  <a:pt x="809" y="90"/>
                  <a:pt x="809" y="90"/>
                </a:cubicBezTo>
                <a:cubicBezTo>
                  <a:pt x="809" y="14"/>
                  <a:pt x="809" y="14"/>
                  <a:pt x="809" y="14"/>
                </a:cubicBezTo>
                <a:cubicBezTo>
                  <a:pt x="809" y="10"/>
                  <a:pt x="805" y="6"/>
                  <a:pt x="801" y="6"/>
                </a:cubicBezTo>
                <a:close/>
                <a:moveTo>
                  <a:pt x="796" y="55"/>
                </a:moveTo>
                <a:cubicBezTo>
                  <a:pt x="786" y="55"/>
                  <a:pt x="786" y="55"/>
                  <a:pt x="786" y="55"/>
                </a:cubicBezTo>
                <a:cubicBezTo>
                  <a:pt x="786" y="49"/>
                  <a:pt x="786" y="44"/>
                  <a:pt x="786" y="39"/>
                </a:cubicBezTo>
                <a:cubicBezTo>
                  <a:pt x="796" y="39"/>
                  <a:pt x="796" y="39"/>
                  <a:pt x="796" y="39"/>
                </a:cubicBezTo>
                <a:lnTo>
                  <a:pt x="796" y="55"/>
                </a:lnTo>
                <a:close/>
                <a:moveTo>
                  <a:pt x="724" y="36"/>
                </a:moveTo>
                <a:cubicBezTo>
                  <a:pt x="715" y="30"/>
                  <a:pt x="705" y="25"/>
                  <a:pt x="698" y="22"/>
                </a:cubicBezTo>
                <a:cubicBezTo>
                  <a:pt x="698" y="38"/>
                  <a:pt x="698" y="38"/>
                  <a:pt x="698" y="38"/>
                </a:cubicBezTo>
                <a:cubicBezTo>
                  <a:pt x="705" y="41"/>
                  <a:pt x="715" y="46"/>
                  <a:pt x="724" y="52"/>
                </a:cubicBezTo>
                <a:lnTo>
                  <a:pt x="724" y="36"/>
                </a:lnTo>
                <a:close/>
                <a:moveTo>
                  <a:pt x="581" y="38"/>
                </a:moveTo>
                <a:cubicBezTo>
                  <a:pt x="588" y="41"/>
                  <a:pt x="598" y="46"/>
                  <a:pt x="607" y="52"/>
                </a:cubicBezTo>
                <a:cubicBezTo>
                  <a:pt x="607" y="37"/>
                  <a:pt x="607" y="37"/>
                  <a:pt x="607" y="37"/>
                </a:cubicBezTo>
                <a:cubicBezTo>
                  <a:pt x="598" y="30"/>
                  <a:pt x="588" y="25"/>
                  <a:pt x="581" y="22"/>
                </a:cubicBezTo>
                <a:lnTo>
                  <a:pt x="581" y="38"/>
                </a:lnTo>
                <a:close/>
                <a:moveTo>
                  <a:pt x="581" y="16"/>
                </a:moveTo>
                <a:cubicBezTo>
                  <a:pt x="588" y="19"/>
                  <a:pt x="598" y="24"/>
                  <a:pt x="607" y="30"/>
                </a:cubicBezTo>
                <a:cubicBezTo>
                  <a:pt x="607" y="14"/>
                  <a:pt x="607" y="14"/>
                  <a:pt x="607" y="14"/>
                </a:cubicBezTo>
                <a:cubicBezTo>
                  <a:pt x="598" y="8"/>
                  <a:pt x="588" y="3"/>
                  <a:pt x="581" y="0"/>
                </a:cubicBezTo>
                <a:lnTo>
                  <a:pt x="581" y="16"/>
                </a:lnTo>
                <a:close/>
                <a:moveTo>
                  <a:pt x="684" y="55"/>
                </a:moveTo>
                <a:cubicBezTo>
                  <a:pt x="666" y="55"/>
                  <a:pt x="666" y="55"/>
                  <a:pt x="666" y="55"/>
                </a:cubicBezTo>
                <a:cubicBezTo>
                  <a:pt x="663" y="59"/>
                  <a:pt x="659" y="62"/>
                  <a:pt x="655" y="66"/>
                </a:cubicBezTo>
                <a:cubicBezTo>
                  <a:pt x="654" y="66"/>
                  <a:pt x="647" y="59"/>
                  <a:pt x="644" y="55"/>
                </a:cubicBezTo>
                <a:cubicBezTo>
                  <a:pt x="632" y="55"/>
                  <a:pt x="632" y="55"/>
                  <a:pt x="632" y="55"/>
                </a:cubicBezTo>
                <a:cubicBezTo>
                  <a:pt x="632" y="51"/>
                  <a:pt x="632" y="51"/>
                  <a:pt x="632" y="51"/>
                </a:cubicBezTo>
                <a:cubicBezTo>
                  <a:pt x="675" y="51"/>
                  <a:pt x="675" y="51"/>
                  <a:pt x="675" y="51"/>
                </a:cubicBezTo>
                <a:cubicBezTo>
                  <a:pt x="675" y="51"/>
                  <a:pt x="675" y="51"/>
                  <a:pt x="675" y="51"/>
                </a:cubicBezTo>
                <a:cubicBezTo>
                  <a:pt x="680" y="51"/>
                  <a:pt x="684" y="47"/>
                  <a:pt x="684" y="42"/>
                </a:cubicBezTo>
                <a:cubicBezTo>
                  <a:pt x="684" y="42"/>
                  <a:pt x="684" y="42"/>
                  <a:pt x="684" y="42"/>
                </a:cubicBezTo>
                <a:cubicBezTo>
                  <a:pt x="684" y="15"/>
                  <a:pt x="684" y="15"/>
                  <a:pt x="684" y="15"/>
                </a:cubicBezTo>
                <a:cubicBezTo>
                  <a:pt x="684" y="15"/>
                  <a:pt x="684" y="15"/>
                  <a:pt x="684" y="15"/>
                </a:cubicBezTo>
                <a:cubicBezTo>
                  <a:pt x="684" y="10"/>
                  <a:pt x="680" y="6"/>
                  <a:pt x="675" y="6"/>
                </a:cubicBezTo>
                <a:cubicBezTo>
                  <a:pt x="675" y="6"/>
                  <a:pt x="675" y="6"/>
                  <a:pt x="675" y="6"/>
                </a:cubicBezTo>
                <a:cubicBezTo>
                  <a:pt x="658" y="6"/>
                  <a:pt x="658" y="6"/>
                  <a:pt x="658" y="6"/>
                </a:cubicBezTo>
                <a:cubicBezTo>
                  <a:pt x="658" y="0"/>
                  <a:pt x="658" y="0"/>
                  <a:pt x="658" y="0"/>
                </a:cubicBezTo>
                <a:cubicBezTo>
                  <a:pt x="640" y="0"/>
                  <a:pt x="640" y="0"/>
                  <a:pt x="640" y="0"/>
                </a:cubicBezTo>
                <a:cubicBezTo>
                  <a:pt x="640" y="6"/>
                  <a:pt x="640" y="6"/>
                  <a:pt x="640" y="6"/>
                </a:cubicBezTo>
                <a:cubicBezTo>
                  <a:pt x="614" y="6"/>
                  <a:pt x="614" y="6"/>
                  <a:pt x="614" y="6"/>
                </a:cubicBezTo>
                <a:cubicBezTo>
                  <a:pt x="614" y="90"/>
                  <a:pt x="614" y="90"/>
                  <a:pt x="614" y="90"/>
                </a:cubicBezTo>
                <a:cubicBezTo>
                  <a:pt x="614" y="90"/>
                  <a:pt x="614" y="90"/>
                  <a:pt x="614" y="90"/>
                </a:cubicBezTo>
                <a:cubicBezTo>
                  <a:pt x="614" y="95"/>
                  <a:pt x="618" y="99"/>
                  <a:pt x="623" y="99"/>
                </a:cubicBezTo>
                <a:cubicBezTo>
                  <a:pt x="623" y="99"/>
                  <a:pt x="623" y="99"/>
                  <a:pt x="623" y="99"/>
                </a:cubicBezTo>
                <a:cubicBezTo>
                  <a:pt x="643" y="99"/>
                  <a:pt x="643" y="99"/>
                  <a:pt x="643" y="99"/>
                </a:cubicBezTo>
                <a:cubicBezTo>
                  <a:pt x="646" y="90"/>
                  <a:pt x="646" y="90"/>
                  <a:pt x="646" y="90"/>
                </a:cubicBezTo>
                <a:cubicBezTo>
                  <a:pt x="635" y="90"/>
                  <a:pt x="635" y="90"/>
                  <a:pt x="635" y="90"/>
                </a:cubicBezTo>
                <a:cubicBezTo>
                  <a:pt x="635" y="90"/>
                  <a:pt x="635" y="90"/>
                  <a:pt x="635" y="90"/>
                </a:cubicBezTo>
                <a:cubicBezTo>
                  <a:pt x="633" y="90"/>
                  <a:pt x="632" y="89"/>
                  <a:pt x="632" y="88"/>
                </a:cubicBezTo>
                <a:cubicBezTo>
                  <a:pt x="632" y="62"/>
                  <a:pt x="632" y="62"/>
                  <a:pt x="632" y="62"/>
                </a:cubicBezTo>
                <a:cubicBezTo>
                  <a:pt x="640" y="71"/>
                  <a:pt x="654" y="86"/>
                  <a:pt x="667" y="99"/>
                </a:cubicBezTo>
                <a:cubicBezTo>
                  <a:pt x="692" y="99"/>
                  <a:pt x="692" y="99"/>
                  <a:pt x="692" y="99"/>
                </a:cubicBezTo>
                <a:cubicBezTo>
                  <a:pt x="688" y="96"/>
                  <a:pt x="673" y="83"/>
                  <a:pt x="665" y="76"/>
                </a:cubicBezTo>
                <a:cubicBezTo>
                  <a:pt x="674" y="68"/>
                  <a:pt x="680" y="61"/>
                  <a:pt x="684" y="55"/>
                </a:cubicBezTo>
                <a:close/>
                <a:moveTo>
                  <a:pt x="632" y="33"/>
                </a:moveTo>
                <a:cubicBezTo>
                  <a:pt x="657" y="33"/>
                  <a:pt x="657" y="33"/>
                  <a:pt x="657" y="33"/>
                </a:cubicBezTo>
                <a:cubicBezTo>
                  <a:pt x="661" y="24"/>
                  <a:pt x="661" y="24"/>
                  <a:pt x="661" y="24"/>
                </a:cubicBezTo>
                <a:cubicBezTo>
                  <a:pt x="632" y="24"/>
                  <a:pt x="632" y="24"/>
                  <a:pt x="632" y="24"/>
                </a:cubicBezTo>
                <a:cubicBezTo>
                  <a:pt x="632" y="15"/>
                  <a:pt x="632" y="15"/>
                  <a:pt x="632" y="15"/>
                </a:cubicBezTo>
                <a:cubicBezTo>
                  <a:pt x="663" y="15"/>
                  <a:pt x="663" y="15"/>
                  <a:pt x="663" y="15"/>
                </a:cubicBezTo>
                <a:cubicBezTo>
                  <a:pt x="664" y="15"/>
                  <a:pt x="666" y="16"/>
                  <a:pt x="666" y="18"/>
                </a:cubicBezTo>
                <a:cubicBezTo>
                  <a:pt x="666" y="40"/>
                  <a:pt x="666" y="40"/>
                  <a:pt x="666" y="40"/>
                </a:cubicBezTo>
                <a:cubicBezTo>
                  <a:pt x="665" y="41"/>
                  <a:pt x="664" y="42"/>
                  <a:pt x="663" y="42"/>
                </a:cubicBezTo>
                <a:cubicBezTo>
                  <a:pt x="632" y="42"/>
                  <a:pt x="632" y="42"/>
                  <a:pt x="632" y="42"/>
                </a:cubicBezTo>
                <a:lnTo>
                  <a:pt x="632" y="33"/>
                </a:lnTo>
                <a:close/>
              </a:path>
            </a:pathLst>
          </a:custGeom>
          <a:solidFill>
            <a:srgbClr val="0D48CE"/>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54593" y="480432"/>
            <a:ext cx="6930102" cy="584775"/>
          </a:xfrm>
          <a:prstGeom prst="rect">
            <a:avLst/>
          </a:prstGeom>
          <a:noFill/>
        </p:spPr>
        <p:txBody>
          <a:bodyPr wrap="none" rtlCol="0">
            <a:spAutoFit/>
          </a:bodyPr>
          <a:lstStyle/>
          <a:p>
            <a:pPr lvl="0">
              <a:defRPr/>
            </a:pPr>
            <a:r>
              <a:rPr kumimoji="1" lang="zh-CN" altLang="en-US" sz="3200" b="1" smtClean="0">
                <a:solidFill>
                  <a:srgbClr val="1A1A1A"/>
                </a:solidFill>
                <a:latin typeface="微软雅黑" panose="020B0503020204020204" pitchFamily="34" charset="-122"/>
                <a:ea typeface="微软雅黑" panose="020B0503020204020204" pitchFamily="34" charset="-122"/>
              </a:rPr>
              <a:t>四、实验</a:t>
            </a:r>
            <a:r>
              <a:rPr kumimoji="1" lang="zh-CN" altLang="en-US" sz="3200" b="1" dirty="0">
                <a:solidFill>
                  <a:srgbClr val="1A1A1A"/>
                </a:solidFill>
                <a:latin typeface="微软雅黑" panose="020B0503020204020204" pitchFamily="34" charset="-122"/>
                <a:ea typeface="微软雅黑" panose="020B0503020204020204" pitchFamily="34" charset="-122"/>
              </a:rPr>
              <a:t>验证</a:t>
            </a:r>
            <a:r>
              <a:rPr kumimoji="1" lang="en-US" altLang="zh-CN" sz="3200" b="1" dirty="0">
                <a:solidFill>
                  <a:srgbClr val="1A1A1A"/>
                </a:solidFill>
                <a:latin typeface="微软雅黑" panose="020B0503020204020204" pitchFamily="34" charset="-122"/>
                <a:ea typeface="微软雅黑" panose="020B0503020204020204" pitchFamily="34" charset="-122"/>
              </a:rPr>
              <a:t>-</a:t>
            </a:r>
            <a:r>
              <a:rPr kumimoji="1" lang="zh-CN" altLang="en-US" sz="3200" b="1" dirty="0">
                <a:solidFill>
                  <a:srgbClr val="1A1A1A"/>
                </a:solidFill>
                <a:latin typeface="微软雅黑" panose="020B0503020204020204" pitchFamily="34" charset="-122"/>
                <a:ea typeface="微软雅黑" panose="020B0503020204020204" pitchFamily="34" charset="-122"/>
              </a:rPr>
              <a:t>实验结果与分析（一）</a:t>
            </a:r>
          </a:p>
        </p:txBody>
      </p:sp>
      <p:sp>
        <p:nvSpPr>
          <p:cNvPr id="6" name="文本占位符 2">
            <a:extLst>
              <a:ext uri="{FF2B5EF4-FFF2-40B4-BE49-F238E27FC236}">
                <a16:creationId xmlns:a16="http://schemas.microsoft.com/office/drawing/2014/main" id="{9CB10B10-E3B5-E1C1-48E3-8EC5B7EE596B}"/>
              </a:ext>
            </a:extLst>
          </p:cNvPr>
          <p:cNvSpPr txBox="1">
            <a:spLocks/>
          </p:cNvSpPr>
          <p:nvPr/>
        </p:nvSpPr>
        <p:spPr>
          <a:xfrm>
            <a:off x="460793" y="1085508"/>
            <a:ext cx="11282028" cy="588771"/>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en-US" altLang="zh-CN" dirty="0"/>
              <a:t>Redis</a:t>
            </a:r>
            <a:r>
              <a:rPr lang="zh-CN" altLang="en-US" dirty="0"/>
              <a:t>应用开启</a:t>
            </a:r>
            <a:r>
              <a:rPr lang="en-US" altLang="zh-CN" dirty="0"/>
              <a:t>PAMD</a:t>
            </a:r>
            <a:r>
              <a:rPr lang="zh-CN" altLang="en-US" dirty="0"/>
              <a:t>后，在</a:t>
            </a:r>
            <a:r>
              <a:rPr lang="en-US" altLang="zh-CN" dirty="0"/>
              <a:t>X86</a:t>
            </a:r>
            <a:r>
              <a:rPr lang="zh-CN" altLang="en-US" dirty="0"/>
              <a:t>和</a:t>
            </a:r>
            <a:r>
              <a:rPr lang="en-US" altLang="zh-CN" dirty="0"/>
              <a:t>ARM</a:t>
            </a:r>
            <a:r>
              <a:rPr lang="zh-CN" altLang="en-US" dirty="0"/>
              <a:t>平台架构下，系统均进行了内存页面扫描以及有效合并，实现了大幅内存节省，体现出内存合并的快速响应能力和高效性，提供更为灵活的内存去重服务，有效解决传统</a:t>
            </a:r>
            <a:r>
              <a:rPr lang="en-US" altLang="zh-CN" dirty="0"/>
              <a:t>KSM</a:t>
            </a:r>
            <a:r>
              <a:rPr lang="zh-CN" altLang="en-US" dirty="0"/>
              <a:t>技术无法支持</a:t>
            </a:r>
            <a:r>
              <a:rPr lang="en-US" altLang="zh-CN" dirty="0"/>
              <a:t>Redis</a:t>
            </a:r>
            <a:r>
              <a:rPr lang="zh-CN" altLang="en-US" dirty="0"/>
              <a:t>的问题</a:t>
            </a:r>
          </a:p>
        </p:txBody>
      </p:sp>
      <p:graphicFrame>
        <p:nvGraphicFramePr>
          <p:cNvPr id="7" name="表格 6"/>
          <p:cNvGraphicFramePr>
            <a:graphicFrameLocks noGrp="1"/>
          </p:cNvGraphicFramePr>
          <p:nvPr>
            <p:extLst>
              <p:ext uri="{D42A27DB-BD31-4B8C-83A1-F6EECF244321}">
                <p14:modId xmlns:p14="http://schemas.microsoft.com/office/powerpoint/2010/main" val="1520351567"/>
              </p:ext>
            </p:extLst>
          </p:nvPr>
        </p:nvGraphicFramePr>
        <p:xfrm>
          <a:off x="460793" y="1772620"/>
          <a:ext cx="11057130" cy="2926080"/>
        </p:xfrm>
        <a:graphic>
          <a:graphicData uri="http://schemas.openxmlformats.org/drawingml/2006/table">
            <a:tbl>
              <a:tblPr firstRow="1" bandRow="1">
                <a:tableStyleId>{5C22544A-7EE6-4342-B048-85BDC9FD1C3A}</a:tableStyleId>
              </a:tblPr>
              <a:tblGrid>
                <a:gridCol w="2635512">
                  <a:extLst>
                    <a:ext uri="{9D8B030D-6E8A-4147-A177-3AD203B41FA5}">
                      <a16:colId xmlns:a16="http://schemas.microsoft.com/office/drawing/2014/main" val="1719878495"/>
                    </a:ext>
                  </a:extLst>
                </a:gridCol>
                <a:gridCol w="2807206">
                  <a:extLst>
                    <a:ext uri="{9D8B030D-6E8A-4147-A177-3AD203B41FA5}">
                      <a16:colId xmlns:a16="http://schemas.microsoft.com/office/drawing/2014/main" val="746885799"/>
                    </a:ext>
                  </a:extLst>
                </a:gridCol>
                <a:gridCol w="2850129">
                  <a:extLst>
                    <a:ext uri="{9D8B030D-6E8A-4147-A177-3AD203B41FA5}">
                      <a16:colId xmlns:a16="http://schemas.microsoft.com/office/drawing/2014/main" val="3360420521"/>
                    </a:ext>
                  </a:extLst>
                </a:gridCol>
                <a:gridCol w="2764283">
                  <a:extLst>
                    <a:ext uri="{9D8B030D-6E8A-4147-A177-3AD203B41FA5}">
                      <a16:colId xmlns:a16="http://schemas.microsoft.com/office/drawing/2014/main" val="193946606"/>
                    </a:ext>
                  </a:extLst>
                </a:gridCol>
              </a:tblGrid>
              <a:tr h="354786">
                <a:tc rowSpan="2" gridSpan="2">
                  <a:txBody>
                    <a:bodyPr/>
                    <a:lstStyle/>
                    <a:p>
                      <a:pPr algn="ctr"/>
                      <a:r>
                        <a:rPr lang="zh-CN" altLang="en-US" dirty="0" smtClean="0">
                          <a:latin typeface="微软雅黑" panose="020B0503020204020204" pitchFamily="34" charset="-122"/>
                          <a:ea typeface="微软雅黑" panose="020B0503020204020204" pitchFamily="34" charset="-122"/>
                        </a:rPr>
                        <a:t>条件</a:t>
                      </a:r>
                      <a:endParaRPr lang="zh-CN" altLang="en-US" dirty="0">
                        <a:latin typeface="微软雅黑" panose="020B0503020204020204" pitchFamily="34" charset="-122"/>
                        <a:ea typeface="微软雅黑" panose="020B0503020204020204" pitchFamily="34" charset="-122"/>
                      </a:endParaRPr>
                    </a:p>
                  </a:txBody>
                  <a:tcPr anchor="ctr"/>
                </a:tc>
                <a:tc rowSpan="2" hMerge="1">
                  <a:txBody>
                    <a:bodyPr/>
                    <a:lstStyle/>
                    <a:p>
                      <a:endParaRPr lang="zh-CN" altLang="en-US" dirty="0"/>
                    </a:p>
                  </a:txBody>
                  <a:tcPr/>
                </a:tc>
                <a:tc gridSpan="2">
                  <a:txBody>
                    <a:bodyPr/>
                    <a:lstStyle/>
                    <a:p>
                      <a:pPr algn="ctr"/>
                      <a:r>
                        <a:rPr lang="en-US" altLang="zh-CN" dirty="0" smtClean="0">
                          <a:latin typeface="微软雅黑" panose="020B0503020204020204" pitchFamily="34" charset="-122"/>
                          <a:ea typeface="微软雅黑" panose="020B0503020204020204" pitchFamily="34" charset="-122"/>
                        </a:rPr>
                        <a:t>RPS</a:t>
                      </a:r>
                      <a:endParaRPr lang="zh-CN" altLang="en-US"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dirty="0"/>
                    </a:p>
                  </a:txBody>
                  <a:tcPr anchor="ctr"/>
                </a:tc>
                <a:extLst>
                  <a:ext uri="{0D108BD9-81ED-4DB2-BD59-A6C34878D82A}">
                    <a16:rowId xmlns:a16="http://schemas.microsoft.com/office/drawing/2014/main" val="1900789360"/>
                  </a:ext>
                </a:extLst>
              </a:tr>
              <a:tr h="354786">
                <a:tc gridSpan="2" vMerge="1">
                  <a:txBody>
                    <a:bodyPr/>
                    <a:lstStyle/>
                    <a:p>
                      <a:endParaRPr lang="zh-CN" altLang="en-US" dirty="0"/>
                    </a:p>
                  </a:txBody>
                  <a:tcPr/>
                </a:tc>
                <a:tc hMerge="1" vMerge="1">
                  <a:txBody>
                    <a:bodyPr/>
                    <a:lstStyle/>
                    <a:p>
                      <a:endParaRPr lang="zh-CN" altLang="en-US" dirty="0"/>
                    </a:p>
                  </a:txBody>
                  <a:tcPr/>
                </a:tc>
                <a:tc>
                  <a:txBody>
                    <a:bodyPr/>
                    <a:lstStyle/>
                    <a:p>
                      <a:pPr algn="ctr"/>
                      <a:r>
                        <a:rPr lang="en-US" altLang="zh-CN" dirty="0" smtClean="0">
                          <a:latin typeface="微软雅黑" panose="020B0503020204020204" pitchFamily="34" charset="-122"/>
                          <a:ea typeface="微软雅黑" panose="020B0503020204020204" pitchFamily="34" charset="-122"/>
                        </a:rPr>
                        <a:t>X86</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ARM</a:t>
                      </a: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594317149"/>
                  </a:ext>
                </a:extLst>
              </a:tr>
              <a:tr h="354786">
                <a:tc rowSpan="2">
                  <a:txBody>
                    <a:bodyPr/>
                    <a:lstStyle/>
                    <a:p>
                      <a:pPr algn="ctr"/>
                      <a:r>
                        <a:rPr lang="en-US" altLang="zh-CN" dirty="0" smtClean="0">
                          <a:latin typeface="微软雅黑" panose="020B0503020204020204" pitchFamily="34" charset="-122"/>
                          <a:ea typeface="微软雅黑" panose="020B0503020204020204" pitchFamily="34" charset="-122"/>
                        </a:rPr>
                        <a:t>SET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PAMD off</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800" kern="1200" dirty="0">
                          <a:solidFill>
                            <a:schemeClr val="dk1"/>
                          </a:solidFill>
                          <a:latin typeface="微软雅黑" panose="020B0503020204020204" pitchFamily="34" charset="-122"/>
                          <a:ea typeface="微软雅黑" panose="020B0503020204020204" pitchFamily="34" charset="-122"/>
                          <a:cs typeface="+mn-cs"/>
                        </a:rPr>
                        <a:t>52560.49</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800" kern="1200">
                          <a:solidFill>
                            <a:schemeClr val="dk1"/>
                          </a:solidFill>
                          <a:latin typeface="微软雅黑" panose="020B0503020204020204" pitchFamily="34" charset="-122"/>
                          <a:ea typeface="微软雅黑" panose="020B0503020204020204" pitchFamily="34" charset="-122"/>
                          <a:cs typeface="+mn-cs"/>
                        </a:rPr>
                        <a:t>44663.04</a:t>
                      </a:r>
                    </a:p>
                  </a:txBody>
                  <a:tcPr marL="68580" marR="68580" marT="0" marB="0" anchor="ctr"/>
                </a:tc>
                <a:extLst>
                  <a:ext uri="{0D108BD9-81ED-4DB2-BD59-A6C34878D82A}">
                    <a16:rowId xmlns:a16="http://schemas.microsoft.com/office/drawing/2014/main" val="1655855431"/>
                  </a:ext>
                </a:extLst>
              </a:tr>
              <a:tr h="35478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PAMD on</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800" kern="1200" dirty="0">
                          <a:solidFill>
                            <a:schemeClr val="dk1"/>
                          </a:solidFill>
                          <a:latin typeface="微软雅黑" panose="020B0503020204020204" pitchFamily="34" charset="-122"/>
                          <a:ea typeface="微软雅黑" panose="020B0503020204020204" pitchFamily="34" charset="-122"/>
                          <a:cs typeface="+mn-cs"/>
                        </a:rPr>
                        <a:t>52574.61</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800" kern="1200" dirty="0">
                          <a:solidFill>
                            <a:schemeClr val="dk1"/>
                          </a:solidFill>
                          <a:latin typeface="微软雅黑" panose="020B0503020204020204" pitchFamily="34" charset="-122"/>
                          <a:ea typeface="微软雅黑" panose="020B0503020204020204" pitchFamily="34" charset="-122"/>
                          <a:cs typeface="+mn-cs"/>
                        </a:rPr>
                        <a:t>44496.78</a:t>
                      </a:r>
                    </a:p>
                  </a:txBody>
                  <a:tcPr marL="68580" marR="68580" marT="0" marB="0" anchor="ctr"/>
                </a:tc>
                <a:extLst>
                  <a:ext uri="{0D108BD9-81ED-4DB2-BD59-A6C34878D82A}">
                    <a16:rowId xmlns:a16="http://schemas.microsoft.com/office/drawing/2014/main" val="3628691130"/>
                  </a:ext>
                </a:extLst>
              </a:tr>
              <a:tr h="354786">
                <a:tc rowSpan="2">
                  <a:txBody>
                    <a:bodyPr/>
                    <a:lstStyle/>
                    <a:p>
                      <a:pPr algn="ctr"/>
                      <a:r>
                        <a:rPr lang="en-US" altLang="zh-CN" dirty="0" smtClean="0">
                          <a:latin typeface="微软雅黑" panose="020B0503020204020204" pitchFamily="34" charset="-122"/>
                          <a:ea typeface="微软雅黑" panose="020B0503020204020204" pitchFamily="34" charset="-122"/>
                        </a:rPr>
                        <a:t>GET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PAMD off</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800" kern="1200">
                          <a:solidFill>
                            <a:schemeClr val="dk1"/>
                          </a:solidFill>
                          <a:latin typeface="微软雅黑" panose="020B0503020204020204" pitchFamily="34" charset="-122"/>
                          <a:ea typeface="微软雅黑" panose="020B0503020204020204" pitchFamily="34" charset="-122"/>
                          <a:cs typeface="+mn-cs"/>
                        </a:rPr>
                        <a:t>53303.67</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800" kern="1200" dirty="0">
                          <a:solidFill>
                            <a:schemeClr val="dk1"/>
                          </a:solidFill>
                          <a:latin typeface="微软雅黑" panose="020B0503020204020204" pitchFamily="34" charset="-122"/>
                          <a:ea typeface="微软雅黑" panose="020B0503020204020204" pitchFamily="34" charset="-122"/>
                          <a:cs typeface="+mn-cs"/>
                        </a:rPr>
                        <a:t>48015.36</a:t>
                      </a:r>
                    </a:p>
                  </a:txBody>
                  <a:tcPr marL="68580" marR="68580" marT="0" marB="0" anchor="ctr"/>
                </a:tc>
                <a:extLst>
                  <a:ext uri="{0D108BD9-81ED-4DB2-BD59-A6C34878D82A}">
                    <a16:rowId xmlns:a16="http://schemas.microsoft.com/office/drawing/2014/main" val="3338076363"/>
                  </a:ext>
                </a:extLst>
              </a:tr>
              <a:tr h="35478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PAMD on</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800" kern="1200">
                          <a:solidFill>
                            <a:schemeClr val="dk1"/>
                          </a:solidFill>
                          <a:latin typeface="微软雅黑" panose="020B0503020204020204" pitchFamily="34" charset="-122"/>
                          <a:ea typeface="微软雅黑" panose="020B0503020204020204" pitchFamily="34" charset="-122"/>
                          <a:cs typeface="+mn-cs"/>
                        </a:rPr>
                        <a:t>53406.69</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800" kern="1200" dirty="0">
                          <a:solidFill>
                            <a:schemeClr val="dk1"/>
                          </a:solidFill>
                          <a:latin typeface="微软雅黑" panose="020B0503020204020204" pitchFamily="34" charset="-122"/>
                          <a:ea typeface="微软雅黑" panose="020B0503020204020204" pitchFamily="34" charset="-122"/>
                          <a:cs typeface="+mn-cs"/>
                        </a:rPr>
                        <a:t>42469.94</a:t>
                      </a:r>
                    </a:p>
                  </a:txBody>
                  <a:tcPr marL="68580" marR="68580" marT="0" marB="0" anchor="ctr"/>
                </a:tc>
                <a:extLst>
                  <a:ext uri="{0D108BD9-81ED-4DB2-BD59-A6C34878D82A}">
                    <a16:rowId xmlns:a16="http://schemas.microsoft.com/office/drawing/2014/main" val="1156899729"/>
                  </a:ext>
                </a:extLst>
              </a:tr>
              <a:tr h="354786">
                <a:tc rowSpan="2">
                  <a:txBody>
                    <a:bodyPr/>
                    <a:lstStyle/>
                    <a:p>
                      <a:pPr algn="ctr"/>
                      <a:r>
                        <a:rPr lang="en-US" altLang="zh-CN" dirty="0" smtClean="0">
                          <a:latin typeface="微软雅黑" panose="020B0503020204020204" pitchFamily="34" charset="-122"/>
                          <a:ea typeface="微软雅黑" panose="020B0503020204020204" pitchFamily="34" charset="-122"/>
                        </a:rPr>
                        <a:t>INCR</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PAMD off</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800" kern="1200">
                          <a:solidFill>
                            <a:schemeClr val="dk1"/>
                          </a:solidFill>
                          <a:latin typeface="微软雅黑" panose="020B0503020204020204" pitchFamily="34" charset="-122"/>
                          <a:ea typeface="微软雅黑" panose="020B0503020204020204" pitchFamily="34" charset="-122"/>
                          <a:cs typeface="+mn-cs"/>
                        </a:rPr>
                        <a:t>53261.15</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800" kern="1200" dirty="0">
                          <a:solidFill>
                            <a:schemeClr val="dk1"/>
                          </a:solidFill>
                          <a:latin typeface="微软雅黑" panose="020B0503020204020204" pitchFamily="34" charset="-122"/>
                          <a:ea typeface="微软雅黑" panose="020B0503020204020204" pitchFamily="34" charset="-122"/>
                          <a:cs typeface="+mn-cs"/>
                        </a:rPr>
                        <a:t>52610.26</a:t>
                      </a:r>
                    </a:p>
                  </a:txBody>
                  <a:tcPr marL="68580" marR="68580" marT="0" marB="0" anchor="ctr"/>
                </a:tc>
                <a:extLst>
                  <a:ext uri="{0D108BD9-81ED-4DB2-BD59-A6C34878D82A}">
                    <a16:rowId xmlns:a16="http://schemas.microsoft.com/office/drawing/2014/main" val="980245784"/>
                  </a:ext>
                </a:extLst>
              </a:tr>
              <a:tr h="35478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PAMD on</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800" kern="1200">
                          <a:solidFill>
                            <a:schemeClr val="dk1"/>
                          </a:solidFill>
                          <a:latin typeface="微软雅黑" panose="020B0503020204020204" pitchFamily="34" charset="-122"/>
                          <a:ea typeface="微软雅黑" panose="020B0503020204020204" pitchFamily="34" charset="-122"/>
                          <a:cs typeface="+mn-cs"/>
                        </a:rPr>
                        <a:t>53328.44</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800" kern="1200" dirty="0">
                          <a:solidFill>
                            <a:schemeClr val="dk1"/>
                          </a:solidFill>
                          <a:latin typeface="微软雅黑" panose="020B0503020204020204" pitchFamily="34" charset="-122"/>
                          <a:ea typeface="微软雅黑" panose="020B0503020204020204" pitchFamily="34" charset="-122"/>
                          <a:cs typeface="+mn-cs"/>
                        </a:rPr>
                        <a:t>49088.71</a:t>
                      </a:r>
                    </a:p>
                  </a:txBody>
                  <a:tcPr marL="68580" marR="68580" marT="0" marB="0" anchor="ctr"/>
                </a:tc>
                <a:extLst>
                  <a:ext uri="{0D108BD9-81ED-4DB2-BD59-A6C34878D82A}">
                    <a16:rowId xmlns:a16="http://schemas.microsoft.com/office/drawing/2014/main" val="2706684357"/>
                  </a:ext>
                </a:extLst>
              </a:tr>
            </a:tbl>
          </a:graphicData>
        </a:graphic>
      </p:graphicFrame>
      <p:sp>
        <p:nvSpPr>
          <p:cNvPr id="11" name="文本占位符 2">
            <a:extLst>
              <a:ext uri="{FF2B5EF4-FFF2-40B4-BE49-F238E27FC236}">
                <a16:creationId xmlns:a16="http://schemas.microsoft.com/office/drawing/2014/main" id="{9CB10B10-E3B5-E1C1-48E3-8EC5B7EE596B}"/>
              </a:ext>
            </a:extLst>
          </p:cNvPr>
          <p:cNvSpPr txBox="1">
            <a:spLocks/>
          </p:cNvSpPr>
          <p:nvPr/>
        </p:nvSpPr>
        <p:spPr>
          <a:xfrm>
            <a:off x="460793" y="4797041"/>
            <a:ext cx="11057130" cy="830997"/>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zh-CN" altLang="en-US" b="0" dirty="0"/>
              <a:t>在持续的</a:t>
            </a:r>
            <a:r>
              <a:rPr lang="en-US" altLang="zh-CN" b="0" dirty="0"/>
              <a:t>Redis</a:t>
            </a:r>
            <a:r>
              <a:rPr lang="zh-CN" altLang="en-US" b="0" dirty="0"/>
              <a:t>基准测试中，对</a:t>
            </a:r>
            <a:r>
              <a:rPr lang="en-US" altLang="zh-CN" b="0" dirty="0"/>
              <a:t>SET</a:t>
            </a:r>
            <a:r>
              <a:rPr lang="zh-CN" altLang="en-US" b="0" dirty="0"/>
              <a:t>、</a:t>
            </a:r>
            <a:r>
              <a:rPr lang="en-US" altLang="zh-CN" b="0" dirty="0"/>
              <a:t>GET</a:t>
            </a:r>
            <a:r>
              <a:rPr lang="zh-CN" altLang="en-US" b="0" dirty="0"/>
              <a:t>和</a:t>
            </a:r>
            <a:r>
              <a:rPr lang="en-US" altLang="zh-CN" b="0" dirty="0"/>
              <a:t>INCR</a:t>
            </a:r>
            <a:r>
              <a:rPr lang="zh-CN" altLang="en-US" b="0" dirty="0"/>
              <a:t>操作进行了对比分析，结果表明在启用</a:t>
            </a:r>
            <a:r>
              <a:rPr lang="en-US" altLang="zh-CN" b="0" dirty="0"/>
              <a:t>PAMD</a:t>
            </a:r>
            <a:r>
              <a:rPr lang="zh-CN" altLang="en-US" b="0" dirty="0"/>
              <a:t>前后，上述操作的平均值和波动无显著差异。</a:t>
            </a:r>
          </a:p>
          <a:p>
            <a:r>
              <a:rPr lang="en-US" altLang="zh-CN" b="0" dirty="0"/>
              <a:t>PAMD</a:t>
            </a:r>
            <a:r>
              <a:rPr lang="zh-CN" altLang="en-US" b="0" dirty="0"/>
              <a:t>可有效管理</a:t>
            </a:r>
            <a:r>
              <a:rPr lang="en-US" altLang="zh-CN" b="0" dirty="0"/>
              <a:t>Redis</a:t>
            </a:r>
            <a:r>
              <a:rPr lang="zh-CN" altLang="en-US" b="0" dirty="0"/>
              <a:t>服务器进程的内存合并，不会对</a:t>
            </a:r>
            <a:r>
              <a:rPr lang="en-US" altLang="zh-CN" b="0" dirty="0"/>
              <a:t>Redis</a:t>
            </a:r>
            <a:r>
              <a:rPr lang="zh-CN" altLang="en-US" b="0" dirty="0"/>
              <a:t>服务器性能产生负面影响</a:t>
            </a:r>
          </a:p>
        </p:txBody>
      </p:sp>
    </p:spTree>
    <p:extLst>
      <p:ext uri="{BB962C8B-B14F-4D97-AF65-F5344CB8AC3E}">
        <p14:creationId xmlns:p14="http://schemas.microsoft.com/office/powerpoint/2010/main" val="3900638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54593" y="480432"/>
            <a:ext cx="6930102" cy="584775"/>
          </a:xfrm>
          <a:prstGeom prst="rect">
            <a:avLst/>
          </a:prstGeom>
          <a:noFill/>
        </p:spPr>
        <p:txBody>
          <a:bodyPr wrap="none" rtlCol="0">
            <a:spAutoFit/>
          </a:bodyPr>
          <a:lstStyle/>
          <a:p>
            <a:pPr lvl="0">
              <a:defRPr/>
            </a:pPr>
            <a:r>
              <a:rPr kumimoji="1" lang="zh-CN" altLang="en-US" sz="3200" b="1" smtClean="0">
                <a:solidFill>
                  <a:srgbClr val="1A1A1A"/>
                </a:solidFill>
                <a:latin typeface="微软雅黑" panose="020B0503020204020204" pitchFamily="34" charset="-122"/>
                <a:ea typeface="微软雅黑" panose="020B0503020204020204" pitchFamily="34" charset="-122"/>
              </a:rPr>
              <a:t>四、实验</a:t>
            </a:r>
            <a:r>
              <a:rPr kumimoji="1" lang="zh-CN" altLang="en-US" sz="3200" b="1" dirty="0">
                <a:solidFill>
                  <a:srgbClr val="1A1A1A"/>
                </a:solidFill>
                <a:latin typeface="微软雅黑" panose="020B0503020204020204" pitchFamily="34" charset="-122"/>
                <a:ea typeface="微软雅黑" panose="020B0503020204020204" pitchFamily="34" charset="-122"/>
              </a:rPr>
              <a:t>验证</a:t>
            </a:r>
            <a:r>
              <a:rPr kumimoji="1" lang="en-US" altLang="zh-CN" sz="3200" b="1" dirty="0">
                <a:solidFill>
                  <a:srgbClr val="1A1A1A"/>
                </a:solidFill>
                <a:latin typeface="微软雅黑" panose="020B0503020204020204" pitchFamily="34" charset="-122"/>
                <a:ea typeface="微软雅黑" panose="020B0503020204020204" pitchFamily="34" charset="-122"/>
              </a:rPr>
              <a:t>-</a:t>
            </a:r>
            <a:r>
              <a:rPr kumimoji="1" lang="zh-CN" altLang="en-US" sz="3200" b="1" dirty="0">
                <a:solidFill>
                  <a:srgbClr val="1A1A1A"/>
                </a:solidFill>
                <a:latin typeface="微软雅黑" panose="020B0503020204020204" pitchFamily="34" charset="-122"/>
                <a:ea typeface="微软雅黑" panose="020B0503020204020204" pitchFamily="34" charset="-122"/>
              </a:rPr>
              <a:t>实验结果与分析（二）</a:t>
            </a:r>
          </a:p>
        </p:txBody>
      </p:sp>
      <p:sp>
        <p:nvSpPr>
          <p:cNvPr id="8" name="文本占位符 2">
            <a:extLst>
              <a:ext uri="{FF2B5EF4-FFF2-40B4-BE49-F238E27FC236}">
                <a16:creationId xmlns:a16="http://schemas.microsoft.com/office/drawing/2014/main" id="{9CB10B10-E3B5-E1C1-48E3-8EC5B7EE596B}"/>
              </a:ext>
            </a:extLst>
          </p:cNvPr>
          <p:cNvSpPr txBox="1">
            <a:spLocks/>
          </p:cNvSpPr>
          <p:nvPr/>
        </p:nvSpPr>
        <p:spPr>
          <a:xfrm>
            <a:off x="460793" y="1046598"/>
            <a:ext cx="11282028" cy="338554"/>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zh-CN" altLang="en-US" dirty="0"/>
              <a:t>实验评估</a:t>
            </a:r>
            <a:r>
              <a:rPr lang="en-US" altLang="zh-CN" dirty="0"/>
              <a:t>PAMD</a:t>
            </a:r>
            <a:r>
              <a:rPr lang="zh-CN" altLang="en-US" dirty="0"/>
              <a:t>技术对</a:t>
            </a:r>
            <a:r>
              <a:rPr lang="en-US" altLang="zh-CN" dirty="0"/>
              <a:t>Qemu</a:t>
            </a:r>
            <a:r>
              <a:rPr lang="zh-CN" altLang="en-US" dirty="0"/>
              <a:t>长时运行（测试时长超过</a:t>
            </a:r>
            <a:r>
              <a:rPr lang="en-US" altLang="zh-CN" dirty="0"/>
              <a:t>7</a:t>
            </a:r>
            <a:r>
              <a:rPr lang="zh-CN" altLang="en-US" dirty="0"/>
              <a:t>小时）测试场景下的内存合并情况</a:t>
            </a:r>
          </a:p>
        </p:txBody>
      </p:sp>
      <mc:AlternateContent xmlns:mc="http://schemas.openxmlformats.org/markup-compatibility/2006">
        <mc:Choice xmlns:a14="http://schemas.microsoft.com/office/drawing/2010/main" Requires="a14">
          <p:sp>
            <p:nvSpPr>
              <p:cNvPr id="9" name="文本占位符 2">
                <a:extLst>
                  <a:ext uri="{FF2B5EF4-FFF2-40B4-BE49-F238E27FC236}">
                    <a16:creationId xmlns:a16="http://schemas.microsoft.com/office/drawing/2014/main" id="{9CB10B10-E3B5-E1C1-48E3-8EC5B7EE596B}"/>
                  </a:ext>
                </a:extLst>
              </p:cNvPr>
              <p:cNvSpPr txBox="1">
                <a:spLocks/>
              </p:cNvSpPr>
              <p:nvPr/>
            </p:nvSpPr>
            <p:spPr>
              <a:xfrm>
                <a:off x="460793" y="4572823"/>
                <a:ext cx="11057130" cy="1754326"/>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zh-CN" altLang="en-US" b="0" dirty="0" smtClean="0"/>
                  <a:t>使用</a:t>
                </a:r>
                <a:r>
                  <a:rPr lang="en-US" altLang="zh-CN" b="0" dirty="0" smtClean="0"/>
                  <a:t>PAMD</a:t>
                </a:r>
                <a:r>
                  <a:rPr lang="zh-CN" altLang="en-US" b="0" dirty="0" smtClean="0"/>
                  <a:t>技术后</a:t>
                </a:r>
                <a:endParaRPr lang="en-US" altLang="zh-CN" b="0" dirty="0" smtClean="0"/>
              </a:p>
              <a:p>
                <a:pPr marL="742950" lvl="1" indent="-285750">
                  <a:buFont typeface="Wingdings" panose="05000000000000000000" pitchFamily="2" charset="2"/>
                  <a:buChar char="l"/>
                </a:pPr>
                <a:r>
                  <a:rPr lang="en-US" altLang="zh-CN" b="0" dirty="0" smtClean="0"/>
                  <a:t>X86</a:t>
                </a:r>
                <a:r>
                  <a:rPr lang="zh-CN" altLang="en-US" b="0" dirty="0" smtClean="0"/>
                  <a:t>架构：内存</a:t>
                </a:r>
                <a:r>
                  <a:rPr lang="zh-CN" altLang="en-US" b="0" dirty="0"/>
                  <a:t>合并页面数可达</a:t>
                </a:r>
                <a:r>
                  <a:rPr lang="en-US" altLang="zh-CN" b="0" dirty="0"/>
                  <a:t>5.45</a:t>
                </a:r>
                <a14:m>
                  <m:oMath xmlns:m="http://schemas.openxmlformats.org/officeDocument/2006/math">
                    <m:r>
                      <m:rPr>
                        <m:nor/>
                      </m:rPr>
                      <a:rPr lang="zh-CN" altLang="zh-CN" dirty="0"/>
                      <m:t>×</m:t>
                    </m:r>
                    <m:r>
                      <m:rPr>
                        <m:nor/>
                      </m:rPr>
                      <a:rPr lang="en-US" altLang="zh-CN" dirty="0">
                        <a:latin typeface="微软雅黑" panose="020B0503020204020204" pitchFamily="34" charset="-122"/>
                        <a:ea typeface="微软雅黑" panose="020B0503020204020204" pitchFamily="34" charset="-122"/>
                      </a:rPr>
                      <m:t>10</m:t>
                    </m:r>
                    <m:r>
                      <m:rPr>
                        <m:nor/>
                      </m:rPr>
                      <a:rPr lang="en-US" altLang="zh-CN" baseline="30000" dirty="0">
                        <a:latin typeface="微软雅黑" panose="020B0503020204020204" pitchFamily="34" charset="-122"/>
                        <a:ea typeface="微软雅黑" panose="020B0503020204020204" pitchFamily="34" charset="-122"/>
                      </a:rPr>
                      <m:t>6</m:t>
                    </m:r>
                  </m:oMath>
                </a14:m>
                <a:r>
                  <a:rPr lang="zh-CN" altLang="en-US" b="0" dirty="0" smtClean="0"/>
                  <a:t>，</a:t>
                </a:r>
                <a:r>
                  <a:rPr lang="zh-CN" altLang="en-US" b="0" dirty="0"/>
                  <a:t>内存合并量提高了</a:t>
                </a:r>
                <a:r>
                  <a:rPr lang="en-US" altLang="zh-CN" b="0" dirty="0"/>
                  <a:t>4.20%</a:t>
                </a:r>
                <a:r>
                  <a:rPr lang="zh-CN" altLang="en-US" b="0" dirty="0"/>
                  <a:t>，响应时间提高了</a:t>
                </a:r>
                <a:r>
                  <a:rPr lang="en-US" altLang="zh-CN" b="0" dirty="0"/>
                  <a:t>41.88%</a:t>
                </a:r>
                <a:r>
                  <a:rPr lang="zh-CN" altLang="en-US" b="0" dirty="0"/>
                  <a:t>，内存使用量降低了</a:t>
                </a:r>
                <a:r>
                  <a:rPr lang="en-US" altLang="zh-CN" sz="2000" b="1" dirty="0">
                    <a:solidFill>
                      <a:srgbClr val="004090"/>
                    </a:solidFill>
                  </a:rPr>
                  <a:t>15.69%</a:t>
                </a:r>
                <a:r>
                  <a:rPr lang="zh-CN" altLang="en-US" b="0" dirty="0" smtClean="0"/>
                  <a:t>；</a:t>
                </a:r>
                <a:endParaRPr lang="en-US" altLang="zh-CN" b="0" dirty="0" smtClean="0"/>
              </a:p>
              <a:p>
                <a:pPr marL="742950" lvl="1" indent="-285750">
                  <a:buFont typeface="Wingdings" panose="05000000000000000000" pitchFamily="2" charset="2"/>
                  <a:buChar char="l"/>
                </a:pPr>
                <a:r>
                  <a:rPr lang="en-US" altLang="zh-CN" b="0" dirty="0" smtClean="0"/>
                  <a:t>ARM</a:t>
                </a:r>
                <a:r>
                  <a:rPr lang="zh-CN" altLang="en-US" b="0" dirty="0" smtClean="0"/>
                  <a:t>架构：内存</a:t>
                </a:r>
                <a:r>
                  <a:rPr lang="zh-CN" altLang="en-US" b="0" dirty="0"/>
                  <a:t>合并页总数可达</a:t>
                </a:r>
                <a:r>
                  <a:rPr lang="en-US" altLang="zh-CN" b="0" dirty="0"/>
                  <a:t>6.83</a:t>
                </a:r>
                <a:r>
                  <a:rPr lang="zh-CN" altLang="zh-CN" b="0" dirty="0" smtClean="0"/>
                  <a:t>×</a:t>
                </a:r>
                <a:r>
                  <a:rPr lang="en-US" altLang="zh-CN" dirty="0" smtClean="0">
                    <a:latin typeface="微软雅黑" panose="020B0503020204020204" pitchFamily="34" charset="-122"/>
                    <a:ea typeface="微软雅黑" panose="020B0503020204020204" pitchFamily="34" charset="-122"/>
                  </a:rPr>
                  <a:t>10</a:t>
                </a:r>
                <a:r>
                  <a:rPr lang="en-US" altLang="zh-CN" baseline="30000" dirty="0" smtClean="0">
                    <a:latin typeface="微软雅黑" panose="020B0503020204020204" pitchFamily="34" charset="-122"/>
                    <a:ea typeface="微软雅黑" panose="020B0503020204020204" pitchFamily="34" charset="-122"/>
                  </a:rPr>
                  <a:t>6 </a:t>
                </a:r>
                <a:r>
                  <a:rPr lang="zh-CN" altLang="en-US" b="0" dirty="0" smtClean="0"/>
                  <a:t>，</a:t>
                </a:r>
                <a:r>
                  <a:rPr lang="zh-CN" altLang="en-US" b="0" dirty="0"/>
                  <a:t>内存合并量提高了</a:t>
                </a:r>
                <a:r>
                  <a:rPr lang="en-US" altLang="zh-CN" sz="2000" b="1" dirty="0">
                    <a:solidFill>
                      <a:srgbClr val="004090"/>
                    </a:solidFill>
                  </a:rPr>
                  <a:t>57.37%</a:t>
                </a:r>
                <a:r>
                  <a:rPr lang="zh-CN" altLang="en-US" b="0" dirty="0"/>
                  <a:t>，响应时间提高了</a:t>
                </a:r>
                <a:r>
                  <a:rPr lang="en-US" altLang="zh-CN" b="0" dirty="0"/>
                  <a:t>31.71%</a:t>
                </a:r>
                <a:r>
                  <a:rPr lang="zh-CN" altLang="en-US" b="0" dirty="0"/>
                  <a:t>，内存使用量降低了</a:t>
                </a:r>
                <a:r>
                  <a:rPr lang="en-US" altLang="zh-CN" b="0" dirty="0"/>
                  <a:t>3.9%</a:t>
                </a:r>
                <a:r>
                  <a:rPr lang="zh-CN" altLang="en-US" b="0" dirty="0"/>
                  <a:t>。</a:t>
                </a:r>
                <a:endParaRPr lang="en-US" altLang="zh-CN" b="0" dirty="0"/>
              </a:p>
              <a:p>
                <a:r>
                  <a:rPr lang="zh-CN" altLang="en-US" b="0" dirty="0"/>
                  <a:t>结果表明，</a:t>
                </a:r>
                <a:r>
                  <a:rPr lang="en-US" altLang="zh-CN" b="0" dirty="0"/>
                  <a:t>PAMD</a:t>
                </a:r>
                <a:r>
                  <a:rPr lang="zh-CN" altLang="en-US" b="0" dirty="0"/>
                  <a:t>技术在提升内存管理能力方面表现优异，有助于系统资源的有效利用，可满足实际应用的需求</a:t>
                </a:r>
              </a:p>
            </p:txBody>
          </p:sp>
        </mc:Choice>
        <mc:Fallback>
          <p:sp>
            <p:nvSpPr>
              <p:cNvPr id="9" name="文本占位符 2">
                <a:extLst>
                  <a:ext uri="{FF2B5EF4-FFF2-40B4-BE49-F238E27FC236}">
                    <a16:creationId xmlns:a16="http://schemas.microsoft.com/office/drawing/2014/main" id="{9CB10B10-E3B5-E1C1-48E3-8EC5B7EE596B}"/>
                  </a:ext>
                </a:extLst>
              </p:cNvPr>
              <p:cNvSpPr txBox="1">
                <a:spLocks noRot="1" noChangeAspect="1" noMove="1" noResize="1" noEditPoints="1" noAdjustHandles="1" noChangeArrowheads="1" noChangeShapeType="1" noTextEdit="1"/>
              </p:cNvSpPr>
              <p:nvPr/>
            </p:nvSpPr>
            <p:spPr>
              <a:xfrm>
                <a:off x="460793" y="4572823"/>
                <a:ext cx="11057130" cy="1754326"/>
              </a:xfrm>
              <a:prstGeom prst="rect">
                <a:avLst/>
              </a:prstGeom>
              <a:blipFill>
                <a:blip r:embed="rId3"/>
                <a:stretch>
                  <a:fillRect l="-221" t="-1042" r="-496" b="-3472"/>
                </a:stretch>
              </a:blipFill>
            </p:spPr>
            <p:txBody>
              <a:bodyPr/>
              <a:lstStyle/>
              <a:p>
                <a:r>
                  <a:rPr lang="zh-CN" altLang="en-US">
                    <a:noFill/>
                  </a:rPr>
                  <a:t> </a:t>
                </a:r>
              </a:p>
            </p:txBody>
          </p:sp>
        </mc:Fallback>
      </mc:AlternateContent>
      <p:graphicFrame>
        <p:nvGraphicFramePr>
          <p:cNvPr id="12" name="表格 11"/>
          <p:cNvGraphicFramePr>
            <a:graphicFrameLocks noGrp="1"/>
          </p:cNvGraphicFramePr>
          <p:nvPr>
            <p:extLst>
              <p:ext uri="{D42A27DB-BD31-4B8C-83A1-F6EECF244321}">
                <p14:modId xmlns:p14="http://schemas.microsoft.com/office/powerpoint/2010/main" val="4166028395"/>
              </p:ext>
            </p:extLst>
          </p:nvPr>
        </p:nvGraphicFramePr>
        <p:xfrm>
          <a:off x="460793" y="1645474"/>
          <a:ext cx="4960815" cy="2595482"/>
        </p:xfrm>
        <a:graphic>
          <a:graphicData uri="http://schemas.openxmlformats.org/drawingml/2006/table">
            <a:tbl>
              <a:tblPr firstRow="1" bandRow="1">
                <a:tableStyleId>{5C22544A-7EE6-4342-B048-85BDC9FD1C3A}</a:tableStyleId>
              </a:tblPr>
              <a:tblGrid>
                <a:gridCol w="1099488">
                  <a:extLst>
                    <a:ext uri="{9D8B030D-6E8A-4147-A177-3AD203B41FA5}">
                      <a16:colId xmlns:a16="http://schemas.microsoft.com/office/drawing/2014/main" val="2562089376"/>
                    </a:ext>
                  </a:extLst>
                </a:gridCol>
                <a:gridCol w="1006758">
                  <a:extLst>
                    <a:ext uri="{9D8B030D-6E8A-4147-A177-3AD203B41FA5}">
                      <a16:colId xmlns:a16="http://schemas.microsoft.com/office/drawing/2014/main" val="1282563124"/>
                    </a:ext>
                  </a:extLst>
                </a:gridCol>
                <a:gridCol w="955430">
                  <a:extLst>
                    <a:ext uri="{9D8B030D-6E8A-4147-A177-3AD203B41FA5}">
                      <a16:colId xmlns:a16="http://schemas.microsoft.com/office/drawing/2014/main" val="2618728449"/>
                    </a:ext>
                  </a:extLst>
                </a:gridCol>
                <a:gridCol w="906976">
                  <a:extLst>
                    <a:ext uri="{9D8B030D-6E8A-4147-A177-3AD203B41FA5}">
                      <a16:colId xmlns:a16="http://schemas.microsoft.com/office/drawing/2014/main" val="1271211205"/>
                    </a:ext>
                  </a:extLst>
                </a:gridCol>
                <a:gridCol w="992163">
                  <a:extLst>
                    <a:ext uri="{9D8B030D-6E8A-4147-A177-3AD203B41FA5}">
                      <a16:colId xmlns:a16="http://schemas.microsoft.com/office/drawing/2014/main" val="3948034823"/>
                    </a:ext>
                  </a:extLst>
                </a:gridCol>
              </a:tblGrid>
              <a:tr h="280721">
                <a:tc rowSpan="2">
                  <a:txBody>
                    <a:bodyPr/>
                    <a:lstStyle/>
                    <a:p>
                      <a:pPr algn="ctr"/>
                      <a:r>
                        <a:rPr lang="zh-CN" altLang="en-US" sz="1400" dirty="0" smtClean="0">
                          <a:latin typeface="微软雅黑" panose="020B0503020204020204" pitchFamily="34" charset="-122"/>
                          <a:ea typeface="微软雅黑" panose="020B0503020204020204" pitchFamily="34" charset="-122"/>
                        </a:rPr>
                        <a:t>测试项</a:t>
                      </a:r>
                      <a:endParaRPr lang="zh-CN" altLang="en-US" sz="1400" dirty="0">
                        <a:latin typeface="微软雅黑" panose="020B0503020204020204" pitchFamily="34" charset="-122"/>
                        <a:ea typeface="微软雅黑" panose="020B0503020204020204" pitchFamily="34" charset="-122"/>
                      </a:endParaRPr>
                    </a:p>
                  </a:txBody>
                  <a:tcPr anchor="ctr"/>
                </a:tc>
                <a:tc gridSpan="2">
                  <a:txBody>
                    <a:bodyPr/>
                    <a:lstStyle/>
                    <a:p>
                      <a:pPr algn="ctr"/>
                      <a:r>
                        <a:rPr lang="en-US" altLang="zh-CN" sz="1400" dirty="0" smtClean="0">
                          <a:latin typeface="微软雅黑" panose="020B0503020204020204" pitchFamily="34" charset="-122"/>
                          <a:ea typeface="微软雅黑" panose="020B0503020204020204" pitchFamily="34" charset="-122"/>
                        </a:rPr>
                        <a:t>X86</a:t>
                      </a:r>
                      <a:endParaRPr lang="zh-CN" altLang="en-US" sz="1400" dirty="0">
                        <a:latin typeface="微软雅黑" panose="020B0503020204020204" pitchFamily="34" charset="-122"/>
                        <a:ea typeface="微软雅黑" panose="020B0503020204020204" pitchFamily="34" charset="-122"/>
                      </a:endParaRPr>
                    </a:p>
                  </a:txBody>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tc>
                <a:tc gridSpan="2">
                  <a:txBody>
                    <a:bodyPr/>
                    <a:lstStyle/>
                    <a:p>
                      <a:pPr algn="ctr"/>
                      <a:r>
                        <a:rPr lang="en-US" altLang="zh-CN" sz="1400" dirty="0" smtClean="0">
                          <a:latin typeface="微软雅黑" panose="020B0503020204020204" pitchFamily="34" charset="-122"/>
                          <a:ea typeface="微软雅黑" panose="020B0503020204020204" pitchFamily="34" charset="-122"/>
                        </a:rPr>
                        <a:t>ARM</a:t>
                      </a:r>
                      <a:endParaRPr lang="zh-CN" altLang="en-US" sz="1400" dirty="0">
                        <a:latin typeface="微软雅黑" panose="020B0503020204020204" pitchFamily="34" charset="-122"/>
                        <a:ea typeface="微软雅黑" panose="020B0503020204020204" pitchFamily="34" charset="-122"/>
                      </a:endParaRPr>
                    </a:p>
                  </a:txBody>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90571866"/>
                  </a:ext>
                </a:extLst>
              </a:tr>
              <a:tr h="373358">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场景1 (16h)</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场景2(23h)</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场景1(7h)</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场景2(24h)</a:t>
                      </a:r>
                    </a:p>
                  </a:txBody>
                  <a:tcPr marL="68580" marR="68580" marT="0" marB="0" anchor="ctr"/>
                </a:tc>
                <a:extLst>
                  <a:ext uri="{0D108BD9-81ED-4DB2-BD59-A6C34878D82A}">
                    <a16:rowId xmlns:a16="http://schemas.microsoft.com/office/drawing/2014/main" val="2687959007"/>
                  </a:ext>
                </a:extLst>
              </a:tr>
              <a:tr h="477225">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扫描页数 </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(10</a:t>
                      </a:r>
                      <a:r>
                        <a:rPr lang="en-US" altLang="zh-CN" sz="1400" kern="1200" baseline="30000" dirty="0" smtClean="0">
                          <a:solidFill>
                            <a:schemeClr val="dk1"/>
                          </a:solidFill>
                          <a:effectLst/>
                          <a:latin typeface="微软雅黑" panose="020B0503020204020204" pitchFamily="34" charset="-122"/>
                          <a:ea typeface="微软雅黑" panose="020B0503020204020204" pitchFamily="34" charset="-122"/>
                          <a:cs typeface="+mn-cs"/>
                        </a:rPr>
                        <a:t>6</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7.92</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82.19</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107.60</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81.34</a:t>
                      </a:r>
                    </a:p>
                  </a:txBody>
                  <a:tcPr marL="68580" marR="68580" marT="0" marB="0" anchor="ctr"/>
                </a:tc>
                <a:extLst>
                  <a:ext uri="{0D108BD9-81ED-4DB2-BD59-A6C34878D82A}">
                    <a16:rowId xmlns:a16="http://schemas.microsoft.com/office/drawing/2014/main" val="2816630743"/>
                  </a:ext>
                </a:extLst>
              </a:tr>
              <a:tr h="477225">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合并页数 </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(10</a:t>
                      </a:r>
                      <a:r>
                        <a:rPr lang="en-US" altLang="zh-CN" sz="1400" kern="1200" baseline="30000" dirty="0" smtClean="0">
                          <a:solidFill>
                            <a:schemeClr val="dk1"/>
                          </a:solidFill>
                          <a:effectLst/>
                          <a:latin typeface="微软雅黑" panose="020B0503020204020204" pitchFamily="34" charset="-122"/>
                          <a:ea typeface="微软雅黑" panose="020B0503020204020204" pitchFamily="34" charset="-122"/>
                          <a:cs typeface="+mn-cs"/>
                        </a:rPr>
                        <a:t>6</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4.12</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5.23</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2.89</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4.34</a:t>
                      </a:r>
                    </a:p>
                  </a:txBody>
                  <a:tcPr marL="68580" marR="68580" marT="0" marB="0" anchor="ctr"/>
                </a:tc>
                <a:extLst>
                  <a:ext uri="{0D108BD9-81ED-4DB2-BD59-A6C34878D82A}">
                    <a16:rowId xmlns:a16="http://schemas.microsoft.com/office/drawing/2014/main" val="1081901136"/>
                  </a:ext>
                </a:extLst>
              </a:tr>
              <a:tr h="477225">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内存占用量</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 (GB)</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331.42</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310.26</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488.25</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310.7</a:t>
                      </a:r>
                    </a:p>
                  </a:txBody>
                  <a:tcPr marL="68580" marR="68580" marT="0" marB="0" anchor="ctr"/>
                </a:tc>
                <a:extLst>
                  <a:ext uri="{0D108BD9-81ED-4DB2-BD59-A6C34878D82A}">
                    <a16:rowId xmlns:a16="http://schemas.microsoft.com/office/drawing/2014/main" val="2709440656"/>
                  </a:ext>
                </a:extLst>
              </a:tr>
              <a:tr h="330818">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响应时间</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 (s)</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435</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468</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500</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596</a:t>
                      </a:r>
                    </a:p>
                  </a:txBody>
                  <a:tcPr marL="68580" marR="68580" marT="0" marB="0" anchor="ctr"/>
                </a:tc>
                <a:extLst>
                  <a:ext uri="{0D108BD9-81ED-4DB2-BD59-A6C34878D82A}">
                    <a16:rowId xmlns:a16="http://schemas.microsoft.com/office/drawing/2014/main" val="2865538072"/>
                  </a:ext>
                </a:extLst>
              </a:tr>
            </a:tbl>
          </a:graphicData>
        </a:graphic>
      </p:graphicFrame>
      <p:sp>
        <p:nvSpPr>
          <p:cNvPr id="13" name="文本占位符 2">
            <a:extLst>
              <a:ext uri="{FF2B5EF4-FFF2-40B4-BE49-F238E27FC236}">
                <a16:creationId xmlns:a16="http://schemas.microsoft.com/office/drawing/2014/main" id="{9CB10B10-E3B5-E1C1-48E3-8EC5B7EE596B}"/>
              </a:ext>
            </a:extLst>
          </p:cNvPr>
          <p:cNvSpPr txBox="1">
            <a:spLocks/>
          </p:cNvSpPr>
          <p:nvPr/>
        </p:nvSpPr>
        <p:spPr>
          <a:xfrm>
            <a:off x="1719944" y="4251061"/>
            <a:ext cx="2177605" cy="338554"/>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en-US" altLang="zh-CN" dirty="0"/>
              <a:t>KSM</a:t>
            </a:r>
            <a:r>
              <a:rPr lang="zh-CN" altLang="zh-CN" dirty="0"/>
              <a:t>技术测试结果</a:t>
            </a:r>
            <a:endParaRPr lang="zh-CN" altLang="en-US" dirty="0"/>
          </a:p>
        </p:txBody>
      </p:sp>
      <mc:AlternateContent xmlns:mc="http://schemas.openxmlformats.org/markup-compatibility/2006" xmlns:a14="http://schemas.microsoft.com/office/drawing/2010/main">
        <mc:Choice Requires="a14">
          <p:graphicFrame>
            <p:nvGraphicFramePr>
              <p:cNvPr id="14" name="表格 13"/>
              <p:cNvGraphicFramePr>
                <a:graphicFrameLocks noGrp="1"/>
              </p:cNvGraphicFramePr>
              <p:nvPr>
                <p:extLst>
                  <p:ext uri="{D42A27DB-BD31-4B8C-83A1-F6EECF244321}">
                    <p14:modId xmlns:p14="http://schemas.microsoft.com/office/powerpoint/2010/main" val="3637374656"/>
                  </p:ext>
                </p:extLst>
              </p:nvPr>
            </p:nvGraphicFramePr>
            <p:xfrm>
              <a:off x="6357825" y="1645474"/>
              <a:ext cx="5306644" cy="2595482"/>
            </p:xfrm>
            <a:graphic>
              <a:graphicData uri="http://schemas.openxmlformats.org/drawingml/2006/table">
                <a:tbl>
                  <a:tblPr firstRow="1" bandRow="1">
                    <a:tableStyleId>{5C22544A-7EE6-4342-B048-85BDC9FD1C3A}</a:tableStyleId>
                  </a:tblPr>
                  <a:tblGrid>
                    <a:gridCol w="1209421">
                      <a:extLst>
                        <a:ext uri="{9D8B030D-6E8A-4147-A177-3AD203B41FA5}">
                          <a16:colId xmlns:a16="http://schemas.microsoft.com/office/drawing/2014/main" val="2562089376"/>
                        </a:ext>
                      </a:extLst>
                    </a:gridCol>
                    <a:gridCol w="1043656">
                      <a:extLst>
                        <a:ext uri="{9D8B030D-6E8A-4147-A177-3AD203B41FA5}">
                          <a16:colId xmlns:a16="http://schemas.microsoft.com/office/drawing/2014/main" val="1282563124"/>
                        </a:ext>
                      </a:extLst>
                    </a:gridCol>
                    <a:gridCol w="1022035">
                      <a:extLst>
                        <a:ext uri="{9D8B030D-6E8A-4147-A177-3AD203B41FA5}">
                          <a16:colId xmlns:a16="http://schemas.microsoft.com/office/drawing/2014/main" val="2618728449"/>
                        </a:ext>
                      </a:extLst>
                    </a:gridCol>
                    <a:gridCol w="970203">
                      <a:extLst>
                        <a:ext uri="{9D8B030D-6E8A-4147-A177-3AD203B41FA5}">
                          <a16:colId xmlns:a16="http://schemas.microsoft.com/office/drawing/2014/main" val="1271211205"/>
                        </a:ext>
                      </a:extLst>
                    </a:gridCol>
                    <a:gridCol w="1061329">
                      <a:extLst>
                        <a:ext uri="{9D8B030D-6E8A-4147-A177-3AD203B41FA5}">
                          <a16:colId xmlns:a16="http://schemas.microsoft.com/office/drawing/2014/main" val="3948034823"/>
                        </a:ext>
                      </a:extLst>
                    </a:gridCol>
                  </a:tblGrid>
                  <a:tr h="280721">
                    <a:tc rowSpan="2">
                      <a:txBody>
                        <a:bodyPr/>
                        <a:lstStyle/>
                        <a:p>
                          <a:pPr algn="ctr"/>
                          <a:r>
                            <a:rPr lang="zh-CN" altLang="en-US" sz="1400" dirty="0" smtClean="0">
                              <a:latin typeface="微软雅黑" panose="020B0503020204020204" pitchFamily="34" charset="-122"/>
                              <a:ea typeface="微软雅黑" panose="020B0503020204020204" pitchFamily="34" charset="-122"/>
                            </a:rPr>
                            <a:t>测试项</a:t>
                          </a:r>
                          <a:endParaRPr lang="zh-CN" altLang="en-US" sz="1400" dirty="0">
                            <a:latin typeface="微软雅黑" panose="020B0503020204020204" pitchFamily="34" charset="-122"/>
                            <a:ea typeface="微软雅黑" panose="020B0503020204020204" pitchFamily="34" charset="-122"/>
                          </a:endParaRPr>
                        </a:p>
                      </a:txBody>
                      <a:tcPr anchor="ctr"/>
                    </a:tc>
                    <a:tc gridSpan="2">
                      <a:txBody>
                        <a:bodyPr/>
                        <a:lstStyle/>
                        <a:p>
                          <a:pPr algn="ctr"/>
                          <a:r>
                            <a:rPr lang="en-US" altLang="zh-CN" sz="1400" dirty="0" smtClean="0">
                              <a:latin typeface="微软雅黑" panose="020B0503020204020204" pitchFamily="34" charset="-122"/>
                              <a:ea typeface="微软雅黑" panose="020B0503020204020204" pitchFamily="34" charset="-122"/>
                            </a:rPr>
                            <a:t>X86</a:t>
                          </a:r>
                          <a:endParaRPr lang="zh-CN" altLang="en-US" sz="1400" dirty="0">
                            <a:latin typeface="微软雅黑" panose="020B0503020204020204" pitchFamily="34" charset="-122"/>
                            <a:ea typeface="微软雅黑" panose="020B0503020204020204" pitchFamily="34" charset="-122"/>
                          </a:endParaRPr>
                        </a:p>
                      </a:txBody>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tc>
                    <a:tc gridSpan="2">
                      <a:txBody>
                        <a:bodyPr/>
                        <a:lstStyle/>
                        <a:p>
                          <a:pPr algn="ctr"/>
                          <a:r>
                            <a:rPr lang="en-US" altLang="zh-CN" sz="1400" dirty="0" smtClean="0">
                              <a:latin typeface="微软雅黑" panose="020B0503020204020204" pitchFamily="34" charset="-122"/>
                              <a:ea typeface="微软雅黑" panose="020B0503020204020204" pitchFamily="34" charset="-122"/>
                            </a:rPr>
                            <a:t>ARM</a:t>
                          </a:r>
                          <a:endParaRPr lang="zh-CN" altLang="en-US" sz="1400" dirty="0">
                            <a:latin typeface="微软雅黑" panose="020B0503020204020204" pitchFamily="34" charset="-122"/>
                            <a:ea typeface="微软雅黑" panose="020B0503020204020204" pitchFamily="34" charset="-122"/>
                          </a:endParaRPr>
                        </a:p>
                      </a:txBody>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90571866"/>
                      </a:ext>
                    </a:extLst>
                  </a:tr>
                  <a:tr h="373358">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场景1 (16h)</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场景2(23h)</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场景1(7h)</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场景2(24h)</a:t>
                          </a:r>
                        </a:p>
                      </a:txBody>
                      <a:tcPr marL="68580" marR="68580" marT="0" marB="0" anchor="ctr"/>
                    </a:tc>
                    <a:extLst>
                      <a:ext uri="{0D108BD9-81ED-4DB2-BD59-A6C34878D82A}">
                        <a16:rowId xmlns:a16="http://schemas.microsoft.com/office/drawing/2014/main" val="2687959007"/>
                      </a:ext>
                    </a:extLst>
                  </a:tr>
                  <a:tr h="477225">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扫描页数 </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(10</a:t>
                          </a:r>
                          <a:r>
                            <a:rPr lang="en-US" altLang="zh-CN" sz="1400" kern="1200" baseline="30000" dirty="0" smtClean="0">
                              <a:solidFill>
                                <a:schemeClr val="dk1"/>
                              </a:solidFill>
                              <a:effectLst/>
                              <a:latin typeface="微软雅黑" panose="020B0503020204020204" pitchFamily="34" charset="-122"/>
                              <a:ea typeface="微软雅黑" panose="020B0503020204020204" pitchFamily="34" charset="-122"/>
                              <a:cs typeface="+mn-cs"/>
                            </a:rPr>
                            <a:t>6</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8.34</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82.48</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110.39</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80.31</a:t>
                          </a:r>
                        </a:p>
                      </a:txBody>
                      <a:tcPr marL="68580" marR="68580" marT="0" marB="0" anchor="ctr"/>
                    </a:tc>
                    <a:extLst>
                      <a:ext uri="{0D108BD9-81ED-4DB2-BD59-A6C34878D82A}">
                        <a16:rowId xmlns:a16="http://schemas.microsoft.com/office/drawing/2014/main" val="2816630743"/>
                      </a:ext>
                    </a:extLst>
                  </a:tr>
                  <a:tr h="477225">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合并页数 </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(10</a:t>
                          </a:r>
                          <a:r>
                            <a:rPr lang="en-US" altLang="zh-CN" sz="1400" kern="1200" baseline="30000" dirty="0" smtClean="0">
                              <a:solidFill>
                                <a:schemeClr val="dk1"/>
                              </a:solidFill>
                              <a:effectLst/>
                              <a:latin typeface="微软雅黑" panose="020B0503020204020204" pitchFamily="34" charset="-122"/>
                              <a:ea typeface="微软雅黑" panose="020B0503020204020204" pitchFamily="34" charset="-122"/>
                              <a:cs typeface="+mn-cs"/>
                            </a:rPr>
                            <a:t>6</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4.41 </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 </m:t>
                              </m:r>
                            </m:oMath>
                          </a14:m>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5.45 </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 </m:t>
                              </m:r>
                            </m:oMath>
                          </a14:m>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2.93 </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 </m:t>
                              </m:r>
                            </m:oMath>
                          </a14:m>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6.83 </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 </m:t>
                              </m:r>
                            </m:oMath>
                          </a14:m>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81901136"/>
                      </a:ext>
                    </a:extLst>
                  </a:tr>
                  <a:tr h="477225">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内存占用量</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 (GB)</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324.84 </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 </m:t>
                              </m:r>
                            </m:oMath>
                          </a14:m>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308.23</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 </m:t>
                              </m:r>
                            </m:oMath>
                          </a14:m>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487.</a:t>
                          </a:r>
                          <a:r>
                            <a:rPr lang="zh-CN" sz="1400" kern="1200" dirty="0" smtClean="0">
                              <a:solidFill>
                                <a:schemeClr val="dk1"/>
                              </a:solidFill>
                              <a:effectLst/>
                              <a:latin typeface="微软雅黑" panose="020B0503020204020204" pitchFamily="34" charset="-122"/>
                              <a:ea typeface="微软雅黑" panose="020B0503020204020204" pitchFamily="34" charset="-122"/>
                              <a:cs typeface="+mn-cs"/>
                            </a:rPr>
                            <a:t>82 </a:t>
                          </a:r>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298.29 </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m:t>
                              </m:r>
                            </m:oMath>
                          </a14:m>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709440656"/>
                      </a:ext>
                    </a:extLst>
                  </a:tr>
                  <a:tr h="330818">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响应时间</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 (s)</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241 </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 </m:t>
                              </m:r>
                            </m:oMath>
                          </a14:m>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272 </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 </m:t>
                              </m:r>
                            </m:oMath>
                          </a14:m>
                          <a:r>
                            <a:rPr lang="zh-CN" sz="1400" kern="1200" dirty="0" smtClean="0">
                              <a:solidFill>
                                <a:schemeClr val="dk1"/>
                              </a:solidFill>
                              <a:effectLst/>
                              <a:latin typeface="微软雅黑" panose="020B0503020204020204" pitchFamily="34" charset="-122"/>
                              <a:ea typeface="微软雅黑" panose="020B0503020204020204" pitchFamily="34" charset="-122"/>
                              <a:cs typeface="+mn-cs"/>
                            </a:rPr>
                            <a:t> </a:t>
                          </a:r>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351 </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 </m:t>
                              </m:r>
                            </m:oMath>
                          </a14:m>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407 </a:t>
                          </a:r>
                          <a14:m>
                            <m:oMath xmlns:m="http://schemas.openxmlformats.org/officeDocument/2006/math">
                              <m:r>
                                <a:rPr lang="zh-CN" sz="1400" kern="1200">
                                  <a:solidFill>
                                    <a:schemeClr val="dk1"/>
                                  </a:solidFill>
                                  <a:effectLst/>
                                  <a:latin typeface="Cambria Math" panose="02040503050406030204" pitchFamily="18" charset="0"/>
                                  <a:ea typeface="微软雅黑" panose="020B0503020204020204" pitchFamily="34" charset="-122"/>
                                  <a:cs typeface="+mn-cs"/>
                                </a:rPr>
                                <m:t>↑ </m:t>
                              </m:r>
                            </m:oMath>
                          </a14:m>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865538072"/>
                      </a:ext>
                    </a:extLst>
                  </a:tr>
                </a:tbl>
              </a:graphicData>
            </a:graphic>
          </p:graphicFrame>
        </mc:Choice>
        <mc:Fallback xmlns="">
          <p:graphicFrame>
            <p:nvGraphicFramePr>
              <p:cNvPr id="14" name="表格 13"/>
              <p:cNvGraphicFramePr>
                <a:graphicFrameLocks noGrp="1"/>
              </p:cNvGraphicFramePr>
              <p:nvPr>
                <p:extLst>
                  <p:ext uri="{D42A27DB-BD31-4B8C-83A1-F6EECF244321}">
                    <p14:modId xmlns:p14="http://schemas.microsoft.com/office/powerpoint/2010/main" val="3637374656"/>
                  </p:ext>
                </p:extLst>
              </p:nvPr>
            </p:nvGraphicFramePr>
            <p:xfrm>
              <a:off x="6357825" y="1645474"/>
              <a:ext cx="5306644" cy="2595482"/>
            </p:xfrm>
            <a:graphic>
              <a:graphicData uri="http://schemas.openxmlformats.org/drawingml/2006/table">
                <a:tbl>
                  <a:tblPr firstRow="1" bandRow="1">
                    <a:tableStyleId>{5C22544A-7EE6-4342-B048-85BDC9FD1C3A}</a:tableStyleId>
                  </a:tblPr>
                  <a:tblGrid>
                    <a:gridCol w="1209421">
                      <a:extLst>
                        <a:ext uri="{9D8B030D-6E8A-4147-A177-3AD203B41FA5}">
                          <a16:colId xmlns:a16="http://schemas.microsoft.com/office/drawing/2014/main" val="2562089376"/>
                        </a:ext>
                      </a:extLst>
                    </a:gridCol>
                    <a:gridCol w="1043656">
                      <a:extLst>
                        <a:ext uri="{9D8B030D-6E8A-4147-A177-3AD203B41FA5}">
                          <a16:colId xmlns:a16="http://schemas.microsoft.com/office/drawing/2014/main" val="1282563124"/>
                        </a:ext>
                      </a:extLst>
                    </a:gridCol>
                    <a:gridCol w="1022035">
                      <a:extLst>
                        <a:ext uri="{9D8B030D-6E8A-4147-A177-3AD203B41FA5}">
                          <a16:colId xmlns:a16="http://schemas.microsoft.com/office/drawing/2014/main" val="2618728449"/>
                        </a:ext>
                      </a:extLst>
                    </a:gridCol>
                    <a:gridCol w="970203">
                      <a:extLst>
                        <a:ext uri="{9D8B030D-6E8A-4147-A177-3AD203B41FA5}">
                          <a16:colId xmlns:a16="http://schemas.microsoft.com/office/drawing/2014/main" val="1271211205"/>
                        </a:ext>
                      </a:extLst>
                    </a:gridCol>
                    <a:gridCol w="1061329">
                      <a:extLst>
                        <a:ext uri="{9D8B030D-6E8A-4147-A177-3AD203B41FA5}">
                          <a16:colId xmlns:a16="http://schemas.microsoft.com/office/drawing/2014/main" val="3948034823"/>
                        </a:ext>
                      </a:extLst>
                    </a:gridCol>
                  </a:tblGrid>
                  <a:tr h="304800">
                    <a:tc rowSpan="2">
                      <a:txBody>
                        <a:bodyPr/>
                        <a:lstStyle/>
                        <a:p>
                          <a:pPr algn="ctr"/>
                          <a:r>
                            <a:rPr lang="zh-CN" altLang="en-US" sz="1400" dirty="0" smtClean="0">
                              <a:latin typeface="微软雅黑" panose="020B0503020204020204" pitchFamily="34" charset="-122"/>
                              <a:ea typeface="微软雅黑" panose="020B0503020204020204" pitchFamily="34" charset="-122"/>
                            </a:rPr>
                            <a:t>测试项</a:t>
                          </a:r>
                          <a:endParaRPr lang="zh-CN" altLang="en-US" sz="1400" dirty="0">
                            <a:latin typeface="微软雅黑" panose="020B0503020204020204" pitchFamily="34" charset="-122"/>
                            <a:ea typeface="微软雅黑" panose="020B0503020204020204" pitchFamily="34" charset="-122"/>
                          </a:endParaRPr>
                        </a:p>
                      </a:txBody>
                      <a:tcPr anchor="ctr"/>
                    </a:tc>
                    <a:tc gridSpan="2">
                      <a:txBody>
                        <a:bodyPr/>
                        <a:lstStyle/>
                        <a:p>
                          <a:pPr algn="ctr"/>
                          <a:r>
                            <a:rPr lang="en-US" altLang="zh-CN" sz="1400" dirty="0" smtClean="0">
                              <a:latin typeface="微软雅黑" panose="020B0503020204020204" pitchFamily="34" charset="-122"/>
                              <a:ea typeface="微软雅黑" panose="020B0503020204020204" pitchFamily="34" charset="-122"/>
                            </a:rPr>
                            <a:t>X86</a:t>
                          </a:r>
                          <a:endParaRPr lang="zh-CN" altLang="en-US" sz="1400" dirty="0">
                            <a:latin typeface="微软雅黑" panose="020B0503020204020204" pitchFamily="34" charset="-122"/>
                            <a:ea typeface="微软雅黑" panose="020B0503020204020204" pitchFamily="34" charset="-122"/>
                          </a:endParaRPr>
                        </a:p>
                      </a:txBody>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tc>
                    <a:tc gridSpan="2">
                      <a:txBody>
                        <a:bodyPr/>
                        <a:lstStyle/>
                        <a:p>
                          <a:pPr algn="ctr"/>
                          <a:r>
                            <a:rPr lang="en-US" altLang="zh-CN" sz="1400" dirty="0" smtClean="0">
                              <a:latin typeface="微软雅黑" panose="020B0503020204020204" pitchFamily="34" charset="-122"/>
                              <a:ea typeface="微软雅黑" panose="020B0503020204020204" pitchFamily="34" charset="-122"/>
                            </a:rPr>
                            <a:t>ARM</a:t>
                          </a:r>
                          <a:endParaRPr lang="zh-CN" altLang="en-US" sz="1400" dirty="0">
                            <a:latin typeface="微软雅黑" panose="020B0503020204020204" pitchFamily="34" charset="-122"/>
                            <a:ea typeface="微软雅黑" panose="020B0503020204020204" pitchFamily="34" charset="-122"/>
                          </a:endParaRPr>
                        </a:p>
                      </a:txBody>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90571866"/>
                      </a:ext>
                    </a:extLst>
                  </a:tr>
                  <a:tr h="405384">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场景1 (16h)</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场景2(23h)</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场景1(7h)</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场景2(24h)</a:t>
                          </a:r>
                        </a:p>
                      </a:txBody>
                      <a:tcPr marL="68580" marR="68580" marT="0" marB="0" anchor="ctr"/>
                    </a:tc>
                    <a:extLst>
                      <a:ext uri="{0D108BD9-81ED-4DB2-BD59-A6C34878D82A}">
                        <a16:rowId xmlns:a16="http://schemas.microsoft.com/office/drawing/2014/main" val="2687959007"/>
                      </a:ext>
                    </a:extLst>
                  </a:tr>
                  <a:tr h="518160">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扫描页数 </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(10</a:t>
                          </a:r>
                          <a:r>
                            <a:rPr lang="en-US" altLang="zh-CN" sz="1400" kern="1200" baseline="30000" dirty="0" smtClean="0">
                              <a:solidFill>
                                <a:schemeClr val="dk1"/>
                              </a:solidFill>
                              <a:effectLst/>
                              <a:latin typeface="微软雅黑" panose="020B0503020204020204" pitchFamily="34" charset="-122"/>
                              <a:ea typeface="微软雅黑" panose="020B0503020204020204" pitchFamily="34" charset="-122"/>
                              <a:cs typeface="+mn-cs"/>
                            </a:rPr>
                            <a:t>6</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8.34</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82.48</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110.39</a:t>
                          </a:r>
                        </a:p>
                      </a:txBody>
                      <a:tcPr marL="68580" marR="68580" marT="0" marB="0" anchor="ctr"/>
                    </a:tc>
                    <a:tc>
                      <a:txBody>
                        <a:bodyPr/>
                        <a:lstStyle/>
                        <a:p>
                          <a:pPr marL="0" indent="182880" algn="ctr" defTabSz="914400" rtl="0" eaLnBrk="1" fontAlgn="base" latinLnBrk="0" hangingPunct="1">
                            <a:lnSpc>
                              <a:spcPct val="95000"/>
                            </a:lnSpc>
                            <a:spcAft>
                              <a:spcPts val="0"/>
                            </a:spcAft>
                            <a:tabLst>
                              <a:tab pos="182880" algn="l"/>
                            </a:tabLst>
                          </a:pPr>
                          <a:r>
                            <a:rPr lang="zh-CN" sz="1400" kern="1200">
                              <a:solidFill>
                                <a:schemeClr val="dk1"/>
                              </a:solidFill>
                              <a:effectLst/>
                              <a:latin typeface="微软雅黑" panose="020B0503020204020204" pitchFamily="34" charset="-122"/>
                              <a:ea typeface="微软雅黑" panose="020B0503020204020204" pitchFamily="34" charset="-122"/>
                              <a:cs typeface="+mn-cs"/>
                            </a:rPr>
                            <a:t>80.31</a:t>
                          </a:r>
                        </a:p>
                      </a:txBody>
                      <a:tcPr marL="68580" marR="68580" marT="0" marB="0" anchor="ctr"/>
                    </a:tc>
                    <a:extLst>
                      <a:ext uri="{0D108BD9-81ED-4DB2-BD59-A6C34878D82A}">
                        <a16:rowId xmlns:a16="http://schemas.microsoft.com/office/drawing/2014/main" val="2816630743"/>
                      </a:ext>
                    </a:extLst>
                  </a:tr>
                  <a:tr h="518160">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合并页数 </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(10</a:t>
                          </a:r>
                          <a:r>
                            <a:rPr lang="en-US" altLang="zh-CN" sz="1400" kern="1200" baseline="30000" dirty="0" smtClean="0">
                              <a:solidFill>
                                <a:schemeClr val="dk1"/>
                              </a:solidFill>
                              <a:effectLst/>
                              <a:latin typeface="微软雅黑" panose="020B0503020204020204" pitchFamily="34" charset="-122"/>
                              <a:ea typeface="微软雅黑" panose="020B0503020204020204" pitchFamily="34" charset="-122"/>
                              <a:cs typeface="+mn-cs"/>
                            </a:rPr>
                            <a:t>6</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p>
                      </a:txBody>
                      <a:tcPr marL="68580" marR="68580" marT="0" marB="0" anchor="ctr">
                        <a:blipFill>
                          <a:blip r:embed="rId4"/>
                          <a:stretch>
                            <a:fillRect l="-116959" t="-238824" r="-295906" b="-172941"/>
                          </a:stretch>
                        </a:blipFill>
                      </a:tcPr>
                    </a:tc>
                    <a:tc>
                      <a:txBody>
                        <a:bodyPr/>
                        <a:lstStyle/>
                        <a:p>
                          <a:endParaRPr lang="zh-CN"/>
                        </a:p>
                      </a:txBody>
                      <a:tcPr marL="68580" marR="68580" marT="0" marB="0" anchor="ctr">
                        <a:blipFill>
                          <a:blip r:embed="rId4"/>
                          <a:stretch>
                            <a:fillRect l="-220833" t="-238824" r="-201190" b="-172941"/>
                          </a:stretch>
                        </a:blipFill>
                      </a:tcPr>
                    </a:tc>
                    <a:tc>
                      <a:txBody>
                        <a:bodyPr/>
                        <a:lstStyle/>
                        <a:p>
                          <a:endParaRPr lang="zh-CN"/>
                        </a:p>
                      </a:txBody>
                      <a:tcPr marL="68580" marR="68580" marT="0" marB="0" anchor="ctr">
                        <a:blipFill>
                          <a:blip r:embed="rId4"/>
                          <a:stretch>
                            <a:fillRect l="-336875" t="-238824" r="-111250" b="-172941"/>
                          </a:stretch>
                        </a:blipFill>
                      </a:tcPr>
                    </a:tc>
                    <a:tc>
                      <a:txBody>
                        <a:bodyPr/>
                        <a:lstStyle/>
                        <a:p>
                          <a:endParaRPr lang="zh-CN"/>
                        </a:p>
                      </a:txBody>
                      <a:tcPr marL="68580" marR="68580" marT="0" marB="0" anchor="ctr">
                        <a:blipFill>
                          <a:blip r:embed="rId4"/>
                          <a:stretch>
                            <a:fillRect l="-401724" t="-238824" r="-2299" b="-172941"/>
                          </a:stretch>
                        </a:blipFill>
                      </a:tcPr>
                    </a:tc>
                    <a:extLst>
                      <a:ext uri="{0D108BD9-81ED-4DB2-BD59-A6C34878D82A}">
                        <a16:rowId xmlns:a16="http://schemas.microsoft.com/office/drawing/2014/main" val="1081901136"/>
                      </a:ext>
                    </a:extLst>
                  </a:tr>
                  <a:tr h="518160">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内存占用量</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 (GB)</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p>
                      </a:txBody>
                      <a:tcPr marL="68580" marR="68580" marT="0" marB="0" anchor="ctr">
                        <a:blipFill>
                          <a:blip r:embed="rId4"/>
                          <a:stretch>
                            <a:fillRect l="-116959" t="-334884" r="-295906" b="-70930"/>
                          </a:stretch>
                        </a:blipFill>
                      </a:tcPr>
                    </a:tc>
                    <a:tc>
                      <a:txBody>
                        <a:bodyPr/>
                        <a:lstStyle/>
                        <a:p>
                          <a:endParaRPr lang="zh-CN"/>
                        </a:p>
                      </a:txBody>
                      <a:tcPr marL="68580" marR="68580" marT="0" marB="0" anchor="ctr">
                        <a:blipFill>
                          <a:blip r:embed="rId4"/>
                          <a:stretch>
                            <a:fillRect l="-220833" t="-334884" r="-201190" b="-70930"/>
                          </a:stretch>
                        </a:blipFill>
                      </a:tcPr>
                    </a:tc>
                    <a:tc>
                      <a:txBody>
                        <a:bodyPr/>
                        <a:lstStyle/>
                        <a:p>
                          <a:pPr marL="0" indent="182880" algn="ctr" defTabSz="914400" rtl="0" eaLnBrk="1" fontAlgn="base" latinLnBrk="0" hangingPunct="1">
                            <a:lnSpc>
                              <a:spcPct val="95000"/>
                            </a:lnSpc>
                            <a:spcAft>
                              <a:spcPts val="0"/>
                            </a:spcAft>
                            <a:tabLst>
                              <a:tab pos="182880" algn="l"/>
                            </a:tabLst>
                          </a:pPr>
                          <a:r>
                            <a:rPr lang="zh-CN" sz="1400" kern="1200" dirty="0">
                              <a:solidFill>
                                <a:schemeClr val="dk1"/>
                              </a:solidFill>
                              <a:effectLst/>
                              <a:latin typeface="微软雅黑" panose="020B0503020204020204" pitchFamily="34" charset="-122"/>
                              <a:ea typeface="微软雅黑" panose="020B0503020204020204" pitchFamily="34" charset="-122"/>
                              <a:cs typeface="+mn-cs"/>
                            </a:rPr>
                            <a:t>487.</a:t>
                          </a:r>
                          <a:r>
                            <a:rPr lang="zh-CN" sz="1400" kern="1200" dirty="0" smtClean="0">
                              <a:solidFill>
                                <a:schemeClr val="dk1"/>
                              </a:solidFill>
                              <a:effectLst/>
                              <a:latin typeface="微软雅黑" panose="020B0503020204020204" pitchFamily="34" charset="-122"/>
                              <a:ea typeface="微软雅黑" panose="020B0503020204020204" pitchFamily="34" charset="-122"/>
                              <a:cs typeface="+mn-cs"/>
                            </a:rPr>
                            <a:t>82 </a:t>
                          </a:r>
                          <a:endParaRPr 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endParaRPr lang="zh-CN"/>
                        </a:p>
                      </a:txBody>
                      <a:tcPr marL="68580" marR="68580" marT="0" marB="0" anchor="ctr">
                        <a:blipFill>
                          <a:blip r:embed="rId4"/>
                          <a:stretch>
                            <a:fillRect l="-401724" t="-334884" r="-2299" b="-70930"/>
                          </a:stretch>
                        </a:blipFill>
                      </a:tcPr>
                    </a:tc>
                    <a:extLst>
                      <a:ext uri="{0D108BD9-81ED-4DB2-BD59-A6C34878D82A}">
                        <a16:rowId xmlns:a16="http://schemas.microsoft.com/office/drawing/2014/main" val="2709440656"/>
                      </a:ext>
                    </a:extLst>
                  </a:tr>
                  <a:tr h="330818">
                    <a:tc>
                      <a:txBody>
                        <a:bodyPr/>
                        <a:lstStyle/>
                        <a:p>
                          <a:r>
                            <a:rPr lang="zh-CN" altLang="zh-CN" sz="1400" kern="1200" dirty="0" smtClean="0">
                              <a:solidFill>
                                <a:schemeClr val="dk1"/>
                              </a:solidFill>
                              <a:effectLst/>
                              <a:latin typeface="微软雅黑" panose="020B0503020204020204" pitchFamily="34" charset="-122"/>
                              <a:ea typeface="微软雅黑" panose="020B0503020204020204" pitchFamily="34" charset="-122"/>
                              <a:cs typeface="+mn-cs"/>
                            </a:rPr>
                            <a:t>响应时间</a:t>
                          </a:r>
                          <a:r>
                            <a:rPr lang="en-US" altLang="zh-CN" sz="1400" kern="1200" dirty="0" smtClean="0">
                              <a:solidFill>
                                <a:schemeClr val="dk1"/>
                              </a:solidFill>
                              <a:effectLst/>
                              <a:latin typeface="微软雅黑" panose="020B0503020204020204" pitchFamily="34" charset="-122"/>
                              <a:ea typeface="微软雅黑" panose="020B0503020204020204" pitchFamily="34" charset="-122"/>
                              <a:cs typeface="+mn-cs"/>
                            </a:rPr>
                            <a:t> (s)</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p>
                      </a:txBody>
                      <a:tcPr marL="68580" marR="68580" marT="0" marB="0" anchor="ctr">
                        <a:blipFill>
                          <a:blip r:embed="rId4"/>
                          <a:stretch>
                            <a:fillRect l="-116959" t="-692593" r="-295906" b="-12963"/>
                          </a:stretch>
                        </a:blipFill>
                      </a:tcPr>
                    </a:tc>
                    <a:tc>
                      <a:txBody>
                        <a:bodyPr/>
                        <a:lstStyle/>
                        <a:p>
                          <a:endParaRPr lang="zh-CN"/>
                        </a:p>
                      </a:txBody>
                      <a:tcPr marL="68580" marR="68580" marT="0" marB="0" anchor="ctr">
                        <a:blipFill>
                          <a:blip r:embed="rId4"/>
                          <a:stretch>
                            <a:fillRect l="-220833" t="-692593" r="-201190" b="-12963"/>
                          </a:stretch>
                        </a:blipFill>
                      </a:tcPr>
                    </a:tc>
                    <a:tc>
                      <a:txBody>
                        <a:bodyPr/>
                        <a:lstStyle/>
                        <a:p>
                          <a:endParaRPr lang="zh-CN"/>
                        </a:p>
                      </a:txBody>
                      <a:tcPr marL="68580" marR="68580" marT="0" marB="0" anchor="ctr">
                        <a:blipFill>
                          <a:blip r:embed="rId4"/>
                          <a:stretch>
                            <a:fillRect l="-336875" t="-692593" r="-111250" b="-12963"/>
                          </a:stretch>
                        </a:blipFill>
                      </a:tcPr>
                    </a:tc>
                    <a:tc>
                      <a:txBody>
                        <a:bodyPr/>
                        <a:lstStyle/>
                        <a:p>
                          <a:endParaRPr lang="zh-CN"/>
                        </a:p>
                      </a:txBody>
                      <a:tcPr marL="68580" marR="68580" marT="0" marB="0" anchor="ctr">
                        <a:blipFill>
                          <a:blip r:embed="rId4"/>
                          <a:stretch>
                            <a:fillRect l="-401724" t="-692593" r="-2299" b="-12963"/>
                          </a:stretch>
                        </a:blipFill>
                      </a:tcPr>
                    </a:tc>
                    <a:extLst>
                      <a:ext uri="{0D108BD9-81ED-4DB2-BD59-A6C34878D82A}">
                        <a16:rowId xmlns:a16="http://schemas.microsoft.com/office/drawing/2014/main" val="2865538072"/>
                      </a:ext>
                    </a:extLst>
                  </a:tr>
                </a:tbl>
              </a:graphicData>
            </a:graphic>
          </p:graphicFrame>
        </mc:Fallback>
      </mc:AlternateContent>
      <p:sp>
        <p:nvSpPr>
          <p:cNvPr id="15" name="文本占位符 2">
            <a:extLst>
              <a:ext uri="{FF2B5EF4-FFF2-40B4-BE49-F238E27FC236}">
                <a16:creationId xmlns:a16="http://schemas.microsoft.com/office/drawing/2014/main" id="{9CB10B10-E3B5-E1C1-48E3-8EC5B7EE596B}"/>
              </a:ext>
            </a:extLst>
          </p:cNvPr>
          <p:cNvSpPr txBox="1">
            <a:spLocks/>
          </p:cNvSpPr>
          <p:nvPr/>
        </p:nvSpPr>
        <p:spPr>
          <a:xfrm>
            <a:off x="8208676" y="4251061"/>
            <a:ext cx="2349077" cy="338554"/>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en-US" altLang="zh-CN" dirty="0"/>
              <a:t>PAMD</a:t>
            </a:r>
            <a:r>
              <a:rPr lang="zh-CN" altLang="zh-CN" dirty="0"/>
              <a:t>技术测试结果</a:t>
            </a:r>
            <a:endParaRPr lang="zh-CN" altLang="en-US" dirty="0"/>
          </a:p>
        </p:txBody>
      </p:sp>
      <p:sp>
        <p:nvSpPr>
          <p:cNvPr id="16" name="右箭头 15"/>
          <p:cNvSpPr/>
          <p:nvPr/>
        </p:nvSpPr>
        <p:spPr>
          <a:xfrm>
            <a:off x="5615351" y="2719754"/>
            <a:ext cx="592016" cy="474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5707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54593" y="480432"/>
            <a:ext cx="1826141" cy="584775"/>
          </a:xfrm>
          <a:prstGeom prst="rect">
            <a:avLst/>
          </a:prstGeom>
          <a:noFill/>
        </p:spPr>
        <p:txBody>
          <a:bodyPr wrap="none" rtlCol="0">
            <a:spAutoFit/>
          </a:bodyPr>
          <a:lstStyle/>
          <a:p>
            <a:pPr lvl="0">
              <a:defRPr/>
            </a:pPr>
            <a:r>
              <a:rPr kumimoji="1" lang="zh-CN" altLang="en-US" sz="3200" b="1" smtClean="0">
                <a:solidFill>
                  <a:srgbClr val="1A1A1A"/>
                </a:solidFill>
                <a:latin typeface="微软雅黑" panose="020B0503020204020204" pitchFamily="34" charset="-122"/>
                <a:ea typeface="微软雅黑" panose="020B0503020204020204" pitchFamily="34" charset="-122"/>
              </a:rPr>
              <a:t>五、结论</a:t>
            </a:r>
            <a:endParaRPr kumimoji="1" lang="zh-CN" altLang="en-US" sz="3200" b="1" dirty="0">
              <a:solidFill>
                <a:srgbClr val="1A1A1A"/>
              </a:solidFill>
              <a:latin typeface="微软雅黑" panose="020B0503020204020204" pitchFamily="34" charset="-122"/>
              <a:ea typeface="微软雅黑" panose="020B0503020204020204" pitchFamily="34" charset="-122"/>
            </a:endParaRPr>
          </a:p>
        </p:txBody>
      </p:sp>
      <p:sp>
        <p:nvSpPr>
          <p:cNvPr id="11" name="文本占位符 2">
            <a:extLst>
              <a:ext uri="{FF2B5EF4-FFF2-40B4-BE49-F238E27FC236}">
                <a16:creationId xmlns:a16="http://schemas.microsoft.com/office/drawing/2014/main" id="{9CB10B10-E3B5-E1C1-48E3-8EC5B7EE596B}"/>
              </a:ext>
            </a:extLst>
          </p:cNvPr>
          <p:cNvSpPr txBox="1">
            <a:spLocks/>
          </p:cNvSpPr>
          <p:nvPr/>
        </p:nvSpPr>
        <p:spPr>
          <a:xfrm>
            <a:off x="460793" y="1186293"/>
            <a:ext cx="11057130" cy="3416320"/>
          </a:xfrm>
          <a:prstGeom prst="rect">
            <a:avLst/>
          </a:prstGeom>
          <a:noFill/>
        </p:spPr>
        <p:txBody>
          <a:bodyPr wrap="square">
            <a:spAutoFit/>
          </a:bodyPr>
          <a:lstStyle>
            <a:defPPr>
              <a:defRPr lang="zh-CN"/>
            </a:defPPr>
            <a:lvl1pPr marL="285750" indent="-285750">
              <a:buFont typeface="Wingdings" panose="05000000000000000000" pitchFamily="2" charset="2"/>
              <a:buChar char="n"/>
              <a:defRPr b="0">
                <a:latin typeface="微软雅黑" panose="020B0503020204020204" pitchFamily="34" charset="-122"/>
                <a:ea typeface="微软雅黑" panose="020B0503020204020204" pitchFamily="34" charset="-122"/>
              </a:defRPr>
            </a:lvl1pPr>
          </a:lstStyle>
          <a:p>
            <a:r>
              <a:rPr lang="en-US" altLang="zh-CN" dirty="0"/>
              <a:t>PAMD</a:t>
            </a:r>
            <a:r>
              <a:rPr lang="zh-CN" altLang="en-US" dirty="0"/>
              <a:t>通过引入一个新的内核模块，使得特定进程能够动态地加入或移出</a:t>
            </a:r>
            <a:r>
              <a:rPr lang="en-US" altLang="zh-CN" dirty="0"/>
              <a:t>KSM</a:t>
            </a:r>
            <a:r>
              <a:rPr lang="zh-CN" altLang="en-US" dirty="0"/>
              <a:t>扫描列表，从而克服了现有内存合并技术的局限性，实现了更细粒度的内存合并管理</a:t>
            </a:r>
            <a:r>
              <a:rPr lang="zh-CN" altLang="en-US" dirty="0" smtClean="0"/>
              <a:t>。</a:t>
            </a:r>
            <a:endParaRPr lang="en-US" altLang="zh-CN" dirty="0" smtClean="0"/>
          </a:p>
          <a:p>
            <a:pPr marL="0" indent="0">
              <a:buNone/>
            </a:pPr>
            <a:endParaRPr lang="zh-CN" altLang="en-US" dirty="0"/>
          </a:p>
          <a:p>
            <a:r>
              <a:rPr lang="en-US" altLang="zh-CN" dirty="0"/>
              <a:t>PAMD</a:t>
            </a:r>
            <a:r>
              <a:rPr lang="zh-CN" altLang="en-US" dirty="0"/>
              <a:t>实现了一个动态调整算法，该算法利用内存合并效率和可配置的阈值参数，根据系统范围内的内存合并条件动态调整进程的内存合并状态，进一步提高了内存管理效率</a:t>
            </a:r>
            <a:r>
              <a:rPr lang="zh-CN" altLang="en-US" dirty="0" smtClean="0"/>
              <a:t>。</a:t>
            </a:r>
            <a:endParaRPr lang="en-US" altLang="zh-CN" dirty="0" smtClean="0"/>
          </a:p>
          <a:p>
            <a:pPr marL="0" indent="0">
              <a:buNone/>
            </a:pPr>
            <a:endParaRPr lang="zh-CN" altLang="en-US" dirty="0"/>
          </a:p>
          <a:p>
            <a:r>
              <a:rPr lang="zh-CN" altLang="en-US" dirty="0"/>
              <a:t>多组实验结果表明，</a:t>
            </a:r>
            <a:r>
              <a:rPr lang="en-US" altLang="zh-CN" dirty="0"/>
              <a:t>PAMD</a:t>
            </a:r>
            <a:r>
              <a:rPr lang="zh-CN" altLang="en-US" dirty="0"/>
              <a:t>技术在内存合并的灵活性和效率方面明显优于传统</a:t>
            </a:r>
            <a:r>
              <a:rPr lang="en-US" altLang="zh-CN" dirty="0"/>
              <a:t>KSM</a:t>
            </a:r>
            <a:r>
              <a:rPr lang="zh-CN" altLang="en-US" dirty="0"/>
              <a:t>方法，实现了在</a:t>
            </a:r>
            <a:r>
              <a:rPr lang="en-US" altLang="zh-CN" dirty="0"/>
              <a:t>X86</a:t>
            </a:r>
            <a:r>
              <a:rPr lang="zh-CN" altLang="en-US" dirty="0"/>
              <a:t>和</a:t>
            </a:r>
            <a:r>
              <a:rPr lang="en-US" altLang="zh-CN" dirty="0"/>
              <a:t>ARM</a:t>
            </a:r>
            <a:r>
              <a:rPr lang="zh-CN" altLang="en-US" dirty="0"/>
              <a:t>架构上更高效的内存管理和更高的内存利用率，凸显了广泛的</a:t>
            </a:r>
            <a:r>
              <a:rPr lang="zh-CN" altLang="en-US" dirty="0" smtClean="0"/>
              <a:t>适用性。</a:t>
            </a:r>
            <a:endParaRPr lang="en-US" altLang="zh-CN" dirty="0" smtClean="0"/>
          </a:p>
          <a:p>
            <a:endParaRPr lang="en-US" altLang="zh-CN" dirty="0"/>
          </a:p>
          <a:p>
            <a:r>
              <a:rPr lang="zh-CN" altLang="en-US" dirty="0"/>
              <a:t>目前，浪潮云正在进行</a:t>
            </a:r>
            <a:r>
              <a:rPr lang="en-US" altLang="zh-CN" dirty="0"/>
              <a:t>PAMD</a:t>
            </a:r>
            <a:r>
              <a:rPr lang="zh-CN" altLang="en-US" dirty="0"/>
              <a:t>技术在内核</a:t>
            </a:r>
            <a:r>
              <a:rPr lang="en-US" altLang="zh-CN" dirty="0"/>
              <a:t>6.6</a:t>
            </a:r>
            <a:r>
              <a:rPr lang="zh-CN" altLang="en-US" dirty="0"/>
              <a:t>版本的适配验证工作</a:t>
            </a:r>
            <a:r>
              <a:rPr lang="zh-CN" altLang="en-US" dirty="0" smtClean="0"/>
              <a:t>。</a:t>
            </a:r>
            <a:endParaRPr lang="en-US" altLang="zh-CN" dirty="0" smtClean="0"/>
          </a:p>
          <a:p>
            <a:pPr marL="0" indent="0">
              <a:buNone/>
            </a:pPr>
            <a:endParaRPr lang="zh-CN" altLang="en-US" dirty="0"/>
          </a:p>
          <a:p>
            <a:r>
              <a:rPr lang="zh-CN" altLang="en-US" dirty="0"/>
              <a:t>未来的研究将专注于优化动态调整，验证更多的应用场景适用性，并进一步增强</a:t>
            </a:r>
            <a:r>
              <a:rPr lang="en-US" altLang="zh-CN" dirty="0"/>
              <a:t>PAMD</a:t>
            </a:r>
            <a:r>
              <a:rPr lang="zh-CN" altLang="en-US" dirty="0"/>
              <a:t>技术的性能。</a:t>
            </a:r>
          </a:p>
        </p:txBody>
      </p:sp>
    </p:spTree>
    <p:extLst>
      <p:ext uri="{BB962C8B-B14F-4D97-AF65-F5344CB8AC3E}">
        <p14:creationId xmlns:p14="http://schemas.microsoft.com/office/powerpoint/2010/main" val="1194890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105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1"/>
          <p:cNvSpPr>
            <a:spLocks noChangeAspect="1"/>
          </p:cNvSpPr>
          <p:nvPr/>
        </p:nvSpPr>
        <p:spPr bwMode="auto">
          <a:xfrm>
            <a:off x="0" y="-6351"/>
            <a:ext cx="5350213" cy="6237101"/>
          </a:xfrm>
          <a:custGeom>
            <a:avLst/>
            <a:gdLst>
              <a:gd name="T0" fmla="*/ 0 w 1793"/>
              <a:gd name="T1" fmla="*/ 1966 h 1966"/>
              <a:gd name="T2" fmla="*/ 1759 w 1793"/>
              <a:gd name="T3" fmla="*/ 1035 h 1966"/>
              <a:gd name="T4" fmla="*/ 1764 w 1793"/>
              <a:gd name="T5" fmla="*/ 955 h 1966"/>
              <a:gd name="T6" fmla="*/ 356 w 1793"/>
              <a:gd name="T7" fmla="*/ 0 h 1966"/>
              <a:gd name="T8" fmla="*/ 0 w 1793"/>
              <a:gd name="T9" fmla="*/ 0 h 1966"/>
              <a:gd name="T10" fmla="*/ 0 w 1793"/>
              <a:gd name="T11" fmla="*/ 1966 h 1966"/>
            </a:gdLst>
            <a:ahLst/>
            <a:cxnLst>
              <a:cxn ang="0">
                <a:pos x="T0" y="T1"/>
              </a:cxn>
              <a:cxn ang="0">
                <a:pos x="T2" y="T3"/>
              </a:cxn>
              <a:cxn ang="0">
                <a:pos x="T4" y="T5"/>
              </a:cxn>
              <a:cxn ang="0">
                <a:pos x="T6" y="T7"/>
              </a:cxn>
              <a:cxn ang="0">
                <a:pos x="T8" y="T9"/>
              </a:cxn>
              <a:cxn ang="0">
                <a:pos x="T10" y="T11"/>
              </a:cxn>
            </a:cxnLst>
            <a:rect l="0" t="0" r="r" b="b"/>
            <a:pathLst>
              <a:path w="1793" h="1966">
                <a:moveTo>
                  <a:pt x="0" y="1966"/>
                </a:moveTo>
                <a:cubicBezTo>
                  <a:pt x="1759" y="1035"/>
                  <a:pt x="1759" y="1035"/>
                  <a:pt x="1759" y="1035"/>
                </a:cubicBezTo>
                <a:cubicBezTo>
                  <a:pt x="1790" y="1018"/>
                  <a:pt x="1793" y="975"/>
                  <a:pt x="1764" y="955"/>
                </a:cubicBezTo>
                <a:cubicBezTo>
                  <a:pt x="356" y="0"/>
                  <a:pt x="356" y="0"/>
                  <a:pt x="356" y="0"/>
                </a:cubicBezTo>
                <a:cubicBezTo>
                  <a:pt x="0" y="0"/>
                  <a:pt x="0" y="0"/>
                  <a:pt x="0" y="0"/>
                </a:cubicBezTo>
                <a:lnTo>
                  <a:pt x="0" y="1966"/>
                </a:lnTo>
                <a:close/>
              </a:path>
            </a:pathLst>
          </a:custGeom>
          <a:blipFill dpi="0" rotWithShape="1">
            <a:blip r:embed="rId17">
              <a:extLst>
                <a:ext uri="{28A0092B-C50C-407E-A947-70E740481C1C}">
                  <a14:useLocalDpi xmlns:a14="http://schemas.microsoft.com/office/drawing/2010/main" val="0"/>
                </a:ext>
              </a:extLst>
            </a:blip>
            <a:srcRect/>
            <a:stretch>
              <a:fillRect l="-42301" t="-12914" r="-56305" b="-12914"/>
            </a:stretch>
          </a:bli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Rockwell" panose="02060603020205020403"/>
              <a:ea typeface="宋体" panose="02010600030101010101" pitchFamily="2" charset="-122"/>
              <a:cs typeface="+mn-cs"/>
            </a:endParaRPr>
          </a:p>
        </p:txBody>
      </p:sp>
      <p:sp>
        <p:nvSpPr>
          <p:cNvPr id="15" name="文本框 14"/>
          <p:cNvSpPr txBox="1"/>
          <p:nvPr/>
        </p:nvSpPr>
        <p:spPr>
          <a:xfrm>
            <a:off x="3052354" y="2504048"/>
            <a:ext cx="131573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4200" b="0" i="0" u="none" strike="noStrike" kern="1200" cap="none" spc="0" normalizeH="0" baseline="0" noProof="0" dirty="0">
                <a:ln>
                  <a:noFill/>
                </a:ln>
                <a:solidFill>
                  <a:srgbClr val="223F73"/>
                </a:solidFill>
                <a:effectLst/>
                <a:uLnTx/>
                <a:uFillTx/>
                <a:latin typeface="微软雅黑" panose="020B0503020204020204" pitchFamily="34" charset="-122"/>
                <a:ea typeface="微软雅黑" panose="020B0503020204020204" pitchFamily="34" charset="-122"/>
                <a:cs typeface="+mn-cs"/>
              </a:rPr>
              <a:t>目录</a:t>
            </a:r>
          </a:p>
        </p:txBody>
      </p:sp>
      <p:sp>
        <p:nvSpPr>
          <p:cNvPr id="16" name="文本框 15"/>
          <p:cNvSpPr txBox="1"/>
          <p:nvPr/>
        </p:nvSpPr>
        <p:spPr>
          <a:xfrm>
            <a:off x="3048804" y="3183385"/>
            <a:ext cx="135494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500" b="0" i="0" u="none" strike="noStrike" kern="1200" cap="none" spc="0" normalizeH="0" baseline="0" noProof="0" dirty="0">
                <a:ln>
                  <a:noFill/>
                </a:ln>
                <a:solidFill>
                  <a:srgbClr val="223F73"/>
                </a:solidFill>
                <a:effectLst/>
                <a:uLnTx/>
                <a:uFillTx/>
                <a:latin typeface="微软雅黑" panose="020B0503020204020204" pitchFamily="34" charset="-122"/>
                <a:ea typeface="微软雅黑" panose="020B0503020204020204" pitchFamily="34" charset="-122"/>
                <a:cs typeface="+mn-cs"/>
              </a:rPr>
              <a:t>CONTENTS</a:t>
            </a:r>
            <a:endParaRPr kumimoji="1" lang="zh-CN" altLang="en-US" sz="1500" b="0" i="0" u="none" strike="noStrike" kern="1200" cap="none" spc="0" normalizeH="0" baseline="0" noProof="0" dirty="0">
              <a:ln>
                <a:noFill/>
              </a:ln>
              <a:solidFill>
                <a:srgbClr val="223F73"/>
              </a:solidFill>
              <a:effectLst/>
              <a:uLnTx/>
              <a:uFillTx/>
              <a:latin typeface="微软雅黑" panose="020B0503020204020204" pitchFamily="34" charset="-122"/>
              <a:ea typeface="微软雅黑" panose="020B0503020204020204" pitchFamily="34" charset="-122"/>
              <a:cs typeface="+mn-cs"/>
            </a:endParaRPr>
          </a:p>
        </p:txBody>
      </p:sp>
      <p:sp>
        <p:nvSpPr>
          <p:cNvPr id="17" name="Freeform 7"/>
          <p:cNvSpPr/>
          <p:nvPr/>
        </p:nvSpPr>
        <p:spPr bwMode="auto">
          <a:xfrm>
            <a:off x="4085040" y="3360117"/>
            <a:ext cx="921870" cy="1067958"/>
          </a:xfrm>
          <a:custGeom>
            <a:avLst/>
            <a:gdLst>
              <a:gd name="T0" fmla="*/ 177 w 775"/>
              <a:gd name="T1" fmla="*/ 14 h 845"/>
              <a:gd name="T2" fmla="*/ 754 w 775"/>
              <a:gd name="T3" fmla="*/ 405 h 845"/>
              <a:gd name="T4" fmla="*/ 751 w 775"/>
              <a:gd name="T5" fmla="*/ 463 h 845"/>
              <a:gd name="T6" fmla="*/ 54 w 775"/>
              <a:gd name="T7" fmla="*/ 832 h 845"/>
              <a:gd name="T8" fmla="*/ 4 w 775"/>
              <a:gd name="T9" fmla="*/ 797 h 845"/>
              <a:gd name="T10" fmla="*/ 125 w 775"/>
              <a:gd name="T11" fmla="*/ 37 h 845"/>
              <a:gd name="T12" fmla="*/ 177 w 775"/>
              <a:gd name="T13" fmla="*/ 14 h 845"/>
            </a:gdLst>
            <a:ahLst/>
            <a:cxnLst>
              <a:cxn ang="0">
                <a:pos x="T0" y="T1"/>
              </a:cxn>
              <a:cxn ang="0">
                <a:pos x="T2" y="T3"/>
              </a:cxn>
              <a:cxn ang="0">
                <a:pos x="T4" y="T5"/>
              </a:cxn>
              <a:cxn ang="0">
                <a:pos x="T6" y="T7"/>
              </a:cxn>
              <a:cxn ang="0">
                <a:pos x="T8" y="T9"/>
              </a:cxn>
              <a:cxn ang="0">
                <a:pos x="T10" y="T11"/>
              </a:cxn>
              <a:cxn ang="0">
                <a:pos x="T12" y="T13"/>
              </a:cxn>
            </a:cxnLst>
            <a:rect l="0" t="0" r="r" b="b"/>
            <a:pathLst>
              <a:path w="775" h="845">
                <a:moveTo>
                  <a:pt x="177" y="14"/>
                </a:moveTo>
                <a:cubicBezTo>
                  <a:pt x="754" y="405"/>
                  <a:pt x="754" y="405"/>
                  <a:pt x="754" y="405"/>
                </a:cubicBezTo>
                <a:cubicBezTo>
                  <a:pt x="775" y="419"/>
                  <a:pt x="773" y="451"/>
                  <a:pt x="751" y="463"/>
                </a:cubicBezTo>
                <a:cubicBezTo>
                  <a:pt x="54" y="832"/>
                  <a:pt x="54" y="832"/>
                  <a:pt x="54" y="832"/>
                </a:cubicBezTo>
                <a:cubicBezTo>
                  <a:pt x="29" y="845"/>
                  <a:pt x="0" y="825"/>
                  <a:pt x="4" y="797"/>
                </a:cubicBezTo>
                <a:cubicBezTo>
                  <a:pt x="125" y="37"/>
                  <a:pt x="125" y="37"/>
                  <a:pt x="125" y="37"/>
                </a:cubicBezTo>
                <a:cubicBezTo>
                  <a:pt x="129" y="12"/>
                  <a:pt x="157" y="0"/>
                  <a:pt x="177" y="14"/>
                </a:cubicBezTo>
                <a:close/>
              </a:path>
            </a:pathLst>
          </a:custGeom>
          <a:gradFill flip="none" rotWithShape="1">
            <a:gsLst>
              <a:gs pos="0">
                <a:srgbClr val="FF8000"/>
              </a:gs>
              <a:gs pos="81000">
                <a:srgbClr val="E80029"/>
              </a:gs>
            </a:gsLst>
            <a:lin ang="2700000" scaled="1"/>
            <a:tileRect/>
          </a:gra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3" name="组合 12"/>
          <p:cNvGrpSpPr/>
          <p:nvPr>
            <p:custDataLst>
              <p:tags r:id="rId1"/>
            </p:custDataLst>
          </p:nvPr>
        </p:nvGrpSpPr>
        <p:grpSpPr>
          <a:xfrm>
            <a:off x="6161858" y="801238"/>
            <a:ext cx="5485130" cy="646430"/>
            <a:chOff x="9338" y="2675"/>
            <a:chExt cx="8638" cy="1018"/>
          </a:xfrm>
        </p:grpSpPr>
        <p:sp>
          <p:nvSpPr>
            <p:cNvPr id="3" name="文本框 2"/>
            <p:cNvSpPr txBox="1"/>
            <p:nvPr>
              <p:custDataLst>
                <p:tags r:id="rId14"/>
              </p:custDataLst>
            </p:nvPr>
          </p:nvSpPr>
          <p:spPr>
            <a:xfrm>
              <a:off x="9338" y="2675"/>
              <a:ext cx="2201" cy="1018"/>
            </a:xfrm>
            <a:prstGeom prst="rect">
              <a:avLst/>
            </a:prstGeom>
            <a:noFill/>
          </p:spPr>
          <p:txBody>
            <a:bodyPr wrap="square" rtlCol="0">
              <a:spAutoFit/>
            </a:bodyPr>
            <a:lstStyle/>
            <a:p>
              <a:r>
                <a:rPr kumimoji="1" lang="en-US" altLang="zh-CN" sz="3600" b="1" spc="-300" dirty="0">
                  <a:solidFill>
                    <a:srgbClr val="4D4D4D"/>
                  </a:solidFill>
                  <a:latin typeface="微软雅黑" panose="020B0503020204020204" pitchFamily="34" charset="-122"/>
                  <a:ea typeface="微软雅黑" panose="020B0503020204020204" pitchFamily="34" charset="-122"/>
                </a:rPr>
                <a:t>0 1</a:t>
              </a:r>
            </a:p>
          </p:txBody>
        </p:sp>
        <p:sp>
          <p:nvSpPr>
            <p:cNvPr id="2" name="文本框 1"/>
            <p:cNvSpPr txBox="1"/>
            <p:nvPr>
              <p:custDataLst>
                <p:tags r:id="rId15"/>
              </p:custDataLst>
            </p:nvPr>
          </p:nvSpPr>
          <p:spPr>
            <a:xfrm>
              <a:off x="11144" y="2725"/>
              <a:ext cx="6832" cy="921"/>
            </a:xfrm>
            <a:prstGeom prst="rect">
              <a:avLst/>
            </a:prstGeom>
            <a:noFill/>
          </p:spPr>
          <p:txBody>
            <a:bodyPr wrap="square" rtlCol="0">
              <a:spAutoFit/>
            </a:bodyPr>
            <a:lstStyle>
              <a:defPPr>
                <a:defRPr lang="zh-CN"/>
              </a:defPPr>
              <a:lvl1pPr>
                <a:defRPr kumimoji="1" sz="2400" b="1">
                  <a:solidFill>
                    <a:srgbClr val="FF7F00"/>
                  </a:solidFill>
                  <a:latin typeface="微软雅黑" panose="020B0503020204020204" pitchFamily="34" charset="-122"/>
                  <a:ea typeface="微软雅黑" panose="020B0503020204020204" pitchFamily="34" charset="-122"/>
                </a:defRPr>
              </a:lvl1pPr>
            </a:lstStyle>
            <a:p>
              <a:r>
                <a:rPr lang="zh-CN" altLang="en-US" sz="3200" dirty="0">
                  <a:solidFill>
                    <a:srgbClr val="4D4D4D"/>
                  </a:solidFill>
                </a:rPr>
                <a:t>浪潮云启操作系统介绍</a:t>
              </a:r>
            </a:p>
          </p:txBody>
        </p:sp>
      </p:grpSp>
      <p:grpSp>
        <p:nvGrpSpPr>
          <p:cNvPr id="18" name="组合 17"/>
          <p:cNvGrpSpPr/>
          <p:nvPr>
            <p:custDataLst>
              <p:tags r:id="rId2"/>
            </p:custDataLst>
          </p:nvPr>
        </p:nvGrpSpPr>
        <p:grpSpPr>
          <a:xfrm>
            <a:off x="6161858" y="1682491"/>
            <a:ext cx="5347970" cy="645160"/>
            <a:chOff x="9338" y="3871"/>
            <a:chExt cx="8422" cy="1016"/>
          </a:xfrm>
        </p:grpSpPr>
        <p:sp>
          <p:nvSpPr>
            <p:cNvPr id="4" name="文本框 3"/>
            <p:cNvSpPr txBox="1"/>
            <p:nvPr>
              <p:custDataLst>
                <p:tags r:id="rId12"/>
              </p:custDataLst>
            </p:nvPr>
          </p:nvSpPr>
          <p:spPr>
            <a:xfrm>
              <a:off x="9338" y="3871"/>
              <a:ext cx="2201" cy="1016"/>
            </a:xfrm>
            <a:prstGeom prst="rect">
              <a:avLst/>
            </a:prstGeom>
            <a:noFill/>
          </p:spPr>
          <p:txBody>
            <a:bodyPr wrap="square" rtlCol="0">
              <a:spAutoFit/>
            </a:bodyPr>
            <a:lstStyle/>
            <a:p>
              <a:r>
                <a:rPr kumimoji="1" lang="en-US" altLang="zh-CN" sz="3600" b="1" spc="-300" dirty="0">
                  <a:solidFill>
                    <a:srgbClr val="4D4D4D"/>
                  </a:solidFill>
                  <a:latin typeface="微软雅黑" panose="020B0503020204020204" pitchFamily="34" charset="-122"/>
                  <a:ea typeface="微软雅黑" panose="020B0503020204020204" pitchFamily="34" charset="-122"/>
                </a:rPr>
                <a:t>0 2</a:t>
              </a:r>
            </a:p>
          </p:txBody>
        </p:sp>
        <p:sp>
          <p:nvSpPr>
            <p:cNvPr id="20" name="文本框 19"/>
            <p:cNvSpPr txBox="1"/>
            <p:nvPr>
              <p:custDataLst>
                <p:tags r:id="rId13"/>
              </p:custDataLst>
            </p:nvPr>
          </p:nvSpPr>
          <p:spPr>
            <a:xfrm>
              <a:off x="11144" y="3920"/>
              <a:ext cx="6617" cy="919"/>
            </a:xfrm>
            <a:prstGeom prst="rect">
              <a:avLst/>
            </a:prstGeom>
            <a:noFill/>
          </p:spPr>
          <p:txBody>
            <a:bodyPr wrap="square" rtlCol="0">
              <a:spAutoFit/>
            </a:bodyPr>
            <a:lstStyle/>
            <a:p>
              <a:r>
                <a:rPr kumimoji="1" lang="zh-CN" altLang="en-US" sz="3200" b="1" dirty="0" smtClean="0">
                  <a:solidFill>
                    <a:srgbClr val="4D4D4D"/>
                  </a:solidFill>
                  <a:latin typeface="微软雅黑" panose="020B0503020204020204" pitchFamily="34" charset="-122"/>
                  <a:ea typeface="微软雅黑" panose="020B0503020204020204" pitchFamily="34" charset="-122"/>
                </a:rPr>
                <a:t>背景</a:t>
              </a:r>
              <a:endParaRPr kumimoji="1" lang="zh-CN" altLang="en-US" sz="3200" b="1" dirty="0">
                <a:solidFill>
                  <a:srgbClr val="4D4D4D"/>
                </a:solidFill>
                <a:latin typeface="微软雅黑" panose="020B0503020204020204" pitchFamily="34" charset="-122"/>
                <a:ea typeface="微软雅黑" panose="020B0503020204020204" pitchFamily="34" charset="-122"/>
              </a:endParaRPr>
            </a:p>
          </p:txBody>
        </p:sp>
      </p:grpSp>
      <p:grpSp>
        <p:nvGrpSpPr>
          <p:cNvPr id="19" name="组合 18"/>
          <p:cNvGrpSpPr/>
          <p:nvPr>
            <p:custDataLst>
              <p:tags r:id="rId3"/>
            </p:custDataLst>
          </p:nvPr>
        </p:nvGrpSpPr>
        <p:grpSpPr>
          <a:xfrm>
            <a:off x="6161858" y="2562474"/>
            <a:ext cx="5348605" cy="645160"/>
            <a:chOff x="9338" y="3871"/>
            <a:chExt cx="8423" cy="1016"/>
          </a:xfrm>
        </p:grpSpPr>
        <p:sp>
          <p:nvSpPr>
            <p:cNvPr id="22" name="文本框 21"/>
            <p:cNvSpPr txBox="1"/>
            <p:nvPr>
              <p:custDataLst>
                <p:tags r:id="rId10"/>
              </p:custDataLst>
            </p:nvPr>
          </p:nvSpPr>
          <p:spPr>
            <a:xfrm>
              <a:off x="9338" y="3871"/>
              <a:ext cx="2201" cy="1016"/>
            </a:xfrm>
            <a:prstGeom prst="rect">
              <a:avLst/>
            </a:prstGeom>
            <a:noFill/>
          </p:spPr>
          <p:txBody>
            <a:bodyPr wrap="square" rtlCol="0">
              <a:spAutoFit/>
            </a:bodyPr>
            <a:lstStyle/>
            <a:p>
              <a:r>
                <a:rPr kumimoji="1" lang="en-US" altLang="zh-CN" sz="3600" b="1" spc="-300" dirty="0">
                  <a:solidFill>
                    <a:srgbClr val="4D4D4D"/>
                  </a:solidFill>
                  <a:latin typeface="微软雅黑" panose="020B0503020204020204" pitchFamily="34" charset="-122"/>
                  <a:ea typeface="微软雅黑" panose="020B0503020204020204" pitchFamily="34" charset="-122"/>
                </a:rPr>
                <a:t>0 3</a:t>
              </a:r>
            </a:p>
          </p:txBody>
        </p:sp>
        <p:sp>
          <p:nvSpPr>
            <p:cNvPr id="23" name="文本框 22"/>
            <p:cNvSpPr txBox="1"/>
            <p:nvPr>
              <p:custDataLst>
                <p:tags r:id="rId11"/>
              </p:custDataLst>
            </p:nvPr>
          </p:nvSpPr>
          <p:spPr>
            <a:xfrm>
              <a:off x="11144" y="3920"/>
              <a:ext cx="6617" cy="919"/>
            </a:xfrm>
            <a:prstGeom prst="rect">
              <a:avLst/>
            </a:prstGeom>
            <a:noFill/>
          </p:spPr>
          <p:txBody>
            <a:bodyPr wrap="square" rtlCol="0">
              <a:spAutoFit/>
            </a:bodyPr>
            <a:lstStyle/>
            <a:p>
              <a:r>
                <a:rPr kumimoji="1" lang="zh-CN" altLang="en-US" sz="3200" b="1" dirty="0" smtClean="0">
                  <a:solidFill>
                    <a:srgbClr val="4D4D4D"/>
                  </a:solidFill>
                  <a:latin typeface="微软雅黑" panose="020B0503020204020204" pitchFamily="34" charset="-122"/>
                  <a:ea typeface="微软雅黑" panose="020B0503020204020204" pitchFamily="34" charset="-122"/>
                </a:rPr>
                <a:t>设计与实现</a:t>
              </a:r>
              <a:endParaRPr kumimoji="1" lang="zh-CN" altLang="en-US" sz="3200" b="1" dirty="0">
                <a:solidFill>
                  <a:srgbClr val="4D4D4D"/>
                </a:solidFill>
                <a:latin typeface="微软雅黑" panose="020B0503020204020204" pitchFamily="34" charset="-122"/>
                <a:ea typeface="微软雅黑" panose="020B0503020204020204" pitchFamily="34" charset="-122"/>
              </a:endParaRPr>
            </a:p>
          </p:txBody>
        </p:sp>
      </p:grpSp>
      <p:grpSp>
        <p:nvGrpSpPr>
          <p:cNvPr id="24" name="组合 23"/>
          <p:cNvGrpSpPr/>
          <p:nvPr>
            <p:custDataLst>
              <p:tags r:id="rId4"/>
            </p:custDataLst>
          </p:nvPr>
        </p:nvGrpSpPr>
        <p:grpSpPr>
          <a:xfrm>
            <a:off x="6161858" y="3442457"/>
            <a:ext cx="5348605" cy="645160"/>
            <a:chOff x="9338" y="3871"/>
            <a:chExt cx="8423" cy="1016"/>
          </a:xfrm>
        </p:grpSpPr>
        <p:sp>
          <p:nvSpPr>
            <p:cNvPr id="26" name="文本框 25"/>
            <p:cNvSpPr txBox="1"/>
            <p:nvPr>
              <p:custDataLst>
                <p:tags r:id="rId8"/>
              </p:custDataLst>
            </p:nvPr>
          </p:nvSpPr>
          <p:spPr>
            <a:xfrm>
              <a:off x="9338" y="3871"/>
              <a:ext cx="2201" cy="1016"/>
            </a:xfrm>
            <a:prstGeom prst="rect">
              <a:avLst/>
            </a:prstGeom>
            <a:noFill/>
          </p:spPr>
          <p:txBody>
            <a:bodyPr wrap="square" rtlCol="0">
              <a:spAutoFit/>
            </a:bodyPr>
            <a:lstStyle/>
            <a:p>
              <a:r>
                <a:rPr kumimoji="1" lang="en-US" altLang="zh-CN" sz="3600" b="1" spc="-300" dirty="0">
                  <a:solidFill>
                    <a:srgbClr val="4D4D4D"/>
                  </a:solidFill>
                  <a:latin typeface="微软雅黑" panose="020B0503020204020204" pitchFamily="34" charset="-122"/>
                  <a:ea typeface="微软雅黑" panose="020B0503020204020204" pitchFamily="34" charset="-122"/>
                </a:rPr>
                <a:t>0 4</a:t>
              </a:r>
            </a:p>
          </p:txBody>
        </p:sp>
        <p:sp>
          <p:nvSpPr>
            <p:cNvPr id="27" name="文本框 26"/>
            <p:cNvSpPr txBox="1"/>
            <p:nvPr>
              <p:custDataLst>
                <p:tags r:id="rId9"/>
              </p:custDataLst>
            </p:nvPr>
          </p:nvSpPr>
          <p:spPr>
            <a:xfrm>
              <a:off x="11144" y="3920"/>
              <a:ext cx="6617" cy="919"/>
            </a:xfrm>
            <a:prstGeom prst="rect">
              <a:avLst/>
            </a:prstGeom>
            <a:noFill/>
          </p:spPr>
          <p:txBody>
            <a:bodyPr wrap="square" rtlCol="0">
              <a:spAutoFit/>
            </a:bodyPr>
            <a:lstStyle/>
            <a:p>
              <a:r>
                <a:rPr kumimoji="1" lang="zh-CN" altLang="en-US" sz="3200" b="1" dirty="0" smtClean="0">
                  <a:solidFill>
                    <a:srgbClr val="4D4D4D"/>
                  </a:solidFill>
                  <a:latin typeface="微软雅黑" panose="020B0503020204020204" pitchFamily="34" charset="-122"/>
                  <a:ea typeface="微软雅黑" panose="020B0503020204020204" pitchFamily="34" charset="-122"/>
                </a:rPr>
                <a:t>实验验证</a:t>
              </a:r>
              <a:endParaRPr kumimoji="1" lang="zh-CN" altLang="en-US" sz="3200" b="1" dirty="0">
                <a:solidFill>
                  <a:srgbClr val="4D4D4D"/>
                </a:solidFill>
                <a:latin typeface="微软雅黑" panose="020B0503020204020204" pitchFamily="34" charset="-122"/>
                <a:ea typeface="微软雅黑" panose="020B0503020204020204" pitchFamily="34" charset="-122"/>
              </a:endParaRPr>
            </a:p>
          </p:txBody>
        </p:sp>
      </p:grpSp>
      <p:grpSp>
        <p:nvGrpSpPr>
          <p:cNvPr id="25" name="组合 24"/>
          <p:cNvGrpSpPr/>
          <p:nvPr>
            <p:custDataLst>
              <p:tags r:id="rId5"/>
            </p:custDataLst>
          </p:nvPr>
        </p:nvGrpSpPr>
        <p:grpSpPr>
          <a:xfrm>
            <a:off x="6161858" y="4322440"/>
            <a:ext cx="5348605" cy="645160"/>
            <a:chOff x="9338" y="3871"/>
            <a:chExt cx="8423" cy="1016"/>
          </a:xfrm>
        </p:grpSpPr>
        <p:sp>
          <p:nvSpPr>
            <p:cNvPr id="28" name="文本框 27"/>
            <p:cNvSpPr txBox="1"/>
            <p:nvPr>
              <p:custDataLst>
                <p:tags r:id="rId6"/>
              </p:custDataLst>
            </p:nvPr>
          </p:nvSpPr>
          <p:spPr>
            <a:xfrm>
              <a:off x="9338" y="3871"/>
              <a:ext cx="2201" cy="1016"/>
            </a:xfrm>
            <a:prstGeom prst="rect">
              <a:avLst/>
            </a:prstGeom>
            <a:noFill/>
          </p:spPr>
          <p:txBody>
            <a:bodyPr wrap="square" rtlCol="0">
              <a:spAutoFit/>
            </a:bodyPr>
            <a:lstStyle/>
            <a:p>
              <a:r>
                <a:rPr kumimoji="1" lang="en-US" altLang="zh-CN" sz="3600" b="1" spc="-300" dirty="0">
                  <a:solidFill>
                    <a:srgbClr val="4D4D4D"/>
                  </a:solidFill>
                  <a:latin typeface="微软雅黑" panose="020B0503020204020204" pitchFamily="34" charset="-122"/>
                  <a:ea typeface="微软雅黑" panose="020B0503020204020204" pitchFamily="34" charset="-122"/>
                </a:rPr>
                <a:t>0 5</a:t>
              </a:r>
            </a:p>
          </p:txBody>
        </p:sp>
        <p:sp>
          <p:nvSpPr>
            <p:cNvPr id="29" name="文本框 28"/>
            <p:cNvSpPr txBox="1"/>
            <p:nvPr>
              <p:custDataLst>
                <p:tags r:id="rId7"/>
              </p:custDataLst>
            </p:nvPr>
          </p:nvSpPr>
          <p:spPr>
            <a:xfrm>
              <a:off x="11144" y="3920"/>
              <a:ext cx="6617" cy="919"/>
            </a:xfrm>
            <a:prstGeom prst="rect">
              <a:avLst/>
            </a:prstGeom>
            <a:noFill/>
          </p:spPr>
          <p:txBody>
            <a:bodyPr wrap="square" rtlCol="0">
              <a:spAutoFit/>
            </a:bodyPr>
            <a:lstStyle/>
            <a:p>
              <a:r>
                <a:rPr kumimoji="1" lang="zh-CN" altLang="en-US" sz="3200" b="1" dirty="0" smtClean="0">
                  <a:solidFill>
                    <a:srgbClr val="4D4D4D"/>
                  </a:solidFill>
                  <a:latin typeface="微软雅黑" panose="020B0503020204020204" pitchFamily="34" charset="-122"/>
                  <a:ea typeface="微软雅黑" panose="020B0503020204020204" pitchFamily="34" charset="-122"/>
                </a:rPr>
                <a:t>结论</a:t>
              </a:r>
              <a:endParaRPr kumimoji="1" lang="zh-CN" altLang="en-US" sz="3200" b="1" dirty="0">
                <a:solidFill>
                  <a:srgbClr val="4D4D4D"/>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54593" y="480432"/>
            <a:ext cx="5109091" cy="584775"/>
          </a:xfrm>
          <a:prstGeom prst="rect">
            <a:avLst/>
          </a:prstGeom>
          <a:noFill/>
        </p:spPr>
        <p:txBody>
          <a:bodyPr wrap="none" rtlCol="0">
            <a:spAutoFit/>
          </a:bodyPr>
          <a:lstStyle/>
          <a:p>
            <a:pPr lvl="0">
              <a:defRPr/>
            </a:pPr>
            <a:r>
              <a:rPr kumimoji="1" lang="zh-CN" altLang="en-US" sz="3200" b="1">
                <a:solidFill>
                  <a:srgbClr val="1A1A1A"/>
                </a:solidFill>
                <a:latin typeface="微软雅黑" panose="020B0503020204020204" pitchFamily="34" charset="-122"/>
                <a:ea typeface="微软雅黑" panose="020B0503020204020204" pitchFamily="34" charset="-122"/>
              </a:rPr>
              <a:t>一、</a:t>
            </a:r>
            <a:r>
              <a:rPr kumimoji="1" lang="zh-CN" altLang="en-US" sz="3200" b="1" i="0" u="none" strike="noStrike" kern="1200" cap="none" spc="0" normalizeH="0" baseline="0" noProof="0" smtClean="0">
                <a:ln>
                  <a:noFill/>
                </a:ln>
                <a:solidFill>
                  <a:srgbClr val="1A1A1A"/>
                </a:solidFill>
                <a:effectLst/>
                <a:uLnTx/>
                <a:uFillTx/>
                <a:latin typeface="微软雅黑" panose="020B0503020204020204" pitchFamily="34" charset="-122"/>
                <a:ea typeface="微软雅黑" panose="020B0503020204020204" pitchFamily="34" charset="-122"/>
                <a:cs typeface="+mn-cs"/>
              </a:rPr>
              <a:t>浪潮</a:t>
            </a:r>
            <a:r>
              <a:rPr kumimoji="1" lang="zh-CN" altLang="en-US" sz="3200" b="1" i="0" u="none" strike="noStrike" kern="1200" cap="none" spc="0" normalizeH="0" baseline="0" noProof="0" dirty="0">
                <a:ln>
                  <a:noFill/>
                </a:ln>
                <a:solidFill>
                  <a:srgbClr val="1A1A1A"/>
                </a:solidFill>
                <a:effectLst/>
                <a:uLnTx/>
                <a:uFillTx/>
                <a:latin typeface="微软雅黑" panose="020B0503020204020204" pitchFamily="34" charset="-122"/>
                <a:ea typeface="微软雅黑" panose="020B0503020204020204" pitchFamily="34" charset="-122"/>
                <a:cs typeface="+mn-cs"/>
              </a:rPr>
              <a:t>云启操作系统介绍</a:t>
            </a:r>
          </a:p>
        </p:txBody>
      </p:sp>
      <p:sp>
        <p:nvSpPr>
          <p:cNvPr id="99" name="内容占位符 2"/>
          <p:cNvSpPr txBox="1"/>
          <p:nvPr/>
        </p:nvSpPr>
        <p:spPr>
          <a:xfrm>
            <a:off x="352908" y="1134049"/>
            <a:ext cx="11543316" cy="830997"/>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浪潮云启操作系统（英文简称：</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InLinux</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）基于国内主流操作系统根社区（</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openEuler</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LTS</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版本构建研发，是面向企业级业务的新一代服务器操作系统软件，具备性能高效、扩展便捷、管理智能、内生安全等特性，全面支持云计算、大数据、物联网等场景，满足各行业传统关键业务和云数智创新业务发展</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需求</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6" name="矩形 75"/>
          <p:cNvSpPr/>
          <p:nvPr/>
        </p:nvSpPr>
        <p:spPr>
          <a:xfrm>
            <a:off x="8783873" y="3084876"/>
            <a:ext cx="311235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内存合并</a:t>
            </a: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UCE</a:t>
            </a: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容错，提升算力稳定性</a:t>
            </a:r>
            <a:endPar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9" name="矩形 88"/>
          <p:cNvSpPr/>
          <p:nvPr/>
        </p:nvSpPr>
        <p:spPr>
          <a:xfrm>
            <a:off x="8783873" y="5568209"/>
            <a:ext cx="2913779"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混部引擎和容器调度优化，资源利用率显著提升</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0" name="矩形 99"/>
          <p:cNvSpPr/>
          <p:nvPr/>
        </p:nvSpPr>
        <p:spPr>
          <a:xfrm>
            <a:off x="8783873" y="2790064"/>
            <a:ext cx="1191352" cy="307777"/>
          </a:xfrm>
          <a:prstGeom prst="rect">
            <a:avLst/>
          </a:prstGeom>
          <a:noFill/>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算力调优</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3" name="矩形 102"/>
          <p:cNvSpPr/>
          <p:nvPr/>
        </p:nvSpPr>
        <p:spPr>
          <a:xfrm>
            <a:off x="8783873" y="5273529"/>
            <a:ext cx="1370888" cy="307777"/>
          </a:xfrm>
          <a:prstGeom prst="rect">
            <a:avLst/>
          </a:prstGeom>
          <a:noFill/>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云原生全栈</a:t>
            </a:r>
          </a:p>
        </p:txBody>
      </p:sp>
      <p:sp>
        <p:nvSpPr>
          <p:cNvPr id="104" name="矩形 103"/>
          <p:cNvSpPr/>
          <p:nvPr/>
        </p:nvSpPr>
        <p:spPr>
          <a:xfrm>
            <a:off x="8783873" y="3930099"/>
            <a:ext cx="301226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智能</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运维，智能调优，系统迁移辅助</a:t>
            </a: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，运维效率</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倍级提升</a:t>
            </a:r>
          </a:p>
        </p:txBody>
      </p:sp>
      <p:sp>
        <p:nvSpPr>
          <p:cNvPr id="107" name="矩形 106"/>
          <p:cNvSpPr/>
          <p:nvPr/>
        </p:nvSpPr>
        <p:spPr>
          <a:xfrm>
            <a:off x="8783873" y="4730579"/>
            <a:ext cx="2892839"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全栈安全加固，端到端漏洞管理，构建</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自主可控安全优势</a:t>
            </a:r>
          </a:p>
        </p:txBody>
      </p:sp>
      <p:sp>
        <p:nvSpPr>
          <p:cNvPr id="108" name="矩形 107"/>
          <p:cNvSpPr/>
          <p:nvPr/>
        </p:nvSpPr>
        <p:spPr>
          <a:xfrm>
            <a:off x="8783873" y="3606110"/>
            <a:ext cx="1191352" cy="307777"/>
          </a:xfrm>
          <a:prstGeom prst="rect">
            <a:avLst/>
          </a:prstGeom>
          <a:noFill/>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高效运维</a:t>
            </a:r>
          </a:p>
        </p:txBody>
      </p:sp>
      <p:sp>
        <p:nvSpPr>
          <p:cNvPr id="109" name="矩形 108"/>
          <p:cNvSpPr/>
          <p:nvPr/>
        </p:nvSpPr>
        <p:spPr>
          <a:xfrm>
            <a:off x="8783873" y="4448181"/>
            <a:ext cx="1455848" cy="307777"/>
          </a:xfrm>
          <a:prstGeom prst="rect">
            <a:avLst/>
          </a:prstGeom>
          <a:noFill/>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高安全/可靠</a:t>
            </a:r>
          </a:p>
        </p:txBody>
      </p:sp>
      <p:sp>
        <p:nvSpPr>
          <p:cNvPr id="110" name="矩形 109"/>
          <p:cNvSpPr/>
          <p:nvPr/>
        </p:nvSpPr>
        <p:spPr>
          <a:xfrm>
            <a:off x="8783873" y="2276452"/>
            <a:ext cx="311235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多架构芯片适配，进程调度算法优化，</a:t>
            </a:r>
            <a:r>
              <a:rPr kumimoji="0" lang="zh-CN" altLang="en-US" sz="1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支持进程级内存合并</a:t>
            </a:r>
            <a:endParaRPr kumimoji="0" lang="en-US" altLang="zh-CN" sz="1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111" name="矩形 110"/>
          <p:cNvSpPr/>
          <p:nvPr/>
        </p:nvSpPr>
        <p:spPr>
          <a:xfrm>
            <a:off x="8783873" y="1979695"/>
            <a:ext cx="1191352" cy="307777"/>
          </a:xfrm>
          <a:prstGeom prst="rect">
            <a:avLst/>
          </a:prstGeom>
          <a:noFill/>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内核创新</a:t>
            </a:r>
            <a:endParaRPr kumimoji="0" lang="en-US" altLang="zh-CN" sz="1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12" name="组合 111"/>
          <p:cNvGrpSpPr/>
          <p:nvPr/>
        </p:nvGrpSpPr>
        <p:grpSpPr>
          <a:xfrm>
            <a:off x="460800" y="1988956"/>
            <a:ext cx="8234867" cy="4355548"/>
            <a:chOff x="403924" y="1934342"/>
            <a:chExt cx="8331939" cy="4355548"/>
          </a:xfrm>
        </p:grpSpPr>
        <p:sp>
          <p:nvSpPr>
            <p:cNvPr id="113" name="矩形 112"/>
            <p:cNvSpPr/>
            <p:nvPr/>
          </p:nvSpPr>
          <p:spPr>
            <a:xfrm>
              <a:off x="1501742" y="2424946"/>
              <a:ext cx="1872000" cy="807366"/>
            </a:xfrm>
            <a:prstGeom prst="rect">
              <a:avLst/>
            </a:prstGeom>
            <a:solidFill>
              <a:schemeClr val="bg1">
                <a:alpha val="44000"/>
              </a:schemeClr>
            </a:solidFill>
            <a:ln w="6350">
              <a:solidFill>
                <a:schemeClr val="bg2">
                  <a:lumMod val="75000"/>
                </a:schemeClr>
              </a:solidFill>
              <a:prstDash val="dash"/>
            </a:ln>
            <a:effectLst>
              <a:reflection blurRad="6350" stA="50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14" name="矩形 113"/>
            <p:cNvSpPr/>
            <p:nvPr/>
          </p:nvSpPr>
          <p:spPr>
            <a:xfrm>
              <a:off x="1407298" y="5693639"/>
              <a:ext cx="6148125" cy="596251"/>
            </a:xfrm>
            <a:prstGeom prst="rect">
              <a:avLst/>
            </a:prstGeom>
            <a:noFill/>
            <a:ln w="12700" cap="flat" cmpd="sng" algn="ctr">
              <a:solidFill>
                <a:srgbClr val="0C4FCA"/>
              </a:solidFill>
              <a:prstDash val="solid"/>
              <a:miter lim="800000"/>
            </a:ln>
            <a:effectLst/>
          </p:spPr>
          <p:txBody>
            <a:bodyPr vert="horz" wrap="square" numCol="1" spcCol="0" rtlCol="0" fromWordArt="0" anchor="ctr" anchorCtr="0" forceAA="0" compatLnSpc="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1D58"/>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5" name="矩形 114"/>
            <p:cNvSpPr/>
            <p:nvPr/>
          </p:nvSpPr>
          <p:spPr>
            <a:xfrm>
              <a:off x="403924" y="5693639"/>
              <a:ext cx="919403" cy="5962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芯片</a:t>
              </a:r>
            </a:p>
          </p:txBody>
        </p:sp>
        <p:sp>
          <p:nvSpPr>
            <p:cNvPr id="116" name="矩形 115"/>
            <p:cNvSpPr/>
            <p:nvPr/>
          </p:nvSpPr>
          <p:spPr>
            <a:xfrm>
              <a:off x="403924" y="4615316"/>
              <a:ext cx="919403" cy="955287"/>
            </a:xfrm>
            <a:prstGeom prst="rect">
              <a:avLst/>
            </a:prstGeom>
            <a:gradFill flip="none" rotWithShape="1">
              <a:gsLst>
                <a:gs pos="0">
                  <a:srgbClr val="0C4FCA"/>
                </a:gs>
                <a:gs pos="44000">
                  <a:srgbClr val="0673B7"/>
                </a:gs>
                <a:gs pos="100000">
                  <a:srgbClr val="019AA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内核</a:t>
              </a:r>
            </a:p>
          </p:txBody>
        </p:sp>
        <p:sp>
          <p:nvSpPr>
            <p:cNvPr id="117" name="矩形 116"/>
            <p:cNvSpPr/>
            <p:nvPr/>
          </p:nvSpPr>
          <p:spPr>
            <a:xfrm>
              <a:off x="403924" y="3384469"/>
              <a:ext cx="919403" cy="1164595"/>
            </a:xfrm>
            <a:prstGeom prst="rect">
              <a:avLst/>
            </a:prstGeom>
            <a:gradFill flip="none" rotWithShape="1">
              <a:gsLst>
                <a:gs pos="0">
                  <a:srgbClr val="0C4FCA"/>
                </a:gs>
                <a:gs pos="44000">
                  <a:srgbClr val="0673B7"/>
                </a:gs>
                <a:gs pos="100000">
                  <a:srgbClr val="019AA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基础服务</a:t>
              </a:r>
            </a:p>
          </p:txBody>
        </p:sp>
        <p:sp>
          <p:nvSpPr>
            <p:cNvPr id="118" name="矩形 117"/>
            <p:cNvSpPr/>
            <p:nvPr/>
          </p:nvSpPr>
          <p:spPr>
            <a:xfrm>
              <a:off x="403924" y="1934342"/>
              <a:ext cx="919403" cy="1373461"/>
            </a:xfrm>
            <a:prstGeom prst="rect">
              <a:avLst/>
            </a:prstGeom>
            <a:gradFill flip="none" rotWithShape="1">
              <a:gsLst>
                <a:gs pos="0">
                  <a:srgbClr val="0C4FCA"/>
                </a:gs>
                <a:gs pos="44000">
                  <a:srgbClr val="0673B7"/>
                </a:gs>
                <a:gs pos="100000">
                  <a:srgbClr val="019AA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场景使能</a:t>
              </a:r>
            </a:p>
          </p:txBody>
        </p:sp>
        <p:sp>
          <p:nvSpPr>
            <p:cNvPr id="119" name="矩形 118"/>
            <p:cNvSpPr/>
            <p:nvPr/>
          </p:nvSpPr>
          <p:spPr>
            <a:xfrm>
              <a:off x="1476157" y="5759888"/>
              <a:ext cx="3592145" cy="46375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CPU：X86（Intel，海光，兆芯）、ARM（飞腾，鲲鹏）、LoongArch</a:t>
              </a:r>
            </a:p>
          </p:txBody>
        </p:sp>
        <p:sp>
          <p:nvSpPr>
            <p:cNvPr id="120" name="矩形 119"/>
            <p:cNvSpPr/>
            <p:nvPr/>
          </p:nvSpPr>
          <p:spPr>
            <a:xfrm>
              <a:off x="5133080" y="5759888"/>
              <a:ext cx="2340054" cy="46375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GPU适配</a:t>
              </a:r>
            </a:p>
          </p:txBody>
        </p:sp>
        <p:sp>
          <p:nvSpPr>
            <p:cNvPr id="121" name="矩形 120"/>
            <p:cNvSpPr/>
            <p:nvPr/>
          </p:nvSpPr>
          <p:spPr>
            <a:xfrm>
              <a:off x="1407298" y="4615316"/>
              <a:ext cx="6148125" cy="955287"/>
            </a:xfrm>
            <a:prstGeom prst="rect">
              <a:avLst/>
            </a:prstGeom>
            <a:noFill/>
            <a:ln w="12700" cap="flat" cmpd="sng" algn="ctr">
              <a:solidFill>
                <a:srgbClr val="0C4FCA"/>
              </a:solidFill>
              <a:prstDash val="solid"/>
              <a:miter lim="800000"/>
            </a:ln>
            <a:effectLst/>
          </p:spPr>
          <p:txBody>
            <a:bodyPr vert="horz" wrap="square" numCol="1" spcCol="0" rtlCol="0" fromWordArt="0" anchor="ctr" anchorCtr="0" forceAA="0" compatLnSpc="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1D58"/>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2" name="矩形 121"/>
            <p:cNvSpPr/>
            <p:nvPr/>
          </p:nvSpPr>
          <p:spPr>
            <a:xfrm>
              <a:off x="1407298" y="3384470"/>
              <a:ext cx="6148125" cy="1164202"/>
            </a:xfrm>
            <a:prstGeom prst="rect">
              <a:avLst/>
            </a:prstGeom>
            <a:noFill/>
            <a:ln w="12700" cap="flat" cmpd="sng" algn="ctr">
              <a:solidFill>
                <a:srgbClr val="0C4FCA"/>
              </a:solidFill>
              <a:prstDash val="solid"/>
              <a:miter lim="800000"/>
            </a:ln>
            <a:effectLst/>
          </p:spPr>
          <p:txBody>
            <a:bodyPr vert="horz" wrap="square" numCol="1" spcCol="0" rtlCol="0" fromWordArt="0" anchor="ctr" anchorCtr="0" forceAA="0" compatLnSpc="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1D58"/>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3" name="矩形 122"/>
            <p:cNvSpPr/>
            <p:nvPr/>
          </p:nvSpPr>
          <p:spPr>
            <a:xfrm>
              <a:off x="1501742" y="3466696"/>
              <a:ext cx="1240938" cy="929487"/>
            </a:xfrm>
            <a:prstGeom prst="rect">
              <a:avLst/>
            </a:prstGeom>
            <a:solidFill>
              <a:schemeClr val="bg1">
                <a:alpha val="44000"/>
              </a:schemeClr>
            </a:solidFill>
            <a:ln w="6350">
              <a:solidFill>
                <a:schemeClr val="bg2">
                  <a:lumMod val="75000"/>
                </a:schemeClr>
              </a:solidFill>
              <a:prstDash val="dash"/>
            </a:ln>
            <a:effectLst>
              <a:reflection blurRad="6350" stA="50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smtClean="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内存合并管理</a:t>
              </a:r>
              <a:endParaRPr kumimoji="0" lang="zh-CN" altLang="en-US" sz="12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24" name="矩形 123"/>
            <p:cNvSpPr/>
            <p:nvPr/>
          </p:nvSpPr>
          <p:spPr>
            <a:xfrm>
              <a:off x="1568809" y="3770182"/>
              <a:ext cx="1106805" cy="25971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进程管理</a:t>
              </a:r>
              <a:endParaRPr kumimoji="0" lang="zh-CN" altLang="en-US"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125" name="矩形 124"/>
            <p:cNvSpPr/>
            <p:nvPr/>
          </p:nvSpPr>
          <p:spPr>
            <a:xfrm>
              <a:off x="2843206" y="3466696"/>
              <a:ext cx="1244399" cy="934500"/>
            </a:xfrm>
            <a:prstGeom prst="rect">
              <a:avLst/>
            </a:prstGeom>
            <a:solidFill>
              <a:schemeClr val="bg1">
                <a:alpha val="44000"/>
              </a:schemeClr>
            </a:solidFill>
            <a:ln w="6350">
              <a:solidFill>
                <a:schemeClr val="bg2">
                  <a:lumMod val="75000"/>
                </a:schemeClr>
              </a:solidFill>
              <a:prstDash val="dash"/>
            </a:ln>
            <a:effectLst>
              <a:reflection blurRad="6350" stA="50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容器调度</a:t>
              </a:r>
            </a:p>
          </p:txBody>
        </p:sp>
        <p:sp>
          <p:nvSpPr>
            <p:cNvPr id="126" name="矩形 125"/>
            <p:cNvSpPr/>
            <p:nvPr/>
          </p:nvSpPr>
          <p:spPr>
            <a:xfrm>
              <a:off x="4183156" y="3466696"/>
              <a:ext cx="1188000" cy="934500"/>
            </a:xfrm>
            <a:prstGeom prst="rect">
              <a:avLst/>
            </a:prstGeom>
            <a:solidFill>
              <a:schemeClr val="bg1">
                <a:alpha val="44000"/>
              </a:schemeClr>
            </a:solidFill>
            <a:ln w="6350">
              <a:solidFill>
                <a:schemeClr val="bg2">
                  <a:lumMod val="75000"/>
                </a:schemeClr>
              </a:solidFill>
              <a:prstDash val="dash"/>
            </a:ln>
            <a:effectLst>
              <a:reflection blurRad="6350" stA="50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安全服务</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27" name="矩形 126"/>
            <p:cNvSpPr/>
            <p:nvPr/>
          </p:nvSpPr>
          <p:spPr>
            <a:xfrm>
              <a:off x="4273156" y="3755967"/>
              <a:ext cx="1008000" cy="2592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漏洞管理</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8" name="矩形 127"/>
            <p:cNvSpPr/>
            <p:nvPr/>
          </p:nvSpPr>
          <p:spPr>
            <a:xfrm>
              <a:off x="4273156" y="4050415"/>
              <a:ext cx="1008000" cy="2592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安全加固</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9" name="矩形 128"/>
            <p:cNvSpPr/>
            <p:nvPr/>
          </p:nvSpPr>
          <p:spPr>
            <a:xfrm>
              <a:off x="5454182" y="3466696"/>
              <a:ext cx="1188000" cy="936746"/>
            </a:xfrm>
            <a:prstGeom prst="rect">
              <a:avLst/>
            </a:prstGeom>
            <a:solidFill>
              <a:schemeClr val="bg1">
                <a:alpha val="44000"/>
              </a:schemeClr>
            </a:solidFill>
            <a:ln w="6350">
              <a:solidFill>
                <a:schemeClr val="bg2">
                  <a:lumMod val="75000"/>
                </a:schemeClr>
              </a:solidFill>
              <a:prstDash val="dash"/>
            </a:ln>
            <a:effectLst>
              <a:reflection blurRad="6350" stA="50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运维服务</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30" name="矩形 129"/>
            <p:cNvSpPr/>
            <p:nvPr/>
          </p:nvSpPr>
          <p:spPr>
            <a:xfrm>
              <a:off x="5544182" y="3755967"/>
              <a:ext cx="1008000" cy="2592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智能运维</a:t>
              </a:r>
            </a:p>
          </p:txBody>
        </p:sp>
        <p:sp>
          <p:nvSpPr>
            <p:cNvPr id="131" name="矩形 130"/>
            <p:cNvSpPr/>
            <p:nvPr/>
          </p:nvSpPr>
          <p:spPr>
            <a:xfrm>
              <a:off x="5544182" y="4050415"/>
              <a:ext cx="1008000" cy="2592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智能调优</a:t>
              </a:r>
            </a:p>
          </p:txBody>
        </p:sp>
        <p:sp>
          <p:nvSpPr>
            <p:cNvPr id="132" name="矩形 131"/>
            <p:cNvSpPr/>
            <p:nvPr/>
          </p:nvSpPr>
          <p:spPr>
            <a:xfrm>
              <a:off x="6710104" y="3466696"/>
              <a:ext cx="765053" cy="936000"/>
            </a:xfrm>
            <a:prstGeom prst="rect">
              <a:avLst/>
            </a:prstGeom>
            <a:solidFill>
              <a:schemeClr val="bg1">
                <a:alpha val="44000"/>
              </a:schemeClr>
            </a:solidFill>
            <a:ln w="6350">
              <a:solidFill>
                <a:schemeClr val="bg2">
                  <a:lumMod val="75000"/>
                </a:schemeClr>
              </a:solidFill>
              <a:prstDash val="dash"/>
            </a:ln>
            <a:effectLst>
              <a:reflection blurRad="6350" stA="50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a:t>
              </a:r>
            </a:p>
          </p:txBody>
        </p:sp>
        <p:sp>
          <p:nvSpPr>
            <p:cNvPr id="133" name="矩形 132"/>
            <p:cNvSpPr/>
            <p:nvPr/>
          </p:nvSpPr>
          <p:spPr>
            <a:xfrm>
              <a:off x="1423047" y="2342567"/>
              <a:ext cx="6148125" cy="971580"/>
            </a:xfrm>
            <a:prstGeom prst="rect">
              <a:avLst/>
            </a:prstGeom>
            <a:noFill/>
            <a:ln w="12700" cap="flat" cmpd="sng" algn="ctr">
              <a:solidFill>
                <a:srgbClr val="0C4FCA"/>
              </a:solidFill>
              <a:prstDash val="solid"/>
              <a:miter lim="800000"/>
            </a:ln>
            <a:effectLst/>
          </p:spPr>
          <p:txBody>
            <a:bodyPr vert="horz" wrap="square" numCol="1" spcCol="0" rtlCol="0" fromWordArt="0" anchor="ctr" anchorCtr="0" forceAA="0" compatLnSpc="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1D58"/>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34" name="文本框 133"/>
            <p:cNvSpPr txBox="1"/>
            <p:nvPr/>
          </p:nvSpPr>
          <p:spPr>
            <a:xfrm>
              <a:off x="1960688" y="2421102"/>
              <a:ext cx="944880" cy="27559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服务器场景</a:t>
              </a:r>
            </a:p>
          </p:txBody>
        </p:sp>
        <p:sp>
          <p:nvSpPr>
            <p:cNvPr id="135" name="矩形 134"/>
            <p:cNvSpPr/>
            <p:nvPr/>
          </p:nvSpPr>
          <p:spPr>
            <a:xfrm>
              <a:off x="1624942" y="2693857"/>
              <a:ext cx="1625600" cy="218440"/>
            </a:xfrm>
            <a:prstGeom prst="rect">
              <a:avLst/>
            </a:prstGeom>
            <a:solidFill>
              <a:srgbClr val="BFBFBF"/>
            </a:solidFill>
            <a:ln w="889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lumMod val="95000"/>
                      <a:lumOff val="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UCE容错</a:t>
              </a:r>
            </a:p>
          </p:txBody>
        </p:sp>
        <p:sp>
          <p:nvSpPr>
            <p:cNvPr id="136" name="矩形 135"/>
            <p:cNvSpPr/>
            <p:nvPr/>
          </p:nvSpPr>
          <p:spPr>
            <a:xfrm>
              <a:off x="3491331" y="2425252"/>
              <a:ext cx="1986280" cy="807085"/>
            </a:xfrm>
            <a:prstGeom prst="rect">
              <a:avLst/>
            </a:prstGeom>
            <a:solidFill>
              <a:schemeClr val="bg1">
                <a:alpha val="44000"/>
              </a:schemeClr>
            </a:solidFill>
            <a:ln w="6350">
              <a:solidFill>
                <a:schemeClr val="bg2">
                  <a:lumMod val="75000"/>
                </a:schemeClr>
              </a:solidFill>
              <a:prstDash val="dash"/>
            </a:ln>
            <a:effectLst>
              <a:reflection blurRad="6350" stA="50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37" name="矩形 136"/>
            <p:cNvSpPr/>
            <p:nvPr/>
          </p:nvSpPr>
          <p:spPr>
            <a:xfrm>
              <a:off x="1624942" y="2947222"/>
              <a:ext cx="1625600" cy="207010"/>
            </a:xfrm>
            <a:prstGeom prst="rect">
              <a:avLst/>
            </a:prstGeom>
            <a:solidFill>
              <a:srgbClr val="BFBFBF"/>
            </a:solidFill>
            <a:ln w="889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内存合并</a:t>
              </a:r>
            </a:p>
          </p:txBody>
        </p:sp>
        <p:sp>
          <p:nvSpPr>
            <p:cNvPr id="138" name="文本框 137"/>
            <p:cNvSpPr txBox="1"/>
            <p:nvPr/>
          </p:nvSpPr>
          <p:spPr>
            <a:xfrm>
              <a:off x="3820667" y="2421102"/>
              <a:ext cx="1321435" cy="27559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云原生</a:t>
              </a:r>
              <a:r>
                <a:rPr kumimoji="0" lang="en-US" altLang="zh-CN"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边缘场景</a:t>
              </a:r>
            </a:p>
          </p:txBody>
        </p:sp>
        <p:sp>
          <p:nvSpPr>
            <p:cNvPr id="139" name="矩形 138"/>
            <p:cNvSpPr/>
            <p:nvPr/>
          </p:nvSpPr>
          <p:spPr>
            <a:xfrm>
              <a:off x="3954996" y="2693558"/>
              <a:ext cx="1181811" cy="21839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混合部署</a:t>
              </a:r>
            </a:p>
          </p:txBody>
        </p:sp>
        <p:sp>
          <p:nvSpPr>
            <p:cNvPr id="140" name="矩形 139"/>
            <p:cNvSpPr/>
            <p:nvPr/>
          </p:nvSpPr>
          <p:spPr>
            <a:xfrm>
              <a:off x="3954996" y="2947208"/>
              <a:ext cx="1181811" cy="20674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CPU/</a:t>
              </a: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内存</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抢占</a:t>
              </a:r>
            </a:p>
          </p:txBody>
        </p:sp>
        <p:sp>
          <p:nvSpPr>
            <p:cNvPr id="141" name="矩形 140"/>
            <p:cNvSpPr/>
            <p:nvPr/>
          </p:nvSpPr>
          <p:spPr>
            <a:xfrm>
              <a:off x="1417135" y="1934342"/>
              <a:ext cx="6148125" cy="331971"/>
            </a:xfrm>
            <a:prstGeom prst="rect">
              <a:avLst/>
            </a:prstGeom>
            <a:noFill/>
            <a:ln w="12700" cap="flat" cmpd="sng" algn="ctr">
              <a:solidFill>
                <a:srgbClr val="0C4FCA"/>
              </a:solidFill>
              <a:prstDash val="solid"/>
              <a:miter lim="800000"/>
            </a:ln>
            <a:effectLst/>
          </p:spPr>
          <p:txBody>
            <a:bodyPr vert="horz" wrap="square" numCol="1" spcCol="0" rtlCol="0" fromWordArt="0" anchor="ctr" anchorCtr="0" forceAA="0" compatLnSpc="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1D58"/>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2" name="矩形 141"/>
            <p:cNvSpPr/>
            <p:nvPr/>
          </p:nvSpPr>
          <p:spPr>
            <a:xfrm>
              <a:off x="1501741" y="1990518"/>
              <a:ext cx="1080000" cy="234000"/>
            </a:xfrm>
            <a:prstGeom prst="rect">
              <a:avLst/>
            </a:prstGeom>
            <a:solidFill>
              <a:srgbClr val="BFBFBF"/>
            </a:solidFill>
            <a:ln w="889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lumMod val="95000"/>
                      <a:lumOff val="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大数据</a:t>
              </a:r>
            </a:p>
          </p:txBody>
        </p:sp>
        <p:sp>
          <p:nvSpPr>
            <p:cNvPr id="143" name="矩形 142"/>
            <p:cNvSpPr/>
            <p:nvPr/>
          </p:nvSpPr>
          <p:spPr>
            <a:xfrm>
              <a:off x="2712840" y="1990518"/>
              <a:ext cx="1080000" cy="234000"/>
            </a:xfrm>
            <a:prstGeom prst="rect">
              <a:avLst/>
            </a:prstGeom>
            <a:solidFill>
              <a:srgbClr val="BFBFBF"/>
            </a:solidFill>
            <a:ln w="889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lumMod val="95000"/>
                      <a:lumOff val="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区块链</a:t>
              </a:r>
            </a:p>
          </p:txBody>
        </p:sp>
        <p:sp>
          <p:nvSpPr>
            <p:cNvPr id="144" name="矩形 143"/>
            <p:cNvSpPr/>
            <p:nvPr/>
          </p:nvSpPr>
          <p:spPr>
            <a:xfrm>
              <a:off x="3942770" y="1990518"/>
              <a:ext cx="1080000" cy="234000"/>
            </a:xfrm>
            <a:prstGeom prst="rect">
              <a:avLst/>
            </a:prstGeom>
            <a:solidFill>
              <a:srgbClr val="BFBFBF"/>
            </a:solidFill>
            <a:ln w="889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lumMod val="95000"/>
                      <a:lumOff val="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资源编排</a:t>
              </a:r>
            </a:p>
          </p:txBody>
        </p:sp>
        <p:sp>
          <p:nvSpPr>
            <p:cNvPr id="145" name="矩形 144"/>
            <p:cNvSpPr/>
            <p:nvPr/>
          </p:nvSpPr>
          <p:spPr>
            <a:xfrm>
              <a:off x="5158052" y="1990518"/>
              <a:ext cx="1080000" cy="234000"/>
            </a:xfrm>
            <a:prstGeom prst="rect">
              <a:avLst/>
            </a:prstGeom>
            <a:solidFill>
              <a:srgbClr val="BFBFBF"/>
            </a:solidFill>
            <a:ln w="889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lumMod val="95000"/>
                      <a:lumOff val="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工业应用</a:t>
              </a:r>
            </a:p>
          </p:txBody>
        </p:sp>
        <p:sp>
          <p:nvSpPr>
            <p:cNvPr id="146" name="矩形 145"/>
            <p:cNvSpPr/>
            <p:nvPr/>
          </p:nvSpPr>
          <p:spPr>
            <a:xfrm>
              <a:off x="6395157" y="1990518"/>
              <a:ext cx="1080000" cy="234000"/>
            </a:xfrm>
            <a:prstGeom prst="rect">
              <a:avLst/>
            </a:prstGeom>
            <a:solidFill>
              <a:srgbClr val="BFBFBF"/>
            </a:solidFill>
            <a:ln w="889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lumMod val="95000"/>
                      <a:lumOff val="5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p>
          </p:txBody>
        </p:sp>
        <p:sp>
          <p:nvSpPr>
            <p:cNvPr id="147" name="矩形 146"/>
            <p:cNvSpPr/>
            <p:nvPr/>
          </p:nvSpPr>
          <p:spPr>
            <a:xfrm>
              <a:off x="7683304" y="2431615"/>
              <a:ext cx="1052559" cy="3858274"/>
            </a:xfrm>
            <a:prstGeom prst="rect">
              <a:avLst/>
            </a:prstGeom>
            <a:noFill/>
            <a:ln w="12700" cap="flat" cmpd="sng" algn="ctr">
              <a:solidFill>
                <a:srgbClr val="0C4FCA"/>
              </a:solidFill>
              <a:prstDash val="solid"/>
              <a:miter lim="800000"/>
            </a:ln>
            <a:effectLst/>
          </p:spPr>
          <p:txBody>
            <a:bodyPr vert="horz" wrap="square" numCol="1" spcCol="0" rtlCol="0" fromWordArt="0" anchor="ctr" anchorCtr="0" forceAA="0" compatLnSpc="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1D58"/>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8" name="矩形 147"/>
            <p:cNvSpPr/>
            <p:nvPr/>
          </p:nvSpPr>
          <p:spPr>
            <a:xfrm>
              <a:off x="7786471" y="2552887"/>
              <a:ext cx="836930" cy="64706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统一构建平台</a:t>
              </a:r>
            </a:p>
          </p:txBody>
        </p:sp>
        <p:sp>
          <p:nvSpPr>
            <p:cNvPr id="149" name="矩形 148"/>
            <p:cNvSpPr/>
            <p:nvPr/>
          </p:nvSpPr>
          <p:spPr>
            <a:xfrm>
              <a:off x="7786471" y="3293297"/>
              <a:ext cx="836930" cy="64706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系统迁移</a:t>
              </a:r>
            </a:p>
          </p:txBody>
        </p:sp>
        <p:sp>
          <p:nvSpPr>
            <p:cNvPr id="150" name="矩形 149"/>
            <p:cNvSpPr/>
            <p:nvPr/>
          </p:nvSpPr>
          <p:spPr>
            <a:xfrm>
              <a:off x="7786471" y="4033707"/>
              <a:ext cx="836930" cy="64706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热补丁</a:t>
              </a:r>
            </a:p>
          </p:txBody>
        </p:sp>
        <p:sp>
          <p:nvSpPr>
            <p:cNvPr id="151" name="矩形 150"/>
            <p:cNvSpPr/>
            <p:nvPr/>
          </p:nvSpPr>
          <p:spPr>
            <a:xfrm>
              <a:off x="7786471" y="4774117"/>
              <a:ext cx="836930" cy="64706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架构适配</a:t>
              </a:r>
            </a:p>
          </p:txBody>
        </p:sp>
        <p:sp>
          <p:nvSpPr>
            <p:cNvPr id="152" name="矩形 151"/>
            <p:cNvSpPr/>
            <p:nvPr/>
          </p:nvSpPr>
          <p:spPr>
            <a:xfrm>
              <a:off x="7786471" y="5514527"/>
              <a:ext cx="836930" cy="64706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安全供应</a:t>
              </a:r>
            </a:p>
          </p:txBody>
        </p:sp>
        <p:sp>
          <p:nvSpPr>
            <p:cNvPr id="153" name="矩形 152"/>
            <p:cNvSpPr/>
            <p:nvPr/>
          </p:nvSpPr>
          <p:spPr>
            <a:xfrm>
              <a:off x="7683304" y="1934342"/>
              <a:ext cx="1052559" cy="389360"/>
            </a:xfrm>
            <a:prstGeom prst="rect">
              <a:avLst/>
            </a:prstGeom>
            <a:gradFill flip="none" rotWithShape="1">
              <a:gsLst>
                <a:gs pos="0">
                  <a:srgbClr val="0C4FCA"/>
                </a:gs>
                <a:gs pos="44000">
                  <a:srgbClr val="0673B7"/>
                </a:gs>
                <a:gs pos="100000">
                  <a:srgbClr val="019AA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生态服务</a:t>
              </a:r>
            </a:p>
          </p:txBody>
        </p:sp>
        <p:sp>
          <p:nvSpPr>
            <p:cNvPr id="154" name="矩形 153"/>
            <p:cNvSpPr/>
            <p:nvPr/>
          </p:nvSpPr>
          <p:spPr>
            <a:xfrm>
              <a:off x="1485993" y="4686015"/>
              <a:ext cx="5987141" cy="799042"/>
            </a:xfrm>
            <a:prstGeom prst="rect">
              <a:avLst/>
            </a:prstGeom>
            <a:solidFill>
              <a:schemeClr val="bg1">
                <a:alpha val="44000"/>
              </a:schemeClr>
            </a:solidFill>
            <a:ln w="6350">
              <a:solidFill>
                <a:schemeClr val="bg2">
                  <a:lumMod val="75000"/>
                </a:schemeClr>
              </a:solidFill>
              <a:prstDash val="dash"/>
            </a:ln>
            <a:effectLst>
              <a:reflection blurRad="6350" stA="50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Linux内核</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55" name="矩形 154"/>
            <p:cNvSpPr/>
            <p:nvPr/>
          </p:nvSpPr>
          <p:spPr>
            <a:xfrm>
              <a:off x="1574828" y="4982911"/>
              <a:ext cx="864000" cy="41142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SMT</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驱</a:t>
              </a: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离</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6" name="矩形 155"/>
            <p:cNvSpPr/>
            <p:nvPr/>
          </p:nvSpPr>
          <p:spPr>
            <a:xfrm>
              <a:off x="5450713" y="4982911"/>
              <a:ext cx="963026" cy="41142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UCE</a:t>
              </a: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容错</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7" name="矩形 156"/>
            <p:cNvSpPr/>
            <p:nvPr/>
          </p:nvSpPr>
          <p:spPr>
            <a:xfrm>
              <a:off x="6508517" y="4982911"/>
              <a:ext cx="864000" cy="41142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CPU</a:t>
              </a: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巡检</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8" name="矩形 157"/>
            <p:cNvSpPr/>
            <p:nvPr/>
          </p:nvSpPr>
          <p:spPr>
            <a:xfrm>
              <a:off x="2526791" y="4982911"/>
              <a:ext cx="864000" cy="41142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QoS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负载</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均衡</a:t>
              </a:r>
            </a:p>
          </p:txBody>
        </p:sp>
        <p:sp>
          <p:nvSpPr>
            <p:cNvPr id="159" name="矩形 158"/>
            <p:cNvSpPr/>
            <p:nvPr/>
          </p:nvSpPr>
          <p:spPr>
            <a:xfrm>
              <a:off x="3491280" y="4982911"/>
              <a:ext cx="864000" cy="41142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潮汐调度</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0" name="矩形 159"/>
            <p:cNvSpPr/>
            <p:nvPr/>
          </p:nvSpPr>
          <p:spPr>
            <a:xfrm>
              <a:off x="4474559" y="4982911"/>
              <a:ext cx="864000" cy="41142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进程</a:t>
              </a:r>
              <a:endParaRPr kumimoji="0" lang="en-US" altLang="zh-CN" sz="12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内存合并</a:t>
              </a:r>
              <a:endParaRPr kumimoji="0" lang="zh-CN" altLang="en-US"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161" name="矩形 160"/>
            <p:cNvSpPr/>
            <p:nvPr/>
          </p:nvSpPr>
          <p:spPr>
            <a:xfrm>
              <a:off x="2945658" y="3756212"/>
              <a:ext cx="1039495" cy="25908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CPU</a:t>
              </a: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优先</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2" name="矩形 161"/>
            <p:cNvSpPr/>
            <p:nvPr/>
          </p:nvSpPr>
          <p:spPr>
            <a:xfrm>
              <a:off x="2945658" y="4050217"/>
              <a:ext cx="1039495" cy="25908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内存优先</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 name="矩形 162"/>
            <p:cNvSpPr/>
            <p:nvPr/>
          </p:nvSpPr>
          <p:spPr>
            <a:xfrm>
              <a:off x="5603157" y="2424946"/>
              <a:ext cx="1872000" cy="807366"/>
            </a:xfrm>
            <a:prstGeom prst="rect">
              <a:avLst/>
            </a:prstGeom>
            <a:solidFill>
              <a:schemeClr val="bg1">
                <a:alpha val="44000"/>
              </a:schemeClr>
            </a:solidFill>
            <a:ln w="6350">
              <a:solidFill>
                <a:schemeClr val="bg2">
                  <a:lumMod val="75000"/>
                </a:schemeClr>
              </a:solidFill>
              <a:prstDash val="dash"/>
            </a:ln>
            <a:effectLst>
              <a:reflection blurRad="6350" stA="50000" endA="300" endPos="1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64" name="文本框 163"/>
            <p:cNvSpPr txBox="1"/>
            <p:nvPr/>
          </p:nvSpPr>
          <p:spPr>
            <a:xfrm>
              <a:off x="6062104" y="2421102"/>
              <a:ext cx="944880" cy="27559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数据库</a:t>
              </a:r>
              <a:r>
                <a:rPr kumimoji="0" lang="zh-CN" altLang="en-US" sz="12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场景</a:t>
              </a:r>
              <a:endPar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5" name="矩形 164"/>
            <p:cNvSpPr/>
            <p:nvPr/>
          </p:nvSpPr>
          <p:spPr>
            <a:xfrm>
              <a:off x="5956670" y="2693558"/>
              <a:ext cx="1181811" cy="21839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CPU</a:t>
              </a:r>
              <a:r>
                <a:rPr kumimoji="0" lang="zh-CN" altLang="en-US" sz="1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调度优化</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6" name="矩形 165"/>
            <p:cNvSpPr/>
            <p:nvPr/>
          </p:nvSpPr>
          <p:spPr>
            <a:xfrm>
              <a:off x="5956670" y="2947208"/>
              <a:ext cx="1181811" cy="20674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内存合并</a:t>
              </a:r>
              <a:endParaRPr kumimoji="0" lang="zh-CN" altLang="en-US"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87330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54593" y="480432"/>
            <a:ext cx="1826141" cy="584775"/>
          </a:xfrm>
          <a:prstGeom prst="rect">
            <a:avLst/>
          </a:prstGeom>
          <a:noFill/>
        </p:spPr>
        <p:txBody>
          <a:bodyPr wrap="none" rtlCol="0">
            <a:spAutoFit/>
          </a:bodyPr>
          <a:lstStyle/>
          <a:p>
            <a:pPr lvl="0">
              <a:defRPr/>
            </a:pPr>
            <a:r>
              <a:rPr kumimoji="1" lang="zh-CN" altLang="en-US" sz="3200" b="1" smtClean="0">
                <a:solidFill>
                  <a:srgbClr val="1A1A1A"/>
                </a:solidFill>
                <a:latin typeface="微软雅黑" panose="020B0503020204020204" pitchFamily="34" charset="-122"/>
                <a:ea typeface="微软雅黑" panose="020B0503020204020204" pitchFamily="34" charset="-122"/>
              </a:rPr>
              <a:t>二、背景</a:t>
            </a:r>
            <a:endParaRPr kumimoji="1" lang="zh-CN" altLang="en-US" sz="3200" b="1" dirty="0">
              <a:solidFill>
                <a:srgbClr val="1A1A1A"/>
              </a:solidFill>
              <a:latin typeface="微软雅黑" panose="020B0503020204020204" pitchFamily="34" charset="-122"/>
              <a:ea typeface="微软雅黑" panose="020B0503020204020204" pitchFamily="34" charset="-122"/>
            </a:endParaRPr>
          </a:p>
        </p:txBody>
      </p:sp>
      <p:sp>
        <p:nvSpPr>
          <p:cNvPr id="33" name="文本占位符 3">
            <a:extLst>
              <a:ext uri="{FF2B5EF4-FFF2-40B4-BE49-F238E27FC236}">
                <a16:creationId xmlns:a16="http://schemas.microsoft.com/office/drawing/2014/main" id="{862A3ACE-137D-B72B-346A-0CE87A38AE8A}"/>
              </a:ext>
            </a:extLst>
          </p:cNvPr>
          <p:cNvSpPr txBox="1">
            <a:spLocks/>
          </p:cNvSpPr>
          <p:nvPr/>
        </p:nvSpPr>
        <p:spPr>
          <a:xfrm>
            <a:off x="460793" y="1144081"/>
            <a:ext cx="11282028" cy="2585323"/>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zh-CN" altLang="en-US" sz="1800" b="0" dirty="0"/>
              <a:t>现代云计算环境对内存资源利用和成本效益提出了更高的要求。现有的内存合并技术，如内核同页合并（</a:t>
            </a:r>
            <a:r>
              <a:rPr lang="en-US" altLang="zh-CN" sz="1800" b="0" dirty="0"/>
              <a:t>Kernel Samepage Merging, KSM</a:t>
            </a:r>
            <a:r>
              <a:rPr lang="zh-CN" altLang="en-US" sz="1800" b="0" dirty="0"/>
              <a:t>）技术，在灵活性和多样化应用的动态适应性方面存在诸多</a:t>
            </a:r>
            <a:r>
              <a:rPr lang="zh-CN" altLang="en-US" sz="1800" b="0" dirty="0" smtClean="0"/>
              <a:t>不足</a:t>
            </a:r>
            <a:endParaRPr lang="en-US" altLang="zh-CN" sz="1800" b="0" dirty="0" smtClean="0"/>
          </a:p>
          <a:p>
            <a:pPr marL="0" indent="0">
              <a:buNone/>
            </a:pPr>
            <a:endParaRPr lang="zh-CN" altLang="en-US" sz="1800" b="0" dirty="0"/>
          </a:p>
          <a:p>
            <a:r>
              <a:rPr lang="zh-CN" altLang="en-US" sz="1800" b="0" dirty="0"/>
              <a:t>浪潮云提出了一种动态精细化内存超分技术（</a:t>
            </a:r>
            <a:r>
              <a:rPr lang="en-US" altLang="zh-CN" sz="1800" b="0" dirty="0"/>
              <a:t>Process-Aware Memory Deduplication, PAMD</a:t>
            </a:r>
            <a:r>
              <a:rPr lang="zh-CN" altLang="en-US" sz="1800" b="0" dirty="0"/>
              <a:t>）技术，采用动态微调方法解决传统</a:t>
            </a:r>
            <a:r>
              <a:rPr lang="en-US" altLang="zh-CN" sz="1800" b="0" dirty="0"/>
              <a:t>KSM</a:t>
            </a:r>
            <a:r>
              <a:rPr lang="zh-CN" altLang="en-US" sz="1800" b="0" dirty="0"/>
              <a:t>存在的动态性欠佳</a:t>
            </a:r>
            <a:r>
              <a:rPr lang="zh-CN" altLang="en-US" sz="1800" b="0" dirty="0" smtClean="0"/>
              <a:t>问题</a:t>
            </a:r>
            <a:endParaRPr lang="en-US" altLang="zh-CN" sz="1800" b="0" dirty="0" smtClean="0"/>
          </a:p>
          <a:p>
            <a:pPr marL="0" indent="0">
              <a:buNone/>
            </a:pPr>
            <a:endParaRPr lang="zh-CN" altLang="en-US" sz="1800" b="0" dirty="0"/>
          </a:p>
          <a:p>
            <a:r>
              <a:rPr lang="en-US" altLang="zh-CN" sz="1800" b="0" dirty="0"/>
              <a:t>PAMD</a:t>
            </a:r>
            <a:r>
              <a:rPr lang="zh-CN" altLang="en-US" sz="1800" b="0" dirty="0"/>
              <a:t>技术实现了一种内存合并服务架构，通过实现一个内核模块，使得运行中的特定进程能够动态地加入（移出）</a:t>
            </a:r>
            <a:r>
              <a:rPr lang="en-US" altLang="zh-CN" sz="1800" b="0" dirty="0"/>
              <a:t>KSM</a:t>
            </a:r>
            <a:r>
              <a:rPr lang="zh-CN" altLang="en-US" sz="1800" b="0" dirty="0"/>
              <a:t>扫描列表，实现更细粒度的内存合并管理。同时，支持了一个动态调整算法，可优先提高特定进程的内存合并效益，通过设置可配置的阈值参数，动态调整进程的内存合并状态，提高合并</a:t>
            </a:r>
            <a:r>
              <a:rPr lang="zh-CN" altLang="en-US" sz="1800" b="0" dirty="0" smtClean="0"/>
              <a:t>效率</a:t>
            </a:r>
            <a:endParaRPr lang="zh-CN" altLang="en-US" sz="1800" b="0" dirty="0"/>
          </a:p>
        </p:txBody>
      </p:sp>
    </p:spTree>
    <p:extLst>
      <p:ext uri="{BB962C8B-B14F-4D97-AF65-F5344CB8AC3E}">
        <p14:creationId xmlns:p14="http://schemas.microsoft.com/office/powerpoint/2010/main" val="3459093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54593" y="480432"/>
            <a:ext cx="4878259" cy="584775"/>
          </a:xfrm>
          <a:prstGeom prst="rect">
            <a:avLst/>
          </a:prstGeom>
          <a:noFill/>
        </p:spPr>
        <p:txBody>
          <a:bodyPr wrap="none" rtlCol="0">
            <a:spAutoFit/>
          </a:bodyPr>
          <a:lstStyle/>
          <a:p>
            <a:pPr lvl="0">
              <a:defRPr/>
            </a:pPr>
            <a:r>
              <a:rPr kumimoji="1" lang="zh-CN" altLang="en-US" sz="3200" b="1" smtClean="0">
                <a:solidFill>
                  <a:srgbClr val="1A1A1A"/>
                </a:solidFill>
                <a:latin typeface="微软雅黑" panose="020B0503020204020204" pitchFamily="34" charset="-122"/>
                <a:ea typeface="微软雅黑" panose="020B0503020204020204" pitchFamily="34" charset="-122"/>
              </a:rPr>
              <a:t>三、设计</a:t>
            </a:r>
            <a:r>
              <a:rPr kumimoji="1" lang="zh-CN" altLang="en-US" sz="3200" b="1" dirty="0">
                <a:solidFill>
                  <a:srgbClr val="1A1A1A"/>
                </a:solidFill>
                <a:latin typeface="微软雅黑" panose="020B0503020204020204" pitchFamily="34" charset="-122"/>
                <a:ea typeface="微软雅黑" panose="020B0503020204020204" pitchFamily="34" charset="-122"/>
              </a:rPr>
              <a:t>与实现</a:t>
            </a:r>
            <a:r>
              <a:rPr kumimoji="1" lang="en-US" altLang="zh-CN" sz="3200" b="1" dirty="0">
                <a:solidFill>
                  <a:srgbClr val="1A1A1A"/>
                </a:solidFill>
                <a:latin typeface="微软雅黑" panose="020B0503020204020204" pitchFamily="34" charset="-122"/>
                <a:ea typeface="微软雅黑" panose="020B0503020204020204" pitchFamily="34" charset="-122"/>
              </a:rPr>
              <a:t>-</a:t>
            </a:r>
            <a:r>
              <a:rPr kumimoji="1" lang="zh-CN" altLang="en-US" sz="3200" b="1" dirty="0">
                <a:solidFill>
                  <a:srgbClr val="1A1A1A"/>
                </a:solidFill>
                <a:latin typeface="微软雅黑" panose="020B0503020204020204" pitchFamily="34" charset="-122"/>
                <a:ea typeface="微软雅黑" panose="020B0503020204020204" pitchFamily="34" charset="-122"/>
              </a:rPr>
              <a:t>系统架构</a:t>
            </a:r>
          </a:p>
        </p:txBody>
      </p:sp>
      <p:sp>
        <p:nvSpPr>
          <p:cNvPr id="5" name="文本占位符 2">
            <a:extLst>
              <a:ext uri="{FF2B5EF4-FFF2-40B4-BE49-F238E27FC236}">
                <a16:creationId xmlns:a16="http://schemas.microsoft.com/office/drawing/2014/main" id="{9CB10B10-E3B5-E1C1-48E3-8EC5B7EE596B}"/>
              </a:ext>
            </a:extLst>
          </p:cNvPr>
          <p:cNvSpPr txBox="1">
            <a:spLocks/>
          </p:cNvSpPr>
          <p:nvPr/>
        </p:nvSpPr>
        <p:spPr>
          <a:xfrm>
            <a:off x="460800" y="1085055"/>
            <a:ext cx="8713539" cy="338554"/>
          </a:xfrm>
          <a:prstGeom prst="rect">
            <a:avLst/>
          </a:prstGeom>
          <a:noFill/>
        </p:spPr>
        <p:txBody>
          <a:bodyPr wrap="non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en-US" altLang="zh-CN" dirty="0"/>
              <a:t>PAMD</a:t>
            </a:r>
            <a:r>
              <a:rPr lang="zh-CN" altLang="en-US" dirty="0"/>
              <a:t>主要包括用于进程级内存合并控制的内核模块和用户态的动态进程内存合并管理服务</a:t>
            </a:r>
          </a:p>
        </p:txBody>
      </p:sp>
      <p:sp>
        <p:nvSpPr>
          <p:cNvPr id="6" name="矩形 5"/>
          <p:cNvSpPr/>
          <p:nvPr/>
        </p:nvSpPr>
        <p:spPr>
          <a:xfrm>
            <a:off x="460800" y="4680055"/>
            <a:ext cx="4744246"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实现周期性的扫描并记录进程的内存使用状态，根据动态调整策略激活特定进程的内存合并功能，满足特定进程的内存去重需求，有效避免</a:t>
            </a:r>
            <a:r>
              <a:rPr lang="en-US" altLang="zh-CN" sz="1600" dirty="0">
                <a:latin typeface="微软雅黑" panose="020B0503020204020204" pitchFamily="34" charset="-122"/>
                <a:ea typeface="微软雅黑" panose="020B0503020204020204" pitchFamily="34" charset="-122"/>
              </a:rPr>
              <a:t>KSM</a:t>
            </a:r>
            <a:r>
              <a:rPr lang="zh-CN" altLang="en-US" sz="1600" dirty="0">
                <a:latin typeface="微软雅黑" panose="020B0503020204020204" pitchFamily="34" charset="-122"/>
                <a:ea typeface="微软雅黑" panose="020B0503020204020204" pitchFamily="34" charset="-122"/>
              </a:rPr>
              <a:t>技术针对所有进程的内存扫描范围过大问题</a:t>
            </a:r>
          </a:p>
        </p:txBody>
      </p:sp>
      <p:sp>
        <p:nvSpPr>
          <p:cNvPr id="7" name="矩形 6"/>
          <p:cNvSpPr/>
          <p:nvPr/>
        </p:nvSpPr>
        <p:spPr>
          <a:xfrm>
            <a:off x="460800" y="4327316"/>
            <a:ext cx="1909497" cy="338554"/>
          </a:xfrm>
          <a:prstGeom prst="rect">
            <a:avLst/>
          </a:prstGeom>
          <a:noFill/>
        </p:spPr>
        <p:txBody>
          <a:bodyPr wrap="none">
            <a:spAutoFit/>
          </a:bodyPr>
          <a:lstStyle/>
          <a:p>
            <a:pPr marL="285750" indent="-285750">
              <a:buFont typeface="Wingdings" panose="05000000000000000000" pitchFamily="2" charset="2"/>
              <a:buChar char="n"/>
            </a:pPr>
            <a:r>
              <a:rPr lang="zh-CN" altLang="en-US" sz="1600" b="1" dirty="0">
                <a:latin typeface="微软雅黑" panose="020B0503020204020204" pitchFamily="34" charset="-122"/>
                <a:ea typeface="微软雅黑" panose="020B0503020204020204" pitchFamily="34" charset="-122"/>
              </a:rPr>
              <a:t>用户态</a:t>
            </a:r>
            <a:r>
              <a:rPr lang="zh-CN" altLang="en-US" sz="1600" b="1" dirty="0" smtClean="0">
                <a:latin typeface="微软雅黑" panose="020B0503020204020204" pitchFamily="34" charset="-122"/>
                <a:ea typeface="微软雅黑" panose="020B0503020204020204" pitchFamily="34" charset="-122"/>
              </a:rPr>
              <a:t>守护进程</a:t>
            </a:r>
            <a:endParaRPr lang="zh-CN" altLang="en-US" sz="1600" b="1" dirty="0">
              <a:latin typeface="微软雅黑" panose="020B0503020204020204" pitchFamily="34" charset="-122"/>
              <a:ea typeface="微软雅黑" panose="020B0503020204020204" pitchFamily="34" charset="-122"/>
            </a:endParaRPr>
          </a:p>
        </p:txBody>
      </p:sp>
      <p:sp>
        <p:nvSpPr>
          <p:cNvPr id="8" name="矩形 7"/>
          <p:cNvSpPr/>
          <p:nvPr/>
        </p:nvSpPr>
        <p:spPr>
          <a:xfrm>
            <a:off x="6319218" y="4680055"/>
            <a:ext cx="4275326" cy="830997"/>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通过生成并监控</a:t>
            </a:r>
            <a:r>
              <a:rPr lang="en-US" altLang="zh-CN" sz="1600" dirty="0">
                <a:latin typeface="微软雅黑" panose="020B0503020204020204" pitchFamily="34" charset="-122"/>
                <a:ea typeface="微软雅黑" panose="020B0503020204020204" pitchFamily="34" charset="-122"/>
              </a:rPr>
              <a:t>/proc</a:t>
            </a:r>
            <a:r>
              <a:rPr lang="zh-CN" altLang="en-US" sz="1600" dirty="0">
                <a:latin typeface="微软雅黑" panose="020B0503020204020204" pitchFamily="34" charset="-122"/>
                <a:ea typeface="微软雅黑" panose="020B0503020204020204" pitchFamily="34" charset="-122"/>
              </a:rPr>
              <a:t>文件系统下的文件，实现正在运行的特定用户进程加入或移出内存合并，对特定进程实现内存去重进行细粒度控制</a:t>
            </a:r>
            <a:endParaRPr lang="en-US" altLang="zh-CN" sz="1600" dirty="0">
              <a:latin typeface="微软雅黑" panose="020B0503020204020204" pitchFamily="34" charset="-122"/>
              <a:ea typeface="微软雅黑" panose="020B0503020204020204" pitchFamily="34" charset="-122"/>
            </a:endParaRPr>
          </a:p>
        </p:txBody>
      </p:sp>
      <p:sp>
        <p:nvSpPr>
          <p:cNvPr id="9" name="矩形 8"/>
          <p:cNvSpPr/>
          <p:nvPr/>
        </p:nvSpPr>
        <p:spPr>
          <a:xfrm>
            <a:off x="6319218" y="4327316"/>
            <a:ext cx="1293944" cy="338554"/>
          </a:xfrm>
          <a:prstGeom prst="rect">
            <a:avLst/>
          </a:prstGeom>
          <a:noFill/>
        </p:spPr>
        <p:txBody>
          <a:bodyPr wrap="none">
            <a:spAutoFit/>
          </a:bodyPr>
          <a:lstStyle/>
          <a:p>
            <a:pPr marL="285750" indent="-285750">
              <a:buFont typeface="Wingdings" panose="05000000000000000000" pitchFamily="2" charset="2"/>
              <a:buChar char="n"/>
            </a:pPr>
            <a:r>
              <a:rPr lang="zh-CN" altLang="en-US" sz="1600" b="1" dirty="0" smtClean="0">
                <a:latin typeface="微软雅黑" panose="020B0503020204020204" pitchFamily="34" charset="-122"/>
                <a:ea typeface="微软雅黑" panose="020B0503020204020204" pitchFamily="34" charset="-122"/>
              </a:rPr>
              <a:t>内核模块</a:t>
            </a:r>
            <a:endParaRPr lang="en-US" altLang="zh-CN" sz="1600" b="1" dirty="0">
              <a:latin typeface="微软雅黑" panose="020B0503020204020204" pitchFamily="34" charset="-122"/>
              <a:ea typeface="微软雅黑" panose="020B0503020204020204" pitchFamily="34" charset="-122"/>
            </a:endParaRPr>
          </a:p>
        </p:txBody>
      </p:sp>
      <p:pic>
        <p:nvPicPr>
          <p:cNvPr id="11" name="ECB019B1-382A-4266-B25C-5B523AA43C14-4" descr="wps"/>
          <p:cNvPicPr/>
          <p:nvPr/>
        </p:nvPicPr>
        <p:blipFill>
          <a:blip r:embed="rId3"/>
          <a:stretch>
            <a:fillRect/>
          </a:stretch>
        </p:blipFill>
        <p:spPr>
          <a:xfrm>
            <a:off x="460800" y="1542960"/>
            <a:ext cx="10133744" cy="2743200"/>
          </a:xfrm>
          <a:prstGeom prst="rect">
            <a:avLst/>
          </a:prstGeom>
        </p:spPr>
      </p:pic>
    </p:spTree>
    <p:extLst>
      <p:ext uri="{BB962C8B-B14F-4D97-AF65-F5344CB8AC3E}">
        <p14:creationId xmlns:p14="http://schemas.microsoft.com/office/powerpoint/2010/main" val="1014104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54593" y="480432"/>
            <a:ext cx="4878259" cy="584775"/>
          </a:xfrm>
          <a:prstGeom prst="rect">
            <a:avLst/>
          </a:prstGeom>
          <a:noFill/>
        </p:spPr>
        <p:txBody>
          <a:bodyPr wrap="none" rtlCol="0">
            <a:spAutoFit/>
          </a:bodyPr>
          <a:lstStyle/>
          <a:p>
            <a:pPr lvl="0">
              <a:defRPr/>
            </a:pPr>
            <a:r>
              <a:rPr kumimoji="1" lang="zh-CN" altLang="en-US" sz="3200" b="1" smtClean="0">
                <a:solidFill>
                  <a:srgbClr val="1A1A1A"/>
                </a:solidFill>
                <a:latin typeface="微软雅黑" panose="020B0503020204020204" pitchFamily="34" charset="-122"/>
                <a:ea typeface="微软雅黑" panose="020B0503020204020204" pitchFamily="34" charset="-122"/>
              </a:rPr>
              <a:t>三、设计</a:t>
            </a:r>
            <a:r>
              <a:rPr kumimoji="1" lang="zh-CN" altLang="en-US" sz="3200" b="1" dirty="0">
                <a:solidFill>
                  <a:srgbClr val="1A1A1A"/>
                </a:solidFill>
                <a:latin typeface="微软雅黑" panose="020B0503020204020204" pitchFamily="34" charset="-122"/>
                <a:ea typeface="微软雅黑" panose="020B0503020204020204" pitchFamily="34" charset="-122"/>
              </a:rPr>
              <a:t>与实现</a:t>
            </a:r>
            <a:r>
              <a:rPr kumimoji="1" lang="en-US" altLang="zh-CN" sz="3200" b="1" dirty="0">
                <a:solidFill>
                  <a:srgbClr val="1A1A1A"/>
                </a:solidFill>
                <a:latin typeface="微软雅黑" panose="020B0503020204020204" pitchFamily="34" charset="-122"/>
                <a:ea typeface="微软雅黑" panose="020B0503020204020204" pitchFamily="34" charset="-122"/>
              </a:rPr>
              <a:t>-</a:t>
            </a:r>
            <a:r>
              <a:rPr kumimoji="1" lang="zh-CN" altLang="en-US" sz="3200" b="1" dirty="0">
                <a:solidFill>
                  <a:srgbClr val="1A1A1A"/>
                </a:solidFill>
                <a:latin typeface="微软雅黑" panose="020B0503020204020204" pitchFamily="34" charset="-122"/>
                <a:ea typeface="微软雅黑" panose="020B0503020204020204" pitchFamily="34" charset="-122"/>
              </a:rPr>
              <a:t>工作流程</a:t>
            </a:r>
          </a:p>
        </p:txBody>
      </p:sp>
      <p:sp>
        <p:nvSpPr>
          <p:cNvPr id="12" name="文本占位符 2">
            <a:extLst>
              <a:ext uri="{FF2B5EF4-FFF2-40B4-BE49-F238E27FC236}">
                <a16:creationId xmlns:a16="http://schemas.microsoft.com/office/drawing/2014/main" id="{9CB10B10-E3B5-E1C1-48E3-8EC5B7EE596B}"/>
              </a:ext>
            </a:extLst>
          </p:cNvPr>
          <p:cNvSpPr txBox="1">
            <a:spLocks/>
          </p:cNvSpPr>
          <p:nvPr/>
        </p:nvSpPr>
        <p:spPr>
          <a:xfrm>
            <a:off x="460800" y="1071066"/>
            <a:ext cx="11282028" cy="830997"/>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zh-CN" altLang="en-US" dirty="0"/>
              <a:t>用户态守护进程根据配置的策略获取到进程列表后，记录需要管理的进程的内存使用及内存合并状态，以及动态时间窗口下进程的内存合并历史数据，结合动态调整算法，可动态调整特定进程到</a:t>
            </a:r>
            <a:r>
              <a:rPr lang="en-US" altLang="zh-CN" dirty="0"/>
              <a:t>/proc/PAMD_pid_control</a:t>
            </a:r>
            <a:r>
              <a:rPr lang="zh-CN" altLang="en-US" dirty="0"/>
              <a:t>文件，启动特定进程的内存合并功能</a:t>
            </a:r>
          </a:p>
        </p:txBody>
      </p:sp>
      <p:pic>
        <p:nvPicPr>
          <p:cNvPr id="13" name="ECB019B1-382A-4266-B25C-5B523AA43C14-3" descr="wps"/>
          <p:cNvPicPr/>
          <p:nvPr/>
        </p:nvPicPr>
        <p:blipFill>
          <a:blip r:embed="rId3"/>
          <a:stretch>
            <a:fillRect/>
          </a:stretch>
        </p:blipFill>
        <p:spPr>
          <a:xfrm>
            <a:off x="1652954" y="2093670"/>
            <a:ext cx="7285892" cy="4488837"/>
          </a:xfrm>
          <a:prstGeom prst="rect">
            <a:avLst/>
          </a:prstGeom>
        </p:spPr>
      </p:pic>
    </p:spTree>
    <p:extLst>
      <p:ext uri="{BB962C8B-B14F-4D97-AF65-F5344CB8AC3E}">
        <p14:creationId xmlns:p14="http://schemas.microsoft.com/office/powerpoint/2010/main" val="3703972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54593" y="480432"/>
            <a:ext cx="5698996" cy="584775"/>
          </a:xfrm>
          <a:prstGeom prst="rect">
            <a:avLst/>
          </a:prstGeom>
          <a:noFill/>
        </p:spPr>
        <p:txBody>
          <a:bodyPr wrap="none" rtlCol="0">
            <a:spAutoFit/>
          </a:bodyPr>
          <a:lstStyle/>
          <a:p>
            <a:pPr lvl="0">
              <a:defRPr/>
            </a:pPr>
            <a:r>
              <a:rPr kumimoji="1" lang="zh-CN" altLang="en-US" sz="3200" b="1" smtClean="0">
                <a:solidFill>
                  <a:srgbClr val="1A1A1A"/>
                </a:solidFill>
                <a:latin typeface="微软雅黑" panose="020B0503020204020204" pitchFamily="34" charset="-122"/>
                <a:ea typeface="微软雅黑" panose="020B0503020204020204" pitchFamily="34" charset="-122"/>
              </a:rPr>
              <a:t>三、设计</a:t>
            </a:r>
            <a:r>
              <a:rPr kumimoji="1" lang="zh-CN" altLang="en-US" sz="3200" b="1" dirty="0">
                <a:solidFill>
                  <a:srgbClr val="1A1A1A"/>
                </a:solidFill>
                <a:latin typeface="微软雅黑" panose="020B0503020204020204" pitchFamily="34" charset="-122"/>
                <a:ea typeface="微软雅黑" panose="020B0503020204020204" pitchFamily="34" charset="-122"/>
              </a:rPr>
              <a:t>与实现</a:t>
            </a:r>
            <a:r>
              <a:rPr kumimoji="1" lang="en-US" altLang="zh-CN" sz="3200" b="1" dirty="0">
                <a:solidFill>
                  <a:srgbClr val="1A1A1A"/>
                </a:solidFill>
                <a:latin typeface="微软雅黑" panose="020B0503020204020204" pitchFamily="34" charset="-122"/>
                <a:ea typeface="微软雅黑" panose="020B0503020204020204" pitchFamily="34" charset="-122"/>
              </a:rPr>
              <a:t>-</a:t>
            </a:r>
            <a:r>
              <a:rPr kumimoji="1" lang="zh-CN" altLang="en-US" sz="3200" b="1" dirty="0">
                <a:solidFill>
                  <a:srgbClr val="1A1A1A"/>
                </a:solidFill>
                <a:latin typeface="微软雅黑" panose="020B0503020204020204" pitchFamily="34" charset="-122"/>
                <a:ea typeface="微软雅黑" panose="020B0503020204020204" pitchFamily="34" charset="-122"/>
              </a:rPr>
              <a:t>动态调整算法</a:t>
            </a:r>
          </a:p>
        </p:txBody>
      </p:sp>
      <p:sp>
        <p:nvSpPr>
          <p:cNvPr id="6" name="文本占位符 2">
            <a:extLst>
              <a:ext uri="{FF2B5EF4-FFF2-40B4-BE49-F238E27FC236}">
                <a16:creationId xmlns:a16="http://schemas.microsoft.com/office/drawing/2014/main" id="{9CB10B10-E3B5-E1C1-48E3-8EC5B7EE596B}"/>
              </a:ext>
            </a:extLst>
          </p:cNvPr>
          <p:cNvSpPr txBox="1">
            <a:spLocks/>
          </p:cNvSpPr>
          <p:nvPr/>
        </p:nvSpPr>
        <p:spPr>
          <a:xfrm>
            <a:off x="460800" y="1122946"/>
            <a:ext cx="11282028" cy="830997"/>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zh-CN" altLang="en-US" dirty="0"/>
              <a:t>动态调整算法主要聚焦在同样</a:t>
            </a:r>
            <a:r>
              <a:rPr lang="en-US" altLang="zh-CN" dirty="0"/>
              <a:t>CPU</a:t>
            </a:r>
            <a:r>
              <a:rPr lang="zh-CN" altLang="en-US" dirty="0"/>
              <a:t>占用的前提下，提升内存合并的效率，并引入如下可配置阈值项，其中提到的进程内存合并效率由内存目前可合并页面与总共扫描的内存页面比值得到，即高内存合并效率意味着该进程参与合并的效率较高，预期节省的内存更多，低内存合并效率则反之</a:t>
            </a:r>
          </a:p>
        </p:txBody>
      </p:sp>
      <p:graphicFrame>
        <p:nvGraphicFramePr>
          <p:cNvPr id="7" name="表格 6"/>
          <p:cNvGraphicFramePr>
            <a:graphicFrameLocks noGrp="1"/>
          </p:cNvGraphicFramePr>
          <p:nvPr>
            <p:extLst>
              <p:ext uri="{D42A27DB-BD31-4B8C-83A1-F6EECF244321}">
                <p14:modId xmlns:p14="http://schemas.microsoft.com/office/powerpoint/2010/main" val="1823928114"/>
              </p:ext>
            </p:extLst>
          </p:nvPr>
        </p:nvGraphicFramePr>
        <p:xfrm>
          <a:off x="460800" y="2105034"/>
          <a:ext cx="6689508" cy="3712007"/>
        </p:xfrm>
        <a:graphic>
          <a:graphicData uri="http://schemas.openxmlformats.org/drawingml/2006/table">
            <a:tbl>
              <a:tblPr firstRow="1" bandRow="1">
                <a:tableStyleId>{5C22544A-7EE6-4342-B048-85BDC9FD1C3A}</a:tableStyleId>
              </a:tblPr>
              <a:tblGrid>
                <a:gridCol w="3211790">
                  <a:extLst>
                    <a:ext uri="{9D8B030D-6E8A-4147-A177-3AD203B41FA5}">
                      <a16:colId xmlns:a16="http://schemas.microsoft.com/office/drawing/2014/main" val="2766946903"/>
                    </a:ext>
                  </a:extLst>
                </a:gridCol>
                <a:gridCol w="3477718">
                  <a:extLst>
                    <a:ext uri="{9D8B030D-6E8A-4147-A177-3AD203B41FA5}">
                      <a16:colId xmlns:a16="http://schemas.microsoft.com/office/drawing/2014/main" val="2396672565"/>
                    </a:ext>
                  </a:extLst>
                </a:gridCol>
              </a:tblGrid>
              <a:tr h="653156">
                <a:tc>
                  <a:txBody>
                    <a:bodyPr/>
                    <a:lstStyle/>
                    <a:p>
                      <a:pPr algn="ctr"/>
                      <a:r>
                        <a:rPr lang="zh-CN" altLang="en-US" sz="1600" dirty="0" smtClean="0">
                          <a:latin typeface="微软雅黑" panose="020B0503020204020204" pitchFamily="34" charset="-122"/>
                          <a:ea typeface="微软雅黑" panose="020B0503020204020204" pitchFamily="34" charset="-122"/>
                        </a:rPr>
                        <a:t>配置项</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dirty="0" smtClean="0">
                          <a:latin typeface="微软雅黑" panose="020B0503020204020204" pitchFamily="34" charset="-122"/>
                          <a:ea typeface="微软雅黑" panose="020B0503020204020204" pitchFamily="34" charset="-122"/>
                        </a:rPr>
                        <a:t>含义</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31472907"/>
                  </a:ext>
                </a:extLst>
              </a:tr>
              <a:tr h="1094141">
                <a:tc>
                  <a:txBody>
                    <a:bodyPr/>
                    <a:lstStyle/>
                    <a:p>
                      <a:pPr algn="l"/>
                      <a:r>
                        <a:rPr lang="en-US" altLang="zh-CN" sz="1300" dirty="0" smtClean="0">
                          <a:latin typeface="微软雅黑" panose="020B0503020204020204" pitchFamily="34" charset="-122"/>
                          <a:ea typeface="微软雅黑" panose="020B0503020204020204" pitchFamily="34" charset="-122"/>
                        </a:rPr>
                        <a:t>LOW_SYS_MEM_WATERMARK</a:t>
                      </a:r>
                      <a:endParaRPr lang="zh-CN" altLang="en-US" sz="13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300" dirty="0" smtClean="0">
                          <a:latin typeface="微软雅黑" panose="020B0503020204020204" pitchFamily="34" charset="-122"/>
                          <a:ea typeface="微软雅黑" panose="020B0503020204020204" pitchFamily="34" charset="-122"/>
                        </a:rPr>
                        <a:t>系统总内存的低水位，当系统整体可用内存低于该配置项时，则优先进行内存合并</a:t>
                      </a:r>
                      <a:endParaRPr lang="zh-CN" altLang="en-US" sz="13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122716673"/>
                  </a:ext>
                </a:extLst>
              </a:tr>
              <a:tr h="982355">
                <a:tc>
                  <a:txBody>
                    <a:bodyPr/>
                    <a:lstStyle/>
                    <a:p>
                      <a:pPr algn="l"/>
                      <a:r>
                        <a:rPr lang="en-US" altLang="zh-CN" sz="1300" dirty="0" smtClean="0">
                          <a:latin typeface="微软雅黑" panose="020B0503020204020204" pitchFamily="34" charset="-122"/>
                          <a:ea typeface="微软雅黑" panose="020B0503020204020204" pitchFamily="34" charset="-122"/>
                        </a:rPr>
                        <a:t>PROC_LOW_EFFICIENCY_THRESHOLD</a:t>
                      </a:r>
                      <a:endParaRPr lang="zh-CN" altLang="en-US" sz="13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300" dirty="0" smtClean="0">
                          <a:latin typeface="微软雅黑" panose="020B0503020204020204" pitchFamily="34" charset="-122"/>
                          <a:ea typeface="微软雅黑" panose="020B0503020204020204" pitchFamily="34" charset="-122"/>
                        </a:rPr>
                        <a:t>单个进程的低合并效率</a:t>
                      </a:r>
                      <a:r>
                        <a:rPr lang="zh-CN" altLang="en-US" sz="1300" smtClean="0">
                          <a:latin typeface="微软雅黑" panose="020B0503020204020204" pitchFamily="34" charset="-122"/>
                          <a:ea typeface="微软雅黑" panose="020B0503020204020204" pitchFamily="34" charset="-122"/>
                        </a:rPr>
                        <a:t>阈值，默认</a:t>
                      </a:r>
                      <a:r>
                        <a:rPr lang="zh-CN" altLang="en-US" sz="1300" dirty="0" smtClean="0">
                          <a:latin typeface="微软雅黑" panose="020B0503020204020204" pitchFamily="34" charset="-122"/>
                          <a:ea typeface="微软雅黑" panose="020B0503020204020204" pitchFamily="34" charset="-122"/>
                        </a:rPr>
                        <a:t>为</a:t>
                      </a:r>
                      <a:r>
                        <a:rPr lang="en-US" altLang="zh-CN" sz="1300" dirty="0" smtClean="0">
                          <a:latin typeface="微软雅黑" panose="020B0503020204020204" pitchFamily="34" charset="-122"/>
                          <a:ea typeface="微软雅黑" panose="020B0503020204020204" pitchFamily="34" charset="-122"/>
                        </a:rPr>
                        <a:t>0.01</a:t>
                      </a:r>
                      <a:endParaRPr lang="zh-CN" altLang="en-US" sz="13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012456585"/>
                  </a:ext>
                </a:extLst>
              </a:tr>
              <a:tr h="982355">
                <a:tc>
                  <a:txBody>
                    <a:bodyPr/>
                    <a:lstStyle/>
                    <a:p>
                      <a:pPr algn="l"/>
                      <a:r>
                        <a:rPr lang="en-US" altLang="zh-CN" sz="1300" dirty="0" smtClean="0">
                          <a:latin typeface="微软雅黑" panose="020B0503020204020204" pitchFamily="34" charset="-122"/>
                          <a:ea typeface="微软雅黑" panose="020B0503020204020204" pitchFamily="34" charset="-122"/>
                        </a:rPr>
                        <a:t>PROC_HIGH_EFFICIENCY_THRESHOLD</a:t>
                      </a:r>
                      <a:endParaRPr lang="zh-CN" altLang="en-US" sz="13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300" dirty="0" smtClean="0">
                          <a:latin typeface="微软雅黑" panose="020B0503020204020204" pitchFamily="34" charset="-122"/>
                          <a:ea typeface="微软雅黑" panose="020B0503020204020204" pitchFamily="34" charset="-122"/>
                        </a:rPr>
                        <a:t>单个进程的高合并效率</a:t>
                      </a:r>
                      <a:r>
                        <a:rPr lang="zh-CN" altLang="en-US" sz="1300" smtClean="0">
                          <a:latin typeface="微软雅黑" panose="020B0503020204020204" pitchFamily="34" charset="-122"/>
                          <a:ea typeface="微软雅黑" panose="020B0503020204020204" pitchFamily="34" charset="-122"/>
                        </a:rPr>
                        <a:t>阈值，默认</a:t>
                      </a:r>
                      <a:r>
                        <a:rPr lang="zh-CN" altLang="en-US" sz="1300" dirty="0" smtClean="0">
                          <a:latin typeface="微软雅黑" panose="020B0503020204020204" pitchFamily="34" charset="-122"/>
                          <a:ea typeface="微软雅黑" panose="020B0503020204020204" pitchFamily="34" charset="-122"/>
                        </a:rPr>
                        <a:t>为</a:t>
                      </a:r>
                      <a:r>
                        <a:rPr lang="en-US" altLang="zh-CN" sz="1300" dirty="0" smtClean="0">
                          <a:latin typeface="微软雅黑" panose="020B0503020204020204" pitchFamily="34" charset="-122"/>
                          <a:ea typeface="微软雅黑" panose="020B0503020204020204" pitchFamily="34" charset="-122"/>
                        </a:rPr>
                        <a:t>0.2</a:t>
                      </a:r>
                      <a:endParaRPr lang="zh-CN" altLang="en-US" sz="13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029632960"/>
                  </a:ext>
                </a:extLst>
              </a:tr>
            </a:tbl>
          </a:graphicData>
        </a:graphic>
      </p:graphicFrame>
      <p:sp>
        <p:nvSpPr>
          <p:cNvPr id="8" name="矩形 7"/>
          <p:cNvSpPr/>
          <p:nvPr/>
        </p:nvSpPr>
        <p:spPr>
          <a:xfrm>
            <a:off x="7202773" y="2048989"/>
            <a:ext cx="4540047" cy="954107"/>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）根据内核模块扫描次数动态确定进程合并监测窗口，进程加入内核模块线程扫描范围后对此时</a:t>
            </a:r>
            <a:r>
              <a:rPr lang="en-US" altLang="zh-CN" sz="1400" dirty="0">
                <a:latin typeface="微软雅黑" panose="020B0503020204020204" pitchFamily="34" charset="-122"/>
                <a:ea typeface="微软雅黑" panose="020B0503020204020204" pitchFamily="34" charset="-122"/>
              </a:rPr>
              <a:t>full_scan</a:t>
            </a:r>
            <a:r>
              <a:rPr lang="zh-CN" altLang="en-US" sz="1400" dirty="0">
                <a:latin typeface="微软雅黑" panose="020B0503020204020204" pitchFamily="34" charset="-122"/>
                <a:ea typeface="微软雅黑" panose="020B0503020204020204" pitchFamily="34" charset="-122"/>
              </a:rPr>
              <a:t>次数进行记录，对该进程扫描至该扫描增加</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次及以上后进入合并监测窗口</a:t>
            </a:r>
            <a:endParaRPr lang="en-US" altLang="zh-CN" sz="1400" dirty="0">
              <a:latin typeface="微软雅黑" panose="020B0503020204020204" pitchFamily="34" charset="-122"/>
              <a:ea typeface="微软雅黑" panose="020B0503020204020204" pitchFamily="34" charset="-122"/>
            </a:endParaRPr>
          </a:p>
        </p:txBody>
      </p:sp>
      <p:sp>
        <p:nvSpPr>
          <p:cNvPr id="9" name="矩形 8"/>
          <p:cNvSpPr/>
          <p:nvPr/>
        </p:nvSpPr>
        <p:spPr>
          <a:xfrm>
            <a:off x="7202774" y="3251864"/>
            <a:ext cx="4540046" cy="1169551"/>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）若空余内存高于配置项</a:t>
            </a:r>
            <a:r>
              <a:rPr lang="en-US" altLang="zh-CN" sz="1400" dirty="0">
                <a:latin typeface="微软雅黑" panose="020B0503020204020204" pitchFamily="34" charset="-122"/>
                <a:ea typeface="微软雅黑" panose="020B0503020204020204" pitchFamily="34" charset="-122"/>
              </a:rPr>
              <a:t>LOW_SYS_MEM_WATERMARK</a:t>
            </a:r>
            <a:r>
              <a:rPr lang="zh-CN" altLang="en-US" sz="1400" dirty="0">
                <a:latin typeface="微软雅黑" panose="020B0503020204020204" pitchFamily="34" charset="-122"/>
                <a:ea typeface="微软雅黑" panose="020B0503020204020204" pitchFamily="34" charset="-122"/>
              </a:rPr>
              <a:t>，计算每个被扫描进程时间窗口内的内存合并效率，将内存合并效率低于配置项</a:t>
            </a:r>
            <a:r>
              <a:rPr lang="en-US" altLang="zh-CN" sz="1400" dirty="0">
                <a:latin typeface="微软雅黑" panose="020B0503020204020204" pitchFamily="34" charset="-122"/>
                <a:ea typeface="微软雅黑" panose="020B0503020204020204" pitchFamily="34" charset="-122"/>
              </a:rPr>
              <a:t>PROC_HIGH_EFFICIENCY_THRESHOLD</a:t>
            </a:r>
            <a:r>
              <a:rPr lang="zh-CN" altLang="en-US" sz="1400" dirty="0">
                <a:latin typeface="微软雅黑" panose="020B0503020204020204" pitchFamily="34" charset="-122"/>
                <a:ea typeface="微软雅黑" panose="020B0503020204020204" pitchFamily="34" charset="-122"/>
              </a:rPr>
              <a:t>的进程移出合并序列</a:t>
            </a:r>
            <a:endParaRPr lang="en-US" altLang="zh-CN" sz="1400" dirty="0">
              <a:latin typeface="微软雅黑" panose="020B0503020204020204" pitchFamily="34" charset="-122"/>
              <a:ea typeface="微软雅黑" panose="020B0503020204020204" pitchFamily="34" charset="-122"/>
            </a:endParaRPr>
          </a:p>
        </p:txBody>
      </p:sp>
      <p:sp>
        <p:nvSpPr>
          <p:cNvPr id="11" name="矩形 10"/>
          <p:cNvSpPr/>
          <p:nvPr/>
        </p:nvSpPr>
        <p:spPr>
          <a:xfrm>
            <a:off x="7202774" y="4670183"/>
            <a:ext cx="4540054" cy="1169551"/>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）若空余内存低于配置项</a:t>
            </a:r>
            <a:r>
              <a:rPr lang="en-US" altLang="zh-CN" sz="1400" dirty="0">
                <a:latin typeface="微软雅黑" panose="020B0503020204020204" pitchFamily="34" charset="-122"/>
                <a:ea typeface="微软雅黑" panose="020B0503020204020204" pitchFamily="34" charset="-122"/>
              </a:rPr>
              <a:t>LOW_SYS_MEM_WATERMARK</a:t>
            </a:r>
            <a:r>
              <a:rPr lang="zh-CN" altLang="en-US" sz="1400" dirty="0">
                <a:latin typeface="微软雅黑" panose="020B0503020204020204" pitchFamily="34" charset="-122"/>
                <a:ea typeface="微软雅黑" panose="020B0503020204020204" pitchFamily="34" charset="-122"/>
              </a:rPr>
              <a:t>，计算每个被扫描进程时间窗口内的内存合并效率，将所有合并效率高于配置项</a:t>
            </a:r>
            <a:r>
              <a:rPr lang="en-US" altLang="zh-CN" sz="1400" dirty="0">
                <a:latin typeface="微软雅黑" panose="020B0503020204020204" pitchFamily="34" charset="-122"/>
                <a:ea typeface="微软雅黑" panose="020B0503020204020204" pitchFamily="34" charset="-122"/>
              </a:rPr>
              <a:t>PROC_LOW_EFFICIENCY_THRESHOLD</a:t>
            </a:r>
            <a:r>
              <a:rPr lang="zh-CN" altLang="en-US" sz="1400" dirty="0">
                <a:latin typeface="微软雅黑" panose="020B0503020204020204" pitchFamily="34" charset="-122"/>
                <a:ea typeface="微软雅黑" panose="020B0503020204020204" pitchFamily="34" charset="-122"/>
              </a:rPr>
              <a:t>的扫描进程加入内存合并列表</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0965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54593" y="480432"/>
            <a:ext cx="4467890" cy="584775"/>
          </a:xfrm>
          <a:prstGeom prst="rect">
            <a:avLst/>
          </a:prstGeom>
          <a:noFill/>
        </p:spPr>
        <p:txBody>
          <a:bodyPr wrap="none" rtlCol="0">
            <a:spAutoFit/>
          </a:bodyPr>
          <a:lstStyle/>
          <a:p>
            <a:pPr lvl="0">
              <a:defRPr/>
            </a:pPr>
            <a:r>
              <a:rPr kumimoji="1" lang="zh-CN" altLang="en-US" sz="3200" b="1" smtClean="0">
                <a:solidFill>
                  <a:srgbClr val="1A1A1A"/>
                </a:solidFill>
                <a:latin typeface="微软雅黑" panose="020B0503020204020204" pitchFamily="34" charset="-122"/>
                <a:ea typeface="微软雅黑" panose="020B0503020204020204" pitchFamily="34" charset="-122"/>
              </a:rPr>
              <a:t>四、实验</a:t>
            </a:r>
            <a:r>
              <a:rPr kumimoji="1" lang="zh-CN" altLang="en-US" sz="3200" b="1" dirty="0">
                <a:solidFill>
                  <a:srgbClr val="1A1A1A"/>
                </a:solidFill>
                <a:latin typeface="微软雅黑" panose="020B0503020204020204" pitchFamily="34" charset="-122"/>
                <a:ea typeface="微软雅黑" panose="020B0503020204020204" pitchFamily="34" charset="-122"/>
              </a:rPr>
              <a:t>验证</a:t>
            </a:r>
            <a:r>
              <a:rPr kumimoji="1" lang="en-US" altLang="zh-CN" sz="3200" b="1" dirty="0">
                <a:solidFill>
                  <a:srgbClr val="1A1A1A"/>
                </a:solidFill>
                <a:latin typeface="微软雅黑" panose="020B0503020204020204" pitchFamily="34" charset="-122"/>
                <a:ea typeface="微软雅黑" panose="020B0503020204020204" pitchFamily="34" charset="-122"/>
              </a:rPr>
              <a:t>-</a:t>
            </a:r>
            <a:r>
              <a:rPr kumimoji="1" lang="zh-CN" altLang="en-US" sz="3200" b="1" dirty="0">
                <a:solidFill>
                  <a:srgbClr val="1A1A1A"/>
                </a:solidFill>
                <a:latin typeface="微软雅黑" panose="020B0503020204020204" pitchFamily="34" charset="-122"/>
                <a:ea typeface="微软雅黑" panose="020B0503020204020204" pitchFamily="34" charset="-122"/>
              </a:rPr>
              <a:t>实验环境</a:t>
            </a:r>
          </a:p>
        </p:txBody>
      </p:sp>
      <p:sp>
        <p:nvSpPr>
          <p:cNvPr id="12" name="文本占位符 2">
            <a:extLst>
              <a:ext uri="{FF2B5EF4-FFF2-40B4-BE49-F238E27FC236}">
                <a16:creationId xmlns:a16="http://schemas.microsoft.com/office/drawing/2014/main" id="{9CB10B10-E3B5-E1C1-48E3-8EC5B7EE596B}"/>
              </a:ext>
            </a:extLst>
          </p:cNvPr>
          <p:cNvSpPr txBox="1">
            <a:spLocks/>
          </p:cNvSpPr>
          <p:nvPr/>
        </p:nvSpPr>
        <p:spPr>
          <a:xfrm>
            <a:off x="460793" y="1045126"/>
            <a:ext cx="11282028" cy="338554"/>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zh-CN" altLang="en-US" dirty="0"/>
              <a:t>为验证</a:t>
            </a:r>
            <a:r>
              <a:rPr lang="en-US" altLang="zh-CN" dirty="0"/>
              <a:t>PAMD</a:t>
            </a:r>
            <a:r>
              <a:rPr lang="zh-CN" altLang="en-US" dirty="0"/>
              <a:t>技术的有效性，在</a:t>
            </a:r>
            <a:r>
              <a:rPr lang="en-US" altLang="zh-CN" dirty="0"/>
              <a:t>X86</a:t>
            </a:r>
            <a:r>
              <a:rPr lang="zh-CN" altLang="en-US" dirty="0"/>
              <a:t>和</a:t>
            </a:r>
            <a:r>
              <a:rPr lang="en-US" altLang="zh-CN" dirty="0"/>
              <a:t>Arm</a:t>
            </a:r>
            <a:r>
              <a:rPr lang="zh-CN" altLang="en-US" dirty="0"/>
              <a:t>架构上进行了实验验证，测试机器如下：</a:t>
            </a:r>
          </a:p>
        </p:txBody>
      </p:sp>
      <p:graphicFrame>
        <p:nvGraphicFramePr>
          <p:cNvPr id="13" name="表格 12"/>
          <p:cNvGraphicFramePr>
            <a:graphicFrameLocks noGrp="1"/>
          </p:cNvGraphicFramePr>
          <p:nvPr>
            <p:extLst>
              <p:ext uri="{D42A27DB-BD31-4B8C-83A1-F6EECF244321}">
                <p14:modId xmlns:p14="http://schemas.microsoft.com/office/powerpoint/2010/main" val="496236237"/>
              </p:ext>
            </p:extLst>
          </p:nvPr>
        </p:nvGraphicFramePr>
        <p:xfrm>
          <a:off x="460793" y="1484340"/>
          <a:ext cx="11069726" cy="1852244"/>
        </p:xfrm>
        <a:graphic>
          <a:graphicData uri="http://schemas.openxmlformats.org/drawingml/2006/table">
            <a:tbl>
              <a:tblPr firstRow="1" bandRow="1">
                <a:tableStyleId>{5C22544A-7EE6-4342-B048-85BDC9FD1C3A}</a:tableStyleId>
              </a:tblPr>
              <a:tblGrid>
                <a:gridCol w="2511489">
                  <a:extLst>
                    <a:ext uri="{9D8B030D-6E8A-4147-A177-3AD203B41FA5}">
                      <a16:colId xmlns:a16="http://schemas.microsoft.com/office/drawing/2014/main" val="2766946903"/>
                    </a:ext>
                  </a:extLst>
                </a:gridCol>
                <a:gridCol w="4868328">
                  <a:extLst>
                    <a:ext uri="{9D8B030D-6E8A-4147-A177-3AD203B41FA5}">
                      <a16:colId xmlns:a16="http://schemas.microsoft.com/office/drawing/2014/main" val="2396672565"/>
                    </a:ext>
                  </a:extLst>
                </a:gridCol>
                <a:gridCol w="3689909">
                  <a:extLst>
                    <a:ext uri="{9D8B030D-6E8A-4147-A177-3AD203B41FA5}">
                      <a16:colId xmlns:a16="http://schemas.microsoft.com/office/drawing/2014/main" val="350649978"/>
                    </a:ext>
                  </a:extLst>
                </a:gridCol>
              </a:tblGrid>
              <a:tr h="450252">
                <a:tc>
                  <a:txBody>
                    <a:bodyPr/>
                    <a:lstStyle/>
                    <a:p>
                      <a:pPr algn="ctr"/>
                      <a:r>
                        <a:rPr lang="zh-CN" altLang="en-US" sz="1600" dirty="0" smtClean="0">
                          <a:latin typeface="微软雅黑" panose="020B0503020204020204" pitchFamily="34" charset="-122"/>
                          <a:ea typeface="微软雅黑" panose="020B0503020204020204" pitchFamily="34" charset="-122"/>
                        </a:rPr>
                        <a:t>名称</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smtClean="0">
                          <a:latin typeface="微软雅黑" panose="020B0503020204020204" pitchFamily="34" charset="-122"/>
                          <a:ea typeface="微软雅黑" panose="020B0503020204020204" pitchFamily="34" charset="-122"/>
                        </a:rPr>
                        <a:t>X86</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smtClean="0">
                          <a:latin typeface="微软雅黑" panose="020B0503020204020204" pitchFamily="34" charset="-122"/>
                          <a:ea typeface="微软雅黑" panose="020B0503020204020204" pitchFamily="34" charset="-122"/>
                        </a:rPr>
                        <a:t>ARM</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31472907"/>
                  </a:ext>
                </a:extLst>
              </a:tr>
              <a:tr h="501488">
                <a:tc>
                  <a:txBody>
                    <a:bodyPr/>
                    <a:lstStyle/>
                    <a:p>
                      <a:pPr algn="ctr"/>
                      <a:r>
                        <a:rPr lang="en-US" altLang="zh-CN" sz="1600" dirty="0" smtClean="0">
                          <a:latin typeface="微软雅黑" panose="020B0503020204020204" pitchFamily="34" charset="-122"/>
                          <a:ea typeface="微软雅黑" panose="020B0503020204020204" pitchFamily="34" charset="-122"/>
                        </a:rPr>
                        <a:t>CPU</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l"/>
                      <a:r>
                        <a:rPr lang="pt-BR" altLang="zh-CN" sz="1600" dirty="0" smtClean="0">
                          <a:latin typeface="微软雅黑" panose="020B0503020204020204" pitchFamily="34" charset="-122"/>
                          <a:ea typeface="微软雅黑" panose="020B0503020204020204" pitchFamily="34" charset="-122"/>
                        </a:rPr>
                        <a:t>Intel(R) Xeon(R) Platinum 8260 CPU @ 2.40GHz</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l"/>
                      <a:r>
                        <a:rPr lang="en-US" altLang="zh-CN" sz="1600" dirty="0" smtClean="0">
                          <a:latin typeface="微软雅黑" panose="020B0503020204020204" pitchFamily="34" charset="-122"/>
                          <a:ea typeface="微软雅黑" panose="020B0503020204020204" pitchFamily="34" charset="-122"/>
                        </a:rPr>
                        <a:t>Phytium S2500</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122716673"/>
                  </a:ext>
                </a:extLst>
              </a:tr>
              <a:tr h="450252">
                <a:tc>
                  <a:txBody>
                    <a:bodyPr/>
                    <a:lstStyle/>
                    <a:p>
                      <a:pPr algn="ctr"/>
                      <a:r>
                        <a:rPr lang="zh-CN" altLang="en-US" sz="1600" dirty="0" smtClean="0">
                          <a:latin typeface="微软雅黑" panose="020B0503020204020204" pitchFamily="34" charset="-122"/>
                          <a:ea typeface="微软雅黑" panose="020B0503020204020204" pitchFamily="34" charset="-122"/>
                        </a:rPr>
                        <a:t>操作系统</a:t>
                      </a:r>
                      <a:endParaRPr lang="zh-CN" altLang="en-US" sz="1600" dirty="0">
                        <a:latin typeface="微软雅黑" panose="020B0503020204020204" pitchFamily="34" charset="-122"/>
                        <a:ea typeface="微软雅黑" panose="020B0503020204020204" pitchFamily="34" charset="-122"/>
                      </a:endParaRPr>
                    </a:p>
                  </a:txBody>
                  <a:tcPr anchor="ctr"/>
                </a:tc>
                <a:tc gridSpan="2">
                  <a:txBody>
                    <a:bodyPr/>
                    <a:lstStyle/>
                    <a:p>
                      <a:pPr algn="ctr"/>
                      <a:r>
                        <a:rPr lang="en-US" altLang="zh-CN" sz="1600" dirty="0" smtClean="0">
                          <a:latin typeface="微软雅黑" panose="020B0503020204020204" pitchFamily="34" charset="-122"/>
                          <a:ea typeface="微软雅黑" panose="020B0503020204020204" pitchFamily="34" charset="-122"/>
                        </a:rPr>
                        <a:t>InLinux 23.12 LTS-SP1</a:t>
                      </a:r>
                      <a:endParaRPr lang="zh-CN" altLang="en-US" sz="1600" dirty="0">
                        <a:latin typeface="微软雅黑" panose="020B0503020204020204" pitchFamily="34" charset="-122"/>
                        <a:ea typeface="微软雅黑" panose="020B0503020204020204" pitchFamily="34" charset="-122"/>
                      </a:endParaRPr>
                    </a:p>
                  </a:txBody>
                  <a:tcPr anchor="ctr"/>
                </a:tc>
                <a:tc hMerge="1">
                  <a:txBody>
                    <a:bodyPr/>
                    <a:lstStyle/>
                    <a:p>
                      <a:pPr algn="l"/>
                      <a:endParaRPr lang="zh-CN" altLang="en-US" sz="1600" dirty="0"/>
                    </a:p>
                  </a:txBody>
                  <a:tcPr anchor="ctr"/>
                </a:tc>
                <a:extLst>
                  <a:ext uri="{0D108BD9-81ED-4DB2-BD59-A6C34878D82A}">
                    <a16:rowId xmlns:a16="http://schemas.microsoft.com/office/drawing/2014/main" val="4012456585"/>
                  </a:ext>
                </a:extLst>
              </a:tr>
              <a:tr h="450252">
                <a:tc>
                  <a:txBody>
                    <a:bodyPr/>
                    <a:lstStyle/>
                    <a:p>
                      <a:pPr algn="ctr"/>
                      <a:r>
                        <a:rPr lang="zh-CN" altLang="en-US" sz="1600" smtClean="0">
                          <a:latin typeface="微软雅黑" panose="020B0503020204020204" pitchFamily="34" charset="-122"/>
                          <a:ea typeface="微软雅黑" panose="020B0503020204020204" pitchFamily="34" charset="-122"/>
                        </a:rPr>
                        <a:t>内核版本</a:t>
                      </a:r>
                      <a:endParaRPr lang="zh-CN" altLang="en-US" sz="1600" dirty="0">
                        <a:latin typeface="微软雅黑" panose="020B0503020204020204" pitchFamily="34" charset="-122"/>
                        <a:ea typeface="微软雅黑" panose="020B0503020204020204" pitchFamily="34" charset="-122"/>
                      </a:endParaRPr>
                    </a:p>
                  </a:txBody>
                  <a:tcPr anchor="ctr"/>
                </a:tc>
                <a:tc gridSpan="2">
                  <a:txBody>
                    <a:bodyPr/>
                    <a:lstStyle/>
                    <a:p>
                      <a:pPr algn="ctr"/>
                      <a:r>
                        <a:rPr lang="en-US" altLang="zh-CN" sz="1600" dirty="0" smtClean="0">
                          <a:latin typeface="微软雅黑" panose="020B0503020204020204" pitchFamily="34" charset="-122"/>
                          <a:ea typeface="微软雅黑" panose="020B0503020204020204" pitchFamily="34" charset="-122"/>
                        </a:rPr>
                        <a:t>5.10.0</a:t>
                      </a:r>
                      <a:endParaRPr lang="zh-CN" altLang="en-US" sz="1600" dirty="0">
                        <a:latin typeface="微软雅黑" panose="020B0503020204020204" pitchFamily="34" charset="-122"/>
                        <a:ea typeface="微软雅黑" panose="020B0503020204020204" pitchFamily="34" charset="-122"/>
                      </a:endParaRPr>
                    </a:p>
                  </a:txBody>
                  <a:tcPr anchor="ctr"/>
                </a:tc>
                <a:tc hMerge="1">
                  <a:txBody>
                    <a:bodyPr/>
                    <a:lstStyle/>
                    <a:p>
                      <a:pPr algn="l"/>
                      <a:endParaRPr lang="zh-CN" altLang="en-US" sz="1600" dirty="0"/>
                    </a:p>
                  </a:txBody>
                  <a:tcPr anchor="ctr"/>
                </a:tc>
                <a:extLst>
                  <a:ext uri="{0D108BD9-81ED-4DB2-BD59-A6C34878D82A}">
                    <a16:rowId xmlns:a16="http://schemas.microsoft.com/office/drawing/2014/main" val="2029632960"/>
                  </a:ext>
                </a:extLst>
              </a:tr>
            </a:tbl>
          </a:graphicData>
        </a:graphic>
      </p:graphicFrame>
      <p:sp>
        <p:nvSpPr>
          <p:cNvPr id="14" name="文本占位符 2">
            <a:extLst>
              <a:ext uri="{FF2B5EF4-FFF2-40B4-BE49-F238E27FC236}">
                <a16:creationId xmlns:a16="http://schemas.microsoft.com/office/drawing/2014/main" id="{9CB10B10-E3B5-E1C1-48E3-8EC5B7EE596B}"/>
              </a:ext>
            </a:extLst>
          </p:cNvPr>
          <p:cNvSpPr txBox="1">
            <a:spLocks/>
          </p:cNvSpPr>
          <p:nvPr/>
        </p:nvSpPr>
        <p:spPr>
          <a:xfrm>
            <a:off x="460793" y="3557077"/>
            <a:ext cx="11069726" cy="584775"/>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zh-CN" altLang="en-US" dirty="0"/>
              <a:t>选取了三组技术进行对比分析：（</a:t>
            </a:r>
            <a:r>
              <a:rPr lang="en-US" altLang="zh-CN" dirty="0"/>
              <a:t>1</a:t>
            </a:r>
            <a:r>
              <a:rPr lang="zh-CN" altLang="en-US" dirty="0"/>
              <a:t>）</a:t>
            </a:r>
            <a:r>
              <a:rPr lang="en-US" altLang="zh-CN" dirty="0"/>
              <a:t>Base</a:t>
            </a:r>
            <a:r>
              <a:rPr lang="zh-CN" altLang="en-US" dirty="0"/>
              <a:t>：未采用内存去重技术（</a:t>
            </a:r>
            <a:r>
              <a:rPr lang="en-US" altLang="zh-CN" dirty="0"/>
              <a:t>2</a:t>
            </a:r>
            <a:r>
              <a:rPr lang="zh-CN" altLang="en-US" dirty="0"/>
              <a:t>）</a:t>
            </a:r>
            <a:r>
              <a:rPr lang="en-US" altLang="zh-CN" dirty="0"/>
              <a:t>KSM</a:t>
            </a:r>
            <a:r>
              <a:rPr lang="zh-CN" altLang="en-US" dirty="0"/>
              <a:t>：内核同页合并技术（</a:t>
            </a:r>
            <a:r>
              <a:rPr lang="en-US" altLang="zh-CN" dirty="0"/>
              <a:t>3</a:t>
            </a:r>
            <a:r>
              <a:rPr lang="zh-CN" altLang="en-US" dirty="0"/>
              <a:t>）</a:t>
            </a:r>
            <a:r>
              <a:rPr lang="en-US" altLang="zh-CN" dirty="0"/>
              <a:t>PAMD</a:t>
            </a:r>
            <a:r>
              <a:rPr lang="zh-CN" altLang="en-US" dirty="0"/>
              <a:t>：动态精细化内存超分技术，采用以下指标对比及衡量所提</a:t>
            </a:r>
            <a:r>
              <a:rPr lang="en-US" altLang="zh-CN" dirty="0"/>
              <a:t>PAMD</a:t>
            </a:r>
            <a:r>
              <a:rPr lang="zh-CN" altLang="en-US" dirty="0"/>
              <a:t>技术的有效性：</a:t>
            </a:r>
          </a:p>
        </p:txBody>
      </p:sp>
      <mc:AlternateContent xmlns:mc="http://schemas.openxmlformats.org/markup-compatibility/2006" xmlns:a14="http://schemas.microsoft.com/office/drawing/2010/main">
        <mc:Choice Requires="a14">
          <p:sp>
            <p:nvSpPr>
              <p:cNvPr id="15" name="文本占位符 2">
                <a:extLst>
                  <a:ext uri="{FF2B5EF4-FFF2-40B4-BE49-F238E27FC236}">
                    <a16:creationId xmlns:a16="http://schemas.microsoft.com/office/drawing/2014/main" id="{9CB10B10-E3B5-E1C1-48E3-8EC5B7EE596B}"/>
                  </a:ext>
                </a:extLst>
              </p:cNvPr>
              <p:cNvSpPr txBox="1">
                <a:spLocks/>
              </p:cNvSpPr>
              <p:nvPr/>
            </p:nvSpPr>
            <p:spPr>
              <a:xfrm>
                <a:off x="460793" y="4141852"/>
                <a:ext cx="11069726" cy="2227385"/>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buFont typeface="Wingdings" panose="05000000000000000000" pitchFamily="2" charset="2"/>
                  <a:buChar char="ü"/>
                </a:pPr>
                <a:r>
                  <a:rPr kumimoji="1" lang="en-US" altLang="zh-CN" sz="1600" dirty="0" smtClean="0"/>
                  <a:t>1. </a:t>
                </a:r>
                <a:r>
                  <a:rPr kumimoji="1" lang="zh-CN" altLang="en-US" sz="1600" dirty="0"/>
                  <a:t>内存占用</a:t>
                </a:r>
                <a:r>
                  <a:rPr kumimoji="1" lang="zh-CN" altLang="en-US" sz="1600" dirty="0" smtClean="0"/>
                  <a:t>量：</a:t>
                </a:r>
                <a:r>
                  <a:rPr kumimoji="1" lang="zh-CN" altLang="en-US" sz="1600" dirty="0"/>
                  <a:t>此指标反映内存去重技术对操作系统整体内存消耗的直接影响</a:t>
                </a:r>
              </a:p>
              <a:p>
                <a:pPr>
                  <a:buFont typeface="Wingdings" panose="05000000000000000000" pitchFamily="2" charset="2"/>
                  <a:buChar char="ü"/>
                </a:pPr>
                <a:r>
                  <a:rPr kumimoji="1" lang="en-US" altLang="zh-CN" sz="1600" dirty="0"/>
                  <a:t>2. </a:t>
                </a:r>
                <a:r>
                  <a:rPr kumimoji="1" lang="zh-CN" altLang="en-US" sz="1600" dirty="0"/>
                  <a:t>扫描页面</a:t>
                </a:r>
                <a:r>
                  <a:rPr kumimoji="1" lang="zh-CN" altLang="en-US" sz="1600" dirty="0" smtClean="0"/>
                  <a:t>数量：</a:t>
                </a:r>
                <a:r>
                  <a:rPr kumimoji="1" lang="zh-CN" altLang="en-US" sz="1600" dirty="0"/>
                  <a:t>此指标衡量内存去重算法扫描的页面数，直接反映页面扫描的总量</a:t>
                </a:r>
              </a:p>
              <a:p>
                <a:pPr>
                  <a:buFont typeface="Wingdings" panose="05000000000000000000" pitchFamily="2" charset="2"/>
                  <a:buChar char="ü"/>
                </a:pPr>
                <a:r>
                  <a:rPr kumimoji="1" lang="en-US" altLang="zh-CN" sz="1600" dirty="0"/>
                  <a:t>3. </a:t>
                </a:r>
                <a:r>
                  <a:rPr kumimoji="1" lang="zh-CN" altLang="en-US" sz="1600" dirty="0"/>
                  <a:t>合并页面</a:t>
                </a:r>
                <a:r>
                  <a:rPr kumimoji="1" lang="zh-CN" altLang="en-US" sz="1600" dirty="0" smtClean="0"/>
                  <a:t>数：</a:t>
                </a:r>
                <a:r>
                  <a:rPr kumimoji="1" lang="zh-CN" altLang="en-US" sz="1600" dirty="0"/>
                  <a:t>此指标量化内存去重方法成功合并的页面数，直接衡量其在减少内存占用方面的有效性</a:t>
                </a:r>
              </a:p>
              <a:p>
                <a:pPr>
                  <a:buFont typeface="Wingdings" panose="05000000000000000000" pitchFamily="2" charset="2"/>
                  <a:buChar char="ü"/>
                </a:pPr>
                <a:r>
                  <a:rPr kumimoji="1" lang="en-US" altLang="zh-CN" sz="1600" dirty="0"/>
                  <a:t>4. </a:t>
                </a:r>
                <a:r>
                  <a:rPr kumimoji="1" lang="zh-CN" altLang="en-US" sz="1600" dirty="0" smtClean="0"/>
                  <a:t>响应时间：</a:t>
                </a:r>
                <a:r>
                  <a:rPr kumimoji="1" lang="zh-CN" altLang="en-US" sz="1600" dirty="0"/>
                  <a:t>此指标衡量开启去重技术到有效减少</a:t>
                </a:r>
                <a:r>
                  <a:rPr lang="en-US" altLang="zh-CN" sz="1600" dirty="0"/>
                  <a:t>1</a:t>
                </a:r>
                <a14:m>
                  <m:oMath xmlns:m="http://schemas.openxmlformats.org/officeDocument/2006/math">
                    <m:r>
                      <a:rPr lang="en-US" altLang="zh-CN" sz="1600">
                        <a:latin typeface="Cambria Math" panose="02040503050406030204" pitchFamily="18" charset="0"/>
                      </a:rPr>
                      <m:t>×</m:t>
                    </m:r>
                  </m:oMath>
                </a14:m>
                <a:r>
                  <a:rPr lang="en-US" altLang="zh-CN" sz="1600" dirty="0"/>
                  <a:t>10</a:t>
                </a:r>
                <a:r>
                  <a:rPr lang="en-US" altLang="zh-CN" sz="1600" baseline="30000" dirty="0"/>
                  <a:t>4</a:t>
                </a:r>
                <a:r>
                  <a:rPr kumimoji="1" lang="zh-CN" altLang="en-US" sz="1600" dirty="0"/>
                  <a:t>合并页所需的时间。它突出内存去重方法的响应性和速度</a:t>
                </a:r>
              </a:p>
              <a:p>
                <a:pPr>
                  <a:buFont typeface="Wingdings" panose="05000000000000000000" pitchFamily="2" charset="2"/>
                  <a:buChar char="ü"/>
                </a:pPr>
                <a:r>
                  <a:rPr kumimoji="1" lang="en-US" altLang="zh-CN" sz="1600" dirty="0"/>
                  <a:t>5. </a:t>
                </a:r>
                <a:r>
                  <a:rPr kumimoji="1" lang="zh-CN" altLang="en-US" sz="1600" dirty="0"/>
                  <a:t>每秒请求数</a:t>
                </a:r>
                <a:r>
                  <a:rPr kumimoji="1" lang="zh-CN" altLang="en-US" sz="1600" dirty="0" smtClean="0"/>
                  <a:t>（简称</a:t>
                </a:r>
                <a:r>
                  <a:rPr kumimoji="1" lang="en-US" altLang="zh-CN" sz="1600" dirty="0"/>
                  <a:t>RPS</a:t>
                </a:r>
                <a:r>
                  <a:rPr kumimoji="1" lang="zh-CN" altLang="en-US" sz="1600" dirty="0"/>
                  <a:t>）：该指标用于衡量系统或服务在一秒内能够处理请求</a:t>
                </a:r>
                <a:r>
                  <a:rPr kumimoji="1" lang="zh-CN" altLang="en-US" sz="1600"/>
                  <a:t>数量</a:t>
                </a:r>
                <a:r>
                  <a:rPr kumimoji="1" lang="zh-CN" altLang="en-US" sz="1600" smtClean="0"/>
                  <a:t>，对</a:t>
                </a:r>
                <a:r>
                  <a:rPr kumimoji="1" lang="en-US" altLang="zh-CN" sz="1600" dirty="0"/>
                  <a:t>RPS</a:t>
                </a:r>
                <a:r>
                  <a:rPr kumimoji="1" lang="zh-CN" altLang="en-US" sz="1600" dirty="0"/>
                  <a:t>求取均值</a:t>
                </a:r>
              </a:p>
            </p:txBody>
          </p:sp>
        </mc:Choice>
        <mc:Fallback xmlns="">
          <p:sp>
            <p:nvSpPr>
              <p:cNvPr id="15" name="文本占位符 2">
                <a:extLst>
                  <a:ext uri="{FF2B5EF4-FFF2-40B4-BE49-F238E27FC236}">
                    <a16:creationId xmlns:a16="http://schemas.microsoft.com/office/drawing/2014/main" id="{9CB10B10-E3B5-E1C1-48E3-8EC5B7EE596B}"/>
                  </a:ext>
                </a:extLst>
              </p:cNvPr>
              <p:cNvSpPr txBox="1">
                <a:spLocks noRot="1" noChangeAspect="1" noMove="1" noResize="1" noEditPoints="1" noAdjustHandles="1" noChangeArrowheads="1" noChangeShapeType="1" noTextEdit="1"/>
              </p:cNvSpPr>
              <p:nvPr/>
            </p:nvSpPr>
            <p:spPr>
              <a:xfrm>
                <a:off x="460793" y="4141852"/>
                <a:ext cx="11069726" cy="2227385"/>
              </a:xfrm>
              <a:prstGeom prst="rect">
                <a:avLst/>
              </a:prstGeom>
              <a:blipFill>
                <a:blip r:embed="rId3"/>
                <a:stretch>
                  <a:fillRect l="-3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1838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0"/>
          <p:cNvSpPr/>
          <p:nvPr/>
        </p:nvSpPr>
        <p:spPr bwMode="auto">
          <a:xfrm>
            <a:off x="0" y="519486"/>
            <a:ext cx="439061" cy="585414"/>
          </a:xfrm>
          <a:custGeom>
            <a:avLst/>
            <a:gdLst>
              <a:gd name="T0" fmla="*/ 118 w 131"/>
              <a:gd name="T1" fmla="*/ 80 h 175"/>
              <a:gd name="T2" fmla="*/ 0 w 131"/>
              <a:gd name="T3" fmla="*/ 0 h 175"/>
              <a:gd name="T4" fmla="*/ 0 w 131"/>
              <a:gd name="T5" fmla="*/ 175 h 175"/>
              <a:gd name="T6" fmla="*/ 117 w 131"/>
              <a:gd name="T7" fmla="*/ 113 h 175"/>
              <a:gd name="T8" fmla="*/ 118 w 131"/>
              <a:gd name="T9" fmla="*/ 80 h 175"/>
            </a:gdLst>
            <a:ahLst/>
            <a:cxnLst>
              <a:cxn ang="0">
                <a:pos x="T0" y="T1"/>
              </a:cxn>
              <a:cxn ang="0">
                <a:pos x="T2" y="T3"/>
              </a:cxn>
              <a:cxn ang="0">
                <a:pos x="T4" y="T5"/>
              </a:cxn>
              <a:cxn ang="0">
                <a:pos x="T6" y="T7"/>
              </a:cxn>
              <a:cxn ang="0">
                <a:pos x="T8" y="T9"/>
              </a:cxn>
            </a:cxnLst>
            <a:rect l="0" t="0" r="r" b="b"/>
            <a:pathLst>
              <a:path w="131" h="175">
                <a:moveTo>
                  <a:pt x="118" y="80"/>
                </a:moveTo>
                <a:cubicBezTo>
                  <a:pt x="0" y="0"/>
                  <a:pt x="0" y="0"/>
                  <a:pt x="0" y="0"/>
                </a:cubicBezTo>
                <a:cubicBezTo>
                  <a:pt x="0" y="175"/>
                  <a:pt x="0" y="175"/>
                  <a:pt x="0" y="175"/>
                </a:cubicBezTo>
                <a:cubicBezTo>
                  <a:pt x="117" y="113"/>
                  <a:pt x="117" y="113"/>
                  <a:pt x="117" y="113"/>
                </a:cubicBezTo>
                <a:cubicBezTo>
                  <a:pt x="130" y="106"/>
                  <a:pt x="131" y="88"/>
                  <a:pt x="118" y="80"/>
                </a:cubicBezTo>
                <a:close/>
              </a:path>
            </a:pathLst>
          </a:custGeom>
          <a:gradFill flip="none" rotWithShape="1">
            <a:gsLst>
              <a:gs pos="0">
                <a:srgbClr val="00A0A0"/>
              </a:gs>
              <a:gs pos="99000">
                <a:srgbClr val="0D48C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54593" y="480432"/>
            <a:ext cx="4467890" cy="584775"/>
          </a:xfrm>
          <a:prstGeom prst="rect">
            <a:avLst/>
          </a:prstGeom>
          <a:noFill/>
        </p:spPr>
        <p:txBody>
          <a:bodyPr wrap="none" rtlCol="0">
            <a:spAutoFit/>
          </a:bodyPr>
          <a:lstStyle/>
          <a:p>
            <a:pPr lvl="0">
              <a:defRPr/>
            </a:pPr>
            <a:r>
              <a:rPr kumimoji="1" lang="zh-CN" altLang="en-US" sz="3200" b="1" smtClean="0">
                <a:solidFill>
                  <a:srgbClr val="1A1A1A"/>
                </a:solidFill>
                <a:latin typeface="微软雅黑" panose="020B0503020204020204" pitchFamily="34" charset="-122"/>
                <a:ea typeface="微软雅黑" panose="020B0503020204020204" pitchFamily="34" charset="-122"/>
              </a:rPr>
              <a:t>四、实验</a:t>
            </a:r>
            <a:r>
              <a:rPr kumimoji="1" lang="zh-CN" altLang="en-US" sz="3200" b="1" dirty="0">
                <a:solidFill>
                  <a:srgbClr val="1A1A1A"/>
                </a:solidFill>
                <a:latin typeface="微软雅黑" panose="020B0503020204020204" pitchFamily="34" charset="-122"/>
                <a:ea typeface="微软雅黑" panose="020B0503020204020204" pitchFamily="34" charset="-122"/>
              </a:rPr>
              <a:t>验证</a:t>
            </a:r>
            <a:r>
              <a:rPr kumimoji="1" lang="en-US" altLang="zh-CN" sz="3200" b="1">
                <a:solidFill>
                  <a:srgbClr val="1A1A1A"/>
                </a:solidFill>
                <a:latin typeface="微软雅黑" panose="020B0503020204020204" pitchFamily="34" charset="-122"/>
                <a:ea typeface="微软雅黑" panose="020B0503020204020204" pitchFamily="34" charset="-122"/>
              </a:rPr>
              <a:t>-</a:t>
            </a:r>
            <a:r>
              <a:rPr kumimoji="1" lang="zh-CN" altLang="en-US" sz="3200" b="1" smtClean="0">
                <a:solidFill>
                  <a:srgbClr val="1A1A1A"/>
                </a:solidFill>
                <a:latin typeface="微软雅黑" panose="020B0503020204020204" pitchFamily="34" charset="-122"/>
                <a:ea typeface="微软雅黑" panose="020B0503020204020204" pitchFamily="34" charset="-122"/>
              </a:rPr>
              <a:t>实验设计</a:t>
            </a:r>
            <a:endParaRPr kumimoji="1" lang="zh-CN" altLang="en-US" sz="3200" b="1" dirty="0">
              <a:solidFill>
                <a:srgbClr val="1A1A1A"/>
              </a:solidFill>
              <a:latin typeface="微软雅黑" panose="020B0503020204020204" pitchFamily="34" charset="-122"/>
              <a:ea typeface="微软雅黑" panose="020B0503020204020204" pitchFamily="34" charset="-122"/>
            </a:endParaRPr>
          </a:p>
        </p:txBody>
      </p:sp>
      <p:sp>
        <p:nvSpPr>
          <p:cNvPr id="8" name="文本占位符 2">
            <a:extLst>
              <a:ext uri="{FF2B5EF4-FFF2-40B4-BE49-F238E27FC236}">
                <a16:creationId xmlns:a16="http://schemas.microsoft.com/office/drawing/2014/main" id="{9CB10B10-E3B5-E1C1-48E3-8EC5B7EE596B}"/>
              </a:ext>
            </a:extLst>
          </p:cNvPr>
          <p:cNvSpPr txBox="1">
            <a:spLocks/>
          </p:cNvSpPr>
          <p:nvPr/>
        </p:nvSpPr>
        <p:spPr>
          <a:xfrm>
            <a:off x="460793" y="1079023"/>
            <a:ext cx="11282028" cy="338554"/>
          </a:xfrm>
          <a:prstGeom prst="rect">
            <a:avLst/>
          </a:prstGeom>
          <a:noFill/>
        </p:spPr>
        <p:txBody>
          <a:bodyPr wrap="square">
            <a:spAutoFit/>
          </a:bodyPr>
          <a:lstStyle>
            <a:defPPr>
              <a:defRPr lang="zh-CN"/>
            </a:defPPr>
            <a:lvl1pPr marL="285750" indent="-285750">
              <a:buFont typeface="Wingdings" panose="05000000000000000000" pitchFamily="2" charset="2"/>
              <a:buChar char="n"/>
              <a:defRPr sz="1600" b="1">
                <a:latin typeface="微软雅黑" panose="020B0503020204020204" pitchFamily="34" charset="-122"/>
                <a:ea typeface="微软雅黑" panose="020B0503020204020204" pitchFamily="34" charset="-122"/>
              </a:defRPr>
            </a:lvl1pPr>
          </a:lstStyle>
          <a:p>
            <a:r>
              <a:rPr lang="zh-CN" altLang="en-US" dirty="0"/>
              <a:t>为有效对比分析，设计如下两种实验场景：</a:t>
            </a:r>
          </a:p>
        </p:txBody>
      </p:sp>
      <p:graphicFrame>
        <p:nvGraphicFramePr>
          <p:cNvPr id="9" name="表格 8"/>
          <p:cNvGraphicFramePr>
            <a:graphicFrameLocks noGrp="1"/>
          </p:cNvGraphicFramePr>
          <p:nvPr>
            <p:extLst>
              <p:ext uri="{D42A27DB-BD31-4B8C-83A1-F6EECF244321}">
                <p14:modId xmlns:p14="http://schemas.microsoft.com/office/powerpoint/2010/main" val="555427085"/>
              </p:ext>
            </p:extLst>
          </p:nvPr>
        </p:nvGraphicFramePr>
        <p:xfrm>
          <a:off x="460793" y="1595627"/>
          <a:ext cx="10681992" cy="3747351"/>
        </p:xfrm>
        <a:graphic>
          <a:graphicData uri="http://schemas.openxmlformats.org/drawingml/2006/table">
            <a:tbl>
              <a:tblPr firstRow="1" bandRow="1">
                <a:tableStyleId>{5C22544A-7EE6-4342-B048-85BDC9FD1C3A}</a:tableStyleId>
              </a:tblPr>
              <a:tblGrid>
                <a:gridCol w="5340996">
                  <a:extLst>
                    <a:ext uri="{9D8B030D-6E8A-4147-A177-3AD203B41FA5}">
                      <a16:colId xmlns:a16="http://schemas.microsoft.com/office/drawing/2014/main" val="1325104608"/>
                    </a:ext>
                  </a:extLst>
                </a:gridCol>
                <a:gridCol w="5340996">
                  <a:extLst>
                    <a:ext uri="{9D8B030D-6E8A-4147-A177-3AD203B41FA5}">
                      <a16:colId xmlns:a16="http://schemas.microsoft.com/office/drawing/2014/main" val="780133324"/>
                    </a:ext>
                  </a:extLst>
                </a:gridCol>
              </a:tblGrid>
              <a:tr h="523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dirty="0" smtClean="0">
                          <a:latin typeface="微软雅黑" panose="020B0503020204020204" pitchFamily="34" charset="-122"/>
                          <a:ea typeface="微软雅黑" panose="020B0503020204020204" pitchFamily="34" charset="-122"/>
                        </a:rPr>
                        <a:t>PAMD</a:t>
                      </a:r>
                      <a:r>
                        <a:rPr kumimoji="1" lang="zh-CN" altLang="en-US" sz="1600" b="1" dirty="0" smtClean="0">
                          <a:latin typeface="微软雅黑" panose="020B0503020204020204" pitchFamily="34" charset="-122"/>
                          <a:ea typeface="微软雅黑" panose="020B0503020204020204" pitchFamily="34" charset="-122"/>
                        </a:rPr>
                        <a:t>对</a:t>
                      </a:r>
                      <a:r>
                        <a:rPr kumimoji="1" lang="en-US" altLang="zh-CN" sz="1600" b="1" dirty="0" smtClean="0">
                          <a:latin typeface="微软雅黑" panose="020B0503020204020204" pitchFamily="34" charset="-122"/>
                          <a:ea typeface="微软雅黑" panose="020B0503020204020204" pitchFamily="34" charset="-122"/>
                        </a:rPr>
                        <a:t>Redis</a:t>
                      </a:r>
                      <a:r>
                        <a:rPr kumimoji="1" lang="zh-CN" altLang="en-US" sz="1600" b="1" dirty="0" smtClean="0">
                          <a:latin typeface="微软雅黑" panose="020B0503020204020204" pitchFamily="34" charset="-122"/>
                          <a:ea typeface="微软雅黑" panose="020B0503020204020204" pitchFamily="34" charset="-122"/>
                        </a:rPr>
                        <a:t>应用的有效性及性能对比</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dirty="0" smtClean="0">
                          <a:latin typeface="微软雅黑" panose="020B0503020204020204" pitchFamily="34" charset="-122"/>
                          <a:ea typeface="微软雅黑" panose="020B0503020204020204" pitchFamily="34" charset="-122"/>
                        </a:rPr>
                        <a:t>Qemu</a:t>
                      </a:r>
                      <a:r>
                        <a:rPr kumimoji="1" lang="zh-CN" altLang="en-US" sz="1600" b="1" dirty="0" smtClean="0">
                          <a:latin typeface="微软雅黑" panose="020B0503020204020204" pitchFamily="34" charset="-122"/>
                          <a:ea typeface="微软雅黑" panose="020B0503020204020204" pitchFamily="34" charset="-122"/>
                        </a:rPr>
                        <a:t>开启</a:t>
                      </a:r>
                      <a:r>
                        <a:rPr kumimoji="1" lang="en-US" altLang="zh-CN" sz="1600" b="1" dirty="0" smtClean="0">
                          <a:latin typeface="微软雅黑" panose="020B0503020204020204" pitchFamily="34" charset="-122"/>
                          <a:ea typeface="微软雅黑" panose="020B0503020204020204" pitchFamily="34" charset="-122"/>
                        </a:rPr>
                        <a:t>PAMD</a:t>
                      </a:r>
                      <a:r>
                        <a:rPr kumimoji="1" lang="zh-CN" altLang="en-US" sz="1600" b="1" dirty="0" smtClean="0">
                          <a:latin typeface="微软雅黑" panose="020B0503020204020204" pitchFamily="34" charset="-122"/>
                          <a:ea typeface="微软雅黑" panose="020B0503020204020204" pitchFamily="34" charset="-122"/>
                        </a:rPr>
                        <a:t>效能对比</a:t>
                      </a:r>
                    </a:p>
                  </a:txBody>
                  <a:tcPr anchor="ctr"/>
                </a:tc>
                <a:extLst>
                  <a:ext uri="{0D108BD9-81ED-4DB2-BD59-A6C34878D82A}">
                    <a16:rowId xmlns:a16="http://schemas.microsoft.com/office/drawing/2014/main" val="855887427"/>
                  </a:ext>
                </a:extLst>
              </a:tr>
              <a:tr h="3224299">
                <a:tc>
                  <a:txBody>
                    <a:bodyPr/>
                    <a:lstStyle/>
                    <a:p>
                      <a:pPr>
                        <a:lnSpc>
                          <a:spcPct val="150000"/>
                        </a:lnSpc>
                      </a:pPr>
                      <a:r>
                        <a:rPr kumimoji="1" lang="zh-CN" altLang="en-US" sz="1600" dirty="0" smtClean="0">
                          <a:latin typeface="微软雅黑" panose="020B0503020204020204" pitchFamily="34" charset="-122"/>
                          <a:ea typeface="微软雅黑" panose="020B0503020204020204" pitchFamily="34" charset="-122"/>
                        </a:rPr>
                        <a:t>评估</a:t>
                      </a:r>
                      <a:r>
                        <a:rPr kumimoji="1" lang="en-US" altLang="zh-CN" sz="1600" dirty="0" smtClean="0">
                          <a:latin typeface="微软雅黑" panose="020B0503020204020204" pitchFamily="34" charset="-122"/>
                          <a:ea typeface="微软雅黑" panose="020B0503020204020204" pitchFamily="34" charset="-122"/>
                        </a:rPr>
                        <a:t>PAMD</a:t>
                      </a:r>
                      <a:r>
                        <a:rPr kumimoji="1" lang="zh-CN" altLang="en-US" sz="1600" dirty="0" smtClean="0">
                          <a:latin typeface="微软雅黑" panose="020B0503020204020204" pitchFamily="34" charset="-122"/>
                          <a:ea typeface="微软雅黑" panose="020B0503020204020204" pitchFamily="34" charset="-122"/>
                        </a:rPr>
                        <a:t>技术在</a:t>
                      </a:r>
                      <a:r>
                        <a:rPr kumimoji="1" lang="en-US" altLang="zh-CN" sz="1600" dirty="0" smtClean="0">
                          <a:latin typeface="微软雅黑" panose="020B0503020204020204" pitchFamily="34" charset="-122"/>
                          <a:ea typeface="微软雅黑" panose="020B0503020204020204" pitchFamily="34" charset="-122"/>
                        </a:rPr>
                        <a:t>X86</a:t>
                      </a:r>
                      <a:r>
                        <a:rPr kumimoji="1" lang="zh-CN" altLang="en-US" sz="1600" dirty="0" smtClean="0">
                          <a:latin typeface="微软雅黑" panose="020B0503020204020204" pitchFamily="34" charset="-122"/>
                          <a:ea typeface="微软雅黑" panose="020B0503020204020204" pitchFamily="34" charset="-122"/>
                        </a:rPr>
                        <a:t>和</a:t>
                      </a:r>
                      <a:r>
                        <a:rPr kumimoji="1" lang="en-US" altLang="zh-CN" sz="1600" dirty="0" smtClean="0">
                          <a:latin typeface="微软雅黑" panose="020B0503020204020204" pitchFamily="34" charset="-122"/>
                          <a:ea typeface="微软雅黑" panose="020B0503020204020204" pitchFamily="34" charset="-122"/>
                        </a:rPr>
                        <a:t>ARM</a:t>
                      </a:r>
                      <a:r>
                        <a:rPr kumimoji="1" lang="zh-CN" altLang="en-US" sz="1600" dirty="0" smtClean="0">
                          <a:latin typeface="微软雅黑" panose="020B0503020204020204" pitchFamily="34" charset="-122"/>
                          <a:ea typeface="微软雅黑" panose="020B0503020204020204" pitchFamily="34" charset="-122"/>
                        </a:rPr>
                        <a:t>架构下，</a:t>
                      </a:r>
                      <a:r>
                        <a:rPr kumimoji="1" lang="en-US" altLang="zh-CN" sz="1600" dirty="0" smtClean="0">
                          <a:latin typeface="微软雅黑" panose="020B0503020204020204" pitchFamily="34" charset="-122"/>
                          <a:ea typeface="微软雅黑" panose="020B0503020204020204" pitchFamily="34" charset="-122"/>
                        </a:rPr>
                        <a:t>Redis</a:t>
                      </a:r>
                      <a:r>
                        <a:rPr kumimoji="1" lang="zh-CN" altLang="en-US" sz="1600" dirty="0" smtClean="0">
                          <a:latin typeface="微软雅黑" panose="020B0503020204020204" pitchFamily="34" charset="-122"/>
                          <a:ea typeface="微软雅黑" panose="020B0503020204020204" pitchFamily="34" charset="-122"/>
                        </a:rPr>
                        <a:t>服务器实例的内存管理能力。本实验场景采用以下步骤：</a:t>
                      </a:r>
                    </a:p>
                    <a:p>
                      <a:pPr>
                        <a:lnSpc>
                          <a:spcPct val="150000"/>
                        </a:lnSpc>
                      </a:pPr>
                      <a:r>
                        <a:rPr kumimoji="1" lang="en-US" altLang="zh-CN" sz="1600" dirty="0" smtClean="0">
                          <a:latin typeface="微软雅黑" panose="020B0503020204020204" pitchFamily="34" charset="-122"/>
                          <a:ea typeface="微软雅黑" panose="020B0503020204020204" pitchFamily="34" charset="-122"/>
                        </a:rPr>
                        <a:t>1. </a:t>
                      </a:r>
                      <a:r>
                        <a:rPr kumimoji="1" lang="zh-CN" altLang="en-US" sz="1600" dirty="0" smtClean="0">
                          <a:latin typeface="微软雅黑" panose="020B0503020204020204" pitchFamily="34" charset="-122"/>
                          <a:ea typeface="微软雅黑" panose="020B0503020204020204" pitchFamily="34" charset="-122"/>
                        </a:rPr>
                        <a:t>在</a:t>
                      </a:r>
                      <a:r>
                        <a:rPr kumimoji="1" lang="en-US" altLang="zh-CN" sz="1600" dirty="0" smtClean="0">
                          <a:latin typeface="微软雅黑" panose="020B0503020204020204" pitchFamily="34" charset="-122"/>
                          <a:ea typeface="微软雅黑" panose="020B0503020204020204" pitchFamily="34" charset="-122"/>
                        </a:rPr>
                        <a:t>Docker</a:t>
                      </a:r>
                      <a:r>
                        <a:rPr kumimoji="1" lang="zh-CN" altLang="en-US" sz="1600" dirty="0" smtClean="0">
                          <a:latin typeface="微软雅黑" panose="020B0503020204020204" pitchFamily="34" charset="-122"/>
                          <a:ea typeface="微软雅黑" panose="020B0503020204020204" pitchFamily="34" charset="-122"/>
                        </a:rPr>
                        <a:t>容器中部署并运行</a:t>
                      </a:r>
                      <a:r>
                        <a:rPr kumimoji="1" lang="en-US" altLang="zh-CN" sz="1600" dirty="0" smtClean="0">
                          <a:latin typeface="微软雅黑" panose="020B0503020204020204" pitchFamily="34" charset="-122"/>
                          <a:ea typeface="微软雅黑" panose="020B0503020204020204" pitchFamily="34" charset="-122"/>
                        </a:rPr>
                        <a:t>Redis</a:t>
                      </a:r>
                      <a:r>
                        <a:rPr kumimoji="1" lang="zh-CN" altLang="en-US" sz="1600" dirty="0" smtClean="0">
                          <a:latin typeface="微软雅黑" panose="020B0503020204020204" pitchFamily="34" charset="-122"/>
                          <a:ea typeface="微软雅黑" panose="020B0503020204020204" pitchFamily="34" charset="-122"/>
                        </a:rPr>
                        <a:t>服务器实例</a:t>
                      </a:r>
                    </a:p>
                    <a:p>
                      <a:pPr>
                        <a:lnSpc>
                          <a:spcPct val="150000"/>
                        </a:lnSpc>
                      </a:pPr>
                      <a:r>
                        <a:rPr kumimoji="1" lang="en-US" altLang="zh-CN" sz="1600" dirty="0" smtClean="0">
                          <a:latin typeface="微软雅黑" panose="020B0503020204020204" pitchFamily="34" charset="-122"/>
                          <a:ea typeface="微软雅黑" panose="020B0503020204020204" pitchFamily="34" charset="-122"/>
                        </a:rPr>
                        <a:t>2. </a:t>
                      </a:r>
                      <a:r>
                        <a:rPr kumimoji="1" lang="zh-CN" altLang="en-US" sz="1600" dirty="0" smtClean="0">
                          <a:latin typeface="微软雅黑" panose="020B0503020204020204" pitchFamily="34" charset="-122"/>
                          <a:ea typeface="微软雅黑" panose="020B0503020204020204" pitchFamily="34" charset="-122"/>
                        </a:rPr>
                        <a:t>利用</a:t>
                      </a:r>
                      <a:r>
                        <a:rPr kumimoji="1" lang="en-US" altLang="zh-CN" sz="1600" dirty="0" smtClean="0">
                          <a:latin typeface="微软雅黑" panose="020B0503020204020204" pitchFamily="34" charset="-122"/>
                          <a:ea typeface="微软雅黑" panose="020B0503020204020204" pitchFamily="34" charset="-122"/>
                        </a:rPr>
                        <a:t>Redis</a:t>
                      </a:r>
                      <a:r>
                        <a:rPr kumimoji="1" lang="zh-CN" altLang="en-US" sz="1600" dirty="0" smtClean="0">
                          <a:latin typeface="微软雅黑" panose="020B0503020204020204" pitchFamily="34" charset="-122"/>
                          <a:ea typeface="微软雅黑" panose="020B0503020204020204" pitchFamily="34" charset="-122"/>
                        </a:rPr>
                        <a:t>基准测试工具逐步增加</a:t>
                      </a:r>
                      <a:r>
                        <a:rPr kumimoji="1" lang="en-US" altLang="zh-CN" sz="1600" dirty="0" smtClean="0">
                          <a:latin typeface="微软雅黑" panose="020B0503020204020204" pitchFamily="34" charset="-122"/>
                          <a:ea typeface="微软雅黑" panose="020B0503020204020204" pitchFamily="34" charset="-122"/>
                        </a:rPr>
                        <a:t>Redis</a:t>
                      </a:r>
                      <a:r>
                        <a:rPr kumimoji="1" lang="zh-CN" altLang="en-US" sz="1600" dirty="0" smtClean="0">
                          <a:latin typeface="微软雅黑" panose="020B0503020204020204" pitchFamily="34" charset="-122"/>
                          <a:ea typeface="微软雅黑" panose="020B0503020204020204" pitchFamily="34" charset="-122"/>
                        </a:rPr>
                        <a:t>服务器实例的内存负载</a:t>
                      </a:r>
                    </a:p>
                    <a:p>
                      <a:pPr>
                        <a:lnSpc>
                          <a:spcPct val="150000"/>
                        </a:lnSpc>
                      </a:pPr>
                      <a:r>
                        <a:rPr kumimoji="1" lang="en-US" altLang="zh-CN" sz="1600" dirty="0" smtClean="0">
                          <a:latin typeface="微软雅黑" panose="020B0503020204020204" pitchFamily="34" charset="-122"/>
                          <a:ea typeface="微软雅黑" panose="020B0503020204020204" pitchFamily="34" charset="-122"/>
                        </a:rPr>
                        <a:t>3. </a:t>
                      </a:r>
                      <a:r>
                        <a:rPr kumimoji="1" lang="zh-CN" altLang="en-US" sz="1600" dirty="0" smtClean="0">
                          <a:latin typeface="微软雅黑" panose="020B0503020204020204" pitchFamily="34" charset="-122"/>
                          <a:ea typeface="微软雅黑" panose="020B0503020204020204" pitchFamily="34" charset="-122"/>
                        </a:rPr>
                        <a:t>监控并分析</a:t>
                      </a:r>
                      <a:r>
                        <a:rPr kumimoji="1" lang="en-US" altLang="zh-CN" sz="1600" dirty="0" smtClean="0">
                          <a:latin typeface="微软雅黑" panose="020B0503020204020204" pitchFamily="34" charset="-122"/>
                          <a:ea typeface="微软雅黑" panose="020B0503020204020204" pitchFamily="34" charset="-122"/>
                        </a:rPr>
                        <a:t>Redis</a:t>
                      </a:r>
                      <a:r>
                        <a:rPr kumimoji="1" lang="zh-CN" altLang="en-US" sz="1600" dirty="0" smtClean="0">
                          <a:latin typeface="微软雅黑" panose="020B0503020204020204" pitchFamily="34" charset="-122"/>
                          <a:ea typeface="微软雅黑" panose="020B0503020204020204" pitchFamily="34" charset="-122"/>
                        </a:rPr>
                        <a:t>服务器在不同负载下的</a:t>
                      </a:r>
                      <a:r>
                        <a:rPr kumimoji="1" lang="en-US" altLang="zh-CN" sz="1600" dirty="0" smtClean="0">
                          <a:latin typeface="微软雅黑" panose="020B0503020204020204" pitchFamily="34" charset="-122"/>
                          <a:ea typeface="微软雅黑" panose="020B0503020204020204" pitchFamily="34" charset="-122"/>
                        </a:rPr>
                        <a:t>RPS</a:t>
                      </a:r>
                      <a:r>
                        <a:rPr kumimoji="1" lang="zh-CN" altLang="en-US" sz="1600" dirty="0" smtClean="0">
                          <a:latin typeface="微软雅黑" panose="020B0503020204020204" pitchFamily="34" charset="-122"/>
                          <a:ea typeface="微软雅黑" panose="020B0503020204020204" pitchFamily="34" charset="-122"/>
                        </a:rPr>
                        <a:t>以及内存去重效果</a:t>
                      </a:r>
                    </a:p>
                  </a:txBody>
                  <a:tcPr/>
                </a:tc>
                <a:tc>
                  <a:txBody>
                    <a:bodyPr/>
                    <a:lstStyle/>
                    <a:p>
                      <a:pPr>
                        <a:lnSpc>
                          <a:spcPct val="150000"/>
                        </a:lnSpc>
                      </a:pPr>
                      <a:r>
                        <a:rPr kumimoji="1" lang="zh-CN" altLang="en-US" sz="1600" dirty="0" smtClean="0">
                          <a:latin typeface="微软雅黑" panose="020B0503020204020204" pitchFamily="34" charset="-122"/>
                          <a:ea typeface="微软雅黑" panose="020B0503020204020204" pitchFamily="34" charset="-122"/>
                        </a:rPr>
                        <a:t>评估</a:t>
                      </a:r>
                      <a:r>
                        <a:rPr kumimoji="1" lang="en-US" altLang="zh-CN" sz="1600" dirty="0" smtClean="0">
                          <a:latin typeface="微软雅黑" panose="020B0503020204020204" pitchFamily="34" charset="-122"/>
                          <a:ea typeface="微软雅黑" panose="020B0503020204020204" pitchFamily="34" charset="-122"/>
                        </a:rPr>
                        <a:t>PAMD</a:t>
                      </a:r>
                      <a:r>
                        <a:rPr kumimoji="1" lang="zh-CN" altLang="en-US" sz="1600" dirty="0" smtClean="0">
                          <a:latin typeface="微软雅黑" panose="020B0503020204020204" pitchFamily="34" charset="-122"/>
                          <a:ea typeface="微软雅黑" panose="020B0503020204020204" pitchFamily="34" charset="-122"/>
                        </a:rPr>
                        <a:t>在不同架构（</a:t>
                      </a:r>
                      <a:r>
                        <a:rPr kumimoji="1" lang="en-US" altLang="zh-CN" sz="1600" dirty="0" smtClean="0">
                          <a:latin typeface="微软雅黑" panose="020B0503020204020204" pitchFamily="34" charset="-122"/>
                          <a:ea typeface="微软雅黑" panose="020B0503020204020204" pitchFamily="34" charset="-122"/>
                        </a:rPr>
                        <a:t>X86</a:t>
                      </a:r>
                      <a:r>
                        <a:rPr kumimoji="1" lang="zh-CN" altLang="en-US" sz="1600" dirty="0" smtClean="0">
                          <a:latin typeface="微软雅黑" panose="020B0503020204020204" pitchFamily="34" charset="-122"/>
                          <a:ea typeface="微软雅黑" panose="020B0503020204020204" pitchFamily="34" charset="-122"/>
                        </a:rPr>
                        <a:t>和</a:t>
                      </a:r>
                      <a:r>
                        <a:rPr kumimoji="1" lang="en-US" altLang="zh-CN" sz="1600" dirty="0" smtClean="0">
                          <a:latin typeface="微软雅黑" panose="020B0503020204020204" pitchFamily="34" charset="-122"/>
                          <a:ea typeface="微软雅黑" panose="020B0503020204020204" pitchFamily="34" charset="-122"/>
                        </a:rPr>
                        <a:t>ARM</a:t>
                      </a:r>
                      <a:r>
                        <a:rPr kumimoji="1" lang="zh-CN" altLang="en-US" sz="1600" dirty="0" smtClean="0">
                          <a:latin typeface="微软雅黑" panose="020B0503020204020204" pitchFamily="34" charset="-122"/>
                          <a:ea typeface="微软雅黑" panose="020B0503020204020204" pitchFamily="34" charset="-122"/>
                        </a:rPr>
                        <a:t>）下，通过</a:t>
                      </a:r>
                      <a:r>
                        <a:rPr kumimoji="1" lang="en-US" altLang="zh-CN" sz="1600" dirty="0" smtClean="0">
                          <a:latin typeface="微软雅黑" panose="020B0503020204020204" pitchFamily="34" charset="-122"/>
                          <a:ea typeface="微软雅黑" panose="020B0503020204020204" pitchFamily="34" charset="-122"/>
                        </a:rPr>
                        <a:t>QEMU</a:t>
                      </a:r>
                      <a:r>
                        <a:rPr kumimoji="1" lang="zh-CN" altLang="en-US" sz="1600" dirty="0" smtClean="0">
                          <a:latin typeface="微软雅黑" panose="020B0503020204020204" pitchFamily="34" charset="-122"/>
                          <a:ea typeface="微软雅黑" panose="020B0503020204020204" pitchFamily="34" charset="-122"/>
                        </a:rPr>
                        <a:t>的内存去重功能的测试结果。实验流程概述如下：</a:t>
                      </a:r>
                    </a:p>
                    <a:p>
                      <a:pPr>
                        <a:lnSpc>
                          <a:spcPct val="150000"/>
                        </a:lnSpc>
                      </a:pPr>
                      <a:r>
                        <a:rPr kumimoji="1" lang="en-US" altLang="zh-CN" sz="1600" dirty="0" smtClean="0">
                          <a:latin typeface="微软雅黑" panose="020B0503020204020204" pitchFamily="34" charset="-122"/>
                          <a:ea typeface="微软雅黑" panose="020B0503020204020204" pitchFamily="34" charset="-122"/>
                        </a:rPr>
                        <a:t>1. </a:t>
                      </a:r>
                      <a:r>
                        <a:rPr kumimoji="1" lang="zh-CN" altLang="en-US" sz="1600" dirty="0" smtClean="0">
                          <a:latin typeface="微软雅黑" panose="020B0503020204020204" pitchFamily="34" charset="-122"/>
                          <a:ea typeface="微软雅黑" panose="020B0503020204020204" pitchFamily="34" charset="-122"/>
                        </a:rPr>
                        <a:t>利用</a:t>
                      </a:r>
                      <a:r>
                        <a:rPr kumimoji="1" lang="en-US" altLang="zh-CN" sz="1600" dirty="0" smtClean="0">
                          <a:latin typeface="微软雅黑" panose="020B0503020204020204" pitchFamily="34" charset="-122"/>
                          <a:ea typeface="微软雅黑" panose="020B0503020204020204" pitchFamily="34" charset="-122"/>
                        </a:rPr>
                        <a:t>QEMU-KVM</a:t>
                      </a:r>
                      <a:r>
                        <a:rPr kumimoji="1" lang="zh-CN" altLang="en-US" sz="1600" dirty="0" smtClean="0">
                          <a:latin typeface="微软雅黑" panose="020B0503020204020204" pitchFamily="34" charset="-122"/>
                          <a:ea typeface="微软雅黑" panose="020B0503020204020204" pitchFamily="34" charset="-122"/>
                        </a:rPr>
                        <a:t>在实验节点上部署并启动</a:t>
                      </a:r>
                      <a:r>
                        <a:rPr kumimoji="1" lang="en-US" altLang="zh-CN" sz="1600" dirty="0" smtClean="0">
                          <a:latin typeface="微软雅黑" panose="020B0503020204020204" pitchFamily="34" charset="-122"/>
                          <a:ea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rPr>
                        <a:t>个虚拟机实例，其中每个实例配备</a:t>
                      </a:r>
                      <a:r>
                        <a:rPr kumimoji="1" lang="en-US" altLang="zh-CN" sz="1600" dirty="0" smtClean="0">
                          <a:latin typeface="微软雅黑" panose="020B0503020204020204" pitchFamily="34" charset="-122"/>
                          <a:ea typeface="微软雅黑" panose="020B0503020204020204" pitchFamily="34" charset="-122"/>
                        </a:rPr>
                        <a:t>32</a:t>
                      </a:r>
                      <a:r>
                        <a:rPr kumimoji="1" lang="zh-CN" altLang="en-US" sz="1600" dirty="0" smtClean="0">
                          <a:latin typeface="微软雅黑" panose="020B0503020204020204" pitchFamily="34" charset="-122"/>
                          <a:ea typeface="微软雅黑" panose="020B0503020204020204" pitchFamily="34" charset="-122"/>
                        </a:rPr>
                        <a:t>个</a:t>
                      </a:r>
                      <a:r>
                        <a:rPr kumimoji="1" lang="en-US" altLang="zh-CN" sz="1600" dirty="0" smtClean="0">
                          <a:latin typeface="微软雅黑" panose="020B0503020204020204" pitchFamily="34" charset="-122"/>
                          <a:ea typeface="微软雅黑" panose="020B0503020204020204" pitchFamily="34" charset="-122"/>
                        </a:rPr>
                        <a:t>CPU</a:t>
                      </a:r>
                      <a:r>
                        <a:rPr kumimoji="1" lang="zh-CN" altLang="en-US" sz="1600" dirty="0" smtClean="0">
                          <a:latin typeface="微软雅黑" panose="020B0503020204020204" pitchFamily="34" charset="-122"/>
                          <a:ea typeface="微软雅黑" panose="020B0503020204020204" pitchFamily="34" charset="-122"/>
                        </a:rPr>
                        <a:t>核心和</a:t>
                      </a:r>
                      <a:r>
                        <a:rPr kumimoji="1" lang="en-US" altLang="zh-CN" sz="1600" dirty="0" smtClean="0">
                          <a:latin typeface="微软雅黑" panose="020B0503020204020204" pitchFamily="34" charset="-122"/>
                          <a:ea typeface="微软雅黑" panose="020B0503020204020204" pitchFamily="34" charset="-122"/>
                        </a:rPr>
                        <a:t>32GB</a:t>
                      </a:r>
                      <a:r>
                        <a:rPr kumimoji="1" lang="zh-CN" altLang="en-US" sz="1600" dirty="0" smtClean="0">
                          <a:latin typeface="微软雅黑" panose="020B0503020204020204" pitchFamily="34" charset="-122"/>
                          <a:ea typeface="微软雅黑" panose="020B0503020204020204" pitchFamily="34" charset="-122"/>
                        </a:rPr>
                        <a:t>的内存</a:t>
                      </a:r>
                    </a:p>
                    <a:p>
                      <a:pPr>
                        <a:lnSpc>
                          <a:spcPct val="150000"/>
                        </a:lnSpc>
                      </a:pPr>
                      <a:r>
                        <a:rPr kumimoji="1" lang="en-US" altLang="zh-CN" sz="1600" dirty="0" smtClean="0">
                          <a:latin typeface="微软雅黑" panose="020B0503020204020204" pitchFamily="34" charset="-122"/>
                          <a:ea typeface="微软雅黑" panose="020B0503020204020204" pitchFamily="34" charset="-122"/>
                        </a:rPr>
                        <a:t>2. </a:t>
                      </a:r>
                      <a:r>
                        <a:rPr kumimoji="1" lang="zh-CN" altLang="en-US" sz="1600" dirty="0" smtClean="0">
                          <a:latin typeface="微软雅黑" panose="020B0503020204020204" pitchFamily="34" charset="-122"/>
                          <a:ea typeface="微软雅黑" panose="020B0503020204020204" pitchFamily="34" charset="-122"/>
                        </a:rPr>
                        <a:t>向虚拟机注入内存负载至</a:t>
                      </a:r>
                      <a:r>
                        <a:rPr kumimoji="1" lang="en-US" altLang="zh-CN" sz="1600" dirty="0" smtClean="0">
                          <a:latin typeface="微软雅黑" panose="020B0503020204020204" pitchFamily="34" charset="-122"/>
                          <a:ea typeface="微软雅黑" panose="020B0503020204020204" pitchFamily="34" charset="-122"/>
                        </a:rPr>
                        <a:t>80%</a:t>
                      </a:r>
                      <a:r>
                        <a:rPr kumimoji="1" lang="zh-CN" altLang="en-US" sz="1600" dirty="0" smtClean="0">
                          <a:latin typeface="微软雅黑" panose="020B0503020204020204" pitchFamily="34" charset="-122"/>
                          <a:ea typeface="微软雅黑" panose="020B0503020204020204" pitchFamily="34" charset="-122"/>
                        </a:rPr>
                        <a:t>，模拟实际工作负载</a:t>
                      </a:r>
                    </a:p>
                    <a:p>
                      <a:pPr>
                        <a:lnSpc>
                          <a:spcPct val="150000"/>
                        </a:lnSpc>
                      </a:pPr>
                      <a:r>
                        <a:rPr kumimoji="1" lang="en-US" altLang="zh-CN" sz="1600" dirty="0" smtClean="0">
                          <a:latin typeface="微软雅黑" panose="020B0503020204020204" pitchFamily="34" charset="-122"/>
                          <a:ea typeface="微软雅黑" panose="020B0503020204020204" pitchFamily="34" charset="-122"/>
                        </a:rPr>
                        <a:t>3. </a:t>
                      </a:r>
                      <a:r>
                        <a:rPr kumimoji="1" lang="zh-CN" altLang="en-US" sz="1600" dirty="0" smtClean="0">
                          <a:latin typeface="微软雅黑" panose="020B0503020204020204" pitchFamily="34" charset="-122"/>
                          <a:ea typeface="微软雅黑" panose="020B0503020204020204" pitchFamily="34" charset="-122"/>
                        </a:rPr>
                        <a:t>调整</a:t>
                      </a:r>
                      <a:r>
                        <a:rPr kumimoji="1" lang="en-US" altLang="zh-CN" sz="1600" dirty="0" smtClean="0">
                          <a:latin typeface="微软雅黑" panose="020B0503020204020204" pitchFamily="34" charset="-122"/>
                          <a:ea typeface="微软雅黑" panose="020B0503020204020204" pitchFamily="34" charset="-122"/>
                        </a:rPr>
                        <a:t>QEMU</a:t>
                      </a:r>
                      <a:r>
                        <a:rPr kumimoji="1" lang="zh-CN" altLang="en-US" sz="1600" dirty="0" smtClean="0">
                          <a:latin typeface="微软雅黑" panose="020B0503020204020204" pitchFamily="34" charset="-122"/>
                          <a:ea typeface="微软雅黑" panose="020B0503020204020204" pitchFamily="34" charset="-122"/>
                        </a:rPr>
                        <a:t>配置，以控制其在内核同页合并（</a:t>
                      </a:r>
                      <a:r>
                        <a:rPr kumimoji="1" lang="en-US" altLang="zh-CN" sz="1600" dirty="0" smtClean="0">
                          <a:latin typeface="微软雅黑" panose="020B0503020204020204" pitchFamily="34" charset="-122"/>
                          <a:ea typeface="微软雅黑" panose="020B0503020204020204" pitchFamily="34" charset="-122"/>
                        </a:rPr>
                        <a:t>KSM</a:t>
                      </a:r>
                      <a:r>
                        <a:rPr kumimoji="1" lang="zh-CN" altLang="en-US" sz="1600" dirty="0" smtClean="0">
                          <a:latin typeface="微软雅黑" panose="020B0503020204020204" pitchFamily="34" charset="-122"/>
                          <a:ea typeface="微软雅黑" panose="020B0503020204020204" pitchFamily="34" charset="-122"/>
                        </a:rPr>
                        <a:t>）框架中的参与程度，并收集相关性能数据</a:t>
                      </a:r>
                    </a:p>
                  </a:txBody>
                  <a:tcPr/>
                </a:tc>
                <a:extLst>
                  <a:ext uri="{0D108BD9-81ED-4DB2-BD59-A6C34878D82A}">
                    <a16:rowId xmlns:a16="http://schemas.microsoft.com/office/drawing/2014/main" val="1463748826"/>
                  </a:ext>
                </a:extLst>
              </a:tr>
            </a:tbl>
          </a:graphicData>
        </a:graphic>
      </p:graphicFrame>
    </p:spTree>
    <p:extLst>
      <p:ext uri="{BB962C8B-B14F-4D97-AF65-F5344CB8AC3E}">
        <p14:creationId xmlns:p14="http://schemas.microsoft.com/office/powerpoint/2010/main" val="21756708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2RlNTE2NDgzZjM2YjQ3OThhNzI1NDA1MjA4Mzc5NTQ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316.5,&quot;left&quot;:466.9,&quot;top&quot;:108.95,&quot;width&quot;:421.15}"/>
</p:tagLst>
</file>

<file path=ppt/theme/theme1.xml><?xml version="1.0" encoding="utf-8"?>
<a:theme xmlns:a="http://schemas.openxmlformats.org/drawingml/2006/main" name="地图集">
  <a:themeElements>
    <a:clrScheme name="自定义 5">
      <a:dk1>
        <a:srgbClr val="000000"/>
      </a:dk1>
      <a:lt1>
        <a:srgbClr val="FFFFFF"/>
      </a:lt1>
      <a:dk2>
        <a:srgbClr val="454545"/>
      </a:dk2>
      <a:lt2>
        <a:srgbClr val="E0E0E0"/>
      </a:lt2>
      <a:accent1>
        <a:srgbClr val="004090"/>
      </a:accent1>
      <a:accent2>
        <a:srgbClr val="0861C8"/>
      </a:accent2>
      <a:accent3>
        <a:srgbClr val="0088EA"/>
      </a:accent3>
      <a:accent4>
        <a:srgbClr val="E6380E"/>
      </a:accent4>
      <a:accent5>
        <a:srgbClr val="5A5B5A"/>
      </a:accent5>
      <a:accent6>
        <a:srgbClr val="CECFCE"/>
      </a:accent6>
      <a:hlink>
        <a:srgbClr val="E4E5E4"/>
      </a:hlink>
      <a:folHlink>
        <a:srgbClr val="B49E74"/>
      </a:folHlink>
    </a:clrScheme>
    <a:fontScheme name="自定义 1">
      <a:majorFont>
        <a:latin typeface="Arial"/>
        <a:ea typeface="微软雅黑"/>
        <a:cs typeface=""/>
      </a:majorFont>
      <a:minorFont>
        <a:latin typeface="Arial"/>
        <a:ea typeface="微软雅黑"/>
        <a:cs typeface=""/>
      </a:minorFont>
    </a:fontScheme>
    <a:fmtScheme name="地图集">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spDef>
      <a:spPr>
        <a:solidFill>
          <a:srgbClr val="C00000"/>
        </a:solidFill>
        <a:ln>
          <a:noFill/>
        </a:ln>
      </a:spPr>
      <a:bodyPr rtlCol="0" anchor="ctr"/>
      <a:lstStyle>
        <a:defPPr algn="l">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2079</Words>
  <Application>Microsoft Office PowerPoint</Application>
  <PresentationFormat>宽屏</PresentationFormat>
  <Paragraphs>245</Paragraphs>
  <Slides>13</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Source Han Sans SC</vt:lpstr>
      <vt:lpstr>等线</vt:lpstr>
      <vt:lpstr>宋体</vt:lpstr>
      <vt:lpstr>微软雅黑</vt:lpstr>
      <vt:lpstr>Arial</vt:lpstr>
      <vt:lpstr>Cambria Math</vt:lpstr>
      <vt:lpstr>Rockwell</vt:lpstr>
      <vt:lpstr>Times New Roman</vt:lpstr>
      <vt:lpstr>Wingdings</vt:lpstr>
      <vt:lpstr>地图集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Gio</dc:creator>
  <cp:lastModifiedBy>Tim Yin(石光银)</cp:lastModifiedBy>
  <cp:revision>865</cp:revision>
  <dcterms:created xsi:type="dcterms:W3CDTF">2023-02-08T03:19:00Z</dcterms:created>
  <dcterms:modified xsi:type="dcterms:W3CDTF">2024-11-13T09:04:01Z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5B77E7CEEC58BC6AFAE8886BEB80DBEB">
    <vt:lpwstr>otCYQxs9Dbw2bUEn/Soxv9pYAoWsCRIsU8+gIbxzzmNcJN13+qHIPyWmbF9hFzPHyi2m8DLwi54E5OVVM5pJ0yGmgAiYTaR6oYUdYZxdjep6I9xviFUFZ9aTScfBW9OGD3Pc2YZU9SjJgxvONQcjgFyEyhy1jp5o3dyEE80gr2kZm+RUhYao6l2aHVt21NHHyLamlfs88hZtpjFpzgZLgroTUCEOw+cQs+FD0bg5eOe5efHl6yfr2RbccDq8VXn</vt:lpwstr>
  </property>
  <property fmtid="{D5CDD505-2E9C-101B-9397-08002B2CF9AE}" pid="3" name="ICV">
    <vt:lpwstr>C09FF5CE915446638DE7FCFFBBCCB912_13</vt:lpwstr>
  </property>
  <property fmtid="{D5CDD505-2E9C-101B-9397-08002B2CF9AE}" pid="4" name="KSOProductBuildVer">
    <vt:lpwstr>2052-12.1.0.16729</vt:lpwstr>
  </property>
</Properties>
</file>