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73" r:id="rId4"/>
    <p:sldId id="276" r:id="rId5"/>
    <p:sldId id="279" r:id="rId6"/>
    <p:sldId id="278" r:id="rId7"/>
    <p:sldId id="280" r:id="rId8"/>
    <p:sldId id="281" r:id="rId9"/>
    <p:sldId id="270" r:id="rId10"/>
    <p:sldId id="272" r:id="rId11"/>
    <p:sldId id="277" r:id="rId12"/>
  </p:sldIdLst>
  <p:sldSz cx="34137600" cy="19507200"/>
  <p:notesSz cx="6858000" cy="9144000"/>
  <p:custDataLst>
    <p:tags r:id="rId1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1pPr>
    <a:lvl2pPr marL="0" marR="0" indent="4572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2pPr>
    <a:lvl3pPr marL="0" marR="0" indent="9144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3pPr>
    <a:lvl4pPr marL="0" marR="0" indent="13716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4pPr>
    <a:lvl5pPr marL="0" marR="0" indent="18288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5pPr>
    <a:lvl6pPr marL="0" marR="0" indent="22860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6pPr>
    <a:lvl7pPr marL="0" marR="0" indent="27432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7pPr>
    <a:lvl8pPr marL="0" marR="0" indent="32004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8pPr>
    <a:lvl9pPr marL="0" marR="0" indent="3657600" algn="ctr" defTabSz="34677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wudid" initials="w" lastIdx="1" clrIdx="9"/>
  <p:cmAuthor id="1" name="Administrator" initials="A" lastIdx="5" clrIdx="0"/>
  <p:cmAuthor id="8" name="Han Bary" initials="H" lastIdx="3" clrIdx="3"/>
  <p:cmAuthor id="2" name="fudinglong" initials="f" lastIdx="1" clrIdx="6"/>
  <p:cmAuthor id="9" name="程 迅骐" initials="程" lastIdx="1" clrIdx="4"/>
  <p:cmAuthor id="3" name="李 昕泽" initials="李" lastIdx="1" clrIdx="0"/>
  <p:cmAuthor id="10" name="zhang" initials="z" lastIdx="4" clrIdx="5"/>
  <p:cmAuthor id="4" name="dengshikao" initials="d" lastIdx="2" clrIdx="7"/>
  <p:cmAuthor id="11" name="顺 吴" initials="顺吴" lastIdx="1" clrIdx="10"/>
  <p:cmAuthor id="5" name="test" initials="t" lastIdx="4" clrIdx="1"/>
  <p:cmAuthor id="6" name="wang yd" initials="w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2D4E"/>
    <a:srgbClr val="021C7A"/>
    <a:srgbClr val="F69550"/>
    <a:srgbClr val="F8AE59"/>
    <a:srgbClr val="3F86FF"/>
    <a:srgbClr val="75DFFF"/>
    <a:srgbClr val="EAEFF4"/>
    <a:srgbClr val="232F4E"/>
    <a:srgbClr val="1D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5" autoAdjust="0"/>
    <p:restoredTop sz="94657"/>
  </p:normalViewPr>
  <p:slideViewPr>
    <p:cSldViewPr snapToGrid="0" snapToObjects="1">
      <p:cViewPr varScale="1">
        <p:scale>
          <a:sx n="35" d="100"/>
          <a:sy n="35" d="100"/>
        </p:scale>
        <p:origin x="19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59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FZLanTingHeiS-R-GB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正文内容"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82806" y="836562"/>
            <a:ext cx="4824016" cy="12361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682960" y="852932"/>
            <a:ext cx="3680460" cy="12979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1pPr>
      <a:lvl2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2pPr>
      <a:lvl3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3pPr>
      <a:lvl4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4pPr>
      <a:lvl5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5pPr>
      <a:lvl6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6pPr>
      <a:lvl7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7pPr>
      <a:lvl8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8pPr>
      <a:lvl9pPr marL="0" marR="0" indent="0" algn="l" defTabSz="37528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9pPr>
    </p:titleStyle>
    <p:bodyStyle>
      <a:lvl1pPr marL="391160" marR="0" indent="-39116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1pPr>
      <a:lvl2pPr marL="856615" marR="0" indent="-60452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2pPr>
      <a:lvl3pPr marL="1223645" marR="0" indent="-72009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3pPr>
      <a:lvl4pPr marL="1595755" marR="0" indent="-83947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4pPr>
      <a:lvl5pPr marL="1847215" marR="0" indent="-83947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5pPr>
      <a:lvl6pPr marL="2099310" marR="0" indent="-83947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6pPr>
      <a:lvl7pPr marL="2351405" marR="0" indent="-83947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7pPr>
      <a:lvl8pPr marL="2603500" marR="0" indent="-83947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8pPr>
      <a:lvl9pPr marL="2854960" marR="0" indent="-839470" algn="l" defTabSz="1737360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9pPr>
    </p:bodyStyle>
    <p:otherStyle>
      <a:lvl1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0" algn="r" defTabSz="56286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6" Type="http://schemas.openxmlformats.org/officeDocument/2006/relationships/slideLayout" Target="../slideLayouts/slideLayout1.xml"/><Relationship Id="rId45" Type="http://schemas.openxmlformats.org/officeDocument/2006/relationships/tags" Target="../tags/tag58.xml"/><Relationship Id="rId44" Type="http://schemas.openxmlformats.org/officeDocument/2006/relationships/tags" Target="../tags/tag57.xml"/><Relationship Id="rId43" Type="http://schemas.openxmlformats.org/officeDocument/2006/relationships/tags" Target="../tags/tag56.xml"/><Relationship Id="rId42" Type="http://schemas.openxmlformats.org/officeDocument/2006/relationships/tags" Target="../tags/tag55.xml"/><Relationship Id="rId41" Type="http://schemas.openxmlformats.org/officeDocument/2006/relationships/tags" Target="../tags/tag54.xml"/><Relationship Id="rId40" Type="http://schemas.openxmlformats.org/officeDocument/2006/relationships/tags" Target="../tags/tag53.xml"/><Relationship Id="rId4" Type="http://schemas.openxmlformats.org/officeDocument/2006/relationships/tags" Target="../tags/tag17.xml"/><Relationship Id="rId39" Type="http://schemas.openxmlformats.org/officeDocument/2006/relationships/tags" Target="../tags/tag52.xml"/><Relationship Id="rId38" Type="http://schemas.openxmlformats.org/officeDocument/2006/relationships/tags" Target="../tags/tag51.xml"/><Relationship Id="rId37" Type="http://schemas.openxmlformats.org/officeDocument/2006/relationships/tags" Target="../tags/tag50.xml"/><Relationship Id="rId36" Type="http://schemas.openxmlformats.org/officeDocument/2006/relationships/tags" Target="../tags/tag49.xml"/><Relationship Id="rId35" Type="http://schemas.openxmlformats.org/officeDocument/2006/relationships/tags" Target="../tags/tag48.xml"/><Relationship Id="rId34" Type="http://schemas.openxmlformats.org/officeDocument/2006/relationships/tags" Target="../tags/tag47.xml"/><Relationship Id="rId33" Type="http://schemas.openxmlformats.org/officeDocument/2006/relationships/tags" Target="../tags/tag46.xml"/><Relationship Id="rId32" Type="http://schemas.openxmlformats.org/officeDocument/2006/relationships/tags" Target="../tags/tag45.xml"/><Relationship Id="rId31" Type="http://schemas.openxmlformats.org/officeDocument/2006/relationships/tags" Target="../tags/tag44.xml"/><Relationship Id="rId30" Type="http://schemas.openxmlformats.org/officeDocument/2006/relationships/tags" Target="../tags/tag43.xml"/><Relationship Id="rId3" Type="http://schemas.openxmlformats.org/officeDocument/2006/relationships/tags" Target="../tags/tag16.xml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681600" cy="1950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37415" y="7818309"/>
            <a:ext cx="16625570" cy="15881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287" tIns="25287" rIns="25287" bIns="25287" numCol="1" spcCol="38100" rtlCol="0" anchor="ctr">
            <a:spAutoFit/>
          </a:bodyPr>
          <a:lstStyle/>
          <a:p>
            <a:pPr marL="0" marR="0" indent="0" algn="l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0" b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云原生基础设施安全规范原型</a:t>
            </a:r>
            <a:endParaRPr kumimoji="0" lang="zh-CN" altLang="en-US" sz="45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Han Sans CN" charset="-122"/>
              <a:ea typeface="Source Han Sans CN" charset="-122"/>
              <a:cs typeface="Source Han Sans CN" charset="-122"/>
              <a:sym typeface="FZLanTingHeiS-R-GB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7415" y="10329224"/>
            <a:ext cx="8431530" cy="151130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287" tIns="25287" rIns="25287" bIns="25287" numCol="1" spcCol="38100" rtlCol="0" anchor="ctr">
            <a:spAutoFit/>
          </a:bodyPr>
          <a:lstStyle/>
          <a:p>
            <a:pPr marL="0" marR="0" indent="0" algn="l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Medium" charset="-122"/>
                <a:ea typeface="Source Han Sans CN Medium" charset="-122"/>
                <a:cs typeface="Source Han Sans CN Medium" charset="-122"/>
                <a:sym typeface="FZLanTingHeiS-R-GB"/>
              </a:rPr>
              <a:t>天翼云</a:t>
            </a:r>
            <a:r>
              <a:rPr kumimoji="0" lang="en-US" altLang="zh-CN" sz="60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Medium" charset="-122"/>
                <a:ea typeface="Source Han Sans CN Medium" charset="-122"/>
                <a:cs typeface="Source Han Sans CN Medium" charset="-122"/>
                <a:sym typeface="FZLanTingHeiS-R-GB"/>
              </a:rPr>
              <a:t> </a:t>
            </a:r>
            <a:r>
              <a:rPr kumimoji="0" lang="zh-CN" altLang="en-US" sz="60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Medium" charset="-122"/>
                <a:ea typeface="Source Han Sans CN Medium" charset="-122"/>
                <a:cs typeface="Source Han Sans CN Medium" charset="-122"/>
                <a:sym typeface="FZLanTingHeiS-R-GB"/>
              </a:rPr>
              <a:t>基础架构部</a:t>
            </a:r>
            <a:r>
              <a:rPr kumimoji="0" lang="en-US" altLang="zh-CN" sz="60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Medium" charset="-122"/>
                <a:ea typeface="Source Han Sans CN Medium" charset="-122"/>
                <a:cs typeface="Source Han Sans CN Medium" charset="-122"/>
                <a:sym typeface="FZLanTingHeiS-R-GB"/>
              </a:rPr>
              <a:t> </a:t>
            </a:r>
            <a:r>
              <a:rPr kumimoji="0" lang="zh-CN" altLang="en-US" sz="60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Medium" charset="-122"/>
                <a:ea typeface="Source Han Sans CN Medium" charset="-122"/>
                <a:cs typeface="Source Han Sans CN Medium" charset="-122"/>
                <a:sym typeface="FZLanTingHeiS-R-GB"/>
              </a:rPr>
              <a:t>王麟</a:t>
            </a:r>
            <a:endParaRPr kumimoji="0" lang="en-US" altLang="zh-CN" sz="600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Source Han Sans CN Medium" charset="-122"/>
              <a:ea typeface="Source Han Sans CN Medium" charset="-122"/>
              <a:cs typeface="Source Han Sans CN Medium" charset="-122"/>
              <a:sym typeface="FZLanTingHeiS-R-GB"/>
            </a:endParaRPr>
          </a:p>
          <a:p>
            <a:pPr marL="0" marR="0" indent="0" algn="l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2024</a:t>
            </a:r>
            <a:r>
              <a:rPr kumimoji="0" lang="zh-CN" altLang="en-US" sz="3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年</a:t>
            </a:r>
            <a:r>
              <a:rPr kumimoji="0" lang="en-US" altLang="zh-CN" sz="3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11</a:t>
            </a:r>
            <a:r>
              <a:rPr kumimoji="0" lang="zh-CN" altLang="en-US" sz="3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月</a:t>
            </a:r>
            <a:endParaRPr kumimoji="0" lang="zh-CN" altLang="en-US" sz="35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Han Sans CN" charset="-122"/>
              <a:ea typeface="Source Han Sans CN" charset="-122"/>
              <a:cs typeface="Source Han Sans CN" charset="-122"/>
              <a:sym typeface="FZLanTingHeiS-R-GB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51075" y="574240"/>
            <a:ext cx="28881191" cy="1366526"/>
          </a:xfrm>
          <a:prstGeom prst="rect">
            <a:avLst/>
          </a:prstGeom>
        </p:spPr>
        <p:txBody>
          <a:bodyPr vert="horz" wrap="square" lIns="286271" tIns="128015" rIns="256031" bIns="128015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云原生基础设施安全规范原型</a:t>
            </a:r>
            <a:endParaRPr lang="zh-CN" altLang="en-US" sz="80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75129" y="2960912"/>
            <a:ext cx="23593284" cy="15194830"/>
            <a:chOff x="103591" y="875717"/>
            <a:chExt cx="11990564" cy="5906083"/>
          </a:xfrm>
        </p:grpSpPr>
        <p:sp>
          <p:nvSpPr>
            <p:cNvPr id="117" name="矩形 116"/>
            <p:cNvSpPr/>
            <p:nvPr/>
          </p:nvSpPr>
          <p:spPr>
            <a:xfrm>
              <a:off x="5247931" y="875717"/>
              <a:ext cx="6763093" cy="31620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03591" y="876299"/>
              <a:ext cx="8659409" cy="59055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"/>
              </p:custDataLst>
            </p:nvPr>
          </p:nvSpPr>
          <p:spPr>
            <a:xfrm>
              <a:off x="206420" y="2447402"/>
              <a:ext cx="8458471" cy="25719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3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"/>
              </p:custDataLst>
            </p:nvPr>
          </p:nvSpPr>
          <p:spPr>
            <a:xfrm>
              <a:off x="223763" y="3432452"/>
              <a:ext cx="2022440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480" b="1" i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4480" b="1" i="1" dirty="0" err="1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448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-ci-tools</a:t>
              </a:r>
              <a:endParaRPr lang="en-US" altLang="zh-CN" sz="392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3"/>
              </p:custDataLst>
            </p:nvPr>
          </p:nvSpPr>
          <p:spPr>
            <a:xfrm>
              <a:off x="206431" y="5353635"/>
              <a:ext cx="8464227" cy="6717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3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4"/>
              </p:custDataLst>
            </p:nvPr>
          </p:nvSpPr>
          <p:spPr>
            <a:xfrm>
              <a:off x="2913809" y="5512357"/>
              <a:ext cx="1580408" cy="369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软件包和镜像安全更新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5"/>
              </p:custDataLst>
            </p:nvPr>
          </p:nvSpPr>
          <p:spPr>
            <a:xfrm>
              <a:off x="4685818" y="5523997"/>
              <a:ext cx="1867770" cy="3158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多版本多基线适配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6"/>
              </p:custDataLst>
            </p:nvPr>
          </p:nvSpPr>
          <p:spPr>
            <a:xfrm>
              <a:off x="6804001" y="5532440"/>
              <a:ext cx="1704849" cy="3157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标准化安装部署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7"/>
              </p:custDataLst>
            </p:nvPr>
          </p:nvSpPr>
          <p:spPr>
            <a:xfrm>
              <a:off x="229519" y="5492834"/>
              <a:ext cx="2081763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480" b="1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448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8s-install</a:t>
              </a:r>
              <a:endParaRPr lang="en-US" altLang="zh-CN" sz="448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>
              <p:custDataLst>
                <p:tags r:id="rId8"/>
              </p:custDataLst>
            </p:nvPr>
          </p:nvSpPr>
          <p:spPr>
            <a:xfrm>
              <a:off x="1328173" y="2639252"/>
              <a:ext cx="1585636" cy="316070"/>
            </a:xfrm>
            <a:prstGeom prst="roundRect">
              <a:avLst>
                <a:gd name="adj" fmla="val 2013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软件包构建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圆角矩形 49"/>
            <p:cNvSpPr/>
            <p:nvPr>
              <p:custDataLst>
                <p:tags r:id="rId9"/>
              </p:custDataLst>
            </p:nvPr>
          </p:nvSpPr>
          <p:spPr>
            <a:xfrm>
              <a:off x="1328175" y="4371247"/>
              <a:ext cx="1810221" cy="316070"/>
            </a:xfrm>
            <a:prstGeom prst="roundRect">
              <a:avLst>
                <a:gd name="adj" fmla="val 2013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基础镜像重构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10"/>
              </p:custDataLst>
            </p:nvPr>
          </p:nvSpPr>
          <p:spPr>
            <a:xfrm>
              <a:off x="4494216" y="4569436"/>
              <a:ext cx="1902748" cy="316070"/>
            </a:xfrm>
            <a:prstGeom prst="roundRect">
              <a:avLst>
                <a:gd name="adj" fmla="val 2013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3.Paas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组件重构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>
              <p:custDataLst>
                <p:tags r:id="rId11"/>
              </p:custDataLst>
            </p:nvPr>
          </p:nvSpPr>
          <p:spPr>
            <a:xfrm>
              <a:off x="3224954" y="2639252"/>
              <a:ext cx="1201696" cy="31607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拉取代码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>
              <p:custDataLst>
                <p:tags r:id="rId12"/>
              </p:custDataLst>
            </p:nvPr>
          </p:nvSpPr>
          <p:spPr>
            <a:xfrm>
              <a:off x="4728308" y="2639252"/>
              <a:ext cx="1201696" cy="31607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OBS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编译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>
              <p:custDataLst>
                <p:tags r:id="rId13"/>
              </p:custDataLst>
            </p:nvPr>
          </p:nvSpPr>
          <p:spPr>
            <a:xfrm>
              <a:off x="6338561" y="2639252"/>
              <a:ext cx="1538526" cy="31607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推送研发总源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067484" y="2559034"/>
              <a:ext cx="4978018" cy="949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>
              <p:custDataLst>
                <p:tags r:id="rId14"/>
              </p:custDataLst>
            </p:nvPr>
          </p:nvSpPr>
          <p:spPr>
            <a:xfrm>
              <a:off x="5826643" y="3099640"/>
              <a:ext cx="1729557" cy="31607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调用自动化测试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>
              <p:custDataLst>
                <p:tags r:id="rId15"/>
              </p:custDataLst>
            </p:nvPr>
          </p:nvSpPr>
          <p:spPr>
            <a:xfrm>
              <a:off x="3388173" y="3104391"/>
              <a:ext cx="1626194" cy="31607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监控测试结果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圆角矩形 59"/>
            <p:cNvSpPr/>
            <p:nvPr>
              <p:custDataLst>
                <p:tags r:id="rId16"/>
              </p:custDataLst>
            </p:nvPr>
          </p:nvSpPr>
          <p:spPr>
            <a:xfrm>
              <a:off x="3154607" y="3701965"/>
              <a:ext cx="1339607" cy="45360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发布到公网软件源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圆角矩形 60"/>
            <p:cNvSpPr/>
            <p:nvPr>
              <p:custDataLst>
                <p:tags r:id="rId17"/>
              </p:custDataLst>
            </p:nvPr>
          </p:nvSpPr>
          <p:spPr>
            <a:xfrm>
              <a:off x="4685401" y="3706210"/>
              <a:ext cx="1363416" cy="45360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308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sync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到运维总源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圆角矩形 61"/>
            <p:cNvSpPr/>
            <p:nvPr>
              <p:custDataLst>
                <p:tags r:id="rId18"/>
              </p:custDataLst>
            </p:nvPr>
          </p:nvSpPr>
          <p:spPr>
            <a:xfrm>
              <a:off x="6249235" y="3701965"/>
              <a:ext cx="1796267" cy="453600"/>
            </a:xfrm>
            <a:prstGeom prst="roundRect">
              <a:avLst>
                <a:gd name="adj" fmla="val 201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重建</a:t>
              </a:r>
              <a:r>
                <a:rPr lang="en-US" altLang="zh-CN" sz="308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CTyunOS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</a:t>
              </a:r>
              <a:r>
                <a:rPr lang="en-US" altLang="zh-CN" sz="308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docker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镜像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067484" y="3640942"/>
              <a:ext cx="4978018" cy="660365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>
              <a:stCxn id="53" idx="3"/>
              <a:endCxn id="54" idx="1"/>
            </p:cNvCxnSpPr>
            <p:nvPr/>
          </p:nvCxnSpPr>
          <p:spPr>
            <a:xfrm>
              <a:off x="4426650" y="2797287"/>
              <a:ext cx="3016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4" idx="3"/>
              <a:endCxn id="55" idx="1"/>
            </p:cNvCxnSpPr>
            <p:nvPr/>
          </p:nvCxnSpPr>
          <p:spPr>
            <a:xfrm>
              <a:off x="5930004" y="2797287"/>
              <a:ext cx="4085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55" idx="3"/>
              <a:endCxn id="57" idx="3"/>
            </p:cNvCxnSpPr>
            <p:nvPr/>
          </p:nvCxnSpPr>
          <p:spPr>
            <a:xfrm flipH="1">
              <a:off x="7556200" y="2797287"/>
              <a:ext cx="320887" cy="460389"/>
            </a:xfrm>
            <a:prstGeom prst="bentConnector3">
              <a:avLst>
                <a:gd name="adj1" fmla="val -1013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57" idx="1"/>
              <a:endCxn id="58" idx="3"/>
            </p:cNvCxnSpPr>
            <p:nvPr/>
          </p:nvCxnSpPr>
          <p:spPr>
            <a:xfrm flipH="1">
              <a:off x="5014366" y="3257676"/>
              <a:ext cx="812276" cy="4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58" idx="1"/>
              <a:endCxn id="60" idx="1"/>
            </p:cNvCxnSpPr>
            <p:nvPr/>
          </p:nvCxnSpPr>
          <p:spPr>
            <a:xfrm rot="10800000" flipV="1">
              <a:off x="3154607" y="3262427"/>
              <a:ext cx="233565" cy="666338"/>
            </a:xfrm>
            <a:prstGeom prst="bentConnector3">
              <a:avLst>
                <a:gd name="adj1" fmla="val 2392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0" idx="3"/>
              <a:endCxn id="61" idx="1"/>
            </p:cNvCxnSpPr>
            <p:nvPr/>
          </p:nvCxnSpPr>
          <p:spPr>
            <a:xfrm>
              <a:off x="4494215" y="3928765"/>
              <a:ext cx="191186" cy="4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3"/>
              <a:endCxn id="62" idx="1"/>
            </p:cNvCxnSpPr>
            <p:nvPr/>
          </p:nvCxnSpPr>
          <p:spPr>
            <a:xfrm flipV="1">
              <a:off x="6048816" y="3928765"/>
              <a:ext cx="200419" cy="4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>
              <p:custDataLst>
                <p:tags r:id="rId19"/>
              </p:custDataLst>
            </p:nvPr>
          </p:nvSpPr>
          <p:spPr>
            <a:xfrm>
              <a:off x="220369" y="1080917"/>
              <a:ext cx="8429627" cy="1059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3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>
              <p:custDataLst>
                <p:tags r:id="rId20"/>
              </p:custDataLst>
            </p:nvPr>
          </p:nvSpPr>
          <p:spPr>
            <a:xfrm>
              <a:off x="4805138" y="1232978"/>
              <a:ext cx="1331348" cy="3368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系统漏洞管理</a:t>
              </a:r>
              <a:endParaRPr lang="zh-CN" altLang="en-US" sz="30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>
              <p:custDataLst>
                <p:tags r:id="rId21"/>
              </p:custDataLst>
            </p:nvPr>
          </p:nvSpPr>
          <p:spPr>
            <a:xfrm>
              <a:off x="6727834" y="1243308"/>
              <a:ext cx="1367774" cy="3348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系统漏洞匹配</a:t>
              </a:r>
              <a:endParaRPr lang="zh-CN" altLang="en-US" sz="30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>
              <p:custDataLst>
                <p:tags r:id="rId22"/>
              </p:custDataLst>
            </p:nvPr>
          </p:nvSpPr>
          <p:spPr>
            <a:xfrm>
              <a:off x="2848813" y="1722421"/>
              <a:ext cx="1352764" cy="3241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修复方案支持</a:t>
              </a:r>
              <a:endParaRPr lang="zh-CN" altLang="en-US" sz="30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>
              <p:custDataLst>
                <p:tags r:id="rId23"/>
              </p:custDataLst>
            </p:nvPr>
          </p:nvSpPr>
          <p:spPr>
            <a:xfrm>
              <a:off x="4801063" y="1699112"/>
              <a:ext cx="1327051" cy="3467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多渠道通知</a:t>
              </a:r>
              <a:endParaRPr lang="zh-CN" altLang="en-US" sz="30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>
              <p:custDataLst>
                <p:tags r:id="rId24"/>
              </p:custDataLst>
            </p:nvPr>
          </p:nvSpPr>
          <p:spPr>
            <a:xfrm>
              <a:off x="6744691" y="1691427"/>
              <a:ext cx="1367774" cy="3543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CVE</a:t>
              </a:r>
              <a:r>
                <a:rPr lang="zh-CN" altLang="en-US" sz="308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公告生成</a:t>
              </a:r>
              <a:endParaRPr lang="zh-CN" altLang="en-US" sz="30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>
              <p:custDataLst>
                <p:tags r:id="rId25"/>
              </p:custDataLst>
            </p:nvPr>
          </p:nvSpPr>
          <p:spPr>
            <a:xfrm>
              <a:off x="259538" y="1288804"/>
              <a:ext cx="2115138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48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CVE-ease</a:t>
              </a:r>
              <a:endParaRPr lang="en-US" altLang="zh-CN" sz="392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圆角矩形 102"/>
            <p:cNvSpPr/>
            <p:nvPr>
              <p:custDataLst>
                <p:tags r:id="rId26"/>
              </p:custDataLst>
            </p:nvPr>
          </p:nvSpPr>
          <p:spPr>
            <a:xfrm>
              <a:off x="8859337" y="1099741"/>
              <a:ext cx="2919687" cy="2377834"/>
            </a:xfrm>
            <a:prstGeom prst="roundRect">
              <a:avLst>
                <a:gd name="adj" fmla="val 6179"/>
              </a:avLst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>
              <p:custDataLst>
                <p:tags r:id="rId27"/>
              </p:custDataLst>
            </p:nvPr>
          </p:nvSpPr>
          <p:spPr>
            <a:xfrm>
              <a:off x="8920856" y="1759707"/>
              <a:ext cx="1544091" cy="34446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系统配置加固</a:t>
              </a:r>
              <a:endParaRPr lang="zh-CN" altLang="en-US" sz="30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>
              <p:custDataLst>
                <p:tags r:id="rId28"/>
              </p:custDataLst>
            </p:nvPr>
          </p:nvSpPr>
          <p:spPr>
            <a:xfrm>
              <a:off x="8815994" y="1162184"/>
              <a:ext cx="3047372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48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security-baseline</a:t>
              </a:r>
              <a:endParaRPr lang="en-US" altLang="zh-CN" sz="448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/>
            <p:cNvSpPr/>
            <p:nvPr>
              <p:custDataLst>
                <p:tags r:id="rId29"/>
              </p:custDataLst>
            </p:nvPr>
          </p:nvSpPr>
          <p:spPr>
            <a:xfrm>
              <a:off x="8956272" y="2302038"/>
              <a:ext cx="1508675" cy="34446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加固检测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>
              <p:custDataLst>
                <p:tags r:id="rId30"/>
              </p:custDataLst>
            </p:nvPr>
          </p:nvSpPr>
          <p:spPr>
            <a:xfrm>
              <a:off x="8972255" y="2881522"/>
              <a:ext cx="1492692" cy="34446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设置备份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>
              <p:custDataLst>
                <p:tags r:id="rId31"/>
              </p:custDataLst>
            </p:nvPr>
          </p:nvSpPr>
          <p:spPr>
            <a:xfrm>
              <a:off x="10561284" y="1739375"/>
              <a:ext cx="1139295" cy="34446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加固还原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>
              <p:custDataLst>
                <p:tags r:id="rId32"/>
              </p:custDataLst>
            </p:nvPr>
          </p:nvSpPr>
          <p:spPr>
            <a:xfrm>
              <a:off x="10561284" y="2309422"/>
              <a:ext cx="1139295" cy="34446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持续监测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圆角矩形 110"/>
            <p:cNvSpPr/>
            <p:nvPr>
              <p:custDataLst>
                <p:tags r:id="rId33"/>
              </p:custDataLst>
            </p:nvPr>
          </p:nvSpPr>
          <p:spPr>
            <a:xfrm>
              <a:off x="9177329" y="4542857"/>
              <a:ext cx="2916826" cy="2142881"/>
            </a:xfrm>
            <a:prstGeom prst="roundRect">
              <a:avLst>
                <a:gd name="adj" fmla="val 617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文本框 111"/>
            <p:cNvSpPr txBox="1"/>
            <p:nvPr>
              <p:custDataLst>
                <p:tags r:id="rId34"/>
              </p:custDataLst>
            </p:nvPr>
          </p:nvSpPr>
          <p:spPr>
            <a:xfrm>
              <a:off x="9416979" y="4542857"/>
              <a:ext cx="2476940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480" b="1" i="1" dirty="0" err="1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ct</a:t>
              </a:r>
              <a:r>
                <a:rPr lang="en-US" altLang="zh-CN" sz="448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-oval</a:t>
              </a:r>
              <a:endParaRPr lang="en-US" altLang="zh-CN" sz="448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矩形 112"/>
            <p:cNvSpPr/>
            <p:nvPr>
              <p:custDataLst>
                <p:tags r:id="rId35"/>
              </p:custDataLst>
            </p:nvPr>
          </p:nvSpPr>
          <p:spPr>
            <a:xfrm>
              <a:off x="9577080" y="5586887"/>
              <a:ext cx="2202107" cy="422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评估文件生成与发布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4" name="矩形 113"/>
            <p:cNvSpPr/>
            <p:nvPr>
              <p:custDataLst>
                <p:tags r:id="rId36"/>
              </p:custDataLst>
            </p:nvPr>
          </p:nvSpPr>
          <p:spPr>
            <a:xfrm>
              <a:off x="9313225" y="5065113"/>
              <a:ext cx="2110842" cy="375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漏洞数据解析与存库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>
              <p:custDataLst>
                <p:tags r:id="rId37"/>
              </p:custDataLst>
            </p:nvPr>
          </p:nvSpPr>
          <p:spPr>
            <a:xfrm>
              <a:off x="9762321" y="6181225"/>
              <a:ext cx="2289758" cy="380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自动化漏洞评估和报告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0" name="文本框 119"/>
            <p:cNvSpPr txBox="1"/>
            <p:nvPr>
              <p:custDataLst>
                <p:tags r:id="rId38"/>
              </p:custDataLst>
            </p:nvPr>
          </p:nvSpPr>
          <p:spPr>
            <a:xfrm>
              <a:off x="3238451" y="6283452"/>
              <a:ext cx="2691552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44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安全漏洞扫描更新</a:t>
              </a:r>
              <a:endPara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392390" y="6276449"/>
              <a:ext cx="2355402" cy="3541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1"/>
            <p:nvPr>
              <p:custDataLst>
                <p:tags r:id="rId39"/>
              </p:custDataLst>
            </p:nvPr>
          </p:nvSpPr>
          <p:spPr>
            <a:xfrm>
              <a:off x="9163818" y="3636338"/>
              <a:ext cx="2691552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44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配置基线扫描加固</a:t>
              </a:r>
              <a:endPara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9283019" y="3626261"/>
              <a:ext cx="2499138" cy="35393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右箭头 125"/>
            <p:cNvSpPr/>
            <p:nvPr/>
          </p:nvSpPr>
          <p:spPr>
            <a:xfrm rot="10800000">
              <a:off x="5844276" y="6359713"/>
              <a:ext cx="3281634" cy="224951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下箭头 126"/>
            <p:cNvSpPr/>
            <p:nvPr/>
          </p:nvSpPr>
          <p:spPr>
            <a:xfrm flipV="1">
              <a:off x="10332851" y="4017338"/>
              <a:ext cx="178004" cy="464686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箭头连接符 139"/>
            <p:cNvCxnSpPr>
              <a:stCxn id="93" idx="2"/>
              <a:endCxn id="19" idx="0"/>
            </p:cNvCxnSpPr>
            <p:nvPr/>
          </p:nvCxnSpPr>
          <p:spPr>
            <a:xfrm>
              <a:off x="4435184" y="2140028"/>
              <a:ext cx="472" cy="30737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9" idx="2"/>
              <a:endCxn id="32" idx="0"/>
            </p:cNvCxnSpPr>
            <p:nvPr/>
          </p:nvCxnSpPr>
          <p:spPr>
            <a:xfrm>
              <a:off x="4435656" y="5019319"/>
              <a:ext cx="2889" cy="334316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>
              <p:custDataLst>
                <p:tags r:id="rId40"/>
              </p:custDataLst>
            </p:nvPr>
          </p:nvSpPr>
          <p:spPr>
            <a:xfrm>
              <a:off x="2843681" y="1253313"/>
              <a:ext cx="1562260" cy="33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CVE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动态感知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矩形 153"/>
            <p:cNvSpPr/>
            <p:nvPr>
              <p:custDataLst>
                <p:tags r:id="rId41"/>
              </p:custDataLst>
            </p:nvPr>
          </p:nvSpPr>
          <p:spPr>
            <a:xfrm>
              <a:off x="4782688" y="1242983"/>
              <a:ext cx="1562260" cy="33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系统漏洞管理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/>
            <p:cNvSpPr/>
            <p:nvPr>
              <p:custDataLst>
                <p:tags r:id="rId42"/>
              </p:custDataLst>
            </p:nvPr>
          </p:nvSpPr>
          <p:spPr>
            <a:xfrm>
              <a:off x="6705384" y="1253313"/>
              <a:ext cx="1562260" cy="33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系统漏洞匹配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矩形 155"/>
            <p:cNvSpPr/>
            <p:nvPr>
              <p:custDataLst>
                <p:tags r:id="rId43"/>
              </p:custDataLst>
            </p:nvPr>
          </p:nvSpPr>
          <p:spPr>
            <a:xfrm>
              <a:off x="2843679" y="1708891"/>
              <a:ext cx="1562260" cy="3347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修复方案支持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/>
            <p:cNvSpPr/>
            <p:nvPr>
              <p:custDataLst>
                <p:tags r:id="rId44"/>
              </p:custDataLst>
            </p:nvPr>
          </p:nvSpPr>
          <p:spPr>
            <a:xfrm>
              <a:off x="4778612" y="1709117"/>
              <a:ext cx="1562260" cy="33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多渠道通知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/>
            <p:cNvSpPr/>
            <p:nvPr>
              <p:custDataLst>
                <p:tags r:id="rId45"/>
              </p:custDataLst>
            </p:nvPr>
          </p:nvSpPr>
          <p:spPr>
            <a:xfrm>
              <a:off x="6722241" y="1701432"/>
              <a:ext cx="1562260" cy="33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CVE</a:t>
              </a:r>
              <a:r>
                <a:rPr lang="zh-CN" altLang="en-US" sz="30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公告生成</a:t>
              </a:r>
              <a:endParaRPr lang="zh-CN" altLang="en-US" sz="30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8" name="肘形连接符 87"/>
            <p:cNvCxnSpPr>
              <a:stCxn id="62" idx="3"/>
              <a:endCxn id="105" idx="1"/>
            </p:cNvCxnSpPr>
            <p:nvPr/>
          </p:nvCxnSpPr>
          <p:spPr>
            <a:xfrm flipV="1">
              <a:off x="8046054" y="1931988"/>
              <a:ext cx="874698" cy="1996563"/>
            </a:xfrm>
            <a:prstGeom prst="bentConnector3">
              <a:avLst>
                <a:gd name="adj1" fmla="val 49965"/>
              </a:avLst>
            </a:prstGeom>
            <a:ln>
              <a:tailEnd type="triangle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629920" y="6649720"/>
            <a:ext cx="8487410" cy="7362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漏洞感知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、安全公告生成</a:t>
            </a:r>
            <a:r>
              <a:rPr lang="en-US" altLang="zh-CN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448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✔</a:t>
            </a:r>
            <a:endParaRPr lang="zh-CN" altLang="en-US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自动化获取源码</a:t>
            </a: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编译发布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镜像</a:t>
            </a:r>
            <a:r>
              <a:rPr lang="en-US" altLang="zh-CN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448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✔</a:t>
            </a:r>
            <a:endParaRPr lang="zh-CN" altLang="en-US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容器镜像</a:t>
            </a: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安全基线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批量加固</a:t>
            </a:r>
            <a:r>
              <a:rPr lang="en-US" altLang="zh-CN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448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✔</a:t>
            </a:r>
            <a:endParaRPr lang="zh-CN" altLang="en-US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软件包、容器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镜像</a:t>
            </a: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安全更新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448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✔</a:t>
            </a:r>
            <a:endParaRPr lang="en-US" altLang="zh-CN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安全漏洞、加固基线</a:t>
            </a: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定期扫描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448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✔</a:t>
            </a:r>
            <a:endParaRPr lang="zh-CN" altLang="en-US" sz="4480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5310" y="5187696"/>
            <a:ext cx="8183880" cy="12973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84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五大领域整合</a:t>
            </a:r>
            <a:r>
              <a:rPr lang="zh-CN" altLang="en-US" sz="784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效果</a:t>
            </a:r>
            <a:endParaRPr lang="zh-CN" altLang="en-US" sz="784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肘形连接符 5"/>
          <p:cNvCxnSpPr/>
          <p:nvPr/>
        </p:nvCxnSpPr>
        <p:spPr>
          <a:xfrm rot="10800000" flipV="1">
            <a:off x="21972524" y="9629140"/>
            <a:ext cx="5321554" cy="3179064"/>
          </a:xfrm>
          <a:prstGeom prst="bentConnector3">
            <a:avLst>
              <a:gd name="adj1" fmla="val 267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>
            <a:off x="16661638" y="15841472"/>
            <a:ext cx="11861038" cy="906780"/>
          </a:xfrm>
          <a:prstGeom prst="bentConnector3">
            <a:avLst>
              <a:gd name="adj1" fmla="val 269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 flipV="1">
            <a:off x="23101554" y="6704330"/>
            <a:ext cx="8593074" cy="5316220"/>
          </a:xfrm>
          <a:prstGeom prst="bentConnector3">
            <a:avLst>
              <a:gd name="adj1" fmla="val -2079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0327" y="517005"/>
            <a:ext cx="30037405" cy="1843405"/>
          </a:xfrm>
        </p:spPr>
        <p:txBody>
          <a:bodyPr/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云原生基础设施安全现状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3120" y="3746500"/>
            <a:ext cx="28035885" cy="140169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根源：</a:t>
            </a:r>
            <a:endParaRPr lang="zh-CN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云原生业务发展时间不长，因其基础设施存在安全漏洞而产生的损失</a:t>
            </a:r>
            <a:r>
              <a:rPr lang="zh-CN" altLang="en-US" sz="4400" noProof="0" dirty="0">
                <a:solidFill>
                  <a:srgbClr val="FF0000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案例</a:t>
            </a: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还没有广泛受到关注。</a:t>
            </a:r>
            <a:endParaRPr lang="zh-CN" altLang="en-US" sz="4400" noProof="0" dirty="0">
              <a:solidFill>
                <a:schemeClr val="bg1"/>
              </a:solidFill>
              <a:uLnTx/>
              <a:latin typeface="Arial" panose="020B0604020202020204" pitchFamily="34" charset="0"/>
              <a:ea typeface="楷体_GB2312" pitchFamily="49" charset="-122"/>
              <a:cs typeface="+mn-ea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业界没有形成统一的</a:t>
            </a:r>
            <a:r>
              <a:rPr lang="zh-CN" altLang="en-US" sz="4400" noProof="0" dirty="0">
                <a:solidFill>
                  <a:srgbClr val="FF0000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安全规范要求</a:t>
            </a: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，各厂商普遍存在能不干就不干或为什么要干的惰性。</a:t>
            </a:r>
            <a:endParaRPr lang="zh-CN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核心痛点：</a:t>
            </a:r>
            <a:endParaRPr lang="zh-CN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软件包（例如</a:t>
            </a:r>
            <a:r>
              <a:rPr lang="en-US" altLang="zh-CN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runc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、</a:t>
            </a:r>
            <a:r>
              <a:rPr lang="en-US" altLang="zh-CN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containerd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、</a:t>
            </a:r>
            <a:r>
              <a:rPr lang="en-US" altLang="zh-CN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docker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、</a:t>
            </a:r>
            <a:r>
              <a:rPr lang="en-US" altLang="zh-CN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 k8s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等）没有进行</a:t>
            </a:r>
            <a:r>
              <a:rPr lang="en-US" altLang="zh-CN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CVE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更新</a:t>
            </a:r>
            <a:r>
              <a:rPr lang="en-US" altLang="zh-CN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 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（</a:t>
            </a:r>
            <a:r>
              <a:rPr lang="zh-CN" altLang="en-US" sz="4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离线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部署或自研工具部署的后果）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镜像中的软件包没有</a:t>
            </a: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进行</a:t>
            </a:r>
            <a:r>
              <a:rPr lang="en-US" altLang="zh-CN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CVE</a:t>
            </a: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更新（基础镜像和业务镜像没有及时</a:t>
            </a:r>
            <a:r>
              <a:rPr lang="zh-CN" altLang="en-US" sz="4400" noProof="0" dirty="0">
                <a:solidFill>
                  <a:srgbClr val="FF0000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重构</a:t>
            </a: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、替换）</a:t>
            </a:r>
            <a:endParaRPr lang="zh-CN" altLang="en-US" sz="4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镜像内部缺乏配置基线检查与加固（基线加固工具与镜像构建流水线是</a:t>
            </a:r>
            <a:r>
              <a:rPr lang="zh-CN" altLang="en-US" sz="4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脱节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的）</a:t>
            </a:r>
            <a:endParaRPr lang="en-US" altLang="zh-CN" sz="4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各处的</a:t>
            </a:r>
            <a:r>
              <a:rPr lang="en-US" altLang="zh-CN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CVE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更新不够及时，目前普遍是年或月的级别，无法达到</a:t>
            </a:r>
            <a:r>
              <a:rPr lang="zh-CN" altLang="en-US" sz="4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小时级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ea"/>
                <a:sym typeface="+mn-ea"/>
              </a:rPr>
              <a:t>（需要动态感知、自动编译发布流水线）</a:t>
            </a:r>
            <a:endParaRPr lang="zh-CN" altLang="en-US" sz="4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ea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业务上</a:t>
            </a:r>
            <a:r>
              <a:rPr lang="zh-CN" altLang="en-US" sz="4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自主基线选择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与系统提供的</a:t>
            </a:r>
            <a:r>
              <a:rPr lang="zh-CN" altLang="en-US" sz="4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安全更新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之间的矛盾（系统</a:t>
            </a:r>
            <a:r>
              <a:rPr lang="zh-CN" altLang="en-US" sz="4400" noProof="0" dirty="0">
                <a:solidFill>
                  <a:schemeClr val="bg1"/>
                </a:solidFill>
                <a:uLnTx/>
                <a:latin typeface="Arial" panose="020B0604020202020204" pitchFamily="34" charset="0"/>
                <a:ea typeface="楷体_GB2312" pitchFamily="49" charset="-122"/>
                <a:sym typeface="+mn-ea"/>
              </a:rPr>
              <a:t>默认</a:t>
            </a:r>
            <a:r>
              <a:rPr lang="zh-CN" altLang="en-US" sz="4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+mn-ea"/>
              </a:rPr>
              <a:t>未提供多条云原生工具链的基线选择）</a:t>
            </a:r>
            <a:endParaRPr lang="zh-CN" altLang="en-US" sz="4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51075" y="576148"/>
            <a:ext cx="28881191" cy="1362710"/>
          </a:xfrm>
          <a:prstGeom prst="rect">
            <a:avLst/>
          </a:prstGeom>
        </p:spPr>
        <p:txBody>
          <a:bodyPr vert="horz" wrap="square" lIns="286271" tIns="128015" rIns="256031" bIns="128015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云原生基础设施安全规范</a:t>
            </a:r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设计</a:t>
            </a:r>
            <a:endParaRPr lang="zh-CN" altLang="en-US" sz="80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75129" y="2920661"/>
            <a:ext cx="23593284" cy="15239364"/>
            <a:chOff x="103591" y="875717"/>
            <a:chExt cx="11990564" cy="5923393"/>
          </a:xfrm>
        </p:grpSpPr>
        <p:sp>
          <p:nvSpPr>
            <p:cNvPr id="117" name="矩形 116"/>
            <p:cNvSpPr/>
            <p:nvPr/>
          </p:nvSpPr>
          <p:spPr>
            <a:xfrm>
              <a:off x="5247931" y="875717"/>
              <a:ext cx="6763093" cy="31620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03591" y="876299"/>
              <a:ext cx="8659409" cy="59055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"/>
              </p:custDataLst>
            </p:nvPr>
          </p:nvSpPr>
          <p:spPr>
            <a:xfrm>
              <a:off x="206420" y="2447402"/>
              <a:ext cx="8458471" cy="25719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3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"/>
              </p:custDataLst>
            </p:nvPr>
          </p:nvSpPr>
          <p:spPr>
            <a:xfrm>
              <a:off x="206538" y="5353742"/>
              <a:ext cx="8458796" cy="14453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3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220369" y="1080917"/>
              <a:ext cx="8429627" cy="1059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3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圆角矩形 102"/>
            <p:cNvSpPr/>
            <p:nvPr>
              <p:custDataLst>
                <p:tags r:id="rId4"/>
              </p:custDataLst>
            </p:nvPr>
          </p:nvSpPr>
          <p:spPr>
            <a:xfrm>
              <a:off x="8859337" y="1099741"/>
              <a:ext cx="2919687" cy="2377834"/>
            </a:xfrm>
            <a:prstGeom prst="roundRect">
              <a:avLst>
                <a:gd name="adj" fmla="val 6179"/>
              </a:avLst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圆角矩形 110"/>
            <p:cNvSpPr/>
            <p:nvPr>
              <p:custDataLst>
                <p:tags r:id="rId5"/>
              </p:custDataLst>
            </p:nvPr>
          </p:nvSpPr>
          <p:spPr>
            <a:xfrm>
              <a:off x="9177329" y="4542857"/>
              <a:ext cx="2916826" cy="2142881"/>
            </a:xfrm>
            <a:prstGeom prst="roundRect">
              <a:avLst>
                <a:gd name="adj" fmla="val 617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/>
            <p:cNvSpPr txBox="1"/>
            <p:nvPr>
              <p:custDataLst>
                <p:tags r:id="rId6"/>
              </p:custDataLst>
            </p:nvPr>
          </p:nvSpPr>
          <p:spPr>
            <a:xfrm>
              <a:off x="3238451" y="6283452"/>
              <a:ext cx="2691552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44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安全漏洞扫描更新</a:t>
              </a:r>
              <a:endPara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392390" y="6276449"/>
              <a:ext cx="2355402" cy="3541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1"/>
            <p:nvPr>
              <p:custDataLst>
                <p:tags r:id="rId7"/>
              </p:custDataLst>
            </p:nvPr>
          </p:nvSpPr>
          <p:spPr>
            <a:xfrm>
              <a:off x="9163818" y="3636338"/>
              <a:ext cx="2691552" cy="303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448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配置基线扫描加固</a:t>
              </a:r>
              <a:endPara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9283019" y="3626261"/>
              <a:ext cx="2499138" cy="35393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右箭头 125"/>
            <p:cNvSpPr/>
            <p:nvPr/>
          </p:nvSpPr>
          <p:spPr>
            <a:xfrm rot="10800000">
              <a:off x="5844276" y="6359713"/>
              <a:ext cx="3281634" cy="224951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下箭头 126"/>
            <p:cNvSpPr/>
            <p:nvPr/>
          </p:nvSpPr>
          <p:spPr>
            <a:xfrm flipV="1">
              <a:off x="10332851" y="4017338"/>
              <a:ext cx="178004" cy="464686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2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箭头连接符 139"/>
            <p:cNvCxnSpPr>
              <a:stCxn id="93" idx="2"/>
              <a:endCxn id="19" idx="0"/>
            </p:cNvCxnSpPr>
            <p:nvPr/>
          </p:nvCxnSpPr>
          <p:spPr>
            <a:xfrm>
              <a:off x="4435184" y="2140028"/>
              <a:ext cx="472" cy="30737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9" idx="2"/>
              <a:endCxn id="32" idx="0"/>
            </p:cNvCxnSpPr>
            <p:nvPr/>
          </p:nvCxnSpPr>
          <p:spPr>
            <a:xfrm>
              <a:off x="4435656" y="5019072"/>
              <a:ext cx="323" cy="33443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>
              <a:stCxn id="86" idx="3"/>
              <a:endCxn id="89" idx="1"/>
            </p:cNvCxnSpPr>
            <p:nvPr/>
          </p:nvCxnSpPr>
          <p:spPr>
            <a:xfrm flipV="1">
              <a:off x="7003348" y="2024294"/>
              <a:ext cx="1932120" cy="1976521"/>
            </a:xfrm>
            <a:prstGeom prst="bentConnector3">
              <a:avLst>
                <a:gd name="adj1" fmla="val 50009"/>
              </a:avLst>
            </a:prstGeom>
            <a:ln>
              <a:tailEnd type="triangle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629919" y="6649720"/>
            <a:ext cx="9374195" cy="729318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镜像内</a:t>
            </a:r>
            <a:r>
              <a:rPr lang="en-US" altLang="zh-CN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CVE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无</a:t>
            </a:r>
            <a:r>
              <a:rPr lang="zh-CN" altLang="en-US" sz="44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更新，无基线</a:t>
            </a:r>
            <a:r>
              <a:rPr lang="zh-CN" altLang="en-US" sz="44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加固</a:t>
            </a:r>
            <a:endParaRPr lang="en-US" altLang="zh-CN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缺少漏洞</a:t>
            </a: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动态感知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和公告对照</a:t>
            </a:r>
            <a:endParaRPr lang="en-US" altLang="zh-CN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软件包、容器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镜像未</a:t>
            </a: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及时重构</a:t>
            </a:r>
            <a:endParaRPr lang="en-US" altLang="zh-CN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动原生基础设施</a:t>
            </a:r>
            <a:r>
              <a:rPr lang="zh-CN" altLang="en-US" sz="44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多</a:t>
            </a:r>
            <a:r>
              <a:rPr lang="zh-CN" altLang="en-US" sz="44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基线</a:t>
            </a:r>
            <a:r>
              <a:rPr lang="zh-CN" altLang="en-US" sz="44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适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配和</a:t>
            </a:r>
            <a:r>
              <a:rPr lang="zh-CN" altLang="en-US" sz="44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升级</a:t>
            </a:r>
            <a:endParaRPr lang="en-US" altLang="zh-CN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缺乏</a:t>
            </a:r>
            <a:r>
              <a:rPr lang="en-US" altLang="zh-CN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CVE</a:t>
            </a:r>
            <a:r>
              <a:rPr lang="zh-CN" altLang="en-US" sz="448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与系统配置</a:t>
            </a:r>
            <a:r>
              <a:rPr lang="zh-CN" altLang="en-US" sz="44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基线</a:t>
            </a:r>
            <a:r>
              <a:rPr lang="zh-CN" altLang="en-US" sz="44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定期检查</a:t>
            </a:r>
            <a:endParaRPr lang="en-US" altLang="zh-CN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448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5356" y="5029016"/>
            <a:ext cx="4224233" cy="129881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84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五</a:t>
            </a:r>
            <a:r>
              <a:rPr lang="zh-CN" altLang="en-US" sz="784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大痛点</a:t>
            </a:r>
            <a:endParaRPr lang="zh-CN" altLang="en-US" sz="784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肘形连接符 7"/>
          <p:cNvCxnSpPr>
            <a:stCxn id="87" idx="3"/>
          </p:cNvCxnSpPr>
          <p:nvPr/>
        </p:nvCxnSpPr>
        <p:spPr>
          <a:xfrm flipV="1">
            <a:off x="23154087" y="16022038"/>
            <a:ext cx="4482982" cy="229195"/>
          </a:xfrm>
          <a:prstGeom prst="bentConnector3">
            <a:avLst>
              <a:gd name="adj1" fmla="val 54945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111" idx="0"/>
          </p:cNvCxnSpPr>
          <p:nvPr/>
        </p:nvCxnSpPr>
        <p:spPr>
          <a:xfrm rot="16200000" flipH="1">
            <a:off x="22777663" y="4834804"/>
            <a:ext cx="7822406" cy="7218520"/>
          </a:xfrm>
          <a:prstGeom prst="bentConnector3">
            <a:avLst>
              <a:gd name="adj1" fmla="val -8447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673777" y="4533711"/>
            <a:ext cx="12841426" cy="78803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CVE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动态感知、数据入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库、公告生成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1678422" y="9823284"/>
            <a:ext cx="12841426" cy="226504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源码获取与软件包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构建</a:t>
            </a:r>
            <a:endParaRPr kumimoji="0" lang="zh-CN" altLang="en-US" sz="4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  <a:p>
            <a:pPr marL="0" marR="0" indent="0" algn="ctr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容器基础镜像、业务镜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像重构</a:t>
            </a:r>
            <a:endParaRPr kumimoji="0" lang="zh-CN" altLang="en-US" sz="4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  <a:p>
            <a:pPr marL="0" marR="0" indent="0" algn="ctr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容器镜像基线加</a:t>
            </a: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固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791950" y="14947265"/>
            <a:ext cx="12841605" cy="160210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no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多基线云原生基础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离线部署与自研</a:t>
            </a: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工具部署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7157928" y="5187696"/>
            <a:ext cx="4896960" cy="152839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系统配置基线检查和加固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7950225" y="14233325"/>
            <a:ext cx="4896960" cy="152654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漏洞评估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用例</a:t>
            </a:r>
            <a:endParaRPr kumimoji="0" lang="zh-CN" altLang="en-US" sz="4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  <a:p>
            <a:pPr marL="0" marR="0" indent="0" algn="ctr" defTabSz="34677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自动化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扫描</a:t>
            </a:r>
            <a:endParaRPr lang="zh-CN" altLang="en-US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14300" y="4391025"/>
            <a:ext cx="10611485" cy="1208405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noAutofit/>
          </a:bodyPr>
          <a:lstStyle/>
          <a:p>
            <a:pPr marL="0" marR="0" indent="0" algn="ctr" defTabSz="11741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3511530" y="9599930"/>
            <a:ext cx="9639935" cy="2721610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noAutofit/>
          </a:bodyPr>
          <a:lstStyle/>
          <a:p>
            <a:pPr marL="0" marR="0" indent="0" algn="ctr" defTabSz="11741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514070" y="14585950"/>
            <a:ext cx="9639935" cy="3329940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noAutofit/>
          </a:bodyPr>
          <a:lstStyle/>
          <a:p>
            <a:pPr marL="0" marR="0" indent="0" algn="ctr" defTabSz="11741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6953211" y="4838315"/>
            <a:ext cx="5369367" cy="207475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11741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883314" y="14131237"/>
            <a:ext cx="4934268" cy="1767044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11741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51075" y="576148"/>
            <a:ext cx="28881191" cy="1362710"/>
          </a:xfrm>
          <a:prstGeom prst="rect">
            <a:avLst/>
          </a:prstGeom>
        </p:spPr>
        <p:txBody>
          <a:bodyPr vert="horz" wrap="square" lIns="286271" tIns="128015" rIns="256031" bIns="128015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CVE</a:t>
            </a:r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感知与数据</a:t>
            </a:r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构建 </a:t>
            </a:r>
            <a:r>
              <a:rPr lang="en-US" altLang="zh-CN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(CVE-ease)</a:t>
            </a:r>
            <a:endParaRPr lang="zh-CN" altLang="en-US" sz="80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8321" y="3185101"/>
            <a:ext cx="22680951" cy="91731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120176" y="12867465"/>
            <a:ext cx="16557242" cy="56973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平均每天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100+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处理，客观要求必须接近全自动完成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多信息发布源的信息整合、适用性筛选、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清洗合并入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为安全扫描测试用例提供数据来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调用管理平台接口完成用户信息推送、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公告发布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51075" y="576148"/>
            <a:ext cx="28881191" cy="1362710"/>
          </a:xfrm>
          <a:prstGeom prst="rect">
            <a:avLst/>
          </a:prstGeom>
        </p:spPr>
        <p:txBody>
          <a:bodyPr vert="horz" wrap="square" lIns="286271" tIns="128015" rIns="256031" bIns="128015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编译发布流水</a:t>
            </a:r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线 </a:t>
            </a:r>
            <a:r>
              <a:rPr lang="en-US" altLang="zh-CN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80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ct</a:t>
            </a:r>
            <a:r>
              <a:rPr lang="en-US" altLang="zh-CN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-ci-tools</a:t>
            </a:r>
            <a:r>
              <a:rPr lang="en-US" altLang="zh-CN" sz="8000" b="1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zh-CN" altLang="en-US" sz="80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844" y="2814436"/>
            <a:ext cx="20691651" cy="106431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9190" y="13667105"/>
            <a:ext cx="21699220" cy="559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自动获取代码，代码入库扫描，形成入库</a:t>
            </a: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44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编译任务多架构分发、编译构建、自动化测试、后台审核、软件包</a:t>
            </a: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发布及多源</a:t>
            </a:r>
            <a:r>
              <a:rPr lang="en-US" altLang="zh-CN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sync</a:t>
            </a:r>
            <a:endParaRPr lang="en-US" altLang="zh-CN" sz="44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如果软件包在基础镜像内，则触发基础镜像构建</a:t>
            </a:r>
            <a:r>
              <a:rPr lang="en-US" altLang="zh-CN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业务镜像重构</a:t>
            </a:r>
            <a:r>
              <a:rPr lang="en-US" altLang="zh-CN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</a:t>
            </a:r>
            <a:endParaRPr lang="zh-CN" altLang="en-US" sz="44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安全更新及云原生基础设施发布提供必</a:t>
            </a:r>
            <a:r>
              <a:rPr lang="zh-CN" altLang="en-US" sz="44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要便利</a:t>
            </a:r>
            <a:endParaRPr lang="zh-CN" altLang="en-US" sz="44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51075" y="576148"/>
            <a:ext cx="28881191" cy="1362710"/>
          </a:xfrm>
          <a:prstGeom prst="rect">
            <a:avLst/>
          </a:prstGeom>
        </p:spPr>
        <p:txBody>
          <a:bodyPr vert="horz" wrap="square" lIns="286271" tIns="128015" rIns="256031" bIns="128015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云原生基础设施安装部署</a:t>
            </a:r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工具 </a:t>
            </a:r>
            <a:r>
              <a:rPr lang="en-US" altLang="zh-CN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(k</a:t>
            </a:r>
            <a:r>
              <a:rPr lang="en-US" altLang="zh-CN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8s-install)</a:t>
            </a:r>
            <a:endParaRPr lang="zh-CN" altLang="en-US" sz="80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 descr="Drawing 2023-04-10 17.17.43.excalidra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118" y="3196591"/>
            <a:ext cx="17610259" cy="81364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35428" y="4252365"/>
            <a:ext cx="12680256" cy="53813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33445" y="11562715"/>
            <a:ext cx="29540200" cy="7595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runc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containerd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k8s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基线版本的自主升级适配（欧拉上游版本过低，也不更新）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独特的一键发布工具保证在线、离线软件包和镜像的同步，彻底解决云原生基础设施安全更新问题。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解耦的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k8s-install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工具，方便整合入原有</a:t>
            </a:r>
            <a:r>
              <a:rPr lang="en-US" altLang="zh-CN"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anible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安装体系，解决不同操作系统版本、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架构的适配问题，实现OS零依赖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多基线、多操作系统、在线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离线、分阶段、多角色、多参数选项的安装、部署、升级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配合流水线发布的基础设施软件包、业务镜像的链式触发离线安装包的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重构与发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镜像内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的定期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CVE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扫描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2196"/>
          <a:stretch>
            <a:fillRect/>
          </a:stretch>
        </p:blipFill>
        <p:spPr>
          <a:xfrm>
            <a:off x="2966226" y="2186774"/>
            <a:ext cx="23650887" cy="11751041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351075" y="576148"/>
            <a:ext cx="28881191" cy="1362710"/>
          </a:xfrm>
          <a:prstGeom prst="rect">
            <a:avLst/>
          </a:prstGeom>
        </p:spPr>
        <p:txBody>
          <a:bodyPr vert="horz" wrap="square" lIns="286271" tIns="128015" rIns="256031" bIns="128015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8000" b="1" dirty="0">
                <a:solidFill>
                  <a:schemeClr val="bg1"/>
                </a:solidFill>
                <a:cs typeface="Times New Roman" panose="02020603050405020304" pitchFamily="18" charset="0"/>
              </a:rPr>
              <a:t>配置基线</a:t>
            </a:r>
            <a:r>
              <a:rPr lang="zh-CN" altLang="en-US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加固 </a:t>
            </a:r>
            <a:r>
              <a:rPr lang="en-US" altLang="zh-CN" sz="8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(security-baseline)</a:t>
            </a:r>
            <a:endParaRPr lang="zh-CN" altLang="en-US" sz="80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445" y="13937815"/>
            <a:ext cx="29540374" cy="4821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 defTabSz="9144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系统配置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加固： 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Security-Baseline 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通过修改系统配置文件，优化系统设置，从而提升系统的整体安全性</a:t>
            </a:r>
            <a:r>
              <a:rPr lang="zh-CN" altLang="en-US" sz="4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加固检测： 该工具能够检测系统设置项目是否符合加固相关的要求，并生成详细的加固报告</a:t>
            </a:r>
            <a:r>
              <a:rPr lang="zh-CN" altLang="en-US" sz="4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设置备份： 在进行加固操作之前，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Security-Baseline 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会自动备份涉及的设置文件</a:t>
            </a:r>
            <a:r>
              <a:rPr lang="zh-CN" altLang="en-US" sz="4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加固还原： 当加固操作导致系统出现异常时，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Security-Baseline 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支持将加固项还原到加固之前的状态</a:t>
            </a:r>
            <a:r>
              <a:rPr lang="zh-CN" altLang="en-US" sz="4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持续监测：</a:t>
            </a:r>
            <a:r>
              <a:rPr lang="en-US" altLang="zh-CN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Security-Baseline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能够实时检测系统设置项是否符合安全基线规范</a:t>
            </a:r>
            <a:r>
              <a:rPr lang="zh-CN" altLang="en-US" sz="4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要求。</a:t>
            </a: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3345" y="347980"/>
            <a:ext cx="30037405" cy="184340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安全漏洞</a:t>
            </a:r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扫描评估</a:t>
            </a:r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-oval)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69435" y="9100820"/>
            <a:ext cx="16449675" cy="9630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zh-CN" sz="36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特点：</a:t>
            </a:r>
            <a:endParaRPr lang="zh-CN" sz="36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基于golang原创实现的系统安全评估工具；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已适配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ctyunos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，易于适配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openeuler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系列操作系统；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对接各厂商自有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CVE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数据库生成并发布安全评估用例；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可通过命令行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web方式总结展示目标系统当前的安全漏洞状态；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可扫描目标系统所用repo源是否已经包含所有安全漏洞修复。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6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创新技术点：</a:t>
            </a:r>
            <a:endParaRPr lang="zh-CN" altLang="en-US" sz="36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多来源CVE数据支持；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多条件测试用例定制，支持筛选；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唯一化存储OVAL相关的元素（定义、实体、测试、状态等），支持统计。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" name="Drawing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065" y="2212340"/>
            <a:ext cx="17558385" cy="680783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" y="2191385"/>
            <a:ext cx="16379825" cy="17093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2595" y="386397"/>
            <a:ext cx="30037405" cy="184340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安全扫描应用效果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0190" y="3345180"/>
            <a:ext cx="6693535" cy="15346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8682061" y="2337562"/>
            <a:ext cx="3169920" cy="6940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92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扫描集中管控</a:t>
            </a:r>
            <a:endParaRPr lang="zh-CN" altLang="en-US" sz="392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63464" y="2337435"/>
            <a:ext cx="3667760" cy="6940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92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生成与发布集成</a:t>
            </a:r>
            <a:endParaRPr lang="zh-CN" altLang="en-US" sz="392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8" name="图片 7" descr="whiteboard_exported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480" y="3345815"/>
            <a:ext cx="13495020" cy="1534604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920" y="2552700"/>
            <a:ext cx="7891780" cy="401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2595" y="6781165"/>
            <a:ext cx="6167755" cy="66490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0" y="6781165"/>
            <a:ext cx="6168390" cy="6659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595" y="13645515"/>
            <a:ext cx="6167120" cy="5466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6720" y="13656310"/>
            <a:ext cx="6021705" cy="5438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30,&quot;width&quot;:207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  <p:tag name="KSO_WM_UNIT_PLACING_PICTURE_USER_VIEWPORT" val="{&quot;height&quot;:6144,&quot;width&quot;:14477}"/>
</p:tagLst>
</file>

<file path=ppt/tags/tag13.xml><?xml version="1.0" encoding="utf-8"?>
<p:tagLst xmlns:p="http://schemas.openxmlformats.org/presentationml/2006/main">
  <p:tag name="KSO_WM_UNIT_PLACING_PICTURE_USER_VIEWPORT" val="{&quot;height&quot;:10471,&quot;width&quot;:9713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COMMONDATA" val="eyJoZGlkIjoiMDgzNjlhZWFhM2YzYmE3MTZjYTg3MmNkZjUzM2Q1MDY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117411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346773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117411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346773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1991</Words>
  <Application>WPS 演示</Application>
  <PresentationFormat>自定义</PresentationFormat>
  <Paragraphs>189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FZLanTingHeiS-R-GB</vt:lpstr>
      <vt:lpstr>Segoe Print</vt:lpstr>
      <vt:lpstr>FZLanTingHeiS-B-GB</vt:lpstr>
      <vt:lpstr>Huawei Sans</vt:lpstr>
      <vt:lpstr>Source Han Sans CN</vt:lpstr>
      <vt:lpstr>Source Han Sans CN Medium</vt:lpstr>
      <vt:lpstr>微软雅黑</vt:lpstr>
      <vt:lpstr>楷体_GB2312</vt:lpstr>
      <vt:lpstr>新宋体</vt:lpstr>
      <vt:lpstr>Times New Roman</vt:lpstr>
      <vt:lpstr>Arial Unicode MS</vt:lpstr>
      <vt:lpstr>Calibri</vt:lpstr>
      <vt:lpstr>FZLanTingHeiS-R-GB</vt:lpstr>
      <vt:lpstr>20_BasicBlack</vt:lpstr>
      <vt:lpstr>PowerPoint 演示文稿</vt:lpstr>
      <vt:lpstr>云原生基础设施安全现状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自动化漏洞评估(ct-oval)</vt:lpstr>
      <vt:lpstr>整合应用效果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YA&amp;K</cp:lastModifiedBy>
  <cp:revision>63</cp:revision>
  <dcterms:created xsi:type="dcterms:W3CDTF">2024-10-29T08:19:00Z</dcterms:created>
  <dcterms:modified xsi:type="dcterms:W3CDTF">2024-11-06T09:38:54Z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E5F8F8616D8D470499E7534BCF2B0BD1_12</vt:lpwstr>
  </property>
  <property fmtid="{D5CDD505-2E9C-101B-9397-08002B2CF9AE}" pid="3" name="KSOProductBuildVer">
    <vt:lpwstr>2052-12.1.0.16417</vt:lpwstr>
  </property>
</Properties>
</file>