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4" r:id="rId2"/>
    <p:sldId id="315" r:id="rId3"/>
    <p:sldId id="319" r:id="rId4"/>
    <p:sldId id="320" r:id="rId5"/>
    <p:sldId id="324" r:id="rId6"/>
    <p:sldId id="326" r:id="rId7"/>
    <p:sldId id="333" r:id="rId8"/>
    <p:sldId id="328" r:id="rId9"/>
    <p:sldId id="325" r:id="rId10"/>
    <p:sldId id="322" r:id="rId11"/>
    <p:sldId id="329" r:id="rId12"/>
    <p:sldId id="330" r:id="rId13"/>
    <p:sldId id="331" r:id="rId14"/>
    <p:sldId id="28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  <a:srgbClr val="316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6405"/>
  </p:normalViewPr>
  <p:slideViewPr>
    <p:cSldViewPr snapToGrid="0" snapToObjects="1" showGuides="1">
      <p:cViewPr varScale="1">
        <p:scale>
          <a:sx n="75" d="100"/>
          <a:sy n="75" d="100"/>
        </p:scale>
        <p:origin x="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9F6C9-1072-47CC-BBC2-5B0686EE0BF6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FI"/>
        </a:p>
      </dgm:t>
    </dgm:pt>
    <dgm:pt modelId="{D0DCEB71-C905-474B-8400-116C59D900CE}">
      <dgm:prSet phldrT="[Text]"/>
      <dgm:spPr/>
      <dgm:t>
        <a:bodyPr/>
        <a:lstStyle/>
        <a:p>
          <a:r>
            <a:rPr lang="en-US" b="0" dirty="0"/>
            <a:t>Profile 1: </a:t>
          </a:r>
          <a:r>
            <a:rPr lang="en-US" b="1" dirty="0"/>
            <a:t>CSAF Base</a:t>
          </a:r>
          <a:endParaRPr lang="en-FI" b="1" dirty="0"/>
        </a:p>
      </dgm:t>
    </dgm:pt>
    <dgm:pt modelId="{3858BD38-2906-4524-9053-C819B22C4644}" type="parTrans" cxnId="{CACEB807-655E-477C-8E45-8D989FE04576}">
      <dgm:prSet/>
      <dgm:spPr/>
      <dgm:t>
        <a:bodyPr/>
        <a:lstStyle/>
        <a:p>
          <a:endParaRPr lang="en-FI"/>
        </a:p>
      </dgm:t>
    </dgm:pt>
    <dgm:pt modelId="{4598C61C-FCE5-4F48-91AB-50757AD647D1}" type="sibTrans" cxnId="{CACEB807-655E-477C-8E45-8D989FE04576}">
      <dgm:prSet/>
      <dgm:spPr/>
      <dgm:t>
        <a:bodyPr/>
        <a:lstStyle/>
        <a:p>
          <a:endParaRPr lang="en-FI"/>
        </a:p>
      </dgm:t>
    </dgm:pt>
    <dgm:pt modelId="{CB15ACEF-A96F-4115-AEC0-A48816C850D2}">
      <dgm:prSet phldrT="[Text]"/>
      <dgm:spPr/>
      <dgm:t>
        <a:bodyPr/>
        <a:lstStyle/>
        <a:p>
          <a:r>
            <a:rPr lang="en-US" dirty="0"/>
            <a:t>Default required fields for any CSAF document. Foundation for the other profiles to build on.</a:t>
          </a:r>
          <a:endParaRPr lang="en-FI" dirty="0"/>
        </a:p>
      </dgm:t>
    </dgm:pt>
    <dgm:pt modelId="{CCBF49A5-EDB8-4200-A34D-B78FC9678259}" type="parTrans" cxnId="{5BAC1DE0-CD47-4FDD-90D9-25E5DCC73602}">
      <dgm:prSet/>
      <dgm:spPr/>
      <dgm:t>
        <a:bodyPr/>
        <a:lstStyle/>
        <a:p>
          <a:endParaRPr lang="en-FI"/>
        </a:p>
      </dgm:t>
    </dgm:pt>
    <dgm:pt modelId="{1E01143F-4716-4772-B8AB-774B5D154979}" type="sibTrans" cxnId="{5BAC1DE0-CD47-4FDD-90D9-25E5DCC73602}">
      <dgm:prSet/>
      <dgm:spPr/>
      <dgm:t>
        <a:bodyPr/>
        <a:lstStyle/>
        <a:p>
          <a:endParaRPr lang="en-FI"/>
        </a:p>
      </dgm:t>
    </dgm:pt>
    <dgm:pt modelId="{009A0D34-C595-4184-9258-7F832982C078}">
      <dgm:prSet phldrT="[Text]"/>
      <dgm:spPr/>
      <dgm:t>
        <a:bodyPr/>
        <a:lstStyle/>
        <a:p>
          <a:r>
            <a:rPr lang="en-US" dirty="0"/>
            <a:t>Profile 2: </a:t>
          </a:r>
          <a:r>
            <a:rPr lang="en-US" b="1" dirty="0"/>
            <a:t>Security Incident Response</a:t>
          </a:r>
          <a:endParaRPr lang="en-FI" b="1" dirty="0"/>
        </a:p>
      </dgm:t>
    </dgm:pt>
    <dgm:pt modelId="{FB428481-8C4E-4066-9C3B-671D64D39B72}" type="parTrans" cxnId="{971ADF34-A4C4-4713-9146-9609DD062682}">
      <dgm:prSet/>
      <dgm:spPr/>
      <dgm:t>
        <a:bodyPr/>
        <a:lstStyle/>
        <a:p>
          <a:endParaRPr lang="en-FI"/>
        </a:p>
      </dgm:t>
    </dgm:pt>
    <dgm:pt modelId="{4BE62917-F2B3-4337-B597-4ED565E6C0DA}" type="sibTrans" cxnId="{971ADF34-A4C4-4713-9146-9609DD062682}">
      <dgm:prSet/>
      <dgm:spPr/>
      <dgm:t>
        <a:bodyPr/>
        <a:lstStyle/>
        <a:p>
          <a:endParaRPr lang="en-FI"/>
        </a:p>
      </dgm:t>
    </dgm:pt>
    <dgm:pt modelId="{682F1F71-4AB9-456C-AC14-8C93D1A14978}">
      <dgm:prSet phldrT="[Text]"/>
      <dgm:spPr/>
      <dgm:t>
        <a:bodyPr/>
        <a:lstStyle/>
        <a:p>
          <a:r>
            <a:rPr lang="en-US" dirty="0"/>
            <a:t>Used to provide a response to a security breach or incident. This could be related or unrelated to using party’s own offerings/infrastructure.</a:t>
          </a:r>
          <a:endParaRPr lang="en-FI" dirty="0"/>
        </a:p>
      </dgm:t>
    </dgm:pt>
    <dgm:pt modelId="{5C26E2AB-1555-4665-B9D3-C457AE68F531}" type="parTrans" cxnId="{D7B08572-9D83-4518-A6BF-388F88813CF7}">
      <dgm:prSet/>
      <dgm:spPr/>
      <dgm:t>
        <a:bodyPr/>
        <a:lstStyle/>
        <a:p>
          <a:endParaRPr lang="en-FI"/>
        </a:p>
      </dgm:t>
    </dgm:pt>
    <dgm:pt modelId="{571D44EA-81EA-4608-AB3A-63DA87F76D40}" type="sibTrans" cxnId="{D7B08572-9D83-4518-A6BF-388F88813CF7}">
      <dgm:prSet/>
      <dgm:spPr/>
      <dgm:t>
        <a:bodyPr/>
        <a:lstStyle/>
        <a:p>
          <a:endParaRPr lang="en-FI"/>
        </a:p>
      </dgm:t>
    </dgm:pt>
    <dgm:pt modelId="{1F411EFC-56FF-4E6F-A479-A2468B36C4C6}">
      <dgm:prSet phldrT="[Text]"/>
      <dgm:spPr/>
      <dgm:t>
        <a:bodyPr/>
        <a:lstStyle/>
        <a:p>
          <a:r>
            <a:rPr lang="en-US" dirty="0"/>
            <a:t>Profile 3: </a:t>
          </a:r>
          <a:r>
            <a:rPr lang="en-US" b="1" dirty="0"/>
            <a:t>Informational Advisory</a:t>
          </a:r>
          <a:endParaRPr lang="en-FI" b="1" dirty="0"/>
        </a:p>
      </dgm:t>
    </dgm:pt>
    <dgm:pt modelId="{6852F4C2-482A-46A1-97C5-1AE234FA64E3}" type="parTrans" cxnId="{FE424B4F-22EF-4DC6-A5A2-43E3FACDB24E}">
      <dgm:prSet/>
      <dgm:spPr/>
      <dgm:t>
        <a:bodyPr/>
        <a:lstStyle/>
        <a:p>
          <a:endParaRPr lang="en-FI"/>
        </a:p>
      </dgm:t>
    </dgm:pt>
    <dgm:pt modelId="{21B7AB00-A17D-4D0A-A301-51BF4BD4FC55}" type="sibTrans" cxnId="{FE424B4F-22EF-4DC6-A5A2-43E3FACDB24E}">
      <dgm:prSet/>
      <dgm:spPr/>
      <dgm:t>
        <a:bodyPr/>
        <a:lstStyle/>
        <a:p>
          <a:endParaRPr lang="en-FI"/>
        </a:p>
      </dgm:t>
    </dgm:pt>
    <dgm:pt modelId="{18700636-0ABD-4768-96EE-C3670D69343E}">
      <dgm:prSet phldrT="[Text]"/>
      <dgm:spPr/>
      <dgm:t>
        <a:bodyPr/>
        <a:lstStyle/>
        <a:p>
          <a:r>
            <a:rPr lang="en-US" dirty="0"/>
            <a:t>Profile 4: </a:t>
          </a:r>
          <a:r>
            <a:rPr lang="en-US" b="1" dirty="0"/>
            <a:t>Security Advisory</a:t>
          </a:r>
          <a:endParaRPr lang="en-FI" b="1" dirty="0"/>
        </a:p>
      </dgm:t>
    </dgm:pt>
    <dgm:pt modelId="{74DDA617-82DC-4ADB-B42E-9416714AD4F1}" type="parTrans" cxnId="{3EEB62C5-F7E0-436D-9841-C016EAD9A3AE}">
      <dgm:prSet/>
      <dgm:spPr/>
      <dgm:t>
        <a:bodyPr/>
        <a:lstStyle/>
        <a:p>
          <a:endParaRPr lang="en-FI"/>
        </a:p>
      </dgm:t>
    </dgm:pt>
    <dgm:pt modelId="{796FD6F6-E6F5-440E-A5ED-87320E087688}" type="sibTrans" cxnId="{3EEB62C5-F7E0-436D-9841-C016EAD9A3AE}">
      <dgm:prSet/>
      <dgm:spPr/>
      <dgm:t>
        <a:bodyPr/>
        <a:lstStyle/>
        <a:p>
          <a:endParaRPr lang="en-FI"/>
        </a:p>
      </dgm:t>
    </dgm:pt>
    <dgm:pt modelId="{5DB484DE-3761-48A2-A519-0D20531403D0}">
      <dgm:prSet phldrT="[Text]"/>
      <dgm:spPr/>
      <dgm:t>
        <a:bodyPr/>
        <a:lstStyle/>
        <a:p>
          <a:r>
            <a:rPr lang="en-US" dirty="0"/>
            <a:t>Used to provide information which is related to vulnerabilities and remediations</a:t>
          </a:r>
          <a:endParaRPr lang="en-FI" dirty="0"/>
        </a:p>
      </dgm:t>
    </dgm:pt>
    <dgm:pt modelId="{F35CBA7D-CF7D-4387-868F-1F3351207423}" type="parTrans" cxnId="{F9A04E54-2C8A-4848-9A6F-DED87F7A35CD}">
      <dgm:prSet/>
      <dgm:spPr/>
      <dgm:t>
        <a:bodyPr/>
        <a:lstStyle/>
        <a:p>
          <a:endParaRPr lang="en-FI"/>
        </a:p>
      </dgm:t>
    </dgm:pt>
    <dgm:pt modelId="{8912F913-ABBA-4F6E-8188-09B1C1BABDC9}" type="sibTrans" cxnId="{F9A04E54-2C8A-4848-9A6F-DED87F7A35CD}">
      <dgm:prSet/>
      <dgm:spPr/>
      <dgm:t>
        <a:bodyPr/>
        <a:lstStyle/>
        <a:p>
          <a:endParaRPr lang="en-FI"/>
        </a:p>
      </dgm:t>
    </dgm:pt>
    <dgm:pt modelId="{66CAD9B5-8DE1-48DD-A409-7A1F59870F18}">
      <dgm:prSet phldrT="[Text]"/>
      <dgm:spPr/>
      <dgm:t>
        <a:bodyPr/>
        <a:lstStyle/>
        <a:p>
          <a:r>
            <a:rPr lang="en-US" dirty="0"/>
            <a:t>Profile 5: </a:t>
          </a:r>
          <a:r>
            <a:rPr lang="en-US" b="1" dirty="0"/>
            <a:t>Vulnerability Exploitability Exchange (VEX)</a:t>
          </a:r>
          <a:endParaRPr lang="en-FI" b="1" dirty="0"/>
        </a:p>
      </dgm:t>
    </dgm:pt>
    <dgm:pt modelId="{0D76B16E-2C7B-4253-A228-34D32ACE3432}" type="parTrans" cxnId="{B2640A5B-B4DF-498D-973A-79109BB86611}">
      <dgm:prSet/>
      <dgm:spPr/>
      <dgm:t>
        <a:bodyPr/>
        <a:lstStyle/>
        <a:p>
          <a:endParaRPr lang="en-FI"/>
        </a:p>
      </dgm:t>
    </dgm:pt>
    <dgm:pt modelId="{5FEA03A0-875E-4E21-B5C4-6E5F72EC9345}" type="sibTrans" cxnId="{B2640A5B-B4DF-498D-973A-79109BB86611}">
      <dgm:prSet/>
      <dgm:spPr/>
      <dgm:t>
        <a:bodyPr/>
        <a:lstStyle/>
        <a:p>
          <a:endParaRPr lang="en-FI"/>
        </a:p>
      </dgm:t>
    </dgm:pt>
    <dgm:pt modelId="{81627656-BACB-4714-A8CB-94FF32688D93}">
      <dgm:prSet phldrT="[Text]"/>
      <dgm:spPr/>
      <dgm:t>
        <a:bodyPr/>
        <a:lstStyle/>
        <a:p>
          <a:r>
            <a:rPr lang="en-US" dirty="0"/>
            <a:t>Used to provide VEX information. State why a product is – or is not – affected by a vulnerability.</a:t>
          </a:r>
          <a:endParaRPr lang="en-FI" dirty="0"/>
        </a:p>
      </dgm:t>
    </dgm:pt>
    <dgm:pt modelId="{04357016-13BD-47A7-B6F8-6426635B91CE}" type="parTrans" cxnId="{251EFD00-5061-46BD-BE62-5594427AEBCB}">
      <dgm:prSet/>
      <dgm:spPr/>
      <dgm:t>
        <a:bodyPr/>
        <a:lstStyle/>
        <a:p>
          <a:endParaRPr lang="en-FI"/>
        </a:p>
      </dgm:t>
    </dgm:pt>
    <dgm:pt modelId="{49204D84-4AB3-4CEC-8C00-D192E8322F71}" type="sibTrans" cxnId="{251EFD00-5061-46BD-BE62-5594427AEBCB}">
      <dgm:prSet/>
      <dgm:spPr/>
      <dgm:t>
        <a:bodyPr/>
        <a:lstStyle/>
        <a:p>
          <a:endParaRPr lang="en-FI"/>
        </a:p>
      </dgm:t>
    </dgm:pt>
    <dgm:pt modelId="{E7D71327-A16C-4771-B0EF-B5EBCE519FEF}">
      <dgm:prSet phldrT="[Text]"/>
      <dgm:spPr/>
      <dgm:t>
        <a:bodyPr/>
        <a:lstStyle/>
        <a:p>
          <a:r>
            <a:rPr lang="en-US" dirty="0"/>
            <a:t>Used to provide information </a:t>
          </a:r>
          <a:r>
            <a:rPr lang="en-US" u="sng" dirty="0"/>
            <a:t>not related to a vulnerability</a:t>
          </a:r>
          <a:r>
            <a:rPr lang="en-US" i="1" u="none" dirty="0"/>
            <a:t> </a:t>
          </a:r>
          <a:r>
            <a:rPr lang="en-US" i="0" u="none" dirty="0"/>
            <a:t>(i.e. commonly observed misconfigurations)</a:t>
          </a:r>
          <a:endParaRPr lang="en-FI" dirty="0"/>
        </a:p>
      </dgm:t>
    </dgm:pt>
    <dgm:pt modelId="{DB59ACD8-B4E6-44D2-A269-759FBAC4BA10}" type="parTrans" cxnId="{04BCE8C7-1539-4DD5-A35F-4332E00147CE}">
      <dgm:prSet/>
      <dgm:spPr/>
      <dgm:t>
        <a:bodyPr/>
        <a:lstStyle/>
        <a:p>
          <a:endParaRPr lang="en-FI"/>
        </a:p>
      </dgm:t>
    </dgm:pt>
    <dgm:pt modelId="{A6E1652C-6D4A-4156-AC88-287444DFA81F}" type="sibTrans" cxnId="{04BCE8C7-1539-4DD5-A35F-4332E00147CE}">
      <dgm:prSet/>
      <dgm:spPr/>
      <dgm:t>
        <a:bodyPr/>
        <a:lstStyle/>
        <a:p>
          <a:endParaRPr lang="en-FI"/>
        </a:p>
      </dgm:t>
    </dgm:pt>
    <dgm:pt modelId="{3321AC18-507C-40C3-991A-E60DD16FCDFF}" type="pres">
      <dgm:prSet presAssocID="{AD49F6C9-1072-47CC-BBC2-5B0686EE0BF6}" presName="linear" presStyleCnt="0">
        <dgm:presLayoutVars>
          <dgm:animLvl val="lvl"/>
          <dgm:resizeHandles val="exact"/>
        </dgm:presLayoutVars>
      </dgm:prSet>
      <dgm:spPr/>
    </dgm:pt>
    <dgm:pt modelId="{A8FD6709-AD76-4B84-A04D-BBBFA5D11E88}" type="pres">
      <dgm:prSet presAssocID="{D0DCEB71-C905-474B-8400-116C59D900CE}" presName="parentText" presStyleLbl="node1" presStyleIdx="0" presStyleCnt="5" custLinFactNeighborX="-683" custLinFactNeighborY="-46648">
        <dgm:presLayoutVars>
          <dgm:chMax val="0"/>
          <dgm:bulletEnabled val="1"/>
        </dgm:presLayoutVars>
      </dgm:prSet>
      <dgm:spPr/>
    </dgm:pt>
    <dgm:pt modelId="{BB566124-4B15-47AA-918B-E7A17CDBAA3A}" type="pres">
      <dgm:prSet presAssocID="{D0DCEB71-C905-474B-8400-116C59D900CE}" presName="childText" presStyleLbl="revTx" presStyleIdx="0" presStyleCnt="5">
        <dgm:presLayoutVars>
          <dgm:bulletEnabled val="1"/>
        </dgm:presLayoutVars>
      </dgm:prSet>
      <dgm:spPr/>
    </dgm:pt>
    <dgm:pt modelId="{119DC69B-FCBD-4164-887B-7CC9E851DBEF}" type="pres">
      <dgm:prSet presAssocID="{009A0D34-C595-4184-9258-7F832982C0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5D2CDFF-BBF1-4569-858C-99ACE3ED3B5E}" type="pres">
      <dgm:prSet presAssocID="{009A0D34-C595-4184-9258-7F832982C078}" presName="childText" presStyleLbl="revTx" presStyleIdx="1" presStyleCnt="5">
        <dgm:presLayoutVars>
          <dgm:bulletEnabled val="1"/>
        </dgm:presLayoutVars>
      </dgm:prSet>
      <dgm:spPr/>
    </dgm:pt>
    <dgm:pt modelId="{E31E3ECF-C345-4706-810C-7E3059BC0057}" type="pres">
      <dgm:prSet presAssocID="{1F411EFC-56FF-4E6F-A479-A2468B36C4C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E5DFBC0-569A-4822-AFAF-10C1B21E2FCB}" type="pres">
      <dgm:prSet presAssocID="{1F411EFC-56FF-4E6F-A479-A2468B36C4C6}" presName="childText" presStyleLbl="revTx" presStyleIdx="2" presStyleCnt="5">
        <dgm:presLayoutVars>
          <dgm:bulletEnabled val="1"/>
        </dgm:presLayoutVars>
      </dgm:prSet>
      <dgm:spPr/>
    </dgm:pt>
    <dgm:pt modelId="{4A9594EF-BF0A-45FD-B304-2E1E8F2BF9DF}" type="pres">
      <dgm:prSet presAssocID="{18700636-0ABD-4768-96EE-C3670D6934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205F5D-FAC4-49F1-8B60-FC6379120031}" type="pres">
      <dgm:prSet presAssocID="{18700636-0ABD-4768-96EE-C3670D69343E}" presName="childText" presStyleLbl="revTx" presStyleIdx="3" presStyleCnt="5">
        <dgm:presLayoutVars>
          <dgm:bulletEnabled val="1"/>
        </dgm:presLayoutVars>
      </dgm:prSet>
      <dgm:spPr/>
    </dgm:pt>
    <dgm:pt modelId="{D0779A4E-9668-4131-8A31-5B426BAC106E}" type="pres">
      <dgm:prSet presAssocID="{66CAD9B5-8DE1-48DD-A409-7A1F59870F1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DAEB88A-B4A3-4143-B32D-8211D5AA8E0D}" type="pres">
      <dgm:prSet presAssocID="{66CAD9B5-8DE1-48DD-A409-7A1F59870F18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251EFD00-5061-46BD-BE62-5594427AEBCB}" srcId="{66CAD9B5-8DE1-48DD-A409-7A1F59870F18}" destId="{81627656-BACB-4714-A8CB-94FF32688D93}" srcOrd="0" destOrd="0" parTransId="{04357016-13BD-47A7-B6F8-6426635B91CE}" sibTransId="{49204D84-4AB3-4CEC-8C00-D192E8322F71}"/>
    <dgm:cxn modelId="{40A9CE04-FDC3-4218-9B40-483E0FEF4BBB}" type="presOf" srcId="{CB15ACEF-A96F-4115-AEC0-A48816C850D2}" destId="{BB566124-4B15-47AA-918B-E7A17CDBAA3A}" srcOrd="0" destOrd="0" presId="urn:microsoft.com/office/officeart/2005/8/layout/vList2"/>
    <dgm:cxn modelId="{CACEB807-655E-477C-8E45-8D989FE04576}" srcId="{AD49F6C9-1072-47CC-BBC2-5B0686EE0BF6}" destId="{D0DCEB71-C905-474B-8400-116C59D900CE}" srcOrd="0" destOrd="0" parTransId="{3858BD38-2906-4524-9053-C819B22C4644}" sibTransId="{4598C61C-FCE5-4F48-91AB-50757AD647D1}"/>
    <dgm:cxn modelId="{B2F4FC09-555A-4700-BB89-830EEF3DBDB5}" type="presOf" srcId="{E7D71327-A16C-4771-B0EF-B5EBCE519FEF}" destId="{1E5DFBC0-569A-4822-AFAF-10C1B21E2FCB}" srcOrd="0" destOrd="0" presId="urn:microsoft.com/office/officeart/2005/8/layout/vList2"/>
    <dgm:cxn modelId="{FFE46414-797F-424B-B7F9-64ACFD01B1C8}" type="presOf" srcId="{5DB484DE-3761-48A2-A519-0D20531403D0}" destId="{D7205F5D-FAC4-49F1-8B60-FC6379120031}" srcOrd="0" destOrd="0" presId="urn:microsoft.com/office/officeart/2005/8/layout/vList2"/>
    <dgm:cxn modelId="{971ADF34-A4C4-4713-9146-9609DD062682}" srcId="{AD49F6C9-1072-47CC-BBC2-5B0686EE0BF6}" destId="{009A0D34-C595-4184-9258-7F832982C078}" srcOrd="1" destOrd="0" parTransId="{FB428481-8C4E-4066-9C3B-671D64D39B72}" sibTransId="{4BE62917-F2B3-4337-B597-4ED565E6C0DA}"/>
    <dgm:cxn modelId="{5A62DA39-CBE8-4257-8850-DC5445392943}" type="presOf" srcId="{AD49F6C9-1072-47CC-BBC2-5B0686EE0BF6}" destId="{3321AC18-507C-40C3-991A-E60DD16FCDFF}" srcOrd="0" destOrd="0" presId="urn:microsoft.com/office/officeart/2005/8/layout/vList2"/>
    <dgm:cxn modelId="{B2640A5B-B4DF-498D-973A-79109BB86611}" srcId="{AD49F6C9-1072-47CC-BBC2-5B0686EE0BF6}" destId="{66CAD9B5-8DE1-48DD-A409-7A1F59870F18}" srcOrd="4" destOrd="0" parTransId="{0D76B16E-2C7B-4253-A228-34D32ACE3432}" sibTransId="{5FEA03A0-875E-4E21-B5C4-6E5F72EC9345}"/>
    <dgm:cxn modelId="{22FE615D-0A20-4BE4-923F-515DFE6CCF16}" type="presOf" srcId="{D0DCEB71-C905-474B-8400-116C59D900CE}" destId="{A8FD6709-AD76-4B84-A04D-BBBFA5D11E88}" srcOrd="0" destOrd="0" presId="urn:microsoft.com/office/officeart/2005/8/layout/vList2"/>
    <dgm:cxn modelId="{F3C21769-96A0-4467-BD29-E1CE40978600}" type="presOf" srcId="{682F1F71-4AB9-456C-AC14-8C93D1A14978}" destId="{C5D2CDFF-BBF1-4569-858C-99ACE3ED3B5E}" srcOrd="0" destOrd="0" presId="urn:microsoft.com/office/officeart/2005/8/layout/vList2"/>
    <dgm:cxn modelId="{FE424B4F-22EF-4DC6-A5A2-43E3FACDB24E}" srcId="{AD49F6C9-1072-47CC-BBC2-5B0686EE0BF6}" destId="{1F411EFC-56FF-4E6F-A479-A2468B36C4C6}" srcOrd="2" destOrd="0" parTransId="{6852F4C2-482A-46A1-97C5-1AE234FA64E3}" sibTransId="{21B7AB00-A17D-4D0A-A301-51BF4BD4FC55}"/>
    <dgm:cxn modelId="{D7B08572-9D83-4518-A6BF-388F88813CF7}" srcId="{009A0D34-C595-4184-9258-7F832982C078}" destId="{682F1F71-4AB9-456C-AC14-8C93D1A14978}" srcOrd="0" destOrd="0" parTransId="{5C26E2AB-1555-4665-B9D3-C457AE68F531}" sibTransId="{571D44EA-81EA-4608-AB3A-63DA87F76D40}"/>
    <dgm:cxn modelId="{F9A04E54-2C8A-4848-9A6F-DED87F7A35CD}" srcId="{18700636-0ABD-4768-96EE-C3670D69343E}" destId="{5DB484DE-3761-48A2-A519-0D20531403D0}" srcOrd="0" destOrd="0" parTransId="{F35CBA7D-CF7D-4387-868F-1F3351207423}" sibTransId="{8912F913-ABBA-4F6E-8188-09B1C1BABDC9}"/>
    <dgm:cxn modelId="{8F2D687C-9219-4806-843A-C96B197340C2}" type="presOf" srcId="{18700636-0ABD-4768-96EE-C3670D69343E}" destId="{4A9594EF-BF0A-45FD-B304-2E1E8F2BF9DF}" srcOrd="0" destOrd="0" presId="urn:microsoft.com/office/officeart/2005/8/layout/vList2"/>
    <dgm:cxn modelId="{BC8D9280-81DF-4BD3-8603-7FA484814D72}" type="presOf" srcId="{81627656-BACB-4714-A8CB-94FF32688D93}" destId="{FDAEB88A-B4A3-4143-B32D-8211D5AA8E0D}" srcOrd="0" destOrd="0" presId="urn:microsoft.com/office/officeart/2005/8/layout/vList2"/>
    <dgm:cxn modelId="{933993B8-187C-4F08-8A55-123A8BEDE1AE}" type="presOf" srcId="{1F411EFC-56FF-4E6F-A479-A2468B36C4C6}" destId="{E31E3ECF-C345-4706-810C-7E3059BC0057}" srcOrd="0" destOrd="0" presId="urn:microsoft.com/office/officeart/2005/8/layout/vList2"/>
    <dgm:cxn modelId="{3EEB62C5-F7E0-436D-9841-C016EAD9A3AE}" srcId="{AD49F6C9-1072-47CC-BBC2-5B0686EE0BF6}" destId="{18700636-0ABD-4768-96EE-C3670D69343E}" srcOrd="3" destOrd="0" parTransId="{74DDA617-82DC-4ADB-B42E-9416714AD4F1}" sibTransId="{796FD6F6-E6F5-440E-A5ED-87320E087688}"/>
    <dgm:cxn modelId="{13FDD7C7-7F52-4F9A-AAEE-4E4AFECE907D}" type="presOf" srcId="{66CAD9B5-8DE1-48DD-A409-7A1F59870F18}" destId="{D0779A4E-9668-4131-8A31-5B426BAC106E}" srcOrd="0" destOrd="0" presId="urn:microsoft.com/office/officeart/2005/8/layout/vList2"/>
    <dgm:cxn modelId="{04BCE8C7-1539-4DD5-A35F-4332E00147CE}" srcId="{1F411EFC-56FF-4E6F-A479-A2468B36C4C6}" destId="{E7D71327-A16C-4771-B0EF-B5EBCE519FEF}" srcOrd="0" destOrd="0" parTransId="{DB59ACD8-B4E6-44D2-A269-759FBAC4BA10}" sibTransId="{A6E1652C-6D4A-4156-AC88-287444DFA81F}"/>
    <dgm:cxn modelId="{5BAC1DE0-CD47-4FDD-90D9-25E5DCC73602}" srcId="{D0DCEB71-C905-474B-8400-116C59D900CE}" destId="{CB15ACEF-A96F-4115-AEC0-A48816C850D2}" srcOrd="0" destOrd="0" parTransId="{CCBF49A5-EDB8-4200-A34D-B78FC9678259}" sibTransId="{1E01143F-4716-4772-B8AB-774B5D154979}"/>
    <dgm:cxn modelId="{BAD1BAE8-F74F-49C4-A53B-79B24992C826}" type="presOf" srcId="{009A0D34-C595-4184-9258-7F832982C078}" destId="{119DC69B-FCBD-4164-887B-7CC9E851DBEF}" srcOrd="0" destOrd="0" presId="urn:microsoft.com/office/officeart/2005/8/layout/vList2"/>
    <dgm:cxn modelId="{00E1E5AE-7CE1-4340-A5F9-1D97CE48FA77}" type="presParOf" srcId="{3321AC18-507C-40C3-991A-E60DD16FCDFF}" destId="{A8FD6709-AD76-4B84-A04D-BBBFA5D11E88}" srcOrd="0" destOrd="0" presId="urn:microsoft.com/office/officeart/2005/8/layout/vList2"/>
    <dgm:cxn modelId="{D11449AE-1926-4133-A587-42F7706DA6DF}" type="presParOf" srcId="{3321AC18-507C-40C3-991A-E60DD16FCDFF}" destId="{BB566124-4B15-47AA-918B-E7A17CDBAA3A}" srcOrd="1" destOrd="0" presId="urn:microsoft.com/office/officeart/2005/8/layout/vList2"/>
    <dgm:cxn modelId="{84366F8B-FC68-43E5-BA2C-54682A24D844}" type="presParOf" srcId="{3321AC18-507C-40C3-991A-E60DD16FCDFF}" destId="{119DC69B-FCBD-4164-887B-7CC9E851DBEF}" srcOrd="2" destOrd="0" presId="urn:microsoft.com/office/officeart/2005/8/layout/vList2"/>
    <dgm:cxn modelId="{99A839F7-E737-470C-9DFA-22456DD0EBD0}" type="presParOf" srcId="{3321AC18-507C-40C3-991A-E60DD16FCDFF}" destId="{C5D2CDFF-BBF1-4569-858C-99ACE3ED3B5E}" srcOrd="3" destOrd="0" presId="urn:microsoft.com/office/officeart/2005/8/layout/vList2"/>
    <dgm:cxn modelId="{F7A5E5B2-0A37-4F83-9961-1591F48764D7}" type="presParOf" srcId="{3321AC18-507C-40C3-991A-E60DD16FCDFF}" destId="{E31E3ECF-C345-4706-810C-7E3059BC0057}" srcOrd="4" destOrd="0" presId="urn:microsoft.com/office/officeart/2005/8/layout/vList2"/>
    <dgm:cxn modelId="{5D333571-DCCF-4C4D-A58E-A06C56C86B2E}" type="presParOf" srcId="{3321AC18-507C-40C3-991A-E60DD16FCDFF}" destId="{1E5DFBC0-569A-4822-AFAF-10C1B21E2FCB}" srcOrd="5" destOrd="0" presId="urn:microsoft.com/office/officeart/2005/8/layout/vList2"/>
    <dgm:cxn modelId="{ED60CBB0-24BF-4F8A-9661-4DBD4553E9FC}" type="presParOf" srcId="{3321AC18-507C-40C3-991A-E60DD16FCDFF}" destId="{4A9594EF-BF0A-45FD-B304-2E1E8F2BF9DF}" srcOrd="6" destOrd="0" presId="urn:microsoft.com/office/officeart/2005/8/layout/vList2"/>
    <dgm:cxn modelId="{C2271D11-7169-4772-9EE1-82FF2AEBAE39}" type="presParOf" srcId="{3321AC18-507C-40C3-991A-E60DD16FCDFF}" destId="{D7205F5D-FAC4-49F1-8B60-FC6379120031}" srcOrd="7" destOrd="0" presId="urn:microsoft.com/office/officeart/2005/8/layout/vList2"/>
    <dgm:cxn modelId="{F8CC665A-AB44-4DAA-AF1E-AFCB32226765}" type="presParOf" srcId="{3321AC18-507C-40C3-991A-E60DD16FCDFF}" destId="{D0779A4E-9668-4131-8A31-5B426BAC106E}" srcOrd="8" destOrd="0" presId="urn:microsoft.com/office/officeart/2005/8/layout/vList2"/>
    <dgm:cxn modelId="{4C24563D-E169-4373-9629-AD58E75BBB6C}" type="presParOf" srcId="{3321AC18-507C-40C3-991A-E60DD16FCDFF}" destId="{FDAEB88A-B4A3-4143-B32D-8211D5AA8E0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D6709-AD76-4B84-A04D-BBBFA5D11E88}">
      <dsp:nvSpPr>
        <dsp:cNvPr id="0" name=""/>
        <dsp:cNvSpPr/>
      </dsp:nvSpPr>
      <dsp:spPr>
        <a:xfrm>
          <a:off x="0" y="0"/>
          <a:ext cx="7977189" cy="500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Profile 1: </a:t>
          </a:r>
          <a:r>
            <a:rPr lang="en-US" sz="1900" b="1" kern="1200" dirty="0"/>
            <a:t>CSAF Base</a:t>
          </a:r>
          <a:endParaRPr lang="en-FI" sz="1900" b="1" kern="1200" dirty="0"/>
        </a:p>
      </dsp:txBody>
      <dsp:txXfrm>
        <a:off x="24417" y="24417"/>
        <a:ext cx="7928355" cy="451341"/>
      </dsp:txXfrm>
    </dsp:sp>
    <dsp:sp modelId="{BB566124-4B15-47AA-918B-E7A17CDBAA3A}">
      <dsp:nvSpPr>
        <dsp:cNvPr id="0" name=""/>
        <dsp:cNvSpPr/>
      </dsp:nvSpPr>
      <dsp:spPr>
        <a:xfrm>
          <a:off x="0" y="507229"/>
          <a:ext cx="7977189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Default required fields for any CSAF document. Foundation for the other profiles to build on.</a:t>
          </a:r>
          <a:endParaRPr lang="en-FI" sz="1500" kern="1200" dirty="0"/>
        </a:p>
      </dsp:txBody>
      <dsp:txXfrm>
        <a:off x="0" y="507229"/>
        <a:ext cx="7977189" cy="521122"/>
      </dsp:txXfrm>
    </dsp:sp>
    <dsp:sp modelId="{119DC69B-FCBD-4164-887B-7CC9E851DBEF}">
      <dsp:nvSpPr>
        <dsp:cNvPr id="0" name=""/>
        <dsp:cNvSpPr/>
      </dsp:nvSpPr>
      <dsp:spPr>
        <a:xfrm>
          <a:off x="0" y="1028351"/>
          <a:ext cx="7977189" cy="500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Profile 2: </a:t>
          </a:r>
          <a:r>
            <a:rPr lang="en-US" sz="1900" b="1" kern="1200" dirty="0"/>
            <a:t>Security Incident Response</a:t>
          </a:r>
          <a:endParaRPr lang="en-FI" sz="1900" b="1" kern="1200" dirty="0"/>
        </a:p>
      </dsp:txBody>
      <dsp:txXfrm>
        <a:off x="24417" y="1052768"/>
        <a:ext cx="7928355" cy="451341"/>
      </dsp:txXfrm>
    </dsp:sp>
    <dsp:sp modelId="{C5D2CDFF-BBF1-4569-858C-99ACE3ED3B5E}">
      <dsp:nvSpPr>
        <dsp:cNvPr id="0" name=""/>
        <dsp:cNvSpPr/>
      </dsp:nvSpPr>
      <dsp:spPr>
        <a:xfrm>
          <a:off x="0" y="1528526"/>
          <a:ext cx="7977189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Used to provide a response to a security breach or incident. This could be related or unrelated to using party’s own offerings/infrastructure.</a:t>
          </a:r>
          <a:endParaRPr lang="en-FI" sz="1500" kern="1200" dirty="0"/>
        </a:p>
      </dsp:txBody>
      <dsp:txXfrm>
        <a:off x="0" y="1528526"/>
        <a:ext cx="7977189" cy="521122"/>
      </dsp:txXfrm>
    </dsp:sp>
    <dsp:sp modelId="{E31E3ECF-C345-4706-810C-7E3059BC0057}">
      <dsp:nvSpPr>
        <dsp:cNvPr id="0" name=""/>
        <dsp:cNvSpPr/>
      </dsp:nvSpPr>
      <dsp:spPr>
        <a:xfrm>
          <a:off x="0" y="2049649"/>
          <a:ext cx="7977189" cy="500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Profile 3: </a:t>
          </a:r>
          <a:r>
            <a:rPr lang="en-US" sz="1900" b="1" kern="1200" dirty="0"/>
            <a:t>Informational Advisory</a:t>
          </a:r>
          <a:endParaRPr lang="en-FI" sz="1900" b="1" kern="1200" dirty="0"/>
        </a:p>
      </dsp:txBody>
      <dsp:txXfrm>
        <a:off x="24417" y="2074066"/>
        <a:ext cx="7928355" cy="451341"/>
      </dsp:txXfrm>
    </dsp:sp>
    <dsp:sp modelId="{1E5DFBC0-569A-4822-AFAF-10C1B21E2FCB}">
      <dsp:nvSpPr>
        <dsp:cNvPr id="0" name=""/>
        <dsp:cNvSpPr/>
      </dsp:nvSpPr>
      <dsp:spPr>
        <a:xfrm>
          <a:off x="0" y="2549824"/>
          <a:ext cx="7977189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Used to provide information </a:t>
          </a:r>
          <a:r>
            <a:rPr lang="en-US" sz="1500" u="sng" kern="1200" dirty="0"/>
            <a:t>not related to a vulnerability</a:t>
          </a:r>
          <a:r>
            <a:rPr lang="en-US" sz="1500" i="1" u="none" kern="1200" dirty="0"/>
            <a:t> </a:t>
          </a:r>
          <a:r>
            <a:rPr lang="en-US" sz="1500" i="0" u="none" kern="1200" dirty="0"/>
            <a:t>(i.e. commonly observed misconfigurations)</a:t>
          </a:r>
          <a:endParaRPr lang="en-FI" sz="1500" kern="1200" dirty="0"/>
        </a:p>
      </dsp:txBody>
      <dsp:txXfrm>
        <a:off x="0" y="2549824"/>
        <a:ext cx="7977189" cy="521122"/>
      </dsp:txXfrm>
    </dsp:sp>
    <dsp:sp modelId="{4A9594EF-BF0A-45FD-B304-2E1E8F2BF9DF}">
      <dsp:nvSpPr>
        <dsp:cNvPr id="0" name=""/>
        <dsp:cNvSpPr/>
      </dsp:nvSpPr>
      <dsp:spPr>
        <a:xfrm>
          <a:off x="0" y="3070946"/>
          <a:ext cx="7977189" cy="500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Profile 4: </a:t>
          </a:r>
          <a:r>
            <a:rPr lang="en-US" sz="1900" b="1" kern="1200" dirty="0"/>
            <a:t>Security Advisory</a:t>
          </a:r>
          <a:endParaRPr lang="en-FI" sz="1900" b="1" kern="1200" dirty="0"/>
        </a:p>
      </dsp:txBody>
      <dsp:txXfrm>
        <a:off x="24417" y="3095363"/>
        <a:ext cx="7928355" cy="451341"/>
      </dsp:txXfrm>
    </dsp:sp>
    <dsp:sp modelId="{D7205F5D-FAC4-49F1-8B60-FC6379120031}">
      <dsp:nvSpPr>
        <dsp:cNvPr id="0" name=""/>
        <dsp:cNvSpPr/>
      </dsp:nvSpPr>
      <dsp:spPr>
        <a:xfrm>
          <a:off x="0" y="3571121"/>
          <a:ext cx="797718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Used to provide information which is related to vulnerabilities and remediations</a:t>
          </a:r>
          <a:endParaRPr lang="en-FI" sz="1500" kern="1200" dirty="0"/>
        </a:p>
      </dsp:txBody>
      <dsp:txXfrm>
        <a:off x="0" y="3571121"/>
        <a:ext cx="7977189" cy="314640"/>
      </dsp:txXfrm>
    </dsp:sp>
    <dsp:sp modelId="{D0779A4E-9668-4131-8A31-5B426BAC106E}">
      <dsp:nvSpPr>
        <dsp:cNvPr id="0" name=""/>
        <dsp:cNvSpPr/>
      </dsp:nvSpPr>
      <dsp:spPr>
        <a:xfrm>
          <a:off x="0" y="3885761"/>
          <a:ext cx="7977189" cy="500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Profile 5: </a:t>
          </a:r>
          <a:r>
            <a:rPr lang="en-US" sz="1900" b="1" kern="1200" dirty="0"/>
            <a:t>Vulnerability Exploitability Exchange (VEX)</a:t>
          </a:r>
          <a:endParaRPr lang="en-FI" sz="1900" b="1" kern="1200" dirty="0"/>
        </a:p>
      </dsp:txBody>
      <dsp:txXfrm>
        <a:off x="24417" y="3910178"/>
        <a:ext cx="7928355" cy="451341"/>
      </dsp:txXfrm>
    </dsp:sp>
    <dsp:sp modelId="{FDAEB88A-B4A3-4143-B32D-8211D5AA8E0D}">
      <dsp:nvSpPr>
        <dsp:cNvPr id="0" name=""/>
        <dsp:cNvSpPr/>
      </dsp:nvSpPr>
      <dsp:spPr>
        <a:xfrm>
          <a:off x="0" y="4385936"/>
          <a:ext cx="7977189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27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Used to provide VEX information. State why a product is – or is not – affected by a vulnerability.</a:t>
          </a:r>
          <a:endParaRPr lang="en-FI" sz="1500" kern="1200" dirty="0"/>
        </a:p>
      </dsp:txBody>
      <dsp:txXfrm>
        <a:off x="0" y="4385936"/>
        <a:ext cx="7977189" cy="521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1F0885-519F-2140-81CF-210F7B25B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8909E-368E-CB4C-9645-7B33099FF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4A26D-6F20-0644-8EA0-13FA2084C0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06BFD-1091-0040-BF1A-3A1ADF0B28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2095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0E1C9E-B6DD-D843-9BC2-9820F21248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8014C46-AEE6-F4A8-28CC-63B7905470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27288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Page_Click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4E2F2162-293B-5B13-03DD-E4BF5C9715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09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F47719B-32CC-0243-8011-4D5AF9FB00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A69A77-C4CE-A96A-0AC7-D190FC7DAB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8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orient="horz" pos="216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Agenda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Page_1</a:t>
            </a:r>
            <a:endParaRPr kumimoji="1"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3"/>
            <a:ext cx="11282028" cy="5256213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l"/>
              <a:defRPr sz="16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Title1</a:t>
            </a:r>
          </a:p>
          <a:p>
            <a:pPr lvl="0"/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Title2</a:t>
            </a:r>
          </a:p>
          <a:p>
            <a:pPr lvl="1"/>
            <a:r>
              <a:rPr kumimoji="1" lang="en-US" altLang="zh-CN" dirty="0"/>
              <a:t>Subtitle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2.1</a:t>
            </a:r>
          </a:p>
          <a:p>
            <a:pPr lvl="1"/>
            <a:r>
              <a:rPr kumimoji="1" lang="en-US" altLang="zh-CN" dirty="0"/>
              <a:t>Subtitle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2.2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Title3</a:t>
            </a:r>
          </a:p>
          <a:p>
            <a:pPr lvl="1"/>
            <a:r>
              <a:rPr kumimoji="1" lang="en-US" altLang="zh-CN" dirty="0"/>
              <a:t>Subtitle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3.1</a:t>
            </a:r>
          </a:p>
          <a:p>
            <a:pPr lvl="1"/>
            <a:r>
              <a:rPr kumimoji="1" lang="en-US" altLang="zh-CN" dirty="0"/>
              <a:t>Subtitle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3.2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Subtitle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3.3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Title4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Title5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72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Agenda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Page_2</a:t>
            </a:r>
            <a:endParaRPr kumimoji="1" lang="zh-CN" altLang="en-US" dirty="0"/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11111AE2-6BCC-33A9-31F8-57A4FF785424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D8521214-146E-7A04-33B3-08908371CF0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BF48E8D5-9034-0A75-1A37-C11D30FD8167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58ED5491-39E1-50EA-5E3D-B30F47F8755A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4" name="文本占位符 3">
            <a:extLst>
              <a:ext uri="{FF2B5EF4-FFF2-40B4-BE49-F238E27FC236}">
                <a16:creationId xmlns:a16="http://schemas.microsoft.com/office/drawing/2014/main" id="{4F622ECF-4F3D-9B18-BE44-19CCB98A7D6D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85A6A433-EE77-F2B4-CEB5-BBF0A6DFF4ED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7" name="文本占位符 3">
            <a:extLst>
              <a:ext uri="{FF2B5EF4-FFF2-40B4-BE49-F238E27FC236}">
                <a16:creationId xmlns:a16="http://schemas.microsoft.com/office/drawing/2014/main" id="{EB96CAE5-EBCE-E682-433A-ABB6177B31FD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8BA8C8D4-10CB-E74C-A218-E2D53AADA30E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98A9343B-510B-C34B-8C43-0F87E2E82231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8DA16E86-38DF-9D48-AABA-F51F3F4D79C9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EFE56E9-1775-324F-89F7-A85684A76A52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048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72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>
            <a:extLst>
              <a:ext uri="{FF2B5EF4-FFF2-40B4-BE49-F238E27FC236}">
                <a16:creationId xmlns:a16="http://schemas.microsoft.com/office/drawing/2014/main" id="{915D22FF-C59E-4E24-A97D-EE71D4F7837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Header_Click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A9DB0D0-10E2-A93C-3456-7F5784D66B78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4DB698-1414-D798-8092-30E4BAA62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dark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800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Section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Header_Click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5F9644-E5B9-B20E-9298-0C36B8DEF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>
            <a:extLst>
              <a:ext uri="{FF2B5EF4-FFF2-40B4-BE49-F238E27FC236}">
                <a16:creationId xmlns:a16="http://schemas.microsoft.com/office/drawing/2014/main" id="{A8BD0578-72CF-BCFA-5E31-668F2518E2BD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72883-B4E9-21E8-ACFB-BB9B07492392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solidFill>
                  <a:srgbClr val="002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solidFill>
                <a:srgbClr val="002F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32EF9E-4894-6904-212B-EBCEFC31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Page_Click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8B882-490F-144E-8AF4-0866009AA5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793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Subtitle</a:t>
            </a:r>
            <a:endParaRPr kumimoji="1"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8F52F4AF-64E1-5D4F-8107-A54C001C30A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B51DBB72-9D19-CA9A-964C-5DB6477B20B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A052F24-A617-98AB-093D-7D13A27DE6EF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1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72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dark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6C8314B-828B-CDAF-07C5-34CB1A2F3C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81DCD0C9-0454-8B1E-84B9-AF832B9F5EB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CE5F384-4451-4CAF-02DD-A40BC4F6C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Page_Click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F8D9F47-29DD-C34C-F7C4-E9186D32131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793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Subtitle</a:t>
            </a:r>
            <a:endParaRPr kumimoji="1" lang="zh-CN" altLang="en-US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84AB3009-C1F9-12A8-1587-60FBEA1E7C2C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1152"/>
            <a:ext cx="11282028" cy="486757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6802A4D-22B0-1817-FB72-A9A4230F7211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solidFill>
                  <a:srgbClr val="002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solidFill>
                <a:srgbClr val="002F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35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orient="horz" pos="572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7ED2E00-AC2E-D6DB-4554-66491CAB1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BCADD38B-8A83-594B-826C-655E4046A6EF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797629F-E09E-BE49-E352-3719E8870ABC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36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>
            <a:extLst>
              <a:ext uri="{FF2B5EF4-FFF2-40B4-BE49-F238E27FC236}">
                <a16:creationId xmlns:a16="http://schemas.microsoft.com/office/drawing/2014/main" id="{7E0E4024-3BFC-215E-1C8A-906DCFD7345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1B17B6D-5E44-59ED-7C03-E40903D30867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1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3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  <p:sldLayoutId id="2147483670" r:id="rId3"/>
    <p:sldLayoutId id="2147483660" r:id="rId4"/>
    <p:sldLayoutId id="2147483662" r:id="rId5"/>
    <p:sldLayoutId id="2147483657" r:id="rId6"/>
    <p:sldLayoutId id="2147483661" r:id="rId7"/>
    <p:sldLayoutId id="2147483655" r:id="rId8"/>
    <p:sldLayoutId id="2147483671" r:id="rId9"/>
    <p:sldLayoutId id="214748366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A4A3A4"/>
          </p15:clr>
        </p15:guide>
        <p15:guide id="2" orient="horz" pos="4065" userDrawn="1">
          <p15:clr>
            <a:srgbClr val="A4A3A4"/>
          </p15:clr>
        </p15:guide>
        <p15:guide id="3" pos="733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svg"/><Relationship Id="rId3" Type="http://schemas.openxmlformats.org/officeDocument/2006/relationships/image" Target="../media/image9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9BEC8-3302-A1E6-C8F7-C21FC749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392" y="2049016"/>
            <a:ext cx="11282400" cy="748800"/>
          </a:xfrm>
        </p:spPr>
        <p:txBody>
          <a:bodyPr>
            <a:normAutofit/>
          </a:bodyPr>
          <a:lstStyle/>
          <a:p>
            <a:r>
              <a:rPr lang="en-US" altLang="zh-CN" dirty="0"/>
              <a:t>CSAF Standards and OpenEuler Practices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64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68B525-3D04-4F4F-A56F-FC527415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72" y="513377"/>
            <a:ext cx="7788301" cy="36647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F4CAD8-426B-4D54-9017-086D8BAFCCED}"/>
              </a:ext>
            </a:extLst>
          </p:cNvPr>
          <p:cNvSpPr/>
          <p:nvPr/>
        </p:nvSpPr>
        <p:spPr bwMode="auto">
          <a:xfrm>
            <a:off x="8074492" y="918602"/>
            <a:ext cx="3844023" cy="205515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8016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80" b="1" kern="0" dirty="0">
                <a:solidFill>
                  <a:srgbClr val="000000"/>
                </a:solidFill>
                <a:latin typeface="微软雅黑"/>
                <a:ea typeface="微软雅黑"/>
              </a:rPr>
              <a:t>1. Security bulletin dimension: CSAF:</a:t>
            </a:r>
            <a:endParaRPr lang="en-US" altLang="zh-CN" sz="1400" b="1" kern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lvl="0" defTabSz="8016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19" b="1" kern="0" dirty="0">
                <a:solidFill>
                  <a:srgbClr val="000000"/>
                </a:solidFill>
                <a:latin typeface="微软雅黑"/>
                <a:ea typeface="微软雅黑"/>
              </a:rPr>
              <a:t>Disclose the security bulletins on the fixed vulnerabilities of openEuler products from the perspective of security bulletins.</a:t>
            </a:r>
            <a:endParaRPr lang="en-US" altLang="zh-CN" sz="1400" b="1" kern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marR="0" lvl="0" indent="0" defTabSz="801688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80" b="1" kern="0" dirty="0">
                <a:solidFill>
                  <a:srgbClr val="000000"/>
                </a:solidFill>
                <a:latin typeface="微软雅黑"/>
                <a:ea typeface="微软雅黑"/>
              </a:rPr>
              <a:t>2. CVE-based CSAF: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lvl="0" defTabSz="8016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11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Disclose the impact of each CVE on the openEuler product and the repair status of each CVE from the CVE dimension.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A07A62-000E-4D76-BA9A-69CF0B5D38D3}"/>
              </a:ext>
            </a:extLst>
          </p:cNvPr>
          <p:cNvGrpSpPr/>
          <p:nvPr/>
        </p:nvGrpSpPr>
        <p:grpSpPr>
          <a:xfrm>
            <a:off x="2606741" y="4332636"/>
            <a:ext cx="6963144" cy="2180897"/>
            <a:chOff x="557408" y="1070976"/>
            <a:chExt cx="6698010" cy="20551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B3DFC1-CA91-4346-9DCE-21543E9C0A67}"/>
                </a:ext>
              </a:extLst>
            </p:cNvPr>
            <p:cNvSpPr/>
            <p:nvPr/>
          </p:nvSpPr>
          <p:spPr>
            <a:xfrm>
              <a:off x="557408" y="1070976"/>
              <a:ext cx="6594954" cy="2055150"/>
            </a:xfrm>
            <a:prstGeom prst="rect">
              <a:avLst/>
            </a:prstGeom>
            <a:solidFill>
              <a:schemeClr val="bg1"/>
            </a:solidFill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58E59-BC64-4211-B2E4-F6632902EFE0}"/>
                </a:ext>
              </a:extLst>
            </p:cNvPr>
            <p:cNvSpPr/>
            <p:nvPr/>
          </p:nvSpPr>
          <p:spPr>
            <a:xfrm>
              <a:off x="847235" y="1142347"/>
              <a:ext cx="1085752" cy="31672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Creating a Release Review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D28ECD-26FE-48B9-9804-3A2AAF7FDE6E}"/>
                </a:ext>
              </a:extLst>
            </p:cNvPr>
            <p:cNvSpPr/>
            <p:nvPr/>
          </p:nvSpPr>
          <p:spPr>
            <a:xfrm>
              <a:off x="2099038" y="1142331"/>
              <a:ext cx="1100468" cy="31672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Collecting CVE and BUGFIX</a:t>
              </a:r>
              <a:endParaRPr lang="zh-CN" altLang="en-US" sz="90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E121F4D-07B3-4446-A394-87F04225900A}"/>
                </a:ext>
              </a:extLst>
            </p:cNvPr>
            <p:cNvSpPr/>
            <p:nvPr/>
          </p:nvSpPr>
          <p:spPr>
            <a:xfrm>
              <a:off x="3387324" y="1142322"/>
              <a:ext cx="890282" cy="31672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Baseline confirmation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7CABDED-2155-4FFB-B533-7E74AA16CC86}"/>
                </a:ext>
              </a:extLst>
            </p:cNvPr>
            <p:cNvSpPr/>
            <p:nvPr/>
          </p:nvSpPr>
          <p:spPr>
            <a:xfrm>
              <a:off x="4445974" y="1142321"/>
              <a:ext cx="838079" cy="31672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Check the version.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B8466BC-AD4F-4FE7-9E28-B8F7E9C7D969}"/>
                </a:ext>
              </a:extLst>
            </p:cNvPr>
            <p:cNvSpPr/>
            <p:nvPr/>
          </p:nvSpPr>
          <p:spPr>
            <a:xfrm>
              <a:off x="5494857" y="1142321"/>
              <a:ext cx="1099021" cy="31672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Import test warehouse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CA7C8-15C9-48EC-BF68-D42465B2C155}"/>
                </a:ext>
              </a:extLst>
            </p:cNvPr>
            <p:cNvSpPr/>
            <p:nvPr/>
          </p:nvSpPr>
          <p:spPr>
            <a:xfrm>
              <a:off x="5756196" y="1923365"/>
              <a:ext cx="837684" cy="316724"/>
            </a:xfrm>
            <a:prstGeom prst="rect">
              <a:avLst/>
            </a:prstGeom>
            <a:solidFill>
              <a:srgbClr val="5B9BD5">
                <a:alpha val="100000"/>
              </a:srgbClr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Virus scanning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EAF4E9D-3A59-48F1-946B-BA2EEFF900D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933093" y="1300709"/>
              <a:ext cx="165864" cy="0"/>
            </a:xfrm>
            <a:prstGeom prst="straightConnector1">
              <a:avLst/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5180E36-642A-4365-936D-4B3CAFE8A9C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199506" y="1300684"/>
              <a:ext cx="187818" cy="9"/>
            </a:xfrm>
            <a:prstGeom prst="straightConnector1">
              <a:avLst/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A245592-0C49-4879-9204-819DC15348C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277605" y="1300684"/>
              <a:ext cx="168368" cy="0"/>
            </a:xfrm>
            <a:prstGeom prst="straightConnector1">
              <a:avLst/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483CFA5-35C1-4431-B24D-3F82F52E666A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283759" y="1300709"/>
              <a:ext cx="210900" cy="0"/>
            </a:xfrm>
            <a:prstGeom prst="straightConnector1">
              <a:avLst/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08">
              <a:extLst>
                <a:ext uri="{FF2B5EF4-FFF2-40B4-BE49-F238E27FC236}">
                  <a16:creationId xmlns:a16="http://schemas.microsoft.com/office/drawing/2014/main" id="{F6DA487C-E49D-4072-8ABD-90216C1D860C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>
            <a:xfrm>
              <a:off x="6593752" y="1300723"/>
              <a:ext cx="2746" cy="781044"/>
            </a:xfrm>
            <a:prstGeom prst="bentConnector3">
              <a:avLst>
                <a:gd name="adj1" fmla="val 7500000"/>
              </a:avLst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535108B-34CE-486F-A413-930AF3E3CF91}"/>
                </a:ext>
              </a:extLst>
            </p:cNvPr>
            <p:cNvSpPr/>
            <p:nvPr/>
          </p:nvSpPr>
          <p:spPr>
            <a:xfrm>
              <a:off x="4579909" y="1923365"/>
              <a:ext cx="921724" cy="316724"/>
            </a:xfrm>
            <a:prstGeom prst="rect">
              <a:avLst/>
            </a:prstGeom>
            <a:solidFill>
              <a:srgbClr val="5B9BD5">
                <a:alpha val="100000"/>
              </a:srgbClr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Vulnerability scanning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36E0BA-6701-41D5-A46B-B00FA0B83F03}"/>
                </a:ext>
              </a:extLst>
            </p:cNvPr>
            <p:cNvSpPr/>
            <p:nvPr/>
          </p:nvSpPr>
          <p:spPr>
            <a:xfrm>
              <a:off x="3335002" y="1923365"/>
              <a:ext cx="856917" cy="316724"/>
            </a:xfrm>
            <a:prstGeom prst="rect">
              <a:avLst/>
            </a:prstGeom>
            <a:solidFill>
              <a:srgbClr val="5B9BD5">
                <a:alpha val="100000"/>
              </a:srgbClr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RPM signature verification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95B9E7B-C725-4C1A-8CD4-89A7BC30A7E9}"/>
                </a:ext>
              </a:extLst>
            </p:cNvPr>
            <p:cNvSpPr/>
            <p:nvPr/>
          </p:nvSpPr>
          <p:spPr>
            <a:xfrm>
              <a:off x="2031814" y="1923365"/>
              <a:ext cx="908273" cy="316724"/>
            </a:xfrm>
            <a:prstGeom prst="rect">
              <a:avLst/>
            </a:prstGeom>
            <a:solidFill>
              <a:srgbClr val="5B9BD5">
                <a:alpha val="100000"/>
              </a:srgbClr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Sbom scanning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D838ACA-7750-421C-853A-CFD7D42BF0EC}"/>
                </a:ext>
              </a:extLst>
            </p:cNvPr>
            <p:cNvSpPr/>
            <p:nvPr/>
          </p:nvSpPr>
          <p:spPr>
            <a:xfrm>
              <a:off x="847235" y="1923376"/>
              <a:ext cx="888003" cy="316724"/>
            </a:xfrm>
            <a:prstGeom prst="rect">
              <a:avLst/>
            </a:prstGeom>
            <a:solidFill>
              <a:srgbClr val="5B9BD5">
                <a:alpha val="100000"/>
              </a:srgbClr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>
                  <a:solidFill>
                    <a:srgbClr val="FF0000"/>
                  </a:solidFill>
                  <a:latin typeface="微软雅黑" charset="0"/>
                  <a:ea typeface="微软雅黑" charset="0"/>
                  <a:cs typeface="微软雅黑" charset="0"/>
                </a:rPr>
                <a:t>Generate CSAF</a:t>
              </a:r>
              <a:endParaRPr lang="zh-CN" altLang="en-US" sz="9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C75CF8D-E1A7-4971-8E5B-6991B5F004DA}"/>
                </a:ext>
              </a:extLst>
            </p:cNvPr>
            <p:cNvSpPr/>
            <p:nvPr/>
          </p:nvSpPr>
          <p:spPr>
            <a:xfrm>
              <a:off x="847235" y="2749674"/>
              <a:ext cx="888003" cy="31672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Online review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012CA2D-C93F-4C36-B2DB-B8B3A5847749}"/>
                </a:ext>
              </a:extLst>
            </p:cNvPr>
            <p:cNvSpPr/>
            <p:nvPr/>
          </p:nvSpPr>
          <p:spPr>
            <a:xfrm>
              <a:off x="1978444" y="2749724"/>
              <a:ext cx="958914" cy="31672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Releasing software packages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A146FF-F04F-4977-A702-6B518E6BE74F}"/>
                </a:ext>
              </a:extLst>
            </p:cNvPr>
            <p:cNvSpPr/>
            <p:nvPr/>
          </p:nvSpPr>
          <p:spPr>
            <a:xfrm>
              <a:off x="3163276" y="2749724"/>
              <a:ext cx="1028584" cy="31672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To issue a public announcement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97FF0B-77A4-4282-89EC-0EF2FCEDBDC7}"/>
                </a:ext>
              </a:extLst>
            </p:cNvPr>
            <p:cNvCxnSpPr>
              <a:stCxn id="11" idx="1"/>
              <a:endCxn id="17" idx="3"/>
            </p:cNvCxnSpPr>
            <p:nvPr/>
          </p:nvCxnSpPr>
          <p:spPr>
            <a:xfrm flipH="1">
              <a:off x="5501469" y="2081939"/>
              <a:ext cx="254837" cy="0"/>
            </a:xfrm>
            <a:prstGeom prst="straightConnector1">
              <a:avLst/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AFDF70-DDEE-4170-8BBE-0150ED65C3F4}"/>
                </a:ext>
              </a:extLst>
            </p:cNvPr>
            <p:cNvCxnSpPr>
              <a:stCxn id="17" idx="1"/>
              <a:endCxn id="18" idx="3"/>
            </p:cNvCxnSpPr>
            <p:nvPr/>
          </p:nvCxnSpPr>
          <p:spPr>
            <a:xfrm flipH="1">
              <a:off x="4191860" y="2081965"/>
              <a:ext cx="387748" cy="0"/>
            </a:xfrm>
            <a:prstGeom prst="straightConnector1">
              <a:avLst/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036E962-DB18-428F-AEBD-0568219B4C63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flipH="1">
              <a:off x="2940467" y="2081965"/>
              <a:ext cx="394887" cy="0"/>
            </a:xfrm>
            <a:prstGeom prst="straightConnector1">
              <a:avLst/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AB10D79-3C94-474A-BE76-64FE47C9012C}"/>
                </a:ext>
              </a:extLst>
            </p:cNvPr>
            <p:cNvCxnSpPr>
              <a:stCxn id="19" idx="1"/>
              <a:endCxn id="20" idx="3"/>
            </p:cNvCxnSpPr>
            <p:nvPr/>
          </p:nvCxnSpPr>
          <p:spPr>
            <a:xfrm flipH="1">
              <a:off x="1735594" y="2081965"/>
              <a:ext cx="296577" cy="0"/>
            </a:xfrm>
            <a:prstGeom prst="straightConnector1">
              <a:avLst/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144">
              <a:extLst>
                <a:ext uri="{FF2B5EF4-FFF2-40B4-BE49-F238E27FC236}">
                  <a16:creationId xmlns:a16="http://schemas.microsoft.com/office/drawing/2014/main" id="{1641A5C8-10B2-47C1-9DD8-0466FCFBC9FB}"/>
                </a:ext>
              </a:extLst>
            </p:cNvPr>
            <p:cNvCxnSpPr>
              <a:stCxn id="20" idx="1"/>
              <a:endCxn id="21" idx="1"/>
            </p:cNvCxnSpPr>
            <p:nvPr/>
          </p:nvCxnSpPr>
          <p:spPr>
            <a:xfrm rot="10800000" flipV="1">
              <a:off x="847290" y="2081767"/>
              <a:ext cx="2746" cy="826491"/>
            </a:xfrm>
            <a:prstGeom prst="bentConnector3">
              <a:avLst>
                <a:gd name="adj1" fmla="val 7600000"/>
              </a:avLst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6CD448E-B145-4398-B33A-4EC9A89E2B20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1735292" y="2908112"/>
              <a:ext cx="243303" cy="0"/>
            </a:xfrm>
            <a:prstGeom prst="straightConnector1">
              <a:avLst/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C881134-4C86-451B-BFA6-2EEE47BC7286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2937359" y="2908085"/>
              <a:ext cx="225917" cy="0"/>
            </a:xfrm>
            <a:prstGeom prst="straightConnector1">
              <a:avLst/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E2FC08A-7999-46A1-BBEE-0C13D01E6FDD}"/>
                </a:ext>
              </a:extLst>
            </p:cNvPr>
            <p:cNvSpPr/>
            <p:nvPr/>
          </p:nvSpPr>
          <p:spPr>
            <a:xfrm>
              <a:off x="4518635" y="2749674"/>
              <a:ext cx="801152" cy="31672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Record Archiving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B8DCE92-87C4-42EC-9656-B03E1BB54E1F}"/>
                </a:ext>
              </a:extLst>
            </p:cNvPr>
            <p:cNvCxnSpPr>
              <a:cxnSpLocks/>
              <a:stCxn id="23" idx="3"/>
              <a:endCxn id="31" idx="1"/>
            </p:cNvCxnSpPr>
            <p:nvPr/>
          </p:nvCxnSpPr>
          <p:spPr>
            <a:xfrm flipV="1">
              <a:off x="4191860" y="2908036"/>
              <a:ext cx="326776" cy="49"/>
            </a:xfrm>
            <a:prstGeom prst="straightConnector1">
              <a:avLst/>
            </a:prstGeom>
            <a:ln w="19050" cap="flat" cmpd="sng" algn="ctr">
              <a:solidFill>
                <a:srgbClr val="979797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949EFD0-025A-4693-BFE6-238F17C45747}"/>
                </a:ext>
              </a:extLst>
            </p:cNvPr>
            <p:cNvSpPr txBox="1"/>
            <p:nvPr/>
          </p:nvSpPr>
          <p:spPr>
            <a:xfrm>
              <a:off x="5398105" y="2674025"/>
              <a:ext cx="1857313" cy="377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1D1D1A"/>
                  </a:solidFill>
                  <a:latin typeface="微软雅黑" charset="0"/>
                  <a:ea typeface="微软雅黑" charset="0"/>
                </a:rPr>
                <a:t>OpenEuler Update Release Process</a:t>
              </a: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880BF7BF-67CC-4E7D-B40F-F8CBDFEF49D5}"/>
              </a:ext>
            </a:extLst>
          </p:cNvPr>
          <p:cNvSpPr/>
          <p:nvPr/>
        </p:nvSpPr>
        <p:spPr>
          <a:xfrm>
            <a:off x="8057496" y="3107551"/>
            <a:ext cx="38440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kern="0" dirty="0">
                <a:solidFill>
                  <a:srgbClr val="000000"/>
                </a:solidFill>
                <a:latin typeface="微软雅黑"/>
                <a:ea typeface="微软雅黑"/>
              </a:rPr>
              <a:t>CSAF 2.0 standard reference:</a:t>
            </a:r>
          </a:p>
          <a:p>
            <a:r>
              <a:rPr lang="en-US" altLang="zh-CN" sz="1000" kern="0" dirty="0">
                <a:solidFill>
                  <a:srgbClr val="000000"/>
                </a:solidFill>
                <a:latin typeface="微软雅黑"/>
                <a:ea typeface="微软雅黑"/>
              </a:rPr>
              <a:t>https://docs.oasis-open.org/csaf/csaf/v2.0/os/csaf-v2.0-os.html</a:t>
            </a:r>
          </a:p>
        </p:txBody>
      </p:sp>
      <p:sp>
        <p:nvSpPr>
          <p:cNvPr id="35" name="标题 2">
            <a:extLst>
              <a:ext uri="{FF2B5EF4-FFF2-40B4-BE49-F238E27FC236}">
                <a16:creationId xmlns:a16="http://schemas.microsoft.com/office/drawing/2014/main" id="{2E101AB6-3D29-4352-9157-7C9847F6E6B9}"/>
              </a:ext>
            </a:extLst>
          </p:cNvPr>
          <p:cNvSpPr txBox="1">
            <a:spLocks/>
          </p:cNvSpPr>
          <p:nvPr/>
        </p:nvSpPr>
        <p:spPr>
          <a:xfrm>
            <a:off x="359272" y="38218"/>
            <a:ext cx="9655724" cy="584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>
                <a:solidFill>
                  <a:srgbClr val="C00000"/>
                </a:solidFill>
              </a:rPr>
              <a:t>OpenEuler Disclosure of CSAF Files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962626D7-0EC0-4CCE-B48E-D6130F6C5520}"/>
              </a:ext>
            </a:extLst>
          </p:cNvPr>
          <p:cNvSpPr txBox="1"/>
          <p:nvPr/>
        </p:nvSpPr>
        <p:spPr>
          <a:xfrm>
            <a:off x="273961" y="116839"/>
            <a:ext cx="897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41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CSAF file archive directory of openEuler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7C468E-D639-4D10-9886-2E3A9642E375}"/>
              </a:ext>
            </a:extLst>
          </p:cNvPr>
          <p:cNvSpPr txBox="1"/>
          <p:nvPr/>
        </p:nvSpPr>
        <p:spPr>
          <a:xfrm>
            <a:off x="7169864" y="4199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C70BCD-0B45-45D1-859E-77D6BDAB04CD}"/>
              </a:ext>
            </a:extLst>
          </p:cNvPr>
          <p:cNvSpPr txBox="1"/>
          <p:nvPr/>
        </p:nvSpPr>
        <p:spPr>
          <a:xfrm>
            <a:off x="7169864" y="232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4D7719C-A215-47FD-BC8B-087CBC387458}"/>
              </a:ext>
            </a:extLst>
          </p:cNvPr>
          <p:cNvSpPr/>
          <p:nvPr/>
        </p:nvSpPr>
        <p:spPr>
          <a:xfrm>
            <a:off x="333923" y="1090246"/>
            <a:ext cx="5287108" cy="516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BF10B2-D83E-4387-BA34-684104E67585}"/>
              </a:ext>
            </a:extLst>
          </p:cNvPr>
          <p:cNvSpPr/>
          <p:nvPr/>
        </p:nvSpPr>
        <p:spPr>
          <a:xfrm>
            <a:off x="5902570" y="1090246"/>
            <a:ext cx="5287108" cy="516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635DA50-5E37-4D9A-BC6A-572423831335}"/>
              </a:ext>
            </a:extLst>
          </p:cNvPr>
          <p:cNvSpPr txBox="1"/>
          <p:nvPr/>
        </p:nvSpPr>
        <p:spPr>
          <a:xfrm>
            <a:off x="474969" y="1162912"/>
            <a:ext cx="5146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59" b="1" dirty="0"/>
              <a:t>Security bulletin dimension: CSAF</a:t>
            </a:r>
          </a:p>
          <a:p>
            <a:r>
              <a:rPr lang="en-US" altLang="en-US" sz="1440" dirty="0"/>
              <a:t>Build a mapping of fixed vulnerabilities for a given product</a:t>
            </a:r>
            <a:endParaRPr lang="en-US" altLang="zh-CN" dirty="0"/>
          </a:p>
          <a:p>
            <a:r>
              <a:rPr lang="en-US" altLang="en-US" sz="1259" dirty="0"/>
              <a:t>Archive path:</a:t>
            </a:r>
            <a:endParaRPr lang="en-US" altLang="zh-CN" dirty="0"/>
          </a:p>
          <a:p>
            <a:r>
              <a:rPr lang="en-US" altLang="zh-CN" sz="1440" dirty="0"/>
              <a:t>https://repo.openeuler.org/security/data/csaf/advisories/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C280E9-2D2F-469E-B5EA-AC4FBF11C7AB}"/>
              </a:ext>
            </a:extLst>
          </p:cNvPr>
          <p:cNvSpPr txBox="1"/>
          <p:nvPr/>
        </p:nvSpPr>
        <p:spPr>
          <a:xfrm>
            <a:off x="457742" y="2415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59" dirty="0"/>
              <a:t>Example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C20FC5-3ADD-4FE1-BA49-95D266451245}"/>
              </a:ext>
            </a:extLst>
          </p:cNvPr>
          <p:cNvSpPr txBox="1"/>
          <p:nvPr/>
        </p:nvSpPr>
        <p:spPr>
          <a:xfrm>
            <a:off x="6112445" y="2717688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59"/>
              <a:t>Example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0A9A9B0-1CA3-400B-9DCF-B176AF1E2638}"/>
              </a:ext>
            </a:extLst>
          </p:cNvPr>
          <p:cNvSpPr txBox="1"/>
          <p:nvPr/>
        </p:nvSpPr>
        <p:spPr>
          <a:xfrm>
            <a:off x="5902570" y="1095461"/>
            <a:ext cx="5146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59" b="1" dirty="0"/>
              <a:t>CSAF by CVE dimension</a:t>
            </a:r>
          </a:p>
          <a:p>
            <a:r>
              <a:rPr lang="en-US" altLang="en-US" sz="1440" dirty="0"/>
              <a:t>Contains product impact information for each vulnerability, supplementing the mapping of unfixed vulnerabilities in a given product</a:t>
            </a:r>
            <a:endParaRPr lang="en-US" altLang="zh-CN" dirty="0"/>
          </a:p>
          <a:p>
            <a:r>
              <a:rPr lang="en-US" altLang="en-US" sz="1259" dirty="0"/>
              <a:t>Archive path:</a:t>
            </a:r>
            <a:endParaRPr lang="en-US" altLang="zh-CN" dirty="0"/>
          </a:p>
          <a:p>
            <a:r>
              <a:rPr lang="en-US" altLang="zh-CN" sz="1440" dirty="0"/>
              <a:t>https://repo.openeuler.org/security/data/csaf/cve/</a:t>
            </a:r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CD3B640C-5D1B-48D2-832E-05055594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4" y="4917859"/>
            <a:ext cx="4695240" cy="115798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44FA97C-3237-4C4C-93EE-7580C0F49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6" t="10048"/>
          <a:stretch/>
        </p:blipFill>
        <p:spPr>
          <a:xfrm>
            <a:off x="1143368" y="2636049"/>
            <a:ext cx="3939246" cy="228600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9F55CF4-800A-4D3F-A3CA-093ED1A1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777" y="2638888"/>
            <a:ext cx="1863466" cy="348964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627795B-D722-40AF-A862-0A56A7B99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243" y="2765278"/>
            <a:ext cx="2426389" cy="3236869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E8574E9-AAB8-4A85-845D-62027246C58E}"/>
              </a:ext>
            </a:extLst>
          </p:cNvPr>
          <p:cNvSpPr txBox="1"/>
          <p:nvPr/>
        </p:nvSpPr>
        <p:spPr>
          <a:xfrm>
            <a:off x="2101466" y="3842469"/>
            <a:ext cx="823996" cy="4154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</a:rPr>
              <a:t>Year of release</a:t>
            </a:r>
            <a:endParaRPr lang="zh-CN" altLang="en-US" sz="1050" b="1" dirty="0">
              <a:solidFill>
                <a:srgbClr val="C0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F14613-0A51-45EE-B7D4-9A91D4D0706F}"/>
              </a:ext>
            </a:extLst>
          </p:cNvPr>
          <p:cNvSpPr txBox="1"/>
          <p:nvPr/>
        </p:nvSpPr>
        <p:spPr>
          <a:xfrm>
            <a:off x="1993345" y="4529227"/>
            <a:ext cx="1040239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</a:rPr>
              <a:t>Archive Path</a:t>
            </a:r>
            <a:endParaRPr lang="zh-CN" altLang="en-US" sz="1050" b="1" dirty="0">
              <a:solidFill>
                <a:srgbClr val="C0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F86CCB4-01C1-4DD0-994F-88EAE168BBFA}"/>
              </a:ext>
            </a:extLst>
          </p:cNvPr>
          <p:cNvSpPr txBox="1"/>
          <p:nvPr/>
        </p:nvSpPr>
        <p:spPr>
          <a:xfrm>
            <a:off x="7066906" y="4437574"/>
            <a:ext cx="983521" cy="2308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C00000"/>
                </a:solidFill>
              </a:rPr>
              <a:t>Year of release</a:t>
            </a:r>
            <a:endParaRPr lang="zh-CN" altLang="en-US" sz="900" b="1" dirty="0">
              <a:solidFill>
                <a:srgbClr val="C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5780A5F-6367-4184-B8C8-E58A7BBAF4DB}"/>
              </a:ext>
            </a:extLst>
          </p:cNvPr>
          <p:cNvSpPr txBox="1"/>
          <p:nvPr/>
        </p:nvSpPr>
        <p:spPr>
          <a:xfrm>
            <a:off x="7169864" y="5928481"/>
            <a:ext cx="773050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C00000"/>
                </a:solidFill>
              </a:rPr>
              <a:t>Archive Path</a:t>
            </a:r>
            <a:endParaRPr lang="zh-CN" altLang="en-US" sz="7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6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98DA-B148-AC23-6C1C-FCA4110D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26" y="2749215"/>
            <a:ext cx="9260716" cy="7488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Next step for OpenEuler on CSAF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90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ADA71025-7D39-438D-8123-EA43401F6369}"/>
              </a:ext>
            </a:extLst>
          </p:cNvPr>
          <p:cNvSpPr txBox="1"/>
          <p:nvPr/>
        </p:nvSpPr>
        <p:spPr>
          <a:xfrm>
            <a:off x="465501" y="184835"/>
            <a:ext cx="870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41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OpenEuler Next Plan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F8D97F-5A6C-407B-B71B-4CE73D4F0774}"/>
              </a:ext>
            </a:extLst>
          </p:cNvPr>
          <p:cNvSpPr/>
          <p:nvPr/>
        </p:nvSpPr>
        <p:spPr>
          <a:xfrm>
            <a:off x="537281" y="970006"/>
            <a:ext cx="10530574" cy="4497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59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The following CVE status is added:</a:t>
            </a:r>
            <a:endParaRPr lang="en-US" altLang="zh-CN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44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Currently, the openEuler official website supports the disclosure and filtering of CVE statuses fixed, unaffected, and affected,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44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the future, the under investigation states will be added.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59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Added the following CVE cause analysis:</a:t>
            </a:r>
            <a:endParaRPr lang="en-US" altLang="zh-CN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44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Currently, the OpenEuler official website supports filtering for "not fixed - beyond the repair scope" and "not fixed - not fixed for special reasons".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259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Filtering will be added later.</a:t>
            </a:r>
          </a:p>
          <a:p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44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Not fixed yet - Vulnerability is still being analyzed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44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Not fixed yet - No solution or patch is available.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259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Not fixed (to be fixed in the upgraded version)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259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Not affected - component does not exist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2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en-US" altLang="en-US" sz="1440" kern="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en-US" sz="144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Impact - Inline controls or mitigations already built in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2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 </a:t>
            </a:r>
            <a:r>
              <a:rPr lang="en-US" altLang="en-US" sz="144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Unaffected - Vulnerable code cannot be triggered by attackers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2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 </a:t>
            </a:r>
            <a:r>
              <a:rPr lang="en-US" altLang="en-US" sz="144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Unaffected - Vulnerable code is not in the execution path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sz="12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⑧</a:t>
            </a:r>
            <a:r>
              <a:rPr lang="en-US" altLang="en-US" sz="1200" kern="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en-US" sz="144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Affected - Vulnerability code does not exist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4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Plan to perform CSAF-related adaptation with the vulnerability scanning vendor.</a:t>
            </a:r>
            <a:endParaRPr lang="en-US" altLang="zh-CN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6FBD92B-1D71-4E4D-862C-F78838F55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" b="592"/>
          <a:stretch/>
        </p:blipFill>
        <p:spPr>
          <a:xfrm>
            <a:off x="8512785" y="3051689"/>
            <a:ext cx="3240788" cy="31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332D-1CF4-D2E0-BC1E-C6285E74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F18E-0DA3-94D8-7332-370CFCF4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Content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B5C84-D59E-5764-F7BD-719A144DF029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460793" y="2424113"/>
            <a:ext cx="11282028" cy="1796592"/>
          </a:xfrm>
        </p:spPr>
        <p:txBody>
          <a:bodyPr/>
          <a:lstStyle/>
          <a:p>
            <a:r>
              <a:rPr kumimoji="1" lang="zh-CN" altLang="en-US" sz="1800" dirty="0"/>
              <a:t> </a:t>
            </a:r>
            <a:r>
              <a:rPr kumimoji="1" lang="en-US" altLang="zh-CN" sz="1800" dirty="0"/>
              <a:t>Introduction to the CSAF Standard</a:t>
            </a:r>
          </a:p>
          <a:p>
            <a:r>
              <a:rPr kumimoji="1" lang="zh-CN" altLang="en-US" sz="1800" dirty="0"/>
              <a:t> </a:t>
            </a:r>
            <a:r>
              <a:rPr lang="en-US" altLang="zh-CN" sz="1800" dirty="0">
                <a:solidFill>
                  <a:schemeClr val="bg2"/>
                </a:solidFill>
              </a:rPr>
              <a:t>OpenEuler CSAF Practice and Progress</a:t>
            </a:r>
            <a:endParaRPr lang="zh-CN" altLang="en-US" sz="1800" dirty="0">
              <a:solidFill>
                <a:schemeClr val="bg2"/>
              </a:solidFill>
            </a:endParaRPr>
          </a:p>
          <a:p>
            <a:r>
              <a:rPr kumimoji="1" lang="en-US" altLang="zh-CN" sz="1800" dirty="0">
                <a:solidFill>
                  <a:schemeClr val="bg2"/>
                </a:solidFill>
              </a:rPr>
              <a:t> </a:t>
            </a:r>
            <a:r>
              <a:rPr lang="en-US" altLang="zh-CN" sz="1800" dirty="0">
                <a:solidFill>
                  <a:schemeClr val="bg2"/>
                </a:solidFill>
              </a:rPr>
              <a:t>Next step for OpenEuler on CSAF</a:t>
            </a:r>
          </a:p>
        </p:txBody>
      </p:sp>
    </p:spTree>
    <p:extLst>
      <p:ext uri="{BB962C8B-B14F-4D97-AF65-F5344CB8AC3E}">
        <p14:creationId xmlns:p14="http://schemas.microsoft.com/office/powerpoint/2010/main" val="46432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98DA-B148-AC23-6C1C-FCA4110D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52" y="2553868"/>
            <a:ext cx="9254700" cy="7488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Introduction to the CSAF Standard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86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29C2D77-3AC0-4AF5-B945-38C3D547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344488"/>
            <a:ext cx="11282363" cy="64770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What is CSAF?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A4571A68-8434-42D5-A9A2-450158AB99B2}"/>
              </a:ext>
            </a:extLst>
          </p:cNvPr>
          <p:cNvSpPr txBox="1"/>
          <p:nvPr/>
        </p:nvSpPr>
        <p:spPr>
          <a:xfrm>
            <a:off x="403538" y="1609248"/>
            <a:ext cx="60958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Common Security Advisory Framework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Machine-readable format for security advisories (JSON)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Standardized way of distribution security advisories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with automation in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Standardized tool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Guidance to actionable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Successor of CSAF CVRF 1.2</a:t>
            </a:r>
            <a:endParaRPr lang="en-FI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327CAA-1DF2-4E76-8C69-71C0BB1D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13" y="571500"/>
            <a:ext cx="5078114" cy="2286000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AFE1BF4C-EAEE-4196-AAA9-ECA0BACE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84" y="2996703"/>
            <a:ext cx="2055228" cy="2662238"/>
          </a:xfrm>
          <a:prstGeom prst="rect">
            <a:avLst/>
          </a:prstGeom>
        </p:spPr>
      </p:pic>
      <p:pic>
        <p:nvPicPr>
          <p:cNvPr id="16" name="Picture 9">
            <a:extLst>
              <a:ext uri="{FF2B5EF4-FFF2-40B4-BE49-F238E27FC236}">
                <a16:creationId xmlns:a16="http://schemas.microsoft.com/office/drawing/2014/main" id="{B465EF89-3F99-446D-9BC2-338730A0C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376" y="3430085"/>
            <a:ext cx="1463376" cy="1676412"/>
          </a:xfrm>
          <a:prstGeom prst="rect">
            <a:avLst/>
          </a:prstGeom>
        </p:spPr>
      </p:pic>
      <p:cxnSp>
        <p:nvCxnSpPr>
          <p:cNvPr id="17" name="Straight Arrow Connector 12">
            <a:extLst>
              <a:ext uri="{FF2B5EF4-FFF2-40B4-BE49-F238E27FC236}">
                <a16:creationId xmlns:a16="http://schemas.microsoft.com/office/drawing/2014/main" id="{7BE38197-9818-4929-8B10-9498F26DDE3F}"/>
              </a:ext>
            </a:extLst>
          </p:cNvPr>
          <p:cNvCxnSpPr>
            <a:cxnSpLocks/>
          </p:cNvCxnSpPr>
          <p:nvPr/>
        </p:nvCxnSpPr>
        <p:spPr>
          <a:xfrm>
            <a:off x="8903871" y="4108761"/>
            <a:ext cx="10805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8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29C2D77-3AC0-4AF5-B945-38C3D547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344488"/>
            <a:ext cx="11282363" cy="647700"/>
          </a:xfrm>
        </p:spPr>
        <p:txBody>
          <a:bodyPr>
            <a:no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Automated process with CSAF and tooling ecosystem 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8" name="TextBox 34">
            <a:extLst>
              <a:ext uri="{FF2B5EF4-FFF2-40B4-BE49-F238E27FC236}">
                <a16:creationId xmlns:a16="http://schemas.microsoft.com/office/drawing/2014/main" id="{2A47F195-C03E-4A96-8733-4564782FC9AC}"/>
              </a:ext>
            </a:extLst>
          </p:cNvPr>
          <p:cNvSpPr txBox="1"/>
          <p:nvPr/>
        </p:nvSpPr>
        <p:spPr>
          <a:xfrm>
            <a:off x="2019300" y="992188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CSAF Process Automation</a:t>
            </a:r>
            <a:endParaRPr lang="en-FI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E597614-753E-47A3-A9BE-6B2D574C28E6}"/>
              </a:ext>
            </a:extLst>
          </p:cNvPr>
          <p:cNvGrpSpPr/>
          <p:nvPr/>
        </p:nvGrpSpPr>
        <p:grpSpPr>
          <a:xfrm>
            <a:off x="366589" y="1509529"/>
            <a:ext cx="6534660" cy="4635988"/>
            <a:chOff x="144168" y="1477122"/>
            <a:chExt cx="7353314" cy="4939064"/>
          </a:xfrm>
        </p:grpSpPr>
        <p:sp>
          <p:nvSpPr>
            <p:cNvPr id="10" name="Hexagon 4">
              <a:extLst>
                <a:ext uri="{FF2B5EF4-FFF2-40B4-BE49-F238E27FC236}">
                  <a16:creationId xmlns:a16="http://schemas.microsoft.com/office/drawing/2014/main" id="{ED169E11-DEA8-4495-BE88-7001FEBC9B00}"/>
                </a:ext>
              </a:extLst>
            </p:cNvPr>
            <p:cNvSpPr/>
            <p:nvPr/>
          </p:nvSpPr>
          <p:spPr>
            <a:xfrm>
              <a:off x="182282" y="1477122"/>
              <a:ext cx="1828800" cy="2743200"/>
            </a:xfrm>
            <a:prstGeom prst="hexagon">
              <a:avLst/>
            </a:prstGeom>
            <a:solidFill>
              <a:srgbClr val="0066C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  <a:p>
              <a:pPr algn="ctr">
                <a:defRPr sz="2400" b="1">
                  <a:solidFill>
                    <a:srgbClr val="FFFFFF"/>
                  </a:solidFill>
                </a:defRPr>
              </a:pPr>
              <a:r>
                <a:rPr dirty="0"/>
                <a:t>1</a:t>
              </a:r>
            </a:p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rPr lang="en-US" dirty="0"/>
                <a:t>Vendor / Supplier</a:t>
              </a:r>
              <a:br>
                <a:rPr lang="en-US" dirty="0"/>
              </a:br>
              <a:endParaRPr dirty="0"/>
            </a:p>
            <a:p>
              <a:pPr algn="ctr">
                <a:defRPr sz="1200">
                  <a:solidFill>
                    <a:srgbClr val="FFFFFF"/>
                  </a:solidFill>
                </a:defRPr>
              </a:pPr>
              <a:r>
                <a:rPr dirty="0"/>
                <a:t>Creates and </a:t>
              </a:r>
              <a:r>
                <a:rPr lang="en-US" dirty="0"/>
                <a:t>shares CSAF documents</a:t>
              </a:r>
              <a:r>
                <a:rPr dirty="0"/>
                <a:t>.</a:t>
              </a:r>
            </a:p>
          </p:txBody>
        </p:sp>
        <p:sp>
          <p:nvSpPr>
            <p:cNvPr id="11" name="Hexagon 7">
              <a:extLst>
                <a:ext uri="{FF2B5EF4-FFF2-40B4-BE49-F238E27FC236}">
                  <a16:creationId xmlns:a16="http://schemas.microsoft.com/office/drawing/2014/main" id="{DE28C597-2DE9-45C3-BEEE-02F5751E6FC3}"/>
                </a:ext>
              </a:extLst>
            </p:cNvPr>
            <p:cNvSpPr/>
            <p:nvPr/>
          </p:nvSpPr>
          <p:spPr>
            <a:xfrm>
              <a:off x="2011082" y="1477122"/>
              <a:ext cx="1828800" cy="2743200"/>
            </a:xfrm>
            <a:prstGeom prst="hexagon">
              <a:avLst/>
            </a:prstGeom>
            <a:solidFill>
              <a:srgbClr val="6699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  <a:p>
              <a:pPr algn="ctr">
                <a:defRPr sz="2400" b="1">
                  <a:solidFill>
                    <a:srgbClr val="FFFFFF"/>
                  </a:solidFill>
                </a:defRPr>
              </a:pPr>
              <a:endParaRPr lang="en-US" altLang="zh-CN" dirty="0"/>
            </a:p>
            <a:p>
              <a:pPr algn="ctr">
                <a:defRPr sz="2400" b="1">
                  <a:solidFill>
                    <a:srgbClr val="FFFFFF"/>
                  </a:solidFill>
                </a:defRPr>
              </a:pPr>
              <a:r>
                <a:rPr dirty="0"/>
                <a:t>2</a:t>
              </a:r>
            </a:p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rPr lang="en-US" dirty="0"/>
                <a:t>User</a:t>
              </a:r>
              <a:br>
                <a:rPr lang="en-US" dirty="0"/>
              </a:br>
              <a:endParaRPr dirty="0"/>
            </a:p>
            <a:p>
              <a:pPr algn="ctr">
                <a:defRPr sz="1200">
                  <a:solidFill>
                    <a:srgbClr val="FFFFFF"/>
                  </a:solidFill>
                </a:defRPr>
              </a:pPr>
              <a:r>
                <a:rPr lang="en-US" dirty="0"/>
                <a:t>Looks for new advisories and downloads them</a:t>
              </a:r>
              <a:r>
                <a:rPr dirty="0"/>
                <a:t>.</a:t>
              </a:r>
            </a:p>
          </p:txBody>
        </p:sp>
        <p:sp>
          <p:nvSpPr>
            <p:cNvPr id="14" name="Hexagon 9">
              <a:extLst>
                <a:ext uri="{FF2B5EF4-FFF2-40B4-BE49-F238E27FC236}">
                  <a16:creationId xmlns:a16="http://schemas.microsoft.com/office/drawing/2014/main" id="{B60E593F-71EB-4E42-AC81-A78AD4E7BE76}"/>
                </a:ext>
              </a:extLst>
            </p:cNvPr>
            <p:cNvSpPr/>
            <p:nvPr/>
          </p:nvSpPr>
          <p:spPr>
            <a:xfrm>
              <a:off x="3839882" y="1477122"/>
              <a:ext cx="1828800" cy="2743200"/>
            </a:xfrm>
            <a:prstGeom prst="hexagon">
              <a:avLst/>
            </a:prstGeom>
            <a:solidFill>
              <a:srgbClr val="9999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  <a:p>
              <a:pPr algn="ctr">
                <a:defRPr sz="2400" b="1">
                  <a:solidFill>
                    <a:srgbClr val="FFFFFF"/>
                  </a:solidFill>
                </a:defRPr>
              </a:pPr>
              <a:r>
                <a:rPr dirty="0"/>
                <a:t>3</a:t>
              </a:r>
            </a:p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rPr lang="en-US" dirty="0"/>
                <a:t>User</a:t>
              </a:r>
              <a:br>
                <a:rPr lang="en-US" dirty="0"/>
              </a:br>
              <a:endParaRPr dirty="0"/>
            </a:p>
            <a:p>
              <a:pPr algn="ctr">
                <a:defRPr sz="1200">
                  <a:solidFill>
                    <a:srgbClr val="FFFFFF"/>
                  </a:solidFill>
                </a:defRPr>
              </a:pPr>
              <a:r>
                <a:rPr dirty="0"/>
                <a:t>Evaluate</a:t>
              </a:r>
              <a:r>
                <a:rPr lang="en-US" dirty="0"/>
                <a:t>s</a:t>
              </a:r>
              <a:r>
                <a:rPr dirty="0"/>
                <a:t> affected products and priority.</a:t>
              </a:r>
            </a:p>
          </p:txBody>
        </p:sp>
        <p:sp>
          <p:nvSpPr>
            <p:cNvPr id="18" name="Hexagon 10">
              <a:extLst>
                <a:ext uri="{FF2B5EF4-FFF2-40B4-BE49-F238E27FC236}">
                  <a16:creationId xmlns:a16="http://schemas.microsoft.com/office/drawing/2014/main" id="{93483685-4AA0-4BA9-A2D4-0236666AFD48}"/>
                </a:ext>
              </a:extLst>
            </p:cNvPr>
            <p:cNvSpPr/>
            <p:nvPr/>
          </p:nvSpPr>
          <p:spPr>
            <a:xfrm>
              <a:off x="5668682" y="1477122"/>
              <a:ext cx="1828800" cy="2743200"/>
            </a:xfrm>
            <a:prstGeom prst="hexagon">
              <a:avLst/>
            </a:prstGeom>
            <a:solidFill>
              <a:srgbClr val="3333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  <a:p>
              <a:pPr algn="ctr">
                <a:defRPr sz="2400" b="1">
                  <a:solidFill>
                    <a:srgbClr val="FFFFFF"/>
                  </a:solidFill>
                </a:defRPr>
              </a:pPr>
              <a:r>
                <a:rPr dirty="0"/>
                <a:t>4</a:t>
              </a:r>
            </a:p>
            <a:p>
              <a:pPr algn="ctr">
                <a:defRPr sz="1600">
                  <a:solidFill>
                    <a:srgbClr val="FFFFFF"/>
                  </a:solidFill>
                </a:defRPr>
              </a:pPr>
              <a:r>
                <a:rPr lang="en-US" dirty="0"/>
                <a:t>User</a:t>
              </a:r>
              <a:br>
                <a:rPr lang="en-US" dirty="0"/>
              </a:br>
              <a:endParaRPr dirty="0"/>
            </a:p>
            <a:p>
              <a:pPr algn="ctr">
                <a:defRPr sz="1200">
                  <a:solidFill>
                    <a:srgbClr val="FFFFFF"/>
                  </a:solidFill>
                </a:defRPr>
              </a:pPr>
              <a:r>
                <a:rPr dirty="0"/>
                <a:t>Sorts by priority and decides actions.</a:t>
              </a:r>
            </a:p>
          </p:txBody>
        </p:sp>
        <p:pic>
          <p:nvPicPr>
            <p:cNvPr id="19" name="Graphic 13">
              <a:extLst>
                <a:ext uri="{FF2B5EF4-FFF2-40B4-BE49-F238E27FC236}">
                  <a16:creationId xmlns:a16="http://schemas.microsoft.com/office/drawing/2014/main" id="{0FBC46B6-C919-4FAD-8881-FDDD20D40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1276" y="1553321"/>
              <a:ext cx="619126" cy="619126"/>
            </a:xfrm>
            <a:prstGeom prst="rect">
              <a:avLst/>
            </a:prstGeom>
          </p:spPr>
        </p:pic>
        <p:pic>
          <p:nvPicPr>
            <p:cNvPr id="20" name="Graphic 14">
              <a:extLst>
                <a:ext uri="{FF2B5EF4-FFF2-40B4-BE49-F238E27FC236}">
                  <a16:creationId xmlns:a16="http://schemas.microsoft.com/office/drawing/2014/main" id="{4FBEE666-E558-46A1-9542-557498317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5790" y="1553321"/>
              <a:ext cx="619126" cy="619126"/>
            </a:xfrm>
            <a:prstGeom prst="rect">
              <a:avLst/>
            </a:prstGeom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D0DEEA35-751B-40DC-BFAB-19546A7B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168" y="4739774"/>
              <a:ext cx="1866914" cy="1676412"/>
            </a:xfrm>
            <a:prstGeom prst="rect">
              <a:avLst/>
            </a:prstGeom>
          </p:spPr>
        </p:pic>
        <p:sp>
          <p:nvSpPr>
            <p:cNvPr id="22" name="Arrow: Right 17">
              <a:extLst>
                <a:ext uri="{FF2B5EF4-FFF2-40B4-BE49-F238E27FC236}">
                  <a16:creationId xmlns:a16="http://schemas.microsoft.com/office/drawing/2014/main" id="{6AD96F80-A7D9-4D9D-B2DF-E0C8C2133055}"/>
                </a:ext>
              </a:extLst>
            </p:cNvPr>
            <p:cNvSpPr/>
            <p:nvPr/>
          </p:nvSpPr>
          <p:spPr>
            <a:xfrm>
              <a:off x="1943100" y="5443538"/>
              <a:ext cx="466725" cy="36671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23" name="Graphic 19">
              <a:extLst>
                <a:ext uri="{FF2B5EF4-FFF2-40B4-BE49-F238E27FC236}">
                  <a16:creationId xmlns:a16="http://schemas.microsoft.com/office/drawing/2014/main" id="{1F1FA57F-0B1E-4D43-A72F-E65BC813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33676" y="4739774"/>
              <a:ext cx="1475081" cy="1475081"/>
            </a:xfrm>
            <a:prstGeom prst="rect">
              <a:avLst/>
            </a:prstGeom>
          </p:spPr>
        </p:pic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9B32A047-857C-4942-9DC4-471B1990F152}"/>
                </a:ext>
              </a:extLst>
            </p:cNvPr>
            <p:cNvSpPr/>
            <p:nvPr/>
          </p:nvSpPr>
          <p:spPr>
            <a:xfrm>
              <a:off x="4586288" y="5364763"/>
              <a:ext cx="466725" cy="36671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25" name="Graphic 25">
              <a:extLst>
                <a:ext uri="{FF2B5EF4-FFF2-40B4-BE49-F238E27FC236}">
                  <a16:creationId xmlns:a16="http://schemas.microsoft.com/office/drawing/2014/main" id="{86EAB524-54AA-423F-AE69-5990CD9BF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00469" y="5272229"/>
              <a:ext cx="366713" cy="366712"/>
            </a:xfrm>
            <a:prstGeom prst="rect">
              <a:avLst/>
            </a:prstGeom>
          </p:spPr>
        </p:pic>
        <p:pic>
          <p:nvPicPr>
            <p:cNvPr id="26" name="Graphic 27">
              <a:extLst>
                <a:ext uri="{FF2B5EF4-FFF2-40B4-BE49-F238E27FC236}">
                  <a16:creationId xmlns:a16="http://schemas.microsoft.com/office/drawing/2014/main" id="{E85F4645-D3CC-4DC8-B8F0-EE3295FAA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22183" y="5852013"/>
              <a:ext cx="311944" cy="311944"/>
            </a:xfrm>
            <a:prstGeom prst="rect">
              <a:avLst/>
            </a:prstGeom>
          </p:spPr>
        </p:pic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96F69737-1085-4942-896F-83C75CA92363}"/>
                </a:ext>
              </a:extLst>
            </p:cNvPr>
            <p:cNvSpPr txBox="1"/>
            <p:nvPr/>
          </p:nvSpPr>
          <p:spPr>
            <a:xfrm>
              <a:off x="5577745" y="5211396"/>
              <a:ext cx="17565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/>
                <a:t>Less human intervention in the process</a:t>
              </a:r>
              <a:endParaRPr lang="en-FI" sz="1050" dirty="0"/>
            </a:p>
          </p:txBody>
        </p:sp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E1323741-58F7-4060-9937-2FC24D9DBEC7}"/>
                </a:ext>
              </a:extLst>
            </p:cNvPr>
            <p:cNvSpPr txBox="1"/>
            <p:nvPr/>
          </p:nvSpPr>
          <p:spPr>
            <a:xfrm>
              <a:off x="5567181" y="5759351"/>
              <a:ext cx="17565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Scalable approach across all vendors / suppliers</a:t>
              </a:r>
              <a:endParaRPr lang="en-FI" sz="1050" dirty="0"/>
            </a:p>
          </p:txBody>
        </p:sp>
      </p:grpSp>
      <p:sp>
        <p:nvSpPr>
          <p:cNvPr id="29" name="TextBox 22">
            <a:extLst>
              <a:ext uri="{FF2B5EF4-FFF2-40B4-BE49-F238E27FC236}">
                <a16:creationId xmlns:a16="http://schemas.microsoft.com/office/drawing/2014/main" id="{B28B5B0F-4408-4824-8136-D3D3040AF6CD}"/>
              </a:ext>
            </a:extLst>
          </p:cNvPr>
          <p:cNvSpPr txBox="1"/>
          <p:nvPr/>
        </p:nvSpPr>
        <p:spPr>
          <a:xfrm>
            <a:off x="2328863" y="6375514"/>
            <a:ext cx="2724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Machine-readable asset inventory</a:t>
            </a:r>
            <a:endParaRPr lang="en-FI" sz="12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369872C-4E66-4C20-B897-95D4D60E7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1921" y="1332509"/>
            <a:ext cx="4455416" cy="4813008"/>
          </a:xfrm>
          <a:prstGeom prst="rect">
            <a:avLst/>
          </a:prstGeom>
        </p:spPr>
      </p:pic>
      <p:sp>
        <p:nvSpPr>
          <p:cNvPr id="31" name="TextBox 33">
            <a:extLst>
              <a:ext uri="{FF2B5EF4-FFF2-40B4-BE49-F238E27FC236}">
                <a16:creationId xmlns:a16="http://schemas.microsoft.com/office/drawing/2014/main" id="{2F06D2DC-373D-4E19-840A-7233E5A85051}"/>
              </a:ext>
            </a:extLst>
          </p:cNvPr>
          <p:cNvSpPr txBox="1"/>
          <p:nvPr/>
        </p:nvSpPr>
        <p:spPr>
          <a:xfrm>
            <a:off x="7431921" y="992188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CSAF Open Source Tool Ecosystem</a:t>
            </a:r>
            <a:endParaRPr lang="en-FI" b="1" dirty="0"/>
          </a:p>
        </p:txBody>
      </p:sp>
      <p:sp>
        <p:nvSpPr>
          <p:cNvPr id="32" name="TextBox 36">
            <a:extLst>
              <a:ext uri="{FF2B5EF4-FFF2-40B4-BE49-F238E27FC236}">
                <a16:creationId xmlns:a16="http://schemas.microsoft.com/office/drawing/2014/main" id="{C1681C89-5250-4A35-A7D0-5A9053A6927E}"/>
              </a:ext>
            </a:extLst>
          </p:cNvPr>
          <p:cNvSpPr txBox="1"/>
          <p:nvPr/>
        </p:nvSpPr>
        <p:spPr>
          <a:xfrm>
            <a:off x="7574281" y="6239617"/>
            <a:ext cx="37623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000" dirty="0"/>
              <a:t>https://oasis-open.github.io/csaf-documentation/tools.html</a:t>
            </a:r>
          </a:p>
        </p:txBody>
      </p:sp>
      <p:pic>
        <p:nvPicPr>
          <p:cNvPr id="33" name="Graphic 38">
            <a:extLst>
              <a:ext uri="{FF2B5EF4-FFF2-40B4-BE49-F238E27FC236}">
                <a16:creationId xmlns:a16="http://schemas.microsoft.com/office/drawing/2014/main" id="{5F38C868-9C16-461B-96F3-D5F480642F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7572" y="6100943"/>
            <a:ext cx="138674" cy="1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F0C44CF5-47A2-4A1E-AF0C-FF908846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67" y="144965"/>
            <a:ext cx="9857922" cy="42473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Where to find CSAF documents?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C1677121-476F-4E73-936B-31EC9DB81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13044"/>
              </p:ext>
            </p:extLst>
          </p:nvPr>
        </p:nvGraphicFramePr>
        <p:xfrm>
          <a:off x="519255" y="2041504"/>
          <a:ext cx="10869321" cy="42467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710436">
                  <a:extLst>
                    <a:ext uri="{9D8B030D-6E8A-4147-A177-3AD203B41FA5}">
                      <a16:colId xmlns:a16="http://schemas.microsoft.com/office/drawing/2014/main" val="2421752887"/>
                    </a:ext>
                  </a:extLst>
                </a:gridCol>
                <a:gridCol w="3158885">
                  <a:extLst>
                    <a:ext uri="{9D8B030D-6E8A-4147-A177-3AD203B41FA5}">
                      <a16:colId xmlns:a16="http://schemas.microsoft.com/office/drawing/2014/main" val="3001656334"/>
                    </a:ext>
                  </a:extLst>
                </a:gridCol>
              </a:tblGrid>
              <a:tr h="138578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Sign own advisories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Hash advisories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Published PGP keys for integrity checks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All requirements from CSAF provider</a:t>
                      </a:r>
                      <a:endParaRPr lang="en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CSAF Trusted provider</a:t>
                      </a:r>
                      <a:endParaRPr lang="en-FI" sz="28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8548"/>
                  </a:ext>
                </a:extLst>
              </a:tr>
              <a:tr h="14752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Well-defined URL / security.txt / DNS=&gt; provider-</a:t>
                      </a:r>
                      <a:r>
                        <a:rPr lang="en-US" b="0" dirty="0" err="1"/>
                        <a:t>metadata.json</a:t>
                      </a:r>
                      <a:endParaRPr lang="en-US" b="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List of advisories and latest changes and Fixed folder structure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(or ROLIE feeds)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Restriction on &gt;=TLP:AMBER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All requirements from CSAF publisher</a:t>
                      </a:r>
                      <a:endParaRPr lang="en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CSAF Provider</a:t>
                      </a:r>
                      <a:endParaRPr lang="en-FI" sz="28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58857"/>
                  </a:ext>
                </a:extLst>
              </a:tr>
              <a:tr h="138578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Valid CSAF documents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File name restrictions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TLS enforced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TLP:WHITE freely accessible</a:t>
                      </a:r>
                      <a:endParaRPr lang="en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CSAF Publisher</a:t>
                      </a:r>
                      <a:endParaRPr lang="en-FI" sz="2800" b="1" dirty="0"/>
                    </a:p>
                  </a:txBody>
                  <a:tcPr anchor="ctr">
                    <a:solidFill>
                      <a:srgbClr val="C000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91309"/>
                  </a:ext>
                </a:extLst>
              </a:tr>
            </a:tbl>
          </a:graphicData>
        </a:graphic>
      </p:graphicFrame>
      <p:pic>
        <p:nvPicPr>
          <p:cNvPr id="36" name="Picture 12">
            <a:extLst>
              <a:ext uri="{FF2B5EF4-FFF2-40B4-BE49-F238E27FC236}">
                <a16:creationId xmlns:a16="http://schemas.microsoft.com/office/drawing/2014/main" id="{3D3A2363-5671-49D1-8594-C0623457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55" y="758939"/>
            <a:ext cx="11153490" cy="754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D720F55C-E27B-42EE-9416-D6013B3A441E}"/>
              </a:ext>
            </a:extLst>
          </p:cNvPr>
          <p:cNvSpPr txBox="1"/>
          <p:nvPr/>
        </p:nvSpPr>
        <p:spPr>
          <a:xfrm>
            <a:off x="415616" y="1605629"/>
            <a:ext cx="60969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050" dirty="0"/>
              <a:t>https://docs.oasis-open.org/csaf/csaf/v2.0/os/csaf-v2.0-os.html#7-distributing-csaf-documents</a:t>
            </a: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50DFD30D-F474-4B90-AE85-B553B5081944}"/>
              </a:ext>
            </a:extLst>
          </p:cNvPr>
          <p:cNvSpPr txBox="1"/>
          <p:nvPr/>
        </p:nvSpPr>
        <p:spPr>
          <a:xfrm>
            <a:off x="11512174" y="2923914"/>
            <a:ext cx="461665" cy="32861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Capabilities and Trust level</a:t>
            </a:r>
            <a:endParaRPr lang="en-FI" b="1" dirty="0"/>
          </a:p>
        </p:txBody>
      </p:sp>
      <p:cxnSp>
        <p:nvCxnSpPr>
          <p:cNvPr id="7" name="Straight Arrow Connector 22">
            <a:extLst>
              <a:ext uri="{FF2B5EF4-FFF2-40B4-BE49-F238E27FC236}">
                <a16:creationId xmlns:a16="http://schemas.microsoft.com/office/drawing/2014/main" id="{749585AC-1F60-4C5B-BC4E-5E3ECF80A8AA}"/>
              </a:ext>
            </a:extLst>
          </p:cNvPr>
          <p:cNvCxnSpPr>
            <a:cxnSpLocks/>
          </p:cNvCxnSpPr>
          <p:nvPr/>
        </p:nvCxnSpPr>
        <p:spPr>
          <a:xfrm flipV="1">
            <a:off x="11566316" y="2279822"/>
            <a:ext cx="0" cy="4230516"/>
          </a:xfrm>
          <a:prstGeom prst="straightConnector1">
            <a:avLst/>
          </a:prstGeom>
          <a:ln w="76200">
            <a:tailEnd type="triangle"/>
          </a:ln>
          <a:scene3d>
            <a:camera prst="isometricRightUp"/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25FAC4E3-7C38-4A56-9432-7846CD43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54" y="270364"/>
            <a:ext cx="9857922" cy="42473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CSAF Profiles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3" name="Diagram 6">
            <a:extLst>
              <a:ext uri="{FF2B5EF4-FFF2-40B4-BE49-F238E27FC236}">
                <a16:creationId xmlns:a16="http://schemas.microsoft.com/office/drawing/2014/main" id="{4524C413-A1AB-48BB-83BB-003A2FC3FD93}"/>
              </a:ext>
            </a:extLst>
          </p:cNvPr>
          <p:cNvGraphicFramePr/>
          <p:nvPr>
            <p:extLst/>
          </p:nvPr>
        </p:nvGraphicFramePr>
        <p:xfrm>
          <a:off x="3687590" y="1075038"/>
          <a:ext cx="7977189" cy="491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7">
            <a:extLst>
              <a:ext uri="{FF2B5EF4-FFF2-40B4-BE49-F238E27FC236}">
                <a16:creationId xmlns:a16="http://schemas.microsoft.com/office/drawing/2014/main" id="{A9521716-BE57-4673-B422-9D449FF45995}"/>
              </a:ext>
            </a:extLst>
          </p:cNvPr>
          <p:cNvSpPr txBox="1"/>
          <p:nvPr/>
        </p:nvSpPr>
        <p:spPr>
          <a:xfrm>
            <a:off x="358595" y="1236705"/>
            <a:ext cx="29873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CSAF documents do not have many required fields as they can be used for different purposes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The CSAF 2.0 standard defines profiles to ensure a </a:t>
            </a:r>
            <a:r>
              <a:rPr lang="en-US" sz="2200" b="1" dirty="0"/>
              <a:t>common understanding which fields are required in a use case.</a:t>
            </a:r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200631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F8A872D6-5064-459A-95C4-E8563DAA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49" y="117586"/>
            <a:ext cx="11330083" cy="847565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Roadmap for CSAF: Further International Standardization and New Capabilities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DE1E844A-AA66-47F9-816B-EE0DF0693318}"/>
              </a:ext>
            </a:extLst>
          </p:cNvPr>
          <p:cNvGrpSpPr/>
          <p:nvPr/>
        </p:nvGrpSpPr>
        <p:grpSpPr>
          <a:xfrm>
            <a:off x="3782360" y="1720687"/>
            <a:ext cx="2471614" cy="3966992"/>
            <a:chOff x="34886899" y="34518599"/>
            <a:chExt cx="988062" cy="165227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26AB9F7B-986C-4D18-9B72-4789A46B3EB9}"/>
                </a:ext>
              </a:extLst>
            </p:cNvPr>
            <p:cNvSpPr/>
            <p:nvPr/>
          </p:nvSpPr>
          <p:spPr>
            <a:xfrm>
              <a:off x="34886899" y="34518599"/>
              <a:ext cx="988062" cy="988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4" y="0"/>
                  </a:moveTo>
                  <a:lnTo>
                    <a:pt x="14326" y="0"/>
                  </a:lnTo>
                  <a:lnTo>
                    <a:pt x="3637" y="0"/>
                  </a:lnTo>
                  <a:cubicBezTo>
                    <a:pt x="1638" y="0"/>
                    <a:pt x="0" y="1638"/>
                    <a:pt x="0" y="3637"/>
                  </a:cubicBezTo>
                  <a:cubicBezTo>
                    <a:pt x="0" y="5636"/>
                    <a:pt x="1638" y="7274"/>
                    <a:pt x="3637" y="7274"/>
                  </a:cubicBezTo>
                  <a:lnTo>
                    <a:pt x="10800" y="7274"/>
                  </a:lnTo>
                  <a:cubicBezTo>
                    <a:pt x="12743" y="7274"/>
                    <a:pt x="14326" y="8857"/>
                    <a:pt x="14326" y="10800"/>
                  </a:cubicBezTo>
                  <a:cubicBezTo>
                    <a:pt x="14326" y="12743"/>
                    <a:pt x="12743" y="14326"/>
                    <a:pt x="10800" y="14326"/>
                  </a:cubicBezTo>
                  <a:lnTo>
                    <a:pt x="3276" y="14326"/>
                  </a:lnTo>
                  <a:cubicBezTo>
                    <a:pt x="1471" y="14326"/>
                    <a:pt x="0" y="15797"/>
                    <a:pt x="0" y="17602"/>
                  </a:cubicBezTo>
                  <a:lnTo>
                    <a:pt x="0" y="21600"/>
                  </a:lnTo>
                  <a:lnTo>
                    <a:pt x="14326" y="21600"/>
                  </a:lnTo>
                  <a:lnTo>
                    <a:pt x="18074" y="21600"/>
                  </a:lnTo>
                  <a:cubicBezTo>
                    <a:pt x="20017" y="21600"/>
                    <a:pt x="21600" y="20017"/>
                    <a:pt x="21600" y="18074"/>
                  </a:cubicBezTo>
                  <a:lnTo>
                    <a:pt x="21600" y="14326"/>
                  </a:lnTo>
                  <a:lnTo>
                    <a:pt x="21600" y="7274"/>
                  </a:lnTo>
                  <a:lnTo>
                    <a:pt x="21600" y="3526"/>
                  </a:lnTo>
                  <a:cubicBezTo>
                    <a:pt x="21600" y="1583"/>
                    <a:pt x="20045" y="0"/>
                    <a:pt x="18074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4619485-9C83-49F3-9D34-48F3C99D5E68}"/>
                </a:ext>
              </a:extLst>
            </p:cNvPr>
            <p:cNvSpPr/>
            <p:nvPr/>
          </p:nvSpPr>
          <p:spPr>
            <a:xfrm>
              <a:off x="34886899" y="35572699"/>
              <a:ext cx="988062" cy="598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63" y="9585"/>
                  </a:moveTo>
                  <a:lnTo>
                    <a:pt x="10800" y="9585"/>
                  </a:lnTo>
                  <a:cubicBezTo>
                    <a:pt x="8857" y="9585"/>
                    <a:pt x="7274" y="6971"/>
                    <a:pt x="7274" y="3760"/>
                  </a:cubicBezTo>
                  <a:lnTo>
                    <a:pt x="7274" y="0"/>
                  </a:lnTo>
                  <a:lnTo>
                    <a:pt x="0" y="0"/>
                  </a:lnTo>
                  <a:lnTo>
                    <a:pt x="0" y="9585"/>
                  </a:lnTo>
                  <a:lnTo>
                    <a:pt x="0" y="15776"/>
                  </a:lnTo>
                  <a:cubicBezTo>
                    <a:pt x="0" y="18986"/>
                    <a:pt x="1583" y="21600"/>
                    <a:pt x="3526" y="21600"/>
                  </a:cubicBezTo>
                  <a:lnTo>
                    <a:pt x="7274" y="21600"/>
                  </a:lnTo>
                  <a:lnTo>
                    <a:pt x="17963" y="21600"/>
                  </a:lnTo>
                  <a:cubicBezTo>
                    <a:pt x="19962" y="21600"/>
                    <a:pt x="21600" y="18894"/>
                    <a:pt x="21600" y="15592"/>
                  </a:cubicBezTo>
                  <a:cubicBezTo>
                    <a:pt x="21600" y="12290"/>
                    <a:pt x="19990" y="9585"/>
                    <a:pt x="17963" y="95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9C78F467-D929-413E-8B48-C97CAE7CF031}"/>
              </a:ext>
            </a:extLst>
          </p:cNvPr>
          <p:cNvGrpSpPr/>
          <p:nvPr/>
        </p:nvGrpSpPr>
        <p:grpSpPr>
          <a:xfrm>
            <a:off x="214477" y="1212460"/>
            <a:ext cx="4302365" cy="1133902"/>
            <a:chOff x="332936" y="2086940"/>
            <a:chExt cx="4595386" cy="1255585"/>
          </a:xfrm>
        </p:grpSpPr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C64CB4D7-B4E0-4D6A-B0E4-BBBC4C95F5ED}"/>
                </a:ext>
              </a:extLst>
            </p:cNvPr>
            <p:cNvSpPr txBox="1"/>
            <p:nvPr/>
          </p:nvSpPr>
          <p:spPr>
            <a:xfrm>
              <a:off x="1032700" y="2086940"/>
              <a:ext cx="3895622" cy="374885"/>
            </a:xfrm>
            <a:prstGeom prst="rect">
              <a:avLst/>
            </a:prstGeom>
            <a:noFill/>
          </p:spPr>
          <p:txBody>
            <a:bodyPr wrap="square" lIns="0" rIns="548640" rtlCol="0" anchor="b">
              <a:spAutoFit/>
            </a:bodyPr>
            <a:lstStyle/>
            <a:p>
              <a:r>
                <a:rPr lang="en-US" sz="1600" b="1" noProof="1">
                  <a:solidFill>
                    <a:srgbClr val="5B9BD5"/>
                  </a:solidFill>
                </a:rPr>
                <a:t>Feature Development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065B68DD-41CF-4CF0-934B-24569F269E91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25560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endParaRPr lang="en-US" sz="900" noProof="1">
                <a:solidFill>
                  <a:srgbClr val="4472C4"/>
                </a:solidFill>
              </a:endParaRPr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722B7F32-37EC-42F0-88DB-CA9730E1742A}"/>
              </a:ext>
            </a:extLst>
          </p:cNvPr>
          <p:cNvGrpSpPr/>
          <p:nvPr/>
        </p:nvGrpSpPr>
        <p:grpSpPr>
          <a:xfrm>
            <a:off x="6155298" y="1246682"/>
            <a:ext cx="5548134" cy="704837"/>
            <a:chOff x="332936" y="2562050"/>
            <a:chExt cx="7836880" cy="780475"/>
          </a:xfrm>
        </p:grpSpPr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1410943E-D719-4C4D-82A9-44089AB870B1}"/>
                </a:ext>
              </a:extLst>
            </p:cNvPr>
            <p:cNvSpPr txBox="1"/>
            <p:nvPr/>
          </p:nvSpPr>
          <p:spPr>
            <a:xfrm>
              <a:off x="418185" y="2562050"/>
              <a:ext cx="7751631" cy="374885"/>
            </a:xfrm>
            <a:prstGeom prst="rect">
              <a:avLst/>
            </a:prstGeom>
            <a:noFill/>
          </p:spPr>
          <p:txBody>
            <a:bodyPr wrap="square" lIns="548640" rIns="0" rtlCol="0" anchor="b">
              <a:spAutoFit/>
            </a:bodyPr>
            <a:lstStyle/>
            <a:p>
              <a:r>
                <a:rPr lang="en-US" sz="1600" b="1" noProof="1">
                  <a:solidFill>
                    <a:srgbClr val="ED7D31"/>
                  </a:solidFill>
                </a:rPr>
                <a:t>Further International Standardization</a:t>
              </a:r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C1D85309-9F3F-4A68-9205-961255C55361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25560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>
                <a:spcAft>
                  <a:spcPts val="1200"/>
                </a:spcAft>
              </a:pPr>
              <a:endParaRPr lang="en-US" sz="900" noProof="1">
                <a:solidFill>
                  <a:srgbClr val="4472C4"/>
                </a:solidFill>
              </a:endParaRPr>
            </a:p>
          </p:txBody>
        </p:sp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BB852A5B-141B-445F-908F-E2B690274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8791" y="4630074"/>
            <a:ext cx="506074" cy="506074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B00F56F-EEED-47BD-ACE5-D8447AC5D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1245" y="1317277"/>
            <a:ext cx="252000" cy="252000"/>
          </a:xfrm>
          <a:prstGeom prst="rect">
            <a:avLst/>
          </a:prstGeom>
        </p:spPr>
      </p:pic>
      <p:sp>
        <p:nvSpPr>
          <p:cNvPr id="23" name="TextBox 30">
            <a:extLst>
              <a:ext uri="{FF2B5EF4-FFF2-40B4-BE49-F238E27FC236}">
                <a16:creationId xmlns:a16="http://schemas.microsoft.com/office/drawing/2014/main" id="{F4382B3C-5EEC-469F-AC2A-AD29428A3624}"/>
              </a:ext>
            </a:extLst>
          </p:cNvPr>
          <p:cNvSpPr txBox="1"/>
          <p:nvPr/>
        </p:nvSpPr>
        <p:spPr>
          <a:xfrm>
            <a:off x="6499403" y="1664956"/>
            <a:ext cx="51013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4472C4"/>
                </a:solidFill>
              </a:defRPr>
            </a:pPr>
            <a:r>
              <a:rPr lang="en-US" sz="1400" dirty="0">
                <a:solidFill>
                  <a:srgbClr val="ED7D31"/>
                </a:solidFill>
              </a:rPr>
              <a:t>• </a:t>
            </a:r>
            <a:r>
              <a:rPr lang="en-US" sz="1400" b="1" dirty="0">
                <a:solidFill>
                  <a:srgbClr val="ED7D31"/>
                </a:solidFill>
              </a:rPr>
              <a:t>OASIS</a:t>
            </a:r>
            <a:r>
              <a:rPr lang="en-US" sz="1400" dirty="0">
                <a:solidFill>
                  <a:srgbClr val="ED7D31"/>
                </a:solidFill>
              </a:rPr>
              <a:t> is an approved </a:t>
            </a:r>
            <a:r>
              <a:rPr lang="en-US" sz="1400" b="1" dirty="0">
                <a:solidFill>
                  <a:srgbClr val="ED7D31"/>
                </a:solidFill>
              </a:rPr>
              <a:t>ISO/IEC JTC 1 PAS </a:t>
            </a:r>
            <a:r>
              <a:rPr lang="en-US" sz="1400" dirty="0">
                <a:solidFill>
                  <a:srgbClr val="ED7D31"/>
                </a:solidFill>
              </a:rPr>
              <a:t>submitter, meeting criteria for international standards submissions.</a:t>
            </a:r>
            <a:br>
              <a:rPr lang="en-US" sz="1400" dirty="0">
                <a:solidFill>
                  <a:srgbClr val="ED7D31"/>
                </a:solidFill>
              </a:rPr>
            </a:br>
            <a:r>
              <a:rPr lang="en-US" sz="1400" dirty="0">
                <a:solidFill>
                  <a:srgbClr val="ED7D31"/>
                </a:solidFill>
              </a:rPr>
              <a:t>• </a:t>
            </a:r>
            <a:r>
              <a:rPr lang="en-US" sz="1400" b="1" dirty="0">
                <a:solidFill>
                  <a:srgbClr val="ED7D31"/>
                </a:solidFill>
              </a:rPr>
              <a:t>Current Status</a:t>
            </a:r>
            <a:r>
              <a:rPr lang="en-US" sz="1400" dirty="0">
                <a:solidFill>
                  <a:srgbClr val="ED7D31"/>
                </a:solidFill>
              </a:rPr>
              <a:t>: CSAF submission is to be sent to national bodies for balloting for voting and review.</a:t>
            </a:r>
            <a:br>
              <a:rPr lang="en-US" sz="1400" dirty="0">
                <a:solidFill>
                  <a:srgbClr val="ED7D31"/>
                </a:solidFill>
              </a:rPr>
            </a:br>
            <a:r>
              <a:rPr lang="en-US" sz="1400" dirty="0">
                <a:solidFill>
                  <a:srgbClr val="ED7D31"/>
                </a:solidFill>
              </a:rPr>
              <a:t>• </a:t>
            </a:r>
            <a:r>
              <a:rPr lang="en-US" sz="1400" b="1" dirty="0">
                <a:solidFill>
                  <a:srgbClr val="ED7D31"/>
                </a:solidFill>
              </a:rPr>
              <a:t>Goal</a:t>
            </a:r>
            <a:r>
              <a:rPr lang="en-US" sz="1400" dirty="0">
                <a:solidFill>
                  <a:srgbClr val="ED7D31"/>
                </a:solidFill>
              </a:rPr>
              <a:t>: If approved, </a:t>
            </a:r>
            <a:r>
              <a:rPr lang="en-US" sz="1400" u="sng" dirty="0">
                <a:solidFill>
                  <a:srgbClr val="ED7D31"/>
                </a:solidFill>
              </a:rPr>
              <a:t>CSAF will become an ISO/IEC international standard</a:t>
            </a:r>
            <a:r>
              <a:rPr lang="en-US" sz="1400" dirty="0">
                <a:solidFill>
                  <a:srgbClr val="ED7D31"/>
                </a:solidFill>
              </a:rPr>
              <a:t>.</a:t>
            </a:r>
            <a:br>
              <a:rPr lang="en-US" sz="1400" dirty="0">
                <a:solidFill>
                  <a:srgbClr val="ED7D31"/>
                </a:solidFill>
              </a:rPr>
            </a:br>
            <a:r>
              <a:rPr lang="en-US" sz="1400" dirty="0">
                <a:solidFill>
                  <a:srgbClr val="ED7D31"/>
                </a:solidFill>
              </a:rPr>
              <a:t>• </a:t>
            </a:r>
            <a:r>
              <a:rPr lang="en-US" sz="1400" b="1" dirty="0">
                <a:solidFill>
                  <a:srgbClr val="ED7D31"/>
                </a:solidFill>
              </a:rPr>
              <a:t>Timeline: </a:t>
            </a:r>
            <a:r>
              <a:rPr lang="en-US" sz="1400" dirty="0">
                <a:solidFill>
                  <a:srgbClr val="ED7D31"/>
                </a:solidFill>
              </a:rPr>
              <a:t>Results at the end of 2024 (expectation – not confirmed)</a:t>
            </a:r>
          </a:p>
        </p:txBody>
      </p:sp>
      <p:pic>
        <p:nvPicPr>
          <p:cNvPr id="24" name="Picture 32">
            <a:extLst>
              <a:ext uri="{FF2B5EF4-FFF2-40B4-BE49-F238E27FC236}">
                <a16:creationId xmlns:a16="http://schemas.microsoft.com/office/drawing/2014/main" id="{75AF4AC6-B9A5-49A2-B4A6-43914CFED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679" y="3560559"/>
            <a:ext cx="5039074" cy="2418252"/>
          </a:xfrm>
          <a:prstGeom prst="rect">
            <a:avLst/>
          </a:prstGeom>
        </p:spPr>
      </p:pic>
      <p:pic>
        <p:nvPicPr>
          <p:cNvPr id="25" name="Graphic 34">
            <a:extLst>
              <a:ext uri="{FF2B5EF4-FFF2-40B4-BE49-F238E27FC236}">
                <a16:creationId xmlns:a16="http://schemas.microsoft.com/office/drawing/2014/main" id="{EE035C17-3EF1-49D5-82B7-70B1CD9D5C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49" y="1246682"/>
            <a:ext cx="322595" cy="322595"/>
          </a:xfrm>
          <a:prstGeom prst="rect">
            <a:avLst/>
          </a:prstGeom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0CDCB899-D6D8-4AB5-AE59-AD93E998A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6342" y="1915338"/>
            <a:ext cx="647845" cy="647845"/>
          </a:xfrm>
          <a:prstGeom prst="rect">
            <a:avLst/>
          </a:prstGeom>
        </p:spPr>
      </p:pic>
      <p:sp>
        <p:nvSpPr>
          <p:cNvPr id="27" name="TextBox 38">
            <a:extLst>
              <a:ext uri="{FF2B5EF4-FFF2-40B4-BE49-F238E27FC236}">
                <a16:creationId xmlns:a16="http://schemas.microsoft.com/office/drawing/2014/main" id="{DC759FB0-28D0-492F-B810-3CD9EDB81A12}"/>
              </a:ext>
            </a:extLst>
          </p:cNvPr>
          <p:cNvSpPr txBox="1"/>
          <p:nvPr/>
        </p:nvSpPr>
        <p:spPr>
          <a:xfrm>
            <a:off x="392027" y="1676458"/>
            <a:ext cx="317306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4472C4"/>
                </a:solidFill>
              </a:defRPr>
            </a:pPr>
            <a:r>
              <a:rPr lang="en-US" sz="1600" dirty="0"/>
              <a:t>• </a:t>
            </a:r>
            <a:r>
              <a:rPr lang="en-US" sz="1600" b="1" dirty="0"/>
              <a:t>CSAF 2.1: </a:t>
            </a:r>
            <a:r>
              <a:rPr lang="en-US" sz="1600" dirty="0"/>
              <a:t>Maintenance, capability and usability improvements (incl support for CVSS v4, TLPv2, “</a:t>
            </a:r>
            <a:r>
              <a:rPr lang="en-US" sz="1600" dirty="0" err="1"/>
              <a:t>sharing_groups</a:t>
            </a:r>
            <a:r>
              <a:rPr lang="en-US" sz="1600" dirty="0"/>
              <a:t>”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pPr>
              <a:defRPr sz="1400">
                <a:solidFill>
                  <a:srgbClr val="4472C4"/>
                </a:solidFill>
              </a:defRPr>
            </a:pPr>
            <a:br>
              <a:rPr lang="en-US" sz="1600" dirty="0"/>
            </a:br>
            <a:r>
              <a:rPr lang="en-US" sz="1600" dirty="0"/>
              <a:t>• </a:t>
            </a:r>
            <a:r>
              <a:rPr lang="en-US" sz="1600" b="1" dirty="0"/>
              <a:t>Current Status</a:t>
            </a:r>
            <a:r>
              <a:rPr lang="en-US" sz="1600" dirty="0"/>
              <a:t>: In development. CSAF 2.1 Committee Specification expected Dec 2024.</a:t>
            </a:r>
          </a:p>
          <a:p>
            <a:pPr>
              <a:defRPr sz="1400">
                <a:solidFill>
                  <a:srgbClr val="4472C4"/>
                </a:solidFill>
              </a:defRPr>
            </a:pPr>
            <a:br>
              <a:rPr lang="en-US" sz="1600" dirty="0"/>
            </a:br>
            <a:r>
              <a:rPr lang="en-US" sz="1600" dirty="0"/>
              <a:t>• </a:t>
            </a:r>
            <a:r>
              <a:rPr lang="en-US" sz="1600" b="1" dirty="0"/>
              <a:t>CSAF 3.0</a:t>
            </a:r>
            <a:r>
              <a:rPr lang="en-US" sz="1600" dirty="0"/>
              <a:t>: New advanced capabilities (such as standardization of CSAF APIs)</a:t>
            </a:r>
          </a:p>
          <a:p>
            <a:pPr>
              <a:defRPr sz="1400">
                <a:solidFill>
                  <a:srgbClr val="4472C4"/>
                </a:solidFill>
              </a:defRPr>
            </a:pPr>
            <a:br>
              <a:rPr lang="en-US" sz="1600" dirty="0"/>
            </a:br>
            <a:r>
              <a:rPr lang="en-US" sz="1600" dirty="0"/>
              <a:t>• </a:t>
            </a:r>
            <a:r>
              <a:rPr lang="en-US" sz="1600" b="1" dirty="0"/>
              <a:t>Current Status: </a:t>
            </a:r>
            <a:r>
              <a:rPr lang="en-US" sz="1600" dirty="0"/>
              <a:t>In development CSAF 3.0 Committee Specification expected during 2025.</a:t>
            </a:r>
          </a:p>
        </p:txBody>
      </p:sp>
    </p:spTree>
    <p:extLst>
      <p:ext uri="{BB962C8B-B14F-4D97-AF65-F5344CB8AC3E}">
        <p14:creationId xmlns:p14="http://schemas.microsoft.com/office/powerpoint/2010/main" val="37873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98DA-B148-AC23-6C1C-FCA4110D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764" y="2669591"/>
            <a:ext cx="11282400" cy="7488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OpenEuler CSAF Practice and Progress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7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999</Words>
  <Application>Microsoft Office PowerPoint</Application>
  <PresentationFormat>宽屏</PresentationFormat>
  <Paragraphs>139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Microsoft YaHei</vt:lpstr>
      <vt:lpstr>Microsoft YaHei</vt:lpstr>
      <vt:lpstr>Arial</vt:lpstr>
      <vt:lpstr>Calibri</vt:lpstr>
      <vt:lpstr>Wingdings</vt:lpstr>
      <vt:lpstr>Office 主题​​</vt:lpstr>
      <vt:lpstr>CSAF Standards and OpenEuler Practices</vt:lpstr>
      <vt:lpstr>Content</vt:lpstr>
      <vt:lpstr>Introduction to the CSAF Standard</vt:lpstr>
      <vt:lpstr>What is CSAF?</vt:lpstr>
      <vt:lpstr>Automated process with CSAF and tooling ecosystem </vt:lpstr>
      <vt:lpstr>Where to find CSAF documents?</vt:lpstr>
      <vt:lpstr>CSAF Profiles</vt:lpstr>
      <vt:lpstr>Roadmap for CSAF: Further International Standardization and New Capabilities</vt:lpstr>
      <vt:lpstr>OpenEuler CSAF Practice and Progress</vt:lpstr>
      <vt:lpstr>PowerPoint 演示文稿</vt:lpstr>
      <vt:lpstr>PowerPoint 演示文稿</vt:lpstr>
      <vt:lpstr>Next step for OpenEuler on CSAF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Luoyukai (Nicholas, Intelligent Computing R&amp;D)</cp:lastModifiedBy>
  <cp:revision>78</cp:revision>
  <dcterms:created xsi:type="dcterms:W3CDTF">2023-10-13T08:11:36Z</dcterms:created>
  <dcterms:modified xsi:type="dcterms:W3CDTF">2024-11-15T06:57:54Z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(3)ZDOUlKgDWaNF7+02T1G1Iljv+nrZ4/IrlAhQXumxWtw/XrQwaZeLsDjbIHVWjIIBgEkdn/KQ
X41dNOUopDe2tXXPayAC2Z3DfFjP0atBhLlYjgOmpWPtAd3U3JoxeLXaack3R1ZitgZRgM+m
2v4rp1VWNQA74RV1LaggkM95d8oL/YOx1N0tPoZoiBNa5Gyc9GJYG76HE9RZC05Sd7xhLOKS
yj3I3LoCCkKfHpRalo</vt:lpwstr>
  </property>
  <property fmtid="{D5CDD505-2E9C-101B-9397-08002B2CF9AE}" pid="3" name="_2015_ms_pID_7253431">
    <vt:lpwstr>6ETbP0kZ1XKdUeeUoV32Nrglpz3UHfFXv35xAAvDgV22YzepjC8F2h
YmNrLW6Ow7+Pu0jTBddzfYCPe4dDiHdWIrfsCqc9fYVBKucasJCaDLxXLEnSU2WT6Qfj7KT+
g4JPOQt4DC6KdTqdzj/XQ1YHlBoh0r/16Ft+tluVVYO7wU6qQFqLLhag0hIEJZbu3DnbuyTy
R4YjWbvtGGH9IdBQJFNI50PBPeJTMUg/xCZt</vt:lpwstr>
  </property>
  <property fmtid="{D5CDD505-2E9C-101B-9397-08002B2CF9AE}" pid="4" name="_2015_ms_pID_7253432">
    <vt:lpwstr>Ww==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1731565235</vt:lpwstr>
  </property>
</Properties>
</file>