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7"/>
  </p:notesMasterIdLst>
  <p:handoutMasterIdLst>
    <p:handoutMasterId r:id="rId16"/>
  </p:handoutMasterIdLst>
  <p:sldIdLst>
    <p:sldId id="305" r:id="rId4"/>
    <p:sldId id="307" r:id="rId5"/>
    <p:sldId id="322" r:id="rId6"/>
    <p:sldId id="300" r:id="rId8"/>
    <p:sldId id="317" r:id="rId9"/>
    <p:sldId id="318" r:id="rId10"/>
    <p:sldId id="332" r:id="rId11"/>
    <p:sldId id="331" r:id="rId12"/>
    <p:sldId id="330" r:id="rId13"/>
    <p:sldId id="325" r:id="rId14"/>
    <p:sldId id="28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A5"/>
    <a:srgbClr val="AB0000"/>
    <a:srgbClr val="A90001"/>
    <a:srgbClr val="2D3510"/>
    <a:srgbClr val="D10203"/>
    <a:srgbClr val="FB8763"/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https://github.com/torvalds/linux/pull/990/commits/44e6ddcdf135281d36d6df512d124de68e697761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kumimoji="1" lang="zh-CN" altLang="en-US">
                <a:sym typeface="+mn-ea"/>
              </a:rPr>
              <a:t>开源合规的定义：涵盖了多个方面，包括正确使用开源许可证、保护知识产权、确保用户隐私安全等。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详细解释开源许可证的作用，如 GPL、Apache、MIT 等常见许可证的特点和要求，以及不同许可证之间的兼容性问题。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重要性阐述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对 openEuler 社区的可持续发展至关重要：合规的开源项目能够吸引更多的贡献者和用户，建立良好的社区声誉。如果出现合规问题，可能会导致法律纠纷，影响项目的发展进程。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保护贡献者和用户的权益：确保贡献者的知识产权得到保护，同时也让用户能够放心地使用开源软件，避免潜在的法律风险。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维护社区的声誉和公信力：一个合规的开源社区能够赢得业界的信任和支持，为技术创新提供良好的环境。</a:t>
            </a:r>
            <a:endParaRPr kumimoji="1"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.png"/><Relationship Id="rId1" Type="http://schemas.openxmlformats.org/officeDocument/2006/relationships/image" Target="../media/image5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hyperlink" Target="https://thegradient.pub/machine-learning-ethics-and-open-source-licensing/" TargetMode="External"/><Relationship Id="rId1" Type="http://schemas.openxmlformats.org/officeDocument/2006/relationships/hyperlink" Target="https://jhuo.ca/post/rms_return_fsf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开源社区贡献者的合规遵从意识</a:t>
            </a:r>
            <a:r>
              <a:rPr kumimoji="1" lang="zh-CN" altLang="en-US"/>
              <a:t>提升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900"/>
              <a:t>魏建刚</a:t>
            </a:r>
            <a:r>
              <a:rPr kumimoji="1" lang="en-US" altLang="zh-CN" sz="1900"/>
              <a:t>/Wei Jiangang</a:t>
            </a:r>
            <a:endParaRPr kumimoji="1" lang="en-US" altLang="zh-CN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贡献者合规遵从建议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r>
              <a:rPr lang="zh-CN" altLang="en-US" sz="1600" b="1"/>
              <a:t>贡献者合规遵从的自我修养水平对个人和社区均有正向</a:t>
            </a:r>
            <a:r>
              <a:rPr lang="zh-CN" altLang="en-US" sz="1600" b="1"/>
              <a:t>意义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713740" y="1353820"/>
            <a:ext cx="9970770" cy="4739005"/>
          </a:xfrm>
          <a:prstGeom prst="rect">
            <a:avLst/>
          </a:prstGeom>
        </p:spPr>
        <p:txBody>
          <a:bodyPr wrap="square">
            <a:spAutoFit/>
          </a:bodyPr>
          <a:p>
            <a:pPr marL="76200" indent="0"/>
            <a:r>
              <a:rPr lang="zh-CN" altLang="en-US" sz="2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</a:rPr>
              <a:t>一、重视贡献者协议、许可证以及</a:t>
            </a:r>
            <a:r>
              <a:rPr lang="zh-CN" altLang="en-US" sz="2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</a:rPr>
              <a:t>社区契约</a:t>
            </a:r>
            <a:endParaRPr lang="zh-CN" altLang="en-US" sz="2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深入学习常见开源许可证（如 GPL、MIT、Apache 等）的条款和要求，明确自己在使用、修改和分发开源代码时的权利和义务。</a:t>
            </a:r>
            <a:r>
              <a:rPr lang="zh-CN" altLang="en-US" sz="1400" b="1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活用社区基础设施</a:t>
            </a: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：门禁、</a:t>
            </a:r>
            <a:r>
              <a:rPr lang="en-US" altLang="zh-CN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SBOM</a:t>
            </a: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、合规门户（https://compliance.openeuler.org/）</a:t>
            </a: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等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在贡献代码前，确保自己的贡献与项目所采用的开源许可证兼容，避免因许可证冲突带来的法律问题。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严格按照许可证要求保留版权声明、不得擅自更改许可证条款或进行不合法的分发行为。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6200" indent="0">
              <a:spcAft>
                <a:spcPct val="0"/>
              </a:spcAft>
            </a:pPr>
            <a:r>
              <a:rPr lang="zh-CN" altLang="en-US" sz="2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</a:rPr>
              <a:t>二、</a:t>
            </a:r>
            <a:r>
              <a:rPr lang="zh-CN" altLang="en-US" sz="240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确保代码安全和隐私保护</a:t>
            </a:r>
            <a:endParaRPr lang="zh-CN" altLang="en-US" sz="2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819150" lvl="1" indent="-285750">
              <a:spcAft>
                <a:spcPct val="0"/>
              </a:spcAft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在贡献代码前，对代码进行充分的安全测试，确保不存在安全漏洞，避免给用户带来安全风险。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>
              <a:spcAft>
                <a:spcPct val="0"/>
              </a:spcAft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如果代码涉及用户数据或隐私信息，要严格遵守相关的隐私保护法规和标准，采取适当的安全措施保护用户隐私。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>
              <a:spcAft>
                <a:spcPct val="0"/>
              </a:spcAft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关注开源项目的安全公告和更新，及时修复自己贡献的代码中可能存在的安全问题。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6200" algn="l">
              <a:buClrTx/>
              <a:buSzTx/>
              <a:buFontTx/>
            </a:pPr>
            <a:r>
              <a:rPr lang="zh-CN" altLang="en-US" sz="240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三、遵守社区规范（行为</a:t>
            </a:r>
            <a:r>
              <a:rPr lang="zh-CN" altLang="en-US" sz="240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准则）</a:t>
            </a:r>
            <a:endParaRPr lang="zh-CN" altLang="en-US" sz="2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认真阅读并遵守开源项目的社区规范，包括代码提交格式、评审流程、沟通方式等。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积极参与社区讨论和协作，以友好、专业的态度与其他贡献者交流，避免冲突和不恰当的行为。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对于社区反馈的问题和建议，要及时回应并积极改进自己的贡献，共同维护良好的社区环境。</a:t>
            </a:r>
            <a:endParaRPr lang="zh-CN" altLang="en-US" sz="3200" b="0" i="0">
              <a:solidFill>
                <a:srgbClr val="1C1F23"/>
              </a:solidFill>
              <a:latin typeface="Inter"/>
              <a:ea typeface="Inter"/>
            </a:endParaRPr>
          </a:p>
          <a:p>
            <a:pPr marL="76200" indent="0">
              <a:spcAft>
                <a:spcPct val="0"/>
              </a:spcAft>
            </a:pPr>
            <a:r>
              <a:rPr lang="zh-CN" altLang="en-US" sz="2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</a:rPr>
              <a:t>四、</a:t>
            </a:r>
            <a:r>
              <a:rPr lang="zh-CN" altLang="en-US" sz="240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尊重知识产权（避免</a:t>
            </a:r>
            <a:r>
              <a:rPr lang="zh-CN" altLang="en-US" sz="240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风险）</a:t>
            </a:r>
            <a:endParaRPr lang="zh-CN" altLang="en-US" sz="2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确保自己贡献的代码是原创或者经过合法授权的，不包含任何侵犯他人知识产权的内容。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在使用他人代码作为参考时，要明确引用来源并遵守相应的授权要求，避免抄袭和未经授权的复用。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9150" lvl="1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对自己贡献的代码的知识产权归属有清晰的认识，了解在不同情况下代码的所有权和使用权的分配</a:t>
            </a:r>
            <a:endParaRPr lang="zh-CN" altLang="en-US" sz="1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6200" indent="0">
              <a:spcAft>
                <a:spcPct val="0"/>
              </a:spcAft>
            </a:pPr>
            <a:r>
              <a:rPr lang="zh-CN" altLang="en-US" sz="2400" b="0" i="0">
                <a:solidFill>
                  <a:srgbClr val="1C1F23"/>
                </a:solidFill>
                <a:latin typeface="华文细黑" panose="02010600040101010101" charset="-122"/>
                <a:ea typeface="华文细黑" panose="02010600040101010101" charset="-122"/>
              </a:rPr>
              <a:t>五、持续学习和自我提升</a:t>
            </a:r>
            <a:endParaRPr lang="zh-CN" altLang="en-US" sz="2400" b="0" i="0">
              <a:solidFill>
                <a:srgbClr val="1C1F23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4"/>
          </p:nvPr>
        </p:nvSpPr>
        <p:spPr>
          <a:xfrm>
            <a:off x="1311275" y="1052830"/>
            <a:ext cx="10386695" cy="5255895"/>
          </a:xfrm>
        </p:spPr>
        <p:txBody>
          <a:bodyPr/>
          <a:lstStyle/>
          <a:p>
            <a:pPr mar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一、引序</a:t>
            </a:r>
            <a:endParaRPr kumimoji="1"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合规遵从的和与争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二、贡献者合规意识</a:t>
            </a: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的自我</a:t>
            </a: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修养</a:t>
            </a:r>
            <a:endParaRPr kumimoji="1"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了解合规遵的内涵</a:t>
            </a:r>
            <a:endParaRPr kumimoji="1"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知悉开源运行机制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理解贡献者许可协议</a:t>
            </a:r>
            <a:endParaRPr kumimoji="1"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辨析开源许可证书</a:t>
            </a:r>
            <a:endParaRPr kumimoji="1"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奉行开源贡献者契约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三、</a:t>
            </a: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欧拉社区合规遵从现状梳理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kumimoji="1"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梳理常见问题与隐患</a:t>
            </a:r>
            <a:endParaRPr kumimoji="1"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贡献者合规遵从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建议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形标注 18"/>
          <p:cNvSpPr/>
          <p:nvPr/>
        </p:nvSpPr>
        <p:spPr>
          <a:xfrm>
            <a:off x="7890510" y="602615"/>
            <a:ext cx="3465830" cy="1429385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最生动的</a:t>
            </a:r>
            <a:r>
              <a:rPr lang="zh-CN" altLang="en-US" sz="3200">
                <a:solidFill>
                  <a:schemeClr val="bg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合规公开课</a:t>
            </a:r>
            <a:endParaRPr lang="zh-CN" altLang="en-US" sz="3200">
              <a:solidFill>
                <a:schemeClr val="bg1">
                  <a:lumMod val="50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合规遵</a:t>
            </a:r>
            <a:r>
              <a:rPr kumimoji="1" lang="zh-CN" altLang="en-US"/>
              <a:t>从的和与</a:t>
            </a:r>
            <a:r>
              <a:rPr kumimoji="1" lang="zh-CN" altLang="en-US">
                <a:sym typeface="+mn-ea"/>
              </a:rPr>
              <a:t>争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/>
            <a:r>
              <a:rPr kumimoji="1" lang="zh-CN" altLang="en-US" sz="1600" b="1"/>
              <a:t>开源社区并不总是美好，</a:t>
            </a:r>
            <a:r>
              <a:rPr kumimoji="1" lang="en-US" altLang="zh-CN" sz="1600" b="1"/>
              <a:t>Ack</a:t>
            </a:r>
            <a:r>
              <a:rPr kumimoji="1" lang="zh-CN" altLang="en-US" sz="1600" b="1">
                <a:sym typeface="+mn-ea"/>
              </a:rPr>
              <a:t>与</a:t>
            </a:r>
            <a:r>
              <a:rPr kumimoji="1" lang="en-US" altLang="zh-CN" sz="1600" b="1">
                <a:sym typeface="+mn-ea"/>
              </a:rPr>
              <a:t>Nack</a:t>
            </a:r>
            <a:r>
              <a:rPr kumimoji="1" lang="zh-CN" altLang="en-US" sz="1600" b="1">
                <a:sym typeface="+mn-ea"/>
              </a:rPr>
              <a:t>才是</a:t>
            </a:r>
            <a:r>
              <a:rPr kumimoji="1" lang="zh-CN" altLang="en-US" sz="1600" b="1"/>
              <a:t>永恒的日常</a:t>
            </a:r>
            <a:endParaRPr kumimoji="1" lang="zh-CN" altLang="en-US" sz="1600" b="1"/>
          </a:p>
        </p:txBody>
      </p:sp>
      <p:grpSp>
        <p:nvGrpSpPr>
          <p:cNvPr id="17" name="组合 16"/>
          <p:cNvGrpSpPr/>
          <p:nvPr/>
        </p:nvGrpSpPr>
        <p:grpSpPr>
          <a:xfrm>
            <a:off x="522605" y="1489710"/>
            <a:ext cx="6865620" cy="4707255"/>
            <a:chOff x="823" y="2247"/>
            <a:chExt cx="10812" cy="7512"/>
          </a:xfrm>
        </p:grpSpPr>
        <p:pic>
          <p:nvPicPr>
            <p:cNvPr id="5" name="图片 4"/>
            <p:cNvPicPr/>
            <p:nvPr/>
          </p:nvPicPr>
          <p:blipFill>
            <a:blip r:embed="rId1"/>
          </p:blipFill>
          <p:spPr>
            <a:xfrm>
              <a:off x="823" y="2247"/>
              <a:ext cx="10812" cy="751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23" y="5900"/>
              <a:ext cx="10812" cy="58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78725" y="1426845"/>
            <a:ext cx="4241800" cy="4767580"/>
            <a:chOff x="11935" y="2247"/>
            <a:chExt cx="6680" cy="7508"/>
          </a:xfrm>
        </p:grpSpPr>
        <p:sp>
          <p:nvSpPr>
            <p:cNvPr id="11" name="文本框 10"/>
            <p:cNvSpPr txBox="1"/>
            <p:nvPr/>
          </p:nvSpPr>
          <p:spPr>
            <a:xfrm>
              <a:off x="12427" y="2247"/>
              <a:ext cx="6189" cy="75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……</a:t>
              </a:r>
              <a:endParaRPr lang="en-US" altLang="zh-CN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Update MAIN</a:t>
              </a:r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TAINERS: Remove some entries due to various compliance req…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#996 opened last week by larryw3i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endParaRPr lang="zh-CN" altLang="en-US" sz="12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MAINTAINERS: Remove some entries due to various compliance requirements.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#995 opened last week by Free-Palestine-Now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endParaRPr lang="zh-CN" altLang="en-US" sz="12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MAINTAINERS: Remove some entries due to some reliability requirements.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#993 opened last week by M1andy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endParaRPr lang="zh-CN" altLang="en-US" sz="12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MAINTAINERS: Remove certain entries to protect the freedom software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  <a:p>
              <a:r>
                <a:rPr lang="zh-CN" altLang="en-US" sz="1600">
                  <a:latin typeface="华文细黑" panose="02010600040101010101" charset="-122"/>
                  <a:ea typeface="华文细黑" panose="02010600040101010101" charset="-122"/>
                  <a:cs typeface="Arial" panose="020B0604020202020204" pitchFamily="34" charset="0"/>
                </a:rPr>
                <a:t>#991 opened last week by EdJSnowden</a:t>
              </a:r>
              <a:endParaRPr lang="zh-CN" altLang="en-US" sz="1600">
                <a:latin typeface="华文细黑" panose="02010600040101010101" charset="-122"/>
                <a:ea typeface="华文细黑" panose="02010600040101010101" charset="-122"/>
                <a:cs typeface="Arial" panose="020B0604020202020204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5" y="4446"/>
              <a:ext cx="493" cy="51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5" y="2651"/>
              <a:ext cx="493" cy="51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5" y="6641"/>
              <a:ext cx="493" cy="51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5" y="8247"/>
              <a:ext cx="493" cy="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了解合规遵从</a:t>
            </a:r>
            <a:r>
              <a:rPr kumimoji="1" lang="zh-CN" altLang="en-US"/>
              <a:t>内涵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r>
              <a:rPr kumimoji="1" lang="zh-CN" altLang="en-US" sz="1600" b="1">
                <a:sym typeface="+mn-ea"/>
              </a:rPr>
              <a:t>合规遵从不仅仅是遵守法律规定，更是一种对开源精神的尊重和维护</a:t>
            </a:r>
            <a:endParaRPr kumimoji="1" lang="zh-CN" altLang="en-US" sz="1600" b="1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84675" y="2218690"/>
            <a:ext cx="3600000" cy="3600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合</a:t>
            </a:r>
            <a:r>
              <a:rPr lang="zh-CN" altLang="en-US" sz="28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规</a:t>
            </a:r>
            <a:endParaRPr lang="zh-CN" altLang="en-US" sz="28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complianc</a:t>
            </a:r>
            <a:r>
              <a:rPr lang="en-US" altLang="zh-CN" sz="28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endParaRPr lang="zh-CN" altLang="en-US" sz="28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来自一个英语词汇翻译本意指“遵循”、“遵守”、“遵从”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2" name="饼形 11"/>
          <p:cNvSpPr/>
          <p:nvPr/>
        </p:nvSpPr>
        <p:spPr>
          <a:xfrm rot="10800000">
            <a:off x="1149985" y="1477645"/>
            <a:ext cx="6077585" cy="4956810"/>
          </a:xfrm>
          <a:prstGeom prst="pie">
            <a:avLst>
              <a:gd name="adj1" fmla="val 16194782"/>
              <a:gd name="adj2" fmla="val 5380157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42000">
                <a:srgbClr val="AAC9B9">
                  <a:alpha val="10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5086985" y="1426845"/>
            <a:ext cx="6077585" cy="4956810"/>
          </a:xfrm>
          <a:prstGeom prst="pie">
            <a:avLst>
              <a:gd name="adj1" fmla="val 16194782"/>
              <a:gd name="adj2" fmla="val 5380157"/>
            </a:avLst>
          </a:prstGeom>
          <a:gradFill>
            <a:gsLst>
              <a:gs pos="0">
                <a:srgbClr val="FB8763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42000">
                <a:srgbClr val="AAC9B9">
                  <a:alpha val="10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58290" y="3721100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主动去遵守、遵循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25510" y="3721100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法规、协议、</a:t>
            </a:r>
            <a:r>
              <a:rPr lang="zh-CN" altLang="en-US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公约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等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06240" y="1477645"/>
            <a:ext cx="3942080" cy="7467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【</a:t>
            </a:r>
            <a:r>
              <a:rPr lang="zh-CN" altLang="en-US" sz="1600" b="0" i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狭义】开源合规是指在使用、分发和修改开源软件时，遵循相关开源许可证和法律法规的过程。</a:t>
            </a:r>
            <a:endParaRPr kumimoji="1" lang="zh-CN" altLang="en-US" sz="1600" b="0" i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35075" y="4304665"/>
            <a:ext cx="2985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  <a:sym typeface="+mn-ea"/>
              </a:rPr>
              <a:t>确保开发者和公司合法地利用开源代码，同时保护知识产权，避免潜在的法律风险。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48320" y="4289425"/>
            <a:ext cx="2959735" cy="430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/>
            <a:r>
              <a:rPr kumimoji="1" lang="zh-CN" altLang="en-US" sz="1200">
                <a:sym typeface="+mn-ea"/>
              </a:rPr>
              <a:t>正确使用开源许可证、保护知识产权、确保用户隐私安全等</a:t>
            </a:r>
            <a:endParaRPr kumimoji="1" lang="zh-CN" altLang="en-US" sz="1200">
              <a:sym typeface="+mn-ea"/>
            </a:endParaRPr>
          </a:p>
          <a:p>
            <a:pPr marL="0" indent="0"/>
            <a:endParaRPr kumimoji="1" lang="zh-CN" altLang="en-US" sz="1200">
              <a:sym typeface="+mn-ea"/>
            </a:endParaRPr>
          </a:p>
          <a:p>
            <a:pPr marL="0" indent="0"/>
            <a:r>
              <a:rPr kumimoji="1" lang="zh-CN" altLang="en-US" sz="1200">
                <a:latin typeface="华文细黑" panose="02010600040101010101" charset="-122"/>
                <a:ea typeface="华文细黑" panose="02010600040101010101" charset="-122"/>
                <a:sym typeface="+mn-ea"/>
              </a:rPr>
              <a:t>出口管制、沟通规范、行为准则</a:t>
            </a:r>
            <a:r>
              <a:rPr kumimoji="1" lang="en-US" altLang="zh-CN" sz="1200">
                <a:sym typeface="+mn-ea"/>
              </a:rPr>
              <a:t>……</a:t>
            </a:r>
            <a:endParaRPr kumimoji="1" lang="en-US" altLang="zh-CN" sz="12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75155" y="5902325"/>
            <a:ext cx="8663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一个合规的开源社区</a:t>
            </a:r>
            <a:r>
              <a:rPr kumimoji="1"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/</a:t>
            </a:r>
            <a:r>
              <a:rPr kumimoji="1"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项目能够赢得业界的信任和支持，为技术创新提供良好的环境。</a:t>
            </a:r>
            <a:endParaRPr kumimoji="1" lang="zh-CN" altLang="en-US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85800" y="1355725"/>
            <a:ext cx="10786110" cy="3114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00B050"/>
                </a:solidFill>
              </a:rPr>
              <a:t>广义贡献者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知悉开源</a:t>
            </a:r>
            <a:r>
              <a:rPr kumimoji="1"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运行机制</a:t>
            </a:r>
            <a:endParaRPr kumimoji="1"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61010" y="1065530"/>
            <a:ext cx="11054715" cy="28829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1600" b="1"/>
              <a:t>基于规则的社区（项目）运行模式即是合规遵从的</a:t>
            </a:r>
            <a:endParaRPr kumimoji="1" lang="zh-CN" altLang="en-US" sz="1600" b="1"/>
          </a:p>
        </p:txBody>
      </p:sp>
      <p:sp>
        <p:nvSpPr>
          <p:cNvPr id="7" name="椭圆 6"/>
          <p:cNvSpPr/>
          <p:nvPr/>
        </p:nvSpPr>
        <p:spPr>
          <a:xfrm>
            <a:off x="4830445" y="4944745"/>
            <a:ext cx="2494280" cy="1543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</a:rPr>
              <a:t>用户</a:t>
            </a:r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</a:rPr>
              <a:t>（个人</a:t>
            </a:r>
            <a:r>
              <a:rPr lang="en-US" altLang="zh-CN" sz="2000">
                <a:latin typeface="华文细黑" panose="02010600040101010101" charset="-122"/>
                <a:ea typeface="华文细黑" panose="02010600040101010101" charset="-122"/>
              </a:rPr>
              <a:t>/</a:t>
            </a:r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</a:rPr>
              <a:t>组织）</a:t>
            </a:r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41095" y="1566545"/>
            <a:ext cx="2494280" cy="15436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</a:rPr>
              <a:t>贡献者</a:t>
            </a:r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（狭义）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474075" y="1568450"/>
            <a:ext cx="2494280" cy="15436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</a:rPr>
              <a:t>维护者</a:t>
            </a:r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07585" y="2884170"/>
            <a:ext cx="2494280" cy="15436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所有者</a:t>
            </a:r>
            <a:r>
              <a:rPr lang="en-US" altLang="zh-CN" sz="2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</a:t>
            </a:r>
            <a:endParaRPr lang="en-US" altLang="zh-CN" sz="20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sz="2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发起人</a:t>
            </a:r>
            <a:endParaRPr lang="zh-CN" altLang="en-US" sz="20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cxnSp>
        <p:nvCxnSpPr>
          <p:cNvPr id="11" name="曲线连接符 10"/>
          <p:cNvCxnSpPr>
            <a:stCxn id="8" idx="6"/>
            <a:endCxn id="10" idx="1"/>
          </p:cNvCxnSpPr>
          <p:nvPr/>
        </p:nvCxnSpPr>
        <p:spPr>
          <a:xfrm>
            <a:off x="3635375" y="2338705"/>
            <a:ext cx="1537335" cy="7715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5"/>
          </p:cNvCxnSpPr>
          <p:nvPr/>
        </p:nvCxnSpPr>
        <p:spPr>
          <a:xfrm rot="10800000">
            <a:off x="3269615" y="2884170"/>
            <a:ext cx="1560195" cy="77216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9" idx="2"/>
            <a:endCxn id="10" idx="7"/>
          </p:cNvCxnSpPr>
          <p:nvPr/>
        </p:nvCxnSpPr>
        <p:spPr>
          <a:xfrm rot="10800000" flipV="1">
            <a:off x="6936740" y="2340610"/>
            <a:ext cx="1537335" cy="7696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0" idx="6"/>
            <a:endCxn id="9" idx="3"/>
          </p:cNvCxnSpPr>
          <p:nvPr/>
        </p:nvCxnSpPr>
        <p:spPr>
          <a:xfrm flipV="1">
            <a:off x="7301865" y="2886075"/>
            <a:ext cx="1537335" cy="7702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4"/>
            <a:endCxn id="7" idx="1"/>
          </p:cNvCxnSpPr>
          <p:nvPr/>
        </p:nvCxnSpPr>
        <p:spPr>
          <a:xfrm rot="5400000">
            <a:off x="5253673" y="4369753"/>
            <a:ext cx="742950" cy="859155"/>
          </a:xfrm>
          <a:prstGeom prst="curvedConnector3">
            <a:avLst>
              <a:gd name="adj1" fmla="val 347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7"/>
            <a:endCxn id="10" idx="4"/>
          </p:cNvCxnSpPr>
          <p:nvPr/>
        </p:nvCxnSpPr>
        <p:spPr>
          <a:xfrm rot="16200000" flipV="1">
            <a:off x="6135688" y="4346893"/>
            <a:ext cx="742950" cy="904875"/>
          </a:xfrm>
          <a:prstGeom prst="curvedConnector3">
            <a:avLst>
              <a:gd name="adj1" fmla="val 652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69615" y="2339340"/>
            <a:ext cx="240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贡献协议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：贡献代码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97760" y="3291205"/>
            <a:ext cx="240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许可证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：源代码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文档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44105" y="3326765"/>
            <a:ext cx="240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行为公约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：管理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权限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29375" y="2339340"/>
            <a:ext cx="240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行为公约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：权限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获取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300" y="4604385"/>
            <a:ext cx="271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许可证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：源代码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文档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使用协议：可执行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文件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38645" y="4694555"/>
            <a:ext cx="291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协议约定：捐赠支持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反馈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25" name="曲线连接符 24"/>
          <p:cNvCxnSpPr>
            <a:stCxn id="10" idx="1"/>
            <a:endCxn id="10" idx="7"/>
          </p:cNvCxnSpPr>
          <p:nvPr/>
        </p:nvCxnSpPr>
        <p:spPr>
          <a:xfrm rot="16200000" flipH="1">
            <a:off x="6054725" y="2228215"/>
            <a:ext cx="3175" cy="1764030"/>
          </a:xfrm>
          <a:prstGeom prst="curvedConnector3">
            <a:avLst>
              <a:gd name="adj1" fmla="val -38330000"/>
            </a:avLst>
          </a:prstGeom>
          <a:ln>
            <a:solidFill>
              <a:srgbClr val="FB876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86960" y="1568450"/>
            <a:ext cx="2409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法律法规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+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协议公约：运营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管理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618990" y="4363085"/>
            <a:ext cx="2900680" cy="1808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noAutofit/>
          </a:bodyPr>
          <a:p>
            <a:pPr marL="0" indent="0" algn="ctr"/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：简化或降低</a:t>
            </a:r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弊端</a:t>
            </a:r>
            <a:endParaRPr lang="zh-CN" altLang="en-US" sz="1600" b="0" i="0">
              <a:solidFill>
                <a:srgbClr val="191B1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理解贡献者许可</a:t>
            </a:r>
            <a:r>
              <a:rPr kumimoji="1" lang="zh-CN" altLang="en-US"/>
              <a:t>协议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b="1">
                <a:sym typeface="+mn-ea"/>
              </a:rPr>
              <a:t>谨记</a:t>
            </a:r>
            <a:r>
              <a:rPr kumimoji="1" lang="zh-CN" altLang="en-US" sz="1600" b="1">
                <a:sym typeface="+mn-ea"/>
              </a:rPr>
              <a:t>自身角色并尽自己最大努力理解并执行相应的条款</a:t>
            </a:r>
            <a:endParaRPr kumimoji="1" lang="zh-CN" altLang="en-US" sz="1600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010" y="1517650"/>
            <a:ext cx="43484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</a:rPr>
              <a:t>明确贡献者在开源项目中的权利和义务，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/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</a:rPr>
              <a:t>的知识产权，促进开源项目的健康发展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325" y="2905125"/>
            <a:ext cx="3838575" cy="27711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关于签署该 CLA 的主体和贡献的定义；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授予版权许可给拥有该软件知识产权的企业或组织；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专利许可的授予；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签署者保证依法有权授予上述许可；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签署者确保所有的贡献内容均为原创；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签署者为贡献提供支持的免责描述；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说明贡献者提交非原创作品应该采用的方式；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保证在获悉任何方面不准确的事实或情况之时通知签约方。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5325" y="5774055"/>
            <a:ext cx="383857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Apache CLA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5325" y="2369185"/>
            <a:ext cx="383857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CLA（公司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员工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07300" y="2881630"/>
            <a:ext cx="3838575" cy="27711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部分开源许可证包含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与CLA大体一致的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版权和专利许可的表述。比如 Apache 2.0 License 就有相关条款，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DCO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四点内容：主要覆盖原创声明或非原创未修改，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签名将被无限期存档，并且可以与本项目或所涉开源许可证保持一致的情形下再被分发。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实施：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Signed-off-by: Some Developer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somedev@example.com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07300" y="2362200"/>
            <a:ext cx="383857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License + DCO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（原创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声明）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07300" y="5739765"/>
            <a:ext cx="383857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Linux Foundation (2004)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1530" y="2418715"/>
            <a:ext cx="2900680" cy="1808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noAutofit/>
          </a:bodyPr>
          <a:p>
            <a:pPr marL="0" indent="0" algn="ctr"/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2022/1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：利用</a:t>
            </a:r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更换许可证</a:t>
            </a:r>
            <a:endParaRPr lang="zh-CN" altLang="en-US" sz="1600" b="0" i="0">
              <a:solidFill>
                <a:srgbClr val="191B1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5021580" y="2769870"/>
            <a:ext cx="2077720" cy="1366520"/>
          </a:xfrm>
          <a:prstGeom prst="chevron">
            <a:avLst/>
          </a:prstGeom>
          <a:gradFill>
            <a:gsLst>
              <a:gs pos="62000">
                <a:srgbClr val="E3DEB8"/>
              </a:gs>
              <a:gs pos="100000">
                <a:srgbClr val="5B503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33595" y="2781935"/>
            <a:ext cx="2790190" cy="12312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Elastic Elasticsearch </a:t>
            </a:r>
            <a:r>
              <a:rPr lang="zh-CN" altLang="en-US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Kibana </a:t>
            </a:r>
            <a:r>
              <a:rPr lang="zh-CN" altLang="en-US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的源代码的 </a:t>
            </a:r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Apache 2.0 </a:t>
            </a:r>
            <a:r>
              <a:rPr lang="zh-CN" altLang="en-US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许可授权变更为双重许可模式；（SSPL 1.0 和 Elastic 许可（非</a:t>
            </a:r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OSI</a:t>
            </a:r>
            <a:r>
              <a:rPr lang="zh-CN" altLang="en-US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认可）</a:t>
            </a:r>
            <a:endParaRPr lang="zh-CN" altLang="en-US" sz="1600" b="0" i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燕尾形 23"/>
          <p:cNvSpPr/>
          <p:nvPr/>
        </p:nvSpPr>
        <p:spPr>
          <a:xfrm rot="10800000">
            <a:off x="4989830" y="4772025"/>
            <a:ext cx="2077720" cy="1362710"/>
          </a:xfrm>
          <a:prstGeom prst="chevron">
            <a:avLst/>
          </a:prstGeom>
          <a:gradFill>
            <a:gsLst>
              <a:gs pos="92000">
                <a:srgbClr val="F9F8CA"/>
              </a:gs>
              <a:gs pos="6000">
                <a:srgbClr val="4EAAD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29480" y="4767580"/>
            <a:ext cx="2790190" cy="13900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Aqua 通过简化 CLA、引入企业 CLA 来解决一些问题</a:t>
            </a:r>
            <a:r>
              <a:rPr lang="en-US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sz="1600" b="0" i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/>
            <a:r>
              <a:rPr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FSF 鼓励贡献者转让版权的同时，做出承诺，永远不会让他们的软件成为专有软件</a:t>
            </a:r>
            <a:r>
              <a:rPr lang="en-US" sz="1600" b="0" i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sz="1600" b="0" i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/>
            <a:endParaRPr sz="1600" b="0" i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/>
            <a:endParaRPr sz="1600" b="0" i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辨识开源许可证书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r>
              <a:rPr lang="zh-CN" altLang="en-US" sz="1700" b="1"/>
              <a:t>许可证是开源世界的常识定理，参与者应具备基本的辨识</a:t>
            </a:r>
            <a:r>
              <a:rPr lang="zh-CN" altLang="en-US" sz="1700" b="1"/>
              <a:t>能力</a:t>
            </a:r>
            <a:endParaRPr lang="zh-CN" altLang="en-US" sz="1700" b="1"/>
          </a:p>
        </p:txBody>
      </p: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5692775" y="3042285"/>
            <a:ext cx="6075680" cy="330644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92775" y="1420495"/>
            <a:ext cx="6050280" cy="48907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solidFill>
                  <a:schemeClr val="tx1"/>
                </a:solidFill>
              </a:rPr>
              <a:t>如何选择开源许可证？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550" y="574833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zh-CN" altLang="en-US" sz="1600" b="0" i="0">
                <a:solidFill>
                  <a:srgbClr val="191A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开源许可证是版权拥有人在法律</a:t>
            </a:r>
            <a:r>
              <a:rPr lang="zh-CN" altLang="en-US" sz="1600" b="0" i="0">
                <a:solidFill>
                  <a:srgbClr val="191A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层面明确允许用户可以免费地使用、修改、共享版权软件。</a:t>
            </a:r>
            <a:endParaRPr lang="zh-CN" altLang="en-US" sz="1600" b="0" i="0">
              <a:solidFill>
                <a:srgbClr val="191A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92775" y="2861945"/>
            <a:ext cx="2677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rgbClr val="223472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zh-CN" altLang="en-US">
                <a:solidFill>
                  <a:srgbClr val="223472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评估许可证的</a:t>
            </a:r>
            <a:r>
              <a:rPr lang="zh-CN" altLang="en-US">
                <a:solidFill>
                  <a:srgbClr val="223472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简便方法</a:t>
            </a:r>
            <a:endParaRPr lang="zh-CN" altLang="en-US" u="sng">
              <a:solidFill>
                <a:srgbClr val="223472"/>
              </a:solidFill>
              <a:latin typeface="Georgia" panose="02040502050405020303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78195" y="1732915"/>
            <a:ext cx="5612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幼圆" panose="02010509060101010101" charset="-122"/>
                <a:ea typeface="幼圆" panose="02010509060101010101" charset="-122"/>
              </a:rPr>
              <a:t>项目目标：选择与目标相符的许可证</a:t>
            </a:r>
            <a:endParaRPr lang="zh-CN" altLang="en-US" sz="1600"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600">
                <a:latin typeface="幼圆" panose="02010509060101010101" charset="-122"/>
                <a:ea typeface="幼圆" panose="02010509060101010101" charset="-122"/>
              </a:rPr>
              <a:t>社区贡献：激励和保障贡献者的权益</a:t>
            </a:r>
            <a:endParaRPr lang="zh-CN" altLang="en-US" sz="1600"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600">
                <a:latin typeface="幼圆" panose="02010509060101010101" charset="-122"/>
                <a:ea typeface="幼圆" panose="02010509060101010101" charset="-122"/>
              </a:rPr>
              <a:t>商业需求：允许情况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</a:rPr>
              <a:t>下，尽可能选择商业友好的许可证</a:t>
            </a:r>
            <a:endParaRPr lang="zh-CN" altLang="en-US" sz="1600"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600">
                <a:latin typeface="幼圆" panose="02010509060101010101" charset="-122"/>
                <a:ea typeface="幼圆" panose="02010509060101010101" charset="-122"/>
              </a:rPr>
              <a:t>法律合规：确保所选许可证符合当地法律法规的要求</a:t>
            </a:r>
            <a:endParaRPr lang="zh-CN" altLang="en-US" sz="160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75130" y="2151380"/>
            <a:ext cx="1760855" cy="12858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许可范围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879600" y="2869565"/>
            <a:ext cx="70675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授予权力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586355" y="2869565"/>
            <a:ext cx="70675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限制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条件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25190" y="2679700"/>
            <a:ext cx="1760855" cy="12858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版权保留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441700" y="3376295"/>
            <a:ext cx="894715" cy="3822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版权保留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336415" y="3397885"/>
            <a:ext cx="70675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贡献归属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74065" y="3376295"/>
            <a:ext cx="1760855" cy="12858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免责声明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90575" y="4072890"/>
            <a:ext cx="894715" cy="3822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不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担保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685290" y="4094480"/>
            <a:ext cx="70675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责任限制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392045" y="3527425"/>
            <a:ext cx="1602105" cy="9156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兼容条款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181350" y="4234815"/>
            <a:ext cx="1760855" cy="12858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其他条款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97860" y="4931410"/>
            <a:ext cx="894715" cy="3822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商标使用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092575" y="4953000"/>
            <a:ext cx="70675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贡献流程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90550" y="1427480"/>
            <a:ext cx="4950460" cy="435038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t" anchorCtr="0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52320" y="1638935"/>
            <a:ext cx="20929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许可证构成</a:t>
            </a:r>
            <a:endParaRPr lang="zh-CN" altLang="en-US" sz="2000" b="1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奉行开源贡献者</a:t>
            </a:r>
            <a:r>
              <a:rPr lang="zh-CN" altLang="en-US"/>
              <a:t>契约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r>
              <a:rPr lang="zh-CN" altLang="en-US" sz="1600" b="1"/>
              <a:t>每个人都应贡献</a:t>
            </a:r>
            <a:r>
              <a:rPr lang="zh-CN" altLang="en-US" sz="1600" b="1"/>
              <a:t>并受益于开源世界中的道德治理与契约约束</a:t>
            </a:r>
            <a:endParaRPr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2875280" y="2681605"/>
            <a:ext cx="280543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2014 年</a:t>
            </a:r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贡献者公约发布</a:t>
            </a:r>
            <a:endParaRPr lang="zh-CN" altLang="en-US" sz="14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algn="l"/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</a:t>
            </a:r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Contributor Covenant</a:t>
            </a:r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endParaRPr lang="zh-CN" altLang="en-US" sz="14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5280" y="5328920"/>
            <a:ext cx="280479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2020  Hippocratic License 2.1 </a:t>
            </a:r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加</a:t>
            </a:r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入道德条款的开源许可证</a:t>
            </a:r>
            <a:endParaRPr lang="en-US" altLang="zh-CN" sz="14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792470" y="1219200"/>
            <a:ext cx="6048375" cy="5115560"/>
            <a:chOff x="9122" y="1678"/>
            <a:chExt cx="9525" cy="8056"/>
          </a:xfrm>
        </p:grpSpPr>
        <p:sp>
          <p:nvSpPr>
            <p:cNvPr id="10" name="文本框 9"/>
            <p:cNvSpPr txBox="1"/>
            <p:nvPr/>
          </p:nvSpPr>
          <p:spPr>
            <a:xfrm>
              <a:off x="9122" y="1678"/>
              <a:ext cx="9525" cy="8056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marL="0" indent="0">
                <a:spcAft>
                  <a:spcPct val="60000"/>
                </a:spcAft>
              </a:pPr>
              <a:r>
                <a:rPr lang="zh-CN" altLang="en-US" sz="2400" b="1" i="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贡献者契约行为准则（</a:t>
              </a:r>
              <a:r>
                <a:rPr lang="en-US" altLang="zh-CN" sz="2400" b="1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Kernel</a:t>
              </a:r>
              <a:r>
                <a:rPr lang="zh-CN" altLang="en-US" sz="2400" b="1" i="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）</a:t>
              </a:r>
              <a:endParaRPr lang="zh-CN" altLang="en-US" sz="2400" b="1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ct val="60000"/>
                </a:spcAft>
              </a:pPr>
              <a:r>
                <a:rPr lang="zh-CN" altLang="en-US" sz="1400" b="1" i="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我们的誓言</a:t>
              </a:r>
              <a:endParaRPr lang="zh-CN" altLang="en-US" sz="1400" b="1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1800"/>
                </a:spcAft>
              </a:pPr>
              <a:r>
                <a:rPr lang="zh-CN" altLang="en-US" sz="1400" b="0" i="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为了营造一个开放、友好的环境，我们作为贡献者和维护人承诺，让我们的社区和参 与者，拥有一个无骚扰的体验，</a:t>
              </a:r>
              <a:r>
                <a:rPr lang="zh-CN" altLang="en-US" sz="1600" b="1" i="0">
                  <a:solidFill>
                    <a:srgbClr val="FF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无论年龄、体型、残疾、种族、性别特征、性别认同和表达、经验水平、教育程度、社会状况，经济地位、国籍、个人外貌、种族、宗教或性身份和取向</a:t>
              </a:r>
              <a:r>
                <a:rPr lang="zh-CN" altLang="en-US" sz="1400" b="0" i="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。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ct val="60000"/>
                </a:spcAft>
              </a:pPr>
              <a:r>
                <a:rPr lang="zh-CN" altLang="en-US" sz="1400" b="1" i="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我们的标准</a:t>
              </a:r>
              <a:endParaRPr lang="zh-CN" altLang="en-US" sz="1400" b="1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1800"/>
                </a:spcAft>
              </a:pP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141" y="5484"/>
              <a:ext cx="5506" cy="414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fontAlgn="auto">
                <a:lnSpc>
                  <a:spcPct val="100000"/>
                </a:lnSpc>
                <a:spcAft>
                  <a:spcPts val="1800"/>
                </a:spcAft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参与者的不可接受行为包括：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使用性意味的语言或意象以及不受欢迎的性注意或者更过分的行为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煽动、侮辱</a:t>
              </a:r>
              <a:r>
                <a:rPr lang="en-US" altLang="zh-CN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/</a:t>
              </a: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贬损评论以及个人或政治攻击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公开或私下骚扰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未经明确许可，发布他人的私人信息，如物理或电子地址。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在专业场合被合理认为不适当的其他行为</a:t>
              </a:r>
              <a:endParaRPr lang="zh-CN" altLang="en-US" sz="140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122" y="5509"/>
              <a:ext cx="4204" cy="418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fontAlgn="auto">
                <a:lnSpc>
                  <a:spcPct val="100000"/>
                </a:lnSpc>
                <a:spcAft>
                  <a:spcPts val="1800"/>
                </a:spcAft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有助于创造积极环境的行为包括：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使用欢迎和包容的语言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尊重不同的观点和经验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优雅地接受建设性的批评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关注什么对社区最有利</a:t>
              </a:r>
              <a:endParaRPr lang="zh-CN" altLang="en-US" sz="1400" b="0" i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indent="0" fontAlgn="auto">
                <a:lnSpc>
                  <a:spcPct val="100000"/>
                </a:lnSpc>
                <a:spcAft>
                  <a:spcPts val="900"/>
                </a:spcAft>
                <a:buFont typeface="Arial" panose="020B0604020202020204"/>
                <a:buChar char="•"/>
              </a:pPr>
              <a:r>
                <a:rPr lang="zh-CN" altLang="en-US" sz="1400">
                  <a:solidFill>
                    <a:srgbClr val="000000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对其他社区成员表示同情</a:t>
              </a:r>
              <a:endParaRPr lang="zh-CN" altLang="en-US" sz="140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36295" y="1367155"/>
            <a:ext cx="1717040" cy="15379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OSD&amp;</a:t>
            </a:r>
            <a:r>
              <a:rPr lang="en-US" altLang="zh-CN" sz="160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FSD</a:t>
            </a:r>
            <a:endParaRPr lang="en-US" altLang="zh-CN" sz="160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ctr"/>
            <a:r>
              <a:rPr lang="en-US" altLang="zh-CN" sz="100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「</a:t>
            </a:r>
            <a:r>
              <a:rPr lang="en-US" altLang="zh-CN" sz="10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Freedom Zero</a:t>
            </a:r>
            <a:r>
              <a:rPr lang="en-US" altLang="zh-CN" sz="100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」</a:t>
            </a:r>
            <a:endParaRPr lang="en-US" altLang="zh-CN" sz="1000">
              <a:solidFill>
                <a:srgbClr val="191B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6295" y="4796790"/>
            <a:ext cx="1717040" cy="15379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OES</a:t>
            </a:r>
            <a:endParaRPr lang="en-US" altLang="zh-CN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r>
              <a:rPr lang="en-US" altLang="zh-CN" sz="80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ORG Ethical Source</a:t>
            </a:r>
            <a:endParaRPr lang="en-US" altLang="zh-CN" sz="80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46070" y="3413125"/>
            <a:ext cx="283464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201</a:t>
            </a:r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年</a:t>
            </a:r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GitHub 增加功能</a:t>
            </a:r>
            <a:endParaRPr lang="zh-CN" altLang="en-US" sz="14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algn="ctr"/>
            <a:r>
              <a:rPr lang="zh-CN" alt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引入</a:t>
            </a:r>
            <a:r>
              <a:rPr lang="en-US" altLang="zh-CN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Contributor Covenant</a:t>
            </a:r>
            <a:endParaRPr lang="zh-CN" altLang="en-US" sz="14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67660" y="4215130"/>
            <a:ext cx="281305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2018 </a:t>
            </a:r>
            <a:r>
              <a:rPr sz="14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Linux 采用了 Contributor Covenant v1.4 </a:t>
            </a:r>
            <a:endParaRPr sz="14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cxnSp>
        <p:nvCxnSpPr>
          <p:cNvPr id="18" name="直接箭头连接符 17"/>
          <p:cNvCxnSpPr>
            <a:stCxn id="14" idx="4"/>
            <a:endCxn id="15" idx="0"/>
          </p:cNvCxnSpPr>
          <p:nvPr/>
        </p:nvCxnSpPr>
        <p:spPr>
          <a:xfrm>
            <a:off x="1694815" y="2905125"/>
            <a:ext cx="0" cy="189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1" idx="4"/>
            <a:endCxn id="17" idx="2"/>
          </p:cNvCxnSpPr>
          <p:nvPr/>
        </p:nvCxnSpPr>
        <p:spPr>
          <a:xfrm>
            <a:off x="4274185" y="2019300"/>
            <a:ext cx="0" cy="271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5" idx="6"/>
          </p:cNvCxnSpPr>
          <p:nvPr/>
        </p:nvCxnSpPr>
        <p:spPr>
          <a:xfrm flipH="1">
            <a:off x="2553335" y="4737100"/>
            <a:ext cx="1720850" cy="82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73220" y="1815465"/>
            <a:ext cx="201930" cy="2038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50540" y="1625600"/>
            <a:ext cx="2454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华文细黑" panose="02010600040101010101" charset="-122"/>
                <a:ea typeface="华文细黑" panose="02010600040101010101" charset="-122"/>
              </a:rPr>
              <a:t>www.contributor-covenant.org</a:t>
            </a:r>
            <a:endParaRPr lang="zh-CN" altLang="en-US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3555" y="2667635"/>
            <a:ext cx="2371725" cy="46545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zh-CN" altLang="en-US" sz="1000" b="0" i="0">
                <a:solidFill>
                  <a:srgbClr val="4D4D4D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 </a:t>
            </a:r>
            <a:r>
              <a:rPr lang="en-US" altLang="zh-CN" sz="1000" b="0" i="0">
                <a:solidFill>
                  <a:srgbClr val="4D4D4D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 </a:t>
            </a:r>
            <a:r>
              <a:rPr lang="zh-CN" altLang="en-US" sz="1000" b="0" i="0">
                <a:solidFill>
                  <a:srgbClr val="4D4D4D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条“不歧视领域”：该许可证不得限制任何人在特定领域内使用该程序。</a:t>
            </a:r>
            <a:endParaRPr lang="zh-CN" altLang="en-US" sz="1000" b="0" i="0">
              <a:solidFill>
                <a:srgbClr val="4D4D4D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930" y="5874385"/>
            <a:ext cx="213614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000" b="0" i="0">
                <a:solidFill>
                  <a:srgbClr val="191B1F"/>
                </a:solidFill>
                <a:latin typeface="华文细黑" panose="02010600040101010101" charset="-122"/>
                <a:ea typeface="华文细黑" panose="02010600040101010101" charset="-122"/>
              </a:rPr>
              <a:t>以授权开发者利用他们的技术才能为社会做好事，并防止伤害。</a:t>
            </a:r>
            <a:endParaRPr lang="zh-CN" altLang="en-US" sz="1000" b="0" i="0">
              <a:solidFill>
                <a:srgbClr val="191B1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335" y="3457575"/>
            <a:ext cx="236156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200" b="0" i="0">
                <a:solidFill>
                  <a:schemeClr val="bg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hlinkClick r:id="rId1"/>
              </a:rPr>
              <a:t>国际开源界对于道德和平权的争论</a:t>
            </a:r>
            <a:r>
              <a:rPr lang="en-US" altLang="zh-CN" sz="1200" b="0" i="0">
                <a:solidFill>
                  <a:schemeClr val="bg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方兴未艾，数据科学从业者 Christopher Moran 把机器学习正面临的道德危机归咎于</a:t>
            </a:r>
            <a:r>
              <a:rPr lang="en-US" altLang="zh-CN" sz="1200" b="0" i="0">
                <a:solidFill>
                  <a:schemeClr val="bg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hlinkClick r:id="rId2"/>
              </a:rPr>
              <a:t>开源许可证的过分自由</a:t>
            </a:r>
            <a:r>
              <a:rPr lang="en-US" altLang="zh-CN" sz="1200" b="0" i="0">
                <a:solidFill>
                  <a:schemeClr val="bg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。</a:t>
            </a:r>
            <a:endParaRPr lang="en-US" altLang="zh-CN" sz="1200" b="0" i="0">
              <a:solidFill>
                <a:schemeClr val="bg1">
                  <a:lumMod val="5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梳理常见问题与隐患</a:t>
            </a:r>
            <a:endParaRPr kumimoji="1"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b="1"/>
              <a:t>从贡献者视角、以典型贡献</a:t>
            </a:r>
            <a:r>
              <a:rPr kumimoji="1" lang="zh-CN" altLang="en-US" sz="1600" b="1">
                <a:solidFill>
                  <a:srgbClr val="00B050"/>
                </a:solidFill>
              </a:rPr>
              <a:t>流程</a:t>
            </a:r>
            <a:r>
              <a:rPr kumimoji="1" lang="zh-CN" altLang="en-US" sz="1600" b="1"/>
              <a:t>标识常见问题</a:t>
            </a:r>
            <a:endParaRPr kumimoji="1" lang="zh-CN" altLang="en-US" sz="1600" b="1"/>
          </a:p>
        </p:txBody>
      </p:sp>
      <p:sp>
        <p:nvSpPr>
          <p:cNvPr id="6" name="矩形 5"/>
          <p:cNvSpPr/>
          <p:nvPr/>
        </p:nvSpPr>
        <p:spPr>
          <a:xfrm>
            <a:off x="637540" y="1429385"/>
            <a:ext cx="3133090" cy="3208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入门许可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7620" y="1417320"/>
            <a:ext cx="7767955" cy="321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贡献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过程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7390" y="4697095"/>
            <a:ext cx="3258820" cy="1626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其他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905" y="4696460"/>
            <a:ext cx="7626350" cy="1612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共建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</a:rPr>
              <a:t>共治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27390" y="5061585"/>
            <a:ext cx="3258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）合规</a:t>
            </a:r>
            <a:r>
              <a:rPr lang="en-US" altLang="zh-CN" sz="1400"/>
              <a:t>SIG</a:t>
            </a:r>
            <a:r>
              <a:rPr lang="zh-CN" altLang="en-US" sz="1400"/>
              <a:t>在</a:t>
            </a:r>
            <a:r>
              <a:rPr lang="en-US" altLang="zh-CN" sz="1400"/>
              <a:t>AI</a:t>
            </a:r>
            <a:r>
              <a:rPr lang="zh-CN" altLang="en-US" sz="1400"/>
              <a:t>（模型、数据等）开源利用方向缺乏投入和成果；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075430" y="1790065"/>
            <a:ext cx="3783330" cy="2807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代码贡献</a:t>
            </a:r>
            <a:endParaRPr lang="zh-CN" altLang="en-US" b="1"/>
          </a:p>
          <a:p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）对 License 引入的随意性：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部分贡献者在引入第三方代码或库时，并未充分了解 License 的兼容性问题可能导致的许可证冲突；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没有向合规</a:t>
            </a:r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sig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解释 License 兼容性的重要性，以及如何在引入外部代码时进行 License 审查。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）不了解 PR 门禁扫描的目的和意义，选择性忽略门禁的安全风险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提示信息；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）代码评审不细致，甚至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维护者在内忽视门禁提示的</a:t>
            </a:r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license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风险；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42275" y="1790065"/>
            <a:ext cx="3203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非代码贡献</a:t>
            </a:r>
            <a:endParaRPr lang="zh-CN" altLang="en-US" b="1"/>
          </a:p>
          <a:p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1）openEuler相关的文字、图片、PPT资料中出现‘GC’、“XC”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“GQ”等敏感词汇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或图片；</a:t>
            </a:r>
            <a:endParaRPr kumimoji="1" lang="en-US" altLang="zh-CN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kumimoji="1" lang="en-US" altLang="zh-CN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2）共享的商业案例中未充分获得对客户授权或者授权形式不正规；可能会涉及到用户的个人信息或隐私数据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kumimoji="1" lang="en-US" altLang="zh-CN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kumimoji="1"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）知识产权</a:t>
            </a:r>
            <a:r>
              <a:rPr kumimoji="1"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真实性审查不足；</a:t>
            </a:r>
            <a:endParaRPr kumimoji="1"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190" y="2080260"/>
            <a:ext cx="2727960" cy="2277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r>
              <a:rPr kumimoji="1" lang="zh-CN" altLang="en-US" sz="1400">
                <a:sym typeface="+mn-ea"/>
              </a:rPr>
              <a:t>未</a:t>
            </a:r>
            <a:r>
              <a:rPr kumimoji="1" lang="zh-CN" altLang="en-US" sz="1400">
                <a:sym typeface="+mn-ea"/>
              </a:rPr>
              <a:t>仔细阅读贡献协议，对</a:t>
            </a:r>
            <a:r>
              <a:rPr kumimoji="1" lang="zh-CN" altLang="en-US" sz="1400">
                <a:sym typeface="+mn-ea"/>
              </a:rPr>
              <a:t>贡献协议理解不足，企业授权人管理者：</a:t>
            </a:r>
            <a:endParaRPr kumimoji="1" lang="zh-CN" altLang="en-US" sz="1400">
              <a:sym typeface="+mn-ea"/>
            </a:endParaRPr>
          </a:p>
          <a:p>
            <a:pPr algn="l"/>
            <a:endParaRPr kumimoji="1" lang="zh-CN" altLang="en-US" sz="1400">
              <a:sym typeface="+mn-ea"/>
            </a:endParaRPr>
          </a:p>
          <a:p>
            <a:pPr algn="l"/>
            <a:r>
              <a:rPr kumimoji="1" lang="en-US" altLang="zh-CN" sz="1400">
                <a:sym typeface="+mn-ea"/>
              </a:rPr>
              <a:t>2</a:t>
            </a:r>
            <a:r>
              <a:rPr kumimoji="1" lang="zh-CN" altLang="en-US" sz="1400">
                <a:sym typeface="+mn-ea"/>
              </a:rPr>
              <a:t>）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混淆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员工</a:t>
            </a:r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CLA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与个人</a:t>
            </a:r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CLA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，使用个人邮箱签署企业员工</a:t>
            </a:r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CLA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endParaRPr lang="en-US" altLang="zh-CN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）未阅读openEuler项目群开源治理制度社区行为准则；</a:t>
            </a:r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5335" y="5061585"/>
            <a:ext cx="7266940" cy="1383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400" b="0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沟通不畅：开源项目通常由来自不同组织或公司、不同背景的人共同参与，松散的组织架构导致沟通不畅，潜在导致误解、冲突和项目进展缓慢。微信群经常看见类似</a:t>
            </a:r>
            <a:r>
              <a:rPr lang="zh-CN" altLang="en-US" sz="1400" b="0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抱怨。</a:t>
            </a:r>
            <a:endParaRPr lang="zh-CN" altLang="en-US" sz="1400" b="0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algn="l"/>
            <a:endParaRPr lang="zh-CN" altLang="en-US" sz="1400" b="0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algn="l"/>
            <a:r>
              <a:rPr lang="zh-CN" altLang="en-US" sz="1400" b="0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缺乏合作精神：有些贡献者可能过于关注的自身组织利益或个人目标，潜意识中将自己的</a:t>
            </a:r>
            <a:r>
              <a:rPr lang="en-US" altLang="zh-CN" sz="1400" b="0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KPI</a:t>
            </a:r>
            <a:r>
              <a:rPr lang="zh-CN" altLang="en-US" sz="1400" b="0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强加于社区，从而影响项目的整体效果；</a:t>
            </a:r>
            <a:endParaRPr lang="zh-CN" altLang="en-US" sz="1400" b="0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algn="l"/>
            <a:endParaRPr lang="zh-CN" altLang="en-US" sz="1400" b="0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721932,4364974]}"/>
</p:tagLst>
</file>

<file path=ppt/tags/tag2.xml><?xml version="1.0" encoding="utf-8"?>
<p:tagLst xmlns:p="http://schemas.openxmlformats.org/presentationml/2006/main">
  <p:tag name="RESOURCE_RECORD_KEY" val="{&quot;13&quot;:[4364974]}"/>
</p:tagLst>
</file>

<file path=ppt/tags/tag3.xml><?xml version="1.0" encoding="utf-8"?>
<p:tagLst xmlns:p="http://schemas.openxmlformats.org/presentationml/2006/main">
  <p:tag name="commondata" val="eyJoZGlkIjoiN2M1ZDQxNmYxOGUxMWVkMGNiODFkYmI3MmVjODNhZTcifQ=="/>
  <p:tag name="resource_record_key" val="{&quot;13&quot;:[4721932,4364974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3949</Words>
  <Application>WPS 演示</Application>
  <PresentationFormat>宽屏</PresentationFormat>
  <Paragraphs>289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华文细黑</vt:lpstr>
      <vt:lpstr>幼圆</vt:lpstr>
      <vt:lpstr>Georgia</vt:lpstr>
      <vt:lpstr>Arial</vt:lpstr>
      <vt:lpstr>Inter</vt:lpstr>
      <vt:lpstr>Segoe Print</vt:lpstr>
      <vt:lpstr>Arial Unicode MS</vt:lpstr>
      <vt:lpstr>等线</vt:lpstr>
      <vt:lpstr>Office 主题​​</vt:lpstr>
      <vt:lpstr>1_Office 主题​​</vt:lpstr>
      <vt:lpstr>开源社区贡献者的合规遵从意识提升</vt:lpstr>
      <vt:lpstr>目录</vt:lpstr>
      <vt:lpstr>合规遵从的和与争</vt:lpstr>
      <vt:lpstr>了解合规遵从内涵</vt:lpstr>
      <vt:lpstr>知悉开源运行机制</vt:lpstr>
      <vt:lpstr>理解贡献者许可协议</vt:lpstr>
      <vt:lpstr>辨识开源许可证书</vt:lpstr>
      <vt:lpstr>奉行开源贡献者契约</vt:lpstr>
      <vt:lpstr>梳理常见问题与隐患</vt:lpstr>
      <vt:lpstr>贡献者合规遵从建议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刚刚</cp:lastModifiedBy>
  <cp:revision>76</cp:revision>
  <dcterms:created xsi:type="dcterms:W3CDTF">2023-10-13T08:11:00Z</dcterms:created>
  <dcterms:modified xsi:type="dcterms:W3CDTF">2024-11-06T06:30:04Z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>F5A4EB2F87134A788CC06E6ACEC89227_12</vt:lpwstr>
  </property>
  <property fmtid="{D5CDD505-2E9C-101B-9397-08002B2CF9AE}" pid="6" name="KSOProductBuildVer">
    <vt:lpwstr>2052-12.1.0.17857</vt:lpwstr>
  </property>
</Properties>
</file>