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6.xml" ContentType="application/vnd.openxmlformats-officedocument.presentationml.slideLayout+xml"/>
  <Override PartName="/ppt/theme/theme7.xml" ContentType="application/vnd.openxmlformats-officedocument.theme+xml"/>
  <Override PartName="/ppt/slideLayouts/slideLayout7.xml" ContentType="application/vnd.openxmlformats-officedocument.presentationml.slideLayout+xml"/>
  <Override PartName="/ppt/theme/theme8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  <p:sldMasterId id="2147483651" r:id="rId3"/>
    <p:sldMasterId id="2147483653" r:id="rId4"/>
    <p:sldMasterId id="2147483659" r:id="rId5"/>
    <p:sldMasterId id="2147483681" r:id="rId6"/>
    <p:sldMasterId id="2147483687" r:id="rId7"/>
    <p:sldMasterId id="2147483690" r:id="rId8"/>
    <p:sldMasterId id="2147483694" r:id="rId9"/>
  </p:sldMasterIdLst>
  <p:notesMasterIdLst>
    <p:notesMasterId r:id="rId22"/>
  </p:notesMasterIdLst>
  <p:handoutMasterIdLst>
    <p:handoutMasterId r:id="rId23"/>
  </p:handoutMasterIdLst>
  <p:sldIdLst>
    <p:sldId id="2147476005" r:id="rId10"/>
    <p:sldId id="2147475983" r:id="rId11"/>
    <p:sldId id="2147475985" r:id="rId12"/>
    <p:sldId id="2147476009" r:id="rId13"/>
    <p:sldId id="2147476012" r:id="rId14"/>
    <p:sldId id="2147476006" r:id="rId15"/>
    <p:sldId id="2147476007" r:id="rId16"/>
    <p:sldId id="2147476010" r:id="rId17"/>
    <p:sldId id="2147476004" r:id="rId18"/>
    <p:sldId id="2147476068" r:id="rId19"/>
    <p:sldId id="2147475986" r:id="rId20"/>
    <p:sldId id="280" r:id="rId21"/>
  </p:sldIdLst>
  <p:sldSz cx="121967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71214A7-9691-49B1-A5EF-B2BA1FADD673}">
          <p14:sldIdLst>
            <p14:sldId id="2147476005"/>
            <p14:sldId id="2147475983"/>
            <p14:sldId id="2147475985"/>
            <p14:sldId id="2147476009"/>
            <p14:sldId id="2147476012"/>
            <p14:sldId id="2147476006"/>
            <p14:sldId id="2147476007"/>
            <p14:sldId id="2147476010"/>
            <p14:sldId id="2147476004"/>
            <p14:sldId id="2147476068"/>
            <p14:sldId id="2147475986"/>
          </p14:sldIdLst>
        </p14:section>
        <p14:section name="默认节" id="{0459C3FA-24B0-4719-8419-2DE3895F4F5B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gli" initials="t" lastIdx="1" clrIdx="0">
    <p:extLst>
      <p:ext uri="{19B8F6BF-5375-455C-9EA6-DF929625EA0E}">
        <p15:presenceInfo xmlns:p15="http://schemas.microsoft.com/office/powerpoint/2012/main" userId="tong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9002F"/>
    <a:srgbClr val="ECECEC"/>
    <a:srgbClr val="1C1C1C"/>
    <a:srgbClr val="DFF3D2"/>
    <a:srgbClr val="000000"/>
    <a:srgbClr val="F2F2F2"/>
    <a:srgbClr val="C8C8C8"/>
    <a:srgbClr val="595757"/>
    <a:srgbClr val="221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7" autoAdjust="0"/>
    <p:restoredTop sz="94354" autoAdjust="0"/>
  </p:normalViewPr>
  <p:slideViewPr>
    <p:cSldViewPr snapToGrid="0" snapToObjects="1">
      <p:cViewPr varScale="1">
        <p:scale>
          <a:sx n="90" d="100"/>
          <a:sy n="90" d="100"/>
        </p:scale>
        <p:origin x="5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565641534625352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94A-44A4-AEC5-4A81D8026162}"/>
                </c:ext>
              </c:extLst>
            </c:dLbl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SM2签名</c:v>
                </c:pt>
                <c:pt idx="1">
                  <c:v>SM2验签</c:v>
                </c:pt>
                <c:pt idx="2">
                  <c:v>SM3</c:v>
                </c:pt>
                <c:pt idx="3">
                  <c:v>SM4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3.8450000000000002</c:v>
                </c:pt>
                <c:pt idx="1">
                  <c:v>1.0960000000000001</c:v>
                </c:pt>
                <c:pt idx="2">
                  <c:v>1.3460000000000001</c:v>
                </c:pt>
                <c:pt idx="3">
                  <c:v>6.6459999999999999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4A-44A4-AEC5-4A81D80261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7"/>
        <c:axId val="-1565171952"/>
        <c:axId val="-1565190992"/>
      </c:barChart>
      <c:catAx>
        <c:axId val="-156517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-1565190992"/>
        <c:crosses val="autoZero"/>
        <c:auto val="1"/>
        <c:lblAlgn val="ctr"/>
        <c:lblOffset val="100"/>
        <c:noMultiLvlLbl val="0"/>
      </c:catAx>
      <c:valAx>
        <c:axId val="-156519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-1565171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7326F3-4732-B74B-9C70-D0992466E4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295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07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7326F3-4732-B74B-9C70-D0992466E4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288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74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98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35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92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86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D6E68DC-37A2-4E37-A354-0812B3D38E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620" y="1843088"/>
            <a:ext cx="10122060" cy="3013725"/>
          </a:xfrm>
          <a:prstGeom prst="rect">
            <a:avLst/>
          </a:prstGeom>
        </p:spPr>
        <p:txBody>
          <a:bodyPr tIns="90000" bIns="90000"/>
          <a:lstStyle>
            <a:lvl1pPr marL="412750" indent="-398463">
              <a:lnSpc>
                <a:spcPct val="150000"/>
              </a:lnSpc>
              <a:buFont typeface="+mj-lt"/>
              <a:buAutoNum type="arabicPeriod"/>
              <a:tabLst/>
              <a:defRPr sz="2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12750" indent="-398463">
              <a:buFont typeface="+mj-lt"/>
              <a:buAutoNum type="arabicPeriod"/>
              <a:tabLst/>
              <a:defRPr/>
            </a:lvl2pPr>
            <a:lvl3pPr marL="14287" indent="0">
              <a:buFont typeface="+mj-lt"/>
              <a:buNone/>
              <a:tabLst/>
              <a:defRPr sz="2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4287" indent="0">
              <a:buFont typeface="+mj-lt"/>
              <a:buNone/>
              <a:tabLst/>
              <a:defRPr sz="2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4287" indent="0">
              <a:buFont typeface="+mj-lt"/>
              <a:buNone/>
              <a:tabLst/>
              <a:defRPr sz="2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</p:txBody>
      </p:sp>
      <p:cxnSp>
        <p:nvCxnSpPr>
          <p:cNvPr id="7" name="直线连接符 14">
            <a:extLst>
              <a:ext uri="{FF2B5EF4-FFF2-40B4-BE49-F238E27FC236}">
                <a16:creationId xmlns:a16="http://schemas.microsoft.com/office/drawing/2014/main" id="{4D0E22D3-AFDE-498F-BA95-9F0C962BAD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5715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16">
            <a:extLst>
              <a:ext uri="{FF2B5EF4-FFF2-40B4-BE49-F238E27FC236}">
                <a16:creationId xmlns:a16="http://schemas.microsoft.com/office/drawing/2014/main" id="{0B7E6D7B-023A-4178-93AE-9C8D040E1D26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60874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2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705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28930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770" algn="ctr"/>
              </a:tabLst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98550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770" algn="ctr"/>
              </a:tabLst>
              <a:defRPr sz="13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930" marR="0" lvl="1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50" marR="0" lvl="2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50" marR="0" lvl="2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7FE49-1106-4D96-91B8-C4946CE3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0363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293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186621D3-9C38-41C9-8B45-1F724CCAFF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6592" y="2073966"/>
            <a:ext cx="9144000" cy="693185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鲲鹏课程主标题</a:t>
            </a:r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367773DD-8A64-4BC4-8A9E-562455E47E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6592" y="2910372"/>
            <a:ext cx="9144000" cy="51938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鲲鹏课程副标题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F29F5F-63A6-4E80-A525-57018E469E7C}"/>
              </a:ext>
            </a:extLst>
          </p:cNvPr>
          <p:cNvSpPr/>
          <p:nvPr userDrawn="1"/>
        </p:nvSpPr>
        <p:spPr>
          <a:xfrm>
            <a:off x="672412" y="2709317"/>
            <a:ext cx="910203" cy="57833"/>
          </a:xfrm>
          <a:prstGeom prst="rect">
            <a:avLst/>
          </a:prstGeom>
          <a:solidFill>
            <a:srgbClr val="246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31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7FE49-1106-4D96-91B8-C4946CE3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0363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5401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3620" y="1843088"/>
            <a:ext cx="10122060" cy="3013725"/>
          </a:xfrm>
          <a:prstGeom prst="rect">
            <a:avLst/>
          </a:prstGeom>
        </p:spPr>
        <p:txBody>
          <a:bodyPr tIns="90000" bIns="90000"/>
          <a:lstStyle>
            <a:lvl1pPr marL="412750" indent="-398780">
              <a:lnSpc>
                <a:spcPct val="70000"/>
              </a:lnSpc>
              <a:buFont typeface="+mj-lt"/>
              <a:buAutoNum type="arabicPeriod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12750" indent="-398780">
              <a:buFont typeface="+mj-lt"/>
              <a:buAutoNum type="arabicPeriod"/>
              <a:defRPr/>
            </a:lvl2pPr>
            <a:lvl3pPr marL="13970" indent="0">
              <a:buFont typeface="+mj-lt"/>
              <a:buNone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970" indent="0">
              <a:buFont typeface="+mj-lt"/>
              <a:buNone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3970" indent="0">
              <a:buFont typeface="+mj-lt"/>
              <a:buNone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</p:txBody>
      </p:sp>
      <p:cxnSp>
        <p:nvCxnSpPr>
          <p:cNvPr id="3" name="直线连接符 14"/>
          <p:cNvCxnSpPr/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16"/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55962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6CC03-52E3-421A-89DD-96E6E9D47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0363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9266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838" y="6114053"/>
            <a:ext cx="2037281" cy="428146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10017324" y="6174238"/>
            <a:ext cx="131768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openHiTLS</a:t>
            </a:r>
            <a:endParaRPr kumimoji="1"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838" y="6114053"/>
            <a:ext cx="2037281" cy="428146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10017324" y="6174238"/>
            <a:ext cx="131768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openHiTLS</a:t>
            </a:r>
            <a:endParaRPr kumimoji="1"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64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/>
          <p:cNvGrpSpPr>
            <a:grpSpLocks noChangeAspect="1"/>
          </p:cNvGrpSpPr>
          <p:nvPr userDrawn="1"/>
        </p:nvGrpSpPr>
        <p:grpSpPr>
          <a:xfrm>
            <a:off x="12290470" y="2625389"/>
            <a:ext cx="1967973" cy="4233515"/>
            <a:chOff x="5343885" y="-48857"/>
            <a:chExt cx="3271316" cy="7037279"/>
          </a:xfrm>
        </p:grpSpPr>
        <p:sp>
          <p:nvSpPr>
            <p:cNvPr id="89" name="矩形 13"/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196/0/84</a:t>
              </a:r>
            </a:p>
          </p:txBody>
        </p:sp>
        <p:sp>
          <p:nvSpPr>
            <p:cNvPr id="90" name="文本框 15"/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/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203/55/120</a:t>
              </a:r>
            </a:p>
          </p:txBody>
        </p:sp>
        <p:sp>
          <p:nvSpPr>
            <p:cNvPr id="92" name="矩形 13"/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237/109/0</a:t>
              </a:r>
            </a:p>
          </p:txBody>
        </p:sp>
        <p:sp>
          <p:nvSpPr>
            <p:cNvPr id="93" name="矩形 13"/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153/54/54</a:t>
              </a:r>
            </a:p>
          </p:txBody>
        </p:sp>
        <p:sp>
          <p:nvSpPr>
            <p:cNvPr id="94" name="矩形 13"/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98/178/48</a:t>
              </a:r>
            </a:p>
          </p:txBody>
        </p:sp>
        <p:sp>
          <p:nvSpPr>
            <p:cNvPr id="95" name="矩形 13"/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242/137/68</a:t>
              </a:r>
            </a:p>
          </p:txBody>
        </p:sp>
        <p:sp>
          <p:nvSpPr>
            <p:cNvPr id="96" name="矩形 13"/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199/0/11  </a:t>
              </a:r>
            </a:p>
          </p:txBody>
        </p:sp>
        <p:sp>
          <p:nvSpPr>
            <p:cNvPr id="97" name="文本框 15"/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/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200/16/46  </a:t>
              </a:r>
            </a:p>
          </p:txBody>
        </p:sp>
        <p:sp>
          <p:nvSpPr>
            <p:cNvPr id="99" name="矩形 13"/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127/0/1</a:t>
              </a:r>
            </a:p>
          </p:txBody>
        </p:sp>
        <p:sp>
          <p:nvSpPr>
            <p:cNvPr id="100" name="矩形 13"/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52/200/0</a:t>
              </a:r>
            </a:p>
          </p:txBody>
        </p:sp>
        <p:sp>
          <p:nvSpPr>
            <p:cNvPr id="101" name="矩形 13"/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48/181/197</a:t>
              </a:r>
            </a:p>
          </p:txBody>
        </p:sp>
        <p:sp>
          <p:nvSpPr>
            <p:cNvPr id="102" name="矩形 13"/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129/193/95</a:t>
              </a:r>
            </a:p>
          </p:txBody>
        </p:sp>
        <p:sp>
          <p:nvSpPr>
            <p:cNvPr id="103" name="矩形 13"/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253/211/81</a:t>
              </a:r>
            </a:p>
          </p:txBody>
        </p:sp>
        <p:sp>
          <p:nvSpPr>
            <p:cNvPr id="104" name="矩形 13"/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86/196/210</a:t>
              </a:r>
            </a:p>
          </p:txBody>
        </p:sp>
        <p:sp>
          <p:nvSpPr>
            <p:cNvPr id="105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211/57/65</a:t>
              </a:r>
            </a:p>
          </p:txBody>
        </p:sp>
        <p:sp>
          <p:nvSpPr>
            <p:cNvPr id="106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211/56/89</a:t>
              </a:r>
            </a:p>
          </p:txBody>
        </p:sp>
        <p:sp>
          <p:nvSpPr>
            <p:cNvPr id="107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221/128/170</a:t>
              </a:r>
            </a:p>
          </p:txBody>
        </p:sp>
        <p:sp>
          <p:nvSpPr>
            <p:cNvPr id="108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191/128/130</a:t>
              </a:r>
            </a:p>
          </p:txBody>
        </p:sp>
        <p:sp>
          <p:nvSpPr>
            <p:cNvPr id="109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246/183/140</a:t>
              </a:r>
            </a:p>
          </p:txBody>
        </p:sp>
        <p:sp>
          <p:nvSpPr>
            <p:cNvPr id="110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176/216/156</a:t>
              </a:r>
            </a:p>
          </p:txBody>
        </p:sp>
        <p:sp>
          <p:nvSpPr>
            <p:cNvPr id="111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253/227/181</a:t>
              </a:r>
            </a:p>
          </p:txBody>
        </p:sp>
        <p:sp>
          <p:nvSpPr>
            <p:cNvPr id="112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148/218/226</a:t>
              </a:r>
            </a:p>
          </p:txBody>
        </p:sp>
        <p:sp>
          <p:nvSpPr>
            <p:cNvPr id="113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226/129/137</a:t>
              </a:r>
            </a:p>
          </p:txBody>
        </p:sp>
        <p:sp>
          <p:nvSpPr>
            <p:cNvPr id="114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226/129/152</a:t>
              </a:r>
            </a:p>
          </p:txBody>
        </p:sp>
        <p:sp>
          <p:nvSpPr>
            <p:cNvPr id="115" name="矩形 13"/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235/179/204</a:t>
              </a:r>
            </a:p>
          </p:txBody>
        </p:sp>
        <p:sp>
          <p:nvSpPr>
            <p:cNvPr id="116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216/179/179</a:t>
              </a:r>
            </a:p>
          </p:txBody>
        </p:sp>
        <p:sp>
          <p:nvSpPr>
            <p:cNvPr id="117" name="矩形 13"/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250/211/187</a:t>
              </a:r>
            </a:p>
          </p:txBody>
        </p:sp>
        <p:sp>
          <p:nvSpPr>
            <p:cNvPr id="118" name="矩形 13"/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208/232/196</a:t>
              </a:r>
            </a:p>
          </p:txBody>
        </p:sp>
        <p:sp>
          <p:nvSpPr>
            <p:cNvPr id="119" name="矩形 13"/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254/238/193</a:t>
              </a:r>
            </a:p>
          </p:txBody>
        </p:sp>
        <p:sp>
          <p:nvSpPr>
            <p:cNvPr id="120" name="矩形 13"/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190/233/238</a:t>
              </a:r>
            </a:p>
          </p:txBody>
        </p:sp>
        <p:sp>
          <p:nvSpPr>
            <p:cNvPr id="121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239/178/184</a:t>
              </a:r>
            </a:p>
          </p:txBody>
        </p:sp>
        <p:sp>
          <p:nvSpPr>
            <p:cNvPr id="122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238/179/193</a:t>
              </a:r>
            </a:p>
          </p:txBody>
        </p:sp>
        <p:sp>
          <p:nvSpPr>
            <p:cNvPr id="123" name="矩形 13"/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0/0/0</a:t>
              </a:r>
            </a:p>
          </p:txBody>
        </p:sp>
        <p:sp>
          <p:nvSpPr>
            <p:cNvPr id="124" name="矩形 13"/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89/87/87</a:t>
              </a:r>
            </a:p>
          </p:txBody>
        </p:sp>
        <p:sp>
          <p:nvSpPr>
            <p:cNvPr id="125" name="矩形 13"/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</a:t>
              </a:r>
            </a:p>
          </p:txBody>
        </p:sp>
        <p:sp>
          <p:nvSpPr>
            <p:cNvPr id="126" name="矩形 13"/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</a:t>
              </a:r>
            </a:p>
          </p:txBody>
        </p:sp>
        <p:sp>
          <p:nvSpPr>
            <p:cNvPr id="127" name="矩形 13"/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221</a:t>
              </a:r>
            </a:p>
          </p:txBody>
        </p:sp>
        <p:sp>
          <p:nvSpPr>
            <p:cNvPr id="128" name="矩形 13"/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</a:t>
              </a:r>
            </a:p>
          </p:txBody>
        </p:sp>
      </p:grpSp>
      <p:pic>
        <p:nvPicPr>
          <p:cNvPr id="46" name="图片 4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28" b="-18749"/>
          <a:stretch/>
        </p:blipFill>
        <p:spPr>
          <a:xfrm>
            <a:off x="9471839" y="6114053"/>
            <a:ext cx="476160" cy="50842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10017324" y="6174238"/>
            <a:ext cx="131768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openHiTLS</a:t>
            </a:r>
            <a:endParaRPr kumimoji="1"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969" y="1467870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hank you.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838" y="6114053"/>
            <a:ext cx="2037281" cy="428146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10017324" y="6174238"/>
            <a:ext cx="131768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openHiTLS</a:t>
            </a:r>
            <a:endParaRPr kumimoji="1"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None/>
        <a:defRPr sz="1820" kern="12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372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F1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0" y="2625389"/>
            <a:ext cx="1967973" cy="4233515"/>
            <a:chOff x="5343885" y="-48857"/>
            <a:chExt cx="3271316" cy="7037279"/>
          </a:xfrm>
        </p:grpSpPr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5" name="图片 44">
            <a:extLst>
              <a:ext uri="{FF2B5EF4-FFF2-40B4-BE49-F238E27FC236}">
                <a16:creationId xmlns:a16="http://schemas.microsoft.com/office/drawing/2014/main" id="{DB3F510A-C0FB-4AD8-92C7-B30944145D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615" y="6285148"/>
            <a:ext cx="1309551" cy="27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9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0324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C94176-7A5C-47C5-94A8-53A7A7DEC7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095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0B08071-2783-4E1F-BEE7-2D31F29CD636}"/>
              </a:ext>
            </a:extLst>
          </p:cNvPr>
          <p:cNvSpPr/>
          <p:nvPr userDrawn="1"/>
        </p:nvSpPr>
        <p:spPr>
          <a:xfrm>
            <a:off x="-1905" y="0"/>
            <a:ext cx="12192000" cy="293716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9AD2F9">
                  <a:alpha val="69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849" y="314145"/>
            <a:ext cx="2037281" cy="42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3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F1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0" y="2625389"/>
            <a:ext cx="1967973" cy="4233515"/>
            <a:chOff x="5343885" y="-48857"/>
            <a:chExt cx="3271316" cy="7037279"/>
          </a:xfrm>
        </p:grpSpPr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5" name="图片 44">
            <a:extLst>
              <a:ext uri="{FF2B5EF4-FFF2-40B4-BE49-F238E27FC236}">
                <a16:creationId xmlns:a16="http://schemas.microsoft.com/office/drawing/2014/main" id="{DB3F510A-C0FB-4AD8-92C7-B30944145D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615" y="6285148"/>
            <a:ext cx="1309551" cy="27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1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467" y="6356939"/>
            <a:ext cx="3503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kern="1200" baseline="0" dirty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  <a:endParaRPr lang="en-US" sz="900" b="0" kern="1200" baseline="0" dirty="0">
              <a:solidFill>
                <a:srgbClr val="1D1D1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/>
          <p:cNvGrpSpPr>
            <a:grpSpLocks noChangeAspect="1"/>
          </p:cNvGrpSpPr>
          <p:nvPr userDrawn="1"/>
        </p:nvGrpSpPr>
        <p:grpSpPr>
          <a:xfrm>
            <a:off x="12290470" y="2625389"/>
            <a:ext cx="1967973" cy="4233515"/>
            <a:chOff x="5343885" y="-48857"/>
            <a:chExt cx="3271316" cy="7037279"/>
          </a:xfrm>
        </p:grpSpPr>
        <p:sp>
          <p:nvSpPr>
            <p:cNvPr id="89" name="矩形 13"/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196/0/84</a:t>
              </a:r>
            </a:p>
          </p:txBody>
        </p:sp>
        <p:sp>
          <p:nvSpPr>
            <p:cNvPr id="90" name="文本框 15"/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/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203/55/120</a:t>
              </a:r>
            </a:p>
          </p:txBody>
        </p:sp>
        <p:sp>
          <p:nvSpPr>
            <p:cNvPr id="92" name="矩形 13"/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237/109/0</a:t>
              </a:r>
            </a:p>
          </p:txBody>
        </p:sp>
        <p:sp>
          <p:nvSpPr>
            <p:cNvPr id="93" name="矩形 13"/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153/54/54</a:t>
              </a:r>
            </a:p>
          </p:txBody>
        </p:sp>
        <p:sp>
          <p:nvSpPr>
            <p:cNvPr id="94" name="矩形 13"/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98/178/48</a:t>
              </a:r>
            </a:p>
          </p:txBody>
        </p:sp>
        <p:sp>
          <p:nvSpPr>
            <p:cNvPr id="95" name="矩形 13"/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242/137/68</a:t>
              </a:r>
            </a:p>
          </p:txBody>
        </p:sp>
        <p:sp>
          <p:nvSpPr>
            <p:cNvPr id="96" name="矩形 13"/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199/0/11  </a:t>
              </a:r>
            </a:p>
          </p:txBody>
        </p:sp>
        <p:sp>
          <p:nvSpPr>
            <p:cNvPr id="97" name="文本框 15"/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/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200/16/46  </a:t>
              </a:r>
            </a:p>
          </p:txBody>
        </p:sp>
        <p:sp>
          <p:nvSpPr>
            <p:cNvPr id="99" name="矩形 13"/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127/0/1</a:t>
              </a:r>
            </a:p>
          </p:txBody>
        </p:sp>
        <p:sp>
          <p:nvSpPr>
            <p:cNvPr id="100" name="矩形 13"/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52/200/0</a:t>
              </a:r>
            </a:p>
          </p:txBody>
        </p:sp>
        <p:sp>
          <p:nvSpPr>
            <p:cNvPr id="101" name="矩形 13"/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48/181/197</a:t>
              </a:r>
            </a:p>
          </p:txBody>
        </p:sp>
        <p:sp>
          <p:nvSpPr>
            <p:cNvPr id="102" name="矩形 13"/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129/193/95</a:t>
              </a:r>
            </a:p>
          </p:txBody>
        </p:sp>
        <p:sp>
          <p:nvSpPr>
            <p:cNvPr id="103" name="矩形 13"/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253/211/81</a:t>
              </a:r>
            </a:p>
          </p:txBody>
        </p:sp>
        <p:sp>
          <p:nvSpPr>
            <p:cNvPr id="104" name="矩形 13"/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86/196/210</a:t>
              </a:r>
            </a:p>
          </p:txBody>
        </p:sp>
        <p:sp>
          <p:nvSpPr>
            <p:cNvPr id="105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211/57/65</a:t>
              </a:r>
            </a:p>
          </p:txBody>
        </p:sp>
        <p:sp>
          <p:nvSpPr>
            <p:cNvPr id="106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211/56/89</a:t>
              </a:r>
            </a:p>
          </p:txBody>
        </p:sp>
        <p:sp>
          <p:nvSpPr>
            <p:cNvPr id="107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221/128/170</a:t>
              </a:r>
            </a:p>
          </p:txBody>
        </p:sp>
        <p:sp>
          <p:nvSpPr>
            <p:cNvPr id="108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191/128/130</a:t>
              </a:r>
            </a:p>
          </p:txBody>
        </p:sp>
        <p:sp>
          <p:nvSpPr>
            <p:cNvPr id="109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246/183/140</a:t>
              </a:r>
            </a:p>
          </p:txBody>
        </p:sp>
        <p:sp>
          <p:nvSpPr>
            <p:cNvPr id="110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176/216/156</a:t>
              </a:r>
            </a:p>
          </p:txBody>
        </p:sp>
        <p:sp>
          <p:nvSpPr>
            <p:cNvPr id="111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253/227/181</a:t>
              </a:r>
            </a:p>
          </p:txBody>
        </p:sp>
        <p:sp>
          <p:nvSpPr>
            <p:cNvPr id="112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148/218/226</a:t>
              </a:r>
            </a:p>
          </p:txBody>
        </p:sp>
        <p:sp>
          <p:nvSpPr>
            <p:cNvPr id="113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226/129/137</a:t>
              </a:r>
            </a:p>
          </p:txBody>
        </p:sp>
        <p:sp>
          <p:nvSpPr>
            <p:cNvPr id="114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226/129/152</a:t>
              </a:r>
            </a:p>
          </p:txBody>
        </p:sp>
        <p:sp>
          <p:nvSpPr>
            <p:cNvPr id="115" name="矩形 13"/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235/179/204</a:t>
              </a:r>
            </a:p>
          </p:txBody>
        </p:sp>
        <p:sp>
          <p:nvSpPr>
            <p:cNvPr id="116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216/179/179</a:t>
              </a:r>
            </a:p>
          </p:txBody>
        </p:sp>
        <p:sp>
          <p:nvSpPr>
            <p:cNvPr id="117" name="矩形 13"/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250/211/187</a:t>
              </a:r>
            </a:p>
          </p:txBody>
        </p:sp>
        <p:sp>
          <p:nvSpPr>
            <p:cNvPr id="118" name="矩形 13"/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208/232/196</a:t>
              </a:r>
            </a:p>
          </p:txBody>
        </p:sp>
        <p:sp>
          <p:nvSpPr>
            <p:cNvPr id="119" name="矩形 13"/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254/238/193</a:t>
              </a:r>
            </a:p>
          </p:txBody>
        </p:sp>
        <p:sp>
          <p:nvSpPr>
            <p:cNvPr id="120" name="矩形 13"/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190/233/238</a:t>
              </a:r>
            </a:p>
          </p:txBody>
        </p:sp>
        <p:sp>
          <p:nvSpPr>
            <p:cNvPr id="121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239/178/184</a:t>
              </a:r>
            </a:p>
          </p:txBody>
        </p:sp>
        <p:sp>
          <p:nvSpPr>
            <p:cNvPr id="122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238/179/193</a:t>
              </a:r>
            </a:p>
          </p:txBody>
        </p:sp>
        <p:sp>
          <p:nvSpPr>
            <p:cNvPr id="123" name="矩形 13"/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0/0/0</a:t>
              </a:r>
            </a:p>
          </p:txBody>
        </p:sp>
        <p:sp>
          <p:nvSpPr>
            <p:cNvPr id="124" name="矩形 13"/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89/87/87</a:t>
              </a:r>
            </a:p>
          </p:txBody>
        </p:sp>
        <p:sp>
          <p:nvSpPr>
            <p:cNvPr id="125" name="矩形 13"/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</a:t>
              </a:r>
            </a:p>
          </p:txBody>
        </p:sp>
        <p:sp>
          <p:nvSpPr>
            <p:cNvPr id="126" name="矩形 13"/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</a:t>
              </a:r>
            </a:p>
          </p:txBody>
        </p:sp>
        <p:sp>
          <p:nvSpPr>
            <p:cNvPr id="127" name="矩形 13"/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221</a:t>
              </a:r>
            </a:p>
          </p:txBody>
        </p:sp>
        <p:sp>
          <p:nvSpPr>
            <p:cNvPr id="128" name="矩形 13"/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</a:t>
              </a:r>
            </a:p>
          </p:txBody>
        </p:sp>
      </p:grp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5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emf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004BC8F-C317-45AD-BA3E-73D5064F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418" y="2023715"/>
            <a:ext cx="7573901" cy="69025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zh-CN" altLang="en-US" sz="4000" dirty="0"/>
              <a:t>密码安全工程技术的探索与实践</a:t>
            </a:r>
            <a:br>
              <a:rPr lang="en-US" altLang="zh-CN" sz="4000" dirty="0"/>
            </a:br>
            <a:r>
              <a:rPr lang="en-US" altLang="zh-CN" sz="4000" dirty="0"/>
              <a:t>              </a:t>
            </a:r>
            <a:r>
              <a:rPr lang="en-US" altLang="zh-CN" sz="2400" dirty="0"/>
              <a:t>——</a:t>
            </a:r>
            <a:r>
              <a:rPr lang="en-US" altLang="zh-CN" sz="2400" dirty="0" err="1"/>
              <a:t>openHiTLS</a:t>
            </a:r>
            <a:r>
              <a:rPr lang="zh-CN" altLang="en-US" sz="2400" dirty="0"/>
              <a:t>开源密码库介绍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50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047BB566-1885-4666-B8C1-8F072AF1D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950" y="217650"/>
            <a:ext cx="10740640" cy="993400"/>
          </a:xfrm>
        </p:spPr>
        <p:txBody>
          <a:bodyPr>
            <a:normAutofit/>
          </a:bodyPr>
          <a:lstStyle/>
          <a:p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TLS</a:t>
            </a:r>
            <a:r>
              <a:rPr lang="zh-CN" altLang="en-US" sz="2400" b="1" kern="0" dirty="0"/>
              <a:t>使用样例及相关开源软件适配</a:t>
            </a:r>
            <a:endParaRPr lang="zh-CN" altLang="en-US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84E0B3-6763-4CC9-9395-4D0E8C81AED5}"/>
              </a:ext>
            </a:extLst>
          </p:cNvPr>
          <p:cNvSpPr txBox="1"/>
          <p:nvPr/>
        </p:nvSpPr>
        <p:spPr>
          <a:xfrm>
            <a:off x="4610768" y="5510626"/>
            <a:ext cx="3431277" cy="6460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</a:p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SSL-backend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kumimoji="1"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openHiTLS</a:t>
            </a:r>
            <a:endParaRPr kumimoji="1"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TLS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TLCP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kumimoji="1"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641403F2-BE58-4FA8-82EE-96737D1114DB}"/>
              </a:ext>
            </a:extLst>
          </p:cNvPr>
          <p:cNvGrpSpPr/>
          <p:nvPr/>
        </p:nvGrpSpPr>
        <p:grpSpPr>
          <a:xfrm>
            <a:off x="4610768" y="772280"/>
            <a:ext cx="3431277" cy="4609027"/>
            <a:chOff x="4646682" y="776154"/>
            <a:chExt cx="3431277" cy="4609027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91D9225A-CB11-42A6-ABC5-9B43F612046B}"/>
                </a:ext>
              </a:extLst>
            </p:cNvPr>
            <p:cNvGrpSpPr/>
            <p:nvPr/>
          </p:nvGrpSpPr>
          <p:grpSpPr>
            <a:xfrm>
              <a:off x="4646682" y="1679620"/>
              <a:ext cx="3431277" cy="3705560"/>
              <a:chOff x="785123" y="1996740"/>
              <a:chExt cx="3827254" cy="4262370"/>
            </a:xfrm>
          </p:grpSpPr>
          <p:pic>
            <p:nvPicPr>
              <p:cNvPr id="59" name="Picture 6">
                <a:extLst>
                  <a:ext uri="{FF2B5EF4-FFF2-40B4-BE49-F238E27FC236}">
                    <a16:creationId xmlns:a16="http://schemas.microsoft.com/office/drawing/2014/main" id="{7082B6F8-0E0A-4D93-B925-E5AD45E8A6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5123" y="1996740"/>
                <a:ext cx="3827254" cy="42623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0DC016D2-08AD-452B-A3DA-5F06CCC82E9D}"/>
                  </a:ext>
                </a:extLst>
              </p:cNvPr>
              <p:cNvSpPr/>
              <p:nvPr/>
            </p:nvSpPr>
            <p:spPr>
              <a:xfrm>
                <a:off x="2515460" y="2695575"/>
                <a:ext cx="1241425" cy="279400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B350985C-51A9-4F25-9E14-EAE1961AE843}"/>
                </a:ext>
              </a:extLst>
            </p:cNvPr>
            <p:cNvGrpSpPr/>
            <p:nvPr/>
          </p:nvGrpSpPr>
          <p:grpSpPr>
            <a:xfrm>
              <a:off x="4705201" y="776154"/>
              <a:ext cx="3316977" cy="407194"/>
              <a:chOff x="785123" y="1224176"/>
              <a:chExt cx="3917052" cy="492443"/>
            </a:xfrm>
          </p:grpSpPr>
          <p:pic>
            <p:nvPicPr>
              <p:cNvPr id="62" name="图片 61">
                <a:extLst>
                  <a:ext uri="{FF2B5EF4-FFF2-40B4-BE49-F238E27FC236}">
                    <a16:creationId xmlns:a16="http://schemas.microsoft.com/office/drawing/2014/main" id="{26329D76-27AA-4892-9BED-BEF85C552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123" y="1265663"/>
                <a:ext cx="1569457" cy="450956"/>
              </a:xfrm>
              <a:prstGeom prst="rect">
                <a:avLst/>
              </a:prstGeom>
            </p:spPr>
          </p:pic>
          <p:pic>
            <p:nvPicPr>
              <p:cNvPr id="63" name="Picture 10" descr="hitls logo">
                <a:extLst>
                  <a:ext uri="{FF2B5EF4-FFF2-40B4-BE49-F238E27FC236}">
                    <a16:creationId xmlns:a16="http://schemas.microsoft.com/office/drawing/2014/main" id="{BADAA882-7334-4704-899F-057A44CE37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97200" y="1300641"/>
                <a:ext cx="1704975" cy="3809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1AA840B-E46D-492A-B5BC-B46B5903B21F}"/>
                  </a:ext>
                </a:extLst>
              </p:cNvPr>
              <p:cNvSpPr txBox="1"/>
              <p:nvPr/>
            </p:nvSpPr>
            <p:spPr>
              <a:xfrm>
                <a:off x="2431535" y="1224176"/>
                <a:ext cx="4953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32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endParaRPr kumimoji="1" lang="zh-CN" altLang="en-US" sz="32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9B036EB4-4282-4002-972C-A284ADC81C9C}"/>
                </a:ext>
              </a:extLst>
            </p:cNvPr>
            <p:cNvSpPr txBox="1"/>
            <p:nvPr/>
          </p:nvSpPr>
          <p:spPr>
            <a:xfrm>
              <a:off x="4732878" y="1350135"/>
              <a:ext cx="14224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 配置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TLCP</a:t>
              </a:r>
              <a:r>
                <a:rPr kumimoji="1" lang="zh-CN" altLang="en-US" sz="12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双证书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3D8214FE-1EF9-44F0-B355-6E216AEAAC44}"/>
                </a:ext>
              </a:extLst>
            </p:cNvPr>
            <p:cNvSpPr txBox="1"/>
            <p:nvPr/>
          </p:nvSpPr>
          <p:spPr>
            <a:xfrm>
              <a:off x="6315298" y="3397132"/>
              <a:ext cx="14224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 服务端返回数据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18A44E7-53E7-4192-A844-3C8E7F0B9D8F}"/>
                </a:ext>
              </a:extLst>
            </p:cNvPr>
            <p:cNvSpPr/>
            <p:nvPr/>
          </p:nvSpPr>
          <p:spPr>
            <a:xfrm>
              <a:off x="4646682" y="1302311"/>
              <a:ext cx="3431277" cy="4082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9F2FD6DF-A072-44FC-A72B-CE2D8744EF8A}"/>
              </a:ext>
            </a:extLst>
          </p:cNvPr>
          <p:cNvGrpSpPr/>
          <p:nvPr/>
        </p:nvGrpSpPr>
        <p:grpSpPr>
          <a:xfrm>
            <a:off x="8313701" y="745016"/>
            <a:ext cx="3718560" cy="5411621"/>
            <a:chOff x="6080760" y="686970"/>
            <a:chExt cx="3718560" cy="5411621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C9D923-A909-4DDB-9183-8792E5F32CBA}"/>
                </a:ext>
              </a:extLst>
            </p:cNvPr>
            <p:cNvGrpSpPr/>
            <p:nvPr/>
          </p:nvGrpSpPr>
          <p:grpSpPr>
            <a:xfrm>
              <a:off x="6138653" y="686970"/>
              <a:ext cx="3346668" cy="515431"/>
              <a:chOff x="7675563" y="1110284"/>
              <a:chExt cx="3499175" cy="547463"/>
            </a:xfrm>
          </p:grpSpPr>
          <p:pic>
            <p:nvPicPr>
              <p:cNvPr id="4102" name="Picture 6" descr="Nginx">
                <a:extLst>
                  <a:ext uri="{FF2B5EF4-FFF2-40B4-BE49-F238E27FC236}">
                    <a16:creationId xmlns:a16="http://schemas.microsoft.com/office/drawing/2014/main" id="{7BCC96CF-EA6E-4718-844C-7ED5046629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5563" y="1149710"/>
                <a:ext cx="1512887" cy="508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10" descr="hitls logo">
                <a:extLst>
                  <a:ext uri="{FF2B5EF4-FFF2-40B4-BE49-F238E27FC236}">
                    <a16:creationId xmlns:a16="http://schemas.microsoft.com/office/drawing/2014/main" id="{7A67DE16-2582-4D0D-855F-95FD0FDC24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30958" y="1246207"/>
                <a:ext cx="1443780" cy="3150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EE83190-DCF8-4435-A978-0E1E3B6F9A76}"/>
                  </a:ext>
                </a:extLst>
              </p:cNvPr>
              <p:cNvSpPr txBox="1"/>
              <p:nvPr/>
            </p:nvSpPr>
            <p:spPr>
              <a:xfrm>
                <a:off x="9251950" y="1110284"/>
                <a:ext cx="419422" cy="4071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32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endParaRPr kumimoji="1" lang="zh-CN" altLang="en-US" sz="32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BE6CBA06-7060-422A-9ECA-374DE7A2569A}"/>
                </a:ext>
              </a:extLst>
            </p:cNvPr>
            <p:cNvGrpSpPr/>
            <p:nvPr/>
          </p:nvGrpSpPr>
          <p:grpSpPr>
            <a:xfrm>
              <a:off x="6167660" y="1329665"/>
              <a:ext cx="3529395" cy="3926685"/>
              <a:chOff x="5849555" y="1236808"/>
              <a:chExt cx="3529395" cy="4131115"/>
            </a:xfrm>
          </p:grpSpPr>
          <p:pic>
            <p:nvPicPr>
              <p:cNvPr id="53" name="图片 52">
                <a:extLst>
                  <a:ext uri="{FF2B5EF4-FFF2-40B4-BE49-F238E27FC236}">
                    <a16:creationId xmlns:a16="http://schemas.microsoft.com/office/drawing/2014/main" id="{DC0ACF4C-F6E9-4063-8777-D369A830CC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49555" y="2529449"/>
                <a:ext cx="3529395" cy="2838474"/>
              </a:xfrm>
              <a:prstGeom prst="rect">
                <a:avLst/>
              </a:prstGeom>
            </p:spPr>
          </p:pic>
          <p:pic>
            <p:nvPicPr>
              <p:cNvPr id="4108" name="Picture 12">
                <a:extLst>
                  <a:ext uri="{FF2B5EF4-FFF2-40B4-BE49-F238E27FC236}">
                    <a16:creationId xmlns:a16="http://schemas.microsoft.com/office/drawing/2014/main" id="{0E9BAE94-EC98-4999-A1EF-492FD75954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9555" y="1589513"/>
                <a:ext cx="3529395" cy="6202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5DF61816-6B8E-407D-8388-D4BA34CA9D41}"/>
                  </a:ext>
                </a:extLst>
              </p:cNvPr>
              <p:cNvSpPr txBox="1"/>
              <p:nvPr/>
            </p:nvSpPr>
            <p:spPr>
              <a:xfrm>
                <a:off x="5878562" y="1236808"/>
                <a:ext cx="33176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zh-CN" altLang="en-US" sz="12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① </a:t>
                </a:r>
                <a:r>
                  <a:rPr kumimoji="1" lang="en-US" altLang="zh-CN" sz="1200" b="1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nginx</a:t>
                </a:r>
                <a:r>
                  <a:rPr kumimoji="1" lang="en-US" altLang="zh-CN" sz="12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SSL-Backend </a:t>
                </a:r>
                <a:r>
                  <a:rPr kumimoji="1" lang="zh-CN" altLang="en-US" sz="12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替换为</a:t>
                </a:r>
                <a:r>
                  <a:rPr kumimoji="1" lang="en-US" altLang="zh-CN" sz="1200" b="1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openHiTLS</a:t>
                </a:r>
                <a:endParaRPr kumimoji="1" lang="zh-CN" altLang="en-US" sz="12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F2E2CE90-4E7A-4F1F-87B3-A28C61385EFD}"/>
                  </a:ext>
                </a:extLst>
              </p:cNvPr>
              <p:cNvSpPr txBox="1"/>
              <p:nvPr/>
            </p:nvSpPr>
            <p:spPr>
              <a:xfrm>
                <a:off x="5878562" y="2291714"/>
                <a:ext cx="214651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zh-CN" altLang="en-US" sz="12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② 支持商密的浏览器访问</a:t>
                </a: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5BA7BC1-3C61-4ADB-B8C6-1F6F2E476C93}"/>
                  </a:ext>
                </a:extLst>
              </p:cNvPr>
              <p:cNvSpPr/>
              <p:nvPr/>
            </p:nvSpPr>
            <p:spPr>
              <a:xfrm>
                <a:off x="5878562" y="1835183"/>
                <a:ext cx="2453432" cy="817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EF8108A3-5E42-45EB-A47B-937ED4E875F7}"/>
                  </a:ext>
                </a:extLst>
              </p:cNvPr>
              <p:cNvSpPr/>
              <p:nvPr/>
            </p:nvSpPr>
            <p:spPr>
              <a:xfrm>
                <a:off x="5878562" y="1835183"/>
                <a:ext cx="2498676" cy="81723"/>
              </a:xfrm>
              <a:prstGeom prst="rect">
                <a:avLst/>
              </a:prstGeom>
              <a:noFill/>
              <a:ln>
                <a:solidFill>
                  <a:srgbClr val="E900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50920B0-8C94-41E6-9847-819EA195447F}"/>
                </a:ext>
              </a:extLst>
            </p:cNvPr>
            <p:cNvSpPr/>
            <p:nvPr/>
          </p:nvSpPr>
          <p:spPr>
            <a:xfrm>
              <a:off x="6080760" y="1240391"/>
              <a:ext cx="3718560" cy="4015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5711C1E-D269-4C1B-9858-8D616E4E74CC}"/>
                </a:ext>
              </a:extLst>
            </p:cNvPr>
            <p:cNvSpPr txBox="1"/>
            <p:nvPr/>
          </p:nvSpPr>
          <p:spPr>
            <a:xfrm>
              <a:off x="6083050" y="5452580"/>
              <a:ext cx="3716270" cy="64601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en-US" altLang="zh-CN" sz="1200" b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nginx</a:t>
              </a:r>
              <a:endParaRPr kumimoji="1"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kumimoji="1"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SSL-backend</a:t>
              </a:r>
              <a:r>
                <a:rPr kumimoji="1"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</a:t>
              </a:r>
              <a:r>
                <a:rPr kumimoji="1" lang="en-US" altLang="zh-CN" sz="12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openHiTLS</a:t>
              </a:r>
              <a:endPara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l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kumimoji="1"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</a:t>
              </a:r>
              <a:r>
                <a:rPr kumimoji="1"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TLS</a:t>
              </a:r>
              <a:r>
                <a:rPr kumimoji="1"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kumimoji="1"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TLCP</a:t>
              </a:r>
              <a:r>
                <a:rPr kumimoji="1"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协议，提供安全链接接入服务</a:t>
              </a:r>
              <a:endPara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8D92967F-9FF0-4EE1-9A7F-775F93B7BE50}"/>
              </a:ext>
            </a:extLst>
          </p:cNvPr>
          <p:cNvGrpSpPr/>
          <p:nvPr/>
        </p:nvGrpSpPr>
        <p:grpSpPr>
          <a:xfrm>
            <a:off x="475282" y="972338"/>
            <a:ext cx="3457593" cy="5298536"/>
            <a:chOff x="1500733" y="717293"/>
            <a:chExt cx="6719438" cy="5857578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31072976-691C-4FD6-B2D8-4F838E5AFC8A}"/>
                </a:ext>
              </a:extLst>
            </p:cNvPr>
            <p:cNvSpPr/>
            <p:nvPr/>
          </p:nvSpPr>
          <p:spPr>
            <a:xfrm>
              <a:off x="1500733" y="4116377"/>
              <a:ext cx="6719438" cy="23177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DD55C388-11BB-456A-B0CA-18A6856FB54D}"/>
                </a:ext>
              </a:extLst>
            </p:cNvPr>
            <p:cNvSpPr/>
            <p:nvPr/>
          </p:nvSpPr>
          <p:spPr>
            <a:xfrm>
              <a:off x="1500734" y="946283"/>
              <a:ext cx="6719437" cy="3170094"/>
            </a:xfrm>
            <a:prstGeom prst="rect">
              <a:avLst/>
            </a:prstGeom>
            <a:solidFill>
              <a:schemeClr val="tx2">
                <a:lumMod val="95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/>
            </a:p>
          </p:txBody>
        </p: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EA83BB1A-CA40-4376-98DA-9FC81AC50155}"/>
                </a:ext>
              </a:extLst>
            </p:cNvPr>
            <p:cNvGrpSpPr/>
            <p:nvPr/>
          </p:nvGrpSpPr>
          <p:grpSpPr>
            <a:xfrm>
              <a:off x="2266967" y="754329"/>
              <a:ext cx="5953204" cy="5820542"/>
              <a:chOff x="3725274" y="874867"/>
              <a:chExt cx="5953204" cy="5820542"/>
            </a:xfrm>
          </p:grpSpPr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D1FCEACC-0B5D-4A3D-BDCF-C917BAE81A89}"/>
                  </a:ext>
                </a:extLst>
              </p:cNvPr>
              <p:cNvSpPr/>
              <p:nvPr/>
            </p:nvSpPr>
            <p:spPr>
              <a:xfrm>
                <a:off x="5317435" y="6264084"/>
                <a:ext cx="2305877" cy="43132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endParaRPr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0A8236C1-BBC1-4F34-AEC4-94DF397CBBE9}"/>
                  </a:ext>
                </a:extLst>
              </p:cNvPr>
              <p:cNvSpPr/>
              <p:nvPr/>
            </p:nvSpPr>
            <p:spPr>
              <a:xfrm>
                <a:off x="3734654" y="1107522"/>
                <a:ext cx="5573171" cy="566297"/>
              </a:xfrm>
              <a:prstGeom prst="rect">
                <a:avLst/>
              </a:prstGeom>
              <a:noFill/>
              <a:ln w="12700" cap="flat" cmpd="sng" algn="ctr">
                <a:solidFill>
                  <a:srgbClr val="A5A5A5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endParaRPr>
              </a:p>
            </p:txBody>
          </p:sp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2C2FAEF5-984E-4AC6-9525-E2E3452902A6}"/>
                  </a:ext>
                </a:extLst>
              </p:cNvPr>
              <p:cNvSpPr txBox="1"/>
              <p:nvPr/>
            </p:nvSpPr>
            <p:spPr>
              <a:xfrm>
                <a:off x="3734631" y="1120727"/>
                <a:ext cx="827406" cy="200769"/>
              </a:xfrm>
              <a:prstGeom prst="rect">
                <a:avLst/>
              </a:prstGeom>
              <a:solidFill>
                <a:srgbClr val="ECECEC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建立</a:t>
                </a:r>
                <a:r>
                  <a:rPr kumimoji="1" lang="en-US" altLang="zh-CN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TCP</a:t>
                </a:r>
                <a:r>
                  <a:rPr kumimoji="1" lang="zh-CN" alt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链接</a:t>
                </a:r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6A877C5B-45A5-44FA-B4E1-4D6E062956D6}"/>
                  </a:ext>
                </a:extLst>
              </p:cNvPr>
              <p:cNvSpPr/>
              <p:nvPr/>
            </p:nvSpPr>
            <p:spPr>
              <a:xfrm>
                <a:off x="3734710" y="1723272"/>
                <a:ext cx="5573115" cy="440238"/>
              </a:xfrm>
              <a:prstGeom prst="rect">
                <a:avLst/>
              </a:prstGeom>
              <a:noFill/>
              <a:ln w="12700" cap="flat" cmpd="sng" algn="ctr">
                <a:solidFill>
                  <a:srgbClr val="A5A5A5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endParaRPr>
              </a:p>
            </p:txBody>
          </p: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80F61AE1-57DB-4AB5-BDF5-AE20D6ECCFD1}"/>
                  </a:ext>
                </a:extLst>
              </p:cNvPr>
              <p:cNvSpPr txBox="1"/>
              <p:nvPr/>
            </p:nvSpPr>
            <p:spPr>
              <a:xfrm>
                <a:off x="3734647" y="1738641"/>
                <a:ext cx="827406" cy="200769"/>
              </a:xfrm>
              <a:prstGeom prst="rect">
                <a:avLst/>
              </a:prstGeom>
              <a:solidFill>
                <a:srgbClr val="ECECEC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创建配置上下文</a:t>
                </a:r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9AB856C2-4D7D-42B1-ABAB-B8A801B34C00}"/>
                  </a:ext>
                </a:extLst>
              </p:cNvPr>
              <p:cNvSpPr/>
              <p:nvPr/>
            </p:nvSpPr>
            <p:spPr>
              <a:xfrm>
                <a:off x="3734729" y="2284721"/>
                <a:ext cx="5573096" cy="440238"/>
              </a:xfrm>
              <a:prstGeom prst="rect">
                <a:avLst/>
              </a:prstGeom>
              <a:noFill/>
              <a:ln w="12700" cap="flat" cmpd="sng" algn="ctr">
                <a:solidFill>
                  <a:srgbClr val="A5A5A5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endParaRPr>
              </a:p>
            </p:txBody>
          </p:sp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9821D76C-599F-48ED-919F-CAB1E4937687}"/>
                  </a:ext>
                </a:extLst>
              </p:cNvPr>
              <p:cNvSpPr txBox="1"/>
              <p:nvPr/>
            </p:nvSpPr>
            <p:spPr>
              <a:xfrm>
                <a:off x="3734647" y="2311171"/>
                <a:ext cx="827406" cy="306225"/>
              </a:xfrm>
              <a:prstGeom prst="rect">
                <a:avLst/>
              </a:prstGeom>
              <a:solidFill>
                <a:srgbClr val="ECECEC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根据配置上下文生成链路上下文</a:t>
                </a:r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D06ABEB8-B28B-45A4-9332-88C355E750DB}"/>
                  </a:ext>
                </a:extLst>
              </p:cNvPr>
              <p:cNvSpPr/>
              <p:nvPr/>
            </p:nvSpPr>
            <p:spPr>
              <a:xfrm>
                <a:off x="3734673" y="2864594"/>
                <a:ext cx="5573152" cy="717082"/>
              </a:xfrm>
              <a:prstGeom prst="rect">
                <a:avLst/>
              </a:prstGeom>
              <a:noFill/>
              <a:ln w="12700" cap="flat" cmpd="sng" algn="ctr">
                <a:solidFill>
                  <a:srgbClr val="A5A5A5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endParaRPr>
              </a:p>
            </p:txBody>
          </p:sp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7A05AD2-22B0-4F13-BC98-F45E358BE895}"/>
                  </a:ext>
                </a:extLst>
              </p:cNvPr>
              <p:cNvSpPr txBox="1"/>
              <p:nvPr/>
            </p:nvSpPr>
            <p:spPr>
              <a:xfrm>
                <a:off x="3734655" y="2905313"/>
                <a:ext cx="827406" cy="408300"/>
              </a:xfrm>
              <a:prstGeom prst="rect">
                <a:avLst/>
              </a:prstGeom>
              <a:solidFill>
                <a:srgbClr val="ECECEC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</a:t>
                </a:r>
                <a:r>
                  <a:rPr kumimoji="1" lang="en-US" altLang="zh-CN" sz="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uio</a:t>
                </a:r>
                <a:r>
                  <a:rPr kumimoji="1" lang="zh-CN" alt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对象，注册</a:t>
                </a:r>
                <a:r>
                  <a:rPr kumimoji="1" lang="en-US" altLang="zh-CN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TCP</a:t>
                </a:r>
                <a:r>
                  <a:rPr kumimoji="1" lang="zh-CN" alt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相关能力，设置</a:t>
                </a:r>
                <a:r>
                  <a:rPr kumimoji="1" lang="en-US" altLang="zh-CN" sz="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fd</a:t>
                </a:r>
                <a:endParaRPr kumimoji="1" lang="zh-CN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C0B7CA0D-ABA7-4833-B1B5-97F3FBB06CAC}"/>
                  </a:ext>
                </a:extLst>
              </p:cNvPr>
              <p:cNvSpPr/>
              <p:nvPr/>
            </p:nvSpPr>
            <p:spPr>
              <a:xfrm>
                <a:off x="3734714" y="3647216"/>
                <a:ext cx="5573111" cy="524514"/>
              </a:xfrm>
              <a:prstGeom prst="rect">
                <a:avLst/>
              </a:prstGeom>
              <a:noFill/>
              <a:ln w="12700" cap="flat" cmpd="sng" algn="ctr">
                <a:solidFill>
                  <a:srgbClr val="A5A5A5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endParaRPr>
              </a:p>
            </p:txBody>
          </p:sp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BDAB526A-144B-4DD8-91AD-B618F1D64F9A}"/>
                  </a:ext>
                </a:extLst>
              </p:cNvPr>
              <p:cNvSpPr txBox="1"/>
              <p:nvPr/>
            </p:nvSpPr>
            <p:spPr>
              <a:xfrm>
                <a:off x="3734655" y="3646638"/>
                <a:ext cx="827406" cy="200769"/>
              </a:xfrm>
              <a:prstGeom prst="rect">
                <a:avLst/>
              </a:prstGeom>
              <a:solidFill>
                <a:srgbClr val="ECECEC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设置</a:t>
                </a:r>
                <a:r>
                  <a:rPr kumimoji="1" lang="en-US" altLang="zh-CN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uio</a:t>
                </a:r>
                <a:r>
                  <a:rPr kumimoji="1" lang="zh-CN" alt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到链路上下文</a:t>
                </a:r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5BE68E8F-062D-45B6-B955-F7CAE0578098}"/>
                  </a:ext>
                </a:extLst>
              </p:cNvPr>
              <p:cNvSpPr/>
              <p:nvPr/>
            </p:nvSpPr>
            <p:spPr>
              <a:xfrm>
                <a:off x="3734974" y="4204700"/>
                <a:ext cx="5573400" cy="524600"/>
              </a:xfrm>
              <a:prstGeom prst="rect">
                <a:avLst/>
              </a:prstGeom>
              <a:noFill/>
              <a:ln w="12700" cap="flat" cmpd="sng" algn="ctr">
                <a:solidFill>
                  <a:srgbClr val="A5A5A5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endParaRPr>
              </a:p>
            </p:txBody>
          </p:sp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326620B2-0973-48C4-B120-63DD0B84FCDE}"/>
                  </a:ext>
                </a:extLst>
              </p:cNvPr>
              <p:cNvSpPr txBox="1"/>
              <p:nvPr/>
            </p:nvSpPr>
            <p:spPr>
              <a:xfrm>
                <a:off x="3734655" y="4236915"/>
                <a:ext cx="750672" cy="100384"/>
              </a:xfrm>
              <a:prstGeom prst="rect">
                <a:avLst/>
              </a:prstGeom>
              <a:solidFill>
                <a:srgbClr val="ECECEC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进行握手</a:t>
                </a:r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93265F36-FBA6-47BF-A42F-39B51D68F2A3}"/>
                  </a:ext>
                </a:extLst>
              </p:cNvPr>
              <p:cNvSpPr/>
              <p:nvPr/>
            </p:nvSpPr>
            <p:spPr>
              <a:xfrm>
                <a:off x="3725274" y="4772853"/>
                <a:ext cx="5573216" cy="642015"/>
              </a:xfrm>
              <a:prstGeom prst="rect">
                <a:avLst/>
              </a:prstGeom>
              <a:noFill/>
              <a:ln w="12700" cap="flat" cmpd="sng" algn="ctr">
                <a:solidFill>
                  <a:srgbClr val="A5A5A5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endParaRPr>
              </a:p>
            </p:txBody>
          </p:sp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F76F5577-B3D9-4E4B-BBA2-03EA77354020}"/>
                  </a:ext>
                </a:extLst>
              </p:cNvPr>
              <p:cNvSpPr txBox="1"/>
              <p:nvPr/>
            </p:nvSpPr>
            <p:spPr>
              <a:xfrm>
                <a:off x="3734655" y="4768565"/>
                <a:ext cx="750646" cy="200769"/>
              </a:xfrm>
              <a:prstGeom prst="rect">
                <a:avLst/>
              </a:prstGeom>
              <a:solidFill>
                <a:srgbClr val="ECECEC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用户数据收发</a:t>
                </a:r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77FF15A8-8052-4251-9B7C-BC4A23941EF9}"/>
                  </a:ext>
                </a:extLst>
              </p:cNvPr>
              <p:cNvSpPr/>
              <p:nvPr/>
            </p:nvSpPr>
            <p:spPr>
              <a:xfrm>
                <a:off x="3725608" y="5490186"/>
                <a:ext cx="5573431" cy="564190"/>
              </a:xfrm>
              <a:prstGeom prst="rect">
                <a:avLst/>
              </a:prstGeom>
              <a:noFill/>
              <a:ln w="12700" cap="flat" cmpd="sng" algn="ctr">
                <a:solidFill>
                  <a:srgbClr val="A5A5A5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endParaRPr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21DEAE17-3C23-4BF7-9E8B-C0995BD4BFDA}"/>
                  </a:ext>
                </a:extLst>
              </p:cNvPr>
              <p:cNvSpPr txBox="1"/>
              <p:nvPr/>
            </p:nvSpPr>
            <p:spPr>
              <a:xfrm>
                <a:off x="3734655" y="5519585"/>
                <a:ext cx="750675" cy="100384"/>
              </a:xfrm>
              <a:prstGeom prst="rect">
                <a:avLst/>
              </a:prstGeom>
              <a:solidFill>
                <a:srgbClr val="ECECEC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关闭链接</a:t>
                </a:r>
              </a:p>
            </p:txBody>
          </p:sp>
          <p:pic>
            <p:nvPicPr>
              <p:cNvPr id="173" name="图片 172">
                <a:extLst>
                  <a:ext uri="{FF2B5EF4-FFF2-40B4-BE49-F238E27FC236}">
                    <a16:creationId xmlns:a16="http://schemas.microsoft.com/office/drawing/2014/main" id="{B8EC0FD9-EF7F-4D20-BFC5-EFE6FD3290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5286" y="874867"/>
                <a:ext cx="5573192" cy="5820542"/>
              </a:xfrm>
              <a:prstGeom prst="rect">
                <a:avLst/>
              </a:prstGeom>
            </p:spPr>
          </p:pic>
        </p:grp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2EDF2315-E35E-449C-AE21-BA0DE7DD3CD2}"/>
                </a:ext>
              </a:extLst>
            </p:cNvPr>
            <p:cNvSpPr/>
            <p:nvPr/>
          </p:nvSpPr>
          <p:spPr>
            <a:xfrm>
              <a:off x="1500733" y="1000189"/>
              <a:ext cx="6719438" cy="3254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4E697BE7-D39B-4D11-B6AF-508717EC2D19}"/>
                </a:ext>
              </a:extLst>
            </p:cNvPr>
            <p:cNvSpPr txBox="1"/>
            <p:nvPr/>
          </p:nvSpPr>
          <p:spPr>
            <a:xfrm>
              <a:off x="4350695" y="717293"/>
              <a:ext cx="1636759" cy="170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zh-CN" altLang="en-US" sz="1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 链路配置</a:t>
              </a:r>
              <a:endParaRPr kumimoji="1" lang="en-US" altLang="zh-CN" sz="1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C15F5961-E139-4AC5-91B1-42A3AEDF4529}"/>
                </a:ext>
              </a:extLst>
            </p:cNvPr>
            <p:cNvSpPr/>
            <p:nvPr/>
          </p:nvSpPr>
          <p:spPr>
            <a:xfrm>
              <a:off x="3790950" y="6143546"/>
              <a:ext cx="2578100" cy="290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5BE96008-0806-426A-9778-37A78CB59A83}"/>
                </a:ext>
              </a:extLst>
            </p:cNvPr>
            <p:cNvSpPr txBox="1"/>
            <p:nvPr/>
          </p:nvSpPr>
          <p:spPr>
            <a:xfrm>
              <a:off x="4224764" y="4169813"/>
              <a:ext cx="2043587" cy="170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zh-CN" altLang="en-US" sz="1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 数据收发</a:t>
              </a:r>
            </a:p>
          </p:txBody>
        </p: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3E40BF48-C4F9-4F3A-AFB3-1A17F264F534}"/>
              </a:ext>
            </a:extLst>
          </p:cNvPr>
          <p:cNvSpPr/>
          <p:nvPr/>
        </p:nvSpPr>
        <p:spPr>
          <a:xfrm>
            <a:off x="4495800" y="745016"/>
            <a:ext cx="3649980" cy="424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2A08B13-DD90-40BF-B4DE-6AAC9EAEBD05}"/>
              </a:ext>
            </a:extLst>
          </p:cNvPr>
          <p:cNvSpPr txBox="1"/>
          <p:nvPr/>
        </p:nvSpPr>
        <p:spPr>
          <a:xfrm>
            <a:off x="517950" y="801080"/>
            <a:ext cx="11708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TLS</a:t>
            </a:r>
            <a:r>
              <a:rPr kumimoji="1"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使用样例</a:t>
            </a:r>
          </a:p>
        </p:txBody>
      </p:sp>
    </p:spTree>
    <p:extLst>
      <p:ext uri="{BB962C8B-B14F-4D97-AF65-F5344CB8AC3E}">
        <p14:creationId xmlns:p14="http://schemas.microsoft.com/office/powerpoint/2010/main" val="3677104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EBFA0CF6-701A-4355-A2CA-48D7A5CBF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600" b="1" kern="0" dirty="0"/>
              <a:t>欢迎加入</a:t>
            </a:r>
            <a:r>
              <a:rPr lang="en-US" altLang="zh-CN" sz="2600" b="1" kern="0" dirty="0"/>
              <a:t>openHiTLS</a:t>
            </a:r>
            <a:r>
              <a:rPr lang="zh-CN" altLang="en-US" sz="2600" b="1" kern="0" dirty="0"/>
              <a:t>社区讨论，参与共建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212B35-2C35-4E7C-9E05-BDB6AA03C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396" y="2213085"/>
            <a:ext cx="2291605" cy="2504228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E30B01B-7E20-42A2-8AF0-173B7C630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808" y="2230143"/>
            <a:ext cx="2247155" cy="224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34B8A52-AF1B-4586-9003-5260EBA37043}"/>
              </a:ext>
            </a:extLst>
          </p:cNvPr>
          <p:cNvSpPr txBox="1"/>
          <p:nvPr/>
        </p:nvSpPr>
        <p:spPr>
          <a:xfrm>
            <a:off x="7580948" y="1953144"/>
            <a:ext cx="8239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79CC9C-A857-469A-BB17-D798999190FF}"/>
              </a:ext>
            </a:extLst>
          </p:cNvPr>
          <p:cNvSpPr txBox="1"/>
          <p:nvPr/>
        </p:nvSpPr>
        <p:spPr>
          <a:xfrm>
            <a:off x="3549968" y="1953144"/>
            <a:ext cx="8239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</a:t>
            </a:r>
          </a:p>
        </p:txBody>
      </p:sp>
    </p:spTree>
    <p:extLst>
      <p:ext uri="{BB962C8B-B14F-4D97-AF65-F5344CB8AC3E}">
        <p14:creationId xmlns:p14="http://schemas.microsoft.com/office/powerpoint/2010/main" val="2578784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047BB566-1885-4666-B8C1-8F072AF1D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/>
              <a:t>密码技术作为安全的基石，需要为行业数字化转型及科学技术的发展保驾护航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C3472D-976D-4C72-801C-20C93121492B}"/>
              </a:ext>
            </a:extLst>
          </p:cNvPr>
          <p:cNvSpPr/>
          <p:nvPr/>
        </p:nvSpPr>
        <p:spPr>
          <a:xfrm>
            <a:off x="6643223" y="4706166"/>
            <a:ext cx="5174403" cy="8744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人工智能、区块链、大数据、量子计算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新技术新业态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与密码技术紧密融合、互相促进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6357DD7-D5E6-41E1-BE62-A48D223CA306}"/>
              </a:ext>
            </a:extLst>
          </p:cNvPr>
          <p:cNvGrpSpPr/>
          <p:nvPr/>
        </p:nvGrpSpPr>
        <p:grpSpPr>
          <a:xfrm>
            <a:off x="1371325" y="1736796"/>
            <a:ext cx="3679396" cy="2194452"/>
            <a:chOff x="1208677" y="1500274"/>
            <a:chExt cx="3679396" cy="2194452"/>
          </a:xfrm>
        </p:grpSpPr>
        <p:grpSp>
          <p:nvGrpSpPr>
            <p:cNvPr id="6" name="组合 171">
              <a:extLst>
                <a:ext uri="{FF2B5EF4-FFF2-40B4-BE49-F238E27FC236}">
                  <a16:creationId xmlns:a16="http://schemas.microsoft.com/office/drawing/2014/main" id="{14CCE926-415B-40B8-B127-3AFE8A353F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255142" y="1500274"/>
              <a:ext cx="540000" cy="540000"/>
              <a:chOff x="5334000" y="2203450"/>
              <a:chExt cx="631825" cy="693738"/>
            </a:xfrm>
            <a:solidFill>
              <a:schemeClr val="tx2"/>
            </a:solidFill>
          </p:grpSpPr>
          <p:sp>
            <p:nvSpPr>
              <p:cNvPr id="60" name="Freeform 123">
                <a:extLst>
                  <a:ext uri="{FF2B5EF4-FFF2-40B4-BE49-F238E27FC236}">
                    <a16:creationId xmlns:a16="http://schemas.microsoft.com/office/drawing/2014/main" id="{E1CA8A6B-C53A-402E-8E80-0810EB2D54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4000" y="2203450"/>
                <a:ext cx="631825" cy="693738"/>
              </a:xfrm>
              <a:custGeom>
                <a:avLst/>
                <a:gdLst>
                  <a:gd name="T0" fmla="*/ 2147483646 w 1509"/>
                  <a:gd name="T1" fmla="*/ 2147483646 h 1651"/>
                  <a:gd name="T2" fmla="*/ 2147483646 w 1509"/>
                  <a:gd name="T3" fmla="*/ 2147483646 h 1651"/>
                  <a:gd name="T4" fmla="*/ 2147483646 w 1509"/>
                  <a:gd name="T5" fmla="*/ 2147483646 h 1651"/>
                  <a:gd name="T6" fmla="*/ 2147483646 w 1509"/>
                  <a:gd name="T7" fmla="*/ 2147483646 h 1651"/>
                  <a:gd name="T8" fmla="*/ 2147483646 w 1509"/>
                  <a:gd name="T9" fmla="*/ 2147483646 h 1651"/>
                  <a:gd name="T10" fmla="*/ 2147483646 w 1509"/>
                  <a:gd name="T11" fmla="*/ 2147483646 h 1651"/>
                  <a:gd name="T12" fmla="*/ 2147483646 w 1509"/>
                  <a:gd name="T13" fmla="*/ 2147483646 h 1651"/>
                  <a:gd name="T14" fmla="*/ 2147483646 w 1509"/>
                  <a:gd name="T15" fmla="*/ 2147483646 h 1651"/>
                  <a:gd name="T16" fmla="*/ 2147483646 w 1509"/>
                  <a:gd name="T17" fmla="*/ 0 h 1651"/>
                  <a:gd name="T18" fmla="*/ 2147483646 w 1509"/>
                  <a:gd name="T19" fmla="*/ 2147483646 h 1651"/>
                  <a:gd name="T20" fmla="*/ 2147483646 w 1509"/>
                  <a:gd name="T21" fmla="*/ 2147483646 h 1651"/>
                  <a:gd name="T22" fmla="*/ 2147483646 w 1509"/>
                  <a:gd name="T23" fmla="*/ 2147483646 h 1651"/>
                  <a:gd name="T24" fmla="*/ 2147483646 w 1509"/>
                  <a:gd name="T25" fmla="*/ 2147483646 h 1651"/>
                  <a:gd name="T26" fmla="*/ 2147483646 w 1509"/>
                  <a:gd name="T27" fmla="*/ 2147483646 h 1651"/>
                  <a:gd name="T28" fmla="*/ 2147483646 w 1509"/>
                  <a:gd name="T29" fmla="*/ 2147483646 h 1651"/>
                  <a:gd name="T30" fmla="*/ 0 w 1509"/>
                  <a:gd name="T31" fmla="*/ 2147483646 h 1651"/>
                  <a:gd name="T32" fmla="*/ 2147483646 w 1509"/>
                  <a:gd name="T33" fmla="*/ 2147483646 h 1651"/>
                  <a:gd name="T34" fmla="*/ 2147483646 w 1509"/>
                  <a:gd name="T35" fmla="*/ 2147483646 h 1651"/>
                  <a:gd name="T36" fmla="*/ 0 w 1509"/>
                  <a:gd name="T37" fmla="*/ 2147483646 h 1651"/>
                  <a:gd name="T38" fmla="*/ 2147483646 w 1509"/>
                  <a:gd name="T39" fmla="*/ 2147483646 h 1651"/>
                  <a:gd name="T40" fmla="*/ 2147483646 w 1509"/>
                  <a:gd name="T41" fmla="*/ 2147483646 h 1651"/>
                  <a:gd name="T42" fmla="*/ 2147483646 w 1509"/>
                  <a:gd name="T43" fmla="*/ 2147483646 h 1651"/>
                  <a:gd name="T44" fmla="*/ 2147483646 w 1509"/>
                  <a:gd name="T45" fmla="*/ 2147483646 h 1651"/>
                  <a:gd name="T46" fmla="*/ 2147483646 w 1509"/>
                  <a:gd name="T47" fmla="*/ 2147483646 h 1651"/>
                  <a:gd name="T48" fmla="*/ 2147483646 w 1509"/>
                  <a:gd name="T49" fmla="*/ 2147483646 h 1651"/>
                  <a:gd name="T50" fmla="*/ 2147483646 w 1509"/>
                  <a:gd name="T51" fmla="*/ 2147483646 h 1651"/>
                  <a:gd name="T52" fmla="*/ 2147483646 w 1509"/>
                  <a:gd name="T53" fmla="*/ 2147483646 h 1651"/>
                  <a:gd name="T54" fmla="*/ 2147483646 w 1509"/>
                  <a:gd name="T55" fmla="*/ 2147483646 h 1651"/>
                  <a:gd name="T56" fmla="*/ 2147483646 w 1509"/>
                  <a:gd name="T57" fmla="*/ 2147483646 h 1651"/>
                  <a:gd name="T58" fmla="*/ 2147483646 w 1509"/>
                  <a:gd name="T59" fmla="*/ 2147483646 h 1651"/>
                  <a:gd name="T60" fmla="*/ 2147483646 w 1509"/>
                  <a:gd name="T61" fmla="*/ 2147483646 h 1651"/>
                  <a:gd name="T62" fmla="*/ 2147483646 w 1509"/>
                  <a:gd name="T63" fmla="*/ 2147483646 h 1651"/>
                  <a:gd name="T64" fmla="*/ 2147483646 w 1509"/>
                  <a:gd name="T65" fmla="*/ 2147483646 h 1651"/>
                  <a:gd name="T66" fmla="*/ 2147483646 w 1509"/>
                  <a:gd name="T67" fmla="*/ 2147483646 h 1651"/>
                  <a:gd name="T68" fmla="*/ 2147483646 w 1509"/>
                  <a:gd name="T69" fmla="*/ 2147483646 h 1651"/>
                  <a:gd name="T70" fmla="*/ 2147483646 w 1509"/>
                  <a:gd name="T71" fmla="*/ 2147483646 h 1651"/>
                  <a:gd name="T72" fmla="*/ 2147483646 w 1509"/>
                  <a:gd name="T73" fmla="*/ 2147483646 h 1651"/>
                  <a:gd name="T74" fmla="*/ 2147483646 w 1509"/>
                  <a:gd name="T75" fmla="*/ 2147483646 h 1651"/>
                  <a:gd name="T76" fmla="*/ 2147483646 w 1509"/>
                  <a:gd name="T77" fmla="*/ 2147483646 h 1651"/>
                  <a:gd name="T78" fmla="*/ 2147483646 w 1509"/>
                  <a:gd name="T79" fmla="*/ 2147483646 h 1651"/>
                  <a:gd name="T80" fmla="*/ 2147483646 w 1509"/>
                  <a:gd name="T81" fmla="*/ 2147483646 h 1651"/>
                  <a:gd name="T82" fmla="*/ 2147483646 w 1509"/>
                  <a:gd name="T83" fmla="*/ 2147483646 h 1651"/>
                  <a:gd name="T84" fmla="*/ 2147483646 w 1509"/>
                  <a:gd name="T85" fmla="*/ 2147483646 h 1651"/>
                  <a:gd name="T86" fmla="*/ 2147483646 w 1509"/>
                  <a:gd name="T87" fmla="*/ 2147483646 h 1651"/>
                  <a:gd name="T88" fmla="*/ 2147483646 w 1509"/>
                  <a:gd name="T89" fmla="*/ 2147483646 h 1651"/>
                  <a:gd name="T90" fmla="*/ 2147483646 w 1509"/>
                  <a:gd name="T91" fmla="*/ 2147483646 h 1651"/>
                  <a:gd name="T92" fmla="*/ 2147483646 w 1509"/>
                  <a:gd name="T93" fmla="*/ 2147483646 h 1651"/>
                  <a:gd name="T94" fmla="*/ 2147483646 w 1509"/>
                  <a:gd name="T95" fmla="*/ 2147483646 h 1651"/>
                  <a:gd name="T96" fmla="*/ 2147483646 w 1509"/>
                  <a:gd name="T97" fmla="*/ 2147483646 h 1651"/>
                  <a:gd name="T98" fmla="*/ 2147483646 w 1509"/>
                  <a:gd name="T99" fmla="*/ 2147483646 h 165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509"/>
                  <a:gd name="T151" fmla="*/ 0 h 1651"/>
                  <a:gd name="T152" fmla="*/ 1509 w 1509"/>
                  <a:gd name="T153" fmla="*/ 1651 h 165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509" h="1651">
                    <a:moveTo>
                      <a:pt x="1475" y="987"/>
                    </a:moveTo>
                    <a:lnTo>
                      <a:pt x="1475" y="987"/>
                    </a:lnTo>
                    <a:cubicBezTo>
                      <a:pt x="1494" y="987"/>
                      <a:pt x="1509" y="972"/>
                      <a:pt x="1509" y="954"/>
                    </a:cubicBezTo>
                    <a:lnTo>
                      <a:pt x="1509" y="847"/>
                    </a:lnTo>
                    <a:cubicBezTo>
                      <a:pt x="1509" y="831"/>
                      <a:pt x="1497" y="817"/>
                      <a:pt x="1481" y="814"/>
                    </a:cubicBezTo>
                    <a:lnTo>
                      <a:pt x="1160" y="756"/>
                    </a:lnTo>
                    <a:lnTo>
                      <a:pt x="1160" y="661"/>
                    </a:lnTo>
                    <a:lnTo>
                      <a:pt x="1177" y="661"/>
                    </a:lnTo>
                    <a:cubicBezTo>
                      <a:pt x="1195" y="661"/>
                      <a:pt x="1210" y="646"/>
                      <a:pt x="1210" y="628"/>
                    </a:cubicBezTo>
                    <a:lnTo>
                      <a:pt x="1210" y="520"/>
                    </a:lnTo>
                    <a:cubicBezTo>
                      <a:pt x="1210" y="501"/>
                      <a:pt x="1195" y="486"/>
                      <a:pt x="1177" y="486"/>
                    </a:cubicBezTo>
                    <a:lnTo>
                      <a:pt x="1153" y="486"/>
                    </a:lnTo>
                    <a:cubicBezTo>
                      <a:pt x="1103" y="295"/>
                      <a:pt x="956" y="218"/>
                      <a:pt x="897" y="195"/>
                    </a:cubicBezTo>
                    <a:lnTo>
                      <a:pt x="897" y="173"/>
                    </a:lnTo>
                    <a:cubicBezTo>
                      <a:pt x="897" y="154"/>
                      <a:pt x="882" y="139"/>
                      <a:pt x="863" y="139"/>
                    </a:cubicBezTo>
                    <a:lnTo>
                      <a:pt x="827" y="139"/>
                    </a:lnTo>
                    <a:lnTo>
                      <a:pt x="786" y="23"/>
                    </a:lnTo>
                    <a:cubicBezTo>
                      <a:pt x="781" y="9"/>
                      <a:pt x="769" y="0"/>
                      <a:pt x="754" y="0"/>
                    </a:cubicBezTo>
                    <a:cubicBezTo>
                      <a:pt x="740" y="0"/>
                      <a:pt x="728" y="9"/>
                      <a:pt x="723" y="23"/>
                    </a:cubicBezTo>
                    <a:lnTo>
                      <a:pt x="682" y="139"/>
                    </a:lnTo>
                    <a:lnTo>
                      <a:pt x="645" y="139"/>
                    </a:lnTo>
                    <a:cubicBezTo>
                      <a:pt x="627" y="139"/>
                      <a:pt x="612" y="154"/>
                      <a:pt x="612" y="173"/>
                    </a:cubicBezTo>
                    <a:lnTo>
                      <a:pt x="612" y="195"/>
                    </a:lnTo>
                    <a:cubicBezTo>
                      <a:pt x="553" y="218"/>
                      <a:pt x="406" y="295"/>
                      <a:pt x="356" y="486"/>
                    </a:cubicBezTo>
                    <a:lnTo>
                      <a:pt x="332" y="486"/>
                    </a:lnTo>
                    <a:cubicBezTo>
                      <a:pt x="314" y="486"/>
                      <a:pt x="299" y="501"/>
                      <a:pt x="299" y="520"/>
                    </a:cubicBezTo>
                    <a:lnTo>
                      <a:pt x="299" y="628"/>
                    </a:lnTo>
                    <a:cubicBezTo>
                      <a:pt x="299" y="646"/>
                      <a:pt x="314" y="661"/>
                      <a:pt x="332" y="661"/>
                    </a:cubicBezTo>
                    <a:lnTo>
                      <a:pt x="349" y="661"/>
                    </a:lnTo>
                    <a:lnTo>
                      <a:pt x="349" y="756"/>
                    </a:lnTo>
                    <a:lnTo>
                      <a:pt x="28" y="814"/>
                    </a:lnTo>
                    <a:cubicBezTo>
                      <a:pt x="12" y="817"/>
                      <a:pt x="0" y="831"/>
                      <a:pt x="0" y="847"/>
                    </a:cubicBezTo>
                    <a:lnTo>
                      <a:pt x="0" y="954"/>
                    </a:lnTo>
                    <a:cubicBezTo>
                      <a:pt x="0" y="972"/>
                      <a:pt x="15" y="987"/>
                      <a:pt x="34" y="987"/>
                    </a:cubicBezTo>
                    <a:lnTo>
                      <a:pt x="84" y="987"/>
                    </a:lnTo>
                    <a:lnTo>
                      <a:pt x="84" y="1437"/>
                    </a:lnTo>
                    <a:lnTo>
                      <a:pt x="34" y="1437"/>
                    </a:lnTo>
                    <a:cubicBezTo>
                      <a:pt x="15" y="1437"/>
                      <a:pt x="0" y="1452"/>
                      <a:pt x="0" y="1471"/>
                    </a:cubicBezTo>
                    <a:lnTo>
                      <a:pt x="0" y="1582"/>
                    </a:lnTo>
                    <a:cubicBezTo>
                      <a:pt x="0" y="1600"/>
                      <a:pt x="15" y="1615"/>
                      <a:pt x="34" y="1615"/>
                    </a:cubicBezTo>
                    <a:lnTo>
                      <a:pt x="965" y="1615"/>
                    </a:lnTo>
                    <a:cubicBezTo>
                      <a:pt x="977" y="1637"/>
                      <a:pt x="999" y="1651"/>
                      <a:pt x="1026" y="1651"/>
                    </a:cubicBezTo>
                    <a:cubicBezTo>
                      <a:pt x="1064" y="1651"/>
                      <a:pt x="1095" y="1620"/>
                      <a:pt x="1095" y="1582"/>
                    </a:cubicBezTo>
                    <a:cubicBezTo>
                      <a:pt x="1095" y="1544"/>
                      <a:pt x="1064" y="1513"/>
                      <a:pt x="1026" y="1513"/>
                    </a:cubicBezTo>
                    <a:cubicBezTo>
                      <a:pt x="999" y="1513"/>
                      <a:pt x="977" y="1527"/>
                      <a:pt x="965" y="1549"/>
                    </a:cubicBezTo>
                    <a:lnTo>
                      <a:pt x="67" y="1549"/>
                    </a:lnTo>
                    <a:lnTo>
                      <a:pt x="67" y="1504"/>
                    </a:lnTo>
                    <a:lnTo>
                      <a:pt x="117" y="1504"/>
                    </a:lnTo>
                    <a:cubicBezTo>
                      <a:pt x="136" y="1504"/>
                      <a:pt x="151" y="1489"/>
                      <a:pt x="151" y="1471"/>
                    </a:cubicBezTo>
                    <a:lnTo>
                      <a:pt x="151" y="954"/>
                    </a:lnTo>
                    <a:cubicBezTo>
                      <a:pt x="151" y="935"/>
                      <a:pt x="136" y="921"/>
                      <a:pt x="117" y="921"/>
                    </a:cubicBezTo>
                    <a:lnTo>
                      <a:pt x="67" y="921"/>
                    </a:lnTo>
                    <a:lnTo>
                      <a:pt x="67" y="875"/>
                    </a:lnTo>
                    <a:lnTo>
                      <a:pt x="388" y="816"/>
                    </a:lnTo>
                    <a:cubicBezTo>
                      <a:pt x="404" y="813"/>
                      <a:pt x="416" y="799"/>
                      <a:pt x="416" y="783"/>
                    </a:cubicBezTo>
                    <a:lnTo>
                      <a:pt x="416" y="628"/>
                    </a:lnTo>
                    <a:cubicBezTo>
                      <a:pt x="416" y="609"/>
                      <a:pt x="401" y="594"/>
                      <a:pt x="382" y="594"/>
                    </a:cubicBezTo>
                    <a:lnTo>
                      <a:pt x="366" y="594"/>
                    </a:lnTo>
                    <a:lnTo>
                      <a:pt x="366" y="553"/>
                    </a:lnTo>
                    <a:lnTo>
                      <a:pt x="382" y="553"/>
                    </a:lnTo>
                    <a:cubicBezTo>
                      <a:pt x="398" y="553"/>
                      <a:pt x="412" y="542"/>
                      <a:pt x="415" y="526"/>
                    </a:cubicBezTo>
                    <a:cubicBezTo>
                      <a:pt x="459" y="309"/>
                      <a:pt x="646" y="253"/>
                      <a:pt x="654" y="251"/>
                    </a:cubicBezTo>
                    <a:cubicBezTo>
                      <a:pt x="669" y="247"/>
                      <a:pt x="679" y="234"/>
                      <a:pt x="679" y="219"/>
                    </a:cubicBezTo>
                    <a:lnTo>
                      <a:pt x="679" y="206"/>
                    </a:lnTo>
                    <a:lnTo>
                      <a:pt x="706" y="206"/>
                    </a:lnTo>
                    <a:cubicBezTo>
                      <a:pt x="720" y="206"/>
                      <a:pt x="733" y="197"/>
                      <a:pt x="737" y="184"/>
                    </a:cubicBezTo>
                    <a:lnTo>
                      <a:pt x="754" y="134"/>
                    </a:lnTo>
                    <a:lnTo>
                      <a:pt x="772" y="184"/>
                    </a:lnTo>
                    <a:cubicBezTo>
                      <a:pt x="776" y="197"/>
                      <a:pt x="789" y="206"/>
                      <a:pt x="803" y="206"/>
                    </a:cubicBezTo>
                    <a:lnTo>
                      <a:pt x="830" y="206"/>
                    </a:lnTo>
                    <a:lnTo>
                      <a:pt x="830" y="219"/>
                    </a:lnTo>
                    <a:cubicBezTo>
                      <a:pt x="830" y="234"/>
                      <a:pt x="840" y="247"/>
                      <a:pt x="855" y="251"/>
                    </a:cubicBezTo>
                    <a:cubicBezTo>
                      <a:pt x="857" y="251"/>
                      <a:pt x="1050" y="307"/>
                      <a:pt x="1094" y="526"/>
                    </a:cubicBezTo>
                    <a:cubicBezTo>
                      <a:pt x="1097" y="542"/>
                      <a:pt x="1111" y="553"/>
                      <a:pt x="1127" y="553"/>
                    </a:cubicBezTo>
                    <a:lnTo>
                      <a:pt x="1143" y="553"/>
                    </a:lnTo>
                    <a:lnTo>
                      <a:pt x="1143" y="594"/>
                    </a:lnTo>
                    <a:lnTo>
                      <a:pt x="1127" y="594"/>
                    </a:lnTo>
                    <a:cubicBezTo>
                      <a:pt x="1108" y="594"/>
                      <a:pt x="1093" y="609"/>
                      <a:pt x="1093" y="628"/>
                    </a:cubicBezTo>
                    <a:lnTo>
                      <a:pt x="1093" y="783"/>
                    </a:lnTo>
                    <a:cubicBezTo>
                      <a:pt x="1093" y="799"/>
                      <a:pt x="1105" y="813"/>
                      <a:pt x="1121" y="816"/>
                    </a:cubicBezTo>
                    <a:lnTo>
                      <a:pt x="1442" y="875"/>
                    </a:lnTo>
                    <a:lnTo>
                      <a:pt x="1442" y="921"/>
                    </a:lnTo>
                    <a:lnTo>
                      <a:pt x="1392" y="921"/>
                    </a:lnTo>
                    <a:cubicBezTo>
                      <a:pt x="1373" y="921"/>
                      <a:pt x="1358" y="935"/>
                      <a:pt x="1358" y="954"/>
                    </a:cubicBezTo>
                    <a:lnTo>
                      <a:pt x="1358" y="1471"/>
                    </a:lnTo>
                    <a:cubicBezTo>
                      <a:pt x="1358" y="1489"/>
                      <a:pt x="1373" y="1504"/>
                      <a:pt x="1392" y="1504"/>
                    </a:cubicBezTo>
                    <a:lnTo>
                      <a:pt x="1442" y="1504"/>
                    </a:lnTo>
                    <a:lnTo>
                      <a:pt x="1442" y="1549"/>
                    </a:lnTo>
                    <a:lnTo>
                      <a:pt x="1299" y="1549"/>
                    </a:lnTo>
                    <a:cubicBezTo>
                      <a:pt x="1287" y="1527"/>
                      <a:pt x="1265" y="1513"/>
                      <a:pt x="1239" y="1513"/>
                    </a:cubicBezTo>
                    <a:cubicBezTo>
                      <a:pt x="1200" y="1513"/>
                      <a:pt x="1169" y="1544"/>
                      <a:pt x="1169" y="1582"/>
                    </a:cubicBezTo>
                    <a:cubicBezTo>
                      <a:pt x="1169" y="1620"/>
                      <a:pt x="1200" y="1651"/>
                      <a:pt x="1239" y="1651"/>
                    </a:cubicBezTo>
                    <a:cubicBezTo>
                      <a:pt x="1265" y="1651"/>
                      <a:pt x="1287" y="1637"/>
                      <a:pt x="1299" y="1615"/>
                    </a:cubicBezTo>
                    <a:lnTo>
                      <a:pt x="1475" y="1615"/>
                    </a:lnTo>
                    <a:cubicBezTo>
                      <a:pt x="1494" y="1615"/>
                      <a:pt x="1509" y="1600"/>
                      <a:pt x="1509" y="1582"/>
                    </a:cubicBezTo>
                    <a:lnTo>
                      <a:pt x="1509" y="1471"/>
                    </a:lnTo>
                    <a:cubicBezTo>
                      <a:pt x="1509" y="1452"/>
                      <a:pt x="1494" y="1437"/>
                      <a:pt x="1475" y="1437"/>
                    </a:cubicBezTo>
                    <a:lnTo>
                      <a:pt x="1425" y="1437"/>
                    </a:lnTo>
                    <a:lnTo>
                      <a:pt x="1425" y="987"/>
                    </a:lnTo>
                    <a:lnTo>
                      <a:pt x="1475" y="987"/>
                    </a:ln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Freeform 124">
                <a:extLst>
                  <a:ext uri="{FF2B5EF4-FFF2-40B4-BE49-F238E27FC236}">
                    <a16:creationId xmlns:a16="http://schemas.microsoft.com/office/drawing/2014/main" id="{307A6050-8EEC-4679-B83E-16A81CBE12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27675" y="2460625"/>
                <a:ext cx="74613" cy="74613"/>
              </a:xfrm>
              <a:custGeom>
                <a:avLst/>
                <a:gdLst>
                  <a:gd name="T0" fmla="*/ 2147483646 w 177"/>
                  <a:gd name="T1" fmla="*/ 2147483646 h 177"/>
                  <a:gd name="T2" fmla="*/ 2147483646 w 177"/>
                  <a:gd name="T3" fmla="*/ 2147483646 h 177"/>
                  <a:gd name="T4" fmla="*/ 2147483646 w 177"/>
                  <a:gd name="T5" fmla="*/ 2147483646 h 177"/>
                  <a:gd name="T6" fmla="*/ 2147483646 w 177"/>
                  <a:gd name="T7" fmla="*/ 2147483646 h 177"/>
                  <a:gd name="T8" fmla="*/ 2147483646 w 177"/>
                  <a:gd name="T9" fmla="*/ 2147483646 h 177"/>
                  <a:gd name="T10" fmla="*/ 2147483646 w 177"/>
                  <a:gd name="T11" fmla="*/ 2147483646 h 177"/>
                  <a:gd name="T12" fmla="*/ 2147483646 w 177"/>
                  <a:gd name="T13" fmla="*/ 2147483646 h 177"/>
                  <a:gd name="T14" fmla="*/ 2147483646 w 177"/>
                  <a:gd name="T15" fmla="*/ 2147483646 h 177"/>
                  <a:gd name="T16" fmla="*/ 2147483646 w 177"/>
                  <a:gd name="T17" fmla="*/ 2147483646 h 177"/>
                  <a:gd name="T18" fmla="*/ 2147483646 w 177"/>
                  <a:gd name="T19" fmla="*/ 2147483646 h 177"/>
                  <a:gd name="T20" fmla="*/ 2147483646 w 177"/>
                  <a:gd name="T21" fmla="*/ 0 h 177"/>
                  <a:gd name="T22" fmla="*/ 2147483646 w 177"/>
                  <a:gd name="T23" fmla="*/ 0 h 177"/>
                  <a:gd name="T24" fmla="*/ 0 w 177"/>
                  <a:gd name="T25" fmla="*/ 2147483646 h 177"/>
                  <a:gd name="T26" fmla="*/ 0 w 177"/>
                  <a:gd name="T27" fmla="*/ 2147483646 h 177"/>
                  <a:gd name="T28" fmla="*/ 2147483646 w 177"/>
                  <a:gd name="T29" fmla="*/ 2147483646 h 177"/>
                  <a:gd name="T30" fmla="*/ 2147483646 w 177"/>
                  <a:gd name="T31" fmla="*/ 2147483646 h 17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7"/>
                  <a:gd name="T49" fmla="*/ 0 h 177"/>
                  <a:gd name="T50" fmla="*/ 177 w 177"/>
                  <a:gd name="T51" fmla="*/ 177 h 17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7" h="177">
                    <a:moveTo>
                      <a:pt x="67" y="67"/>
                    </a:moveTo>
                    <a:lnTo>
                      <a:pt x="67" y="67"/>
                    </a:lnTo>
                    <a:lnTo>
                      <a:pt x="111" y="67"/>
                    </a:lnTo>
                    <a:lnTo>
                      <a:pt x="111" y="110"/>
                    </a:lnTo>
                    <a:lnTo>
                      <a:pt x="67" y="110"/>
                    </a:lnTo>
                    <a:lnTo>
                      <a:pt x="67" y="67"/>
                    </a:lnTo>
                    <a:close/>
                    <a:moveTo>
                      <a:pt x="144" y="177"/>
                    </a:moveTo>
                    <a:lnTo>
                      <a:pt x="144" y="177"/>
                    </a:lnTo>
                    <a:cubicBezTo>
                      <a:pt x="162" y="177"/>
                      <a:pt x="177" y="162"/>
                      <a:pt x="177" y="144"/>
                    </a:cubicBezTo>
                    <a:lnTo>
                      <a:pt x="177" y="34"/>
                    </a:lnTo>
                    <a:cubicBezTo>
                      <a:pt x="177" y="15"/>
                      <a:pt x="162" y="0"/>
                      <a:pt x="144" y="0"/>
                    </a:cubicBezTo>
                    <a:lnTo>
                      <a:pt x="34" y="0"/>
                    </a:lnTo>
                    <a:cubicBezTo>
                      <a:pt x="15" y="0"/>
                      <a:pt x="0" y="15"/>
                      <a:pt x="0" y="34"/>
                    </a:cubicBezTo>
                    <a:lnTo>
                      <a:pt x="0" y="144"/>
                    </a:lnTo>
                    <a:cubicBezTo>
                      <a:pt x="0" y="162"/>
                      <a:pt x="15" y="177"/>
                      <a:pt x="34" y="177"/>
                    </a:cubicBezTo>
                    <a:lnTo>
                      <a:pt x="144" y="177"/>
                    </a:ln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Freeform 125">
                <a:extLst>
                  <a:ext uri="{FF2B5EF4-FFF2-40B4-BE49-F238E27FC236}">
                    <a16:creationId xmlns:a16="http://schemas.microsoft.com/office/drawing/2014/main" id="{529207F6-CF84-4302-AB38-4F4953032D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13400" y="2460625"/>
                <a:ext cx="73025" cy="74613"/>
              </a:xfrm>
              <a:custGeom>
                <a:avLst/>
                <a:gdLst>
                  <a:gd name="T0" fmla="*/ 2147483646 w 177"/>
                  <a:gd name="T1" fmla="*/ 2147483646 h 177"/>
                  <a:gd name="T2" fmla="*/ 2147483646 w 177"/>
                  <a:gd name="T3" fmla="*/ 2147483646 h 177"/>
                  <a:gd name="T4" fmla="*/ 2147483646 w 177"/>
                  <a:gd name="T5" fmla="*/ 2147483646 h 177"/>
                  <a:gd name="T6" fmla="*/ 2147483646 w 177"/>
                  <a:gd name="T7" fmla="*/ 2147483646 h 177"/>
                  <a:gd name="T8" fmla="*/ 2147483646 w 177"/>
                  <a:gd name="T9" fmla="*/ 2147483646 h 177"/>
                  <a:gd name="T10" fmla="*/ 2147483646 w 177"/>
                  <a:gd name="T11" fmla="*/ 2147483646 h 177"/>
                  <a:gd name="T12" fmla="*/ 2147483646 w 177"/>
                  <a:gd name="T13" fmla="*/ 2147483646 h 177"/>
                  <a:gd name="T14" fmla="*/ 2147483646 w 177"/>
                  <a:gd name="T15" fmla="*/ 2147483646 h 177"/>
                  <a:gd name="T16" fmla="*/ 2147483646 w 177"/>
                  <a:gd name="T17" fmla="*/ 2147483646 h 177"/>
                  <a:gd name="T18" fmla="*/ 2147483646 w 177"/>
                  <a:gd name="T19" fmla="*/ 2147483646 h 177"/>
                  <a:gd name="T20" fmla="*/ 2147483646 w 177"/>
                  <a:gd name="T21" fmla="*/ 0 h 177"/>
                  <a:gd name="T22" fmla="*/ 2147483646 w 177"/>
                  <a:gd name="T23" fmla="*/ 0 h 177"/>
                  <a:gd name="T24" fmla="*/ 0 w 177"/>
                  <a:gd name="T25" fmla="*/ 2147483646 h 177"/>
                  <a:gd name="T26" fmla="*/ 0 w 177"/>
                  <a:gd name="T27" fmla="*/ 2147483646 h 177"/>
                  <a:gd name="T28" fmla="*/ 2147483646 w 177"/>
                  <a:gd name="T29" fmla="*/ 2147483646 h 177"/>
                  <a:gd name="T30" fmla="*/ 2147483646 w 177"/>
                  <a:gd name="T31" fmla="*/ 2147483646 h 17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7"/>
                  <a:gd name="T49" fmla="*/ 0 h 177"/>
                  <a:gd name="T50" fmla="*/ 177 w 177"/>
                  <a:gd name="T51" fmla="*/ 177 h 17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7" h="177">
                    <a:moveTo>
                      <a:pt x="67" y="67"/>
                    </a:moveTo>
                    <a:lnTo>
                      <a:pt x="67" y="67"/>
                    </a:lnTo>
                    <a:lnTo>
                      <a:pt x="110" y="67"/>
                    </a:lnTo>
                    <a:lnTo>
                      <a:pt x="110" y="110"/>
                    </a:lnTo>
                    <a:lnTo>
                      <a:pt x="67" y="110"/>
                    </a:lnTo>
                    <a:lnTo>
                      <a:pt x="67" y="67"/>
                    </a:lnTo>
                    <a:close/>
                    <a:moveTo>
                      <a:pt x="144" y="177"/>
                    </a:moveTo>
                    <a:lnTo>
                      <a:pt x="144" y="177"/>
                    </a:lnTo>
                    <a:cubicBezTo>
                      <a:pt x="162" y="177"/>
                      <a:pt x="177" y="162"/>
                      <a:pt x="177" y="144"/>
                    </a:cubicBezTo>
                    <a:lnTo>
                      <a:pt x="177" y="34"/>
                    </a:lnTo>
                    <a:cubicBezTo>
                      <a:pt x="177" y="15"/>
                      <a:pt x="162" y="0"/>
                      <a:pt x="144" y="0"/>
                    </a:cubicBezTo>
                    <a:lnTo>
                      <a:pt x="33" y="0"/>
                    </a:lnTo>
                    <a:cubicBezTo>
                      <a:pt x="15" y="0"/>
                      <a:pt x="0" y="15"/>
                      <a:pt x="0" y="34"/>
                    </a:cubicBezTo>
                    <a:lnTo>
                      <a:pt x="0" y="144"/>
                    </a:lnTo>
                    <a:cubicBezTo>
                      <a:pt x="0" y="162"/>
                      <a:pt x="15" y="177"/>
                      <a:pt x="33" y="177"/>
                    </a:cubicBezTo>
                    <a:lnTo>
                      <a:pt x="144" y="177"/>
                    </a:ln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Freeform 126">
                <a:extLst>
                  <a:ext uri="{FF2B5EF4-FFF2-40B4-BE49-F238E27FC236}">
                    <a16:creationId xmlns:a16="http://schemas.microsoft.com/office/drawing/2014/main" id="{E7B2F48D-2595-46FF-9E3E-F8D716F40A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97538" y="2460625"/>
                <a:ext cx="73025" cy="74613"/>
              </a:xfrm>
              <a:custGeom>
                <a:avLst/>
                <a:gdLst>
                  <a:gd name="T0" fmla="*/ 2147483646 w 177"/>
                  <a:gd name="T1" fmla="*/ 2147483646 h 177"/>
                  <a:gd name="T2" fmla="*/ 2147483646 w 177"/>
                  <a:gd name="T3" fmla="*/ 2147483646 h 177"/>
                  <a:gd name="T4" fmla="*/ 2147483646 w 177"/>
                  <a:gd name="T5" fmla="*/ 2147483646 h 177"/>
                  <a:gd name="T6" fmla="*/ 2147483646 w 177"/>
                  <a:gd name="T7" fmla="*/ 2147483646 h 177"/>
                  <a:gd name="T8" fmla="*/ 2147483646 w 177"/>
                  <a:gd name="T9" fmla="*/ 2147483646 h 177"/>
                  <a:gd name="T10" fmla="*/ 2147483646 w 177"/>
                  <a:gd name="T11" fmla="*/ 2147483646 h 177"/>
                  <a:gd name="T12" fmla="*/ 2147483646 w 177"/>
                  <a:gd name="T13" fmla="*/ 2147483646 h 177"/>
                  <a:gd name="T14" fmla="*/ 2147483646 w 177"/>
                  <a:gd name="T15" fmla="*/ 2147483646 h 177"/>
                  <a:gd name="T16" fmla="*/ 2147483646 w 177"/>
                  <a:gd name="T17" fmla="*/ 2147483646 h 177"/>
                  <a:gd name="T18" fmla="*/ 2147483646 w 177"/>
                  <a:gd name="T19" fmla="*/ 2147483646 h 177"/>
                  <a:gd name="T20" fmla="*/ 2147483646 w 177"/>
                  <a:gd name="T21" fmla="*/ 0 h 177"/>
                  <a:gd name="T22" fmla="*/ 2147483646 w 177"/>
                  <a:gd name="T23" fmla="*/ 0 h 177"/>
                  <a:gd name="T24" fmla="*/ 0 w 177"/>
                  <a:gd name="T25" fmla="*/ 2147483646 h 177"/>
                  <a:gd name="T26" fmla="*/ 0 w 177"/>
                  <a:gd name="T27" fmla="*/ 2147483646 h 177"/>
                  <a:gd name="T28" fmla="*/ 2147483646 w 177"/>
                  <a:gd name="T29" fmla="*/ 2147483646 h 177"/>
                  <a:gd name="T30" fmla="*/ 2147483646 w 177"/>
                  <a:gd name="T31" fmla="*/ 2147483646 h 17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7"/>
                  <a:gd name="T49" fmla="*/ 0 h 177"/>
                  <a:gd name="T50" fmla="*/ 177 w 177"/>
                  <a:gd name="T51" fmla="*/ 177 h 17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7" h="177">
                    <a:moveTo>
                      <a:pt x="66" y="67"/>
                    </a:moveTo>
                    <a:lnTo>
                      <a:pt x="66" y="67"/>
                    </a:lnTo>
                    <a:lnTo>
                      <a:pt x="110" y="67"/>
                    </a:lnTo>
                    <a:lnTo>
                      <a:pt x="110" y="110"/>
                    </a:lnTo>
                    <a:lnTo>
                      <a:pt x="66" y="110"/>
                    </a:lnTo>
                    <a:lnTo>
                      <a:pt x="66" y="67"/>
                    </a:lnTo>
                    <a:close/>
                    <a:moveTo>
                      <a:pt x="143" y="177"/>
                    </a:moveTo>
                    <a:lnTo>
                      <a:pt x="143" y="177"/>
                    </a:lnTo>
                    <a:cubicBezTo>
                      <a:pt x="162" y="177"/>
                      <a:pt x="177" y="162"/>
                      <a:pt x="177" y="144"/>
                    </a:cubicBezTo>
                    <a:lnTo>
                      <a:pt x="177" y="34"/>
                    </a:lnTo>
                    <a:cubicBezTo>
                      <a:pt x="177" y="15"/>
                      <a:pt x="162" y="0"/>
                      <a:pt x="143" y="0"/>
                    </a:cubicBezTo>
                    <a:lnTo>
                      <a:pt x="33" y="0"/>
                    </a:lnTo>
                    <a:cubicBezTo>
                      <a:pt x="15" y="0"/>
                      <a:pt x="0" y="15"/>
                      <a:pt x="0" y="34"/>
                    </a:cubicBezTo>
                    <a:lnTo>
                      <a:pt x="0" y="144"/>
                    </a:lnTo>
                    <a:cubicBezTo>
                      <a:pt x="0" y="162"/>
                      <a:pt x="15" y="177"/>
                      <a:pt x="33" y="177"/>
                    </a:cubicBezTo>
                    <a:lnTo>
                      <a:pt x="143" y="177"/>
                    </a:ln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Freeform 127">
                <a:extLst>
                  <a:ext uri="{FF2B5EF4-FFF2-40B4-BE49-F238E27FC236}">
                    <a16:creationId xmlns:a16="http://schemas.microsoft.com/office/drawing/2014/main" id="{3C5B124E-6E1F-49DD-A028-DFDCEB7D87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59413" y="2562225"/>
                <a:ext cx="381000" cy="250825"/>
              </a:xfrm>
              <a:custGeom>
                <a:avLst/>
                <a:gdLst>
                  <a:gd name="T0" fmla="*/ 2147483646 w 907"/>
                  <a:gd name="T1" fmla="*/ 2147483646 h 598"/>
                  <a:gd name="T2" fmla="*/ 2147483646 w 907"/>
                  <a:gd name="T3" fmla="*/ 2147483646 h 598"/>
                  <a:gd name="T4" fmla="*/ 2147483646 w 907"/>
                  <a:gd name="T5" fmla="*/ 2147483646 h 598"/>
                  <a:gd name="T6" fmla="*/ 2147483646 w 907"/>
                  <a:gd name="T7" fmla="*/ 2147483646 h 598"/>
                  <a:gd name="T8" fmla="*/ 2147483646 w 907"/>
                  <a:gd name="T9" fmla="*/ 2147483646 h 598"/>
                  <a:gd name="T10" fmla="*/ 2147483646 w 907"/>
                  <a:gd name="T11" fmla="*/ 2147483646 h 598"/>
                  <a:gd name="T12" fmla="*/ 2147483646 w 907"/>
                  <a:gd name="T13" fmla="*/ 2147483646 h 598"/>
                  <a:gd name="T14" fmla="*/ 2147483646 w 907"/>
                  <a:gd name="T15" fmla="*/ 2147483646 h 598"/>
                  <a:gd name="T16" fmla="*/ 2147483646 w 907"/>
                  <a:gd name="T17" fmla="*/ 2147483646 h 598"/>
                  <a:gd name="T18" fmla="*/ 2147483646 w 907"/>
                  <a:gd name="T19" fmla="*/ 2147483646 h 598"/>
                  <a:gd name="T20" fmla="*/ 2147483646 w 907"/>
                  <a:gd name="T21" fmla="*/ 2147483646 h 598"/>
                  <a:gd name="T22" fmla="*/ 2147483646 w 907"/>
                  <a:gd name="T23" fmla="*/ 2147483646 h 598"/>
                  <a:gd name="T24" fmla="*/ 2147483646 w 907"/>
                  <a:gd name="T25" fmla="*/ 2147483646 h 598"/>
                  <a:gd name="T26" fmla="*/ 2147483646 w 907"/>
                  <a:gd name="T27" fmla="*/ 2147483646 h 598"/>
                  <a:gd name="T28" fmla="*/ 2147483646 w 907"/>
                  <a:gd name="T29" fmla="*/ 2147483646 h 598"/>
                  <a:gd name="T30" fmla="*/ 2147483646 w 907"/>
                  <a:gd name="T31" fmla="*/ 2147483646 h 598"/>
                  <a:gd name="T32" fmla="*/ 2147483646 w 907"/>
                  <a:gd name="T33" fmla="*/ 2147483646 h 598"/>
                  <a:gd name="T34" fmla="*/ 2147483646 w 907"/>
                  <a:gd name="T35" fmla="*/ 2147483646 h 598"/>
                  <a:gd name="T36" fmla="*/ 2147483646 w 907"/>
                  <a:gd name="T37" fmla="*/ 2147483646 h 598"/>
                  <a:gd name="T38" fmla="*/ 2147483646 w 907"/>
                  <a:gd name="T39" fmla="*/ 2147483646 h 598"/>
                  <a:gd name="T40" fmla="*/ 2147483646 w 907"/>
                  <a:gd name="T41" fmla="*/ 2147483646 h 598"/>
                  <a:gd name="T42" fmla="*/ 2147483646 w 907"/>
                  <a:gd name="T43" fmla="*/ 2147483646 h 598"/>
                  <a:gd name="T44" fmla="*/ 2147483646 w 907"/>
                  <a:gd name="T45" fmla="*/ 2147483646 h 598"/>
                  <a:gd name="T46" fmla="*/ 2147483646 w 907"/>
                  <a:gd name="T47" fmla="*/ 2147483646 h 598"/>
                  <a:gd name="T48" fmla="*/ 2147483646 w 907"/>
                  <a:gd name="T49" fmla="*/ 2147483646 h 598"/>
                  <a:gd name="T50" fmla="*/ 2147483646 w 907"/>
                  <a:gd name="T51" fmla="*/ 2147483646 h 598"/>
                  <a:gd name="T52" fmla="*/ 2147483646 w 907"/>
                  <a:gd name="T53" fmla="*/ 2147483646 h 598"/>
                  <a:gd name="T54" fmla="*/ 2147483646 w 907"/>
                  <a:gd name="T55" fmla="*/ 2147483646 h 598"/>
                  <a:gd name="T56" fmla="*/ 2147483646 w 907"/>
                  <a:gd name="T57" fmla="*/ 2147483646 h 598"/>
                  <a:gd name="T58" fmla="*/ 2147483646 w 907"/>
                  <a:gd name="T59" fmla="*/ 2147483646 h 598"/>
                  <a:gd name="T60" fmla="*/ 2147483646 w 907"/>
                  <a:gd name="T61" fmla="*/ 2147483646 h 598"/>
                  <a:gd name="T62" fmla="*/ 2147483646 w 907"/>
                  <a:gd name="T63" fmla="*/ 2147483646 h 598"/>
                  <a:gd name="T64" fmla="*/ 2147483646 w 907"/>
                  <a:gd name="T65" fmla="*/ 2147483646 h 598"/>
                  <a:gd name="T66" fmla="*/ 2147483646 w 907"/>
                  <a:gd name="T67" fmla="*/ 2147483646 h 598"/>
                  <a:gd name="T68" fmla="*/ 0 w 907"/>
                  <a:gd name="T69" fmla="*/ 2147483646 h 598"/>
                  <a:gd name="T70" fmla="*/ 0 w 907"/>
                  <a:gd name="T71" fmla="*/ 2147483646 h 598"/>
                  <a:gd name="T72" fmla="*/ 2147483646 w 907"/>
                  <a:gd name="T73" fmla="*/ 2147483646 h 598"/>
                  <a:gd name="T74" fmla="*/ 2147483646 w 907"/>
                  <a:gd name="T75" fmla="*/ 2147483646 h 598"/>
                  <a:gd name="T76" fmla="*/ 2147483646 w 907"/>
                  <a:gd name="T77" fmla="*/ 2147483646 h 598"/>
                  <a:gd name="T78" fmla="*/ 2147483646 w 907"/>
                  <a:gd name="T79" fmla="*/ 2147483646 h 598"/>
                  <a:gd name="T80" fmla="*/ 2147483646 w 907"/>
                  <a:gd name="T81" fmla="*/ 2147483646 h 598"/>
                  <a:gd name="T82" fmla="*/ 2147483646 w 907"/>
                  <a:gd name="T83" fmla="*/ 2147483646 h 598"/>
                  <a:gd name="T84" fmla="*/ 2147483646 w 907"/>
                  <a:gd name="T85" fmla="*/ 2147483646 h 598"/>
                  <a:gd name="T86" fmla="*/ 2147483646 w 907"/>
                  <a:gd name="T87" fmla="*/ 2147483646 h 598"/>
                  <a:gd name="T88" fmla="*/ 2147483646 w 907"/>
                  <a:gd name="T89" fmla="*/ 2147483646 h 598"/>
                  <a:gd name="T90" fmla="*/ 2147483646 w 907"/>
                  <a:gd name="T91" fmla="*/ 2147483646 h 598"/>
                  <a:gd name="T92" fmla="*/ 2147483646 w 907"/>
                  <a:gd name="T93" fmla="*/ 2147483646 h 598"/>
                  <a:gd name="T94" fmla="*/ 2147483646 w 907"/>
                  <a:gd name="T95" fmla="*/ 2147483646 h 598"/>
                  <a:gd name="T96" fmla="*/ 2147483646 w 907"/>
                  <a:gd name="T97" fmla="*/ 2147483646 h 598"/>
                  <a:gd name="T98" fmla="*/ 2147483646 w 907"/>
                  <a:gd name="T99" fmla="*/ 2147483646 h 598"/>
                  <a:gd name="T100" fmla="*/ 2147483646 w 907"/>
                  <a:gd name="T101" fmla="*/ 2147483646 h 598"/>
                  <a:gd name="T102" fmla="*/ 2147483646 w 907"/>
                  <a:gd name="T103" fmla="*/ 2147483646 h 598"/>
                  <a:gd name="T104" fmla="*/ 2147483646 w 907"/>
                  <a:gd name="T105" fmla="*/ 2147483646 h 598"/>
                  <a:gd name="T106" fmla="*/ 2147483646 w 907"/>
                  <a:gd name="T107" fmla="*/ 2147483646 h 598"/>
                  <a:gd name="T108" fmla="*/ 2147483646 w 907"/>
                  <a:gd name="T109" fmla="*/ 2147483646 h 598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907"/>
                  <a:gd name="T166" fmla="*/ 0 h 598"/>
                  <a:gd name="T167" fmla="*/ 907 w 907"/>
                  <a:gd name="T168" fmla="*/ 598 h 598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907" h="598">
                    <a:moveTo>
                      <a:pt x="639" y="202"/>
                    </a:moveTo>
                    <a:lnTo>
                      <a:pt x="639" y="202"/>
                    </a:lnTo>
                    <a:cubicBezTo>
                      <a:pt x="620" y="202"/>
                      <a:pt x="605" y="217"/>
                      <a:pt x="605" y="235"/>
                    </a:cubicBezTo>
                    <a:lnTo>
                      <a:pt x="605" y="531"/>
                    </a:lnTo>
                    <a:lnTo>
                      <a:pt x="541" y="531"/>
                    </a:lnTo>
                    <a:lnTo>
                      <a:pt x="541" y="235"/>
                    </a:lnTo>
                    <a:cubicBezTo>
                      <a:pt x="541" y="217"/>
                      <a:pt x="526" y="202"/>
                      <a:pt x="507" y="202"/>
                    </a:cubicBezTo>
                    <a:lnTo>
                      <a:pt x="399" y="202"/>
                    </a:lnTo>
                    <a:cubicBezTo>
                      <a:pt x="381" y="202"/>
                      <a:pt x="366" y="217"/>
                      <a:pt x="366" y="235"/>
                    </a:cubicBezTo>
                    <a:lnTo>
                      <a:pt x="366" y="531"/>
                    </a:lnTo>
                    <a:lnTo>
                      <a:pt x="301" y="531"/>
                    </a:lnTo>
                    <a:lnTo>
                      <a:pt x="301" y="235"/>
                    </a:lnTo>
                    <a:cubicBezTo>
                      <a:pt x="301" y="217"/>
                      <a:pt x="287" y="202"/>
                      <a:pt x="268" y="202"/>
                    </a:cubicBezTo>
                    <a:lnTo>
                      <a:pt x="160" y="202"/>
                    </a:lnTo>
                    <a:cubicBezTo>
                      <a:pt x="142" y="202"/>
                      <a:pt x="127" y="217"/>
                      <a:pt x="127" y="235"/>
                    </a:cubicBezTo>
                    <a:lnTo>
                      <a:pt x="127" y="531"/>
                    </a:lnTo>
                    <a:lnTo>
                      <a:pt x="66" y="531"/>
                    </a:lnTo>
                    <a:lnTo>
                      <a:pt x="66" y="136"/>
                    </a:lnTo>
                    <a:lnTo>
                      <a:pt x="453" y="67"/>
                    </a:lnTo>
                    <a:lnTo>
                      <a:pt x="841" y="136"/>
                    </a:lnTo>
                    <a:lnTo>
                      <a:pt x="841" y="531"/>
                    </a:lnTo>
                    <a:lnTo>
                      <a:pt x="780" y="531"/>
                    </a:lnTo>
                    <a:lnTo>
                      <a:pt x="780" y="235"/>
                    </a:lnTo>
                    <a:cubicBezTo>
                      <a:pt x="780" y="217"/>
                      <a:pt x="765" y="202"/>
                      <a:pt x="747" y="202"/>
                    </a:cubicBezTo>
                    <a:lnTo>
                      <a:pt x="639" y="202"/>
                    </a:lnTo>
                    <a:close/>
                    <a:moveTo>
                      <a:pt x="747" y="598"/>
                    </a:moveTo>
                    <a:lnTo>
                      <a:pt x="747" y="598"/>
                    </a:lnTo>
                    <a:lnTo>
                      <a:pt x="874" y="598"/>
                    </a:lnTo>
                    <a:cubicBezTo>
                      <a:pt x="892" y="598"/>
                      <a:pt x="907" y="583"/>
                      <a:pt x="907" y="564"/>
                    </a:cubicBezTo>
                    <a:lnTo>
                      <a:pt x="907" y="108"/>
                    </a:lnTo>
                    <a:cubicBezTo>
                      <a:pt x="907" y="92"/>
                      <a:pt x="896" y="78"/>
                      <a:pt x="880" y="76"/>
                    </a:cubicBezTo>
                    <a:lnTo>
                      <a:pt x="459" y="1"/>
                    </a:lnTo>
                    <a:cubicBezTo>
                      <a:pt x="455" y="0"/>
                      <a:pt x="451" y="0"/>
                      <a:pt x="448" y="1"/>
                    </a:cubicBezTo>
                    <a:lnTo>
                      <a:pt x="27" y="76"/>
                    </a:lnTo>
                    <a:cubicBezTo>
                      <a:pt x="11" y="78"/>
                      <a:pt x="0" y="92"/>
                      <a:pt x="0" y="108"/>
                    </a:cubicBezTo>
                    <a:lnTo>
                      <a:pt x="0" y="564"/>
                    </a:lnTo>
                    <a:cubicBezTo>
                      <a:pt x="0" y="583"/>
                      <a:pt x="15" y="598"/>
                      <a:pt x="33" y="598"/>
                    </a:cubicBezTo>
                    <a:lnTo>
                      <a:pt x="160" y="598"/>
                    </a:lnTo>
                    <a:cubicBezTo>
                      <a:pt x="178" y="598"/>
                      <a:pt x="193" y="583"/>
                      <a:pt x="193" y="564"/>
                    </a:cubicBezTo>
                    <a:lnTo>
                      <a:pt x="193" y="269"/>
                    </a:lnTo>
                    <a:lnTo>
                      <a:pt x="235" y="269"/>
                    </a:lnTo>
                    <a:lnTo>
                      <a:pt x="235" y="564"/>
                    </a:lnTo>
                    <a:cubicBezTo>
                      <a:pt x="235" y="583"/>
                      <a:pt x="250" y="598"/>
                      <a:pt x="268" y="598"/>
                    </a:cubicBezTo>
                    <a:lnTo>
                      <a:pt x="399" y="598"/>
                    </a:lnTo>
                    <a:cubicBezTo>
                      <a:pt x="418" y="598"/>
                      <a:pt x="433" y="583"/>
                      <a:pt x="433" y="564"/>
                    </a:cubicBezTo>
                    <a:lnTo>
                      <a:pt x="433" y="269"/>
                    </a:lnTo>
                    <a:lnTo>
                      <a:pt x="474" y="269"/>
                    </a:lnTo>
                    <a:lnTo>
                      <a:pt x="474" y="564"/>
                    </a:lnTo>
                    <a:cubicBezTo>
                      <a:pt x="474" y="583"/>
                      <a:pt x="489" y="598"/>
                      <a:pt x="507" y="598"/>
                    </a:cubicBezTo>
                    <a:lnTo>
                      <a:pt x="639" y="598"/>
                    </a:lnTo>
                    <a:cubicBezTo>
                      <a:pt x="657" y="598"/>
                      <a:pt x="672" y="583"/>
                      <a:pt x="672" y="564"/>
                    </a:cubicBezTo>
                    <a:lnTo>
                      <a:pt x="672" y="269"/>
                    </a:lnTo>
                    <a:lnTo>
                      <a:pt x="713" y="269"/>
                    </a:lnTo>
                    <a:lnTo>
                      <a:pt x="713" y="564"/>
                    </a:lnTo>
                    <a:cubicBezTo>
                      <a:pt x="713" y="583"/>
                      <a:pt x="728" y="598"/>
                      <a:pt x="747" y="598"/>
                    </a:cubicBez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" name="组合 396">
              <a:extLst>
                <a:ext uri="{FF2B5EF4-FFF2-40B4-BE49-F238E27FC236}">
                  <a16:creationId xmlns:a16="http://schemas.microsoft.com/office/drawing/2014/main" id="{640C9CA3-0408-433D-AC50-448EB1A9C03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01607" y="1517863"/>
              <a:ext cx="540000" cy="540000"/>
              <a:chOff x="7866063" y="2247900"/>
              <a:chExt cx="536575" cy="492126"/>
            </a:xfrm>
            <a:solidFill>
              <a:schemeClr val="tx2"/>
            </a:solidFill>
          </p:grpSpPr>
          <p:sp>
            <p:nvSpPr>
              <p:cNvPr id="53" name="Oval 12">
                <a:extLst>
                  <a:ext uri="{FF2B5EF4-FFF2-40B4-BE49-F238E27FC236}">
                    <a16:creationId xmlns:a16="http://schemas.microsoft.com/office/drawing/2014/main" id="{9A307C24-94D9-4D40-9723-4F9BD8B20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7851" y="2684463"/>
                <a:ext cx="52388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1704" tIns="60852" rIns="121704" bIns="60852"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4540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4540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4540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4540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Oval 13">
                <a:extLst>
                  <a:ext uri="{FF2B5EF4-FFF2-40B4-BE49-F238E27FC236}">
                    <a16:creationId xmlns:a16="http://schemas.microsoft.com/office/drawing/2014/main" id="{71427A80-A858-4EBA-87B1-539A5424E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8813" y="2684463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1704" tIns="60852" rIns="121704" bIns="60852"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4540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4540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4540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4540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Freeform 157">
                <a:extLst>
                  <a:ext uri="{FF2B5EF4-FFF2-40B4-BE49-F238E27FC236}">
                    <a16:creationId xmlns:a16="http://schemas.microsoft.com/office/drawing/2014/main" id="{FF0CA13B-9504-4E4E-9D8E-AD49413466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5138" y="2517775"/>
                <a:ext cx="98425" cy="25400"/>
              </a:xfrm>
              <a:custGeom>
                <a:avLst/>
                <a:gdLst>
                  <a:gd name="T0" fmla="*/ 2147483646 w 73"/>
                  <a:gd name="T1" fmla="*/ 2147483646 h 18"/>
                  <a:gd name="T2" fmla="*/ 2147483646 w 73"/>
                  <a:gd name="T3" fmla="*/ 2147483646 h 18"/>
                  <a:gd name="T4" fmla="*/ 0 w 73"/>
                  <a:gd name="T5" fmla="*/ 2147483646 h 18"/>
                  <a:gd name="T6" fmla="*/ 2147483646 w 73"/>
                  <a:gd name="T7" fmla="*/ 0 h 18"/>
                  <a:gd name="T8" fmla="*/ 2147483646 w 73"/>
                  <a:gd name="T9" fmla="*/ 0 h 18"/>
                  <a:gd name="T10" fmla="*/ 2147483646 w 73"/>
                  <a:gd name="T11" fmla="*/ 2147483646 h 18"/>
                  <a:gd name="T12" fmla="*/ 2147483646 w 73"/>
                  <a:gd name="T13" fmla="*/ 2147483646 h 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"/>
                  <a:gd name="T22" fmla="*/ 0 h 18"/>
                  <a:gd name="T23" fmla="*/ 73 w 73"/>
                  <a:gd name="T24" fmla="*/ 18 h 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" h="18">
                    <a:moveTo>
                      <a:pt x="64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9" y="0"/>
                      <a:pt x="73" y="4"/>
                      <a:pt x="73" y="9"/>
                    </a:cubicBezTo>
                    <a:cubicBezTo>
                      <a:pt x="73" y="14"/>
                      <a:pt x="69" y="18"/>
                      <a:pt x="64" y="18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1704" tIns="60852" rIns="121704" bIns="60852"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Freeform 158">
                <a:extLst>
                  <a:ext uri="{FF2B5EF4-FFF2-40B4-BE49-F238E27FC236}">
                    <a16:creationId xmlns:a16="http://schemas.microsoft.com/office/drawing/2014/main" id="{C284CAD8-227F-4392-A4B4-8809A4CDA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3238" y="2481263"/>
                <a:ext cx="23813" cy="96838"/>
              </a:xfrm>
              <a:custGeom>
                <a:avLst/>
                <a:gdLst>
                  <a:gd name="T0" fmla="*/ 2147483646 w 18"/>
                  <a:gd name="T1" fmla="*/ 2147483646 h 72"/>
                  <a:gd name="T2" fmla="*/ 0 w 18"/>
                  <a:gd name="T3" fmla="*/ 2147483646 h 72"/>
                  <a:gd name="T4" fmla="*/ 0 w 18"/>
                  <a:gd name="T5" fmla="*/ 2147483646 h 72"/>
                  <a:gd name="T6" fmla="*/ 2147483646 w 18"/>
                  <a:gd name="T7" fmla="*/ 0 h 72"/>
                  <a:gd name="T8" fmla="*/ 2147483646 w 18"/>
                  <a:gd name="T9" fmla="*/ 2147483646 h 72"/>
                  <a:gd name="T10" fmla="*/ 2147483646 w 18"/>
                  <a:gd name="T11" fmla="*/ 2147483646 h 72"/>
                  <a:gd name="T12" fmla="*/ 2147483646 w 18"/>
                  <a:gd name="T13" fmla="*/ 2147483646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"/>
                  <a:gd name="T22" fmla="*/ 0 h 72"/>
                  <a:gd name="T23" fmla="*/ 18 w 18"/>
                  <a:gd name="T24" fmla="*/ 72 h 7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" h="72">
                    <a:moveTo>
                      <a:pt x="9" y="72"/>
                    </a:moveTo>
                    <a:cubicBezTo>
                      <a:pt x="4" y="72"/>
                      <a:pt x="0" y="68"/>
                      <a:pt x="0" y="6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" y="0"/>
                      <a:pt x="18" y="4"/>
                      <a:pt x="18" y="9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18" y="68"/>
                      <a:pt x="14" y="72"/>
                      <a:pt x="9" y="7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1704" tIns="60852" rIns="121704" bIns="60852"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Freeform 237">
                <a:extLst>
                  <a:ext uri="{FF2B5EF4-FFF2-40B4-BE49-F238E27FC236}">
                    <a16:creationId xmlns:a16="http://schemas.microsoft.com/office/drawing/2014/main" id="{210DB07B-DE71-48CD-BAC7-F1E5930BB6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07350" y="2403475"/>
                <a:ext cx="254000" cy="252412"/>
              </a:xfrm>
              <a:custGeom>
                <a:avLst/>
                <a:gdLst>
                  <a:gd name="T0" fmla="*/ 2147483646 w 189"/>
                  <a:gd name="T1" fmla="*/ 2147483646 h 189"/>
                  <a:gd name="T2" fmla="*/ 0 w 189"/>
                  <a:gd name="T3" fmla="*/ 2147483646 h 189"/>
                  <a:gd name="T4" fmla="*/ 2147483646 w 189"/>
                  <a:gd name="T5" fmla="*/ 0 h 189"/>
                  <a:gd name="T6" fmla="*/ 2147483646 w 189"/>
                  <a:gd name="T7" fmla="*/ 2147483646 h 189"/>
                  <a:gd name="T8" fmla="*/ 2147483646 w 189"/>
                  <a:gd name="T9" fmla="*/ 2147483646 h 189"/>
                  <a:gd name="T10" fmla="*/ 2147483646 w 189"/>
                  <a:gd name="T11" fmla="*/ 2147483646 h 189"/>
                  <a:gd name="T12" fmla="*/ 2147483646 w 189"/>
                  <a:gd name="T13" fmla="*/ 2147483646 h 189"/>
                  <a:gd name="T14" fmla="*/ 2147483646 w 189"/>
                  <a:gd name="T15" fmla="*/ 2147483646 h 189"/>
                  <a:gd name="T16" fmla="*/ 2147483646 w 189"/>
                  <a:gd name="T17" fmla="*/ 2147483646 h 189"/>
                  <a:gd name="T18" fmla="*/ 2147483646 w 189"/>
                  <a:gd name="T19" fmla="*/ 2147483646 h 18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89"/>
                  <a:gd name="T31" fmla="*/ 0 h 189"/>
                  <a:gd name="T32" fmla="*/ 189 w 189"/>
                  <a:gd name="T33" fmla="*/ 189 h 18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89" h="189">
                    <a:moveTo>
                      <a:pt x="95" y="189"/>
                    </a:moveTo>
                    <a:cubicBezTo>
                      <a:pt x="42" y="189"/>
                      <a:pt x="0" y="147"/>
                      <a:pt x="0" y="95"/>
                    </a:cubicBezTo>
                    <a:cubicBezTo>
                      <a:pt x="0" y="43"/>
                      <a:pt x="42" y="0"/>
                      <a:pt x="95" y="0"/>
                    </a:cubicBezTo>
                    <a:cubicBezTo>
                      <a:pt x="147" y="0"/>
                      <a:pt x="189" y="43"/>
                      <a:pt x="189" y="95"/>
                    </a:cubicBezTo>
                    <a:cubicBezTo>
                      <a:pt x="189" y="147"/>
                      <a:pt x="147" y="189"/>
                      <a:pt x="95" y="189"/>
                    </a:cubicBezTo>
                    <a:close/>
                    <a:moveTo>
                      <a:pt x="95" y="18"/>
                    </a:moveTo>
                    <a:cubicBezTo>
                      <a:pt x="52" y="18"/>
                      <a:pt x="18" y="52"/>
                      <a:pt x="18" y="95"/>
                    </a:cubicBezTo>
                    <a:cubicBezTo>
                      <a:pt x="18" y="137"/>
                      <a:pt x="52" y="171"/>
                      <a:pt x="95" y="171"/>
                    </a:cubicBezTo>
                    <a:cubicBezTo>
                      <a:pt x="137" y="171"/>
                      <a:pt x="171" y="137"/>
                      <a:pt x="171" y="95"/>
                    </a:cubicBezTo>
                    <a:cubicBezTo>
                      <a:pt x="171" y="52"/>
                      <a:pt x="137" y="18"/>
                      <a:pt x="95" y="18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1704" tIns="60852" rIns="121704" bIns="60852"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Freeform 238">
                <a:extLst>
                  <a:ext uri="{FF2B5EF4-FFF2-40B4-BE49-F238E27FC236}">
                    <a16:creationId xmlns:a16="http://schemas.microsoft.com/office/drawing/2014/main" id="{D70F91FB-75AF-495A-A609-21C02A255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6063" y="2335213"/>
                <a:ext cx="536575" cy="390525"/>
              </a:xfrm>
              <a:custGeom>
                <a:avLst/>
                <a:gdLst>
                  <a:gd name="T0" fmla="*/ 2147483646 w 399"/>
                  <a:gd name="T1" fmla="*/ 2147483646 h 290"/>
                  <a:gd name="T2" fmla="*/ 2147483646 w 399"/>
                  <a:gd name="T3" fmla="*/ 2147483646 h 290"/>
                  <a:gd name="T4" fmla="*/ 2147483646 w 399"/>
                  <a:gd name="T5" fmla="*/ 2147483646 h 290"/>
                  <a:gd name="T6" fmla="*/ 2147483646 w 399"/>
                  <a:gd name="T7" fmla="*/ 2147483646 h 290"/>
                  <a:gd name="T8" fmla="*/ 2147483646 w 399"/>
                  <a:gd name="T9" fmla="*/ 2147483646 h 290"/>
                  <a:gd name="T10" fmla="*/ 2147483646 w 399"/>
                  <a:gd name="T11" fmla="*/ 2147483646 h 290"/>
                  <a:gd name="T12" fmla="*/ 2147483646 w 399"/>
                  <a:gd name="T13" fmla="*/ 2147483646 h 290"/>
                  <a:gd name="T14" fmla="*/ 2147483646 w 399"/>
                  <a:gd name="T15" fmla="*/ 2147483646 h 290"/>
                  <a:gd name="T16" fmla="*/ 2147483646 w 399"/>
                  <a:gd name="T17" fmla="*/ 2147483646 h 290"/>
                  <a:gd name="T18" fmla="*/ 2147483646 w 399"/>
                  <a:gd name="T19" fmla="*/ 2147483646 h 290"/>
                  <a:gd name="T20" fmla="*/ 2147483646 w 399"/>
                  <a:gd name="T21" fmla="*/ 2147483646 h 290"/>
                  <a:gd name="T22" fmla="*/ 2147483646 w 399"/>
                  <a:gd name="T23" fmla="*/ 2147483646 h 290"/>
                  <a:gd name="T24" fmla="*/ 2147483646 w 399"/>
                  <a:gd name="T25" fmla="*/ 2147483646 h 290"/>
                  <a:gd name="T26" fmla="*/ 2147483646 w 399"/>
                  <a:gd name="T27" fmla="*/ 2147483646 h 290"/>
                  <a:gd name="T28" fmla="*/ 2147483646 w 399"/>
                  <a:gd name="T29" fmla="*/ 2147483646 h 290"/>
                  <a:gd name="T30" fmla="*/ 2147483646 w 399"/>
                  <a:gd name="T31" fmla="*/ 2147483646 h 290"/>
                  <a:gd name="T32" fmla="*/ 0 w 399"/>
                  <a:gd name="T33" fmla="*/ 2147483646 h 290"/>
                  <a:gd name="T34" fmla="*/ 0 w 399"/>
                  <a:gd name="T35" fmla="*/ 2147483646 h 290"/>
                  <a:gd name="T36" fmla="*/ 2147483646 w 399"/>
                  <a:gd name="T37" fmla="*/ 0 h 290"/>
                  <a:gd name="T38" fmla="*/ 2147483646 w 399"/>
                  <a:gd name="T39" fmla="*/ 0 h 290"/>
                  <a:gd name="T40" fmla="*/ 2147483646 w 399"/>
                  <a:gd name="T41" fmla="*/ 2147483646 h 290"/>
                  <a:gd name="T42" fmla="*/ 2147483646 w 399"/>
                  <a:gd name="T43" fmla="*/ 2147483646 h 290"/>
                  <a:gd name="T44" fmla="*/ 2147483646 w 399"/>
                  <a:gd name="T45" fmla="*/ 2147483646 h 29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99"/>
                  <a:gd name="T70" fmla="*/ 0 h 290"/>
                  <a:gd name="T71" fmla="*/ 399 w 399"/>
                  <a:gd name="T72" fmla="*/ 290 h 29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99" h="290">
                    <a:moveTo>
                      <a:pt x="367" y="290"/>
                    </a:moveTo>
                    <a:cubicBezTo>
                      <a:pt x="329" y="290"/>
                      <a:pt x="329" y="290"/>
                      <a:pt x="329" y="290"/>
                    </a:cubicBezTo>
                    <a:cubicBezTo>
                      <a:pt x="324" y="290"/>
                      <a:pt x="320" y="286"/>
                      <a:pt x="320" y="281"/>
                    </a:cubicBezTo>
                    <a:cubicBezTo>
                      <a:pt x="320" y="276"/>
                      <a:pt x="324" y="272"/>
                      <a:pt x="329" y="272"/>
                    </a:cubicBezTo>
                    <a:cubicBezTo>
                      <a:pt x="367" y="272"/>
                      <a:pt x="367" y="272"/>
                      <a:pt x="367" y="272"/>
                    </a:cubicBezTo>
                    <a:cubicBezTo>
                      <a:pt x="375" y="272"/>
                      <a:pt x="381" y="266"/>
                      <a:pt x="381" y="258"/>
                    </a:cubicBezTo>
                    <a:cubicBezTo>
                      <a:pt x="381" y="31"/>
                      <a:pt x="381" y="31"/>
                      <a:pt x="381" y="31"/>
                    </a:cubicBezTo>
                    <a:cubicBezTo>
                      <a:pt x="381" y="24"/>
                      <a:pt x="375" y="18"/>
                      <a:pt x="367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24" y="18"/>
                      <a:pt x="18" y="24"/>
                      <a:pt x="18" y="31"/>
                    </a:cubicBezTo>
                    <a:cubicBezTo>
                      <a:pt x="18" y="258"/>
                      <a:pt x="18" y="258"/>
                      <a:pt x="18" y="258"/>
                    </a:cubicBezTo>
                    <a:cubicBezTo>
                      <a:pt x="18" y="266"/>
                      <a:pt x="24" y="272"/>
                      <a:pt x="32" y="272"/>
                    </a:cubicBezTo>
                    <a:cubicBezTo>
                      <a:pt x="269" y="272"/>
                      <a:pt x="269" y="272"/>
                      <a:pt x="269" y="272"/>
                    </a:cubicBezTo>
                    <a:cubicBezTo>
                      <a:pt x="274" y="272"/>
                      <a:pt x="278" y="276"/>
                      <a:pt x="278" y="281"/>
                    </a:cubicBezTo>
                    <a:cubicBezTo>
                      <a:pt x="278" y="286"/>
                      <a:pt x="274" y="290"/>
                      <a:pt x="269" y="290"/>
                    </a:cubicBezTo>
                    <a:cubicBezTo>
                      <a:pt x="32" y="290"/>
                      <a:pt x="32" y="290"/>
                      <a:pt x="32" y="290"/>
                    </a:cubicBezTo>
                    <a:cubicBezTo>
                      <a:pt x="14" y="290"/>
                      <a:pt x="0" y="275"/>
                      <a:pt x="0" y="25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367" y="0"/>
                      <a:pt x="367" y="0"/>
                      <a:pt x="367" y="0"/>
                    </a:cubicBezTo>
                    <a:cubicBezTo>
                      <a:pt x="385" y="0"/>
                      <a:pt x="399" y="14"/>
                      <a:pt x="399" y="31"/>
                    </a:cubicBezTo>
                    <a:cubicBezTo>
                      <a:pt x="399" y="258"/>
                      <a:pt x="399" y="258"/>
                      <a:pt x="399" y="258"/>
                    </a:cubicBezTo>
                    <a:cubicBezTo>
                      <a:pt x="399" y="275"/>
                      <a:pt x="385" y="290"/>
                      <a:pt x="367" y="29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1704" tIns="60852" rIns="121704" bIns="60852"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Freeform 239">
                <a:extLst>
                  <a:ext uri="{FF2B5EF4-FFF2-40B4-BE49-F238E27FC236}">
                    <a16:creationId xmlns:a16="http://schemas.microsoft.com/office/drawing/2014/main" id="{93036F45-0C91-4A79-B1AA-393859471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1163" y="2247900"/>
                <a:ext cx="209550" cy="112712"/>
              </a:xfrm>
              <a:custGeom>
                <a:avLst/>
                <a:gdLst>
                  <a:gd name="T0" fmla="*/ 2147483646 w 156"/>
                  <a:gd name="T1" fmla="*/ 2147483646 h 83"/>
                  <a:gd name="T2" fmla="*/ 2147483646 w 156"/>
                  <a:gd name="T3" fmla="*/ 2147483646 h 83"/>
                  <a:gd name="T4" fmla="*/ 2147483646 w 156"/>
                  <a:gd name="T5" fmla="*/ 2147483646 h 83"/>
                  <a:gd name="T6" fmla="*/ 2147483646 w 156"/>
                  <a:gd name="T7" fmla="*/ 2147483646 h 83"/>
                  <a:gd name="T8" fmla="*/ 2147483646 w 156"/>
                  <a:gd name="T9" fmla="*/ 2147483646 h 83"/>
                  <a:gd name="T10" fmla="*/ 2147483646 w 156"/>
                  <a:gd name="T11" fmla="*/ 2147483646 h 83"/>
                  <a:gd name="T12" fmla="*/ 2147483646 w 156"/>
                  <a:gd name="T13" fmla="*/ 2147483646 h 83"/>
                  <a:gd name="T14" fmla="*/ 2147483646 w 156"/>
                  <a:gd name="T15" fmla="*/ 2147483646 h 83"/>
                  <a:gd name="T16" fmla="*/ 0 w 156"/>
                  <a:gd name="T17" fmla="*/ 2147483646 h 83"/>
                  <a:gd name="T18" fmla="*/ 0 w 156"/>
                  <a:gd name="T19" fmla="*/ 2147483646 h 83"/>
                  <a:gd name="T20" fmla="*/ 2147483646 w 156"/>
                  <a:gd name="T21" fmla="*/ 0 h 83"/>
                  <a:gd name="T22" fmla="*/ 2147483646 w 156"/>
                  <a:gd name="T23" fmla="*/ 0 h 83"/>
                  <a:gd name="T24" fmla="*/ 2147483646 w 156"/>
                  <a:gd name="T25" fmla="*/ 2147483646 h 83"/>
                  <a:gd name="T26" fmla="*/ 2147483646 w 156"/>
                  <a:gd name="T27" fmla="*/ 2147483646 h 83"/>
                  <a:gd name="T28" fmla="*/ 2147483646 w 156"/>
                  <a:gd name="T29" fmla="*/ 2147483646 h 8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56"/>
                  <a:gd name="T46" fmla="*/ 0 h 83"/>
                  <a:gd name="T47" fmla="*/ 156 w 156"/>
                  <a:gd name="T48" fmla="*/ 83 h 8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56" h="83">
                    <a:moveTo>
                      <a:pt x="147" y="83"/>
                    </a:moveTo>
                    <a:cubicBezTo>
                      <a:pt x="142" y="83"/>
                      <a:pt x="138" y="79"/>
                      <a:pt x="138" y="74"/>
                    </a:cubicBezTo>
                    <a:cubicBezTo>
                      <a:pt x="138" y="31"/>
                      <a:pt x="138" y="31"/>
                      <a:pt x="138" y="31"/>
                    </a:cubicBezTo>
                    <a:cubicBezTo>
                      <a:pt x="138" y="24"/>
                      <a:pt x="131" y="18"/>
                      <a:pt x="124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24" y="18"/>
                      <a:pt x="18" y="24"/>
                      <a:pt x="18" y="31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9"/>
                      <a:pt x="13" y="83"/>
                      <a:pt x="9" y="83"/>
                    </a:cubicBezTo>
                    <a:cubicBezTo>
                      <a:pt x="4" y="83"/>
                      <a:pt x="0" y="79"/>
                      <a:pt x="0" y="7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41" y="0"/>
                      <a:pt x="156" y="14"/>
                      <a:pt x="156" y="31"/>
                    </a:cubicBezTo>
                    <a:cubicBezTo>
                      <a:pt x="156" y="74"/>
                      <a:pt x="156" y="74"/>
                      <a:pt x="156" y="74"/>
                    </a:cubicBezTo>
                    <a:cubicBezTo>
                      <a:pt x="156" y="79"/>
                      <a:pt x="152" y="83"/>
                      <a:pt x="147" y="8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1704" tIns="60852" rIns="121704" bIns="60852"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" name="文本框 180">
              <a:extLst>
                <a:ext uri="{FF2B5EF4-FFF2-40B4-BE49-F238E27FC236}">
                  <a16:creationId xmlns:a16="http://schemas.microsoft.com/office/drawing/2014/main" id="{B486DB28-53FC-4CB7-B5ED-56978B364D01}"/>
                </a:ext>
              </a:extLst>
            </p:cNvPr>
            <p:cNvSpPr txBox="1"/>
            <p:nvPr/>
          </p:nvSpPr>
          <p:spPr>
            <a:xfrm>
              <a:off x="1260896" y="2167561"/>
              <a:ext cx="432000" cy="360000"/>
            </a:xfrm>
            <a:prstGeom prst="rect">
              <a:avLst/>
            </a:prstGeom>
            <a:ln w="25400">
              <a:noFill/>
              <a:miter lim="400000"/>
            </a:ln>
            <a:effectLst>
              <a:outerShdw blurRad="635000" rotWithShape="0">
                <a:srgbClr val="FFFFFF"/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5812" tIns="25812" rIns="25812" bIns="25812" anchor="ctr">
              <a:noAutofit/>
            </a:bodyPr>
            <a:lstStyle>
              <a:lvl1pPr defTabSz="459488">
                <a:defRPr sz="3000">
                  <a:solidFill>
                    <a:srgbClr val="9F9FA0"/>
                  </a:solidFill>
                  <a:latin typeface="FZLanTingHeiS-R-GB"/>
                  <a:ea typeface="FZLanTingHeiS-R-GB"/>
                  <a:cs typeface="FZLanTingHeiS-R-GB"/>
                  <a:sym typeface="FZLanTingHeiS-R-GB"/>
                </a:defRPr>
              </a:lvl1pPr>
            </a:lstStyle>
            <a:p>
              <a:pPr marL="0" marR="0" lvl="0" indent="0" algn="ctr" defTabSz="11487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FZLanTingHeiS-R-GB"/>
                </a:rPr>
                <a:t>金融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LanTingHeiS-R-GB"/>
              </a:endParaRPr>
            </a:p>
          </p:txBody>
        </p:sp>
        <p:grpSp>
          <p:nvGrpSpPr>
            <p:cNvPr id="9" name="组合 374">
              <a:extLst>
                <a:ext uri="{FF2B5EF4-FFF2-40B4-BE49-F238E27FC236}">
                  <a16:creationId xmlns:a16="http://schemas.microsoft.com/office/drawing/2014/main" id="{0798C7E1-6E33-480C-A763-1CC5EA10B98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08677" y="1517863"/>
              <a:ext cx="540000" cy="540000"/>
              <a:chOff x="4725988" y="1738313"/>
              <a:chExt cx="449263" cy="487363"/>
            </a:xfrm>
            <a:solidFill>
              <a:schemeClr val="tx2"/>
            </a:solidFill>
          </p:grpSpPr>
          <p:sp>
            <p:nvSpPr>
              <p:cNvPr id="47" name="Oval 42">
                <a:extLst>
                  <a:ext uri="{FF2B5EF4-FFF2-40B4-BE49-F238E27FC236}">
                    <a16:creationId xmlns:a16="http://schemas.microsoft.com/office/drawing/2014/main" id="{A49CA5C8-BC01-4845-8C32-27E150B0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5701" y="2170113"/>
                <a:ext cx="52388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1704" tIns="60852" rIns="121704" bIns="60852"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4540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4540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4540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4540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Oval 43">
                <a:extLst>
                  <a:ext uri="{FF2B5EF4-FFF2-40B4-BE49-F238E27FC236}">
                    <a16:creationId xmlns:a16="http://schemas.microsoft.com/office/drawing/2014/main" id="{1A9D4A39-897F-47A9-BC52-2951A2C19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3151" y="2170113"/>
                <a:ext cx="53975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1704" tIns="60852" rIns="121704" bIns="60852"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4540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4540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4540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4540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Freeform 44">
                <a:extLst>
                  <a:ext uri="{FF2B5EF4-FFF2-40B4-BE49-F238E27FC236}">
                    <a16:creationId xmlns:a16="http://schemas.microsoft.com/office/drawing/2014/main" id="{3C3775CC-8C51-4472-BBB6-762E4DF6B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5988" y="1835151"/>
                <a:ext cx="449263" cy="374650"/>
              </a:xfrm>
              <a:custGeom>
                <a:avLst/>
                <a:gdLst>
                  <a:gd name="T0" fmla="*/ 2147483646 w 335"/>
                  <a:gd name="T1" fmla="*/ 2147483646 h 279"/>
                  <a:gd name="T2" fmla="*/ 2147483646 w 335"/>
                  <a:gd name="T3" fmla="*/ 2147483646 h 279"/>
                  <a:gd name="T4" fmla="*/ 0 w 335"/>
                  <a:gd name="T5" fmla="*/ 2147483646 h 279"/>
                  <a:gd name="T6" fmla="*/ 2147483646 w 335"/>
                  <a:gd name="T7" fmla="*/ 0 h 279"/>
                  <a:gd name="T8" fmla="*/ 2147483646 w 335"/>
                  <a:gd name="T9" fmla="*/ 2147483646 h 279"/>
                  <a:gd name="T10" fmla="*/ 2147483646 w 335"/>
                  <a:gd name="T11" fmla="*/ 2147483646 h 279"/>
                  <a:gd name="T12" fmla="*/ 2147483646 w 335"/>
                  <a:gd name="T13" fmla="*/ 2147483646 h 279"/>
                  <a:gd name="T14" fmla="*/ 2147483646 w 335"/>
                  <a:gd name="T15" fmla="*/ 2147483646 h 279"/>
                  <a:gd name="T16" fmla="*/ 2147483646 w 335"/>
                  <a:gd name="T17" fmla="*/ 2147483646 h 279"/>
                  <a:gd name="T18" fmla="*/ 2147483646 w 335"/>
                  <a:gd name="T19" fmla="*/ 2147483646 h 279"/>
                  <a:gd name="T20" fmla="*/ 2147483646 w 335"/>
                  <a:gd name="T21" fmla="*/ 2147483646 h 279"/>
                  <a:gd name="T22" fmla="*/ 2147483646 w 335"/>
                  <a:gd name="T23" fmla="*/ 2147483646 h 279"/>
                  <a:gd name="T24" fmla="*/ 2147483646 w 335"/>
                  <a:gd name="T25" fmla="*/ 2147483646 h 279"/>
                  <a:gd name="T26" fmla="*/ 2147483646 w 335"/>
                  <a:gd name="T27" fmla="*/ 2147483646 h 27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35"/>
                  <a:gd name="T43" fmla="*/ 0 h 279"/>
                  <a:gd name="T44" fmla="*/ 335 w 335"/>
                  <a:gd name="T45" fmla="*/ 279 h 27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35" h="279">
                    <a:moveTo>
                      <a:pt x="136" y="278"/>
                    </a:moveTo>
                    <a:cubicBezTo>
                      <a:pt x="135" y="278"/>
                      <a:pt x="135" y="278"/>
                      <a:pt x="134" y="278"/>
                    </a:cubicBezTo>
                    <a:cubicBezTo>
                      <a:pt x="56" y="267"/>
                      <a:pt x="0" y="216"/>
                      <a:pt x="0" y="158"/>
                    </a:cubicBezTo>
                    <a:cubicBezTo>
                      <a:pt x="0" y="87"/>
                      <a:pt x="77" y="0"/>
                      <a:pt x="168" y="0"/>
                    </a:cubicBezTo>
                    <a:cubicBezTo>
                      <a:pt x="258" y="0"/>
                      <a:pt x="335" y="87"/>
                      <a:pt x="335" y="158"/>
                    </a:cubicBezTo>
                    <a:cubicBezTo>
                      <a:pt x="335" y="216"/>
                      <a:pt x="279" y="267"/>
                      <a:pt x="201" y="278"/>
                    </a:cubicBezTo>
                    <a:cubicBezTo>
                      <a:pt x="196" y="279"/>
                      <a:pt x="191" y="276"/>
                      <a:pt x="191" y="271"/>
                    </a:cubicBezTo>
                    <a:cubicBezTo>
                      <a:pt x="190" y="266"/>
                      <a:pt x="193" y="261"/>
                      <a:pt x="198" y="261"/>
                    </a:cubicBezTo>
                    <a:cubicBezTo>
                      <a:pt x="267" y="250"/>
                      <a:pt x="317" y="207"/>
                      <a:pt x="317" y="158"/>
                    </a:cubicBezTo>
                    <a:cubicBezTo>
                      <a:pt x="317" y="103"/>
                      <a:pt x="253" y="18"/>
                      <a:pt x="168" y="18"/>
                    </a:cubicBezTo>
                    <a:cubicBezTo>
                      <a:pt x="82" y="18"/>
                      <a:pt x="18" y="103"/>
                      <a:pt x="18" y="158"/>
                    </a:cubicBezTo>
                    <a:cubicBezTo>
                      <a:pt x="18" y="207"/>
                      <a:pt x="68" y="250"/>
                      <a:pt x="137" y="261"/>
                    </a:cubicBezTo>
                    <a:cubicBezTo>
                      <a:pt x="142" y="261"/>
                      <a:pt x="145" y="266"/>
                      <a:pt x="145" y="271"/>
                    </a:cubicBezTo>
                    <a:cubicBezTo>
                      <a:pt x="144" y="275"/>
                      <a:pt x="140" y="278"/>
                      <a:pt x="136" y="27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21704" tIns="60852" rIns="121704" bIns="60852"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Freeform 45">
                <a:extLst>
                  <a:ext uri="{FF2B5EF4-FFF2-40B4-BE49-F238E27FC236}">
                    <a16:creationId xmlns:a16="http://schemas.microsoft.com/office/drawing/2014/main" id="{5FAC749A-CCC1-4DC2-BDF5-813B3FA7DA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7276" y="1738313"/>
                <a:ext cx="168275" cy="95250"/>
              </a:xfrm>
              <a:custGeom>
                <a:avLst/>
                <a:gdLst>
                  <a:gd name="T0" fmla="*/ 2147483646 w 125"/>
                  <a:gd name="T1" fmla="*/ 2147483646 h 70"/>
                  <a:gd name="T2" fmla="*/ 2147483646 w 125"/>
                  <a:gd name="T3" fmla="*/ 2147483646 h 70"/>
                  <a:gd name="T4" fmla="*/ 2147483646 w 125"/>
                  <a:gd name="T5" fmla="*/ 2147483646 h 70"/>
                  <a:gd name="T6" fmla="*/ 2147483646 w 125"/>
                  <a:gd name="T7" fmla="*/ 2147483646 h 70"/>
                  <a:gd name="T8" fmla="*/ 2147483646 w 125"/>
                  <a:gd name="T9" fmla="*/ 2147483646 h 70"/>
                  <a:gd name="T10" fmla="*/ 2147483646 w 125"/>
                  <a:gd name="T11" fmla="*/ 0 h 70"/>
                  <a:gd name="T12" fmla="*/ 2147483646 w 125"/>
                  <a:gd name="T13" fmla="*/ 0 h 70"/>
                  <a:gd name="T14" fmla="*/ 2147483646 w 125"/>
                  <a:gd name="T15" fmla="*/ 2147483646 h 70"/>
                  <a:gd name="T16" fmla="*/ 2147483646 w 125"/>
                  <a:gd name="T17" fmla="*/ 2147483646 h 70"/>
                  <a:gd name="T18" fmla="*/ 2147483646 w 125"/>
                  <a:gd name="T19" fmla="*/ 2147483646 h 70"/>
                  <a:gd name="T20" fmla="*/ 2147483646 w 125"/>
                  <a:gd name="T21" fmla="*/ 2147483646 h 70"/>
                  <a:gd name="T22" fmla="*/ 2147483646 w 125"/>
                  <a:gd name="T23" fmla="*/ 2147483646 h 70"/>
                  <a:gd name="T24" fmla="*/ 2147483646 w 125"/>
                  <a:gd name="T25" fmla="*/ 2147483646 h 70"/>
                  <a:gd name="T26" fmla="*/ 2147483646 w 125"/>
                  <a:gd name="T27" fmla="*/ 2147483646 h 70"/>
                  <a:gd name="T28" fmla="*/ 2147483646 w 125"/>
                  <a:gd name="T29" fmla="*/ 2147483646 h 70"/>
                  <a:gd name="T30" fmla="*/ 2147483646 w 125"/>
                  <a:gd name="T31" fmla="*/ 2147483646 h 7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5"/>
                  <a:gd name="T49" fmla="*/ 0 h 70"/>
                  <a:gd name="T50" fmla="*/ 125 w 125"/>
                  <a:gd name="T51" fmla="*/ 70 h 7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5" h="70">
                    <a:moveTo>
                      <a:pt x="86" y="70"/>
                    </a:moveTo>
                    <a:cubicBezTo>
                      <a:pt x="37" y="70"/>
                      <a:pt x="37" y="70"/>
                      <a:pt x="37" y="70"/>
                    </a:cubicBezTo>
                    <a:cubicBezTo>
                      <a:pt x="34" y="70"/>
                      <a:pt x="31" y="69"/>
                      <a:pt x="29" y="66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0" y="10"/>
                      <a:pt x="0" y="7"/>
                      <a:pt x="2" y="4"/>
                    </a:cubicBezTo>
                    <a:cubicBezTo>
                      <a:pt x="4" y="1"/>
                      <a:pt x="7" y="0"/>
                      <a:pt x="10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19" y="0"/>
                      <a:pt x="121" y="1"/>
                      <a:pt x="123" y="4"/>
                    </a:cubicBezTo>
                    <a:cubicBezTo>
                      <a:pt x="125" y="7"/>
                      <a:pt x="125" y="10"/>
                      <a:pt x="123" y="13"/>
                    </a:cubicBezTo>
                    <a:cubicBezTo>
                      <a:pt x="94" y="66"/>
                      <a:pt x="94" y="66"/>
                      <a:pt x="94" y="66"/>
                    </a:cubicBezTo>
                    <a:cubicBezTo>
                      <a:pt x="93" y="69"/>
                      <a:pt x="90" y="70"/>
                      <a:pt x="86" y="70"/>
                    </a:cubicBezTo>
                    <a:close/>
                    <a:moveTo>
                      <a:pt x="42" y="52"/>
                    </a:moveTo>
                    <a:cubicBezTo>
                      <a:pt x="81" y="52"/>
                      <a:pt x="81" y="52"/>
                      <a:pt x="81" y="52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25" y="18"/>
                      <a:pt x="25" y="18"/>
                      <a:pt x="25" y="18"/>
                    </a:cubicBezTo>
                    <a:lnTo>
                      <a:pt x="42" y="52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21704" tIns="60852" rIns="121704" bIns="60852"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Freeform 183">
                <a:extLst>
                  <a:ext uri="{FF2B5EF4-FFF2-40B4-BE49-F238E27FC236}">
                    <a16:creationId xmlns:a16="http://schemas.microsoft.com/office/drawing/2014/main" id="{217D7318-BDDB-4CD2-8717-1E1262FA2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5851" y="1936751"/>
                <a:ext cx="111125" cy="171450"/>
              </a:xfrm>
              <a:custGeom>
                <a:avLst/>
                <a:gdLst>
                  <a:gd name="T0" fmla="*/ 2147483646 w 82"/>
                  <a:gd name="T1" fmla="*/ 2147483646 h 127"/>
                  <a:gd name="T2" fmla="*/ 2147483646 w 82"/>
                  <a:gd name="T3" fmla="*/ 2147483646 h 127"/>
                  <a:gd name="T4" fmla="*/ 2147483646 w 82"/>
                  <a:gd name="T5" fmla="*/ 2147483646 h 127"/>
                  <a:gd name="T6" fmla="*/ 2147483646 w 82"/>
                  <a:gd name="T7" fmla="*/ 2147483646 h 127"/>
                  <a:gd name="T8" fmla="*/ 2147483646 w 82"/>
                  <a:gd name="T9" fmla="*/ 2147483646 h 127"/>
                  <a:gd name="T10" fmla="*/ 2147483646 w 82"/>
                  <a:gd name="T11" fmla="*/ 2147483646 h 127"/>
                  <a:gd name="T12" fmla="*/ 2147483646 w 82"/>
                  <a:gd name="T13" fmla="*/ 2147483646 h 127"/>
                  <a:gd name="T14" fmla="*/ 2147483646 w 82"/>
                  <a:gd name="T15" fmla="*/ 2147483646 h 127"/>
                  <a:gd name="T16" fmla="*/ 0 w 82"/>
                  <a:gd name="T17" fmla="*/ 2147483646 h 127"/>
                  <a:gd name="T18" fmla="*/ 2147483646 w 82"/>
                  <a:gd name="T19" fmla="*/ 0 h 127"/>
                  <a:gd name="T20" fmla="*/ 2147483646 w 82"/>
                  <a:gd name="T21" fmla="*/ 0 h 127"/>
                  <a:gd name="T22" fmla="*/ 2147483646 w 82"/>
                  <a:gd name="T23" fmla="*/ 2147483646 h 127"/>
                  <a:gd name="T24" fmla="*/ 2147483646 w 82"/>
                  <a:gd name="T25" fmla="*/ 2147483646 h 127"/>
                  <a:gd name="T26" fmla="*/ 2147483646 w 82"/>
                  <a:gd name="T27" fmla="*/ 2147483646 h 127"/>
                  <a:gd name="T28" fmla="*/ 2147483646 w 82"/>
                  <a:gd name="T29" fmla="*/ 2147483646 h 127"/>
                  <a:gd name="T30" fmla="*/ 2147483646 w 82"/>
                  <a:gd name="T31" fmla="*/ 2147483646 h 127"/>
                  <a:gd name="T32" fmla="*/ 2147483646 w 82"/>
                  <a:gd name="T33" fmla="*/ 2147483646 h 127"/>
                  <a:gd name="T34" fmla="*/ 2147483646 w 82"/>
                  <a:gd name="T35" fmla="*/ 2147483646 h 127"/>
                  <a:gd name="T36" fmla="*/ 2147483646 w 82"/>
                  <a:gd name="T37" fmla="*/ 2147483646 h 12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82"/>
                  <a:gd name="T58" fmla="*/ 0 h 127"/>
                  <a:gd name="T59" fmla="*/ 82 w 82"/>
                  <a:gd name="T60" fmla="*/ 127 h 12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82" h="127">
                    <a:moveTo>
                      <a:pt x="45" y="127"/>
                    </a:moveTo>
                    <a:cubicBezTo>
                      <a:pt x="13" y="127"/>
                      <a:pt x="13" y="127"/>
                      <a:pt x="13" y="127"/>
                    </a:cubicBezTo>
                    <a:cubicBezTo>
                      <a:pt x="8" y="127"/>
                      <a:pt x="4" y="123"/>
                      <a:pt x="4" y="118"/>
                    </a:cubicBezTo>
                    <a:cubicBezTo>
                      <a:pt x="4" y="113"/>
                      <a:pt x="8" y="109"/>
                      <a:pt x="13" y="109"/>
                    </a:cubicBezTo>
                    <a:cubicBezTo>
                      <a:pt x="45" y="109"/>
                      <a:pt x="45" y="109"/>
                      <a:pt x="45" y="109"/>
                    </a:cubicBezTo>
                    <a:cubicBezTo>
                      <a:pt x="55" y="109"/>
                      <a:pt x="64" y="101"/>
                      <a:pt x="64" y="91"/>
                    </a:cubicBezTo>
                    <a:cubicBezTo>
                      <a:pt x="64" y="81"/>
                      <a:pt x="55" y="73"/>
                      <a:pt x="45" y="73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16" y="73"/>
                      <a:pt x="0" y="57"/>
                      <a:pt x="0" y="37"/>
                    </a:cubicBezTo>
                    <a:cubicBezTo>
                      <a:pt x="0" y="17"/>
                      <a:pt x="16" y="0"/>
                      <a:pt x="36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4" y="0"/>
                      <a:pt x="78" y="4"/>
                      <a:pt x="78" y="9"/>
                    </a:cubicBezTo>
                    <a:cubicBezTo>
                      <a:pt x="78" y="14"/>
                      <a:pt x="74" y="18"/>
                      <a:pt x="69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26" y="18"/>
                      <a:pt x="18" y="27"/>
                      <a:pt x="18" y="37"/>
                    </a:cubicBezTo>
                    <a:cubicBezTo>
                      <a:pt x="18" y="47"/>
                      <a:pt x="26" y="55"/>
                      <a:pt x="36" y="55"/>
                    </a:cubicBezTo>
                    <a:cubicBezTo>
                      <a:pt x="45" y="55"/>
                      <a:pt x="45" y="55"/>
                      <a:pt x="45" y="55"/>
                    </a:cubicBezTo>
                    <a:cubicBezTo>
                      <a:pt x="65" y="55"/>
                      <a:pt x="82" y="71"/>
                      <a:pt x="82" y="91"/>
                    </a:cubicBezTo>
                    <a:cubicBezTo>
                      <a:pt x="82" y="111"/>
                      <a:pt x="65" y="127"/>
                      <a:pt x="45" y="12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1704" tIns="60852" rIns="121704" bIns="60852"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Freeform 184">
                <a:extLst>
                  <a:ext uri="{FF2B5EF4-FFF2-40B4-BE49-F238E27FC236}">
                    <a16:creationId xmlns:a16="http://schemas.microsoft.com/office/drawing/2014/main" id="{FEC78DD7-4016-4B79-8818-3C9EA2C6D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8713" y="1919288"/>
                <a:ext cx="25400" cy="207963"/>
              </a:xfrm>
              <a:custGeom>
                <a:avLst/>
                <a:gdLst>
                  <a:gd name="T0" fmla="*/ 2147483646 w 18"/>
                  <a:gd name="T1" fmla="*/ 2147483646 h 155"/>
                  <a:gd name="T2" fmla="*/ 0 w 18"/>
                  <a:gd name="T3" fmla="*/ 2147483646 h 155"/>
                  <a:gd name="T4" fmla="*/ 0 w 18"/>
                  <a:gd name="T5" fmla="*/ 2147483646 h 155"/>
                  <a:gd name="T6" fmla="*/ 2147483646 w 18"/>
                  <a:gd name="T7" fmla="*/ 0 h 155"/>
                  <a:gd name="T8" fmla="*/ 2147483646 w 18"/>
                  <a:gd name="T9" fmla="*/ 2147483646 h 155"/>
                  <a:gd name="T10" fmla="*/ 2147483646 w 18"/>
                  <a:gd name="T11" fmla="*/ 2147483646 h 155"/>
                  <a:gd name="T12" fmla="*/ 2147483646 w 18"/>
                  <a:gd name="T13" fmla="*/ 2147483646 h 1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"/>
                  <a:gd name="T22" fmla="*/ 0 h 155"/>
                  <a:gd name="T23" fmla="*/ 18 w 18"/>
                  <a:gd name="T24" fmla="*/ 155 h 1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" h="155">
                    <a:moveTo>
                      <a:pt x="9" y="155"/>
                    </a:moveTo>
                    <a:cubicBezTo>
                      <a:pt x="4" y="155"/>
                      <a:pt x="0" y="151"/>
                      <a:pt x="0" y="14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" y="0"/>
                      <a:pt x="18" y="4"/>
                      <a:pt x="18" y="9"/>
                    </a:cubicBezTo>
                    <a:cubicBezTo>
                      <a:pt x="18" y="146"/>
                      <a:pt x="18" y="146"/>
                      <a:pt x="18" y="146"/>
                    </a:cubicBezTo>
                    <a:cubicBezTo>
                      <a:pt x="18" y="151"/>
                      <a:pt x="14" y="155"/>
                      <a:pt x="9" y="15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21704" tIns="60852" rIns="121704" bIns="60852"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" name="组合 454">
              <a:extLst>
                <a:ext uri="{FF2B5EF4-FFF2-40B4-BE49-F238E27FC236}">
                  <a16:creationId xmlns:a16="http://schemas.microsoft.com/office/drawing/2014/main" id="{1B14825F-B324-483B-9563-5E310BD35F2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255142" y="2816596"/>
              <a:ext cx="540000" cy="540000"/>
              <a:chOff x="979488" y="1103312"/>
              <a:chExt cx="776288" cy="523876"/>
            </a:xfrm>
            <a:solidFill>
              <a:schemeClr val="tx2"/>
            </a:solidFill>
          </p:grpSpPr>
          <p:sp>
            <p:nvSpPr>
              <p:cNvPr id="41" name="Freeform 265">
                <a:extLst>
                  <a:ext uri="{FF2B5EF4-FFF2-40B4-BE49-F238E27FC236}">
                    <a16:creationId xmlns:a16="http://schemas.microsoft.com/office/drawing/2014/main" id="{88E75FA8-D4A4-4141-BF27-AB34B9ADA4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9488" y="1103312"/>
                <a:ext cx="776288" cy="312738"/>
              </a:xfrm>
              <a:custGeom>
                <a:avLst/>
                <a:gdLst>
                  <a:gd name="T0" fmla="*/ 388144 w 472"/>
                  <a:gd name="T1" fmla="*/ 312738 h 190"/>
                  <a:gd name="T2" fmla="*/ 348672 w 472"/>
                  <a:gd name="T3" fmla="*/ 306154 h 190"/>
                  <a:gd name="T4" fmla="*/ 348672 w 472"/>
                  <a:gd name="T5" fmla="*/ 306154 h 190"/>
                  <a:gd name="T6" fmla="*/ 23025 w 472"/>
                  <a:gd name="T7" fmla="*/ 184351 h 190"/>
                  <a:gd name="T8" fmla="*/ 0 w 472"/>
                  <a:gd name="T9" fmla="*/ 158015 h 190"/>
                  <a:gd name="T10" fmla="*/ 23025 w 472"/>
                  <a:gd name="T11" fmla="*/ 130033 h 190"/>
                  <a:gd name="T12" fmla="*/ 348672 w 472"/>
                  <a:gd name="T13" fmla="*/ 8230 h 190"/>
                  <a:gd name="T14" fmla="*/ 427616 w 472"/>
                  <a:gd name="T15" fmla="*/ 8230 h 190"/>
                  <a:gd name="T16" fmla="*/ 751618 w 472"/>
                  <a:gd name="T17" fmla="*/ 130033 h 190"/>
                  <a:gd name="T18" fmla="*/ 776288 w 472"/>
                  <a:gd name="T19" fmla="*/ 158015 h 190"/>
                  <a:gd name="T20" fmla="*/ 751618 w 472"/>
                  <a:gd name="T21" fmla="*/ 184351 h 190"/>
                  <a:gd name="T22" fmla="*/ 427616 w 472"/>
                  <a:gd name="T23" fmla="*/ 306154 h 190"/>
                  <a:gd name="T24" fmla="*/ 388144 w 472"/>
                  <a:gd name="T25" fmla="*/ 312738 h 190"/>
                  <a:gd name="T26" fmla="*/ 358540 w 472"/>
                  <a:gd name="T27" fmla="*/ 278172 h 190"/>
                  <a:gd name="T28" fmla="*/ 417748 w 472"/>
                  <a:gd name="T29" fmla="*/ 278172 h 190"/>
                  <a:gd name="T30" fmla="*/ 740105 w 472"/>
                  <a:gd name="T31" fmla="*/ 158015 h 190"/>
                  <a:gd name="T32" fmla="*/ 417748 w 472"/>
                  <a:gd name="T33" fmla="*/ 36212 h 190"/>
                  <a:gd name="T34" fmla="*/ 358540 w 472"/>
                  <a:gd name="T35" fmla="*/ 36212 h 190"/>
                  <a:gd name="T36" fmla="*/ 36183 w 472"/>
                  <a:gd name="T37" fmla="*/ 158015 h 190"/>
                  <a:gd name="T38" fmla="*/ 358540 w 472"/>
                  <a:gd name="T39" fmla="*/ 278172 h 19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472"/>
                  <a:gd name="T61" fmla="*/ 0 h 190"/>
                  <a:gd name="T62" fmla="*/ 472 w 472"/>
                  <a:gd name="T63" fmla="*/ 190 h 19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472" h="190">
                    <a:moveTo>
                      <a:pt x="236" y="190"/>
                    </a:moveTo>
                    <a:cubicBezTo>
                      <a:pt x="227" y="190"/>
                      <a:pt x="218" y="189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4" y="112"/>
                      <a:pt x="14" y="112"/>
                      <a:pt x="14" y="112"/>
                    </a:cubicBezTo>
                    <a:cubicBezTo>
                      <a:pt x="2" y="107"/>
                      <a:pt x="0" y="100"/>
                      <a:pt x="0" y="96"/>
                    </a:cubicBezTo>
                    <a:cubicBezTo>
                      <a:pt x="0" y="92"/>
                      <a:pt x="2" y="84"/>
                      <a:pt x="14" y="79"/>
                    </a:cubicBezTo>
                    <a:cubicBezTo>
                      <a:pt x="212" y="5"/>
                      <a:pt x="212" y="5"/>
                      <a:pt x="212" y="5"/>
                    </a:cubicBezTo>
                    <a:cubicBezTo>
                      <a:pt x="225" y="0"/>
                      <a:pt x="247" y="0"/>
                      <a:pt x="260" y="5"/>
                    </a:cubicBezTo>
                    <a:cubicBezTo>
                      <a:pt x="457" y="79"/>
                      <a:pt x="457" y="79"/>
                      <a:pt x="457" y="79"/>
                    </a:cubicBezTo>
                    <a:cubicBezTo>
                      <a:pt x="470" y="84"/>
                      <a:pt x="472" y="92"/>
                      <a:pt x="472" y="96"/>
                    </a:cubicBezTo>
                    <a:cubicBezTo>
                      <a:pt x="472" y="100"/>
                      <a:pt x="470" y="107"/>
                      <a:pt x="457" y="112"/>
                    </a:cubicBezTo>
                    <a:cubicBezTo>
                      <a:pt x="260" y="186"/>
                      <a:pt x="260" y="186"/>
                      <a:pt x="260" y="186"/>
                    </a:cubicBezTo>
                    <a:cubicBezTo>
                      <a:pt x="253" y="189"/>
                      <a:pt x="245" y="190"/>
                      <a:pt x="236" y="190"/>
                    </a:cubicBezTo>
                    <a:close/>
                    <a:moveTo>
                      <a:pt x="218" y="169"/>
                    </a:moveTo>
                    <a:cubicBezTo>
                      <a:pt x="227" y="173"/>
                      <a:pt x="244" y="173"/>
                      <a:pt x="254" y="169"/>
                    </a:cubicBezTo>
                    <a:cubicBezTo>
                      <a:pt x="450" y="96"/>
                      <a:pt x="450" y="96"/>
                      <a:pt x="450" y="96"/>
                    </a:cubicBezTo>
                    <a:cubicBezTo>
                      <a:pt x="254" y="22"/>
                      <a:pt x="254" y="22"/>
                      <a:pt x="254" y="22"/>
                    </a:cubicBezTo>
                    <a:cubicBezTo>
                      <a:pt x="244" y="18"/>
                      <a:pt x="227" y="18"/>
                      <a:pt x="218" y="22"/>
                    </a:cubicBezTo>
                    <a:cubicBezTo>
                      <a:pt x="22" y="96"/>
                      <a:pt x="22" y="96"/>
                      <a:pt x="22" y="96"/>
                    </a:cubicBezTo>
                    <a:lnTo>
                      <a:pt x="218" y="169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Oval 266">
                <a:extLst>
                  <a:ext uri="{FF2B5EF4-FFF2-40B4-BE49-F238E27FC236}">
                    <a16:creationId xmlns:a16="http://schemas.microsoft.com/office/drawing/2014/main" id="{8E3AE047-80DE-41AE-85C8-E4A719997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301" y="1562100"/>
                <a:ext cx="66675" cy="65088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4540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4540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4540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4540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Oval 267">
                <a:extLst>
                  <a:ext uri="{FF2B5EF4-FFF2-40B4-BE49-F238E27FC236}">
                    <a16:creationId xmlns:a16="http://schemas.microsoft.com/office/drawing/2014/main" id="{C9920994-90A6-4187-8F04-21C5A2F2E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4288" y="1562100"/>
                <a:ext cx="65088" cy="65088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4540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4540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4540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4540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Freeform 306">
                <a:extLst>
                  <a:ext uri="{FF2B5EF4-FFF2-40B4-BE49-F238E27FC236}">
                    <a16:creationId xmlns:a16="http://schemas.microsoft.com/office/drawing/2014/main" id="{32DC0D8E-1C7D-4AC6-A610-962D478CE7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5613" y="1243012"/>
                <a:ext cx="30163" cy="290513"/>
              </a:xfrm>
              <a:custGeom>
                <a:avLst/>
                <a:gdLst>
                  <a:gd name="T0" fmla="*/ 15082 w 18"/>
                  <a:gd name="T1" fmla="*/ 290513 h 177"/>
                  <a:gd name="T2" fmla="*/ 0 w 18"/>
                  <a:gd name="T3" fmla="*/ 275741 h 177"/>
                  <a:gd name="T4" fmla="*/ 0 w 18"/>
                  <a:gd name="T5" fmla="*/ 14772 h 177"/>
                  <a:gd name="T6" fmla="*/ 15082 w 18"/>
                  <a:gd name="T7" fmla="*/ 0 h 177"/>
                  <a:gd name="T8" fmla="*/ 30163 w 18"/>
                  <a:gd name="T9" fmla="*/ 14772 h 177"/>
                  <a:gd name="T10" fmla="*/ 30163 w 18"/>
                  <a:gd name="T11" fmla="*/ 275741 h 177"/>
                  <a:gd name="T12" fmla="*/ 15082 w 18"/>
                  <a:gd name="T13" fmla="*/ 290513 h 1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"/>
                  <a:gd name="T22" fmla="*/ 0 h 177"/>
                  <a:gd name="T23" fmla="*/ 18 w 18"/>
                  <a:gd name="T24" fmla="*/ 177 h 17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" h="177">
                    <a:moveTo>
                      <a:pt x="9" y="177"/>
                    </a:moveTo>
                    <a:cubicBezTo>
                      <a:pt x="4" y="177"/>
                      <a:pt x="0" y="173"/>
                      <a:pt x="0" y="16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3" y="0"/>
                      <a:pt x="18" y="4"/>
                      <a:pt x="18" y="9"/>
                    </a:cubicBezTo>
                    <a:cubicBezTo>
                      <a:pt x="18" y="168"/>
                      <a:pt x="18" y="168"/>
                      <a:pt x="18" y="168"/>
                    </a:cubicBezTo>
                    <a:cubicBezTo>
                      <a:pt x="18" y="173"/>
                      <a:pt x="13" y="177"/>
                      <a:pt x="9" y="17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Freeform 307">
                <a:extLst>
                  <a:ext uri="{FF2B5EF4-FFF2-40B4-BE49-F238E27FC236}">
                    <a16:creationId xmlns:a16="http://schemas.microsoft.com/office/drawing/2014/main" id="{BCE651C2-3C64-48A5-B64C-DA070150C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4938" y="1322387"/>
                <a:ext cx="185738" cy="287338"/>
              </a:xfrm>
              <a:custGeom>
                <a:avLst/>
                <a:gdLst>
                  <a:gd name="T0" fmla="*/ 16437 w 113"/>
                  <a:gd name="T1" fmla="*/ 287338 h 175"/>
                  <a:gd name="T2" fmla="*/ 1644 w 113"/>
                  <a:gd name="T3" fmla="*/ 275844 h 175"/>
                  <a:gd name="T4" fmla="*/ 13150 w 113"/>
                  <a:gd name="T5" fmla="*/ 257783 h 175"/>
                  <a:gd name="T6" fmla="*/ 156151 w 113"/>
                  <a:gd name="T7" fmla="*/ 172403 h 175"/>
                  <a:gd name="T8" fmla="*/ 156151 w 113"/>
                  <a:gd name="T9" fmla="*/ 14777 h 175"/>
                  <a:gd name="T10" fmla="*/ 170945 w 113"/>
                  <a:gd name="T11" fmla="*/ 0 h 175"/>
                  <a:gd name="T12" fmla="*/ 185738 w 113"/>
                  <a:gd name="T13" fmla="*/ 14777 h 175"/>
                  <a:gd name="T14" fmla="*/ 185738 w 113"/>
                  <a:gd name="T15" fmla="*/ 177329 h 175"/>
                  <a:gd name="T16" fmla="*/ 182451 w 113"/>
                  <a:gd name="T17" fmla="*/ 187180 h 175"/>
                  <a:gd name="T18" fmla="*/ 19724 w 113"/>
                  <a:gd name="T19" fmla="*/ 287338 h 175"/>
                  <a:gd name="T20" fmla="*/ 16437 w 113"/>
                  <a:gd name="T21" fmla="*/ 287338 h 17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3"/>
                  <a:gd name="T34" fmla="*/ 0 h 175"/>
                  <a:gd name="T35" fmla="*/ 113 w 113"/>
                  <a:gd name="T36" fmla="*/ 175 h 17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3" h="175">
                    <a:moveTo>
                      <a:pt x="10" y="175"/>
                    </a:moveTo>
                    <a:cubicBezTo>
                      <a:pt x="6" y="175"/>
                      <a:pt x="2" y="172"/>
                      <a:pt x="1" y="168"/>
                    </a:cubicBezTo>
                    <a:cubicBezTo>
                      <a:pt x="0" y="163"/>
                      <a:pt x="3" y="158"/>
                      <a:pt x="8" y="157"/>
                    </a:cubicBezTo>
                    <a:cubicBezTo>
                      <a:pt x="42" y="150"/>
                      <a:pt x="73" y="132"/>
                      <a:pt x="95" y="105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4"/>
                      <a:pt x="99" y="0"/>
                      <a:pt x="104" y="0"/>
                    </a:cubicBezTo>
                    <a:cubicBezTo>
                      <a:pt x="109" y="0"/>
                      <a:pt x="113" y="4"/>
                      <a:pt x="113" y="9"/>
                    </a:cubicBezTo>
                    <a:cubicBezTo>
                      <a:pt x="113" y="108"/>
                      <a:pt x="113" y="108"/>
                      <a:pt x="113" y="108"/>
                    </a:cubicBezTo>
                    <a:cubicBezTo>
                      <a:pt x="113" y="110"/>
                      <a:pt x="113" y="112"/>
                      <a:pt x="111" y="114"/>
                    </a:cubicBezTo>
                    <a:cubicBezTo>
                      <a:pt x="86" y="145"/>
                      <a:pt x="51" y="167"/>
                      <a:pt x="12" y="175"/>
                    </a:cubicBezTo>
                    <a:cubicBezTo>
                      <a:pt x="11" y="175"/>
                      <a:pt x="10" y="175"/>
                      <a:pt x="10" y="17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Freeform 308">
                <a:extLst>
                  <a:ext uri="{FF2B5EF4-FFF2-40B4-BE49-F238E27FC236}">
                    <a16:creationId xmlns:a16="http://schemas.microsoft.com/office/drawing/2014/main" id="{1F689F77-600A-438E-9CEB-DFEFC614C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4588" y="1322387"/>
                <a:ext cx="190500" cy="288925"/>
              </a:xfrm>
              <a:custGeom>
                <a:avLst/>
                <a:gdLst>
                  <a:gd name="T0" fmla="*/ 174078 w 116"/>
                  <a:gd name="T1" fmla="*/ 288925 h 176"/>
                  <a:gd name="T2" fmla="*/ 172435 w 116"/>
                  <a:gd name="T3" fmla="*/ 288925 h 176"/>
                  <a:gd name="T4" fmla="*/ 1642 w 116"/>
                  <a:gd name="T5" fmla="*/ 187145 h 176"/>
                  <a:gd name="T6" fmla="*/ 0 w 116"/>
                  <a:gd name="T7" fmla="*/ 177295 h 176"/>
                  <a:gd name="T8" fmla="*/ 0 w 116"/>
                  <a:gd name="T9" fmla="*/ 14775 h 176"/>
                  <a:gd name="T10" fmla="*/ 14780 w 116"/>
                  <a:gd name="T11" fmla="*/ 0 h 176"/>
                  <a:gd name="T12" fmla="*/ 29560 w 116"/>
                  <a:gd name="T13" fmla="*/ 14775 h 176"/>
                  <a:gd name="T14" fmla="*/ 29560 w 116"/>
                  <a:gd name="T15" fmla="*/ 172370 h 176"/>
                  <a:gd name="T16" fmla="*/ 177362 w 116"/>
                  <a:gd name="T17" fmla="*/ 259376 h 176"/>
                  <a:gd name="T18" fmla="*/ 188858 w 116"/>
                  <a:gd name="T19" fmla="*/ 277434 h 176"/>
                  <a:gd name="T20" fmla="*/ 174078 w 116"/>
                  <a:gd name="T21" fmla="*/ 288925 h 17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6"/>
                  <a:gd name="T34" fmla="*/ 0 h 176"/>
                  <a:gd name="T35" fmla="*/ 116 w 116"/>
                  <a:gd name="T36" fmla="*/ 176 h 17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6" h="176">
                    <a:moveTo>
                      <a:pt x="106" y="176"/>
                    </a:moveTo>
                    <a:cubicBezTo>
                      <a:pt x="106" y="176"/>
                      <a:pt x="105" y="176"/>
                      <a:pt x="105" y="176"/>
                    </a:cubicBezTo>
                    <a:cubicBezTo>
                      <a:pt x="64" y="168"/>
                      <a:pt x="27" y="146"/>
                      <a:pt x="1" y="114"/>
                    </a:cubicBezTo>
                    <a:cubicBezTo>
                      <a:pt x="0" y="112"/>
                      <a:pt x="0" y="110"/>
                      <a:pt x="0" y="10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" y="0"/>
                      <a:pt x="18" y="4"/>
                      <a:pt x="18" y="9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41" y="133"/>
                      <a:pt x="73" y="152"/>
                      <a:pt x="108" y="158"/>
                    </a:cubicBezTo>
                    <a:cubicBezTo>
                      <a:pt x="113" y="159"/>
                      <a:pt x="116" y="164"/>
                      <a:pt x="115" y="169"/>
                    </a:cubicBezTo>
                    <a:cubicBezTo>
                      <a:pt x="114" y="173"/>
                      <a:pt x="111" y="176"/>
                      <a:pt x="106" y="17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" name="组合 346">
              <a:extLst>
                <a:ext uri="{FF2B5EF4-FFF2-40B4-BE49-F238E27FC236}">
                  <a16:creationId xmlns:a16="http://schemas.microsoft.com/office/drawing/2014/main" id="{C73E3F3A-824A-42D1-A235-33208A1DC4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08677" y="2816596"/>
              <a:ext cx="540000" cy="540000"/>
              <a:chOff x="4586288" y="2947988"/>
              <a:chExt cx="627063" cy="519112"/>
            </a:xfrm>
            <a:solidFill>
              <a:schemeClr val="tx2"/>
            </a:solidFill>
          </p:grpSpPr>
          <p:sp>
            <p:nvSpPr>
              <p:cNvPr id="34" name="Oval 120">
                <a:extLst>
                  <a:ext uri="{FF2B5EF4-FFF2-40B4-BE49-F238E27FC236}">
                    <a16:creationId xmlns:a16="http://schemas.microsoft.com/office/drawing/2014/main" id="{4F254927-2AC9-44A1-88B0-AA9750EAD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6026" y="3065463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1704" tIns="60852" rIns="121704" bIns="60852"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4540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4540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4540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4540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Oval 121">
                <a:extLst>
                  <a:ext uri="{FF2B5EF4-FFF2-40B4-BE49-F238E27FC236}">
                    <a16:creationId xmlns:a16="http://schemas.microsoft.com/office/drawing/2014/main" id="{30C285D0-8CD8-4704-90FD-087860AB7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0301" y="3065463"/>
                <a:ext cx="57150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1704" tIns="60852" rIns="121704" bIns="60852"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4540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4540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4540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4540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Freeform 280">
                <a:extLst>
                  <a:ext uri="{FF2B5EF4-FFF2-40B4-BE49-F238E27FC236}">
                    <a16:creationId xmlns:a16="http://schemas.microsoft.com/office/drawing/2014/main" id="{43CF0F01-D657-4B36-A535-8BF36CA57A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0438" y="3338513"/>
                <a:ext cx="131763" cy="128587"/>
              </a:xfrm>
              <a:custGeom>
                <a:avLst/>
                <a:gdLst>
                  <a:gd name="T0" fmla="*/ 2147483646 w 95"/>
                  <a:gd name="T1" fmla="*/ 2147483646 h 93"/>
                  <a:gd name="T2" fmla="*/ 0 w 95"/>
                  <a:gd name="T3" fmla="*/ 2147483646 h 93"/>
                  <a:gd name="T4" fmla="*/ 2147483646 w 95"/>
                  <a:gd name="T5" fmla="*/ 0 h 93"/>
                  <a:gd name="T6" fmla="*/ 2147483646 w 95"/>
                  <a:gd name="T7" fmla="*/ 2147483646 h 93"/>
                  <a:gd name="T8" fmla="*/ 2147483646 w 95"/>
                  <a:gd name="T9" fmla="*/ 2147483646 h 93"/>
                  <a:gd name="T10" fmla="*/ 2147483646 w 95"/>
                  <a:gd name="T11" fmla="*/ 2147483646 h 93"/>
                  <a:gd name="T12" fmla="*/ 2147483646 w 95"/>
                  <a:gd name="T13" fmla="*/ 2147483646 h 93"/>
                  <a:gd name="T14" fmla="*/ 2147483646 w 95"/>
                  <a:gd name="T15" fmla="*/ 2147483646 h 93"/>
                  <a:gd name="T16" fmla="*/ 2147483646 w 95"/>
                  <a:gd name="T17" fmla="*/ 2147483646 h 93"/>
                  <a:gd name="T18" fmla="*/ 2147483646 w 95"/>
                  <a:gd name="T19" fmla="*/ 2147483646 h 9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5"/>
                  <a:gd name="T31" fmla="*/ 0 h 93"/>
                  <a:gd name="T32" fmla="*/ 95 w 95"/>
                  <a:gd name="T33" fmla="*/ 93 h 9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5" h="93">
                    <a:moveTo>
                      <a:pt x="46" y="93"/>
                    </a:moveTo>
                    <a:cubicBezTo>
                      <a:pt x="21" y="93"/>
                      <a:pt x="0" y="72"/>
                      <a:pt x="0" y="47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3" y="0"/>
                      <a:pt x="95" y="21"/>
                      <a:pt x="95" y="47"/>
                    </a:cubicBezTo>
                    <a:cubicBezTo>
                      <a:pt x="95" y="72"/>
                      <a:pt x="72" y="93"/>
                      <a:pt x="46" y="93"/>
                    </a:cubicBezTo>
                    <a:close/>
                    <a:moveTo>
                      <a:pt x="46" y="18"/>
                    </a:moveTo>
                    <a:cubicBezTo>
                      <a:pt x="33" y="18"/>
                      <a:pt x="18" y="30"/>
                      <a:pt x="18" y="47"/>
                    </a:cubicBezTo>
                    <a:cubicBezTo>
                      <a:pt x="18" y="64"/>
                      <a:pt x="33" y="75"/>
                      <a:pt x="46" y="75"/>
                    </a:cubicBezTo>
                    <a:cubicBezTo>
                      <a:pt x="62" y="75"/>
                      <a:pt x="77" y="62"/>
                      <a:pt x="77" y="47"/>
                    </a:cubicBezTo>
                    <a:cubicBezTo>
                      <a:pt x="77" y="31"/>
                      <a:pt x="63" y="18"/>
                      <a:pt x="46" y="18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1704" tIns="60852" rIns="121704" bIns="60852"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Freeform 281">
                <a:extLst>
                  <a:ext uri="{FF2B5EF4-FFF2-40B4-BE49-F238E27FC236}">
                    <a16:creationId xmlns:a16="http://schemas.microsoft.com/office/drawing/2014/main" id="{37E33312-A521-4568-8478-7565EE37B0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26026" y="3338513"/>
                <a:ext cx="130175" cy="128587"/>
              </a:xfrm>
              <a:custGeom>
                <a:avLst/>
                <a:gdLst>
                  <a:gd name="T0" fmla="*/ 2147483646 w 94"/>
                  <a:gd name="T1" fmla="*/ 2147483646 h 93"/>
                  <a:gd name="T2" fmla="*/ 0 w 94"/>
                  <a:gd name="T3" fmla="*/ 2147483646 h 93"/>
                  <a:gd name="T4" fmla="*/ 2147483646 w 94"/>
                  <a:gd name="T5" fmla="*/ 0 h 93"/>
                  <a:gd name="T6" fmla="*/ 2147483646 w 94"/>
                  <a:gd name="T7" fmla="*/ 2147483646 h 93"/>
                  <a:gd name="T8" fmla="*/ 2147483646 w 94"/>
                  <a:gd name="T9" fmla="*/ 2147483646 h 93"/>
                  <a:gd name="T10" fmla="*/ 2147483646 w 94"/>
                  <a:gd name="T11" fmla="*/ 2147483646 h 93"/>
                  <a:gd name="T12" fmla="*/ 2147483646 w 94"/>
                  <a:gd name="T13" fmla="*/ 2147483646 h 93"/>
                  <a:gd name="T14" fmla="*/ 2147483646 w 94"/>
                  <a:gd name="T15" fmla="*/ 2147483646 h 93"/>
                  <a:gd name="T16" fmla="*/ 2147483646 w 94"/>
                  <a:gd name="T17" fmla="*/ 2147483646 h 93"/>
                  <a:gd name="T18" fmla="*/ 2147483646 w 94"/>
                  <a:gd name="T19" fmla="*/ 2147483646 h 9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4"/>
                  <a:gd name="T31" fmla="*/ 0 h 93"/>
                  <a:gd name="T32" fmla="*/ 94 w 94"/>
                  <a:gd name="T33" fmla="*/ 93 h 9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4" h="93">
                    <a:moveTo>
                      <a:pt x="48" y="93"/>
                    </a:moveTo>
                    <a:cubicBezTo>
                      <a:pt x="21" y="93"/>
                      <a:pt x="0" y="73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73" y="0"/>
                      <a:pt x="94" y="21"/>
                      <a:pt x="94" y="47"/>
                    </a:cubicBezTo>
                    <a:cubicBezTo>
                      <a:pt x="94" y="72"/>
                      <a:pt x="73" y="93"/>
                      <a:pt x="48" y="93"/>
                    </a:cubicBezTo>
                    <a:close/>
                    <a:moveTo>
                      <a:pt x="48" y="18"/>
                    </a:moveTo>
                    <a:cubicBezTo>
                      <a:pt x="31" y="18"/>
                      <a:pt x="18" y="31"/>
                      <a:pt x="18" y="47"/>
                    </a:cubicBezTo>
                    <a:cubicBezTo>
                      <a:pt x="18" y="63"/>
                      <a:pt x="31" y="75"/>
                      <a:pt x="48" y="75"/>
                    </a:cubicBezTo>
                    <a:cubicBezTo>
                      <a:pt x="62" y="75"/>
                      <a:pt x="76" y="64"/>
                      <a:pt x="76" y="47"/>
                    </a:cubicBezTo>
                    <a:cubicBezTo>
                      <a:pt x="76" y="30"/>
                      <a:pt x="62" y="18"/>
                      <a:pt x="48" y="18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1704" tIns="60852" rIns="121704" bIns="60852"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Freeform 282">
                <a:extLst>
                  <a:ext uri="{FF2B5EF4-FFF2-40B4-BE49-F238E27FC236}">
                    <a16:creationId xmlns:a16="http://schemas.microsoft.com/office/drawing/2014/main" id="{8DD4C2E3-345A-4AD6-8366-9E0981F6B5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2826" y="3181350"/>
                <a:ext cx="342900" cy="82550"/>
              </a:xfrm>
              <a:custGeom>
                <a:avLst/>
                <a:gdLst>
                  <a:gd name="T0" fmla="*/ 2147483646 w 247"/>
                  <a:gd name="T1" fmla="*/ 2147483646 h 60"/>
                  <a:gd name="T2" fmla="*/ 2147483646 w 247"/>
                  <a:gd name="T3" fmla="*/ 2147483646 h 60"/>
                  <a:gd name="T4" fmla="*/ 0 w 247"/>
                  <a:gd name="T5" fmla="*/ 2147483646 h 60"/>
                  <a:gd name="T6" fmla="*/ 2147483646 w 247"/>
                  <a:gd name="T7" fmla="*/ 0 h 60"/>
                  <a:gd name="T8" fmla="*/ 2147483646 w 247"/>
                  <a:gd name="T9" fmla="*/ 0 h 60"/>
                  <a:gd name="T10" fmla="*/ 2147483646 w 247"/>
                  <a:gd name="T11" fmla="*/ 2147483646 h 60"/>
                  <a:gd name="T12" fmla="*/ 2147483646 w 247"/>
                  <a:gd name="T13" fmla="*/ 2147483646 h 60"/>
                  <a:gd name="T14" fmla="*/ 2147483646 w 247"/>
                  <a:gd name="T15" fmla="*/ 2147483646 h 60"/>
                  <a:gd name="T16" fmla="*/ 2147483646 w 247"/>
                  <a:gd name="T17" fmla="*/ 2147483646 h 60"/>
                  <a:gd name="T18" fmla="*/ 2147483646 w 247"/>
                  <a:gd name="T19" fmla="*/ 2147483646 h 60"/>
                  <a:gd name="T20" fmla="*/ 2147483646 w 247"/>
                  <a:gd name="T21" fmla="*/ 2147483646 h 60"/>
                  <a:gd name="T22" fmla="*/ 2147483646 w 247"/>
                  <a:gd name="T23" fmla="*/ 2147483646 h 60"/>
                  <a:gd name="T24" fmla="*/ 2147483646 w 247"/>
                  <a:gd name="T25" fmla="*/ 2147483646 h 60"/>
                  <a:gd name="T26" fmla="*/ 2147483646 w 247"/>
                  <a:gd name="T27" fmla="*/ 2147483646 h 6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47"/>
                  <a:gd name="T43" fmla="*/ 0 h 60"/>
                  <a:gd name="T44" fmla="*/ 247 w 247"/>
                  <a:gd name="T45" fmla="*/ 60 h 6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47" h="60">
                    <a:moveTo>
                      <a:pt x="216" y="60"/>
                    </a:moveTo>
                    <a:cubicBezTo>
                      <a:pt x="31" y="60"/>
                      <a:pt x="31" y="60"/>
                      <a:pt x="31" y="60"/>
                    </a:cubicBezTo>
                    <a:cubicBezTo>
                      <a:pt x="13" y="60"/>
                      <a:pt x="0" y="47"/>
                      <a:pt x="0" y="30"/>
                    </a:cubicBezTo>
                    <a:cubicBezTo>
                      <a:pt x="0" y="15"/>
                      <a:pt x="12" y="0"/>
                      <a:pt x="31" y="0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34" y="0"/>
                      <a:pt x="247" y="15"/>
                      <a:pt x="247" y="30"/>
                    </a:cubicBezTo>
                    <a:cubicBezTo>
                      <a:pt x="247" y="47"/>
                      <a:pt x="234" y="60"/>
                      <a:pt x="216" y="60"/>
                    </a:cubicBezTo>
                    <a:close/>
                    <a:moveTo>
                      <a:pt x="31" y="18"/>
                    </a:moveTo>
                    <a:cubicBezTo>
                      <a:pt x="23" y="18"/>
                      <a:pt x="18" y="24"/>
                      <a:pt x="18" y="30"/>
                    </a:cubicBezTo>
                    <a:cubicBezTo>
                      <a:pt x="18" y="37"/>
                      <a:pt x="23" y="42"/>
                      <a:pt x="31" y="42"/>
                    </a:cubicBezTo>
                    <a:cubicBezTo>
                      <a:pt x="216" y="42"/>
                      <a:pt x="216" y="42"/>
                      <a:pt x="216" y="42"/>
                    </a:cubicBezTo>
                    <a:cubicBezTo>
                      <a:pt x="224" y="42"/>
                      <a:pt x="229" y="37"/>
                      <a:pt x="229" y="30"/>
                    </a:cubicBezTo>
                    <a:cubicBezTo>
                      <a:pt x="229" y="24"/>
                      <a:pt x="224" y="18"/>
                      <a:pt x="216" y="18"/>
                    </a:cubicBezTo>
                    <a:lnTo>
                      <a:pt x="31" y="18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1704" tIns="60852" rIns="121704" bIns="60852"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Freeform 283">
                <a:extLst>
                  <a:ext uri="{FF2B5EF4-FFF2-40B4-BE49-F238E27FC236}">
                    <a16:creationId xmlns:a16="http://schemas.microsoft.com/office/drawing/2014/main" id="{07874BE3-467E-4531-9EFC-AECF9DA77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1076" y="3081338"/>
                <a:ext cx="374650" cy="85725"/>
              </a:xfrm>
              <a:custGeom>
                <a:avLst/>
                <a:gdLst>
                  <a:gd name="T0" fmla="*/ 2147483646 w 270"/>
                  <a:gd name="T1" fmla="*/ 2147483646 h 62"/>
                  <a:gd name="T2" fmla="*/ 2147483646 w 270"/>
                  <a:gd name="T3" fmla="*/ 2147483646 h 62"/>
                  <a:gd name="T4" fmla="*/ 0 w 270"/>
                  <a:gd name="T5" fmla="*/ 2147483646 h 62"/>
                  <a:gd name="T6" fmla="*/ 2147483646 w 270"/>
                  <a:gd name="T7" fmla="*/ 0 h 62"/>
                  <a:gd name="T8" fmla="*/ 2147483646 w 270"/>
                  <a:gd name="T9" fmla="*/ 0 h 62"/>
                  <a:gd name="T10" fmla="*/ 2147483646 w 270"/>
                  <a:gd name="T11" fmla="*/ 2147483646 h 62"/>
                  <a:gd name="T12" fmla="*/ 2147483646 w 270"/>
                  <a:gd name="T13" fmla="*/ 2147483646 h 62"/>
                  <a:gd name="T14" fmla="*/ 2147483646 w 270"/>
                  <a:gd name="T15" fmla="*/ 2147483646 h 62"/>
                  <a:gd name="T16" fmla="*/ 2147483646 w 270"/>
                  <a:gd name="T17" fmla="*/ 2147483646 h 62"/>
                  <a:gd name="T18" fmla="*/ 2147483646 w 270"/>
                  <a:gd name="T19" fmla="*/ 2147483646 h 62"/>
                  <a:gd name="T20" fmla="*/ 2147483646 w 270"/>
                  <a:gd name="T21" fmla="*/ 2147483646 h 62"/>
                  <a:gd name="T22" fmla="*/ 2147483646 w 270"/>
                  <a:gd name="T23" fmla="*/ 2147483646 h 62"/>
                  <a:gd name="T24" fmla="*/ 2147483646 w 270"/>
                  <a:gd name="T25" fmla="*/ 2147483646 h 62"/>
                  <a:gd name="T26" fmla="*/ 2147483646 w 270"/>
                  <a:gd name="T27" fmla="*/ 2147483646 h 62"/>
                  <a:gd name="T28" fmla="*/ 2147483646 w 270"/>
                  <a:gd name="T29" fmla="*/ 2147483646 h 62"/>
                  <a:gd name="T30" fmla="*/ 2147483646 w 270"/>
                  <a:gd name="T31" fmla="*/ 0 h 62"/>
                  <a:gd name="T32" fmla="*/ 2147483646 w 270"/>
                  <a:gd name="T33" fmla="*/ 0 h 62"/>
                  <a:gd name="T34" fmla="*/ 2147483646 w 270"/>
                  <a:gd name="T35" fmla="*/ 2147483646 h 62"/>
                  <a:gd name="T36" fmla="*/ 2147483646 w 270"/>
                  <a:gd name="T37" fmla="*/ 2147483646 h 6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0"/>
                  <a:gd name="T58" fmla="*/ 0 h 62"/>
                  <a:gd name="T59" fmla="*/ 270 w 270"/>
                  <a:gd name="T60" fmla="*/ 62 h 6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0" h="62">
                    <a:moveTo>
                      <a:pt x="239" y="62"/>
                    </a:moveTo>
                    <a:cubicBezTo>
                      <a:pt x="30" y="62"/>
                      <a:pt x="30" y="62"/>
                      <a:pt x="30" y="62"/>
                    </a:cubicBezTo>
                    <a:cubicBezTo>
                      <a:pt x="13" y="62"/>
                      <a:pt x="0" y="48"/>
                      <a:pt x="0" y="30"/>
                    </a:cubicBezTo>
                    <a:cubicBezTo>
                      <a:pt x="0" y="16"/>
                      <a:pt x="12" y="0"/>
                      <a:pt x="30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3" y="0"/>
                      <a:pt x="137" y="4"/>
                      <a:pt x="137" y="9"/>
                    </a:cubicBezTo>
                    <a:cubicBezTo>
                      <a:pt x="137" y="14"/>
                      <a:pt x="133" y="18"/>
                      <a:pt x="128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23" y="18"/>
                      <a:pt x="18" y="24"/>
                      <a:pt x="18" y="30"/>
                    </a:cubicBezTo>
                    <a:cubicBezTo>
                      <a:pt x="18" y="37"/>
                      <a:pt x="22" y="44"/>
                      <a:pt x="30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7" y="44"/>
                      <a:pt x="252" y="37"/>
                      <a:pt x="252" y="30"/>
                    </a:cubicBezTo>
                    <a:cubicBezTo>
                      <a:pt x="252" y="24"/>
                      <a:pt x="246" y="18"/>
                      <a:pt x="239" y="18"/>
                    </a:cubicBezTo>
                    <a:cubicBezTo>
                      <a:pt x="195" y="18"/>
                      <a:pt x="195" y="18"/>
                      <a:pt x="195" y="18"/>
                    </a:cubicBezTo>
                    <a:cubicBezTo>
                      <a:pt x="190" y="18"/>
                      <a:pt x="186" y="14"/>
                      <a:pt x="186" y="9"/>
                    </a:cubicBezTo>
                    <a:cubicBezTo>
                      <a:pt x="186" y="4"/>
                      <a:pt x="190" y="0"/>
                      <a:pt x="195" y="0"/>
                    </a:cubicBezTo>
                    <a:cubicBezTo>
                      <a:pt x="239" y="0"/>
                      <a:pt x="239" y="0"/>
                      <a:pt x="239" y="0"/>
                    </a:cubicBezTo>
                    <a:cubicBezTo>
                      <a:pt x="257" y="0"/>
                      <a:pt x="270" y="16"/>
                      <a:pt x="270" y="30"/>
                    </a:cubicBezTo>
                    <a:cubicBezTo>
                      <a:pt x="270" y="48"/>
                      <a:pt x="256" y="62"/>
                      <a:pt x="239" y="6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1704" tIns="60852" rIns="121704" bIns="60852"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Freeform 284">
                <a:extLst>
                  <a:ext uri="{FF2B5EF4-FFF2-40B4-BE49-F238E27FC236}">
                    <a16:creationId xmlns:a16="http://schemas.microsoft.com/office/drawing/2014/main" id="{7BEF8B81-2D80-45B1-8FBB-5CAF83349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6288" y="2947988"/>
                <a:ext cx="627063" cy="396875"/>
              </a:xfrm>
              <a:custGeom>
                <a:avLst/>
                <a:gdLst>
                  <a:gd name="T0" fmla="*/ 2147483646 w 452"/>
                  <a:gd name="T1" fmla="*/ 2147483646 h 285"/>
                  <a:gd name="T2" fmla="*/ 2147483646 w 452"/>
                  <a:gd name="T3" fmla="*/ 2147483646 h 285"/>
                  <a:gd name="T4" fmla="*/ 2147483646 w 452"/>
                  <a:gd name="T5" fmla="*/ 2147483646 h 285"/>
                  <a:gd name="T6" fmla="*/ 2147483646 w 452"/>
                  <a:gd name="T7" fmla="*/ 2147483646 h 285"/>
                  <a:gd name="T8" fmla="*/ 2147483646 w 452"/>
                  <a:gd name="T9" fmla="*/ 2147483646 h 285"/>
                  <a:gd name="T10" fmla="*/ 2147483646 w 452"/>
                  <a:gd name="T11" fmla="*/ 2147483646 h 285"/>
                  <a:gd name="T12" fmla="*/ 2147483646 w 452"/>
                  <a:gd name="T13" fmla="*/ 2147483646 h 285"/>
                  <a:gd name="T14" fmla="*/ 2147483646 w 452"/>
                  <a:gd name="T15" fmla="*/ 2147483646 h 285"/>
                  <a:gd name="T16" fmla="*/ 2147483646 w 452"/>
                  <a:gd name="T17" fmla="*/ 2147483646 h 285"/>
                  <a:gd name="T18" fmla="*/ 2147483646 w 452"/>
                  <a:gd name="T19" fmla="*/ 2147483646 h 285"/>
                  <a:gd name="T20" fmla="*/ 0 w 452"/>
                  <a:gd name="T21" fmla="*/ 2147483646 h 285"/>
                  <a:gd name="T22" fmla="*/ 2147483646 w 452"/>
                  <a:gd name="T23" fmla="*/ 0 h 285"/>
                  <a:gd name="T24" fmla="*/ 2147483646 w 452"/>
                  <a:gd name="T25" fmla="*/ 0 h 285"/>
                  <a:gd name="T26" fmla="*/ 2147483646 w 452"/>
                  <a:gd name="T27" fmla="*/ 2147483646 h 285"/>
                  <a:gd name="T28" fmla="*/ 2147483646 w 452"/>
                  <a:gd name="T29" fmla="*/ 2147483646 h 285"/>
                  <a:gd name="T30" fmla="*/ 2147483646 w 452"/>
                  <a:gd name="T31" fmla="*/ 2147483646 h 285"/>
                  <a:gd name="T32" fmla="*/ 2147483646 w 452"/>
                  <a:gd name="T33" fmla="*/ 2147483646 h 285"/>
                  <a:gd name="T34" fmla="*/ 2147483646 w 452"/>
                  <a:gd name="T35" fmla="*/ 2147483646 h 285"/>
                  <a:gd name="T36" fmla="*/ 2147483646 w 452"/>
                  <a:gd name="T37" fmla="*/ 2147483646 h 285"/>
                  <a:gd name="T38" fmla="*/ 2147483646 w 452"/>
                  <a:gd name="T39" fmla="*/ 2147483646 h 285"/>
                  <a:gd name="T40" fmla="*/ 2147483646 w 452"/>
                  <a:gd name="T41" fmla="*/ 2147483646 h 285"/>
                  <a:gd name="T42" fmla="*/ 2147483646 w 452"/>
                  <a:gd name="T43" fmla="*/ 2147483646 h 285"/>
                  <a:gd name="T44" fmla="*/ 2147483646 w 452"/>
                  <a:gd name="T45" fmla="*/ 2147483646 h 285"/>
                  <a:gd name="T46" fmla="*/ 2147483646 w 452"/>
                  <a:gd name="T47" fmla="*/ 2147483646 h 285"/>
                  <a:gd name="T48" fmla="*/ 2147483646 w 452"/>
                  <a:gd name="T49" fmla="*/ 2147483646 h 28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52"/>
                  <a:gd name="T76" fmla="*/ 0 h 285"/>
                  <a:gd name="T77" fmla="*/ 452 w 452"/>
                  <a:gd name="T78" fmla="*/ 285 h 28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52" h="285">
                    <a:moveTo>
                      <a:pt x="443" y="285"/>
                    </a:moveTo>
                    <a:cubicBezTo>
                      <a:pt x="134" y="285"/>
                      <a:pt x="134" y="285"/>
                      <a:pt x="134" y="285"/>
                    </a:cubicBezTo>
                    <a:cubicBezTo>
                      <a:pt x="119" y="285"/>
                      <a:pt x="107" y="274"/>
                      <a:pt x="107" y="259"/>
                    </a:cubicBezTo>
                    <a:cubicBezTo>
                      <a:pt x="107" y="250"/>
                      <a:pt x="107" y="250"/>
                      <a:pt x="107" y="250"/>
                    </a:cubicBezTo>
                    <a:cubicBezTo>
                      <a:pt x="107" y="243"/>
                      <a:pt x="110" y="237"/>
                      <a:pt x="115" y="232"/>
                    </a:cubicBezTo>
                    <a:cubicBezTo>
                      <a:pt x="120" y="227"/>
                      <a:pt x="126" y="224"/>
                      <a:pt x="133" y="224"/>
                    </a:cubicBezTo>
                    <a:cubicBezTo>
                      <a:pt x="138" y="224"/>
                      <a:pt x="138" y="224"/>
                      <a:pt x="138" y="224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66" y="24"/>
                      <a:pt x="58" y="18"/>
                      <a:pt x="48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5" y="18"/>
                      <a:pt x="0" y="14"/>
                      <a:pt x="0" y="9"/>
                    </a:cubicBezTo>
                    <a:cubicBezTo>
                      <a:pt x="0" y="4"/>
                      <a:pt x="5" y="0"/>
                      <a:pt x="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65" y="0"/>
                      <a:pt x="81" y="11"/>
                      <a:pt x="87" y="27"/>
                    </a:cubicBezTo>
                    <a:cubicBezTo>
                      <a:pt x="159" y="230"/>
                      <a:pt x="159" y="230"/>
                      <a:pt x="159" y="230"/>
                    </a:cubicBezTo>
                    <a:cubicBezTo>
                      <a:pt x="160" y="233"/>
                      <a:pt x="160" y="236"/>
                      <a:pt x="158" y="238"/>
                    </a:cubicBezTo>
                    <a:cubicBezTo>
                      <a:pt x="156" y="240"/>
                      <a:pt x="153" y="242"/>
                      <a:pt x="150" y="242"/>
                    </a:cubicBezTo>
                    <a:cubicBezTo>
                      <a:pt x="133" y="242"/>
                      <a:pt x="133" y="242"/>
                      <a:pt x="133" y="242"/>
                    </a:cubicBezTo>
                    <a:cubicBezTo>
                      <a:pt x="131" y="242"/>
                      <a:pt x="129" y="243"/>
                      <a:pt x="128" y="244"/>
                    </a:cubicBezTo>
                    <a:cubicBezTo>
                      <a:pt x="126" y="246"/>
                      <a:pt x="125" y="248"/>
                      <a:pt x="125" y="250"/>
                    </a:cubicBezTo>
                    <a:cubicBezTo>
                      <a:pt x="125" y="259"/>
                      <a:pt x="125" y="259"/>
                      <a:pt x="125" y="259"/>
                    </a:cubicBezTo>
                    <a:cubicBezTo>
                      <a:pt x="125" y="264"/>
                      <a:pt x="129" y="267"/>
                      <a:pt x="134" y="267"/>
                    </a:cubicBezTo>
                    <a:cubicBezTo>
                      <a:pt x="443" y="267"/>
                      <a:pt x="443" y="267"/>
                      <a:pt x="443" y="267"/>
                    </a:cubicBezTo>
                    <a:cubicBezTo>
                      <a:pt x="448" y="267"/>
                      <a:pt x="452" y="271"/>
                      <a:pt x="452" y="276"/>
                    </a:cubicBezTo>
                    <a:cubicBezTo>
                      <a:pt x="452" y="281"/>
                      <a:pt x="448" y="285"/>
                      <a:pt x="443" y="28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1704" tIns="60852" rIns="121704" bIns="60852"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2" name="文本框 180">
              <a:extLst>
                <a:ext uri="{FF2B5EF4-FFF2-40B4-BE49-F238E27FC236}">
                  <a16:creationId xmlns:a16="http://schemas.microsoft.com/office/drawing/2014/main" id="{239F80B7-CDAB-43DA-A6BE-F3B9584430A3}"/>
                </a:ext>
              </a:extLst>
            </p:cNvPr>
            <p:cNvSpPr txBox="1"/>
            <p:nvPr/>
          </p:nvSpPr>
          <p:spPr>
            <a:xfrm>
              <a:off x="2325955" y="3457932"/>
              <a:ext cx="432000" cy="236794"/>
            </a:xfrm>
            <a:prstGeom prst="rect">
              <a:avLst/>
            </a:prstGeom>
            <a:ln w="25400">
              <a:noFill/>
              <a:miter lim="400000"/>
            </a:ln>
            <a:effectLst>
              <a:outerShdw blurRad="635000" rotWithShape="0">
                <a:srgbClr val="FFFFFF"/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5812" tIns="25812" rIns="25812" bIns="25812" anchor="ctr">
              <a:noAutofit/>
            </a:bodyPr>
            <a:lstStyle>
              <a:lvl1pPr defTabSz="459488">
                <a:defRPr sz="3000">
                  <a:solidFill>
                    <a:srgbClr val="9F9FA0"/>
                  </a:solidFill>
                  <a:latin typeface="FZLanTingHeiS-R-GB"/>
                  <a:ea typeface="FZLanTingHeiS-R-GB"/>
                  <a:cs typeface="FZLanTingHeiS-R-GB"/>
                  <a:sym typeface="FZLanTingHeiS-R-GB"/>
                </a:defRPr>
              </a:lvl1pPr>
            </a:lstStyle>
            <a:p>
              <a:pPr marL="0" marR="0" lvl="0" indent="0" algn="ctr" defTabSz="11487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FZLanTingHeiS-R-GB"/>
                </a:rPr>
                <a:t>教育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LanTingHeiS-R-GB"/>
              </a:endParaRPr>
            </a:p>
          </p:txBody>
        </p:sp>
        <p:sp>
          <p:nvSpPr>
            <p:cNvPr id="13" name="文本框 180">
              <a:extLst>
                <a:ext uri="{FF2B5EF4-FFF2-40B4-BE49-F238E27FC236}">
                  <a16:creationId xmlns:a16="http://schemas.microsoft.com/office/drawing/2014/main" id="{7622E703-1FD3-423E-ADFB-D024F60EF44D}"/>
                </a:ext>
              </a:extLst>
            </p:cNvPr>
            <p:cNvSpPr txBox="1"/>
            <p:nvPr/>
          </p:nvSpPr>
          <p:spPr>
            <a:xfrm>
              <a:off x="2325955" y="2167561"/>
              <a:ext cx="432000" cy="360000"/>
            </a:xfrm>
            <a:prstGeom prst="rect">
              <a:avLst/>
            </a:prstGeom>
            <a:ln w="25400">
              <a:noFill/>
              <a:miter lim="400000"/>
            </a:ln>
            <a:effectLst>
              <a:outerShdw blurRad="635000" rotWithShape="0">
                <a:srgbClr val="FFFFFF"/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5812" tIns="25812" rIns="25812" bIns="25812" anchor="ctr">
              <a:noAutofit/>
            </a:bodyPr>
            <a:lstStyle>
              <a:lvl1pPr defTabSz="459488">
                <a:defRPr sz="3000">
                  <a:solidFill>
                    <a:srgbClr val="9F9FA0"/>
                  </a:solidFill>
                  <a:latin typeface="FZLanTingHeiS-R-GB"/>
                  <a:ea typeface="FZLanTingHeiS-R-GB"/>
                  <a:cs typeface="FZLanTingHeiS-R-GB"/>
                  <a:sym typeface="FZLanTingHeiS-R-GB"/>
                </a:defRPr>
              </a:lvl1pPr>
            </a:lstStyle>
            <a:p>
              <a:pPr marL="0" marR="0" lvl="0" indent="0" algn="ctr" defTabSz="11487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FZLanTingHeiS-R-GB"/>
                </a:rPr>
                <a:t>政务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LanTingHeiS-R-GB"/>
              </a:endParaRPr>
            </a:p>
          </p:txBody>
        </p:sp>
        <p:sp>
          <p:nvSpPr>
            <p:cNvPr id="14" name="文本框 180">
              <a:extLst>
                <a:ext uri="{FF2B5EF4-FFF2-40B4-BE49-F238E27FC236}">
                  <a16:creationId xmlns:a16="http://schemas.microsoft.com/office/drawing/2014/main" id="{D3F86CBB-A981-40BC-AA16-1F1436A3A724}"/>
                </a:ext>
              </a:extLst>
            </p:cNvPr>
            <p:cNvSpPr txBox="1"/>
            <p:nvPr/>
          </p:nvSpPr>
          <p:spPr>
            <a:xfrm>
              <a:off x="3391014" y="2167561"/>
              <a:ext cx="432000" cy="360000"/>
            </a:xfrm>
            <a:prstGeom prst="rect">
              <a:avLst/>
            </a:prstGeom>
            <a:ln w="25400">
              <a:noFill/>
              <a:miter lim="400000"/>
            </a:ln>
            <a:effectLst>
              <a:outerShdw blurRad="635000" rotWithShape="0">
                <a:srgbClr val="FFFFFF"/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812" tIns="25812" rIns="25812" bIns="25812" anchor="ctr">
              <a:noAutofit/>
            </a:bodyPr>
            <a:lstStyle>
              <a:lvl1pPr defTabSz="459488">
                <a:defRPr sz="3000">
                  <a:solidFill>
                    <a:srgbClr val="9F9FA0"/>
                  </a:solidFill>
                  <a:latin typeface="FZLanTingHeiS-R-GB"/>
                  <a:ea typeface="FZLanTingHeiS-R-GB"/>
                  <a:cs typeface="FZLanTingHeiS-R-GB"/>
                  <a:sym typeface="FZLanTingHeiS-R-GB"/>
                </a:defRPr>
              </a:lvl1pPr>
            </a:lstStyle>
            <a:p>
              <a:pPr marL="0" marR="0" lvl="0" indent="0" algn="ctr" defTabSz="11487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FZLanTingHeiS-R-GB"/>
                </a:rPr>
                <a:t>医疗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LanTingHeiS-R-GB"/>
              </a:endParaRPr>
            </a:p>
          </p:txBody>
        </p:sp>
        <p:sp>
          <p:nvSpPr>
            <p:cNvPr id="15" name="文本框 180">
              <a:extLst>
                <a:ext uri="{FF2B5EF4-FFF2-40B4-BE49-F238E27FC236}">
                  <a16:creationId xmlns:a16="http://schemas.microsoft.com/office/drawing/2014/main" id="{3165109E-ACFD-49D8-BC98-9F3DE9268F37}"/>
                </a:ext>
              </a:extLst>
            </p:cNvPr>
            <p:cNvSpPr txBox="1"/>
            <p:nvPr/>
          </p:nvSpPr>
          <p:spPr>
            <a:xfrm>
              <a:off x="1260896" y="3457932"/>
              <a:ext cx="432000" cy="236794"/>
            </a:xfrm>
            <a:prstGeom prst="rect">
              <a:avLst/>
            </a:prstGeom>
            <a:ln w="25400">
              <a:noFill/>
              <a:miter lim="400000"/>
            </a:ln>
            <a:effectLst>
              <a:outerShdw blurRad="635000" rotWithShape="0">
                <a:srgbClr val="FFFFFF"/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5812" tIns="25812" rIns="25812" bIns="25812" anchor="ctr">
              <a:noAutofit/>
            </a:bodyPr>
            <a:lstStyle>
              <a:lvl1pPr defTabSz="459488">
                <a:defRPr sz="3000">
                  <a:solidFill>
                    <a:srgbClr val="9F9FA0"/>
                  </a:solidFill>
                  <a:latin typeface="FZLanTingHeiS-R-GB"/>
                  <a:ea typeface="FZLanTingHeiS-R-GB"/>
                  <a:cs typeface="FZLanTingHeiS-R-GB"/>
                  <a:sym typeface="FZLanTingHeiS-R-GB"/>
                </a:defRPr>
              </a:lvl1pPr>
            </a:lstStyle>
            <a:p>
              <a:pPr marL="0" marR="0" lvl="0" indent="0" algn="ctr" defTabSz="11487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FZLanTingHeiS-R-GB"/>
                </a:rPr>
                <a:t>电商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LanTingHeiS-R-GB"/>
              </a:endParaRPr>
            </a:p>
          </p:txBody>
        </p:sp>
        <p:sp>
          <p:nvSpPr>
            <p:cNvPr id="16" name="光伏板 PV Module">
              <a:extLst>
                <a:ext uri="{FF2B5EF4-FFF2-40B4-BE49-F238E27FC236}">
                  <a16:creationId xmlns:a16="http://schemas.microsoft.com/office/drawing/2014/main" id="{9E427392-572C-4A6B-9C25-69896D7A78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8073" y="1520099"/>
              <a:ext cx="540000" cy="540000"/>
            </a:xfrm>
            <a:custGeom>
              <a:avLst/>
              <a:gdLst>
                <a:gd name="connsiteX0" fmla="*/ 669655 w 1576599"/>
                <a:gd name="connsiteY0" fmla="*/ 1423231 h 1518576"/>
                <a:gd name="connsiteX1" fmla="*/ 669655 w 1576599"/>
                <a:gd name="connsiteY1" fmla="*/ 1461331 h 1518576"/>
                <a:gd name="connsiteX2" fmla="*/ 1219723 w 1576599"/>
                <a:gd name="connsiteY2" fmla="*/ 1461331 h 1518576"/>
                <a:gd name="connsiteX3" fmla="*/ 1219723 w 1576599"/>
                <a:gd name="connsiteY3" fmla="*/ 1423231 h 1518576"/>
                <a:gd name="connsiteX4" fmla="*/ 899874 w 1576599"/>
                <a:gd name="connsiteY4" fmla="*/ 1093094 h 1518576"/>
                <a:gd name="connsiteX5" fmla="*/ 899874 w 1576599"/>
                <a:gd name="connsiteY5" fmla="*/ 1365224 h 1518576"/>
                <a:gd name="connsiteX6" fmla="*/ 989409 w 1576599"/>
                <a:gd name="connsiteY6" fmla="*/ 1365224 h 1518576"/>
                <a:gd name="connsiteX7" fmla="*/ 989409 w 1576599"/>
                <a:gd name="connsiteY7" fmla="*/ 1093094 h 1518576"/>
                <a:gd name="connsiteX8" fmla="*/ 881586 w 1576599"/>
                <a:gd name="connsiteY8" fmla="*/ 847921 h 1518576"/>
                <a:gd name="connsiteX9" fmla="*/ 868918 w 1576599"/>
                <a:gd name="connsiteY9" fmla="*/ 908596 h 1518576"/>
                <a:gd name="connsiteX10" fmla="*/ 1021318 w 1576599"/>
                <a:gd name="connsiteY10" fmla="*/ 908596 h 1518576"/>
                <a:gd name="connsiteX11" fmla="*/ 1008649 w 1576599"/>
                <a:gd name="connsiteY11" fmla="*/ 847921 h 1518576"/>
                <a:gd name="connsiteX12" fmla="*/ 881776 w 1576599"/>
                <a:gd name="connsiteY12" fmla="*/ 847921 h 1518576"/>
                <a:gd name="connsiteX13" fmla="*/ 531828 w 1576599"/>
                <a:gd name="connsiteY13" fmla="*/ 847445 h 1518576"/>
                <a:gd name="connsiteX14" fmla="*/ 518874 w 1576599"/>
                <a:gd name="connsiteY14" fmla="*/ 908119 h 1518576"/>
                <a:gd name="connsiteX15" fmla="*/ 673750 w 1576599"/>
                <a:gd name="connsiteY15" fmla="*/ 908119 h 1518576"/>
                <a:gd name="connsiteX16" fmla="*/ 660892 w 1576599"/>
                <a:gd name="connsiteY16" fmla="*/ 847445 h 1518576"/>
                <a:gd name="connsiteX17" fmla="*/ 1231630 w 1576599"/>
                <a:gd name="connsiteY17" fmla="*/ 847444 h 1518576"/>
                <a:gd name="connsiteX18" fmla="*/ 1218867 w 1576599"/>
                <a:gd name="connsiteY18" fmla="*/ 908119 h 1518576"/>
                <a:gd name="connsiteX19" fmla="*/ 1371743 w 1576599"/>
                <a:gd name="connsiteY19" fmla="*/ 908119 h 1518576"/>
                <a:gd name="connsiteX20" fmla="*/ 1358980 w 1576599"/>
                <a:gd name="connsiteY20" fmla="*/ 847444 h 1518576"/>
                <a:gd name="connsiteX21" fmla="*/ 856916 w 1576599"/>
                <a:gd name="connsiteY21" fmla="*/ 790390 h 1518576"/>
                <a:gd name="connsiteX22" fmla="*/ 1030843 w 1576599"/>
                <a:gd name="connsiteY22" fmla="*/ 790390 h 1518576"/>
                <a:gd name="connsiteX23" fmla="*/ 1059418 w 1576599"/>
                <a:gd name="connsiteY23" fmla="*/ 812774 h 1518576"/>
                <a:gd name="connsiteX24" fmla="*/ 1084754 w 1576599"/>
                <a:gd name="connsiteY24" fmla="*/ 930884 h 1518576"/>
                <a:gd name="connsiteX25" fmla="*/ 1078372 w 1576599"/>
                <a:gd name="connsiteY25" fmla="*/ 953268 h 1518576"/>
                <a:gd name="connsiteX26" fmla="*/ 1056179 w 1576599"/>
                <a:gd name="connsiteY26" fmla="*/ 966031 h 1518576"/>
                <a:gd name="connsiteX27" fmla="*/ 834247 w 1576599"/>
                <a:gd name="connsiteY27" fmla="*/ 966031 h 1518576"/>
                <a:gd name="connsiteX28" fmla="*/ 811958 w 1576599"/>
                <a:gd name="connsiteY28" fmla="*/ 953268 h 1518576"/>
                <a:gd name="connsiteX29" fmla="*/ 811958 w 1576599"/>
                <a:gd name="connsiteY29" fmla="*/ 952792 h 1518576"/>
                <a:gd name="connsiteX30" fmla="*/ 805672 w 1576599"/>
                <a:gd name="connsiteY30" fmla="*/ 930408 h 1518576"/>
                <a:gd name="connsiteX31" fmla="*/ 831484 w 1576599"/>
                <a:gd name="connsiteY31" fmla="*/ 812774 h 1518576"/>
                <a:gd name="connsiteX32" fmla="*/ 856916 w 1576599"/>
                <a:gd name="connsiteY32" fmla="*/ 790390 h 1518576"/>
                <a:gd name="connsiteX33" fmla="*/ 506015 w 1576599"/>
                <a:gd name="connsiteY33" fmla="*/ 789914 h 1518576"/>
                <a:gd name="connsiteX34" fmla="*/ 683466 w 1576599"/>
                <a:gd name="connsiteY34" fmla="*/ 789914 h 1518576"/>
                <a:gd name="connsiteX35" fmla="*/ 683942 w 1576599"/>
                <a:gd name="connsiteY35" fmla="*/ 789914 h 1518576"/>
                <a:gd name="connsiteX36" fmla="*/ 712517 w 1576599"/>
                <a:gd name="connsiteY36" fmla="*/ 812297 h 1518576"/>
                <a:gd name="connsiteX37" fmla="*/ 738330 w 1576599"/>
                <a:gd name="connsiteY37" fmla="*/ 930884 h 1518576"/>
                <a:gd name="connsiteX38" fmla="*/ 731853 w 1576599"/>
                <a:gd name="connsiteY38" fmla="*/ 953267 h 1518576"/>
                <a:gd name="connsiteX39" fmla="*/ 709279 w 1576599"/>
                <a:gd name="connsiteY39" fmla="*/ 965555 h 1518576"/>
                <a:gd name="connsiteX40" fmla="*/ 483441 w 1576599"/>
                <a:gd name="connsiteY40" fmla="*/ 965555 h 1518576"/>
                <a:gd name="connsiteX41" fmla="*/ 460867 w 1576599"/>
                <a:gd name="connsiteY41" fmla="*/ 952791 h 1518576"/>
                <a:gd name="connsiteX42" fmla="*/ 454390 w 1576599"/>
                <a:gd name="connsiteY42" fmla="*/ 930407 h 1518576"/>
                <a:gd name="connsiteX43" fmla="*/ 480202 w 1576599"/>
                <a:gd name="connsiteY43" fmla="*/ 812297 h 1518576"/>
                <a:gd name="connsiteX44" fmla="*/ 506015 w 1576599"/>
                <a:gd name="connsiteY44" fmla="*/ 789914 h 1518576"/>
                <a:gd name="connsiteX45" fmla="*/ 1209342 w 1576599"/>
                <a:gd name="connsiteY45" fmla="*/ 789913 h 1518576"/>
                <a:gd name="connsiteX46" fmla="*/ 1384792 w 1576599"/>
                <a:gd name="connsiteY46" fmla="*/ 789913 h 1518576"/>
                <a:gd name="connsiteX47" fmla="*/ 1410415 w 1576599"/>
                <a:gd name="connsiteY47" fmla="*/ 812297 h 1518576"/>
                <a:gd name="connsiteX48" fmla="*/ 1436037 w 1576599"/>
                <a:gd name="connsiteY48" fmla="*/ 930407 h 1518576"/>
                <a:gd name="connsiteX49" fmla="*/ 1429655 w 1576599"/>
                <a:gd name="connsiteY49" fmla="*/ 952791 h 1518576"/>
                <a:gd name="connsiteX50" fmla="*/ 1407176 w 1576599"/>
                <a:gd name="connsiteY50" fmla="*/ 965554 h 1518576"/>
                <a:gd name="connsiteX51" fmla="*/ 1184005 w 1576599"/>
                <a:gd name="connsiteY51" fmla="*/ 965554 h 1518576"/>
                <a:gd name="connsiteX52" fmla="*/ 1161622 w 1576599"/>
                <a:gd name="connsiteY52" fmla="*/ 952791 h 1518576"/>
                <a:gd name="connsiteX53" fmla="*/ 1155145 w 1576599"/>
                <a:gd name="connsiteY53" fmla="*/ 930407 h 1518576"/>
                <a:gd name="connsiteX54" fmla="*/ 1180767 w 1576599"/>
                <a:gd name="connsiteY54" fmla="*/ 812297 h 1518576"/>
                <a:gd name="connsiteX55" fmla="*/ 1209342 w 1576599"/>
                <a:gd name="connsiteY55" fmla="*/ 789913 h 1518576"/>
                <a:gd name="connsiteX56" fmla="*/ 285097 w 1576599"/>
                <a:gd name="connsiteY56" fmla="*/ 663729 h 1518576"/>
                <a:gd name="connsiteX57" fmla="*/ 305229 w 1576599"/>
                <a:gd name="connsiteY57" fmla="*/ 667517 h 1518576"/>
                <a:gd name="connsiteX58" fmla="*/ 305324 w 1576599"/>
                <a:gd name="connsiteY58" fmla="*/ 667517 h 1518576"/>
                <a:gd name="connsiteX59" fmla="*/ 307081 w 1576599"/>
                <a:gd name="connsiteY59" fmla="*/ 668571 h 1518576"/>
                <a:gd name="connsiteX60" fmla="*/ 314849 w 1576599"/>
                <a:gd name="connsiteY60" fmla="*/ 705617 h 1518576"/>
                <a:gd name="connsiteX61" fmla="*/ 256842 w 1576599"/>
                <a:gd name="connsiteY61" fmla="*/ 808392 h 1518576"/>
                <a:gd name="connsiteX62" fmla="*/ 231505 w 1576599"/>
                <a:gd name="connsiteY62" fmla="*/ 820774 h 1518576"/>
                <a:gd name="connsiteX63" fmla="*/ 218742 w 1576599"/>
                <a:gd name="connsiteY63" fmla="*/ 817631 h 1518576"/>
                <a:gd name="connsiteX64" fmla="*/ 217155 w 1576599"/>
                <a:gd name="connsiteY64" fmla="*/ 816679 h 1518576"/>
                <a:gd name="connsiteX65" fmla="*/ 209217 w 1576599"/>
                <a:gd name="connsiteY65" fmla="*/ 779531 h 1518576"/>
                <a:gd name="connsiteX66" fmla="*/ 267129 w 1576599"/>
                <a:gd name="connsiteY66" fmla="*/ 677042 h 1518576"/>
                <a:gd name="connsiteX67" fmla="*/ 268183 w 1576599"/>
                <a:gd name="connsiteY67" fmla="*/ 675286 h 1518576"/>
                <a:gd name="connsiteX68" fmla="*/ 285097 w 1576599"/>
                <a:gd name="connsiteY68" fmla="*/ 663729 h 1518576"/>
                <a:gd name="connsiteX69" fmla="*/ 1194292 w 1576599"/>
                <a:gd name="connsiteY69" fmla="*/ 604652 h 1518576"/>
                <a:gd name="connsiteX70" fmla="*/ 1184767 w 1576599"/>
                <a:gd name="connsiteY70" fmla="*/ 665326 h 1518576"/>
                <a:gd name="connsiteX71" fmla="*/ 1309354 w 1576599"/>
                <a:gd name="connsiteY71" fmla="*/ 665326 h 1518576"/>
                <a:gd name="connsiteX72" fmla="*/ 1299829 w 1576599"/>
                <a:gd name="connsiteY72" fmla="*/ 604652 h 1518576"/>
                <a:gd name="connsiteX73" fmla="*/ 590407 w 1576599"/>
                <a:gd name="connsiteY73" fmla="*/ 604652 h 1518576"/>
                <a:gd name="connsiteX74" fmla="*/ 580882 w 1576599"/>
                <a:gd name="connsiteY74" fmla="*/ 665326 h 1518576"/>
                <a:gd name="connsiteX75" fmla="*/ 705564 w 1576599"/>
                <a:gd name="connsiteY75" fmla="*/ 665326 h 1518576"/>
                <a:gd name="connsiteX76" fmla="*/ 696039 w 1576599"/>
                <a:gd name="connsiteY76" fmla="*/ 604652 h 1518576"/>
                <a:gd name="connsiteX77" fmla="*/ 894159 w 1576599"/>
                <a:gd name="connsiteY77" fmla="*/ 604367 h 1518576"/>
                <a:gd name="connsiteX78" fmla="*/ 881491 w 1576599"/>
                <a:gd name="connsiteY78" fmla="*/ 665041 h 1518576"/>
                <a:gd name="connsiteX79" fmla="*/ 1009316 w 1576599"/>
                <a:gd name="connsiteY79" fmla="*/ 665041 h 1518576"/>
                <a:gd name="connsiteX80" fmla="*/ 996172 w 1576599"/>
                <a:gd name="connsiteY80" fmla="*/ 604367 h 1518576"/>
                <a:gd name="connsiteX81" fmla="*/ 193489 w 1576599"/>
                <a:gd name="connsiteY81" fmla="*/ 558121 h 1518576"/>
                <a:gd name="connsiteX82" fmla="*/ 209693 w 1576599"/>
                <a:gd name="connsiteY82" fmla="*/ 571125 h 1518576"/>
                <a:gd name="connsiteX83" fmla="*/ 209217 w 1576599"/>
                <a:gd name="connsiteY83" fmla="*/ 571601 h 1518576"/>
                <a:gd name="connsiteX84" fmla="*/ 199692 w 1576599"/>
                <a:gd name="connsiteY84" fmla="*/ 610368 h 1518576"/>
                <a:gd name="connsiteX85" fmla="*/ 96536 w 1576599"/>
                <a:gd name="connsiteY85" fmla="*/ 668375 h 1518576"/>
                <a:gd name="connsiteX86" fmla="*/ 83582 w 1576599"/>
                <a:gd name="connsiteY86" fmla="*/ 674852 h 1518576"/>
                <a:gd name="connsiteX87" fmla="*/ 57674 w 1576599"/>
                <a:gd name="connsiteY87" fmla="*/ 658659 h 1518576"/>
                <a:gd name="connsiteX88" fmla="*/ 56427 w 1576599"/>
                <a:gd name="connsiteY88" fmla="*/ 656601 h 1518576"/>
                <a:gd name="connsiteX89" fmla="*/ 67199 w 1576599"/>
                <a:gd name="connsiteY89" fmla="*/ 619893 h 1518576"/>
                <a:gd name="connsiteX90" fmla="*/ 170831 w 1576599"/>
                <a:gd name="connsiteY90" fmla="*/ 561600 h 1518576"/>
                <a:gd name="connsiteX91" fmla="*/ 172835 w 1576599"/>
                <a:gd name="connsiteY91" fmla="*/ 560384 h 1518576"/>
                <a:gd name="connsiteX92" fmla="*/ 193489 w 1576599"/>
                <a:gd name="connsiteY92" fmla="*/ 558121 h 1518576"/>
                <a:gd name="connsiteX93" fmla="*/ 868727 w 1576599"/>
                <a:gd name="connsiteY93" fmla="*/ 547026 h 1518576"/>
                <a:gd name="connsiteX94" fmla="*/ 1021889 w 1576599"/>
                <a:gd name="connsiteY94" fmla="*/ 547026 h 1518576"/>
                <a:gd name="connsiteX95" fmla="*/ 1050464 w 1576599"/>
                <a:gd name="connsiteY95" fmla="*/ 569410 h 1518576"/>
                <a:gd name="connsiteX96" fmla="*/ 1069514 w 1576599"/>
                <a:gd name="connsiteY96" fmla="*/ 687520 h 1518576"/>
                <a:gd name="connsiteX97" fmla="*/ 1063132 w 1576599"/>
                <a:gd name="connsiteY97" fmla="*/ 713047 h 1518576"/>
                <a:gd name="connsiteX98" fmla="*/ 1040844 w 1576599"/>
                <a:gd name="connsiteY98" fmla="*/ 722572 h 1518576"/>
                <a:gd name="connsiteX99" fmla="*/ 849677 w 1576599"/>
                <a:gd name="connsiteY99" fmla="*/ 722667 h 1518576"/>
                <a:gd name="connsiteX100" fmla="*/ 842326 w 1576599"/>
                <a:gd name="connsiteY100" fmla="*/ 721909 h 1518576"/>
                <a:gd name="connsiteX101" fmla="*/ 821102 w 1576599"/>
                <a:gd name="connsiteY101" fmla="*/ 687520 h 1518576"/>
                <a:gd name="connsiteX102" fmla="*/ 840152 w 1576599"/>
                <a:gd name="connsiteY102" fmla="*/ 569410 h 1518576"/>
                <a:gd name="connsiteX103" fmla="*/ 868727 w 1576599"/>
                <a:gd name="connsiteY103" fmla="*/ 547026 h 1518576"/>
                <a:gd name="connsiteX104" fmla="*/ 1172004 w 1576599"/>
                <a:gd name="connsiteY104" fmla="*/ 546931 h 1518576"/>
                <a:gd name="connsiteX105" fmla="*/ 1322499 w 1576599"/>
                <a:gd name="connsiteY105" fmla="*/ 546931 h 1518576"/>
                <a:gd name="connsiteX106" fmla="*/ 1351074 w 1576599"/>
                <a:gd name="connsiteY106" fmla="*/ 569314 h 1518576"/>
                <a:gd name="connsiteX107" fmla="*/ 1373457 w 1576599"/>
                <a:gd name="connsiteY107" fmla="*/ 687424 h 1518576"/>
                <a:gd name="connsiteX108" fmla="*/ 1367076 w 1576599"/>
                <a:gd name="connsiteY108" fmla="*/ 712951 h 1518576"/>
                <a:gd name="connsiteX109" fmla="*/ 1367266 w 1576599"/>
                <a:gd name="connsiteY109" fmla="*/ 712951 h 1518576"/>
                <a:gd name="connsiteX110" fmla="*/ 1344882 w 1576599"/>
                <a:gd name="connsiteY110" fmla="*/ 722476 h 1518576"/>
                <a:gd name="connsiteX111" fmla="*/ 1149810 w 1576599"/>
                <a:gd name="connsiteY111" fmla="*/ 722476 h 1518576"/>
                <a:gd name="connsiteX112" fmla="*/ 1127427 w 1576599"/>
                <a:gd name="connsiteY112" fmla="*/ 712951 h 1518576"/>
                <a:gd name="connsiteX113" fmla="*/ 1121045 w 1576599"/>
                <a:gd name="connsiteY113" fmla="*/ 687424 h 1518576"/>
                <a:gd name="connsiteX114" fmla="*/ 1143429 w 1576599"/>
                <a:gd name="connsiteY114" fmla="*/ 569314 h 1518576"/>
                <a:gd name="connsiteX115" fmla="*/ 1172004 w 1576599"/>
                <a:gd name="connsiteY115" fmla="*/ 546931 h 1518576"/>
                <a:gd name="connsiteX116" fmla="*/ 564880 w 1576599"/>
                <a:gd name="connsiteY116" fmla="*/ 546931 h 1518576"/>
                <a:gd name="connsiteX117" fmla="*/ 718708 w 1576599"/>
                <a:gd name="connsiteY117" fmla="*/ 546931 h 1518576"/>
                <a:gd name="connsiteX118" fmla="*/ 747283 w 1576599"/>
                <a:gd name="connsiteY118" fmla="*/ 569314 h 1518576"/>
                <a:gd name="connsiteX119" fmla="*/ 766333 w 1576599"/>
                <a:gd name="connsiteY119" fmla="*/ 687424 h 1518576"/>
                <a:gd name="connsiteX120" fmla="*/ 759952 w 1576599"/>
                <a:gd name="connsiteY120" fmla="*/ 712951 h 1518576"/>
                <a:gd name="connsiteX121" fmla="*/ 759856 w 1576599"/>
                <a:gd name="connsiteY121" fmla="*/ 712951 h 1518576"/>
                <a:gd name="connsiteX122" fmla="*/ 740806 w 1576599"/>
                <a:gd name="connsiteY122" fmla="*/ 722476 h 1518576"/>
                <a:gd name="connsiteX123" fmla="*/ 545925 w 1576599"/>
                <a:gd name="connsiteY123" fmla="*/ 722476 h 1518576"/>
                <a:gd name="connsiteX124" fmla="*/ 523541 w 1576599"/>
                <a:gd name="connsiteY124" fmla="*/ 712951 h 1518576"/>
                <a:gd name="connsiteX125" fmla="*/ 516969 w 1576599"/>
                <a:gd name="connsiteY125" fmla="*/ 687424 h 1518576"/>
                <a:gd name="connsiteX126" fmla="*/ 539353 w 1576599"/>
                <a:gd name="connsiteY126" fmla="*/ 569314 h 1518576"/>
                <a:gd name="connsiteX127" fmla="*/ 564880 w 1576599"/>
                <a:gd name="connsiteY127" fmla="*/ 546931 h 1518576"/>
                <a:gd name="connsiteX128" fmla="*/ 146740 w 1576599"/>
                <a:gd name="connsiteY128" fmla="*/ 412430 h 1518576"/>
                <a:gd name="connsiteX129" fmla="*/ 175308 w 1576599"/>
                <a:gd name="connsiteY129" fmla="*/ 441013 h 1518576"/>
                <a:gd name="connsiteX130" fmla="*/ 175308 w 1576599"/>
                <a:gd name="connsiteY130" fmla="*/ 441680 h 1518576"/>
                <a:gd name="connsiteX131" fmla="*/ 175300 w 1576599"/>
                <a:gd name="connsiteY131" fmla="*/ 442354 h 1518576"/>
                <a:gd name="connsiteX132" fmla="*/ 146066 w 1576599"/>
                <a:gd name="connsiteY132" fmla="*/ 470255 h 1518576"/>
                <a:gd name="connsiteX133" fmla="*/ 28908 w 1576599"/>
                <a:gd name="connsiteY133" fmla="*/ 470255 h 1518576"/>
                <a:gd name="connsiteX134" fmla="*/ 0 w 1576599"/>
                <a:gd name="connsiteY134" fmla="*/ 441346 h 1518576"/>
                <a:gd name="connsiteX135" fmla="*/ 28908 w 1576599"/>
                <a:gd name="connsiteY135" fmla="*/ 412438 h 1518576"/>
                <a:gd name="connsiteX136" fmla="*/ 146066 w 1576599"/>
                <a:gd name="connsiteY136" fmla="*/ 412438 h 1518576"/>
                <a:gd name="connsiteX137" fmla="*/ 146740 w 1576599"/>
                <a:gd name="connsiteY137" fmla="*/ 412430 h 1518576"/>
                <a:gd name="connsiteX138" fmla="*/ 436102 w 1576599"/>
                <a:gd name="connsiteY138" fmla="*/ 289375 h 1518576"/>
                <a:gd name="connsiteX139" fmla="*/ 288106 w 1576599"/>
                <a:gd name="connsiteY139" fmla="*/ 414320 h 1518576"/>
                <a:gd name="connsiteX140" fmla="*/ 410956 w 1576599"/>
                <a:gd name="connsiteY140" fmla="*/ 587126 h 1518576"/>
                <a:gd name="connsiteX141" fmla="*/ 439531 w 1576599"/>
                <a:gd name="connsiteY141" fmla="*/ 433488 h 1518576"/>
                <a:gd name="connsiteX142" fmla="*/ 468106 w 1576599"/>
                <a:gd name="connsiteY142" fmla="*/ 411009 h 1518576"/>
                <a:gd name="connsiteX143" fmla="*/ 583263 w 1576599"/>
                <a:gd name="connsiteY143" fmla="*/ 411009 h 1518576"/>
                <a:gd name="connsiteX144" fmla="*/ 436102 w 1576599"/>
                <a:gd name="connsiteY144" fmla="*/ 289375 h 1518576"/>
                <a:gd name="connsiteX145" fmla="*/ 436102 w 1576599"/>
                <a:gd name="connsiteY145" fmla="*/ 231749 h 1518576"/>
                <a:gd name="connsiteX146" fmla="*/ 640794 w 1576599"/>
                <a:gd name="connsiteY146" fmla="*/ 411009 h 1518576"/>
                <a:gd name="connsiteX147" fmla="*/ 1421272 w 1576599"/>
                <a:gd name="connsiteY147" fmla="*/ 411009 h 1518576"/>
                <a:gd name="connsiteX148" fmla="*/ 1446799 w 1576599"/>
                <a:gd name="connsiteY148" fmla="*/ 433488 h 1518576"/>
                <a:gd name="connsiteX149" fmla="*/ 1575387 w 1576599"/>
                <a:gd name="connsiteY149" fmla="*/ 1057852 h 1518576"/>
                <a:gd name="connsiteX150" fmla="*/ 1572244 w 1576599"/>
                <a:gd name="connsiteY150" fmla="*/ 1080236 h 1518576"/>
                <a:gd name="connsiteX151" fmla="*/ 1549860 w 1576599"/>
                <a:gd name="connsiteY151" fmla="*/ 1093094 h 1518576"/>
                <a:gd name="connsiteX152" fmla="*/ 1437941 w 1576599"/>
                <a:gd name="connsiteY152" fmla="*/ 1093094 h 1518576"/>
                <a:gd name="connsiteX153" fmla="*/ 1380315 w 1576599"/>
                <a:gd name="connsiteY153" fmla="*/ 1128242 h 1518576"/>
                <a:gd name="connsiteX154" fmla="*/ 1316307 w 1576599"/>
                <a:gd name="connsiteY154" fmla="*/ 1064234 h 1518576"/>
                <a:gd name="connsiteX155" fmla="*/ 1380315 w 1576599"/>
                <a:gd name="connsiteY155" fmla="*/ 1000226 h 1518576"/>
                <a:gd name="connsiteX156" fmla="*/ 1437941 w 1576599"/>
                <a:gd name="connsiteY156" fmla="*/ 1035468 h 1518576"/>
                <a:gd name="connsiteX157" fmla="*/ 1514141 w 1576599"/>
                <a:gd name="connsiteY157" fmla="*/ 1035468 h 1518576"/>
                <a:gd name="connsiteX158" fmla="*/ 1395650 w 1576599"/>
                <a:gd name="connsiteY158" fmla="*/ 468635 h 1518576"/>
                <a:gd name="connsiteX159" fmla="*/ 493728 w 1576599"/>
                <a:gd name="connsiteY159" fmla="*/ 468635 h 1518576"/>
                <a:gd name="connsiteX160" fmla="*/ 375332 w 1576599"/>
                <a:gd name="connsiteY160" fmla="*/ 1035468 h 1518576"/>
                <a:gd name="connsiteX161" fmla="*/ 1127331 w 1576599"/>
                <a:gd name="connsiteY161" fmla="*/ 1035468 h 1518576"/>
                <a:gd name="connsiteX162" fmla="*/ 1184957 w 1576599"/>
                <a:gd name="connsiteY162" fmla="*/ 1000226 h 1518576"/>
                <a:gd name="connsiteX163" fmla="*/ 1248965 w 1576599"/>
                <a:gd name="connsiteY163" fmla="*/ 1064234 h 1518576"/>
                <a:gd name="connsiteX164" fmla="*/ 1184957 w 1576599"/>
                <a:gd name="connsiteY164" fmla="*/ 1128242 h 1518576"/>
                <a:gd name="connsiteX165" fmla="*/ 1127331 w 1576599"/>
                <a:gd name="connsiteY165" fmla="*/ 1093094 h 1518576"/>
                <a:gd name="connsiteX166" fmla="*/ 1047416 w 1576599"/>
                <a:gd name="connsiteY166" fmla="*/ 1093094 h 1518576"/>
                <a:gd name="connsiteX167" fmla="*/ 1047416 w 1576599"/>
                <a:gd name="connsiteY167" fmla="*/ 1365509 h 1518576"/>
                <a:gd name="connsiteX168" fmla="*/ 1248489 w 1576599"/>
                <a:gd name="connsiteY168" fmla="*/ 1365509 h 1518576"/>
                <a:gd name="connsiteX169" fmla="*/ 1277064 w 1576599"/>
                <a:gd name="connsiteY169" fmla="*/ 1394084 h 1518576"/>
                <a:gd name="connsiteX170" fmla="*/ 1277064 w 1576599"/>
                <a:gd name="connsiteY170" fmla="*/ 1490001 h 1518576"/>
                <a:gd name="connsiteX171" fmla="*/ 1248489 w 1576599"/>
                <a:gd name="connsiteY171" fmla="*/ 1518576 h 1518576"/>
                <a:gd name="connsiteX172" fmla="*/ 640794 w 1576599"/>
                <a:gd name="connsiteY172" fmla="*/ 1518576 h 1518576"/>
                <a:gd name="connsiteX173" fmla="*/ 612219 w 1576599"/>
                <a:gd name="connsiteY173" fmla="*/ 1490001 h 1518576"/>
                <a:gd name="connsiteX174" fmla="*/ 612219 w 1576599"/>
                <a:gd name="connsiteY174" fmla="*/ 1393989 h 1518576"/>
                <a:gd name="connsiteX175" fmla="*/ 640794 w 1576599"/>
                <a:gd name="connsiteY175" fmla="*/ 1365414 h 1518576"/>
                <a:gd name="connsiteX176" fmla="*/ 842343 w 1576599"/>
                <a:gd name="connsiteY176" fmla="*/ 1365414 h 1518576"/>
                <a:gd name="connsiteX177" fmla="*/ 842343 w 1576599"/>
                <a:gd name="connsiteY177" fmla="*/ 1093285 h 1518576"/>
                <a:gd name="connsiteX178" fmla="*/ 340185 w 1576599"/>
                <a:gd name="connsiteY178" fmla="*/ 1093285 h 1518576"/>
                <a:gd name="connsiteX179" fmla="*/ 317801 w 1576599"/>
                <a:gd name="connsiteY179" fmla="*/ 1080426 h 1518576"/>
                <a:gd name="connsiteX180" fmla="*/ 311419 w 1576599"/>
                <a:gd name="connsiteY180" fmla="*/ 1058042 h 1518576"/>
                <a:gd name="connsiteX181" fmla="*/ 398002 w 1576599"/>
                <a:gd name="connsiteY181" fmla="*/ 641324 h 1518576"/>
                <a:gd name="connsiteX182" fmla="*/ 229905 w 1576599"/>
                <a:gd name="connsiteY182" fmla="*/ 438746 h 1518576"/>
                <a:gd name="connsiteX183" fmla="*/ 436102 w 1576599"/>
                <a:gd name="connsiteY183" fmla="*/ 231749 h 1518576"/>
                <a:gd name="connsiteX184" fmla="*/ 74485 w 1576599"/>
                <a:gd name="connsiteY184" fmla="*/ 206912 h 1518576"/>
                <a:gd name="connsiteX185" fmla="*/ 96345 w 1576599"/>
                <a:gd name="connsiteY185" fmla="*/ 209365 h 1518576"/>
                <a:gd name="connsiteX186" fmla="*/ 199692 w 1576599"/>
                <a:gd name="connsiteY186" fmla="*/ 267467 h 1518576"/>
                <a:gd name="connsiteX187" fmla="*/ 209979 w 1576599"/>
                <a:gd name="connsiteY187" fmla="*/ 310139 h 1518576"/>
                <a:gd name="connsiteX188" fmla="*/ 184071 w 1576599"/>
                <a:gd name="connsiteY188" fmla="*/ 323188 h 1518576"/>
                <a:gd name="connsiteX189" fmla="*/ 171117 w 1576599"/>
                <a:gd name="connsiteY189" fmla="*/ 319950 h 1518576"/>
                <a:gd name="connsiteX190" fmla="*/ 67199 w 1576599"/>
                <a:gd name="connsiteY190" fmla="*/ 261371 h 1518576"/>
                <a:gd name="connsiteX191" fmla="*/ 67008 w 1576599"/>
                <a:gd name="connsiteY191" fmla="*/ 261181 h 1518576"/>
                <a:gd name="connsiteX192" fmla="*/ 57483 w 1576599"/>
                <a:gd name="connsiteY192" fmla="*/ 218890 h 1518576"/>
                <a:gd name="connsiteX193" fmla="*/ 74485 w 1576599"/>
                <a:gd name="connsiteY193" fmla="*/ 206912 h 1518576"/>
                <a:gd name="connsiteX194" fmla="*/ 799778 w 1576599"/>
                <a:gd name="connsiteY194" fmla="*/ 206675 h 1518576"/>
                <a:gd name="connsiteX195" fmla="*/ 815292 w 1576599"/>
                <a:gd name="connsiteY195" fmla="*/ 218795 h 1518576"/>
                <a:gd name="connsiteX196" fmla="*/ 817601 w 1576599"/>
                <a:gd name="connsiteY196" fmla="*/ 222447 h 1518576"/>
                <a:gd name="connsiteX197" fmla="*/ 805767 w 1576599"/>
                <a:gd name="connsiteY197" fmla="*/ 261086 h 1518576"/>
                <a:gd name="connsiteX198" fmla="*/ 706802 w 1576599"/>
                <a:gd name="connsiteY198" fmla="*/ 319665 h 1518576"/>
                <a:gd name="connsiteX199" fmla="*/ 665273 w 1576599"/>
                <a:gd name="connsiteY199" fmla="*/ 310140 h 1518576"/>
                <a:gd name="connsiteX200" fmla="*/ 665274 w 1576599"/>
                <a:gd name="connsiteY200" fmla="*/ 309759 h 1518576"/>
                <a:gd name="connsiteX201" fmla="*/ 678037 w 1576599"/>
                <a:gd name="connsiteY201" fmla="*/ 267468 h 1518576"/>
                <a:gd name="connsiteX202" fmla="*/ 777192 w 1576599"/>
                <a:gd name="connsiteY202" fmla="*/ 209270 h 1518576"/>
                <a:gd name="connsiteX203" fmla="*/ 799778 w 1576599"/>
                <a:gd name="connsiteY203" fmla="*/ 206675 h 1518576"/>
                <a:gd name="connsiteX204" fmla="*/ 632575 w 1576599"/>
                <a:gd name="connsiteY204" fmla="*/ 58527 h 1518576"/>
                <a:gd name="connsiteX205" fmla="*/ 654225 w 1576599"/>
                <a:gd name="connsiteY205" fmla="*/ 60013 h 1518576"/>
                <a:gd name="connsiteX206" fmla="*/ 666988 w 1576599"/>
                <a:gd name="connsiteY206" fmla="*/ 101065 h 1518576"/>
                <a:gd name="connsiteX207" fmla="*/ 609267 w 1576599"/>
                <a:gd name="connsiteY207" fmla="*/ 199078 h 1518576"/>
                <a:gd name="connsiteX208" fmla="*/ 583549 w 1576599"/>
                <a:gd name="connsiteY208" fmla="*/ 214889 h 1518576"/>
                <a:gd name="connsiteX209" fmla="*/ 567452 w 1576599"/>
                <a:gd name="connsiteY209" fmla="*/ 211746 h 1518576"/>
                <a:gd name="connsiteX210" fmla="*/ 567357 w 1576599"/>
                <a:gd name="connsiteY210" fmla="*/ 211746 h 1518576"/>
                <a:gd name="connsiteX211" fmla="*/ 557832 w 1576599"/>
                <a:gd name="connsiteY211" fmla="*/ 170693 h 1518576"/>
                <a:gd name="connsiteX212" fmla="*/ 616125 w 1576599"/>
                <a:gd name="connsiteY212" fmla="*/ 72681 h 1518576"/>
                <a:gd name="connsiteX213" fmla="*/ 632575 w 1576599"/>
                <a:gd name="connsiteY213" fmla="*/ 58527 h 1518576"/>
                <a:gd name="connsiteX214" fmla="*/ 240392 w 1576599"/>
                <a:gd name="connsiteY214" fmla="*/ 58527 h 1518576"/>
                <a:gd name="connsiteX215" fmla="*/ 256842 w 1576599"/>
                <a:gd name="connsiteY215" fmla="*/ 72681 h 1518576"/>
                <a:gd name="connsiteX216" fmla="*/ 314373 w 1576599"/>
                <a:gd name="connsiteY216" fmla="*/ 170693 h 1518576"/>
                <a:gd name="connsiteX217" fmla="*/ 304848 w 1576599"/>
                <a:gd name="connsiteY217" fmla="*/ 211746 h 1518576"/>
                <a:gd name="connsiteX218" fmla="*/ 291989 w 1576599"/>
                <a:gd name="connsiteY218" fmla="*/ 214889 h 1518576"/>
                <a:gd name="connsiteX219" fmla="*/ 266367 w 1576599"/>
                <a:gd name="connsiteY219" fmla="*/ 199078 h 1518576"/>
                <a:gd name="connsiteX220" fmla="*/ 209217 w 1576599"/>
                <a:gd name="connsiteY220" fmla="*/ 101065 h 1518576"/>
                <a:gd name="connsiteX221" fmla="*/ 218742 w 1576599"/>
                <a:gd name="connsiteY221" fmla="*/ 60013 h 1518576"/>
                <a:gd name="connsiteX222" fmla="*/ 240392 w 1576599"/>
                <a:gd name="connsiteY222" fmla="*/ 58527 h 1518576"/>
                <a:gd name="connsiteX223" fmla="*/ 437964 w 1576599"/>
                <a:gd name="connsiteY223" fmla="*/ 48 h 1518576"/>
                <a:gd name="connsiteX224" fmla="*/ 464010 w 1576599"/>
                <a:gd name="connsiteY224" fmla="*/ 29343 h 1518576"/>
                <a:gd name="connsiteX225" fmla="*/ 464010 w 1576599"/>
                <a:gd name="connsiteY225" fmla="*/ 147834 h 1518576"/>
                <a:gd name="connsiteX226" fmla="*/ 436387 w 1576599"/>
                <a:gd name="connsiteY226" fmla="*/ 176409 h 1518576"/>
                <a:gd name="connsiteX227" fmla="*/ 436387 w 1576599"/>
                <a:gd name="connsiteY227" fmla="*/ 176028 h 1518576"/>
                <a:gd name="connsiteX228" fmla="*/ 408670 w 1576599"/>
                <a:gd name="connsiteY228" fmla="*/ 147453 h 1518576"/>
                <a:gd name="connsiteX229" fmla="*/ 408670 w 1576599"/>
                <a:gd name="connsiteY229" fmla="*/ 29343 h 1518576"/>
                <a:gd name="connsiteX230" fmla="*/ 408670 w 1576599"/>
                <a:gd name="connsiteY230" fmla="*/ 26094 h 1518576"/>
                <a:gd name="connsiteX231" fmla="*/ 437964 w 1576599"/>
                <a:gd name="connsiteY231" fmla="*/ 48 h 151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1576599" h="1518576">
                  <a:moveTo>
                    <a:pt x="669655" y="1423231"/>
                  </a:moveTo>
                  <a:lnTo>
                    <a:pt x="669655" y="1461331"/>
                  </a:lnTo>
                  <a:lnTo>
                    <a:pt x="1219723" y="1461331"/>
                  </a:lnTo>
                  <a:lnTo>
                    <a:pt x="1219723" y="1423231"/>
                  </a:lnTo>
                  <a:close/>
                  <a:moveTo>
                    <a:pt x="899874" y="1093094"/>
                  </a:moveTo>
                  <a:lnTo>
                    <a:pt x="899874" y="1365224"/>
                  </a:lnTo>
                  <a:lnTo>
                    <a:pt x="989409" y="1365224"/>
                  </a:lnTo>
                  <a:lnTo>
                    <a:pt x="989409" y="1093094"/>
                  </a:lnTo>
                  <a:close/>
                  <a:moveTo>
                    <a:pt x="881586" y="847921"/>
                  </a:moveTo>
                  <a:lnTo>
                    <a:pt x="868918" y="908596"/>
                  </a:lnTo>
                  <a:lnTo>
                    <a:pt x="1021318" y="908596"/>
                  </a:lnTo>
                  <a:lnTo>
                    <a:pt x="1008649" y="847921"/>
                  </a:lnTo>
                  <a:lnTo>
                    <a:pt x="881776" y="847921"/>
                  </a:lnTo>
                  <a:close/>
                  <a:moveTo>
                    <a:pt x="531828" y="847445"/>
                  </a:moveTo>
                  <a:lnTo>
                    <a:pt x="518874" y="908119"/>
                  </a:lnTo>
                  <a:lnTo>
                    <a:pt x="673750" y="908119"/>
                  </a:lnTo>
                  <a:lnTo>
                    <a:pt x="660892" y="847445"/>
                  </a:lnTo>
                  <a:close/>
                  <a:moveTo>
                    <a:pt x="1231630" y="847444"/>
                  </a:moveTo>
                  <a:lnTo>
                    <a:pt x="1218867" y="908119"/>
                  </a:lnTo>
                  <a:lnTo>
                    <a:pt x="1371743" y="908119"/>
                  </a:lnTo>
                  <a:lnTo>
                    <a:pt x="1358980" y="847444"/>
                  </a:lnTo>
                  <a:close/>
                  <a:moveTo>
                    <a:pt x="856916" y="790390"/>
                  </a:moveTo>
                  <a:lnTo>
                    <a:pt x="1030843" y="790390"/>
                  </a:lnTo>
                  <a:cubicBezTo>
                    <a:pt x="1044568" y="789833"/>
                    <a:pt x="1056672" y="799314"/>
                    <a:pt x="1059418" y="812774"/>
                  </a:cubicBezTo>
                  <a:lnTo>
                    <a:pt x="1084754" y="930884"/>
                  </a:lnTo>
                  <a:cubicBezTo>
                    <a:pt x="1086124" y="938927"/>
                    <a:pt x="1083777" y="947157"/>
                    <a:pt x="1078372" y="953268"/>
                  </a:cubicBezTo>
                  <a:cubicBezTo>
                    <a:pt x="1074068" y="961459"/>
                    <a:pt x="1065423" y="966430"/>
                    <a:pt x="1056179" y="966031"/>
                  </a:cubicBezTo>
                  <a:lnTo>
                    <a:pt x="834247" y="966031"/>
                  </a:lnTo>
                  <a:cubicBezTo>
                    <a:pt x="824986" y="966397"/>
                    <a:pt x="816330" y="961440"/>
                    <a:pt x="811958" y="953268"/>
                  </a:cubicBezTo>
                  <a:lnTo>
                    <a:pt x="811958" y="952792"/>
                  </a:lnTo>
                  <a:cubicBezTo>
                    <a:pt x="806624" y="946644"/>
                    <a:pt x="804318" y="938434"/>
                    <a:pt x="805672" y="930408"/>
                  </a:cubicBezTo>
                  <a:lnTo>
                    <a:pt x="831484" y="812774"/>
                  </a:lnTo>
                  <a:cubicBezTo>
                    <a:pt x="832642" y="799728"/>
                    <a:pt x="843828" y="789882"/>
                    <a:pt x="856916" y="790390"/>
                  </a:cubicBezTo>
                  <a:close/>
                  <a:moveTo>
                    <a:pt x="506015" y="789914"/>
                  </a:moveTo>
                  <a:lnTo>
                    <a:pt x="683466" y="789914"/>
                  </a:lnTo>
                  <a:lnTo>
                    <a:pt x="683942" y="789914"/>
                  </a:lnTo>
                  <a:cubicBezTo>
                    <a:pt x="697591" y="789590"/>
                    <a:pt x="709563" y="798968"/>
                    <a:pt x="712517" y="812297"/>
                  </a:cubicBezTo>
                  <a:lnTo>
                    <a:pt x="738330" y="930884"/>
                  </a:lnTo>
                  <a:cubicBezTo>
                    <a:pt x="738145" y="938780"/>
                    <a:pt x="735913" y="946492"/>
                    <a:pt x="731853" y="953267"/>
                  </a:cubicBezTo>
                  <a:cubicBezTo>
                    <a:pt x="726699" y="960707"/>
                    <a:pt x="718325" y="965265"/>
                    <a:pt x="709279" y="965555"/>
                  </a:cubicBezTo>
                  <a:lnTo>
                    <a:pt x="483441" y="965555"/>
                  </a:lnTo>
                  <a:cubicBezTo>
                    <a:pt x="474090" y="965986"/>
                    <a:pt x="465318" y="961026"/>
                    <a:pt x="460867" y="952791"/>
                  </a:cubicBezTo>
                  <a:cubicBezTo>
                    <a:pt x="455390" y="946718"/>
                    <a:pt x="453003" y="938467"/>
                    <a:pt x="454390" y="930407"/>
                  </a:cubicBezTo>
                  <a:lnTo>
                    <a:pt x="480202" y="812297"/>
                  </a:lnTo>
                  <a:cubicBezTo>
                    <a:pt x="481504" y="799169"/>
                    <a:pt x="492835" y="789344"/>
                    <a:pt x="506015" y="789914"/>
                  </a:cubicBezTo>
                  <a:close/>
                  <a:moveTo>
                    <a:pt x="1209342" y="789913"/>
                  </a:moveTo>
                  <a:lnTo>
                    <a:pt x="1384792" y="789913"/>
                  </a:lnTo>
                  <a:cubicBezTo>
                    <a:pt x="1397918" y="789399"/>
                    <a:pt x="1409162" y="799221"/>
                    <a:pt x="1410415" y="812297"/>
                  </a:cubicBezTo>
                  <a:lnTo>
                    <a:pt x="1436037" y="930407"/>
                  </a:lnTo>
                  <a:cubicBezTo>
                    <a:pt x="1437407" y="938450"/>
                    <a:pt x="1435060" y="946680"/>
                    <a:pt x="1429655" y="952791"/>
                  </a:cubicBezTo>
                  <a:cubicBezTo>
                    <a:pt x="1425219" y="960994"/>
                    <a:pt x="1416493" y="965948"/>
                    <a:pt x="1407176" y="965554"/>
                  </a:cubicBezTo>
                  <a:lnTo>
                    <a:pt x="1184005" y="965554"/>
                  </a:lnTo>
                  <a:cubicBezTo>
                    <a:pt x="1174711" y="965957"/>
                    <a:pt x="1166008" y="960995"/>
                    <a:pt x="1161622" y="952791"/>
                  </a:cubicBezTo>
                  <a:cubicBezTo>
                    <a:pt x="1156145" y="946717"/>
                    <a:pt x="1153758" y="938467"/>
                    <a:pt x="1155145" y="930407"/>
                  </a:cubicBezTo>
                  <a:lnTo>
                    <a:pt x="1180767" y="812297"/>
                  </a:lnTo>
                  <a:cubicBezTo>
                    <a:pt x="1183512" y="798837"/>
                    <a:pt x="1195616" y="789356"/>
                    <a:pt x="1209342" y="789913"/>
                  </a:cubicBezTo>
                  <a:close/>
                  <a:moveTo>
                    <a:pt x="285097" y="663729"/>
                  </a:moveTo>
                  <a:cubicBezTo>
                    <a:pt x="291801" y="662323"/>
                    <a:pt x="299042" y="663475"/>
                    <a:pt x="305229" y="667517"/>
                  </a:cubicBezTo>
                  <a:lnTo>
                    <a:pt x="305324" y="667517"/>
                  </a:lnTo>
                  <a:cubicBezTo>
                    <a:pt x="305923" y="667846"/>
                    <a:pt x="306509" y="668197"/>
                    <a:pt x="307081" y="668571"/>
                  </a:cubicBezTo>
                  <a:cubicBezTo>
                    <a:pt x="319456" y="676656"/>
                    <a:pt x="322934" y="693242"/>
                    <a:pt x="314849" y="705617"/>
                  </a:cubicBezTo>
                  <a:lnTo>
                    <a:pt x="256842" y="808392"/>
                  </a:lnTo>
                  <a:cubicBezTo>
                    <a:pt x="251076" y="816588"/>
                    <a:pt x="241515" y="821261"/>
                    <a:pt x="231505" y="820774"/>
                  </a:cubicBezTo>
                  <a:cubicBezTo>
                    <a:pt x="227013" y="821274"/>
                    <a:pt x="222489" y="820160"/>
                    <a:pt x="218742" y="817631"/>
                  </a:cubicBezTo>
                  <a:cubicBezTo>
                    <a:pt x="218202" y="817332"/>
                    <a:pt x="217673" y="817014"/>
                    <a:pt x="217155" y="816679"/>
                  </a:cubicBezTo>
                  <a:cubicBezTo>
                    <a:pt x="204705" y="808613"/>
                    <a:pt x="201151" y="791981"/>
                    <a:pt x="209217" y="779531"/>
                  </a:cubicBezTo>
                  <a:lnTo>
                    <a:pt x="267129" y="677042"/>
                  </a:lnTo>
                  <a:cubicBezTo>
                    <a:pt x="267458" y="676443"/>
                    <a:pt x="267809" y="675857"/>
                    <a:pt x="268183" y="675286"/>
                  </a:cubicBezTo>
                  <a:cubicBezTo>
                    <a:pt x="272226" y="669098"/>
                    <a:pt x="278393" y="665135"/>
                    <a:pt x="285097" y="663729"/>
                  </a:cubicBezTo>
                  <a:close/>
                  <a:moveTo>
                    <a:pt x="1194292" y="604652"/>
                  </a:moveTo>
                  <a:lnTo>
                    <a:pt x="1184767" y="665326"/>
                  </a:lnTo>
                  <a:lnTo>
                    <a:pt x="1309354" y="665326"/>
                  </a:lnTo>
                  <a:lnTo>
                    <a:pt x="1299829" y="604652"/>
                  </a:lnTo>
                  <a:close/>
                  <a:moveTo>
                    <a:pt x="590407" y="604652"/>
                  </a:moveTo>
                  <a:lnTo>
                    <a:pt x="580882" y="665326"/>
                  </a:lnTo>
                  <a:lnTo>
                    <a:pt x="705564" y="665326"/>
                  </a:lnTo>
                  <a:lnTo>
                    <a:pt x="696039" y="604652"/>
                  </a:lnTo>
                  <a:close/>
                  <a:moveTo>
                    <a:pt x="894159" y="604367"/>
                  </a:moveTo>
                  <a:lnTo>
                    <a:pt x="881491" y="665041"/>
                  </a:lnTo>
                  <a:lnTo>
                    <a:pt x="1009316" y="665041"/>
                  </a:lnTo>
                  <a:lnTo>
                    <a:pt x="996172" y="604367"/>
                  </a:lnTo>
                  <a:close/>
                  <a:moveTo>
                    <a:pt x="193489" y="558121"/>
                  </a:moveTo>
                  <a:cubicBezTo>
                    <a:pt x="200159" y="560065"/>
                    <a:pt x="206087" y="564553"/>
                    <a:pt x="209693" y="571125"/>
                  </a:cubicBezTo>
                  <a:lnTo>
                    <a:pt x="209217" y="571601"/>
                  </a:lnTo>
                  <a:cubicBezTo>
                    <a:pt x="215884" y="584460"/>
                    <a:pt x="212646" y="603891"/>
                    <a:pt x="199692" y="610368"/>
                  </a:cubicBezTo>
                  <a:lnTo>
                    <a:pt x="96536" y="668375"/>
                  </a:lnTo>
                  <a:cubicBezTo>
                    <a:pt x="92966" y="671786"/>
                    <a:pt x="88452" y="674043"/>
                    <a:pt x="83582" y="674852"/>
                  </a:cubicBezTo>
                  <a:cubicBezTo>
                    <a:pt x="72543" y="674912"/>
                    <a:pt x="62457" y="668608"/>
                    <a:pt x="57674" y="658659"/>
                  </a:cubicBezTo>
                  <a:cubicBezTo>
                    <a:pt x="57228" y="657992"/>
                    <a:pt x="56812" y="657305"/>
                    <a:pt x="56427" y="656601"/>
                  </a:cubicBezTo>
                  <a:cubicBezTo>
                    <a:pt x="49265" y="643490"/>
                    <a:pt x="54088" y="627055"/>
                    <a:pt x="67199" y="619893"/>
                  </a:cubicBezTo>
                  <a:lnTo>
                    <a:pt x="170831" y="561600"/>
                  </a:lnTo>
                  <a:cubicBezTo>
                    <a:pt x="171481" y="561166"/>
                    <a:pt x="172150" y="560760"/>
                    <a:pt x="172835" y="560384"/>
                  </a:cubicBezTo>
                  <a:cubicBezTo>
                    <a:pt x="179407" y="556778"/>
                    <a:pt x="186819" y="556177"/>
                    <a:pt x="193489" y="558121"/>
                  </a:cubicBezTo>
                  <a:close/>
                  <a:moveTo>
                    <a:pt x="868727" y="547026"/>
                  </a:moveTo>
                  <a:lnTo>
                    <a:pt x="1021889" y="547026"/>
                  </a:lnTo>
                  <a:cubicBezTo>
                    <a:pt x="1035303" y="547384"/>
                    <a:pt x="1046904" y="556472"/>
                    <a:pt x="1050464" y="569410"/>
                  </a:cubicBezTo>
                  <a:lnTo>
                    <a:pt x="1069514" y="687520"/>
                  </a:lnTo>
                  <a:cubicBezTo>
                    <a:pt x="1072481" y="696548"/>
                    <a:pt x="1069999" y="706477"/>
                    <a:pt x="1063132" y="713047"/>
                  </a:cubicBezTo>
                  <a:cubicBezTo>
                    <a:pt x="1057484" y="719372"/>
                    <a:pt x="1049319" y="722861"/>
                    <a:pt x="1040844" y="722572"/>
                  </a:cubicBezTo>
                  <a:lnTo>
                    <a:pt x="849677" y="722667"/>
                  </a:lnTo>
                  <a:cubicBezTo>
                    <a:pt x="847204" y="722734"/>
                    <a:pt x="844733" y="722479"/>
                    <a:pt x="842326" y="721909"/>
                  </a:cubicBezTo>
                  <a:cubicBezTo>
                    <a:pt x="826969" y="718273"/>
                    <a:pt x="817467" y="702877"/>
                    <a:pt x="821102" y="687520"/>
                  </a:cubicBezTo>
                  <a:lnTo>
                    <a:pt x="840152" y="569410"/>
                  </a:lnTo>
                  <a:cubicBezTo>
                    <a:pt x="843765" y="556508"/>
                    <a:pt x="855335" y="547445"/>
                    <a:pt x="868727" y="547026"/>
                  </a:cubicBezTo>
                  <a:close/>
                  <a:moveTo>
                    <a:pt x="1172004" y="546931"/>
                  </a:moveTo>
                  <a:lnTo>
                    <a:pt x="1322499" y="546931"/>
                  </a:lnTo>
                  <a:cubicBezTo>
                    <a:pt x="1338310" y="546931"/>
                    <a:pt x="1351074" y="556456"/>
                    <a:pt x="1351074" y="569314"/>
                  </a:cubicBezTo>
                  <a:lnTo>
                    <a:pt x="1373457" y="687424"/>
                  </a:lnTo>
                  <a:cubicBezTo>
                    <a:pt x="1374809" y="696444"/>
                    <a:pt x="1372513" y="705630"/>
                    <a:pt x="1367076" y="712951"/>
                  </a:cubicBezTo>
                  <a:lnTo>
                    <a:pt x="1367266" y="712951"/>
                  </a:lnTo>
                  <a:cubicBezTo>
                    <a:pt x="1361596" y="719302"/>
                    <a:pt x="1353390" y="722794"/>
                    <a:pt x="1344882" y="722476"/>
                  </a:cubicBezTo>
                  <a:lnTo>
                    <a:pt x="1149810" y="722476"/>
                  </a:lnTo>
                  <a:cubicBezTo>
                    <a:pt x="1141444" y="722109"/>
                    <a:pt x="1133493" y="718726"/>
                    <a:pt x="1127427" y="712951"/>
                  </a:cubicBezTo>
                  <a:cubicBezTo>
                    <a:pt x="1123413" y="705028"/>
                    <a:pt x="1121232" y="696304"/>
                    <a:pt x="1121045" y="687424"/>
                  </a:cubicBezTo>
                  <a:lnTo>
                    <a:pt x="1143429" y="569314"/>
                  </a:lnTo>
                  <a:cubicBezTo>
                    <a:pt x="1146138" y="555832"/>
                    <a:pt x="1158265" y="546333"/>
                    <a:pt x="1172004" y="546931"/>
                  </a:cubicBezTo>
                  <a:close/>
                  <a:moveTo>
                    <a:pt x="564880" y="546931"/>
                  </a:moveTo>
                  <a:lnTo>
                    <a:pt x="718708" y="546931"/>
                  </a:lnTo>
                  <a:cubicBezTo>
                    <a:pt x="732447" y="546333"/>
                    <a:pt x="744574" y="555832"/>
                    <a:pt x="747283" y="569314"/>
                  </a:cubicBezTo>
                  <a:lnTo>
                    <a:pt x="766333" y="687424"/>
                  </a:lnTo>
                  <a:cubicBezTo>
                    <a:pt x="769300" y="696452"/>
                    <a:pt x="766818" y="706382"/>
                    <a:pt x="759952" y="712951"/>
                  </a:cubicBezTo>
                  <a:lnTo>
                    <a:pt x="759856" y="712951"/>
                  </a:lnTo>
                  <a:cubicBezTo>
                    <a:pt x="755475" y="719084"/>
                    <a:pt x="748342" y="722651"/>
                    <a:pt x="740806" y="722476"/>
                  </a:cubicBezTo>
                  <a:lnTo>
                    <a:pt x="545925" y="722476"/>
                  </a:lnTo>
                  <a:cubicBezTo>
                    <a:pt x="537417" y="722794"/>
                    <a:pt x="529211" y="719302"/>
                    <a:pt x="523541" y="712951"/>
                  </a:cubicBezTo>
                  <a:cubicBezTo>
                    <a:pt x="518037" y="705658"/>
                    <a:pt x="515671" y="696469"/>
                    <a:pt x="516969" y="687424"/>
                  </a:cubicBezTo>
                  <a:lnTo>
                    <a:pt x="539353" y="569314"/>
                  </a:lnTo>
                  <a:cubicBezTo>
                    <a:pt x="540558" y="556254"/>
                    <a:pt x="551773" y="546419"/>
                    <a:pt x="564880" y="546931"/>
                  </a:cubicBezTo>
                  <a:close/>
                  <a:moveTo>
                    <a:pt x="146740" y="412430"/>
                  </a:moveTo>
                  <a:cubicBezTo>
                    <a:pt x="162522" y="412434"/>
                    <a:pt x="175312" y="425231"/>
                    <a:pt x="175308" y="441013"/>
                  </a:cubicBezTo>
                  <a:lnTo>
                    <a:pt x="175308" y="441680"/>
                  </a:lnTo>
                  <a:cubicBezTo>
                    <a:pt x="175308" y="441904"/>
                    <a:pt x="175305" y="442129"/>
                    <a:pt x="175300" y="442354"/>
                  </a:cubicBezTo>
                  <a:cubicBezTo>
                    <a:pt x="174932" y="458131"/>
                    <a:pt x="161843" y="470623"/>
                    <a:pt x="146066" y="470255"/>
                  </a:cubicBezTo>
                  <a:lnTo>
                    <a:pt x="28908" y="470255"/>
                  </a:lnTo>
                  <a:cubicBezTo>
                    <a:pt x="12943" y="470255"/>
                    <a:pt x="0" y="457312"/>
                    <a:pt x="0" y="441346"/>
                  </a:cubicBezTo>
                  <a:cubicBezTo>
                    <a:pt x="0" y="425380"/>
                    <a:pt x="12943" y="412438"/>
                    <a:pt x="28908" y="412438"/>
                  </a:cubicBezTo>
                  <a:lnTo>
                    <a:pt x="146066" y="412438"/>
                  </a:lnTo>
                  <a:cubicBezTo>
                    <a:pt x="146291" y="412433"/>
                    <a:pt x="146516" y="412430"/>
                    <a:pt x="146740" y="412430"/>
                  </a:cubicBezTo>
                  <a:close/>
                  <a:moveTo>
                    <a:pt x="436102" y="289375"/>
                  </a:moveTo>
                  <a:cubicBezTo>
                    <a:pt x="362877" y="289293"/>
                    <a:pt x="300306" y="342118"/>
                    <a:pt x="288106" y="414320"/>
                  </a:cubicBezTo>
                  <a:cubicBezTo>
                    <a:pt x="274311" y="495963"/>
                    <a:pt x="329312" y="573331"/>
                    <a:pt x="410956" y="587126"/>
                  </a:cubicBezTo>
                  <a:lnTo>
                    <a:pt x="439531" y="433488"/>
                  </a:lnTo>
                  <a:cubicBezTo>
                    <a:pt x="443109" y="420549"/>
                    <a:pt x="454687" y="411441"/>
                    <a:pt x="468106" y="411009"/>
                  </a:cubicBezTo>
                  <a:lnTo>
                    <a:pt x="583263" y="411009"/>
                  </a:lnTo>
                  <a:cubicBezTo>
                    <a:pt x="570407" y="340019"/>
                    <a:pt x="508243" y="288638"/>
                    <a:pt x="436102" y="289375"/>
                  </a:cubicBezTo>
                  <a:close/>
                  <a:moveTo>
                    <a:pt x="436102" y="231749"/>
                  </a:moveTo>
                  <a:cubicBezTo>
                    <a:pt x="539952" y="230858"/>
                    <a:pt x="627979" y="307949"/>
                    <a:pt x="640794" y="411009"/>
                  </a:cubicBezTo>
                  <a:lnTo>
                    <a:pt x="1421272" y="411009"/>
                  </a:lnTo>
                  <a:cubicBezTo>
                    <a:pt x="1434413" y="410501"/>
                    <a:pt x="1445641" y="420389"/>
                    <a:pt x="1446799" y="433488"/>
                  </a:cubicBezTo>
                  <a:lnTo>
                    <a:pt x="1575387" y="1057852"/>
                  </a:lnTo>
                  <a:cubicBezTo>
                    <a:pt x="1577764" y="1065406"/>
                    <a:pt x="1576609" y="1073629"/>
                    <a:pt x="1572244" y="1080236"/>
                  </a:cubicBezTo>
                  <a:cubicBezTo>
                    <a:pt x="1567356" y="1087947"/>
                    <a:pt x="1558984" y="1092756"/>
                    <a:pt x="1549860" y="1093094"/>
                  </a:cubicBezTo>
                  <a:lnTo>
                    <a:pt x="1437941" y="1093094"/>
                  </a:lnTo>
                  <a:cubicBezTo>
                    <a:pt x="1426612" y="1114473"/>
                    <a:pt x="1404508" y="1127955"/>
                    <a:pt x="1380315" y="1128242"/>
                  </a:cubicBezTo>
                  <a:cubicBezTo>
                    <a:pt x="1344964" y="1128242"/>
                    <a:pt x="1316307" y="1099584"/>
                    <a:pt x="1316307" y="1064234"/>
                  </a:cubicBezTo>
                  <a:cubicBezTo>
                    <a:pt x="1316307" y="1028883"/>
                    <a:pt x="1344964" y="1000226"/>
                    <a:pt x="1380315" y="1000226"/>
                  </a:cubicBezTo>
                  <a:cubicBezTo>
                    <a:pt x="1404912" y="999127"/>
                    <a:pt x="1427713" y="1013071"/>
                    <a:pt x="1437941" y="1035468"/>
                  </a:cubicBezTo>
                  <a:lnTo>
                    <a:pt x="1514141" y="1035468"/>
                  </a:lnTo>
                  <a:lnTo>
                    <a:pt x="1395650" y="468635"/>
                  </a:lnTo>
                  <a:lnTo>
                    <a:pt x="493728" y="468635"/>
                  </a:lnTo>
                  <a:lnTo>
                    <a:pt x="375332" y="1035468"/>
                  </a:lnTo>
                  <a:lnTo>
                    <a:pt x="1127331" y="1035468"/>
                  </a:lnTo>
                  <a:cubicBezTo>
                    <a:pt x="1137559" y="1013071"/>
                    <a:pt x="1160360" y="999127"/>
                    <a:pt x="1184957" y="1000226"/>
                  </a:cubicBezTo>
                  <a:cubicBezTo>
                    <a:pt x="1220308" y="1000226"/>
                    <a:pt x="1248965" y="1028883"/>
                    <a:pt x="1248965" y="1064234"/>
                  </a:cubicBezTo>
                  <a:cubicBezTo>
                    <a:pt x="1248965" y="1099584"/>
                    <a:pt x="1220308" y="1128242"/>
                    <a:pt x="1184957" y="1128242"/>
                  </a:cubicBezTo>
                  <a:cubicBezTo>
                    <a:pt x="1160764" y="1127955"/>
                    <a:pt x="1138660" y="1114473"/>
                    <a:pt x="1127331" y="1093094"/>
                  </a:cubicBezTo>
                  <a:lnTo>
                    <a:pt x="1047416" y="1093094"/>
                  </a:lnTo>
                  <a:lnTo>
                    <a:pt x="1047416" y="1365509"/>
                  </a:lnTo>
                  <a:lnTo>
                    <a:pt x="1248489" y="1365509"/>
                  </a:lnTo>
                  <a:cubicBezTo>
                    <a:pt x="1264271" y="1365509"/>
                    <a:pt x="1277064" y="1378303"/>
                    <a:pt x="1277064" y="1394084"/>
                  </a:cubicBezTo>
                  <a:lnTo>
                    <a:pt x="1277064" y="1490001"/>
                  </a:lnTo>
                  <a:cubicBezTo>
                    <a:pt x="1277064" y="1505783"/>
                    <a:pt x="1264271" y="1518576"/>
                    <a:pt x="1248489" y="1518576"/>
                  </a:cubicBezTo>
                  <a:lnTo>
                    <a:pt x="640794" y="1518576"/>
                  </a:lnTo>
                  <a:cubicBezTo>
                    <a:pt x="625012" y="1518576"/>
                    <a:pt x="612219" y="1505783"/>
                    <a:pt x="612219" y="1490001"/>
                  </a:cubicBezTo>
                  <a:lnTo>
                    <a:pt x="612219" y="1393989"/>
                  </a:lnTo>
                  <a:cubicBezTo>
                    <a:pt x="612219" y="1378208"/>
                    <a:pt x="625012" y="1365414"/>
                    <a:pt x="640794" y="1365414"/>
                  </a:cubicBezTo>
                  <a:lnTo>
                    <a:pt x="842343" y="1365414"/>
                  </a:lnTo>
                  <a:lnTo>
                    <a:pt x="842343" y="1093285"/>
                  </a:lnTo>
                  <a:lnTo>
                    <a:pt x="340185" y="1093285"/>
                  </a:lnTo>
                  <a:cubicBezTo>
                    <a:pt x="331061" y="1092947"/>
                    <a:pt x="322689" y="1088137"/>
                    <a:pt x="317801" y="1080426"/>
                  </a:cubicBezTo>
                  <a:cubicBezTo>
                    <a:pt x="313774" y="1073642"/>
                    <a:pt x="311576" y="1065930"/>
                    <a:pt x="311419" y="1058042"/>
                  </a:cubicBezTo>
                  <a:lnTo>
                    <a:pt x="398002" y="641324"/>
                  </a:lnTo>
                  <a:cubicBezTo>
                    <a:pt x="300635" y="622855"/>
                    <a:pt x="230098" y="537849"/>
                    <a:pt x="229905" y="438746"/>
                  </a:cubicBezTo>
                  <a:cubicBezTo>
                    <a:pt x="229684" y="324646"/>
                    <a:pt x="322001" y="231970"/>
                    <a:pt x="436102" y="231749"/>
                  </a:cubicBezTo>
                  <a:close/>
                  <a:moveTo>
                    <a:pt x="74485" y="206912"/>
                  </a:moveTo>
                  <a:cubicBezTo>
                    <a:pt x="81772" y="205317"/>
                    <a:pt x="89868" y="206126"/>
                    <a:pt x="96345" y="209365"/>
                  </a:cubicBezTo>
                  <a:lnTo>
                    <a:pt x="199692" y="267467"/>
                  </a:lnTo>
                  <a:cubicBezTo>
                    <a:pt x="212867" y="277412"/>
                    <a:pt x="217176" y="295283"/>
                    <a:pt x="209979" y="310139"/>
                  </a:cubicBezTo>
                  <a:cubicBezTo>
                    <a:pt x="204248" y="318753"/>
                    <a:pt x="194403" y="323711"/>
                    <a:pt x="184071" y="323188"/>
                  </a:cubicBezTo>
                  <a:cubicBezTo>
                    <a:pt x="179503" y="323707"/>
                    <a:pt x="174902" y="322557"/>
                    <a:pt x="171117" y="319950"/>
                  </a:cubicBezTo>
                  <a:lnTo>
                    <a:pt x="67199" y="261371"/>
                  </a:lnTo>
                  <a:lnTo>
                    <a:pt x="67008" y="261181"/>
                  </a:lnTo>
                  <a:cubicBezTo>
                    <a:pt x="52890" y="251999"/>
                    <a:pt x="48665" y="233237"/>
                    <a:pt x="57483" y="218890"/>
                  </a:cubicBezTo>
                  <a:cubicBezTo>
                    <a:pt x="60722" y="212508"/>
                    <a:pt x="67199" y="208507"/>
                    <a:pt x="74485" y="206912"/>
                  </a:cubicBezTo>
                  <a:close/>
                  <a:moveTo>
                    <a:pt x="799778" y="206675"/>
                  </a:moveTo>
                  <a:cubicBezTo>
                    <a:pt x="806529" y="208270"/>
                    <a:pt x="812101" y="212318"/>
                    <a:pt x="815292" y="218795"/>
                  </a:cubicBezTo>
                  <a:cubicBezTo>
                    <a:pt x="816153" y="219952"/>
                    <a:pt x="816925" y="221173"/>
                    <a:pt x="817601" y="222447"/>
                  </a:cubicBezTo>
                  <a:cubicBezTo>
                    <a:pt x="825003" y="236384"/>
                    <a:pt x="819705" y="253684"/>
                    <a:pt x="805767" y="261086"/>
                  </a:cubicBezTo>
                  <a:lnTo>
                    <a:pt x="706802" y="319665"/>
                  </a:lnTo>
                  <a:cubicBezTo>
                    <a:pt x="692427" y="326519"/>
                    <a:pt x="675225" y="322574"/>
                    <a:pt x="665273" y="310140"/>
                  </a:cubicBezTo>
                  <a:lnTo>
                    <a:pt x="665274" y="309759"/>
                  </a:lnTo>
                  <a:cubicBezTo>
                    <a:pt x="657761" y="294498"/>
                    <a:pt x="663336" y="276025"/>
                    <a:pt x="678037" y="267468"/>
                  </a:cubicBezTo>
                  <a:lnTo>
                    <a:pt x="777192" y="209270"/>
                  </a:lnTo>
                  <a:cubicBezTo>
                    <a:pt x="785098" y="205936"/>
                    <a:pt x="793028" y="205079"/>
                    <a:pt x="799778" y="206675"/>
                  </a:cubicBezTo>
                  <a:close/>
                  <a:moveTo>
                    <a:pt x="632575" y="58527"/>
                  </a:moveTo>
                  <a:cubicBezTo>
                    <a:pt x="639460" y="56238"/>
                    <a:pt x="647212" y="56555"/>
                    <a:pt x="654225" y="60013"/>
                  </a:cubicBezTo>
                  <a:cubicBezTo>
                    <a:pt x="668921" y="67961"/>
                    <a:pt x="674587" y="86186"/>
                    <a:pt x="666988" y="101065"/>
                  </a:cubicBezTo>
                  <a:lnTo>
                    <a:pt x="609267" y="199078"/>
                  </a:lnTo>
                  <a:cubicBezTo>
                    <a:pt x="603801" y="208242"/>
                    <a:pt x="594194" y="214149"/>
                    <a:pt x="583549" y="214889"/>
                  </a:cubicBezTo>
                  <a:cubicBezTo>
                    <a:pt x="576977" y="214889"/>
                    <a:pt x="573929" y="211746"/>
                    <a:pt x="567452" y="211746"/>
                  </a:cubicBezTo>
                  <a:lnTo>
                    <a:pt x="567357" y="211746"/>
                  </a:lnTo>
                  <a:cubicBezTo>
                    <a:pt x="553397" y="203035"/>
                    <a:pt x="549134" y="184661"/>
                    <a:pt x="557832" y="170693"/>
                  </a:cubicBezTo>
                  <a:lnTo>
                    <a:pt x="616125" y="72681"/>
                  </a:lnTo>
                  <a:cubicBezTo>
                    <a:pt x="619672" y="65712"/>
                    <a:pt x="625690" y="60817"/>
                    <a:pt x="632575" y="58527"/>
                  </a:cubicBezTo>
                  <a:close/>
                  <a:moveTo>
                    <a:pt x="240392" y="58527"/>
                  </a:moveTo>
                  <a:cubicBezTo>
                    <a:pt x="247277" y="60817"/>
                    <a:pt x="253295" y="65712"/>
                    <a:pt x="256842" y="72681"/>
                  </a:cubicBezTo>
                  <a:lnTo>
                    <a:pt x="314373" y="170693"/>
                  </a:lnTo>
                  <a:cubicBezTo>
                    <a:pt x="323071" y="184661"/>
                    <a:pt x="318808" y="203035"/>
                    <a:pt x="304848" y="211746"/>
                  </a:cubicBezTo>
                  <a:cubicBezTo>
                    <a:pt x="301514" y="211746"/>
                    <a:pt x="295228" y="214889"/>
                    <a:pt x="291989" y="214889"/>
                  </a:cubicBezTo>
                  <a:cubicBezTo>
                    <a:pt x="280896" y="215847"/>
                    <a:pt x="270485" y="209423"/>
                    <a:pt x="266367" y="199078"/>
                  </a:cubicBezTo>
                  <a:lnTo>
                    <a:pt x="209217" y="101065"/>
                  </a:lnTo>
                  <a:cubicBezTo>
                    <a:pt x="200519" y="87097"/>
                    <a:pt x="204782" y="68724"/>
                    <a:pt x="218742" y="60013"/>
                  </a:cubicBezTo>
                  <a:cubicBezTo>
                    <a:pt x="225756" y="56555"/>
                    <a:pt x="233507" y="56238"/>
                    <a:pt x="240392" y="58527"/>
                  </a:cubicBezTo>
                  <a:close/>
                  <a:moveTo>
                    <a:pt x="437964" y="48"/>
                  </a:moveTo>
                  <a:cubicBezTo>
                    <a:pt x="453246" y="945"/>
                    <a:pt x="464907" y="14061"/>
                    <a:pt x="464010" y="29343"/>
                  </a:cubicBezTo>
                  <a:lnTo>
                    <a:pt x="464010" y="147834"/>
                  </a:lnTo>
                  <a:cubicBezTo>
                    <a:pt x="464018" y="163251"/>
                    <a:pt x="451796" y="175895"/>
                    <a:pt x="436387" y="176409"/>
                  </a:cubicBezTo>
                  <a:lnTo>
                    <a:pt x="436387" y="176028"/>
                  </a:lnTo>
                  <a:cubicBezTo>
                    <a:pt x="420942" y="175564"/>
                    <a:pt x="408663" y="162905"/>
                    <a:pt x="408670" y="147453"/>
                  </a:cubicBezTo>
                  <a:lnTo>
                    <a:pt x="408670" y="29343"/>
                  </a:lnTo>
                  <a:cubicBezTo>
                    <a:pt x="408606" y="28261"/>
                    <a:pt x="408606" y="27176"/>
                    <a:pt x="408670" y="26094"/>
                  </a:cubicBezTo>
                  <a:cubicBezTo>
                    <a:pt x="409567" y="10813"/>
                    <a:pt x="422682" y="-849"/>
                    <a:pt x="437964" y="48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文本框 180">
              <a:extLst>
                <a:ext uri="{FF2B5EF4-FFF2-40B4-BE49-F238E27FC236}">
                  <a16:creationId xmlns:a16="http://schemas.microsoft.com/office/drawing/2014/main" id="{D1F9BF3F-57B3-4670-A106-64F89A65C233}"/>
                </a:ext>
              </a:extLst>
            </p:cNvPr>
            <p:cNvSpPr txBox="1"/>
            <p:nvPr/>
          </p:nvSpPr>
          <p:spPr>
            <a:xfrm>
              <a:off x="4456073" y="2167561"/>
              <a:ext cx="432000" cy="360000"/>
            </a:xfrm>
            <a:prstGeom prst="rect">
              <a:avLst/>
            </a:prstGeom>
            <a:ln w="25400">
              <a:noFill/>
              <a:miter lim="400000"/>
            </a:ln>
            <a:effectLst>
              <a:outerShdw blurRad="635000" rotWithShape="0">
                <a:srgbClr val="FFFFFF"/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5812" tIns="25812" rIns="25812" bIns="25812" anchor="ctr">
              <a:noAutofit/>
            </a:bodyPr>
            <a:lstStyle>
              <a:lvl1pPr defTabSz="459488">
                <a:defRPr sz="3000">
                  <a:solidFill>
                    <a:srgbClr val="9F9FA0"/>
                  </a:solidFill>
                  <a:latin typeface="FZLanTingHeiS-R-GB"/>
                  <a:ea typeface="FZLanTingHeiS-R-GB"/>
                  <a:cs typeface="FZLanTingHeiS-R-GB"/>
                  <a:sym typeface="FZLanTingHeiS-R-GB"/>
                </a:defRPr>
              </a:lvl1pPr>
            </a:lstStyle>
            <a:p>
              <a:pPr marL="0" marR="0" lvl="0" indent="0" algn="ctr" defTabSz="11487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FZLanTingHeiS-R-GB"/>
                </a:rPr>
                <a:t>能源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LanTingHeiS-R-GB"/>
              </a:endParaRPr>
            </a:p>
          </p:txBody>
        </p:sp>
        <p:grpSp>
          <p:nvGrpSpPr>
            <p:cNvPr id="19" name="组合 399">
              <a:extLst>
                <a:ext uri="{FF2B5EF4-FFF2-40B4-BE49-F238E27FC236}">
                  <a16:creationId xmlns:a16="http://schemas.microsoft.com/office/drawing/2014/main" id="{FE242F51-3254-43E1-845D-28840842E33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01607" y="2816596"/>
              <a:ext cx="540000" cy="540000"/>
              <a:chOff x="2311400" y="1749426"/>
              <a:chExt cx="504826" cy="454026"/>
            </a:xfrm>
            <a:solidFill>
              <a:schemeClr val="tx2"/>
            </a:solidFill>
          </p:grpSpPr>
          <p:sp>
            <p:nvSpPr>
              <p:cNvPr id="22" name="Freeform 11">
                <a:extLst>
                  <a:ext uri="{FF2B5EF4-FFF2-40B4-BE49-F238E27FC236}">
                    <a16:creationId xmlns:a16="http://schemas.microsoft.com/office/drawing/2014/main" id="{005B966A-0C2D-441B-BED6-B1739DA4C1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8713" y="1757364"/>
                <a:ext cx="61913" cy="63500"/>
              </a:xfrm>
              <a:custGeom>
                <a:avLst/>
                <a:gdLst>
                  <a:gd name="T0" fmla="*/ 2147483646 w 45"/>
                  <a:gd name="T1" fmla="*/ 2147483646 h 46"/>
                  <a:gd name="T2" fmla="*/ 2147483646 w 45"/>
                  <a:gd name="T3" fmla="*/ 2147483646 h 46"/>
                  <a:gd name="T4" fmla="*/ 2147483646 w 45"/>
                  <a:gd name="T5" fmla="*/ 2147483646 h 46"/>
                  <a:gd name="T6" fmla="*/ 2147483646 w 45"/>
                  <a:gd name="T7" fmla="*/ 2147483646 h 46"/>
                  <a:gd name="T8" fmla="*/ 2147483646 w 45"/>
                  <a:gd name="T9" fmla="*/ 2147483646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"/>
                  <a:gd name="T16" fmla="*/ 0 h 46"/>
                  <a:gd name="T17" fmla="*/ 45 w 45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" h="46">
                    <a:moveTo>
                      <a:pt x="39" y="11"/>
                    </a:moveTo>
                    <a:cubicBezTo>
                      <a:pt x="45" y="20"/>
                      <a:pt x="43" y="32"/>
                      <a:pt x="34" y="39"/>
                    </a:cubicBezTo>
                    <a:cubicBezTo>
                      <a:pt x="25" y="46"/>
                      <a:pt x="13" y="44"/>
                      <a:pt x="6" y="35"/>
                    </a:cubicBezTo>
                    <a:cubicBezTo>
                      <a:pt x="0" y="26"/>
                      <a:pt x="2" y="13"/>
                      <a:pt x="11" y="6"/>
                    </a:cubicBezTo>
                    <a:cubicBezTo>
                      <a:pt x="20" y="0"/>
                      <a:pt x="32" y="2"/>
                      <a:pt x="39" y="1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1704" tIns="60852" rIns="121704" bIns="60852"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39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Freeform 12">
                <a:extLst>
                  <a:ext uri="{FF2B5EF4-FFF2-40B4-BE49-F238E27FC236}">
                    <a16:creationId xmlns:a16="http://schemas.microsoft.com/office/drawing/2014/main" id="{002D855E-5138-40D5-A22A-42DA222F7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3625" y="1808164"/>
                <a:ext cx="63500" cy="65088"/>
              </a:xfrm>
              <a:custGeom>
                <a:avLst/>
                <a:gdLst>
                  <a:gd name="T0" fmla="*/ 2147483646 w 45"/>
                  <a:gd name="T1" fmla="*/ 2147483646 h 46"/>
                  <a:gd name="T2" fmla="*/ 2147483646 w 45"/>
                  <a:gd name="T3" fmla="*/ 2147483646 h 46"/>
                  <a:gd name="T4" fmla="*/ 2147483646 w 45"/>
                  <a:gd name="T5" fmla="*/ 2147483646 h 46"/>
                  <a:gd name="T6" fmla="*/ 2147483646 w 45"/>
                  <a:gd name="T7" fmla="*/ 2147483646 h 46"/>
                  <a:gd name="T8" fmla="*/ 2147483646 w 45"/>
                  <a:gd name="T9" fmla="*/ 2147483646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"/>
                  <a:gd name="T16" fmla="*/ 0 h 46"/>
                  <a:gd name="T17" fmla="*/ 45 w 45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" h="46">
                    <a:moveTo>
                      <a:pt x="39" y="11"/>
                    </a:moveTo>
                    <a:cubicBezTo>
                      <a:pt x="45" y="20"/>
                      <a:pt x="43" y="33"/>
                      <a:pt x="34" y="39"/>
                    </a:cubicBezTo>
                    <a:cubicBezTo>
                      <a:pt x="25" y="46"/>
                      <a:pt x="13" y="44"/>
                      <a:pt x="6" y="35"/>
                    </a:cubicBezTo>
                    <a:cubicBezTo>
                      <a:pt x="0" y="26"/>
                      <a:pt x="2" y="13"/>
                      <a:pt x="11" y="7"/>
                    </a:cubicBezTo>
                    <a:cubicBezTo>
                      <a:pt x="20" y="0"/>
                      <a:pt x="32" y="2"/>
                      <a:pt x="39" y="1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1704" tIns="60852" rIns="121704" bIns="60852"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39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Freeform 198">
                <a:extLst>
                  <a:ext uri="{FF2B5EF4-FFF2-40B4-BE49-F238E27FC236}">
                    <a16:creationId xmlns:a16="http://schemas.microsoft.com/office/drawing/2014/main" id="{87113BB8-BBE1-468D-9D6A-698518857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4438" y="1762126"/>
                <a:ext cx="331788" cy="241300"/>
              </a:xfrm>
              <a:custGeom>
                <a:avLst/>
                <a:gdLst>
                  <a:gd name="T0" fmla="*/ 2147483646 w 237"/>
                  <a:gd name="T1" fmla="*/ 2147483646 h 172"/>
                  <a:gd name="T2" fmla="*/ 2147483646 w 237"/>
                  <a:gd name="T3" fmla="*/ 2147483646 h 172"/>
                  <a:gd name="T4" fmla="*/ 2147483646 w 237"/>
                  <a:gd name="T5" fmla="*/ 2147483646 h 172"/>
                  <a:gd name="T6" fmla="*/ 2147483646 w 237"/>
                  <a:gd name="T7" fmla="*/ 2147483646 h 172"/>
                  <a:gd name="T8" fmla="*/ 2147483646 w 237"/>
                  <a:gd name="T9" fmla="*/ 2147483646 h 172"/>
                  <a:gd name="T10" fmla="*/ 2147483646 w 237"/>
                  <a:gd name="T11" fmla="*/ 2147483646 h 172"/>
                  <a:gd name="T12" fmla="*/ 2147483646 w 237"/>
                  <a:gd name="T13" fmla="*/ 2147483646 h 172"/>
                  <a:gd name="T14" fmla="*/ 2147483646 w 237"/>
                  <a:gd name="T15" fmla="*/ 2147483646 h 172"/>
                  <a:gd name="T16" fmla="*/ 2147483646 w 237"/>
                  <a:gd name="T17" fmla="*/ 2147483646 h 172"/>
                  <a:gd name="T18" fmla="*/ 2147483646 w 237"/>
                  <a:gd name="T19" fmla="*/ 2147483646 h 172"/>
                  <a:gd name="T20" fmla="*/ 2147483646 w 237"/>
                  <a:gd name="T21" fmla="*/ 2147483646 h 172"/>
                  <a:gd name="T22" fmla="*/ 2147483646 w 237"/>
                  <a:gd name="T23" fmla="*/ 2147483646 h 172"/>
                  <a:gd name="T24" fmla="*/ 2147483646 w 237"/>
                  <a:gd name="T25" fmla="*/ 2147483646 h 172"/>
                  <a:gd name="T26" fmla="*/ 2147483646 w 237"/>
                  <a:gd name="T27" fmla="*/ 2147483646 h 172"/>
                  <a:gd name="T28" fmla="*/ 2147483646 w 237"/>
                  <a:gd name="T29" fmla="*/ 2147483646 h 172"/>
                  <a:gd name="T30" fmla="*/ 2147483646 w 237"/>
                  <a:gd name="T31" fmla="*/ 2147483646 h 172"/>
                  <a:gd name="T32" fmla="*/ 2147483646 w 237"/>
                  <a:gd name="T33" fmla="*/ 2147483646 h 172"/>
                  <a:gd name="T34" fmla="*/ 2147483646 w 237"/>
                  <a:gd name="T35" fmla="*/ 2147483646 h 172"/>
                  <a:gd name="T36" fmla="*/ 2147483646 w 237"/>
                  <a:gd name="T37" fmla="*/ 2147483646 h 172"/>
                  <a:gd name="T38" fmla="*/ 2147483646 w 237"/>
                  <a:gd name="T39" fmla="*/ 2147483646 h 172"/>
                  <a:gd name="T40" fmla="*/ 2147483646 w 237"/>
                  <a:gd name="T41" fmla="*/ 2147483646 h 172"/>
                  <a:gd name="T42" fmla="*/ 2147483646 w 237"/>
                  <a:gd name="T43" fmla="*/ 2147483646 h 172"/>
                  <a:gd name="T44" fmla="*/ 2147483646 w 237"/>
                  <a:gd name="T45" fmla="*/ 2147483646 h 172"/>
                  <a:gd name="T46" fmla="*/ 2147483646 w 237"/>
                  <a:gd name="T47" fmla="*/ 2147483646 h 172"/>
                  <a:gd name="T48" fmla="*/ 2147483646 w 237"/>
                  <a:gd name="T49" fmla="*/ 2147483646 h 172"/>
                  <a:gd name="T50" fmla="*/ 2147483646 w 237"/>
                  <a:gd name="T51" fmla="*/ 2147483646 h 172"/>
                  <a:gd name="T52" fmla="*/ 2147483646 w 237"/>
                  <a:gd name="T53" fmla="*/ 2147483646 h 172"/>
                  <a:gd name="T54" fmla="*/ 0 w 237"/>
                  <a:gd name="T55" fmla="*/ 2147483646 h 172"/>
                  <a:gd name="T56" fmla="*/ 2147483646 w 237"/>
                  <a:gd name="T57" fmla="*/ 2147483646 h 172"/>
                  <a:gd name="T58" fmla="*/ 2147483646 w 237"/>
                  <a:gd name="T59" fmla="*/ 2147483646 h 172"/>
                  <a:gd name="T60" fmla="*/ 2147483646 w 237"/>
                  <a:gd name="T61" fmla="*/ 2147483646 h 172"/>
                  <a:gd name="T62" fmla="*/ 2147483646 w 237"/>
                  <a:gd name="T63" fmla="*/ 2147483646 h 172"/>
                  <a:gd name="T64" fmla="*/ 2147483646 w 237"/>
                  <a:gd name="T65" fmla="*/ 2147483646 h 172"/>
                  <a:gd name="T66" fmla="*/ 2147483646 w 237"/>
                  <a:gd name="T67" fmla="*/ 2147483646 h 172"/>
                  <a:gd name="T68" fmla="*/ 2147483646 w 237"/>
                  <a:gd name="T69" fmla="*/ 2147483646 h 17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37"/>
                  <a:gd name="T106" fmla="*/ 0 h 172"/>
                  <a:gd name="T107" fmla="*/ 237 w 237"/>
                  <a:gd name="T108" fmla="*/ 172 h 17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37" h="172">
                    <a:moveTo>
                      <a:pt x="199" y="172"/>
                    </a:moveTo>
                    <a:cubicBezTo>
                      <a:pt x="197" y="172"/>
                      <a:pt x="195" y="171"/>
                      <a:pt x="193" y="169"/>
                    </a:cubicBezTo>
                    <a:cubicBezTo>
                      <a:pt x="189" y="165"/>
                      <a:pt x="189" y="160"/>
                      <a:pt x="193" y="156"/>
                    </a:cubicBezTo>
                    <a:cubicBezTo>
                      <a:pt x="230" y="120"/>
                      <a:pt x="194" y="72"/>
                      <a:pt x="182" y="58"/>
                    </a:cubicBezTo>
                    <a:cubicBezTo>
                      <a:pt x="173" y="49"/>
                      <a:pt x="165" y="42"/>
                      <a:pt x="156" y="38"/>
                    </a:cubicBezTo>
                    <a:cubicBezTo>
                      <a:pt x="155" y="38"/>
                      <a:pt x="155" y="37"/>
                      <a:pt x="154" y="37"/>
                    </a:cubicBezTo>
                    <a:cubicBezTo>
                      <a:pt x="143" y="29"/>
                      <a:pt x="103" y="19"/>
                      <a:pt x="79" y="43"/>
                    </a:cubicBezTo>
                    <a:cubicBezTo>
                      <a:pt x="19" y="102"/>
                      <a:pt x="19" y="102"/>
                      <a:pt x="19" y="102"/>
                    </a:cubicBezTo>
                    <a:cubicBezTo>
                      <a:pt x="18" y="103"/>
                      <a:pt x="18" y="103"/>
                      <a:pt x="18" y="104"/>
                    </a:cubicBezTo>
                    <a:cubicBezTo>
                      <a:pt x="18" y="104"/>
                      <a:pt x="18" y="105"/>
                      <a:pt x="19" y="105"/>
                    </a:cubicBezTo>
                    <a:cubicBezTo>
                      <a:pt x="24" y="110"/>
                      <a:pt x="40" y="113"/>
                      <a:pt x="53" y="103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7"/>
                      <a:pt x="67" y="87"/>
                    </a:cubicBezTo>
                    <a:cubicBezTo>
                      <a:pt x="80" y="76"/>
                      <a:pt x="93" y="79"/>
                      <a:pt x="103" y="82"/>
                    </a:cubicBezTo>
                    <a:cubicBezTo>
                      <a:pt x="104" y="82"/>
                      <a:pt x="106" y="82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11" y="84"/>
                      <a:pt x="111" y="84"/>
                      <a:pt x="111" y="84"/>
                    </a:cubicBezTo>
                    <a:cubicBezTo>
                      <a:pt x="126" y="88"/>
                      <a:pt x="138" y="92"/>
                      <a:pt x="151" y="80"/>
                    </a:cubicBezTo>
                    <a:cubicBezTo>
                      <a:pt x="155" y="77"/>
                      <a:pt x="160" y="78"/>
                      <a:pt x="164" y="81"/>
                    </a:cubicBezTo>
                    <a:cubicBezTo>
                      <a:pt x="167" y="85"/>
                      <a:pt x="167" y="91"/>
                      <a:pt x="163" y="94"/>
                    </a:cubicBezTo>
                    <a:cubicBezTo>
                      <a:pt x="143" y="112"/>
                      <a:pt x="122" y="106"/>
                      <a:pt x="106" y="101"/>
                    </a:cubicBezTo>
                    <a:cubicBezTo>
                      <a:pt x="104" y="100"/>
                      <a:pt x="104" y="100"/>
                      <a:pt x="104" y="100"/>
                    </a:cubicBezTo>
                    <a:cubicBezTo>
                      <a:pt x="102" y="100"/>
                      <a:pt x="101" y="100"/>
                      <a:pt x="99" y="99"/>
                    </a:cubicBezTo>
                    <a:cubicBezTo>
                      <a:pt x="90" y="97"/>
                      <a:pt x="84" y="96"/>
                      <a:pt x="79" y="100"/>
                    </a:cubicBezTo>
                    <a:cubicBezTo>
                      <a:pt x="66" y="115"/>
                      <a:pt x="66" y="115"/>
                      <a:pt x="66" y="115"/>
                    </a:cubicBezTo>
                    <a:cubicBezTo>
                      <a:pt x="66" y="116"/>
                      <a:pt x="65" y="116"/>
                      <a:pt x="65" y="116"/>
                    </a:cubicBezTo>
                    <a:cubicBezTo>
                      <a:pt x="46" y="132"/>
                      <a:pt x="18" y="130"/>
                      <a:pt x="6" y="118"/>
                    </a:cubicBezTo>
                    <a:cubicBezTo>
                      <a:pt x="2" y="114"/>
                      <a:pt x="0" y="109"/>
                      <a:pt x="0" y="104"/>
                    </a:cubicBezTo>
                    <a:cubicBezTo>
                      <a:pt x="0" y="99"/>
                      <a:pt x="2" y="94"/>
                      <a:pt x="6" y="90"/>
                    </a:cubicBezTo>
                    <a:cubicBezTo>
                      <a:pt x="66" y="30"/>
                      <a:pt x="66" y="30"/>
                      <a:pt x="66" y="30"/>
                    </a:cubicBezTo>
                    <a:cubicBezTo>
                      <a:pt x="96" y="0"/>
                      <a:pt x="144" y="8"/>
                      <a:pt x="163" y="22"/>
                    </a:cubicBezTo>
                    <a:cubicBezTo>
                      <a:pt x="176" y="27"/>
                      <a:pt x="185" y="36"/>
                      <a:pt x="194" y="45"/>
                    </a:cubicBezTo>
                    <a:cubicBezTo>
                      <a:pt x="195" y="45"/>
                      <a:pt x="195" y="46"/>
                      <a:pt x="195" y="46"/>
                    </a:cubicBezTo>
                    <a:cubicBezTo>
                      <a:pt x="233" y="90"/>
                      <a:pt x="237" y="137"/>
                      <a:pt x="206" y="169"/>
                    </a:cubicBezTo>
                    <a:cubicBezTo>
                      <a:pt x="204" y="171"/>
                      <a:pt x="202" y="172"/>
                      <a:pt x="199" y="17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1704" tIns="60852" rIns="121704" bIns="60852"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39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Freeform 199">
                <a:extLst>
                  <a:ext uri="{FF2B5EF4-FFF2-40B4-BE49-F238E27FC236}">
                    <a16:creationId xmlns:a16="http://schemas.microsoft.com/office/drawing/2014/main" id="{61A1E40B-BB13-4F69-8F3A-247C3B34E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8238" y="1749426"/>
                <a:ext cx="180975" cy="85725"/>
              </a:xfrm>
              <a:custGeom>
                <a:avLst/>
                <a:gdLst>
                  <a:gd name="T0" fmla="*/ 2147483646 w 130"/>
                  <a:gd name="T1" fmla="*/ 2147483646 h 61"/>
                  <a:gd name="T2" fmla="*/ 2147483646 w 130"/>
                  <a:gd name="T3" fmla="*/ 2147483646 h 61"/>
                  <a:gd name="T4" fmla="*/ 2147483646 w 130"/>
                  <a:gd name="T5" fmla="*/ 2147483646 h 61"/>
                  <a:gd name="T6" fmla="*/ 2147483646 w 130"/>
                  <a:gd name="T7" fmla="*/ 2147483646 h 61"/>
                  <a:gd name="T8" fmla="*/ 2147483646 w 130"/>
                  <a:gd name="T9" fmla="*/ 2147483646 h 61"/>
                  <a:gd name="T10" fmla="*/ 2147483646 w 130"/>
                  <a:gd name="T11" fmla="*/ 2147483646 h 61"/>
                  <a:gd name="T12" fmla="*/ 2147483646 w 130"/>
                  <a:gd name="T13" fmla="*/ 2147483646 h 61"/>
                  <a:gd name="T14" fmla="*/ 2147483646 w 130"/>
                  <a:gd name="T15" fmla="*/ 2147483646 h 61"/>
                  <a:gd name="T16" fmla="*/ 2147483646 w 130"/>
                  <a:gd name="T17" fmla="*/ 2147483646 h 61"/>
                  <a:gd name="T18" fmla="*/ 2147483646 w 130"/>
                  <a:gd name="T19" fmla="*/ 2147483646 h 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0"/>
                  <a:gd name="T31" fmla="*/ 0 h 61"/>
                  <a:gd name="T32" fmla="*/ 130 w 130"/>
                  <a:gd name="T33" fmla="*/ 61 h 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0" h="61">
                    <a:moveTo>
                      <a:pt x="120" y="61"/>
                    </a:moveTo>
                    <a:cubicBezTo>
                      <a:pt x="118" y="61"/>
                      <a:pt x="116" y="60"/>
                      <a:pt x="114" y="59"/>
                    </a:cubicBezTo>
                    <a:cubicBezTo>
                      <a:pt x="102" y="47"/>
                      <a:pt x="102" y="47"/>
                      <a:pt x="102" y="47"/>
                    </a:cubicBezTo>
                    <a:cubicBezTo>
                      <a:pt x="79" y="23"/>
                      <a:pt x="46" y="20"/>
                      <a:pt x="15" y="37"/>
                    </a:cubicBezTo>
                    <a:cubicBezTo>
                      <a:pt x="10" y="39"/>
                      <a:pt x="5" y="38"/>
                      <a:pt x="3" y="33"/>
                    </a:cubicBezTo>
                    <a:cubicBezTo>
                      <a:pt x="0" y="29"/>
                      <a:pt x="2" y="23"/>
                      <a:pt x="6" y="21"/>
                    </a:cubicBezTo>
                    <a:cubicBezTo>
                      <a:pt x="44" y="0"/>
                      <a:pt x="86" y="5"/>
                      <a:pt x="115" y="34"/>
                    </a:cubicBezTo>
                    <a:cubicBezTo>
                      <a:pt x="127" y="46"/>
                      <a:pt x="127" y="46"/>
                      <a:pt x="127" y="46"/>
                    </a:cubicBezTo>
                    <a:cubicBezTo>
                      <a:pt x="130" y="49"/>
                      <a:pt x="130" y="55"/>
                      <a:pt x="126" y="59"/>
                    </a:cubicBezTo>
                    <a:cubicBezTo>
                      <a:pt x="125" y="60"/>
                      <a:pt x="122" y="61"/>
                      <a:pt x="120" y="6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1704" tIns="60852" rIns="121704" bIns="60852"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39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Freeform 200">
                <a:extLst>
                  <a:ext uri="{FF2B5EF4-FFF2-40B4-BE49-F238E27FC236}">
                    <a16:creationId xmlns:a16="http://schemas.microsoft.com/office/drawing/2014/main" id="{1CDB57FE-5487-40D8-B42B-4F04CE350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1400" y="1822451"/>
                <a:ext cx="103188" cy="204788"/>
              </a:xfrm>
              <a:custGeom>
                <a:avLst/>
                <a:gdLst>
                  <a:gd name="T0" fmla="*/ 2147483646 w 74"/>
                  <a:gd name="T1" fmla="*/ 2147483646 h 146"/>
                  <a:gd name="T2" fmla="*/ 2147483646 w 74"/>
                  <a:gd name="T3" fmla="*/ 2147483646 h 146"/>
                  <a:gd name="T4" fmla="*/ 2147483646 w 74"/>
                  <a:gd name="T5" fmla="*/ 2147483646 h 146"/>
                  <a:gd name="T6" fmla="*/ 2147483646 w 74"/>
                  <a:gd name="T7" fmla="*/ 2147483646 h 146"/>
                  <a:gd name="T8" fmla="*/ 2147483646 w 74"/>
                  <a:gd name="T9" fmla="*/ 2147483646 h 146"/>
                  <a:gd name="T10" fmla="*/ 2147483646 w 74"/>
                  <a:gd name="T11" fmla="*/ 2147483646 h 146"/>
                  <a:gd name="T12" fmla="*/ 2147483646 w 74"/>
                  <a:gd name="T13" fmla="*/ 2147483646 h 146"/>
                  <a:gd name="T14" fmla="*/ 2147483646 w 74"/>
                  <a:gd name="T15" fmla="*/ 2147483646 h 146"/>
                  <a:gd name="T16" fmla="*/ 2147483646 w 74"/>
                  <a:gd name="T17" fmla="*/ 2147483646 h 146"/>
                  <a:gd name="T18" fmla="*/ 2147483646 w 74"/>
                  <a:gd name="T19" fmla="*/ 2147483646 h 146"/>
                  <a:gd name="T20" fmla="*/ 2147483646 w 74"/>
                  <a:gd name="T21" fmla="*/ 2147483646 h 1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4"/>
                  <a:gd name="T34" fmla="*/ 0 h 146"/>
                  <a:gd name="T35" fmla="*/ 74 w 74"/>
                  <a:gd name="T36" fmla="*/ 146 h 1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4" h="146">
                    <a:moveTo>
                      <a:pt x="64" y="146"/>
                    </a:moveTo>
                    <a:cubicBezTo>
                      <a:pt x="62" y="146"/>
                      <a:pt x="59" y="145"/>
                      <a:pt x="58" y="143"/>
                    </a:cubicBezTo>
                    <a:cubicBezTo>
                      <a:pt x="40" y="124"/>
                      <a:pt x="40" y="124"/>
                      <a:pt x="40" y="124"/>
                    </a:cubicBezTo>
                    <a:cubicBezTo>
                      <a:pt x="0" y="85"/>
                      <a:pt x="12" y="36"/>
                      <a:pt x="35" y="5"/>
                    </a:cubicBezTo>
                    <a:cubicBezTo>
                      <a:pt x="38" y="1"/>
                      <a:pt x="43" y="0"/>
                      <a:pt x="47" y="3"/>
                    </a:cubicBezTo>
                    <a:cubicBezTo>
                      <a:pt x="51" y="6"/>
                      <a:pt x="52" y="12"/>
                      <a:pt x="49" y="16"/>
                    </a:cubicBezTo>
                    <a:cubicBezTo>
                      <a:pt x="30" y="42"/>
                      <a:pt x="21" y="81"/>
                      <a:pt x="53" y="111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71" y="131"/>
                      <a:pt x="71" y="131"/>
                      <a:pt x="71" y="131"/>
                    </a:cubicBezTo>
                    <a:cubicBezTo>
                      <a:pt x="74" y="135"/>
                      <a:pt x="74" y="141"/>
                      <a:pt x="70" y="144"/>
                    </a:cubicBezTo>
                    <a:cubicBezTo>
                      <a:pt x="69" y="145"/>
                      <a:pt x="66" y="146"/>
                      <a:pt x="64" y="14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1704" tIns="60852" rIns="121704" bIns="60852"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39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Freeform 201">
                <a:extLst>
                  <a:ext uri="{FF2B5EF4-FFF2-40B4-BE49-F238E27FC236}">
                    <a16:creationId xmlns:a16="http://schemas.microsoft.com/office/drawing/2014/main" id="{10CBBF25-8147-4D1A-A39E-916F9A2D0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950" y="1889126"/>
                <a:ext cx="136525" cy="192088"/>
              </a:xfrm>
              <a:custGeom>
                <a:avLst/>
                <a:gdLst>
                  <a:gd name="T0" fmla="*/ 2147483646 w 98"/>
                  <a:gd name="T1" fmla="*/ 2147483646 h 137"/>
                  <a:gd name="T2" fmla="*/ 2147483646 w 98"/>
                  <a:gd name="T3" fmla="*/ 2147483646 h 137"/>
                  <a:gd name="T4" fmla="*/ 2147483646 w 98"/>
                  <a:gd name="T5" fmla="*/ 2147483646 h 137"/>
                  <a:gd name="T6" fmla="*/ 2147483646 w 98"/>
                  <a:gd name="T7" fmla="*/ 2147483646 h 137"/>
                  <a:gd name="T8" fmla="*/ 2147483646 w 98"/>
                  <a:gd name="T9" fmla="*/ 2147483646 h 137"/>
                  <a:gd name="T10" fmla="*/ 2147483646 w 98"/>
                  <a:gd name="T11" fmla="*/ 2147483646 h 137"/>
                  <a:gd name="T12" fmla="*/ 2147483646 w 98"/>
                  <a:gd name="T13" fmla="*/ 2147483646 h 137"/>
                  <a:gd name="T14" fmla="*/ 2147483646 w 98"/>
                  <a:gd name="T15" fmla="*/ 2147483646 h 137"/>
                  <a:gd name="T16" fmla="*/ 2147483646 w 98"/>
                  <a:gd name="T17" fmla="*/ 2147483646 h 137"/>
                  <a:gd name="T18" fmla="*/ 2147483646 w 98"/>
                  <a:gd name="T19" fmla="*/ 2147483646 h 137"/>
                  <a:gd name="T20" fmla="*/ 2147483646 w 98"/>
                  <a:gd name="T21" fmla="*/ 2147483646 h 137"/>
                  <a:gd name="T22" fmla="*/ 2147483646 w 98"/>
                  <a:gd name="T23" fmla="*/ 2147483646 h 137"/>
                  <a:gd name="T24" fmla="*/ 2147483646 w 98"/>
                  <a:gd name="T25" fmla="*/ 2147483646 h 137"/>
                  <a:gd name="T26" fmla="*/ 2147483646 w 98"/>
                  <a:gd name="T27" fmla="*/ 2147483646 h 137"/>
                  <a:gd name="T28" fmla="*/ 2147483646 w 98"/>
                  <a:gd name="T29" fmla="*/ 2147483646 h 137"/>
                  <a:gd name="T30" fmla="*/ 2147483646 w 98"/>
                  <a:gd name="T31" fmla="*/ 2147483646 h 137"/>
                  <a:gd name="T32" fmla="*/ 2147483646 w 98"/>
                  <a:gd name="T33" fmla="*/ 2147483646 h 137"/>
                  <a:gd name="T34" fmla="*/ 2147483646 w 98"/>
                  <a:gd name="T35" fmla="*/ 2147483646 h 137"/>
                  <a:gd name="T36" fmla="*/ 2147483646 w 98"/>
                  <a:gd name="T37" fmla="*/ 2147483646 h 13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8"/>
                  <a:gd name="T58" fmla="*/ 0 h 137"/>
                  <a:gd name="T59" fmla="*/ 98 w 98"/>
                  <a:gd name="T60" fmla="*/ 137 h 13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8" h="137">
                    <a:moveTo>
                      <a:pt x="60" y="137"/>
                    </a:moveTo>
                    <a:cubicBezTo>
                      <a:pt x="53" y="137"/>
                      <a:pt x="44" y="134"/>
                      <a:pt x="36" y="125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1" y="90"/>
                      <a:pt x="1" y="85"/>
                      <a:pt x="5" y="81"/>
                    </a:cubicBezTo>
                    <a:cubicBezTo>
                      <a:pt x="8" y="77"/>
                      <a:pt x="14" y="77"/>
                      <a:pt x="17" y="81"/>
                    </a:cubicBezTo>
                    <a:cubicBezTo>
                      <a:pt x="49" y="112"/>
                      <a:pt x="49" y="112"/>
                      <a:pt x="49" y="112"/>
                    </a:cubicBezTo>
                    <a:cubicBezTo>
                      <a:pt x="49" y="113"/>
                      <a:pt x="50" y="113"/>
                      <a:pt x="50" y="113"/>
                    </a:cubicBezTo>
                    <a:cubicBezTo>
                      <a:pt x="55" y="119"/>
                      <a:pt x="61" y="119"/>
                      <a:pt x="61" y="119"/>
                    </a:cubicBezTo>
                    <a:cubicBezTo>
                      <a:pt x="63" y="119"/>
                      <a:pt x="67" y="118"/>
                      <a:pt x="72" y="113"/>
                    </a:cubicBezTo>
                    <a:cubicBezTo>
                      <a:pt x="72" y="113"/>
                      <a:pt x="72" y="112"/>
                      <a:pt x="72" y="112"/>
                    </a:cubicBezTo>
                    <a:cubicBezTo>
                      <a:pt x="78" y="107"/>
                      <a:pt x="79" y="94"/>
                      <a:pt x="71" y="8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0" y="13"/>
                      <a:pt x="1" y="7"/>
                      <a:pt x="4" y="4"/>
                    </a:cubicBezTo>
                    <a:cubicBezTo>
                      <a:pt x="8" y="0"/>
                      <a:pt x="13" y="0"/>
                      <a:pt x="17" y="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5" y="73"/>
                      <a:pt x="85" y="73"/>
                      <a:pt x="85" y="73"/>
                    </a:cubicBezTo>
                    <a:cubicBezTo>
                      <a:pt x="98" y="88"/>
                      <a:pt x="98" y="112"/>
                      <a:pt x="85" y="125"/>
                    </a:cubicBezTo>
                    <a:cubicBezTo>
                      <a:pt x="79" y="132"/>
                      <a:pt x="71" y="137"/>
                      <a:pt x="62" y="137"/>
                    </a:cubicBezTo>
                    <a:cubicBezTo>
                      <a:pt x="61" y="137"/>
                      <a:pt x="61" y="137"/>
                      <a:pt x="60" y="13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1704" tIns="60852" rIns="121704" bIns="60852"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39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Freeform 202">
                <a:extLst>
                  <a:ext uri="{FF2B5EF4-FFF2-40B4-BE49-F238E27FC236}">
                    <a16:creationId xmlns:a16="http://schemas.microsoft.com/office/drawing/2014/main" id="{8C89D5E0-18FE-4536-8E92-EC819AF86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5088" y="2006601"/>
                <a:ext cx="144463" cy="147638"/>
              </a:xfrm>
              <a:custGeom>
                <a:avLst/>
                <a:gdLst>
                  <a:gd name="T0" fmla="*/ 2147483646 w 103"/>
                  <a:gd name="T1" fmla="*/ 2147483646 h 106"/>
                  <a:gd name="T2" fmla="*/ 2147483646 w 103"/>
                  <a:gd name="T3" fmla="*/ 2147483646 h 106"/>
                  <a:gd name="T4" fmla="*/ 2147483646 w 103"/>
                  <a:gd name="T5" fmla="*/ 2147483646 h 106"/>
                  <a:gd name="T6" fmla="*/ 2147483646 w 103"/>
                  <a:gd name="T7" fmla="*/ 2147483646 h 106"/>
                  <a:gd name="T8" fmla="*/ 2147483646 w 103"/>
                  <a:gd name="T9" fmla="*/ 2147483646 h 106"/>
                  <a:gd name="T10" fmla="*/ 2147483646 w 103"/>
                  <a:gd name="T11" fmla="*/ 2147483646 h 106"/>
                  <a:gd name="T12" fmla="*/ 2147483646 w 103"/>
                  <a:gd name="T13" fmla="*/ 2147483646 h 106"/>
                  <a:gd name="T14" fmla="*/ 2147483646 w 103"/>
                  <a:gd name="T15" fmla="*/ 2147483646 h 106"/>
                  <a:gd name="T16" fmla="*/ 2147483646 w 103"/>
                  <a:gd name="T17" fmla="*/ 2147483646 h 106"/>
                  <a:gd name="T18" fmla="*/ 2147483646 w 103"/>
                  <a:gd name="T19" fmla="*/ 2147483646 h 106"/>
                  <a:gd name="T20" fmla="*/ 2147483646 w 103"/>
                  <a:gd name="T21" fmla="*/ 2147483646 h 106"/>
                  <a:gd name="T22" fmla="*/ 2147483646 w 103"/>
                  <a:gd name="T23" fmla="*/ 2147483646 h 106"/>
                  <a:gd name="T24" fmla="*/ 2147483646 w 103"/>
                  <a:gd name="T25" fmla="*/ 2147483646 h 106"/>
                  <a:gd name="T26" fmla="*/ 2147483646 w 103"/>
                  <a:gd name="T27" fmla="*/ 2147483646 h 106"/>
                  <a:gd name="T28" fmla="*/ 2147483646 w 103"/>
                  <a:gd name="T29" fmla="*/ 2147483646 h 106"/>
                  <a:gd name="T30" fmla="*/ 2147483646 w 103"/>
                  <a:gd name="T31" fmla="*/ 2147483646 h 106"/>
                  <a:gd name="T32" fmla="*/ 2147483646 w 103"/>
                  <a:gd name="T33" fmla="*/ 2147483646 h 10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3"/>
                  <a:gd name="T52" fmla="*/ 0 h 106"/>
                  <a:gd name="T53" fmla="*/ 103 w 103"/>
                  <a:gd name="T54" fmla="*/ 106 h 10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3" h="106">
                    <a:moveTo>
                      <a:pt x="63" y="106"/>
                    </a:moveTo>
                    <a:cubicBezTo>
                      <a:pt x="55" y="106"/>
                      <a:pt x="47" y="102"/>
                      <a:pt x="40" y="96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0" y="56"/>
                      <a:pt x="0" y="50"/>
                      <a:pt x="4" y="47"/>
                    </a:cubicBezTo>
                    <a:cubicBezTo>
                      <a:pt x="7" y="43"/>
                      <a:pt x="13" y="43"/>
                      <a:pt x="16" y="47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6" y="86"/>
                      <a:pt x="60" y="88"/>
                      <a:pt x="64" y="88"/>
                    </a:cubicBezTo>
                    <a:cubicBezTo>
                      <a:pt x="66" y="88"/>
                      <a:pt x="72" y="85"/>
                      <a:pt x="76" y="79"/>
                    </a:cubicBezTo>
                    <a:cubicBezTo>
                      <a:pt x="81" y="74"/>
                      <a:pt x="84" y="61"/>
                      <a:pt x="74" y="50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7" y="13"/>
                      <a:pt x="37" y="7"/>
                      <a:pt x="41" y="3"/>
                    </a:cubicBezTo>
                    <a:cubicBezTo>
                      <a:pt x="44" y="0"/>
                      <a:pt x="50" y="0"/>
                      <a:pt x="53" y="4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7" y="38"/>
                      <a:pt x="88" y="38"/>
                      <a:pt x="88" y="38"/>
                    </a:cubicBezTo>
                    <a:cubicBezTo>
                      <a:pt x="103" y="56"/>
                      <a:pt x="101" y="78"/>
                      <a:pt x="90" y="91"/>
                    </a:cubicBezTo>
                    <a:cubicBezTo>
                      <a:pt x="83" y="99"/>
                      <a:pt x="73" y="105"/>
                      <a:pt x="65" y="106"/>
                    </a:cubicBezTo>
                    <a:cubicBezTo>
                      <a:pt x="64" y="106"/>
                      <a:pt x="64" y="106"/>
                      <a:pt x="63" y="10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1704" tIns="60852" rIns="121704" bIns="60852"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39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Freeform 203">
                <a:extLst>
                  <a:ext uri="{FF2B5EF4-FFF2-40B4-BE49-F238E27FC236}">
                    <a16:creationId xmlns:a16="http://schemas.microsoft.com/office/drawing/2014/main" id="{A4B7614A-2340-4944-9198-3680236F2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100" y="2103439"/>
                <a:ext cx="111125" cy="100013"/>
              </a:xfrm>
              <a:custGeom>
                <a:avLst/>
                <a:gdLst>
                  <a:gd name="T0" fmla="*/ 2147483646 w 79"/>
                  <a:gd name="T1" fmla="*/ 2147483646 h 71"/>
                  <a:gd name="T2" fmla="*/ 2147483646 w 79"/>
                  <a:gd name="T3" fmla="*/ 2147483646 h 71"/>
                  <a:gd name="T4" fmla="*/ 2147483646 w 79"/>
                  <a:gd name="T5" fmla="*/ 2147483646 h 71"/>
                  <a:gd name="T6" fmla="*/ 2147483646 w 79"/>
                  <a:gd name="T7" fmla="*/ 2147483646 h 71"/>
                  <a:gd name="T8" fmla="*/ 2147483646 w 79"/>
                  <a:gd name="T9" fmla="*/ 2147483646 h 71"/>
                  <a:gd name="T10" fmla="*/ 2147483646 w 79"/>
                  <a:gd name="T11" fmla="*/ 2147483646 h 71"/>
                  <a:gd name="T12" fmla="*/ 2147483646 w 79"/>
                  <a:gd name="T13" fmla="*/ 2147483646 h 71"/>
                  <a:gd name="T14" fmla="*/ 2147483646 w 79"/>
                  <a:gd name="T15" fmla="*/ 2147483646 h 71"/>
                  <a:gd name="T16" fmla="*/ 2147483646 w 79"/>
                  <a:gd name="T17" fmla="*/ 2147483646 h 71"/>
                  <a:gd name="T18" fmla="*/ 2147483646 w 79"/>
                  <a:gd name="T19" fmla="*/ 2147483646 h 71"/>
                  <a:gd name="T20" fmla="*/ 2147483646 w 79"/>
                  <a:gd name="T21" fmla="*/ 2147483646 h 71"/>
                  <a:gd name="T22" fmla="*/ 2147483646 w 79"/>
                  <a:gd name="T23" fmla="*/ 2147483646 h 71"/>
                  <a:gd name="T24" fmla="*/ 2147483646 w 79"/>
                  <a:gd name="T25" fmla="*/ 2147483646 h 7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9"/>
                  <a:gd name="T40" fmla="*/ 0 h 71"/>
                  <a:gd name="T41" fmla="*/ 79 w 79"/>
                  <a:gd name="T42" fmla="*/ 71 h 7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9" h="71">
                    <a:moveTo>
                      <a:pt x="44" y="71"/>
                    </a:moveTo>
                    <a:cubicBezTo>
                      <a:pt x="43" y="71"/>
                      <a:pt x="42" y="70"/>
                      <a:pt x="41" y="70"/>
                    </a:cubicBezTo>
                    <a:cubicBezTo>
                      <a:pt x="27" y="69"/>
                      <a:pt x="4" y="50"/>
                      <a:pt x="4" y="49"/>
                    </a:cubicBezTo>
                    <a:cubicBezTo>
                      <a:pt x="0" y="46"/>
                      <a:pt x="0" y="40"/>
                      <a:pt x="4" y="37"/>
                    </a:cubicBezTo>
                    <a:cubicBezTo>
                      <a:pt x="7" y="33"/>
                      <a:pt x="13" y="33"/>
                      <a:pt x="16" y="37"/>
                    </a:cubicBezTo>
                    <a:cubicBezTo>
                      <a:pt x="21" y="41"/>
                      <a:pt x="37" y="52"/>
                      <a:pt x="42" y="52"/>
                    </a:cubicBezTo>
                    <a:cubicBezTo>
                      <a:pt x="42" y="52"/>
                      <a:pt x="43" y="52"/>
                      <a:pt x="44" y="53"/>
                    </a:cubicBezTo>
                    <a:cubicBezTo>
                      <a:pt x="45" y="52"/>
                      <a:pt x="48" y="51"/>
                      <a:pt x="53" y="44"/>
                    </a:cubicBezTo>
                    <a:cubicBezTo>
                      <a:pt x="58" y="39"/>
                      <a:pt x="60" y="27"/>
                      <a:pt x="50" y="16"/>
                    </a:cubicBezTo>
                    <a:cubicBezTo>
                      <a:pt x="46" y="13"/>
                      <a:pt x="46" y="7"/>
                      <a:pt x="49" y="4"/>
                    </a:cubicBezTo>
                    <a:cubicBezTo>
                      <a:pt x="53" y="0"/>
                      <a:pt x="59" y="0"/>
                      <a:pt x="62" y="3"/>
                    </a:cubicBezTo>
                    <a:cubicBezTo>
                      <a:pt x="79" y="20"/>
                      <a:pt x="78" y="42"/>
                      <a:pt x="67" y="55"/>
                    </a:cubicBezTo>
                    <a:cubicBezTo>
                      <a:pt x="64" y="59"/>
                      <a:pt x="55" y="71"/>
                      <a:pt x="44" y="7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1704" tIns="60852" rIns="121704" bIns="60852"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39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Freeform 204">
                <a:extLst>
                  <a:ext uri="{FF2B5EF4-FFF2-40B4-BE49-F238E27FC236}">
                    <a16:creationId xmlns:a16="http://schemas.microsoft.com/office/drawing/2014/main" id="{24C711FC-358E-4D40-81F8-A670A855FC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62200" y="1946276"/>
                <a:ext cx="266700" cy="255588"/>
              </a:xfrm>
              <a:custGeom>
                <a:avLst/>
                <a:gdLst>
                  <a:gd name="T0" fmla="*/ 2147483646 w 191"/>
                  <a:gd name="T1" fmla="*/ 2147483646 h 183"/>
                  <a:gd name="T2" fmla="*/ 2147483646 w 191"/>
                  <a:gd name="T3" fmla="*/ 2147483646 h 183"/>
                  <a:gd name="T4" fmla="*/ 2147483646 w 191"/>
                  <a:gd name="T5" fmla="*/ 2147483646 h 183"/>
                  <a:gd name="T6" fmla="*/ 2147483646 w 191"/>
                  <a:gd name="T7" fmla="*/ 2147483646 h 183"/>
                  <a:gd name="T8" fmla="*/ 2147483646 w 191"/>
                  <a:gd name="T9" fmla="*/ 2147483646 h 183"/>
                  <a:gd name="T10" fmla="*/ 2147483646 w 191"/>
                  <a:gd name="T11" fmla="*/ 2147483646 h 183"/>
                  <a:gd name="T12" fmla="*/ 2147483646 w 191"/>
                  <a:gd name="T13" fmla="*/ 2147483646 h 183"/>
                  <a:gd name="T14" fmla="*/ 2147483646 w 191"/>
                  <a:gd name="T15" fmla="*/ 2147483646 h 183"/>
                  <a:gd name="T16" fmla="*/ 2147483646 w 191"/>
                  <a:gd name="T17" fmla="*/ 2147483646 h 183"/>
                  <a:gd name="T18" fmla="*/ 2147483646 w 191"/>
                  <a:gd name="T19" fmla="*/ 2147483646 h 183"/>
                  <a:gd name="T20" fmla="*/ 2147483646 w 191"/>
                  <a:gd name="T21" fmla="*/ 2147483646 h 183"/>
                  <a:gd name="T22" fmla="*/ 2147483646 w 191"/>
                  <a:gd name="T23" fmla="*/ 2147483646 h 183"/>
                  <a:gd name="T24" fmla="*/ 2147483646 w 191"/>
                  <a:gd name="T25" fmla="*/ 2147483646 h 183"/>
                  <a:gd name="T26" fmla="*/ 2147483646 w 191"/>
                  <a:gd name="T27" fmla="*/ 2147483646 h 183"/>
                  <a:gd name="T28" fmla="*/ 2147483646 w 191"/>
                  <a:gd name="T29" fmla="*/ 2147483646 h 183"/>
                  <a:gd name="T30" fmla="*/ 2147483646 w 191"/>
                  <a:gd name="T31" fmla="*/ 2147483646 h 183"/>
                  <a:gd name="T32" fmla="*/ 2147483646 w 191"/>
                  <a:gd name="T33" fmla="*/ 2147483646 h 183"/>
                  <a:gd name="T34" fmla="*/ 2147483646 w 191"/>
                  <a:gd name="T35" fmla="*/ 2147483646 h 183"/>
                  <a:gd name="T36" fmla="*/ 2147483646 w 191"/>
                  <a:gd name="T37" fmla="*/ 2147483646 h 183"/>
                  <a:gd name="T38" fmla="*/ 2147483646 w 191"/>
                  <a:gd name="T39" fmla="*/ 2147483646 h 183"/>
                  <a:gd name="T40" fmla="*/ 2147483646 w 191"/>
                  <a:gd name="T41" fmla="*/ 2147483646 h 183"/>
                  <a:gd name="T42" fmla="*/ 2147483646 w 191"/>
                  <a:gd name="T43" fmla="*/ 2147483646 h 183"/>
                  <a:gd name="T44" fmla="*/ 2147483646 w 191"/>
                  <a:gd name="T45" fmla="*/ 2147483646 h 183"/>
                  <a:gd name="T46" fmla="*/ 2147483646 w 191"/>
                  <a:gd name="T47" fmla="*/ 2147483646 h 183"/>
                  <a:gd name="T48" fmla="*/ 2147483646 w 191"/>
                  <a:gd name="T49" fmla="*/ 2147483646 h 183"/>
                  <a:gd name="T50" fmla="*/ 2147483646 w 191"/>
                  <a:gd name="T51" fmla="*/ 2147483646 h 183"/>
                  <a:gd name="T52" fmla="*/ 2147483646 w 191"/>
                  <a:gd name="T53" fmla="*/ 2147483646 h 183"/>
                  <a:gd name="T54" fmla="*/ 2147483646 w 191"/>
                  <a:gd name="T55" fmla="*/ 2147483646 h 183"/>
                  <a:gd name="T56" fmla="*/ 2147483646 w 191"/>
                  <a:gd name="T57" fmla="*/ 2147483646 h 183"/>
                  <a:gd name="T58" fmla="*/ 2147483646 w 191"/>
                  <a:gd name="T59" fmla="*/ 2147483646 h 183"/>
                  <a:gd name="T60" fmla="*/ 2147483646 w 191"/>
                  <a:gd name="T61" fmla="*/ 2147483646 h 183"/>
                  <a:gd name="T62" fmla="*/ 2147483646 w 191"/>
                  <a:gd name="T63" fmla="*/ 2147483646 h 183"/>
                  <a:gd name="T64" fmla="*/ 2147483646 w 191"/>
                  <a:gd name="T65" fmla="*/ 2147483646 h 183"/>
                  <a:gd name="T66" fmla="*/ 2147483646 w 191"/>
                  <a:gd name="T67" fmla="*/ 2147483646 h 183"/>
                  <a:gd name="T68" fmla="*/ 2147483646 w 191"/>
                  <a:gd name="T69" fmla="*/ 2147483646 h 183"/>
                  <a:gd name="T70" fmla="*/ 2147483646 w 191"/>
                  <a:gd name="T71" fmla="*/ 2147483646 h 183"/>
                  <a:gd name="T72" fmla="*/ 2147483646 w 191"/>
                  <a:gd name="T73" fmla="*/ 2147483646 h 183"/>
                  <a:gd name="T74" fmla="*/ 2147483646 w 191"/>
                  <a:gd name="T75" fmla="*/ 2147483646 h 183"/>
                  <a:gd name="T76" fmla="*/ 2147483646 w 191"/>
                  <a:gd name="T77" fmla="*/ 2147483646 h 183"/>
                  <a:gd name="T78" fmla="*/ 2147483646 w 191"/>
                  <a:gd name="T79" fmla="*/ 2147483646 h 183"/>
                  <a:gd name="T80" fmla="*/ 2147483646 w 191"/>
                  <a:gd name="T81" fmla="*/ 2147483646 h 183"/>
                  <a:gd name="T82" fmla="*/ 2147483646 w 191"/>
                  <a:gd name="T83" fmla="*/ 2147483646 h 183"/>
                  <a:gd name="T84" fmla="*/ 2147483646 w 191"/>
                  <a:gd name="T85" fmla="*/ 2147483646 h 183"/>
                  <a:gd name="T86" fmla="*/ 2147483646 w 191"/>
                  <a:gd name="T87" fmla="*/ 2147483646 h 183"/>
                  <a:gd name="T88" fmla="*/ 2147483646 w 191"/>
                  <a:gd name="T89" fmla="*/ 2147483646 h 183"/>
                  <a:gd name="T90" fmla="*/ 2147483646 w 191"/>
                  <a:gd name="T91" fmla="*/ 2147483646 h 183"/>
                  <a:gd name="T92" fmla="*/ 2147483646 w 191"/>
                  <a:gd name="T93" fmla="*/ 2147483646 h 183"/>
                  <a:gd name="T94" fmla="*/ 2147483646 w 191"/>
                  <a:gd name="T95" fmla="*/ 2147483646 h 183"/>
                  <a:gd name="T96" fmla="*/ 2147483646 w 191"/>
                  <a:gd name="T97" fmla="*/ 2147483646 h 183"/>
                  <a:gd name="T98" fmla="*/ 2147483646 w 191"/>
                  <a:gd name="T99" fmla="*/ 2147483646 h 183"/>
                  <a:gd name="T100" fmla="*/ 2147483646 w 191"/>
                  <a:gd name="T101" fmla="*/ 2147483646 h 183"/>
                  <a:gd name="T102" fmla="*/ 2147483646 w 191"/>
                  <a:gd name="T103" fmla="*/ 2147483646 h 183"/>
                  <a:gd name="T104" fmla="*/ 2147483646 w 191"/>
                  <a:gd name="T105" fmla="*/ 2147483646 h 183"/>
                  <a:gd name="T106" fmla="*/ 2147483646 w 191"/>
                  <a:gd name="T107" fmla="*/ 2147483646 h 183"/>
                  <a:gd name="T108" fmla="*/ 2147483646 w 191"/>
                  <a:gd name="T109" fmla="*/ 2147483646 h 18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91"/>
                  <a:gd name="T166" fmla="*/ 0 h 183"/>
                  <a:gd name="T167" fmla="*/ 191 w 191"/>
                  <a:gd name="T168" fmla="*/ 183 h 18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91" h="183">
                    <a:moveTo>
                      <a:pt x="136" y="183"/>
                    </a:moveTo>
                    <a:cubicBezTo>
                      <a:pt x="126" y="183"/>
                      <a:pt x="116" y="177"/>
                      <a:pt x="108" y="165"/>
                    </a:cubicBezTo>
                    <a:cubicBezTo>
                      <a:pt x="105" y="162"/>
                      <a:pt x="104" y="158"/>
                      <a:pt x="103" y="154"/>
                    </a:cubicBezTo>
                    <a:cubicBezTo>
                      <a:pt x="97" y="154"/>
                      <a:pt x="90" y="153"/>
                      <a:pt x="84" y="148"/>
                    </a:cubicBezTo>
                    <a:cubicBezTo>
                      <a:pt x="78" y="143"/>
                      <a:pt x="75" y="137"/>
                      <a:pt x="74" y="131"/>
                    </a:cubicBezTo>
                    <a:cubicBezTo>
                      <a:pt x="67" y="130"/>
                      <a:pt x="60" y="126"/>
                      <a:pt x="51" y="119"/>
                    </a:cubicBezTo>
                    <a:cubicBezTo>
                      <a:pt x="44" y="113"/>
                      <a:pt x="41" y="106"/>
                      <a:pt x="40" y="101"/>
                    </a:cubicBezTo>
                    <a:cubicBezTo>
                      <a:pt x="34" y="99"/>
                      <a:pt x="26" y="95"/>
                      <a:pt x="18" y="87"/>
                    </a:cubicBezTo>
                    <a:cubicBezTo>
                      <a:pt x="0" y="66"/>
                      <a:pt x="18" y="47"/>
                      <a:pt x="35" y="29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53" y="9"/>
                      <a:pt x="68" y="0"/>
                      <a:pt x="88" y="10"/>
                    </a:cubicBezTo>
                    <a:cubicBezTo>
                      <a:pt x="95" y="13"/>
                      <a:pt x="99" y="17"/>
                      <a:pt x="102" y="22"/>
                    </a:cubicBezTo>
                    <a:cubicBezTo>
                      <a:pt x="107" y="19"/>
                      <a:pt x="112" y="17"/>
                      <a:pt x="117" y="17"/>
                    </a:cubicBezTo>
                    <a:cubicBezTo>
                      <a:pt x="125" y="17"/>
                      <a:pt x="135" y="19"/>
                      <a:pt x="144" y="30"/>
                    </a:cubicBezTo>
                    <a:cubicBezTo>
                      <a:pt x="154" y="42"/>
                      <a:pt x="154" y="54"/>
                      <a:pt x="151" y="62"/>
                    </a:cubicBezTo>
                    <a:cubicBezTo>
                      <a:pt x="155" y="64"/>
                      <a:pt x="160" y="68"/>
                      <a:pt x="164" y="73"/>
                    </a:cubicBezTo>
                    <a:cubicBezTo>
                      <a:pt x="171" y="81"/>
                      <a:pt x="171" y="92"/>
                      <a:pt x="169" y="100"/>
                    </a:cubicBezTo>
                    <a:cubicBezTo>
                      <a:pt x="174" y="103"/>
                      <a:pt x="178" y="107"/>
                      <a:pt x="182" y="112"/>
                    </a:cubicBezTo>
                    <a:cubicBezTo>
                      <a:pt x="188" y="122"/>
                      <a:pt x="191" y="135"/>
                      <a:pt x="188" y="142"/>
                    </a:cubicBezTo>
                    <a:cubicBezTo>
                      <a:pt x="185" y="151"/>
                      <a:pt x="164" y="170"/>
                      <a:pt x="152" y="178"/>
                    </a:cubicBezTo>
                    <a:cubicBezTo>
                      <a:pt x="147" y="182"/>
                      <a:pt x="142" y="183"/>
                      <a:pt x="136" y="183"/>
                    </a:cubicBezTo>
                    <a:close/>
                    <a:moveTo>
                      <a:pt x="122" y="150"/>
                    </a:moveTo>
                    <a:cubicBezTo>
                      <a:pt x="121" y="151"/>
                      <a:pt x="121" y="153"/>
                      <a:pt x="123" y="155"/>
                    </a:cubicBezTo>
                    <a:cubicBezTo>
                      <a:pt x="129" y="165"/>
                      <a:pt x="136" y="167"/>
                      <a:pt x="142" y="163"/>
                    </a:cubicBezTo>
                    <a:cubicBezTo>
                      <a:pt x="154" y="155"/>
                      <a:pt x="168" y="141"/>
                      <a:pt x="171" y="136"/>
                    </a:cubicBezTo>
                    <a:cubicBezTo>
                      <a:pt x="171" y="134"/>
                      <a:pt x="170" y="126"/>
                      <a:pt x="165" y="120"/>
                    </a:cubicBezTo>
                    <a:cubicBezTo>
                      <a:pt x="163" y="117"/>
                      <a:pt x="160" y="116"/>
                      <a:pt x="157" y="116"/>
                    </a:cubicBezTo>
                    <a:cubicBezTo>
                      <a:pt x="154" y="115"/>
                      <a:pt x="151" y="114"/>
                      <a:pt x="149" y="111"/>
                    </a:cubicBezTo>
                    <a:cubicBezTo>
                      <a:pt x="148" y="109"/>
                      <a:pt x="148" y="105"/>
                      <a:pt x="149" y="103"/>
                    </a:cubicBezTo>
                    <a:cubicBezTo>
                      <a:pt x="151" y="99"/>
                      <a:pt x="154" y="88"/>
                      <a:pt x="150" y="84"/>
                    </a:cubicBezTo>
                    <a:cubicBezTo>
                      <a:pt x="144" y="77"/>
                      <a:pt x="137" y="76"/>
                      <a:pt x="137" y="76"/>
                    </a:cubicBezTo>
                    <a:cubicBezTo>
                      <a:pt x="133" y="76"/>
                      <a:pt x="130" y="74"/>
                      <a:pt x="129" y="70"/>
                    </a:cubicBezTo>
                    <a:cubicBezTo>
                      <a:pt x="128" y="67"/>
                      <a:pt x="129" y="64"/>
                      <a:pt x="131" y="61"/>
                    </a:cubicBezTo>
                    <a:cubicBezTo>
                      <a:pt x="133" y="59"/>
                      <a:pt x="138" y="52"/>
                      <a:pt x="130" y="42"/>
                    </a:cubicBezTo>
                    <a:cubicBezTo>
                      <a:pt x="127" y="37"/>
                      <a:pt x="123" y="35"/>
                      <a:pt x="118" y="35"/>
                    </a:cubicBezTo>
                    <a:cubicBezTo>
                      <a:pt x="112" y="35"/>
                      <a:pt x="107" y="39"/>
                      <a:pt x="104" y="43"/>
                    </a:cubicBezTo>
                    <a:cubicBezTo>
                      <a:pt x="102" y="46"/>
                      <a:pt x="98" y="47"/>
                      <a:pt x="94" y="46"/>
                    </a:cubicBezTo>
                    <a:cubicBezTo>
                      <a:pt x="90" y="44"/>
                      <a:pt x="88" y="41"/>
                      <a:pt x="88" y="37"/>
                    </a:cubicBezTo>
                    <a:cubicBezTo>
                      <a:pt x="88" y="36"/>
                      <a:pt x="88" y="29"/>
                      <a:pt x="80" y="26"/>
                    </a:cubicBezTo>
                    <a:cubicBezTo>
                      <a:pt x="73" y="22"/>
                      <a:pt x="67" y="21"/>
                      <a:pt x="49" y="40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28" y="62"/>
                      <a:pt x="26" y="68"/>
                      <a:pt x="32" y="75"/>
                    </a:cubicBezTo>
                    <a:cubicBezTo>
                      <a:pt x="40" y="85"/>
                      <a:pt x="47" y="83"/>
                      <a:pt x="47" y="83"/>
                    </a:cubicBezTo>
                    <a:cubicBezTo>
                      <a:pt x="51" y="81"/>
                      <a:pt x="55" y="82"/>
                      <a:pt x="58" y="85"/>
                    </a:cubicBezTo>
                    <a:cubicBezTo>
                      <a:pt x="60" y="88"/>
                      <a:pt x="60" y="92"/>
                      <a:pt x="58" y="95"/>
                    </a:cubicBezTo>
                    <a:cubicBezTo>
                      <a:pt x="58" y="96"/>
                      <a:pt x="57" y="100"/>
                      <a:pt x="63" y="106"/>
                    </a:cubicBezTo>
                    <a:cubicBezTo>
                      <a:pt x="72" y="113"/>
                      <a:pt x="77" y="114"/>
                      <a:pt x="79" y="113"/>
                    </a:cubicBezTo>
                    <a:cubicBezTo>
                      <a:pt x="82" y="111"/>
                      <a:pt x="86" y="112"/>
                      <a:pt x="88" y="114"/>
                    </a:cubicBezTo>
                    <a:cubicBezTo>
                      <a:pt x="91" y="116"/>
                      <a:pt x="92" y="120"/>
                      <a:pt x="92" y="123"/>
                    </a:cubicBezTo>
                    <a:cubicBezTo>
                      <a:pt x="91" y="124"/>
                      <a:pt x="90" y="129"/>
                      <a:pt x="96" y="134"/>
                    </a:cubicBezTo>
                    <a:cubicBezTo>
                      <a:pt x="102" y="139"/>
                      <a:pt x="112" y="135"/>
                      <a:pt x="112" y="135"/>
                    </a:cubicBezTo>
                    <a:cubicBezTo>
                      <a:pt x="116" y="134"/>
                      <a:pt x="121" y="135"/>
                      <a:pt x="123" y="139"/>
                    </a:cubicBezTo>
                    <a:cubicBezTo>
                      <a:pt x="126" y="143"/>
                      <a:pt x="125" y="147"/>
                      <a:pt x="122" y="150"/>
                    </a:cubicBezTo>
                    <a:close/>
                    <a:moveTo>
                      <a:pt x="171" y="136"/>
                    </a:moveTo>
                    <a:cubicBezTo>
                      <a:pt x="171" y="136"/>
                      <a:pt x="171" y="136"/>
                      <a:pt x="171" y="13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1704" tIns="60852" rIns="121704" bIns="60852"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39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Freeform 205">
                <a:extLst>
                  <a:ext uri="{FF2B5EF4-FFF2-40B4-BE49-F238E27FC236}">
                    <a16:creationId xmlns:a16="http://schemas.microsoft.com/office/drawing/2014/main" id="{AE2DDB76-8C54-480D-9D72-1E2447404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2525" y="1979614"/>
                <a:ext cx="93663" cy="101600"/>
              </a:xfrm>
              <a:custGeom>
                <a:avLst/>
                <a:gdLst>
                  <a:gd name="T0" fmla="*/ 2147483646 w 67"/>
                  <a:gd name="T1" fmla="*/ 2147483646 h 73"/>
                  <a:gd name="T2" fmla="*/ 2147483646 w 67"/>
                  <a:gd name="T3" fmla="*/ 2147483646 h 73"/>
                  <a:gd name="T4" fmla="*/ 2147483646 w 67"/>
                  <a:gd name="T5" fmla="*/ 2147483646 h 73"/>
                  <a:gd name="T6" fmla="*/ 2147483646 w 67"/>
                  <a:gd name="T7" fmla="*/ 2147483646 h 73"/>
                  <a:gd name="T8" fmla="*/ 2147483646 w 67"/>
                  <a:gd name="T9" fmla="*/ 2147483646 h 73"/>
                  <a:gd name="T10" fmla="*/ 2147483646 w 67"/>
                  <a:gd name="T11" fmla="*/ 2147483646 h 73"/>
                  <a:gd name="T12" fmla="*/ 2147483646 w 67"/>
                  <a:gd name="T13" fmla="*/ 2147483646 h 73"/>
                  <a:gd name="T14" fmla="*/ 2147483646 w 67"/>
                  <a:gd name="T15" fmla="*/ 2147483646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7"/>
                  <a:gd name="T25" fmla="*/ 0 h 73"/>
                  <a:gd name="T26" fmla="*/ 67 w 67"/>
                  <a:gd name="T27" fmla="*/ 73 h 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7" h="73">
                    <a:moveTo>
                      <a:pt x="10" y="73"/>
                    </a:moveTo>
                    <a:cubicBezTo>
                      <a:pt x="8" y="73"/>
                      <a:pt x="6" y="72"/>
                      <a:pt x="4" y="71"/>
                    </a:cubicBezTo>
                    <a:cubicBezTo>
                      <a:pt x="1" y="67"/>
                      <a:pt x="0" y="62"/>
                      <a:pt x="4" y="58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3" y="0"/>
                      <a:pt x="59" y="0"/>
                      <a:pt x="63" y="3"/>
                    </a:cubicBezTo>
                    <a:cubicBezTo>
                      <a:pt x="67" y="6"/>
                      <a:pt x="67" y="12"/>
                      <a:pt x="64" y="16"/>
                    </a:cubicBezTo>
                    <a:cubicBezTo>
                      <a:pt x="17" y="70"/>
                      <a:pt x="17" y="70"/>
                      <a:pt x="17" y="70"/>
                    </a:cubicBezTo>
                    <a:cubicBezTo>
                      <a:pt x="15" y="72"/>
                      <a:pt x="13" y="73"/>
                      <a:pt x="10" y="7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1704" tIns="60852" rIns="121704" bIns="60852"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39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Freeform 206">
                <a:extLst>
                  <a:ext uri="{FF2B5EF4-FFF2-40B4-BE49-F238E27FC236}">
                    <a16:creationId xmlns:a16="http://schemas.microsoft.com/office/drawing/2014/main" id="{A897240B-0B38-428F-8169-90375A50E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975" y="2017714"/>
                <a:ext cx="111125" cy="106363"/>
              </a:xfrm>
              <a:custGeom>
                <a:avLst/>
                <a:gdLst>
                  <a:gd name="T0" fmla="*/ 2147483646 w 79"/>
                  <a:gd name="T1" fmla="*/ 2147483646 h 77"/>
                  <a:gd name="T2" fmla="*/ 2147483646 w 79"/>
                  <a:gd name="T3" fmla="*/ 2147483646 h 77"/>
                  <a:gd name="T4" fmla="*/ 2147483646 w 79"/>
                  <a:gd name="T5" fmla="*/ 2147483646 h 77"/>
                  <a:gd name="T6" fmla="*/ 2147483646 w 79"/>
                  <a:gd name="T7" fmla="*/ 2147483646 h 77"/>
                  <a:gd name="T8" fmla="*/ 2147483646 w 79"/>
                  <a:gd name="T9" fmla="*/ 2147483646 h 77"/>
                  <a:gd name="T10" fmla="*/ 2147483646 w 79"/>
                  <a:gd name="T11" fmla="*/ 2147483646 h 77"/>
                  <a:gd name="T12" fmla="*/ 2147483646 w 79"/>
                  <a:gd name="T13" fmla="*/ 2147483646 h 77"/>
                  <a:gd name="T14" fmla="*/ 2147483646 w 79"/>
                  <a:gd name="T15" fmla="*/ 2147483646 h 7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9"/>
                  <a:gd name="T25" fmla="*/ 0 h 77"/>
                  <a:gd name="T26" fmla="*/ 79 w 79"/>
                  <a:gd name="T27" fmla="*/ 77 h 7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9" h="77">
                    <a:moveTo>
                      <a:pt x="10" y="77"/>
                    </a:moveTo>
                    <a:cubicBezTo>
                      <a:pt x="8" y="77"/>
                      <a:pt x="5" y="76"/>
                      <a:pt x="4" y="74"/>
                    </a:cubicBezTo>
                    <a:cubicBezTo>
                      <a:pt x="0" y="70"/>
                      <a:pt x="0" y="65"/>
                      <a:pt x="4" y="61"/>
                    </a:cubicBezTo>
                    <a:cubicBezTo>
                      <a:pt x="63" y="3"/>
                      <a:pt x="63" y="3"/>
                      <a:pt x="63" y="3"/>
                    </a:cubicBezTo>
                    <a:cubicBezTo>
                      <a:pt x="66" y="0"/>
                      <a:pt x="72" y="0"/>
                      <a:pt x="76" y="4"/>
                    </a:cubicBezTo>
                    <a:cubicBezTo>
                      <a:pt x="79" y="7"/>
                      <a:pt x="79" y="13"/>
                      <a:pt x="75" y="16"/>
                    </a:cubicBezTo>
                    <a:cubicBezTo>
                      <a:pt x="16" y="74"/>
                      <a:pt x="16" y="74"/>
                      <a:pt x="16" y="74"/>
                    </a:cubicBezTo>
                    <a:cubicBezTo>
                      <a:pt x="15" y="76"/>
                      <a:pt x="12" y="77"/>
                      <a:pt x="10" y="7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1704" tIns="60852" rIns="121704" bIns="60852"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39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Freeform 208">
                <a:extLst>
                  <a:ext uri="{FF2B5EF4-FFF2-40B4-BE49-F238E27FC236}">
                    <a16:creationId xmlns:a16="http://schemas.microsoft.com/office/drawing/2014/main" id="{97EF4357-FEA2-4167-AFB5-20CDEAAF4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3488" y="2076451"/>
                <a:ext cx="96838" cy="90488"/>
              </a:xfrm>
              <a:custGeom>
                <a:avLst/>
                <a:gdLst>
                  <a:gd name="T0" fmla="*/ 2147483646 w 69"/>
                  <a:gd name="T1" fmla="*/ 2147483646 h 65"/>
                  <a:gd name="T2" fmla="*/ 2147483646 w 69"/>
                  <a:gd name="T3" fmla="*/ 2147483646 h 65"/>
                  <a:gd name="T4" fmla="*/ 2147483646 w 69"/>
                  <a:gd name="T5" fmla="*/ 2147483646 h 65"/>
                  <a:gd name="T6" fmla="*/ 2147483646 w 69"/>
                  <a:gd name="T7" fmla="*/ 2147483646 h 65"/>
                  <a:gd name="T8" fmla="*/ 2147483646 w 69"/>
                  <a:gd name="T9" fmla="*/ 2147483646 h 65"/>
                  <a:gd name="T10" fmla="*/ 2147483646 w 69"/>
                  <a:gd name="T11" fmla="*/ 2147483646 h 65"/>
                  <a:gd name="T12" fmla="*/ 2147483646 w 69"/>
                  <a:gd name="T13" fmla="*/ 2147483646 h 65"/>
                  <a:gd name="T14" fmla="*/ 2147483646 w 69"/>
                  <a:gd name="T15" fmla="*/ 2147483646 h 6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9"/>
                  <a:gd name="T25" fmla="*/ 0 h 65"/>
                  <a:gd name="T26" fmla="*/ 69 w 69"/>
                  <a:gd name="T27" fmla="*/ 65 h 6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9" h="65">
                    <a:moveTo>
                      <a:pt x="10" y="65"/>
                    </a:moveTo>
                    <a:cubicBezTo>
                      <a:pt x="7" y="65"/>
                      <a:pt x="5" y="64"/>
                      <a:pt x="3" y="62"/>
                    </a:cubicBezTo>
                    <a:cubicBezTo>
                      <a:pt x="0" y="58"/>
                      <a:pt x="0" y="53"/>
                      <a:pt x="4" y="49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7" y="0"/>
                      <a:pt x="63" y="1"/>
                      <a:pt x="66" y="4"/>
                    </a:cubicBezTo>
                    <a:cubicBezTo>
                      <a:pt x="69" y="8"/>
                      <a:pt x="69" y="14"/>
                      <a:pt x="66" y="17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4" y="64"/>
                      <a:pt x="12" y="65"/>
                      <a:pt x="10" y="6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1704" tIns="60852" rIns="121704" bIns="60852"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39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0" name="文本框 180">
              <a:extLst>
                <a:ext uri="{FF2B5EF4-FFF2-40B4-BE49-F238E27FC236}">
                  <a16:creationId xmlns:a16="http://schemas.microsoft.com/office/drawing/2014/main" id="{E2DA6D60-38DF-48CF-8B18-F2A37BFABFAA}"/>
                </a:ext>
              </a:extLst>
            </p:cNvPr>
            <p:cNvSpPr txBox="1"/>
            <p:nvPr/>
          </p:nvSpPr>
          <p:spPr>
            <a:xfrm>
              <a:off x="4456073" y="3457932"/>
              <a:ext cx="432000" cy="236794"/>
            </a:xfrm>
            <a:prstGeom prst="rect">
              <a:avLst/>
            </a:prstGeom>
            <a:ln w="25400">
              <a:noFill/>
              <a:miter lim="400000"/>
            </a:ln>
            <a:effectLst>
              <a:outerShdw blurRad="635000" rotWithShape="0">
                <a:srgbClr val="FFFFFF"/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5812" tIns="25812" rIns="25812" bIns="25812" anchor="ctr">
              <a:noAutofit/>
            </a:bodyPr>
            <a:lstStyle>
              <a:lvl1pPr defTabSz="459488">
                <a:defRPr sz="3000">
                  <a:solidFill>
                    <a:srgbClr val="9F9FA0"/>
                  </a:solidFill>
                  <a:latin typeface="FZLanTingHeiS-R-GB"/>
                  <a:ea typeface="FZLanTingHeiS-R-GB"/>
                  <a:cs typeface="FZLanTingHeiS-R-GB"/>
                  <a:sym typeface="FZLanTingHeiS-R-GB"/>
                </a:defRPr>
              </a:lvl1pPr>
            </a:lstStyle>
            <a:p>
              <a:pPr marL="0" marR="0" lvl="0" indent="0" algn="ctr" defTabSz="11487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FZLanTingHeiS-R-GB"/>
                </a:rPr>
                <a:t>游戏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LanTingHeiS-R-GB"/>
              </a:endParaRPr>
            </a:p>
          </p:txBody>
        </p:sp>
        <p:sp>
          <p:nvSpPr>
            <p:cNvPr id="21" name="文本框 180">
              <a:extLst>
                <a:ext uri="{FF2B5EF4-FFF2-40B4-BE49-F238E27FC236}">
                  <a16:creationId xmlns:a16="http://schemas.microsoft.com/office/drawing/2014/main" id="{38FD7ABB-5A4F-43B5-8689-DC7DA9E2DA7A}"/>
                </a:ext>
              </a:extLst>
            </p:cNvPr>
            <p:cNvSpPr txBox="1"/>
            <p:nvPr/>
          </p:nvSpPr>
          <p:spPr>
            <a:xfrm>
              <a:off x="3391014" y="3457932"/>
              <a:ext cx="432000" cy="236794"/>
            </a:xfrm>
            <a:prstGeom prst="rect">
              <a:avLst/>
            </a:prstGeom>
            <a:ln w="25400">
              <a:noFill/>
              <a:miter lim="400000"/>
            </a:ln>
            <a:effectLst>
              <a:outerShdw blurRad="635000" rotWithShape="0">
                <a:srgbClr val="FFFFFF"/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5812" tIns="25812" rIns="25812" bIns="25812" anchor="ctr">
              <a:noAutofit/>
            </a:bodyPr>
            <a:lstStyle>
              <a:lvl1pPr defTabSz="459488">
                <a:defRPr sz="3000">
                  <a:solidFill>
                    <a:srgbClr val="9F9FA0"/>
                  </a:solidFill>
                  <a:latin typeface="FZLanTingHeiS-R-GB"/>
                  <a:ea typeface="FZLanTingHeiS-R-GB"/>
                  <a:cs typeface="FZLanTingHeiS-R-GB"/>
                  <a:sym typeface="FZLanTingHeiS-R-GB"/>
                </a:defRPr>
              </a:lvl1pPr>
            </a:lstStyle>
            <a:p>
              <a:pPr marL="0" marR="0" lvl="0" indent="0" algn="ctr" defTabSz="11487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FZLanTingHeiS-R-GB"/>
                </a:rPr>
                <a:t>社交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LanTingHeiS-R-GB"/>
              </a:endParaRPr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769207A2-1687-48EB-BAB5-02038DDDE3B1}"/>
              </a:ext>
            </a:extLst>
          </p:cNvPr>
          <p:cNvSpPr/>
          <p:nvPr/>
        </p:nvSpPr>
        <p:spPr>
          <a:xfrm>
            <a:off x="610185" y="4561380"/>
            <a:ext cx="5174403" cy="1296000"/>
          </a:xfrm>
          <a:prstGeom prst="rect">
            <a:avLst/>
          </a:prstGeom>
        </p:spPr>
        <p:txBody>
          <a:bodyPr wrap="square" tIns="36000" bIns="36000">
            <a:noAutofit/>
          </a:bodyPr>
          <a:lstStyle/>
          <a:p>
            <a:pPr marL="0" marR="0" lvl="0" indent="0" algn="ctr" defTabSz="9144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行业数字化转型加速，关键基础设施、数据要素化等面临新的数字空间的网络攻击，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密码体系需要为各行各业的数字化转型保驾护航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8FA412A-B5EE-466C-BA84-DFCEC7E97390}"/>
              </a:ext>
            </a:extLst>
          </p:cNvPr>
          <p:cNvGrpSpPr/>
          <p:nvPr/>
        </p:nvGrpSpPr>
        <p:grpSpPr>
          <a:xfrm>
            <a:off x="6731151" y="1640989"/>
            <a:ext cx="4847718" cy="2313463"/>
            <a:chOff x="6731151" y="1494479"/>
            <a:chExt cx="4847718" cy="2313463"/>
          </a:xfrm>
        </p:grpSpPr>
        <p:pic>
          <p:nvPicPr>
            <p:cNvPr id="67" name="Picture 2" descr="Ai, 人造的, 情报, 技术, cpu, 芯片图标在Artificial Intelligence">
              <a:extLst>
                <a:ext uri="{FF2B5EF4-FFF2-40B4-BE49-F238E27FC236}">
                  <a16:creationId xmlns:a16="http://schemas.microsoft.com/office/drawing/2014/main" id="{E87CFD02-8E54-4E85-BA6B-B160559F9DBF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7533" y="1494479"/>
              <a:ext cx="720000" cy="720000"/>
            </a:xfrm>
            <a:prstGeom prst="rect">
              <a:avLst/>
            </a:prstGeom>
            <a:solidFill>
              <a:schemeClr val="tx2"/>
            </a:solidFill>
          </p:spPr>
        </p:pic>
        <p:pic>
          <p:nvPicPr>
            <p:cNvPr id="68" name="Picture 2" descr="网络的, 确认, 框, 区块链, 技术 图标">
              <a:extLst>
                <a:ext uri="{FF2B5EF4-FFF2-40B4-BE49-F238E27FC236}">
                  <a16:creationId xmlns:a16="http://schemas.microsoft.com/office/drawing/2014/main" id="{9F4A641C-DF01-4275-AEDB-042385C79E79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087" y="1494479"/>
              <a:ext cx="720000" cy="720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</p:pic>
        <p:sp>
          <p:nvSpPr>
            <p:cNvPr id="69" name="进程…">
              <a:extLst>
                <a:ext uri="{FF2B5EF4-FFF2-40B4-BE49-F238E27FC236}">
                  <a16:creationId xmlns:a16="http://schemas.microsoft.com/office/drawing/2014/main" id="{C4653121-5118-4EC7-A557-D1A1D6B2859F}"/>
                </a:ext>
              </a:extLst>
            </p:cNvPr>
            <p:cNvSpPr txBox="1"/>
            <p:nvPr/>
          </p:nvSpPr>
          <p:spPr>
            <a:xfrm>
              <a:off x="8903009" y="3375942"/>
              <a:ext cx="1044000" cy="432000"/>
            </a:xfrm>
            <a:prstGeom prst="rect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72000" rIns="72000" rtlCol="0" anchor="ctr"/>
            <a:lstStyle>
              <a:defPPr>
                <a:defRPr lang="en-US"/>
              </a:defPPr>
              <a:lvl1pPr algn="ctr" defTabSz="91366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 sz="1000" b="1" kern="0">
                  <a:solidFill>
                    <a:prstClr val="black"/>
                  </a:solidFill>
                  <a:latin typeface="微软雅黑" panose="020B0503020204020204" pitchFamily="34" charset="-122"/>
                </a:defRPr>
              </a:lvl1pPr>
            </a:lstStyle>
            <a:p>
              <a:pPr marL="0" marR="0" lvl="0" indent="0" algn="ctr" defTabSz="91366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FZLanTingHeiS-R-GB"/>
                </a:rPr>
                <a:t>可搜索加密</a:t>
              </a:r>
            </a:p>
          </p:txBody>
        </p:sp>
        <p:sp>
          <p:nvSpPr>
            <p:cNvPr id="70" name="进程…">
              <a:extLst>
                <a:ext uri="{FF2B5EF4-FFF2-40B4-BE49-F238E27FC236}">
                  <a16:creationId xmlns:a16="http://schemas.microsoft.com/office/drawing/2014/main" id="{0002F96F-603B-4C23-8559-1C35C9FB5817}"/>
                </a:ext>
              </a:extLst>
            </p:cNvPr>
            <p:cNvSpPr txBox="1"/>
            <p:nvPr/>
          </p:nvSpPr>
          <p:spPr>
            <a:xfrm>
              <a:off x="6731151" y="3375942"/>
              <a:ext cx="864000" cy="432000"/>
            </a:xfrm>
            <a:prstGeom prst="rect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72000" rIns="72000" rtlCol="0" anchor="ctr"/>
            <a:lstStyle>
              <a:defPPr>
                <a:defRPr lang="en-US"/>
              </a:defPPr>
              <a:lvl1pPr algn="ctr" defTabSz="91366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 sz="1000" b="1" kern="0">
                  <a:solidFill>
                    <a:prstClr val="black"/>
                  </a:solidFill>
                  <a:latin typeface="微软雅黑" panose="020B0503020204020204" pitchFamily="34" charset="-122"/>
                </a:defRPr>
              </a:lvl1pPr>
            </a:lstStyle>
            <a:p>
              <a:pPr marL="0" marR="0" lvl="0" indent="0" algn="ctr" defTabSz="91366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FZLanTingHeiS-R-GB"/>
                </a:rPr>
                <a:t>同态加密</a:t>
              </a:r>
            </a:p>
          </p:txBody>
        </p:sp>
        <p:sp>
          <p:nvSpPr>
            <p:cNvPr id="71" name="进程…">
              <a:extLst>
                <a:ext uri="{FF2B5EF4-FFF2-40B4-BE49-F238E27FC236}">
                  <a16:creationId xmlns:a16="http://schemas.microsoft.com/office/drawing/2014/main" id="{FDA3C17C-CB6C-4BC3-A71F-6327EF2EBC79}"/>
                </a:ext>
              </a:extLst>
            </p:cNvPr>
            <p:cNvSpPr txBox="1"/>
            <p:nvPr/>
          </p:nvSpPr>
          <p:spPr>
            <a:xfrm>
              <a:off x="7637080" y="3375942"/>
              <a:ext cx="1224000" cy="432000"/>
            </a:xfrm>
            <a:prstGeom prst="rect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72000" rIns="72000" rtlCol="0" anchor="ctr"/>
            <a:lstStyle>
              <a:defPPr>
                <a:defRPr lang="en-US"/>
              </a:defPPr>
              <a:lvl1pPr algn="ctr" defTabSz="91366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 sz="1000" b="1" kern="0">
                  <a:solidFill>
                    <a:prstClr val="black"/>
                  </a:solidFill>
                  <a:latin typeface="微软雅黑" panose="020B0503020204020204" pitchFamily="34" charset="-122"/>
                </a:defRPr>
              </a:lvl1pPr>
            </a:lstStyle>
            <a:p>
              <a:pPr marL="0" marR="0" lvl="0" indent="0" algn="ctr" defTabSz="91366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FZLanTingHeiS-R-GB"/>
                </a:rPr>
                <a:t>安全多方计算</a:t>
              </a:r>
            </a:p>
          </p:txBody>
        </p:sp>
        <p:sp>
          <p:nvSpPr>
            <p:cNvPr id="72" name="进程…">
              <a:extLst>
                <a:ext uri="{FF2B5EF4-FFF2-40B4-BE49-F238E27FC236}">
                  <a16:creationId xmlns:a16="http://schemas.microsoft.com/office/drawing/2014/main" id="{B51DADC7-27E9-4CFA-BB65-45DC41C473C5}"/>
                </a:ext>
              </a:extLst>
            </p:cNvPr>
            <p:cNvSpPr txBox="1"/>
            <p:nvPr/>
          </p:nvSpPr>
          <p:spPr>
            <a:xfrm>
              <a:off x="9988938" y="3375942"/>
              <a:ext cx="1044000" cy="432000"/>
            </a:xfrm>
            <a:prstGeom prst="rect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72000" rIns="72000" rtlCol="0" anchor="ctr"/>
            <a:lstStyle>
              <a:defPPr>
                <a:defRPr lang="en-US"/>
              </a:defPPr>
              <a:lvl1pPr algn="ctr" defTabSz="91366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 sz="1000" b="1" kern="0">
                  <a:solidFill>
                    <a:prstClr val="black"/>
                  </a:solidFill>
                  <a:latin typeface="微软雅黑" panose="020B0503020204020204" pitchFamily="34" charset="-122"/>
                </a:defRPr>
              </a:lvl1pPr>
            </a:lstStyle>
            <a:p>
              <a:pPr marL="0" marR="0" lvl="0" indent="0" algn="ctr" defTabSz="91366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FZLanTingHeiS-R-GB"/>
                </a:rPr>
                <a:t>后量子密码</a:t>
              </a:r>
            </a:p>
          </p:txBody>
        </p:sp>
        <p:sp>
          <p:nvSpPr>
            <p:cNvPr id="73" name="进程…">
              <a:extLst>
                <a:ext uri="{FF2B5EF4-FFF2-40B4-BE49-F238E27FC236}">
                  <a16:creationId xmlns:a16="http://schemas.microsoft.com/office/drawing/2014/main" id="{626DA7DD-CF09-4EC4-AE08-C0B35D2031AA}"/>
                </a:ext>
              </a:extLst>
            </p:cNvPr>
            <p:cNvSpPr txBox="1"/>
            <p:nvPr/>
          </p:nvSpPr>
          <p:spPr>
            <a:xfrm>
              <a:off x="11074869" y="3375942"/>
              <a:ext cx="504000" cy="432000"/>
            </a:xfrm>
            <a:prstGeom prst="rect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72000" rIns="72000" rtlCol="0" anchor="ctr"/>
            <a:lstStyle>
              <a:defPPr>
                <a:defRPr lang="en-US"/>
              </a:defPPr>
              <a:lvl1pPr algn="ctr" defTabSz="91366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 sz="1000" b="1" kern="0">
                  <a:solidFill>
                    <a:prstClr val="black"/>
                  </a:solidFill>
                  <a:latin typeface="微软雅黑" panose="020B0503020204020204" pitchFamily="34" charset="-122"/>
                </a:defRPr>
              </a:lvl1pPr>
            </a:lstStyle>
            <a:p>
              <a:pPr marL="0" marR="0" lvl="0" indent="0" algn="ctr" defTabSz="91366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FZLanTingHeiS-R-GB"/>
                </a:rPr>
                <a:t>……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LanTingHeiS-R-GB"/>
              </a:endParaRPr>
            </a:p>
          </p:txBody>
        </p:sp>
        <p:pic>
          <p:nvPicPr>
            <p:cNvPr id="74" name="Picture 4" descr="团队图标">
              <a:extLst>
                <a:ext uri="{FF2B5EF4-FFF2-40B4-BE49-F238E27FC236}">
                  <a16:creationId xmlns:a16="http://schemas.microsoft.com/office/drawing/2014/main" id="{76628AC7-AE75-4B3F-A59C-3F0A2D657C3F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5195" y="1494479"/>
              <a:ext cx="720000" cy="720000"/>
            </a:xfrm>
            <a:prstGeom prst="rect">
              <a:avLst/>
            </a:prstGeom>
            <a:solidFill>
              <a:schemeClr val="tx2"/>
            </a:solidFill>
          </p:spPr>
        </p:pic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26100DA3-9476-4BA2-A1A5-9769A44D03BB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985"/>
            <a:stretch/>
          </p:blipFill>
          <p:spPr>
            <a:xfrm>
              <a:off x="9242641" y="1494479"/>
              <a:ext cx="720000" cy="720000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76" name="箭头: 左弧形 75">
              <a:extLst>
                <a:ext uri="{FF2B5EF4-FFF2-40B4-BE49-F238E27FC236}">
                  <a16:creationId xmlns:a16="http://schemas.microsoft.com/office/drawing/2014/main" id="{7D7EE19E-6E85-4359-A07F-5890CF79644C}"/>
                </a:ext>
              </a:extLst>
            </p:cNvPr>
            <p:cNvSpPr/>
            <p:nvPr/>
          </p:nvSpPr>
          <p:spPr>
            <a:xfrm rot="21423490">
              <a:off x="8210313" y="2303261"/>
              <a:ext cx="720000" cy="1125457"/>
            </a:xfrm>
            <a:prstGeom prst="curvedRightArrow">
              <a:avLst/>
            </a:prstGeom>
            <a:solidFill>
              <a:srgbClr val="F2F2F2"/>
            </a:solidFill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7" name="箭头: 左弧形 76">
              <a:extLst>
                <a:ext uri="{FF2B5EF4-FFF2-40B4-BE49-F238E27FC236}">
                  <a16:creationId xmlns:a16="http://schemas.microsoft.com/office/drawing/2014/main" id="{E9DA7782-B8D1-4E71-B6CE-03D09A98572E}"/>
                </a:ext>
              </a:extLst>
            </p:cNvPr>
            <p:cNvSpPr/>
            <p:nvPr/>
          </p:nvSpPr>
          <p:spPr>
            <a:xfrm rot="10413610">
              <a:off x="9046584" y="2163782"/>
              <a:ext cx="720000" cy="1125457"/>
            </a:xfrm>
            <a:prstGeom prst="curvedRightArrow">
              <a:avLst/>
            </a:prstGeom>
            <a:solidFill>
              <a:srgbClr val="F2F2F2"/>
            </a:solidFill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8A9F940B-7759-4E60-9AC6-BF28FE7AC2B6}"/>
                </a:ext>
              </a:extLst>
            </p:cNvPr>
            <p:cNvSpPr/>
            <p:nvPr/>
          </p:nvSpPr>
          <p:spPr>
            <a:xfrm>
              <a:off x="7332296" y="2611095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新诉求</a:t>
              </a: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313A272-9722-494F-8A00-8CA7063A84DF}"/>
                </a:ext>
              </a:extLst>
            </p:cNvPr>
            <p:cNvSpPr/>
            <p:nvPr/>
          </p:nvSpPr>
          <p:spPr>
            <a:xfrm>
              <a:off x="9764935" y="2611095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促进发展</a:t>
              </a:r>
            </a:p>
          </p:txBody>
        </p:sp>
      </p:grpSp>
      <p:pic>
        <p:nvPicPr>
          <p:cNvPr id="80" name="图片 79">
            <a:extLst>
              <a:ext uri="{FF2B5EF4-FFF2-40B4-BE49-F238E27FC236}">
                <a16:creationId xmlns:a16="http://schemas.microsoft.com/office/drawing/2014/main" id="{32364673-0C44-4F05-B27E-31E40C59E9A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6">
            <a:duotone>
              <a:prstClr val="black"/>
              <a:srgbClr val="0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502511" y="3068223"/>
            <a:ext cx="540000" cy="54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901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EBFA0CF6-701A-4355-A2CA-48D7A5CBF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804" y="384969"/>
            <a:ext cx="10979208" cy="993400"/>
          </a:xfrm>
        </p:spPr>
        <p:txBody>
          <a:bodyPr>
            <a:normAutofit/>
          </a:bodyPr>
          <a:lstStyle/>
          <a:p>
            <a:pPr lvl="0" defTabSz="912938">
              <a:lnSpc>
                <a:spcPct val="130000"/>
              </a:lnSpc>
              <a:defRPr/>
            </a:pPr>
            <a:r>
              <a:rPr lang="zh-CN" altLang="en-US" sz="2400" b="1" kern="0" dirty="0">
                <a:sym typeface="Arial" panose="020B0604020202020204" pitchFamily="34" charset="0"/>
              </a:rPr>
              <a:t>随着各行业数字化转型深入以及商密算法推广，对开源密码库提出更多诉求</a:t>
            </a:r>
            <a:endParaRPr lang="en-US" altLang="zh-CN" sz="2400" kern="0" dirty="0">
              <a:sym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3A1E3E1-4D6F-4B50-9016-13484C5EC49E}"/>
              </a:ext>
            </a:extLst>
          </p:cNvPr>
          <p:cNvGrpSpPr/>
          <p:nvPr/>
        </p:nvGrpSpPr>
        <p:grpSpPr>
          <a:xfrm>
            <a:off x="443754" y="4037028"/>
            <a:ext cx="5811107" cy="1181912"/>
            <a:chOff x="527958" y="3195679"/>
            <a:chExt cx="5811107" cy="1181912"/>
          </a:xfrm>
        </p:grpSpPr>
        <p:sp>
          <p:nvSpPr>
            <p:cNvPr id="6" name="PA-椭圆 531">
              <a:extLst>
                <a:ext uri="{FF2B5EF4-FFF2-40B4-BE49-F238E27FC236}">
                  <a16:creationId xmlns:a16="http://schemas.microsoft.com/office/drawing/2014/main" id="{1B0618B3-DAD8-4B83-AD5C-3FE88F502CB9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 rot="10800000" flipH="1">
              <a:off x="527958" y="3195679"/>
              <a:ext cx="5811107" cy="1181912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lumMod val="65000"/>
                    <a:alpha val="48000"/>
                  </a:srgbClr>
                </a:gs>
              </a:gsLst>
              <a:lin ang="16200000" scaled="0"/>
            </a:gradFill>
            <a:ln w="6350" cap="flat" cmpd="sng" algn="ctr"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DDDDDD">
                      <a:lumMod val="50000"/>
                    </a:srgbClr>
                  </a:gs>
                </a:gsLst>
                <a:lin ang="162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112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Helvetica Neue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FD97D61-1C80-42E0-B6AF-B1F62C002742}"/>
                </a:ext>
              </a:extLst>
            </p:cNvPr>
            <p:cNvSpPr txBox="1"/>
            <p:nvPr/>
          </p:nvSpPr>
          <p:spPr>
            <a:xfrm>
              <a:off x="989000" y="3383283"/>
              <a:ext cx="954107" cy="880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软件完整性</a:t>
              </a:r>
              <a:endParaRPr kumimoji="0" lang="en-US" altLang="zh-C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lvl="0" indent="0" algn="ctr" defTabSz="91447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安全启动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lvl="0" indent="0" algn="ctr" defTabSz="91447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可信启动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lvl="0" indent="0" algn="ctr" defTabSz="91447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……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612CBBC-F23A-4300-8954-41262718846A}"/>
                </a:ext>
              </a:extLst>
            </p:cNvPr>
            <p:cNvSpPr txBox="1"/>
            <p:nvPr/>
          </p:nvSpPr>
          <p:spPr>
            <a:xfrm>
              <a:off x="3796165" y="3383283"/>
              <a:ext cx="1107996" cy="880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通信协议安全</a:t>
              </a:r>
              <a:endParaRPr kumimoji="0" lang="en-US" altLang="zh-C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lvl="0" indent="0" algn="ctr" defTabSz="91447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BGP</a:t>
              </a: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邻居认证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lvl="0" indent="0" algn="ctr" defTabSz="91447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OSPF</a:t>
              </a: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邻居认证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lvl="0" indent="0" algn="ctr" defTabSz="91447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……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EBEAF2E-7BF1-45B3-B80C-E55857CF6628}"/>
                </a:ext>
              </a:extLst>
            </p:cNvPr>
            <p:cNvSpPr txBox="1"/>
            <p:nvPr/>
          </p:nvSpPr>
          <p:spPr>
            <a:xfrm>
              <a:off x="4783183" y="3383283"/>
              <a:ext cx="1107996" cy="880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管理通道安全</a:t>
              </a:r>
              <a:endParaRPr kumimoji="0" lang="en-US" altLang="zh-C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lvl="0" indent="0" algn="ctr" defTabSz="91447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SNMPv3</a:t>
              </a:r>
            </a:p>
            <a:p>
              <a:pPr marL="0" marR="0" lvl="0" indent="0" algn="ctr" defTabSz="91447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SSH</a:t>
              </a:r>
            </a:p>
            <a:p>
              <a:pPr marL="0" marR="0" lvl="0" indent="0" algn="ctr" defTabSz="91447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……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9A81DA6-15E7-4A2C-8219-0010E1438018}"/>
                </a:ext>
              </a:extLst>
            </p:cNvPr>
            <p:cNvSpPr txBox="1"/>
            <p:nvPr/>
          </p:nvSpPr>
          <p:spPr>
            <a:xfrm>
              <a:off x="1822129" y="3383283"/>
              <a:ext cx="1107996" cy="880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数据加密存储</a:t>
              </a:r>
              <a:endParaRPr kumimoji="0" lang="en-US" altLang="zh-C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lvl="0" indent="0" algn="ctr" defTabSz="91447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SMB</a:t>
              </a:r>
            </a:p>
            <a:p>
              <a:pPr marL="0" marR="0" lvl="0" indent="0" algn="ctr" defTabSz="91447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ISCSI</a:t>
              </a:r>
            </a:p>
            <a:p>
              <a:pPr marL="0" marR="0" lvl="0" indent="0" algn="ctr" defTabSz="91447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……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29E1B06-46DB-4DC9-B7A5-3E93A7CD307C}"/>
                </a:ext>
              </a:extLst>
            </p:cNvPr>
            <p:cNvSpPr txBox="1"/>
            <p:nvPr/>
          </p:nvSpPr>
          <p:spPr>
            <a:xfrm>
              <a:off x="2809147" y="3383283"/>
              <a:ext cx="1107996" cy="880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数据传输安全</a:t>
              </a:r>
              <a:endParaRPr kumimoji="0" lang="en-US" altLang="zh-C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lvl="0" indent="0" algn="ctr" defTabSz="91447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空口加密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lvl="0" indent="0" algn="ctr" defTabSz="91447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5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IPSec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/TLS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lvl="0" indent="0" algn="ctr" defTabSz="91447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……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DDD47DC-F8B4-45D5-9854-71249FE229C4}"/>
                </a:ext>
              </a:extLst>
            </p:cNvPr>
            <p:cNvSpPr txBox="1"/>
            <p:nvPr/>
          </p:nvSpPr>
          <p:spPr>
            <a:xfrm>
              <a:off x="5770200" y="3669772"/>
              <a:ext cx="4764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……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3" name="矩形 163">
            <a:extLst>
              <a:ext uri="{FF2B5EF4-FFF2-40B4-BE49-F238E27FC236}">
                <a16:creationId xmlns:a16="http://schemas.microsoft.com/office/drawing/2014/main" id="{020AE42F-E9BF-4FE6-9916-7C0F17883416}"/>
              </a:ext>
            </a:extLst>
          </p:cNvPr>
          <p:cNvSpPr/>
          <p:nvPr/>
        </p:nvSpPr>
        <p:spPr>
          <a:xfrm>
            <a:off x="1242186" y="1351532"/>
            <a:ext cx="307657" cy="184594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0" marR="0" lvl="0" indent="0" algn="ctr" defTabSz="1216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政府</a:t>
            </a:r>
          </a:p>
        </p:txBody>
      </p:sp>
      <p:grpSp>
        <p:nvGrpSpPr>
          <p:cNvPr id="14" name="组合 171">
            <a:extLst>
              <a:ext uri="{FF2B5EF4-FFF2-40B4-BE49-F238E27FC236}">
                <a16:creationId xmlns:a16="http://schemas.microsoft.com/office/drawing/2014/main" id="{FA4FC40E-F3AE-4D42-BFB6-A491A7AA89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72897" y="1617236"/>
            <a:ext cx="247455" cy="270706"/>
            <a:chOff x="5334000" y="2203450"/>
            <a:chExt cx="631825" cy="693738"/>
          </a:xfrm>
          <a:solidFill>
            <a:schemeClr val="tx2">
              <a:lumMod val="85000"/>
            </a:schemeClr>
          </a:solidFill>
        </p:grpSpPr>
        <p:sp>
          <p:nvSpPr>
            <p:cNvPr id="15" name="Freeform 123">
              <a:extLst>
                <a:ext uri="{FF2B5EF4-FFF2-40B4-BE49-F238E27FC236}">
                  <a16:creationId xmlns:a16="http://schemas.microsoft.com/office/drawing/2014/main" id="{D7213A03-BF5C-4C7E-9D23-5C134E7E4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4000" y="2203450"/>
              <a:ext cx="631825" cy="693738"/>
            </a:xfrm>
            <a:custGeom>
              <a:avLst/>
              <a:gdLst>
                <a:gd name="T0" fmla="*/ 2147483646 w 1509"/>
                <a:gd name="T1" fmla="*/ 2147483646 h 1651"/>
                <a:gd name="T2" fmla="*/ 2147483646 w 1509"/>
                <a:gd name="T3" fmla="*/ 2147483646 h 1651"/>
                <a:gd name="T4" fmla="*/ 2147483646 w 1509"/>
                <a:gd name="T5" fmla="*/ 2147483646 h 1651"/>
                <a:gd name="T6" fmla="*/ 2147483646 w 1509"/>
                <a:gd name="T7" fmla="*/ 2147483646 h 1651"/>
                <a:gd name="T8" fmla="*/ 2147483646 w 1509"/>
                <a:gd name="T9" fmla="*/ 2147483646 h 1651"/>
                <a:gd name="T10" fmla="*/ 2147483646 w 1509"/>
                <a:gd name="T11" fmla="*/ 2147483646 h 1651"/>
                <a:gd name="T12" fmla="*/ 2147483646 w 1509"/>
                <a:gd name="T13" fmla="*/ 2147483646 h 1651"/>
                <a:gd name="T14" fmla="*/ 2147483646 w 1509"/>
                <a:gd name="T15" fmla="*/ 2147483646 h 1651"/>
                <a:gd name="T16" fmla="*/ 2147483646 w 1509"/>
                <a:gd name="T17" fmla="*/ 0 h 1651"/>
                <a:gd name="T18" fmla="*/ 2147483646 w 1509"/>
                <a:gd name="T19" fmla="*/ 2147483646 h 1651"/>
                <a:gd name="T20" fmla="*/ 2147483646 w 1509"/>
                <a:gd name="T21" fmla="*/ 2147483646 h 1651"/>
                <a:gd name="T22" fmla="*/ 2147483646 w 1509"/>
                <a:gd name="T23" fmla="*/ 2147483646 h 1651"/>
                <a:gd name="T24" fmla="*/ 2147483646 w 1509"/>
                <a:gd name="T25" fmla="*/ 2147483646 h 1651"/>
                <a:gd name="T26" fmla="*/ 2147483646 w 1509"/>
                <a:gd name="T27" fmla="*/ 2147483646 h 1651"/>
                <a:gd name="T28" fmla="*/ 2147483646 w 1509"/>
                <a:gd name="T29" fmla="*/ 2147483646 h 1651"/>
                <a:gd name="T30" fmla="*/ 0 w 1509"/>
                <a:gd name="T31" fmla="*/ 2147483646 h 1651"/>
                <a:gd name="T32" fmla="*/ 2147483646 w 1509"/>
                <a:gd name="T33" fmla="*/ 2147483646 h 1651"/>
                <a:gd name="T34" fmla="*/ 2147483646 w 1509"/>
                <a:gd name="T35" fmla="*/ 2147483646 h 1651"/>
                <a:gd name="T36" fmla="*/ 0 w 1509"/>
                <a:gd name="T37" fmla="*/ 2147483646 h 1651"/>
                <a:gd name="T38" fmla="*/ 2147483646 w 1509"/>
                <a:gd name="T39" fmla="*/ 2147483646 h 1651"/>
                <a:gd name="T40" fmla="*/ 2147483646 w 1509"/>
                <a:gd name="T41" fmla="*/ 2147483646 h 1651"/>
                <a:gd name="T42" fmla="*/ 2147483646 w 1509"/>
                <a:gd name="T43" fmla="*/ 2147483646 h 1651"/>
                <a:gd name="T44" fmla="*/ 2147483646 w 1509"/>
                <a:gd name="T45" fmla="*/ 2147483646 h 1651"/>
                <a:gd name="T46" fmla="*/ 2147483646 w 1509"/>
                <a:gd name="T47" fmla="*/ 2147483646 h 1651"/>
                <a:gd name="T48" fmla="*/ 2147483646 w 1509"/>
                <a:gd name="T49" fmla="*/ 2147483646 h 1651"/>
                <a:gd name="T50" fmla="*/ 2147483646 w 1509"/>
                <a:gd name="T51" fmla="*/ 2147483646 h 1651"/>
                <a:gd name="T52" fmla="*/ 2147483646 w 1509"/>
                <a:gd name="T53" fmla="*/ 2147483646 h 1651"/>
                <a:gd name="T54" fmla="*/ 2147483646 w 1509"/>
                <a:gd name="T55" fmla="*/ 2147483646 h 1651"/>
                <a:gd name="T56" fmla="*/ 2147483646 w 1509"/>
                <a:gd name="T57" fmla="*/ 2147483646 h 1651"/>
                <a:gd name="T58" fmla="*/ 2147483646 w 1509"/>
                <a:gd name="T59" fmla="*/ 2147483646 h 1651"/>
                <a:gd name="T60" fmla="*/ 2147483646 w 1509"/>
                <a:gd name="T61" fmla="*/ 2147483646 h 1651"/>
                <a:gd name="T62" fmla="*/ 2147483646 w 1509"/>
                <a:gd name="T63" fmla="*/ 2147483646 h 1651"/>
                <a:gd name="T64" fmla="*/ 2147483646 w 1509"/>
                <a:gd name="T65" fmla="*/ 2147483646 h 1651"/>
                <a:gd name="T66" fmla="*/ 2147483646 w 1509"/>
                <a:gd name="T67" fmla="*/ 2147483646 h 1651"/>
                <a:gd name="T68" fmla="*/ 2147483646 w 1509"/>
                <a:gd name="T69" fmla="*/ 2147483646 h 1651"/>
                <a:gd name="T70" fmla="*/ 2147483646 w 1509"/>
                <a:gd name="T71" fmla="*/ 2147483646 h 1651"/>
                <a:gd name="T72" fmla="*/ 2147483646 w 1509"/>
                <a:gd name="T73" fmla="*/ 2147483646 h 1651"/>
                <a:gd name="T74" fmla="*/ 2147483646 w 1509"/>
                <a:gd name="T75" fmla="*/ 2147483646 h 1651"/>
                <a:gd name="T76" fmla="*/ 2147483646 w 1509"/>
                <a:gd name="T77" fmla="*/ 2147483646 h 1651"/>
                <a:gd name="T78" fmla="*/ 2147483646 w 1509"/>
                <a:gd name="T79" fmla="*/ 2147483646 h 1651"/>
                <a:gd name="T80" fmla="*/ 2147483646 w 1509"/>
                <a:gd name="T81" fmla="*/ 2147483646 h 1651"/>
                <a:gd name="T82" fmla="*/ 2147483646 w 1509"/>
                <a:gd name="T83" fmla="*/ 2147483646 h 1651"/>
                <a:gd name="T84" fmla="*/ 2147483646 w 1509"/>
                <a:gd name="T85" fmla="*/ 2147483646 h 1651"/>
                <a:gd name="T86" fmla="*/ 2147483646 w 1509"/>
                <a:gd name="T87" fmla="*/ 2147483646 h 1651"/>
                <a:gd name="T88" fmla="*/ 2147483646 w 1509"/>
                <a:gd name="T89" fmla="*/ 2147483646 h 1651"/>
                <a:gd name="T90" fmla="*/ 2147483646 w 1509"/>
                <a:gd name="T91" fmla="*/ 2147483646 h 1651"/>
                <a:gd name="T92" fmla="*/ 2147483646 w 1509"/>
                <a:gd name="T93" fmla="*/ 2147483646 h 1651"/>
                <a:gd name="T94" fmla="*/ 2147483646 w 1509"/>
                <a:gd name="T95" fmla="*/ 2147483646 h 1651"/>
                <a:gd name="T96" fmla="*/ 2147483646 w 1509"/>
                <a:gd name="T97" fmla="*/ 2147483646 h 1651"/>
                <a:gd name="T98" fmla="*/ 2147483646 w 1509"/>
                <a:gd name="T99" fmla="*/ 2147483646 h 165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09"/>
                <a:gd name="T151" fmla="*/ 0 h 1651"/>
                <a:gd name="T152" fmla="*/ 1509 w 1509"/>
                <a:gd name="T153" fmla="*/ 1651 h 165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09" h="1651">
                  <a:moveTo>
                    <a:pt x="1475" y="987"/>
                  </a:moveTo>
                  <a:lnTo>
                    <a:pt x="1475" y="987"/>
                  </a:lnTo>
                  <a:cubicBezTo>
                    <a:pt x="1494" y="987"/>
                    <a:pt x="1509" y="972"/>
                    <a:pt x="1509" y="954"/>
                  </a:cubicBezTo>
                  <a:lnTo>
                    <a:pt x="1509" y="847"/>
                  </a:lnTo>
                  <a:cubicBezTo>
                    <a:pt x="1509" y="831"/>
                    <a:pt x="1497" y="817"/>
                    <a:pt x="1481" y="814"/>
                  </a:cubicBezTo>
                  <a:lnTo>
                    <a:pt x="1160" y="756"/>
                  </a:lnTo>
                  <a:lnTo>
                    <a:pt x="1160" y="661"/>
                  </a:lnTo>
                  <a:lnTo>
                    <a:pt x="1177" y="661"/>
                  </a:lnTo>
                  <a:cubicBezTo>
                    <a:pt x="1195" y="661"/>
                    <a:pt x="1210" y="646"/>
                    <a:pt x="1210" y="628"/>
                  </a:cubicBezTo>
                  <a:lnTo>
                    <a:pt x="1210" y="520"/>
                  </a:lnTo>
                  <a:cubicBezTo>
                    <a:pt x="1210" y="501"/>
                    <a:pt x="1195" y="486"/>
                    <a:pt x="1177" y="486"/>
                  </a:cubicBezTo>
                  <a:lnTo>
                    <a:pt x="1153" y="486"/>
                  </a:lnTo>
                  <a:cubicBezTo>
                    <a:pt x="1103" y="295"/>
                    <a:pt x="956" y="218"/>
                    <a:pt x="897" y="195"/>
                  </a:cubicBezTo>
                  <a:lnTo>
                    <a:pt x="897" y="173"/>
                  </a:lnTo>
                  <a:cubicBezTo>
                    <a:pt x="897" y="154"/>
                    <a:pt x="882" y="139"/>
                    <a:pt x="863" y="139"/>
                  </a:cubicBezTo>
                  <a:lnTo>
                    <a:pt x="827" y="139"/>
                  </a:lnTo>
                  <a:lnTo>
                    <a:pt x="786" y="23"/>
                  </a:lnTo>
                  <a:cubicBezTo>
                    <a:pt x="781" y="9"/>
                    <a:pt x="769" y="0"/>
                    <a:pt x="754" y="0"/>
                  </a:cubicBezTo>
                  <a:cubicBezTo>
                    <a:pt x="740" y="0"/>
                    <a:pt x="728" y="9"/>
                    <a:pt x="723" y="23"/>
                  </a:cubicBezTo>
                  <a:lnTo>
                    <a:pt x="682" y="139"/>
                  </a:lnTo>
                  <a:lnTo>
                    <a:pt x="645" y="139"/>
                  </a:lnTo>
                  <a:cubicBezTo>
                    <a:pt x="627" y="139"/>
                    <a:pt x="612" y="154"/>
                    <a:pt x="612" y="173"/>
                  </a:cubicBezTo>
                  <a:lnTo>
                    <a:pt x="612" y="195"/>
                  </a:lnTo>
                  <a:cubicBezTo>
                    <a:pt x="553" y="218"/>
                    <a:pt x="406" y="295"/>
                    <a:pt x="356" y="486"/>
                  </a:cubicBezTo>
                  <a:lnTo>
                    <a:pt x="332" y="486"/>
                  </a:lnTo>
                  <a:cubicBezTo>
                    <a:pt x="314" y="486"/>
                    <a:pt x="299" y="501"/>
                    <a:pt x="299" y="520"/>
                  </a:cubicBezTo>
                  <a:lnTo>
                    <a:pt x="299" y="628"/>
                  </a:lnTo>
                  <a:cubicBezTo>
                    <a:pt x="299" y="646"/>
                    <a:pt x="314" y="661"/>
                    <a:pt x="332" y="661"/>
                  </a:cubicBezTo>
                  <a:lnTo>
                    <a:pt x="349" y="661"/>
                  </a:lnTo>
                  <a:lnTo>
                    <a:pt x="349" y="756"/>
                  </a:lnTo>
                  <a:lnTo>
                    <a:pt x="28" y="814"/>
                  </a:lnTo>
                  <a:cubicBezTo>
                    <a:pt x="12" y="817"/>
                    <a:pt x="0" y="831"/>
                    <a:pt x="0" y="847"/>
                  </a:cubicBezTo>
                  <a:lnTo>
                    <a:pt x="0" y="954"/>
                  </a:lnTo>
                  <a:cubicBezTo>
                    <a:pt x="0" y="972"/>
                    <a:pt x="15" y="987"/>
                    <a:pt x="34" y="987"/>
                  </a:cubicBezTo>
                  <a:lnTo>
                    <a:pt x="84" y="987"/>
                  </a:lnTo>
                  <a:lnTo>
                    <a:pt x="84" y="1437"/>
                  </a:lnTo>
                  <a:lnTo>
                    <a:pt x="34" y="1437"/>
                  </a:lnTo>
                  <a:cubicBezTo>
                    <a:pt x="15" y="1437"/>
                    <a:pt x="0" y="1452"/>
                    <a:pt x="0" y="1471"/>
                  </a:cubicBezTo>
                  <a:lnTo>
                    <a:pt x="0" y="1582"/>
                  </a:lnTo>
                  <a:cubicBezTo>
                    <a:pt x="0" y="1600"/>
                    <a:pt x="15" y="1615"/>
                    <a:pt x="34" y="1615"/>
                  </a:cubicBezTo>
                  <a:lnTo>
                    <a:pt x="965" y="1615"/>
                  </a:lnTo>
                  <a:cubicBezTo>
                    <a:pt x="977" y="1637"/>
                    <a:pt x="999" y="1651"/>
                    <a:pt x="1026" y="1651"/>
                  </a:cubicBezTo>
                  <a:cubicBezTo>
                    <a:pt x="1064" y="1651"/>
                    <a:pt x="1095" y="1620"/>
                    <a:pt x="1095" y="1582"/>
                  </a:cubicBezTo>
                  <a:cubicBezTo>
                    <a:pt x="1095" y="1544"/>
                    <a:pt x="1064" y="1513"/>
                    <a:pt x="1026" y="1513"/>
                  </a:cubicBezTo>
                  <a:cubicBezTo>
                    <a:pt x="999" y="1513"/>
                    <a:pt x="977" y="1527"/>
                    <a:pt x="965" y="1549"/>
                  </a:cubicBezTo>
                  <a:lnTo>
                    <a:pt x="67" y="1549"/>
                  </a:lnTo>
                  <a:lnTo>
                    <a:pt x="67" y="1504"/>
                  </a:lnTo>
                  <a:lnTo>
                    <a:pt x="117" y="1504"/>
                  </a:lnTo>
                  <a:cubicBezTo>
                    <a:pt x="136" y="1504"/>
                    <a:pt x="151" y="1489"/>
                    <a:pt x="151" y="1471"/>
                  </a:cubicBezTo>
                  <a:lnTo>
                    <a:pt x="151" y="954"/>
                  </a:lnTo>
                  <a:cubicBezTo>
                    <a:pt x="151" y="935"/>
                    <a:pt x="136" y="921"/>
                    <a:pt x="117" y="921"/>
                  </a:cubicBezTo>
                  <a:lnTo>
                    <a:pt x="67" y="921"/>
                  </a:lnTo>
                  <a:lnTo>
                    <a:pt x="67" y="875"/>
                  </a:lnTo>
                  <a:lnTo>
                    <a:pt x="388" y="816"/>
                  </a:lnTo>
                  <a:cubicBezTo>
                    <a:pt x="404" y="813"/>
                    <a:pt x="416" y="799"/>
                    <a:pt x="416" y="783"/>
                  </a:cubicBezTo>
                  <a:lnTo>
                    <a:pt x="416" y="628"/>
                  </a:lnTo>
                  <a:cubicBezTo>
                    <a:pt x="416" y="609"/>
                    <a:pt x="401" y="594"/>
                    <a:pt x="382" y="594"/>
                  </a:cubicBezTo>
                  <a:lnTo>
                    <a:pt x="366" y="594"/>
                  </a:lnTo>
                  <a:lnTo>
                    <a:pt x="366" y="553"/>
                  </a:lnTo>
                  <a:lnTo>
                    <a:pt x="382" y="553"/>
                  </a:lnTo>
                  <a:cubicBezTo>
                    <a:pt x="398" y="553"/>
                    <a:pt x="412" y="542"/>
                    <a:pt x="415" y="526"/>
                  </a:cubicBezTo>
                  <a:cubicBezTo>
                    <a:pt x="459" y="309"/>
                    <a:pt x="646" y="253"/>
                    <a:pt x="654" y="251"/>
                  </a:cubicBezTo>
                  <a:cubicBezTo>
                    <a:pt x="669" y="247"/>
                    <a:pt x="679" y="234"/>
                    <a:pt x="679" y="219"/>
                  </a:cubicBezTo>
                  <a:lnTo>
                    <a:pt x="679" y="206"/>
                  </a:lnTo>
                  <a:lnTo>
                    <a:pt x="706" y="206"/>
                  </a:lnTo>
                  <a:cubicBezTo>
                    <a:pt x="720" y="206"/>
                    <a:pt x="733" y="197"/>
                    <a:pt x="737" y="184"/>
                  </a:cubicBezTo>
                  <a:lnTo>
                    <a:pt x="754" y="134"/>
                  </a:lnTo>
                  <a:lnTo>
                    <a:pt x="772" y="184"/>
                  </a:lnTo>
                  <a:cubicBezTo>
                    <a:pt x="776" y="197"/>
                    <a:pt x="789" y="206"/>
                    <a:pt x="803" y="206"/>
                  </a:cubicBezTo>
                  <a:lnTo>
                    <a:pt x="830" y="206"/>
                  </a:lnTo>
                  <a:lnTo>
                    <a:pt x="830" y="219"/>
                  </a:lnTo>
                  <a:cubicBezTo>
                    <a:pt x="830" y="234"/>
                    <a:pt x="840" y="247"/>
                    <a:pt x="855" y="251"/>
                  </a:cubicBezTo>
                  <a:cubicBezTo>
                    <a:pt x="857" y="251"/>
                    <a:pt x="1050" y="307"/>
                    <a:pt x="1094" y="526"/>
                  </a:cubicBezTo>
                  <a:cubicBezTo>
                    <a:pt x="1097" y="542"/>
                    <a:pt x="1111" y="553"/>
                    <a:pt x="1127" y="553"/>
                  </a:cubicBezTo>
                  <a:lnTo>
                    <a:pt x="1143" y="553"/>
                  </a:lnTo>
                  <a:lnTo>
                    <a:pt x="1143" y="594"/>
                  </a:lnTo>
                  <a:lnTo>
                    <a:pt x="1127" y="594"/>
                  </a:lnTo>
                  <a:cubicBezTo>
                    <a:pt x="1108" y="594"/>
                    <a:pt x="1093" y="609"/>
                    <a:pt x="1093" y="628"/>
                  </a:cubicBezTo>
                  <a:lnTo>
                    <a:pt x="1093" y="783"/>
                  </a:lnTo>
                  <a:cubicBezTo>
                    <a:pt x="1093" y="799"/>
                    <a:pt x="1105" y="813"/>
                    <a:pt x="1121" y="816"/>
                  </a:cubicBezTo>
                  <a:lnTo>
                    <a:pt x="1442" y="875"/>
                  </a:lnTo>
                  <a:lnTo>
                    <a:pt x="1442" y="921"/>
                  </a:lnTo>
                  <a:lnTo>
                    <a:pt x="1392" y="921"/>
                  </a:lnTo>
                  <a:cubicBezTo>
                    <a:pt x="1373" y="921"/>
                    <a:pt x="1358" y="935"/>
                    <a:pt x="1358" y="954"/>
                  </a:cubicBezTo>
                  <a:lnTo>
                    <a:pt x="1358" y="1471"/>
                  </a:lnTo>
                  <a:cubicBezTo>
                    <a:pt x="1358" y="1489"/>
                    <a:pt x="1373" y="1504"/>
                    <a:pt x="1392" y="1504"/>
                  </a:cubicBezTo>
                  <a:lnTo>
                    <a:pt x="1442" y="1504"/>
                  </a:lnTo>
                  <a:lnTo>
                    <a:pt x="1442" y="1549"/>
                  </a:lnTo>
                  <a:lnTo>
                    <a:pt x="1299" y="1549"/>
                  </a:lnTo>
                  <a:cubicBezTo>
                    <a:pt x="1287" y="1527"/>
                    <a:pt x="1265" y="1513"/>
                    <a:pt x="1239" y="1513"/>
                  </a:cubicBezTo>
                  <a:cubicBezTo>
                    <a:pt x="1200" y="1513"/>
                    <a:pt x="1169" y="1544"/>
                    <a:pt x="1169" y="1582"/>
                  </a:cubicBezTo>
                  <a:cubicBezTo>
                    <a:pt x="1169" y="1620"/>
                    <a:pt x="1200" y="1651"/>
                    <a:pt x="1239" y="1651"/>
                  </a:cubicBezTo>
                  <a:cubicBezTo>
                    <a:pt x="1265" y="1651"/>
                    <a:pt x="1287" y="1637"/>
                    <a:pt x="1299" y="1615"/>
                  </a:cubicBezTo>
                  <a:lnTo>
                    <a:pt x="1475" y="1615"/>
                  </a:lnTo>
                  <a:cubicBezTo>
                    <a:pt x="1494" y="1615"/>
                    <a:pt x="1509" y="1600"/>
                    <a:pt x="1509" y="1582"/>
                  </a:cubicBezTo>
                  <a:lnTo>
                    <a:pt x="1509" y="1471"/>
                  </a:lnTo>
                  <a:cubicBezTo>
                    <a:pt x="1509" y="1452"/>
                    <a:pt x="1494" y="1437"/>
                    <a:pt x="1475" y="1437"/>
                  </a:cubicBezTo>
                  <a:lnTo>
                    <a:pt x="1425" y="1437"/>
                  </a:lnTo>
                  <a:lnTo>
                    <a:pt x="1425" y="987"/>
                  </a:lnTo>
                  <a:lnTo>
                    <a:pt x="1475" y="987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Freeform 124">
              <a:extLst>
                <a:ext uri="{FF2B5EF4-FFF2-40B4-BE49-F238E27FC236}">
                  <a16:creationId xmlns:a16="http://schemas.microsoft.com/office/drawing/2014/main" id="{F00E855B-448F-4728-8699-5595C7BDE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27675" y="2460625"/>
              <a:ext cx="74613" cy="74613"/>
            </a:xfrm>
            <a:custGeom>
              <a:avLst/>
              <a:gdLst>
                <a:gd name="T0" fmla="*/ 2147483646 w 177"/>
                <a:gd name="T1" fmla="*/ 2147483646 h 177"/>
                <a:gd name="T2" fmla="*/ 2147483646 w 177"/>
                <a:gd name="T3" fmla="*/ 2147483646 h 177"/>
                <a:gd name="T4" fmla="*/ 2147483646 w 177"/>
                <a:gd name="T5" fmla="*/ 2147483646 h 177"/>
                <a:gd name="T6" fmla="*/ 2147483646 w 177"/>
                <a:gd name="T7" fmla="*/ 2147483646 h 177"/>
                <a:gd name="T8" fmla="*/ 2147483646 w 177"/>
                <a:gd name="T9" fmla="*/ 2147483646 h 177"/>
                <a:gd name="T10" fmla="*/ 2147483646 w 177"/>
                <a:gd name="T11" fmla="*/ 2147483646 h 177"/>
                <a:gd name="T12" fmla="*/ 2147483646 w 177"/>
                <a:gd name="T13" fmla="*/ 2147483646 h 177"/>
                <a:gd name="T14" fmla="*/ 2147483646 w 177"/>
                <a:gd name="T15" fmla="*/ 2147483646 h 177"/>
                <a:gd name="T16" fmla="*/ 2147483646 w 177"/>
                <a:gd name="T17" fmla="*/ 2147483646 h 177"/>
                <a:gd name="T18" fmla="*/ 2147483646 w 177"/>
                <a:gd name="T19" fmla="*/ 2147483646 h 177"/>
                <a:gd name="T20" fmla="*/ 2147483646 w 177"/>
                <a:gd name="T21" fmla="*/ 0 h 177"/>
                <a:gd name="T22" fmla="*/ 2147483646 w 177"/>
                <a:gd name="T23" fmla="*/ 0 h 177"/>
                <a:gd name="T24" fmla="*/ 0 w 177"/>
                <a:gd name="T25" fmla="*/ 2147483646 h 177"/>
                <a:gd name="T26" fmla="*/ 0 w 177"/>
                <a:gd name="T27" fmla="*/ 2147483646 h 177"/>
                <a:gd name="T28" fmla="*/ 2147483646 w 177"/>
                <a:gd name="T29" fmla="*/ 2147483646 h 177"/>
                <a:gd name="T30" fmla="*/ 2147483646 w 177"/>
                <a:gd name="T31" fmla="*/ 2147483646 h 1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7"/>
                <a:gd name="T49" fmla="*/ 0 h 177"/>
                <a:gd name="T50" fmla="*/ 177 w 177"/>
                <a:gd name="T51" fmla="*/ 177 h 17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7" h="177">
                  <a:moveTo>
                    <a:pt x="67" y="67"/>
                  </a:moveTo>
                  <a:lnTo>
                    <a:pt x="67" y="67"/>
                  </a:lnTo>
                  <a:lnTo>
                    <a:pt x="111" y="67"/>
                  </a:lnTo>
                  <a:lnTo>
                    <a:pt x="111" y="110"/>
                  </a:lnTo>
                  <a:lnTo>
                    <a:pt x="67" y="110"/>
                  </a:lnTo>
                  <a:lnTo>
                    <a:pt x="67" y="67"/>
                  </a:lnTo>
                  <a:close/>
                  <a:moveTo>
                    <a:pt x="144" y="177"/>
                  </a:moveTo>
                  <a:lnTo>
                    <a:pt x="144" y="177"/>
                  </a:lnTo>
                  <a:cubicBezTo>
                    <a:pt x="162" y="177"/>
                    <a:pt x="177" y="162"/>
                    <a:pt x="177" y="144"/>
                  </a:cubicBezTo>
                  <a:lnTo>
                    <a:pt x="177" y="34"/>
                  </a:lnTo>
                  <a:cubicBezTo>
                    <a:pt x="177" y="15"/>
                    <a:pt x="162" y="0"/>
                    <a:pt x="144" y="0"/>
                  </a:cubicBezTo>
                  <a:lnTo>
                    <a:pt x="34" y="0"/>
                  </a:lnTo>
                  <a:cubicBezTo>
                    <a:pt x="15" y="0"/>
                    <a:pt x="0" y="15"/>
                    <a:pt x="0" y="34"/>
                  </a:cubicBezTo>
                  <a:lnTo>
                    <a:pt x="0" y="144"/>
                  </a:lnTo>
                  <a:cubicBezTo>
                    <a:pt x="0" y="162"/>
                    <a:pt x="15" y="177"/>
                    <a:pt x="34" y="177"/>
                  </a:cubicBezTo>
                  <a:lnTo>
                    <a:pt x="144" y="177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Freeform 125">
              <a:extLst>
                <a:ext uri="{FF2B5EF4-FFF2-40B4-BE49-F238E27FC236}">
                  <a16:creationId xmlns:a16="http://schemas.microsoft.com/office/drawing/2014/main" id="{52F2F03C-779E-4F04-98D5-00127ADB12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3400" y="2460625"/>
              <a:ext cx="73025" cy="74613"/>
            </a:xfrm>
            <a:custGeom>
              <a:avLst/>
              <a:gdLst>
                <a:gd name="T0" fmla="*/ 2147483646 w 177"/>
                <a:gd name="T1" fmla="*/ 2147483646 h 177"/>
                <a:gd name="T2" fmla="*/ 2147483646 w 177"/>
                <a:gd name="T3" fmla="*/ 2147483646 h 177"/>
                <a:gd name="T4" fmla="*/ 2147483646 w 177"/>
                <a:gd name="T5" fmla="*/ 2147483646 h 177"/>
                <a:gd name="T6" fmla="*/ 2147483646 w 177"/>
                <a:gd name="T7" fmla="*/ 2147483646 h 177"/>
                <a:gd name="T8" fmla="*/ 2147483646 w 177"/>
                <a:gd name="T9" fmla="*/ 2147483646 h 177"/>
                <a:gd name="T10" fmla="*/ 2147483646 w 177"/>
                <a:gd name="T11" fmla="*/ 2147483646 h 177"/>
                <a:gd name="T12" fmla="*/ 2147483646 w 177"/>
                <a:gd name="T13" fmla="*/ 2147483646 h 177"/>
                <a:gd name="T14" fmla="*/ 2147483646 w 177"/>
                <a:gd name="T15" fmla="*/ 2147483646 h 177"/>
                <a:gd name="T16" fmla="*/ 2147483646 w 177"/>
                <a:gd name="T17" fmla="*/ 2147483646 h 177"/>
                <a:gd name="T18" fmla="*/ 2147483646 w 177"/>
                <a:gd name="T19" fmla="*/ 2147483646 h 177"/>
                <a:gd name="T20" fmla="*/ 2147483646 w 177"/>
                <a:gd name="T21" fmla="*/ 0 h 177"/>
                <a:gd name="T22" fmla="*/ 2147483646 w 177"/>
                <a:gd name="T23" fmla="*/ 0 h 177"/>
                <a:gd name="T24" fmla="*/ 0 w 177"/>
                <a:gd name="T25" fmla="*/ 2147483646 h 177"/>
                <a:gd name="T26" fmla="*/ 0 w 177"/>
                <a:gd name="T27" fmla="*/ 2147483646 h 177"/>
                <a:gd name="T28" fmla="*/ 2147483646 w 177"/>
                <a:gd name="T29" fmla="*/ 2147483646 h 177"/>
                <a:gd name="T30" fmla="*/ 2147483646 w 177"/>
                <a:gd name="T31" fmla="*/ 2147483646 h 1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7"/>
                <a:gd name="T49" fmla="*/ 0 h 177"/>
                <a:gd name="T50" fmla="*/ 177 w 177"/>
                <a:gd name="T51" fmla="*/ 177 h 17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7" h="177">
                  <a:moveTo>
                    <a:pt x="67" y="67"/>
                  </a:moveTo>
                  <a:lnTo>
                    <a:pt x="67" y="67"/>
                  </a:lnTo>
                  <a:lnTo>
                    <a:pt x="110" y="67"/>
                  </a:lnTo>
                  <a:lnTo>
                    <a:pt x="110" y="110"/>
                  </a:lnTo>
                  <a:lnTo>
                    <a:pt x="67" y="110"/>
                  </a:lnTo>
                  <a:lnTo>
                    <a:pt x="67" y="67"/>
                  </a:lnTo>
                  <a:close/>
                  <a:moveTo>
                    <a:pt x="144" y="177"/>
                  </a:moveTo>
                  <a:lnTo>
                    <a:pt x="144" y="177"/>
                  </a:lnTo>
                  <a:cubicBezTo>
                    <a:pt x="162" y="177"/>
                    <a:pt x="177" y="162"/>
                    <a:pt x="177" y="144"/>
                  </a:cubicBezTo>
                  <a:lnTo>
                    <a:pt x="177" y="34"/>
                  </a:lnTo>
                  <a:cubicBezTo>
                    <a:pt x="177" y="15"/>
                    <a:pt x="162" y="0"/>
                    <a:pt x="144" y="0"/>
                  </a:cubicBezTo>
                  <a:lnTo>
                    <a:pt x="33" y="0"/>
                  </a:lnTo>
                  <a:cubicBezTo>
                    <a:pt x="15" y="0"/>
                    <a:pt x="0" y="15"/>
                    <a:pt x="0" y="34"/>
                  </a:cubicBezTo>
                  <a:lnTo>
                    <a:pt x="0" y="144"/>
                  </a:lnTo>
                  <a:cubicBezTo>
                    <a:pt x="0" y="162"/>
                    <a:pt x="15" y="177"/>
                    <a:pt x="33" y="177"/>
                  </a:cubicBezTo>
                  <a:lnTo>
                    <a:pt x="144" y="177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Freeform 126">
              <a:extLst>
                <a:ext uri="{FF2B5EF4-FFF2-40B4-BE49-F238E27FC236}">
                  <a16:creationId xmlns:a16="http://schemas.microsoft.com/office/drawing/2014/main" id="{2205FE94-535A-4DD1-9C17-9B6716BF47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7538" y="2460625"/>
              <a:ext cx="73025" cy="74613"/>
            </a:xfrm>
            <a:custGeom>
              <a:avLst/>
              <a:gdLst>
                <a:gd name="T0" fmla="*/ 2147483646 w 177"/>
                <a:gd name="T1" fmla="*/ 2147483646 h 177"/>
                <a:gd name="T2" fmla="*/ 2147483646 w 177"/>
                <a:gd name="T3" fmla="*/ 2147483646 h 177"/>
                <a:gd name="T4" fmla="*/ 2147483646 w 177"/>
                <a:gd name="T5" fmla="*/ 2147483646 h 177"/>
                <a:gd name="T6" fmla="*/ 2147483646 w 177"/>
                <a:gd name="T7" fmla="*/ 2147483646 h 177"/>
                <a:gd name="T8" fmla="*/ 2147483646 w 177"/>
                <a:gd name="T9" fmla="*/ 2147483646 h 177"/>
                <a:gd name="T10" fmla="*/ 2147483646 w 177"/>
                <a:gd name="T11" fmla="*/ 2147483646 h 177"/>
                <a:gd name="T12" fmla="*/ 2147483646 w 177"/>
                <a:gd name="T13" fmla="*/ 2147483646 h 177"/>
                <a:gd name="T14" fmla="*/ 2147483646 w 177"/>
                <a:gd name="T15" fmla="*/ 2147483646 h 177"/>
                <a:gd name="T16" fmla="*/ 2147483646 w 177"/>
                <a:gd name="T17" fmla="*/ 2147483646 h 177"/>
                <a:gd name="T18" fmla="*/ 2147483646 w 177"/>
                <a:gd name="T19" fmla="*/ 2147483646 h 177"/>
                <a:gd name="T20" fmla="*/ 2147483646 w 177"/>
                <a:gd name="T21" fmla="*/ 0 h 177"/>
                <a:gd name="T22" fmla="*/ 2147483646 w 177"/>
                <a:gd name="T23" fmla="*/ 0 h 177"/>
                <a:gd name="T24" fmla="*/ 0 w 177"/>
                <a:gd name="T25" fmla="*/ 2147483646 h 177"/>
                <a:gd name="T26" fmla="*/ 0 w 177"/>
                <a:gd name="T27" fmla="*/ 2147483646 h 177"/>
                <a:gd name="T28" fmla="*/ 2147483646 w 177"/>
                <a:gd name="T29" fmla="*/ 2147483646 h 177"/>
                <a:gd name="T30" fmla="*/ 2147483646 w 177"/>
                <a:gd name="T31" fmla="*/ 2147483646 h 1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7"/>
                <a:gd name="T49" fmla="*/ 0 h 177"/>
                <a:gd name="T50" fmla="*/ 177 w 177"/>
                <a:gd name="T51" fmla="*/ 177 h 17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7" h="177">
                  <a:moveTo>
                    <a:pt x="66" y="67"/>
                  </a:moveTo>
                  <a:lnTo>
                    <a:pt x="66" y="67"/>
                  </a:lnTo>
                  <a:lnTo>
                    <a:pt x="110" y="67"/>
                  </a:lnTo>
                  <a:lnTo>
                    <a:pt x="110" y="110"/>
                  </a:lnTo>
                  <a:lnTo>
                    <a:pt x="66" y="110"/>
                  </a:lnTo>
                  <a:lnTo>
                    <a:pt x="66" y="67"/>
                  </a:lnTo>
                  <a:close/>
                  <a:moveTo>
                    <a:pt x="143" y="177"/>
                  </a:moveTo>
                  <a:lnTo>
                    <a:pt x="143" y="177"/>
                  </a:lnTo>
                  <a:cubicBezTo>
                    <a:pt x="162" y="177"/>
                    <a:pt x="177" y="162"/>
                    <a:pt x="177" y="144"/>
                  </a:cubicBezTo>
                  <a:lnTo>
                    <a:pt x="177" y="34"/>
                  </a:lnTo>
                  <a:cubicBezTo>
                    <a:pt x="177" y="15"/>
                    <a:pt x="162" y="0"/>
                    <a:pt x="143" y="0"/>
                  </a:cubicBezTo>
                  <a:lnTo>
                    <a:pt x="33" y="0"/>
                  </a:lnTo>
                  <a:cubicBezTo>
                    <a:pt x="15" y="0"/>
                    <a:pt x="0" y="15"/>
                    <a:pt x="0" y="34"/>
                  </a:cubicBezTo>
                  <a:lnTo>
                    <a:pt x="0" y="144"/>
                  </a:lnTo>
                  <a:cubicBezTo>
                    <a:pt x="0" y="162"/>
                    <a:pt x="15" y="177"/>
                    <a:pt x="33" y="177"/>
                  </a:cubicBezTo>
                  <a:lnTo>
                    <a:pt x="143" y="177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Freeform 127">
              <a:extLst>
                <a:ext uri="{FF2B5EF4-FFF2-40B4-BE49-F238E27FC236}">
                  <a16:creationId xmlns:a16="http://schemas.microsoft.com/office/drawing/2014/main" id="{4C31C454-18C2-408D-A7B5-3E2C852147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9413" y="2562225"/>
              <a:ext cx="381000" cy="250825"/>
            </a:xfrm>
            <a:custGeom>
              <a:avLst/>
              <a:gdLst>
                <a:gd name="T0" fmla="*/ 2147483646 w 907"/>
                <a:gd name="T1" fmla="*/ 2147483646 h 598"/>
                <a:gd name="T2" fmla="*/ 2147483646 w 907"/>
                <a:gd name="T3" fmla="*/ 2147483646 h 598"/>
                <a:gd name="T4" fmla="*/ 2147483646 w 907"/>
                <a:gd name="T5" fmla="*/ 2147483646 h 598"/>
                <a:gd name="T6" fmla="*/ 2147483646 w 907"/>
                <a:gd name="T7" fmla="*/ 2147483646 h 598"/>
                <a:gd name="T8" fmla="*/ 2147483646 w 907"/>
                <a:gd name="T9" fmla="*/ 2147483646 h 598"/>
                <a:gd name="T10" fmla="*/ 2147483646 w 907"/>
                <a:gd name="T11" fmla="*/ 2147483646 h 598"/>
                <a:gd name="T12" fmla="*/ 2147483646 w 907"/>
                <a:gd name="T13" fmla="*/ 2147483646 h 598"/>
                <a:gd name="T14" fmla="*/ 2147483646 w 907"/>
                <a:gd name="T15" fmla="*/ 2147483646 h 598"/>
                <a:gd name="T16" fmla="*/ 2147483646 w 907"/>
                <a:gd name="T17" fmla="*/ 2147483646 h 598"/>
                <a:gd name="T18" fmla="*/ 2147483646 w 907"/>
                <a:gd name="T19" fmla="*/ 2147483646 h 598"/>
                <a:gd name="T20" fmla="*/ 2147483646 w 907"/>
                <a:gd name="T21" fmla="*/ 2147483646 h 598"/>
                <a:gd name="T22" fmla="*/ 2147483646 w 907"/>
                <a:gd name="T23" fmla="*/ 2147483646 h 598"/>
                <a:gd name="T24" fmla="*/ 2147483646 w 907"/>
                <a:gd name="T25" fmla="*/ 2147483646 h 598"/>
                <a:gd name="T26" fmla="*/ 2147483646 w 907"/>
                <a:gd name="T27" fmla="*/ 2147483646 h 598"/>
                <a:gd name="T28" fmla="*/ 2147483646 w 907"/>
                <a:gd name="T29" fmla="*/ 2147483646 h 598"/>
                <a:gd name="T30" fmla="*/ 2147483646 w 907"/>
                <a:gd name="T31" fmla="*/ 2147483646 h 598"/>
                <a:gd name="T32" fmla="*/ 2147483646 w 907"/>
                <a:gd name="T33" fmla="*/ 2147483646 h 598"/>
                <a:gd name="T34" fmla="*/ 2147483646 w 907"/>
                <a:gd name="T35" fmla="*/ 2147483646 h 598"/>
                <a:gd name="T36" fmla="*/ 2147483646 w 907"/>
                <a:gd name="T37" fmla="*/ 2147483646 h 598"/>
                <a:gd name="T38" fmla="*/ 2147483646 w 907"/>
                <a:gd name="T39" fmla="*/ 2147483646 h 598"/>
                <a:gd name="T40" fmla="*/ 2147483646 w 907"/>
                <a:gd name="T41" fmla="*/ 2147483646 h 598"/>
                <a:gd name="T42" fmla="*/ 2147483646 w 907"/>
                <a:gd name="T43" fmla="*/ 2147483646 h 598"/>
                <a:gd name="T44" fmla="*/ 2147483646 w 907"/>
                <a:gd name="T45" fmla="*/ 2147483646 h 598"/>
                <a:gd name="T46" fmla="*/ 2147483646 w 907"/>
                <a:gd name="T47" fmla="*/ 2147483646 h 598"/>
                <a:gd name="T48" fmla="*/ 2147483646 w 907"/>
                <a:gd name="T49" fmla="*/ 2147483646 h 598"/>
                <a:gd name="T50" fmla="*/ 2147483646 w 907"/>
                <a:gd name="T51" fmla="*/ 2147483646 h 598"/>
                <a:gd name="T52" fmla="*/ 2147483646 w 907"/>
                <a:gd name="T53" fmla="*/ 2147483646 h 598"/>
                <a:gd name="T54" fmla="*/ 2147483646 w 907"/>
                <a:gd name="T55" fmla="*/ 2147483646 h 598"/>
                <a:gd name="T56" fmla="*/ 2147483646 w 907"/>
                <a:gd name="T57" fmla="*/ 2147483646 h 598"/>
                <a:gd name="T58" fmla="*/ 2147483646 w 907"/>
                <a:gd name="T59" fmla="*/ 2147483646 h 598"/>
                <a:gd name="T60" fmla="*/ 2147483646 w 907"/>
                <a:gd name="T61" fmla="*/ 2147483646 h 598"/>
                <a:gd name="T62" fmla="*/ 2147483646 w 907"/>
                <a:gd name="T63" fmla="*/ 2147483646 h 598"/>
                <a:gd name="T64" fmla="*/ 2147483646 w 907"/>
                <a:gd name="T65" fmla="*/ 2147483646 h 598"/>
                <a:gd name="T66" fmla="*/ 2147483646 w 907"/>
                <a:gd name="T67" fmla="*/ 2147483646 h 598"/>
                <a:gd name="T68" fmla="*/ 0 w 907"/>
                <a:gd name="T69" fmla="*/ 2147483646 h 598"/>
                <a:gd name="T70" fmla="*/ 0 w 907"/>
                <a:gd name="T71" fmla="*/ 2147483646 h 598"/>
                <a:gd name="T72" fmla="*/ 2147483646 w 907"/>
                <a:gd name="T73" fmla="*/ 2147483646 h 598"/>
                <a:gd name="T74" fmla="*/ 2147483646 w 907"/>
                <a:gd name="T75" fmla="*/ 2147483646 h 598"/>
                <a:gd name="T76" fmla="*/ 2147483646 w 907"/>
                <a:gd name="T77" fmla="*/ 2147483646 h 598"/>
                <a:gd name="T78" fmla="*/ 2147483646 w 907"/>
                <a:gd name="T79" fmla="*/ 2147483646 h 598"/>
                <a:gd name="T80" fmla="*/ 2147483646 w 907"/>
                <a:gd name="T81" fmla="*/ 2147483646 h 598"/>
                <a:gd name="T82" fmla="*/ 2147483646 w 907"/>
                <a:gd name="T83" fmla="*/ 2147483646 h 598"/>
                <a:gd name="T84" fmla="*/ 2147483646 w 907"/>
                <a:gd name="T85" fmla="*/ 2147483646 h 598"/>
                <a:gd name="T86" fmla="*/ 2147483646 w 907"/>
                <a:gd name="T87" fmla="*/ 2147483646 h 598"/>
                <a:gd name="T88" fmla="*/ 2147483646 w 907"/>
                <a:gd name="T89" fmla="*/ 2147483646 h 598"/>
                <a:gd name="T90" fmla="*/ 2147483646 w 907"/>
                <a:gd name="T91" fmla="*/ 2147483646 h 598"/>
                <a:gd name="T92" fmla="*/ 2147483646 w 907"/>
                <a:gd name="T93" fmla="*/ 2147483646 h 598"/>
                <a:gd name="T94" fmla="*/ 2147483646 w 907"/>
                <a:gd name="T95" fmla="*/ 2147483646 h 598"/>
                <a:gd name="T96" fmla="*/ 2147483646 w 907"/>
                <a:gd name="T97" fmla="*/ 2147483646 h 598"/>
                <a:gd name="T98" fmla="*/ 2147483646 w 907"/>
                <a:gd name="T99" fmla="*/ 2147483646 h 598"/>
                <a:gd name="T100" fmla="*/ 2147483646 w 907"/>
                <a:gd name="T101" fmla="*/ 2147483646 h 598"/>
                <a:gd name="T102" fmla="*/ 2147483646 w 907"/>
                <a:gd name="T103" fmla="*/ 2147483646 h 598"/>
                <a:gd name="T104" fmla="*/ 2147483646 w 907"/>
                <a:gd name="T105" fmla="*/ 2147483646 h 598"/>
                <a:gd name="T106" fmla="*/ 2147483646 w 907"/>
                <a:gd name="T107" fmla="*/ 2147483646 h 598"/>
                <a:gd name="T108" fmla="*/ 2147483646 w 907"/>
                <a:gd name="T109" fmla="*/ 2147483646 h 5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907"/>
                <a:gd name="T166" fmla="*/ 0 h 598"/>
                <a:gd name="T167" fmla="*/ 907 w 907"/>
                <a:gd name="T168" fmla="*/ 598 h 59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907" h="598">
                  <a:moveTo>
                    <a:pt x="639" y="202"/>
                  </a:moveTo>
                  <a:lnTo>
                    <a:pt x="639" y="202"/>
                  </a:lnTo>
                  <a:cubicBezTo>
                    <a:pt x="620" y="202"/>
                    <a:pt x="605" y="217"/>
                    <a:pt x="605" y="235"/>
                  </a:cubicBezTo>
                  <a:lnTo>
                    <a:pt x="605" y="531"/>
                  </a:lnTo>
                  <a:lnTo>
                    <a:pt x="541" y="531"/>
                  </a:lnTo>
                  <a:lnTo>
                    <a:pt x="541" y="235"/>
                  </a:lnTo>
                  <a:cubicBezTo>
                    <a:pt x="541" y="217"/>
                    <a:pt x="526" y="202"/>
                    <a:pt x="507" y="202"/>
                  </a:cubicBezTo>
                  <a:lnTo>
                    <a:pt x="399" y="202"/>
                  </a:lnTo>
                  <a:cubicBezTo>
                    <a:pt x="381" y="202"/>
                    <a:pt x="366" y="217"/>
                    <a:pt x="366" y="235"/>
                  </a:cubicBezTo>
                  <a:lnTo>
                    <a:pt x="366" y="531"/>
                  </a:lnTo>
                  <a:lnTo>
                    <a:pt x="301" y="531"/>
                  </a:lnTo>
                  <a:lnTo>
                    <a:pt x="301" y="235"/>
                  </a:lnTo>
                  <a:cubicBezTo>
                    <a:pt x="301" y="217"/>
                    <a:pt x="287" y="202"/>
                    <a:pt x="268" y="202"/>
                  </a:cubicBezTo>
                  <a:lnTo>
                    <a:pt x="160" y="202"/>
                  </a:lnTo>
                  <a:cubicBezTo>
                    <a:pt x="142" y="202"/>
                    <a:pt x="127" y="217"/>
                    <a:pt x="127" y="235"/>
                  </a:cubicBezTo>
                  <a:lnTo>
                    <a:pt x="127" y="531"/>
                  </a:lnTo>
                  <a:lnTo>
                    <a:pt x="66" y="531"/>
                  </a:lnTo>
                  <a:lnTo>
                    <a:pt x="66" y="136"/>
                  </a:lnTo>
                  <a:lnTo>
                    <a:pt x="453" y="67"/>
                  </a:lnTo>
                  <a:lnTo>
                    <a:pt x="841" y="136"/>
                  </a:lnTo>
                  <a:lnTo>
                    <a:pt x="841" y="531"/>
                  </a:lnTo>
                  <a:lnTo>
                    <a:pt x="780" y="531"/>
                  </a:lnTo>
                  <a:lnTo>
                    <a:pt x="780" y="235"/>
                  </a:lnTo>
                  <a:cubicBezTo>
                    <a:pt x="780" y="217"/>
                    <a:pt x="765" y="202"/>
                    <a:pt x="747" y="202"/>
                  </a:cubicBezTo>
                  <a:lnTo>
                    <a:pt x="639" y="202"/>
                  </a:lnTo>
                  <a:close/>
                  <a:moveTo>
                    <a:pt x="747" y="598"/>
                  </a:moveTo>
                  <a:lnTo>
                    <a:pt x="747" y="598"/>
                  </a:lnTo>
                  <a:lnTo>
                    <a:pt x="874" y="598"/>
                  </a:lnTo>
                  <a:cubicBezTo>
                    <a:pt x="892" y="598"/>
                    <a:pt x="907" y="583"/>
                    <a:pt x="907" y="564"/>
                  </a:cubicBezTo>
                  <a:lnTo>
                    <a:pt x="907" y="108"/>
                  </a:lnTo>
                  <a:cubicBezTo>
                    <a:pt x="907" y="92"/>
                    <a:pt x="896" y="78"/>
                    <a:pt x="880" y="76"/>
                  </a:cubicBezTo>
                  <a:lnTo>
                    <a:pt x="459" y="1"/>
                  </a:lnTo>
                  <a:cubicBezTo>
                    <a:pt x="455" y="0"/>
                    <a:pt x="451" y="0"/>
                    <a:pt x="448" y="1"/>
                  </a:cubicBezTo>
                  <a:lnTo>
                    <a:pt x="27" y="76"/>
                  </a:lnTo>
                  <a:cubicBezTo>
                    <a:pt x="11" y="78"/>
                    <a:pt x="0" y="92"/>
                    <a:pt x="0" y="108"/>
                  </a:cubicBezTo>
                  <a:lnTo>
                    <a:pt x="0" y="564"/>
                  </a:lnTo>
                  <a:cubicBezTo>
                    <a:pt x="0" y="583"/>
                    <a:pt x="15" y="598"/>
                    <a:pt x="33" y="598"/>
                  </a:cubicBezTo>
                  <a:lnTo>
                    <a:pt x="160" y="598"/>
                  </a:lnTo>
                  <a:cubicBezTo>
                    <a:pt x="178" y="598"/>
                    <a:pt x="193" y="583"/>
                    <a:pt x="193" y="564"/>
                  </a:cubicBezTo>
                  <a:lnTo>
                    <a:pt x="193" y="269"/>
                  </a:lnTo>
                  <a:lnTo>
                    <a:pt x="235" y="269"/>
                  </a:lnTo>
                  <a:lnTo>
                    <a:pt x="235" y="564"/>
                  </a:lnTo>
                  <a:cubicBezTo>
                    <a:pt x="235" y="583"/>
                    <a:pt x="250" y="598"/>
                    <a:pt x="268" y="598"/>
                  </a:cubicBezTo>
                  <a:lnTo>
                    <a:pt x="399" y="598"/>
                  </a:lnTo>
                  <a:cubicBezTo>
                    <a:pt x="418" y="598"/>
                    <a:pt x="433" y="583"/>
                    <a:pt x="433" y="564"/>
                  </a:cubicBezTo>
                  <a:lnTo>
                    <a:pt x="433" y="269"/>
                  </a:lnTo>
                  <a:lnTo>
                    <a:pt x="474" y="269"/>
                  </a:lnTo>
                  <a:lnTo>
                    <a:pt x="474" y="564"/>
                  </a:lnTo>
                  <a:cubicBezTo>
                    <a:pt x="474" y="583"/>
                    <a:pt x="489" y="598"/>
                    <a:pt x="507" y="598"/>
                  </a:cubicBezTo>
                  <a:lnTo>
                    <a:pt x="639" y="598"/>
                  </a:lnTo>
                  <a:cubicBezTo>
                    <a:pt x="657" y="598"/>
                    <a:pt x="672" y="583"/>
                    <a:pt x="672" y="564"/>
                  </a:cubicBezTo>
                  <a:lnTo>
                    <a:pt x="672" y="269"/>
                  </a:lnTo>
                  <a:lnTo>
                    <a:pt x="713" y="269"/>
                  </a:lnTo>
                  <a:lnTo>
                    <a:pt x="713" y="564"/>
                  </a:lnTo>
                  <a:cubicBezTo>
                    <a:pt x="713" y="583"/>
                    <a:pt x="728" y="598"/>
                    <a:pt x="747" y="598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0" name="矩形 166">
            <a:extLst>
              <a:ext uri="{FF2B5EF4-FFF2-40B4-BE49-F238E27FC236}">
                <a16:creationId xmlns:a16="http://schemas.microsoft.com/office/drawing/2014/main" id="{FC8A167A-FFBF-4334-970D-5C63F5630E68}"/>
              </a:ext>
            </a:extLst>
          </p:cNvPr>
          <p:cNvSpPr/>
          <p:nvPr/>
        </p:nvSpPr>
        <p:spPr>
          <a:xfrm>
            <a:off x="2426395" y="1351532"/>
            <a:ext cx="307657" cy="184594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0" marR="0" lvl="0" indent="0" algn="ctr" defTabSz="1216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金融</a:t>
            </a:r>
          </a:p>
        </p:txBody>
      </p:sp>
      <p:grpSp>
        <p:nvGrpSpPr>
          <p:cNvPr id="21" name="组合 374">
            <a:extLst>
              <a:ext uri="{FF2B5EF4-FFF2-40B4-BE49-F238E27FC236}">
                <a16:creationId xmlns:a16="http://schemas.microsoft.com/office/drawing/2014/main" id="{E0F9205A-96C4-4C77-A41E-8212B1D80C8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43790" y="1617236"/>
            <a:ext cx="249990" cy="270706"/>
            <a:chOff x="4725988" y="1738313"/>
            <a:chExt cx="449263" cy="487363"/>
          </a:xfrm>
          <a:solidFill>
            <a:schemeClr val="tx2">
              <a:lumMod val="85000"/>
            </a:schemeClr>
          </a:solidFill>
        </p:grpSpPr>
        <p:sp>
          <p:nvSpPr>
            <p:cNvPr id="22" name="Oval 42">
              <a:extLst>
                <a:ext uri="{FF2B5EF4-FFF2-40B4-BE49-F238E27FC236}">
                  <a16:creationId xmlns:a16="http://schemas.microsoft.com/office/drawing/2014/main" id="{D17D5D8D-5D26-48AF-991D-517851F87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701" y="2170113"/>
              <a:ext cx="52388" cy="55563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21656" tIns="60828" rIns="121656" bIns="60828"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Oval 43">
              <a:extLst>
                <a:ext uri="{FF2B5EF4-FFF2-40B4-BE49-F238E27FC236}">
                  <a16:creationId xmlns:a16="http://schemas.microsoft.com/office/drawing/2014/main" id="{43CE7D32-BC58-4478-8F76-ECB1321F5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151" y="2170113"/>
              <a:ext cx="53975" cy="55563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21656" tIns="60828" rIns="121656" bIns="60828"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Freeform 44">
              <a:extLst>
                <a:ext uri="{FF2B5EF4-FFF2-40B4-BE49-F238E27FC236}">
                  <a16:creationId xmlns:a16="http://schemas.microsoft.com/office/drawing/2014/main" id="{1AD77FF2-247D-43EC-861B-15675AD6B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988" y="1835151"/>
              <a:ext cx="449263" cy="374650"/>
            </a:xfrm>
            <a:custGeom>
              <a:avLst/>
              <a:gdLst>
                <a:gd name="T0" fmla="*/ 2147483646 w 335"/>
                <a:gd name="T1" fmla="*/ 2147483646 h 279"/>
                <a:gd name="T2" fmla="*/ 2147483646 w 335"/>
                <a:gd name="T3" fmla="*/ 2147483646 h 279"/>
                <a:gd name="T4" fmla="*/ 0 w 335"/>
                <a:gd name="T5" fmla="*/ 2147483646 h 279"/>
                <a:gd name="T6" fmla="*/ 2147483646 w 335"/>
                <a:gd name="T7" fmla="*/ 0 h 279"/>
                <a:gd name="T8" fmla="*/ 2147483646 w 335"/>
                <a:gd name="T9" fmla="*/ 2147483646 h 279"/>
                <a:gd name="T10" fmla="*/ 2147483646 w 335"/>
                <a:gd name="T11" fmla="*/ 2147483646 h 279"/>
                <a:gd name="T12" fmla="*/ 2147483646 w 335"/>
                <a:gd name="T13" fmla="*/ 2147483646 h 279"/>
                <a:gd name="T14" fmla="*/ 2147483646 w 335"/>
                <a:gd name="T15" fmla="*/ 2147483646 h 279"/>
                <a:gd name="T16" fmla="*/ 2147483646 w 335"/>
                <a:gd name="T17" fmla="*/ 2147483646 h 279"/>
                <a:gd name="T18" fmla="*/ 2147483646 w 335"/>
                <a:gd name="T19" fmla="*/ 2147483646 h 279"/>
                <a:gd name="T20" fmla="*/ 2147483646 w 335"/>
                <a:gd name="T21" fmla="*/ 2147483646 h 279"/>
                <a:gd name="T22" fmla="*/ 2147483646 w 335"/>
                <a:gd name="T23" fmla="*/ 2147483646 h 279"/>
                <a:gd name="T24" fmla="*/ 2147483646 w 335"/>
                <a:gd name="T25" fmla="*/ 2147483646 h 279"/>
                <a:gd name="T26" fmla="*/ 2147483646 w 335"/>
                <a:gd name="T27" fmla="*/ 2147483646 h 27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5"/>
                <a:gd name="T43" fmla="*/ 0 h 279"/>
                <a:gd name="T44" fmla="*/ 335 w 335"/>
                <a:gd name="T45" fmla="*/ 279 h 27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5" h="279">
                  <a:moveTo>
                    <a:pt x="136" y="278"/>
                  </a:moveTo>
                  <a:cubicBezTo>
                    <a:pt x="135" y="278"/>
                    <a:pt x="135" y="278"/>
                    <a:pt x="134" y="278"/>
                  </a:cubicBezTo>
                  <a:cubicBezTo>
                    <a:pt x="56" y="267"/>
                    <a:pt x="0" y="216"/>
                    <a:pt x="0" y="158"/>
                  </a:cubicBezTo>
                  <a:cubicBezTo>
                    <a:pt x="0" y="87"/>
                    <a:pt x="77" y="0"/>
                    <a:pt x="168" y="0"/>
                  </a:cubicBezTo>
                  <a:cubicBezTo>
                    <a:pt x="258" y="0"/>
                    <a:pt x="335" y="87"/>
                    <a:pt x="335" y="158"/>
                  </a:cubicBezTo>
                  <a:cubicBezTo>
                    <a:pt x="335" y="216"/>
                    <a:pt x="279" y="267"/>
                    <a:pt x="201" y="278"/>
                  </a:cubicBezTo>
                  <a:cubicBezTo>
                    <a:pt x="196" y="279"/>
                    <a:pt x="191" y="276"/>
                    <a:pt x="191" y="271"/>
                  </a:cubicBezTo>
                  <a:cubicBezTo>
                    <a:pt x="190" y="266"/>
                    <a:pt x="193" y="261"/>
                    <a:pt x="198" y="261"/>
                  </a:cubicBezTo>
                  <a:cubicBezTo>
                    <a:pt x="267" y="250"/>
                    <a:pt x="317" y="207"/>
                    <a:pt x="317" y="158"/>
                  </a:cubicBezTo>
                  <a:cubicBezTo>
                    <a:pt x="317" y="103"/>
                    <a:pt x="253" y="18"/>
                    <a:pt x="168" y="18"/>
                  </a:cubicBezTo>
                  <a:cubicBezTo>
                    <a:pt x="82" y="18"/>
                    <a:pt x="18" y="103"/>
                    <a:pt x="18" y="158"/>
                  </a:cubicBezTo>
                  <a:cubicBezTo>
                    <a:pt x="18" y="207"/>
                    <a:pt x="68" y="250"/>
                    <a:pt x="137" y="261"/>
                  </a:cubicBezTo>
                  <a:cubicBezTo>
                    <a:pt x="142" y="261"/>
                    <a:pt x="145" y="266"/>
                    <a:pt x="145" y="271"/>
                  </a:cubicBezTo>
                  <a:cubicBezTo>
                    <a:pt x="144" y="275"/>
                    <a:pt x="140" y="278"/>
                    <a:pt x="136" y="278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21656" tIns="60828" rIns="121656" bIns="60828"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Freeform 45">
              <a:extLst>
                <a:ext uri="{FF2B5EF4-FFF2-40B4-BE49-F238E27FC236}">
                  <a16:creationId xmlns:a16="http://schemas.microsoft.com/office/drawing/2014/main" id="{B3923F13-5B79-4555-90D4-345862A514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67276" y="1738313"/>
              <a:ext cx="168275" cy="95250"/>
            </a:xfrm>
            <a:custGeom>
              <a:avLst/>
              <a:gdLst>
                <a:gd name="T0" fmla="*/ 2147483646 w 125"/>
                <a:gd name="T1" fmla="*/ 2147483646 h 70"/>
                <a:gd name="T2" fmla="*/ 2147483646 w 125"/>
                <a:gd name="T3" fmla="*/ 2147483646 h 70"/>
                <a:gd name="T4" fmla="*/ 2147483646 w 125"/>
                <a:gd name="T5" fmla="*/ 2147483646 h 70"/>
                <a:gd name="T6" fmla="*/ 2147483646 w 125"/>
                <a:gd name="T7" fmla="*/ 2147483646 h 70"/>
                <a:gd name="T8" fmla="*/ 2147483646 w 125"/>
                <a:gd name="T9" fmla="*/ 2147483646 h 70"/>
                <a:gd name="T10" fmla="*/ 2147483646 w 125"/>
                <a:gd name="T11" fmla="*/ 0 h 70"/>
                <a:gd name="T12" fmla="*/ 2147483646 w 125"/>
                <a:gd name="T13" fmla="*/ 0 h 70"/>
                <a:gd name="T14" fmla="*/ 2147483646 w 125"/>
                <a:gd name="T15" fmla="*/ 2147483646 h 70"/>
                <a:gd name="T16" fmla="*/ 2147483646 w 125"/>
                <a:gd name="T17" fmla="*/ 2147483646 h 70"/>
                <a:gd name="T18" fmla="*/ 2147483646 w 125"/>
                <a:gd name="T19" fmla="*/ 2147483646 h 70"/>
                <a:gd name="T20" fmla="*/ 2147483646 w 125"/>
                <a:gd name="T21" fmla="*/ 2147483646 h 70"/>
                <a:gd name="T22" fmla="*/ 2147483646 w 125"/>
                <a:gd name="T23" fmla="*/ 2147483646 h 70"/>
                <a:gd name="T24" fmla="*/ 2147483646 w 125"/>
                <a:gd name="T25" fmla="*/ 2147483646 h 70"/>
                <a:gd name="T26" fmla="*/ 2147483646 w 125"/>
                <a:gd name="T27" fmla="*/ 2147483646 h 70"/>
                <a:gd name="T28" fmla="*/ 2147483646 w 125"/>
                <a:gd name="T29" fmla="*/ 2147483646 h 70"/>
                <a:gd name="T30" fmla="*/ 2147483646 w 125"/>
                <a:gd name="T31" fmla="*/ 2147483646 h 7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5"/>
                <a:gd name="T49" fmla="*/ 0 h 70"/>
                <a:gd name="T50" fmla="*/ 125 w 125"/>
                <a:gd name="T51" fmla="*/ 70 h 7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5" h="70">
                  <a:moveTo>
                    <a:pt x="86" y="70"/>
                  </a:moveTo>
                  <a:cubicBezTo>
                    <a:pt x="37" y="70"/>
                    <a:pt x="37" y="70"/>
                    <a:pt x="37" y="70"/>
                  </a:cubicBezTo>
                  <a:cubicBezTo>
                    <a:pt x="34" y="70"/>
                    <a:pt x="31" y="69"/>
                    <a:pt x="29" y="6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0" y="7"/>
                    <a:pt x="2" y="4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9" y="0"/>
                    <a:pt x="121" y="1"/>
                    <a:pt x="123" y="4"/>
                  </a:cubicBezTo>
                  <a:cubicBezTo>
                    <a:pt x="125" y="7"/>
                    <a:pt x="125" y="10"/>
                    <a:pt x="123" y="13"/>
                  </a:cubicBezTo>
                  <a:cubicBezTo>
                    <a:pt x="94" y="66"/>
                    <a:pt x="94" y="66"/>
                    <a:pt x="94" y="66"/>
                  </a:cubicBezTo>
                  <a:cubicBezTo>
                    <a:pt x="93" y="69"/>
                    <a:pt x="90" y="70"/>
                    <a:pt x="86" y="70"/>
                  </a:cubicBezTo>
                  <a:close/>
                  <a:moveTo>
                    <a:pt x="42" y="52"/>
                  </a:moveTo>
                  <a:cubicBezTo>
                    <a:pt x="81" y="52"/>
                    <a:pt x="81" y="52"/>
                    <a:pt x="81" y="52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42" y="52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21656" tIns="60828" rIns="121656" bIns="60828"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Freeform 183">
              <a:extLst>
                <a:ext uri="{FF2B5EF4-FFF2-40B4-BE49-F238E27FC236}">
                  <a16:creationId xmlns:a16="http://schemas.microsoft.com/office/drawing/2014/main" id="{76D92BF6-7890-4DA9-BC8B-E456DB691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5851" y="1936751"/>
              <a:ext cx="111125" cy="171450"/>
            </a:xfrm>
            <a:custGeom>
              <a:avLst/>
              <a:gdLst>
                <a:gd name="T0" fmla="*/ 2147483646 w 82"/>
                <a:gd name="T1" fmla="*/ 2147483646 h 127"/>
                <a:gd name="T2" fmla="*/ 2147483646 w 82"/>
                <a:gd name="T3" fmla="*/ 2147483646 h 127"/>
                <a:gd name="T4" fmla="*/ 2147483646 w 82"/>
                <a:gd name="T5" fmla="*/ 2147483646 h 127"/>
                <a:gd name="T6" fmla="*/ 2147483646 w 82"/>
                <a:gd name="T7" fmla="*/ 2147483646 h 127"/>
                <a:gd name="T8" fmla="*/ 2147483646 w 82"/>
                <a:gd name="T9" fmla="*/ 2147483646 h 127"/>
                <a:gd name="T10" fmla="*/ 2147483646 w 82"/>
                <a:gd name="T11" fmla="*/ 2147483646 h 127"/>
                <a:gd name="T12" fmla="*/ 2147483646 w 82"/>
                <a:gd name="T13" fmla="*/ 2147483646 h 127"/>
                <a:gd name="T14" fmla="*/ 2147483646 w 82"/>
                <a:gd name="T15" fmla="*/ 2147483646 h 127"/>
                <a:gd name="T16" fmla="*/ 0 w 82"/>
                <a:gd name="T17" fmla="*/ 2147483646 h 127"/>
                <a:gd name="T18" fmla="*/ 2147483646 w 82"/>
                <a:gd name="T19" fmla="*/ 0 h 127"/>
                <a:gd name="T20" fmla="*/ 2147483646 w 82"/>
                <a:gd name="T21" fmla="*/ 0 h 127"/>
                <a:gd name="T22" fmla="*/ 2147483646 w 82"/>
                <a:gd name="T23" fmla="*/ 2147483646 h 127"/>
                <a:gd name="T24" fmla="*/ 2147483646 w 82"/>
                <a:gd name="T25" fmla="*/ 2147483646 h 127"/>
                <a:gd name="T26" fmla="*/ 2147483646 w 82"/>
                <a:gd name="T27" fmla="*/ 2147483646 h 127"/>
                <a:gd name="T28" fmla="*/ 2147483646 w 82"/>
                <a:gd name="T29" fmla="*/ 2147483646 h 127"/>
                <a:gd name="T30" fmla="*/ 2147483646 w 82"/>
                <a:gd name="T31" fmla="*/ 2147483646 h 127"/>
                <a:gd name="T32" fmla="*/ 2147483646 w 82"/>
                <a:gd name="T33" fmla="*/ 2147483646 h 127"/>
                <a:gd name="T34" fmla="*/ 2147483646 w 82"/>
                <a:gd name="T35" fmla="*/ 2147483646 h 127"/>
                <a:gd name="T36" fmla="*/ 2147483646 w 82"/>
                <a:gd name="T37" fmla="*/ 2147483646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2"/>
                <a:gd name="T58" fmla="*/ 0 h 127"/>
                <a:gd name="T59" fmla="*/ 82 w 82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2" h="127">
                  <a:moveTo>
                    <a:pt x="45" y="127"/>
                  </a:moveTo>
                  <a:cubicBezTo>
                    <a:pt x="13" y="127"/>
                    <a:pt x="13" y="127"/>
                    <a:pt x="13" y="127"/>
                  </a:cubicBezTo>
                  <a:cubicBezTo>
                    <a:pt x="8" y="127"/>
                    <a:pt x="4" y="123"/>
                    <a:pt x="4" y="118"/>
                  </a:cubicBezTo>
                  <a:cubicBezTo>
                    <a:pt x="4" y="113"/>
                    <a:pt x="8" y="109"/>
                    <a:pt x="13" y="109"/>
                  </a:cubicBezTo>
                  <a:cubicBezTo>
                    <a:pt x="45" y="109"/>
                    <a:pt x="45" y="109"/>
                    <a:pt x="45" y="109"/>
                  </a:cubicBezTo>
                  <a:cubicBezTo>
                    <a:pt x="55" y="109"/>
                    <a:pt x="64" y="101"/>
                    <a:pt x="64" y="91"/>
                  </a:cubicBezTo>
                  <a:cubicBezTo>
                    <a:pt x="64" y="81"/>
                    <a:pt x="55" y="73"/>
                    <a:pt x="45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16" y="73"/>
                    <a:pt x="0" y="57"/>
                    <a:pt x="0" y="37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4" y="0"/>
                    <a:pt x="78" y="4"/>
                    <a:pt x="78" y="9"/>
                  </a:cubicBezTo>
                  <a:cubicBezTo>
                    <a:pt x="78" y="14"/>
                    <a:pt x="74" y="18"/>
                    <a:pt x="69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26" y="18"/>
                    <a:pt x="18" y="27"/>
                    <a:pt x="18" y="37"/>
                  </a:cubicBezTo>
                  <a:cubicBezTo>
                    <a:pt x="18" y="47"/>
                    <a:pt x="26" y="55"/>
                    <a:pt x="36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65" y="55"/>
                    <a:pt x="82" y="71"/>
                    <a:pt x="82" y="91"/>
                  </a:cubicBezTo>
                  <a:cubicBezTo>
                    <a:pt x="82" y="111"/>
                    <a:pt x="65" y="127"/>
                    <a:pt x="45" y="127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21656" tIns="60828" rIns="121656" bIns="60828"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Freeform 184">
              <a:extLst>
                <a:ext uri="{FF2B5EF4-FFF2-40B4-BE49-F238E27FC236}">
                  <a16:creationId xmlns:a16="http://schemas.microsoft.com/office/drawing/2014/main" id="{2EDF5B9D-AC3F-4074-BAF0-033CC4E28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8713" y="1919288"/>
              <a:ext cx="25400" cy="207963"/>
            </a:xfrm>
            <a:custGeom>
              <a:avLst/>
              <a:gdLst>
                <a:gd name="T0" fmla="*/ 2147483646 w 18"/>
                <a:gd name="T1" fmla="*/ 2147483646 h 155"/>
                <a:gd name="T2" fmla="*/ 0 w 18"/>
                <a:gd name="T3" fmla="*/ 2147483646 h 155"/>
                <a:gd name="T4" fmla="*/ 0 w 18"/>
                <a:gd name="T5" fmla="*/ 2147483646 h 155"/>
                <a:gd name="T6" fmla="*/ 2147483646 w 18"/>
                <a:gd name="T7" fmla="*/ 0 h 155"/>
                <a:gd name="T8" fmla="*/ 2147483646 w 18"/>
                <a:gd name="T9" fmla="*/ 2147483646 h 155"/>
                <a:gd name="T10" fmla="*/ 2147483646 w 18"/>
                <a:gd name="T11" fmla="*/ 2147483646 h 155"/>
                <a:gd name="T12" fmla="*/ 2147483646 w 18"/>
                <a:gd name="T13" fmla="*/ 2147483646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155"/>
                <a:gd name="T23" fmla="*/ 18 w 18"/>
                <a:gd name="T24" fmla="*/ 155 h 1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155">
                  <a:moveTo>
                    <a:pt x="9" y="155"/>
                  </a:moveTo>
                  <a:cubicBezTo>
                    <a:pt x="4" y="155"/>
                    <a:pt x="0" y="151"/>
                    <a:pt x="0" y="14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46"/>
                    <a:pt x="18" y="146"/>
                    <a:pt x="18" y="146"/>
                  </a:cubicBezTo>
                  <a:cubicBezTo>
                    <a:pt x="18" y="151"/>
                    <a:pt x="14" y="155"/>
                    <a:pt x="9" y="155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21656" tIns="60828" rIns="121656" bIns="60828"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8" name="矩形 163">
            <a:extLst>
              <a:ext uri="{FF2B5EF4-FFF2-40B4-BE49-F238E27FC236}">
                <a16:creationId xmlns:a16="http://schemas.microsoft.com/office/drawing/2014/main" id="{42341E63-47DB-4EF4-99BE-CEDEEF9EB44B}"/>
              </a:ext>
            </a:extLst>
          </p:cNvPr>
          <p:cNvSpPr/>
          <p:nvPr/>
        </p:nvSpPr>
        <p:spPr>
          <a:xfrm>
            <a:off x="2821131" y="1351532"/>
            <a:ext cx="307657" cy="184594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0" marR="0" lvl="0" indent="0" algn="ctr" defTabSz="1216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电力</a:t>
            </a:r>
          </a:p>
        </p:txBody>
      </p:sp>
      <p:grpSp>
        <p:nvGrpSpPr>
          <p:cNvPr id="29" name="组合 646">
            <a:extLst>
              <a:ext uri="{FF2B5EF4-FFF2-40B4-BE49-F238E27FC236}">
                <a16:creationId xmlns:a16="http://schemas.microsoft.com/office/drawing/2014/main" id="{D3ABD9B2-E3CB-4B09-BE6A-C7CCAFBFE0A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46076" y="1617236"/>
            <a:ext cx="205554" cy="270706"/>
            <a:chOff x="1146175" y="1865313"/>
            <a:chExt cx="903287" cy="1190626"/>
          </a:xfrm>
          <a:solidFill>
            <a:schemeClr val="tx2">
              <a:lumMod val="85000"/>
            </a:schemeClr>
          </a:solidFill>
        </p:grpSpPr>
        <p:sp>
          <p:nvSpPr>
            <p:cNvPr id="30" name="Oval 44">
              <a:extLst>
                <a:ext uri="{FF2B5EF4-FFF2-40B4-BE49-F238E27FC236}">
                  <a16:creationId xmlns:a16="http://schemas.microsoft.com/office/drawing/2014/main" id="{4AADC151-C3BF-48FE-A796-ED09A9EC7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425" y="2959101"/>
              <a:ext cx="95250" cy="96838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Oval 45">
              <a:extLst>
                <a:ext uri="{FF2B5EF4-FFF2-40B4-BE49-F238E27FC236}">
                  <a16:creationId xmlns:a16="http://schemas.microsoft.com/office/drawing/2014/main" id="{FF99DF6A-8870-4EB2-B839-E9B9B6796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375" y="2959101"/>
              <a:ext cx="95250" cy="96838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FD563A48-775B-48F4-9DB3-C1B611C7A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825" y="2986088"/>
              <a:ext cx="361950" cy="42863"/>
            </a:xfrm>
            <a:custGeom>
              <a:avLst/>
              <a:gdLst>
                <a:gd name="T0" fmla="*/ 340377 w 151"/>
                <a:gd name="T1" fmla="*/ 42863 h 18"/>
                <a:gd name="T2" fmla="*/ 21573 w 151"/>
                <a:gd name="T3" fmla="*/ 42863 h 18"/>
                <a:gd name="T4" fmla="*/ 0 w 151"/>
                <a:gd name="T5" fmla="*/ 21432 h 18"/>
                <a:gd name="T6" fmla="*/ 21573 w 151"/>
                <a:gd name="T7" fmla="*/ 0 h 18"/>
                <a:gd name="T8" fmla="*/ 340377 w 151"/>
                <a:gd name="T9" fmla="*/ 0 h 18"/>
                <a:gd name="T10" fmla="*/ 361950 w 151"/>
                <a:gd name="T11" fmla="*/ 21432 h 18"/>
                <a:gd name="T12" fmla="*/ 340377 w 151"/>
                <a:gd name="T13" fmla="*/ 42863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1"/>
                <a:gd name="T22" fmla="*/ 0 h 18"/>
                <a:gd name="T23" fmla="*/ 151 w 151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1" h="18">
                  <a:moveTo>
                    <a:pt x="142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7" y="0"/>
                    <a:pt x="151" y="4"/>
                    <a:pt x="151" y="9"/>
                  </a:cubicBezTo>
                  <a:cubicBezTo>
                    <a:pt x="151" y="14"/>
                    <a:pt x="147" y="18"/>
                    <a:pt x="142" y="18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B7697B0F-7DBD-41CB-A48C-A62591259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275" y="2986088"/>
              <a:ext cx="358775" cy="42863"/>
            </a:xfrm>
            <a:custGeom>
              <a:avLst/>
              <a:gdLst>
                <a:gd name="T0" fmla="*/ 337249 w 150"/>
                <a:gd name="T1" fmla="*/ 42863 h 18"/>
                <a:gd name="T2" fmla="*/ 21527 w 150"/>
                <a:gd name="T3" fmla="*/ 42863 h 18"/>
                <a:gd name="T4" fmla="*/ 0 w 150"/>
                <a:gd name="T5" fmla="*/ 21432 h 18"/>
                <a:gd name="T6" fmla="*/ 21527 w 150"/>
                <a:gd name="T7" fmla="*/ 0 h 18"/>
                <a:gd name="T8" fmla="*/ 337249 w 150"/>
                <a:gd name="T9" fmla="*/ 0 h 18"/>
                <a:gd name="T10" fmla="*/ 358775 w 150"/>
                <a:gd name="T11" fmla="*/ 21432 h 18"/>
                <a:gd name="T12" fmla="*/ 337249 w 150"/>
                <a:gd name="T13" fmla="*/ 42863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0"/>
                <a:gd name="T22" fmla="*/ 0 h 18"/>
                <a:gd name="T23" fmla="*/ 150 w 150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0" h="18">
                  <a:moveTo>
                    <a:pt x="141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14"/>
                    <a:pt x="146" y="18"/>
                    <a:pt x="141" y="18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Freeform 85">
              <a:extLst>
                <a:ext uri="{FF2B5EF4-FFF2-40B4-BE49-F238E27FC236}">
                  <a16:creationId xmlns:a16="http://schemas.microsoft.com/office/drawing/2014/main" id="{B2EC92CB-6FCD-4D45-9C3A-6F6E6191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800" y="2462213"/>
              <a:ext cx="146050" cy="566738"/>
            </a:xfrm>
            <a:custGeom>
              <a:avLst/>
              <a:gdLst>
                <a:gd name="T0" fmla="*/ 23943 w 61"/>
                <a:gd name="T1" fmla="*/ 566738 h 237"/>
                <a:gd name="T2" fmla="*/ 19154 w 61"/>
                <a:gd name="T3" fmla="*/ 566738 h 237"/>
                <a:gd name="T4" fmla="*/ 2394 w 61"/>
                <a:gd name="T5" fmla="*/ 540434 h 237"/>
                <a:gd name="T6" fmla="*/ 102953 w 61"/>
                <a:gd name="T7" fmla="*/ 21522 h 237"/>
                <a:gd name="T8" fmla="*/ 126896 w 61"/>
                <a:gd name="T9" fmla="*/ 2391 h 237"/>
                <a:gd name="T10" fmla="*/ 143656 w 61"/>
                <a:gd name="T11" fmla="*/ 28696 h 237"/>
                <a:gd name="T12" fmla="*/ 45491 w 61"/>
                <a:gd name="T13" fmla="*/ 549999 h 237"/>
                <a:gd name="T14" fmla="*/ 23943 w 61"/>
                <a:gd name="T15" fmla="*/ 566738 h 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"/>
                <a:gd name="T25" fmla="*/ 0 h 237"/>
                <a:gd name="T26" fmla="*/ 61 w 61"/>
                <a:gd name="T27" fmla="*/ 237 h 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" h="237">
                  <a:moveTo>
                    <a:pt x="10" y="237"/>
                  </a:moveTo>
                  <a:cubicBezTo>
                    <a:pt x="9" y="237"/>
                    <a:pt x="9" y="237"/>
                    <a:pt x="8" y="237"/>
                  </a:cubicBezTo>
                  <a:cubicBezTo>
                    <a:pt x="3" y="236"/>
                    <a:pt x="0" y="231"/>
                    <a:pt x="1" y="226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4" y="4"/>
                    <a:pt x="48" y="0"/>
                    <a:pt x="53" y="1"/>
                  </a:cubicBezTo>
                  <a:cubicBezTo>
                    <a:pt x="58" y="2"/>
                    <a:pt x="61" y="7"/>
                    <a:pt x="60" y="12"/>
                  </a:cubicBezTo>
                  <a:cubicBezTo>
                    <a:pt x="19" y="230"/>
                    <a:pt x="19" y="230"/>
                    <a:pt x="19" y="230"/>
                  </a:cubicBezTo>
                  <a:cubicBezTo>
                    <a:pt x="18" y="234"/>
                    <a:pt x="14" y="237"/>
                    <a:pt x="10" y="237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Freeform 86">
              <a:extLst>
                <a:ext uri="{FF2B5EF4-FFF2-40B4-BE49-F238E27FC236}">
                  <a16:creationId xmlns:a16="http://schemas.microsoft.com/office/drawing/2014/main" id="{362B9D6E-6973-47D5-950F-4F655651D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612" y="2462213"/>
              <a:ext cx="147638" cy="566738"/>
            </a:xfrm>
            <a:custGeom>
              <a:avLst/>
              <a:gdLst>
                <a:gd name="T0" fmla="*/ 123825 w 62"/>
                <a:gd name="T1" fmla="*/ 566738 h 237"/>
                <a:gd name="T2" fmla="*/ 104775 w 62"/>
                <a:gd name="T3" fmla="*/ 549999 h 237"/>
                <a:gd name="T4" fmla="*/ 2381 w 62"/>
                <a:gd name="T5" fmla="*/ 28696 h 237"/>
                <a:gd name="T6" fmla="*/ 19050 w 62"/>
                <a:gd name="T7" fmla="*/ 2391 h 237"/>
                <a:gd name="T8" fmla="*/ 42863 w 62"/>
                <a:gd name="T9" fmla="*/ 19130 h 237"/>
                <a:gd name="T10" fmla="*/ 145257 w 62"/>
                <a:gd name="T11" fmla="*/ 540434 h 237"/>
                <a:gd name="T12" fmla="*/ 128588 w 62"/>
                <a:gd name="T13" fmla="*/ 566738 h 237"/>
                <a:gd name="T14" fmla="*/ 123825 w 62"/>
                <a:gd name="T15" fmla="*/ 566738 h 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2"/>
                <a:gd name="T25" fmla="*/ 0 h 237"/>
                <a:gd name="T26" fmla="*/ 62 w 62"/>
                <a:gd name="T27" fmla="*/ 237 h 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2" h="237">
                  <a:moveTo>
                    <a:pt x="52" y="237"/>
                  </a:moveTo>
                  <a:cubicBezTo>
                    <a:pt x="48" y="237"/>
                    <a:pt x="44" y="234"/>
                    <a:pt x="44" y="23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7"/>
                    <a:pt x="3" y="2"/>
                    <a:pt x="8" y="1"/>
                  </a:cubicBezTo>
                  <a:cubicBezTo>
                    <a:pt x="13" y="0"/>
                    <a:pt x="17" y="4"/>
                    <a:pt x="18" y="8"/>
                  </a:cubicBezTo>
                  <a:cubicBezTo>
                    <a:pt x="61" y="226"/>
                    <a:pt x="61" y="226"/>
                    <a:pt x="61" y="226"/>
                  </a:cubicBezTo>
                  <a:cubicBezTo>
                    <a:pt x="62" y="231"/>
                    <a:pt x="59" y="236"/>
                    <a:pt x="54" y="237"/>
                  </a:cubicBezTo>
                  <a:cubicBezTo>
                    <a:pt x="54" y="237"/>
                    <a:pt x="53" y="237"/>
                    <a:pt x="52" y="237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6" name="Freeform 87">
              <a:extLst>
                <a:ext uri="{FF2B5EF4-FFF2-40B4-BE49-F238E27FC236}">
                  <a16:creationId xmlns:a16="http://schemas.microsoft.com/office/drawing/2014/main" id="{286863F5-23CD-41F4-B686-B878EA32F9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8750" y="2166938"/>
              <a:ext cx="339725" cy="341313"/>
            </a:xfrm>
            <a:custGeom>
              <a:avLst/>
              <a:gdLst>
                <a:gd name="T0" fmla="*/ 318193 w 142"/>
                <a:gd name="T1" fmla="*/ 341313 h 143"/>
                <a:gd name="T2" fmla="*/ 21532 w 142"/>
                <a:gd name="T3" fmla="*/ 341313 h 143"/>
                <a:gd name="T4" fmla="*/ 0 w 142"/>
                <a:gd name="T5" fmla="*/ 319832 h 143"/>
                <a:gd name="T6" fmla="*/ 0 w 142"/>
                <a:gd name="T7" fmla="*/ 21481 h 143"/>
                <a:gd name="T8" fmla="*/ 21532 w 142"/>
                <a:gd name="T9" fmla="*/ 0 h 143"/>
                <a:gd name="T10" fmla="*/ 318193 w 142"/>
                <a:gd name="T11" fmla="*/ 0 h 143"/>
                <a:gd name="T12" fmla="*/ 339725 w 142"/>
                <a:gd name="T13" fmla="*/ 21481 h 143"/>
                <a:gd name="T14" fmla="*/ 339725 w 142"/>
                <a:gd name="T15" fmla="*/ 319832 h 143"/>
                <a:gd name="T16" fmla="*/ 318193 w 142"/>
                <a:gd name="T17" fmla="*/ 341313 h 143"/>
                <a:gd name="T18" fmla="*/ 43064 w 142"/>
                <a:gd name="T19" fmla="*/ 298351 h 143"/>
                <a:gd name="T20" fmla="*/ 296661 w 142"/>
                <a:gd name="T21" fmla="*/ 298351 h 143"/>
                <a:gd name="T22" fmla="*/ 296661 w 142"/>
                <a:gd name="T23" fmla="*/ 42962 h 143"/>
                <a:gd name="T24" fmla="*/ 43064 w 142"/>
                <a:gd name="T25" fmla="*/ 42962 h 143"/>
                <a:gd name="T26" fmla="*/ 43064 w 142"/>
                <a:gd name="T27" fmla="*/ 298351 h 14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2"/>
                <a:gd name="T43" fmla="*/ 0 h 143"/>
                <a:gd name="T44" fmla="*/ 142 w 142"/>
                <a:gd name="T45" fmla="*/ 143 h 14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2" h="143">
                  <a:moveTo>
                    <a:pt x="133" y="143"/>
                  </a:moveTo>
                  <a:cubicBezTo>
                    <a:pt x="9" y="143"/>
                    <a:pt x="9" y="143"/>
                    <a:pt x="9" y="143"/>
                  </a:cubicBezTo>
                  <a:cubicBezTo>
                    <a:pt x="4" y="143"/>
                    <a:pt x="0" y="139"/>
                    <a:pt x="0" y="13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8" y="0"/>
                    <a:pt x="142" y="4"/>
                    <a:pt x="142" y="9"/>
                  </a:cubicBezTo>
                  <a:cubicBezTo>
                    <a:pt x="142" y="134"/>
                    <a:pt x="142" y="134"/>
                    <a:pt x="142" y="134"/>
                  </a:cubicBezTo>
                  <a:cubicBezTo>
                    <a:pt x="142" y="139"/>
                    <a:pt x="138" y="143"/>
                    <a:pt x="133" y="143"/>
                  </a:cubicBezTo>
                  <a:close/>
                  <a:moveTo>
                    <a:pt x="18" y="125"/>
                  </a:moveTo>
                  <a:cubicBezTo>
                    <a:pt x="124" y="125"/>
                    <a:pt x="124" y="125"/>
                    <a:pt x="124" y="125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18" y="125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7" name="Freeform 88">
              <a:extLst>
                <a:ext uri="{FF2B5EF4-FFF2-40B4-BE49-F238E27FC236}">
                  <a16:creationId xmlns:a16="http://schemas.microsoft.com/office/drawing/2014/main" id="{FBD03936-EC7D-4427-9A12-EFAB91010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575" y="2163763"/>
              <a:ext cx="344488" cy="344488"/>
            </a:xfrm>
            <a:custGeom>
              <a:avLst/>
              <a:gdLst>
                <a:gd name="T0" fmla="*/ 320565 w 144"/>
                <a:gd name="T1" fmla="*/ 344488 h 144"/>
                <a:gd name="T2" fmla="*/ 306212 w 144"/>
                <a:gd name="T3" fmla="*/ 337311 h 144"/>
                <a:gd name="T4" fmla="*/ 7177 w 144"/>
                <a:gd name="T5" fmla="*/ 40669 h 144"/>
                <a:gd name="T6" fmla="*/ 7177 w 144"/>
                <a:gd name="T7" fmla="*/ 9569 h 144"/>
                <a:gd name="T8" fmla="*/ 38276 w 144"/>
                <a:gd name="T9" fmla="*/ 9569 h 144"/>
                <a:gd name="T10" fmla="*/ 334919 w 144"/>
                <a:gd name="T11" fmla="*/ 306212 h 144"/>
                <a:gd name="T12" fmla="*/ 334919 w 144"/>
                <a:gd name="T13" fmla="*/ 337311 h 144"/>
                <a:gd name="T14" fmla="*/ 320565 w 144"/>
                <a:gd name="T15" fmla="*/ 344488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144"/>
                <a:gd name="T26" fmla="*/ 144 w 144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144">
                  <a:moveTo>
                    <a:pt x="134" y="144"/>
                  </a:moveTo>
                  <a:cubicBezTo>
                    <a:pt x="132" y="144"/>
                    <a:pt x="129" y="143"/>
                    <a:pt x="128" y="141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0" y="13"/>
                    <a:pt x="0" y="7"/>
                    <a:pt x="3" y="4"/>
                  </a:cubicBezTo>
                  <a:cubicBezTo>
                    <a:pt x="7" y="0"/>
                    <a:pt x="12" y="0"/>
                    <a:pt x="16" y="4"/>
                  </a:cubicBezTo>
                  <a:cubicBezTo>
                    <a:pt x="140" y="128"/>
                    <a:pt x="140" y="128"/>
                    <a:pt x="140" y="128"/>
                  </a:cubicBezTo>
                  <a:cubicBezTo>
                    <a:pt x="144" y="132"/>
                    <a:pt x="144" y="138"/>
                    <a:pt x="140" y="141"/>
                  </a:cubicBezTo>
                  <a:cubicBezTo>
                    <a:pt x="139" y="143"/>
                    <a:pt x="136" y="144"/>
                    <a:pt x="134" y="144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Freeform 89">
              <a:extLst>
                <a:ext uri="{FF2B5EF4-FFF2-40B4-BE49-F238E27FC236}">
                  <a16:creationId xmlns:a16="http://schemas.microsoft.com/office/drawing/2014/main" id="{F2942A5D-4C7D-47E6-A91A-D83CC6D54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575" y="2163763"/>
              <a:ext cx="344488" cy="344488"/>
            </a:xfrm>
            <a:custGeom>
              <a:avLst/>
              <a:gdLst>
                <a:gd name="T0" fmla="*/ 23923 w 144"/>
                <a:gd name="T1" fmla="*/ 344488 h 144"/>
                <a:gd name="T2" fmla="*/ 7177 w 144"/>
                <a:gd name="T3" fmla="*/ 339703 h 144"/>
                <a:gd name="T4" fmla="*/ 7177 w 144"/>
                <a:gd name="T5" fmla="*/ 308604 h 144"/>
                <a:gd name="T6" fmla="*/ 306212 w 144"/>
                <a:gd name="T7" fmla="*/ 9569 h 144"/>
                <a:gd name="T8" fmla="*/ 337311 w 144"/>
                <a:gd name="T9" fmla="*/ 9569 h 144"/>
                <a:gd name="T10" fmla="*/ 337311 w 144"/>
                <a:gd name="T11" fmla="*/ 40669 h 144"/>
                <a:gd name="T12" fmla="*/ 38276 w 144"/>
                <a:gd name="T13" fmla="*/ 339703 h 144"/>
                <a:gd name="T14" fmla="*/ 23923 w 144"/>
                <a:gd name="T15" fmla="*/ 344488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144"/>
                <a:gd name="T26" fmla="*/ 144 w 144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144">
                  <a:moveTo>
                    <a:pt x="10" y="144"/>
                  </a:moveTo>
                  <a:cubicBezTo>
                    <a:pt x="7" y="144"/>
                    <a:pt x="5" y="143"/>
                    <a:pt x="3" y="142"/>
                  </a:cubicBezTo>
                  <a:cubicBezTo>
                    <a:pt x="0" y="138"/>
                    <a:pt x="0" y="132"/>
                    <a:pt x="3" y="129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32" y="0"/>
                    <a:pt x="137" y="0"/>
                    <a:pt x="141" y="4"/>
                  </a:cubicBezTo>
                  <a:cubicBezTo>
                    <a:pt x="144" y="7"/>
                    <a:pt x="144" y="13"/>
                    <a:pt x="141" y="17"/>
                  </a:cubicBezTo>
                  <a:cubicBezTo>
                    <a:pt x="16" y="142"/>
                    <a:pt x="16" y="142"/>
                    <a:pt x="16" y="142"/>
                  </a:cubicBezTo>
                  <a:cubicBezTo>
                    <a:pt x="14" y="143"/>
                    <a:pt x="12" y="144"/>
                    <a:pt x="10" y="144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" name="Freeform 90">
              <a:extLst>
                <a:ext uri="{FF2B5EF4-FFF2-40B4-BE49-F238E27FC236}">
                  <a16:creationId xmlns:a16="http://schemas.microsoft.com/office/drawing/2014/main" id="{9CE151EF-A125-468E-8014-BDC591F37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87" y="2462213"/>
              <a:ext cx="398463" cy="304800"/>
            </a:xfrm>
            <a:custGeom>
              <a:avLst/>
              <a:gdLst>
                <a:gd name="T0" fmla="*/ 374603 w 167"/>
                <a:gd name="T1" fmla="*/ 304800 h 127"/>
                <a:gd name="T2" fmla="*/ 362673 w 167"/>
                <a:gd name="T3" fmla="*/ 302400 h 127"/>
                <a:gd name="T4" fmla="*/ 11930 w 167"/>
                <a:gd name="T5" fmla="*/ 40800 h 127"/>
                <a:gd name="T6" fmla="*/ 7158 w 167"/>
                <a:gd name="T7" fmla="*/ 12000 h 127"/>
                <a:gd name="T8" fmla="*/ 38176 w 167"/>
                <a:gd name="T9" fmla="*/ 7200 h 127"/>
                <a:gd name="T10" fmla="*/ 386533 w 167"/>
                <a:gd name="T11" fmla="*/ 266400 h 127"/>
                <a:gd name="T12" fmla="*/ 391305 w 167"/>
                <a:gd name="T13" fmla="*/ 297600 h 127"/>
                <a:gd name="T14" fmla="*/ 374603 w 167"/>
                <a:gd name="T15" fmla="*/ 304800 h 1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7"/>
                <a:gd name="T25" fmla="*/ 0 h 127"/>
                <a:gd name="T26" fmla="*/ 167 w 167"/>
                <a:gd name="T27" fmla="*/ 127 h 1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7" h="127">
                  <a:moveTo>
                    <a:pt x="157" y="127"/>
                  </a:moveTo>
                  <a:cubicBezTo>
                    <a:pt x="155" y="127"/>
                    <a:pt x="153" y="127"/>
                    <a:pt x="152" y="12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1" y="15"/>
                    <a:pt x="0" y="9"/>
                    <a:pt x="3" y="5"/>
                  </a:cubicBezTo>
                  <a:cubicBezTo>
                    <a:pt x="6" y="1"/>
                    <a:pt x="12" y="0"/>
                    <a:pt x="16" y="3"/>
                  </a:cubicBezTo>
                  <a:cubicBezTo>
                    <a:pt x="162" y="111"/>
                    <a:pt x="162" y="111"/>
                    <a:pt x="162" y="111"/>
                  </a:cubicBezTo>
                  <a:cubicBezTo>
                    <a:pt x="166" y="114"/>
                    <a:pt x="167" y="120"/>
                    <a:pt x="164" y="124"/>
                  </a:cubicBezTo>
                  <a:cubicBezTo>
                    <a:pt x="162" y="126"/>
                    <a:pt x="160" y="127"/>
                    <a:pt x="157" y="127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0" name="Freeform 91">
              <a:extLst>
                <a:ext uri="{FF2B5EF4-FFF2-40B4-BE49-F238E27FC236}">
                  <a16:creationId xmlns:a16="http://schemas.microsoft.com/office/drawing/2014/main" id="{D08250F4-D655-4A67-9679-214D474BB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187" y="2462213"/>
              <a:ext cx="400050" cy="306388"/>
            </a:xfrm>
            <a:custGeom>
              <a:avLst/>
              <a:gdLst>
                <a:gd name="T0" fmla="*/ 23955 w 167"/>
                <a:gd name="T1" fmla="*/ 306388 h 128"/>
                <a:gd name="T2" fmla="*/ 7187 w 167"/>
                <a:gd name="T3" fmla="*/ 296813 h 128"/>
                <a:gd name="T4" fmla="*/ 11978 w 167"/>
                <a:gd name="T5" fmla="*/ 268090 h 128"/>
                <a:gd name="T6" fmla="*/ 361722 w 167"/>
                <a:gd name="T7" fmla="*/ 7181 h 128"/>
                <a:gd name="T8" fmla="*/ 392863 w 167"/>
                <a:gd name="T9" fmla="*/ 11968 h 128"/>
                <a:gd name="T10" fmla="*/ 388072 w 167"/>
                <a:gd name="T11" fmla="*/ 40692 h 128"/>
                <a:gd name="T12" fmla="*/ 35933 w 167"/>
                <a:gd name="T13" fmla="*/ 301601 h 128"/>
                <a:gd name="T14" fmla="*/ 23955 w 167"/>
                <a:gd name="T15" fmla="*/ 306388 h 1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7"/>
                <a:gd name="T25" fmla="*/ 0 h 128"/>
                <a:gd name="T26" fmla="*/ 167 w 167"/>
                <a:gd name="T27" fmla="*/ 128 h 1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7" h="128">
                  <a:moveTo>
                    <a:pt x="10" y="128"/>
                  </a:moveTo>
                  <a:cubicBezTo>
                    <a:pt x="7" y="128"/>
                    <a:pt x="5" y="127"/>
                    <a:pt x="3" y="124"/>
                  </a:cubicBezTo>
                  <a:cubicBezTo>
                    <a:pt x="0" y="120"/>
                    <a:pt x="1" y="115"/>
                    <a:pt x="5" y="112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55" y="0"/>
                    <a:pt x="161" y="1"/>
                    <a:pt x="164" y="5"/>
                  </a:cubicBezTo>
                  <a:cubicBezTo>
                    <a:pt x="167" y="9"/>
                    <a:pt x="166" y="14"/>
                    <a:pt x="162" y="17"/>
                  </a:cubicBezTo>
                  <a:cubicBezTo>
                    <a:pt x="15" y="126"/>
                    <a:pt x="15" y="126"/>
                    <a:pt x="15" y="126"/>
                  </a:cubicBezTo>
                  <a:cubicBezTo>
                    <a:pt x="14" y="127"/>
                    <a:pt x="12" y="128"/>
                    <a:pt x="10" y="128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Freeform 92">
              <a:extLst>
                <a:ext uri="{FF2B5EF4-FFF2-40B4-BE49-F238E27FC236}">
                  <a16:creationId xmlns:a16="http://schemas.microsoft.com/office/drawing/2014/main" id="{769C08B3-4677-413D-8F7A-3F5F229BA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187" y="2722563"/>
              <a:ext cx="501650" cy="304800"/>
            </a:xfrm>
            <a:custGeom>
              <a:avLst/>
              <a:gdLst>
                <a:gd name="T0" fmla="*/ 475373 w 210"/>
                <a:gd name="T1" fmla="*/ 304800 h 127"/>
                <a:gd name="T2" fmla="*/ 465818 w 210"/>
                <a:gd name="T3" fmla="*/ 302400 h 127"/>
                <a:gd name="T4" fmla="*/ 14333 w 210"/>
                <a:gd name="T5" fmla="*/ 43200 h 127"/>
                <a:gd name="T6" fmla="*/ 4778 w 210"/>
                <a:gd name="T7" fmla="*/ 14400 h 127"/>
                <a:gd name="T8" fmla="*/ 35832 w 210"/>
                <a:gd name="T9" fmla="*/ 4800 h 127"/>
                <a:gd name="T10" fmla="*/ 487317 w 210"/>
                <a:gd name="T11" fmla="*/ 266400 h 127"/>
                <a:gd name="T12" fmla="*/ 494484 w 210"/>
                <a:gd name="T13" fmla="*/ 295200 h 127"/>
                <a:gd name="T14" fmla="*/ 475373 w 210"/>
                <a:gd name="T15" fmla="*/ 304800 h 1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0"/>
                <a:gd name="T25" fmla="*/ 0 h 127"/>
                <a:gd name="T26" fmla="*/ 210 w 210"/>
                <a:gd name="T27" fmla="*/ 127 h 1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0" h="127">
                  <a:moveTo>
                    <a:pt x="199" y="127"/>
                  </a:moveTo>
                  <a:cubicBezTo>
                    <a:pt x="198" y="127"/>
                    <a:pt x="196" y="127"/>
                    <a:pt x="195" y="126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" y="16"/>
                    <a:pt x="0" y="10"/>
                    <a:pt x="2" y="6"/>
                  </a:cubicBezTo>
                  <a:cubicBezTo>
                    <a:pt x="5" y="1"/>
                    <a:pt x="10" y="0"/>
                    <a:pt x="15" y="2"/>
                  </a:cubicBezTo>
                  <a:cubicBezTo>
                    <a:pt x="204" y="111"/>
                    <a:pt x="204" y="111"/>
                    <a:pt x="204" y="111"/>
                  </a:cubicBezTo>
                  <a:cubicBezTo>
                    <a:pt x="208" y="113"/>
                    <a:pt x="210" y="119"/>
                    <a:pt x="207" y="123"/>
                  </a:cubicBezTo>
                  <a:cubicBezTo>
                    <a:pt x="206" y="126"/>
                    <a:pt x="203" y="127"/>
                    <a:pt x="199" y="127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2" name="Freeform 93">
              <a:extLst>
                <a:ext uri="{FF2B5EF4-FFF2-40B4-BE49-F238E27FC236}">
                  <a16:creationId xmlns:a16="http://schemas.microsoft.com/office/drawing/2014/main" id="{A0B646AF-320D-4D56-8D0B-27D17F039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9212" y="2722563"/>
              <a:ext cx="503238" cy="306388"/>
            </a:xfrm>
            <a:custGeom>
              <a:avLst/>
              <a:gdLst>
                <a:gd name="T0" fmla="*/ 26235 w 211"/>
                <a:gd name="T1" fmla="*/ 306388 h 128"/>
                <a:gd name="T2" fmla="*/ 7155 w 211"/>
                <a:gd name="T3" fmla="*/ 294420 h 128"/>
                <a:gd name="T4" fmla="*/ 14310 w 211"/>
                <a:gd name="T5" fmla="*/ 265696 h 128"/>
                <a:gd name="T6" fmla="*/ 469848 w 211"/>
                <a:gd name="T7" fmla="*/ 4787 h 128"/>
                <a:gd name="T8" fmla="*/ 498468 w 211"/>
                <a:gd name="T9" fmla="*/ 14362 h 128"/>
                <a:gd name="T10" fmla="*/ 488928 w 211"/>
                <a:gd name="T11" fmla="*/ 43086 h 128"/>
                <a:gd name="T12" fmla="*/ 35775 w 211"/>
                <a:gd name="T13" fmla="*/ 303994 h 128"/>
                <a:gd name="T14" fmla="*/ 26235 w 211"/>
                <a:gd name="T15" fmla="*/ 306388 h 1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1"/>
                <a:gd name="T25" fmla="*/ 0 h 128"/>
                <a:gd name="T26" fmla="*/ 211 w 211"/>
                <a:gd name="T27" fmla="*/ 128 h 1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1" h="128">
                  <a:moveTo>
                    <a:pt x="11" y="128"/>
                  </a:moveTo>
                  <a:cubicBezTo>
                    <a:pt x="8" y="128"/>
                    <a:pt x="5" y="126"/>
                    <a:pt x="3" y="123"/>
                  </a:cubicBezTo>
                  <a:cubicBezTo>
                    <a:pt x="0" y="119"/>
                    <a:pt x="2" y="113"/>
                    <a:pt x="6" y="111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201" y="0"/>
                    <a:pt x="206" y="1"/>
                    <a:pt x="209" y="6"/>
                  </a:cubicBezTo>
                  <a:cubicBezTo>
                    <a:pt x="211" y="10"/>
                    <a:pt x="210" y="16"/>
                    <a:pt x="205" y="18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4" y="127"/>
                    <a:pt x="12" y="128"/>
                    <a:pt x="11" y="128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3" name="Freeform 94">
              <a:extLst>
                <a:ext uri="{FF2B5EF4-FFF2-40B4-BE49-F238E27FC236}">
                  <a16:creationId xmlns:a16="http://schemas.microsoft.com/office/drawing/2014/main" id="{D6846660-02E8-4769-B3D7-00F479FC9E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8750" y="1868488"/>
              <a:ext cx="339725" cy="341313"/>
            </a:xfrm>
            <a:custGeom>
              <a:avLst/>
              <a:gdLst>
                <a:gd name="T0" fmla="*/ 318193 w 142"/>
                <a:gd name="T1" fmla="*/ 341313 h 143"/>
                <a:gd name="T2" fmla="*/ 21532 w 142"/>
                <a:gd name="T3" fmla="*/ 341313 h 143"/>
                <a:gd name="T4" fmla="*/ 0 w 142"/>
                <a:gd name="T5" fmla="*/ 319832 h 143"/>
                <a:gd name="T6" fmla="*/ 0 w 142"/>
                <a:gd name="T7" fmla="*/ 21481 h 143"/>
                <a:gd name="T8" fmla="*/ 21532 w 142"/>
                <a:gd name="T9" fmla="*/ 0 h 143"/>
                <a:gd name="T10" fmla="*/ 318193 w 142"/>
                <a:gd name="T11" fmla="*/ 0 h 143"/>
                <a:gd name="T12" fmla="*/ 339725 w 142"/>
                <a:gd name="T13" fmla="*/ 21481 h 143"/>
                <a:gd name="T14" fmla="*/ 339725 w 142"/>
                <a:gd name="T15" fmla="*/ 319832 h 143"/>
                <a:gd name="T16" fmla="*/ 318193 w 142"/>
                <a:gd name="T17" fmla="*/ 341313 h 143"/>
                <a:gd name="T18" fmla="*/ 43064 w 142"/>
                <a:gd name="T19" fmla="*/ 298351 h 143"/>
                <a:gd name="T20" fmla="*/ 296661 w 142"/>
                <a:gd name="T21" fmla="*/ 298351 h 143"/>
                <a:gd name="T22" fmla="*/ 296661 w 142"/>
                <a:gd name="T23" fmla="*/ 42962 h 143"/>
                <a:gd name="T24" fmla="*/ 43064 w 142"/>
                <a:gd name="T25" fmla="*/ 42962 h 143"/>
                <a:gd name="T26" fmla="*/ 43064 w 142"/>
                <a:gd name="T27" fmla="*/ 298351 h 14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2"/>
                <a:gd name="T43" fmla="*/ 0 h 143"/>
                <a:gd name="T44" fmla="*/ 142 w 142"/>
                <a:gd name="T45" fmla="*/ 143 h 14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2" h="143">
                  <a:moveTo>
                    <a:pt x="133" y="143"/>
                  </a:moveTo>
                  <a:cubicBezTo>
                    <a:pt x="9" y="143"/>
                    <a:pt x="9" y="143"/>
                    <a:pt x="9" y="143"/>
                  </a:cubicBezTo>
                  <a:cubicBezTo>
                    <a:pt x="4" y="143"/>
                    <a:pt x="0" y="139"/>
                    <a:pt x="0" y="13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8" y="0"/>
                    <a:pt x="142" y="4"/>
                    <a:pt x="142" y="9"/>
                  </a:cubicBezTo>
                  <a:cubicBezTo>
                    <a:pt x="142" y="134"/>
                    <a:pt x="142" y="134"/>
                    <a:pt x="142" y="134"/>
                  </a:cubicBezTo>
                  <a:cubicBezTo>
                    <a:pt x="142" y="139"/>
                    <a:pt x="138" y="143"/>
                    <a:pt x="133" y="143"/>
                  </a:cubicBezTo>
                  <a:close/>
                  <a:moveTo>
                    <a:pt x="18" y="125"/>
                  </a:moveTo>
                  <a:cubicBezTo>
                    <a:pt x="124" y="125"/>
                    <a:pt x="124" y="125"/>
                    <a:pt x="124" y="125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18" y="125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Freeform 95">
              <a:extLst>
                <a:ext uri="{FF2B5EF4-FFF2-40B4-BE49-F238E27FC236}">
                  <a16:creationId xmlns:a16="http://schemas.microsoft.com/office/drawing/2014/main" id="{324346BB-EA0C-4ABE-AFAA-3ADC6E397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575" y="1865313"/>
              <a:ext cx="344488" cy="344488"/>
            </a:xfrm>
            <a:custGeom>
              <a:avLst/>
              <a:gdLst>
                <a:gd name="T0" fmla="*/ 320565 w 144"/>
                <a:gd name="T1" fmla="*/ 344488 h 144"/>
                <a:gd name="T2" fmla="*/ 306212 w 144"/>
                <a:gd name="T3" fmla="*/ 337311 h 144"/>
                <a:gd name="T4" fmla="*/ 7177 w 144"/>
                <a:gd name="T5" fmla="*/ 40669 h 144"/>
                <a:gd name="T6" fmla="*/ 7177 w 144"/>
                <a:gd name="T7" fmla="*/ 9569 h 144"/>
                <a:gd name="T8" fmla="*/ 38276 w 144"/>
                <a:gd name="T9" fmla="*/ 9569 h 144"/>
                <a:gd name="T10" fmla="*/ 334919 w 144"/>
                <a:gd name="T11" fmla="*/ 306212 h 144"/>
                <a:gd name="T12" fmla="*/ 334919 w 144"/>
                <a:gd name="T13" fmla="*/ 337311 h 144"/>
                <a:gd name="T14" fmla="*/ 320565 w 144"/>
                <a:gd name="T15" fmla="*/ 344488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144"/>
                <a:gd name="T26" fmla="*/ 144 w 144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144">
                  <a:moveTo>
                    <a:pt x="134" y="144"/>
                  </a:moveTo>
                  <a:cubicBezTo>
                    <a:pt x="132" y="144"/>
                    <a:pt x="129" y="143"/>
                    <a:pt x="128" y="141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0" y="13"/>
                    <a:pt x="0" y="7"/>
                    <a:pt x="3" y="4"/>
                  </a:cubicBezTo>
                  <a:cubicBezTo>
                    <a:pt x="7" y="0"/>
                    <a:pt x="12" y="0"/>
                    <a:pt x="16" y="4"/>
                  </a:cubicBezTo>
                  <a:cubicBezTo>
                    <a:pt x="140" y="128"/>
                    <a:pt x="140" y="128"/>
                    <a:pt x="140" y="128"/>
                  </a:cubicBezTo>
                  <a:cubicBezTo>
                    <a:pt x="144" y="132"/>
                    <a:pt x="144" y="138"/>
                    <a:pt x="140" y="141"/>
                  </a:cubicBezTo>
                  <a:cubicBezTo>
                    <a:pt x="139" y="143"/>
                    <a:pt x="136" y="144"/>
                    <a:pt x="134" y="144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" name="Freeform 96">
              <a:extLst>
                <a:ext uri="{FF2B5EF4-FFF2-40B4-BE49-F238E27FC236}">
                  <a16:creationId xmlns:a16="http://schemas.microsoft.com/office/drawing/2014/main" id="{F9A0E94D-8706-4681-B067-5D5B92194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575" y="1865313"/>
              <a:ext cx="344488" cy="344488"/>
            </a:xfrm>
            <a:custGeom>
              <a:avLst/>
              <a:gdLst>
                <a:gd name="T0" fmla="*/ 23923 w 144"/>
                <a:gd name="T1" fmla="*/ 344488 h 144"/>
                <a:gd name="T2" fmla="*/ 7177 w 144"/>
                <a:gd name="T3" fmla="*/ 339703 h 144"/>
                <a:gd name="T4" fmla="*/ 7177 w 144"/>
                <a:gd name="T5" fmla="*/ 308604 h 144"/>
                <a:gd name="T6" fmla="*/ 306212 w 144"/>
                <a:gd name="T7" fmla="*/ 9569 h 144"/>
                <a:gd name="T8" fmla="*/ 337311 w 144"/>
                <a:gd name="T9" fmla="*/ 9569 h 144"/>
                <a:gd name="T10" fmla="*/ 337311 w 144"/>
                <a:gd name="T11" fmla="*/ 40669 h 144"/>
                <a:gd name="T12" fmla="*/ 38276 w 144"/>
                <a:gd name="T13" fmla="*/ 339703 h 144"/>
                <a:gd name="T14" fmla="*/ 23923 w 144"/>
                <a:gd name="T15" fmla="*/ 344488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144"/>
                <a:gd name="T26" fmla="*/ 144 w 144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144">
                  <a:moveTo>
                    <a:pt x="10" y="144"/>
                  </a:moveTo>
                  <a:cubicBezTo>
                    <a:pt x="7" y="144"/>
                    <a:pt x="5" y="143"/>
                    <a:pt x="3" y="142"/>
                  </a:cubicBezTo>
                  <a:cubicBezTo>
                    <a:pt x="0" y="138"/>
                    <a:pt x="0" y="132"/>
                    <a:pt x="3" y="129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32" y="0"/>
                    <a:pt x="137" y="0"/>
                    <a:pt x="141" y="4"/>
                  </a:cubicBezTo>
                  <a:cubicBezTo>
                    <a:pt x="144" y="7"/>
                    <a:pt x="144" y="13"/>
                    <a:pt x="141" y="17"/>
                  </a:cubicBezTo>
                  <a:cubicBezTo>
                    <a:pt x="16" y="142"/>
                    <a:pt x="16" y="142"/>
                    <a:pt x="16" y="142"/>
                  </a:cubicBezTo>
                  <a:cubicBezTo>
                    <a:pt x="14" y="143"/>
                    <a:pt x="12" y="144"/>
                    <a:pt x="10" y="144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Freeform 97">
              <a:extLst>
                <a:ext uri="{FF2B5EF4-FFF2-40B4-BE49-F238E27FC236}">
                  <a16:creationId xmlns:a16="http://schemas.microsoft.com/office/drawing/2014/main" id="{53A6A966-B0BA-4B20-AE16-717278556B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6175" y="2317751"/>
              <a:ext cx="325438" cy="190500"/>
            </a:xfrm>
            <a:custGeom>
              <a:avLst/>
              <a:gdLst>
                <a:gd name="T0" fmla="*/ 303902 w 136"/>
                <a:gd name="T1" fmla="*/ 190500 h 80"/>
                <a:gd name="T2" fmla="*/ 23929 w 136"/>
                <a:gd name="T3" fmla="*/ 190500 h 80"/>
                <a:gd name="T4" fmla="*/ 2393 w 136"/>
                <a:gd name="T5" fmla="*/ 173831 h 80"/>
                <a:gd name="T6" fmla="*/ 11965 w 136"/>
                <a:gd name="T7" fmla="*/ 150019 h 80"/>
                <a:gd name="T8" fmla="*/ 291937 w 136"/>
                <a:gd name="T9" fmla="*/ 2381 h 80"/>
                <a:gd name="T10" fmla="*/ 313473 w 136"/>
                <a:gd name="T11" fmla="*/ 2381 h 80"/>
                <a:gd name="T12" fmla="*/ 325438 w 136"/>
                <a:gd name="T13" fmla="*/ 21431 h 80"/>
                <a:gd name="T14" fmla="*/ 325438 w 136"/>
                <a:gd name="T15" fmla="*/ 169069 h 80"/>
                <a:gd name="T16" fmla="*/ 303902 w 136"/>
                <a:gd name="T17" fmla="*/ 190500 h 80"/>
                <a:gd name="T18" fmla="*/ 110075 w 136"/>
                <a:gd name="T19" fmla="*/ 147638 h 80"/>
                <a:gd name="T20" fmla="*/ 282365 w 136"/>
                <a:gd name="T21" fmla="*/ 147638 h 80"/>
                <a:gd name="T22" fmla="*/ 282365 w 136"/>
                <a:gd name="T23" fmla="*/ 57150 h 80"/>
                <a:gd name="T24" fmla="*/ 110075 w 136"/>
                <a:gd name="T25" fmla="*/ 147638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6"/>
                <a:gd name="T40" fmla="*/ 0 h 80"/>
                <a:gd name="T41" fmla="*/ 136 w 136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6" h="80">
                  <a:moveTo>
                    <a:pt x="127" y="80"/>
                  </a:moveTo>
                  <a:cubicBezTo>
                    <a:pt x="10" y="80"/>
                    <a:pt x="10" y="80"/>
                    <a:pt x="10" y="80"/>
                  </a:cubicBezTo>
                  <a:cubicBezTo>
                    <a:pt x="5" y="80"/>
                    <a:pt x="2" y="77"/>
                    <a:pt x="1" y="73"/>
                  </a:cubicBezTo>
                  <a:cubicBezTo>
                    <a:pt x="0" y="69"/>
                    <a:pt x="2" y="65"/>
                    <a:pt x="5" y="63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5" y="0"/>
                    <a:pt x="128" y="0"/>
                    <a:pt x="131" y="1"/>
                  </a:cubicBezTo>
                  <a:cubicBezTo>
                    <a:pt x="134" y="3"/>
                    <a:pt x="136" y="6"/>
                    <a:pt x="136" y="9"/>
                  </a:cubicBezTo>
                  <a:cubicBezTo>
                    <a:pt x="136" y="71"/>
                    <a:pt x="136" y="71"/>
                    <a:pt x="136" y="71"/>
                  </a:cubicBezTo>
                  <a:cubicBezTo>
                    <a:pt x="136" y="76"/>
                    <a:pt x="132" y="80"/>
                    <a:pt x="127" y="80"/>
                  </a:cubicBezTo>
                  <a:close/>
                  <a:moveTo>
                    <a:pt x="46" y="62"/>
                  </a:moveTo>
                  <a:cubicBezTo>
                    <a:pt x="118" y="62"/>
                    <a:pt x="118" y="62"/>
                    <a:pt x="118" y="62"/>
                  </a:cubicBezTo>
                  <a:cubicBezTo>
                    <a:pt x="118" y="24"/>
                    <a:pt x="118" y="24"/>
                    <a:pt x="118" y="24"/>
                  </a:cubicBezTo>
                  <a:lnTo>
                    <a:pt x="46" y="62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1CF801D0-A59D-47F5-951E-BA0A24D59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2465388"/>
              <a:ext cx="42863" cy="155575"/>
            </a:xfrm>
            <a:custGeom>
              <a:avLst/>
              <a:gdLst>
                <a:gd name="T0" fmla="*/ 21432 w 18"/>
                <a:gd name="T1" fmla="*/ 155575 h 65"/>
                <a:gd name="T2" fmla="*/ 0 w 18"/>
                <a:gd name="T3" fmla="*/ 134034 h 65"/>
                <a:gd name="T4" fmla="*/ 0 w 18"/>
                <a:gd name="T5" fmla="*/ 21541 h 65"/>
                <a:gd name="T6" fmla="*/ 21432 w 18"/>
                <a:gd name="T7" fmla="*/ 0 h 65"/>
                <a:gd name="T8" fmla="*/ 42863 w 18"/>
                <a:gd name="T9" fmla="*/ 21541 h 65"/>
                <a:gd name="T10" fmla="*/ 42863 w 18"/>
                <a:gd name="T11" fmla="*/ 134034 h 65"/>
                <a:gd name="T12" fmla="*/ 21432 w 18"/>
                <a:gd name="T13" fmla="*/ 155575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65"/>
                <a:gd name="T23" fmla="*/ 18 w 18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65">
                  <a:moveTo>
                    <a:pt x="9" y="65"/>
                  </a:moveTo>
                  <a:cubicBezTo>
                    <a:pt x="4" y="65"/>
                    <a:pt x="0" y="61"/>
                    <a:pt x="0" y="5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61"/>
                    <a:pt x="14" y="65"/>
                    <a:pt x="9" y="65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" name="Freeform 99">
              <a:extLst>
                <a:ext uri="{FF2B5EF4-FFF2-40B4-BE49-F238E27FC236}">
                  <a16:creationId xmlns:a16="http://schemas.microsoft.com/office/drawing/2014/main" id="{8949215E-2A37-4B82-B2AE-577669B835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6175" y="2017713"/>
              <a:ext cx="325438" cy="192088"/>
            </a:xfrm>
            <a:custGeom>
              <a:avLst/>
              <a:gdLst>
                <a:gd name="T0" fmla="*/ 303902 w 136"/>
                <a:gd name="T1" fmla="*/ 192088 h 80"/>
                <a:gd name="T2" fmla="*/ 23929 w 136"/>
                <a:gd name="T3" fmla="*/ 192088 h 80"/>
                <a:gd name="T4" fmla="*/ 2393 w 136"/>
                <a:gd name="T5" fmla="*/ 175280 h 80"/>
                <a:gd name="T6" fmla="*/ 11965 w 136"/>
                <a:gd name="T7" fmla="*/ 151269 h 80"/>
                <a:gd name="T8" fmla="*/ 291937 w 136"/>
                <a:gd name="T9" fmla="*/ 2401 h 80"/>
                <a:gd name="T10" fmla="*/ 313473 w 136"/>
                <a:gd name="T11" fmla="*/ 2401 h 80"/>
                <a:gd name="T12" fmla="*/ 325438 w 136"/>
                <a:gd name="T13" fmla="*/ 21610 h 80"/>
                <a:gd name="T14" fmla="*/ 325438 w 136"/>
                <a:gd name="T15" fmla="*/ 170478 h 80"/>
                <a:gd name="T16" fmla="*/ 303902 w 136"/>
                <a:gd name="T17" fmla="*/ 192088 h 80"/>
                <a:gd name="T18" fmla="*/ 110075 w 136"/>
                <a:gd name="T19" fmla="*/ 148868 h 80"/>
                <a:gd name="T20" fmla="*/ 282365 w 136"/>
                <a:gd name="T21" fmla="*/ 148868 h 80"/>
                <a:gd name="T22" fmla="*/ 282365 w 136"/>
                <a:gd name="T23" fmla="*/ 57626 h 80"/>
                <a:gd name="T24" fmla="*/ 110075 w 136"/>
                <a:gd name="T25" fmla="*/ 148868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6"/>
                <a:gd name="T40" fmla="*/ 0 h 80"/>
                <a:gd name="T41" fmla="*/ 136 w 136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6" h="80">
                  <a:moveTo>
                    <a:pt x="127" y="80"/>
                  </a:moveTo>
                  <a:cubicBezTo>
                    <a:pt x="10" y="80"/>
                    <a:pt x="10" y="80"/>
                    <a:pt x="10" y="80"/>
                  </a:cubicBezTo>
                  <a:cubicBezTo>
                    <a:pt x="5" y="80"/>
                    <a:pt x="2" y="77"/>
                    <a:pt x="1" y="73"/>
                  </a:cubicBezTo>
                  <a:cubicBezTo>
                    <a:pt x="0" y="69"/>
                    <a:pt x="2" y="65"/>
                    <a:pt x="5" y="63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5" y="0"/>
                    <a:pt x="128" y="0"/>
                    <a:pt x="131" y="1"/>
                  </a:cubicBezTo>
                  <a:cubicBezTo>
                    <a:pt x="134" y="3"/>
                    <a:pt x="136" y="6"/>
                    <a:pt x="136" y="9"/>
                  </a:cubicBezTo>
                  <a:cubicBezTo>
                    <a:pt x="136" y="71"/>
                    <a:pt x="136" y="71"/>
                    <a:pt x="136" y="71"/>
                  </a:cubicBezTo>
                  <a:cubicBezTo>
                    <a:pt x="136" y="76"/>
                    <a:pt x="132" y="80"/>
                    <a:pt x="127" y="80"/>
                  </a:cubicBezTo>
                  <a:close/>
                  <a:moveTo>
                    <a:pt x="46" y="62"/>
                  </a:moveTo>
                  <a:cubicBezTo>
                    <a:pt x="118" y="62"/>
                    <a:pt x="118" y="62"/>
                    <a:pt x="118" y="62"/>
                  </a:cubicBezTo>
                  <a:cubicBezTo>
                    <a:pt x="118" y="24"/>
                    <a:pt x="118" y="24"/>
                    <a:pt x="118" y="24"/>
                  </a:cubicBezTo>
                  <a:lnTo>
                    <a:pt x="46" y="62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" name="Freeform 100">
              <a:extLst>
                <a:ext uri="{FF2B5EF4-FFF2-40B4-BE49-F238E27FC236}">
                  <a16:creationId xmlns:a16="http://schemas.microsoft.com/office/drawing/2014/main" id="{251FF329-2532-49E3-B4EA-28537CCEF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2166938"/>
              <a:ext cx="42863" cy="155575"/>
            </a:xfrm>
            <a:custGeom>
              <a:avLst/>
              <a:gdLst>
                <a:gd name="T0" fmla="*/ 21432 w 18"/>
                <a:gd name="T1" fmla="*/ 155575 h 65"/>
                <a:gd name="T2" fmla="*/ 0 w 18"/>
                <a:gd name="T3" fmla="*/ 134034 h 65"/>
                <a:gd name="T4" fmla="*/ 0 w 18"/>
                <a:gd name="T5" fmla="*/ 21541 h 65"/>
                <a:gd name="T6" fmla="*/ 21432 w 18"/>
                <a:gd name="T7" fmla="*/ 0 h 65"/>
                <a:gd name="T8" fmla="*/ 42863 w 18"/>
                <a:gd name="T9" fmla="*/ 21541 h 65"/>
                <a:gd name="T10" fmla="*/ 42863 w 18"/>
                <a:gd name="T11" fmla="*/ 134034 h 65"/>
                <a:gd name="T12" fmla="*/ 21432 w 18"/>
                <a:gd name="T13" fmla="*/ 155575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65"/>
                <a:gd name="T23" fmla="*/ 18 w 18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65">
                  <a:moveTo>
                    <a:pt x="9" y="65"/>
                  </a:moveTo>
                  <a:cubicBezTo>
                    <a:pt x="4" y="65"/>
                    <a:pt x="0" y="61"/>
                    <a:pt x="0" y="5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61"/>
                    <a:pt x="14" y="65"/>
                    <a:pt x="9" y="65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0" name="Freeform 101">
              <a:extLst>
                <a:ext uri="{FF2B5EF4-FFF2-40B4-BE49-F238E27FC236}">
                  <a16:creationId xmlns:a16="http://schemas.microsoft.com/office/drawing/2014/main" id="{56D03A42-0753-4BFD-A2F2-3C655B9B3B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5612" y="2317751"/>
              <a:ext cx="323850" cy="190500"/>
            </a:xfrm>
            <a:custGeom>
              <a:avLst/>
              <a:gdLst>
                <a:gd name="T0" fmla="*/ 300038 w 136"/>
                <a:gd name="T1" fmla="*/ 190500 h 80"/>
                <a:gd name="T2" fmla="*/ 21431 w 136"/>
                <a:gd name="T3" fmla="*/ 190500 h 80"/>
                <a:gd name="T4" fmla="*/ 0 w 136"/>
                <a:gd name="T5" fmla="*/ 169069 h 80"/>
                <a:gd name="T6" fmla="*/ 0 w 136"/>
                <a:gd name="T7" fmla="*/ 21431 h 80"/>
                <a:gd name="T8" fmla="*/ 11906 w 136"/>
                <a:gd name="T9" fmla="*/ 2381 h 80"/>
                <a:gd name="T10" fmla="*/ 33338 w 136"/>
                <a:gd name="T11" fmla="*/ 2381 h 80"/>
                <a:gd name="T12" fmla="*/ 311944 w 136"/>
                <a:gd name="T13" fmla="*/ 150019 h 80"/>
                <a:gd name="T14" fmla="*/ 321469 w 136"/>
                <a:gd name="T15" fmla="*/ 173831 h 80"/>
                <a:gd name="T16" fmla="*/ 300038 w 136"/>
                <a:gd name="T17" fmla="*/ 190500 h 80"/>
                <a:gd name="T18" fmla="*/ 42863 w 136"/>
                <a:gd name="T19" fmla="*/ 147638 h 80"/>
                <a:gd name="T20" fmla="*/ 214313 w 136"/>
                <a:gd name="T21" fmla="*/ 147638 h 80"/>
                <a:gd name="T22" fmla="*/ 42863 w 136"/>
                <a:gd name="T23" fmla="*/ 57150 h 80"/>
                <a:gd name="T24" fmla="*/ 42863 w 136"/>
                <a:gd name="T25" fmla="*/ 147638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6"/>
                <a:gd name="T40" fmla="*/ 0 h 80"/>
                <a:gd name="T41" fmla="*/ 136 w 136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6" h="80">
                  <a:moveTo>
                    <a:pt x="126" y="80"/>
                  </a:moveTo>
                  <a:cubicBezTo>
                    <a:pt x="9" y="80"/>
                    <a:pt x="9" y="80"/>
                    <a:pt x="9" y="80"/>
                  </a:cubicBezTo>
                  <a:cubicBezTo>
                    <a:pt x="5" y="80"/>
                    <a:pt x="0" y="76"/>
                    <a:pt x="0" y="7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2" y="3"/>
                    <a:pt x="5" y="1"/>
                  </a:cubicBezTo>
                  <a:cubicBezTo>
                    <a:pt x="8" y="0"/>
                    <a:pt x="11" y="0"/>
                    <a:pt x="14" y="1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34" y="65"/>
                    <a:pt x="136" y="69"/>
                    <a:pt x="135" y="73"/>
                  </a:cubicBezTo>
                  <a:cubicBezTo>
                    <a:pt x="134" y="77"/>
                    <a:pt x="131" y="80"/>
                    <a:pt x="126" y="80"/>
                  </a:cubicBezTo>
                  <a:close/>
                  <a:moveTo>
                    <a:pt x="18" y="62"/>
                  </a:moveTo>
                  <a:cubicBezTo>
                    <a:pt x="90" y="62"/>
                    <a:pt x="90" y="62"/>
                    <a:pt x="90" y="62"/>
                  </a:cubicBezTo>
                  <a:cubicBezTo>
                    <a:pt x="18" y="24"/>
                    <a:pt x="18" y="24"/>
                    <a:pt x="18" y="24"/>
                  </a:cubicBezTo>
                  <a:lnTo>
                    <a:pt x="18" y="62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" name="Freeform 102">
              <a:extLst>
                <a:ext uri="{FF2B5EF4-FFF2-40B4-BE49-F238E27FC236}">
                  <a16:creationId xmlns:a16="http://schemas.microsoft.com/office/drawing/2014/main" id="{194C612B-9682-4D4E-918E-B6A39BF68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5012" y="2465388"/>
              <a:ext cx="42863" cy="155575"/>
            </a:xfrm>
            <a:custGeom>
              <a:avLst/>
              <a:gdLst>
                <a:gd name="T0" fmla="*/ 21432 w 18"/>
                <a:gd name="T1" fmla="*/ 155575 h 65"/>
                <a:gd name="T2" fmla="*/ 0 w 18"/>
                <a:gd name="T3" fmla="*/ 134034 h 65"/>
                <a:gd name="T4" fmla="*/ 0 w 18"/>
                <a:gd name="T5" fmla="*/ 21541 h 65"/>
                <a:gd name="T6" fmla="*/ 21432 w 18"/>
                <a:gd name="T7" fmla="*/ 0 h 65"/>
                <a:gd name="T8" fmla="*/ 42863 w 18"/>
                <a:gd name="T9" fmla="*/ 21541 h 65"/>
                <a:gd name="T10" fmla="*/ 42863 w 18"/>
                <a:gd name="T11" fmla="*/ 134034 h 65"/>
                <a:gd name="T12" fmla="*/ 21432 w 18"/>
                <a:gd name="T13" fmla="*/ 155575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65"/>
                <a:gd name="T23" fmla="*/ 18 w 18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65">
                  <a:moveTo>
                    <a:pt x="9" y="65"/>
                  </a:moveTo>
                  <a:cubicBezTo>
                    <a:pt x="4" y="65"/>
                    <a:pt x="0" y="61"/>
                    <a:pt x="0" y="5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61"/>
                    <a:pt x="14" y="65"/>
                    <a:pt x="9" y="65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2" name="Freeform 103">
              <a:extLst>
                <a:ext uri="{FF2B5EF4-FFF2-40B4-BE49-F238E27FC236}">
                  <a16:creationId xmlns:a16="http://schemas.microsoft.com/office/drawing/2014/main" id="{3DA06CF6-22E1-4BE7-B6E6-72902AC612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5612" y="2017713"/>
              <a:ext cx="323850" cy="192088"/>
            </a:xfrm>
            <a:custGeom>
              <a:avLst/>
              <a:gdLst>
                <a:gd name="T0" fmla="*/ 300038 w 136"/>
                <a:gd name="T1" fmla="*/ 192088 h 80"/>
                <a:gd name="T2" fmla="*/ 21431 w 136"/>
                <a:gd name="T3" fmla="*/ 192088 h 80"/>
                <a:gd name="T4" fmla="*/ 0 w 136"/>
                <a:gd name="T5" fmla="*/ 170478 h 80"/>
                <a:gd name="T6" fmla="*/ 0 w 136"/>
                <a:gd name="T7" fmla="*/ 21610 h 80"/>
                <a:gd name="T8" fmla="*/ 11906 w 136"/>
                <a:gd name="T9" fmla="*/ 2401 h 80"/>
                <a:gd name="T10" fmla="*/ 33338 w 136"/>
                <a:gd name="T11" fmla="*/ 2401 h 80"/>
                <a:gd name="T12" fmla="*/ 311944 w 136"/>
                <a:gd name="T13" fmla="*/ 151269 h 80"/>
                <a:gd name="T14" fmla="*/ 321469 w 136"/>
                <a:gd name="T15" fmla="*/ 175280 h 80"/>
                <a:gd name="T16" fmla="*/ 300038 w 136"/>
                <a:gd name="T17" fmla="*/ 192088 h 80"/>
                <a:gd name="T18" fmla="*/ 42863 w 136"/>
                <a:gd name="T19" fmla="*/ 148868 h 80"/>
                <a:gd name="T20" fmla="*/ 214313 w 136"/>
                <a:gd name="T21" fmla="*/ 148868 h 80"/>
                <a:gd name="T22" fmla="*/ 42863 w 136"/>
                <a:gd name="T23" fmla="*/ 57626 h 80"/>
                <a:gd name="T24" fmla="*/ 42863 w 136"/>
                <a:gd name="T25" fmla="*/ 148868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6"/>
                <a:gd name="T40" fmla="*/ 0 h 80"/>
                <a:gd name="T41" fmla="*/ 136 w 136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6" h="80">
                  <a:moveTo>
                    <a:pt x="126" y="80"/>
                  </a:moveTo>
                  <a:cubicBezTo>
                    <a:pt x="9" y="80"/>
                    <a:pt x="9" y="80"/>
                    <a:pt x="9" y="80"/>
                  </a:cubicBezTo>
                  <a:cubicBezTo>
                    <a:pt x="5" y="80"/>
                    <a:pt x="0" y="76"/>
                    <a:pt x="0" y="7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2" y="3"/>
                    <a:pt x="5" y="1"/>
                  </a:cubicBezTo>
                  <a:cubicBezTo>
                    <a:pt x="8" y="0"/>
                    <a:pt x="11" y="0"/>
                    <a:pt x="14" y="1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34" y="65"/>
                    <a:pt x="136" y="69"/>
                    <a:pt x="135" y="73"/>
                  </a:cubicBezTo>
                  <a:cubicBezTo>
                    <a:pt x="134" y="77"/>
                    <a:pt x="131" y="80"/>
                    <a:pt x="126" y="80"/>
                  </a:cubicBezTo>
                  <a:close/>
                  <a:moveTo>
                    <a:pt x="18" y="62"/>
                  </a:moveTo>
                  <a:cubicBezTo>
                    <a:pt x="90" y="62"/>
                    <a:pt x="90" y="62"/>
                    <a:pt x="90" y="62"/>
                  </a:cubicBezTo>
                  <a:cubicBezTo>
                    <a:pt x="18" y="24"/>
                    <a:pt x="18" y="24"/>
                    <a:pt x="18" y="24"/>
                  </a:cubicBezTo>
                  <a:lnTo>
                    <a:pt x="18" y="62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3" name="Freeform 104">
              <a:extLst>
                <a:ext uri="{FF2B5EF4-FFF2-40B4-BE49-F238E27FC236}">
                  <a16:creationId xmlns:a16="http://schemas.microsoft.com/office/drawing/2014/main" id="{54680193-874C-4483-949A-90A0B313E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5012" y="2166938"/>
              <a:ext cx="42863" cy="155575"/>
            </a:xfrm>
            <a:custGeom>
              <a:avLst/>
              <a:gdLst>
                <a:gd name="T0" fmla="*/ 21432 w 18"/>
                <a:gd name="T1" fmla="*/ 155575 h 65"/>
                <a:gd name="T2" fmla="*/ 0 w 18"/>
                <a:gd name="T3" fmla="*/ 134034 h 65"/>
                <a:gd name="T4" fmla="*/ 0 w 18"/>
                <a:gd name="T5" fmla="*/ 21541 h 65"/>
                <a:gd name="T6" fmla="*/ 21432 w 18"/>
                <a:gd name="T7" fmla="*/ 0 h 65"/>
                <a:gd name="T8" fmla="*/ 42863 w 18"/>
                <a:gd name="T9" fmla="*/ 21541 h 65"/>
                <a:gd name="T10" fmla="*/ 42863 w 18"/>
                <a:gd name="T11" fmla="*/ 134034 h 65"/>
                <a:gd name="T12" fmla="*/ 21432 w 18"/>
                <a:gd name="T13" fmla="*/ 155575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65"/>
                <a:gd name="T23" fmla="*/ 18 w 18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65">
                  <a:moveTo>
                    <a:pt x="9" y="65"/>
                  </a:moveTo>
                  <a:cubicBezTo>
                    <a:pt x="4" y="65"/>
                    <a:pt x="0" y="61"/>
                    <a:pt x="0" y="5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61"/>
                    <a:pt x="14" y="65"/>
                    <a:pt x="9" y="65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4" name="矩形 163">
            <a:extLst>
              <a:ext uri="{FF2B5EF4-FFF2-40B4-BE49-F238E27FC236}">
                <a16:creationId xmlns:a16="http://schemas.microsoft.com/office/drawing/2014/main" id="{A107947D-1055-4678-8941-F36B6B7AC3E5}"/>
              </a:ext>
            </a:extLst>
          </p:cNvPr>
          <p:cNvSpPr/>
          <p:nvPr/>
        </p:nvSpPr>
        <p:spPr>
          <a:xfrm>
            <a:off x="3215867" y="1351532"/>
            <a:ext cx="307657" cy="184594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0" marR="0" lvl="0" indent="0" algn="ctr" defTabSz="1216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油气</a:t>
            </a:r>
          </a:p>
        </p:txBody>
      </p:sp>
      <p:grpSp>
        <p:nvGrpSpPr>
          <p:cNvPr id="55" name="组合 332">
            <a:extLst>
              <a:ext uri="{FF2B5EF4-FFF2-40B4-BE49-F238E27FC236}">
                <a16:creationId xmlns:a16="http://schemas.microsoft.com/office/drawing/2014/main" id="{22C24650-5535-487B-8CE8-C5D5F6A32F7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03926" y="1617236"/>
            <a:ext cx="262789" cy="270706"/>
            <a:chOff x="10377488" y="3614738"/>
            <a:chExt cx="790574" cy="814387"/>
          </a:xfrm>
          <a:solidFill>
            <a:schemeClr val="tx2">
              <a:lumMod val="85000"/>
            </a:schemeClr>
          </a:solidFill>
        </p:grpSpPr>
        <p:sp>
          <p:nvSpPr>
            <p:cNvPr id="56" name="Oval 209">
              <a:extLst>
                <a:ext uri="{FF2B5EF4-FFF2-40B4-BE49-F238E27FC236}">
                  <a16:creationId xmlns:a16="http://schemas.microsoft.com/office/drawing/2014/main" id="{D855E1E7-D97F-4CCB-BD5B-6D0AC1592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0238" y="4357688"/>
              <a:ext cx="73025" cy="71437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Oval 210">
              <a:extLst>
                <a:ext uri="{FF2B5EF4-FFF2-40B4-BE49-F238E27FC236}">
                  <a16:creationId xmlns:a16="http://schemas.microsoft.com/office/drawing/2014/main" id="{5B541C04-FADB-49CC-8379-AD25ADF1D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75" y="4357688"/>
              <a:ext cx="69850" cy="71437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Freeform 288">
              <a:extLst>
                <a:ext uri="{FF2B5EF4-FFF2-40B4-BE49-F238E27FC236}">
                  <a16:creationId xmlns:a16="http://schemas.microsoft.com/office/drawing/2014/main" id="{D17E21A0-819F-4918-B1A4-6447F2C9E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4050" y="4376738"/>
              <a:ext cx="354012" cy="31750"/>
            </a:xfrm>
            <a:custGeom>
              <a:avLst/>
              <a:gdLst>
                <a:gd name="T0" fmla="*/ 338317 w 203"/>
                <a:gd name="T1" fmla="*/ 31750 h 18"/>
                <a:gd name="T2" fmla="*/ 15695 w 203"/>
                <a:gd name="T3" fmla="*/ 31750 h 18"/>
                <a:gd name="T4" fmla="*/ 0 w 203"/>
                <a:gd name="T5" fmla="*/ 15875 h 18"/>
                <a:gd name="T6" fmla="*/ 15695 w 203"/>
                <a:gd name="T7" fmla="*/ 0 h 18"/>
                <a:gd name="T8" fmla="*/ 338317 w 203"/>
                <a:gd name="T9" fmla="*/ 0 h 18"/>
                <a:gd name="T10" fmla="*/ 354012 w 203"/>
                <a:gd name="T11" fmla="*/ 15875 h 18"/>
                <a:gd name="T12" fmla="*/ 338317 w 203"/>
                <a:gd name="T13" fmla="*/ 31750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3"/>
                <a:gd name="T22" fmla="*/ 0 h 18"/>
                <a:gd name="T23" fmla="*/ 203 w 203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3" h="18">
                  <a:moveTo>
                    <a:pt x="194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9" y="0"/>
                    <a:pt x="203" y="4"/>
                    <a:pt x="203" y="9"/>
                  </a:cubicBezTo>
                  <a:cubicBezTo>
                    <a:pt x="203" y="14"/>
                    <a:pt x="199" y="18"/>
                    <a:pt x="194" y="18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Freeform 289">
              <a:extLst>
                <a:ext uri="{FF2B5EF4-FFF2-40B4-BE49-F238E27FC236}">
                  <a16:creationId xmlns:a16="http://schemas.microsoft.com/office/drawing/2014/main" id="{6DB2A968-944F-441F-8EA9-695716836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7488" y="4376738"/>
              <a:ext cx="360362" cy="31750"/>
            </a:xfrm>
            <a:custGeom>
              <a:avLst/>
              <a:gdLst>
                <a:gd name="T0" fmla="*/ 344694 w 207"/>
                <a:gd name="T1" fmla="*/ 31750 h 18"/>
                <a:gd name="T2" fmla="*/ 15668 w 207"/>
                <a:gd name="T3" fmla="*/ 31750 h 18"/>
                <a:gd name="T4" fmla="*/ 0 w 207"/>
                <a:gd name="T5" fmla="*/ 15875 h 18"/>
                <a:gd name="T6" fmla="*/ 15668 w 207"/>
                <a:gd name="T7" fmla="*/ 0 h 18"/>
                <a:gd name="T8" fmla="*/ 344694 w 207"/>
                <a:gd name="T9" fmla="*/ 0 h 18"/>
                <a:gd name="T10" fmla="*/ 360362 w 207"/>
                <a:gd name="T11" fmla="*/ 15875 h 18"/>
                <a:gd name="T12" fmla="*/ 344694 w 207"/>
                <a:gd name="T13" fmla="*/ 31750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7"/>
                <a:gd name="T22" fmla="*/ 0 h 18"/>
                <a:gd name="T23" fmla="*/ 207 w 207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7" h="18">
                  <a:moveTo>
                    <a:pt x="198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3" y="0"/>
                    <a:pt x="207" y="4"/>
                    <a:pt x="207" y="9"/>
                  </a:cubicBezTo>
                  <a:cubicBezTo>
                    <a:pt x="207" y="14"/>
                    <a:pt x="203" y="18"/>
                    <a:pt x="198" y="18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0" name="Freeform 290">
              <a:extLst>
                <a:ext uri="{FF2B5EF4-FFF2-40B4-BE49-F238E27FC236}">
                  <a16:creationId xmlns:a16="http://schemas.microsoft.com/office/drawing/2014/main" id="{40CFFDA9-B274-4CB8-AE52-2DCF4945FB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34638" y="4221163"/>
              <a:ext cx="127000" cy="187325"/>
            </a:xfrm>
            <a:custGeom>
              <a:avLst/>
              <a:gdLst>
                <a:gd name="T0" fmla="*/ 111342 w 73"/>
                <a:gd name="T1" fmla="*/ 187325 h 107"/>
                <a:gd name="T2" fmla="*/ 15658 w 73"/>
                <a:gd name="T3" fmla="*/ 187325 h 107"/>
                <a:gd name="T4" fmla="*/ 0 w 73"/>
                <a:gd name="T5" fmla="*/ 171569 h 107"/>
                <a:gd name="T6" fmla="*/ 0 w 73"/>
                <a:gd name="T7" fmla="*/ 64776 h 107"/>
                <a:gd name="T8" fmla="*/ 62630 w 73"/>
                <a:gd name="T9" fmla="*/ 0 h 107"/>
                <a:gd name="T10" fmla="*/ 127000 w 73"/>
                <a:gd name="T11" fmla="*/ 64776 h 107"/>
                <a:gd name="T12" fmla="*/ 127000 w 73"/>
                <a:gd name="T13" fmla="*/ 171569 h 107"/>
                <a:gd name="T14" fmla="*/ 111342 w 73"/>
                <a:gd name="T15" fmla="*/ 187325 h 107"/>
                <a:gd name="T16" fmla="*/ 31315 w 73"/>
                <a:gd name="T17" fmla="*/ 155812 h 107"/>
                <a:gd name="T18" fmla="*/ 95685 w 73"/>
                <a:gd name="T19" fmla="*/ 155812 h 107"/>
                <a:gd name="T20" fmla="*/ 95685 w 73"/>
                <a:gd name="T21" fmla="*/ 64776 h 107"/>
                <a:gd name="T22" fmla="*/ 62630 w 73"/>
                <a:gd name="T23" fmla="*/ 31513 h 107"/>
                <a:gd name="T24" fmla="*/ 31315 w 73"/>
                <a:gd name="T25" fmla="*/ 64776 h 107"/>
                <a:gd name="T26" fmla="*/ 31315 w 73"/>
                <a:gd name="T27" fmla="*/ 155812 h 10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"/>
                <a:gd name="T43" fmla="*/ 0 h 107"/>
                <a:gd name="T44" fmla="*/ 73 w 73"/>
                <a:gd name="T45" fmla="*/ 107 h 10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3" h="107">
                  <a:moveTo>
                    <a:pt x="64" y="107"/>
                  </a:moveTo>
                  <a:cubicBezTo>
                    <a:pt x="9" y="107"/>
                    <a:pt x="9" y="107"/>
                    <a:pt x="9" y="107"/>
                  </a:cubicBezTo>
                  <a:cubicBezTo>
                    <a:pt x="4" y="107"/>
                    <a:pt x="0" y="103"/>
                    <a:pt x="0" y="9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56" y="0"/>
                    <a:pt x="73" y="17"/>
                    <a:pt x="73" y="37"/>
                  </a:cubicBezTo>
                  <a:cubicBezTo>
                    <a:pt x="73" y="98"/>
                    <a:pt x="73" y="98"/>
                    <a:pt x="73" y="98"/>
                  </a:cubicBezTo>
                  <a:cubicBezTo>
                    <a:pt x="73" y="103"/>
                    <a:pt x="69" y="107"/>
                    <a:pt x="64" y="107"/>
                  </a:cubicBezTo>
                  <a:close/>
                  <a:moveTo>
                    <a:pt x="18" y="89"/>
                  </a:moveTo>
                  <a:cubicBezTo>
                    <a:pt x="55" y="89"/>
                    <a:pt x="55" y="89"/>
                    <a:pt x="55" y="8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27"/>
                    <a:pt x="46" y="18"/>
                    <a:pt x="36" y="18"/>
                  </a:cubicBezTo>
                  <a:cubicBezTo>
                    <a:pt x="26" y="18"/>
                    <a:pt x="18" y="27"/>
                    <a:pt x="18" y="37"/>
                  </a:cubicBezTo>
                  <a:lnTo>
                    <a:pt x="18" y="89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" name="Freeform 291">
              <a:extLst>
                <a:ext uri="{FF2B5EF4-FFF2-40B4-BE49-F238E27FC236}">
                  <a16:creationId xmlns:a16="http://schemas.microsoft.com/office/drawing/2014/main" id="{BBEB794A-BB82-4729-87F8-9AAC2BBE74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91850" y="4316413"/>
              <a:ext cx="127000" cy="92075"/>
            </a:xfrm>
            <a:custGeom>
              <a:avLst/>
              <a:gdLst>
                <a:gd name="T0" fmla="*/ 111342 w 73"/>
                <a:gd name="T1" fmla="*/ 92075 h 53"/>
                <a:gd name="T2" fmla="*/ 15658 w 73"/>
                <a:gd name="T3" fmla="*/ 92075 h 53"/>
                <a:gd name="T4" fmla="*/ 0 w 73"/>
                <a:gd name="T5" fmla="*/ 76440 h 53"/>
                <a:gd name="T6" fmla="*/ 0 w 73"/>
                <a:gd name="T7" fmla="*/ 15635 h 53"/>
                <a:gd name="T8" fmla="*/ 15658 w 73"/>
                <a:gd name="T9" fmla="*/ 0 h 53"/>
                <a:gd name="T10" fmla="*/ 111342 w 73"/>
                <a:gd name="T11" fmla="*/ 0 h 53"/>
                <a:gd name="T12" fmla="*/ 127000 w 73"/>
                <a:gd name="T13" fmla="*/ 15635 h 53"/>
                <a:gd name="T14" fmla="*/ 127000 w 73"/>
                <a:gd name="T15" fmla="*/ 76440 h 53"/>
                <a:gd name="T16" fmla="*/ 111342 w 73"/>
                <a:gd name="T17" fmla="*/ 92075 h 53"/>
                <a:gd name="T18" fmla="*/ 31315 w 73"/>
                <a:gd name="T19" fmla="*/ 60804 h 53"/>
                <a:gd name="T20" fmla="*/ 95685 w 73"/>
                <a:gd name="T21" fmla="*/ 60804 h 53"/>
                <a:gd name="T22" fmla="*/ 95685 w 73"/>
                <a:gd name="T23" fmla="*/ 31271 h 53"/>
                <a:gd name="T24" fmla="*/ 31315 w 73"/>
                <a:gd name="T25" fmla="*/ 31271 h 53"/>
                <a:gd name="T26" fmla="*/ 31315 w 73"/>
                <a:gd name="T27" fmla="*/ 60804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"/>
                <a:gd name="T43" fmla="*/ 0 h 53"/>
                <a:gd name="T44" fmla="*/ 73 w 73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3" h="53">
                  <a:moveTo>
                    <a:pt x="64" y="53"/>
                  </a:moveTo>
                  <a:cubicBezTo>
                    <a:pt x="9" y="53"/>
                    <a:pt x="9" y="53"/>
                    <a:pt x="9" y="53"/>
                  </a:cubicBezTo>
                  <a:cubicBezTo>
                    <a:pt x="4" y="53"/>
                    <a:pt x="0" y="49"/>
                    <a:pt x="0" y="4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9" y="0"/>
                    <a:pt x="73" y="4"/>
                    <a:pt x="73" y="9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49"/>
                    <a:pt x="69" y="53"/>
                    <a:pt x="64" y="53"/>
                  </a:cubicBezTo>
                  <a:close/>
                  <a:moveTo>
                    <a:pt x="18" y="35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18" y="35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2" name="Freeform 292">
              <a:extLst>
                <a:ext uri="{FF2B5EF4-FFF2-40B4-BE49-F238E27FC236}">
                  <a16:creationId xmlns:a16="http://schemas.microsoft.com/office/drawing/2014/main" id="{000134A3-F505-4AF6-BA03-FA66009097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99750" y="3846513"/>
              <a:ext cx="147637" cy="146050"/>
            </a:xfrm>
            <a:custGeom>
              <a:avLst/>
              <a:gdLst>
                <a:gd name="T0" fmla="*/ 73819 w 84"/>
                <a:gd name="T1" fmla="*/ 146050 h 84"/>
                <a:gd name="T2" fmla="*/ 0 w 84"/>
                <a:gd name="T3" fmla="*/ 73025 h 84"/>
                <a:gd name="T4" fmla="*/ 73819 w 84"/>
                <a:gd name="T5" fmla="*/ 0 h 84"/>
                <a:gd name="T6" fmla="*/ 147637 w 84"/>
                <a:gd name="T7" fmla="*/ 73025 h 84"/>
                <a:gd name="T8" fmla="*/ 73819 w 84"/>
                <a:gd name="T9" fmla="*/ 146050 h 84"/>
                <a:gd name="T10" fmla="*/ 73819 w 84"/>
                <a:gd name="T11" fmla="*/ 31296 h 84"/>
                <a:gd name="T12" fmla="*/ 31637 w 84"/>
                <a:gd name="T13" fmla="*/ 73025 h 84"/>
                <a:gd name="T14" fmla="*/ 73819 w 84"/>
                <a:gd name="T15" fmla="*/ 114754 h 84"/>
                <a:gd name="T16" fmla="*/ 116001 w 84"/>
                <a:gd name="T17" fmla="*/ 73025 h 84"/>
                <a:gd name="T18" fmla="*/ 73819 w 84"/>
                <a:gd name="T19" fmla="*/ 31296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4"/>
                <a:gd name="T31" fmla="*/ 0 h 84"/>
                <a:gd name="T32" fmla="*/ 84 w 84"/>
                <a:gd name="T33" fmla="*/ 84 h 8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5"/>
                    <a:pt x="65" y="84"/>
                    <a:pt x="42" y="84"/>
                  </a:cubicBezTo>
                  <a:close/>
                  <a:moveTo>
                    <a:pt x="42" y="18"/>
                  </a:moveTo>
                  <a:cubicBezTo>
                    <a:pt x="29" y="18"/>
                    <a:pt x="18" y="29"/>
                    <a:pt x="18" y="42"/>
                  </a:cubicBezTo>
                  <a:cubicBezTo>
                    <a:pt x="18" y="55"/>
                    <a:pt x="29" y="66"/>
                    <a:pt x="42" y="66"/>
                  </a:cubicBezTo>
                  <a:cubicBezTo>
                    <a:pt x="55" y="66"/>
                    <a:pt x="66" y="55"/>
                    <a:pt x="66" y="42"/>
                  </a:cubicBezTo>
                  <a:cubicBezTo>
                    <a:pt x="66" y="29"/>
                    <a:pt x="55" y="18"/>
                    <a:pt x="42" y="18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Freeform 293">
              <a:extLst>
                <a:ext uri="{FF2B5EF4-FFF2-40B4-BE49-F238E27FC236}">
                  <a16:creationId xmlns:a16="http://schemas.microsoft.com/office/drawing/2014/main" id="{46270BB1-1C5A-4570-B36E-8CE5B9ABA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4500" y="3957638"/>
              <a:ext cx="176212" cy="450850"/>
            </a:xfrm>
            <a:custGeom>
              <a:avLst/>
              <a:gdLst>
                <a:gd name="T0" fmla="*/ 116893 w 101"/>
                <a:gd name="T1" fmla="*/ 450850 h 258"/>
                <a:gd name="T2" fmla="*/ 15702 w 101"/>
                <a:gd name="T3" fmla="*/ 450850 h 258"/>
                <a:gd name="T4" fmla="*/ 3489 w 101"/>
                <a:gd name="T5" fmla="*/ 445608 h 258"/>
                <a:gd name="T6" fmla="*/ 1745 w 101"/>
                <a:gd name="T7" fmla="*/ 431628 h 258"/>
                <a:gd name="T8" fmla="*/ 143063 w 101"/>
                <a:gd name="T9" fmla="*/ 13980 h 258"/>
                <a:gd name="T10" fmla="*/ 162255 w 101"/>
                <a:gd name="T11" fmla="*/ 3495 h 258"/>
                <a:gd name="T12" fmla="*/ 172723 w 101"/>
                <a:gd name="T13" fmla="*/ 22717 h 258"/>
                <a:gd name="T14" fmla="*/ 38383 w 101"/>
                <a:gd name="T15" fmla="*/ 419395 h 258"/>
                <a:gd name="T16" fmla="*/ 116893 w 101"/>
                <a:gd name="T17" fmla="*/ 419395 h 258"/>
                <a:gd name="T18" fmla="*/ 132595 w 101"/>
                <a:gd name="T19" fmla="*/ 435123 h 258"/>
                <a:gd name="T20" fmla="*/ 116893 w 101"/>
                <a:gd name="T21" fmla="*/ 450850 h 2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1"/>
                <a:gd name="T34" fmla="*/ 0 h 258"/>
                <a:gd name="T35" fmla="*/ 101 w 101"/>
                <a:gd name="T36" fmla="*/ 258 h 25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1" h="258">
                  <a:moveTo>
                    <a:pt x="67" y="258"/>
                  </a:moveTo>
                  <a:cubicBezTo>
                    <a:pt x="9" y="258"/>
                    <a:pt x="9" y="258"/>
                    <a:pt x="9" y="258"/>
                  </a:cubicBezTo>
                  <a:cubicBezTo>
                    <a:pt x="6" y="258"/>
                    <a:pt x="4" y="257"/>
                    <a:pt x="2" y="255"/>
                  </a:cubicBezTo>
                  <a:cubicBezTo>
                    <a:pt x="0" y="252"/>
                    <a:pt x="0" y="249"/>
                    <a:pt x="1" y="247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3"/>
                    <a:pt x="89" y="0"/>
                    <a:pt x="93" y="2"/>
                  </a:cubicBezTo>
                  <a:cubicBezTo>
                    <a:pt x="98" y="4"/>
                    <a:pt x="101" y="9"/>
                    <a:pt x="99" y="13"/>
                  </a:cubicBezTo>
                  <a:cubicBezTo>
                    <a:pt x="22" y="240"/>
                    <a:pt x="22" y="240"/>
                    <a:pt x="22" y="240"/>
                  </a:cubicBezTo>
                  <a:cubicBezTo>
                    <a:pt x="67" y="240"/>
                    <a:pt x="67" y="240"/>
                    <a:pt x="67" y="240"/>
                  </a:cubicBezTo>
                  <a:cubicBezTo>
                    <a:pt x="71" y="240"/>
                    <a:pt x="76" y="244"/>
                    <a:pt x="76" y="249"/>
                  </a:cubicBezTo>
                  <a:cubicBezTo>
                    <a:pt x="76" y="254"/>
                    <a:pt x="71" y="258"/>
                    <a:pt x="67" y="258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Freeform 294">
              <a:extLst>
                <a:ext uri="{FF2B5EF4-FFF2-40B4-BE49-F238E27FC236}">
                  <a16:creationId xmlns:a16="http://schemas.microsoft.com/office/drawing/2014/main" id="{D225936E-65F5-4354-9B70-C237D22EA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6425" y="3957638"/>
              <a:ext cx="174625" cy="450850"/>
            </a:xfrm>
            <a:custGeom>
              <a:avLst/>
              <a:gdLst>
                <a:gd name="T0" fmla="*/ 158909 w 100"/>
                <a:gd name="T1" fmla="*/ 450850 h 258"/>
                <a:gd name="T2" fmla="*/ 62865 w 100"/>
                <a:gd name="T3" fmla="*/ 450850 h 258"/>
                <a:gd name="T4" fmla="*/ 47149 w 100"/>
                <a:gd name="T5" fmla="*/ 435123 h 258"/>
                <a:gd name="T6" fmla="*/ 62865 w 100"/>
                <a:gd name="T7" fmla="*/ 419395 h 258"/>
                <a:gd name="T8" fmla="*/ 136208 w 100"/>
                <a:gd name="T9" fmla="*/ 419395 h 258"/>
                <a:gd name="T10" fmla="*/ 1746 w 100"/>
                <a:gd name="T11" fmla="*/ 22717 h 258"/>
                <a:gd name="T12" fmla="*/ 12224 w 100"/>
                <a:gd name="T13" fmla="*/ 3495 h 258"/>
                <a:gd name="T14" fmla="*/ 31433 w 100"/>
                <a:gd name="T15" fmla="*/ 13980 h 258"/>
                <a:gd name="T16" fmla="*/ 174625 w 100"/>
                <a:gd name="T17" fmla="*/ 431628 h 258"/>
                <a:gd name="T18" fmla="*/ 171133 w 100"/>
                <a:gd name="T19" fmla="*/ 445608 h 258"/>
                <a:gd name="T20" fmla="*/ 158909 w 100"/>
                <a:gd name="T21" fmla="*/ 450850 h 2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0"/>
                <a:gd name="T34" fmla="*/ 0 h 258"/>
                <a:gd name="T35" fmla="*/ 100 w 100"/>
                <a:gd name="T36" fmla="*/ 258 h 25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0" h="258">
                  <a:moveTo>
                    <a:pt x="91" y="258"/>
                  </a:moveTo>
                  <a:cubicBezTo>
                    <a:pt x="36" y="258"/>
                    <a:pt x="36" y="258"/>
                    <a:pt x="36" y="258"/>
                  </a:cubicBezTo>
                  <a:cubicBezTo>
                    <a:pt x="31" y="258"/>
                    <a:pt x="27" y="254"/>
                    <a:pt x="27" y="249"/>
                  </a:cubicBezTo>
                  <a:cubicBezTo>
                    <a:pt x="27" y="244"/>
                    <a:pt x="31" y="240"/>
                    <a:pt x="36" y="240"/>
                  </a:cubicBezTo>
                  <a:cubicBezTo>
                    <a:pt x="78" y="240"/>
                    <a:pt x="78" y="240"/>
                    <a:pt x="78" y="24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9"/>
                    <a:pt x="2" y="4"/>
                    <a:pt x="7" y="2"/>
                  </a:cubicBezTo>
                  <a:cubicBezTo>
                    <a:pt x="12" y="0"/>
                    <a:pt x="17" y="3"/>
                    <a:pt x="18" y="8"/>
                  </a:cubicBezTo>
                  <a:cubicBezTo>
                    <a:pt x="100" y="247"/>
                    <a:pt x="100" y="247"/>
                    <a:pt x="100" y="247"/>
                  </a:cubicBezTo>
                  <a:cubicBezTo>
                    <a:pt x="100" y="249"/>
                    <a:pt x="100" y="252"/>
                    <a:pt x="98" y="255"/>
                  </a:cubicBezTo>
                  <a:cubicBezTo>
                    <a:pt x="97" y="257"/>
                    <a:pt x="94" y="258"/>
                    <a:pt x="91" y="258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Freeform 295">
              <a:extLst>
                <a:ext uri="{FF2B5EF4-FFF2-40B4-BE49-F238E27FC236}">
                  <a16:creationId xmlns:a16="http://schemas.microsoft.com/office/drawing/2014/main" id="{38E3A497-DE00-4FDC-8704-E11AA97E8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3688" y="3897313"/>
              <a:ext cx="301625" cy="182562"/>
            </a:xfrm>
            <a:custGeom>
              <a:avLst/>
              <a:gdLst>
                <a:gd name="T0" fmla="*/ 38357 w 173"/>
                <a:gd name="T1" fmla="*/ 182562 h 105"/>
                <a:gd name="T2" fmla="*/ 33126 w 173"/>
                <a:gd name="T3" fmla="*/ 182562 h 105"/>
                <a:gd name="T4" fmla="*/ 24409 w 173"/>
                <a:gd name="T5" fmla="*/ 173869 h 105"/>
                <a:gd name="T6" fmla="*/ 3487 w 173"/>
                <a:gd name="T7" fmla="*/ 121708 h 105"/>
                <a:gd name="T8" fmla="*/ 12204 w 173"/>
                <a:gd name="T9" fmla="*/ 102582 h 105"/>
                <a:gd name="T10" fmla="*/ 256294 w 173"/>
                <a:gd name="T11" fmla="*/ 3477 h 105"/>
                <a:gd name="T12" fmla="*/ 275473 w 173"/>
                <a:gd name="T13" fmla="*/ 10432 h 105"/>
                <a:gd name="T14" fmla="*/ 266755 w 173"/>
                <a:gd name="T15" fmla="*/ 31296 h 105"/>
                <a:gd name="T16" fmla="*/ 38357 w 173"/>
                <a:gd name="T17" fmla="*/ 125185 h 105"/>
                <a:gd name="T18" fmla="*/ 47074 w 173"/>
                <a:gd name="T19" fmla="*/ 146050 h 105"/>
                <a:gd name="T20" fmla="*/ 277216 w 173"/>
                <a:gd name="T21" fmla="*/ 53899 h 105"/>
                <a:gd name="T22" fmla="*/ 298138 w 173"/>
                <a:gd name="T23" fmla="*/ 62593 h 105"/>
                <a:gd name="T24" fmla="*/ 289421 w 173"/>
                <a:gd name="T25" fmla="*/ 81718 h 105"/>
                <a:gd name="T26" fmla="*/ 45331 w 173"/>
                <a:gd name="T27" fmla="*/ 182562 h 105"/>
                <a:gd name="T28" fmla="*/ 38357 w 173"/>
                <a:gd name="T29" fmla="*/ 182562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3"/>
                <a:gd name="T46" fmla="*/ 0 h 105"/>
                <a:gd name="T47" fmla="*/ 173 w 173"/>
                <a:gd name="T48" fmla="*/ 105 h 10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3" h="105">
                  <a:moveTo>
                    <a:pt x="22" y="105"/>
                  </a:moveTo>
                  <a:cubicBezTo>
                    <a:pt x="21" y="105"/>
                    <a:pt x="20" y="105"/>
                    <a:pt x="19" y="105"/>
                  </a:cubicBezTo>
                  <a:cubicBezTo>
                    <a:pt x="17" y="104"/>
                    <a:pt x="15" y="102"/>
                    <a:pt x="14" y="10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0" y="66"/>
                    <a:pt x="2" y="60"/>
                    <a:pt x="7" y="59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51" y="0"/>
                    <a:pt x="157" y="2"/>
                    <a:pt x="158" y="6"/>
                  </a:cubicBezTo>
                  <a:cubicBezTo>
                    <a:pt x="160" y="11"/>
                    <a:pt x="158" y="16"/>
                    <a:pt x="153" y="18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64" y="29"/>
                    <a:pt x="169" y="31"/>
                    <a:pt x="171" y="36"/>
                  </a:cubicBezTo>
                  <a:cubicBezTo>
                    <a:pt x="173" y="40"/>
                    <a:pt x="170" y="46"/>
                    <a:pt x="166" y="47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5" y="105"/>
                    <a:pt x="24" y="105"/>
                    <a:pt x="22" y="105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6" name="Freeform 296">
              <a:extLst>
                <a:ext uri="{FF2B5EF4-FFF2-40B4-BE49-F238E27FC236}">
                  <a16:creationId xmlns:a16="http://schemas.microsoft.com/office/drawing/2014/main" id="{A94E0719-B19D-4A3C-8EFE-06D54D373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0238" y="3614738"/>
              <a:ext cx="317500" cy="465137"/>
            </a:xfrm>
            <a:custGeom>
              <a:avLst/>
              <a:gdLst>
                <a:gd name="T0" fmla="*/ 243826 w 181"/>
                <a:gd name="T1" fmla="*/ 465137 h 267"/>
                <a:gd name="T2" fmla="*/ 229793 w 181"/>
                <a:gd name="T3" fmla="*/ 454684 h 267"/>
                <a:gd name="T4" fmla="*/ 156119 w 181"/>
                <a:gd name="T5" fmla="*/ 282218 h 267"/>
                <a:gd name="T6" fmla="*/ 45608 w 181"/>
                <a:gd name="T7" fmla="*/ 327512 h 267"/>
                <a:gd name="T8" fmla="*/ 24558 w 181"/>
                <a:gd name="T9" fmla="*/ 318802 h 267"/>
                <a:gd name="T10" fmla="*/ 33329 w 181"/>
                <a:gd name="T11" fmla="*/ 297897 h 267"/>
                <a:gd name="T12" fmla="*/ 159627 w 181"/>
                <a:gd name="T13" fmla="*/ 247376 h 267"/>
                <a:gd name="T14" fmla="*/ 180677 w 181"/>
                <a:gd name="T15" fmla="*/ 256087 h 267"/>
                <a:gd name="T16" fmla="*/ 252597 w 181"/>
                <a:gd name="T17" fmla="*/ 432037 h 267"/>
                <a:gd name="T18" fmla="*/ 275401 w 181"/>
                <a:gd name="T19" fmla="*/ 426811 h 267"/>
                <a:gd name="T20" fmla="*/ 178923 w 181"/>
                <a:gd name="T21" fmla="*/ 36584 h 267"/>
                <a:gd name="T22" fmla="*/ 143840 w 181"/>
                <a:gd name="T23" fmla="*/ 52263 h 267"/>
                <a:gd name="T24" fmla="*/ 133315 w 181"/>
                <a:gd name="T25" fmla="*/ 144593 h 267"/>
                <a:gd name="T26" fmla="*/ 159627 w 181"/>
                <a:gd name="T27" fmla="*/ 203824 h 267"/>
                <a:gd name="T28" fmla="*/ 157873 w 181"/>
                <a:gd name="T29" fmla="*/ 216019 h 267"/>
                <a:gd name="T30" fmla="*/ 150856 w 181"/>
                <a:gd name="T31" fmla="*/ 224729 h 267"/>
                <a:gd name="T32" fmla="*/ 24558 w 181"/>
                <a:gd name="T33" fmla="*/ 275250 h 267"/>
                <a:gd name="T34" fmla="*/ 3508 w 181"/>
                <a:gd name="T35" fmla="*/ 266539 h 267"/>
                <a:gd name="T36" fmla="*/ 12279 w 181"/>
                <a:gd name="T37" fmla="*/ 247376 h 267"/>
                <a:gd name="T38" fmla="*/ 122790 w 181"/>
                <a:gd name="T39" fmla="*/ 202082 h 267"/>
                <a:gd name="T40" fmla="*/ 103494 w 181"/>
                <a:gd name="T41" fmla="*/ 153304 h 267"/>
                <a:gd name="T42" fmla="*/ 101740 w 181"/>
                <a:gd name="T43" fmla="*/ 144593 h 267"/>
                <a:gd name="T44" fmla="*/ 112265 w 181"/>
                <a:gd name="T45" fmla="*/ 40068 h 267"/>
                <a:gd name="T46" fmla="*/ 122790 w 181"/>
                <a:gd name="T47" fmla="*/ 26131 h 267"/>
                <a:gd name="T48" fmla="*/ 180677 w 181"/>
                <a:gd name="T49" fmla="*/ 3484 h 267"/>
                <a:gd name="T50" fmla="*/ 199972 w 181"/>
                <a:gd name="T51" fmla="*/ 8710 h 267"/>
                <a:gd name="T52" fmla="*/ 305221 w 181"/>
                <a:gd name="T53" fmla="*/ 442490 h 267"/>
                <a:gd name="T54" fmla="*/ 292942 w 181"/>
                <a:gd name="T55" fmla="*/ 456427 h 267"/>
                <a:gd name="T56" fmla="*/ 257859 w 181"/>
                <a:gd name="T57" fmla="*/ 463395 h 267"/>
                <a:gd name="T58" fmla="*/ 247334 w 181"/>
                <a:gd name="T59" fmla="*/ 465137 h 267"/>
                <a:gd name="T60" fmla="*/ 243826 w 181"/>
                <a:gd name="T61" fmla="*/ 465137 h 26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81"/>
                <a:gd name="T94" fmla="*/ 0 h 267"/>
                <a:gd name="T95" fmla="*/ 181 w 181"/>
                <a:gd name="T96" fmla="*/ 267 h 26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81" h="267">
                  <a:moveTo>
                    <a:pt x="139" y="267"/>
                  </a:moveTo>
                  <a:cubicBezTo>
                    <a:pt x="135" y="267"/>
                    <a:pt x="132" y="265"/>
                    <a:pt x="131" y="261"/>
                  </a:cubicBezTo>
                  <a:cubicBezTo>
                    <a:pt x="89" y="162"/>
                    <a:pt x="89" y="162"/>
                    <a:pt x="89" y="162"/>
                  </a:cubicBezTo>
                  <a:cubicBezTo>
                    <a:pt x="26" y="188"/>
                    <a:pt x="26" y="188"/>
                    <a:pt x="26" y="188"/>
                  </a:cubicBezTo>
                  <a:cubicBezTo>
                    <a:pt x="21" y="190"/>
                    <a:pt x="16" y="188"/>
                    <a:pt x="14" y="183"/>
                  </a:cubicBezTo>
                  <a:cubicBezTo>
                    <a:pt x="12" y="178"/>
                    <a:pt x="14" y="173"/>
                    <a:pt x="19" y="171"/>
                  </a:cubicBezTo>
                  <a:cubicBezTo>
                    <a:pt x="91" y="142"/>
                    <a:pt x="91" y="142"/>
                    <a:pt x="91" y="142"/>
                  </a:cubicBezTo>
                  <a:cubicBezTo>
                    <a:pt x="95" y="140"/>
                    <a:pt x="101" y="142"/>
                    <a:pt x="103" y="147"/>
                  </a:cubicBezTo>
                  <a:cubicBezTo>
                    <a:pt x="144" y="248"/>
                    <a:pt x="144" y="248"/>
                    <a:pt x="144" y="248"/>
                  </a:cubicBezTo>
                  <a:cubicBezTo>
                    <a:pt x="149" y="247"/>
                    <a:pt x="152" y="246"/>
                    <a:pt x="157" y="245"/>
                  </a:cubicBezTo>
                  <a:cubicBezTo>
                    <a:pt x="162" y="165"/>
                    <a:pt x="146" y="99"/>
                    <a:pt x="102" y="2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91" y="120"/>
                    <a:pt x="91" y="122"/>
                    <a:pt x="90" y="124"/>
                  </a:cubicBezTo>
                  <a:cubicBezTo>
                    <a:pt x="90" y="126"/>
                    <a:pt x="88" y="128"/>
                    <a:pt x="86" y="129"/>
                  </a:cubicBezTo>
                  <a:cubicBezTo>
                    <a:pt x="14" y="158"/>
                    <a:pt x="14" y="158"/>
                    <a:pt x="14" y="158"/>
                  </a:cubicBezTo>
                  <a:cubicBezTo>
                    <a:pt x="9" y="160"/>
                    <a:pt x="4" y="158"/>
                    <a:pt x="2" y="153"/>
                  </a:cubicBezTo>
                  <a:cubicBezTo>
                    <a:pt x="0" y="149"/>
                    <a:pt x="3" y="144"/>
                    <a:pt x="7" y="142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8" y="86"/>
                    <a:pt x="58" y="85"/>
                    <a:pt x="58" y="8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19"/>
                    <a:pt x="67" y="16"/>
                    <a:pt x="70" y="15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7" y="0"/>
                    <a:pt x="112" y="2"/>
                    <a:pt x="114" y="5"/>
                  </a:cubicBezTo>
                  <a:cubicBezTo>
                    <a:pt x="164" y="92"/>
                    <a:pt x="181" y="163"/>
                    <a:pt x="174" y="254"/>
                  </a:cubicBezTo>
                  <a:cubicBezTo>
                    <a:pt x="174" y="258"/>
                    <a:pt x="171" y="261"/>
                    <a:pt x="167" y="262"/>
                  </a:cubicBezTo>
                  <a:cubicBezTo>
                    <a:pt x="158" y="263"/>
                    <a:pt x="154" y="264"/>
                    <a:pt x="147" y="266"/>
                  </a:cubicBezTo>
                  <a:cubicBezTo>
                    <a:pt x="141" y="267"/>
                    <a:pt x="141" y="267"/>
                    <a:pt x="141" y="267"/>
                  </a:cubicBezTo>
                  <a:cubicBezTo>
                    <a:pt x="140" y="267"/>
                    <a:pt x="139" y="267"/>
                    <a:pt x="139" y="267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7" name="Freeform 297">
              <a:extLst>
                <a:ext uri="{FF2B5EF4-FFF2-40B4-BE49-F238E27FC236}">
                  <a16:creationId xmlns:a16="http://schemas.microsoft.com/office/drawing/2014/main" id="{16DDC65F-AE9F-454F-9429-48EEDDC4C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1063" y="4044950"/>
              <a:ext cx="31750" cy="303212"/>
            </a:xfrm>
            <a:custGeom>
              <a:avLst/>
              <a:gdLst>
                <a:gd name="T0" fmla="*/ 15875 w 18"/>
                <a:gd name="T1" fmla="*/ 303212 h 173"/>
                <a:gd name="T2" fmla="*/ 0 w 18"/>
                <a:gd name="T3" fmla="*/ 287438 h 173"/>
                <a:gd name="T4" fmla="*/ 0 w 18"/>
                <a:gd name="T5" fmla="*/ 15774 h 173"/>
                <a:gd name="T6" fmla="*/ 15875 w 18"/>
                <a:gd name="T7" fmla="*/ 0 h 173"/>
                <a:gd name="T8" fmla="*/ 31750 w 18"/>
                <a:gd name="T9" fmla="*/ 15774 h 173"/>
                <a:gd name="T10" fmla="*/ 31750 w 18"/>
                <a:gd name="T11" fmla="*/ 287438 h 173"/>
                <a:gd name="T12" fmla="*/ 15875 w 18"/>
                <a:gd name="T13" fmla="*/ 303212 h 1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173"/>
                <a:gd name="T23" fmla="*/ 18 w 18"/>
                <a:gd name="T24" fmla="*/ 173 h 1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173">
                  <a:moveTo>
                    <a:pt x="9" y="173"/>
                  </a:moveTo>
                  <a:cubicBezTo>
                    <a:pt x="4" y="173"/>
                    <a:pt x="0" y="169"/>
                    <a:pt x="0" y="16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8" y="4"/>
                    <a:pt x="18" y="9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18" y="169"/>
                    <a:pt x="13" y="173"/>
                    <a:pt x="9" y="17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8" name="Freeform 298">
              <a:extLst>
                <a:ext uri="{FF2B5EF4-FFF2-40B4-BE49-F238E27FC236}">
                  <a16:creationId xmlns:a16="http://schemas.microsoft.com/office/drawing/2014/main" id="{33F77AFA-9258-4BAA-A585-8296121F9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2263" y="4046538"/>
              <a:ext cx="31750" cy="206375"/>
            </a:xfrm>
            <a:custGeom>
              <a:avLst/>
              <a:gdLst>
                <a:gd name="T0" fmla="*/ 15875 w 18"/>
                <a:gd name="T1" fmla="*/ 206375 h 118"/>
                <a:gd name="T2" fmla="*/ 0 w 18"/>
                <a:gd name="T3" fmla="*/ 190635 h 118"/>
                <a:gd name="T4" fmla="*/ 0 w 18"/>
                <a:gd name="T5" fmla="*/ 15740 h 118"/>
                <a:gd name="T6" fmla="*/ 15875 w 18"/>
                <a:gd name="T7" fmla="*/ 0 h 118"/>
                <a:gd name="T8" fmla="*/ 31750 w 18"/>
                <a:gd name="T9" fmla="*/ 15740 h 118"/>
                <a:gd name="T10" fmla="*/ 31750 w 18"/>
                <a:gd name="T11" fmla="*/ 190635 h 118"/>
                <a:gd name="T12" fmla="*/ 15875 w 18"/>
                <a:gd name="T13" fmla="*/ 206375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118"/>
                <a:gd name="T23" fmla="*/ 18 w 18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118">
                  <a:moveTo>
                    <a:pt x="9" y="118"/>
                  </a:moveTo>
                  <a:cubicBezTo>
                    <a:pt x="4" y="118"/>
                    <a:pt x="0" y="114"/>
                    <a:pt x="0" y="10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8" y="114"/>
                    <a:pt x="14" y="118"/>
                    <a:pt x="9" y="118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9" name="Freeform 299">
              <a:extLst>
                <a:ext uri="{FF2B5EF4-FFF2-40B4-BE49-F238E27FC236}">
                  <a16:creationId xmlns:a16="http://schemas.microsoft.com/office/drawing/2014/main" id="{4EFF6854-1B0B-46F2-8DE0-7C9EA5DF0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1338" y="4092575"/>
              <a:ext cx="144462" cy="31750"/>
            </a:xfrm>
            <a:custGeom>
              <a:avLst/>
              <a:gdLst>
                <a:gd name="T0" fmla="*/ 128606 w 82"/>
                <a:gd name="T1" fmla="*/ 31750 h 18"/>
                <a:gd name="T2" fmla="*/ 15856 w 82"/>
                <a:gd name="T3" fmla="*/ 31750 h 18"/>
                <a:gd name="T4" fmla="*/ 0 w 82"/>
                <a:gd name="T5" fmla="*/ 15875 h 18"/>
                <a:gd name="T6" fmla="*/ 15856 w 82"/>
                <a:gd name="T7" fmla="*/ 0 h 18"/>
                <a:gd name="T8" fmla="*/ 128606 w 82"/>
                <a:gd name="T9" fmla="*/ 0 h 18"/>
                <a:gd name="T10" fmla="*/ 144462 w 82"/>
                <a:gd name="T11" fmla="*/ 15875 h 18"/>
                <a:gd name="T12" fmla="*/ 128606 w 82"/>
                <a:gd name="T13" fmla="*/ 31750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"/>
                <a:gd name="T22" fmla="*/ 0 h 18"/>
                <a:gd name="T23" fmla="*/ 82 w 82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" h="18">
                  <a:moveTo>
                    <a:pt x="73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8" y="0"/>
                    <a:pt x="82" y="4"/>
                    <a:pt x="82" y="9"/>
                  </a:cubicBezTo>
                  <a:cubicBezTo>
                    <a:pt x="82" y="14"/>
                    <a:pt x="78" y="18"/>
                    <a:pt x="73" y="18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Freeform 300">
              <a:extLst>
                <a:ext uri="{FF2B5EF4-FFF2-40B4-BE49-F238E27FC236}">
                  <a16:creationId xmlns:a16="http://schemas.microsoft.com/office/drawing/2014/main" id="{9494B265-2BD5-41EC-BA3B-739B4A56A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7363" y="4251325"/>
              <a:ext cx="250825" cy="31750"/>
            </a:xfrm>
            <a:custGeom>
              <a:avLst/>
              <a:gdLst>
                <a:gd name="T0" fmla="*/ 235039 w 143"/>
                <a:gd name="T1" fmla="*/ 31750 h 18"/>
                <a:gd name="T2" fmla="*/ 15786 w 143"/>
                <a:gd name="T3" fmla="*/ 31750 h 18"/>
                <a:gd name="T4" fmla="*/ 0 w 143"/>
                <a:gd name="T5" fmla="*/ 15875 h 18"/>
                <a:gd name="T6" fmla="*/ 15786 w 143"/>
                <a:gd name="T7" fmla="*/ 0 h 18"/>
                <a:gd name="T8" fmla="*/ 235039 w 143"/>
                <a:gd name="T9" fmla="*/ 0 h 18"/>
                <a:gd name="T10" fmla="*/ 250825 w 143"/>
                <a:gd name="T11" fmla="*/ 15875 h 18"/>
                <a:gd name="T12" fmla="*/ 235039 w 143"/>
                <a:gd name="T13" fmla="*/ 31750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18"/>
                <a:gd name="T23" fmla="*/ 143 w 143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18">
                  <a:moveTo>
                    <a:pt x="134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9" y="0"/>
                    <a:pt x="143" y="4"/>
                    <a:pt x="143" y="9"/>
                  </a:cubicBezTo>
                  <a:cubicBezTo>
                    <a:pt x="143" y="14"/>
                    <a:pt x="139" y="18"/>
                    <a:pt x="134" y="18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1" name="矩形 153">
            <a:extLst>
              <a:ext uri="{FF2B5EF4-FFF2-40B4-BE49-F238E27FC236}">
                <a16:creationId xmlns:a16="http://schemas.microsoft.com/office/drawing/2014/main" id="{A4177D17-520B-45EF-A6EF-F027CFE52C4E}"/>
              </a:ext>
            </a:extLst>
          </p:cNvPr>
          <p:cNvSpPr/>
          <p:nvPr/>
        </p:nvSpPr>
        <p:spPr>
          <a:xfrm>
            <a:off x="3610603" y="1351532"/>
            <a:ext cx="307657" cy="184594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0" marR="0" lvl="0" indent="0" algn="ctr" defTabSz="1216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矿山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72" name="组合 659">
            <a:extLst>
              <a:ext uri="{FF2B5EF4-FFF2-40B4-BE49-F238E27FC236}">
                <a16:creationId xmlns:a16="http://schemas.microsoft.com/office/drawing/2014/main" id="{979FECD6-875F-4722-9C21-D1B61AD87EF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19011" y="1617236"/>
            <a:ext cx="278638" cy="270706"/>
            <a:chOff x="5414962" y="5505450"/>
            <a:chExt cx="1039813" cy="1009650"/>
          </a:xfrm>
          <a:solidFill>
            <a:schemeClr val="tx2">
              <a:lumMod val="85000"/>
            </a:schemeClr>
          </a:solidFill>
        </p:grpSpPr>
        <p:sp>
          <p:nvSpPr>
            <p:cNvPr id="73" name="Oval 286">
              <a:extLst>
                <a:ext uri="{FF2B5EF4-FFF2-40B4-BE49-F238E27FC236}">
                  <a16:creationId xmlns:a16="http://schemas.microsoft.com/office/drawing/2014/main" id="{49D53972-C48B-461A-B0C3-29913496E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6049963"/>
              <a:ext cx="98425" cy="98425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4" name="Oval 287">
              <a:extLst>
                <a:ext uri="{FF2B5EF4-FFF2-40B4-BE49-F238E27FC236}">
                  <a16:creationId xmlns:a16="http://schemas.microsoft.com/office/drawing/2014/main" id="{2D630E98-3BC1-48B7-90C7-572935B8A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6196013"/>
              <a:ext cx="98425" cy="96837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Freeform 305">
              <a:extLst>
                <a:ext uri="{FF2B5EF4-FFF2-40B4-BE49-F238E27FC236}">
                  <a16:creationId xmlns:a16="http://schemas.microsoft.com/office/drawing/2014/main" id="{53164E1B-C063-47B5-91E6-BD1BD7EDE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2437" y="5505450"/>
              <a:ext cx="796925" cy="388937"/>
            </a:xfrm>
            <a:custGeom>
              <a:avLst/>
              <a:gdLst>
                <a:gd name="T0" fmla="*/ 21474 w 334"/>
                <a:gd name="T1" fmla="*/ 386551 h 163"/>
                <a:gd name="T2" fmla="*/ 0 w 334"/>
                <a:gd name="T3" fmla="*/ 367462 h 163"/>
                <a:gd name="T4" fmla="*/ 66808 w 334"/>
                <a:gd name="T5" fmla="*/ 236226 h 163"/>
                <a:gd name="T6" fmla="*/ 147932 w 334"/>
                <a:gd name="T7" fmla="*/ 212364 h 163"/>
                <a:gd name="T8" fmla="*/ 281548 w 334"/>
                <a:gd name="T9" fmla="*/ 31020 h 163"/>
                <a:gd name="T10" fmla="*/ 515377 w 334"/>
                <a:gd name="T11" fmla="*/ 136009 h 163"/>
                <a:gd name="T12" fmla="*/ 625133 w 334"/>
                <a:gd name="T13" fmla="*/ 174187 h 163"/>
                <a:gd name="T14" fmla="*/ 656151 w 334"/>
                <a:gd name="T15" fmla="*/ 233839 h 163"/>
                <a:gd name="T16" fmla="*/ 792153 w 334"/>
                <a:gd name="T17" fmla="*/ 360304 h 163"/>
                <a:gd name="T18" fmla="*/ 777837 w 334"/>
                <a:gd name="T19" fmla="*/ 386551 h 163"/>
                <a:gd name="T20" fmla="*/ 751591 w 334"/>
                <a:gd name="T21" fmla="*/ 369848 h 163"/>
                <a:gd name="T22" fmla="*/ 641835 w 334"/>
                <a:gd name="T23" fmla="*/ 276790 h 163"/>
                <a:gd name="T24" fmla="*/ 620361 w 334"/>
                <a:gd name="T25" fmla="*/ 260087 h 163"/>
                <a:gd name="T26" fmla="*/ 591729 w 334"/>
                <a:gd name="T27" fmla="*/ 202820 h 163"/>
                <a:gd name="T28" fmla="*/ 510605 w 334"/>
                <a:gd name="T29" fmla="*/ 181345 h 163"/>
                <a:gd name="T30" fmla="*/ 481973 w 334"/>
                <a:gd name="T31" fmla="*/ 167028 h 163"/>
                <a:gd name="T32" fmla="*/ 293478 w 334"/>
                <a:gd name="T33" fmla="*/ 73970 h 163"/>
                <a:gd name="T34" fmla="*/ 190880 w 334"/>
                <a:gd name="T35" fmla="*/ 233839 h 163"/>
                <a:gd name="T36" fmla="*/ 183722 w 334"/>
                <a:gd name="T37" fmla="*/ 250542 h 163"/>
                <a:gd name="T38" fmla="*/ 167020 w 334"/>
                <a:gd name="T39" fmla="*/ 257701 h 163"/>
                <a:gd name="T40" fmla="*/ 90668 w 334"/>
                <a:gd name="T41" fmla="*/ 272017 h 163"/>
                <a:gd name="T42" fmla="*/ 42948 w 334"/>
                <a:gd name="T43" fmla="*/ 365076 h 163"/>
                <a:gd name="T44" fmla="*/ 21474 w 334"/>
                <a:gd name="T45" fmla="*/ 386551 h 163"/>
                <a:gd name="T46" fmla="*/ 21474 w 334"/>
                <a:gd name="T47" fmla="*/ 386551 h 16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34"/>
                <a:gd name="T73" fmla="*/ 0 h 163"/>
                <a:gd name="T74" fmla="*/ 334 w 334"/>
                <a:gd name="T75" fmla="*/ 163 h 16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34" h="163">
                  <a:moveTo>
                    <a:pt x="9" y="162"/>
                  </a:moveTo>
                  <a:cubicBezTo>
                    <a:pt x="4" y="162"/>
                    <a:pt x="0" y="158"/>
                    <a:pt x="0" y="154"/>
                  </a:cubicBezTo>
                  <a:cubicBezTo>
                    <a:pt x="0" y="152"/>
                    <a:pt x="0" y="119"/>
                    <a:pt x="28" y="99"/>
                  </a:cubicBezTo>
                  <a:cubicBezTo>
                    <a:pt x="40" y="91"/>
                    <a:pt x="53" y="89"/>
                    <a:pt x="62" y="89"/>
                  </a:cubicBezTo>
                  <a:cubicBezTo>
                    <a:pt x="63" y="63"/>
                    <a:pt x="75" y="24"/>
                    <a:pt x="118" y="13"/>
                  </a:cubicBezTo>
                  <a:cubicBezTo>
                    <a:pt x="170" y="0"/>
                    <a:pt x="203" y="27"/>
                    <a:pt x="216" y="57"/>
                  </a:cubicBezTo>
                  <a:cubicBezTo>
                    <a:pt x="227" y="55"/>
                    <a:pt x="246" y="56"/>
                    <a:pt x="262" y="73"/>
                  </a:cubicBezTo>
                  <a:cubicBezTo>
                    <a:pt x="269" y="81"/>
                    <a:pt x="273" y="91"/>
                    <a:pt x="275" y="98"/>
                  </a:cubicBezTo>
                  <a:cubicBezTo>
                    <a:pt x="294" y="100"/>
                    <a:pt x="324" y="112"/>
                    <a:pt x="332" y="151"/>
                  </a:cubicBezTo>
                  <a:cubicBezTo>
                    <a:pt x="334" y="156"/>
                    <a:pt x="331" y="161"/>
                    <a:pt x="326" y="162"/>
                  </a:cubicBezTo>
                  <a:cubicBezTo>
                    <a:pt x="321" y="163"/>
                    <a:pt x="316" y="160"/>
                    <a:pt x="315" y="155"/>
                  </a:cubicBezTo>
                  <a:cubicBezTo>
                    <a:pt x="306" y="114"/>
                    <a:pt x="270" y="116"/>
                    <a:pt x="269" y="116"/>
                  </a:cubicBezTo>
                  <a:cubicBezTo>
                    <a:pt x="264" y="116"/>
                    <a:pt x="260" y="113"/>
                    <a:pt x="260" y="109"/>
                  </a:cubicBezTo>
                  <a:cubicBezTo>
                    <a:pt x="259" y="109"/>
                    <a:pt x="256" y="94"/>
                    <a:pt x="248" y="85"/>
                  </a:cubicBezTo>
                  <a:cubicBezTo>
                    <a:pt x="234" y="69"/>
                    <a:pt x="214" y="75"/>
                    <a:pt x="214" y="76"/>
                  </a:cubicBezTo>
                  <a:cubicBezTo>
                    <a:pt x="209" y="77"/>
                    <a:pt x="204" y="75"/>
                    <a:pt x="202" y="70"/>
                  </a:cubicBezTo>
                  <a:cubicBezTo>
                    <a:pt x="193" y="43"/>
                    <a:pt x="167" y="19"/>
                    <a:pt x="123" y="31"/>
                  </a:cubicBezTo>
                  <a:cubicBezTo>
                    <a:pt x="76" y="43"/>
                    <a:pt x="80" y="96"/>
                    <a:pt x="80" y="98"/>
                  </a:cubicBezTo>
                  <a:cubicBezTo>
                    <a:pt x="81" y="101"/>
                    <a:pt x="79" y="104"/>
                    <a:pt x="77" y="105"/>
                  </a:cubicBezTo>
                  <a:cubicBezTo>
                    <a:pt x="75" y="107"/>
                    <a:pt x="72" y="108"/>
                    <a:pt x="70" y="108"/>
                  </a:cubicBezTo>
                  <a:cubicBezTo>
                    <a:pt x="70" y="108"/>
                    <a:pt x="52" y="105"/>
                    <a:pt x="38" y="114"/>
                  </a:cubicBezTo>
                  <a:cubicBezTo>
                    <a:pt x="18" y="128"/>
                    <a:pt x="18" y="153"/>
                    <a:pt x="18" y="153"/>
                  </a:cubicBezTo>
                  <a:cubicBezTo>
                    <a:pt x="18" y="158"/>
                    <a:pt x="14" y="162"/>
                    <a:pt x="9" y="162"/>
                  </a:cubicBezTo>
                  <a:cubicBezTo>
                    <a:pt x="9" y="162"/>
                    <a:pt x="9" y="162"/>
                    <a:pt x="9" y="16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6" name="Freeform 306">
              <a:extLst>
                <a:ext uri="{FF2B5EF4-FFF2-40B4-BE49-F238E27FC236}">
                  <a16:creationId xmlns:a16="http://schemas.microsoft.com/office/drawing/2014/main" id="{E6B67A01-1DF8-43ED-8109-2119405761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2275" y="6267450"/>
              <a:ext cx="247650" cy="247650"/>
            </a:xfrm>
            <a:custGeom>
              <a:avLst/>
              <a:gdLst>
                <a:gd name="T0" fmla="*/ 125027 w 103"/>
                <a:gd name="T1" fmla="*/ 247650 h 104"/>
                <a:gd name="T2" fmla="*/ 0 w 103"/>
                <a:gd name="T3" fmla="*/ 123825 h 104"/>
                <a:gd name="T4" fmla="*/ 125027 w 103"/>
                <a:gd name="T5" fmla="*/ 0 h 104"/>
                <a:gd name="T6" fmla="*/ 247650 w 103"/>
                <a:gd name="T7" fmla="*/ 123825 h 104"/>
                <a:gd name="T8" fmla="*/ 125027 w 103"/>
                <a:gd name="T9" fmla="*/ 247650 h 104"/>
                <a:gd name="T10" fmla="*/ 125027 w 103"/>
                <a:gd name="T11" fmla="*/ 42863 h 104"/>
                <a:gd name="T12" fmla="*/ 43279 w 103"/>
                <a:gd name="T13" fmla="*/ 123825 h 104"/>
                <a:gd name="T14" fmla="*/ 125027 w 103"/>
                <a:gd name="T15" fmla="*/ 204788 h 104"/>
                <a:gd name="T16" fmla="*/ 204371 w 103"/>
                <a:gd name="T17" fmla="*/ 123825 h 104"/>
                <a:gd name="T18" fmla="*/ 125027 w 103"/>
                <a:gd name="T19" fmla="*/ 42863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3"/>
                <a:gd name="T31" fmla="*/ 0 h 104"/>
                <a:gd name="T32" fmla="*/ 103 w 103"/>
                <a:gd name="T33" fmla="*/ 104 h 1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3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0" y="0"/>
                    <a:pt x="103" y="23"/>
                    <a:pt x="103" y="52"/>
                  </a:cubicBezTo>
                  <a:cubicBezTo>
                    <a:pt x="103" y="80"/>
                    <a:pt x="80" y="104"/>
                    <a:pt x="52" y="104"/>
                  </a:cubicBezTo>
                  <a:close/>
                  <a:moveTo>
                    <a:pt x="52" y="18"/>
                  </a:moveTo>
                  <a:cubicBezTo>
                    <a:pt x="33" y="18"/>
                    <a:pt x="18" y="33"/>
                    <a:pt x="18" y="52"/>
                  </a:cubicBezTo>
                  <a:cubicBezTo>
                    <a:pt x="18" y="70"/>
                    <a:pt x="33" y="86"/>
                    <a:pt x="52" y="86"/>
                  </a:cubicBezTo>
                  <a:cubicBezTo>
                    <a:pt x="70" y="86"/>
                    <a:pt x="85" y="70"/>
                    <a:pt x="85" y="52"/>
                  </a:cubicBezTo>
                  <a:cubicBezTo>
                    <a:pt x="85" y="33"/>
                    <a:pt x="70" y="18"/>
                    <a:pt x="52" y="18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7" name="Freeform 307">
              <a:extLst>
                <a:ext uri="{FF2B5EF4-FFF2-40B4-BE49-F238E27FC236}">
                  <a16:creationId xmlns:a16="http://schemas.microsoft.com/office/drawing/2014/main" id="{4C165287-5DFE-4679-903B-3D10392D0F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1237" y="6267450"/>
              <a:ext cx="247650" cy="247650"/>
            </a:xfrm>
            <a:custGeom>
              <a:avLst/>
              <a:gdLst>
                <a:gd name="T0" fmla="*/ 123825 w 104"/>
                <a:gd name="T1" fmla="*/ 247650 h 104"/>
                <a:gd name="T2" fmla="*/ 0 w 104"/>
                <a:gd name="T3" fmla="*/ 123825 h 104"/>
                <a:gd name="T4" fmla="*/ 123825 w 104"/>
                <a:gd name="T5" fmla="*/ 0 h 104"/>
                <a:gd name="T6" fmla="*/ 247650 w 104"/>
                <a:gd name="T7" fmla="*/ 123825 h 104"/>
                <a:gd name="T8" fmla="*/ 123825 w 104"/>
                <a:gd name="T9" fmla="*/ 247650 h 104"/>
                <a:gd name="T10" fmla="*/ 123825 w 104"/>
                <a:gd name="T11" fmla="*/ 42863 h 104"/>
                <a:gd name="T12" fmla="*/ 42863 w 104"/>
                <a:gd name="T13" fmla="*/ 123825 h 104"/>
                <a:gd name="T14" fmla="*/ 123825 w 104"/>
                <a:gd name="T15" fmla="*/ 204788 h 104"/>
                <a:gd name="T16" fmla="*/ 204788 w 104"/>
                <a:gd name="T17" fmla="*/ 123825 h 104"/>
                <a:gd name="T18" fmla="*/ 123825 w 104"/>
                <a:gd name="T19" fmla="*/ 42863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4"/>
                <a:gd name="T31" fmla="*/ 0 h 104"/>
                <a:gd name="T32" fmla="*/ 104 w 104"/>
                <a:gd name="T33" fmla="*/ 104 h 1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0" y="0"/>
                    <a:pt x="104" y="23"/>
                    <a:pt x="104" y="52"/>
                  </a:cubicBezTo>
                  <a:cubicBezTo>
                    <a:pt x="104" y="80"/>
                    <a:pt x="80" y="104"/>
                    <a:pt x="52" y="104"/>
                  </a:cubicBezTo>
                  <a:close/>
                  <a:moveTo>
                    <a:pt x="52" y="18"/>
                  </a:moveTo>
                  <a:cubicBezTo>
                    <a:pt x="33" y="18"/>
                    <a:pt x="18" y="33"/>
                    <a:pt x="18" y="52"/>
                  </a:cubicBezTo>
                  <a:cubicBezTo>
                    <a:pt x="18" y="70"/>
                    <a:pt x="33" y="86"/>
                    <a:pt x="52" y="86"/>
                  </a:cubicBezTo>
                  <a:cubicBezTo>
                    <a:pt x="70" y="86"/>
                    <a:pt x="86" y="70"/>
                    <a:pt x="86" y="52"/>
                  </a:cubicBezTo>
                  <a:cubicBezTo>
                    <a:pt x="86" y="33"/>
                    <a:pt x="70" y="18"/>
                    <a:pt x="52" y="18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8" name="Freeform 308">
              <a:extLst>
                <a:ext uri="{FF2B5EF4-FFF2-40B4-BE49-F238E27FC236}">
                  <a16:creationId xmlns:a16="http://schemas.microsoft.com/office/drawing/2014/main" id="{ED3AFEB5-F70C-4B10-9459-F10571CBC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6216650"/>
              <a:ext cx="131763" cy="196850"/>
            </a:xfrm>
            <a:custGeom>
              <a:avLst/>
              <a:gdLst>
                <a:gd name="T0" fmla="*/ 110202 w 55"/>
                <a:gd name="T1" fmla="*/ 196850 h 82"/>
                <a:gd name="T2" fmla="*/ 21561 w 55"/>
                <a:gd name="T3" fmla="*/ 196850 h 82"/>
                <a:gd name="T4" fmla="*/ 0 w 55"/>
                <a:gd name="T5" fmla="*/ 175245 h 82"/>
                <a:gd name="T6" fmla="*/ 21561 w 55"/>
                <a:gd name="T7" fmla="*/ 153639 h 82"/>
                <a:gd name="T8" fmla="*/ 88641 w 55"/>
                <a:gd name="T9" fmla="*/ 153639 h 82"/>
                <a:gd name="T10" fmla="*/ 88641 w 55"/>
                <a:gd name="T11" fmla="*/ 21605 h 82"/>
                <a:gd name="T12" fmla="*/ 110202 w 55"/>
                <a:gd name="T13" fmla="*/ 0 h 82"/>
                <a:gd name="T14" fmla="*/ 131763 w 55"/>
                <a:gd name="T15" fmla="*/ 21605 h 82"/>
                <a:gd name="T16" fmla="*/ 131763 w 55"/>
                <a:gd name="T17" fmla="*/ 175245 h 82"/>
                <a:gd name="T18" fmla="*/ 110202 w 55"/>
                <a:gd name="T19" fmla="*/ 196850 h 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5"/>
                <a:gd name="T31" fmla="*/ 0 h 82"/>
                <a:gd name="T32" fmla="*/ 55 w 55"/>
                <a:gd name="T33" fmla="*/ 82 h 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5" h="82">
                  <a:moveTo>
                    <a:pt x="46" y="82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4" y="82"/>
                    <a:pt x="0" y="78"/>
                    <a:pt x="0" y="73"/>
                  </a:cubicBezTo>
                  <a:cubicBezTo>
                    <a:pt x="0" y="68"/>
                    <a:pt x="4" y="64"/>
                    <a:pt x="9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41" y="0"/>
                    <a:pt x="46" y="0"/>
                  </a:cubicBezTo>
                  <a:cubicBezTo>
                    <a:pt x="50" y="0"/>
                    <a:pt x="55" y="4"/>
                    <a:pt x="55" y="9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5" y="78"/>
                    <a:pt x="50" y="82"/>
                    <a:pt x="46" y="8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Freeform 309">
              <a:extLst>
                <a:ext uri="{FF2B5EF4-FFF2-40B4-BE49-F238E27FC236}">
                  <a16:creationId xmlns:a16="http://schemas.microsoft.com/office/drawing/2014/main" id="{505928E4-E7F1-49F1-A583-D6B82320F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962" y="5848350"/>
              <a:ext cx="1012825" cy="565150"/>
            </a:xfrm>
            <a:custGeom>
              <a:avLst/>
              <a:gdLst>
                <a:gd name="T0" fmla="*/ 109882 w 424"/>
                <a:gd name="T1" fmla="*/ 565150 h 236"/>
                <a:gd name="T2" fmla="*/ 21499 w 424"/>
                <a:gd name="T3" fmla="*/ 565150 h 236"/>
                <a:gd name="T4" fmla="*/ 0 w 424"/>
                <a:gd name="T5" fmla="*/ 543598 h 236"/>
                <a:gd name="T6" fmla="*/ 0 w 424"/>
                <a:gd name="T7" fmla="*/ 21552 h 236"/>
                <a:gd name="T8" fmla="*/ 21499 w 424"/>
                <a:gd name="T9" fmla="*/ 0 h 236"/>
                <a:gd name="T10" fmla="*/ 991326 w 424"/>
                <a:gd name="T11" fmla="*/ 0 h 236"/>
                <a:gd name="T12" fmla="*/ 1012825 w 424"/>
                <a:gd name="T13" fmla="*/ 21552 h 236"/>
                <a:gd name="T14" fmla="*/ 1012825 w 424"/>
                <a:gd name="T15" fmla="*/ 258628 h 236"/>
                <a:gd name="T16" fmla="*/ 991326 w 424"/>
                <a:gd name="T17" fmla="*/ 280180 h 236"/>
                <a:gd name="T18" fmla="*/ 969828 w 424"/>
                <a:gd name="T19" fmla="*/ 258628 h 236"/>
                <a:gd name="T20" fmla="*/ 969828 w 424"/>
                <a:gd name="T21" fmla="*/ 43105 h 236"/>
                <a:gd name="T22" fmla="*/ 42997 w 424"/>
                <a:gd name="T23" fmla="*/ 43105 h 236"/>
                <a:gd name="T24" fmla="*/ 42997 w 424"/>
                <a:gd name="T25" fmla="*/ 522045 h 236"/>
                <a:gd name="T26" fmla="*/ 109882 w 424"/>
                <a:gd name="T27" fmla="*/ 522045 h 236"/>
                <a:gd name="T28" fmla="*/ 131381 w 424"/>
                <a:gd name="T29" fmla="*/ 543598 h 236"/>
                <a:gd name="T30" fmla="*/ 109882 w 424"/>
                <a:gd name="T31" fmla="*/ 565150 h 2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24"/>
                <a:gd name="T49" fmla="*/ 0 h 236"/>
                <a:gd name="T50" fmla="*/ 424 w 424"/>
                <a:gd name="T51" fmla="*/ 236 h 2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24" h="236">
                  <a:moveTo>
                    <a:pt x="46" y="236"/>
                  </a:moveTo>
                  <a:cubicBezTo>
                    <a:pt x="9" y="236"/>
                    <a:pt x="9" y="236"/>
                    <a:pt x="9" y="236"/>
                  </a:cubicBezTo>
                  <a:cubicBezTo>
                    <a:pt x="4" y="236"/>
                    <a:pt x="0" y="232"/>
                    <a:pt x="0" y="22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19" y="0"/>
                    <a:pt x="424" y="4"/>
                    <a:pt x="424" y="9"/>
                  </a:cubicBezTo>
                  <a:cubicBezTo>
                    <a:pt x="424" y="108"/>
                    <a:pt x="424" y="108"/>
                    <a:pt x="424" y="108"/>
                  </a:cubicBezTo>
                  <a:cubicBezTo>
                    <a:pt x="424" y="113"/>
                    <a:pt x="419" y="117"/>
                    <a:pt x="415" y="117"/>
                  </a:cubicBezTo>
                  <a:cubicBezTo>
                    <a:pt x="410" y="117"/>
                    <a:pt x="406" y="113"/>
                    <a:pt x="406" y="108"/>
                  </a:cubicBezTo>
                  <a:cubicBezTo>
                    <a:pt x="406" y="18"/>
                    <a:pt x="406" y="18"/>
                    <a:pt x="406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218"/>
                    <a:pt x="18" y="218"/>
                    <a:pt x="18" y="218"/>
                  </a:cubicBezTo>
                  <a:cubicBezTo>
                    <a:pt x="46" y="218"/>
                    <a:pt x="46" y="218"/>
                    <a:pt x="46" y="218"/>
                  </a:cubicBezTo>
                  <a:cubicBezTo>
                    <a:pt x="51" y="218"/>
                    <a:pt x="55" y="222"/>
                    <a:pt x="55" y="227"/>
                  </a:cubicBezTo>
                  <a:cubicBezTo>
                    <a:pt x="55" y="232"/>
                    <a:pt x="51" y="236"/>
                    <a:pt x="46" y="236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Freeform 310">
              <a:extLst>
                <a:ext uri="{FF2B5EF4-FFF2-40B4-BE49-F238E27FC236}">
                  <a16:creationId xmlns:a16="http://schemas.microsoft.com/office/drawing/2014/main" id="{8A6BB36F-3B96-4E41-AA9B-9BE160B3C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6370638"/>
              <a:ext cx="428625" cy="42862"/>
            </a:xfrm>
            <a:custGeom>
              <a:avLst/>
              <a:gdLst>
                <a:gd name="T0" fmla="*/ 407074 w 179"/>
                <a:gd name="T1" fmla="*/ 42862 h 18"/>
                <a:gd name="T2" fmla="*/ 21551 w 179"/>
                <a:gd name="T3" fmla="*/ 42862 h 18"/>
                <a:gd name="T4" fmla="*/ 0 w 179"/>
                <a:gd name="T5" fmla="*/ 21431 h 18"/>
                <a:gd name="T6" fmla="*/ 21551 w 179"/>
                <a:gd name="T7" fmla="*/ 0 h 18"/>
                <a:gd name="T8" fmla="*/ 407074 w 179"/>
                <a:gd name="T9" fmla="*/ 0 h 18"/>
                <a:gd name="T10" fmla="*/ 428625 w 179"/>
                <a:gd name="T11" fmla="*/ 21431 h 18"/>
                <a:gd name="T12" fmla="*/ 407074 w 179"/>
                <a:gd name="T13" fmla="*/ 42862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9"/>
                <a:gd name="T22" fmla="*/ 0 h 18"/>
                <a:gd name="T23" fmla="*/ 179 w 179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9" h="18">
                  <a:moveTo>
                    <a:pt x="170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5" y="18"/>
                    <a:pt x="0" y="14"/>
                    <a:pt x="0" y="9"/>
                  </a:cubicBezTo>
                  <a:cubicBezTo>
                    <a:pt x="0" y="4"/>
                    <a:pt x="5" y="0"/>
                    <a:pt x="9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5" y="0"/>
                    <a:pt x="179" y="4"/>
                    <a:pt x="179" y="9"/>
                  </a:cubicBezTo>
                  <a:cubicBezTo>
                    <a:pt x="179" y="14"/>
                    <a:pt x="175" y="18"/>
                    <a:pt x="170" y="18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1" name="矩形 157">
            <a:extLst>
              <a:ext uri="{FF2B5EF4-FFF2-40B4-BE49-F238E27FC236}">
                <a16:creationId xmlns:a16="http://schemas.microsoft.com/office/drawing/2014/main" id="{4F880BE8-3196-4FB4-BC12-F21B2A36127B}"/>
              </a:ext>
            </a:extLst>
          </p:cNvPr>
          <p:cNvSpPr/>
          <p:nvPr/>
        </p:nvSpPr>
        <p:spPr>
          <a:xfrm>
            <a:off x="4005339" y="1351532"/>
            <a:ext cx="307777" cy="184666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0" marR="0" lvl="0" indent="0" algn="ctr" defTabSz="1216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交通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82" name="矩形 157">
            <a:extLst>
              <a:ext uri="{FF2B5EF4-FFF2-40B4-BE49-F238E27FC236}">
                <a16:creationId xmlns:a16="http://schemas.microsoft.com/office/drawing/2014/main" id="{C378D150-DF37-4114-97A4-15AB19489B60}"/>
              </a:ext>
            </a:extLst>
          </p:cNvPr>
          <p:cNvSpPr/>
          <p:nvPr/>
        </p:nvSpPr>
        <p:spPr>
          <a:xfrm>
            <a:off x="4400195" y="1351532"/>
            <a:ext cx="307657" cy="184594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0" marR="0" lvl="0" indent="0" algn="ctr" defTabSz="1216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制造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83" name="组合 206">
            <a:extLst>
              <a:ext uri="{FF2B5EF4-FFF2-40B4-BE49-F238E27FC236}">
                <a16:creationId xmlns:a16="http://schemas.microsoft.com/office/drawing/2014/main" id="{1F11B08C-1361-4F38-910B-544FDF99D5C1}"/>
              </a:ext>
            </a:extLst>
          </p:cNvPr>
          <p:cNvGrpSpPr>
            <a:grpSpLocks noChangeAspect="1"/>
          </p:cNvGrpSpPr>
          <p:nvPr/>
        </p:nvGrpSpPr>
        <p:grpSpPr>
          <a:xfrm>
            <a:off x="4561534" y="1592714"/>
            <a:ext cx="178638" cy="329400"/>
            <a:chOff x="7724775" y="2054225"/>
            <a:chExt cx="444500" cy="820738"/>
          </a:xfrm>
          <a:solidFill>
            <a:schemeClr val="tx2">
              <a:lumMod val="85000"/>
            </a:schemeClr>
          </a:solidFill>
        </p:grpSpPr>
        <p:sp>
          <p:nvSpPr>
            <p:cNvPr id="84" name="Freeform 164">
              <a:extLst>
                <a:ext uri="{FF2B5EF4-FFF2-40B4-BE49-F238E27FC236}">
                  <a16:creationId xmlns:a16="http://schemas.microsoft.com/office/drawing/2014/main" id="{6F881D3C-22A6-4448-9EF8-059187883464}"/>
                </a:ext>
              </a:extLst>
            </p:cNvPr>
            <p:cNvSpPr/>
            <p:nvPr/>
          </p:nvSpPr>
          <p:spPr>
            <a:xfrm>
              <a:off x="7878763" y="2163763"/>
              <a:ext cx="52388" cy="52388"/>
            </a:xfrm>
            <a:custGeom>
              <a:avLst/>
              <a:gdLst>
                <a:gd name="txL" fmla="*/ 0 w 125"/>
                <a:gd name="txT" fmla="*/ 0 h 125"/>
                <a:gd name="txR" fmla="*/ 125 w 125"/>
                <a:gd name="txB" fmla="*/ 125 h 125"/>
              </a:gdLst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25" h="125">
                  <a:moveTo>
                    <a:pt x="0" y="63"/>
                  </a:moveTo>
                  <a:lnTo>
                    <a:pt x="0" y="63"/>
                  </a:lnTo>
                  <a:cubicBezTo>
                    <a:pt x="0" y="97"/>
                    <a:pt x="28" y="125"/>
                    <a:pt x="62" y="125"/>
                  </a:cubicBezTo>
                  <a:cubicBezTo>
                    <a:pt x="97" y="125"/>
                    <a:pt x="125" y="97"/>
                    <a:pt x="125" y="63"/>
                  </a:cubicBezTo>
                  <a:cubicBezTo>
                    <a:pt x="125" y="28"/>
                    <a:pt x="97" y="0"/>
                    <a:pt x="62" y="0"/>
                  </a:cubicBezTo>
                  <a:cubicBezTo>
                    <a:pt x="28" y="0"/>
                    <a:pt x="0" y="28"/>
                    <a:pt x="0" y="63"/>
                  </a:cubicBezTo>
                  <a:close/>
                </a:path>
              </a:pathLst>
            </a:custGeom>
            <a:grpFill/>
            <a:ln w="0">
              <a:solidFill>
                <a:schemeClr val="tx1"/>
              </a:solidFill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5" name="Freeform 165">
              <a:extLst>
                <a:ext uri="{FF2B5EF4-FFF2-40B4-BE49-F238E27FC236}">
                  <a16:creationId xmlns:a16="http://schemas.microsoft.com/office/drawing/2014/main" id="{D052A9B2-3180-41F4-A50E-AE0F562915A3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7724775" y="2230438"/>
              <a:ext cx="444500" cy="644525"/>
            </a:xfrm>
            <a:custGeom>
              <a:avLst/>
              <a:gdLst>
                <a:gd name="txL" fmla="*/ 0 w 1060"/>
                <a:gd name="txT" fmla="*/ 0 h 1536"/>
                <a:gd name="txR" fmla="*/ 1060 w 1060"/>
                <a:gd name="txB" fmla="*/ 1536 h 1536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060" h="1536">
                  <a:moveTo>
                    <a:pt x="943" y="272"/>
                  </a:moveTo>
                  <a:lnTo>
                    <a:pt x="943" y="272"/>
                  </a:lnTo>
                  <a:lnTo>
                    <a:pt x="820" y="337"/>
                  </a:lnTo>
                  <a:lnTo>
                    <a:pt x="761" y="303"/>
                  </a:lnTo>
                  <a:lnTo>
                    <a:pt x="761" y="236"/>
                  </a:lnTo>
                  <a:lnTo>
                    <a:pt x="820" y="202"/>
                  </a:lnTo>
                  <a:lnTo>
                    <a:pt x="943" y="272"/>
                  </a:lnTo>
                  <a:close/>
                  <a:moveTo>
                    <a:pt x="836" y="135"/>
                  </a:moveTo>
                  <a:lnTo>
                    <a:pt x="836" y="135"/>
                  </a:lnTo>
                  <a:cubicBezTo>
                    <a:pt x="826" y="129"/>
                    <a:pt x="813" y="129"/>
                    <a:pt x="803" y="135"/>
                  </a:cubicBezTo>
                  <a:lnTo>
                    <a:pt x="711" y="188"/>
                  </a:lnTo>
                  <a:cubicBezTo>
                    <a:pt x="701" y="194"/>
                    <a:pt x="694" y="205"/>
                    <a:pt x="694" y="217"/>
                  </a:cubicBezTo>
                  <a:lnTo>
                    <a:pt x="694" y="322"/>
                  </a:lnTo>
                  <a:cubicBezTo>
                    <a:pt x="694" y="334"/>
                    <a:pt x="701" y="345"/>
                    <a:pt x="711" y="351"/>
                  </a:cubicBezTo>
                  <a:lnTo>
                    <a:pt x="803" y="404"/>
                  </a:lnTo>
                  <a:cubicBezTo>
                    <a:pt x="813" y="410"/>
                    <a:pt x="825" y="410"/>
                    <a:pt x="835" y="405"/>
                  </a:cubicBezTo>
                  <a:lnTo>
                    <a:pt x="958" y="339"/>
                  </a:lnTo>
                  <a:lnTo>
                    <a:pt x="977" y="374"/>
                  </a:lnTo>
                  <a:lnTo>
                    <a:pt x="819" y="465"/>
                  </a:lnTo>
                  <a:lnTo>
                    <a:pt x="633" y="358"/>
                  </a:lnTo>
                  <a:cubicBezTo>
                    <a:pt x="625" y="353"/>
                    <a:pt x="615" y="352"/>
                    <a:pt x="606" y="355"/>
                  </a:cubicBezTo>
                  <a:lnTo>
                    <a:pt x="554" y="355"/>
                  </a:lnTo>
                  <a:lnTo>
                    <a:pt x="554" y="345"/>
                  </a:lnTo>
                  <a:lnTo>
                    <a:pt x="554" y="194"/>
                  </a:lnTo>
                  <a:lnTo>
                    <a:pt x="554" y="184"/>
                  </a:lnTo>
                  <a:lnTo>
                    <a:pt x="606" y="184"/>
                  </a:lnTo>
                  <a:cubicBezTo>
                    <a:pt x="615" y="187"/>
                    <a:pt x="625" y="186"/>
                    <a:pt x="633" y="181"/>
                  </a:cubicBezTo>
                  <a:lnTo>
                    <a:pt x="819" y="74"/>
                  </a:lnTo>
                  <a:lnTo>
                    <a:pt x="978" y="165"/>
                  </a:lnTo>
                  <a:lnTo>
                    <a:pt x="957" y="203"/>
                  </a:lnTo>
                  <a:lnTo>
                    <a:pt x="836" y="135"/>
                  </a:lnTo>
                  <a:close/>
                  <a:moveTo>
                    <a:pt x="344" y="312"/>
                  </a:moveTo>
                  <a:lnTo>
                    <a:pt x="344" y="312"/>
                  </a:lnTo>
                  <a:lnTo>
                    <a:pt x="344" y="274"/>
                  </a:lnTo>
                  <a:cubicBezTo>
                    <a:pt x="344" y="258"/>
                    <a:pt x="341" y="242"/>
                    <a:pt x="336" y="227"/>
                  </a:cubicBezTo>
                  <a:lnTo>
                    <a:pt x="487" y="227"/>
                  </a:lnTo>
                  <a:lnTo>
                    <a:pt x="487" y="312"/>
                  </a:lnTo>
                  <a:lnTo>
                    <a:pt x="344" y="312"/>
                  </a:lnTo>
                  <a:close/>
                  <a:moveTo>
                    <a:pt x="269" y="1205"/>
                  </a:moveTo>
                  <a:lnTo>
                    <a:pt x="269" y="1205"/>
                  </a:lnTo>
                  <a:lnTo>
                    <a:pt x="85" y="834"/>
                  </a:lnTo>
                  <a:cubicBezTo>
                    <a:pt x="59" y="783"/>
                    <a:pt x="80" y="720"/>
                    <a:pt x="131" y="695"/>
                  </a:cubicBezTo>
                  <a:cubicBezTo>
                    <a:pt x="183" y="669"/>
                    <a:pt x="245" y="690"/>
                    <a:pt x="271" y="741"/>
                  </a:cubicBezTo>
                  <a:lnTo>
                    <a:pt x="503" y="1205"/>
                  </a:lnTo>
                  <a:lnTo>
                    <a:pt x="269" y="1205"/>
                  </a:lnTo>
                  <a:close/>
                  <a:moveTo>
                    <a:pt x="171" y="175"/>
                  </a:moveTo>
                  <a:lnTo>
                    <a:pt x="171" y="175"/>
                  </a:lnTo>
                  <a:cubicBezTo>
                    <a:pt x="199" y="174"/>
                    <a:pt x="225" y="184"/>
                    <a:pt x="245" y="204"/>
                  </a:cubicBezTo>
                  <a:cubicBezTo>
                    <a:pt x="265" y="223"/>
                    <a:pt x="277" y="249"/>
                    <a:pt x="278" y="275"/>
                  </a:cubicBezTo>
                  <a:lnTo>
                    <a:pt x="277" y="338"/>
                  </a:lnTo>
                  <a:cubicBezTo>
                    <a:pt x="277" y="341"/>
                    <a:pt x="277" y="343"/>
                    <a:pt x="277" y="345"/>
                  </a:cubicBezTo>
                  <a:cubicBezTo>
                    <a:pt x="277" y="347"/>
                    <a:pt x="277" y="349"/>
                    <a:pt x="277" y="351"/>
                  </a:cubicBezTo>
                  <a:lnTo>
                    <a:pt x="276" y="648"/>
                  </a:lnTo>
                  <a:cubicBezTo>
                    <a:pt x="226" y="613"/>
                    <a:pt x="159" y="606"/>
                    <a:pt x="102" y="635"/>
                  </a:cubicBezTo>
                  <a:cubicBezTo>
                    <a:pt x="90" y="641"/>
                    <a:pt x="79" y="648"/>
                    <a:pt x="69" y="656"/>
                  </a:cubicBezTo>
                  <a:lnTo>
                    <a:pt x="69" y="282"/>
                  </a:lnTo>
                  <a:cubicBezTo>
                    <a:pt x="68" y="225"/>
                    <a:pt x="113" y="177"/>
                    <a:pt x="171" y="175"/>
                  </a:cubicBezTo>
                  <a:close/>
                  <a:moveTo>
                    <a:pt x="1051" y="370"/>
                  </a:moveTo>
                  <a:lnTo>
                    <a:pt x="1051" y="370"/>
                  </a:lnTo>
                  <a:lnTo>
                    <a:pt x="1000" y="278"/>
                  </a:lnTo>
                  <a:cubicBezTo>
                    <a:pt x="998" y="276"/>
                    <a:pt x="997" y="274"/>
                    <a:pt x="995" y="272"/>
                  </a:cubicBezTo>
                  <a:cubicBezTo>
                    <a:pt x="997" y="270"/>
                    <a:pt x="999" y="268"/>
                    <a:pt x="1000" y="265"/>
                  </a:cubicBezTo>
                  <a:lnTo>
                    <a:pt x="1052" y="168"/>
                  </a:lnTo>
                  <a:cubicBezTo>
                    <a:pt x="1060" y="152"/>
                    <a:pt x="1055" y="132"/>
                    <a:pt x="1039" y="123"/>
                  </a:cubicBezTo>
                  <a:lnTo>
                    <a:pt x="836" y="6"/>
                  </a:lnTo>
                  <a:cubicBezTo>
                    <a:pt x="826" y="0"/>
                    <a:pt x="813" y="0"/>
                    <a:pt x="803" y="6"/>
                  </a:cubicBezTo>
                  <a:lnTo>
                    <a:pt x="610" y="117"/>
                  </a:lnTo>
                  <a:lnTo>
                    <a:pt x="520" y="117"/>
                  </a:lnTo>
                  <a:cubicBezTo>
                    <a:pt x="502" y="117"/>
                    <a:pt x="487" y="132"/>
                    <a:pt x="487" y="151"/>
                  </a:cubicBezTo>
                  <a:lnTo>
                    <a:pt x="487" y="161"/>
                  </a:lnTo>
                  <a:lnTo>
                    <a:pt x="296" y="161"/>
                  </a:lnTo>
                  <a:cubicBezTo>
                    <a:pt x="294" y="159"/>
                    <a:pt x="293" y="157"/>
                    <a:pt x="291" y="155"/>
                  </a:cubicBezTo>
                  <a:cubicBezTo>
                    <a:pt x="258" y="124"/>
                    <a:pt x="214" y="107"/>
                    <a:pt x="169" y="108"/>
                  </a:cubicBezTo>
                  <a:cubicBezTo>
                    <a:pt x="75" y="111"/>
                    <a:pt x="0" y="190"/>
                    <a:pt x="3" y="283"/>
                  </a:cubicBezTo>
                  <a:lnTo>
                    <a:pt x="2" y="775"/>
                  </a:lnTo>
                  <a:cubicBezTo>
                    <a:pt x="2" y="782"/>
                    <a:pt x="4" y="788"/>
                    <a:pt x="7" y="793"/>
                  </a:cubicBezTo>
                  <a:cubicBezTo>
                    <a:pt x="8" y="817"/>
                    <a:pt x="13" y="841"/>
                    <a:pt x="25" y="864"/>
                  </a:cubicBezTo>
                  <a:lnTo>
                    <a:pt x="195" y="1205"/>
                  </a:lnTo>
                  <a:lnTo>
                    <a:pt x="155" y="1205"/>
                  </a:lnTo>
                  <a:cubicBezTo>
                    <a:pt x="137" y="1205"/>
                    <a:pt x="122" y="1220"/>
                    <a:pt x="122" y="1238"/>
                  </a:cubicBezTo>
                  <a:lnTo>
                    <a:pt x="122" y="1308"/>
                  </a:lnTo>
                  <a:lnTo>
                    <a:pt x="61" y="1308"/>
                  </a:lnTo>
                  <a:cubicBezTo>
                    <a:pt x="42" y="1308"/>
                    <a:pt x="28" y="1323"/>
                    <a:pt x="28" y="1342"/>
                  </a:cubicBezTo>
                  <a:lnTo>
                    <a:pt x="28" y="1474"/>
                  </a:lnTo>
                  <a:cubicBezTo>
                    <a:pt x="28" y="1492"/>
                    <a:pt x="42" y="1507"/>
                    <a:pt x="61" y="1507"/>
                  </a:cubicBezTo>
                  <a:lnTo>
                    <a:pt x="239" y="1507"/>
                  </a:lnTo>
                  <a:cubicBezTo>
                    <a:pt x="252" y="1524"/>
                    <a:pt x="272" y="1536"/>
                    <a:pt x="295" y="1536"/>
                  </a:cubicBezTo>
                  <a:cubicBezTo>
                    <a:pt x="334" y="1536"/>
                    <a:pt x="365" y="1504"/>
                    <a:pt x="365" y="1466"/>
                  </a:cubicBezTo>
                  <a:cubicBezTo>
                    <a:pt x="365" y="1428"/>
                    <a:pt x="334" y="1397"/>
                    <a:pt x="295" y="1397"/>
                  </a:cubicBezTo>
                  <a:cubicBezTo>
                    <a:pt x="266" y="1397"/>
                    <a:pt x="241" y="1415"/>
                    <a:pt x="231" y="1440"/>
                  </a:cubicBezTo>
                  <a:lnTo>
                    <a:pt x="94" y="1440"/>
                  </a:lnTo>
                  <a:lnTo>
                    <a:pt x="94" y="1375"/>
                  </a:lnTo>
                  <a:lnTo>
                    <a:pt x="155" y="1375"/>
                  </a:lnTo>
                  <a:cubicBezTo>
                    <a:pt x="174" y="1375"/>
                    <a:pt x="189" y="1360"/>
                    <a:pt x="189" y="1342"/>
                  </a:cubicBezTo>
                  <a:lnTo>
                    <a:pt x="189" y="1272"/>
                  </a:lnTo>
                  <a:lnTo>
                    <a:pt x="557" y="1272"/>
                  </a:lnTo>
                  <a:cubicBezTo>
                    <a:pt x="557" y="1272"/>
                    <a:pt x="557" y="1272"/>
                    <a:pt x="557" y="1272"/>
                  </a:cubicBezTo>
                  <a:cubicBezTo>
                    <a:pt x="557" y="1272"/>
                    <a:pt x="557" y="1272"/>
                    <a:pt x="557" y="1272"/>
                  </a:cubicBezTo>
                  <a:lnTo>
                    <a:pt x="585" y="1272"/>
                  </a:lnTo>
                  <a:lnTo>
                    <a:pt x="585" y="1342"/>
                  </a:lnTo>
                  <a:cubicBezTo>
                    <a:pt x="585" y="1360"/>
                    <a:pt x="600" y="1375"/>
                    <a:pt x="618" y="1375"/>
                  </a:cubicBezTo>
                  <a:lnTo>
                    <a:pt x="679" y="1375"/>
                  </a:lnTo>
                  <a:lnTo>
                    <a:pt x="679" y="1440"/>
                  </a:lnTo>
                  <a:lnTo>
                    <a:pt x="573" y="1440"/>
                  </a:lnTo>
                  <a:cubicBezTo>
                    <a:pt x="562" y="1415"/>
                    <a:pt x="538" y="1397"/>
                    <a:pt x="508" y="1397"/>
                  </a:cubicBezTo>
                  <a:cubicBezTo>
                    <a:pt x="470" y="1397"/>
                    <a:pt x="439" y="1428"/>
                    <a:pt x="439" y="1466"/>
                  </a:cubicBezTo>
                  <a:cubicBezTo>
                    <a:pt x="439" y="1504"/>
                    <a:pt x="470" y="1536"/>
                    <a:pt x="508" y="1536"/>
                  </a:cubicBezTo>
                  <a:cubicBezTo>
                    <a:pt x="531" y="1536"/>
                    <a:pt x="552" y="1524"/>
                    <a:pt x="564" y="1507"/>
                  </a:cubicBezTo>
                  <a:lnTo>
                    <a:pt x="713" y="1507"/>
                  </a:lnTo>
                  <a:cubicBezTo>
                    <a:pt x="731" y="1507"/>
                    <a:pt x="746" y="1492"/>
                    <a:pt x="746" y="1474"/>
                  </a:cubicBezTo>
                  <a:lnTo>
                    <a:pt x="746" y="1342"/>
                  </a:lnTo>
                  <a:cubicBezTo>
                    <a:pt x="746" y="1323"/>
                    <a:pt x="731" y="1308"/>
                    <a:pt x="713" y="1308"/>
                  </a:cubicBezTo>
                  <a:lnTo>
                    <a:pt x="651" y="1308"/>
                  </a:lnTo>
                  <a:lnTo>
                    <a:pt x="651" y="1238"/>
                  </a:lnTo>
                  <a:cubicBezTo>
                    <a:pt x="651" y="1220"/>
                    <a:pt x="636" y="1205"/>
                    <a:pt x="618" y="1205"/>
                  </a:cubicBezTo>
                  <a:lnTo>
                    <a:pt x="577" y="1205"/>
                  </a:lnTo>
                  <a:lnTo>
                    <a:pt x="342" y="733"/>
                  </a:lnTo>
                  <a:lnTo>
                    <a:pt x="344" y="378"/>
                  </a:lnTo>
                  <a:lnTo>
                    <a:pt x="487" y="378"/>
                  </a:lnTo>
                  <a:lnTo>
                    <a:pt x="487" y="388"/>
                  </a:lnTo>
                  <a:cubicBezTo>
                    <a:pt x="487" y="407"/>
                    <a:pt x="502" y="422"/>
                    <a:pt x="520" y="422"/>
                  </a:cubicBezTo>
                  <a:lnTo>
                    <a:pt x="610" y="422"/>
                  </a:lnTo>
                  <a:lnTo>
                    <a:pt x="803" y="533"/>
                  </a:lnTo>
                  <a:cubicBezTo>
                    <a:pt x="808" y="536"/>
                    <a:pt x="814" y="537"/>
                    <a:pt x="819" y="537"/>
                  </a:cubicBezTo>
                  <a:cubicBezTo>
                    <a:pt x="825" y="537"/>
                    <a:pt x="831" y="536"/>
                    <a:pt x="836" y="533"/>
                  </a:cubicBezTo>
                  <a:lnTo>
                    <a:pt x="1039" y="416"/>
                  </a:lnTo>
                  <a:cubicBezTo>
                    <a:pt x="1055" y="406"/>
                    <a:pt x="1060" y="386"/>
                    <a:pt x="1051" y="370"/>
                  </a:cubicBezTo>
                  <a:close/>
                </a:path>
              </a:pathLst>
            </a:custGeom>
            <a:grpFill/>
            <a:ln w="0">
              <a:solidFill>
                <a:schemeClr val="tx1"/>
              </a:solidFill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6" name="Freeform 166">
              <a:extLst>
                <a:ext uri="{FF2B5EF4-FFF2-40B4-BE49-F238E27FC236}">
                  <a16:creationId xmlns:a16="http://schemas.microsoft.com/office/drawing/2014/main" id="{F6A3F879-5DF3-46A2-A965-D2D7FEA295EC}"/>
                </a:ext>
              </a:extLst>
            </p:cNvPr>
            <p:cNvSpPr/>
            <p:nvPr/>
          </p:nvSpPr>
          <p:spPr>
            <a:xfrm>
              <a:off x="7821613" y="2111375"/>
              <a:ext cx="165100" cy="52388"/>
            </a:xfrm>
            <a:custGeom>
              <a:avLst/>
              <a:gdLst>
                <a:gd name="txL" fmla="*/ 0 w 390"/>
                <a:gd name="txT" fmla="*/ 0 h 125"/>
                <a:gd name="txR" fmla="*/ 390 w 390"/>
                <a:gd name="txB" fmla="*/ 125 h 125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390" h="125">
                  <a:moveTo>
                    <a:pt x="352" y="121"/>
                  </a:moveTo>
                  <a:lnTo>
                    <a:pt x="352" y="121"/>
                  </a:lnTo>
                  <a:cubicBezTo>
                    <a:pt x="362" y="121"/>
                    <a:pt x="372" y="117"/>
                    <a:pt x="378" y="109"/>
                  </a:cubicBezTo>
                  <a:cubicBezTo>
                    <a:pt x="390" y="95"/>
                    <a:pt x="387" y="74"/>
                    <a:pt x="373" y="62"/>
                  </a:cubicBezTo>
                  <a:cubicBezTo>
                    <a:pt x="323" y="22"/>
                    <a:pt x="259" y="0"/>
                    <a:pt x="195" y="0"/>
                  </a:cubicBezTo>
                  <a:cubicBezTo>
                    <a:pt x="130" y="0"/>
                    <a:pt x="67" y="22"/>
                    <a:pt x="16" y="62"/>
                  </a:cubicBezTo>
                  <a:cubicBezTo>
                    <a:pt x="2" y="73"/>
                    <a:pt x="0" y="94"/>
                    <a:pt x="11" y="109"/>
                  </a:cubicBezTo>
                  <a:cubicBezTo>
                    <a:pt x="23" y="123"/>
                    <a:pt x="44" y="125"/>
                    <a:pt x="58" y="114"/>
                  </a:cubicBezTo>
                  <a:cubicBezTo>
                    <a:pt x="97" y="83"/>
                    <a:pt x="144" y="66"/>
                    <a:pt x="195" y="66"/>
                  </a:cubicBezTo>
                  <a:cubicBezTo>
                    <a:pt x="245" y="66"/>
                    <a:pt x="292" y="83"/>
                    <a:pt x="331" y="114"/>
                  </a:cubicBezTo>
                  <a:cubicBezTo>
                    <a:pt x="337" y="119"/>
                    <a:pt x="345" y="121"/>
                    <a:pt x="352" y="121"/>
                  </a:cubicBezTo>
                  <a:close/>
                </a:path>
              </a:pathLst>
            </a:custGeom>
            <a:grpFill/>
            <a:ln w="0">
              <a:solidFill>
                <a:schemeClr val="tx1"/>
              </a:solidFill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7" name="Freeform 167">
              <a:extLst>
                <a:ext uri="{FF2B5EF4-FFF2-40B4-BE49-F238E27FC236}">
                  <a16:creationId xmlns:a16="http://schemas.microsoft.com/office/drawing/2014/main" id="{18FF8C8B-AA8A-4757-9F9E-2C646E54229F}"/>
                </a:ext>
              </a:extLst>
            </p:cNvPr>
            <p:cNvSpPr/>
            <p:nvPr/>
          </p:nvSpPr>
          <p:spPr>
            <a:xfrm>
              <a:off x="7783513" y="2054225"/>
              <a:ext cx="241300" cy="71438"/>
            </a:xfrm>
            <a:custGeom>
              <a:avLst/>
              <a:gdLst>
                <a:gd name="txL" fmla="*/ 0 w 573"/>
                <a:gd name="txT" fmla="*/ 0 h 167"/>
                <a:gd name="txR" fmla="*/ 573 w 573"/>
                <a:gd name="txB" fmla="*/ 167 h 167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73" h="167">
                  <a:moveTo>
                    <a:pt x="60" y="155"/>
                  </a:moveTo>
                  <a:lnTo>
                    <a:pt x="60" y="155"/>
                  </a:lnTo>
                  <a:cubicBezTo>
                    <a:pt x="122" y="98"/>
                    <a:pt x="202" y="67"/>
                    <a:pt x="286" y="67"/>
                  </a:cubicBezTo>
                  <a:cubicBezTo>
                    <a:pt x="370" y="67"/>
                    <a:pt x="451" y="99"/>
                    <a:pt x="513" y="156"/>
                  </a:cubicBezTo>
                  <a:cubicBezTo>
                    <a:pt x="519" y="162"/>
                    <a:pt x="528" y="165"/>
                    <a:pt x="536" y="165"/>
                  </a:cubicBezTo>
                  <a:cubicBezTo>
                    <a:pt x="545" y="165"/>
                    <a:pt x="554" y="161"/>
                    <a:pt x="560" y="154"/>
                  </a:cubicBezTo>
                  <a:cubicBezTo>
                    <a:pt x="573" y="141"/>
                    <a:pt x="572" y="120"/>
                    <a:pt x="558" y="107"/>
                  </a:cubicBezTo>
                  <a:cubicBezTo>
                    <a:pt x="484" y="38"/>
                    <a:pt x="387" y="0"/>
                    <a:pt x="286" y="0"/>
                  </a:cubicBezTo>
                  <a:cubicBezTo>
                    <a:pt x="185" y="0"/>
                    <a:pt x="89" y="38"/>
                    <a:pt x="15" y="105"/>
                  </a:cubicBezTo>
                  <a:cubicBezTo>
                    <a:pt x="1" y="118"/>
                    <a:pt x="0" y="139"/>
                    <a:pt x="13" y="152"/>
                  </a:cubicBezTo>
                  <a:cubicBezTo>
                    <a:pt x="25" y="166"/>
                    <a:pt x="46" y="167"/>
                    <a:pt x="60" y="155"/>
                  </a:cubicBezTo>
                  <a:close/>
                </a:path>
              </a:pathLst>
            </a:custGeom>
            <a:grpFill/>
            <a:ln w="0">
              <a:solidFill>
                <a:schemeClr val="tx1"/>
              </a:solidFill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8" name="Freeform 168">
              <a:extLst>
                <a:ext uri="{FF2B5EF4-FFF2-40B4-BE49-F238E27FC236}">
                  <a16:creationId xmlns:a16="http://schemas.microsoft.com/office/drawing/2014/main" id="{EB053755-E40C-4971-AFBB-B93906BE69BF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7764463" y="2541588"/>
              <a:ext cx="88900" cy="82550"/>
            </a:xfrm>
            <a:custGeom>
              <a:avLst/>
              <a:gdLst>
                <a:gd name="txL" fmla="*/ 0 w 210"/>
                <a:gd name="txT" fmla="*/ 0 h 196"/>
                <a:gd name="txR" fmla="*/ 210 w 210"/>
                <a:gd name="txB" fmla="*/ 196 h 196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210" h="196">
                  <a:moveTo>
                    <a:pt x="139" y="109"/>
                  </a:moveTo>
                  <a:lnTo>
                    <a:pt x="139" y="109"/>
                  </a:lnTo>
                  <a:cubicBezTo>
                    <a:pt x="136" y="117"/>
                    <a:pt x="131" y="123"/>
                    <a:pt x="124" y="126"/>
                  </a:cubicBezTo>
                  <a:cubicBezTo>
                    <a:pt x="109" y="134"/>
                    <a:pt x="91" y="128"/>
                    <a:pt x="83" y="113"/>
                  </a:cubicBezTo>
                  <a:cubicBezTo>
                    <a:pt x="76" y="98"/>
                    <a:pt x="82" y="80"/>
                    <a:pt x="97" y="73"/>
                  </a:cubicBezTo>
                  <a:cubicBezTo>
                    <a:pt x="101" y="71"/>
                    <a:pt x="106" y="70"/>
                    <a:pt x="110" y="70"/>
                  </a:cubicBezTo>
                  <a:cubicBezTo>
                    <a:pt x="113" y="70"/>
                    <a:pt x="117" y="70"/>
                    <a:pt x="120" y="71"/>
                  </a:cubicBezTo>
                  <a:cubicBezTo>
                    <a:pt x="127" y="74"/>
                    <a:pt x="133" y="79"/>
                    <a:pt x="137" y="86"/>
                  </a:cubicBezTo>
                  <a:cubicBezTo>
                    <a:pt x="141" y="93"/>
                    <a:pt x="141" y="102"/>
                    <a:pt x="139" y="109"/>
                  </a:cubicBezTo>
                  <a:close/>
                  <a:moveTo>
                    <a:pt x="67" y="13"/>
                  </a:moveTo>
                  <a:lnTo>
                    <a:pt x="67" y="13"/>
                  </a:lnTo>
                  <a:cubicBezTo>
                    <a:pt x="19" y="37"/>
                    <a:pt x="0" y="95"/>
                    <a:pt x="24" y="143"/>
                  </a:cubicBezTo>
                  <a:cubicBezTo>
                    <a:pt x="41" y="177"/>
                    <a:pt x="75" y="196"/>
                    <a:pt x="110" y="196"/>
                  </a:cubicBezTo>
                  <a:cubicBezTo>
                    <a:pt x="125" y="196"/>
                    <a:pt x="140" y="193"/>
                    <a:pt x="153" y="186"/>
                  </a:cubicBezTo>
                  <a:cubicBezTo>
                    <a:pt x="176" y="175"/>
                    <a:pt x="194" y="155"/>
                    <a:pt x="202" y="130"/>
                  </a:cubicBezTo>
                  <a:cubicBezTo>
                    <a:pt x="210" y="106"/>
                    <a:pt x="208" y="80"/>
                    <a:pt x="197" y="56"/>
                  </a:cubicBezTo>
                  <a:cubicBezTo>
                    <a:pt x="185" y="33"/>
                    <a:pt x="165" y="16"/>
                    <a:pt x="141" y="8"/>
                  </a:cubicBezTo>
                  <a:cubicBezTo>
                    <a:pt x="116" y="0"/>
                    <a:pt x="90" y="2"/>
                    <a:pt x="67" y="13"/>
                  </a:cubicBezTo>
                  <a:close/>
                </a:path>
              </a:pathLst>
            </a:custGeom>
            <a:grpFill/>
            <a:ln w="0">
              <a:solidFill>
                <a:schemeClr val="tx1"/>
              </a:solidFill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9" name="Freeform 169">
              <a:extLst>
                <a:ext uri="{FF2B5EF4-FFF2-40B4-BE49-F238E27FC236}">
                  <a16:creationId xmlns:a16="http://schemas.microsoft.com/office/drawing/2014/main" id="{5C7E134B-6F2B-4716-A231-882EFA21A496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7759700" y="2309813"/>
              <a:ext cx="79375" cy="74613"/>
            </a:xfrm>
            <a:custGeom>
              <a:avLst/>
              <a:gdLst>
                <a:gd name="txL" fmla="*/ 0 w 187"/>
                <a:gd name="txT" fmla="*/ 0 h 176"/>
                <a:gd name="txR" fmla="*/ 187 w 187"/>
                <a:gd name="txB" fmla="*/ 176 h 176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7" h="176">
                  <a:moveTo>
                    <a:pt x="73" y="75"/>
                  </a:moveTo>
                  <a:lnTo>
                    <a:pt x="73" y="75"/>
                  </a:lnTo>
                  <a:cubicBezTo>
                    <a:pt x="77" y="71"/>
                    <a:pt x="82" y="69"/>
                    <a:pt x="87" y="68"/>
                  </a:cubicBezTo>
                  <a:cubicBezTo>
                    <a:pt x="88" y="68"/>
                    <a:pt x="88" y="68"/>
                    <a:pt x="89" y="68"/>
                  </a:cubicBezTo>
                  <a:cubicBezTo>
                    <a:pt x="94" y="68"/>
                    <a:pt x="99" y="70"/>
                    <a:pt x="102" y="73"/>
                  </a:cubicBezTo>
                  <a:cubicBezTo>
                    <a:pt x="111" y="81"/>
                    <a:pt x="112" y="94"/>
                    <a:pt x="105" y="102"/>
                  </a:cubicBezTo>
                  <a:cubicBezTo>
                    <a:pt x="101" y="107"/>
                    <a:pt x="96" y="109"/>
                    <a:pt x="91" y="110"/>
                  </a:cubicBezTo>
                  <a:cubicBezTo>
                    <a:pt x="85" y="110"/>
                    <a:pt x="80" y="108"/>
                    <a:pt x="76" y="105"/>
                  </a:cubicBezTo>
                  <a:cubicBezTo>
                    <a:pt x="71" y="101"/>
                    <a:pt x="69" y="96"/>
                    <a:pt x="68" y="91"/>
                  </a:cubicBezTo>
                  <a:cubicBezTo>
                    <a:pt x="68" y="85"/>
                    <a:pt x="70" y="80"/>
                    <a:pt x="73" y="75"/>
                  </a:cubicBezTo>
                  <a:close/>
                  <a:moveTo>
                    <a:pt x="32" y="155"/>
                  </a:moveTo>
                  <a:lnTo>
                    <a:pt x="32" y="155"/>
                  </a:lnTo>
                  <a:cubicBezTo>
                    <a:pt x="48" y="169"/>
                    <a:pt x="68" y="176"/>
                    <a:pt x="89" y="176"/>
                  </a:cubicBezTo>
                  <a:cubicBezTo>
                    <a:pt x="91" y="176"/>
                    <a:pt x="94" y="176"/>
                    <a:pt x="96" y="176"/>
                  </a:cubicBezTo>
                  <a:cubicBezTo>
                    <a:pt x="119" y="174"/>
                    <a:pt x="140" y="163"/>
                    <a:pt x="156" y="146"/>
                  </a:cubicBezTo>
                  <a:cubicBezTo>
                    <a:pt x="187" y="109"/>
                    <a:pt x="182" y="54"/>
                    <a:pt x="146" y="22"/>
                  </a:cubicBezTo>
                  <a:cubicBezTo>
                    <a:pt x="128" y="7"/>
                    <a:pt x="105" y="0"/>
                    <a:pt x="82" y="2"/>
                  </a:cubicBezTo>
                  <a:cubicBezTo>
                    <a:pt x="59" y="4"/>
                    <a:pt x="38" y="14"/>
                    <a:pt x="22" y="32"/>
                  </a:cubicBezTo>
                  <a:cubicBezTo>
                    <a:pt x="7" y="50"/>
                    <a:pt x="0" y="73"/>
                    <a:pt x="2" y="96"/>
                  </a:cubicBezTo>
                  <a:cubicBezTo>
                    <a:pt x="4" y="119"/>
                    <a:pt x="15" y="140"/>
                    <a:pt x="32" y="155"/>
                  </a:cubicBezTo>
                  <a:close/>
                </a:path>
              </a:pathLst>
            </a:custGeom>
            <a:grpFill/>
            <a:ln w="0">
              <a:solidFill>
                <a:schemeClr val="tx1"/>
              </a:solidFill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0" name="Rectangle 17">
            <a:extLst>
              <a:ext uri="{FF2B5EF4-FFF2-40B4-BE49-F238E27FC236}">
                <a16:creationId xmlns:a16="http://schemas.microsoft.com/office/drawing/2014/main" id="{5EBE4582-F62E-4102-8674-489C860F6E32}"/>
              </a:ext>
            </a:extLst>
          </p:cNvPr>
          <p:cNvSpPr>
            <a:spLocks/>
          </p:cNvSpPr>
          <p:nvPr/>
        </p:nvSpPr>
        <p:spPr bwMode="auto">
          <a:xfrm>
            <a:off x="4794931" y="1351532"/>
            <a:ext cx="461485" cy="18459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itchFamily="34" charset="0"/>
              </a:rPr>
              <a:t>互联网</a:t>
            </a:r>
          </a:p>
        </p:txBody>
      </p:sp>
      <p:grpSp>
        <p:nvGrpSpPr>
          <p:cNvPr id="91" name="组合 317">
            <a:extLst>
              <a:ext uri="{FF2B5EF4-FFF2-40B4-BE49-F238E27FC236}">
                <a16:creationId xmlns:a16="http://schemas.microsoft.com/office/drawing/2014/main" id="{9E55B774-E063-41BF-9FDE-D141DD49896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92466" y="1628064"/>
            <a:ext cx="271856" cy="270706"/>
            <a:chOff x="5362575" y="935038"/>
            <a:chExt cx="668338" cy="668338"/>
          </a:xfrm>
          <a:solidFill>
            <a:schemeClr val="tx2">
              <a:lumMod val="85000"/>
            </a:schemeClr>
          </a:solidFill>
        </p:grpSpPr>
        <p:sp>
          <p:nvSpPr>
            <p:cNvPr id="92" name="Freeform 155">
              <a:extLst>
                <a:ext uri="{FF2B5EF4-FFF2-40B4-BE49-F238E27FC236}">
                  <a16:creationId xmlns:a16="http://schemas.microsoft.com/office/drawing/2014/main" id="{426BA3D1-1EE4-4DE7-9A92-2AF1B023A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2575" y="935038"/>
              <a:ext cx="668338" cy="668338"/>
            </a:xfrm>
            <a:custGeom>
              <a:avLst/>
              <a:gdLst>
                <a:gd name="T0" fmla="*/ 2147483646 w 1592"/>
                <a:gd name="T1" fmla="*/ 2147483646 h 1591"/>
                <a:gd name="T2" fmla="*/ 2147483646 w 1592"/>
                <a:gd name="T3" fmla="*/ 2147483646 h 1591"/>
                <a:gd name="T4" fmla="*/ 0 w 1592"/>
                <a:gd name="T5" fmla="*/ 2147483646 h 1591"/>
                <a:gd name="T6" fmla="*/ 2147483646 w 1592"/>
                <a:gd name="T7" fmla="*/ 0 h 1591"/>
                <a:gd name="T8" fmla="*/ 2147483646 w 1592"/>
                <a:gd name="T9" fmla="*/ 2147483646 h 1591"/>
                <a:gd name="T10" fmla="*/ 2147483646 w 1592"/>
                <a:gd name="T11" fmla="*/ 2147483646 h 1591"/>
                <a:gd name="T12" fmla="*/ 2147483646 w 1592"/>
                <a:gd name="T13" fmla="*/ 2147483646 h 1591"/>
                <a:gd name="T14" fmla="*/ 2147483646 w 1592"/>
                <a:gd name="T15" fmla="*/ 2147483646 h 1591"/>
                <a:gd name="T16" fmla="*/ 2147483646 w 1592"/>
                <a:gd name="T17" fmla="*/ 2147483646 h 1591"/>
                <a:gd name="T18" fmla="*/ 2147483646 w 1592"/>
                <a:gd name="T19" fmla="*/ 2147483646 h 1591"/>
                <a:gd name="T20" fmla="*/ 2147483646 w 1592"/>
                <a:gd name="T21" fmla="*/ 2147483646 h 1591"/>
                <a:gd name="T22" fmla="*/ 2147483646 w 1592"/>
                <a:gd name="T23" fmla="*/ 2147483646 h 1591"/>
                <a:gd name="T24" fmla="*/ 2147483646 w 1592"/>
                <a:gd name="T25" fmla="*/ 2147483646 h 1591"/>
                <a:gd name="T26" fmla="*/ 2147483646 w 1592"/>
                <a:gd name="T27" fmla="*/ 2147483646 h 1591"/>
                <a:gd name="T28" fmla="*/ 2147483646 w 1592"/>
                <a:gd name="T29" fmla="*/ 2147483646 h 1591"/>
                <a:gd name="T30" fmla="*/ 2147483646 w 1592"/>
                <a:gd name="T31" fmla="*/ 2147483646 h 15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592" h="1591">
                  <a:moveTo>
                    <a:pt x="796" y="1591"/>
                  </a:moveTo>
                  <a:lnTo>
                    <a:pt x="796" y="1591"/>
                  </a:lnTo>
                  <a:cubicBezTo>
                    <a:pt x="357" y="1591"/>
                    <a:pt x="0" y="1234"/>
                    <a:pt x="0" y="795"/>
                  </a:cubicBezTo>
                  <a:cubicBezTo>
                    <a:pt x="0" y="357"/>
                    <a:pt x="357" y="0"/>
                    <a:pt x="796" y="0"/>
                  </a:cubicBezTo>
                  <a:cubicBezTo>
                    <a:pt x="1234" y="0"/>
                    <a:pt x="1592" y="357"/>
                    <a:pt x="1592" y="795"/>
                  </a:cubicBezTo>
                  <a:cubicBezTo>
                    <a:pt x="1592" y="957"/>
                    <a:pt x="1543" y="1113"/>
                    <a:pt x="1452" y="1246"/>
                  </a:cubicBezTo>
                  <a:cubicBezTo>
                    <a:pt x="1442" y="1261"/>
                    <a:pt x="1421" y="1265"/>
                    <a:pt x="1406" y="1254"/>
                  </a:cubicBezTo>
                  <a:cubicBezTo>
                    <a:pt x="1391" y="1244"/>
                    <a:pt x="1387" y="1223"/>
                    <a:pt x="1397" y="1208"/>
                  </a:cubicBezTo>
                  <a:cubicBezTo>
                    <a:pt x="1481" y="1086"/>
                    <a:pt x="1525" y="944"/>
                    <a:pt x="1525" y="795"/>
                  </a:cubicBezTo>
                  <a:cubicBezTo>
                    <a:pt x="1525" y="393"/>
                    <a:pt x="1198" y="66"/>
                    <a:pt x="796" y="66"/>
                  </a:cubicBezTo>
                  <a:cubicBezTo>
                    <a:pt x="393" y="66"/>
                    <a:pt x="66" y="393"/>
                    <a:pt x="66" y="795"/>
                  </a:cubicBezTo>
                  <a:cubicBezTo>
                    <a:pt x="66" y="1198"/>
                    <a:pt x="393" y="1525"/>
                    <a:pt x="796" y="1525"/>
                  </a:cubicBezTo>
                  <a:cubicBezTo>
                    <a:pt x="944" y="1525"/>
                    <a:pt x="1087" y="1480"/>
                    <a:pt x="1209" y="1396"/>
                  </a:cubicBezTo>
                  <a:cubicBezTo>
                    <a:pt x="1225" y="1386"/>
                    <a:pt x="1245" y="1389"/>
                    <a:pt x="1256" y="1405"/>
                  </a:cubicBezTo>
                  <a:cubicBezTo>
                    <a:pt x="1266" y="1420"/>
                    <a:pt x="1262" y="1440"/>
                    <a:pt x="1247" y="1451"/>
                  </a:cubicBezTo>
                  <a:cubicBezTo>
                    <a:pt x="1114" y="1543"/>
                    <a:pt x="958" y="1591"/>
                    <a:pt x="796" y="1591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3" name="Freeform 156">
              <a:extLst>
                <a:ext uri="{FF2B5EF4-FFF2-40B4-BE49-F238E27FC236}">
                  <a16:creationId xmlns:a16="http://schemas.microsoft.com/office/drawing/2014/main" id="{188247BE-140B-404B-8B4F-8A13CCA65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863" y="1265238"/>
              <a:ext cx="385763" cy="338138"/>
            </a:xfrm>
            <a:custGeom>
              <a:avLst/>
              <a:gdLst>
                <a:gd name="T0" fmla="*/ 2147483646 w 919"/>
                <a:gd name="T1" fmla="*/ 2147483646 h 805"/>
                <a:gd name="T2" fmla="*/ 2147483646 w 919"/>
                <a:gd name="T3" fmla="*/ 2147483646 h 805"/>
                <a:gd name="T4" fmla="*/ 2147483646 w 919"/>
                <a:gd name="T5" fmla="*/ 2147483646 h 805"/>
                <a:gd name="T6" fmla="*/ 2147483646 w 919"/>
                <a:gd name="T7" fmla="*/ 0 h 805"/>
                <a:gd name="T8" fmla="*/ 2147483646 w 919"/>
                <a:gd name="T9" fmla="*/ 2147483646 h 805"/>
                <a:gd name="T10" fmla="*/ 2147483646 w 919"/>
                <a:gd name="T11" fmla="*/ 2147483646 h 805"/>
                <a:gd name="T12" fmla="*/ 2147483646 w 919"/>
                <a:gd name="T13" fmla="*/ 2147483646 h 805"/>
                <a:gd name="T14" fmla="*/ 2147483646 w 919"/>
                <a:gd name="T15" fmla="*/ 0 h 805"/>
                <a:gd name="T16" fmla="*/ 2147483646 w 919"/>
                <a:gd name="T17" fmla="*/ 0 h 805"/>
                <a:gd name="T18" fmla="*/ 2147483646 w 919"/>
                <a:gd name="T19" fmla="*/ 2147483646 h 805"/>
                <a:gd name="T20" fmla="*/ 2147483646 w 919"/>
                <a:gd name="T21" fmla="*/ 2147483646 h 8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19" h="805">
                  <a:moveTo>
                    <a:pt x="460" y="805"/>
                  </a:moveTo>
                  <a:lnTo>
                    <a:pt x="460" y="805"/>
                  </a:lnTo>
                  <a:cubicBezTo>
                    <a:pt x="210" y="805"/>
                    <a:pt x="8" y="467"/>
                    <a:pt x="1" y="34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2" y="0"/>
                    <a:pt x="67" y="14"/>
                    <a:pt x="67" y="33"/>
                  </a:cubicBezTo>
                  <a:cubicBezTo>
                    <a:pt x="74" y="422"/>
                    <a:pt x="250" y="739"/>
                    <a:pt x="460" y="739"/>
                  </a:cubicBezTo>
                  <a:cubicBezTo>
                    <a:pt x="669" y="739"/>
                    <a:pt x="845" y="422"/>
                    <a:pt x="852" y="33"/>
                  </a:cubicBezTo>
                  <a:cubicBezTo>
                    <a:pt x="852" y="15"/>
                    <a:pt x="867" y="0"/>
                    <a:pt x="885" y="0"/>
                  </a:cubicBezTo>
                  <a:cubicBezTo>
                    <a:pt x="885" y="0"/>
                    <a:pt x="885" y="0"/>
                    <a:pt x="886" y="0"/>
                  </a:cubicBezTo>
                  <a:cubicBezTo>
                    <a:pt x="904" y="1"/>
                    <a:pt x="919" y="16"/>
                    <a:pt x="918" y="34"/>
                  </a:cubicBezTo>
                  <a:cubicBezTo>
                    <a:pt x="911" y="467"/>
                    <a:pt x="709" y="805"/>
                    <a:pt x="460" y="805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4" name="Freeform 157">
              <a:extLst>
                <a:ext uri="{FF2B5EF4-FFF2-40B4-BE49-F238E27FC236}">
                  <a16:creationId xmlns:a16="http://schemas.microsoft.com/office/drawing/2014/main" id="{305886E3-7462-4C97-8A6C-CEC10585B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025" y="935038"/>
              <a:ext cx="325438" cy="166688"/>
            </a:xfrm>
            <a:custGeom>
              <a:avLst/>
              <a:gdLst>
                <a:gd name="T0" fmla="*/ 2147483646 w 775"/>
                <a:gd name="T1" fmla="*/ 2147483646 h 398"/>
                <a:gd name="T2" fmla="*/ 2147483646 w 775"/>
                <a:gd name="T3" fmla="*/ 2147483646 h 398"/>
                <a:gd name="T4" fmla="*/ 2147483646 w 775"/>
                <a:gd name="T5" fmla="*/ 2147483646 h 398"/>
                <a:gd name="T6" fmla="*/ 2147483646 w 775"/>
                <a:gd name="T7" fmla="*/ 2147483646 h 398"/>
                <a:gd name="T8" fmla="*/ 2147483646 w 775"/>
                <a:gd name="T9" fmla="*/ 2147483646 h 398"/>
                <a:gd name="T10" fmla="*/ 2147483646 w 775"/>
                <a:gd name="T11" fmla="*/ 2147483646 h 398"/>
                <a:gd name="T12" fmla="*/ 2147483646 w 775"/>
                <a:gd name="T13" fmla="*/ 2147483646 h 398"/>
                <a:gd name="T14" fmla="*/ 2147483646 w 775"/>
                <a:gd name="T15" fmla="*/ 0 h 398"/>
                <a:gd name="T16" fmla="*/ 2147483646 w 775"/>
                <a:gd name="T17" fmla="*/ 2147483646 h 398"/>
                <a:gd name="T18" fmla="*/ 2147483646 w 775"/>
                <a:gd name="T19" fmla="*/ 2147483646 h 398"/>
                <a:gd name="T20" fmla="*/ 2147483646 w 775"/>
                <a:gd name="T21" fmla="*/ 2147483646 h 3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75" h="398">
                  <a:moveTo>
                    <a:pt x="737" y="398"/>
                  </a:moveTo>
                  <a:lnTo>
                    <a:pt x="737" y="398"/>
                  </a:lnTo>
                  <a:cubicBezTo>
                    <a:pt x="724" y="398"/>
                    <a:pt x="711" y="390"/>
                    <a:pt x="706" y="377"/>
                  </a:cubicBezTo>
                  <a:cubicBezTo>
                    <a:pt x="631" y="182"/>
                    <a:pt x="512" y="66"/>
                    <a:pt x="386" y="66"/>
                  </a:cubicBezTo>
                  <a:cubicBezTo>
                    <a:pt x="262" y="66"/>
                    <a:pt x="143" y="179"/>
                    <a:pt x="69" y="368"/>
                  </a:cubicBezTo>
                  <a:cubicBezTo>
                    <a:pt x="62" y="385"/>
                    <a:pt x="43" y="393"/>
                    <a:pt x="26" y="386"/>
                  </a:cubicBezTo>
                  <a:cubicBezTo>
                    <a:pt x="9" y="380"/>
                    <a:pt x="0" y="360"/>
                    <a:pt x="7" y="343"/>
                  </a:cubicBezTo>
                  <a:cubicBezTo>
                    <a:pt x="92" y="128"/>
                    <a:pt x="233" y="0"/>
                    <a:pt x="386" y="0"/>
                  </a:cubicBezTo>
                  <a:cubicBezTo>
                    <a:pt x="540" y="0"/>
                    <a:pt x="683" y="132"/>
                    <a:pt x="768" y="353"/>
                  </a:cubicBezTo>
                  <a:cubicBezTo>
                    <a:pt x="775" y="370"/>
                    <a:pt x="766" y="390"/>
                    <a:pt x="749" y="396"/>
                  </a:cubicBezTo>
                  <a:cubicBezTo>
                    <a:pt x="745" y="398"/>
                    <a:pt x="741" y="398"/>
                    <a:pt x="737" y="398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5" name="Freeform 158">
              <a:extLst>
                <a:ext uri="{FF2B5EF4-FFF2-40B4-BE49-F238E27FC236}">
                  <a16:creationId xmlns:a16="http://schemas.microsoft.com/office/drawing/2014/main" id="{006F8DF4-9FEF-467B-95DC-76A7019EE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2575" y="1265238"/>
              <a:ext cx="666750" cy="26988"/>
            </a:xfrm>
            <a:custGeom>
              <a:avLst/>
              <a:gdLst>
                <a:gd name="T0" fmla="*/ 2147483646 w 1590"/>
                <a:gd name="T1" fmla="*/ 2147483646 h 67"/>
                <a:gd name="T2" fmla="*/ 2147483646 w 1590"/>
                <a:gd name="T3" fmla="*/ 2147483646 h 67"/>
                <a:gd name="T4" fmla="*/ 2147483646 w 1590"/>
                <a:gd name="T5" fmla="*/ 2147483646 h 67"/>
                <a:gd name="T6" fmla="*/ 0 w 1590"/>
                <a:gd name="T7" fmla="*/ 2147483646 h 67"/>
                <a:gd name="T8" fmla="*/ 2147483646 w 1590"/>
                <a:gd name="T9" fmla="*/ 0 h 67"/>
                <a:gd name="T10" fmla="*/ 2147483646 w 1590"/>
                <a:gd name="T11" fmla="*/ 0 h 67"/>
                <a:gd name="T12" fmla="*/ 2147483646 w 1590"/>
                <a:gd name="T13" fmla="*/ 2147483646 h 67"/>
                <a:gd name="T14" fmla="*/ 2147483646 w 1590"/>
                <a:gd name="T15" fmla="*/ 2147483646 h 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90" h="67">
                  <a:moveTo>
                    <a:pt x="1557" y="67"/>
                  </a:moveTo>
                  <a:lnTo>
                    <a:pt x="1557" y="67"/>
                  </a:lnTo>
                  <a:lnTo>
                    <a:pt x="33" y="67"/>
                  </a:lnTo>
                  <a:cubicBezTo>
                    <a:pt x="15" y="67"/>
                    <a:pt x="0" y="52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lnTo>
                    <a:pt x="1557" y="0"/>
                  </a:lnTo>
                  <a:cubicBezTo>
                    <a:pt x="1575" y="0"/>
                    <a:pt x="1590" y="15"/>
                    <a:pt x="1590" y="33"/>
                  </a:cubicBezTo>
                  <a:cubicBezTo>
                    <a:pt x="1590" y="52"/>
                    <a:pt x="1575" y="67"/>
                    <a:pt x="1557" y="67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6" name="Freeform 159">
              <a:extLst>
                <a:ext uri="{FF2B5EF4-FFF2-40B4-BE49-F238E27FC236}">
                  <a16:creationId xmlns:a16="http://schemas.microsoft.com/office/drawing/2014/main" id="{10CB1F91-ADE1-4B21-9111-4D83AAF09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663" y="1265238"/>
              <a:ext cx="28575" cy="338138"/>
            </a:xfrm>
            <a:custGeom>
              <a:avLst/>
              <a:gdLst>
                <a:gd name="T0" fmla="*/ 2147483646 w 67"/>
                <a:gd name="T1" fmla="*/ 2147483646 h 805"/>
                <a:gd name="T2" fmla="*/ 2147483646 w 67"/>
                <a:gd name="T3" fmla="*/ 2147483646 h 805"/>
                <a:gd name="T4" fmla="*/ 0 w 67"/>
                <a:gd name="T5" fmla="*/ 2147483646 h 805"/>
                <a:gd name="T6" fmla="*/ 0 w 67"/>
                <a:gd name="T7" fmla="*/ 2147483646 h 805"/>
                <a:gd name="T8" fmla="*/ 2147483646 w 67"/>
                <a:gd name="T9" fmla="*/ 0 h 805"/>
                <a:gd name="T10" fmla="*/ 2147483646 w 67"/>
                <a:gd name="T11" fmla="*/ 2147483646 h 805"/>
                <a:gd name="T12" fmla="*/ 2147483646 w 67"/>
                <a:gd name="T13" fmla="*/ 2147483646 h 805"/>
                <a:gd name="T14" fmla="*/ 2147483646 w 67"/>
                <a:gd name="T15" fmla="*/ 2147483646 h 8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7" h="805">
                  <a:moveTo>
                    <a:pt x="34" y="805"/>
                  </a:moveTo>
                  <a:lnTo>
                    <a:pt x="34" y="805"/>
                  </a:lnTo>
                  <a:cubicBezTo>
                    <a:pt x="15" y="805"/>
                    <a:pt x="0" y="790"/>
                    <a:pt x="0" y="772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ubicBezTo>
                    <a:pt x="52" y="0"/>
                    <a:pt x="67" y="15"/>
                    <a:pt x="67" y="34"/>
                  </a:cubicBezTo>
                  <a:lnTo>
                    <a:pt x="67" y="772"/>
                  </a:lnTo>
                  <a:cubicBezTo>
                    <a:pt x="67" y="790"/>
                    <a:pt x="52" y="805"/>
                    <a:pt x="34" y="805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7" name="Freeform 160">
              <a:extLst>
                <a:ext uri="{FF2B5EF4-FFF2-40B4-BE49-F238E27FC236}">
                  <a16:creationId xmlns:a16="http://schemas.microsoft.com/office/drawing/2014/main" id="{EC211258-96D4-4CF8-9EE2-5A083DA8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663" y="935038"/>
              <a:ext cx="28575" cy="166688"/>
            </a:xfrm>
            <a:custGeom>
              <a:avLst/>
              <a:gdLst>
                <a:gd name="T0" fmla="*/ 2147483646 w 67"/>
                <a:gd name="T1" fmla="*/ 2147483646 h 398"/>
                <a:gd name="T2" fmla="*/ 2147483646 w 67"/>
                <a:gd name="T3" fmla="*/ 2147483646 h 398"/>
                <a:gd name="T4" fmla="*/ 0 w 67"/>
                <a:gd name="T5" fmla="*/ 2147483646 h 398"/>
                <a:gd name="T6" fmla="*/ 0 w 67"/>
                <a:gd name="T7" fmla="*/ 2147483646 h 398"/>
                <a:gd name="T8" fmla="*/ 2147483646 w 67"/>
                <a:gd name="T9" fmla="*/ 0 h 398"/>
                <a:gd name="T10" fmla="*/ 2147483646 w 67"/>
                <a:gd name="T11" fmla="*/ 2147483646 h 398"/>
                <a:gd name="T12" fmla="*/ 2147483646 w 67"/>
                <a:gd name="T13" fmla="*/ 2147483646 h 398"/>
                <a:gd name="T14" fmla="*/ 2147483646 w 67"/>
                <a:gd name="T15" fmla="*/ 2147483646 h 39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7" h="398">
                  <a:moveTo>
                    <a:pt x="34" y="398"/>
                  </a:moveTo>
                  <a:lnTo>
                    <a:pt x="34" y="398"/>
                  </a:lnTo>
                  <a:cubicBezTo>
                    <a:pt x="15" y="398"/>
                    <a:pt x="0" y="383"/>
                    <a:pt x="0" y="365"/>
                  </a:cubicBezTo>
                  <a:lnTo>
                    <a:pt x="0" y="33"/>
                  </a:lnTo>
                  <a:cubicBezTo>
                    <a:pt x="0" y="14"/>
                    <a:pt x="15" y="0"/>
                    <a:pt x="34" y="0"/>
                  </a:cubicBezTo>
                  <a:cubicBezTo>
                    <a:pt x="52" y="0"/>
                    <a:pt x="67" y="14"/>
                    <a:pt x="67" y="33"/>
                  </a:cubicBezTo>
                  <a:lnTo>
                    <a:pt x="67" y="365"/>
                  </a:lnTo>
                  <a:cubicBezTo>
                    <a:pt x="67" y="383"/>
                    <a:pt x="52" y="398"/>
                    <a:pt x="34" y="398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8" name="Freeform 161">
              <a:extLst>
                <a:ext uri="{FF2B5EF4-FFF2-40B4-BE49-F238E27FC236}">
                  <a16:creationId xmlns:a16="http://schemas.microsoft.com/office/drawing/2014/main" id="{407B27EF-8B1A-495F-BE89-1BB9EEFBD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074738"/>
              <a:ext cx="555625" cy="26988"/>
            </a:xfrm>
            <a:custGeom>
              <a:avLst/>
              <a:gdLst>
                <a:gd name="T0" fmla="*/ 2147483646 w 1325"/>
                <a:gd name="T1" fmla="*/ 2147483646 h 66"/>
                <a:gd name="T2" fmla="*/ 2147483646 w 1325"/>
                <a:gd name="T3" fmla="*/ 2147483646 h 66"/>
                <a:gd name="T4" fmla="*/ 2147483646 w 1325"/>
                <a:gd name="T5" fmla="*/ 2147483646 h 66"/>
                <a:gd name="T6" fmla="*/ 0 w 1325"/>
                <a:gd name="T7" fmla="*/ 2147483646 h 66"/>
                <a:gd name="T8" fmla="*/ 2147483646 w 1325"/>
                <a:gd name="T9" fmla="*/ 0 h 66"/>
                <a:gd name="T10" fmla="*/ 2147483646 w 1325"/>
                <a:gd name="T11" fmla="*/ 0 h 66"/>
                <a:gd name="T12" fmla="*/ 2147483646 w 1325"/>
                <a:gd name="T13" fmla="*/ 2147483646 h 66"/>
                <a:gd name="T14" fmla="*/ 2147483646 w 1325"/>
                <a:gd name="T15" fmla="*/ 2147483646 h 6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5" h="66">
                  <a:moveTo>
                    <a:pt x="1292" y="66"/>
                  </a:moveTo>
                  <a:lnTo>
                    <a:pt x="1292" y="66"/>
                  </a:lnTo>
                  <a:lnTo>
                    <a:pt x="33" y="66"/>
                  </a:lnTo>
                  <a:cubicBezTo>
                    <a:pt x="15" y="66"/>
                    <a:pt x="0" y="51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lnTo>
                    <a:pt x="1292" y="0"/>
                  </a:lnTo>
                  <a:cubicBezTo>
                    <a:pt x="1310" y="0"/>
                    <a:pt x="1325" y="15"/>
                    <a:pt x="1325" y="33"/>
                  </a:cubicBezTo>
                  <a:cubicBezTo>
                    <a:pt x="1325" y="51"/>
                    <a:pt x="1310" y="66"/>
                    <a:pt x="1292" y="66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9" name="Freeform 162">
              <a:extLst>
                <a:ext uri="{FF2B5EF4-FFF2-40B4-BE49-F238E27FC236}">
                  <a16:creationId xmlns:a16="http://schemas.microsoft.com/office/drawing/2014/main" id="{529F969D-6F32-4D9E-8A9D-27B6D0AEF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436688"/>
              <a:ext cx="555625" cy="26988"/>
            </a:xfrm>
            <a:custGeom>
              <a:avLst/>
              <a:gdLst>
                <a:gd name="T0" fmla="*/ 2147483646 w 1325"/>
                <a:gd name="T1" fmla="*/ 2147483646 h 66"/>
                <a:gd name="T2" fmla="*/ 2147483646 w 1325"/>
                <a:gd name="T3" fmla="*/ 2147483646 h 66"/>
                <a:gd name="T4" fmla="*/ 2147483646 w 1325"/>
                <a:gd name="T5" fmla="*/ 2147483646 h 66"/>
                <a:gd name="T6" fmla="*/ 0 w 1325"/>
                <a:gd name="T7" fmla="*/ 2147483646 h 66"/>
                <a:gd name="T8" fmla="*/ 2147483646 w 1325"/>
                <a:gd name="T9" fmla="*/ 0 h 66"/>
                <a:gd name="T10" fmla="*/ 2147483646 w 1325"/>
                <a:gd name="T11" fmla="*/ 0 h 66"/>
                <a:gd name="T12" fmla="*/ 2147483646 w 1325"/>
                <a:gd name="T13" fmla="*/ 2147483646 h 66"/>
                <a:gd name="T14" fmla="*/ 2147483646 w 1325"/>
                <a:gd name="T15" fmla="*/ 2147483646 h 6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5" h="66">
                  <a:moveTo>
                    <a:pt x="1292" y="66"/>
                  </a:moveTo>
                  <a:lnTo>
                    <a:pt x="1292" y="66"/>
                  </a:lnTo>
                  <a:lnTo>
                    <a:pt x="33" y="66"/>
                  </a:lnTo>
                  <a:cubicBezTo>
                    <a:pt x="15" y="66"/>
                    <a:pt x="0" y="52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lnTo>
                    <a:pt x="1292" y="0"/>
                  </a:lnTo>
                  <a:cubicBezTo>
                    <a:pt x="1310" y="0"/>
                    <a:pt x="1325" y="15"/>
                    <a:pt x="1325" y="33"/>
                  </a:cubicBezTo>
                  <a:cubicBezTo>
                    <a:pt x="1325" y="52"/>
                    <a:pt x="1310" y="66"/>
                    <a:pt x="1292" y="66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0" name="Freeform 163">
              <a:extLst>
                <a:ext uri="{FF2B5EF4-FFF2-40B4-BE49-F238E27FC236}">
                  <a16:creationId xmlns:a16="http://schemas.microsoft.com/office/drawing/2014/main" id="{6C973C89-B6B8-4054-BB37-4AFBFEB35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1130301"/>
              <a:ext cx="155575" cy="109538"/>
            </a:xfrm>
            <a:custGeom>
              <a:avLst/>
              <a:gdLst>
                <a:gd name="T0" fmla="*/ 2147483646 w 370"/>
                <a:gd name="T1" fmla="*/ 2147483646 h 262"/>
                <a:gd name="T2" fmla="*/ 2147483646 w 370"/>
                <a:gd name="T3" fmla="*/ 2147483646 h 262"/>
                <a:gd name="T4" fmla="*/ 2147483646 w 370"/>
                <a:gd name="T5" fmla="*/ 0 h 262"/>
                <a:gd name="T6" fmla="*/ 2147483646 w 370"/>
                <a:gd name="T7" fmla="*/ 0 h 262"/>
                <a:gd name="T8" fmla="*/ 2147483646 w 370"/>
                <a:gd name="T9" fmla="*/ 2147483646 h 262"/>
                <a:gd name="T10" fmla="*/ 2147483646 w 370"/>
                <a:gd name="T11" fmla="*/ 0 h 262"/>
                <a:gd name="T12" fmla="*/ 0 w 370"/>
                <a:gd name="T13" fmla="*/ 0 h 262"/>
                <a:gd name="T14" fmla="*/ 2147483646 w 370"/>
                <a:gd name="T15" fmla="*/ 2147483646 h 262"/>
                <a:gd name="T16" fmla="*/ 2147483646 w 370"/>
                <a:gd name="T17" fmla="*/ 2147483646 h 262"/>
                <a:gd name="T18" fmla="*/ 2147483646 w 370"/>
                <a:gd name="T19" fmla="*/ 2147483646 h 262"/>
                <a:gd name="T20" fmla="*/ 2147483646 w 370"/>
                <a:gd name="T21" fmla="*/ 2147483646 h 262"/>
                <a:gd name="T22" fmla="*/ 2147483646 w 370"/>
                <a:gd name="T23" fmla="*/ 2147483646 h 262"/>
                <a:gd name="T24" fmla="*/ 2147483646 w 370"/>
                <a:gd name="T25" fmla="*/ 0 h 262"/>
                <a:gd name="T26" fmla="*/ 2147483646 w 370"/>
                <a:gd name="T27" fmla="*/ 0 h 262"/>
                <a:gd name="T28" fmla="*/ 2147483646 w 370"/>
                <a:gd name="T29" fmla="*/ 2147483646 h 26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70" h="262">
                  <a:moveTo>
                    <a:pt x="261" y="154"/>
                  </a:moveTo>
                  <a:lnTo>
                    <a:pt x="261" y="154"/>
                  </a:lnTo>
                  <a:lnTo>
                    <a:pt x="217" y="0"/>
                  </a:lnTo>
                  <a:lnTo>
                    <a:pt x="158" y="0"/>
                  </a:lnTo>
                  <a:lnTo>
                    <a:pt x="113" y="15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79" y="262"/>
                  </a:lnTo>
                  <a:lnTo>
                    <a:pt x="141" y="262"/>
                  </a:lnTo>
                  <a:lnTo>
                    <a:pt x="186" y="114"/>
                  </a:lnTo>
                  <a:lnTo>
                    <a:pt x="228" y="262"/>
                  </a:lnTo>
                  <a:lnTo>
                    <a:pt x="292" y="262"/>
                  </a:lnTo>
                  <a:lnTo>
                    <a:pt x="370" y="0"/>
                  </a:lnTo>
                  <a:lnTo>
                    <a:pt x="301" y="0"/>
                  </a:lnTo>
                  <a:lnTo>
                    <a:pt x="261" y="154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1" name="Freeform 164">
              <a:extLst>
                <a:ext uri="{FF2B5EF4-FFF2-40B4-BE49-F238E27FC236}">
                  <a16:creationId xmlns:a16="http://schemas.microsoft.com/office/drawing/2014/main" id="{6C8BF7B4-2B3F-4528-A727-406C493DA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4513" y="1130301"/>
              <a:ext cx="155575" cy="109538"/>
            </a:xfrm>
            <a:custGeom>
              <a:avLst/>
              <a:gdLst>
                <a:gd name="T0" fmla="*/ 2147483646 w 370"/>
                <a:gd name="T1" fmla="*/ 2147483646 h 262"/>
                <a:gd name="T2" fmla="*/ 2147483646 w 370"/>
                <a:gd name="T3" fmla="*/ 2147483646 h 262"/>
                <a:gd name="T4" fmla="*/ 2147483646 w 370"/>
                <a:gd name="T5" fmla="*/ 0 h 262"/>
                <a:gd name="T6" fmla="*/ 2147483646 w 370"/>
                <a:gd name="T7" fmla="*/ 0 h 262"/>
                <a:gd name="T8" fmla="*/ 2147483646 w 370"/>
                <a:gd name="T9" fmla="*/ 2147483646 h 262"/>
                <a:gd name="T10" fmla="*/ 2147483646 w 370"/>
                <a:gd name="T11" fmla="*/ 0 h 262"/>
                <a:gd name="T12" fmla="*/ 0 w 370"/>
                <a:gd name="T13" fmla="*/ 0 h 262"/>
                <a:gd name="T14" fmla="*/ 2147483646 w 370"/>
                <a:gd name="T15" fmla="*/ 2147483646 h 262"/>
                <a:gd name="T16" fmla="*/ 2147483646 w 370"/>
                <a:gd name="T17" fmla="*/ 2147483646 h 262"/>
                <a:gd name="T18" fmla="*/ 2147483646 w 370"/>
                <a:gd name="T19" fmla="*/ 2147483646 h 262"/>
                <a:gd name="T20" fmla="*/ 2147483646 w 370"/>
                <a:gd name="T21" fmla="*/ 2147483646 h 262"/>
                <a:gd name="T22" fmla="*/ 2147483646 w 370"/>
                <a:gd name="T23" fmla="*/ 2147483646 h 262"/>
                <a:gd name="T24" fmla="*/ 2147483646 w 370"/>
                <a:gd name="T25" fmla="*/ 0 h 262"/>
                <a:gd name="T26" fmla="*/ 2147483646 w 370"/>
                <a:gd name="T27" fmla="*/ 0 h 262"/>
                <a:gd name="T28" fmla="*/ 2147483646 w 370"/>
                <a:gd name="T29" fmla="*/ 2147483646 h 26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70" h="262">
                  <a:moveTo>
                    <a:pt x="261" y="154"/>
                  </a:moveTo>
                  <a:lnTo>
                    <a:pt x="261" y="154"/>
                  </a:lnTo>
                  <a:lnTo>
                    <a:pt x="218" y="0"/>
                  </a:lnTo>
                  <a:lnTo>
                    <a:pt x="159" y="0"/>
                  </a:lnTo>
                  <a:lnTo>
                    <a:pt x="114" y="15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79" y="262"/>
                  </a:lnTo>
                  <a:lnTo>
                    <a:pt x="142" y="262"/>
                  </a:lnTo>
                  <a:lnTo>
                    <a:pt x="187" y="114"/>
                  </a:lnTo>
                  <a:lnTo>
                    <a:pt x="228" y="262"/>
                  </a:lnTo>
                  <a:lnTo>
                    <a:pt x="292" y="262"/>
                  </a:lnTo>
                  <a:lnTo>
                    <a:pt x="370" y="0"/>
                  </a:lnTo>
                  <a:lnTo>
                    <a:pt x="302" y="0"/>
                  </a:lnTo>
                  <a:lnTo>
                    <a:pt x="261" y="154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2" name="Freeform 165">
              <a:extLst>
                <a:ext uri="{FF2B5EF4-FFF2-40B4-BE49-F238E27FC236}">
                  <a16:creationId xmlns:a16="http://schemas.microsoft.com/office/drawing/2014/main" id="{3F5B1B0B-DC91-451D-919D-CDEE4127C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6438" y="1130301"/>
              <a:ext cx="155575" cy="109538"/>
            </a:xfrm>
            <a:custGeom>
              <a:avLst/>
              <a:gdLst>
                <a:gd name="T0" fmla="*/ 2147483646 w 370"/>
                <a:gd name="T1" fmla="*/ 0 h 262"/>
                <a:gd name="T2" fmla="*/ 2147483646 w 370"/>
                <a:gd name="T3" fmla="*/ 0 h 262"/>
                <a:gd name="T4" fmla="*/ 2147483646 w 370"/>
                <a:gd name="T5" fmla="*/ 2147483646 h 262"/>
                <a:gd name="T6" fmla="*/ 2147483646 w 370"/>
                <a:gd name="T7" fmla="*/ 0 h 262"/>
                <a:gd name="T8" fmla="*/ 2147483646 w 370"/>
                <a:gd name="T9" fmla="*/ 0 h 262"/>
                <a:gd name="T10" fmla="*/ 2147483646 w 370"/>
                <a:gd name="T11" fmla="*/ 2147483646 h 262"/>
                <a:gd name="T12" fmla="*/ 2147483646 w 370"/>
                <a:gd name="T13" fmla="*/ 0 h 262"/>
                <a:gd name="T14" fmla="*/ 0 w 370"/>
                <a:gd name="T15" fmla="*/ 0 h 262"/>
                <a:gd name="T16" fmla="*/ 2147483646 w 370"/>
                <a:gd name="T17" fmla="*/ 2147483646 h 262"/>
                <a:gd name="T18" fmla="*/ 2147483646 w 370"/>
                <a:gd name="T19" fmla="*/ 2147483646 h 262"/>
                <a:gd name="T20" fmla="*/ 2147483646 w 370"/>
                <a:gd name="T21" fmla="*/ 2147483646 h 262"/>
                <a:gd name="T22" fmla="*/ 2147483646 w 370"/>
                <a:gd name="T23" fmla="*/ 2147483646 h 262"/>
                <a:gd name="T24" fmla="*/ 2147483646 w 370"/>
                <a:gd name="T25" fmla="*/ 2147483646 h 262"/>
                <a:gd name="T26" fmla="*/ 2147483646 w 370"/>
                <a:gd name="T27" fmla="*/ 0 h 262"/>
                <a:gd name="T28" fmla="*/ 2147483646 w 370"/>
                <a:gd name="T29" fmla="*/ 0 h 26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70" h="262">
                  <a:moveTo>
                    <a:pt x="301" y="0"/>
                  </a:moveTo>
                  <a:lnTo>
                    <a:pt x="301" y="0"/>
                  </a:lnTo>
                  <a:lnTo>
                    <a:pt x="261" y="154"/>
                  </a:lnTo>
                  <a:lnTo>
                    <a:pt x="217" y="0"/>
                  </a:lnTo>
                  <a:lnTo>
                    <a:pt x="158" y="0"/>
                  </a:lnTo>
                  <a:lnTo>
                    <a:pt x="113" y="154"/>
                  </a:lnTo>
                  <a:lnTo>
                    <a:pt x="71" y="0"/>
                  </a:lnTo>
                  <a:lnTo>
                    <a:pt x="0" y="0"/>
                  </a:lnTo>
                  <a:lnTo>
                    <a:pt x="79" y="262"/>
                  </a:lnTo>
                  <a:lnTo>
                    <a:pt x="141" y="262"/>
                  </a:lnTo>
                  <a:lnTo>
                    <a:pt x="186" y="114"/>
                  </a:lnTo>
                  <a:lnTo>
                    <a:pt x="228" y="262"/>
                  </a:lnTo>
                  <a:lnTo>
                    <a:pt x="291" y="262"/>
                  </a:lnTo>
                  <a:lnTo>
                    <a:pt x="370" y="0"/>
                  </a:lnTo>
                  <a:lnTo>
                    <a:pt x="301" y="0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3" name="Freeform 166">
              <a:extLst>
                <a:ext uri="{FF2B5EF4-FFF2-40B4-BE49-F238E27FC236}">
                  <a16:creationId xmlns:a16="http://schemas.microsoft.com/office/drawing/2014/main" id="{115BF88F-3DD6-4815-9F5F-E18CB7209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1484313"/>
              <a:ext cx="65088" cy="63500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2147483646 h 154"/>
                <a:gd name="T4" fmla="*/ 2147483646 w 154"/>
                <a:gd name="T5" fmla="*/ 2147483646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4" h="154">
                  <a:moveTo>
                    <a:pt x="124" y="128"/>
                  </a:moveTo>
                  <a:lnTo>
                    <a:pt x="124" y="128"/>
                  </a:lnTo>
                  <a:cubicBezTo>
                    <a:pt x="96" y="154"/>
                    <a:pt x="52" y="152"/>
                    <a:pt x="26" y="124"/>
                  </a:cubicBezTo>
                  <a:cubicBezTo>
                    <a:pt x="0" y="96"/>
                    <a:pt x="2" y="53"/>
                    <a:pt x="30" y="26"/>
                  </a:cubicBezTo>
                  <a:cubicBezTo>
                    <a:pt x="58" y="0"/>
                    <a:pt x="102" y="2"/>
                    <a:pt x="128" y="30"/>
                  </a:cubicBezTo>
                  <a:cubicBezTo>
                    <a:pt x="154" y="58"/>
                    <a:pt x="152" y="102"/>
                    <a:pt x="124" y="128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4" name="Freeform 167">
              <a:extLst>
                <a:ext uri="{FF2B5EF4-FFF2-40B4-BE49-F238E27FC236}">
                  <a16:creationId xmlns:a16="http://schemas.microsoft.com/office/drawing/2014/main" id="{5C5DA24C-54EC-4000-ADCF-35468F789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7725" y="1422401"/>
              <a:ext cx="63500" cy="65088"/>
            </a:xfrm>
            <a:custGeom>
              <a:avLst/>
              <a:gdLst>
                <a:gd name="T0" fmla="*/ 2147483646 w 154"/>
                <a:gd name="T1" fmla="*/ 2147483646 h 155"/>
                <a:gd name="T2" fmla="*/ 2147483646 w 154"/>
                <a:gd name="T3" fmla="*/ 2147483646 h 155"/>
                <a:gd name="T4" fmla="*/ 2147483646 w 154"/>
                <a:gd name="T5" fmla="*/ 2147483646 h 155"/>
                <a:gd name="T6" fmla="*/ 2147483646 w 154"/>
                <a:gd name="T7" fmla="*/ 2147483646 h 155"/>
                <a:gd name="T8" fmla="*/ 2147483646 w 154"/>
                <a:gd name="T9" fmla="*/ 2147483646 h 155"/>
                <a:gd name="T10" fmla="*/ 2147483646 w 154"/>
                <a:gd name="T11" fmla="*/ 2147483646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4" h="155">
                  <a:moveTo>
                    <a:pt x="125" y="128"/>
                  </a:moveTo>
                  <a:lnTo>
                    <a:pt x="125" y="128"/>
                  </a:lnTo>
                  <a:cubicBezTo>
                    <a:pt x="96" y="155"/>
                    <a:pt x="52" y="153"/>
                    <a:pt x="26" y="125"/>
                  </a:cubicBezTo>
                  <a:cubicBezTo>
                    <a:pt x="0" y="96"/>
                    <a:pt x="2" y="53"/>
                    <a:pt x="30" y="26"/>
                  </a:cubicBezTo>
                  <a:cubicBezTo>
                    <a:pt x="58" y="0"/>
                    <a:pt x="102" y="2"/>
                    <a:pt x="128" y="30"/>
                  </a:cubicBezTo>
                  <a:cubicBezTo>
                    <a:pt x="154" y="58"/>
                    <a:pt x="153" y="102"/>
                    <a:pt x="125" y="128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5" name="Rectangle 17">
            <a:extLst>
              <a:ext uri="{FF2B5EF4-FFF2-40B4-BE49-F238E27FC236}">
                <a16:creationId xmlns:a16="http://schemas.microsoft.com/office/drawing/2014/main" id="{AF08F8D3-DCCE-46B6-8B0D-08CFDAD57142}"/>
              </a:ext>
            </a:extLst>
          </p:cNvPr>
          <p:cNvSpPr>
            <a:spLocks/>
          </p:cNvSpPr>
          <p:nvPr/>
        </p:nvSpPr>
        <p:spPr bwMode="auto">
          <a:xfrm>
            <a:off x="1636922" y="1351532"/>
            <a:ext cx="307657" cy="18459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0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Helvetica" pitchFamily="34" charset="0"/>
              </a:rPr>
              <a:t>教育</a:t>
            </a:r>
          </a:p>
        </p:txBody>
      </p:sp>
      <p:grpSp>
        <p:nvGrpSpPr>
          <p:cNvPr id="106" name="组合 454">
            <a:extLst>
              <a:ext uri="{FF2B5EF4-FFF2-40B4-BE49-F238E27FC236}">
                <a16:creationId xmlns:a16="http://schemas.microsoft.com/office/drawing/2014/main" id="{0BC24B7B-E8A5-4AF1-962F-05C32637D3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72648" y="1647656"/>
            <a:ext cx="307265" cy="207986"/>
            <a:chOff x="979488" y="1103312"/>
            <a:chExt cx="776288" cy="523876"/>
          </a:xfrm>
          <a:solidFill>
            <a:schemeClr val="tx2">
              <a:lumMod val="85000"/>
            </a:schemeClr>
          </a:solidFill>
        </p:grpSpPr>
        <p:sp>
          <p:nvSpPr>
            <p:cNvPr id="107" name="Freeform 265">
              <a:extLst>
                <a:ext uri="{FF2B5EF4-FFF2-40B4-BE49-F238E27FC236}">
                  <a16:creationId xmlns:a16="http://schemas.microsoft.com/office/drawing/2014/main" id="{9A2927E5-C395-4BC0-8845-B6B07C25DB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9488" y="1103312"/>
              <a:ext cx="776288" cy="312738"/>
            </a:xfrm>
            <a:custGeom>
              <a:avLst/>
              <a:gdLst>
                <a:gd name="T0" fmla="*/ 388144 w 472"/>
                <a:gd name="T1" fmla="*/ 312738 h 190"/>
                <a:gd name="T2" fmla="*/ 348672 w 472"/>
                <a:gd name="T3" fmla="*/ 306154 h 190"/>
                <a:gd name="T4" fmla="*/ 348672 w 472"/>
                <a:gd name="T5" fmla="*/ 306154 h 190"/>
                <a:gd name="T6" fmla="*/ 23025 w 472"/>
                <a:gd name="T7" fmla="*/ 184351 h 190"/>
                <a:gd name="T8" fmla="*/ 0 w 472"/>
                <a:gd name="T9" fmla="*/ 158015 h 190"/>
                <a:gd name="T10" fmla="*/ 23025 w 472"/>
                <a:gd name="T11" fmla="*/ 130033 h 190"/>
                <a:gd name="T12" fmla="*/ 348672 w 472"/>
                <a:gd name="T13" fmla="*/ 8230 h 190"/>
                <a:gd name="T14" fmla="*/ 427616 w 472"/>
                <a:gd name="T15" fmla="*/ 8230 h 190"/>
                <a:gd name="T16" fmla="*/ 751618 w 472"/>
                <a:gd name="T17" fmla="*/ 130033 h 190"/>
                <a:gd name="T18" fmla="*/ 776288 w 472"/>
                <a:gd name="T19" fmla="*/ 158015 h 190"/>
                <a:gd name="T20" fmla="*/ 751618 w 472"/>
                <a:gd name="T21" fmla="*/ 184351 h 190"/>
                <a:gd name="T22" fmla="*/ 427616 w 472"/>
                <a:gd name="T23" fmla="*/ 306154 h 190"/>
                <a:gd name="T24" fmla="*/ 388144 w 472"/>
                <a:gd name="T25" fmla="*/ 312738 h 190"/>
                <a:gd name="T26" fmla="*/ 358540 w 472"/>
                <a:gd name="T27" fmla="*/ 278172 h 190"/>
                <a:gd name="T28" fmla="*/ 417748 w 472"/>
                <a:gd name="T29" fmla="*/ 278172 h 190"/>
                <a:gd name="T30" fmla="*/ 740105 w 472"/>
                <a:gd name="T31" fmla="*/ 158015 h 190"/>
                <a:gd name="T32" fmla="*/ 417748 w 472"/>
                <a:gd name="T33" fmla="*/ 36212 h 190"/>
                <a:gd name="T34" fmla="*/ 358540 w 472"/>
                <a:gd name="T35" fmla="*/ 36212 h 190"/>
                <a:gd name="T36" fmla="*/ 36183 w 472"/>
                <a:gd name="T37" fmla="*/ 158015 h 190"/>
                <a:gd name="T38" fmla="*/ 358540 w 472"/>
                <a:gd name="T39" fmla="*/ 278172 h 1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72"/>
                <a:gd name="T61" fmla="*/ 0 h 190"/>
                <a:gd name="T62" fmla="*/ 472 w 472"/>
                <a:gd name="T63" fmla="*/ 190 h 19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72" h="190">
                  <a:moveTo>
                    <a:pt x="236" y="190"/>
                  </a:moveTo>
                  <a:cubicBezTo>
                    <a:pt x="227" y="190"/>
                    <a:pt x="218" y="189"/>
                    <a:pt x="212" y="186"/>
                  </a:cubicBezTo>
                  <a:cubicBezTo>
                    <a:pt x="212" y="186"/>
                    <a:pt x="212" y="186"/>
                    <a:pt x="212" y="186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2" y="107"/>
                    <a:pt x="0" y="100"/>
                    <a:pt x="0" y="96"/>
                  </a:cubicBezTo>
                  <a:cubicBezTo>
                    <a:pt x="0" y="92"/>
                    <a:pt x="2" y="84"/>
                    <a:pt x="14" y="79"/>
                  </a:cubicBezTo>
                  <a:cubicBezTo>
                    <a:pt x="212" y="5"/>
                    <a:pt x="212" y="5"/>
                    <a:pt x="212" y="5"/>
                  </a:cubicBezTo>
                  <a:cubicBezTo>
                    <a:pt x="225" y="0"/>
                    <a:pt x="247" y="0"/>
                    <a:pt x="260" y="5"/>
                  </a:cubicBezTo>
                  <a:cubicBezTo>
                    <a:pt x="457" y="79"/>
                    <a:pt x="457" y="79"/>
                    <a:pt x="457" y="79"/>
                  </a:cubicBezTo>
                  <a:cubicBezTo>
                    <a:pt x="470" y="84"/>
                    <a:pt x="472" y="92"/>
                    <a:pt x="472" y="96"/>
                  </a:cubicBezTo>
                  <a:cubicBezTo>
                    <a:pt x="472" y="100"/>
                    <a:pt x="470" y="107"/>
                    <a:pt x="457" y="112"/>
                  </a:cubicBezTo>
                  <a:cubicBezTo>
                    <a:pt x="260" y="186"/>
                    <a:pt x="260" y="186"/>
                    <a:pt x="260" y="186"/>
                  </a:cubicBezTo>
                  <a:cubicBezTo>
                    <a:pt x="253" y="189"/>
                    <a:pt x="245" y="190"/>
                    <a:pt x="236" y="190"/>
                  </a:cubicBezTo>
                  <a:close/>
                  <a:moveTo>
                    <a:pt x="218" y="169"/>
                  </a:moveTo>
                  <a:cubicBezTo>
                    <a:pt x="227" y="173"/>
                    <a:pt x="244" y="173"/>
                    <a:pt x="254" y="169"/>
                  </a:cubicBezTo>
                  <a:cubicBezTo>
                    <a:pt x="450" y="96"/>
                    <a:pt x="450" y="96"/>
                    <a:pt x="450" y="96"/>
                  </a:cubicBezTo>
                  <a:cubicBezTo>
                    <a:pt x="254" y="22"/>
                    <a:pt x="254" y="22"/>
                    <a:pt x="254" y="22"/>
                  </a:cubicBezTo>
                  <a:cubicBezTo>
                    <a:pt x="244" y="18"/>
                    <a:pt x="227" y="18"/>
                    <a:pt x="218" y="22"/>
                  </a:cubicBezTo>
                  <a:cubicBezTo>
                    <a:pt x="22" y="96"/>
                    <a:pt x="22" y="96"/>
                    <a:pt x="22" y="96"/>
                  </a:cubicBezTo>
                  <a:lnTo>
                    <a:pt x="218" y="169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8" name="Oval 266">
              <a:extLst>
                <a:ext uri="{FF2B5EF4-FFF2-40B4-BE49-F238E27FC236}">
                  <a16:creationId xmlns:a16="http://schemas.microsoft.com/office/drawing/2014/main" id="{01C927F1-A7A1-4BC4-A6DE-D445CD4A9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301" y="1562100"/>
              <a:ext cx="66675" cy="65088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9" name="Oval 267">
              <a:extLst>
                <a:ext uri="{FF2B5EF4-FFF2-40B4-BE49-F238E27FC236}">
                  <a16:creationId xmlns:a16="http://schemas.microsoft.com/office/drawing/2014/main" id="{B93E6221-4980-4322-B72D-3CA0146FC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288" y="1562100"/>
              <a:ext cx="65088" cy="65088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0" name="Freeform 306">
              <a:extLst>
                <a:ext uri="{FF2B5EF4-FFF2-40B4-BE49-F238E27FC236}">
                  <a16:creationId xmlns:a16="http://schemas.microsoft.com/office/drawing/2014/main" id="{62892FDC-FB88-4B32-AA41-4ACE84754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613" y="1243012"/>
              <a:ext cx="30163" cy="290513"/>
            </a:xfrm>
            <a:custGeom>
              <a:avLst/>
              <a:gdLst>
                <a:gd name="T0" fmla="*/ 15082 w 18"/>
                <a:gd name="T1" fmla="*/ 290513 h 177"/>
                <a:gd name="T2" fmla="*/ 0 w 18"/>
                <a:gd name="T3" fmla="*/ 275741 h 177"/>
                <a:gd name="T4" fmla="*/ 0 w 18"/>
                <a:gd name="T5" fmla="*/ 14772 h 177"/>
                <a:gd name="T6" fmla="*/ 15082 w 18"/>
                <a:gd name="T7" fmla="*/ 0 h 177"/>
                <a:gd name="T8" fmla="*/ 30163 w 18"/>
                <a:gd name="T9" fmla="*/ 14772 h 177"/>
                <a:gd name="T10" fmla="*/ 30163 w 18"/>
                <a:gd name="T11" fmla="*/ 275741 h 177"/>
                <a:gd name="T12" fmla="*/ 15082 w 18"/>
                <a:gd name="T13" fmla="*/ 290513 h 1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177"/>
                <a:gd name="T23" fmla="*/ 18 w 18"/>
                <a:gd name="T24" fmla="*/ 177 h 17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177">
                  <a:moveTo>
                    <a:pt x="9" y="177"/>
                  </a:moveTo>
                  <a:cubicBezTo>
                    <a:pt x="4" y="177"/>
                    <a:pt x="0" y="173"/>
                    <a:pt x="0" y="16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8" y="4"/>
                    <a:pt x="18" y="9"/>
                  </a:cubicBezTo>
                  <a:cubicBezTo>
                    <a:pt x="18" y="168"/>
                    <a:pt x="18" y="168"/>
                    <a:pt x="18" y="168"/>
                  </a:cubicBezTo>
                  <a:cubicBezTo>
                    <a:pt x="18" y="173"/>
                    <a:pt x="13" y="177"/>
                    <a:pt x="9" y="177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1" name="Freeform 307">
              <a:extLst>
                <a:ext uri="{FF2B5EF4-FFF2-40B4-BE49-F238E27FC236}">
                  <a16:creationId xmlns:a16="http://schemas.microsoft.com/office/drawing/2014/main" id="{A050F583-7A70-4788-A975-68E4B5E1B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4938" y="1322387"/>
              <a:ext cx="185738" cy="287338"/>
            </a:xfrm>
            <a:custGeom>
              <a:avLst/>
              <a:gdLst>
                <a:gd name="T0" fmla="*/ 16437 w 113"/>
                <a:gd name="T1" fmla="*/ 287338 h 175"/>
                <a:gd name="T2" fmla="*/ 1644 w 113"/>
                <a:gd name="T3" fmla="*/ 275844 h 175"/>
                <a:gd name="T4" fmla="*/ 13150 w 113"/>
                <a:gd name="T5" fmla="*/ 257783 h 175"/>
                <a:gd name="T6" fmla="*/ 156151 w 113"/>
                <a:gd name="T7" fmla="*/ 172403 h 175"/>
                <a:gd name="T8" fmla="*/ 156151 w 113"/>
                <a:gd name="T9" fmla="*/ 14777 h 175"/>
                <a:gd name="T10" fmla="*/ 170945 w 113"/>
                <a:gd name="T11" fmla="*/ 0 h 175"/>
                <a:gd name="T12" fmla="*/ 185738 w 113"/>
                <a:gd name="T13" fmla="*/ 14777 h 175"/>
                <a:gd name="T14" fmla="*/ 185738 w 113"/>
                <a:gd name="T15" fmla="*/ 177329 h 175"/>
                <a:gd name="T16" fmla="*/ 182451 w 113"/>
                <a:gd name="T17" fmla="*/ 187180 h 175"/>
                <a:gd name="T18" fmla="*/ 19724 w 113"/>
                <a:gd name="T19" fmla="*/ 287338 h 175"/>
                <a:gd name="T20" fmla="*/ 16437 w 113"/>
                <a:gd name="T21" fmla="*/ 287338 h 1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3"/>
                <a:gd name="T34" fmla="*/ 0 h 175"/>
                <a:gd name="T35" fmla="*/ 113 w 113"/>
                <a:gd name="T36" fmla="*/ 175 h 17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3" h="175">
                  <a:moveTo>
                    <a:pt x="10" y="175"/>
                  </a:moveTo>
                  <a:cubicBezTo>
                    <a:pt x="6" y="175"/>
                    <a:pt x="2" y="172"/>
                    <a:pt x="1" y="168"/>
                  </a:cubicBezTo>
                  <a:cubicBezTo>
                    <a:pt x="0" y="163"/>
                    <a:pt x="3" y="158"/>
                    <a:pt x="8" y="157"/>
                  </a:cubicBezTo>
                  <a:cubicBezTo>
                    <a:pt x="42" y="150"/>
                    <a:pt x="73" y="132"/>
                    <a:pt x="95" y="105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4"/>
                    <a:pt x="99" y="0"/>
                    <a:pt x="104" y="0"/>
                  </a:cubicBezTo>
                  <a:cubicBezTo>
                    <a:pt x="109" y="0"/>
                    <a:pt x="113" y="4"/>
                    <a:pt x="113" y="9"/>
                  </a:cubicBezTo>
                  <a:cubicBezTo>
                    <a:pt x="113" y="108"/>
                    <a:pt x="113" y="108"/>
                    <a:pt x="113" y="108"/>
                  </a:cubicBezTo>
                  <a:cubicBezTo>
                    <a:pt x="113" y="110"/>
                    <a:pt x="113" y="112"/>
                    <a:pt x="111" y="114"/>
                  </a:cubicBezTo>
                  <a:cubicBezTo>
                    <a:pt x="86" y="145"/>
                    <a:pt x="51" y="167"/>
                    <a:pt x="12" y="175"/>
                  </a:cubicBezTo>
                  <a:cubicBezTo>
                    <a:pt x="11" y="175"/>
                    <a:pt x="10" y="175"/>
                    <a:pt x="10" y="175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2" name="Freeform 308">
              <a:extLst>
                <a:ext uri="{FF2B5EF4-FFF2-40B4-BE49-F238E27FC236}">
                  <a16:creationId xmlns:a16="http://schemas.microsoft.com/office/drawing/2014/main" id="{E153A608-40D0-4168-A93E-CB032CFA1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588" y="1322387"/>
              <a:ext cx="190500" cy="288925"/>
            </a:xfrm>
            <a:custGeom>
              <a:avLst/>
              <a:gdLst>
                <a:gd name="T0" fmla="*/ 174078 w 116"/>
                <a:gd name="T1" fmla="*/ 288925 h 176"/>
                <a:gd name="T2" fmla="*/ 172435 w 116"/>
                <a:gd name="T3" fmla="*/ 288925 h 176"/>
                <a:gd name="T4" fmla="*/ 1642 w 116"/>
                <a:gd name="T5" fmla="*/ 187145 h 176"/>
                <a:gd name="T6" fmla="*/ 0 w 116"/>
                <a:gd name="T7" fmla="*/ 177295 h 176"/>
                <a:gd name="T8" fmla="*/ 0 w 116"/>
                <a:gd name="T9" fmla="*/ 14775 h 176"/>
                <a:gd name="T10" fmla="*/ 14780 w 116"/>
                <a:gd name="T11" fmla="*/ 0 h 176"/>
                <a:gd name="T12" fmla="*/ 29560 w 116"/>
                <a:gd name="T13" fmla="*/ 14775 h 176"/>
                <a:gd name="T14" fmla="*/ 29560 w 116"/>
                <a:gd name="T15" fmla="*/ 172370 h 176"/>
                <a:gd name="T16" fmla="*/ 177362 w 116"/>
                <a:gd name="T17" fmla="*/ 259376 h 176"/>
                <a:gd name="T18" fmla="*/ 188858 w 116"/>
                <a:gd name="T19" fmla="*/ 277434 h 176"/>
                <a:gd name="T20" fmla="*/ 174078 w 116"/>
                <a:gd name="T21" fmla="*/ 288925 h 1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6"/>
                <a:gd name="T34" fmla="*/ 0 h 176"/>
                <a:gd name="T35" fmla="*/ 116 w 116"/>
                <a:gd name="T36" fmla="*/ 176 h 1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6" h="176">
                  <a:moveTo>
                    <a:pt x="106" y="176"/>
                  </a:moveTo>
                  <a:cubicBezTo>
                    <a:pt x="106" y="176"/>
                    <a:pt x="105" y="176"/>
                    <a:pt x="105" y="176"/>
                  </a:cubicBezTo>
                  <a:cubicBezTo>
                    <a:pt x="64" y="168"/>
                    <a:pt x="27" y="146"/>
                    <a:pt x="1" y="114"/>
                  </a:cubicBezTo>
                  <a:cubicBezTo>
                    <a:pt x="0" y="112"/>
                    <a:pt x="0" y="110"/>
                    <a:pt x="0" y="10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05"/>
                    <a:pt x="18" y="105"/>
                    <a:pt x="18" y="105"/>
                  </a:cubicBezTo>
                  <a:cubicBezTo>
                    <a:pt x="41" y="133"/>
                    <a:pt x="73" y="152"/>
                    <a:pt x="108" y="158"/>
                  </a:cubicBezTo>
                  <a:cubicBezTo>
                    <a:pt x="113" y="159"/>
                    <a:pt x="116" y="164"/>
                    <a:pt x="115" y="169"/>
                  </a:cubicBezTo>
                  <a:cubicBezTo>
                    <a:pt x="114" y="173"/>
                    <a:pt x="111" y="176"/>
                    <a:pt x="106" y="176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3" name="Rectangle 17">
            <a:extLst>
              <a:ext uri="{FF2B5EF4-FFF2-40B4-BE49-F238E27FC236}">
                <a16:creationId xmlns:a16="http://schemas.microsoft.com/office/drawing/2014/main" id="{6E16BB64-AC5F-43B5-B34D-972723899811}"/>
              </a:ext>
            </a:extLst>
          </p:cNvPr>
          <p:cNvSpPr>
            <a:spLocks/>
          </p:cNvSpPr>
          <p:nvPr/>
        </p:nvSpPr>
        <p:spPr bwMode="auto">
          <a:xfrm>
            <a:off x="2031658" y="1351532"/>
            <a:ext cx="307658" cy="18459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0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itchFamily="34" charset="0"/>
              </a:rPr>
              <a:t>医疗</a:t>
            </a:r>
          </a:p>
        </p:txBody>
      </p:sp>
      <p:grpSp>
        <p:nvGrpSpPr>
          <p:cNvPr id="114" name="组合 396">
            <a:extLst>
              <a:ext uri="{FF2B5EF4-FFF2-40B4-BE49-F238E27FC236}">
                <a16:creationId xmlns:a16="http://schemas.microsoft.com/office/drawing/2014/main" id="{168BF74E-3F72-4B67-AA68-ECA4D04033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32209" y="1635250"/>
            <a:ext cx="259285" cy="237679"/>
            <a:chOff x="7866063" y="2247900"/>
            <a:chExt cx="536575" cy="492126"/>
          </a:xfrm>
          <a:solidFill>
            <a:schemeClr val="tx2">
              <a:lumMod val="85000"/>
            </a:schemeClr>
          </a:solidFill>
        </p:grpSpPr>
        <p:sp>
          <p:nvSpPr>
            <p:cNvPr id="115" name="Oval 12">
              <a:extLst>
                <a:ext uri="{FF2B5EF4-FFF2-40B4-BE49-F238E27FC236}">
                  <a16:creationId xmlns:a16="http://schemas.microsoft.com/office/drawing/2014/main" id="{51F091DF-AB49-4446-B220-5F157F4C4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7851" y="2684463"/>
              <a:ext cx="52388" cy="55563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21656" tIns="60828" rIns="121656" bIns="60828"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6" name="Oval 13">
              <a:extLst>
                <a:ext uri="{FF2B5EF4-FFF2-40B4-BE49-F238E27FC236}">
                  <a16:creationId xmlns:a16="http://schemas.microsoft.com/office/drawing/2014/main" id="{1A18F0D5-C494-495B-9F79-3F8B105D7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8813" y="2684463"/>
              <a:ext cx="55563" cy="55563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21656" tIns="60828" rIns="121656" bIns="60828"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40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7" name="Freeform 157">
              <a:extLst>
                <a:ext uri="{FF2B5EF4-FFF2-40B4-BE49-F238E27FC236}">
                  <a16:creationId xmlns:a16="http://schemas.microsoft.com/office/drawing/2014/main" id="{D8C3FBA4-5E4B-4E05-A942-C93420874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5138" y="2517775"/>
              <a:ext cx="98425" cy="25400"/>
            </a:xfrm>
            <a:custGeom>
              <a:avLst/>
              <a:gdLst>
                <a:gd name="T0" fmla="*/ 2147483646 w 73"/>
                <a:gd name="T1" fmla="*/ 2147483646 h 18"/>
                <a:gd name="T2" fmla="*/ 2147483646 w 73"/>
                <a:gd name="T3" fmla="*/ 2147483646 h 18"/>
                <a:gd name="T4" fmla="*/ 0 w 73"/>
                <a:gd name="T5" fmla="*/ 2147483646 h 18"/>
                <a:gd name="T6" fmla="*/ 2147483646 w 73"/>
                <a:gd name="T7" fmla="*/ 0 h 18"/>
                <a:gd name="T8" fmla="*/ 2147483646 w 73"/>
                <a:gd name="T9" fmla="*/ 0 h 18"/>
                <a:gd name="T10" fmla="*/ 2147483646 w 73"/>
                <a:gd name="T11" fmla="*/ 2147483646 h 18"/>
                <a:gd name="T12" fmla="*/ 2147483646 w 73"/>
                <a:gd name="T13" fmla="*/ 2147483646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"/>
                <a:gd name="T22" fmla="*/ 0 h 18"/>
                <a:gd name="T23" fmla="*/ 73 w 73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" h="18">
                  <a:moveTo>
                    <a:pt x="64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9" y="0"/>
                    <a:pt x="73" y="4"/>
                    <a:pt x="73" y="9"/>
                  </a:cubicBezTo>
                  <a:cubicBezTo>
                    <a:pt x="73" y="14"/>
                    <a:pt x="69" y="18"/>
                    <a:pt x="64" y="18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21656" tIns="60828" rIns="121656" bIns="60828"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8" name="Freeform 158">
              <a:extLst>
                <a:ext uri="{FF2B5EF4-FFF2-40B4-BE49-F238E27FC236}">
                  <a16:creationId xmlns:a16="http://schemas.microsoft.com/office/drawing/2014/main" id="{ACCFDFB8-6E00-4CF6-906D-92178E737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3238" y="2481263"/>
              <a:ext cx="23813" cy="96838"/>
            </a:xfrm>
            <a:custGeom>
              <a:avLst/>
              <a:gdLst>
                <a:gd name="T0" fmla="*/ 2147483646 w 18"/>
                <a:gd name="T1" fmla="*/ 2147483646 h 72"/>
                <a:gd name="T2" fmla="*/ 0 w 18"/>
                <a:gd name="T3" fmla="*/ 2147483646 h 72"/>
                <a:gd name="T4" fmla="*/ 0 w 18"/>
                <a:gd name="T5" fmla="*/ 2147483646 h 72"/>
                <a:gd name="T6" fmla="*/ 2147483646 w 18"/>
                <a:gd name="T7" fmla="*/ 0 h 72"/>
                <a:gd name="T8" fmla="*/ 2147483646 w 18"/>
                <a:gd name="T9" fmla="*/ 2147483646 h 72"/>
                <a:gd name="T10" fmla="*/ 2147483646 w 18"/>
                <a:gd name="T11" fmla="*/ 2147483646 h 72"/>
                <a:gd name="T12" fmla="*/ 2147483646 w 18"/>
                <a:gd name="T13" fmla="*/ 2147483646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72"/>
                <a:gd name="T23" fmla="*/ 18 w 18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72">
                  <a:moveTo>
                    <a:pt x="9" y="72"/>
                  </a:moveTo>
                  <a:cubicBezTo>
                    <a:pt x="4" y="72"/>
                    <a:pt x="0" y="68"/>
                    <a:pt x="0" y="6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8"/>
                    <a:pt x="14" y="72"/>
                    <a:pt x="9" y="7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21656" tIns="60828" rIns="121656" bIns="60828"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9" name="Freeform 237">
              <a:extLst>
                <a:ext uri="{FF2B5EF4-FFF2-40B4-BE49-F238E27FC236}">
                  <a16:creationId xmlns:a16="http://schemas.microsoft.com/office/drawing/2014/main" id="{15B69A21-FC8C-4DE5-91ED-C7B21341D2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07350" y="2403475"/>
              <a:ext cx="254000" cy="252412"/>
            </a:xfrm>
            <a:custGeom>
              <a:avLst/>
              <a:gdLst>
                <a:gd name="T0" fmla="*/ 2147483646 w 189"/>
                <a:gd name="T1" fmla="*/ 2147483646 h 189"/>
                <a:gd name="T2" fmla="*/ 0 w 189"/>
                <a:gd name="T3" fmla="*/ 2147483646 h 189"/>
                <a:gd name="T4" fmla="*/ 2147483646 w 189"/>
                <a:gd name="T5" fmla="*/ 0 h 189"/>
                <a:gd name="T6" fmla="*/ 2147483646 w 189"/>
                <a:gd name="T7" fmla="*/ 2147483646 h 189"/>
                <a:gd name="T8" fmla="*/ 2147483646 w 189"/>
                <a:gd name="T9" fmla="*/ 2147483646 h 189"/>
                <a:gd name="T10" fmla="*/ 2147483646 w 189"/>
                <a:gd name="T11" fmla="*/ 2147483646 h 189"/>
                <a:gd name="T12" fmla="*/ 2147483646 w 189"/>
                <a:gd name="T13" fmla="*/ 2147483646 h 189"/>
                <a:gd name="T14" fmla="*/ 2147483646 w 189"/>
                <a:gd name="T15" fmla="*/ 2147483646 h 189"/>
                <a:gd name="T16" fmla="*/ 2147483646 w 189"/>
                <a:gd name="T17" fmla="*/ 2147483646 h 189"/>
                <a:gd name="T18" fmla="*/ 2147483646 w 189"/>
                <a:gd name="T19" fmla="*/ 2147483646 h 1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9"/>
                <a:gd name="T31" fmla="*/ 0 h 189"/>
                <a:gd name="T32" fmla="*/ 189 w 189"/>
                <a:gd name="T33" fmla="*/ 189 h 1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9" h="189">
                  <a:moveTo>
                    <a:pt x="95" y="189"/>
                  </a:moveTo>
                  <a:cubicBezTo>
                    <a:pt x="42" y="189"/>
                    <a:pt x="0" y="147"/>
                    <a:pt x="0" y="95"/>
                  </a:cubicBezTo>
                  <a:cubicBezTo>
                    <a:pt x="0" y="43"/>
                    <a:pt x="42" y="0"/>
                    <a:pt x="95" y="0"/>
                  </a:cubicBezTo>
                  <a:cubicBezTo>
                    <a:pt x="147" y="0"/>
                    <a:pt x="189" y="43"/>
                    <a:pt x="189" y="95"/>
                  </a:cubicBezTo>
                  <a:cubicBezTo>
                    <a:pt x="189" y="147"/>
                    <a:pt x="147" y="189"/>
                    <a:pt x="95" y="189"/>
                  </a:cubicBezTo>
                  <a:close/>
                  <a:moveTo>
                    <a:pt x="95" y="18"/>
                  </a:moveTo>
                  <a:cubicBezTo>
                    <a:pt x="52" y="18"/>
                    <a:pt x="18" y="52"/>
                    <a:pt x="18" y="95"/>
                  </a:cubicBezTo>
                  <a:cubicBezTo>
                    <a:pt x="18" y="137"/>
                    <a:pt x="52" y="171"/>
                    <a:pt x="95" y="171"/>
                  </a:cubicBezTo>
                  <a:cubicBezTo>
                    <a:pt x="137" y="171"/>
                    <a:pt x="171" y="137"/>
                    <a:pt x="171" y="95"/>
                  </a:cubicBezTo>
                  <a:cubicBezTo>
                    <a:pt x="171" y="52"/>
                    <a:pt x="137" y="18"/>
                    <a:pt x="95" y="18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21656" tIns="60828" rIns="121656" bIns="60828"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0" name="Freeform 238">
              <a:extLst>
                <a:ext uri="{FF2B5EF4-FFF2-40B4-BE49-F238E27FC236}">
                  <a16:creationId xmlns:a16="http://schemas.microsoft.com/office/drawing/2014/main" id="{12253435-8283-40E2-93EA-18ECC87AF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063" y="2335213"/>
              <a:ext cx="536575" cy="390525"/>
            </a:xfrm>
            <a:custGeom>
              <a:avLst/>
              <a:gdLst>
                <a:gd name="T0" fmla="*/ 2147483646 w 399"/>
                <a:gd name="T1" fmla="*/ 2147483646 h 290"/>
                <a:gd name="T2" fmla="*/ 2147483646 w 399"/>
                <a:gd name="T3" fmla="*/ 2147483646 h 290"/>
                <a:gd name="T4" fmla="*/ 2147483646 w 399"/>
                <a:gd name="T5" fmla="*/ 2147483646 h 290"/>
                <a:gd name="T6" fmla="*/ 2147483646 w 399"/>
                <a:gd name="T7" fmla="*/ 2147483646 h 290"/>
                <a:gd name="T8" fmla="*/ 2147483646 w 399"/>
                <a:gd name="T9" fmla="*/ 2147483646 h 290"/>
                <a:gd name="T10" fmla="*/ 2147483646 w 399"/>
                <a:gd name="T11" fmla="*/ 2147483646 h 290"/>
                <a:gd name="T12" fmla="*/ 2147483646 w 399"/>
                <a:gd name="T13" fmla="*/ 2147483646 h 290"/>
                <a:gd name="T14" fmla="*/ 2147483646 w 399"/>
                <a:gd name="T15" fmla="*/ 2147483646 h 290"/>
                <a:gd name="T16" fmla="*/ 2147483646 w 399"/>
                <a:gd name="T17" fmla="*/ 2147483646 h 290"/>
                <a:gd name="T18" fmla="*/ 2147483646 w 399"/>
                <a:gd name="T19" fmla="*/ 2147483646 h 290"/>
                <a:gd name="T20" fmla="*/ 2147483646 w 399"/>
                <a:gd name="T21" fmla="*/ 2147483646 h 290"/>
                <a:gd name="T22" fmla="*/ 2147483646 w 399"/>
                <a:gd name="T23" fmla="*/ 2147483646 h 290"/>
                <a:gd name="T24" fmla="*/ 2147483646 w 399"/>
                <a:gd name="T25" fmla="*/ 2147483646 h 290"/>
                <a:gd name="T26" fmla="*/ 2147483646 w 399"/>
                <a:gd name="T27" fmla="*/ 2147483646 h 290"/>
                <a:gd name="T28" fmla="*/ 2147483646 w 399"/>
                <a:gd name="T29" fmla="*/ 2147483646 h 290"/>
                <a:gd name="T30" fmla="*/ 2147483646 w 399"/>
                <a:gd name="T31" fmla="*/ 2147483646 h 290"/>
                <a:gd name="T32" fmla="*/ 0 w 399"/>
                <a:gd name="T33" fmla="*/ 2147483646 h 290"/>
                <a:gd name="T34" fmla="*/ 0 w 399"/>
                <a:gd name="T35" fmla="*/ 2147483646 h 290"/>
                <a:gd name="T36" fmla="*/ 2147483646 w 399"/>
                <a:gd name="T37" fmla="*/ 0 h 290"/>
                <a:gd name="T38" fmla="*/ 2147483646 w 399"/>
                <a:gd name="T39" fmla="*/ 0 h 290"/>
                <a:gd name="T40" fmla="*/ 2147483646 w 399"/>
                <a:gd name="T41" fmla="*/ 2147483646 h 290"/>
                <a:gd name="T42" fmla="*/ 2147483646 w 399"/>
                <a:gd name="T43" fmla="*/ 2147483646 h 290"/>
                <a:gd name="T44" fmla="*/ 2147483646 w 399"/>
                <a:gd name="T45" fmla="*/ 2147483646 h 29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99"/>
                <a:gd name="T70" fmla="*/ 0 h 290"/>
                <a:gd name="T71" fmla="*/ 399 w 399"/>
                <a:gd name="T72" fmla="*/ 290 h 29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99" h="290">
                  <a:moveTo>
                    <a:pt x="367" y="290"/>
                  </a:moveTo>
                  <a:cubicBezTo>
                    <a:pt x="329" y="290"/>
                    <a:pt x="329" y="290"/>
                    <a:pt x="329" y="290"/>
                  </a:cubicBezTo>
                  <a:cubicBezTo>
                    <a:pt x="324" y="290"/>
                    <a:pt x="320" y="286"/>
                    <a:pt x="320" y="281"/>
                  </a:cubicBezTo>
                  <a:cubicBezTo>
                    <a:pt x="320" y="276"/>
                    <a:pt x="324" y="272"/>
                    <a:pt x="329" y="272"/>
                  </a:cubicBezTo>
                  <a:cubicBezTo>
                    <a:pt x="367" y="272"/>
                    <a:pt x="367" y="272"/>
                    <a:pt x="367" y="272"/>
                  </a:cubicBezTo>
                  <a:cubicBezTo>
                    <a:pt x="375" y="272"/>
                    <a:pt x="381" y="266"/>
                    <a:pt x="381" y="258"/>
                  </a:cubicBezTo>
                  <a:cubicBezTo>
                    <a:pt x="381" y="31"/>
                    <a:pt x="381" y="31"/>
                    <a:pt x="381" y="31"/>
                  </a:cubicBezTo>
                  <a:cubicBezTo>
                    <a:pt x="381" y="24"/>
                    <a:pt x="375" y="18"/>
                    <a:pt x="367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24" y="18"/>
                    <a:pt x="18" y="24"/>
                    <a:pt x="18" y="31"/>
                  </a:cubicBezTo>
                  <a:cubicBezTo>
                    <a:pt x="18" y="258"/>
                    <a:pt x="18" y="258"/>
                    <a:pt x="18" y="258"/>
                  </a:cubicBezTo>
                  <a:cubicBezTo>
                    <a:pt x="18" y="266"/>
                    <a:pt x="24" y="272"/>
                    <a:pt x="32" y="272"/>
                  </a:cubicBezTo>
                  <a:cubicBezTo>
                    <a:pt x="269" y="272"/>
                    <a:pt x="269" y="272"/>
                    <a:pt x="269" y="272"/>
                  </a:cubicBezTo>
                  <a:cubicBezTo>
                    <a:pt x="274" y="272"/>
                    <a:pt x="278" y="276"/>
                    <a:pt x="278" y="281"/>
                  </a:cubicBezTo>
                  <a:cubicBezTo>
                    <a:pt x="278" y="286"/>
                    <a:pt x="274" y="290"/>
                    <a:pt x="269" y="290"/>
                  </a:cubicBezTo>
                  <a:cubicBezTo>
                    <a:pt x="32" y="290"/>
                    <a:pt x="32" y="290"/>
                    <a:pt x="32" y="290"/>
                  </a:cubicBezTo>
                  <a:cubicBezTo>
                    <a:pt x="14" y="290"/>
                    <a:pt x="0" y="275"/>
                    <a:pt x="0" y="25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5" y="0"/>
                    <a:pt x="399" y="14"/>
                    <a:pt x="399" y="31"/>
                  </a:cubicBezTo>
                  <a:cubicBezTo>
                    <a:pt x="399" y="258"/>
                    <a:pt x="399" y="258"/>
                    <a:pt x="399" y="258"/>
                  </a:cubicBezTo>
                  <a:cubicBezTo>
                    <a:pt x="399" y="275"/>
                    <a:pt x="385" y="290"/>
                    <a:pt x="367" y="29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21656" tIns="60828" rIns="121656" bIns="60828"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1" name="Freeform 239">
              <a:extLst>
                <a:ext uri="{FF2B5EF4-FFF2-40B4-BE49-F238E27FC236}">
                  <a16:creationId xmlns:a16="http://schemas.microsoft.com/office/drawing/2014/main" id="{21B8F8F0-0208-4DC8-B809-2B852462C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1163" y="2247900"/>
              <a:ext cx="209550" cy="112712"/>
            </a:xfrm>
            <a:custGeom>
              <a:avLst/>
              <a:gdLst>
                <a:gd name="T0" fmla="*/ 2147483646 w 156"/>
                <a:gd name="T1" fmla="*/ 2147483646 h 83"/>
                <a:gd name="T2" fmla="*/ 2147483646 w 156"/>
                <a:gd name="T3" fmla="*/ 2147483646 h 83"/>
                <a:gd name="T4" fmla="*/ 2147483646 w 156"/>
                <a:gd name="T5" fmla="*/ 2147483646 h 83"/>
                <a:gd name="T6" fmla="*/ 2147483646 w 156"/>
                <a:gd name="T7" fmla="*/ 2147483646 h 83"/>
                <a:gd name="T8" fmla="*/ 2147483646 w 156"/>
                <a:gd name="T9" fmla="*/ 2147483646 h 83"/>
                <a:gd name="T10" fmla="*/ 2147483646 w 156"/>
                <a:gd name="T11" fmla="*/ 2147483646 h 83"/>
                <a:gd name="T12" fmla="*/ 2147483646 w 156"/>
                <a:gd name="T13" fmla="*/ 2147483646 h 83"/>
                <a:gd name="T14" fmla="*/ 2147483646 w 156"/>
                <a:gd name="T15" fmla="*/ 2147483646 h 83"/>
                <a:gd name="T16" fmla="*/ 0 w 156"/>
                <a:gd name="T17" fmla="*/ 2147483646 h 83"/>
                <a:gd name="T18" fmla="*/ 0 w 156"/>
                <a:gd name="T19" fmla="*/ 2147483646 h 83"/>
                <a:gd name="T20" fmla="*/ 2147483646 w 156"/>
                <a:gd name="T21" fmla="*/ 0 h 83"/>
                <a:gd name="T22" fmla="*/ 2147483646 w 156"/>
                <a:gd name="T23" fmla="*/ 0 h 83"/>
                <a:gd name="T24" fmla="*/ 2147483646 w 156"/>
                <a:gd name="T25" fmla="*/ 2147483646 h 83"/>
                <a:gd name="T26" fmla="*/ 2147483646 w 156"/>
                <a:gd name="T27" fmla="*/ 2147483646 h 83"/>
                <a:gd name="T28" fmla="*/ 2147483646 w 156"/>
                <a:gd name="T29" fmla="*/ 2147483646 h 8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56"/>
                <a:gd name="T46" fmla="*/ 0 h 83"/>
                <a:gd name="T47" fmla="*/ 156 w 156"/>
                <a:gd name="T48" fmla="*/ 83 h 8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56" h="83">
                  <a:moveTo>
                    <a:pt x="147" y="83"/>
                  </a:moveTo>
                  <a:cubicBezTo>
                    <a:pt x="142" y="83"/>
                    <a:pt x="138" y="79"/>
                    <a:pt x="138" y="74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24"/>
                    <a:pt x="131" y="18"/>
                    <a:pt x="124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4" y="18"/>
                    <a:pt x="18" y="24"/>
                    <a:pt x="18" y="31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9"/>
                    <a:pt x="13" y="83"/>
                    <a:pt x="9" y="83"/>
                  </a:cubicBezTo>
                  <a:cubicBezTo>
                    <a:pt x="4" y="83"/>
                    <a:pt x="0" y="79"/>
                    <a:pt x="0" y="7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41" y="0"/>
                    <a:pt x="156" y="14"/>
                    <a:pt x="156" y="31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56" y="79"/>
                    <a:pt x="152" y="83"/>
                    <a:pt x="147" y="8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21656" tIns="60828" rIns="121656" bIns="60828"/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8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D4740944-51EF-4385-B7F6-BC88D5C42D7B}"/>
              </a:ext>
            </a:extLst>
          </p:cNvPr>
          <p:cNvSpPr txBox="1"/>
          <p:nvPr/>
        </p:nvSpPr>
        <p:spPr>
          <a:xfrm>
            <a:off x="5199838" y="1604418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338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  <a:cs typeface="+mn-cs"/>
                <a:sym typeface="Wingdings" panose="05000000000000000000" pitchFamily="2" charset="2"/>
              </a:rPr>
              <a:t>…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23" name="组合 285">
            <a:extLst>
              <a:ext uri="{FF2B5EF4-FFF2-40B4-BE49-F238E27FC236}">
                <a16:creationId xmlns:a16="http://schemas.microsoft.com/office/drawing/2014/main" id="{FEF3BA24-A428-4CF2-AA27-8773AE002781}"/>
              </a:ext>
            </a:extLst>
          </p:cNvPr>
          <p:cNvGrpSpPr>
            <a:grpSpLocks/>
          </p:cNvGrpSpPr>
          <p:nvPr/>
        </p:nvGrpSpPr>
        <p:grpSpPr bwMode="auto">
          <a:xfrm>
            <a:off x="4149945" y="1590304"/>
            <a:ext cx="259293" cy="300780"/>
            <a:chOff x="2517775" y="3676651"/>
            <a:chExt cx="660400" cy="698500"/>
          </a:xfrm>
          <a:solidFill>
            <a:schemeClr val="tx2">
              <a:lumMod val="85000"/>
            </a:schemeClr>
          </a:solidFill>
        </p:grpSpPr>
        <p:sp>
          <p:nvSpPr>
            <p:cNvPr id="124" name="Oval 212">
              <a:extLst>
                <a:ext uri="{FF2B5EF4-FFF2-40B4-BE49-F238E27FC236}">
                  <a16:creationId xmlns:a16="http://schemas.microsoft.com/office/drawing/2014/main" id="{6E0CC00F-5697-440D-90E1-56DAA0664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738" y="4278313"/>
              <a:ext cx="63500" cy="635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5" name="Oval 213">
              <a:extLst>
                <a:ext uri="{FF2B5EF4-FFF2-40B4-BE49-F238E27FC236}">
                  <a16:creationId xmlns:a16="http://schemas.microsoft.com/office/drawing/2014/main" id="{F3770C71-16EF-4065-8872-CEF82D112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163" y="4278313"/>
              <a:ext cx="63500" cy="635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6" name="Freeform 214">
              <a:extLst>
                <a:ext uri="{FF2B5EF4-FFF2-40B4-BE49-F238E27FC236}">
                  <a16:creationId xmlns:a16="http://schemas.microsoft.com/office/drawing/2014/main" id="{209A911E-38E3-450C-97DA-B2F4E8A3B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125" y="3829051"/>
              <a:ext cx="136525" cy="47625"/>
            </a:xfrm>
            <a:custGeom>
              <a:avLst/>
              <a:gdLst>
                <a:gd name="T0" fmla="*/ 27722513 w 86"/>
                <a:gd name="T1" fmla="*/ 75604688 h 30"/>
                <a:gd name="T2" fmla="*/ 0 w 86"/>
                <a:gd name="T3" fmla="*/ 45362813 h 30"/>
                <a:gd name="T4" fmla="*/ 108367513 w 86"/>
                <a:gd name="T5" fmla="*/ 0 h 30"/>
                <a:gd name="T6" fmla="*/ 216733438 w 86"/>
                <a:gd name="T7" fmla="*/ 45362813 h 30"/>
                <a:gd name="T8" fmla="*/ 189012513 w 86"/>
                <a:gd name="T9" fmla="*/ 75604688 h 30"/>
                <a:gd name="T10" fmla="*/ 108367513 w 86"/>
                <a:gd name="T11" fmla="*/ 40322500 h 30"/>
                <a:gd name="T12" fmla="*/ 27722513 w 86"/>
                <a:gd name="T13" fmla="*/ 75604688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6" h="30">
                  <a:moveTo>
                    <a:pt x="11" y="3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2" y="7"/>
                    <a:pt x="27" y="0"/>
                    <a:pt x="43" y="0"/>
                  </a:cubicBezTo>
                  <a:cubicBezTo>
                    <a:pt x="59" y="0"/>
                    <a:pt x="74" y="7"/>
                    <a:pt x="86" y="18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6" y="21"/>
                    <a:pt x="55" y="16"/>
                    <a:pt x="43" y="16"/>
                  </a:cubicBezTo>
                  <a:cubicBezTo>
                    <a:pt x="31" y="16"/>
                    <a:pt x="20" y="21"/>
                    <a:pt x="11" y="3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7" name="Freeform 215">
              <a:extLst>
                <a:ext uri="{FF2B5EF4-FFF2-40B4-BE49-F238E27FC236}">
                  <a16:creationId xmlns:a16="http://schemas.microsoft.com/office/drawing/2014/main" id="{79EA75CF-65B7-4C08-8921-6C045F860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00" y="3762376"/>
              <a:ext cx="231775" cy="65088"/>
            </a:xfrm>
            <a:custGeom>
              <a:avLst/>
              <a:gdLst>
                <a:gd name="T0" fmla="*/ 27722513 w 146"/>
                <a:gd name="T1" fmla="*/ 103327994 h 41"/>
                <a:gd name="T2" fmla="*/ 0 w 146"/>
                <a:gd name="T3" fmla="*/ 75605268 h 41"/>
                <a:gd name="T4" fmla="*/ 183972200 w 146"/>
                <a:gd name="T5" fmla="*/ 0 h 41"/>
                <a:gd name="T6" fmla="*/ 367942813 w 146"/>
                <a:gd name="T7" fmla="*/ 75605268 h 41"/>
                <a:gd name="T8" fmla="*/ 340221888 w 146"/>
                <a:gd name="T9" fmla="*/ 103327994 h 41"/>
                <a:gd name="T10" fmla="*/ 183972200 w 146"/>
                <a:gd name="T11" fmla="*/ 40322810 h 41"/>
                <a:gd name="T12" fmla="*/ 27722513 w 146"/>
                <a:gd name="T13" fmla="*/ 103327994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6" h="41">
                  <a:moveTo>
                    <a:pt x="11" y="41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19" y="11"/>
                    <a:pt x="45" y="0"/>
                    <a:pt x="73" y="0"/>
                  </a:cubicBezTo>
                  <a:cubicBezTo>
                    <a:pt x="101" y="0"/>
                    <a:pt x="127" y="11"/>
                    <a:pt x="146" y="30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18" y="25"/>
                    <a:pt x="96" y="16"/>
                    <a:pt x="73" y="16"/>
                  </a:cubicBezTo>
                  <a:cubicBezTo>
                    <a:pt x="50" y="16"/>
                    <a:pt x="28" y="25"/>
                    <a:pt x="11" y="4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8" name="Freeform 216">
              <a:extLst>
                <a:ext uri="{FF2B5EF4-FFF2-40B4-BE49-F238E27FC236}">
                  <a16:creationId xmlns:a16="http://schemas.microsoft.com/office/drawing/2014/main" id="{611B9713-9AEE-482E-87FE-169CE0052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3676651"/>
              <a:ext cx="323850" cy="106363"/>
            </a:xfrm>
            <a:custGeom>
              <a:avLst/>
              <a:gdLst>
                <a:gd name="T0" fmla="*/ 483870000 w 204"/>
                <a:gd name="T1" fmla="*/ 168852056 h 67"/>
                <a:gd name="T2" fmla="*/ 30241875 w 204"/>
                <a:gd name="T3" fmla="*/ 168852056 h 67"/>
                <a:gd name="T4" fmla="*/ 0 w 204"/>
                <a:gd name="T5" fmla="*/ 141129413 h 67"/>
                <a:gd name="T6" fmla="*/ 514111875 w 204"/>
                <a:gd name="T7" fmla="*/ 141129413 h 67"/>
                <a:gd name="T8" fmla="*/ 483870000 w 204"/>
                <a:gd name="T9" fmla="*/ 16885205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" h="67">
                  <a:moveTo>
                    <a:pt x="192" y="67"/>
                  </a:moveTo>
                  <a:cubicBezTo>
                    <a:pt x="143" y="17"/>
                    <a:pt x="62" y="17"/>
                    <a:pt x="12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56" y="0"/>
                    <a:pt x="148" y="0"/>
                    <a:pt x="204" y="56"/>
                  </a:cubicBezTo>
                  <a:lnTo>
                    <a:pt x="192" y="67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9" name="Freeform 251">
              <a:extLst>
                <a:ext uri="{FF2B5EF4-FFF2-40B4-BE49-F238E27FC236}">
                  <a16:creationId xmlns:a16="http://schemas.microsoft.com/office/drawing/2014/main" id="{37412F64-53FF-4EE4-A10B-095B1077E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3650" y="4114801"/>
              <a:ext cx="139700" cy="260350"/>
            </a:xfrm>
            <a:custGeom>
              <a:avLst/>
              <a:gdLst>
                <a:gd name="T0" fmla="*/ 156249688 w 88"/>
                <a:gd name="T1" fmla="*/ 413305625 h 164"/>
                <a:gd name="T2" fmla="*/ 57964388 w 88"/>
                <a:gd name="T3" fmla="*/ 413305625 h 164"/>
                <a:gd name="T4" fmla="*/ 0 w 88"/>
                <a:gd name="T5" fmla="*/ 360383138 h 164"/>
                <a:gd name="T6" fmla="*/ 0 w 88"/>
                <a:gd name="T7" fmla="*/ 70564375 h 164"/>
                <a:gd name="T8" fmla="*/ 7561263 w 88"/>
                <a:gd name="T9" fmla="*/ 55443438 h 164"/>
                <a:gd name="T10" fmla="*/ 25201563 w 88"/>
                <a:gd name="T11" fmla="*/ 50403125 h 164"/>
                <a:gd name="T12" fmla="*/ 171370625 w 88"/>
                <a:gd name="T13" fmla="*/ 93246575 h 164"/>
                <a:gd name="T14" fmla="*/ 123488450 w 88"/>
                <a:gd name="T15" fmla="*/ 50403125 h 164"/>
                <a:gd name="T16" fmla="*/ 95765938 w 88"/>
                <a:gd name="T17" fmla="*/ 35282188 h 164"/>
                <a:gd name="T18" fmla="*/ 115927188 w 88"/>
                <a:gd name="T19" fmla="*/ 0 h 164"/>
                <a:gd name="T20" fmla="*/ 141128750 w 88"/>
                <a:gd name="T21" fmla="*/ 12601575 h 164"/>
                <a:gd name="T22" fmla="*/ 216733438 w 88"/>
                <a:gd name="T23" fmla="*/ 93246575 h 164"/>
                <a:gd name="T24" fmla="*/ 211693125 w 88"/>
                <a:gd name="T25" fmla="*/ 126007813 h 164"/>
                <a:gd name="T26" fmla="*/ 176410938 w 88"/>
                <a:gd name="T27" fmla="*/ 136088438 h 164"/>
                <a:gd name="T28" fmla="*/ 40322500 w 88"/>
                <a:gd name="T29" fmla="*/ 98286888 h 164"/>
                <a:gd name="T30" fmla="*/ 40322500 w 88"/>
                <a:gd name="T31" fmla="*/ 360383138 h 164"/>
                <a:gd name="T32" fmla="*/ 57964388 w 88"/>
                <a:gd name="T33" fmla="*/ 372983125 h 164"/>
                <a:gd name="T34" fmla="*/ 156249688 w 88"/>
                <a:gd name="T35" fmla="*/ 372983125 h 164"/>
                <a:gd name="T36" fmla="*/ 173891575 w 88"/>
                <a:gd name="T37" fmla="*/ 360383138 h 164"/>
                <a:gd name="T38" fmla="*/ 173891575 w 88"/>
                <a:gd name="T39" fmla="*/ 312499375 h 164"/>
                <a:gd name="T40" fmla="*/ 214214075 w 88"/>
                <a:gd name="T41" fmla="*/ 312499375 h 164"/>
                <a:gd name="T42" fmla="*/ 214214075 w 88"/>
                <a:gd name="T43" fmla="*/ 360383138 h 164"/>
                <a:gd name="T44" fmla="*/ 156249688 w 88"/>
                <a:gd name="T45" fmla="*/ 413305625 h 16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8" h="164">
                  <a:moveTo>
                    <a:pt x="62" y="164"/>
                  </a:moveTo>
                  <a:cubicBezTo>
                    <a:pt x="23" y="164"/>
                    <a:pt x="23" y="164"/>
                    <a:pt x="23" y="164"/>
                  </a:cubicBezTo>
                  <a:cubicBezTo>
                    <a:pt x="10" y="164"/>
                    <a:pt x="0" y="155"/>
                    <a:pt x="0" y="14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1" y="23"/>
                    <a:pt x="3" y="22"/>
                  </a:cubicBezTo>
                  <a:cubicBezTo>
                    <a:pt x="5" y="20"/>
                    <a:pt x="8" y="20"/>
                    <a:pt x="10" y="20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4" y="30"/>
                    <a:pt x="57" y="24"/>
                    <a:pt x="49" y="2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70" y="13"/>
                    <a:pt x="81" y="24"/>
                    <a:pt x="86" y="37"/>
                  </a:cubicBezTo>
                  <a:cubicBezTo>
                    <a:pt x="88" y="42"/>
                    <a:pt x="87" y="46"/>
                    <a:pt x="84" y="50"/>
                  </a:cubicBezTo>
                  <a:cubicBezTo>
                    <a:pt x="81" y="54"/>
                    <a:pt x="75" y="56"/>
                    <a:pt x="70" y="54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143"/>
                    <a:pt x="16" y="143"/>
                    <a:pt x="16" y="143"/>
                  </a:cubicBezTo>
                  <a:cubicBezTo>
                    <a:pt x="16" y="146"/>
                    <a:pt x="19" y="148"/>
                    <a:pt x="23" y="148"/>
                  </a:cubicBezTo>
                  <a:cubicBezTo>
                    <a:pt x="62" y="148"/>
                    <a:pt x="62" y="148"/>
                    <a:pt x="62" y="148"/>
                  </a:cubicBezTo>
                  <a:cubicBezTo>
                    <a:pt x="66" y="148"/>
                    <a:pt x="69" y="146"/>
                    <a:pt x="69" y="143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85" y="124"/>
                    <a:pt x="85" y="124"/>
                    <a:pt x="85" y="124"/>
                  </a:cubicBezTo>
                  <a:cubicBezTo>
                    <a:pt x="85" y="143"/>
                    <a:pt x="85" y="143"/>
                    <a:pt x="85" y="143"/>
                  </a:cubicBezTo>
                  <a:cubicBezTo>
                    <a:pt x="85" y="155"/>
                    <a:pt x="75" y="164"/>
                    <a:pt x="62" y="164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0" name="Line 252">
              <a:extLst>
                <a:ext uri="{FF2B5EF4-FFF2-40B4-BE49-F238E27FC236}">
                  <a16:creationId xmlns:a16="http://schemas.microsoft.com/office/drawing/2014/main" id="{FD907A47-8D29-4C47-A109-6AEC4412D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1750" y="4044951"/>
              <a:ext cx="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1" name="Freeform 253">
              <a:extLst>
                <a:ext uri="{FF2B5EF4-FFF2-40B4-BE49-F238E27FC236}">
                  <a16:creationId xmlns:a16="http://schemas.microsoft.com/office/drawing/2014/main" id="{0EEACACC-4A5D-43EE-AC79-FBF3345D7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775" y="3914776"/>
              <a:ext cx="660400" cy="200025"/>
            </a:xfrm>
            <a:custGeom>
              <a:avLst/>
              <a:gdLst>
                <a:gd name="T0" fmla="*/ 950099700 w 416"/>
                <a:gd name="T1" fmla="*/ 315020325 h 126"/>
                <a:gd name="T2" fmla="*/ 942538438 w 416"/>
                <a:gd name="T3" fmla="*/ 315020325 h 126"/>
                <a:gd name="T4" fmla="*/ 932457813 w 416"/>
                <a:gd name="T5" fmla="*/ 302418750 h 126"/>
                <a:gd name="T6" fmla="*/ 788809700 w 416"/>
                <a:gd name="T7" fmla="*/ 78125638 h 126"/>
                <a:gd name="T8" fmla="*/ 524192500 w 416"/>
                <a:gd name="T9" fmla="*/ 40322500 h 126"/>
                <a:gd name="T10" fmla="*/ 259576888 w 416"/>
                <a:gd name="T11" fmla="*/ 78125638 h 126"/>
                <a:gd name="T12" fmla="*/ 118448138 w 416"/>
                <a:gd name="T13" fmla="*/ 302418750 h 126"/>
                <a:gd name="T14" fmla="*/ 105846563 w 416"/>
                <a:gd name="T15" fmla="*/ 315020325 h 126"/>
                <a:gd name="T16" fmla="*/ 88206263 w 416"/>
                <a:gd name="T17" fmla="*/ 315020325 h 126"/>
                <a:gd name="T18" fmla="*/ 0 w 416"/>
                <a:gd name="T19" fmla="*/ 267136563 h 126"/>
                <a:gd name="T20" fmla="*/ 20161250 w 416"/>
                <a:gd name="T21" fmla="*/ 231854375 h 126"/>
                <a:gd name="T22" fmla="*/ 85685313 w 416"/>
                <a:gd name="T23" fmla="*/ 267136563 h 126"/>
                <a:gd name="T24" fmla="*/ 239415638 w 416"/>
                <a:gd name="T25" fmla="*/ 45362813 h 126"/>
                <a:gd name="T26" fmla="*/ 524192500 w 416"/>
                <a:gd name="T27" fmla="*/ 0 h 126"/>
                <a:gd name="T28" fmla="*/ 808970950 w 416"/>
                <a:gd name="T29" fmla="*/ 45362813 h 126"/>
                <a:gd name="T30" fmla="*/ 962699688 w 416"/>
                <a:gd name="T31" fmla="*/ 267136563 h 126"/>
                <a:gd name="T32" fmla="*/ 1028223750 w 416"/>
                <a:gd name="T33" fmla="*/ 231854375 h 126"/>
                <a:gd name="T34" fmla="*/ 1048385000 w 416"/>
                <a:gd name="T35" fmla="*/ 267136563 h 126"/>
                <a:gd name="T36" fmla="*/ 960180325 w 416"/>
                <a:gd name="T37" fmla="*/ 315020325 h 126"/>
                <a:gd name="T38" fmla="*/ 950099700 w 416"/>
                <a:gd name="T39" fmla="*/ 315020325 h 12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16" h="126">
                  <a:moveTo>
                    <a:pt x="377" y="125"/>
                  </a:moveTo>
                  <a:cubicBezTo>
                    <a:pt x="376" y="125"/>
                    <a:pt x="375" y="125"/>
                    <a:pt x="374" y="125"/>
                  </a:cubicBezTo>
                  <a:cubicBezTo>
                    <a:pt x="372" y="124"/>
                    <a:pt x="370" y="122"/>
                    <a:pt x="370" y="120"/>
                  </a:cubicBezTo>
                  <a:cubicBezTo>
                    <a:pt x="352" y="55"/>
                    <a:pt x="313" y="32"/>
                    <a:pt x="313" y="31"/>
                  </a:cubicBezTo>
                  <a:cubicBezTo>
                    <a:pt x="304" y="26"/>
                    <a:pt x="264" y="16"/>
                    <a:pt x="208" y="16"/>
                  </a:cubicBezTo>
                  <a:cubicBezTo>
                    <a:pt x="153" y="16"/>
                    <a:pt x="112" y="26"/>
                    <a:pt x="103" y="31"/>
                  </a:cubicBezTo>
                  <a:cubicBezTo>
                    <a:pt x="103" y="32"/>
                    <a:pt x="64" y="55"/>
                    <a:pt x="47" y="120"/>
                  </a:cubicBezTo>
                  <a:cubicBezTo>
                    <a:pt x="46" y="122"/>
                    <a:pt x="44" y="124"/>
                    <a:pt x="42" y="125"/>
                  </a:cubicBezTo>
                  <a:cubicBezTo>
                    <a:pt x="40" y="126"/>
                    <a:pt x="37" y="126"/>
                    <a:pt x="35" y="12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50" y="55"/>
                    <a:pt x="81" y="26"/>
                    <a:pt x="95" y="18"/>
                  </a:cubicBezTo>
                  <a:cubicBezTo>
                    <a:pt x="110" y="9"/>
                    <a:pt x="156" y="0"/>
                    <a:pt x="208" y="0"/>
                  </a:cubicBezTo>
                  <a:cubicBezTo>
                    <a:pt x="260" y="0"/>
                    <a:pt x="306" y="9"/>
                    <a:pt x="321" y="18"/>
                  </a:cubicBezTo>
                  <a:cubicBezTo>
                    <a:pt x="336" y="26"/>
                    <a:pt x="366" y="55"/>
                    <a:pt x="382" y="106"/>
                  </a:cubicBezTo>
                  <a:cubicBezTo>
                    <a:pt x="408" y="92"/>
                    <a:pt x="408" y="92"/>
                    <a:pt x="408" y="92"/>
                  </a:cubicBezTo>
                  <a:cubicBezTo>
                    <a:pt x="416" y="106"/>
                    <a:pt x="416" y="106"/>
                    <a:pt x="416" y="106"/>
                  </a:cubicBezTo>
                  <a:cubicBezTo>
                    <a:pt x="381" y="125"/>
                    <a:pt x="381" y="125"/>
                    <a:pt x="381" y="125"/>
                  </a:cubicBezTo>
                  <a:cubicBezTo>
                    <a:pt x="380" y="125"/>
                    <a:pt x="379" y="125"/>
                    <a:pt x="377" y="125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2" name="Freeform 254">
              <a:extLst>
                <a:ext uri="{FF2B5EF4-FFF2-40B4-BE49-F238E27FC236}">
                  <a16:creationId xmlns:a16="http://schemas.microsoft.com/office/drawing/2014/main" id="{E6ABCAE8-DC15-4438-965B-D8B783A9C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4060826"/>
              <a:ext cx="442913" cy="31750"/>
            </a:xfrm>
            <a:custGeom>
              <a:avLst/>
              <a:gdLst>
                <a:gd name="T0" fmla="*/ 698084863 w 279"/>
                <a:gd name="T1" fmla="*/ 50403125 h 20"/>
                <a:gd name="T2" fmla="*/ 350302908 w 279"/>
                <a:gd name="T3" fmla="*/ 30241875 h 20"/>
                <a:gd name="T4" fmla="*/ 2520953 w 279"/>
                <a:gd name="T5" fmla="*/ 50403125 h 20"/>
                <a:gd name="T6" fmla="*/ 0 w 279"/>
                <a:gd name="T7" fmla="*/ 20161250 h 20"/>
                <a:gd name="T8" fmla="*/ 350302908 w 279"/>
                <a:gd name="T9" fmla="*/ 0 h 20"/>
                <a:gd name="T10" fmla="*/ 703125181 w 279"/>
                <a:gd name="T11" fmla="*/ 20161250 h 20"/>
                <a:gd name="T12" fmla="*/ 698084863 w 279"/>
                <a:gd name="T13" fmla="*/ 50403125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9" h="20">
                  <a:moveTo>
                    <a:pt x="277" y="20"/>
                  </a:moveTo>
                  <a:cubicBezTo>
                    <a:pt x="243" y="15"/>
                    <a:pt x="193" y="12"/>
                    <a:pt x="139" y="12"/>
                  </a:cubicBezTo>
                  <a:cubicBezTo>
                    <a:pt x="85" y="12"/>
                    <a:pt x="35" y="15"/>
                    <a:pt x="1" y="2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4" y="3"/>
                    <a:pt x="85" y="0"/>
                    <a:pt x="139" y="0"/>
                  </a:cubicBezTo>
                  <a:cubicBezTo>
                    <a:pt x="194" y="0"/>
                    <a:pt x="245" y="3"/>
                    <a:pt x="279" y="8"/>
                  </a:cubicBezTo>
                  <a:lnTo>
                    <a:pt x="277" y="2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3" name="Line 255">
              <a:extLst>
                <a:ext uri="{FF2B5EF4-FFF2-40B4-BE49-F238E27FC236}">
                  <a16:creationId xmlns:a16="http://schemas.microsoft.com/office/drawing/2014/main" id="{89072556-A20C-4458-BBC1-DB55E8367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4500" y="4310063"/>
              <a:ext cx="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4" name="Freeform 256">
              <a:extLst>
                <a:ext uri="{FF2B5EF4-FFF2-40B4-BE49-F238E27FC236}">
                  <a16:creationId xmlns:a16="http://schemas.microsoft.com/office/drawing/2014/main" id="{3489B692-2A6B-4EE0-8A39-776EDC3BB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3513" y="4160838"/>
              <a:ext cx="288925" cy="55563"/>
            </a:xfrm>
            <a:custGeom>
              <a:avLst/>
              <a:gdLst>
                <a:gd name="T0" fmla="*/ 430947513 w 182"/>
                <a:gd name="T1" fmla="*/ 88207056 h 35"/>
                <a:gd name="T2" fmla="*/ 395665325 w 182"/>
                <a:gd name="T3" fmla="*/ 57964909 h 35"/>
                <a:gd name="T4" fmla="*/ 355342825 w 182"/>
                <a:gd name="T5" fmla="*/ 40322863 h 35"/>
                <a:gd name="T6" fmla="*/ 103327200 w 182"/>
                <a:gd name="T7" fmla="*/ 40322863 h 35"/>
                <a:gd name="T8" fmla="*/ 63004700 w 182"/>
                <a:gd name="T9" fmla="*/ 57964909 h 35"/>
                <a:gd name="T10" fmla="*/ 27722513 w 182"/>
                <a:gd name="T11" fmla="*/ 88207056 h 35"/>
                <a:gd name="T12" fmla="*/ 0 w 182"/>
                <a:gd name="T13" fmla="*/ 57964909 h 35"/>
                <a:gd name="T14" fmla="*/ 35282188 w 182"/>
                <a:gd name="T15" fmla="*/ 27722762 h 35"/>
                <a:gd name="T16" fmla="*/ 103327200 w 182"/>
                <a:gd name="T17" fmla="*/ 0 h 35"/>
                <a:gd name="T18" fmla="*/ 355342825 w 182"/>
                <a:gd name="T19" fmla="*/ 0 h 35"/>
                <a:gd name="T20" fmla="*/ 423386250 w 182"/>
                <a:gd name="T21" fmla="*/ 27722762 h 35"/>
                <a:gd name="T22" fmla="*/ 458668438 w 182"/>
                <a:gd name="T23" fmla="*/ 57964909 h 35"/>
                <a:gd name="T24" fmla="*/ 430947513 w 182"/>
                <a:gd name="T25" fmla="*/ 88207056 h 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2" h="35">
                  <a:moveTo>
                    <a:pt x="171" y="35"/>
                  </a:moveTo>
                  <a:cubicBezTo>
                    <a:pt x="157" y="23"/>
                    <a:pt x="157" y="23"/>
                    <a:pt x="157" y="23"/>
                  </a:cubicBezTo>
                  <a:cubicBezTo>
                    <a:pt x="153" y="19"/>
                    <a:pt x="147" y="16"/>
                    <a:pt x="1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5" y="16"/>
                    <a:pt x="29" y="19"/>
                    <a:pt x="25" y="23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22" y="4"/>
                    <a:pt x="31" y="0"/>
                    <a:pt x="41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51" y="0"/>
                    <a:pt x="161" y="4"/>
                    <a:pt x="168" y="11"/>
                  </a:cubicBezTo>
                  <a:cubicBezTo>
                    <a:pt x="182" y="23"/>
                    <a:pt x="182" y="23"/>
                    <a:pt x="182" y="23"/>
                  </a:cubicBezTo>
                  <a:lnTo>
                    <a:pt x="171" y="35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5" name="Line 257">
              <a:extLst>
                <a:ext uri="{FF2B5EF4-FFF2-40B4-BE49-F238E27FC236}">
                  <a16:creationId xmlns:a16="http://schemas.microsoft.com/office/drawing/2014/main" id="{AAD6B93C-FA40-4AD8-A5A1-D5DA7368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1450" y="4310063"/>
              <a:ext cx="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6" name="Freeform 258">
              <a:extLst>
                <a:ext uri="{FF2B5EF4-FFF2-40B4-BE49-F238E27FC236}">
                  <a16:creationId xmlns:a16="http://schemas.microsoft.com/office/drawing/2014/main" id="{30974E1D-953A-4095-934E-5E5C23526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4114801"/>
              <a:ext cx="139700" cy="260350"/>
            </a:xfrm>
            <a:custGeom>
              <a:avLst/>
              <a:gdLst>
                <a:gd name="T0" fmla="*/ 163810950 w 88"/>
                <a:gd name="T1" fmla="*/ 413305625 h 164"/>
                <a:gd name="T2" fmla="*/ 68045013 w 88"/>
                <a:gd name="T3" fmla="*/ 413305625 h 164"/>
                <a:gd name="T4" fmla="*/ 7561263 w 88"/>
                <a:gd name="T5" fmla="*/ 360383138 h 164"/>
                <a:gd name="T6" fmla="*/ 7561263 w 88"/>
                <a:gd name="T7" fmla="*/ 312499375 h 164"/>
                <a:gd name="T8" fmla="*/ 47883763 w 88"/>
                <a:gd name="T9" fmla="*/ 312499375 h 164"/>
                <a:gd name="T10" fmla="*/ 47883763 w 88"/>
                <a:gd name="T11" fmla="*/ 360383138 h 164"/>
                <a:gd name="T12" fmla="*/ 68045013 w 88"/>
                <a:gd name="T13" fmla="*/ 372983125 h 164"/>
                <a:gd name="T14" fmla="*/ 163810950 w 88"/>
                <a:gd name="T15" fmla="*/ 372983125 h 164"/>
                <a:gd name="T16" fmla="*/ 181451250 w 88"/>
                <a:gd name="T17" fmla="*/ 360383138 h 164"/>
                <a:gd name="T18" fmla="*/ 181451250 w 88"/>
                <a:gd name="T19" fmla="*/ 98286888 h 164"/>
                <a:gd name="T20" fmla="*/ 47883763 w 88"/>
                <a:gd name="T21" fmla="*/ 136088438 h 164"/>
                <a:gd name="T22" fmla="*/ 10080625 w 88"/>
                <a:gd name="T23" fmla="*/ 126007813 h 164"/>
                <a:gd name="T24" fmla="*/ 5040313 w 88"/>
                <a:gd name="T25" fmla="*/ 93246575 h 164"/>
                <a:gd name="T26" fmla="*/ 80645000 w 88"/>
                <a:gd name="T27" fmla="*/ 12601575 h 164"/>
                <a:gd name="T28" fmla="*/ 105846563 w 88"/>
                <a:gd name="T29" fmla="*/ 0 h 164"/>
                <a:gd name="T30" fmla="*/ 126007813 w 88"/>
                <a:gd name="T31" fmla="*/ 35282188 h 164"/>
                <a:gd name="T32" fmla="*/ 100806250 w 88"/>
                <a:gd name="T33" fmla="*/ 50403125 h 164"/>
                <a:gd name="T34" fmla="*/ 50403125 w 88"/>
                <a:gd name="T35" fmla="*/ 93246575 h 164"/>
                <a:gd name="T36" fmla="*/ 196572188 w 88"/>
                <a:gd name="T37" fmla="*/ 50403125 h 164"/>
                <a:gd name="T38" fmla="*/ 214214075 w 88"/>
                <a:gd name="T39" fmla="*/ 55443438 h 164"/>
                <a:gd name="T40" fmla="*/ 221773750 w 88"/>
                <a:gd name="T41" fmla="*/ 70564375 h 164"/>
                <a:gd name="T42" fmla="*/ 221773750 w 88"/>
                <a:gd name="T43" fmla="*/ 360383138 h 164"/>
                <a:gd name="T44" fmla="*/ 163810950 w 88"/>
                <a:gd name="T45" fmla="*/ 413305625 h 16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8" h="164">
                  <a:moveTo>
                    <a:pt x="65" y="164"/>
                  </a:moveTo>
                  <a:cubicBezTo>
                    <a:pt x="27" y="164"/>
                    <a:pt x="27" y="164"/>
                    <a:pt x="27" y="164"/>
                  </a:cubicBezTo>
                  <a:cubicBezTo>
                    <a:pt x="14" y="164"/>
                    <a:pt x="3" y="155"/>
                    <a:pt x="3" y="143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46"/>
                    <a:pt x="23" y="148"/>
                    <a:pt x="27" y="148"/>
                  </a:cubicBezTo>
                  <a:cubicBezTo>
                    <a:pt x="65" y="148"/>
                    <a:pt x="65" y="148"/>
                    <a:pt x="65" y="148"/>
                  </a:cubicBezTo>
                  <a:cubicBezTo>
                    <a:pt x="69" y="148"/>
                    <a:pt x="72" y="146"/>
                    <a:pt x="72" y="143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3" y="56"/>
                    <a:pt x="8" y="54"/>
                    <a:pt x="4" y="50"/>
                  </a:cubicBezTo>
                  <a:cubicBezTo>
                    <a:pt x="1" y="46"/>
                    <a:pt x="0" y="42"/>
                    <a:pt x="2" y="37"/>
                  </a:cubicBezTo>
                  <a:cubicBezTo>
                    <a:pt x="8" y="24"/>
                    <a:pt x="18" y="13"/>
                    <a:pt x="32" y="5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1" y="24"/>
                    <a:pt x="25" y="30"/>
                    <a:pt x="20" y="37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81" y="20"/>
                    <a:pt x="83" y="20"/>
                    <a:pt x="85" y="22"/>
                  </a:cubicBezTo>
                  <a:cubicBezTo>
                    <a:pt x="87" y="23"/>
                    <a:pt x="88" y="25"/>
                    <a:pt x="88" y="28"/>
                  </a:cubicBezTo>
                  <a:cubicBezTo>
                    <a:pt x="88" y="143"/>
                    <a:pt x="88" y="143"/>
                    <a:pt x="88" y="143"/>
                  </a:cubicBezTo>
                  <a:cubicBezTo>
                    <a:pt x="88" y="155"/>
                    <a:pt x="78" y="164"/>
                    <a:pt x="65" y="164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7" name="Freeform 259">
              <a:extLst>
                <a:ext uri="{FF2B5EF4-FFF2-40B4-BE49-F238E27FC236}">
                  <a16:creationId xmlns:a16="http://schemas.microsoft.com/office/drawing/2014/main" id="{290929BC-3806-4B25-8879-826ADD765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4271963"/>
              <a:ext cx="306388" cy="50800"/>
            </a:xfrm>
            <a:custGeom>
              <a:avLst/>
              <a:gdLst>
                <a:gd name="T0" fmla="*/ 486391744 w 193"/>
                <a:gd name="T1" fmla="*/ 80645000 h 32"/>
                <a:gd name="T2" fmla="*/ 95766094 w 193"/>
                <a:gd name="T3" fmla="*/ 80645000 h 32"/>
                <a:gd name="T4" fmla="*/ 88206406 w 193"/>
                <a:gd name="T5" fmla="*/ 78125638 h 32"/>
                <a:gd name="T6" fmla="*/ 0 w 193"/>
                <a:gd name="T7" fmla="*/ 37803138 h 32"/>
                <a:gd name="T8" fmla="*/ 17641916 w 193"/>
                <a:gd name="T9" fmla="*/ 0 h 32"/>
                <a:gd name="T10" fmla="*/ 100806415 w 193"/>
                <a:gd name="T11" fmla="*/ 40322500 h 32"/>
                <a:gd name="T12" fmla="*/ 486391744 w 193"/>
                <a:gd name="T13" fmla="*/ 40322500 h 32"/>
                <a:gd name="T14" fmla="*/ 486391744 w 193"/>
                <a:gd name="T15" fmla="*/ 80645000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3" h="32">
                  <a:moveTo>
                    <a:pt x="193" y="32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37" y="32"/>
                    <a:pt x="36" y="32"/>
                    <a:pt x="35" y="3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193" y="16"/>
                    <a:pt x="193" y="16"/>
                    <a:pt x="193" y="16"/>
                  </a:cubicBezTo>
                  <a:lnTo>
                    <a:pt x="193" y="32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8" name="Freeform 260">
              <a:extLst>
                <a:ext uri="{FF2B5EF4-FFF2-40B4-BE49-F238E27FC236}">
                  <a16:creationId xmlns:a16="http://schemas.microsoft.com/office/drawing/2014/main" id="{75D65857-3029-482A-A03E-C52C088AF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8150" y="4271963"/>
              <a:ext cx="138113" cy="50800"/>
            </a:xfrm>
            <a:custGeom>
              <a:avLst/>
              <a:gdLst>
                <a:gd name="T0" fmla="*/ 123488897 w 87"/>
                <a:gd name="T1" fmla="*/ 80645000 h 32"/>
                <a:gd name="T2" fmla="*/ 0 w 87"/>
                <a:gd name="T3" fmla="*/ 80645000 h 32"/>
                <a:gd name="T4" fmla="*/ 0 w 87"/>
                <a:gd name="T5" fmla="*/ 40322500 h 32"/>
                <a:gd name="T6" fmla="*/ 118448566 w 87"/>
                <a:gd name="T7" fmla="*/ 40322500 h 32"/>
                <a:gd name="T8" fmla="*/ 201613230 w 87"/>
                <a:gd name="T9" fmla="*/ 0 h 32"/>
                <a:gd name="T10" fmla="*/ 219255181 w 87"/>
                <a:gd name="T11" fmla="*/ 37803138 h 32"/>
                <a:gd name="T12" fmla="*/ 131048599 w 87"/>
                <a:gd name="T13" fmla="*/ 78125638 h 32"/>
                <a:gd name="T14" fmla="*/ 123488897 w 87"/>
                <a:gd name="T15" fmla="*/ 80645000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7" h="32">
                  <a:moveTo>
                    <a:pt x="49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1" y="32"/>
                    <a:pt x="50" y="32"/>
                    <a:pt x="49" y="3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9" name="Line 261">
              <a:extLst>
                <a:ext uri="{FF2B5EF4-FFF2-40B4-BE49-F238E27FC236}">
                  <a16:creationId xmlns:a16="http://schemas.microsoft.com/office/drawing/2014/main" id="{2C43E9F8-3967-4298-AC0C-79C49442D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813" y="4205288"/>
              <a:ext cx="0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0" name="Line 262">
              <a:extLst>
                <a:ext uri="{FF2B5EF4-FFF2-40B4-BE49-F238E27FC236}">
                  <a16:creationId xmlns:a16="http://schemas.microsoft.com/office/drawing/2014/main" id="{D2966B49-0828-4E13-9620-C26B9A4C3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1138" y="4205288"/>
              <a:ext cx="0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1" name="Freeform 263">
              <a:extLst>
                <a:ext uri="{FF2B5EF4-FFF2-40B4-BE49-F238E27FC236}">
                  <a16:creationId xmlns:a16="http://schemas.microsoft.com/office/drawing/2014/main" id="{216CB525-5A45-4178-AD0D-18D3D852A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5238" y="4094163"/>
              <a:ext cx="55563" cy="71438"/>
            </a:xfrm>
            <a:custGeom>
              <a:avLst/>
              <a:gdLst>
                <a:gd name="T0" fmla="*/ 35282505 w 35"/>
                <a:gd name="T1" fmla="*/ 113408619 h 45"/>
                <a:gd name="T2" fmla="*/ 0 w 35"/>
                <a:gd name="T3" fmla="*/ 93247228 h 45"/>
                <a:gd name="T4" fmla="*/ 52924551 w 35"/>
                <a:gd name="T5" fmla="*/ 0 h 45"/>
                <a:gd name="T6" fmla="*/ 88207056 w 35"/>
                <a:gd name="T7" fmla="*/ 20161391 h 45"/>
                <a:gd name="T8" fmla="*/ 35282505 w 35"/>
                <a:gd name="T9" fmla="*/ 113408619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45">
                  <a:moveTo>
                    <a:pt x="14" y="45"/>
                  </a:moveTo>
                  <a:lnTo>
                    <a:pt x="0" y="37"/>
                  </a:lnTo>
                  <a:lnTo>
                    <a:pt x="21" y="0"/>
                  </a:lnTo>
                  <a:lnTo>
                    <a:pt x="35" y="8"/>
                  </a:lnTo>
                  <a:lnTo>
                    <a:pt x="14" y="45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2" name="Freeform 264">
              <a:extLst>
                <a:ext uri="{FF2B5EF4-FFF2-40B4-BE49-F238E27FC236}">
                  <a16:creationId xmlns:a16="http://schemas.microsoft.com/office/drawing/2014/main" id="{1F45D337-D3B3-47BD-8C11-E49DC70E7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5150" y="4094163"/>
              <a:ext cx="55563" cy="71438"/>
            </a:xfrm>
            <a:custGeom>
              <a:avLst/>
              <a:gdLst>
                <a:gd name="T0" fmla="*/ 55443936 w 35"/>
                <a:gd name="T1" fmla="*/ 113408619 h 45"/>
                <a:gd name="T2" fmla="*/ 0 w 35"/>
                <a:gd name="T3" fmla="*/ 20161391 h 45"/>
                <a:gd name="T4" fmla="*/ 35282505 w 35"/>
                <a:gd name="T5" fmla="*/ 0 h 45"/>
                <a:gd name="T6" fmla="*/ 88207056 w 35"/>
                <a:gd name="T7" fmla="*/ 93247228 h 45"/>
                <a:gd name="T8" fmla="*/ 55443936 w 35"/>
                <a:gd name="T9" fmla="*/ 113408619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45">
                  <a:moveTo>
                    <a:pt x="22" y="45"/>
                  </a:moveTo>
                  <a:lnTo>
                    <a:pt x="0" y="8"/>
                  </a:lnTo>
                  <a:lnTo>
                    <a:pt x="14" y="0"/>
                  </a:lnTo>
                  <a:lnTo>
                    <a:pt x="35" y="37"/>
                  </a:lnTo>
                  <a:lnTo>
                    <a:pt x="22" y="45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9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43" name="文本框 142">
            <a:extLst>
              <a:ext uri="{FF2B5EF4-FFF2-40B4-BE49-F238E27FC236}">
                <a16:creationId xmlns:a16="http://schemas.microsoft.com/office/drawing/2014/main" id="{37206F37-DD86-454F-BE37-8CF5F9036E8D}"/>
              </a:ext>
            </a:extLst>
          </p:cNvPr>
          <p:cNvSpPr txBox="1"/>
          <p:nvPr/>
        </p:nvSpPr>
        <p:spPr>
          <a:xfrm>
            <a:off x="1095158" y="3234293"/>
            <a:ext cx="1044000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31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ICT</a:t>
            </a: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基础设施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61DF1B77-098A-46D5-9454-894C198DD475}"/>
              </a:ext>
            </a:extLst>
          </p:cNvPr>
          <p:cNvGrpSpPr>
            <a:grpSpLocks noChangeAspect="1"/>
          </p:cNvGrpSpPr>
          <p:nvPr/>
        </p:nvGrpSpPr>
        <p:grpSpPr>
          <a:xfrm>
            <a:off x="1338275" y="2686229"/>
            <a:ext cx="504000" cy="504049"/>
            <a:chOff x="2575743" y="1900378"/>
            <a:chExt cx="772110" cy="772186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022102E6-BB2B-488A-A4A9-0544EFC0763F}"/>
                </a:ext>
              </a:extLst>
            </p:cNvPr>
            <p:cNvSpPr/>
            <p:nvPr/>
          </p:nvSpPr>
          <p:spPr>
            <a:xfrm>
              <a:off x="2575743" y="1900378"/>
              <a:ext cx="772110" cy="772186"/>
            </a:xfrm>
            <a:prstGeom prst="ellipse">
              <a:avLst/>
            </a:prstGeom>
            <a:gradFill flip="none" rotWithShape="1">
              <a:gsLst>
                <a:gs pos="38000">
                  <a:srgbClr val="666666">
                    <a:lumMod val="60000"/>
                    <a:lumOff val="40000"/>
                    <a:alpha val="2000"/>
                  </a:srgbClr>
                </a:gs>
                <a:gs pos="100000">
                  <a:srgbClr val="666666">
                    <a:lumMod val="60000"/>
                    <a:lumOff val="40000"/>
                    <a:alpha val="1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63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anchor="ctr" anchorCtr="1"/>
            <a:lstStyle/>
            <a:p>
              <a:pPr marL="0" marR="0" lvl="0" indent="0" algn="ctr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0" cap="none" spc="5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146" name="网络控制Network controller">
              <a:extLst>
                <a:ext uri="{FF2B5EF4-FFF2-40B4-BE49-F238E27FC236}">
                  <a16:creationId xmlns:a16="http://schemas.microsoft.com/office/drawing/2014/main" id="{B7271EDA-C0D2-45F2-AB35-9E65B121A2B6}"/>
                </a:ext>
              </a:extLst>
            </p:cNvPr>
            <p:cNvSpPr/>
            <p:nvPr/>
          </p:nvSpPr>
          <p:spPr>
            <a:xfrm>
              <a:off x="2757531" y="2089425"/>
              <a:ext cx="408535" cy="394093"/>
            </a:xfrm>
            <a:custGeom>
              <a:avLst/>
              <a:gdLst>
                <a:gd name="connsiteX0" fmla="*/ 318091 w 1164863"/>
                <a:gd name="connsiteY0" fmla="*/ 924230 h 1123683"/>
                <a:gd name="connsiteX1" fmla="*/ 258084 w 1164863"/>
                <a:gd name="connsiteY1" fmla="*/ 959567 h 1123683"/>
                <a:gd name="connsiteX2" fmla="*/ 257893 w 1164863"/>
                <a:gd name="connsiteY2" fmla="*/ 959567 h 1123683"/>
                <a:gd name="connsiteX3" fmla="*/ 380861 w 1164863"/>
                <a:gd name="connsiteY3" fmla="*/ 1021194 h 1123683"/>
                <a:gd name="connsiteX4" fmla="*/ 318091 w 1164863"/>
                <a:gd name="connsiteY4" fmla="*/ 924230 h 1123683"/>
                <a:gd name="connsiteX5" fmla="*/ 646227 w 1164863"/>
                <a:gd name="connsiteY5" fmla="*/ 856125 h 1123683"/>
                <a:gd name="connsiteX6" fmla="*/ 603841 w 1164863"/>
                <a:gd name="connsiteY6" fmla="*/ 898511 h 1123683"/>
                <a:gd name="connsiteX7" fmla="*/ 646227 w 1164863"/>
                <a:gd name="connsiteY7" fmla="*/ 940898 h 1123683"/>
                <a:gd name="connsiteX8" fmla="*/ 688613 w 1164863"/>
                <a:gd name="connsiteY8" fmla="*/ 898511 h 1123683"/>
                <a:gd name="connsiteX9" fmla="*/ 646227 w 1164863"/>
                <a:gd name="connsiteY9" fmla="*/ 856125 h 1123683"/>
                <a:gd name="connsiteX10" fmla="*/ 811581 w 1164863"/>
                <a:gd name="connsiteY10" fmla="*/ 728110 h 1123683"/>
                <a:gd name="connsiteX11" fmla="*/ 769195 w 1164863"/>
                <a:gd name="connsiteY11" fmla="*/ 770496 h 1123683"/>
                <a:gd name="connsiteX12" fmla="*/ 811581 w 1164863"/>
                <a:gd name="connsiteY12" fmla="*/ 812883 h 1123683"/>
                <a:gd name="connsiteX13" fmla="*/ 853967 w 1164863"/>
                <a:gd name="connsiteY13" fmla="*/ 770496 h 1123683"/>
                <a:gd name="connsiteX14" fmla="*/ 811772 w 1164863"/>
                <a:gd name="connsiteY14" fmla="*/ 728110 h 1123683"/>
                <a:gd name="connsiteX15" fmla="*/ 811581 w 1164863"/>
                <a:gd name="connsiteY15" fmla="*/ 728110 h 1123683"/>
                <a:gd name="connsiteX16" fmla="*/ 977030 w 1164863"/>
                <a:gd name="connsiteY16" fmla="*/ 600094 h 1123683"/>
                <a:gd name="connsiteX17" fmla="*/ 934265 w 1164863"/>
                <a:gd name="connsiteY17" fmla="*/ 642098 h 1123683"/>
                <a:gd name="connsiteX18" fmla="*/ 976268 w 1164863"/>
                <a:gd name="connsiteY18" fmla="*/ 684863 h 1123683"/>
                <a:gd name="connsiteX19" fmla="*/ 1019034 w 1164863"/>
                <a:gd name="connsiteY19" fmla="*/ 642860 h 1123683"/>
                <a:gd name="connsiteX20" fmla="*/ 1019035 w 1164863"/>
                <a:gd name="connsiteY20" fmla="*/ 642481 h 1123683"/>
                <a:gd name="connsiteX21" fmla="*/ 977030 w 1164863"/>
                <a:gd name="connsiteY21" fmla="*/ 600380 h 1123683"/>
                <a:gd name="connsiteX22" fmla="*/ 797294 w 1164863"/>
                <a:gd name="connsiteY22" fmla="*/ 585806 h 1123683"/>
                <a:gd name="connsiteX23" fmla="*/ 825869 w 1164863"/>
                <a:gd name="connsiteY23" fmla="*/ 585806 h 1123683"/>
                <a:gd name="connsiteX24" fmla="*/ 825869 w 1164863"/>
                <a:gd name="connsiteY24" fmla="*/ 702325 h 1123683"/>
                <a:gd name="connsiteX25" fmla="*/ 839203 w 1164863"/>
                <a:gd name="connsiteY25" fmla="*/ 705017 h 1123683"/>
                <a:gd name="connsiteX26" fmla="*/ 882543 w 1164863"/>
                <a:gd name="connsiteY26" fmla="*/ 770401 h 1123683"/>
                <a:gd name="connsiteX27" fmla="*/ 882542 w 1164863"/>
                <a:gd name="connsiteY27" fmla="*/ 770496 h 1123683"/>
                <a:gd name="connsiteX28" fmla="*/ 839180 w 1164863"/>
                <a:gd name="connsiteY28" fmla="*/ 835796 h 1123683"/>
                <a:gd name="connsiteX29" fmla="*/ 825869 w 1164863"/>
                <a:gd name="connsiteY29" fmla="*/ 838481 h 1123683"/>
                <a:gd name="connsiteX30" fmla="*/ 825869 w 1164863"/>
                <a:gd name="connsiteY30" fmla="*/ 955091 h 1123683"/>
                <a:gd name="connsiteX31" fmla="*/ 797294 w 1164863"/>
                <a:gd name="connsiteY31" fmla="*/ 955091 h 1123683"/>
                <a:gd name="connsiteX32" fmla="*/ 797294 w 1164863"/>
                <a:gd name="connsiteY32" fmla="*/ 838479 h 1123683"/>
                <a:gd name="connsiteX33" fmla="*/ 783960 w 1164863"/>
                <a:gd name="connsiteY33" fmla="*/ 835787 h 1123683"/>
                <a:gd name="connsiteX34" fmla="*/ 740620 w 1164863"/>
                <a:gd name="connsiteY34" fmla="*/ 770401 h 1123683"/>
                <a:gd name="connsiteX35" fmla="*/ 783960 w 1164863"/>
                <a:gd name="connsiteY35" fmla="*/ 705016 h 1123683"/>
                <a:gd name="connsiteX36" fmla="*/ 797294 w 1164863"/>
                <a:gd name="connsiteY36" fmla="*/ 702324 h 1123683"/>
                <a:gd name="connsiteX37" fmla="*/ 631940 w 1164863"/>
                <a:gd name="connsiteY37" fmla="*/ 585806 h 1123683"/>
                <a:gd name="connsiteX38" fmla="*/ 660515 w 1164863"/>
                <a:gd name="connsiteY38" fmla="*/ 585806 h 1123683"/>
                <a:gd name="connsiteX39" fmla="*/ 660515 w 1164863"/>
                <a:gd name="connsiteY39" fmla="*/ 830340 h 1123683"/>
                <a:gd name="connsiteX40" fmla="*/ 673849 w 1164863"/>
                <a:gd name="connsiteY40" fmla="*/ 833032 h 1123683"/>
                <a:gd name="connsiteX41" fmla="*/ 717189 w 1164863"/>
                <a:gd name="connsiteY41" fmla="*/ 898416 h 1123683"/>
                <a:gd name="connsiteX42" fmla="*/ 717188 w 1164863"/>
                <a:gd name="connsiteY42" fmla="*/ 898511 h 1123683"/>
                <a:gd name="connsiteX43" fmla="*/ 646227 w 1164863"/>
                <a:gd name="connsiteY43" fmla="*/ 969378 h 1123683"/>
                <a:gd name="connsiteX44" fmla="*/ 575266 w 1164863"/>
                <a:gd name="connsiteY44" fmla="*/ 898416 h 1123683"/>
                <a:gd name="connsiteX45" fmla="*/ 618606 w 1164863"/>
                <a:gd name="connsiteY45" fmla="*/ 833032 h 1123683"/>
                <a:gd name="connsiteX46" fmla="*/ 631940 w 1164863"/>
                <a:gd name="connsiteY46" fmla="*/ 830340 h 1123683"/>
                <a:gd name="connsiteX47" fmla="*/ 976268 w 1164863"/>
                <a:gd name="connsiteY47" fmla="*/ 571426 h 1123683"/>
                <a:gd name="connsiteX48" fmla="*/ 1047609 w 1164863"/>
                <a:gd name="connsiteY48" fmla="*/ 642005 h 1123683"/>
                <a:gd name="connsiteX49" fmla="*/ 1047610 w 1164863"/>
                <a:gd name="connsiteY49" fmla="*/ 642481 h 1123683"/>
                <a:gd name="connsiteX50" fmla="*/ 1004506 w 1164863"/>
                <a:gd name="connsiteY50" fmla="*/ 707671 h 1123683"/>
                <a:gd name="connsiteX51" fmla="*/ 991318 w 1164863"/>
                <a:gd name="connsiteY51" fmla="*/ 710395 h 1123683"/>
                <a:gd name="connsiteX52" fmla="*/ 991318 w 1164863"/>
                <a:gd name="connsiteY52" fmla="*/ 955091 h 1123683"/>
                <a:gd name="connsiteX53" fmla="*/ 962743 w 1164863"/>
                <a:gd name="connsiteY53" fmla="*/ 955091 h 1123683"/>
                <a:gd name="connsiteX54" fmla="*/ 962743 w 1164863"/>
                <a:gd name="connsiteY54" fmla="*/ 710542 h 1123683"/>
                <a:gd name="connsiteX55" fmla="*/ 949379 w 1164863"/>
                <a:gd name="connsiteY55" fmla="*/ 707918 h 1123683"/>
                <a:gd name="connsiteX56" fmla="*/ 905689 w 1164863"/>
                <a:gd name="connsiteY56" fmla="*/ 642767 h 1123683"/>
                <a:gd name="connsiteX57" fmla="*/ 976268 w 1164863"/>
                <a:gd name="connsiteY57" fmla="*/ 571426 h 1123683"/>
                <a:gd name="connsiteX58" fmla="*/ 38056 w 1164863"/>
                <a:gd name="connsiteY58" fmla="*/ 549802 h 1123683"/>
                <a:gd name="connsiteX59" fmla="*/ 39009 w 1164863"/>
                <a:gd name="connsiteY59" fmla="*/ 576186 h 1123683"/>
                <a:gd name="connsiteX60" fmla="*/ 226556 w 1164863"/>
                <a:gd name="connsiteY60" fmla="*/ 935564 h 1123683"/>
                <a:gd name="connsiteX61" fmla="*/ 302756 w 1164863"/>
                <a:gd name="connsiteY61" fmla="*/ 889559 h 1123683"/>
                <a:gd name="connsiteX62" fmla="*/ 243034 w 1164863"/>
                <a:gd name="connsiteY62" fmla="*/ 562851 h 1123683"/>
                <a:gd name="connsiteX63" fmla="*/ 243034 w 1164863"/>
                <a:gd name="connsiteY63" fmla="*/ 549802 h 1123683"/>
                <a:gd name="connsiteX64" fmla="*/ 811581 w 1164863"/>
                <a:gd name="connsiteY64" fmla="*/ 455313 h 1123683"/>
                <a:gd name="connsiteX65" fmla="*/ 496399 w 1164863"/>
                <a:gd name="connsiteY65" fmla="*/ 770496 h 1123683"/>
                <a:gd name="connsiteX66" fmla="*/ 811581 w 1164863"/>
                <a:gd name="connsiteY66" fmla="*/ 1085678 h 1123683"/>
                <a:gd name="connsiteX67" fmla="*/ 1126763 w 1164863"/>
                <a:gd name="connsiteY67" fmla="*/ 770496 h 1123683"/>
                <a:gd name="connsiteX68" fmla="*/ 811581 w 1164863"/>
                <a:gd name="connsiteY68" fmla="*/ 455313 h 1123683"/>
                <a:gd name="connsiteX69" fmla="*/ 811581 w 1164863"/>
                <a:gd name="connsiteY69" fmla="*/ 417118 h 1123683"/>
                <a:gd name="connsiteX70" fmla="*/ 1164863 w 1164863"/>
                <a:gd name="connsiteY70" fmla="*/ 770400 h 1123683"/>
                <a:gd name="connsiteX71" fmla="*/ 1164863 w 1164863"/>
                <a:gd name="connsiteY71" fmla="*/ 770496 h 1123683"/>
                <a:gd name="connsiteX72" fmla="*/ 811581 w 1164863"/>
                <a:gd name="connsiteY72" fmla="*/ 1123683 h 1123683"/>
                <a:gd name="connsiteX73" fmla="*/ 458299 w 1164863"/>
                <a:gd name="connsiteY73" fmla="*/ 770400 h 1123683"/>
                <a:gd name="connsiteX74" fmla="*/ 811581 w 1164863"/>
                <a:gd name="connsiteY74" fmla="*/ 417118 h 1123683"/>
                <a:gd name="connsiteX75" fmla="*/ 233700 w 1164863"/>
                <a:gd name="connsiteY75" fmla="*/ 144513 h 1123683"/>
                <a:gd name="connsiteX76" fmla="*/ 39104 w 1164863"/>
                <a:gd name="connsiteY76" fmla="*/ 511702 h 1123683"/>
                <a:gd name="connsiteX77" fmla="*/ 244177 w 1164863"/>
                <a:gd name="connsiteY77" fmla="*/ 511702 h 1123683"/>
                <a:gd name="connsiteX78" fmla="*/ 320949 w 1164863"/>
                <a:gd name="connsiteY78" fmla="*/ 193567 h 1123683"/>
                <a:gd name="connsiteX79" fmla="*/ 233700 w 1164863"/>
                <a:gd name="connsiteY79" fmla="*/ 144513 h 1123683"/>
                <a:gd name="connsiteX80" fmla="*/ 560217 w 1164863"/>
                <a:gd name="connsiteY80" fmla="*/ 59169 h 1123683"/>
                <a:gd name="connsiteX81" fmla="*/ 560883 w 1164863"/>
                <a:gd name="connsiteY81" fmla="*/ 201949 h 1123683"/>
                <a:gd name="connsiteX82" fmla="*/ 708235 w 1164863"/>
                <a:gd name="connsiteY82" fmla="*/ 173469 h 1123683"/>
                <a:gd name="connsiteX83" fmla="*/ 560217 w 1164863"/>
                <a:gd name="connsiteY83" fmla="*/ 59169 h 1123683"/>
                <a:gd name="connsiteX84" fmla="*/ 522117 w 1164863"/>
                <a:gd name="connsiteY84" fmla="*/ 59169 h 1123683"/>
                <a:gd name="connsiteX85" fmla="*/ 522117 w 1164863"/>
                <a:gd name="connsiteY85" fmla="*/ 59556 h 1123683"/>
                <a:gd name="connsiteX86" fmla="*/ 481963 w 1164863"/>
                <a:gd name="connsiteY86" fmla="*/ 71378 h 1123683"/>
                <a:gd name="connsiteX87" fmla="*/ 374860 w 1164863"/>
                <a:gd name="connsiteY87" fmla="*/ 174422 h 1123683"/>
                <a:gd name="connsiteX88" fmla="*/ 522117 w 1164863"/>
                <a:gd name="connsiteY88" fmla="*/ 202044 h 1123683"/>
                <a:gd name="connsiteX89" fmla="*/ 522117 w 1164863"/>
                <a:gd name="connsiteY89" fmla="*/ 59556 h 1123683"/>
                <a:gd name="connsiteX90" fmla="*/ 522783 w 1164863"/>
                <a:gd name="connsiteY90" fmla="*/ 59360 h 1123683"/>
                <a:gd name="connsiteX91" fmla="*/ 638798 w 1164863"/>
                <a:gd name="connsiteY91" fmla="*/ 47930 h 1123683"/>
                <a:gd name="connsiteX92" fmla="*/ 744716 w 1164863"/>
                <a:gd name="connsiteY92" fmla="*/ 159658 h 1123683"/>
                <a:gd name="connsiteX93" fmla="*/ 817392 w 1164863"/>
                <a:gd name="connsiteY93" fmla="*/ 120224 h 1123683"/>
                <a:gd name="connsiteX94" fmla="*/ 817677 w 1164863"/>
                <a:gd name="connsiteY94" fmla="*/ 120320 h 1123683"/>
                <a:gd name="connsiteX95" fmla="*/ 638798 w 1164863"/>
                <a:gd name="connsiteY95" fmla="*/ 47930 h 1123683"/>
                <a:gd name="connsiteX96" fmla="*/ 445250 w 1164863"/>
                <a:gd name="connsiteY96" fmla="*/ 47930 h 1123683"/>
                <a:gd name="connsiteX97" fmla="*/ 266561 w 1164863"/>
                <a:gd name="connsiteY97" fmla="*/ 120796 h 1123683"/>
                <a:gd name="connsiteX98" fmla="*/ 339427 w 1164863"/>
                <a:gd name="connsiteY98" fmla="*/ 160134 h 1123683"/>
                <a:gd name="connsiteX99" fmla="*/ 445250 w 1164863"/>
                <a:gd name="connsiteY99" fmla="*/ 47930 h 1123683"/>
                <a:gd name="connsiteX100" fmla="*/ 507938 w 1164863"/>
                <a:gd name="connsiteY100" fmla="*/ 1166 h 1123683"/>
                <a:gd name="connsiteX101" fmla="*/ 1027090 w 1164863"/>
                <a:gd name="connsiteY101" fmla="*/ 296890 h 1123683"/>
                <a:gd name="connsiteX102" fmla="*/ 1048976 w 1164863"/>
                <a:gd name="connsiteY102" fmla="*/ 353640 h 1123683"/>
                <a:gd name="connsiteX103" fmla="*/ 1063005 w 1164863"/>
                <a:gd name="connsiteY103" fmla="*/ 356473 h 1123683"/>
                <a:gd name="connsiteX104" fmla="*/ 1092092 w 1164863"/>
                <a:gd name="connsiteY104" fmla="*/ 400355 h 1123683"/>
                <a:gd name="connsiteX105" fmla="*/ 1044467 w 1164863"/>
                <a:gd name="connsiteY105" fmla="*/ 447980 h 1123683"/>
                <a:gd name="connsiteX106" fmla="*/ 996842 w 1164863"/>
                <a:gd name="connsiteY106" fmla="*/ 400355 h 1123683"/>
                <a:gd name="connsiteX107" fmla="*/ 1010791 w 1164863"/>
                <a:gd name="connsiteY107" fmla="*/ 366679 h 1123683"/>
                <a:gd name="connsiteX108" fmla="*/ 1013246 w 1164863"/>
                <a:gd name="connsiteY108" fmla="*/ 365024 h 1123683"/>
                <a:gd name="connsiteX109" fmla="*/ 998331 w 1164863"/>
                <a:gd name="connsiteY109" fmla="*/ 326547 h 1123683"/>
                <a:gd name="connsiteX110" fmla="*/ 850634 w 1164863"/>
                <a:gd name="connsiteY110" fmla="*/ 144227 h 1123683"/>
                <a:gd name="connsiteX111" fmla="*/ 763290 w 1164863"/>
                <a:gd name="connsiteY111" fmla="*/ 193662 h 1123683"/>
                <a:gd name="connsiteX112" fmla="*/ 824250 w 1164863"/>
                <a:gd name="connsiteY112" fmla="*/ 377971 h 1123683"/>
                <a:gd name="connsiteX113" fmla="*/ 800628 w 1164863"/>
                <a:gd name="connsiteY113" fmla="*/ 377304 h 1123683"/>
                <a:gd name="connsiteX114" fmla="*/ 785102 w 1164863"/>
                <a:gd name="connsiteY114" fmla="*/ 377304 h 1123683"/>
                <a:gd name="connsiteX115" fmla="*/ 727952 w 1164863"/>
                <a:gd name="connsiteY115" fmla="*/ 207759 h 1123683"/>
                <a:gd name="connsiteX116" fmla="*/ 560883 w 1164863"/>
                <a:gd name="connsiteY116" fmla="*/ 240049 h 1123683"/>
                <a:gd name="connsiteX117" fmla="*/ 560883 w 1164863"/>
                <a:gd name="connsiteY117" fmla="*/ 452266 h 1123683"/>
                <a:gd name="connsiteX118" fmla="*/ 522783 w 1164863"/>
                <a:gd name="connsiteY118" fmla="*/ 482270 h 1123683"/>
                <a:gd name="connsiteX119" fmla="*/ 522783 w 1164863"/>
                <a:gd name="connsiteY119" fmla="*/ 240049 h 1123683"/>
                <a:gd name="connsiteX120" fmla="*/ 356572 w 1164863"/>
                <a:gd name="connsiteY120" fmla="*/ 207473 h 1123683"/>
                <a:gd name="connsiteX121" fmla="*/ 282277 w 1164863"/>
                <a:gd name="connsiteY121" fmla="*/ 511226 h 1123683"/>
                <a:gd name="connsiteX122" fmla="*/ 492780 w 1164863"/>
                <a:gd name="connsiteY122" fmla="*/ 511226 h 1123683"/>
                <a:gd name="connsiteX123" fmla="*/ 461442 w 1164863"/>
                <a:gd name="connsiteY123" fmla="*/ 549326 h 1123683"/>
                <a:gd name="connsiteX124" fmla="*/ 280848 w 1164863"/>
                <a:gd name="connsiteY124" fmla="*/ 549326 h 1123683"/>
                <a:gd name="connsiteX125" fmla="*/ 280848 w 1164863"/>
                <a:gd name="connsiteY125" fmla="*/ 562375 h 1123683"/>
                <a:gd name="connsiteX126" fmla="*/ 336665 w 1164863"/>
                <a:gd name="connsiteY126" fmla="*/ 873652 h 1123683"/>
                <a:gd name="connsiteX127" fmla="*/ 385242 w 1164863"/>
                <a:gd name="connsiteY127" fmla="*/ 856507 h 1123683"/>
                <a:gd name="connsiteX128" fmla="*/ 392481 w 1164863"/>
                <a:gd name="connsiteY128" fmla="*/ 894607 h 1123683"/>
                <a:gd name="connsiteX129" fmla="*/ 352286 w 1164863"/>
                <a:gd name="connsiteY129" fmla="*/ 908894 h 1123683"/>
                <a:gd name="connsiteX130" fmla="*/ 400970 w 1164863"/>
                <a:gd name="connsiteY130" fmla="*/ 986726 h 1123683"/>
                <a:gd name="connsiteX131" fmla="*/ 436188 w 1164863"/>
                <a:gd name="connsiteY131" fmla="*/ 1019217 h 1123683"/>
                <a:gd name="connsiteX132" fmla="*/ 448048 w 1164863"/>
                <a:gd name="connsiteY132" fmla="*/ 1011221 h 1123683"/>
                <a:gd name="connsiteX133" fmla="*/ 466586 w 1164863"/>
                <a:gd name="connsiteY133" fmla="*/ 1007478 h 1123683"/>
                <a:gd name="connsiteX134" fmla="*/ 514211 w 1164863"/>
                <a:gd name="connsiteY134" fmla="*/ 1055103 h 1123683"/>
                <a:gd name="connsiteX135" fmla="*/ 466586 w 1164863"/>
                <a:gd name="connsiteY135" fmla="*/ 1102728 h 1123683"/>
                <a:gd name="connsiteX136" fmla="*/ 422703 w 1164863"/>
                <a:gd name="connsiteY136" fmla="*/ 1073641 h 1123683"/>
                <a:gd name="connsiteX137" fmla="*/ 422311 w 1164863"/>
                <a:gd name="connsiteY137" fmla="*/ 1071700 h 1123683"/>
                <a:gd name="connsiteX138" fmla="*/ 412297 w 1164863"/>
                <a:gd name="connsiteY138" fmla="*/ 1070027 h 1123683"/>
                <a:gd name="connsiteX139" fmla="*/ 19461 w 1164863"/>
                <a:gd name="connsiteY139" fmla="*/ 686624 h 1123683"/>
                <a:gd name="connsiteX140" fmla="*/ 399497 w 1164863"/>
                <a:gd name="connsiteY140" fmla="*/ 19461 h 1123683"/>
                <a:gd name="connsiteX141" fmla="*/ 507938 w 1164863"/>
                <a:gd name="connsiteY141" fmla="*/ 1166 h 1123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164863" h="1123683">
                  <a:moveTo>
                    <a:pt x="318091" y="924230"/>
                  </a:moveTo>
                  <a:cubicBezTo>
                    <a:pt x="297298" y="934611"/>
                    <a:pt x="277247" y="946418"/>
                    <a:pt x="258084" y="959567"/>
                  </a:cubicBezTo>
                  <a:lnTo>
                    <a:pt x="257893" y="959567"/>
                  </a:lnTo>
                  <a:cubicBezTo>
                    <a:pt x="295873" y="985633"/>
                    <a:pt x="337248" y="1006368"/>
                    <a:pt x="380861" y="1021194"/>
                  </a:cubicBezTo>
                  <a:cubicBezTo>
                    <a:pt x="355857" y="991705"/>
                    <a:pt x="334760" y="959115"/>
                    <a:pt x="318091" y="924230"/>
                  </a:cubicBezTo>
                  <a:close/>
                  <a:moveTo>
                    <a:pt x="646227" y="856125"/>
                  </a:moveTo>
                  <a:cubicBezTo>
                    <a:pt x="622818" y="856125"/>
                    <a:pt x="603841" y="875102"/>
                    <a:pt x="603841" y="898511"/>
                  </a:cubicBezTo>
                  <a:cubicBezTo>
                    <a:pt x="603841" y="921921"/>
                    <a:pt x="622818" y="940898"/>
                    <a:pt x="646227" y="940898"/>
                  </a:cubicBezTo>
                  <a:cubicBezTo>
                    <a:pt x="669636" y="940898"/>
                    <a:pt x="688613" y="921921"/>
                    <a:pt x="688613" y="898511"/>
                  </a:cubicBezTo>
                  <a:cubicBezTo>
                    <a:pt x="688613" y="875102"/>
                    <a:pt x="669636" y="856125"/>
                    <a:pt x="646227" y="856125"/>
                  </a:cubicBezTo>
                  <a:close/>
                  <a:moveTo>
                    <a:pt x="811581" y="728110"/>
                  </a:moveTo>
                  <a:cubicBezTo>
                    <a:pt x="788172" y="728110"/>
                    <a:pt x="769195" y="747087"/>
                    <a:pt x="769195" y="770496"/>
                  </a:cubicBezTo>
                  <a:cubicBezTo>
                    <a:pt x="769195" y="793906"/>
                    <a:pt x="788172" y="812883"/>
                    <a:pt x="811581" y="812883"/>
                  </a:cubicBezTo>
                  <a:cubicBezTo>
                    <a:pt x="834990" y="812883"/>
                    <a:pt x="853967" y="793906"/>
                    <a:pt x="853967" y="770496"/>
                  </a:cubicBezTo>
                  <a:cubicBezTo>
                    <a:pt x="854020" y="747140"/>
                    <a:pt x="835129" y="728163"/>
                    <a:pt x="811772" y="728110"/>
                  </a:cubicBezTo>
                  <a:cubicBezTo>
                    <a:pt x="811708" y="728110"/>
                    <a:pt x="811645" y="728110"/>
                    <a:pt x="811581" y="728110"/>
                  </a:cubicBezTo>
                  <a:close/>
                  <a:moveTo>
                    <a:pt x="977030" y="600094"/>
                  </a:moveTo>
                  <a:cubicBezTo>
                    <a:pt x="953622" y="599884"/>
                    <a:pt x="934475" y="618689"/>
                    <a:pt x="934265" y="642098"/>
                  </a:cubicBezTo>
                  <a:cubicBezTo>
                    <a:pt x="934054" y="665506"/>
                    <a:pt x="952860" y="684653"/>
                    <a:pt x="976268" y="684863"/>
                  </a:cubicBezTo>
                  <a:cubicBezTo>
                    <a:pt x="999676" y="685074"/>
                    <a:pt x="1018823" y="666268"/>
                    <a:pt x="1019034" y="642860"/>
                  </a:cubicBezTo>
                  <a:cubicBezTo>
                    <a:pt x="1019035" y="642733"/>
                    <a:pt x="1019035" y="642607"/>
                    <a:pt x="1019035" y="642481"/>
                  </a:cubicBezTo>
                  <a:cubicBezTo>
                    <a:pt x="1018880" y="619331"/>
                    <a:pt x="1000180" y="600588"/>
                    <a:pt x="977030" y="600380"/>
                  </a:cubicBezTo>
                  <a:close/>
                  <a:moveTo>
                    <a:pt x="797294" y="585806"/>
                  </a:moveTo>
                  <a:lnTo>
                    <a:pt x="825869" y="585806"/>
                  </a:lnTo>
                  <a:lnTo>
                    <a:pt x="825869" y="702325"/>
                  </a:lnTo>
                  <a:lnTo>
                    <a:pt x="839203" y="705017"/>
                  </a:lnTo>
                  <a:cubicBezTo>
                    <a:pt x="864672" y="715789"/>
                    <a:pt x="882543" y="741009"/>
                    <a:pt x="882543" y="770401"/>
                  </a:cubicBezTo>
                  <a:cubicBezTo>
                    <a:pt x="882543" y="770433"/>
                    <a:pt x="882543" y="770465"/>
                    <a:pt x="882542" y="770496"/>
                  </a:cubicBezTo>
                  <a:cubicBezTo>
                    <a:pt x="882503" y="799862"/>
                    <a:pt x="864631" y="825041"/>
                    <a:pt x="839180" y="835796"/>
                  </a:cubicBezTo>
                  <a:lnTo>
                    <a:pt x="825869" y="838481"/>
                  </a:lnTo>
                  <a:lnTo>
                    <a:pt x="825869" y="955091"/>
                  </a:lnTo>
                  <a:lnTo>
                    <a:pt x="797294" y="955091"/>
                  </a:lnTo>
                  <a:lnTo>
                    <a:pt x="797294" y="838479"/>
                  </a:lnTo>
                  <a:lnTo>
                    <a:pt x="783960" y="835787"/>
                  </a:lnTo>
                  <a:cubicBezTo>
                    <a:pt x="758491" y="825014"/>
                    <a:pt x="740620" y="799794"/>
                    <a:pt x="740620" y="770401"/>
                  </a:cubicBezTo>
                  <a:cubicBezTo>
                    <a:pt x="740620" y="741008"/>
                    <a:pt x="758491" y="715789"/>
                    <a:pt x="783960" y="705016"/>
                  </a:cubicBezTo>
                  <a:lnTo>
                    <a:pt x="797294" y="702324"/>
                  </a:lnTo>
                  <a:close/>
                  <a:moveTo>
                    <a:pt x="631940" y="585806"/>
                  </a:moveTo>
                  <a:lnTo>
                    <a:pt x="660515" y="585806"/>
                  </a:lnTo>
                  <a:lnTo>
                    <a:pt x="660515" y="830340"/>
                  </a:lnTo>
                  <a:lnTo>
                    <a:pt x="673849" y="833032"/>
                  </a:lnTo>
                  <a:cubicBezTo>
                    <a:pt x="699318" y="843804"/>
                    <a:pt x="717189" y="869024"/>
                    <a:pt x="717189" y="898416"/>
                  </a:cubicBezTo>
                  <a:cubicBezTo>
                    <a:pt x="717189" y="898448"/>
                    <a:pt x="717189" y="898480"/>
                    <a:pt x="717188" y="898511"/>
                  </a:cubicBezTo>
                  <a:cubicBezTo>
                    <a:pt x="717136" y="937665"/>
                    <a:pt x="685381" y="969378"/>
                    <a:pt x="646227" y="969378"/>
                  </a:cubicBezTo>
                  <a:cubicBezTo>
                    <a:pt x="607036" y="969378"/>
                    <a:pt x="575266" y="937607"/>
                    <a:pt x="575266" y="898416"/>
                  </a:cubicBezTo>
                  <a:cubicBezTo>
                    <a:pt x="575266" y="869023"/>
                    <a:pt x="593137" y="843804"/>
                    <a:pt x="618606" y="833032"/>
                  </a:cubicBezTo>
                  <a:lnTo>
                    <a:pt x="631940" y="830340"/>
                  </a:lnTo>
                  <a:close/>
                  <a:moveTo>
                    <a:pt x="976268" y="571426"/>
                  </a:moveTo>
                  <a:cubicBezTo>
                    <a:pt x="1015459" y="571216"/>
                    <a:pt x="1047399" y="602815"/>
                    <a:pt x="1047609" y="642005"/>
                  </a:cubicBezTo>
                  <a:cubicBezTo>
                    <a:pt x="1047610" y="642164"/>
                    <a:pt x="1047611" y="642322"/>
                    <a:pt x="1047610" y="642481"/>
                  </a:cubicBezTo>
                  <a:cubicBezTo>
                    <a:pt x="1047572" y="671735"/>
                    <a:pt x="1029830" y="696852"/>
                    <a:pt x="1004506" y="707671"/>
                  </a:cubicBezTo>
                  <a:lnTo>
                    <a:pt x="991318" y="710395"/>
                  </a:lnTo>
                  <a:lnTo>
                    <a:pt x="991318" y="955091"/>
                  </a:lnTo>
                  <a:lnTo>
                    <a:pt x="962743" y="955091"/>
                  </a:lnTo>
                  <a:lnTo>
                    <a:pt x="962743" y="710542"/>
                  </a:lnTo>
                  <a:lnTo>
                    <a:pt x="949379" y="707918"/>
                  </a:lnTo>
                  <a:cubicBezTo>
                    <a:pt x="923853" y="697283"/>
                    <a:pt x="905847" y="672160"/>
                    <a:pt x="905689" y="642767"/>
                  </a:cubicBezTo>
                  <a:cubicBezTo>
                    <a:pt x="905479" y="603577"/>
                    <a:pt x="937078" y="571636"/>
                    <a:pt x="976268" y="571426"/>
                  </a:cubicBezTo>
                  <a:close/>
                  <a:moveTo>
                    <a:pt x="38056" y="549802"/>
                  </a:moveTo>
                  <a:cubicBezTo>
                    <a:pt x="38151" y="558565"/>
                    <a:pt x="38437" y="567328"/>
                    <a:pt x="39009" y="576186"/>
                  </a:cubicBezTo>
                  <a:cubicBezTo>
                    <a:pt x="48570" y="716920"/>
                    <a:pt x="116577" y="847235"/>
                    <a:pt x="226556" y="935564"/>
                  </a:cubicBezTo>
                  <a:cubicBezTo>
                    <a:pt x="250654" y="918169"/>
                    <a:pt x="276139" y="902782"/>
                    <a:pt x="302756" y="889559"/>
                  </a:cubicBezTo>
                  <a:cubicBezTo>
                    <a:pt x="264846" y="797642"/>
                    <a:pt x="243034" y="683819"/>
                    <a:pt x="243034" y="562851"/>
                  </a:cubicBezTo>
                  <a:cubicBezTo>
                    <a:pt x="243034" y="558470"/>
                    <a:pt x="243034" y="554088"/>
                    <a:pt x="243034" y="549802"/>
                  </a:cubicBezTo>
                  <a:close/>
                  <a:moveTo>
                    <a:pt x="811581" y="455313"/>
                  </a:moveTo>
                  <a:cubicBezTo>
                    <a:pt x="637511" y="455313"/>
                    <a:pt x="496399" y="596425"/>
                    <a:pt x="496399" y="770496"/>
                  </a:cubicBezTo>
                  <a:cubicBezTo>
                    <a:pt x="496399" y="944566"/>
                    <a:pt x="637511" y="1085678"/>
                    <a:pt x="811581" y="1085678"/>
                  </a:cubicBezTo>
                  <a:cubicBezTo>
                    <a:pt x="985652" y="1085678"/>
                    <a:pt x="1126763" y="944566"/>
                    <a:pt x="1126763" y="770496"/>
                  </a:cubicBezTo>
                  <a:cubicBezTo>
                    <a:pt x="1126606" y="596490"/>
                    <a:pt x="985586" y="455471"/>
                    <a:pt x="811581" y="455313"/>
                  </a:cubicBezTo>
                  <a:close/>
                  <a:moveTo>
                    <a:pt x="811581" y="417118"/>
                  </a:moveTo>
                  <a:cubicBezTo>
                    <a:pt x="1006694" y="417118"/>
                    <a:pt x="1164863" y="575288"/>
                    <a:pt x="1164863" y="770400"/>
                  </a:cubicBezTo>
                  <a:cubicBezTo>
                    <a:pt x="1164863" y="770432"/>
                    <a:pt x="1164863" y="770464"/>
                    <a:pt x="1164863" y="770496"/>
                  </a:cubicBezTo>
                  <a:cubicBezTo>
                    <a:pt x="1164653" y="965505"/>
                    <a:pt x="1006591" y="1123525"/>
                    <a:pt x="811581" y="1123683"/>
                  </a:cubicBezTo>
                  <a:cubicBezTo>
                    <a:pt x="616469" y="1123683"/>
                    <a:pt x="458299" y="965513"/>
                    <a:pt x="458299" y="770400"/>
                  </a:cubicBezTo>
                  <a:cubicBezTo>
                    <a:pt x="458299" y="575288"/>
                    <a:pt x="616469" y="417118"/>
                    <a:pt x="811581" y="417118"/>
                  </a:cubicBezTo>
                  <a:close/>
                  <a:moveTo>
                    <a:pt x="233700" y="144513"/>
                  </a:moveTo>
                  <a:cubicBezTo>
                    <a:pt x="119129" y="233297"/>
                    <a:pt x="48248" y="367045"/>
                    <a:pt x="39104" y="511702"/>
                  </a:cubicBezTo>
                  <a:lnTo>
                    <a:pt x="244177" y="511702"/>
                  </a:lnTo>
                  <a:cubicBezTo>
                    <a:pt x="250178" y="388353"/>
                    <a:pt x="278086" y="278244"/>
                    <a:pt x="320949" y="193567"/>
                  </a:cubicBezTo>
                  <a:cubicBezTo>
                    <a:pt x="290400" y="179972"/>
                    <a:pt x="261189" y="163549"/>
                    <a:pt x="233700" y="144513"/>
                  </a:cubicBezTo>
                  <a:close/>
                  <a:moveTo>
                    <a:pt x="560217" y="59169"/>
                  </a:moveTo>
                  <a:lnTo>
                    <a:pt x="560883" y="201949"/>
                  </a:lnTo>
                  <a:cubicBezTo>
                    <a:pt x="611148" y="199877"/>
                    <a:pt x="660818" y="190277"/>
                    <a:pt x="708235" y="173469"/>
                  </a:cubicBezTo>
                  <a:cubicBezTo>
                    <a:pt x="667468" y="108604"/>
                    <a:pt x="616224" y="66789"/>
                    <a:pt x="560217" y="59169"/>
                  </a:cubicBezTo>
                  <a:close/>
                  <a:moveTo>
                    <a:pt x="522117" y="59169"/>
                  </a:moveTo>
                  <a:lnTo>
                    <a:pt x="522117" y="59556"/>
                  </a:lnTo>
                  <a:lnTo>
                    <a:pt x="481963" y="71378"/>
                  </a:lnTo>
                  <a:cubicBezTo>
                    <a:pt x="442190" y="89518"/>
                    <a:pt x="405792" y="125487"/>
                    <a:pt x="374860" y="174422"/>
                  </a:cubicBezTo>
                  <a:cubicBezTo>
                    <a:pt x="422298" y="190902"/>
                    <a:pt x="471930" y="200212"/>
                    <a:pt x="522117" y="202044"/>
                  </a:cubicBezTo>
                  <a:lnTo>
                    <a:pt x="522117" y="59556"/>
                  </a:lnTo>
                  <a:lnTo>
                    <a:pt x="522783" y="59360"/>
                  </a:lnTo>
                  <a:close/>
                  <a:moveTo>
                    <a:pt x="638798" y="47930"/>
                  </a:moveTo>
                  <a:cubicBezTo>
                    <a:pt x="682610" y="76070"/>
                    <a:pt x="718953" y="114406"/>
                    <a:pt x="744716" y="159658"/>
                  </a:cubicBezTo>
                  <a:cubicBezTo>
                    <a:pt x="769994" y="148554"/>
                    <a:pt x="794303" y="135364"/>
                    <a:pt x="817392" y="120224"/>
                  </a:cubicBezTo>
                  <a:lnTo>
                    <a:pt x="817677" y="120320"/>
                  </a:lnTo>
                  <a:cubicBezTo>
                    <a:pt x="763319" y="84800"/>
                    <a:pt x="702560" y="60212"/>
                    <a:pt x="638798" y="47930"/>
                  </a:cubicBezTo>
                  <a:close/>
                  <a:moveTo>
                    <a:pt x="445250" y="47930"/>
                  </a:moveTo>
                  <a:cubicBezTo>
                    <a:pt x="381528" y="60410"/>
                    <a:pt x="320839" y="85157"/>
                    <a:pt x="266561" y="120796"/>
                  </a:cubicBezTo>
                  <a:cubicBezTo>
                    <a:pt x="289734" y="135878"/>
                    <a:pt x="314104" y="149035"/>
                    <a:pt x="339427" y="160134"/>
                  </a:cubicBezTo>
                  <a:cubicBezTo>
                    <a:pt x="365150" y="114756"/>
                    <a:pt x="401454" y="76263"/>
                    <a:pt x="445250" y="47930"/>
                  </a:cubicBezTo>
                  <a:close/>
                  <a:moveTo>
                    <a:pt x="507938" y="1166"/>
                  </a:moveTo>
                  <a:cubicBezTo>
                    <a:pt x="723923" y="-13059"/>
                    <a:pt x="929168" y="103854"/>
                    <a:pt x="1027090" y="296890"/>
                  </a:cubicBezTo>
                  <a:lnTo>
                    <a:pt x="1048976" y="353640"/>
                  </a:lnTo>
                  <a:lnTo>
                    <a:pt x="1063005" y="356473"/>
                  </a:lnTo>
                  <a:cubicBezTo>
                    <a:pt x="1080099" y="363702"/>
                    <a:pt x="1092092" y="380628"/>
                    <a:pt x="1092092" y="400355"/>
                  </a:cubicBezTo>
                  <a:cubicBezTo>
                    <a:pt x="1092092" y="426658"/>
                    <a:pt x="1070770" y="447980"/>
                    <a:pt x="1044467" y="447980"/>
                  </a:cubicBezTo>
                  <a:cubicBezTo>
                    <a:pt x="1018164" y="447980"/>
                    <a:pt x="996842" y="426658"/>
                    <a:pt x="996842" y="400355"/>
                  </a:cubicBezTo>
                  <a:cubicBezTo>
                    <a:pt x="996842" y="387203"/>
                    <a:pt x="1002173" y="375297"/>
                    <a:pt x="1010791" y="366679"/>
                  </a:cubicBezTo>
                  <a:lnTo>
                    <a:pt x="1013246" y="365024"/>
                  </a:lnTo>
                  <a:lnTo>
                    <a:pt x="998331" y="326547"/>
                  </a:lnTo>
                  <a:cubicBezTo>
                    <a:pt x="964158" y="255407"/>
                    <a:pt x="913707" y="192863"/>
                    <a:pt x="850634" y="144227"/>
                  </a:cubicBezTo>
                  <a:cubicBezTo>
                    <a:pt x="823132" y="163405"/>
                    <a:pt x="793889" y="179956"/>
                    <a:pt x="763290" y="193662"/>
                  </a:cubicBezTo>
                  <a:cubicBezTo>
                    <a:pt x="791996" y="252000"/>
                    <a:pt x="812510" y="314022"/>
                    <a:pt x="824250" y="377971"/>
                  </a:cubicBezTo>
                  <a:cubicBezTo>
                    <a:pt x="816439" y="377304"/>
                    <a:pt x="808533" y="377304"/>
                    <a:pt x="800628" y="377304"/>
                  </a:cubicBezTo>
                  <a:cubicBezTo>
                    <a:pt x="795389" y="377304"/>
                    <a:pt x="790245" y="377304"/>
                    <a:pt x="785102" y="377304"/>
                  </a:cubicBezTo>
                  <a:cubicBezTo>
                    <a:pt x="773738" y="318483"/>
                    <a:pt x="754515" y="261457"/>
                    <a:pt x="727952" y="207759"/>
                  </a:cubicBezTo>
                  <a:cubicBezTo>
                    <a:pt x="674306" y="227237"/>
                    <a:pt x="617924" y="238134"/>
                    <a:pt x="560883" y="240049"/>
                  </a:cubicBezTo>
                  <a:lnTo>
                    <a:pt x="560883" y="452266"/>
                  </a:lnTo>
                  <a:cubicBezTo>
                    <a:pt x="547650" y="461570"/>
                    <a:pt x="534931" y="471586"/>
                    <a:pt x="522783" y="482270"/>
                  </a:cubicBezTo>
                  <a:lnTo>
                    <a:pt x="522783" y="240049"/>
                  </a:lnTo>
                  <a:cubicBezTo>
                    <a:pt x="466011" y="237998"/>
                    <a:pt x="409918" y="227004"/>
                    <a:pt x="356572" y="207473"/>
                  </a:cubicBezTo>
                  <a:cubicBezTo>
                    <a:pt x="315710" y="287388"/>
                    <a:pt x="288468" y="393306"/>
                    <a:pt x="282277" y="511226"/>
                  </a:cubicBezTo>
                  <a:lnTo>
                    <a:pt x="492780" y="511226"/>
                  </a:lnTo>
                  <a:cubicBezTo>
                    <a:pt x="481562" y="523271"/>
                    <a:pt x="471097" y="535995"/>
                    <a:pt x="461442" y="549326"/>
                  </a:cubicBezTo>
                  <a:lnTo>
                    <a:pt x="280848" y="549326"/>
                  </a:lnTo>
                  <a:cubicBezTo>
                    <a:pt x="280848" y="553612"/>
                    <a:pt x="280848" y="557993"/>
                    <a:pt x="280848" y="562375"/>
                  </a:cubicBezTo>
                  <a:cubicBezTo>
                    <a:pt x="280848" y="678389"/>
                    <a:pt x="301327" y="786974"/>
                    <a:pt x="336665" y="873652"/>
                  </a:cubicBezTo>
                  <a:cubicBezTo>
                    <a:pt x="352572" y="867175"/>
                    <a:pt x="368764" y="861365"/>
                    <a:pt x="385242" y="856507"/>
                  </a:cubicBezTo>
                  <a:cubicBezTo>
                    <a:pt x="387052" y="869461"/>
                    <a:pt x="389529" y="882129"/>
                    <a:pt x="392481" y="894607"/>
                  </a:cubicBezTo>
                  <a:cubicBezTo>
                    <a:pt x="378861" y="898798"/>
                    <a:pt x="365430" y="903560"/>
                    <a:pt x="352286" y="908894"/>
                  </a:cubicBezTo>
                  <a:cubicBezTo>
                    <a:pt x="366573" y="938279"/>
                    <a:pt x="382909" y="964449"/>
                    <a:pt x="400970" y="986726"/>
                  </a:cubicBezTo>
                  <a:lnTo>
                    <a:pt x="436188" y="1019217"/>
                  </a:lnTo>
                  <a:lnTo>
                    <a:pt x="448048" y="1011221"/>
                  </a:lnTo>
                  <a:cubicBezTo>
                    <a:pt x="453746" y="1008811"/>
                    <a:pt x="460011" y="1007478"/>
                    <a:pt x="466586" y="1007478"/>
                  </a:cubicBezTo>
                  <a:cubicBezTo>
                    <a:pt x="492889" y="1007478"/>
                    <a:pt x="514211" y="1028800"/>
                    <a:pt x="514211" y="1055103"/>
                  </a:cubicBezTo>
                  <a:cubicBezTo>
                    <a:pt x="514211" y="1081406"/>
                    <a:pt x="492889" y="1102728"/>
                    <a:pt x="466586" y="1102728"/>
                  </a:cubicBezTo>
                  <a:cubicBezTo>
                    <a:pt x="446859" y="1102728"/>
                    <a:pt x="429933" y="1090735"/>
                    <a:pt x="422703" y="1073641"/>
                  </a:cubicBezTo>
                  <a:lnTo>
                    <a:pt x="422311" y="1071700"/>
                  </a:lnTo>
                  <a:lnTo>
                    <a:pt x="412297" y="1070027"/>
                  </a:lnTo>
                  <a:cubicBezTo>
                    <a:pt x="223766" y="1023302"/>
                    <a:pt x="71953" y="878075"/>
                    <a:pt x="19461" y="686624"/>
                  </a:cubicBezTo>
                  <a:cubicBezTo>
                    <a:pt x="-59827" y="397448"/>
                    <a:pt x="110321" y="98748"/>
                    <a:pt x="399497" y="19461"/>
                  </a:cubicBezTo>
                  <a:cubicBezTo>
                    <a:pt x="435644" y="9550"/>
                    <a:pt x="471940" y="3536"/>
                    <a:pt x="507938" y="1166"/>
                  </a:cubicBezTo>
                  <a:close/>
                </a:path>
              </a:pathLst>
            </a:custGeom>
            <a:solidFill>
              <a:schemeClr val="tx2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524819C0-CF8B-4442-A08C-032F774E7B89}"/>
              </a:ext>
            </a:extLst>
          </p:cNvPr>
          <p:cNvSpPr txBox="1"/>
          <p:nvPr/>
        </p:nvSpPr>
        <p:spPr>
          <a:xfrm>
            <a:off x="2699201" y="3235175"/>
            <a:ext cx="1044000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31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云服务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8E53E532-E4BB-435D-958B-DEE56794DB67}"/>
              </a:ext>
            </a:extLst>
          </p:cNvPr>
          <p:cNvGrpSpPr>
            <a:grpSpLocks noChangeAspect="1"/>
          </p:cNvGrpSpPr>
          <p:nvPr/>
        </p:nvGrpSpPr>
        <p:grpSpPr>
          <a:xfrm>
            <a:off x="2982553" y="2686229"/>
            <a:ext cx="504000" cy="504049"/>
            <a:chOff x="5790277" y="1892117"/>
            <a:chExt cx="772110" cy="772186"/>
          </a:xfrm>
        </p:grpSpPr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D0C9B34D-0634-4C73-9BAE-C3FD9C501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0277" y="1892117"/>
              <a:ext cx="772110" cy="772186"/>
            </a:xfrm>
            <a:prstGeom prst="ellipse">
              <a:avLst/>
            </a:prstGeom>
            <a:gradFill flip="none" rotWithShape="1">
              <a:gsLst>
                <a:gs pos="38000">
                  <a:srgbClr val="666666">
                    <a:lumMod val="60000"/>
                    <a:lumOff val="40000"/>
                    <a:alpha val="2000"/>
                  </a:srgbClr>
                </a:gs>
                <a:gs pos="100000">
                  <a:srgbClr val="666666">
                    <a:lumMod val="60000"/>
                    <a:lumOff val="40000"/>
                    <a:alpha val="1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63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anchor="ctr" anchorCtr="1"/>
            <a:lstStyle/>
            <a:p>
              <a:pPr marL="0" marR="0" lvl="0" indent="0" algn="ctr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0" cap="none" spc="5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grpSp>
          <p:nvGrpSpPr>
            <p:cNvPr id="150" name="组合 316">
              <a:extLst>
                <a:ext uri="{FF2B5EF4-FFF2-40B4-BE49-F238E27FC236}">
                  <a16:creationId xmlns:a16="http://schemas.microsoft.com/office/drawing/2014/main" id="{09FA76E8-A703-4D5A-AC1C-A39655E412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00354" y="2100741"/>
              <a:ext cx="567902" cy="354939"/>
              <a:chOff x="4137025" y="1038226"/>
              <a:chExt cx="735013" cy="461963"/>
            </a:xfrm>
            <a:solidFill>
              <a:schemeClr val="tx2">
                <a:lumMod val="95000"/>
              </a:schemeClr>
            </a:solidFill>
          </p:grpSpPr>
          <p:sp>
            <p:nvSpPr>
              <p:cNvPr id="151" name="Freeform 136">
                <a:extLst>
                  <a:ext uri="{FF2B5EF4-FFF2-40B4-BE49-F238E27FC236}">
                    <a16:creationId xmlns:a16="http://schemas.microsoft.com/office/drawing/2014/main" id="{BA84A40D-C05A-409F-9B0C-6B19F7203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7025" y="1038226"/>
                <a:ext cx="735013" cy="446088"/>
              </a:xfrm>
              <a:custGeom>
                <a:avLst/>
                <a:gdLst>
                  <a:gd name="T0" fmla="*/ 2147483646 w 1754"/>
                  <a:gd name="T1" fmla="*/ 2147483646 h 1065"/>
                  <a:gd name="T2" fmla="*/ 2147483646 w 1754"/>
                  <a:gd name="T3" fmla="*/ 2147483646 h 1065"/>
                  <a:gd name="T4" fmla="*/ 2147483646 w 1754"/>
                  <a:gd name="T5" fmla="*/ 2147483646 h 1065"/>
                  <a:gd name="T6" fmla="*/ 2147483646 w 1754"/>
                  <a:gd name="T7" fmla="*/ 2147483646 h 1065"/>
                  <a:gd name="T8" fmla="*/ 2147483646 w 1754"/>
                  <a:gd name="T9" fmla="*/ 2147483646 h 1065"/>
                  <a:gd name="T10" fmla="*/ 2147483646 w 1754"/>
                  <a:gd name="T11" fmla="*/ 2147483646 h 1065"/>
                  <a:gd name="T12" fmla="*/ 2147483646 w 1754"/>
                  <a:gd name="T13" fmla="*/ 2147483646 h 1065"/>
                  <a:gd name="T14" fmla="*/ 2147483646 w 1754"/>
                  <a:gd name="T15" fmla="*/ 2147483646 h 1065"/>
                  <a:gd name="T16" fmla="*/ 2147483646 w 1754"/>
                  <a:gd name="T17" fmla="*/ 2147483646 h 1065"/>
                  <a:gd name="T18" fmla="*/ 2147483646 w 1754"/>
                  <a:gd name="T19" fmla="*/ 2147483646 h 1065"/>
                  <a:gd name="T20" fmla="*/ 2147483646 w 1754"/>
                  <a:gd name="T21" fmla="*/ 2147483646 h 1065"/>
                  <a:gd name="T22" fmla="*/ 2147483646 w 1754"/>
                  <a:gd name="T23" fmla="*/ 2147483646 h 1065"/>
                  <a:gd name="T24" fmla="*/ 2147483646 w 1754"/>
                  <a:gd name="T25" fmla="*/ 2147483646 h 1065"/>
                  <a:gd name="T26" fmla="*/ 2147483646 w 1754"/>
                  <a:gd name="T27" fmla="*/ 2147483646 h 1065"/>
                  <a:gd name="T28" fmla="*/ 2147483646 w 1754"/>
                  <a:gd name="T29" fmla="*/ 2147483646 h 1065"/>
                  <a:gd name="T30" fmla="*/ 2147483646 w 1754"/>
                  <a:gd name="T31" fmla="*/ 2147483646 h 1065"/>
                  <a:gd name="T32" fmla="*/ 2147483646 w 1754"/>
                  <a:gd name="T33" fmla="*/ 2147483646 h 1065"/>
                  <a:gd name="T34" fmla="*/ 0 w 1754"/>
                  <a:gd name="T35" fmla="*/ 2147483646 h 1065"/>
                  <a:gd name="T36" fmla="*/ 2147483646 w 1754"/>
                  <a:gd name="T37" fmla="*/ 2147483646 h 1065"/>
                  <a:gd name="T38" fmla="*/ 2147483646 w 1754"/>
                  <a:gd name="T39" fmla="*/ 0 h 1065"/>
                  <a:gd name="T40" fmla="*/ 2147483646 w 1754"/>
                  <a:gd name="T41" fmla="*/ 2147483646 h 1065"/>
                  <a:gd name="T42" fmla="*/ 2147483646 w 1754"/>
                  <a:gd name="T43" fmla="*/ 2147483646 h 1065"/>
                  <a:gd name="T44" fmla="*/ 2147483646 w 1754"/>
                  <a:gd name="T45" fmla="*/ 2147483646 h 1065"/>
                  <a:gd name="T46" fmla="*/ 2147483646 w 1754"/>
                  <a:gd name="T47" fmla="*/ 2147483646 h 106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754" h="1065">
                    <a:moveTo>
                      <a:pt x="1493" y="1065"/>
                    </a:moveTo>
                    <a:lnTo>
                      <a:pt x="1493" y="1065"/>
                    </a:lnTo>
                    <a:lnTo>
                      <a:pt x="1388" y="1065"/>
                    </a:lnTo>
                    <a:lnTo>
                      <a:pt x="1388" y="999"/>
                    </a:lnTo>
                    <a:lnTo>
                      <a:pt x="1493" y="999"/>
                    </a:lnTo>
                    <a:cubicBezTo>
                      <a:pt x="1519" y="999"/>
                      <a:pt x="1541" y="992"/>
                      <a:pt x="1554" y="981"/>
                    </a:cubicBezTo>
                    <a:cubicBezTo>
                      <a:pt x="1639" y="912"/>
                      <a:pt x="1687" y="813"/>
                      <a:pt x="1687" y="710"/>
                    </a:cubicBezTo>
                    <a:cubicBezTo>
                      <a:pt x="1687" y="522"/>
                      <a:pt x="1535" y="368"/>
                      <a:pt x="1347" y="366"/>
                    </a:cubicBezTo>
                    <a:cubicBezTo>
                      <a:pt x="1335" y="366"/>
                      <a:pt x="1324" y="359"/>
                      <a:pt x="1318" y="349"/>
                    </a:cubicBezTo>
                    <a:cubicBezTo>
                      <a:pt x="1221" y="175"/>
                      <a:pt x="1037" y="66"/>
                      <a:pt x="838" y="66"/>
                    </a:cubicBezTo>
                    <a:cubicBezTo>
                      <a:pt x="588" y="66"/>
                      <a:pt x="370" y="235"/>
                      <a:pt x="307" y="478"/>
                    </a:cubicBezTo>
                    <a:cubicBezTo>
                      <a:pt x="304" y="490"/>
                      <a:pt x="293" y="500"/>
                      <a:pt x="280" y="502"/>
                    </a:cubicBezTo>
                    <a:cubicBezTo>
                      <a:pt x="158" y="520"/>
                      <a:pt x="67" y="626"/>
                      <a:pt x="67" y="749"/>
                    </a:cubicBezTo>
                    <a:cubicBezTo>
                      <a:pt x="67" y="887"/>
                      <a:pt x="179" y="999"/>
                      <a:pt x="316" y="999"/>
                    </a:cubicBezTo>
                    <a:lnTo>
                      <a:pt x="1183" y="999"/>
                    </a:lnTo>
                    <a:lnTo>
                      <a:pt x="1183" y="1065"/>
                    </a:lnTo>
                    <a:lnTo>
                      <a:pt x="316" y="1065"/>
                    </a:lnTo>
                    <a:cubicBezTo>
                      <a:pt x="142" y="1065"/>
                      <a:pt x="0" y="923"/>
                      <a:pt x="0" y="749"/>
                    </a:cubicBezTo>
                    <a:cubicBezTo>
                      <a:pt x="0" y="601"/>
                      <a:pt x="105" y="472"/>
                      <a:pt x="248" y="440"/>
                    </a:cubicBezTo>
                    <a:cubicBezTo>
                      <a:pt x="325" y="180"/>
                      <a:pt x="565" y="0"/>
                      <a:pt x="838" y="0"/>
                    </a:cubicBezTo>
                    <a:cubicBezTo>
                      <a:pt x="1055" y="0"/>
                      <a:pt x="1256" y="114"/>
                      <a:pt x="1367" y="300"/>
                    </a:cubicBezTo>
                    <a:cubicBezTo>
                      <a:pt x="1582" y="313"/>
                      <a:pt x="1754" y="492"/>
                      <a:pt x="1754" y="710"/>
                    </a:cubicBezTo>
                    <a:cubicBezTo>
                      <a:pt x="1754" y="834"/>
                      <a:pt x="1697" y="951"/>
                      <a:pt x="1596" y="1033"/>
                    </a:cubicBezTo>
                    <a:cubicBezTo>
                      <a:pt x="1570" y="1054"/>
                      <a:pt x="1535" y="1065"/>
                      <a:pt x="1493" y="1065"/>
                    </a:cubicBez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4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52" name="Freeform 137">
                <a:extLst>
                  <a:ext uri="{FF2B5EF4-FFF2-40B4-BE49-F238E27FC236}">
                    <a16:creationId xmlns:a16="http://schemas.microsoft.com/office/drawing/2014/main" id="{DC9A5AD6-44B3-4FEA-AE11-9B1DFBC6C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3275" y="1441451"/>
                <a:ext cx="58738" cy="58738"/>
              </a:xfrm>
              <a:custGeom>
                <a:avLst/>
                <a:gdLst>
                  <a:gd name="T0" fmla="*/ 2147483646 w 139"/>
                  <a:gd name="T1" fmla="*/ 2147483646 h 139"/>
                  <a:gd name="T2" fmla="*/ 2147483646 w 139"/>
                  <a:gd name="T3" fmla="*/ 2147483646 h 139"/>
                  <a:gd name="T4" fmla="*/ 0 w 139"/>
                  <a:gd name="T5" fmla="*/ 2147483646 h 139"/>
                  <a:gd name="T6" fmla="*/ 2147483646 w 139"/>
                  <a:gd name="T7" fmla="*/ 0 h 139"/>
                  <a:gd name="T8" fmla="*/ 2147483646 w 139"/>
                  <a:gd name="T9" fmla="*/ 2147483646 h 139"/>
                  <a:gd name="T10" fmla="*/ 2147483646 w 139"/>
                  <a:gd name="T11" fmla="*/ 2147483646 h 1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9" h="139">
                    <a:moveTo>
                      <a:pt x="69" y="139"/>
                    </a:moveTo>
                    <a:lnTo>
                      <a:pt x="69" y="139"/>
                    </a:lnTo>
                    <a:cubicBezTo>
                      <a:pt x="31" y="139"/>
                      <a:pt x="0" y="108"/>
                      <a:pt x="0" y="70"/>
                    </a:cubicBezTo>
                    <a:cubicBezTo>
                      <a:pt x="0" y="32"/>
                      <a:pt x="31" y="0"/>
                      <a:pt x="69" y="0"/>
                    </a:cubicBezTo>
                    <a:cubicBezTo>
                      <a:pt x="108" y="0"/>
                      <a:pt x="139" y="32"/>
                      <a:pt x="139" y="70"/>
                    </a:cubicBezTo>
                    <a:cubicBezTo>
                      <a:pt x="139" y="108"/>
                      <a:pt x="108" y="139"/>
                      <a:pt x="69" y="139"/>
                    </a:cubicBez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4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53" name="Freeform 138">
                <a:extLst>
                  <a:ext uri="{FF2B5EF4-FFF2-40B4-BE49-F238E27FC236}">
                    <a16:creationId xmlns:a16="http://schemas.microsoft.com/office/drawing/2014/main" id="{90025106-831D-4725-A4D5-F5811330A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175" y="1441451"/>
                <a:ext cx="58738" cy="58738"/>
              </a:xfrm>
              <a:custGeom>
                <a:avLst/>
                <a:gdLst>
                  <a:gd name="T0" fmla="*/ 2147483646 w 139"/>
                  <a:gd name="T1" fmla="*/ 2147483646 h 139"/>
                  <a:gd name="T2" fmla="*/ 2147483646 w 139"/>
                  <a:gd name="T3" fmla="*/ 2147483646 h 139"/>
                  <a:gd name="T4" fmla="*/ 0 w 139"/>
                  <a:gd name="T5" fmla="*/ 2147483646 h 139"/>
                  <a:gd name="T6" fmla="*/ 2147483646 w 139"/>
                  <a:gd name="T7" fmla="*/ 0 h 139"/>
                  <a:gd name="T8" fmla="*/ 2147483646 w 139"/>
                  <a:gd name="T9" fmla="*/ 2147483646 h 139"/>
                  <a:gd name="T10" fmla="*/ 2147483646 w 139"/>
                  <a:gd name="T11" fmla="*/ 2147483646 h 1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9" h="139">
                    <a:moveTo>
                      <a:pt x="69" y="139"/>
                    </a:moveTo>
                    <a:lnTo>
                      <a:pt x="69" y="139"/>
                    </a:lnTo>
                    <a:cubicBezTo>
                      <a:pt x="31" y="139"/>
                      <a:pt x="0" y="108"/>
                      <a:pt x="0" y="70"/>
                    </a:cubicBezTo>
                    <a:cubicBezTo>
                      <a:pt x="0" y="32"/>
                      <a:pt x="31" y="0"/>
                      <a:pt x="69" y="0"/>
                    </a:cubicBezTo>
                    <a:cubicBezTo>
                      <a:pt x="108" y="0"/>
                      <a:pt x="139" y="32"/>
                      <a:pt x="139" y="70"/>
                    </a:cubicBezTo>
                    <a:cubicBezTo>
                      <a:pt x="139" y="108"/>
                      <a:pt x="108" y="139"/>
                      <a:pt x="69" y="139"/>
                    </a:cubicBez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4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54" name="Freeform 139">
                <a:extLst>
                  <a:ext uri="{FF2B5EF4-FFF2-40B4-BE49-F238E27FC236}">
                    <a16:creationId xmlns:a16="http://schemas.microsoft.com/office/drawing/2014/main" id="{BBD49E0F-22F5-4D3F-A558-DD2E8840DA5D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411663" y="1219201"/>
                <a:ext cx="95250" cy="95250"/>
              </a:xfrm>
              <a:custGeom>
                <a:avLst/>
                <a:gdLst>
                  <a:gd name="T0" fmla="*/ 2147483646 w 227"/>
                  <a:gd name="T1" fmla="*/ 2147483646 h 227"/>
                  <a:gd name="T2" fmla="*/ 2147483646 w 227"/>
                  <a:gd name="T3" fmla="*/ 2147483646 h 227"/>
                  <a:gd name="T4" fmla="*/ 2147483646 w 227"/>
                  <a:gd name="T5" fmla="*/ 2147483646 h 227"/>
                  <a:gd name="T6" fmla="*/ 2147483646 w 227"/>
                  <a:gd name="T7" fmla="*/ 2147483646 h 227"/>
                  <a:gd name="T8" fmla="*/ 2147483646 w 227"/>
                  <a:gd name="T9" fmla="*/ 2147483646 h 227"/>
                  <a:gd name="T10" fmla="*/ 2147483646 w 227"/>
                  <a:gd name="T11" fmla="*/ 2147483646 h 227"/>
                  <a:gd name="T12" fmla="*/ 2147483646 w 227"/>
                  <a:gd name="T13" fmla="*/ 2147483646 h 227"/>
                  <a:gd name="T14" fmla="*/ 2147483646 w 227"/>
                  <a:gd name="T15" fmla="*/ 2147483646 h 227"/>
                  <a:gd name="T16" fmla="*/ 0 w 227"/>
                  <a:gd name="T17" fmla="*/ 2147483646 h 227"/>
                  <a:gd name="T18" fmla="*/ 2147483646 w 227"/>
                  <a:gd name="T19" fmla="*/ 0 h 227"/>
                  <a:gd name="T20" fmla="*/ 2147483646 w 227"/>
                  <a:gd name="T21" fmla="*/ 2147483646 h 227"/>
                  <a:gd name="T22" fmla="*/ 2147483646 w 227"/>
                  <a:gd name="T23" fmla="*/ 2147483646 h 22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27" h="227">
                    <a:moveTo>
                      <a:pt x="113" y="53"/>
                    </a:moveTo>
                    <a:lnTo>
                      <a:pt x="113" y="53"/>
                    </a:lnTo>
                    <a:cubicBezTo>
                      <a:pt x="80" y="53"/>
                      <a:pt x="53" y="80"/>
                      <a:pt x="53" y="114"/>
                    </a:cubicBezTo>
                    <a:cubicBezTo>
                      <a:pt x="53" y="147"/>
                      <a:pt x="80" y="174"/>
                      <a:pt x="113" y="174"/>
                    </a:cubicBezTo>
                    <a:cubicBezTo>
                      <a:pt x="146" y="174"/>
                      <a:pt x="173" y="147"/>
                      <a:pt x="173" y="114"/>
                    </a:cubicBezTo>
                    <a:cubicBezTo>
                      <a:pt x="173" y="80"/>
                      <a:pt x="146" y="53"/>
                      <a:pt x="113" y="53"/>
                    </a:cubicBezTo>
                    <a:close/>
                    <a:moveTo>
                      <a:pt x="113" y="227"/>
                    </a:moveTo>
                    <a:lnTo>
                      <a:pt x="113" y="227"/>
                    </a:lnTo>
                    <a:cubicBezTo>
                      <a:pt x="51" y="227"/>
                      <a:pt x="0" y="176"/>
                      <a:pt x="0" y="114"/>
                    </a:cubicBezTo>
                    <a:cubicBezTo>
                      <a:pt x="0" y="51"/>
                      <a:pt x="51" y="0"/>
                      <a:pt x="113" y="0"/>
                    </a:cubicBezTo>
                    <a:cubicBezTo>
                      <a:pt x="176" y="0"/>
                      <a:pt x="227" y="51"/>
                      <a:pt x="227" y="114"/>
                    </a:cubicBezTo>
                    <a:cubicBezTo>
                      <a:pt x="227" y="176"/>
                      <a:pt x="176" y="227"/>
                      <a:pt x="113" y="227"/>
                    </a:cubicBez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4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55" name="Freeform 140">
                <a:extLst>
                  <a:ext uri="{FF2B5EF4-FFF2-40B4-BE49-F238E27FC236}">
                    <a16:creationId xmlns:a16="http://schemas.microsoft.com/office/drawing/2014/main" id="{C2CE5E5F-809B-4ABC-BDC6-CA91258A53A9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530725" y="1120776"/>
                <a:ext cx="74613" cy="73025"/>
              </a:xfrm>
              <a:custGeom>
                <a:avLst/>
                <a:gdLst>
                  <a:gd name="T0" fmla="*/ 2147483646 w 176"/>
                  <a:gd name="T1" fmla="*/ 2147483646 h 176"/>
                  <a:gd name="T2" fmla="*/ 2147483646 w 176"/>
                  <a:gd name="T3" fmla="*/ 2147483646 h 176"/>
                  <a:gd name="T4" fmla="*/ 2147483646 w 176"/>
                  <a:gd name="T5" fmla="*/ 2147483646 h 176"/>
                  <a:gd name="T6" fmla="*/ 2147483646 w 176"/>
                  <a:gd name="T7" fmla="*/ 2147483646 h 176"/>
                  <a:gd name="T8" fmla="*/ 2147483646 w 176"/>
                  <a:gd name="T9" fmla="*/ 2147483646 h 176"/>
                  <a:gd name="T10" fmla="*/ 2147483646 w 176"/>
                  <a:gd name="T11" fmla="*/ 2147483646 h 176"/>
                  <a:gd name="T12" fmla="*/ 2147483646 w 176"/>
                  <a:gd name="T13" fmla="*/ 2147483646 h 176"/>
                  <a:gd name="T14" fmla="*/ 2147483646 w 176"/>
                  <a:gd name="T15" fmla="*/ 2147483646 h 176"/>
                  <a:gd name="T16" fmla="*/ 0 w 176"/>
                  <a:gd name="T17" fmla="*/ 2147483646 h 176"/>
                  <a:gd name="T18" fmla="*/ 2147483646 w 176"/>
                  <a:gd name="T19" fmla="*/ 0 h 176"/>
                  <a:gd name="T20" fmla="*/ 2147483646 w 176"/>
                  <a:gd name="T21" fmla="*/ 2147483646 h 176"/>
                  <a:gd name="T22" fmla="*/ 2147483646 w 176"/>
                  <a:gd name="T23" fmla="*/ 2147483646 h 17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6" h="176">
                    <a:moveTo>
                      <a:pt x="88" y="54"/>
                    </a:moveTo>
                    <a:lnTo>
                      <a:pt x="88" y="54"/>
                    </a:lnTo>
                    <a:cubicBezTo>
                      <a:pt x="69" y="54"/>
                      <a:pt x="53" y="69"/>
                      <a:pt x="53" y="88"/>
                    </a:cubicBezTo>
                    <a:cubicBezTo>
                      <a:pt x="53" y="107"/>
                      <a:pt x="69" y="123"/>
                      <a:pt x="88" y="123"/>
                    </a:cubicBezTo>
                    <a:cubicBezTo>
                      <a:pt x="107" y="123"/>
                      <a:pt x="122" y="107"/>
                      <a:pt x="122" y="88"/>
                    </a:cubicBezTo>
                    <a:cubicBezTo>
                      <a:pt x="122" y="69"/>
                      <a:pt x="107" y="54"/>
                      <a:pt x="88" y="54"/>
                    </a:cubicBezTo>
                    <a:close/>
                    <a:moveTo>
                      <a:pt x="88" y="176"/>
                    </a:moveTo>
                    <a:lnTo>
                      <a:pt x="88" y="176"/>
                    </a:lnTo>
                    <a:cubicBezTo>
                      <a:pt x="39" y="176"/>
                      <a:pt x="0" y="137"/>
                      <a:pt x="0" y="88"/>
                    </a:cubicBezTo>
                    <a:cubicBezTo>
                      <a:pt x="0" y="40"/>
                      <a:pt x="39" y="0"/>
                      <a:pt x="88" y="0"/>
                    </a:cubicBezTo>
                    <a:cubicBezTo>
                      <a:pt x="136" y="0"/>
                      <a:pt x="176" y="40"/>
                      <a:pt x="176" y="88"/>
                    </a:cubicBezTo>
                    <a:cubicBezTo>
                      <a:pt x="176" y="137"/>
                      <a:pt x="136" y="176"/>
                      <a:pt x="88" y="176"/>
                    </a:cubicBez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4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56" name="Freeform 141">
                <a:extLst>
                  <a:ext uri="{FF2B5EF4-FFF2-40B4-BE49-F238E27FC236}">
                    <a16:creationId xmlns:a16="http://schemas.microsoft.com/office/drawing/2014/main" id="{BE5D0F18-64D4-4E44-88CB-D8024EDE3981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457700" y="1355726"/>
                <a:ext cx="73025" cy="74613"/>
              </a:xfrm>
              <a:custGeom>
                <a:avLst/>
                <a:gdLst>
                  <a:gd name="T0" fmla="*/ 2147483646 w 176"/>
                  <a:gd name="T1" fmla="*/ 2147483646 h 176"/>
                  <a:gd name="T2" fmla="*/ 2147483646 w 176"/>
                  <a:gd name="T3" fmla="*/ 2147483646 h 176"/>
                  <a:gd name="T4" fmla="*/ 2147483646 w 176"/>
                  <a:gd name="T5" fmla="*/ 2147483646 h 176"/>
                  <a:gd name="T6" fmla="*/ 2147483646 w 176"/>
                  <a:gd name="T7" fmla="*/ 2147483646 h 176"/>
                  <a:gd name="T8" fmla="*/ 2147483646 w 176"/>
                  <a:gd name="T9" fmla="*/ 2147483646 h 176"/>
                  <a:gd name="T10" fmla="*/ 2147483646 w 176"/>
                  <a:gd name="T11" fmla="*/ 2147483646 h 176"/>
                  <a:gd name="T12" fmla="*/ 2147483646 w 176"/>
                  <a:gd name="T13" fmla="*/ 2147483646 h 176"/>
                  <a:gd name="T14" fmla="*/ 2147483646 w 176"/>
                  <a:gd name="T15" fmla="*/ 2147483646 h 176"/>
                  <a:gd name="T16" fmla="*/ 0 w 176"/>
                  <a:gd name="T17" fmla="*/ 2147483646 h 176"/>
                  <a:gd name="T18" fmla="*/ 2147483646 w 176"/>
                  <a:gd name="T19" fmla="*/ 0 h 176"/>
                  <a:gd name="T20" fmla="*/ 2147483646 w 176"/>
                  <a:gd name="T21" fmla="*/ 2147483646 h 176"/>
                  <a:gd name="T22" fmla="*/ 2147483646 w 176"/>
                  <a:gd name="T23" fmla="*/ 2147483646 h 17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6" h="176">
                    <a:moveTo>
                      <a:pt x="88" y="53"/>
                    </a:moveTo>
                    <a:lnTo>
                      <a:pt x="88" y="53"/>
                    </a:lnTo>
                    <a:cubicBezTo>
                      <a:pt x="69" y="53"/>
                      <a:pt x="54" y="69"/>
                      <a:pt x="54" y="88"/>
                    </a:cubicBezTo>
                    <a:cubicBezTo>
                      <a:pt x="54" y="107"/>
                      <a:pt x="69" y="123"/>
                      <a:pt x="88" y="123"/>
                    </a:cubicBezTo>
                    <a:cubicBezTo>
                      <a:pt x="108" y="123"/>
                      <a:pt x="123" y="107"/>
                      <a:pt x="123" y="88"/>
                    </a:cubicBezTo>
                    <a:cubicBezTo>
                      <a:pt x="123" y="69"/>
                      <a:pt x="108" y="53"/>
                      <a:pt x="88" y="53"/>
                    </a:cubicBezTo>
                    <a:close/>
                    <a:moveTo>
                      <a:pt x="88" y="176"/>
                    </a:moveTo>
                    <a:lnTo>
                      <a:pt x="88" y="176"/>
                    </a:lnTo>
                    <a:cubicBezTo>
                      <a:pt x="40" y="176"/>
                      <a:pt x="0" y="137"/>
                      <a:pt x="0" y="88"/>
                    </a:cubicBezTo>
                    <a:cubicBezTo>
                      <a:pt x="0" y="40"/>
                      <a:pt x="40" y="0"/>
                      <a:pt x="88" y="0"/>
                    </a:cubicBezTo>
                    <a:cubicBezTo>
                      <a:pt x="137" y="0"/>
                      <a:pt x="176" y="40"/>
                      <a:pt x="176" y="88"/>
                    </a:cubicBezTo>
                    <a:cubicBezTo>
                      <a:pt x="176" y="137"/>
                      <a:pt x="137" y="176"/>
                      <a:pt x="88" y="176"/>
                    </a:cubicBez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4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57" name="Freeform 142">
                <a:extLst>
                  <a:ext uri="{FF2B5EF4-FFF2-40B4-BE49-F238E27FC236}">
                    <a16:creationId xmlns:a16="http://schemas.microsoft.com/office/drawing/2014/main" id="{5CCF5F56-546F-44F7-8794-F01CCBC3E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1975" y="1127126"/>
                <a:ext cx="47625" cy="47625"/>
              </a:xfrm>
              <a:custGeom>
                <a:avLst/>
                <a:gdLst>
                  <a:gd name="T0" fmla="*/ 2147483646 w 113"/>
                  <a:gd name="T1" fmla="*/ 2147483646 h 114"/>
                  <a:gd name="T2" fmla="*/ 2147483646 w 113"/>
                  <a:gd name="T3" fmla="*/ 2147483646 h 114"/>
                  <a:gd name="T4" fmla="*/ 2147483646 w 113"/>
                  <a:gd name="T5" fmla="*/ 2147483646 h 114"/>
                  <a:gd name="T6" fmla="*/ 0 w 113"/>
                  <a:gd name="T7" fmla="*/ 2147483646 h 114"/>
                  <a:gd name="T8" fmla="*/ 2147483646 w 113"/>
                  <a:gd name="T9" fmla="*/ 0 h 114"/>
                  <a:gd name="T10" fmla="*/ 2147483646 w 113"/>
                  <a:gd name="T11" fmla="*/ 2147483646 h 1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3" h="114">
                    <a:moveTo>
                      <a:pt x="113" y="57"/>
                    </a:moveTo>
                    <a:lnTo>
                      <a:pt x="113" y="57"/>
                    </a:lnTo>
                    <a:cubicBezTo>
                      <a:pt x="113" y="88"/>
                      <a:pt x="88" y="114"/>
                      <a:pt x="56" y="114"/>
                    </a:cubicBezTo>
                    <a:cubicBezTo>
                      <a:pt x="25" y="114"/>
                      <a:pt x="0" y="88"/>
                      <a:pt x="0" y="57"/>
                    </a:cubicBezTo>
                    <a:cubicBezTo>
                      <a:pt x="0" y="26"/>
                      <a:pt x="25" y="0"/>
                      <a:pt x="56" y="0"/>
                    </a:cubicBezTo>
                    <a:cubicBezTo>
                      <a:pt x="88" y="0"/>
                      <a:pt x="113" y="26"/>
                      <a:pt x="113" y="57"/>
                    </a:cubicBez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4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58" name="Freeform 143">
                <a:extLst>
                  <a:ext uri="{FF2B5EF4-FFF2-40B4-BE49-F238E27FC236}">
                    <a16:creationId xmlns:a16="http://schemas.microsoft.com/office/drawing/2014/main" id="{A71B9A44-18B1-438E-9599-5AF220943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4988" y="1301751"/>
                <a:ext cx="47625" cy="47625"/>
              </a:xfrm>
              <a:custGeom>
                <a:avLst/>
                <a:gdLst>
                  <a:gd name="T0" fmla="*/ 2147483646 w 113"/>
                  <a:gd name="T1" fmla="*/ 2147483646 h 113"/>
                  <a:gd name="T2" fmla="*/ 2147483646 w 113"/>
                  <a:gd name="T3" fmla="*/ 2147483646 h 113"/>
                  <a:gd name="T4" fmla="*/ 2147483646 w 113"/>
                  <a:gd name="T5" fmla="*/ 2147483646 h 113"/>
                  <a:gd name="T6" fmla="*/ 0 w 113"/>
                  <a:gd name="T7" fmla="*/ 2147483646 h 113"/>
                  <a:gd name="T8" fmla="*/ 2147483646 w 113"/>
                  <a:gd name="T9" fmla="*/ 0 h 113"/>
                  <a:gd name="T10" fmla="*/ 2147483646 w 113"/>
                  <a:gd name="T11" fmla="*/ 2147483646 h 1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3" h="113">
                    <a:moveTo>
                      <a:pt x="113" y="57"/>
                    </a:moveTo>
                    <a:lnTo>
                      <a:pt x="113" y="57"/>
                    </a:lnTo>
                    <a:cubicBezTo>
                      <a:pt x="113" y="88"/>
                      <a:pt x="88" y="113"/>
                      <a:pt x="56" y="113"/>
                    </a:cubicBezTo>
                    <a:cubicBezTo>
                      <a:pt x="25" y="113"/>
                      <a:pt x="0" y="88"/>
                      <a:pt x="0" y="57"/>
                    </a:cubicBezTo>
                    <a:cubicBezTo>
                      <a:pt x="0" y="25"/>
                      <a:pt x="25" y="0"/>
                      <a:pt x="56" y="0"/>
                    </a:cubicBezTo>
                    <a:cubicBezTo>
                      <a:pt x="88" y="0"/>
                      <a:pt x="113" y="25"/>
                      <a:pt x="113" y="57"/>
                    </a:cubicBez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4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59" name="Freeform 144">
                <a:extLst>
                  <a:ext uri="{FF2B5EF4-FFF2-40B4-BE49-F238E27FC236}">
                    <a16:creationId xmlns:a16="http://schemas.microsoft.com/office/drawing/2014/main" id="{B6DB90A8-B761-442D-981A-A5BEAF125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4063" y="1322388"/>
                <a:ext cx="47625" cy="47625"/>
              </a:xfrm>
              <a:custGeom>
                <a:avLst/>
                <a:gdLst>
                  <a:gd name="T0" fmla="*/ 2147483646 w 114"/>
                  <a:gd name="T1" fmla="*/ 2147483646 h 113"/>
                  <a:gd name="T2" fmla="*/ 2147483646 w 114"/>
                  <a:gd name="T3" fmla="*/ 2147483646 h 113"/>
                  <a:gd name="T4" fmla="*/ 2147483646 w 114"/>
                  <a:gd name="T5" fmla="*/ 2147483646 h 113"/>
                  <a:gd name="T6" fmla="*/ 0 w 114"/>
                  <a:gd name="T7" fmla="*/ 2147483646 h 113"/>
                  <a:gd name="T8" fmla="*/ 2147483646 w 114"/>
                  <a:gd name="T9" fmla="*/ 0 h 113"/>
                  <a:gd name="T10" fmla="*/ 2147483646 w 114"/>
                  <a:gd name="T11" fmla="*/ 2147483646 h 1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4" h="113">
                    <a:moveTo>
                      <a:pt x="114" y="56"/>
                    </a:moveTo>
                    <a:lnTo>
                      <a:pt x="114" y="56"/>
                    </a:lnTo>
                    <a:cubicBezTo>
                      <a:pt x="114" y="88"/>
                      <a:pt x="89" y="113"/>
                      <a:pt x="57" y="113"/>
                    </a:cubicBezTo>
                    <a:cubicBezTo>
                      <a:pt x="26" y="113"/>
                      <a:pt x="0" y="88"/>
                      <a:pt x="0" y="56"/>
                    </a:cubicBezTo>
                    <a:cubicBezTo>
                      <a:pt x="0" y="25"/>
                      <a:pt x="26" y="0"/>
                      <a:pt x="57" y="0"/>
                    </a:cubicBezTo>
                    <a:cubicBezTo>
                      <a:pt x="89" y="0"/>
                      <a:pt x="114" y="25"/>
                      <a:pt x="114" y="56"/>
                    </a:cubicBez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4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0" name="Freeform 145">
                <a:extLst>
                  <a:ext uri="{FF2B5EF4-FFF2-40B4-BE49-F238E27FC236}">
                    <a16:creationId xmlns:a16="http://schemas.microsoft.com/office/drawing/2014/main" id="{9AF5A1D5-9123-4686-B677-1168EBE01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9925" y="1169988"/>
                <a:ext cx="76200" cy="79375"/>
              </a:xfrm>
              <a:custGeom>
                <a:avLst/>
                <a:gdLst>
                  <a:gd name="T0" fmla="*/ 2147483646 w 181"/>
                  <a:gd name="T1" fmla="*/ 2147483646 h 189"/>
                  <a:gd name="T2" fmla="*/ 2147483646 w 181"/>
                  <a:gd name="T3" fmla="*/ 2147483646 h 189"/>
                  <a:gd name="T4" fmla="*/ 0 w 181"/>
                  <a:gd name="T5" fmla="*/ 2147483646 h 189"/>
                  <a:gd name="T6" fmla="*/ 2147483646 w 181"/>
                  <a:gd name="T7" fmla="*/ 0 h 189"/>
                  <a:gd name="T8" fmla="*/ 2147483646 w 181"/>
                  <a:gd name="T9" fmla="*/ 2147483646 h 189"/>
                  <a:gd name="T10" fmla="*/ 2147483646 w 181"/>
                  <a:gd name="T11" fmla="*/ 2147483646 h 18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1" h="189">
                    <a:moveTo>
                      <a:pt x="29" y="189"/>
                    </a:moveTo>
                    <a:lnTo>
                      <a:pt x="29" y="189"/>
                    </a:lnTo>
                    <a:lnTo>
                      <a:pt x="0" y="162"/>
                    </a:lnTo>
                    <a:lnTo>
                      <a:pt x="152" y="0"/>
                    </a:lnTo>
                    <a:lnTo>
                      <a:pt x="181" y="27"/>
                    </a:lnTo>
                    <a:lnTo>
                      <a:pt x="29" y="189"/>
                    </a:ln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4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1" name="Freeform 146">
                <a:extLst>
                  <a:ext uri="{FF2B5EF4-FFF2-40B4-BE49-F238E27FC236}">
                    <a16:creationId xmlns:a16="http://schemas.microsoft.com/office/drawing/2014/main" id="{03A5FC41-9DD4-4E99-80D7-48FB381CE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0875" y="1300163"/>
                <a:ext cx="33338" cy="68263"/>
              </a:xfrm>
              <a:custGeom>
                <a:avLst/>
                <a:gdLst>
                  <a:gd name="T0" fmla="*/ 2147483646 w 81"/>
                  <a:gd name="T1" fmla="*/ 2147483646 h 163"/>
                  <a:gd name="T2" fmla="*/ 2147483646 w 81"/>
                  <a:gd name="T3" fmla="*/ 2147483646 h 163"/>
                  <a:gd name="T4" fmla="*/ 0 w 81"/>
                  <a:gd name="T5" fmla="*/ 2147483646 h 163"/>
                  <a:gd name="T6" fmla="*/ 2147483646 w 81"/>
                  <a:gd name="T7" fmla="*/ 0 h 163"/>
                  <a:gd name="T8" fmla="*/ 2147483646 w 81"/>
                  <a:gd name="T9" fmla="*/ 2147483646 h 163"/>
                  <a:gd name="T10" fmla="*/ 2147483646 w 81"/>
                  <a:gd name="T11" fmla="*/ 2147483646 h 16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1" h="163">
                    <a:moveTo>
                      <a:pt x="42" y="163"/>
                    </a:moveTo>
                    <a:lnTo>
                      <a:pt x="42" y="163"/>
                    </a:lnTo>
                    <a:lnTo>
                      <a:pt x="0" y="11"/>
                    </a:lnTo>
                    <a:lnTo>
                      <a:pt x="38" y="0"/>
                    </a:lnTo>
                    <a:lnTo>
                      <a:pt x="81" y="152"/>
                    </a:lnTo>
                    <a:lnTo>
                      <a:pt x="42" y="163"/>
                    </a:ln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4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2" name="Freeform 147">
                <a:extLst>
                  <a:ext uri="{FF2B5EF4-FFF2-40B4-BE49-F238E27FC236}">
                    <a16:creationId xmlns:a16="http://schemas.microsoft.com/office/drawing/2014/main" id="{6136D5AA-DFA9-4637-885F-B57BDB166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788" y="1158876"/>
                <a:ext cx="23813" cy="28575"/>
              </a:xfrm>
              <a:custGeom>
                <a:avLst/>
                <a:gdLst>
                  <a:gd name="T0" fmla="*/ 2147483646 w 58"/>
                  <a:gd name="T1" fmla="*/ 2147483646 h 67"/>
                  <a:gd name="T2" fmla="*/ 2147483646 w 58"/>
                  <a:gd name="T3" fmla="*/ 2147483646 h 67"/>
                  <a:gd name="T4" fmla="*/ 2147483646 w 58"/>
                  <a:gd name="T5" fmla="*/ 2147483646 h 67"/>
                  <a:gd name="T6" fmla="*/ 2147483646 w 58"/>
                  <a:gd name="T7" fmla="*/ 2147483646 h 67"/>
                  <a:gd name="T8" fmla="*/ 2147483646 w 58"/>
                  <a:gd name="T9" fmla="*/ 2147483646 h 67"/>
                  <a:gd name="T10" fmla="*/ 2147483646 w 58"/>
                  <a:gd name="T11" fmla="*/ 2147483646 h 67"/>
                  <a:gd name="T12" fmla="*/ 2147483646 w 58"/>
                  <a:gd name="T13" fmla="*/ 2147483646 h 67"/>
                  <a:gd name="T14" fmla="*/ 2147483646 w 58"/>
                  <a:gd name="T15" fmla="*/ 2147483646 h 67"/>
                  <a:gd name="T16" fmla="*/ 2147483646 w 58"/>
                  <a:gd name="T17" fmla="*/ 2147483646 h 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8" h="67">
                    <a:moveTo>
                      <a:pt x="35" y="67"/>
                    </a:moveTo>
                    <a:lnTo>
                      <a:pt x="35" y="67"/>
                    </a:lnTo>
                    <a:cubicBezTo>
                      <a:pt x="28" y="67"/>
                      <a:pt x="21" y="63"/>
                      <a:pt x="18" y="56"/>
                    </a:cubicBezTo>
                    <a:lnTo>
                      <a:pt x="5" y="33"/>
                    </a:lnTo>
                    <a:cubicBezTo>
                      <a:pt x="0" y="23"/>
                      <a:pt x="3" y="11"/>
                      <a:pt x="13" y="6"/>
                    </a:cubicBezTo>
                    <a:cubicBezTo>
                      <a:pt x="23" y="0"/>
                      <a:pt x="35" y="4"/>
                      <a:pt x="40" y="14"/>
                    </a:cubicBezTo>
                    <a:lnTo>
                      <a:pt x="53" y="37"/>
                    </a:lnTo>
                    <a:cubicBezTo>
                      <a:pt x="58" y="47"/>
                      <a:pt x="54" y="59"/>
                      <a:pt x="45" y="64"/>
                    </a:cubicBezTo>
                    <a:cubicBezTo>
                      <a:pt x="42" y="66"/>
                      <a:pt x="38" y="67"/>
                      <a:pt x="35" y="67"/>
                    </a:cubicBez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4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3" name="Freeform 148">
                <a:extLst>
                  <a:ext uri="{FF2B5EF4-FFF2-40B4-BE49-F238E27FC236}">
                    <a16:creationId xmlns:a16="http://schemas.microsoft.com/office/drawing/2014/main" id="{65A7E924-B14A-4AB1-8E6B-09CA8E0F4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488" y="1184276"/>
                <a:ext cx="28575" cy="34925"/>
              </a:xfrm>
              <a:custGeom>
                <a:avLst/>
                <a:gdLst>
                  <a:gd name="T0" fmla="*/ 2147483646 w 66"/>
                  <a:gd name="T1" fmla="*/ 2147483646 h 81"/>
                  <a:gd name="T2" fmla="*/ 2147483646 w 66"/>
                  <a:gd name="T3" fmla="*/ 2147483646 h 81"/>
                  <a:gd name="T4" fmla="*/ 2147483646 w 66"/>
                  <a:gd name="T5" fmla="*/ 2147483646 h 81"/>
                  <a:gd name="T6" fmla="*/ 2147483646 w 66"/>
                  <a:gd name="T7" fmla="*/ 2147483646 h 81"/>
                  <a:gd name="T8" fmla="*/ 2147483646 w 66"/>
                  <a:gd name="T9" fmla="*/ 2147483646 h 81"/>
                  <a:gd name="T10" fmla="*/ 2147483646 w 66"/>
                  <a:gd name="T11" fmla="*/ 2147483646 h 81"/>
                  <a:gd name="T12" fmla="*/ 2147483646 w 66"/>
                  <a:gd name="T13" fmla="*/ 2147483646 h 81"/>
                  <a:gd name="T14" fmla="*/ 2147483646 w 66"/>
                  <a:gd name="T15" fmla="*/ 2147483646 h 81"/>
                  <a:gd name="T16" fmla="*/ 2147483646 w 66"/>
                  <a:gd name="T17" fmla="*/ 2147483646 h 8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43" y="81"/>
                    </a:moveTo>
                    <a:lnTo>
                      <a:pt x="43" y="81"/>
                    </a:lnTo>
                    <a:cubicBezTo>
                      <a:pt x="36" y="81"/>
                      <a:pt x="29" y="77"/>
                      <a:pt x="25" y="70"/>
                    </a:cubicBezTo>
                    <a:lnTo>
                      <a:pt x="5" y="33"/>
                    </a:lnTo>
                    <a:cubicBezTo>
                      <a:pt x="0" y="23"/>
                      <a:pt x="3" y="11"/>
                      <a:pt x="13" y="6"/>
                    </a:cubicBezTo>
                    <a:cubicBezTo>
                      <a:pt x="23" y="0"/>
                      <a:pt x="35" y="4"/>
                      <a:pt x="40" y="14"/>
                    </a:cubicBezTo>
                    <a:lnTo>
                      <a:pt x="61" y="51"/>
                    </a:lnTo>
                    <a:cubicBezTo>
                      <a:pt x="66" y="61"/>
                      <a:pt x="62" y="73"/>
                      <a:pt x="53" y="78"/>
                    </a:cubicBezTo>
                    <a:cubicBezTo>
                      <a:pt x="50" y="80"/>
                      <a:pt x="46" y="81"/>
                      <a:pt x="43" y="81"/>
                    </a:cubicBez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4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4" name="Freeform 149">
                <a:extLst>
                  <a:ext uri="{FF2B5EF4-FFF2-40B4-BE49-F238E27FC236}">
                    <a16:creationId xmlns:a16="http://schemas.microsoft.com/office/drawing/2014/main" id="{A4D1BFCC-3A9A-403F-8226-3E995541C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5950" y="1216026"/>
                <a:ext cx="25400" cy="28575"/>
              </a:xfrm>
              <a:custGeom>
                <a:avLst/>
                <a:gdLst>
                  <a:gd name="T0" fmla="*/ 2147483646 w 58"/>
                  <a:gd name="T1" fmla="*/ 2147483646 h 67"/>
                  <a:gd name="T2" fmla="*/ 2147483646 w 58"/>
                  <a:gd name="T3" fmla="*/ 2147483646 h 67"/>
                  <a:gd name="T4" fmla="*/ 2147483646 w 58"/>
                  <a:gd name="T5" fmla="*/ 2147483646 h 67"/>
                  <a:gd name="T6" fmla="*/ 2147483646 w 58"/>
                  <a:gd name="T7" fmla="*/ 2147483646 h 67"/>
                  <a:gd name="T8" fmla="*/ 2147483646 w 58"/>
                  <a:gd name="T9" fmla="*/ 2147483646 h 67"/>
                  <a:gd name="T10" fmla="*/ 2147483646 w 58"/>
                  <a:gd name="T11" fmla="*/ 2147483646 h 67"/>
                  <a:gd name="T12" fmla="*/ 2147483646 w 58"/>
                  <a:gd name="T13" fmla="*/ 2147483646 h 67"/>
                  <a:gd name="T14" fmla="*/ 2147483646 w 58"/>
                  <a:gd name="T15" fmla="*/ 2147483646 h 67"/>
                  <a:gd name="T16" fmla="*/ 2147483646 w 58"/>
                  <a:gd name="T17" fmla="*/ 2147483646 h 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8" h="67">
                    <a:moveTo>
                      <a:pt x="35" y="67"/>
                    </a:moveTo>
                    <a:lnTo>
                      <a:pt x="35" y="67"/>
                    </a:lnTo>
                    <a:cubicBezTo>
                      <a:pt x="28" y="67"/>
                      <a:pt x="21" y="63"/>
                      <a:pt x="18" y="56"/>
                    </a:cubicBezTo>
                    <a:lnTo>
                      <a:pt x="5" y="33"/>
                    </a:lnTo>
                    <a:cubicBezTo>
                      <a:pt x="0" y="23"/>
                      <a:pt x="3" y="11"/>
                      <a:pt x="13" y="6"/>
                    </a:cubicBezTo>
                    <a:cubicBezTo>
                      <a:pt x="23" y="0"/>
                      <a:pt x="35" y="4"/>
                      <a:pt x="40" y="14"/>
                    </a:cubicBezTo>
                    <a:lnTo>
                      <a:pt x="53" y="37"/>
                    </a:lnTo>
                    <a:cubicBezTo>
                      <a:pt x="58" y="47"/>
                      <a:pt x="55" y="59"/>
                      <a:pt x="45" y="64"/>
                    </a:cubicBezTo>
                    <a:cubicBezTo>
                      <a:pt x="42" y="66"/>
                      <a:pt x="39" y="67"/>
                      <a:pt x="35" y="67"/>
                    </a:cubicBez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4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5" name="Freeform 150">
                <a:extLst>
                  <a:ext uri="{FF2B5EF4-FFF2-40B4-BE49-F238E27FC236}">
                    <a16:creationId xmlns:a16="http://schemas.microsoft.com/office/drawing/2014/main" id="{EDD329F2-9EB5-4A93-99E5-34CB22BCA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6738" y="1296988"/>
                <a:ext cx="28575" cy="23813"/>
              </a:xfrm>
              <a:custGeom>
                <a:avLst/>
                <a:gdLst>
                  <a:gd name="T0" fmla="*/ 2147483646 w 68"/>
                  <a:gd name="T1" fmla="*/ 2147483646 h 57"/>
                  <a:gd name="T2" fmla="*/ 2147483646 w 68"/>
                  <a:gd name="T3" fmla="*/ 2147483646 h 57"/>
                  <a:gd name="T4" fmla="*/ 2147483646 w 68"/>
                  <a:gd name="T5" fmla="*/ 2147483646 h 57"/>
                  <a:gd name="T6" fmla="*/ 2147483646 w 68"/>
                  <a:gd name="T7" fmla="*/ 2147483646 h 57"/>
                  <a:gd name="T8" fmla="*/ 2147483646 w 68"/>
                  <a:gd name="T9" fmla="*/ 2147483646 h 57"/>
                  <a:gd name="T10" fmla="*/ 2147483646 w 68"/>
                  <a:gd name="T11" fmla="*/ 2147483646 h 57"/>
                  <a:gd name="T12" fmla="*/ 2147483646 w 68"/>
                  <a:gd name="T13" fmla="*/ 2147483646 h 57"/>
                  <a:gd name="T14" fmla="*/ 2147483646 w 68"/>
                  <a:gd name="T15" fmla="*/ 2147483646 h 57"/>
                  <a:gd name="T16" fmla="*/ 2147483646 w 68"/>
                  <a:gd name="T17" fmla="*/ 2147483646 h 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8" h="57">
                    <a:moveTo>
                      <a:pt x="23" y="57"/>
                    </a:moveTo>
                    <a:lnTo>
                      <a:pt x="23" y="57"/>
                    </a:lnTo>
                    <a:cubicBezTo>
                      <a:pt x="16" y="57"/>
                      <a:pt x="10" y="54"/>
                      <a:pt x="6" y="47"/>
                    </a:cubicBezTo>
                    <a:cubicBezTo>
                      <a:pt x="0" y="38"/>
                      <a:pt x="3" y="26"/>
                      <a:pt x="12" y="20"/>
                    </a:cubicBezTo>
                    <a:lnTo>
                      <a:pt x="35" y="6"/>
                    </a:lnTo>
                    <a:cubicBezTo>
                      <a:pt x="45" y="0"/>
                      <a:pt x="57" y="3"/>
                      <a:pt x="63" y="13"/>
                    </a:cubicBezTo>
                    <a:cubicBezTo>
                      <a:pt x="68" y="22"/>
                      <a:pt x="65" y="34"/>
                      <a:pt x="56" y="40"/>
                    </a:cubicBezTo>
                    <a:lnTo>
                      <a:pt x="33" y="54"/>
                    </a:lnTo>
                    <a:cubicBezTo>
                      <a:pt x="30" y="56"/>
                      <a:pt x="26" y="57"/>
                      <a:pt x="23" y="57"/>
                    </a:cubicBez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4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6" name="Freeform 151">
                <a:extLst>
                  <a:ext uri="{FF2B5EF4-FFF2-40B4-BE49-F238E27FC236}">
                    <a16:creationId xmlns:a16="http://schemas.microsoft.com/office/drawing/2014/main" id="{368F647F-D830-4B73-BDE9-390B06BDE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488" y="1276351"/>
                <a:ext cx="28575" cy="23813"/>
              </a:xfrm>
              <a:custGeom>
                <a:avLst/>
                <a:gdLst>
                  <a:gd name="T0" fmla="*/ 2147483646 w 68"/>
                  <a:gd name="T1" fmla="*/ 2147483646 h 57"/>
                  <a:gd name="T2" fmla="*/ 2147483646 w 68"/>
                  <a:gd name="T3" fmla="*/ 2147483646 h 57"/>
                  <a:gd name="T4" fmla="*/ 2147483646 w 68"/>
                  <a:gd name="T5" fmla="*/ 2147483646 h 57"/>
                  <a:gd name="T6" fmla="*/ 2147483646 w 68"/>
                  <a:gd name="T7" fmla="*/ 2147483646 h 57"/>
                  <a:gd name="T8" fmla="*/ 2147483646 w 68"/>
                  <a:gd name="T9" fmla="*/ 2147483646 h 57"/>
                  <a:gd name="T10" fmla="*/ 2147483646 w 68"/>
                  <a:gd name="T11" fmla="*/ 2147483646 h 57"/>
                  <a:gd name="T12" fmla="*/ 2147483646 w 68"/>
                  <a:gd name="T13" fmla="*/ 2147483646 h 57"/>
                  <a:gd name="T14" fmla="*/ 2147483646 w 68"/>
                  <a:gd name="T15" fmla="*/ 2147483646 h 57"/>
                  <a:gd name="T16" fmla="*/ 2147483646 w 68"/>
                  <a:gd name="T17" fmla="*/ 2147483646 h 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8" h="57">
                    <a:moveTo>
                      <a:pt x="23" y="57"/>
                    </a:moveTo>
                    <a:lnTo>
                      <a:pt x="23" y="57"/>
                    </a:lnTo>
                    <a:cubicBezTo>
                      <a:pt x="16" y="57"/>
                      <a:pt x="9" y="54"/>
                      <a:pt x="6" y="48"/>
                    </a:cubicBezTo>
                    <a:cubicBezTo>
                      <a:pt x="0" y="38"/>
                      <a:pt x="3" y="26"/>
                      <a:pt x="12" y="20"/>
                    </a:cubicBezTo>
                    <a:lnTo>
                      <a:pt x="35" y="6"/>
                    </a:lnTo>
                    <a:cubicBezTo>
                      <a:pt x="44" y="0"/>
                      <a:pt x="57" y="3"/>
                      <a:pt x="62" y="13"/>
                    </a:cubicBezTo>
                    <a:cubicBezTo>
                      <a:pt x="68" y="22"/>
                      <a:pt x="65" y="34"/>
                      <a:pt x="56" y="40"/>
                    </a:cubicBezTo>
                    <a:lnTo>
                      <a:pt x="33" y="54"/>
                    </a:lnTo>
                    <a:cubicBezTo>
                      <a:pt x="30" y="56"/>
                      <a:pt x="26" y="57"/>
                      <a:pt x="23" y="57"/>
                    </a:cubicBez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4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7" name="Freeform 152">
                <a:extLst>
                  <a:ext uri="{FF2B5EF4-FFF2-40B4-BE49-F238E27FC236}">
                    <a16:creationId xmlns:a16="http://schemas.microsoft.com/office/drawing/2014/main" id="{003F54A6-C944-4C27-8C21-09854CC4D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9925" y="1276351"/>
                <a:ext cx="28575" cy="23813"/>
              </a:xfrm>
              <a:custGeom>
                <a:avLst/>
                <a:gdLst>
                  <a:gd name="T0" fmla="*/ 2147483646 w 69"/>
                  <a:gd name="T1" fmla="*/ 2147483646 h 57"/>
                  <a:gd name="T2" fmla="*/ 2147483646 w 69"/>
                  <a:gd name="T3" fmla="*/ 2147483646 h 57"/>
                  <a:gd name="T4" fmla="*/ 2147483646 w 69"/>
                  <a:gd name="T5" fmla="*/ 2147483646 h 57"/>
                  <a:gd name="T6" fmla="*/ 2147483646 w 69"/>
                  <a:gd name="T7" fmla="*/ 2147483646 h 57"/>
                  <a:gd name="T8" fmla="*/ 2147483646 w 69"/>
                  <a:gd name="T9" fmla="*/ 2147483646 h 57"/>
                  <a:gd name="T10" fmla="*/ 2147483646 w 69"/>
                  <a:gd name="T11" fmla="*/ 2147483646 h 57"/>
                  <a:gd name="T12" fmla="*/ 2147483646 w 69"/>
                  <a:gd name="T13" fmla="*/ 2147483646 h 57"/>
                  <a:gd name="T14" fmla="*/ 2147483646 w 69"/>
                  <a:gd name="T15" fmla="*/ 2147483646 h 57"/>
                  <a:gd name="T16" fmla="*/ 2147483646 w 69"/>
                  <a:gd name="T17" fmla="*/ 2147483646 h 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9" h="57">
                    <a:moveTo>
                      <a:pt x="46" y="57"/>
                    </a:moveTo>
                    <a:lnTo>
                      <a:pt x="46" y="57"/>
                    </a:lnTo>
                    <a:cubicBezTo>
                      <a:pt x="43" y="57"/>
                      <a:pt x="39" y="56"/>
                      <a:pt x="36" y="54"/>
                    </a:cubicBezTo>
                    <a:lnTo>
                      <a:pt x="13" y="40"/>
                    </a:lnTo>
                    <a:cubicBezTo>
                      <a:pt x="3" y="35"/>
                      <a:pt x="0" y="23"/>
                      <a:pt x="6" y="13"/>
                    </a:cubicBezTo>
                    <a:cubicBezTo>
                      <a:pt x="11" y="4"/>
                      <a:pt x="24" y="0"/>
                      <a:pt x="33" y="6"/>
                    </a:cubicBezTo>
                    <a:lnTo>
                      <a:pt x="56" y="19"/>
                    </a:lnTo>
                    <a:cubicBezTo>
                      <a:pt x="66" y="25"/>
                      <a:pt x="69" y="37"/>
                      <a:pt x="63" y="47"/>
                    </a:cubicBezTo>
                    <a:cubicBezTo>
                      <a:pt x="60" y="53"/>
                      <a:pt x="53" y="57"/>
                      <a:pt x="46" y="57"/>
                    </a:cubicBez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4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8" name="Freeform 153">
                <a:extLst>
                  <a:ext uri="{FF2B5EF4-FFF2-40B4-BE49-F238E27FC236}">
                    <a16:creationId xmlns:a16="http://schemas.microsoft.com/office/drawing/2014/main" id="{F999FA45-6C1D-4707-9645-D4975F06A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0088" y="1295401"/>
                <a:ext cx="41275" cy="30163"/>
              </a:xfrm>
              <a:custGeom>
                <a:avLst/>
                <a:gdLst>
                  <a:gd name="T0" fmla="*/ 2147483646 w 95"/>
                  <a:gd name="T1" fmla="*/ 2147483646 h 72"/>
                  <a:gd name="T2" fmla="*/ 2147483646 w 95"/>
                  <a:gd name="T3" fmla="*/ 2147483646 h 72"/>
                  <a:gd name="T4" fmla="*/ 2147483646 w 95"/>
                  <a:gd name="T5" fmla="*/ 2147483646 h 72"/>
                  <a:gd name="T6" fmla="*/ 2147483646 w 95"/>
                  <a:gd name="T7" fmla="*/ 2147483646 h 72"/>
                  <a:gd name="T8" fmla="*/ 2147483646 w 95"/>
                  <a:gd name="T9" fmla="*/ 2147483646 h 72"/>
                  <a:gd name="T10" fmla="*/ 2147483646 w 95"/>
                  <a:gd name="T11" fmla="*/ 2147483646 h 72"/>
                  <a:gd name="T12" fmla="*/ 2147483646 w 95"/>
                  <a:gd name="T13" fmla="*/ 2147483646 h 72"/>
                  <a:gd name="T14" fmla="*/ 2147483646 w 95"/>
                  <a:gd name="T15" fmla="*/ 2147483646 h 72"/>
                  <a:gd name="T16" fmla="*/ 2147483646 w 95"/>
                  <a:gd name="T17" fmla="*/ 2147483646 h 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5" h="72">
                    <a:moveTo>
                      <a:pt x="73" y="72"/>
                    </a:moveTo>
                    <a:lnTo>
                      <a:pt x="73" y="72"/>
                    </a:lnTo>
                    <a:cubicBezTo>
                      <a:pt x="69" y="72"/>
                      <a:pt x="66" y="71"/>
                      <a:pt x="62" y="69"/>
                    </a:cubicBezTo>
                    <a:lnTo>
                      <a:pt x="13" y="40"/>
                    </a:lnTo>
                    <a:cubicBezTo>
                      <a:pt x="3" y="35"/>
                      <a:pt x="0" y="22"/>
                      <a:pt x="6" y="13"/>
                    </a:cubicBezTo>
                    <a:cubicBezTo>
                      <a:pt x="11" y="3"/>
                      <a:pt x="23" y="0"/>
                      <a:pt x="33" y="6"/>
                    </a:cubicBezTo>
                    <a:lnTo>
                      <a:pt x="83" y="35"/>
                    </a:lnTo>
                    <a:cubicBezTo>
                      <a:pt x="92" y="40"/>
                      <a:pt x="95" y="52"/>
                      <a:pt x="90" y="62"/>
                    </a:cubicBezTo>
                    <a:cubicBezTo>
                      <a:pt x="86" y="68"/>
                      <a:pt x="79" y="72"/>
                      <a:pt x="73" y="72"/>
                    </a:cubicBez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4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9" name="Freeform 154">
                <a:extLst>
                  <a:ext uri="{FF2B5EF4-FFF2-40B4-BE49-F238E27FC236}">
                    <a16:creationId xmlns:a16="http://schemas.microsoft.com/office/drawing/2014/main" id="{C5C232EC-83C8-4999-8E98-33CE1FF22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950" y="1319213"/>
                <a:ext cx="28575" cy="23813"/>
              </a:xfrm>
              <a:custGeom>
                <a:avLst/>
                <a:gdLst>
                  <a:gd name="T0" fmla="*/ 2147483646 w 68"/>
                  <a:gd name="T1" fmla="*/ 2147483646 h 57"/>
                  <a:gd name="T2" fmla="*/ 2147483646 w 68"/>
                  <a:gd name="T3" fmla="*/ 2147483646 h 57"/>
                  <a:gd name="T4" fmla="*/ 2147483646 w 68"/>
                  <a:gd name="T5" fmla="*/ 2147483646 h 57"/>
                  <a:gd name="T6" fmla="*/ 2147483646 w 68"/>
                  <a:gd name="T7" fmla="*/ 2147483646 h 57"/>
                  <a:gd name="T8" fmla="*/ 2147483646 w 68"/>
                  <a:gd name="T9" fmla="*/ 2147483646 h 57"/>
                  <a:gd name="T10" fmla="*/ 2147483646 w 68"/>
                  <a:gd name="T11" fmla="*/ 2147483646 h 57"/>
                  <a:gd name="T12" fmla="*/ 2147483646 w 68"/>
                  <a:gd name="T13" fmla="*/ 2147483646 h 57"/>
                  <a:gd name="T14" fmla="*/ 2147483646 w 68"/>
                  <a:gd name="T15" fmla="*/ 2147483646 h 57"/>
                  <a:gd name="T16" fmla="*/ 2147483646 w 68"/>
                  <a:gd name="T17" fmla="*/ 2147483646 h 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8" h="57">
                    <a:moveTo>
                      <a:pt x="45" y="57"/>
                    </a:moveTo>
                    <a:lnTo>
                      <a:pt x="45" y="57"/>
                    </a:lnTo>
                    <a:cubicBezTo>
                      <a:pt x="42" y="57"/>
                      <a:pt x="38" y="56"/>
                      <a:pt x="35" y="54"/>
                    </a:cubicBezTo>
                    <a:lnTo>
                      <a:pt x="12" y="40"/>
                    </a:lnTo>
                    <a:cubicBezTo>
                      <a:pt x="3" y="35"/>
                      <a:pt x="0" y="22"/>
                      <a:pt x="5" y="13"/>
                    </a:cubicBezTo>
                    <a:cubicBezTo>
                      <a:pt x="11" y="3"/>
                      <a:pt x="23" y="0"/>
                      <a:pt x="32" y="6"/>
                    </a:cubicBezTo>
                    <a:lnTo>
                      <a:pt x="55" y="19"/>
                    </a:lnTo>
                    <a:cubicBezTo>
                      <a:pt x="65" y="25"/>
                      <a:pt x="68" y="37"/>
                      <a:pt x="63" y="47"/>
                    </a:cubicBezTo>
                    <a:cubicBezTo>
                      <a:pt x="59" y="53"/>
                      <a:pt x="52" y="57"/>
                      <a:pt x="45" y="57"/>
                    </a:cubicBez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4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170" name="文本框 169">
            <a:extLst>
              <a:ext uri="{FF2B5EF4-FFF2-40B4-BE49-F238E27FC236}">
                <a16:creationId xmlns:a16="http://schemas.microsoft.com/office/drawing/2014/main" id="{20418B5F-F12D-4C6A-967B-5F747F7BD22C}"/>
              </a:ext>
            </a:extLst>
          </p:cNvPr>
          <p:cNvSpPr txBox="1"/>
          <p:nvPr/>
        </p:nvSpPr>
        <p:spPr>
          <a:xfrm>
            <a:off x="1897757" y="3247097"/>
            <a:ext cx="1044000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31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终端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28BC1CEC-47D9-40B0-B492-3C66BA6BBF5D}"/>
              </a:ext>
            </a:extLst>
          </p:cNvPr>
          <p:cNvGrpSpPr>
            <a:grpSpLocks noChangeAspect="1"/>
          </p:cNvGrpSpPr>
          <p:nvPr/>
        </p:nvGrpSpPr>
        <p:grpSpPr>
          <a:xfrm>
            <a:off x="2160414" y="2686229"/>
            <a:ext cx="504000" cy="504049"/>
            <a:chOff x="4183010" y="1883096"/>
            <a:chExt cx="772110" cy="772186"/>
          </a:xfrm>
        </p:grpSpPr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0E823F11-1FBD-4B39-AB86-575A823EB15B}"/>
                </a:ext>
              </a:extLst>
            </p:cNvPr>
            <p:cNvSpPr/>
            <p:nvPr/>
          </p:nvSpPr>
          <p:spPr>
            <a:xfrm>
              <a:off x="4183010" y="1883096"/>
              <a:ext cx="772110" cy="772186"/>
            </a:xfrm>
            <a:prstGeom prst="ellipse">
              <a:avLst/>
            </a:prstGeom>
            <a:gradFill flip="none" rotWithShape="1">
              <a:gsLst>
                <a:gs pos="38000">
                  <a:srgbClr val="666666">
                    <a:lumMod val="60000"/>
                    <a:lumOff val="40000"/>
                    <a:alpha val="2000"/>
                  </a:srgbClr>
                </a:gs>
                <a:gs pos="100000">
                  <a:srgbClr val="666666">
                    <a:lumMod val="60000"/>
                    <a:lumOff val="40000"/>
                    <a:alpha val="1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63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anchor="ctr" anchorCtr="1"/>
            <a:lstStyle/>
            <a:p>
              <a:pPr marL="0" marR="0" lvl="0" indent="0" algn="ctr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0" cap="none" spc="5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grpSp>
          <p:nvGrpSpPr>
            <p:cNvPr id="173" name="组合 25752">
              <a:extLst>
                <a:ext uri="{FF2B5EF4-FFF2-40B4-BE49-F238E27FC236}">
                  <a16:creationId xmlns:a16="http://schemas.microsoft.com/office/drawing/2014/main" id="{33FBE23A-202D-4E72-8A6A-0B3A7C2002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1856" y="1991083"/>
              <a:ext cx="347612" cy="508727"/>
              <a:chOff x="2192338" y="654050"/>
              <a:chExt cx="446088" cy="652463"/>
            </a:xfrm>
            <a:solidFill>
              <a:schemeClr val="tx2">
                <a:lumMod val="95000"/>
              </a:schemeClr>
            </a:solidFill>
          </p:grpSpPr>
          <p:sp>
            <p:nvSpPr>
              <p:cNvPr id="174" name="Freeform 85">
                <a:extLst>
                  <a:ext uri="{FF2B5EF4-FFF2-40B4-BE49-F238E27FC236}">
                    <a16:creationId xmlns:a16="http://schemas.microsoft.com/office/drawing/2014/main" id="{D4402F39-9A24-4425-97A3-FF7DBC5BF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2338" y="771525"/>
                <a:ext cx="339725" cy="534988"/>
              </a:xfrm>
              <a:custGeom>
                <a:avLst/>
                <a:gdLst>
                  <a:gd name="T0" fmla="*/ 2147483646 w 807"/>
                  <a:gd name="T1" fmla="*/ 0 h 1277"/>
                  <a:gd name="T2" fmla="*/ 2147483646 w 807"/>
                  <a:gd name="T3" fmla="*/ 0 h 1277"/>
                  <a:gd name="T4" fmla="*/ 2147483646 w 807"/>
                  <a:gd name="T5" fmla="*/ 0 h 1277"/>
                  <a:gd name="T6" fmla="*/ 0 w 807"/>
                  <a:gd name="T7" fmla="*/ 2147483646 h 1277"/>
                  <a:gd name="T8" fmla="*/ 0 w 807"/>
                  <a:gd name="T9" fmla="*/ 2147483646 h 1277"/>
                  <a:gd name="T10" fmla="*/ 2147483646 w 807"/>
                  <a:gd name="T11" fmla="*/ 2147483646 h 1277"/>
                  <a:gd name="T12" fmla="*/ 2147483646 w 807"/>
                  <a:gd name="T13" fmla="*/ 2147483646 h 1277"/>
                  <a:gd name="T14" fmla="*/ 2147483646 w 807"/>
                  <a:gd name="T15" fmla="*/ 2147483646 h 1277"/>
                  <a:gd name="T16" fmla="*/ 2147483646 w 807"/>
                  <a:gd name="T17" fmla="*/ 2147483646 h 1277"/>
                  <a:gd name="T18" fmla="*/ 2147483646 w 807"/>
                  <a:gd name="T19" fmla="*/ 2147483646 h 1277"/>
                  <a:gd name="T20" fmla="*/ 2147483646 w 807"/>
                  <a:gd name="T21" fmla="*/ 2147483646 h 1277"/>
                  <a:gd name="T22" fmla="*/ 2147483646 w 807"/>
                  <a:gd name="T23" fmla="*/ 2147483646 h 1277"/>
                  <a:gd name="T24" fmla="*/ 2147483646 w 807"/>
                  <a:gd name="T25" fmla="*/ 2147483646 h 1277"/>
                  <a:gd name="T26" fmla="*/ 2147483646 w 807"/>
                  <a:gd name="T27" fmla="*/ 2147483646 h 1277"/>
                  <a:gd name="T28" fmla="*/ 2147483646 w 807"/>
                  <a:gd name="T29" fmla="*/ 2147483646 h 1277"/>
                  <a:gd name="T30" fmla="*/ 2147483646 w 807"/>
                  <a:gd name="T31" fmla="*/ 2147483646 h 1277"/>
                  <a:gd name="T32" fmla="*/ 2147483646 w 807"/>
                  <a:gd name="T33" fmla="*/ 2147483646 h 1277"/>
                  <a:gd name="T34" fmla="*/ 2147483646 w 807"/>
                  <a:gd name="T35" fmla="*/ 2147483646 h 1277"/>
                  <a:gd name="T36" fmla="*/ 2147483646 w 807"/>
                  <a:gd name="T37" fmla="*/ 2147483646 h 1277"/>
                  <a:gd name="T38" fmla="*/ 2147483646 w 807"/>
                  <a:gd name="T39" fmla="*/ 2147483646 h 1277"/>
                  <a:gd name="T40" fmla="*/ 2147483646 w 807"/>
                  <a:gd name="T41" fmla="*/ 2147483646 h 1277"/>
                  <a:gd name="T42" fmla="*/ 2147483646 w 807"/>
                  <a:gd name="T43" fmla="*/ 2147483646 h 1277"/>
                  <a:gd name="T44" fmla="*/ 2147483646 w 807"/>
                  <a:gd name="T45" fmla="*/ 2147483646 h 1277"/>
                  <a:gd name="T46" fmla="*/ 2147483646 w 807"/>
                  <a:gd name="T47" fmla="*/ 2147483646 h 1277"/>
                  <a:gd name="T48" fmla="*/ 2147483646 w 807"/>
                  <a:gd name="T49" fmla="*/ 2147483646 h 1277"/>
                  <a:gd name="T50" fmla="*/ 2147483646 w 807"/>
                  <a:gd name="T51" fmla="*/ 2147483646 h 1277"/>
                  <a:gd name="T52" fmla="*/ 2147483646 w 807"/>
                  <a:gd name="T53" fmla="*/ 2147483646 h 1277"/>
                  <a:gd name="T54" fmla="*/ 2147483646 w 807"/>
                  <a:gd name="T55" fmla="*/ 0 h 127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07"/>
                  <a:gd name="T85" fmla="*/ 0 h 1277"/>
                  <a:gd name="T86" fmla="*/ 807 w 807"/>
                  <a:gd name="T87" fmla="*/ 1277 h 1277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07" h="1277">
                    <a:moveTo>
                      <a:pt x="710" y="0"/>
                    </a:moveTo>
                    <a:lnTo>
                      <a:pt x="710" y="0"/>
                    </a:lnTo>
                    <a:lnTo>
                      <a:pt x="97" y="0"/>
                    </a:lnTo>
                    <a:cubicBezTo>
                      <a:pt x="43" y="0"/>
                      <a:pt x="0" y="43"/>
                      <a:pt x="0" y="97"/>
                    </a:cubicBezTo>
                    <a:lnTo>
                      <a:pt x="0" y="1147"/>
                    </a:lnTo>
                    <a:cubicBezTo>
                      <a:pt x="0" y="1200"/>
                      <a:pt x="43" y="1244"/>
                      <a:pt x="97" y="1244"/>
                    </a:cubicBezTo>
                    <a:lnTo>
                      <a:pt x="401" y="1244"/>
                    </a:lnTo>
                    <a:cubicBezTo>
                      <a:pt x="409" y="1263"/>
                      <a:pt x="428" y="1277"/>
                      <a:pt x="450" y="1277"/>
                    </a:cubicBezTo>
                    <a:cubicBezTo>
                      <a:pt x="480" y="1277"/>
                      <a:pt x="504" y="1253"/>
                      <a:pt x="504" y="1224"/>
                    </a:cubicBezTo>
                    <a:cubicBezTo>
                      <a:pt x="504" y="1194"/>
                      <a:pt x="480" y="1170"/>
                      <a:pt x="450" y="1170"/>
                    </a:cubicBezTo>
                    <a:cubicBezTo>
                      <a:pt x="428" y="1170"/>
                      <a:pt x="409" y="1184"/>
                      <a:pt x="401" y="1204"/>
                    </a:cubicBezTo>
                    <a:lnTo>
                      <a:pt x="97" y="1204"/>
                    </a:lnTo>
                    <a:cubicBezTo>
                      <a:pt x="65" y="1204"/>
                      <a:pt x="40" y="1178"/>
                      <a:pt x="40" y="1147"/>
                    </a:cubicBezTo>
                    <a:lnTo>
                      <a:pt x="40" y="97"/>
                    </a:lnTo>
                    <a:cubicBezTo>
                      <a:pt x="40" y="65"/>
                      <a:pt x="65" y="40"/>
                      <a:pt x="97" y="40"/>
                    </a:cubicBezTo>
                    <a:lnTo>
                      <a:pt x="710" y="40"/>
                    </a:lnTo>
                    <a:cubicBezTo>
                      <a:pt x="741" y="40"/>
                      <a:pt x="767" y="65"/>
                      <a:pt x="767" y="97"/>
                    </a:cubicBezTo>
                    <a:lnTo>
                      <a:pt x="767" y="1147"/>
                    </a:lnTo>
                    <a:cubicBezTo>
                      <a:pt x="767" y="1178"/>
                      <a:pt x="741" y="1204"/>
                      <a:pt x="710" y="1204"/>
                    </a:cubicBezTo>
                    <a:lnTo>
                      <a:pt x="662" y="1204"/>
                    </a:lnTo>
                    <a:cubicBezTo>
                      <a:pt x="654" y="1184"/>
                      <a:pt x="635" y="1170"/>
                      <a:pt x="612" y="1170"/>
                    </a:cubicBezTo>
                    <a:cubicBezTo>
                      <a:pt x="583" y="1170"/>
                      <a:pt x="559" y="1194"/>
                      <a:pt x="559" y="1224"/>
                    </a:cubicBezTo>
                    <a:cubicBezTo>
                      <a:pt x="559" y="1253"/>
                      <a:pt x="583" y="1277"/>
                      <a:pt x="612" y="1277"/>
                    </a:cubicBezTo>
                    <a:cubicBezTo>
                      <a:pt x="635" y="1277"/>
                      <a:pt x="654" y="1263"/>
                      <a:pt x="662" y="1244"/>
                    </a:cubicBezTo>
                    <a:lnTo>
                      <a:pt x="710" y="1244"/>
                    </a:lnTo>
                    <a:cubicBezTo>
                      <a:pt x="763" y="1244"/>
                      <a:pt x="807" y="1200"/>
                      <a:pt x="807" y="1147"/>
                    </a:cubicBezTo>
                    <a:lnTo>
                      <a:pt x="807" y="97"/>
                    </a:lnTo>
                    <a:cubicBezTo>
                      <a:pt x="807" y="43"/>
                      <a:pt x="763" y="0"/>
                      <a:pt x="710" y="0"/>
                    </a:cubicBez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4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75" name="Freeform 86">
                <a:extLst>
                  <a:ext uri="{FF2B5EF4-FFF2-40B4-BE49-F238E27FC236}">
                    <a16:creationId xmlns:a16="http://schemas.microsoft.com/office/drawing/2014/main" id="{BB179460-ED57-4A4B-9EA3-EB9815402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3150" y="1195388"/>
                <a:ext cx="38100" cy="36513"/>
              </a:xfrm>
              <a:custGeom>
                <a:avLst/>
                <a:gdLst>
                  <a:gd name="T0" fmla="*/ 0 w 91"/>
                  <a:gd name="T1" fmla="*/ 2147483646 h 90"/>
                  <a:gd name="T2" fmla="*/ 0 w 91"/>
                  <a:gd name="T3" fmla="*/ 2147483646 h 90"/>
                  <a:gd name="T4" fmla="*/ 2147483646 w 91"/>
                  <a:gd name="T5" fmla="*/ 2147483646 h 90"/>
                  <a:gd name="T6" fmla="*/ 2147483646 w 91"/>
                  <a:gd name="T7" fmla="*/ 2147483646 h 90"/>
                  <a:gd name="T8" fmla="*/ 2147483646 w 91"/>
                  <a:gd name="T9" fmla="*/ 0 h 90"/>
                  <a:gd name="T10" fmla="*/ 0 w 91"/>
                  <a:gd name="T11" fmla="*/ 2147483646 h 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1"/>
                  <a:gd name="T19" fmla="*/ 0 h 90"/>
                  <a:gd name="T20" fmla="*/ 91 w 91"/>
                  <a:gd name="T21" fmla="*/ 90 h 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1" h="90">
                    <a:moveTo>
                      <a:pt x="0" y="45"/>
                    </a:moveTo>
                    <a:lnTo>
                      <a:pt x="0" y="45"/>
                    </a:lnTo>
                    <a:cubicBezTo>
                      <a:pt x="0" y="70"/>
                      <a:pt x="20" y="90"/>
                      <a:pt x="45" y="90"/>
                    </a:cubicBezTo>
                    <a:cubicBezTo>
                      <a:pt x="70" y="90"/>
                      <a:pt x="91" y="70"/>
                      <a:pt x="91" y="45"/>
                    </a:cubicBezTo>
                    <a:cubicBezTo>
                      <a:pt x="91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5"/>
                    </a:cubicBez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4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76" name="Freeform 87">
                <a:extLst>
                  <a:ext uri="{FF2B5EF4-FFF2-40B4-BE49-F238E27FC236}">
                    <a16:creationId xmlns:a16="http://schemas.microsoft.com/office/drawing/2014/main" id="{34539B19-C7BA-45D8-AA3B-DBC3EFDCB3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43138" y="827088"/>
                <a:ext cx="244475" cy="342900"/>
              </a:xfrm>
              <a:custGeom>
                <a:avLst/>
                <a:gdLst>
                  <a:gd name="T0" fmla="*/ 2147483646 w 580"/>
                  <a:gd name="T1" fmla="*/ 2147483646 h 818"/>
                  <a:gd name="T2" fmla="*/ 2147483646 w 580"/>
                  <a:gd name="T3" fmla="*/ 2147483646 h 818"/>
                  <a:gd name="T4" fmla="*/ 2147483646 w 580"/>
                  <a:gd name="T5" fmla="*/ 2147483646 h 818"/>
                  <a:gd name="T6" fmla="*/ 2147483646 w 580"/>
                  <a:gd name="T7" fmla="*/ 2147483646 h 818"/>
                  <a:gd name="T8" fmla="*/ 2147483646 w 580"/>
                  <a:gd name="T9" fmla="*/ 2147483646 h 818"/>
                  <a:gd name="T10" fmla="*/ 2147483646 w 580"/>
                  <a:gd name="T11" fmla="*/ 2147483646 h 818"/>
                  <a:gd name="T12" fmla="*/ 2147483646 w 580"/>
                  <a:gd name="T13" fmla="*/ 2147483646 h 818"/>
                  <a:gd name="T14" fmla="*/ 2147483646 w 580"/>
                  <a:gd name="T15" fmla="*/ 2147483646 h 818"/>
                  <a:gd name="T16" fmla="*/ 2147483646 w 580"/>
                  <a:gd name="T17" fmla="*/ 2147483646 h 818"/>
                  <a:gd name="T18" fmla="*/ 2147483646 w 580"/>
                  <a:gd name="T19" fmla="*/ 2147483646 h 818"/>
                  <a:gd name="T20" fmla="*/ 2147483646 w 580"/>
                  <a:gd name="T21" fmla="*/ 2147483646 h 818"/>
                  <a:gd name="T22" fmla="*/ 2147483646 w 580"/>
                  <a:gd name="T23" fmla="*/ 2147483646 h 818"/>
                  <a:gd name="T24" fmla="*/ 2147483646 w 580"/>
                  <a:gd name="T25" fmla="*/ 2147483646 h 818"/>
                  <a:gd name="T26" fmla="*/ 2147483646 w 580"/>
                  <a:gd name="T27" fmla="*/ 0 h 818"/>
                  <a:gd name="T28" fmla="*/ 2147483646 w 580"/>
                  <a:gd name="T29" fmla="*/ 0 h 818"/>
                  <a:gd name="T30" fmla="*/ 0 w 580"/>
                  <a:gd name="T31" fmla="*/ 2147483646 h 818"/>
                  <a:gd name="T32" fmla="*/ 0 w 580"/>
                  <a:gd name="T33" fmla="*/ 2147483646 h 818"/>
                  <a:gd name="T34" fmla="*/ 2147483646 w 580"/>
                  <a:gd name="T35" fmla="*/ 2147483646 h 818"/>
                  <a:gd name="T36" fmla="*/ 2147483646 w 580"/>
                  <a:gd name="T37" fmla="*/ 2147483646 h 818"/>
                  <a:gd name="T38" fmla="*/ 2147483646 w 580"/>
                  <a:gd name="T39" fmla="*/ 2147483646 h 8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80"/>
                  <a:gd name="T61" fmla="*/ 0 h 818"/>
                  <a:gd name="T62" fmla="*/ 580 w 580"/>
                  <a:gd name="T63" fmla="*/ 818 h 8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80" h="818">
                    <a:moveTo>
                      <a:pt x="26" y="751"/>
                    </a:moveTo>
                    <a:lnTo>
                      <a:pt x="26" y="751"/>
                    </a:lnTo>
                    <a:lnTo>
                      <a:pt x="26" y="67"/>
                    </a:lnTo>
                    <a:cubicBezTo>
                      <a:pt x="26" y="45"/>
                      <a:pt x="44" y="27"/>
                      <a:pt x="66" y="27"/>
                    </a:cubicBezTo>
                    <a:lnTo>
                      <a:pt x="513" y="27"/>
                    </a:lnTo>
                    <a:cubicBezTo>
                      <a:pt x="535" y="27"/>
                      <a:pt x="553" y="45"/>
                      <a:pt x="553" y="67"/>
                    </a:cubicBezTo>
                    <a:lnTo>
                      <a:pt x="553" y="751"/>
                    </a:lnTo>
                    <a:cubicBezTo>
                      <a:pt x="553" y="773"/>
                      <a:pt x="535" y="791"/>
                      <a:pt x="513" y="791"/>
                    </a:cubicBezTo>
                    <a:lnTo>
                      <a:pt x="66" y="791"/>
                    </a:lnTo>
                    <a:cubicBezTo>
                      <a:pt x="44" y="791"/>
                      <a:pt x="26" y="773"/>
                      <a:pt x="26" y="751"/>
                    </a:cubicBezTo>
                    <a:close/>
                    <a:moveTo>
                      <a:pt x="580" y="751"/>
                    </a:moveTo>
                    <a:lnTo>
                      <a:pt x="580" y="751"/>
                    </a:lnTo>
                    <a:lnTo>
                      <a:pt x="580" y="67"/>
                    </a:lnTo>
                    <a:cubicBezTo>
                      <a:pt x="580" y="30"/>
                      <a:pt x="550" y="0"/>
                      <a:pt x="513" y="0"/>
                    </a:cubicBezTo>
                    <a:lnTo>
                      <a:pt x="66" y="0"/>
                    </a:lnTo>
                    <a:cubicBezTo>
                      <a:pt x="30" y="0"/>
                      <a:pt x="0" y="30"/>
                      <a:pt x="0" y="67"/>
                    </a:cubicBezTo>
                    <a:lnTo>
                      <a:pt x="0" y="751"/>
                    </a:lnTo>
                    <a:cubicBezTo>
                      <a:pt x="0" y="788"/>
                      <a:pt x="30" y="818"/>
                      <a:pt x="66" y="818"/>
                    </a:cubicBezTo>
                    <a:lnTo>
                      <a:pt x="513" y="818"/>
                    </a:lnTo>
                    <a:cubicBezTo>
                      <a:pt x="550" y="818"/>
                      <a:pt x="580" y="788"/>
                      <a:pt x="580" y="751"/>
                    </a:cubicBez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4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77" name="Freeform 88">
                <a:extLst>
                  <a:ext uri="{FF2B5EF4-FFF2-40B4-BE49-F238E27FC236}">
                    <a16:creationId xmlns:a16="http://schemas.microsoft.com/office/drawing/2014/main" id="{52FB5C3C-EC56-4241-B4C8-9017AFC2B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1900" y="711200"/>
                <a:ext cx="79375" cy="79375"/>
              </a:xfrm>
              <a:custGeom>
                <a:avLst/>
                <a:gdLst>
                  <a:gd name="T0" fmla="*/ 2147483646 w 189"/>
                  <a:gd name="T1" fmla="*/ 0 h 188"/>
                  <a:gd name="T2" fmla="*/ 2147483646 w 189"/>
                  <a:gd name="T3" fmla="*/ 0 h 188"/>
                  <a:gd name="T4" fmla="*/ 0 w 189"/>
                  <a:gd name="T5" fmla="*/ 2147483646 h 188"/>
                  <a:gd name="T6" fmla="*/ 2147483646 w 189"/>
                  <a:gd name="T7" fmla="*/ 2147483646 h 188"/>
                  <a:gd name="T8" fmla="*/ 2147483646 w 189"/>
                  <a:gd name="T9" fmla="*/ 2147483646 h 188"/>
                  <a:gd name="T10" fmla="*/ 2147483646 w 189"/>
                  <a:gd name="T11" fmla="*/ 2147483646 h 188"/>
                  <a:gd name="T12" fmla="*/ 2147483646 w 189"/>
                  <a:gd name="T13" fmla="*/ 2147483646 h 188"/>
                  <a:gd name="T14" fmla="*/ 2147483646 w 189"/>
                  <a:gd name="T15" fmla="*/ 2147483646 h 188"/>
                  <a:gd name="T16" fmla="*/ 2147483646 w 189"/>
                  <a:gd name="T17" fmla="*/ 2147483646 h 188"/>
                  <a:gd name="T18" fmla="*/ 2147483646 w 189"/>
                  <a:gd name="T19" fmla="*/ 2147483646 h 188"/>
                  <a:gd name="T20" fmla="*/ 2147483646 w 189"/>
                  <a:gd name="T21" fmla="*/ 0 h 18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89"/>
                  <a:gd name="T34" fmla="*/ 0 h 188"/>
                  <a:gd name="T35" fmla="*/ 189 w 189"/>
                  <a:gd name="T36" fmla="*/ 188 h 18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89" h="188">
                    <a:moveTo>
                      <a:pt x="21" y="0"/>
                    </a:moveTo>
                    <a:lnTo>
                      <a:pt x="21" y="0"/>
                    </a:lnTo>
                    <a:cubicBezTo>
                      <a:pt x="10" y="0"/>
                      <a:pt x="1" y="8"/>
                      <a:pt x="0" y="19"/>
                    </a:cubicBezTo>
                    <a:cubicBezTo>
                      <a:pt x="0" y="30"/>
                      <a:pt x="8" y="40"/>
                      <a:pt x="19" y="40"/>
                    </a:cubicBezTo>
                    <a:cubicBezTo>
                      <a:pt x="50" y="42"/>
                      <a:pt x="82" y="57"/>
                      <a:pt x="107" y="82"/>
                    </a:cubicBezTo>
                    <a:cubicBezTo>
                      <a:pt x="131" y="106"/>
                      <a:pt x="146" y="138"/>
                      <a:pt x="148" y="169"/>
                    </a:cubicBezTo>
                    <a:cubicBezTo>
                      <a:pt x="149" y="180"/>
                      <a:pt x="158" y="188"/>
                      <a:pt x="168" y="188"/>
                    </a:cubicBezTo>
                    <a:cubicBezTo>
                      <a:pt x="169" y="188"/>
                      <a:pt x="169" y="188"/>
                      <a:pt x="170" y="188"/>
                    </a:cubicBezTo>
                    <a:cubicBezTo>
                      <a:pt x="181" y="187"/>
                      <a:pt x="189" y="177"/>
                      <a:pt x="188" y="166"/>
                    </a:cubicBezTo>
                    <a:cubicBezTo>
                      <a:pt x="186" y="125"/>
                      <a:pt x="167" y="85"/>
                      <a:pt x="135" y="53"/>
                    </a:cubicBezTo>
                    <a:cubicBezTo>
                      <a:pt x="103" y="22"/>
                      <a:pt x="63" y="3"/>
                      <a:pt x="21" y="0"/>
                    </a:cubicBez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4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78" name="Freeform 89">
                <a:extLst>
                  <a:ext uri="{FF2B5EF4-FFF2-40B4-BE49-F238E27FC236}">
                    <a16:creationId xmlns:a16="http://schemas.microsoft.com/office/drawing/2014/main" id="{4FEE0310-BA33-458C-9688-CE8778749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663" y="654050"/>
                <a:ext cx="131763" cy="131763"/>
              </a:xfrm>
              <a:custGeom>
                <a:avLst/>
                <a:gdLst>
                  <a:gd name="T0" fmla="*/ 2147483646 w 315"/>
                  <a:gd name="T1" fmla="*/ 2147483646 h 313"/>
                  <a:gd name="T2" fmla="*/ 2147483646 w 315"/>
                  <a:gd name="T3" fmla="*/ 2147483646 h 313"/>
                  <a:gd name="T4" fmla="*/ 2147483646 w 315"/>
                  <a:gd name="T5" fmla="*/ 2147483646 h 313"/>
                  <a:gd name="T6" fmla="*/ 2147483646 w 315"/>
                  <a:gd name="T7" fmla="*/ 2147483646 h 313"/>
                  <a:gd name="T8" fmla="*/ 2147483646 w 315"/>
                  <a:gd name="T9" fmla="*/ 2147483646 h 313"/>
                  <a:gd name="T10" fmla="*/ 2147483646 w 315"/>
                  <a:gd name="T11" fmla="*/ 2147483646 h 313"/>
                  <a:gd name="T12" fmla="*/ 2147483646 w 315"/>
                  <a:gd name="T13" fmla="*/ 2147483646 h 313"/>
                  <a:gd name="T14" fmla="*/ 2147483646 w 315"/>
                  <a:gd name="T15" fmla="*/ 2147483646 h 313"/>
                  <a:gd name="T16" fmla="*/ 2147483646 w 315"/>
                  <a:gd name="T17" fmla="*/ 2147483646 h 313"/>
                  <a:gd name="T18" fmla="*/ 2147483646 w 315"/>
                  <a:gd name="T19" fmla="*/ 2147483646 h 313"/>
                  <a:gd name="T20" fmla="*/ 2147483646 w 315"/>
                  <a:gd name="T21" fmla="*/ 2147483646 h 313"/>
                  <a:gd name="T22" fmla="*/ 2147483646 w 315"/>
                  <a:gd name="T23" fmla="*/ 2147483646 h 31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15"/>
                  <a:gd name="T37" fmla="*/ 0 h 313"/>
                  <a:gd name="T38" fmla="*/ 315 w 315"/>
                  <a:gd name="T39" fmla="*/ 313 h 31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15" h="313">
                    <a:moveTo>
                      <a:pt x="227" y="87"/>
                    </a:moveTo>
                    <a:lnTo>
                      <a:pt x="227" y="87"/>
                    </a:lnTo>
                    <a:cubicBezTo>
                      <a:pt x="172" y="31"/>
                      <a:pt x="97" y="0"/>
                      <a:pt x="20" y="1"/>
                    </a:cubicBezTo>
                    <a:cubicBezTo>
                      <a:pt x="9" y="1"/>
                      <a:pt x="0" y="10"/>
                      <a:pt x="1" y="21"/>
                    </a:cubicBezTo>
                    <a:cubicBezTo>
                      <a:pt x="1" y="32"/>
                      <a:pt x="10" y="41"/>
                      <a:pt x="21" y="41"/>
                    </a:cubicBezTo>
                    <a:cubicBezTo>
                      <a:pt x="21" y="41"/>
                      <a:pt x="22" y="41"/>
                      <a:pt x="23" y="41"/>
                    </a:cubicBezTo>
                    <a:cubicBezTo>
                      <a:pt x="87" y="41"/>
                      <a:pt x="152" y="68"/>
                      <a:pt x="199" y="115"/>
                    </a:cubicBezTo>
                    <a:cubicBezTo>
                      <a:pt x="247" y="163"/>
                      <a:pt x="275" y="228"/>
                      <a:pt x="275" y="293"/>
                    </a:cubicBezTo>
                    <a:cubicBezTo>
                      <a:pt x="274" y="304"/>
                      <a:pt x="283" y="313"/>
                      <a:pt x="294" y="313"/>
                    </a:cubicBezTo>
                    <a:lnTo>
                      <a:pt x="295" y="313"/>
                    </a:lnTo>
                    <a:cubicBezTo>
                      <a:pt x="306" y="313"/>
                      <a:pt x="314" y="304"/>
                      <a:pt x="315" y="293"/>
                    </a:cubicBezTo>
                    <a:cubicBezTo>
                      <a:pt x="315" y="217"/>
                      <a:pt x="283" y="142"/>
                      <a:pt x="227" y="87"/>
                    </a:cubicBez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4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179" name="文本框 178">
            <a:extLst>
              <a:ext uri="{FF2B5EF4-FFF2-40B4-BE49-F238E27FC236}">
                <a16:creationId xmlns:a16="http://schemas.microsoft.com/office/drawing/2014/main" id="{38C2A080-2D63-4EEA-AB34-988068DDEA46}"/>
              </a:ext>
            </a:extLst>
          </p:cNvPr>
          <p:cNvSpPr txBox="1"/>
          <p:nvPr/>
        </p:nvSpPr>
        <p:spPr>
          <a:xfrm>
            <a:off x="3557394" y="3240859"/>
            <a:ext cx="1044000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31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数字能源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8FC3A51D-48F5-4239-A0B6-6983505E4EB3}"/>
              </a:ext>
            </a:extLst>
          </p:cNvPr>
          <p:cNvGrpSpPr>
            <a:grpSpLocks noChangeAspect="1"/>
          </p:cNvGrpSpPr>
          <p:nvPr/>
        </p:nvGrpSpPr>
        <p:grpSpPr>
          <a:xfrm>
            <a:off x="3804692" y="2686229"/>
            <a:ext cx="504000" cy="504049"/>
            <a:chOff x="7397544" y="1900378"/>
            <a:chExt cx="772110" cy="772186"/>
          </a:xfrm>
        </p:grpSpPr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FF468372-F113-49CE-82F6-0D647CB4855E}"/>
                </a:ext>
              </a:extLst>
            </p:cNvPr>
            <p:cNvSpPr/>
            <p:nvPr/>
          </p:nvSpPr>
          <p:spPr>
            <a:xfrm>
              <a:off x="7397544" y="1900378"/>
              <a:ext cx="772110" cy="772186"/>
            </a:xfrm>
            <a:prstGeom prst="ellipse">
              <a:avLst/>
            </a:prstGeom>
            <a:gradFill flip="none" rotWithShape="1">
              <a:gsLst>
                <a:gs pos="38000">
                  <a:srgbClr val="666666">
                    <a:lumMod val="60000"/>
                    <a:lumOff val="40000"/>
                    <a:alpha val="2000"/>
                  </a:srgbClr>
                </a:gs>
                <a:gs pos="100000">
                  <a:srgbClr val="666666">
                    <a:lumMod val="60000"/>
                    <a:lumOff val="40000"/>
                    <a:alpha val="1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63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anchor="ctr" anchorCtr="1"/>
            <a:lstStyle/>
            <a:p>
              <a:pPr marL="0" marR="0" lvl="0" indent="0" algn="ctr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0" cap="none" spc="5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182" name="光伏板 PV Module">
              <a:extLst>
                <a:ext uri="{FF2B5EF4-FFF2-40B4-BE49-F238E27FC236}">
                  <a16:creationId xmlns:a16="http://schemas.microsoft.com/office/drawing/2014/main" id="{0967CDC0-6CD6-43AA-9CC7-19FF6CBC4B90}"/>
                </a:ext>
              </a:extLst>
            </p:cNvPr>
            <p:cNvSpPr/>
            <p:nvPr/>
          </p:nvSpPr>
          <p:spPr>
            <a:xfrm>
              <a:off x="7534737" y="2046768"/>
              <a:ext cx="497724" cy="479407"/>
            </a:xfrm>
            <a:custGeom>
              <a:avLst/>
              <a:gdLst>
                <a:gd name="connsiteX0" fmla="*/ 669655 w 1576599"/>
                <a:gd name="connsiteY0" fmla="*/ 1423231 h 1518576"/>
                <a:gd name="connsiteX1" fmla="*/ 669655 w 1576599"/>
                <a:gd name="connsiteY1" fmla="*/ 1461331 h 1518576"/>
                <a:gd name="connsiteX2" fmla="*/ 1219723 w 1576599"/>
                <a:gd name="connsiteY2" fmla="*/ 1461331 h 1518576"/>
                <a:gd name="connsiteX3" fmla="*/ 1219723 w 1576599"/>
                <a:gd name="connsiteY3" fmla="*/ 1423231 h 1518576"/>
                <a:gd name="connsiteX4" fmla="*/ 899874 w 1576599"/>
                <a:gd name="connsiteY4" fmla="*/ 1093094 h 1518576"/>
                <a:gd name="connsiteX5" fmla="*/ 899874 w 1576599"/>
                <a:gd name="connsiteY5" fmla="*/ 1365224 h 1518576"/>
                <a:gd name="connsiteX6" fmla="*/ 989409 w 1576599"/>
                <a:gd name="connsiteY6" fmla="*/ 1365224 h 1518576"/>
                <a:gd name="connsiteX7" fmla="*/ 989409 w 1576599"/>
                <a:gd name="connsiteY7" fmla="*/ 1093094 h 1518576"/>
                <a:gd name="connsiteX8" fmla="*/ 881586 w 1576599"/>
                <a:gd name="connsiteY8" fmla="*/ 847921 h 1518576"/>
                <a:gd name="connsiteX9" fmla="*/ 868918 w 1576599"/>
                <a:gd name="connsiteY9" fmla="*/ 908596 h 1518576"/>
                <a:gd name="connsiteX10" fmla="*/ 1021318 w 1576599"/>
                <a:gd name="connsiteY10" fmla="*/ 908596 h 1518576"/>
                <a:gd name="connsiteX11" fmla="*/ 1008649 w 1576599"/>
                <a:gd name="connsiteY11" fmla="*/ 847921 h 1518576"/>
                <a:gd name="connsiteX12" fmla="*/ 881776 w 1576599"/>
                <a:gd name="connsiteY12" fmla="*/ 847921 h 1518576"/>
                <a:gd name="connsiteX13" fmla="*/ 531828 w 1576599"/>
                <a:gd name="connsiteY13" fmla="*/ 847445 h 1518576"/>
                <a:gd name="connsiteX14" fmla="*/ 518874 w 1576599"/>
                <a:gd name="connsiteY14" fmla="*/ 908119 h 1518576"/>
                <a:gd name="connsiteX15" fmla="*/ 673750 w 1576599"/>
                <a:gd name="connsiteY15" fmla="*/ 908119 h 1518576"/>
                <a:gd name="connsiteX16" fmla="*/ 660892 w 1576599"/>
                <a:gd name="connsiteY16" fmla="*/ 847445 h 1518576"/>
                <a:gd name="connsiteX17" fmla="*/ 1231630 w 1576599"/>
                <a:gd name="connsiteY17" fmla="*/ 847444 h 1518576"/>
                <a:gd name="connsiteX18" fmla="*/ 1218867 w 1576599"/>
                <a:gd name="connsiteY18" fmla="*/ 908119 h 1518576"/>
                <a:gd name="connsiteX19" fmla="*/ 1371743 w 1576599"/>
                <a:gd name="connsiteY19" fmla="*/ 908119 h 1518576"/>
                <a:gd name="connsiteX20" fmla="*/ 1358980 w 1576599"/>
                <a:gd name="connsiteY20" fmla="*/ 847444 h 1518576"/>
                <a:gd name="connsiteX21" fmla="*/ 856916 w 1576599"/>
                <a:gd name="connsiteY21" fmla="*/ 790390 h 1518576"/>
                <a:gd name="connsiteX22" fmla="*/ 1030843 w 1576599"/>
                <a:gd name="connsiteY22" fmla="*/ 790390 h 1518576"/>
                <a:gd name="connsiteX23" fmla="*/ 1059418 w 1576599"/>
                <a:gd name="connsiteY23" fmla="*/ 812774 h 1518576"/>
                <a:gd name="connsiteX24" fmla="*/ 1084754 w 1576599"/>
                <a:gd name="connsiteY24" fmla="*/ 930884 h 1518576"/>
                <a:gd name="connsiteX25" fmla="*/ 1078372 w 1576599"/>
                <a:gd name="connsiteY25" fmla="*/ 953268 h 1518576"/>
                <a:gd name="connsiteX26" fmla="*/ 1056179 w 1576599"/>
                <a:gd name="connsiteY26" fmla="*/ 966031 h 1518576"/>
                <a:gd name="connsiteX27" fmla="*/ 834247 w 1576599"/>
                <a:gd name="connsiteY27" fmla="*/ 966031 h 1518576"/>
                <a:gd name="connsiteX28" fmla="*/ 811958 w 1576599"/>
                <a:gd name="connsiteY28" fmla="*/ 953268 h 1518576"/>
                <a:gd name="connsiteX29" fmla="*/ 811958 w 1576599"/>
                <a:gd name="connsiteY29" fmla="*/ 952792 h 1518576"/>
                <a:gd name="connsiteX30" fmla="*/ 805672 w 1576599"/>
                <a:gd name="connsiteY30" fmla="*/ 930408 h 1518576"/>
                <a:gd name="connsiteX31" fmla="*/ 831484 w 1576599"/>
                <a:gd name="connsiteY31" fmla="*/ 812774 h 1518576"/>
                <a:gd name="connsiteX32" fmla="*/ 856916 w 1576599"/>
                <a:gd name="connsiteY32" fmla="*/ 790390 h 1518576"/>
                <a:gd name="connsiteX33" fmla="*/ 506015 w 1576599"/>
                <a:gd name="connsiteY33" fmla="*/ 789914 h 1518576"/>
                <a:gd name="connsiteX34" fmla="*/ 683466 w 1576599"/>
                <a:gd name="connsiteY34" fmla="*/ 789914 h 1518576"/>
                <a:gd name="connsiteX35" fmla="*/ 683942 w 1576599"/>
                <a:gd name="connsiteY35" fmla="*/ 789914 h 1518576"/>
                <a:gd name="connsiteX36" fmla="*/ 712517 w 1576599"/>
                <a:gd name="connsiteY36" fmla="*/ 812297 h 1518576"/>
                <a:gd name="connsiteX37" fmla="*/ 738330 w 1576599"/>
                <a:gd name="connsiteY37" fmla="*/ 930884 h 1518576"/>
                <a:gd name="connsiteX38" fmla="*/ 731853 w 1576599"/>
                <a:gd name="connsiteY38" fmla="*/ 953267 h 1518576"/>
                <a:gd name="connsiteX39" fmla="*/ 709279 w 1576599"/>
                <a:gd name="connsiteY39" fmla="*/ 965555 h 1518576"/>
                <a:gd name="connsiteX40" fmla="*/ 483441 w 1576599"/>
                <a:gd name="connsiteY40" fmla="*/ 965555 h 1518576"/>
                <a:gd name="connsiteX41" fmla="*/ 460867 w 1576599"/>
                <a:gd name="connsiteY41" fmla="*/ 952791 h 1518576"/>
                <a:gd name="connsiteX42" fmla="*/ 454390 w 1576599"/>
                <a:gd name="connsiteY42" fmla="*/ 930407 h 1518576"/>
                <a:gd name="connsiteX43" fmla="*/ 480202 w 1576599"/>
                <a:gd name="connsiteY43" fmla="*/ 812297 h 1518576"/>
                <a:gd name="connsiteX44" fmla="*/ 506015 w 1576599"/>
                <a:gd name="connsiteY44" fmla="*/ 789914 h 1518576"/>
                <a:gd name="connsiteX45" fmla="*/ 1209342 w 1576599"/>
                <a:gd name="connsiteY45" fmla="*/ 789913 h 1518576"/>
                <a:gd name="connsiteX46" fmla="*/ 1384792 w 1576599"/>
                <a:gd name="connsiteY46" fmla="*/ 789913 h 1518576"/>
                <a:gd name="connsiteX47" fmla="*/ 1410415 w 1576599"/>
                <a:gd name="connsiteY47" fmla="*/ 812297 h 1518576"/>
                <a:gd name="connsiteX48" fmla="*/ 1436037 w 1576599"/>
                <a:gd name="connsiteY48" fmla="*/ 930407 h 1518576"/>
                <a:gd name="connsiteX49" fmla="*/ 1429655 w 1576599"/>
                <a:gd name="connsiteY49" fmla="*/ 952791 h 1518576"/>
                <a:gd name="connsiteX50" fmla="*/ 1407176 w 1576599"/>
                <a:gd name="connsiteY50" fmla="*/ 965554 h 1518576"/>
                <a:gd name="connsiteX51" fmla="*/ 1184005 w 1576599"/>
                <a:gd name="connsiteY51" fmla="*/ 965554 h 1518576"/>
                <a:gd name="connsiteX52" fmla="*/ 1161622 w 1576599"/>
                <a:gd name="connsiteY52" fmla="*/ 952791 h 1518576"/>
                <a:gd name="connsiteX53" fmla="*/ 1155145 w 1576599"/>
                <a:gd name="connsiteY53" fmla="*/ 930407 h 1518576"/>
                <a:gd name="connsiteX54" fmla="*/ 1180767 w 1576599"/>
                <a:gd name="connsiteY54" fmla="*/ 812297 h 1518576"/>
                <a:gd name="connsiteX55" fmla="*/ 1209342 w 1576599"/>
                <a:gd name="connsiteY55" fmla="*/ 789913 h 1518576"/>
                <a:gd name="connsiteX56" fmla="*/ 285097 w 1576599"/>
                <a:gd name="connsiteY56" fmla="*/ 663729 h 1518576"/>
                <a:gd name="connsiteX57" fmla="*/ 305229 w 1576599"/>
                <a:gd name="connsiteY57" fmla="*/ 667517 h 1518576"/>
                <a:gd name="connsiteX58" fmla="*/ 305324 w 1576599"/>
                <a:gd name="connsiteY58" fmla="*/ 667517 h 1518576"/>
                <a:gd name="connsiteX59" fmla="*/ 307081 w 1576599"/>
                <a:gd name="connsiteY59" fmla="*/ 668571 h 1518576"/>
                <a:gd name="connsiteX60" fmla="*/ 314849 w 1576599"/>
                <a:gd name="connsiteY60" fmla="*/ 705617 h 1518576"/>
                <a:gd name="connsiteX61" fmla="*/ 256842 w 1576599"/>
                <a:gd name="connsiteY61" fmla="*/ 808392 h 1518576"/>
                <a:gd name="connsiteX62" fmla="*/ 231505 w 1576599"/>
                <a:gd name="connsiteY62" fmla="*/ 820774 h 1518576"/>
                <a:gd name="connsiteX63" fmla="*/ 218742 w 1576599"/>
                <a:gd name="connsiteY63" fmla="*/ 817631 h 1518576"/>
                <a:gd name="connsiteX64" fmla="*/ 217155 w 1576599"/>
                <a:gd name="connsiteY64" fmla="*/ 816679 h 1518576"/>
                <a:gd name="connsiteX65" fmla="*/ 209217 w 1576599"/>
                <a:gd name="connsiteY65" fmla="*/ 779531 h 1518576"/>
                <a:gd name="connsiteX66" fmla="*/ 267129 w 1576599"/>
                <a:gd name="connsiteY66" fmla="*/ 677042 h 1518576"/>
                <a:gd name="connsiteX67" fmla="*/ 268183 w 1576599"/>
                <a:gd name="connsiteY67" fmla="*/ 675286 h 1518576"/>
                <a:gd name="connsiteX68" fmla="*/ 285097 w 1576599"/>
                <a:gd name="connsiteY68" fmla="*/ 663729 h 1518576"/>
                <a:gd name="connsiteX69" fmla="*/ 1194292 w 1576599"/>
                <a:gd name="connsiteY69" fmla="*/ 604652 h 1518576"/>
                <a:gd name="connsiteX70" fmla="*/ 1184767 w 1576599"/>
                <a:gd name="connsiteY70" fmla="*/ 665326 h 1518576"/>
                <a:gd name="connsiteX71" fmla="*/ 1309354 w 1576599"/>
                <a:gd name="connsiteY71" fmla="*/ 665326 h 1518576"/>
                <a:gd name="connsiteX72" fmla="*/ 1299829 w 1576599"/>
                <a:gd name="connsiteY72" fmla="*/ 604652 h 1518576"/>
                <a:gd name="connsiteX73" fmla="*/ 590407 w 1576599"/>
                <a:gd name="connsiteY73" fmla="*/ 604652 h 1518576"/>
                <a:gd name="connsiteX74" fmla="*/ 580882 w 1576599"/>
                <a:gd name="connsiteY74" fmla="*/ 665326 h 1518576"/>
                <a:gd name="connsiteX75" fmla="*/ 705564 w 1576599"/>
                <a:gd name="connsiteY75" fmla="*/ 665326 h 1518576"/>
                <a:gd name="connsiteX76" fmla="*/ 696039 w 1576599"/>
                <a:gd name="connsiteY76" fmla="*/ 604652 h 1518576"/>
                <a:gd name="connsiteX77" fmla="*/ 894159 w 1576599"/>
                <a:gd name="connsiteY77" fmla="*/ 604367 h 1518576"/>
                <a:gd name="connsiteX78" fmla="*/ 881491 w 1576599"/>
                <a:gd name="connsiteY78" fmla="*/ 665041 h 1518576"/>
                <a:gd name="connsiteX79" fmla="*/ 1009316 w 1576599"/>
                <a:gd name="connsiteY79" fmla="*/ 665041 h 1518576"/>
                <a:gd name="connsiteX80" fmla="*/ 996172 w 1576599"/>
                <a:gd name="connsiteY80" fmla="*/ 604367 h 1518576"/>
                <a:gd name="connsiteX81" fmla="*/ 193489 w 1576599"/>
                <a:gd name="connsiteY81" fmla="*/ 558121 h 1518576"/>
                <a:gd name="connsiteX82" fmla="*/ 209693 w 1576599"/>
                <a:gd name="connsiteY82" fmla="*/ 571125 h 1518576"/>
                <a:gd name="connsiteX83" fmla="*/ 209217 w 1576599"/>
                <a:gd name="connsiteY83" fmla="*/ 571601 h 1518576"/>
                <a:gd name="connsiteX84" fmla="*/ 199692 w 1576599"/>
                <a:gd name="connsiteY84" fmla="*/ 610368 h 1518576"/>
                <a:gd name="connsiteX85" fmla="*/ 96536 w 1576599"/>
                <a:gd name="connsiteY85" fmla="*/ 668375 h 1518576"/>
                <a:gd name="connsiteX86" fmla="*/ 83582 w 1576599"/>
                <a:gd name="connsiteY86" fmla="*/ 674852 h 1518576"/>
                <a:gd name="connsiteX87" fmla="*/ 57674 w 1576599"/>
                <a:gd name="connsiteY87" fmla="*/ 658659 h 1518576"/>
                <a:gd name="connsiteX88" fmla="*/ 56427 w 1576599"/>
                <a:gd name="connsiteY88" fmla="*/ 656601 h 1518576"/>
                <a:gd name="connsiteX89" fmla="*/ 67199 w 1576599"/>
                <a:gd name="connsiteY89" fmla="*/ 619893 h 1518576"/>
                <a:gd name="connsiteX90" fmla="*/ 170831 w 1576599"/>
                <a:gd name="connsiteY90" fmla="*/ 561600 h 1518576"/>
                <a:gd name="connsiteX91" fmla="*/ 172835 w 1576599"/>
                <a:gd name="connsiteY91" fmla="*/ 560384 h 1518576"/>
                <a:gd name="connsiteX92" fmla="*/ 193489 w 1576599"/>
                <a:gd name="connsiteY92" fmla="*/ 558121 h 1518576"/>
                <a:gd name="connsiteX93" fmla="*/ 868727 w 1576599"/>
                <a:gd name="connsiteY93" fmla="*/ 547026 h 1518576"/>
                <a:gd name="connsiteX94" fmla="*/ 1021889 w 1576599"/>
                <a:gd name="connsiteY94" fmla="*/ 547026 h 1518576"/>
                <a:gd name="connsiteX95" fmla="*/ 1050464 w 1576599"/>
                <a:gd name="connsiteY95" fmla="*/ 569410 h 1518576"/>
                <a:gd name="connsiteX96" fmla="*/ 1069514 w 1576599"/>
                <a:gd name="connsiteY96" fmla="*/ 687520 h 1518576"/>
                <a:gd name="connsiteX97" fmla="*/ 1063132 w 1576599"/>
                <a:gd name="connsiteY97" fmla="*/ 713047 h 1518576"/>
                <a:gd name="connsiteX98" fmla="*/ 1040844 w 1576599"/>
                <a:gd name="connsiteY98" fmla="*/ 722572 h 1518576"/>
                <a:gd name="connsiteX99" fmla="*/ 849677 w 1576599"/>
                <a:gd name="connsiteY99" fmla="*/ 722667 h 1518576"/>
                <a:gd name="connsiteX100" fmla="*/ 842326 w 1576599"/>
                <a:gd name="connsiteY100" fmla="*/ 721909 h 1518576"/>
                <a:gd name="connsiteX101" fmla="*/ 821102 w 1576599"/>
                <a:gd name="connsiteY101" fmla="*/ 687520 h 1518576"/>
                <a:gd name="connsiteX102" fmla="*/ 840152 w 1576599"/>
                <a:gd name="connsiteY102" fmla="*/ 569410 h 1518576"/>
                <a:gd name="connsiteX103" fmla="*/ 868727 w 1576599"/>
                <a:gd name="connsiteY103" fmla="*/ 547026 h 1518576"/>
                <a:gd name="connsiteX104" fmla="*/ 1172004 w 1576599"/>
                <a:gd name="connsiteY104" fmla="*/ 546931 h 1518576"/>
                <a:gd name="connsiteX105" fmla="*/ 1322499 w 1576599"/>
                <a:gd name="connsiteY105" fmla="*/ 546931 h 1518576"/>
                <a:gd name="connsiteX106" fmla="*/ 1351074 w 1576599"/>
                <a:gd name="connsiteY106" fmla="*/ 569314 h 1518576"/>
                <a:gd name="connsiteX107" fmla="*/ 1373457 w 1576599"/>
                <a:gd name="connsiteY107" fmla="*/ 687424 h 1518576"/>
                <a:gd name="connsiteX108" fmla="*/ 1367076 w 1576599"/>
                <a:gd name="connsiteY108" fmla="*/ 712951 h 1518576"/>
                <a:gd name="connsiteX109" fmla="*/ 1367266 w 1576599"/>
                <a:gd name="connsiteY109" fmla="*/ 712951 h 1518576"/>
                <a:gd name="connsiteX110" fmla="*/ 1344882 w 1576599"/>
                <a:gd name="connsiteY110" fmla="*/ 722476 h 1518576"/>
                <a:gd name="connsiteX111" fmla="*/ 1149810 w 1576599"/>
                <a:gd name="connsiteY111" fmla="*/ 722476 h 1518576"/>
                <a:gd name="connsiteX112" fmla="*/ 1127427 w 1576599"/>
                <a:gd name="connsiteY112" fmla="*/ 712951 h 1518576"/>
                <a:gd name="connsiteX113" fmla="*/ 1121045 w 1576599"/>
                <a:gd name="connsiteY113" fmla="*/ 687424 h 1518576"/>
                <a:gd name="connsiteX114" fmla="*/ 1143429 w 1576599"/>
                <a:gd name="connsiteY114" fmla="*/ 569314 h 1518576"/>
                <a:gd name="connsiteX115" fmla="*/ 1172004 w 1576599"/>
                <a:gd name="connsiteY115" fmla="*/ 546931 h 1518576"/>
                <a:gd name="connsiteX116" fmla="*/ 564880 w 1576599"/>
                <a:gd name="connsiteY116" fmla="*/ 546931 h 1518576"/>
                <a:gd name="connsiteX117" fmla="*/ 718708 w 1576599"/>
                <a:gd name="connsiteY117" fmla="*/ 546931 h 1518576"/>
                <a:gd name="connsiteX118" fmla="*/ 747283 w 1576599"/>
                <a:gd name="connsiteY118" fmla="*/ 569314 h 1518576"/>
                <a:gd name="connsiteX119" fmla="*/ 766333 w 1576599"/>
                <a:gd name="connsiteY119" fmla="*/ 687424 h 1518576"/>
                <a:gd name="connsiteX120" fmla="*/ 759952 w 1576599"/>
                <a:gd name="connsiteY120" fmla="*/ 712951 h 1518576"/>
                <a:gd name="connsiteX121" fmla="*/ 759856 w 1576599"/>
                <a:gd name="connsiteY121" fmla="*/ 712951 h 1518576"/>
                <a:gd name="connsiteX122" fmla="*/ 740806 w 1576599"/>
                <a:gd name="connsiteY122" fmla="*/ 722476 h 1518576"/>
                <a:gd name="connsiteX123" fmla="*/ 545925 w 1576599"/>
                <a:gd name="connsiteY123" fmla="*/ 722476 h 1518576"/>
                <a:gd name="connsiteX124" fmla="*/ 523541 w 1576599"/>
                <a:gd name="connsiteY124" fmla="*/ 712951 h 1518576"/>
                <a:gd name="connsiteX125" fmla="*/ 516969 w 1576599"/>
                <a:gd name="connsiteY125" fmla="*/ 687424 h 1518576"/>
                <a:gd name="connsiteX126" fmla="*/ 539353 w 1576599"/>
                <a:gd name="connsiteY126" fmla="*/ 569314 h 1518576"/>
                <a:gd name="connsiteX127" fmla="*/ 564880 w 1576599"/>
                <a:gd name="connsiteY127" fmla="*/ 546931 h 1518576"/>
                <a:gd name="connsiteX128" fmla="*/ 146740 w 1576599"/>
                <a:gd name="connsiteY128" fmla="*/ 412430 h 1518576"/>
                <a:gd name="connsiteX129" fmla="*/ 175308 w 1576599"/>
                <a:gd name="connsiteY129" fmla="*/ 441013 h 1518576"/>
                <a:gd name="connsiteX130" fmla="*/ 175308 w 1576599"/>
                <a:gd name="connsiteY130" fmla="*/ 441680 h 1518576"/>
                <a:gd name="connsiteX131" fmla="*/ 175300 w 1576599"/>
                <a:gd name="connsiteY131" fmla="*/ 442354 h 1518576"/>
                <a:gd name="connsiteX132" fmla="*/ 146066 w 1576599"/>
                <a:gd name="connsiteY132" fmla="*/ 470255 h 1518576"/>
                <a:gd name="connsiteX133" fmla="*/ 28908 w 1576599"/>
                <a:gd name="connsiteY133" fmla="*/ 470255 h 1518576"/>
                <a:gd name="connsiteX134" fmla="*/ 0 w 1576599"/>
                <a:gd name="connsiteY134" fmla="*/ 441346 h 1518576"/>
                <a:gd name="connsiteX135" fmla="*/ 28908 w 1576599"/>
                <a:gd name="connsiteY135" fmla="*/ 412438 h 1518576"/>
                <a:gd name="connsiteX136" fmla="*/ 146066 w 1576599"/>
                <a:gd name="connsiteY136" fmla="*/ 412438 h 1518576"/>
                <a:gd name="connsiteX137" fmla="*/ 146740 w 1576599"/>
                <a:gd name="connsiteY137" fmla="*/ 412430 h 1518576"/>
                <a:gd name="connsiteX138" fmla="*/ 436102 w 1576599"/>
                <a:gd name="connsiteY138" fmla="*/ 289375 h 1518576"/>
                <a:gd name="connsiteX139" fmla="*/ 288106 w 1576599"/>
                <a:gd name="connsiteY139" fmla="*/ 414320 h 1518576"/>
                <a:gd name="connsiteX140" fmla="*/ 410956 w 1576599"/>
                <a:gd name="connsiteY140" fmla="*/ 587126 h 1518576"/>
                <a:gd name="connsiteX141" fmla="*/ 439531 w 1576599"/>
                <a:gd name="connsiteY141" fmla="*/ 433488 h 1518576"/>
                <a:gd name="connsiteX142" fmla="*/ 468106 w 1576599"/>
                <a:gd name="connsiteY142" fmla="*/ 411009 h 1518576"/>
                <a:gd name="connsiteX143" fmla="*/ 583263 w 1576599"/>
                <a:gd name="connsiteY143" fmla="*/ 411009 h 1518576"/>
                <a:gd name="connsiteX144" fmla="*/ 436102 w 1576599"/>
                <a:gd name="connsiteY144" fmla="*/ 289375 h 1518576"/>
                <a:gd name="connsiteX145" fmla="*/ 436102 w 1576599"/>
                <a:gd name="connsiteY145" fmla="*/ 231749 h 1518576"/>
                <a:gd name="connsiteX146" fmla="*/ 640794 w 1576599"/>
                <a:gd name="connsiteY146" fmla="*/ 411009 h 1518576"/>
                <a:gd name="connsiteX147" fmla="*/ 1421272 w 1576599"/>
                <a:gd name="connsiteY147" fmla="*/ 411009 h 1518576"/>
                <a:gd name="connsiteX148" fmla="*/ 1446799 w 1576599"/>
                <a:gd name="connsiteY148" fmla="*/ 433488 h 1518576"/>
                <a:gd name="connsiteX149" fmla="*/ 1575387 w 1576599"/>
                <a:gd name="connsiteY149" fmla="*/ 1057852 h 1518576"/>
                <a:gd name="connsiteX150" fmla="*/ 1572244 w 1576599"/>
                <a:gd name="connsiteY150" fmla="*/ 1080236 h 1518576"/>
                <a:gd name="connsiteX151" fmla="*/ 1549860 w 1576599"/>
                <a:gd name="connsiteY151" fmla="*/ 1093094 h 1518576"/>
                <a:gd name="connsiteX152" fmla="*/ 1437941 w 1576599"/>
                <a:gd name="connsiteY152" fmla="*/ 1093094 h 1518576"/>
                <a:gd name="connsiteX153" fmla="*/ 1380315 w 1576599"/>
                <a:gd name="connsiteY153" fmla="*/ 1128242 h 1518576"/>
                <a:gd name="connsiteX154" fmla="*/ 1316307 w 1576599"/>
                <a:gd name="connsiteY154" fmla="*/ 1064234 h 1518576"/>
                <a:gd name="connsiteX155" fmla="*/ 1380315 w 1576599"/>
                <a:gd name="connsiteY155" fmla="*/ 1000226 h 1518576"/>
                <a:gd name="connsiteX156" fmla="*/ 1437941 w 1576599"/>
                <a:gd name="connsiteY156" fmla="*/ 1035468 h 1518576"/>
                <a:gd name="connsiteX157" fmla="*/ 1514141 w 1576599"/>
                <a:gd name="connsiteY157" fmla="*/ 1035468 h 1518576"/>
                <a:gd name="connsiteX158" fmla="*/ 1395650 w 1576599"/>
                <a:gd name="connsiteY158" fmla="*/ 468635 h 1518576"/>
                <a:gd name="connsiteX159" fmla="*/ 493728 w 1576599"/>
                <a:gd name="connsiteY159" fmla="*/ 468635 h 1518576"/>
                <a:gd name="connsiteX160" fmla="*/ 375332 w 1576599"/>
                <a:gd name="connsiteY160" fmla="*/ 1035468 h 1518576"/>
                <a:gd name="connsiteX161" fmla="*/ 1127331 w 1576599"/>
                <a:gd name="connsiteY161" fmla="*/ 1035468 h 1518576"/>
                <a:gd name="connsiteX162" fmla="*/ 1184957 w 1576599"/>
                <a:gd name="connsiteY162" fmla="*/ 1000226 h 1518576"/>
                <a:gd name="connsiteX163" fmla="*/ 1248965 w 1576599"/>
                <a:gd name="connsiteY163" fmla="*/ 1064234 h 1518576"/>
                <a:gd name="connsiteX164" fmla="*/ 1184957 w 1576599"/>
                <a:gd name="connsiteY164" fmla="*/ 1128242 h 1518576"/>
                <a:gd name="connsiteX165" fmla="*/ 1127331 w 1576599"/>
                <a:gd name="connsiteY165" fmla="*/ 1093094 h 1518576"/>
                <a:gd name="connsiteX166" fmla="*/ 1047416 w 1576599"/>
                <a:gd name="connsiteY166" fmla="*/ 1093094 h 1518576"/>
                <a:gd name="connsiteX167" fmla="*/ 1047416 w 1576599"/>
                <a:gd name="connsiteY167" fmla="*/ 1365509 h 1518576"/>
                <a:gd name="connsiteX168" fmla="*/ 1248489 w 1576599"/>
                <a:gd name="connsiteY168" fmla="*/ 1365509 h 1518576"/>
                <a:gd name="connsiteX169" fmla="*/ 1277064 w 1576599"/>
                <a:gd name="connsiteY169" fmla="*/ 1394084 h 1518576"/>
                <a:gd name="connsiteX170" fmla="*/ 1277064 w 1576599"/>
                <a:gd name="connsiteY170" fmla="*/ 1490001 h 1518576"/>
                <a:gd name="connsiteX171" fmla="*/ 1248489 w 1576599"/>
                <a:gd name="connsiteY171" fmla="*/ 1518576 h 1518576"/>
                <a:gd name="connsiteX172" fmla="*/ 640794 w 1576599"/>
                <a:gd name="connsiteY172" fmla="*/ 1518576 h 1518576"/>
                <a:gd name="connsiteX173" fmla="*/ 612219 w 1576599"/>
                <a:gd name="connsiteY173" fmla="*/ 1490001 h 1518576"/>
                <a:gd name="connsiteX174" fmla="*/ 612219 w 1576599"/>
                <a:gd name="connsiteY174" fmla="*/ 1393989 h 1518576"/>
                <a:gd name="connsiteX175" fmla="*/ 640794 w 1576599"/>
                <a:gd name="connsiteY175" fmla="*/ 1365414 h 1518576"/>
                <a:gd name="connsiteX176" fmla="*/ 842343 w 1576599"/>
                <a:gd name="connsiteY176" fmla="*/ 1365414 h 1518576"/>
                <a:gd name="connsiteX177" fmla="*/ 842343 w 1576599"/>
                <a:gd name="connsiteY177" fmla="*/ 1093285 h 1518576"/>
                <a:gd name="connsiteX178" fmla="*/ 340185 w 1576599"/>
                <a:gd name="connsiteY178" fmla="*/ 1093285 h 1518576"/>
                <a:gd name="connsiteX179" fmla="*/ 317801 w 1576599"/>
                <a:gd name="connsiteY179" fmla="*/ 1080426 h 1518576"/>
                <a:gd name="connsiteX180" fmla="*/ 311419 w 1576599"/>
                <a:gd name="connsiteY180" fmla="*/ 1058042 h 1518576"/>
                <a:gd name="connsiteX181" fmla="*/ 398002 w 1576599"/>
                <a:gd name="connsiteY181" fmla="*/ 641324 h 1518576"/>
                <a:gd name="connsiteX182" fmla="*/ 229905 w 1576599"/>
                <a:gd name="connsiteY182" fmla="*/ 438746 h 1518576"/>
                <a:gd name="connsiteX183" fmla="*/ 436102 w 1576599"/>
                <a:gd name="connsiteY183" fmla="*/ 231749 h 1518576"/>
                <a:gd name="connsiteX184" fmla="*/ 74485 w 1576599"/>
                <a:gd name="connsiteY184" fmla="*/ 206912 h 1518576"/>
                <a:gd name="connsiteX185" fmla="*/ 96345 w 1576599"/>
                <a:gd name="connsiteY185" fmla="*/ 209365 h 1518576"/>
                <a:gd name="connsiteX186" fmla="*/ 199692 w 1576599"/>
                <a:gd name="connsiteY186" fmla="*/ 267467 h 1518576"/>
                <a:gd name="connsiteX187" fmla="*/ 209979 w 1576599"/>
                <a:gd name="connsiteY187" fmla="*/ 310139 h 1518576"/>
                <a:gd name="connsiteX188" fmla="*/ 184071 w 1576599"/>
                <a:gd name="connsiteY188" fmla="*/ 323188 h 1518576"/>
                <a:gd name="connsiteX189" fmla="*/ 171117 w 1576599"/>
                <a:gd name="connsiteY189" fmla="*/ 319950 h 1518576"/>
                <a:gd name="connsiteX190" fmla="*/ 67199 w 1576599"/>
                <a:gd name="connsiteY190" fmla="*/ 261371 h 1518576"/>
                <a:gd name="connsiteX191" fmla="*/ 67008 w 1576599"/>
                <a:gd name="connsiteY191" fmla="*/ 261181 h 1518576"/>
                <a:gd name="connsiteX192" fmla="*/ 57483 w 1576599"/>
                <a:gd name="connsiteY192" fmla="*/ 218890 h 1518576"/>
                <a:gd name="connsiteX193" fmla="*/ 74485 w 1576599"/>
                <a:gd name="connsiteY193" fmla="*/ 206912 h 1518576"/>
                <a:gd name="connsiteX194" fmla="*/ 799778 w 1576599"/>
                <a:gd name="connsiteY194" fmla="*/ 206675 h 1518576"/>
                <a:gd name="connsiteX195" fmla="*/ 815292 w 1576599"/>
                <a:gd name="connsiteY195" fmla="*/ 218795 h 1518576"/>
                <a:gd name="connsiteX196" fmla="*/ 817601 w 1576599"/>
                <a:gd name="connsiteY196" fmla="*/ 222447 h 1518576"/>
                <a:gd name="connsiteX197" fmla="*/ 805767 w 1576599"/>
                <a:gd name="connsiteY197" fmla="*/ 261086 h 1518576"/>
                <a:gd name="connsiteX198" fmla="*/ 706802 w 1576599"/>
                <a:gd name="connsiteY198" fmla="*/ 319665 h 1518576"/>
                <a:gd name="connsiteX199" fmla="*/ 665273 w 1576599"/>
                <a:gd name="connsiteY199" fmla="*/ 310140 h 1518576"/>
                <a:gd name="connsiteX200" fmla="*/ 665274 w 1576599"/>
                <a:gd name="connsiteY200" fmla="*/ 309759 h 1518576"/>
                <a:gd name="connsiteX201" fmla="*/ 678037 w 1576599"/>
                <a:gd name="connsiteY201" fmla="*/ 267468 h 1518576"/>
                <a:gd name="connsiteX202" fmla="*/ 777192 w 1576599"/>
                <a:gd name="connsiteY202" fmla="*/ 209270 h 1518576"/>
                <a:gd name="connsiteX203" fmla="*/ 799778 w 1576599"/>
                <a:gd name="connsiteY203" fmla="*/ 206675 h 1518576"/>
                <a:gd name="connsiteX204" fmla="*/ 632575 w 1576599"/>
                <a:gd name="connsiteY204" fmla="*/ 58527 h 1518576"/>
                <a:gd name="connsiteX205" fmla="*/ 654225 w 1576599"/>
                <a:gd name="connsiteY205" fmla="*/ 60013 h 1518576"/>
                <a:gd name="connsiteX206" fmla="*/ 666988 w 1576599"/>
                <a:gd name="connsiteY206" fmla="*/ 101065 h 1518576"/>
                <a:gd name="connsiteX207" fmla="*/ 609267 w 1576599"/>
                <a:gd name="connsiteY207" fmla="*/ 199078 h 1518576"/>
                <a:gd name="connsiteX208" fmla="*/ 583549 w 1576599"/>
                <a:gd name="connsiteY208" fmla="*/ 214889 h 1518576"/>
                <a:gd name="connsiteX209" fmla="*/ 567452 w 1576599"/>
                <a:gd name="connsiteY209" fmla="*/ 211746 h 1518576"/>
                <a:gd name="connsiteX210" fmla="*/ 567357 w 1576599"/>
                <a:gd name="connsiteY210" fmla="*/ 211746 h 1518576"/>
                <a:gd name="connsiteX211" fmla="*/ 557832 w 1576599"/>
                <a:gd name="connsiteY211" fmla="*/ 170693 h 1518576"/>
                <a:gd name="connsiteX212" fmla="*/ 616125 w 1576599"/>
                <a:gd name="connsiteY212" fmla="*/ 72681 h 1518576"/>
                <a:gd name="connsiteX213" fmla="*/ 632575 w 1576599"/>
                <a:gd name="connsiteY213" fmla="*/ 58527 h 1518576"/>
                <a:gd name="connsiteX214" fmla="*/ 240392 w 1576599"/>
                <a:gd name="connsiteY214" fmla="*/ 58527 h 1518576"/>
                <a:gd name="connsiteX215" fmla="*/ 256842 w 1576599"/>
                <a:gd name="connsiteY215" fmla="*/ 72681 h 1518576"/>
                <a:gd name="connsiteX216" fmla="*/ 314373 w 1576599"/>
                <a:gd name="connsiteY216" fmla="*/ 170693 h 1518576"/>
                <a:gd name="connsiteX217" fmla="*/ 304848 w 1576599"/>
                <a:gd name="connsiteY217" fmla="*/ 211746 h 1518576"/>
                <a:gd name="connsiteX218" fmla="*/ 291989 w 1576599"/>
                <a:gd name="connsiteY218" fmla="*/ 214889 h 1518576"/>
                <a:gd name="connsiteX219" fmla="*/ 266367 w 1576599"/>
                <a:gd name="connsiteY219" fmla="*/ 199078 h 1518576"/>
                <a:gd name="connsiteX220" fmla="*/ 209217 w 1576599"/>
                <a:gd name="connsiteY220" fmla="*/ 101065 h 1518576"/>
                <a:gd name="connsiteX221" fmla="*/ 218742 w 1576599"/>
                <a:gd name="connsiteY221" fmla="*/ 60013 h 1518576"/>
                <a:gd name="connsiteX222" fmla="*/ 240392 w 1576599"/>
                <a:gd name="connsiteY222" fmla="*/ 58527 h 1518576"/>
                <a:gd name="connsiteX223" fmla="*/ 437964 w 1576599"/>
                <a:gd name="connsiteY223" fmla="*/ 48 h 1518576"/>
                <a:gd name="connsiteX224" fmla="*/ 464010 w 1576599"/>
                <a:gd name="connsiteY224" fmla="*/ 29343 h 1518576"/>
                <a:gd name="connsiteX225" fmla="*/ 464010 w 1576599"/>
                <a:gd name="connsiteY225" fmla="*/ 147834 h 1518576"/>
                <a:gd name="connsiteX226" fmla="*/ 436387 w 1576599"/>
                <a:gd name="connsiteY226" fmla="*/ 176409 h 1518576"/>
                <a:gd name="connsiteX227" fmla="*/ 436387 w 1576599"/>
                <a:gd name="connsiteY227" fmla="*/ 176028 h 1518576"/>
                <a:gd name="connsiteX228" fmla="*/ 408670 w 1576599"/>
                <a:gd name="connsiteY228" fmla="*/ 147453 h 1518576"/>
                <a:gd name="connsiteX229" fmla="*/ 408670 w 1576599"/>
                <a:gd name="connsiteY229" fmla="*/ 29343 h 1518576"/>
                <a:gd name="connsiteX230" fmla="*/ 408670 w 1576599"/>
                <a:gd name="connsiteY230" fmla="*/ 26094 h 1518576"/>
                <a:gd name="connsiteX231" fmla="*/ 437964 w 1576599"/>
                <a:gd name="connsiteY231" fmla="*/ 48 h 151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1576599" h="1518576">
                  <a:moveTo>
                    <a:pt x="669655" y="1423231"/>
                  </a:moveTo>
                  <a:lnTo>
                    <a:pt x="669655" y="1461331"/>
                  </a:lnTo>
                  <a:lnTo>
                    <a:pt x="1219723" y="1461331"/>
                  </a:lnTo>
                  <a:lnTo>
                    <a:pt x="1219723" y="1423231"/>
                  </a:lnTo>
                  <a:close/>
                  <a:moveTo>
                    <a:pt x="899874" y="1093094"/>
                  </a:moveTo>
                  <a:lnTo>
                    <a:pt x="899874" y="1365224"/>
                  </a:lnTo>
                  <a:lnTo>
                    <a:pt x="989409" y="1365224"/>
                  </a:lnTo>
                  <a:lnTo>
                    <a:pt x="989409" y="1093094"/>
                  </a:lnTo>
                  <a:close/>
                  <a:moveTo>
                    <a:pt x="881586" y="847921"/>
                  </a:moveTo>
                  <a:lnTo>
                    <a:pt x="868918" y="908596"/>
                  </a:lnTo>
                  <a:lnTo>
                    <a:pt x="1021318" y="908596"/>
                  </a:lnTo>
                  <a:lnTo>
                    <a:pt x="1008649" y="847921"/>
                  </a:lnTo>
                  <a:lnTo>
                    <a:pt x="881776" y="847921"/>
                  </a:lnTo>
                  <a:close/>
                  <a:moveTo>
                    <a:pt x="531828" y="847445"/>
                  </a:moveTo>
                  <a:lnTo>
                    <a:pt x="518874" y="908119"/>
                  </a:lnTo>
                  <a:lnTo>
                    <a:pt x="673750" y="908119"/>
                  </a:lnTo>
                  <a:lnTo>
                    <a:pt x="660892" y="847445"/>
                  </a:lnTo>
                  <a:close/>
                  <a:moveTo>
                    <a:pt x="1231630" y="847444"/>
                  </a:moveTo>
                  <a:lnTo>
                    <a:pt x="1218867" y="908119"/>
                  </a:lnTo>
                  <a:lnTo>
                    <a:pt x="1371743" y="908119"/>
                  </a:lnTo>
                  <a:lnTo>
                    <a:pt x="1358980" y="847444"/>
                  </a:lnTo>
                  <a:close/>
                  <a:moveTo>
                    <a:pt x="856916" y="790390"/>
                  </a:moveTo>
                  <a:lnTo>
                    <a:pt x="1030843" y="790390"/>
                  </a:lnTo>
                  <a:cubicBezTo>
                    <a:pt x="1044568" y="789833"/>
                    <a:pt x="1056672" y="799314"/>
                    <a:pt x="1059418" y="812774"/>
                  </a:cubicBezTo>
                  <a:lnTo>
                    <a:pt x="1084754" y="930884"/>
                  </a:lnTo>
                  <a:cubicBezTo>
                    <a:pt x="1086124" y="938927"/>
                    <a:pt x="1083777" y="947157"/>
                    <a:pt x="1078372" y="953268"/>
                  </a:cubicBezTo>
                  <a:cubicBezTo>
                    <a:pt x="1074068" y="961459"/>
                    <a:pt x="1065423" y="966430"/>
                    <a:pt x="1056179" y="966031"/>
                  </a:cubicBezTo>
                  <a:lnTo>
                    <a:pt x="834247" y="966031"/>
                  </a:lnTo>
                  <a:cubicBezTo>
                    <a:pt x="824986" y="966397"/>
                    <a:pt x="816330" y="961440"/>
                    <a:pt x="811958" y="953268"/>
                  </a:cubicBezTo>
                  <a:lnTo>
                    <a:pt x="811958" y="952792"/>
                  </a:lnTo>
                  <a:cubicBezTo>
                    <a:pt x="806624" y="946644"/>
                    <a:pt x="804318" y="938434"/>
                    <a:pt x="805672" y="930408"/>
                  </a:cubicBezTo>
                  <a:lnTo>
                    <a:pt x="831484" y="812774"/>
                  </a:lnTo>
                  <a:cubicBezTo>
                    <a:pt x="832642" y="799728"/>
                    <a:pt x="843828" y="789882"/>
                    <a:pt x="856916" y="790390"/>
                  </a:cubicBezTo>
                  <a:close/>
                  <a:moveTo>
                    <a:pt x="506015" y="789914"/>
                  </a:moveTo>
                  <a:lnTo>
                    <a:pt x="683466" y="789914"/>
                  </a:lnTo>
                  <a:lnTo>
                    <a:pt x="683942" y="789914"/>
                  </a:lnTo>
                  <a:cubicBezTo>
                    <a:pt x="697591" y="789590"/>
                    <a:pt x="709563" y="798968"/>
                    <a:pt x="712517" y="812297"/>
                  </a:cubicBezTo>
                  <a:lnTo>
                    <a:pt x="738330" y="930884"/>
                  </a:lnTo>
                  <a:cubicBezTo>
                    <a:pt x="738145" y="938780"/>
                    <a:pt x="735913" y="946492"/>
                    <a:pt x="731853" y="953267"/>
                  </a:cubicBezTo>
                  <a:cubicBezTo>
                    <a:pt x="726699" y="960707"/>
                    <a:pt x="718325" y="965265"/>
                    <a:pt x="709279" y="965555"/>
                  </a:cubicBezTo>
                  <a:lnTo>
                    <a:pt x="483441" y="965555"/>
                  </a:lnTo>
                  <a:cubicBezTo>
                    <a:pt x="474090" y="965986"/>
                    <a:pt x="465318" y="961026"/>
                    <a:pt x="460867" y="952791"/>
                  </a:cubicBezTo>
                  <a:cubicBezTo>
                    <a:pt x="455390" y="946718"/>
                    <a:pt x="453003" y="938467"/>
                    <a:pt x="454390" y="930407"/>
                  </a:cubicBezTo>
                  <a:lnTo>
                    <a:pt x="480202" y="812297"/>
                  </a:lnTo>
                  <a:cubicBezTo>
                    <a:pt x="481504" y="799169"/>
                    <a:pt x="492835" y="789344"/>
                    <a:pt x="506015" y="789914"/>
                  </a:cubicBezTo>
                  <a:close/>
                  <a:moveTo>
                    <a:pt x="1209342" y="789913"/>
                  </a:moveTo>
                  <a:lnTo>
                    <a:pt x="1384792" y="789913"/>
                  </a:lnTo>
                  <a:cubicBezTo>
                    <a:pt x="1397918" y="789399"/>
                    <a:pt x="1409162" y="799221"/>
                    <a:pt x="1410415" y="812297"/>
                  </a:cubicBezTo>
                  <a:lnTo>
                    <a:pt x="1436037" y="930407"/>
                  </a:lnTo>
                  <a:cubicBezTo>
                    <a:pt x="1437407" y="938450"/>
                    <a:pt x="1435060" y="946680"/>
                    <a:pt x="1429655" y="952791"/>
                  </a:cubicBezTo>
                  <a:cubicBezTo>
                    <a:pt x="1425219" y="960994"/>
                    <a:pt x="1416493" y="965948"/>
                    <a:pt x="1407176" y="965554"/>
                  </a:cubicBezTo>
                  <a:lnTo>
                    <a:pt x="1184005" y="965554"/>
                  </a:lnTo>
                  <a:cubicBezTo>
                    <a:pt x="1174711" y="965957"/>
                    <a:pt x="1166008" y="960995"/>
                    <a:pt x="1161622" y="952791"/>
                  </a:cubicBezTo>
                  <a:cubicBezTo>
                    <a:pt x="1156145" y="946717"/>
                    <a:pt x="1153758" y="938467"/>
                    <a:pt x="1155145" y="930407"/>
                  </a:cubicBezTo>
                  <a:lnTo>
                    <a:pt x="1180767" y="812297"/>
                  </a:lnTo>
                  <a:cubicBezTo>
                    <a:pt x="1183512" y="798837"/>
                    <a:pt x="1195616" y="789356"/>
                    <a:pt x="1209342" y="789913"/>
                  </a:cubicBezTo>
                  <a:close/>
                  <a:moveTo>
                    <a:pt x="285097" y="663729"/>
                  </a:moveTo>
                  <a:cubicBezTo>
                    <a:pt x="291801" y="662323"/>
                    <a:pt x="299042" y="663475"/>
                    <a:pt x="305229" y="667517"/>
                  </a:cubicBezTo>
                  <a:lnTo>
                    <a:pt x="305324" y="667517"/>
                  </a:lnTo>
                  <a:cubicBezTo>
                    <a:pt x="305923" y="667846"/>
                    <a:pt x="306509" y="668197"/>
                    <a:pt x="307081" y="668571"/>
                  </a:cubicBezTo>
                  <a:cubicBezTo>
                    <a:pt x="319456" y="676656"/>
                    <a:pt x="322934" y="693242"/>
                    <a:pt x="314849" y="705617"/>
                  </a:cubicBezTo>
                  <a:lnTo>
                    <a:pt x="256842" y="808392"/>
                  </a:lnTo>
                  <a:cubicBezTo>
                    <a:pt x="251076" y="816588"/>
                    <a:pt x="241515" y="821261"/>
                    <a:pt x="231505" y="820774"/>
                  </a:cubicBezTo>
                  <a:cubicBezTo>
                    <a:pt x="227013" y="821274"/>
                    <a:pt x="222489" y="820160"/>
                    <a:pt x="218742" y="817631"/>
                  </a:cubicBezTo>
                  <a:cubicBezTo>
                    <a:pt x="218202" y="817332"/>
                    <a:pt x="217673" y="817014"/>
                    <a:pt x="217155" y="816679"/>
                  </a:cubicBezTo>
                  <a:cubicBezTo>
                    <a:pt x="204705" y="808613"/>
                    <a:pt x="201151" y="791981"/>
                    <a:pt x="209217" y="779531"/>
                  </a:cubicBezTo>
                  <a:lnTo>
                    <a:pt x="267129" y="677042"/>
                  </a:lnTo>
                  <a:cubicBezTo>
                    <a:pt x="267458" y="676443"/>
                    <a:pt x="267809" y="675857"/>
                    <a:pt x="268183" y="675286"/>
                  </a:cubicBezTo>
                  <a:cubicBezTo>
                    <a:pt x="272226" y="669098"/>
                    <a:pt x="278393" y="665135"/>
                    <a:pt x="285097" y="663729"/>
                  </a:cubicBezTo>
                  <a:close/>
                  <a:moveTo>
                    <a:pt x="1194292" y="604652"/>
                  </a:moveTo>
                  <a:lnTo>
                    <a:pt x="1184767" y="665326"/>
                  </a:lnTo>
                  <a:lnTo>
                    <a:pt x="1309354" y="665326"/>
                  </a:lnTo>
                  <a:lnTo>
                    <a:pt x="1299829" y="604652"/>
                  </a:lnTo>
                  <a:close/>
                  <a:moveTo>
                    <a:pt x="590407" y="604652"/>
                  </a:moveTo>
                  <a:lnTo>
                    <a:pt x="580882" y="665326"/>
                  </a:lnTo>
                  <a:lnTo>
                    <a:pt x="705564" y="665326"/>
                  </a:lnTo>
                  <a:lnTo>
                    <a:pt x="696039" y="604652"/>
                  </a:lnTo>
                  <a:close/>
                  <a:moveTo>
                    <a:pt x="894159" y="604367"/>
                  </a:moveTo>
                  <a:lnTo>
                    <a:pt x="881491" y="665041"/>
                  </a:lnTo>
                  <a:lnTo>
                    <a:pt x="1009316" y="665041"/>
                  </a:lnTo>
                  <a:lnTo>
                    <a:pt x="996172" y="604367"/>
                  </a:lnTo>
                  <a:close/>
                  <a:moveTo>
                    <a:pt x="193489" y="558121"/>
                  </a:moveTo>
                  <a:cubicBezTo>
                    <a:pt x="200159" y="560065"/>
                    <a:pt x="206087" y="564553"/>
                    <a:pt x="209693" y="571125"/>
                  </a:cubicBezTo>
                  <a:lnTo>
                    <a:pt x="209217" y="571601"/>
                  </a:lnTo>
                  <a:cubicBezTo>
                    <a:pt x="215884" y="584460"/>
                    <a:pt x="212646" y="603891"/>
                    <a:pt x="199692" y="610368"/>
                  </a:cubicBezTo>
                  <a:lnTo>
                    <a:pt x="96536" y="668375"/>
                  </a:lnTo>
                  <a:cubicBezTo>
                    <a:pt x="92966" y="671786"/>
                    <a:pt x="88452" y="674043"/>
                    <a:pt x="83582" y="674852"/>
                  </a:cubicBezTo>
                  <a:cubicBezTo>
                    <a:pt x="72543" y="674912"/>
                    <a:pt x="62457" y="668608"/>
                    <a:pt x="57674" y="658659"/>
                  </a:cubicBezTo>
                  <a:cubicBezTo>
                    <a:pt x="57228" y="657992"/>
                    <a:pt x="56812" y="657305"/>
                    <a:pt x="56427" y="656601"/>
                  </a:cubicBezTo>
                  <a:cubicBezTo>
                    <a:pt x="49265" y="643490"/>
                    <a:pt x="54088" y="627055"/>
                    <a:pt x="67199" y="619893"/>
                  </a:cubicBezTo>
                  <a:lnTo>
                    <a:pt x="170831" y="561600"/>
                  </a:lnTo>
                  <a:cubicBezTo>
                    <a:pt x="171481" y="561166"/>
                    <a:pt x="172150" y="560760"/>
                    <a:pt x="172835" y="560384"/>
                  </a:cubicBezTo>
                  <a:cubicBezTo>
                    <a:pt x="179407" y="556778"/>
                    <a:pt x="186819" y="556177"/>
                    <a:pt x="193489" y="558121"/>
                  </a:cubicBezTo>
                  <a:close/>
                  <a:moveTo>
                    <a:pt x="868727" y="547026"/>
                  </a:moveTo>
                  <a:lnTo>
                    <a:pt x="1021889" y="547026"/>
                  </a:lnTo>
                  <a:cubicBezTo>
                    <a:pt x="1035303" y="547384"/>
                    <a:pt x="1046904" y="556472"/>
                    <a:pt x="1050464" y="569410"/>
                  </a:cubicBezTo>
                  <a:lnTo>
                    <a:pt x="1069514" y="687520"/>
                  </a:lnTo>
                  <a:cubicBezTo>
                    <a:pt x="1072481" y="696548"/>
                    <a:pt x="1069999" y="706477"/>
                    <a:pt x="1063132" y="713047"/>
                  </a:cubicBezTo>
                  <a:cubicBezTo>
                    <a:pt x="1057484" y="719372"/>
                    <a:pt x="1049319" y="722861"/>
                    <a:pt x="1040844" y="722572"/>
                  </a:cubicBezTo>
                  <a:lnTo>
                    <a:pt x="849677" y="722667"/>
                  </a:lnTo>
                  <a:cubicBezTo>
                    <a:pt x="847204" y="722734"/>
                    <a:pt x="844733" y="722479"/>
                    <a:pt x="842326" y="721909"/>
                  </a:cubicBezTo>
                  <a:cubicBezTo>
                    <a:pt x="826969" y="718273"/>
                    <a:pt x="817467" y="702877"/>
                    <a:pt x="821102" y="687520"/>
                  </a:cubicBezTo>
                  <a:lnTo>
                    <a:pt x="840152" y="569410"/>
                  </a:lnTo>
                  <a:cubicBezTo>
                    <a:pt x="843765" y="556508"/>
                    <a:pt x="855335" y="547445"/>
                    <a:pt x="868727" y="547026"/>
                  </a:cubicBezTo>
                  <a:close/>
                  <a:moveTo>
                    <a:pt x="1172004" y="546931"/>
                  </a:moveTo>
                  <a:lnTo>
                    <a:pt x="1322499" y="546931"/>
                  </a:lnTo>
                  <a:cubicBezTo>
                    <a:pt x="1338310" y="546931"/>
                    <a:pt x="1351074" y="556456"/>
                    <a:pt x="1351074" y="569314"/>
                  </a:cubicBezTo>
                  <a:lnTo>
                    <a:pt x="1373457" y="687424"/>
                  </a:lnTo>
                  <a:cubicBezTo>
                    <a:pt x="1374809" y="696444"/>
                    <a:pt x="1372513" y="705630"/>
                    <a:pt x="1367076" y="712951"/>
                  </a:cubicBezTo>
                  <a:lnTo>
                    <a:pt x="1367266" y="712951"/>
                  </a:lnTo>
                  <a:cubicBezTo>
                    <a:pt x="1361596" y="719302"/>
                    <a:pt x="1353390" y="722794"/>
                    <a:pt x="1344882" y="722476"/>
                  </a:cubicBezTo>
                  <a:lnTo>
                    <a:pt x="1149810" y="722476"/>
                  </a:lnTo>
                  <a:cubicBezTo>
                    <a:pt x="1141444" y="722109"/>
                    <a:pt x="1133493" y="718726"/>
                    <a:pt x="1127427" y="712951"/>
                  </a:cubicBezTo>
                  <a:cubicBezTo>
                    <a:pt x="1123413" y="705028"/>
                    <a:pt x="1121232" y="696304"/>
                    <a:pt x="1121045" y="687424"/>
                  </a:cubicBezTo>
                  <a:lnTo>
                    <a:pt x="1143429" y="569314"/>
                  </a:lnTo>
                  <a:cubicBezTo>
                    <a:pt x="1146138" y="555832"/>
                    <a:pt x="1158265" y="546333"/>
                    <a:pt x="1172004" y="546931"/>
                  </a:cubicBezTo>
                  <a:close/>
                  <a:moveTo>
                    <a:pt x="564880" y="546931"/>
                  </a:moveTo>
                  <a:lnTo>
                    <a:pt x="718708" y="546931"/>
                  </a:lnTo>
                  <a:cubicBezTo>
                    <a:pt x="732447" y="546333"/>
                    <a:pt x="744574" y="555832"/>
                    <a:pt x="747283" y="569314"/>
                  </a:cubicBezTo>
                  <a:lnTo>
                    <a:pt x="766333" y="687424"/>
                  </a:lnTo>
                  <a:cubicBezTo>
                    <a:pt x="769300" y="696452"/>
                    <a:pt x="766818" y="706382"/>
                    <a:pt x="759952" y="712951"/>
                  </a:cubicBezTo>
                  <a:lnTo>
                    <a:pt x="759856" y="712951"/>
                  </a:lnTo>
                  <a:cubicBezTo>
                    <a:pt x="755475" y="719084"/>
                    <a:pt x="748342" y="722651"/>
                    <a:pt x="740806" y="722476"/>
                  </a:cubicBezTo>
                  <a:lnTo>
                    <a:pt x="545925" y="722476"/>
                  </a:lnTo>
                  <a:cubicBezTo>
                    <a:pt x="537417" y="722794"/>
                    <a:pt x="529211" y="719302"/>
                    <a:pt x="523541" y="712951"/>
                  </a:cubicBezTo>
                  <a:cubicBezTo>
                    <a:pt x="518037" y="705658"/>
                    <a:pt x="515671" y="696469"/>
                    <a:pt x="516969" y="687424"/>
                  </a:cubicBezTo>
                  <a:lnTo>
                    <a:pt x="539353" y="569314"/>
                  </a:lnTo>
                  <a:cubicBezTo>
                    <a:pt x="540558" y="556254"/>
                    <a:pt x="551773" y="546419"/>
                    <a:pt x="564880" y="546931"/>
                  </a:cubicBezTo>
                  <a:close/>
                  <a:moveTo>
                    <a:pt x="146740" y="412430"/>
                  </a:moveTo>
                  <a:cubicBezTo>
                    <a:pt x="162522" y="412434"/>
                    <a:pt x="175312" y="425231"/>
                    <a:pt x="175308" y="441013"/>
                  </a:cubicBezTo>
                  <a:lnTo>
                    <a:pt x="175308" y="441680"/>
                  </a:lnTo>
                  <a:cubicBezTo>
                    <a:pt x="175308" y="441904"/>
                    <a:pt x="175305" y="442129"/>
                    <a:pt x="175300" y="442354"/>
                  </a:cubicBezTo>
                  <a:cubicBezTo>
                    <a:pt x="174932" y="458131"/>
                    <a:pt x="161843" y="470623"/>
                    <a:pt x="146066" y="470255"/>
                  </a:cubicBezTo>
                  <a:lnTo>
                    <a:pt x="28908" y="470255"/>
                  </a:lnTo>
                  <a:cubicBezTo>
                    <a:pt x="12943" y="470255"/>
                    <a:pt x="0" y="457312"/>
                    <a:pt x="0" y="441346"/>
                  </a:cubicBezTo>
                  <a:cubicBezTo>
                    <a:pt x="0" y="425380"/>
                    <a:pt x="12943" y="412438"/>
                    <a:pt x="28908" y="412438"/>
                  </a:cubicBezTo>
                  <a:lnTo>
                    <a:pt x="146066" y="412438"/>
                  </a:lnTo>
                  <a:cubicBezTo>
                    <a:pt x="146291" y="412433"/>
                    <a:pt x="146516" y="412430"/>
                    <a:pt x="146740" y="412430"/>
                  </a:cubicBezTo>
                  <a:close/>
                  <a:moveTo>
                    <a:pt x="436102" y="289375"/>
                  </a:moveTo>
                  <a:cubicBezTo>
                    <a:pt x="362877" y="289293"/>
                    <a:pt x="300306" y="342118"/>
                    <a:pt x="288106" y="414320"/>
                  </a:cubicBezTo>
                  <a:cubicBezTo>
                    <a:pt x="274311" y="495963"/>
                    <a:pt x="329312" y="573331"/>
                    <a:pt x="410956" y="587126"/>
                  </a:cubicBezTo>
                  <a:lnTo>
                    <a:pt x="439531" y="433488"/>
                  </a:lnTo>
                  <a:cubicBezTo>
                    <a:pt x="443109" y="420549"/>
                    <a:pt x="454687" y="411441"/>
                    <a:pt x="468106" y="411009"/>
                  </a:cubicBezTo>
                  <a:lnTo>
                    <a:pt x="583263" y="411009"/>
                  </a:lnTo>
                  <a:cubicBezTo>
                    <a:pt x="570407" y="340019"/>
                    <a:pt x="508243" y="288638"/>
                    <a:pt x="436102" y="289375"/>
                  </a:cubicBezTo>
                  <a:close/>
                  <a:moveTo>
                    <a:pt x="436102" y="231749"/>
                  </a:moveTo>
                  <a:cubicBezTo>
                    <a:pt x="539952" y="230858"/>
                    <a:pt x="627979" y="307949"/>
                    <a:pt x="640794" y="411009"/>
                  </a:cubicBezTo>
                  <a:lnTo>
                    <a:pt x="1421272" y="411009"/>
                  </a:lnTo>
                  <a:cubicBezTo>
                    <a:pt x="1434413" y="410501"/>
                    <a:pt x="1445641" y="420389"/>
                    <a:pt x="1446799" y="433488"/>
                  </a:cubicBezTo>
                  <a:lnTo>
                    <a:pt x="1575387" y="1057852"/>
                  </a:lnTo>
                  <a:cubicBezTo>
                    <a:pt x="1577764" y="1065406"/>
                    <a:pt x="1576609" y="1073629"/>
                    <a:pt x="1572244" y="1080236"/>
                  </a:cubicBezTo>
                  <a:cubicBezTo>
                    <a:pt x="1567356" y="1087947"/>
                    <a:pt x="1558984" y="1092756"/>
                    <a:pt x="1549860" y="1093094"/>
                  </a:cubicBezTo>
                  <a:lnTo>
                    <a:pt x="1437941" y="1093094"/>
                  </a:lnTo>
                  <a:cubicBezTo>
                    <a:pt x="1426612" y="1114473"/>
                    <a:pt x="1404508" y="1127955"/>
                    <a:pt x="1380315" y="1128242"/>
                  </a:cubicBezTo>
                  <a:cubicBezTo>
                    <a:pt x="1344964" y="1128242"/>
                    <a:pt x="1316307" y="1099584"/>
                    <a:pt x="1316307" y="1064234"/>
                  </a:cubicBezTo>
                  <a:cubicBezTo>
                    <a:pt x="1316307" y="1028883"/>
                    <a:pt x="1344964" y="1000226"/>
                    <a:pt x="1380315" y="1000226"/>
                  </a:cubicBezTo>
                  <a:cubicBezTo>
                    <a:pt x="1404912" y="999127"/>
                    <a:pt x="1427713" y="1013071"/>
                    <a:pt x="1437941" y="1035468"/>
                  </a:cubicBezTo>
                  <a:lnTo>
                    <a:pt x="1514141" y="1035468"/>
                  </a:lnTo>
                  <a:lnTo>
                    <a:pt x="1395650" y="468635"/>
                  </a:lnTo>
                  <a:lnTo>
                    <a:pt x="493728" y="468635"/>
                  </a:lnTo>
                  <a:lnTo>
                    <a:pt x="375332" y="1035468"/>
                  </a:lnTo>
                  <a:lnTo>
                    <a:pt x="1127331" y="1035468"/>
                  </a:lnTo>
                  <a:cubicBezTo>
                    <a:pt x="1137559" y="1013071"/>
                    <a:pt x="1160360" y="999127"/>
                    <a:pt x="1184957" y="1000226"/>
                  </a:cubicBezTo>
                  <a:cubicBezTo>
                    <a:pt x="1220308" y="1000226"/>
                    <a:pt x="1248965" y="1028883"/>
                    <a:pt x="1248965" y="1064234"/>
                  </a:cubicBezTo>
                  <a:cubicBezTo>
                    <a:pt x="1248965" y="1099584"/>
                    <a:pt x="1220308" y="1128242"/>
                    <a:pt x="1184957" y="1128242"/>
                  </a:cubicBezTo>
                  <a:cubicBezTo>
                    <a:pt x="1160764" y="1127955"/>
                    <a:pt x="1138660" y="1114473"/>
                    <a:pt x="1127331" y="1093094"/>
                  </a:cubicBezTo>
                  <a:lnTo>
                    <a:pt x="1047416" y="1093094"/>
                  </a:lnTo>
                  <a:lnTo>
                    <a:pt x="1047416" y="1365509"/>
                  </a:lnTo>
                  <a:lnTo>
                    <a:pt x="1248489" y="1365509"/>
                  </a:lnTo>
                  <a:cubicBezTo>
                    <a:pt x="1264271" y="1365509"/>
                    <a:pt x="1277064" y="1378303"/>
                    <a:pt x="1277064" y="1394084"/>
                  </a:cubicBezTo>
                  <a:lnTo>
                    <a:pt x="1277064" y="1490001"/>
                  </a:lnTo>
                  <a:cubicBezTo>
                    <a:pt x="1277064" y="1505783"/>
                    <a:pt x="1264271" y="1518576"/>
                    <a:pt x="1248489" y="1518576"/>
                  </a:cubicBezTo>
                  <a:lnTo>
                    <a:pt x="640794" y="1518576"/>
                  </a:lnTo>
                  <a:cubicBezTo>
                    <a:pt x="625012" y="1518576"/>
                    <a:pt x="612219" y="1505783"/>
                    <a:pt x="612219" y="1490001"/>
                  </a:cubicBezTo>
                  <a:lnTo>
                    <a:pt x="612219" y="1393989"/>
                  </a:lnTo>
                  <a:cubicBezTo>
                    <a:pt x="612219" y="1378208"/>
                    <a:pt x="625012" y="1365414"/>
                    <a:pt x="640794" y="1365414"/>
                  </a:cubicBezTo>
                  <a:lnTo>
                    <a:pt x="842343" y="1365414"/>
                  </a:lnTo>
                  <a:lnTo>
                    <a:pt x="842343" y="1093285"/>
                  </a:lnTo>
                  <a:lnTo>
                    <a:pt x="340185" y="1093285"/>
                  </a:lnTo>
                  <a:cubicBezTo>
                    <a:pt x="331061" y="1092947"/>
                    <a:pt x="322689" y="1088137"/>
                    <a:pt x="317801" y="1080426"/>
                  </a:cubicBezTo>
                  <a:cubicBezTo>
                    <a:pt x="313774" y="1073642"/>
                    <a:pt x="311576" y="1065930"/>
                    <a:pt x="311419" y="1058042"/>
                  </a:cubicBezTo>
                  <a:lnTo>
                    <a:pt x="398002" y="641324"/>
                  </a:lnTo>
                  <a:cubicBezTo>
                    <a:pt x="300635" y="622855"/>
                    <a:pt x="230098" y="537849"/>
                    <a:pt x="229905" y="438746"/>
                  </a:cubicBezTo>
                  <a:cubicBezTo>
                    <a:pt x="229684" y="324646"/>
                    <a:pt x="322001" y="231970"/>
                    <a:pt x="436102" y="231749"/>
                  </a:cubicBezTo>
                  <a:close/>
                  <a:moveTo>
                    <a:pt x="74485" y="206912"/>
                  </a:moveTo>
                  <a:cubicBezTo>
                    <a:pt x="81772" y="205317"/>
                    <a:pt x="89868" y="206126"/>
                    <a:pt x="96345" y="209365"/>
                  </a:cubicBezTo>
                  <a:lnTo>
                    <a:pt x="199692" y="267467"/>
                  </a:lnTo>
                  <a:cubicBezTo>
                    <a:pt x="212867" y="277412"/>
                    <a:pt x="217176" y="295283"/>
                    <a:pt x="209979" y="310139"/>
                  </a:cubicBezTo>
                  <a:cubicBezTo>
                    <a:pt x="204248" y="318753"/>
                    <a:pt x="194403" y="323711"/>
                    <a:pt x="184071" y="323188"/>
                  </a:cubicBezTo>
                  <a:cubicBezTo>
                    <a:pt x="179503" y="323707"/>
                    <a:pt x="174902" y="322557"/>
                    <a:pt x="171117" y="319950"/>
                  </a:cubicBezTo>
                  <a:lnTo>
                    <a:pt x="67199" y="261371"/>
                  </a:lnTo>
                  <a:lnTo>
                    <a:pt x="67008" y="261181"/>
                  </a:lnTo>
                  <a:cubicBezTo>
                    <a:pt x="52890" y="251999"/>
                    <a:pt x="48665" y="233237"/>
                    <a:pt x="57483" y="218890"/>
                  </a:cubicBezTo>
                  <a:cubicBezTo>
                    <a:pt x="60722" y="212508"/>
                    <a:pt x="67199" y="208507"/>
                    <a:pt x="74485" y="206912"/>
                  </a:cubicBezTo>
                  <a:close/>
                  <a:moveTo>
                    <a:pt x="799778" y="206675"/>
                  </a:moveTo>
                  <a:cubicBezTo>
                    <a:pt x="806529" y="208270"/>
                    <a:pt x="812101" y="212318"/>
                    <a:pt x="815292" y="218795"/>
                  </a:cubicBezTo>
                  <a:cubicBezTo>
                    <a:pt x="816153" y="219952"/>
                    <a:pt x="816925" y="221173"/>
                    <a:pt x="817601" y="222447"/>
                  </a:cubicBezTo>
                  <a:cubicBezTo>
                    <a:pt x="825003" y="236384"/>
                    <a:pt x="819705" y="253684"/>
                    <a:pt x="805767" y="261086"/>
                  </a:cubicBezTo>
                  <a:lnTo>
                    <a:pt x="706802" y="319665"/>
                  </a:lnTo>
                  <a:cubicBezTo>
                    <a:pt x="692427" y="326519"/>
                    <a:pt x="675225" y="322574"/>
                    <a:pt x="665273" y="310140"/>
                  </a:cubicBezTo>
                  <a:lnTo>
                    <a:pt x="665274" y="309759"/>
                  </a:lnTo>
                  <a:cubicBezTo>
                    <a:pt x="657761" y="294498"/>
                    <a:pt x="663336" y="276025"/>
                    <a:pt x="678037" y="267468"/>
                  </a:cubicBezTo>
                  <a:lnTo>
                    <a:pt x="777192" y="209270"/>
                  </a:lnTo>
                  <a:cubicBezTo>
                    <a:pt x="785098" y="205936"/>
                    <a:pt x="793028" y="205079"/>
                    <a:pt x="799778" y="206675"/>
                  </a:cubicBezTo>
                  <a:close/>
                  <a:moveTo>
                    <a:pt x="632575" y="58527"/>
                  </a:moveTo>
                  <a:cubicBezTo>
                    <a:pt x="639460" y="56238"/>
                    <a:pt x="647212" y="56555"/>
                    <a:pt x="654225" y="60013"/>
                  </a:cubicBezTo>
                  <a:cubicBezTo>
                    <a:pt x="668921" y="67961"/>
                    <a:pt x="674587" y="86186"/>
                    <a:pt x="666988" y="101065"/>
                  </a:cubicBezTo>
                  <a:lnTo>
                    <a:pt x="609267" y="199078"/>
                  </a:lnTo>
                  <a:cubicBezTo>
                    <a:pt x="603801" y="208242"/>
                    <a:pt x="594194" y="214149"/>
                    <a:pt x="583549" y="214889"/>
                  </a:cubicBezTo>
                  <a:cubicBezTo>
                    <a:pt x="576977" y="214889"/>
                    <a:pt x="573929" y="211746"/>
                    <a:pt x="567452" y="211746"/>
                  </a:cubicBezTo>
                  <a:lnTo>
                    <a:pt x="567357" y="211746"/>
                  </a:lnTo>
                  <a:cubicBezTo>
                    <a:pt x="553397" y="203035"/>
                    <a:pt x="549134" y="184661"/>
                    <a:pt x="557832" y="170693"/>
                  </a:cubicBezTo>
                  <a:lnTo>
                    <a:pt x="616125" y="72681"/>
                  </a:lnTo>
                  <a:cubicBezTo>
                    <a:pt x="619672" y="65712"/>
                    <a:pt x="625690" y="60817"/>
                    <a:pt x="632575" y="58527"/>
                  </a:cubicBezTo>
                  <a:close/>
                  <a:moveTo>
                    <a:pt x="240392" y="58527"/>
                  </a:moveTo>
                  <a:cubicBezTo>
                    <a:pt x="247277" y="60817"/>
                    <a:pt x="253295" y="65712"/>
                    <a:pt x="256842" y="72681"/>
                  </a:cubicBezTo>
                  <a:lnTo>
                    <a:pt x="314373" y="170693"/>
                  </a:lnTo>
                  <a:cubicBezTo>
                    <a:pt x="323071" y="184661"/>
                    <a:pt x="318808" y="203035"/>
                    <a:pt x="304848" y="211746"/>
                  </a:cubicBezTo>
                  <a:cubicBezTo>
                    <a:pt x="301514" y="211746"/>
                    <a:pt x="295228" y="214889"/>
                    <a:pt x="291989" y="214889"/>
                  </a:cubicBezTo>
                  <a:cubicBezTo>
                    <a:pt x="280896" y="215847"/>
                    <a:pt x="270485" y="209423"/>
                    <a:pt x="266367" y="199078"/>
                  </a:cubicBezTo>
                  <a:lnTo>
                    <a:pt x="209217" y="101065"/>
                  </a:lnTo>
                  <a:cubicBezTo>
                    <a:pt x="200519" y="87097"/>
                    <a:pt x="204782" y="68724"/>
                    <a:pt x="218742" y="60013"/>
                  </a:cubicBezTo>
                  <a:cubicBezTo>
                    <a:pt x="225756" y="56555"/>
                    <a:pt x="233507" y="56238"/>
                    <a:pt x="240392" y="58527"/>
                  </a:cubicBezTo>
                  <a:close/>
                  <a:moveTo>
                    <a:pt x="437964" y="48"/>
                  </a:moveTo>
                  <a:cubicBezTo>
                    <a:pt x="453246" y="945"/>
                    <a:pt x="464907" y="14061"/>
                    <a:pt x="464010" y="29343"/>
                  </a:cubicBezTo>
                  <a:lnTo>
                    <a:pt x="464010" y="147834"/>
                  </a:lnTo>
                  <a:cubicBezTo>
                    <a:pt x="464018" y="163251"/>
                    <a:pt x="451796" y="175895"/>
                    <a:pt x="436387" y="176409"/>
                  </a:cubicBezTo>
                  <a:lnTo>
                    <a:pt x="436387" y="176028"/>
                  </a:lnTo>
                  <a:cubicBezTo>
                    <a:pt x="420942" y="175564"/>
                    <a:pt x="408663" y="162905"/>
                    <a:pt x="408670" y="147453"/>
                  </a:cubicBezTo>
                  <a:lnTo>
                    <a:pt x="408670" y="29343"/>
                  </a:lnTo>
                  <a:cubicBezTo>
                    <a:pt x="408606" y="28261"/>
                    <a:pt x="408606" y="27176"/>
                    <a:pt x="408670" y="26094"/>
                  </a:cubicBezTo>
                  <a:cubicBezTo>
                    <a:pt x="409567" y="10813"/>
                    <a:pt x="422682" y="-849"/>
                    <a:pt x="437964" y="48"/>
                  </a:cubicBezTo>
                  <a:close/>
                </a:path>
              </a:pathLst>
            </a:custGeom>
            <a:solidFill>
              <a:schemeClr val="tx2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83" name="文本框 182">
            <a:extLst>
              <a:ext uri="{FF2B5EF4-FFF2-40B4-BE49-F238E27FC236}">
                <a16:creationId xmlns:a16="http://schemas.microsoft.com/office/drawing/2014/main" id="{805E05BA-EDCF-4960-B6A2-08300FD9676A}"/>
              </a:ext>
            </a:extLst>
          </p:cNvPr>
          <p:cNvSpPr txBox="1"/>
          <p:nvPr/>
        </p:nvSpPr>
        <p:spPr>
          <a:xfrm>
            <a:off x="4286258" y="3235175"/>
            <a:ext cx="1484424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31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智能汽车解决方案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BB94972D-5921-4E27-B0CE-8C4E762BABB8}"/>
              </a:ext>
            </a:extLst>
          </p:cNvPr>
          <p:cNvGrpSpPr>
            <a:grpSpLocks noChangeAspect="1"/>
          </p:cNvGrpSpPr>
          <p:nvPr/>
        </p:nvGrpSpPr>
        <p:grpSpPr>
          <a:xfrm>
            <a:off x="4626833" y="2682003"/>
            <a:ext cx="504000" cy="504049"/>
            <a:chOff x="9225022" y="1900378"/>
            <a:chExt cx="772110" cy="772186"/>
          </a:xfrm>
        </p:grpSpPr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F30BCA52-071E-42C1-8862-34868A9A5B34}"/>
                </a:ext>
              </a:extLst>
            </p:cNvPr>
            <p:cNvSpPr/>
            <p:nvPr/>
          </p:nvSpPr>
          <p:spPr>
            <a:xfrm>
              <a:off x="9225022" y="1900378"/>
              <a:ext cx="772110" cy="772186"/>
            </a:xfrm>
            <a:prstGeom prst="ellipse">
              <a:avLst/>
            </a:prstGeom>
            <a:gradFill flip="none" rotWithShape="1">
              <a:gsLst>
                <a:gs pos="38000">
                  <a:srgbClr val="666666">
                    <a:lumMod val="60000"/>
                    <a:lumOff val="40000"/>
                    <a:alpha val="2000"/>
                  </a:srgbClr>
                </a:gs>
                <a:gs pos="100000">
                  <a:srgbClr val="666666">
                    <a:lumMod val="60000"/>
                    <a:lumOff val="40000"/>
                    <a:alpha val="1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63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anchor="ctr" anchorCtr="1"/>
            <a:lstStyle/>
            <a:p>
              <a:pPr marL="0" marR="0" lvl="0" indent="0" algn="ctr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0" cap="none" spc="5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grpSp>
          <p:nvGrpSpPr>
            <p:cNvPr id="186" name="组合 285">
              <a:extLst>
                <a:ext uri="{FF2B5EF4-FFF2-40B4-BE49-F238E27FC236}">
                  <a16:creationId xmlns:a16="http://schemas.microsoft.com/office/drawing/2014/main" id="{CFB1ABFD-A646-4E39-8B09-F486A21A70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95345" y="2058293"/>
              <a:ext cx="431464" cy="456356"/>
              <a:chOff x="2517775" y="3676651"/>
              <a:chExt cx="660400" cy="698500"/>
            </a:xfrm>
            <a:solidFill>
              <a:schemeClr val="tx2">
                <a:lumMod val="95000"/>
              </a:schemeClr>
            </a:solidFill>
          </p:grpSpPr>
          <p:sp>
            <p:nvSpPr>
              <p:cNvPr id="187" name="Oval 212">
                <a:extLst>
                  <a:ext uri="{FF2B5EF4-FFF2-40B4-BE49-F238E27FC236}">
                    <a16:creationId xmlns:a16="http://schemas.microsoft.com/office/drawing/2014/main" id="{4175C18E-4E53-45B9-8378-85F78E98B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738" y="4278313"/>
                <a:ext cx="63500" cy="635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39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8" name="Oval 213">
                <a:extLst>
                  <a:ext uri="{FF2B5EF4-FFF2-40B4-BE49-F238E27FC236}">
                    <a16:creationId xmlns:a16="http://schemas.microsoft.com/office/drawing/2014/main" id="{F1E6FD6C-D3D5-46C2-B0CB-C6DA2B31D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1163" y="4278313"/>
                <a:ext cx="63500" cy="635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39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9" name="Freeform 214">
                <a:extLst>
                  <a:ext uri="{FF2B5EF4-FFF2-40B4-BE49-F238E27FC236}">
                    <a16:creationId xmlns:a16="http://schemas.microsoft.com/office/drawing/2014/main" id="{357092AF-587E-4B6D-A805-2991E9A91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8125" y="3829051"/>
                <a:ext cx="136525" cy="47625"/>
              </a:xfrm>
              <a:custGeom>
                <a:avLst/>
                <a:gdLst>
                  <a:gd name="T0" fmla="*/ 27722513 w 86"/>
                  <a:gd name="T1" fmla="*/ 75604688 h 30"/>
                  <a:gd name="T2" fmla="*/ 0 w 86"/>
                  <a:gd name="T3" fmla="*/ 45362813 h 30"/>
                  <a:gd name="T4" fmla="*/ 108367513 w 86"/>
                  <a:gd name="T5" fmla="*/ 0 h 30"/>
                  <a:gd name="T6" fmla="*/ 216733438 w 86"/>
                  <a:gd name="T7" fmla="*/ 45362813 h 30"/>
                  <a:gd name="T8" fmla="*/ 189012513 w 86"/>
                  <a:gd name="T9" fmla="*/ 75604688 h 30"/>
                  <a:gd name="T10" fmla="*/ 108367513 w 86"/>
                  <a:gd name="T11" fmla="*/ 40322500 h 30"/>
                  <a:gd name="T12" fmla="*/ 27722513 w 86"/>
                  <a:gd name="T13" fmla="*/ 75604688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6" h="30">
                    <a:moveTo>
                      <a:pt x="11" y="30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12" y="7"/>
                      <a:pt x="27" y="0"/>
                      <a:pt x="43" y="0"/>
                    </a:cubicBezTo>
                    <a:cubicBezTo>
                      <a:pt x="59" y="0"/>
                      <a:pt x="74" y="7"/>
                      <a:pt x="86" y="18"/>
                    </a:cubicBezTo>
                    <a:cubicBezTo>
                      <a:pt x="75" y="30"/>
                      <a:pt x="75" y="30"/>
                      <a:pt x="75" y="30"/>
                    </a:cubicBezTo>
                    <a:cubicBezTo>
                      <a:pt x="66" y="21"/>
                      <a:pt x="55" y="16"/>
                      <a:pt x="43" y="16"/>
                    </a:cubicBezTo>
                    <a:cubicBezTo>
                      <a:pt x="31" y="16"/>
                      <a:pt x="20" y="21"/>
                      <a:pt x="11" y="3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39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0" name="Freeform 215">
                <a:extLst>
                  <a:ext uri="{FF2B5EF4-FFF2-40B4-BE49-F238E27FC236}">
                    <a16:creationId xmlns:a16="http://schemas.microsoft.com/office/drawing/2014/main" id="{862C57BF-5E70-4B27-BA38-FFB1857506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0500" y="3762376"/>
                <a:ext cx="231775" cy="65088"/>
              </a:xfrm>
              <a:custGeom>
                <a:avLst/>
                <a:gdLst>
                  <a:gd name="T0" fmla="*/ 27722513 w 146"/>
                  <a:gd name="T1" fmla="*/ 103327994 h 41"/>
                  <a:gd name="T2" fmla="*/ 0 w 146"/>
                  <a:gd name="T3" fmla="*/ 75605268 h 41"/>
                  <a:gd name="T4" fmla="*/ 183972200 w 146"/>
                  <a:gd name="T5" fmla="*/ 0 h 41"/>
                  <a:gd name="T6" fmla="*/ 367942813 w 146"/>
                  <a:gd name="T7" fmla="*/ 75605268 h 41"/>
                  <a:gd name="T8" fmla="*/ 340221888 w 146"/>
                  <a:gd name="T9" fmla="*/ 103327994 h 41"/>
                  <a:gd name="T10" fmla="*/ 183972200 w 146"/>
                  <a:gd name="T11" fmla="*/ 40322810 h 41"/>
                  <a:gd name="T12" fmla="*/ 27722513 w 146"/>
                  <a:gd name="T13" fmla="*/ 103327994 h 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6" h="41">
                    <a:moveTo>
                      <a:pt x="11" y="41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19" y="11"/>
                      <a:pt x="45" y="0"/>
                      <a:pt x="73" y="0"/>
                    </a:cubicBezTo>
                    <a:cubicBezTo>
                      <a:pt x="101" y="0"/>
                      <a:pt x="127" y="11"/>
                      <a:pt x="146" y="30"/>
                    </a:cubicBezTo>
                    <a:cubicBezTo>
                      <a:pt x="135" y="41"/>
                      <a:pt x="135" y="41"/>
                      <a:pt x="135" y="41"/>
                    </a:cubicBezTo>
                    <a:cubicBezTo>
                      <a:pt x="118" y="25"/>
                      <a:pt x="96" y="16"/>
                      <a:pt x="73" y="16"/>
                    </a:cubicBezTo>
                    <a:cubicBezTo>
                      <a:pt x="50" y="16"/>
                      <a:pt x="28" y="25"/>
                      <a:pt x="11" y="4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39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1" name="Freeform 216">
                <a:extLst>
                  <a:ext uri="{FF2B5EF4-FFF2-40B4-BE49-F238E27FC236}">
                    <a16:creationId xmlns:a16="http://schemas.microsoft.com/office/drawing/2014/main" id="{C2F855E4-0A96-4ECE-AF2C-067BBBAB7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4463" y="3676651"/>
                <a:ext cx="323850" cy="106363"/>
              </a:xfrm>
              <a:custGeom>
                <a:avLst/>
                <a:gdLst>
                  <a:gd name="T0" fmla="*/ 483870000 w 204"/>
                  <a:gd name="T1" fmla="*/ 168852056 h 67"/>
                  <a:gd name="T2" fmla="*/ 30241875 w 204"/>
                  <a:gd name="T3" fmla="*/ 168852056 h 67"/>
                  <a:gd name="T4" fmla="*/ 0 w 204"/>
                  <a:gd name="T5" fmla="*/ 141129413 h 67"/>
                  <a:gd name="T6" fmla="*/ 514111875 w 204"/>
                  <a:gd name="T7" fmla="*/ 141129413 h 67"/>
                  <a:gd name="T8" fmla="*/ 483870000 w 204"/>
                  <a:gd name="T9" fmla="*/ 168852056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4" h="67">
                    <a:moveTo>
                      <a:pt x="192" y="67"/>
                    </a:moveTo>
                    <a:cubicBezTo>
                      <a:pt x="143" y="17"/>
                      <a:pt x="62" y="17"/>
                      <a:pt x="12" y="67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56" y="0"/>
                      <a:pt x="148" y="0"/>
                      <a:pt x="204" y="56"/>
                    </a:cubicBezTo>
                    <a:lnTo>
                      <a:pt x="192" y="67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39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2" name="Freeform 251">
                <a:extLst>
                  <a:ext uri="{FF2B5EF4-FFF2-40B4-BE49-F238E27FC236}">
                    <a16:creationId xmlns:a16="http://schemas.microsoft.com/office/drawing/2014/main" id="{ED63B60D-6B46-42EB-878E-FA1EF6C15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3650" y="4114801"/>
                <a:ext cx="139700" cy="260350"/>
              </a:xfrm>
              <a:custGeom>
                <a:avLst/>
                <a:gdLst>
                  <a:gd name="T0" fmla="*/ 156249688 w 88"/>
                  <a:gd name="T1" fmla="*/ 413305625 h 164"/>
                  <a:gd name="T2" fmla="*/ 57964388 w 88"/>
                  <a:gd name="T3" fmla="*/ 413305625 h 164"/>
                  <a:gd name="T4" fmla="*/ 0 w 88"/>
                  <a:gd name="T5" fmla="*/ 360383138 h 164"/>
                  <a:gd name="T6" fmla="*/ 0 w 88"/>
                  <a:gd name="T7" fmla="*/ 70564375 h 164"/>
                  <a:gd name="T8" fmla="*/ 7561263 w 88"/>
                  <a:gd name="T9" fmla="*/ 55443438 h 164"/>
                  <a:gd name="T10" fmla="*/ 25201563 w 88"/>
                  <a:gd name="T11" fmla="*/ 50403125 h 164"/>
                  <a:gd name="T12" fmla="*/ 171370625 w 88"/>
                  <a:gd name="T13" fmla="*/ 93246575 h 164"/>
                  <a:gd name="T14" fmla="*/ 123488450 w 88"/>
                  <a:gd name="T15" fmla="*/ 50403125 h 164"/>
                  <a:gd name="T16" fmla="*/ 95765938 w 88"/>
                  <a:gd name="T17" fmla="*/ 35282188 h 164"/>
                  <a:gd name="T18" fmla="*/ 115927188 w 88"/>
                  <a:gd name="T19" fmla="*/ 0 h 164"/>
                  <a:gd name="T20" fmla="*/ 141128750 w 88"/>
                  <a:gd name="T21" fmla="*/ 12601575 h 164"/>
                  <a:gd name="T22" fmla="*/ 216733438 w 88"/>
                  <a:gd name="T23" fmla="*/ 93246575 h 164"/>
                  <a:gd name="T24" fmla="*/ 211693125 w 88"/>
                  <a:gd name="T25" fmla="*/ 126007813 h 164"/>
                  <a:gd name="T26" fmla="*/ 176410938 w 88"/>
                  <a:gd name="T27" fmla="*/ 136088438 h 164"/>
                  <a:gd name="T28" fmla="*/ 40322500 w 88"/>
                  <a:gd name="T29" fmla="*/ 98286888 h 164"/>
                  <a:gd name="T30" fmla="*/ 40322500 w 88"/>
                  <a:gd name="T31" fmla="*/ 360383138 h 164"/>
                  <a:gd name="T32" fmla="*/ 57964388 w 88"/>
                  <a:gd name="T33" fmla="*/ 372983125 h 164"/>
                  <a:gd name="T34" fmla="*/ 156249688 w 88"/>
                  <a:gd name="T35" fmla="*/ 372983125 h 164"/>
                  <a:gd name="T36" fmla="*/ 173891575 w 88"/>
                  <a:gd name="T37" fmla="*/ 360383138 h 164"/>
                  <a:gd name="T38" fmla="*/ 173891575 w 88"/>
                  <a:gd name="T39" fmla="*/ 312499375 h 164"/>
                  <a:gd name="T40" fmla="*/ 214214075 w 88"/>
                  <a:gd name="T41" fmla="*/ 312499375 h 164"/>
                  <a:gd name="T42" fmla="*/ 214214075 w 88"/>
                  <a:gd name="T43" fmla="*/ 360383138 h 164"/>
                  <a:gd name="T44" fmla="*/ 156249688 w 88"/>
                  <a:gd name="T45" fmla="*/ 413305625 h 1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88" h="164">
                    <a:moveTo>
                      <a:pt x="62" y="164"/>
                    </a:moveTo>
                    <a:cubicBezTo>
                      <a:pt x="23" y="164"/>
                      <a:pt x="23" y="164"/>
                      <a:pt x="23" y="164"/>
                    </a:cubicBezTo>
                    <a:cubicBezTo>
                      <a:pt x="10" y="164"/>
                      <a:pt x="0" y="155"/>
                      <a:pt x="0" y="143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5"/>
                      <a:pt x="1" y="23"/>
                      <a:pt x="3" y="22"/>
                    </a:cubicBezTo>
                    <a:cubicBezTo>
                      <a:pt x="5" y="20"/>
                      <a:pt x="8" y="20"/>
                      <a:pt x="10" y="20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64" y="30"/>
                      <a:pt x="57" y="24"/>
                      <a:pt x="49" y="20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70" y="13"/>
                      <a:pt x="81" y="24"/>
                      <a:pt x="86" y="37"/>
                    </a:cubicBezTo>
                    <a:cubicBezTo>
                      <a:pt x="88" y="42"/>
                      <a:pt x="87" y="46"/>
                      <a:pt x="84" y="50"/>
                    </a:cubicBezTo>
                    <a:cubicBezTo>
                      <a:pt x="81" y="54"/>
                      <a:pt x="75" y="56"/>
                      <a:pt x="70" y="54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143"/>
                      <a:pt x="16" y="143"/>
                      <a:pt x="16" y="143"/>
                    </a:cubicBezTo>
                    <a:cubicBezTo>
                      <a:pt x="16" y="146"/>
                      <a:pt x="19" y="148"/>
                      <a:pt x="23" y="148"/>
                    </a:cubicBezTo>
                    <a:cubicBezTo>
                      <a:pt x="62" y="148"/>
                      <a:pt x="62" y="148"/>
                      <a:pt x="62" y="148"/>
                    </a:cubicBezTo>
                    <a:cubicBezTo>
                      <a:pt x="66" y="148"/>
                      <a:pt x="69" y="146"/>
                      <a:pt x="69" y="143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85" y="124"/>
                      <a:pt x="85" y="124"/>
                      <a:pt x="85" y="124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85" y="155"/>
                      <a:pt x="75" y="164"/>
                      <a:pt x="62" y="16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39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3" name="Line 252">
                <a:extLst>
                  <a:ext uri="{FF2B5EF4-FFF2-40B4-BE49-F238E27FC236}">
                    <a16:creationId xmlns:a16="http://schemas.microsoft.com/office/drawing/2014/main" id="{22C7CA4B-FE72-4B1F-A983-F26EF57E2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1750" y="4044951"/>
                <a:ext cx="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39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4" name="Freeform 253">
                <a:extLst>
                  <a:ext uri="{FF2B5EF4-FFF2-40B4-BE49-F238E27FC236}">
                    <a16:creationId xmlns:a16="http://schemas.microsoft.com/office/drawing/2014/main" id="{A284BE94-D66D-49F5-9B72-F93F01B7B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7775" y="3914776"/>
                <a:ext cx="660400" cy="200025"/>
              </a:xfrm>
              <a:custGeom>
                <a:avLst/>
                <a:gdLst>
                  <a:gd name="T0" fmla="*/ 950099700 w 416"/>
                  <a:gd name="T1" fmla="*/ 315020325 h 126"/>
                  <a:gd name="T2" fmla="*/ 942538438 w 416"/>
                  <a:gd name="T3" fmla="*/ 315020325 h 126"/>
                  <a:gd name="T4" fmla="*/ 932457813 w 416"/>
                  <a:gd name="T5" fmla="*/ 302418750 h 126"/>
                  <a:gd name="T6" fmla="*/ 788809700 w 416"/>
                  <a:gd name="T7" fmla="*/ 78125638 h 126"/>
                  <a:gd name="T8" fmla="*/ 524192500 w 416"/>
                  <a:gd name="T9" fmla="*/ 40322500 h 126"/>
                  <a:gd name="T10" fmla="*/ 259576888 w 416"/>
                  <a:gd name="T11" fmla="*/ 78125638 h 126"/>
                  <a:gd name="T12" fmla="*/ 118448138 w 416"/>
                  <a:gd name="T13" fmla="*/ 302418750 h 126"/>
                  <a:gd name="T14" fmla="*/ 105846563 w 416"/>
                  <a:gd name="T15" fmla="*/ 315020325 h 126"/>
                  <a:gd name="T16" fmla="*/ 88206263 w 416"/>
                  <a:gd name="T17" fmla="*/ 315020325 h 126"/>
                  <a:gd name="T18" fmla="*/ 0 w 416"/>
                  <a:gd name="T19" fmla="*/ 267136563 h 126"/>
                  <a:gd name="T20" fmla="*/ 20161250 w 416"/>
                  <a:gd name="T21" fmla="*/ 231854375 h 126"/>
                  <a:gd name="T22" fmla="*/ 85685313 w 416"/>
                  <a:gd name="T23" fmla="*/ 267136563 h 126"/>
                  <a:gd name="T24" fmla="*/ 239415638 w 416"/>
                  <a:gd name="T25" fmla="*/ 45362813 h 126"/>
                  <a:gd name="T26" fmla="*/ 524192500 w 416"/>
                  <a:gd name="T27" fmla="*/ 0 h 126"/>
                  <a:gd name="T28" fmla="*/ 808970950 w 416"/>
                  <a:gd name="T29" fmla="*/ 45362813 h 126"/>
                  <a:gd name="T30" fmla="*/ 962699688 w 416"/>
                  <a:gd name="T31" fmla="*/ 267136563 h 126"/>
                  <a:gd name="T32" fmla="*/ 1028223750 w 416"/>
                  <a:gd name="T33" fmla="*/ 231854375 h 126"/>
                  <a:gd name="T34" fmla="*/ 1048385000 w 416"/>
                  <a:gd name="T35" fmla="*/ 267136563 h 126"/>
                  <a:gd name="T36" fmla="*/ 960180325 w 416"/>
                  <a:gd name="T37" fmla="*/ 315020325 h 126"/>
                  <a:gd name="T38" fmla="*/ 950099700 w 416"/>
                  <a:gd name="T39" fmla="*/ 315020325 h 12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416" h="126">
                    <a:moveTo>
                      <a:pt x="377" y="125"/>
                    </a:moveTo>
                    <a:cubicBezTo>
                      <a:pt x="376" y="125"/>
                      <a:pt x="375" y="125"/>
                      <a:pt x="374" y="125"/>
                    </a:cubicBezTo>
                    <a:cubicBezTo>
                      <a:pt x="372" y="124"/>
                      <a:pt x="370" y="122"/>
                      <a:pt x="370" y="120"/>
                    </a:cubicBezTo>
                    <a:cubicBezTo>
                      <a:pt x="352" y="55"/>
                      <a:pt x="313" y="32"/>
                      <a:pt x="313" y="31"/>
                    </a:cubicBezTo>
                    <a:cubicBezTo>
                      <a:pt x="304" y="26"/>
                      <a:pt x="264" y="16"/>
                      <a:pt x="208" y="16"/>
                    </a:cubicBezTo>
                    <a:cubicBezTo>
                      <a:pt x="153" y="16"/>
                      <a:pt x="112" y="26"/>
                      <a:pt x="103" y="31"/>
                    </a:cubicBezTo>
                    <a:cubicBezTo>
                      <a:pt x="103" y="32"/>
                      <a:pt x="64" y="55"/>
                      <a:pt x="47" y="120"/>
                    </a:cubicBezTo>
                    <a:cubicBezTo>
                      <a:pt x="46" y="122"/>
                      <a:pt x="44" y="124"/>
                      <a:pt x="42" y="125"/>
                    </a:cubicBezTo>
                    <a:cubicBezTo>
                      <a:pt x="40" y="126"/>
                      <a:pt x="37" y="126"/>
                      <a:pt x="35" y="125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50" y="55"/>
                      <a:pt x="81" y="26"/>
                      <a:pt x="95" y="18"/>
                    </a:cubicBezTo>
                    <a:cubicBezTo>
                      <a:pt x="110" y="9"/>
                      <a:pt x="156" y="0"/>
                      <a:pt x="208" y="0"/>
                    </a:cubicBezTo>
                    <a:cubicBezTo>
                      <a:pt x="260" y="0"/>
                      <a:pt x="306" y="9"/>
                      <a:pt x="321" y="18"/>
                    </a:cubicBezTo>
                    <a:cubicBezTo>
                      <a:pt x="336" y="26"/>
                      <a:pt x="366" y="55"/>
                      <a:pt x="382" y="106"/>
                    </a:cubicBezTo>
                    <a:cubicBezTo>
                      <a:pt x="408" y="92"/>
                      <a:pt x="408" y="92"/>
                      <a:pt x="408" y="92"/>
                    </a:cubicBezTo>
                    <a:cubicBezTo>
                      <a:pt x="416" y="106"/>
                      <a:pt x="416" y="106"/>
                      <a:pt x="416" y="106"/>
                    </a:cubicBezTo>
                    <a:cubicBezTo>
                      <a:pt x="381" y="125"/>
                      <a:pt x="381" y="125"/>
                      <a:pt x="381" y="125"/>
                    </a:cubicBezTo>
                    <a:cubicBezTo>
                      <a:pt x="380" y="125"/>
                      <a:pt x="379" y="125"/>
                      <a:pt x="377" y="12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39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5" name="Freeform 254">
                <a:extLst>
                  <a:ext uri="{FF2B5EF4-FFF2-40B4-BE49-F238E27FC236}">
                    <a16:creationId xmlns:a16="http://schemas.microsoft.com/office/drawing/2014/main" id="{2E4C9E9C-E97C-49B5-9DD7-CE75B978E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7313" y="4060826"/>
                <a:ext cx="442913" cy="31750"/>
              </a:xfrm>
              <a:custGeom>
                <a:avLst/>
                <a:gdLst>
                  <a:gd name="T0" fmla="*/ 698084863 w 279"/>
                  <a:gd name="T1" fmla="*/ 50403125 h 20"/>
                  <a:gd name="T2" fmla="*/ 350302908 w 279"/>
                  <a:gd name="T3" fmla="*/ 30241875 h 20"/>
                  <a:gd name="T4" fmla="*/ 2520953 w 279"/>
                  <a:gd name="T5" fmla="*/ 50403125 h 20"/>
                  <a:gd name="T6" fmla="*/ 0 w 279"/>
                  <a:gd name="T7" fmla="*/ 20161250 h 20"/>
                  <a:gd name="T8" fmla="*/ 350302908 w 279"/>
                  <a:gd name="T9" fmla="*/ 0 h 20"/>
                  <a:gd name="T10" fmla="*/ 703125181 w 279"/>
                  <a:gd name="T11" fmla="*/ 20161250 h 20"/>
                  <a:gd name="T12" fmla="*/ 698084863 w 279"/>
                  <a:gd name="T13" fmla="*/ 50403125 h 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79" h="20">
                    <a:moveTo>
                      <a:pt x="277" y="20"/>
                    </a:moveTo>
                    <a:cubicBezTo>
                      <a:pt x="243" y="15"/>
                      <a:pt x="193" y="12"/>
                      <a:pt x="139" y="12"/>
                    </a:cubicBezTo>
                    <a:cubicBezTo>
                      <a:pt x="85" y="12"/>
                      <a:pt x="35" y="15"/>
                      <a:pt x="1" y="2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4" y="3"/>
                      <a:pt x="85" y="0"/>
                      <a:pt x="139" y="0"/>
                    </a:cubicBezTo>
                    <a:cubicBezTo>
                      <a:pt x="194" y="0"/>
                      <a:pt x="245" y="3"/>
                      <a:pt x="279" y="8"/>
                    </a:cubicBezTo>
                    <a:lnTo>
                      <a:pt x="277" y="2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39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6" name="Line 255">
                <a:extLst>
                  <a:ext uri="{FF2B5EF4-FFF2-40B4-BE49-F238E27FC236}">
                    <a16:creationId xmlns:a16="http://schemas.microsoft.com/office/drawing/2014/main" id="{2CA6F9A7-7CDD-4EC4-88F2-4A3E95CF5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4500" y="4310063"/>
                <a:ext cx="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39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7" name="Freeform 256">
                <a:extLst>
                  <a:ext uri="{FF2B5EF4-FFF2-40B4-BE49-F238E27FC236}">
                    <a16:creationId xmlns:a16="http://schemas.microsoft.com/office/drawing/2014/main" id="{400DA95D-AEBE-479F-9D7A-8AD594943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3513" y="4160838"/>
                <a:ext cx="288925" cy="55563"/>
              </a:xfrm>
              <a:custGeom>
                <a:avLst/>
                <a:gdLst>
                  <a:gd name="T0" fmla="*/ 430947513 w 182"/>
                  <a:gd name="T1" fmla="*/ 88207056 h 35"/>
                  <a:gd name="T2" fmla="*/ 395665325 w 182"/>
                  <a:gd name="T3" fmla="*/ 57964909 h 35"/>
                  <a:gd name="T4" fmla="*/ 355342825 w 182"/>
                  <a:gd name="T5" fmla="*/ 40322863 h 35"/>
                  <a:gd name="T6" fmla="*/ 103327200 w 182"/>
                  <a:gd name="T7" fmla="*/ 40322863 h 35"/>
                  <a:gd name="T8" fmla="*/ 63004700 w 182"/>
                  <a:gd name="T9" fmla="*/ 57964909 h 35"/>
                  <a:gd name="T10" fmla="*/ 27722513 w 182"/>
                  <a:gd name="T11" fmla="*/ 88207056 h 35"/>
                  <a:gd name="T12" fmla="*/ 0 w 182"/>
                  <a:gd name="T13" fmla="*/ 57964909 h 35"/>
                  <a:gd name="T14" fmla="*/ 35282188 w 182"/>
                  <a:gd name="T15" fmla="*/ 27722762 h 35"/>
                  <a:gd name="T16" fmla="*/ 103327200 w 182"/>
                  <a:gd name="T17" fmla="*/ 0 h 35"/>
                  <a:gd name="T18" fmla="*/ 355342825 w 182"/>
                  <a:gd name="T19" fmla="*/ 0 h 35"/>
                  <a:gd name="T20" fmla="*/ 423386250 w 182"/>
                  <a:gd name="T21" fmla="*/ 27722762 h 35"/>
                  <a:gd name="T22" fmla="*/ 458668438 w 182"/>
                  <a:gd name="T23" fmla="*/ 57964909 h 35"/>
                  <a:gd name="T24" fmla="*/ 430947513 w 182"/>
                  <a:gd name="T25" fmla="*/ 88207056 h 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82" h="35">
                    <a:moveTo>
                      <a:pt x="171" y="35"/>
                    </a:moveTo>
                    <a:cubicBezTo>
                      <a:pt x="157" y="23"/>
                      <a:pt x="157" y="23"/>
                      <a:pt x="157" y="23"/>
                    </a:cubicBezTo>
                    <a:cubicBezTo>
                      <a:pt x="153" y="19"/>
                      <a:pt x="147" y="16"/>
                      <a:pt x="1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5" y="16"/>
                      <a:pt x="29" y="19"/>
                      <a:pt x="25" y="23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2" y="4"/>
                      <a:pt x="31" y="0"/>
                      <a:pt x="41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51" y="0"/>
                      <a:pt x="161" y="4"/>
                      <a:pt x="168" y="11"/>
                    </a:cubicBezTo>
                    <a:cubicBezTo>
                      <a:pt x="182" y="23"/>
                      <a:pt x="182" y="23"/>
                      <a:pt x="182" y="23"/>
                    </a:cubicBezTo>
                    <a:lnTo>
                      <a:pt x="171" y="35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39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8" name="Line 257">
                <a:extLst>
                  <a:ext uri="{FF2B5EF4-FFF2-40B4-BE49-F238E27FC236}">
                    <a16:creationId xmlns:a16="http://schemas.microsoft.com/office/drawing/2014/main" id="{38C78C34-34D6-4D59-BEAB-13BD144DA1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1450" y="4310063"/>
                <a:ext cx="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39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9" name="Freeform 258">
                <a:extLst>
                  <a:ext uri="{FF2B5EF4-FFF2-40B4-BE49-F238E27FC236}">
                    <a16:creationId xmlns:a16="http://schemas.microsoft.com/office/drawing/2014/main" id="{4ADB6FB1-A2BF-4C3B-9D72-7075550D7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2600" y="4114801"/>
                <a:ext cx="139700" cy="260350"/>
              </a:xfrm>
              <a:custGeom>
                <a:avLst/>
                <a:gdLst>
                  <a:gd name="T0" fmla="*/ 163810950 w 88"/>
                  <a:gd name="T1" fmla="*/ 413305625 h 164"/>
                  <a:gd name="T2" fmla="*/ 68045013 w 88"/>
                  <a:gd name="T3" fmla="*/ 413305625 h 164"/>
                  <a:gd name="T4" fmla="*/ 7561263 w 88"/>
                  <a:gd name="T5" fmla="*/ 360383138 h 164"/>
                  <a:gd name="T6" fmla="*/ 7561263 w 88"/>
                  <a:gd name="T7" fmla="*/ 312499375 h 164"/>
                  <a:gd name="T8" fmla="*/ 47883763 w 88"/>
                  <a:gd name="T9" fmla="*/ 312499375 h 164"/>
                  <a:gd name="T10" fmla="*/ 47883763 w 88"/>
                  <a:gd name="T11" fmla="*/ 360383138 h 164"/>
                  <a:gd name="T12" fmla="*/ 68045013 w 88"/>
                  <a:gd name="T13" fmla="*/ 372983125 h 164"/>
                  <a:gd name="T14" fmla="*/ 163810950 w 88"/>
                  <a:gd name="T15" fmla="*/ 372983125 h 164"/>
                  <a:gd name="T16" fmla="*/ 181451250 w 88"/>
                  <a:gd name="T17" fmla="*/ 360383138 h 164"/>
                  <a:gd name="T18" fmla="*/ 181451250 w 88"/>
                  <a:gd name="T19" fmla="*/ 98286888 h 164"/>
                  <a:gd name="T20" fmla="*/ 47883763 w 88"/>
                  <a:gd name="T21" fmla="*/ 136088438 h 164"/>
                  <a:gd name="T22" fmla="*/ 10080625 w 88"/>
                  <a:gd name="T23" fmla="*/ 126007813 h 164"/>
                  <a:gd name="T24" fmla="*/ 5040313 w 88"/>
                  <a:gd name="T25" fmla="*/ 93246575 h 164"/>
                  <a:gd name="T26" fmla="*/ 80645000 w 88"/>
                  <a:gd name="T27" fmla="*/ 12601575 h 164"/>
                  <a:gd name="T28" fmla="*/ 105846563 w 88"/>
                  <a:gd name="T29" fmla="*/ 0 h 164"/>
                  <a:gd name="T30" fmla="*/ 126007813 w 88"/>
                  <a:gd name="T31" fmla="*/ 35282188 h 164"/>
                  <a:gd name="T32" fmla="*/ 100806250 w 88"/>
                  <a:gd name="T33" fmla="*/ 50403125 h 164"/>
                  <a:gd name="T34" fmla="*/ 50403125 w 88"/>
                  <a:gd name="T35" fmla="*/ 93246575 h 164"/>
                  <a:gd name="T36" fmla="*/ 196572188 w 88"/>
                  <a:gd name="T37" fmla="*/ 50403125 h 164"/>
                  <a:gd name="T38" fmla="*/ 214214075 w 88"/>
                  <a:gd name="T39" fmla="*/ 55443438 h 164"/>
                  <a:gd name="T40" fmla="*/ 221773750 w 88"/>
                  <a:gd name="T41" fmla="*/ 70564375 h 164"/>
                  <a:gd name="T42" fmla="*/ 221773750 w 88"/>
                  <a:gd name="T43" fmla="*/ 360383138 h 164"/>
                  <a:gd name="T44" fmla="*/ 163810950 w 88"/>
                  <a:gd name="T45" fmla="*/ 413305625 h 1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88" h="164">
                    <a:moveTo>
                      <a:pt x="65" y="164"/>
                    </a:moveTo>
                    <a:cubicBezTo>
                      <a:pt x="27" y="164"/>
                      <a:pt x="27" y="164"/>
                      <a:pt x="27" y="164"/>
                    </a:cubicBezTo>
                    <a:cubicBezTo>
                      <a:pt x="14" y="164"/>
                      <a:pt x="3" y="155"/>
                      <a:pt x="3" y="143"/>
                    </a:cubicBezTo>
                    <a:cubicBezTo>
                      <a:pt x="3" y="124"/>
                      <a:pt x="3" y="124"/>
                      <a:pt x="3" y="124"/>
                    </a:cubicBezTo>
                    <a:cubicBezTo>
                      <a:pt x="19" y="124"/>
                      <a:pt x="19" y="124"/>
                      <a:pt x="19" y="124"/>
                    </a:cubicBezTo>
                    <a:cubicBezTo>
                      <a:pt x="19" y="143"/>
                      <a:pt x="19" y="143"/>
                      <a:pt x="19" y="143"/>
                    </a:cubicBezTo>
                    <a:cubicBezTo>
                      <a:pt x="19" y="146"/>
                      <a:pt x="23" y="148"/>
                      <a:pt x="27" y="148"/>
                    </a:cubicBezTo>
                    <a:cubicBezTo>
                      <a:pt x="65" y="148"/>
                      <a:pt x="65" y="148"/>
                      <a:pt x="65" y="148"/>
                    </a:cubicBezTo>
                    <a:cubicBezTo>
                      <a:pt x="69" y="148"/>
                      <a:pt x="72" y="146"/>
                      <a:pt x="72" y="143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3" y="56"/>
                      <a:pt x="8" y="54"/>
                      <a:pt x="4" y="50"/>
                    </a:cubicBezTo>
                    <a:cubicBezTo>
                      <a:pt x="1" y="46"/>
                      <a:pt x="0" y="42"/>
                      <a:pt x="2" y="37"/>
                    </a:cubicBezTo>
                    <a:cubicBezTo>
                      <a:pt x="8" y="24"/>
                      <a:pt x="18" y="13"/>
                      <a:pt x="32" y="5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31" y="24"/>
                      <a:pt x="25" y="30"/>
                      <a:pt x="20" y="37"/>
                    </a:cubicBezTo>
                    <a:cubicBezTo>
                      <a:pt x="78" y="20"/>
                      <a:pt x="78" y="20"/>
                      <a:pt x="78" y="20"/>
                    </a:cubicBezTo>
                    <a:cubicBezTo>
                      <a:pt x="81" y="20"/>
                      <a:pt x="83" y="20"/>
                      <a:pt x="85" y="22"/>
                    </a:cubicBezTo>
                    <a:cubicBezTo>
                      <a:pt x="87" y="23"/>
                      <a:pt x="88" y="25"/>
                      <a:pt x="88" y="28"/>
                    </a:cubicBezTo>
                    <a:cubicBezTo>
                      <a:pt x="88" y="143"/>
                      <a:pt x="88" y="143"/>
                      <a:pt x="88" y="143"/>
                    </a:cubicBezTo>
                    <a:cubicBezTo>
                      <a:pt x="88" y="155"/>
                      <a:pt x="78" y="164"/>
                      <a:pt x="65" y="16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39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0" name="Freeform 259">
                <a:extLst>
                  <a:ext uri="{FF2B5EF4-FFF2-40B4-BE49-F238E27FC236}">
                    <a16:creationId xmlns:a16="http://schemas.microsoft.com/office/drawing/2014/main" id="{F93C8678-FBB3-4D5B-99D9-836B59985A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9688" y="4271963"/>
                <a:ext cx="306388" cy="50800"/>
              </a:xfrm>
              <a:custGeom>
                <a:avLst/>
                <a:gdLst>
                  <a:gd name="T0" fmla="*/ 486391744 w 193"/>
                  <a:gd name="T1" fmla="*/ 80645000 h 32"/>
                  <a:gd name="T2" fmla="*/ 95766094 w 193"/>
                  <a:gd name="T3" fmla="*/ 80645000 h 32"/>
                  <a:gd name="T4" fmla="*/ 88206406 w 193"/>
                  <a:gd name="T5" fmla="*/ 78125638 h 32"/>
                  <a:gd name="T6" fmla="*/ 0 w 193"/>
                  <a:gd name="T7" fmla="*/ 37803138 h 32"/>
                  <a:gd name="T8" fmla="*/ 17641916 w 193"/>
                  <a:gd name="T9" fmla="*/ 0 h 32"/>
                  <a:gd name="T10" fmla="*/ 100806415 w 193"/>
                  <a:gd name="T11" fmla="*/ 40322500 h 32"/>
                  <a:gd name="T12" fmla="*/ 486391744 w 193"/>
                  <a:gd name="T13" fmla="*/ 40322500 h 32"/>
                  <a:gd name="T14" fmla="*/ 486391744 w 193"/>
                  <a:gd name="T15" fmla="*/ 80645000 h 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93" h="32">
                    <a:moveTo>
                      <a:pt x="193" y="32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6" y="32"/>
                      <a:pt x="35" y="3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193" y="16"/>
                      <a:pt x="193" y="16"/>
                      <a:pt x="193" y="16"/>
                    </a:cubicBezTo>
                    <a:lnTo>
                      <a:pt x="193" y="32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39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1" name="Freeform 260">
                <a:extLst>
                  <a:ext uri="{FF2B5EF4-FFF2-40B4-BE49-F238E27FC236}">
                    <a16:creationId xmlns:a16="http://schemas.microsoft.com/office/drawing/2014/main" id="{1AFC5D5D-5CDA-4BAF-B739-9A99836F2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8150" y="4271963"/>
                <a:ext cx="138113" cy="50800"/>
              </a:xfrm>
              <a:custGeom>
                <a:avLst/>
                <a:gdLst>
                  <a:gd name="T0" fmla="*/ 123488897 w 87"/>
                  <a:gd name="T1" fmla="*/ 80645000 h 32"/>
                  <a:gd name="T2" fmla="*/ 0 w 87"/>
                  <a:gd name="T3" fmla="*/ 80645000 h 32"/>
                  <a:gd name="T4" fmla="*/ 0 w 87"/>
                  <a:gd name="T5" fmla="*/ 40322500 h 32"/>
                  <a:gd name="T6" fmla="*/ 118448566 w 87"/>
                  <a:gd name="T7" fmla="*/ 40322500 h 32"/>
                  <a:gd name="T8" fmla="*/ 201613230 w 87"/>
                  <a:gd name="T9" fmla="*/ 0 h 32"/>
                  <a:gd name="T10" fmla="*/ 219255181 w 87"/>
                  <a:gd name="T11" fmla="*/ 37803138 h 32"/>
                  <a:gd name="T12" fmla="*/ 131048599 w 87"/>
                  <a:gd name="T13" fmla="*/ 78125638 h 32"/>
                  <a:gd name="T14" fmla="*/ 123488897 w 87"/>
                  <a:gd name="T15" fmla="*/ 80645000 h 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7" h="32">
                    <a:moveTo>
                      <a:pt x="49" y="32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52" y="31"/>
                      <a:pt x="52" y="31"/>
                      <a:pt x="52" y="31"/>
                    </a:cubicBezTo>
                    <a:cubicBezTo>
                      <a:pt x="51" y="32"/>
                      <a:pt x="50" y="32"/>
                      <a:pt x="49" y="3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39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2" name="Line 261">
                <a:extLst>
                  <a:ext uri="{FF2B5EF4-FFF2-40B4-BE49-F238E27FC236}">
                    <a16:creationId xmlns:a16="http://schemas.microsoft.com/office/drawing/2014/main" id="{6CA0A53E-1CD4-4D5A-B3FE-C8139C80F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813" y="4205288"/>
                <a:ext cx="0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39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3" name="Line 262">
                <a:extLst>
                  <a:ext uri="{FF2B5EF4-FFF2-40B4-BE49-F238E27FC236}">
                    <a16:creationId xmlns:a16="http://schemas.microsoft.com/office/drawing/2014/main" id="{FE0E9CF9-6272-4901-87D5-EC55B04CB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1138" y="4205288"/>
                <a:ext cx="0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39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4" name="Freeform 263">
                <a:extLst>
                  <a:ext uri="{FF2B5EF4-FFF2-40B4-BE49-F238E27FC236}">
                    <a16:creationId xmlns:a16="http://schemas.microsoft.com/office/drawing/2014/main" id="{5C7FFEBE-993B-4AA0-AF9F-495BE437F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5238" y="4094163"/>
                <a:ext cx="55563" cy="71438"/>
              </a:xfrm>
              <a:custGeom>
                <a:avLst/>
                <a:gdLst>
                  <a:gd name="T0" fmla="*/ 35282505 w 35"/>
                  <a:gd name="T1" fmla="*/ 113408619 h 45"/>
                  <a:gd name="T2" fmla="*/ 0 w 35"/>
                  <a:gd name="T3" fmla="*/ 93247228 h 45"/>
                  <a:gd name="T4" fmla="*/ 52924551 w 35"/>
                  <a:gd name="T5" fmla="*/ 0 h 45"/>
                  <a:gd name="T6" fmla="*/ 88207056 w 35"/>
                  <a:gd name="T7" fmla="*/ 20161391 h 45"/>
                  <a:gd name="T8" fmla="*/ 35282505 w 35"/>
                  <a:gd name="T9" fmla="*/ 113408619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" h="45">
                    <a:moveTo>
                      <a:pt x="14" y="45"/>
                    </a:moveTo>
                    <a:lnTo>
                      <a:pt x="0" y="37"/>
                    </a:lnTo>
                    <a:lnTo>
                      <a:pt x="21" y="0"/>
                    </a:lnTo>
                    <a:lnTo>
                      <a:pt x="35" y="8"/>
                    </a:lnTo>
                    <a:lnTo>
                      <a:pt x="14" y="45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39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5" name="Freeform 264">
                <a:extLst>
                  <a:ext uri="{FF2B5EF4-FFF2-40B4-BE49-F238E27FC236}">
                    <a16:creationId xmlns:a16="http://schemas.microsoft.com/office/drawing/2014/main" id="{D3163C27-866A-4C47-BF9A-D4690329B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150" y="4094163"/>
                <a:ext cx="55563" cy="71438"/>
              </a:xfrm>
              <a:custGeom>
                <a:avLst/>
                <a:gdLst>
                  <a:gd name="T0" fmla="*/ 55443936 w 35"/>
                  <a:gd name="T1" fmla="*/ 113408619 h 45"/>
                  <a:gd name="T2" fmla="*/ 0 w 35"/>
                  <a:gd name="T3" fmla="*/ 20161391 h 45"/>
                  <a:gd name="T4" fmla="*/ 35282505 w 35"/>
                  <a:gd name="T5" fmla="*/ 0 h 45"/>
                  <a:gd name="T6" fmla="*/ 88207056 w 35"/>
                  <a:gd name="T7" fmla="*/ 93247228 h 45"/>
                  <a:gd name="T8" fmla="*/ 55443936 w 35"/>
                  <a:gd name="T9" fmla="*/ 113408619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" h="45">
                    <a:moveTo>
                      <a:pt x="22" y="45"/>
                    </a:moveTo>
                    <a:lnTo>
                      <a:pt x="0" y="8"/>
                    </a:lnTo>
                    <a:lnTo>
                      <a:pt x="14" y="0"/>
                    </a:lnTo>
                    <a:lnTo>
                      <a:pt x="35" y="37"/>
                    </a:lnTo>
                    <a:lnTo>
                      <a:pt x="22" y="45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39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207" name="矩形 206">
            <a:extLst>
              <a:ext uri="{FF2B5EF4-FFF2-40B4-BE49-F238E27FC236}">
                <a16:creationId xmlns:a16="http://schemas.microsoft.com/office/drawing/2014/main" id="{C5AE1800-F05A-44BA-B6A3-358881B012D9}"/>
              </a:ext>
            </a:extLst>
          </p:cNvPr>
          <p:cNvSpPr/>
          <p:nvPr/>
        </p:nvSpPr>
        <p:spPr>
          <a:xfrm>
            <a:off x="7429195" y="4794899"/>
            <a:ext cx="4593022" cy="1080000"/>
          </a:xfrm>
          <a:prstGeom prst="rect">
            <a:avLst/>
          </a:prstGeom>
          <a:noFill/>
        </p:spPr>
        <p:txBody>
          <a:bodyPr wrap="square" lIns="72000" tIns="36000" rIns="72000" bIns="36000" anchor="ctr">
            <a:noAutofit/>
          </a:bodyPr>
          <a:lstStyle/>
          <a:p>
            <a:pPr marL="0" marR="0" lvl="0" indent="0" algn="l" defTabSz="91447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业界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使用广泛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OpenSSL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与各行业诉求还存在一定差距：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7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资源占用较大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，无法满足轻量化场景使用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7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商密算法和协议支持不全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7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对于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新型算法支持较为保守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，如后量子密码算法</a:t>
            </a:r>
          </a:p>
        </p:txBody>
      </p: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68999985-9405-4078-828E-8A13FDEB1440}"/>
              </a:ext>
            </a:extLst>
          </p:cNvPr>
          <p:cNvGrpSpPr/>
          <p:nvPr/>
        </p:nvGrpSpPr>
        <p:grpSpPr>
          <a:xfrm rot="10800000">
            <a:off x="8879258" y="4510358"/>
            <a:ext cx="1097280" cy="246508"/>
            <a:chOff x="1931877" y="3458956"/>
            <a:chExt cx="279442" cy="509829"/>
          </a:xfrm>
          <a:solidFill>
            <a:schemeClr val="tx1">
              <a:lumMod val="75000"/>
              <a:lumOff val="25000"/>
            </a:schemeClr>
          </a:solidFill>
          <a:effectLst/>
        </p:grpSpPr>
        <p:sp>
          <p:nvSpPr>
            <p:cNvPr id="210" name="上箭头 188">
              <a:extLst>
                <a:ext uri="{FF2B5EF4-FFF2-40B4-BE49-F238E27FC236}">
                  <a16:creationId xmlns:a16="http://schemas.microsoft.com/office/drawing/2014/main" id="{3BBEB42D-E24E-4349-9AB2-8F69F410F5D0}"/>
                </a:ext>
              </a:extLst>
            </p:cNvPr>
            <p:cNvSpPr/>
            <p:nvPr/>
          </p:nvSpPr>
          <p:spPr>
            <a:xfrm>
              <a:off x="1931877" y="3458956"/>
              <a:ext cx="279442" cy="295155"/>
            </a:xfrm>
            <a:prstGeom prst="upArrow">
              <a:avLst/>
            </a:prstGeom>
            <a:grpFill/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643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96013A64-7F0A-4349-B655-A507D11671B8}"/>
                </a:ext>
              </a:extLst>
            </p:cNvPr>
            <p:cNvSpPr/>
            <p:nvPr/>
          </p:nvSpPr>
          <p:spPr>
            <a:xfrm>
              <a:off x="1999884" y="3780171"/>
              <a:ext cx="143429" cy="102447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643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28F6D6B8-8550-4AF5-BAB3-14BC11C8AFB4}"/>
                </a:ext>
              </a:extLst>
            </p:cNvPr>
            <p:cNvSpPr/>
            <p:nvPr/>
          </p:nvSpPr>
          <p:spPr>
            <a:xfrm>
              <a:off x="1999884" y="3908678"/>
              <a:ext cx="143429" cy="60107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643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14" name="矩形 213">
            <a:extLst>
              <a:ext uri="{FF2B5EF4-FFF2-40B4-BE49-F238E27FC236}">
                <a16:creationId xmlns:a16="http://schemas.microsoft.com/office/drawing/2014/main" id="{FF163040-9399-4733-BBFB-096DBC419F78}"/>
              </a:ext>
            </a:extLst>
          </p:cNvPr>
          <p:cNvSpPr/>
          <p:nvPr/>
        </p:nvSpPr>
        <p:spPr>
          <a:xfrm>
            <a:off x="2333645" y="5372931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各行业密码应用场景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15" name="表格 214">
            <a:extLst>
              <a:ext uri="{FF2B5EF4-FFF2-40B4-BE49-F238E27FC236}">
                <a16:creationId xmlns:a16="http://schemas.microsoft.com/office/drawing/2014/main" id="{4750676F-52AC-417D-8B80-1059883EF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32072"/>
              </p:ext>
            </p:extLst>
          </p:nvPr>
        </p:nvGraphicFramePr>
        <p:xfrm>
          <a:off x="7298567" y="1212198"/>
          <a:ext cx="4505329" cy="3089040"/>
        </p:xfrm>
        <a:graphic>
          <a:graphicData uri="http://schemas.openxmlformats.org/drawingml/2006/table">
            <a:tbl>
              <a:tblPr/>
              <a:tblGrid>
                <a:gridCol w="1301329">
                  <a:extLst>
                    <a:ext uri="{9D8B030D-6E8A-4147-A177-3AD203B41FA5}">
                      <a16:colId xmlns:a16="http://schemas.microsoft.com/office/drawing/2014/main" val="3622178845"/>
                    </a:ext>
                  </a:extLst>
                </a:gridCol>
                <a:gridCol w="3204000">
                  <a:extLst>
                    <a:ext uri="{9D8B030D-6E8A-4147-A177-3AD203B41FA5}">
                      <a16:colId xmlns:a16="http://schemas.microsoft.com/office/drawing/2014/main" val="2335952056"/>
                    </a:ext>
                  </a:extLst>
                </a:gridCol>
              </a:tblGrid>
              <a:tr h="231978"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1187798" rtl="0" eaLnBrk="1" fontAlgn="ctr" latinLnBrk="0" hangingPunct="1"/>
                      <a:r>
                        <a:rPr lang="zh-CN" alt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场景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3"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18681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物联网设备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44000" marR="0" lvl="0" indent="-144000" algn="l" defTabSz="118681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IoT</a:t>
                      </a: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等设备需要</a:t>
                      </a:r>
                      <a:r>
                        <a:rPr lang="zh-CN" altLang="en-US" sz="1400" b="1" kern="0" noProof="0" dirty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轻量化</a:t>
                      </a: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的密码套件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3">
                <a:tc>
                  <a:txBody>
                    <a:bodyPr/>
                    <a:lstStyle/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商密应用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118681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400" b="1" kern="0" dirty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高性能的商密算法和协议</a:t>
                      </a:r>
                      <a:r>
                        <a:rPr lang="zh-CN" altLang="en-US" sz="1400" kern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 panose="020B0604020202020204" pitchFamily="34" charset="0"/>
                        </a:rPr>
                        <a:t>的密</a:t>
                      </a:r>
                      <a:r>
                        <a:rPr lang="zh-CN" altLang="en-US" sz="1400" kern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码库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391458"/>
                  </a:ext>
                </a:extLst>
              </a:tr>
              <a:tr h="434365"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44000" marR="0" lvl="0" indent="-144000" algn="l" defTabSz="118681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金融等高安行业，需要</a:t>
                      </a:r>
                      <a:r>
                        <a:rPr lang="zh-CN" altLang="en-US" sz="1400" kern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支持</a:t>
                      </a:r>
                      <a:r>
                        <a:rPr lang="zh-CN" altLang="en-US" sz="1400" b="1" kern="0" dirty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后量子密码算法</a:t>
                      </a:r>
                      <a:r>
                        <a:rPr lang="zh-CN" altLang="en-US" sz="1400" kern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应对数据囤积攻击威胁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942861"/>
                  </a:ext>
                </a:extLst>
              </a:tr>
              <a:tr h="434365"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隐私保护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44000" marR="0" lvl="0" indent="-144000" algn="l" defTabSz="118681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400" kern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终端</a:t>
                      </a:r>
                      <a:r>
                        <a:rPr lang="en-US" altLang="zh-CN" sz="1400" kern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/</a:t>
                      </a:r>
                      <a:r>
                        <a:rPr lang="zh-CN" altLang="en-US" sz="1400" kern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云服务等隐私保护场景需要</a:t>
                      </a:r>
                      <a:r>
                        <a:rPr lang="zh-CN" altLang="en-US" sz="1400" b="1" kern="0" dirty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高性能的隐私计算套件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171210"/>
                  </a:ext>
                </a:extLst>
              </a:tr>
              <a:tr h="434365">
                <a:tc>
                  <a:txBody>
                    <a:bodyPr/>
                    <a:lstStyle/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密码敏捷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118681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400" kern="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r>
                        <a:rPr lang="zh-CN" altLang="en-US" sz="1400" b="1" kern="0" noProof="0" dirty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密码敏捷机制</a:t>
                      </a: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zh-CN" altLang="en-US" sz="1400" kern="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支持算法快速上下线，以及区域化算法快速切换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884097"/>
                  </a:ext>
                </a:extLst>
              </a:tr>
              <a:tr h="278607"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……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118681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……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501474"/>
                  </a:ext>
                </a:extLst>
              </a:tr>
            </a:tbl>
          </a:graphicData>
        </a:graphic>
      </p:graphicFrame>
      <p:pic>
        <p:nvPicPr>
          <p:cNvPr id="216" name="Picture 19" descr="Picture 19">
            <a:extLst>
              <a:ext uri="{FF2B5EF4-FFF2-40B4-BE49-F238E27FC236}">
                <a16:creationId xmlns:a16="http://schemas.microsoft.com/office/drawing/2014/main" id="{FF9FEC9D-EBB8-4322-A61B-6C27EB5D1A9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grayscl/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773" y="2127638"/>
            <a:ext cx="4742928" cy="6722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icture 19" descr="Picture 19">
            <a:extLst>
              <a:ext uri="{FF2B5EF4-FFF2-40B4-BE49-F238E27FC236}">
                <a16:creationId xmlns:a16="http://schemas.microsoft.com/office/drawing/2014/main" id="{F61BE6D4-F209-46FE-AEA5-661B93482D8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grayscl/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829" y="3501876"/>
            <a:ext cx="4742928" cy="67224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42B68EAA-0CB7-4209-B955-10349D90DD9B}"/>
              </a:ext>
            </a:extLst>
          </p:cNvPr>
          <p:cNvGrpSpPr/>
          <p:nvPr/>
        </p:nvGrpSpPr>
        <p:grpSpPr>
          <a:xfrm>
            <a:off x="6350237" y="2874801"/>
            <a:ext cx="391544" cy="630953"/>
            <a:chOff x="5962636" y="1629000"/>
            <a:chExt cx="247729" cy="3600000"/>
          </a:xfrm>
        </p:grpSpPr>
        <p:sp>
          <p:nvSpPr>
            <p:cNvPr id="219" name="流程图: 摘录 218">
              <a:extLst>
                <a:ext uri="{FF2B5EF4-FFF2-40B4-BE49-F238E27FC236}">
                  <a16:creationId xmlns:a16="http://schemas.microsoft.com/office/drawing/2014/main" id="{74283B5E-01D8-467B-A0F6-157FE7827C61}"/>
                </a:ext>
              </a:extLst>
            </p:cNvPr>
            <p:cNvSpPr/>
            <p:nvPr/>
          </p:nvSpPr>
          <p:spPr>
            <a:xfrm rot="5400000">
              <a:off x="4327738" y="3346372"/>
              <a:ext cx="3600000" cy="165255"/>
            </a:xfrm>
            <a:prstGeom prst="flowChartExtract">
              <a:avLst/>
            </a:prstGeom>
            <a:gradFill>
              <a:gsLst>
                <a:gs pos="0">
                  <a:sysClr val="window" lastClr="FFFFFF">
                    <a:lumMod val="50000"/>
                    <a:alpha val="25000"/>
                  </a:sysClr>
                </a:gs>
                <a:gs pos="100000">
                  <a:sysClr val="window" lastClr="FFFFFF">
                    <a:lumMod val="50000"/>
                    <a:alpha val="0"/>
                  </a:sysClr>
                </a:gs>
              </a:gsLst>
              <a:lin ang="5400000" scaled="0"/>
            </a:gradFill>
            <a:ln w="6350" cap="flat" cmpd="sng" algn="ctr"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100000">
                    <a:sysClr val="window" lastClr="FFFFFF">
                      <a:lumMod val="50000"/>
                      <a:alpha val="0"/>
                    </a:sysClr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8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0" name="流程图: 摘录 219">
              <a:extLst>
                <a:ext uri="{FF2B5EF4-FFF2-40B4-BE49-F238E27FC236}">
                  <a16:creationId xmlns:a16="http://schemas.microsoft.com/office/drawing/2014/main" id="{4C0D51D9-2303-42F8-945B-16DB7BF6FE56}"/>
                </a:ext>
              </a:extLst>
            </p:cNvPr>
            <p:cNvSpPr/>
            <p:nvPr/>
          </p:nvSpPr>
          <p:spPr>
            <a:xfrm rot="5400000">
              <a:off x="4439725" y="3346372"/>
              <a:ext cx="3211078" cy="165255"/>
            </a:xfrm>
            <a:prstGeom prst="flowChartExtract">
              <a:avLst/>
            </a:prstGeom>
            <a:gradFill>
              <a:gsLst>
                <a:gs pos="0">
                  <a:sysClr val="window" lastClr="FFFFFF">
                    <a:lumMod val="50000"/>
                    <a:alpha val="25000"/>
                  </a:sysClr>
                </a:gs>
                <a:gs pos="100000">
                  <a:sysClr val="window" lastClr="FFFFFF">
                    <a:lumMod val="50000"/>
                    <a:alpha val="0"/>
                  </a:sysClr>
                </a:gs>
              </a:gsLst>
              <a:lin ang="5400000" scaled="0"/>
            </a:gradFill>
            <a:ln w="6350" cap="flat" cmpd="sng" algn="ctr"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100000">
                    <a:sysClr val="window" lastClr="FFFFFF">
                      <a:lumMod val="50000"/>
                      <a:alpha val="0"/>
                    </a:sysClr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8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21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文本框 156">
            <a:extLst>
              <a:ext uri="{FF2B5EF4-FFF2-40B4-BE49-F238E27FC236}">
                <a16:creationId xmlns:a16="http://schemas.microsoft.com/office/drawing/2014/main" id="{40771C64-BCEF-4521-9985-42C288DCACA5}"/>
              </a:ext>
            </a:extLst>
          </p:cNvPr>
          <p:cNvSpPr txBox="1"/>
          <p:nvPr/>
        </p:nvSpPr>
        <p:spPr>
          <a:xfrm>
            <a:off x="6613634" y="2715150"/>
            <a:ext cx="5255235" cy="2911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①基础安全协议模块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1463" marR="0" lvl="0" indent="-271463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基础安全协议模块仅为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openHiTLS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提供安全协议能力，其与密码算法模块、证书管理模块解耦，通过抽象层调用算法和证书能力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14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数字证书基础模块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1463" marR="0" lvl="0" indent="-271463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提供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X.509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PEM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DER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等证书格式，</a:t>
            </a:r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商密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SSL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证书等证书能力，以及证书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证书链、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CRL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列表管理等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③密码算法模块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1463" marR="0" lvl="0" indent="-271463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提供的加解密，签名验证，密钥交换，哈希等算法原语，为基础安全协议、证书管理模块提供底层算法能力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5E10D920-2F5D-4DDD-8DB1-F5DDB16C0C84}"/>
              </a:ext>
            </a:extLst>
          </p:cNvPr>
          <p:cNvSpPr txBox="1"/>
          <p:nvPr/>
        </p:nvSpPr>
        <p:spPr>
          <a:xfrm>
            <a:off x="6708228" y="1749757"/>
            <a:ext cx="5160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openHiTLS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旨在打造全量场景、算法先进、性能卓越、高效敏捷、安全可靠的密码套件，通过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轻量级、可剪裁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的软件技术架构满足各行业不同场景的多样化要求。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90704D80-3523-4C92-B30E-36211F47243C}"/>
              </a:ext>
            </a:extLst>
          </p:cNvPr>
          <p:cNvSpPr/>
          <p:nvPr/>
        </p:nvSpPr>
        <p:spPr>
          <a:xfrm>
            <a:off x="628731" y="739207"/>
            <a:ext cx="11035436" cy="523220"/>
          </a:xfrm>
          <a:prstGeom prst="rect">
            <a:avLst/>
          </a:prstGeom>
          <a:solidFill>
            <a:sysClr val="window" lastClr="FFFFFF">
              <a:lumMod val="85000"/>
            </a:sys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openHiTLS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开源密码套件由西安电子科技大学、山东大学、上海交通大学、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华为、麒麟、统信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家产学研机构作为初创会员联合发布，通过开源共建共享，推动密码安全标准的快速应用发展，加速密码生态建设。</a:t>
            </a: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63DF4B2C-CBA5-41E1-8E44-36C3AFAB8574}"/>
              </a:ext>
            </a:extLst>
          </p:cNvPr>
          <p:cNvSpPr txBox="1"/>
          <p:nvPr/>
        </p:nvSpPr>
        <p:spPr>
          <a:xfrm>
            <a:off x="509799" y="119022"/>
            <a:ext cx="103562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openHiTLS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开源密码库，产学研机构共建共享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AF79DE1-63ED-437D-A493-C758FBF5DDF0}"/>
              </a:ext>
            </a:extLst>
          </p:cNvPr>
          <p:cNvGrpSpPr/>
          <p:nvPr/>
        </p:nvGrpSpPr>
        <p:grpSpPr>
          <a:xfrm>
            <a:off x="859086" y="1584437"/>
            <a:ext cx="5163341" cy="3815253"/>
            <a:chOff x="945797" y="1706071"/>
            <a:chExt cx="4401380" cy="3196293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5979B90A-2126-41B2-8B75-BDD3519ECE9F}"/>
                </a:ext>
              </a:extLst>
            </p:cNvPr>
            <p:cNvGrpSpPr/>
            <p:nvPr/>
          </p:nvGrpSpPr>
          <p:grpSpPr>
            <a:xfrm>
              <a:off x="945797" y="1706071"/>
              <a:ext cx="4401380" cy="3196293"/>
              <a:chOff x="4156768" y="2316120"/>
              <a:chExt cx="3152765" cy="2287482"/>
            </a:xfrm>
            <a:solidFill>
              <a:schemeClr val="tx2"/>
            </a:solidFill>
          </p:grpSpPr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BCA2A6F6-2220-4042-B4EC-4753A233A009}"/>
                  </a:ext>
                </a:extLst>
              </p:cNvPr>
              <p:cNvSpPr txBox="1"/>
              <p:nvPr/>
            </p:nvSpPr>
            <p:spPr>
              <a:xfrm>
                <a:off x="5376047" y="2316120"/>
                <a:ext cx="901378" cy="1982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openHiTLS</a:t>
                </a:r>
                <a:endPara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grpSp>
            <p:nvGrpSpPr>
              <p:cNvPr id="166" name="组合 165">
                <a:extLst>
                  <a:ext uri="{FF2B5EF4-FFF2-40B4-BE49-F238E27FC236}">
                    <a16:creationId xmlns:a16="http://schemas.microsoft.com/office/drawing/2014/main" id="{EFAEB70D-13EE-4249-BD2C-0DDBA8D63853}"/>
                  </a:ext>
                </a:extLst>
              </p:cNvPr>
              <p:cNvGrpSpPr/>
              <p:nvPr/>
            </p:nvGrpSpPr>
            <p:grpSpPr>
              <a:xfrm>
                <a:off x="4156768" y="2605655"/>
                <a:ext cx="3152765" cy="1997947"/>
                <a:chOff x="6569840" y="2203610"/>
                <a:chExt cx="3152765" cy="1997947"/>
              </a:xfrm>
              <a:grpFill/>
            </p:grpSpPr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F1D3ECBD-07AE-4A9C-9708-F17CEFAAB609}"/>
                    </a:ext>
                  </a:extLst>
                </p:cNvPr>
                <p:cNvSpPr/>
                <p:nvPr/>
              </p:nvSpPr>
              <p:spPr>
                <a:xfrm>
                  <a:off x="6950944" y="3266551"/>
                  <a:ext cx="864000" cy="4320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DDDDDD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82262" tIns="41131" rIns="82262" bIns="4113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2259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200" b="1" kern="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基础</a:t>
                  </a:r>
                  <a:r>
                    <a:rPr kumimoji="1" lang="zh-CN" alt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安全协议</a:t>
                  </a:r>
                </a:p>
              </p:txBody>
            </p:sp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610ABB98-6967-4825-812E-DE98A8285FC2}"/>
                    </a:ext>
                  </a:extLst>
                </p:cNvPr>
                <p:cNvSpPr/>
                <p:nvPr/>
              </p:nvSpPr>
              <p:spPr>
                <a:xfrm>
                  <a:off x="7850774" y="3266551"/>
                  <a:ext cx="936000" cy="4320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DDDDDD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82262" tIns="41131" rIns="82262" bIns="4113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2259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数字证书基础</a:t>
                  </a:r>
                </a:p>
              </p:txBody>
            </p:sp>
            <p:sp>
              <p:nvSpPr>
                <p:cNvPr id="169" name="任意多边形: 形状 168">
                  <a:extLst>
                    <a:ext uri="{FF2B5EF4-FFF2-40B4-BE49-F238E27FC236}">
                      <a16:creationId xmlns:a16="http://schemas.microsoft.com/office/drawing/2014/main" id="{A665B209-C564-4C84-B413-57572F9DDA36}"/>
                    </a:ext>
                  </a:extLst>
                </p:cNvPr>
                <p:cNvSpPr/>
                <p:nvPr/>
              </p:nvSpPr>
              <p:spPr>
                <a:xfrm>
                  <a:off x="6950944" y="3266551"/>
                  <a:ext cx="2771661" cy="922799"/>
                </a:xfrm>
                <a:custGeom>
                  <a:avLst/>
                  <a:gdLst>
                    <a:gd name="connsiteX0" fmla="*/ 1871661 w 2771661"/>
                    <a:gd name="connsiteY0" fmla="*/ 0 h 922799"/>
                    <a:gd name="connsiteX1" fmla="*/ 2771661 w 2771661"/>
                    <a:gd name="connsiteY1" fmla="*/ 0 h 922799"/>
                    <a:gd name="connsiteX2" fmla="*/ 2771661 w 2771661"/>
                    <a:gd name="connsiteY2" fmla="*/ 490799 h 922799"/>
                    <a:gd name="connsiteX3" fmla="*/ 2771661 w 2771661"/>
                    <a:gd name="connsiteY3" fmla="*/ 612000 h 922799"/>
                    <a:gd name="connsiteX4" fmla="*/ 2771661 w 2771661"/>
                    <a:gd name="connsiteY4" fmla="*/ 922799 h 922799"/>
                    <a:gd name="connsiteX5" fmla="*/ 0 w 2771661"/>
                    <a:gd name="connsiteY5" fmla="*/ 922799 h 922799"/>
                    <a:gd name="connsiteX6" fmla="*/ 0 w 2771661"/>
                    <a:gd name="connsiteY6" fmla="*/ 490799 h 922799"/>
                    <a:gd name="connsiteX7" fmla="*/ 1871661 w 2771661"/>
                    <a:gd name="connsiteY7" fmla="*/ 490799 h 922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1661" h="922799">
                      <a:moveTo>
                        <a:pt x="1871661" y="0"/>
                      </a:moveTo>
                      <a:lnTo>
                        <a:pt x="2771661" y="0"/>
                      </a:lnTo>
                      <a:lnTo>
                        <a:pt x="2771661" y="490799"/>
                      </a:lnTo>
                      <a:lnTo>
                        <a:pt x="2771661" y="612000"/>
                      </a:lnTo>
                      <a:lnTo>
                        <a:pt x="2771661" y="922799"/>
                      </a:lnTo>
                      <a:lnTo>
                        <a:pt x="0" y="922799"/>
                      </a:lnTo>
                      <a:lnTo>
                        <a:pt x="0" y="490799"/>
                      </a:lnTo>
                      <a:lnTo>
                        <a:pt x="1871661" y="490799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rgbClr val="DDDDDD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82262" tIns="41131" rIns="82262" bIns="4113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2259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08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022738D8-2088-493E-9B3E-3EDEDBF0CA79}"/>
                    </a:ext>
                  </a:extLst>
                </p:cNvPr>
                <p:cNvSpPr/>
                <p:nvPr/>
              </p:nvSpPr>
              <p:spPr>
                <a:xfrm>
                  <a:off x="6580431" y="2786306"/>
                  <a:ext cx="324000" cy="1415251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DDDDDD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82262" tIns="41131" rIns="82262" bIns="4113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2259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D1D1A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认证</a:t>
                  </a:r>
                  <a:endPara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  <a:p>
                  <a:pPr marL="0" marR="0" lvl="0" indent="0" algn="ctr" defTabSz="82259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D1D1A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与测试</a:t>
                  </a:r>
                </a:p>
              </p:txBody>
            </p:sp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2AAA6526-633B-4BDA-B04D-A2AB5B97A0ED}"/>
                    </a:ext>
                  </a:extLst>
                </p:cNvPr>
                <p:cNvSpPr/>
                <p:nvPr/>
              </p:nvSpPr>
              <p:spPr>
                <a:xfrm>
                  <a:off x="8822605" y="3266550"/>
                  <a:ext cx="900000" cy="432000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82262" tIns="41131" rIns="82262" bIns="4113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2259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200" b="1" kern="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密码算法</a:t>
                  </a:r>
                  <a:endParaRPr kumimoji="1" lang="zh-CN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72" name="矩形 171">
                  <a:extLst>
                    <a:ext uri="{FF2B5EF4-FFF2-40B4-BE49-F238E27FC236}">
                      <a16:creationId xmlns:a16="http://schemas.microsoft.com/office/drawing/2014/main" id="{D612B92E-D384-4524-8585-205DA0775440}"/>
                    </a:ext>
                  </a:extLst>
                </p:cNvPr>
                <p:cNvSpPr/>
                <p:nvPr/>
              </p:nvSpPr>
              <p:spPr>
                <a:xfrm>
                  <a:off x="6950943" y="2786306"/>
                  <a:ext cx="1440000" cy="4320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DDDDDD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82262" tIns="41131" rIns="82262" bIns="4113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2259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D1D1A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跨语言</a:t>
                  </a:r>
                  <a:r>
                    <a:rPr kumimoji="0" lang="en-US" altLang="zh-CN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D1D1A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SDK</a:t>
                  </a:r>
                  <a:endParaRPr kumimoji="0" lang="zh-CN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73" name="矩形 172">
                  <a:extLst>
                    <a:ext uri="{FF2B5EF4-FFF2-40B4-BE49-F238E27FC236}">
                      <a16:creationId xmlns:a16="http://schemas.microsoft.com/office/drawing/2014/main" id="{F0F6CE7B-ACD4-439F-B94A-6455809F4A51}"/>
                    </a:ext>
                  </a:extLst>
                </p:cNvPr>
                <p:cNvSpPr/>
                <p:nvPr/>
              </p:nvSpPr>
              <p:spPr>
                <a:xfrm>
                  <a:off x="8440520" y="2790206"/>
                  <a:ext cx="1282085" cy="4320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DDDDDD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82262" tIns="41131" rIns="82262" bIns="4113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2259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D1D1A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迁移工具</a:t>
                  </a:r>
                </a:p>
              </p:txBody>
            </p:sp>
            <p:sp>
              <p:nvSpPr>
                <p:cNvPr id="174" name="矩形 173">
                  <a:extLst>
                    <a:ext uri="{FF2B5EF4-FFF2-40B4-BE49-F238E27FC236}">
                      <a16:creationId xmlns:a16="http://schemas.microsoft.com/office/drawing/2014/main" id="{E64E2F4C-FB55-4B14-9BEC-FA2E0594ECF6}"/>
                    </a:ext>
                  </a:extLst>
                </p:cNvPr>
                <p:cNvSpPr/>
                <p:nvPr/>
              </p:nvSpPr>
              <p:spPr>
                <a:xfrm>
                  <a:off x="6569840" y="2203610"/>
                  <a:ext cx="3152765" cy="3960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DDDDDD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82262" tIns="41131" rIns="82262" bIns="4113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2259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D1D1A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密码应用</a:t>
                  </a:r>
                </a:p>
              </p:txBody>
            </p:sp>
            <p:sp>
              <p:nvSpPr>
                <p:cNvPr id="175" name="箭头: 右 174">
                  <a:extLst>
                    <a:ext uri="{FF2B5EF4-FFF2-40B4-BE49-F238E27FC236}">
                      <a16:creationId xmlns:a16="http://schemas.microsoft.com/office/drawing/2014/main" id="{6E56D8EA-E864-462F-9DAC-D27CBED281DB}"/>
                    </a:ext>
                  </a:extLst>
                </p:cNvPr>
                <p:cNvSpPr/>
                <p:nvPr/>
              </p:nvSpPr>
              <p:spPr>
                <a:xfrm rot="16200000">
                  <a:off x="7367743" y="2412815"/>
                  <a:ext cx="144000" cy="540000"/>
                </a:xfrm>
                <a:prstGeom prst="rightArrow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82262" tIns="41131" rIns="82262" bIns="4113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2266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19" b="0" i="0" u="none" strike="noStrike" kern="0" cap="none" spc="0" normalizeH="0" baseline="0" noProof="0">
                    <a:ln>
                      <a:noFill/>
                    </a:ln>
                    <a:solidFill>
                      <a:srgbClr val="666666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6" name="箭头: 右 175">
                  <a:extLst>
                    <a:ext uri="{FF2B5EF4-FFF2-40B4-BE49-F238E27FC236}">
                      <a16:creationId xmlns:a16="http://schemas.microsoft.com/office/drawing/2014/main" id="{C5054145-5EB5-42A8-AAF1-849263DAEDFC}"/>
                    </a:ext>
                  </a:extLst>
                </p:cNvPr>
                <p:cNvSpPr/>
                <p:nvPr/>
              </p:nvSpPr>
              <p:spPr>
                <a:xfrm rot="16200000">
                  <a:off x="8857495" y="2412815"/>
                  <a:ext cx="144000" cy="540000"/>
                </a:xfrm>
                <a:prstGeom prst="rightArrow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82262" tIns="41131" rIns="82262" bIns="4113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2266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19" b="0" i="0" u="none" strike="noStrike" kern="0" cap="none" spc="0" normalizeH="0" baseline="0" noProof="0">
                    <a:ln>
                      <a:noFill/>
                    </a:ln>
                    <a:solidFill>
                      <a:srgbClr val="666666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789B101-200E-455A-AB7F-A918BE12ADD5}"/>
                </a:ext>
              </a:extLst>
            </p:cNvPr>
            <p:cNvSpPr txBox="1"/>
            <p:nvPr/>
          </p:nvSpPr>
          <p:spPr>
            <a:xfrm>
              <a:off x="2413312" y="3595880"/>
              <a:ext cx="23083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</a:t>
              </a: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855DE58D-3ED6-4E6A-83FF-911C05DE5F4C}"/>
                </a:ext>
              </a:extLst>
            </p:cNvPr>
            <p:cNvSpPr txBox="1"/>
            <p:nvPr/>
          </p:nvSpPr>
          <p:spPr>
            <a:xfrm>
              <a:off x="3781175" y="3595880"/>
              <a:ext cx="23083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</a:t>
              </a: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40E3CAC8-291E-41E6-9BB5-B7BD776A43B2}"/>
                </a:ext>
              </a:extLst>
            </p:cNvPr>
            <p:cNvSpPr txBox="1"/>
            <p:nvPr/>
          </p:nvSpPr>
          <p:spPr>
            <a:xfrm>
              <a:off x="5094780" y="3595880"/>
              <a:ext cx="23083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CC82B473-AD0D-4996-88A8-6F3EB9872F2E}"/>
              </a:ext>
            </a:extLst>
          </p:cNvPr>
          <p:cNvSpPr/>
          <p:nvPr/>
        </p:nvSpPr>
        <p:spPr>
          <a:xfrm>
            <a:off x="717331" y="2845676"/>
            <a:ext cx="5407572" cy="2780656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38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副标题 131">
            <a:extLst>
              <a:ext uri="{FF2B5EF4-FFF2-40B4-BE49-F238E27FC236}">
                <a16:creationId xmlns:a16="http://schemas.microsoft.com/office/drawing/2014/main" id="{99F0FEE0-928F-4F67-AB3B-A1E843720DD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34696" y="118074"/>
            <a:ext cx="11534775" cy="400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全量功能：提供丰富的算法原语与基础安全协议实现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38CDCC25-C6EB-4450-A5AB-74976598DE96}"/>
              </a:ext>
            </a:extLst>
          </p:cNvPr>
          <p:cNvSpPr/>
          <p:nvPr/>
        </p:nvSpPr>
        <p:spPr>
          <a:xfrm>
            <a:off x="8712416" y="766813"/>
            <a:ext cx="3377979" cy="4717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密码算法</a:t>
            </a:r>
            <a:endParaRPr kumimoji="1" lang="en-US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提供国际、商密、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PQC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算法原语实现，可单独使用或基于算法原语构建密码协议及应用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数字证书基础</a:t>
            </a:r>
            <a:endParaRPr kumimoji="1" lang="en-US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提供常用证书格式支持，可单独使用或作为模块为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TLS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协议栈提供证书连验证能力</a:t>
            </a:r>
            <a:endParaRPr kumimoji="1" lang="en-US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基础安全协议</a:t>
            </a:r>
            <a:endParaRPr kumimoji="1" lang="en-US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依赖算法、证书模块基础能力，提供安全通道能力，支持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TLS/TLCP/DTLS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工程保障</a:t>
            </a:r>
            <a:endParaRPr kumimoji="1" lang="en-US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协议一致性验证，关键代码内存形式化验证技术手段，提升安全性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1" lang="en-US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F108482-C7B8-4CAA-98E0-8824E477DC99}"/>
              </a:ext>
            </a:extLst>
          </p:cNvPr>
          <p:cNvGrpSpPr/>
          <p:nvPr/>
        </p:nvGrpSpPr>
        <p:grpSpPr>
          <a:xfrm>
            <a:off x="404187" y="795923"/>
            <a:ext cx="8239649" cy="5381257"/>
            <a:chOff x="404187" y="795923"/>
            <a:chExt cx="8239649" cy="5381257"/>
          </a:xfrm>
        </p:grpSpPr>
        <p:grpSp>
          <p:nvGrpSpPr>
            <p:cNvPr id="6" name="组合 5"/>
            <p:cNvGrpSpPr/>
            <p:nvPr/>
          </p:nvGrpSpPr>
          <p:grpSpPr>
            <a:xfrm>
              <a:off x="1332693" y="5997937"/>
              <a:ext cx="1848259" cy="179243"/>
              <a:chOff x="301049" y="6249134"/>
              <a:chExt cx="1848259" cy="179243"/>
            </a:xfrm>
          </p:grpSpPr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0936E522-ACE8-434E-B68A-B3279ED9E543}"/>
                  </a:ext>
                </a:extLst>
              </p:cNvPr>
              <p:cNvSpPr/>
              <p:nvPr/>
            </p:nvSpPr>
            <p:spPr>
              <a:xfrm>
                <a:off x="1302845" y="6249134"/>
                <a:ext cx="846463" cy="177193"/>
              </a:xfrm>
              <a:prstGeom prst="rect">
                <a:avLst/>
              </a:prstGeom>
              <a:solidFill>
                <a:srgbClr val="F2F2F2"/>
              </a:solidFill>
              <a:ln w="12700" cap="flat" cmpd="sng" algn="ctr">
                <a:solidFill>
                  <a:srgbClr val="77777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1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规划</a:t>
                </a:r>
                <a:endPara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0936E522-ACE8-434E-B68A-B3279ED9E543}"/>
                  </a:ext>
                </a:extLst>
              </p:cNvPr>
              <p:cNvSpPr/>
              <p:nvPr/>
            </p:nvSpPr>
            <p:spPr>
              <a:xfrm>
                <a:off x="301049" y="6251184"/>
                <a:ext cx="846463" cy="1771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 algn="ctr">
                <a:solidFill>
                  <a:srgbClr val="77777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1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已完成</a:t>
                </a:r>
                <a:endPara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F61134A2-B09B-457B-AE89-CAC155FF98C8}"/>
                </a:ext>
              </a:extLst>
            </p:cNvPr>
            <p:cNvSpPr/>
            <p:nvPr/>
          </p:nvSpPr>
          <p:spPr>
            <a:xfrm>
              <a:off x="5783589" y="5180942"/>
              <a:ext cx="1562872" cy="63286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tIns="36000" rtlCol="0" anchor="t"/>
            <a:lstStyle/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桌面、移动</a:t>
              </a:r>
              <a:endParaRPr kumimoji="0" lang="en-US" altLang="zh-CN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F61134A2-B09B-457B-AE89-CAC155FF98C8}"/>
                </a:ext>
              </a:extLst>
            </p:cNvPr>
            <p:cNvSpPr/>
            <p:nvPr/>
          </p:nvSpPr>
          <p:spPr>
            <a:xfrm>
              <a:off x="3985579" y="5180942"/>
              <a:ext cx="1688974" cy="63286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tIns="36000" rtlCol="0" anchor="t"/>
            <a:lstStyle/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服务器</a:t>
              </a:r>
              <a:endParaRPr kumimoji="0" lang="en-US" altLang="zh-CN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4C37C0E-0BEB-4018-875F-67B12B79D4D5}"/>
                </a:ext>
              </a:extLst>
            </p:cNvPr>
            <p:cNvSpPr/>
            <p:nvPr/>
          </p:nvSpPr>
          <p:spPr>
            <a:xfrm>
              <a:off x="1297568" y="2513078"/>
              <a:ext cx="6197342" cy="192987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  <p:txBody>
            <a:bodyPr vert="eaVert" tIns="0" rtlCol="0" anchor="b"/>
            <a:lstStyle/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密码算法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611AE7B-18CD-4599-A251-8A6AF2834CF9}"/>
                </a:ext>
              </a:extLst>
            </p:cNvPr>
            <p:cNvGrpSpPr/>
            <p:nvPr/>
          </p:nvGrpSpPr>
          <p:grpSpPr>
            <a:xfrm>
              <a:off x="1582008" y="4191558"/>
              <a:ext cx="5808448" cy="217521"/>
              <a:chOff x="1266096" y="4191668"/>
              <a:chExt cx="10111463" cy="2520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F32982E-ED11-4AAA-B9CC-E94B64269EDD}"/>
                  </a:ext>
                </a:extLst>
              </p:cNvPr>
              <p:cNvSpPr/>
              <p:nvPr/>
            </p:nvSpPr>
            <p:spPr>
              <a:xfrm>
                <a:off x="1266096" y="4191668"/>
                <a:ext cx="10111463" cy="25200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  <a:miter lim="800000"/>
              </a:ln>
              <a:effectLst/>
            </p:spPr>
            <p:txBody>
              <a:bodyPr tIns="36000" rtlCol="0" anchor="ctr"/>
              <a:lstStyle/>
              <a:p>
                <a:pPr marL="0" marR="0" lvl="0" indent="0" algn="l" defTabSz="9142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随机数发生器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3FC996D-491B-4DC3-ADA5-D3D9CC31F6A6}"/>
                  </a:ext>
                </a:extLst>
              </p:cNvPr>
              <p:cNvSpPr/>
              <p:nvPr/>
            </p:nvSpPr>
            <p:spPr>
              <a:xfrm>
                <a:off x="7766094" y="4229514"/>
                <a:ext cx="3532077" cy="180000"/>
              </a:xfrm>
              <a:prstGeom prst="rect">
                <a:avLst/>
              </a:prstGeom>
              <a:gradFill>
                <a:gsLst>
                  <a:gs pos="0">
                    <a:srgbClr val="DFF3D2"/>
                  </a:gs>
                  <a:gs pos="73000">
                    <a:srgbClr val="F2F2F2"/>
                  </a:gs>
                </a:gsLst>
                <a:lin ang="0" scaled="1"/>
              </a:gradFill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  <a:miter lim="800000"/>
              </a:ln>
              <a:effectLst/>
            </p:spPr>
            <p:txBody>
              <a:bodyPr lIns="108000" tIns="0" rIns="0" bIns="0" rtlCol="0" anchor="ctr"/>
              <a:lstStyle/>
              <a:p>
                <a:pPr marL="0" marR="0" lvl="0" indent="0" algn="ctr" defTabSz="9142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软件熵源：</a:t>
                </a:r>
                <a:r>
                  <a:rPr kumimoji="0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基于</a:t>
                </a:r>
                <a:r>
                  <a:rPr kumimoji="0" lang="en-US" altLang="zh-CN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CPU Jitter/…</a:t>
                </a:r>
                <a:endParaRPr kumimoji="0" lang="zh-CN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E89F760-9FB1-4F68-A694-678D4D3C0547}"/>
                  </a:ext>
                </a:extLst>
              </p:cNvPr>
              <p:cNvSpPr/>
              <p:nvPr/>
            </p:nvSpPr>
            <p:spPr>
              <a:xfrm>
                <a:off x="2826245" y="4227668"/>
                <a:ext cx="2383099" cy="18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2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DRBG-CTR/HASH/HMAC</a:t>
                </a: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387EC55-A432-4238-A060-D4B3DE76466B}"/>
                </a:ext>
              </a:extLst>
            </p:cNvPr>
            <p:cNvSpPr/>
            <p:nvPr/>
          </p:nvSpPr>
          <p:spPr>
            <a:xfrm>
              <a:off x="1582008" y="2562979"/>
              <a:ext cx="3498338" cy="1558598"/>
            </a:xfrm>
            <a:prstGeom prst="rect">
              <a:avLst/>
            </a:prstGeom>
            <a:noFill/>
            <a:ln w="12700" cap="flat" cmpd="sng" algn="ctr">
              <a:solidFill>
                <a:srgbClr val="DDDDDD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基础密码算法</a:t>
              </a:r>
            </a:p>
          </p:txBody>
        </p:sp>
        <p:sp>
          <p:nvSpPr>
            <p:cNvPr id="13" name="进程…">
              <a:extLst>
                <a:ext uri="{FF2B5EF4-FFF2-40B4-BE49-F238E27FC236}">
                  <a16:creationId xmlns:a16="http://schemas.microsoft.com/office/drawing/2014/main" id="{77109332-BF2C-425F-AFE9-16386BE7090C}"/>
                </a:ext>
              </a:extLst>
            </p:cNvPr>
            <p:cNvSpPr txBox="1"/>
            <p:nvPr/>
          </p:nvSpPr>
          <p:spPr>
            <a:xfrm>
              <a:off x="6572849" y="2750274"/>
              <a:ext cx="772004" cy="590414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rIns="0" rtlCol="0" anchor="t"/>
            <a:lstStyle>
              <a:defPPr>
                <a:defRPr lang="en-US"/>
              </a:defPPr>
              <a:lvl1pPr marR="0" lvl="0" indent="0" algn="ctr" defTabSz="913668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 kumimoji="0" sz="900" b="1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457240" defTabSz="914478"/>
              <a:lvl3pPr marL="914478" defTabSz="914478"/>
              <a:lvl4pPr marL="1371718" defTabSz="914478"/>
              <a:lvl5pPr marL="1828957" defTabSz="914478"/>
              <a:lvl6pPr marL="2286196" defTabSz="914478"/>
              <a:lvl7pPr marL="2743435" defTabSz="914478"/>
              <a:lvl8pPr marL="3200675" defTabSz="914478"/>
              <a:lvl9pPr marL="3657913" defTabSz="914478"/>
            </a:lstStyle>
            <a:p>
              <a:pPr marL="0" marR="0" lvl="0" indent="0" algn="ctr" defTabSz="91366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FZLanTingHeiS-R-GB"/>
                </a:rPr>
                <a:t>轻量级算法</a:t>
              </a:r>
              <a:endParaRPr kumimoji="0" lang="en-US" altLang="zh-CN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LanTingHeiS-R-GB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DDC9824-648C-4092-AD12-F7C106CA685D}"/>
                </a:ext>
              </a:extLst>
            </p:cNvPr>
            <p:cNvSpPr/>
            <p:nvPr/>
          </p:nvSpPr>
          <p:spPr>
            <a:xfrm>
              <a:off x="5223488" y="2562980"/>
              <a:ext cx="2189538" cy="1439070"/>
            </a:xfrm>
            <a:prstGeom prst="rect">
              <a:avLst/>
            </a:prstGeom>
            <a:noFill/>
            <a:ln w="12700" cap="flat" cmpd="sng" algn="ctr">
              <a:solidFill>
                <a:srgbClr val="DDDDDD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新型密码算法</a:t>
              </a:r>
            </a:p>
          </p:txBody>
        </p:sp>
        <p:sp>
          <p:nvSpPr>
            <p:cNvPr id="15" name="进程…">
              <a:extLst>
                <a:ext uri="{FF2B5EF4-FFF2-40B4-BE49-F238E27FC236}">
                  <a16:creationId xmlns:a16="http://schemas.microsoft.com/office/drawing/2014/main" id="{109DD809-C4B0-4A1A-BDE0-1FAE3757B826}"/>
                </a:ext>
              </a:extLst>
            </p:cNvPr>
            <p:cNvSpPr txBox="1"/>
            <p:nvPr/>
          </p:nvSpPr>
          <p:spPr>
            <a:xfrm>
              <a:off x="5348901" y="2757541"/>
              <a:ext cx="1080806" cy="1201717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rIns="0" rtlCol="0" anchor="t"/>
            <a:lstStyle>
              <a:defPPr>
                <a:defRPr lang="en-US"/>
              </a:defPPr>
              <a:lvl1pPr marR="0" lvl="0" indent="0" algn="ctr" defTabSz="913668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 kumimoji="0" sz="900" b="1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457240" defTabSz="914478"/>
              <a:lvl3pPr marL="914478" defTabSz="914478"/>
              <a:lvl4pPr marL="1371718" defTabSz="914478"/>
              <a:lvl5pPr marL="1828957" defTabSz="914478"/>
              <a:lvl6pPr marL="2286196" defTabSz="914478"/>
              <a:lvl7pPr marL="2743435" defTabSz="914478"/>
              <a:lvl8pPr marL="3200675" defTabSz="914478"/>
              <a:lvl9pPr marL="3657913" defTabSz="914478"/>
            </a:lstStyle>
            <a:p>
              <a:pPr marL="0" marR="0" lvl="0" indent="0" algn="ctr" defTabSz="91366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FZLanTingHeiS-R-GB"/>
                </a:rPr>
                <a:t>后量子算法</a:t>
              </a:r>
              <a:endParaRPr kumimoji="0" lang="en-US" altLang="zh-CN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LanTingHeiS-R-GB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E3ED422-5EAE-453A-BD18-6530CC5F0B97}"/>
                </a:ext>
              </a:extLst>
            </p:cNvPr>
            <p:cNvSpPr/>
            <p:nvPr/>
          </p:nvSpPr>
          <p:spPr>
            <a:xfrm>
              <a:off x="5287045" y="1537618"/>
              <a:ext cx="2192729" cy="841111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  <p:txBody>
            <a:bodyPr tIns="36000" rtlCol="0" anchor="t"/>
            <a:lstStyle/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数字证书基础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16D78F1-B7E9-495D-8A91-6D90CA1EA561}"/>
                </a:ext>
              </a:extLst>
            </p:cNvPr>
            <p:cNvSpPr/>
            <p:nvPr/>
          </p:nvSpPr>
          <p:spPr>
            <a:xfrm>
              <a:off x="1294202" y="1534842"/>
              <a:ext cx="3938572" cy="836744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  <p:txBody>
            <a:bodyPr tIns="36000" rtlCol="0" anchor="t"/>
            <a:lstStyle/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基础安全协议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559BAC-D2FC-4E5B-912A-061CA45E5A5B}"/>
                </a:ext>
              </a:extLst>
            </p:cNvPr>
            <p:cNvSpPr/>
            <p:nvPr/>
          </p:nvSpPr>
          <p:spPr>
            <a:xfrm>
              <a:off x="1524352" y="1788890"/>
              <a:ext cx="544190" cy="2175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TLS1.X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5FD17DC-FE79-4270-86D7-B83E7FD72033}"/>
                </a:ext>
              </a:extLst>
            </p:cNvPr>
            <p:cNvSpPr/>
            <p:nvPr/>
          </p:nvSpPr>
          <p:spPr>
            <a:xfrm>
              <a:off x="2275298" y="1788890"/>
              <a:ext cx="544190" cy="2175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DTLS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849AEF3-D86A-4923-9FB8-3E3B05A8C8E3}"/>
                </a:ext>
              </a:extLst>
            </p:cNvPr>
            <p:cNvSpPr/>
            <p:nvPr/>
          </p:nvSpPr>
          <p:spPr>
            <a:xfrm>
              <a:off x="3026244" y="1788890"/>
              <a:ext cx="544190" cy="2175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TLCP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7F5DAD3-DAC0-40D2-BEFC-F762C9CD1633}"/>
                </a:ext>
              </a:extLst>
            </p:cNvPr>
            <p:cNvSpPr/>
            <p:nvPr/>
          </p:nvSpPr>
          <p:spPr>
            <a:xfrm>
              <a:off x="3777190" y="1788890"/>
              <a:ext cx="544190" cy="217521"/>
            </a:xfrm>
            <a:prstGeom prst="rect">
              <a:avLst/>
            </a:prstGeom>
            <a:gradFill>
              <a:gsLst>
                <a:gs pos="0">
                  <a:srgbClr val="DFF3D2"/>
                </a:gs>
                <a:gs pos="73000">
                  <a:srgbClr val="F2F2F2"/>
                </a:gs>
              </a:gsLst>
              <a:lin ang="0" scaled="1"/>
            </a:gradFill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12"/>
              <a:r>
                <a:rPr lang="en-US" altLang="zh-CN" sz="9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TLS-PQC</a:t>
              </a:r>
              <a:endParaRPr lang="zh-CN" altLang="en-US" sz="9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30F733A-86DE-4925-8EF7-5F4E7D4F2B0B}"/>
                </a:ext>
              </a:extLst>
            </p:cNvPr>
            <p:cNvSpPr/>
            <p:nvPr/>
          </p:nvSpPr>
          <p:spPr>
            <a:xfrm>
              <a:off x="4528137" y="1788890"/>
              <a:ext cx="544190" cy="217521"/>
            </a:xfrm>
            <a:prstGeom prst="rect">
              <a:avLst/>
            </a:prstGeom>
            <a:solidFill>
              <a:srgbClr val="F2F2F2"/>
            </a:solidFill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QUIC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进程…">
              <a:extLst>
                <a:ext uri="{FF2B5EF4-FFF2-40B4-BE49-F238E27FC236}">
                  <a16:creationId xmlns:a16="http://schemas.microsoft.com/office/drawing/2014/main" id="{71AEBAC1-731D-48DB-9B0B-9B40DF764503}"/>
                </a:ext>
              </a:extLst>
            </p:cNvPr>
            <p:cNvSpPr txBox="1"/>
            <p:nvPr/>
          </p:nvSpPr>
          <p:spPr>
            <a:xfrm>
              <a:off x="3176090" y="2858128"/>
              <a:ext cx="894011" cy="1177811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rIns="0" rtlCol="0" anchor="t"/>
            <a:lstStyle>
              <a:defPPr>
                <a:defRPr lang="en-US"/>
              </a:defPPr>
              <a:lvl1pPr marR="0" lvl="0" indent="0" algn="ctr" defTabSz="913668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 kumimoji="0" sz="900" b="1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457240" defTabSz="914478"/>
              <a:lvl3pPr marL="914478" defTabSz="914478"/>
              <a:lvl4pPr marL="1371718" defTabSz="914478"/>
              <a:lvl5pPr marL="1828957" defTabSz="914478"/>
              <a:lvl6pPr marL="2286196" defTabSz="914478"/>
              <a:lvl7pPr marL="2743435" defTabSz="914478"/>
              <a:lvl8pPr marL="3200675" defTabSz="914478"/>
              <a:lvl9pPr marL="3657913" defTabSz="914478"/>
            </a:lstStyle>
            <a:p>
              <a:pPr marL="0" marR="0" lvl="0" indent="0" algn="ctr" defTabSz="91366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lang="zh-CN" altLang="en-US" dirty="0"/>
                <a:t>商密</a:t>
              </a:r>
              <a:r>
                <a:rPr kumimoji="0" lang="zh-CN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算法</a:t>
              </a:r>
              <a:endParaRPr kumimoji="0" lang="en-US" altLang="zh-CN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LanTingHeiS-R-GB"/>
              </a:endParaRPr>
            </a:p>
            <a:p>
              <a:pPr marL="0" marR="0" lvl="0" indent="0" algn="ctr" defTabSz="91366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LanTingHeiS-R-GB"/>
              </a:endParaRPr>
            </a:p>
          </p:txBody>
        </p:sp>
        <p:sp>
          <p:nvSpPr>
            <p:cNvPr id="26" name="进程…">
              <a:extLst>
                <a:ext uri="{FF2B5EF4-FFF2-40B4-BE49-F238E27FC236}">
                  <a16:creationId xmlns:a16="http://schemas.microsoft.com/office/drawing/2014/main" id="{B66B2C78-6927-4CF1-B43E-5CD08FAE353B}"/>
                </a:ext>
              </a:extLst>
            </p:cNvPr>
            <p:cNvSpPr txBox="1"/>
            <p:nvPr/>
          </p:nvSpPr>
          <p:spPr>
            <a:xfrm>
              <a:off x="1873329" y="2873422"/>
              <a:ext cx="1245615" cy="1162518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rIns="0" rtlCol="0" anchor="t"/>
            <a:lstStyle>
              <a:defPPr>
                <a:defRPr lang="en-US"/>
              </a:defPPr>
              <a:lvl1pPr marR="0" lvl="0" indent="0" algn="ctr" defTabSz="913668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 kumimoji="0" sz="900" b="1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457240" defTabSz="914478"/>
              <a:lvl3pPr marL="914478" defTabSz="914478"/>
              <a:lvl4pPr marL="1371718" defTabSz="914478"/>
              <a:lvl5pPr marL="1828957" defTabSz="914478"/>
              <a:lvl6pPr marL="2286196" defTabSz="914478"/>
              <a:lvl7pPr marL="2743435" defTabSz="914478"/>
              <a:lvl8pPr marL="3200675" defTabSz="914478"/>
              <a:lvl9pPr marL="3657913" defTabSz="914478"/>
            </a:lstStyle>
            <a:p>
              <a:pPr marL="0" marR="0" lvl="0" indent="0" algn="ctr" defTabSz="91366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国际算法</a:t>
              </a:r>
              <a:endParaRPr kumimoji="0" lang="en-US" altLang="zh-CN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LanTingHeiS-R-GB"/>
              </a:endParaRPr>
            </a:p>
            <a:p>
              <a:pPr marL="0" marR="0" lvl="0" indent="0" algn="ctr" defTabSz="91366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LanTingHeiS-R-GB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F736677-94F4-4D30-8DFD-2A119AD1B8C8}"/>
                </a:ext>
              </a:extLst>
            </p:cNvPr>
            <p:cNvSpPr/>
            <p:nvPr/>
          </p:nvSpPr>
          <p:spPr>
            <a:xfrm>
              <a:off x="3204752" y="3064979"/>
              <a:ext cx="386002" cy="209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SM2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09AD63B-5C61-4331-955B-E776564F7998}"/>
                </a:ext>
              </a:extLst>
            </p:cNvPr>
            <p:cNvSpPr/>
            <p:nvPr/>
          </p:nvSpPr>
          <p:spPr>
            <a:xfrm>
              <a:off x="3628957" y="3064979"/>
              <a:ext cx="386002" cy="209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SM3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3853735-3B43-4633-AA6D-03328CDE0403}"/>
                </a:ext>
              </a:extLst>
            </p:cNvPr>
            <p:cNvSpPr/>
            <p:nvPr/>
          </p:nvSpPr>
          <p:spPr>
            <a:xfrm>
              <a:off x="3209149" y="3390006"/>
              <a:ext cx="386002" cy="209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SM4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12500C9-8DC2-45A3-992E-45FA71F4E863}"/>
                </a:ext>
              </a:extLst>
            </p:cNvPr>
            <p:cNvSpPr/>
            <p:nvPr/>
          </p:nvSpPr>
          <p:spPr>
            <a:xfrm>
              <a:off x="1897828" y="3071019"/>
              <a:ext cx="360269" cy="209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AES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4B011B7-0AF6-4019-B915-B97D45A6066C}"/>
                </a:ext>
              </a:extLst>
            </p:cNvPr>
            <p:cNvSpPr/>
            <p:nvPr/>
          </p:nvSpPr>
          <p:spPr>
            <a:xfrm>
              <a:off x="1897828" y="3305583"/>
              <a:ext cx="360269" cy="209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SHA3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92E3AF4-C695-4912-B0E7-C1EBA512B7F7}"/>
                </a:ext>
              </a:extLst>
            </p:cNvPr>
            <p:cNvSpPr/>
            <p:nvPr/>
          </p:nvSpPr>
          <p:spPr>
            <a:xfrm>
              <a:off x="1897828" y="3540146"/>
              <a:ext cx="360269" cy="209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RSA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7093F24-C77F-4865-9F94-292678F31C0D}"/>
                </a:ext>
              </a:extLst>
            </p:cNvPr>
            <p:cNvSpPr/>
            <p:nvPr/>
          </p:nvSpPr>
          <p:spPr>
            <a:xfrm>
              <a:off x="2292101" y="3071019"/>
              <a:ext cx="386002" cy="209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CHACHA20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F182EA8-29F6-4346-91BA-AED67D51D317}"/>
                </a:ext>
              </a:extLst>
            </p:cNvPr>
            <p:cNvSpPr/>
            <p:nvPr/>
          </p:nvSpPr>
          <p:spPr>
            <a:xfrm>
              <a:off x="2292101" y="3305583"/>
              <a:ext cx="386002" cy="209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SHA2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936E522-ACE8-434E-B68A-B3279ED9E543}"/>
                </a:ext>
              </a:extLst>
            </p:cNvPr>
            <p:cNvSpPr/>
            <p:nvPr/>
          </p:nvSpPr>
          <p:spPr>
            <a:xfrm>
              <a:off x="2292578" y="3540146"/>
              <a:ext cx="386002" cy="209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ECC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8B32025-3217-46F9-8CBF-7ABE648499BC}"/>
                </a:ext>
              </a:extLst>
            </p:cNvPr>
            <p:cNvSpPr/>
            <p:nvPr/>
          </p:nvSpPr>
          <p:spPr>
            <a:xfrm>
              <a:off x="2707457" y="3071019"/>
              <a:ext cx="360269" cy="209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DSA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DCDF740-A575-4054-B964-E6BB3CB269CB}"/>
                </a:ext>
              </a:extLst>
            </p:cNvPr>
            <p:cNvSpPr/>
            <p:nvPr/>
          </p:nvSpPr>
          <p:spPr>
            <a:xfrm>
              <a:off x="2707457" y="3305583"/>
              <a:ext cx="360269" cy="209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（</a:t>
              </a: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EC</a:t>
              </a:r>
              <a:r>
                <a:rPr kumimoji="0" lang="zh-CN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）</a:t>
              </a: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DH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781A32E-1B1C-4CAC-A463-E1FAC9F0B81D}"/>
                </a:ext>
              </a:extLst>
            </p:cNvPr>
            <p:cNvSpPr/>
            <p:nvPr/>
          </p:nvSpPr>
          <p:spPr>
            <a:xfrm>
              <a:off x="2707457" y="3540146"/>
              <a:ext cx="360269" cy="209226"/>
            </a:xfrm>
            <a:prstGeom prst="rect">
              <a:avLst/>
            </a:prstGeom>
            <a:solidFill>
              <a:srgbClr val="DFF3D2"/>
            </a:solidFill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ECDSA</a:t>
              </a:r>
            </a:p>
          </p:txBody>
        </p:sp>
        <p:sp>
          <p:nvSpPr>
            <p:cNvPr id="39" name="进程…">
              <a:extLst>
                <a:ext uri="{FF2B5EF4-FFF2-40B4-BE49-F238E27FC236}">
                  <a16:creationId xmlns:a16="http://schemas.microsoft.com/office/drawing/2014/main" id="{39493EBB-F14C-4F24-8229-67D1E00A97D1}"/>
                </a:ext>
              </a:extLst>
            </p:cNvPr>
            <p:cNvSpPr txBox="1"/>
            <p:nvPr/>
          </p:nvSpPr>
          <p:spPr>
            <a:xfrm>
              <a:off x="4180128" y="2858128"/>
              <a:ext cx="813955" cy="1177811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rIns="0" rtlCol="0" anchor="t"/>
            <a:lstStyle>
              <a:defPPr>
                <a:defRPr lang="en-US"/>
              </a:defPPr>
              <a:lvl1pPr marR="0" lvl="0" indent="0" algn="ctr" defTabSz="913668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 kumimoji="0" sz="900" b="1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457240" defTabSz="914478"/>
              <a:lvl3pPr marL="914478" defTabSz="914478"/>
              <a:lvl4pPr marL="1371718" defTabSz="914478"/>
              <a:lvl5pPr marL="1828957" defTabSz="914478"/>
              <a:lvl6pPr marL="2286196" defTabSz="914478"/>
              <a:lvl7pPr marL="2743435" defTabSz="914478"/>
              <a:lvl8pPr marL="3200675" defTabSz="914478"/>
              <a:lvl9pPr marL="3657913" defTabSz="914478"/>
            </a:lstStyle>
            <a:p>
              <a:pPr marL="0" marR="0" lvl="0" indent="0" algn="ctr" defTabSz="91366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其它区域算法</a:t>
              </a:r>
              <a:endParaRPr kumimoji="0" lang="zh-CN" alt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LanTingHeiS-R-GB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4D6C0F5-DF75-4061-9844-E54ADC3193E6}"/>
                </a:ext>
              </a:extLst>
            </p:cNvPr>
            <p:cNvSpPr/>
            <p:nvPr/>
          </p:nvSpPr>
          <p:spPr>
            <a:xfrm>
              <a:off x="5412318" y="2969972"/>
              <a:ext cx="463203" cy="155372"/>
            </a:xfrm>
            <a:prstGeom prst="rect">
              <a:avLst/>
            </a:prstGeom>
            <a:gradFill>
              <a:gsLst>
                <a:gs pos="0">
                  <a:srgbClr val="DFF3D2"/>
                </a:gs>
                <a:gs pos="73000">
                  <a:srgbClr val="F2F2F2"/>
                </a:gs>
              </a:gsLst>
              <a:lin ang="0" scaled="1"/>
            </a:gradFill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XMSS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F6965F2-4CB5-439C-BD5D-89AD4373BCBC}"/>
                </a:ext>
              </a:extLst>
            </p:cNvPr>
            <p:cNvSpPr/>
            <p:nvPr/>
          </p:nvSpPr>
          <p:spPr>
            <a:xfrm>
              <a:off x="6701516" y="2935571"/>
              <a:ext cx="514670" cy="124298"/>
            </a:xfrm>
            <a:prstGeom prst="rect">
              <a:avLst/>
            </a:prstGeom>
            <a:noFill/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Ascon</a:t>
              </a:r>
              <a:endPara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8C2AD7A-F87E-4E5A-A9A8-4EFFCEC528A6}"/>
                </a:ext>
              </a:extLst>
            </p:cNvPr>
            <p:cNvSpPr/>
            <p:nvPr/>
          </p:nvSpPr>
          <p:spPr>
            <a:xfrm>
              <a:off x="6701516" y="3077192"/>
              <a:ext cx="514670" cy="124298"/>
            </a:xfrm>
            <a:prstGeom prst="rect">
              <a:avLst/>
            </a:prstGeom>
            <a:noFill/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PRESENT</a:t>
              </a:r>
              <a:endPara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6823ED1-BB27-4F92-829D-5ECD832492C6}"/>
                </a:ext>
              </a:extLst>
            </p:cNvPr>
            <p:cNvSpPr/>
            <p:nvPr/>
          </p:nvSpPr>
          <p:spPr>
            <a:xfrm>
              <a:off x="6701516" y="3218812"/>
              <a:ext cx="514670" cy="93223"/>
            </a:xfrm>
            <a:prstGeom prst="rect">
              <a:avLst/>
            </a:prstGeom>
            <a:noFill/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……</a:t>
              </a:r>
              <a:endPara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D2D0525-9BF6-41EC-B1E8-43A939BDB0DC}"/>
                </a:ext>
              </a:extLst>
            </p:cNvPr>
            <p:cNvSpPr/>
            <p:nvPr/>
          </p:nvSpPr>
          <p:spPr>
            <a:xfrm>
              <a:off x="5411313" y="3234634"/>
              <a:ext cx="463203" cy="155372"/>
            </a:xfrm>
            <a:prstGeom prst="rect">
              <a:avLst/>
            </a:prstGeom>
            <a:noFill/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SPHINCS+</a:t>
              </a:r>
              <a:endPara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F570E20-2E8B-40E9-B48E-CBB240E57089}"/>
                </a:ext>
              </a:extLst>
            </p:cNvPr>
            <p:cNvSpPr/>
            <p:nvPr/>
          </p:nvSpPr>
          <p:spPr>
            <a:xfrm>
              <a:off x="5907663" y="2969972"/>
              <a:ext cx="463203" cy="155372"/>
            </a:xfrm>
            <a:prstGeom prst="rect">
              <a:avLst/>
            </a:prstGeom>
            <a:noFill/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LMS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72A4408-726F-4553-9DAE-BFAF443D6A0A}"/>
                </a:ext>
              </a:extLst>
            </p:cNvPr>
            <p:cNvSpPr/>
            <p:nvPr/>
          </p:nvSpPr>
          <p:spPr>
            <a:xfrm>
              <a:off x="5407157" y="3499295"/>
              <a:ext cx="463203" cy="155372"/>
            </a:xfrm>
            <a:prstGeom prst="rect">
              <a:avLst/>
            </a:prstGeom>
            <a:gradFill>
              <a:gsLst>
                <a:gs pos="0">
                  <a:srgbClr val="DFF3D2"/>
                </a:gs>
                <a:gs pos="73000">
                  <a:srgbClr val="F2F2F2"/>
                </a:gs>
              </a:gsLst>
              <a:lin ang="0" scaled="1"/>
            </a:gradFill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12"/>
              <a:r>
                <a:rPr lang="en-US" altLang="zh-CN" sz="700" kern="0" dirty="0" err="1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Dilithium</a:t>
              </a:r>
              <a:endParaRPr lang="en-US" altLang="zh-CN" sz="7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B5C08FF-65E6-47E4-9D0B-2B36D264CD88}"/>
                </a:ext>
              </a:extLst>
            </p:cNvPr>
            <p:cNvSpPr/>
            <p:nvPr/>
          </p:nvSpPr>
          <p:spPr>
            <a:xfrm>
              <a:off x="5915507" y="3234634"/>
              <a:ext cx="463203" cy="155372"/>
            </a:xfrm>
            <a:prstGeom prst="rect">
              <a:avLst/>
            </a:prstGeom>
            <a:gradFill>
              <a:gsLst>
                <a:gs pos="0">
                  <a:srgbClr val="DFF3D2"/>
                </a:gs>
                <a:gs pos="73000">
                  <a:srgbClr val="F2F2F2"/>
                </a:gs>
              </a:gsLst>
              <a:lin ang="0" scaled="1"/>
            </a:gradFill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Kyber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08D7B8D-F866-4460-8C30-BEE8B346F5F3}"/>
                </a:ext>
              </a:extLst>
            </p:cNvPr>
            <p:cNvSpPr/>
            <p:nvPr/>
          </p:nvSpPr>
          <p:spPr>
            <a:xfrm>
              <a:off x="5921178" y="3499295"/>
              <a:ext cx="463203" cy="155372"/>
            </a:xfrm>
            <a:prstGeom prst="rect">
              <a:avLst/>
            </a:prstGeom>
            <a:noFill/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Falcon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0E65E67B-DB85-4E3E-9F9E-69FB34353FAD}"/>
                </a:ext>
              </a:extLst>
            </p:cNvPr>
            <p:cNvSpPr/>
            <p:nvPr/>
          </p:nvSpPr>
          <p:spPr>
            <a:xfrm>
              <a:off x="5407157" y="3731066"/>
              <a:ext cx="452882" cy="155372"/>
            </a:xfrm>
            <a:prstGeom prst="rect">
              <a:avLst/>
            </a:prstGeom>
            <a:noFill/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LAC</a:t>
              </a:r>
              <a:endPara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F655673-580B-4768-8178-03F37F5EAE1C}"/>
                </a:ext>
              </a:extLst>
            </p:cNvPr>
            <p:cNvSpPr/>
            <p:nvPr/>
          </p:nvSpPr>
          <p:spPr>
            <a:xfrm>
              <a:off x="4271488" y="3059869"/>
              <a:ext cx="658917" cy="186446"/>
            </a:xfrm>
            <a:prstGeom prst="rect">
              <a:avLst/>
            </a:prstGeom>
            <a:solidFill>
              <a:srgbClr val="F2F2F2"/>
            </a:solidFill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……</a:t>
              </a:r>
              <a:endPara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E93D423-42A9-418E-BF75-FE34901F619D}"/>
                </a:ext>
              </a:extLst>
            </p:cNvPr>
            <p:cNvSpPr/>
            <p:nvPr/>
          </p:nvSpPr>
          <p:spPr>
            <a:xfrm>
              <a:off x="5386544" y="1750430"/>
              <a:ext cx="471632" cy="2175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366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ASN.1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文本框 457">
              <a:extLst>
                <a:ext uri="{FF2B5EF4-FFF2-40B4-BE49-F238E27FC236}">
                  <a16:creationId xmlns:a16="http://schemas.microsoft.com/office/drawing/2014/main" id="{00EDA1D9-A6C3-41AF-8EA6-4DFA17608EE5}"/>
                </a:ext>
              </a:extLst>
            </p:cNvPr>
            <p:cNvSpPr txBox="1"/>
            <p:nvPr/>
          </p:nvSpPr>
          <p:spPr>
            <a:xfrm>
              <a:off x="6918826" y="1750430"/>
              <a:ext cx="471632" cy="2175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>
              <a:defPPr>
                <a:defRPr lang="en-US"/>
              </a:defPPr>
              <a:lvl1pPr algn="ctr" defTabSz="91366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 sz="900" b="1" ker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457240" defTabSz="914478"/>
              <a:lvl3pPr marL="914478" defTabSz="914478"/>
              <a:lvl4pPr marL="1371718" defTabSz="914478"/>
              <a:lvl5pPr marL="1828957" defTabSz="914478"/>
              <a:lvl6pPr marL="2286196" defTabSz="914478"/>
              <a:lvl7pPr marL="2743435" defTabSz="914478"/>
              <a:lvl8pPr marL="3200675" defTabSz="914478"/>
              <a:lvl9pPr marL="3657913" defTabSz="914478"/>
            </a:lstStyle>
            <a:p>
              <a:pPr marL="0" marR="0" lvl="0" indent="0" algn="ctr" defTabSz="91366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X509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文本框 457">
              <a:extLst>
                <a:ext uri="{FF2B5EF4-FFF2-40B4-BE49-F238E27FC236}">
                  <a16:creationId xmlns:a16="http://schemas.microsoft.com/office/drawing/2014/main" id="{DC727058-DC45-4DCF-9662-F024AF80C6CA}"/>
                </a:ext>
              </a:extLst>
            </p:cNvPr>
            <p:cNvSpPr txBox="1"/>
            <p:nvPr/>
          </p:nvSpPr>
          <p:spPr>
            <a:xfrm>
              <a:off x="5894451" y="1750430"/>
              <a:ext cx="471632" cy="2175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>
              <a:defPPr>
                <a:defRPr lang="en-US"/>
              </a:defPPr>
              <a:lvl1pPr algn="ctr" defTabSz="91366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 sz="900" b="1" ker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457240" defTabSz="914478"/>
              <a:lvl3pPr marL="914478" defTabSz="914478"/>
              <a:lvl4pPr marL="1371718" defTabSz="914478"/>
              <a:lvl5pPr marL="1828957" defTabSz="914478"/>
              <a:lvl6pPr marL="2286196" defTabSz="914478"/>
              <a:lvl7pPr marL="2743435" defTabSz="914478"/>
              <a:lvl8pPr marL="3200675" defTabSz="914478"/>
              <a:lvl9pPr marL="3657913" defTabSz="914478"/>
            </a:lstStyle>
            <a:p>
              <a:pPr marL="0" marR="0" lvl="0" indent="0" algn="ctr" defTabSz="91366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PKCS10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6" name="文本框 457">
              <a:extLst>
                <a:ext uri="{FF2B5EF4-FFF2-40B4-BE49-F238E27FC236}">
                  <a16:creationId xmlns:a16="http://schemas.microsoft.com/office/drawing/2014/main" id="{8EAEF6F0-6D47-43EB-9E0A-E83E659EBE66}"/>
                </a:ext>
              </a:extLst>
            </p:cNvPr>
            <p:cNvSpPr txBox="1"/>
            <p:nvPr/>
          </p:nvSpPr>
          <p:spPr>
            <a:xfrm>
              <a:off x="6402358" y="1750430"/>
              <a:ext cx="471632" cy="2175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>
              <a:defPPr>
                <a:defRPr lang="en-US"/>
              </a:defPPr>
              <a:lvl1pPr algn="ctr" defTabSz="91366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 sz="900" b="1" ker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457240" defTabSz="914478"/>
              <a:lvl3pPr marL="914478" defTabSz="914478"/>
              <a:lvl4pPr marL="1371718" defTabSz="914478"/>
              <a:lvl5pPr marL="1828957" defTabSz="914478"/>
              <a:lvl6pPr marL="2286196" defTabSz="914478"/>
              <a:lvl7pPr marL="2743435" defTabSz="914478"/>
              <a:lvl8pPr marL="3200675" defTabSz="914478"/>
              <a:lvl9pPr marL="3657913" defTabSz="914478"/>
            </a:lstStyle>
            <a:p>
              <a:pPr marL="0" marR="0" lvl="0" indent="0" algn="ctr" defTabSz="91366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PKCS12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7" name="文本框 457">
              <a:extLst>
                <a:ext uri="{FF2B5EF4-FFF2-40B4-BE49-F238E27FC236}">
                  <a16:creationId xmlns:a16="http://schemas.microsoft.com/office/drawing/2014/main" id="{09D62646-A01C-46D9-A106-F47F9BC5FA06}"/>
                </a:ext>
              </a:extLst>
            </p:cNvPr>
            <p:cNvSpPr txBox="1"/>
            <p:nvPr/>
          </p:nvSpPr>
          <p:spPr>
            <a:xfrm>
              <a:off x="6402358" y="2037036"/>
              <a:ext cx="471632" cy="217521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>
              <a:defPPr>
                <a:defRPr lang="en-US"/>
              </a:defPPr>
              <a:lvl1pPr algn="ctr" defTabSz="91366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 sz="900" b="1" ker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457240" defTabSz="914478"/>
              <a:lvl3pPr marL="914478" defTabSz="914478"/>
              <a:lvl4pPr marL="1371718" defTabSz="914478"/>
              <a:lvl5pPr marL="1828957" defTabSz="914478"/>
              <a:lvl6pPr marL="2286196" defTabSz="914478"/>
              <a:lvl7pPr marL="2743435" defTabSz="914478"/>
              <a:lvl8pPr marL="3200675" defTabSz="914478"/>
              <a:lvl9pPr marL="3657913" defTabSz="914478"/>
            </a:lstStyle>
            <a:p>
              <a:pPr marL="0" marR="0" lvl="0" indent="0" algn="ctr" defTabSz="91366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……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6566911" y="3369814"/>
              <a:ext cx="774575" cy="391932"/>
              <a:chOff x="6121790" y="4074881"/>
              <a:chExt cx="768611" cy="584451"/>
            </a:xfrm>
          </p:grpSpPr>
          <p:sp>
            <p:nvSpPr>
              <p:cNvPr id="128" name="进程…">
                <a:extLst>
                  <a:ext uri="{FF2B5EF4-FFF2-40B4-BE49-F238E27FC236}">
                    <a16:creationId xmlns:a16="http://schemas.microsoft.com/office/drawing/2014/main" id="{77109332-BF2C-425F-AFE9-16386BE7090C}"/>
                  </a:ext>
                </a:extLst>
              </p:cNvPr>
              <p:cNvSpPr txBox="1"/>
              <p:nvPr/>
            </p:nvSpPr>
            <p:spPr>
              <a:xfrm>
                <a:off x="6124341" y="4074881"/>
                <a:ext cx="766060" cy="264957"/>
              </a:xfrm>
              <a:prstGeom prst="rect">
                <a:avLst/>
              </a:prstGeom>
              <a:solidFill>
                <a:srgbClr val="F2F2F2"/>
              </a:solidFill>
              <a:ln w="952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0" rIns="0" rtlCol="0" anchor="ctr"/>
              <a:lstStyle>
                <a:defPPr>
                  <a:defRPr lang="en-US"/>
                </a:defPPr>
                <a:lvl1pPr marR="0" lvl="0" indent="0" algn="ctr" defTabSz="913668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 kumimoji="0" sz="900" b="1" i="0" u="none" strike="noStrike" kern="0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457240" defTabSz="914478"/>
                <a:lvl3pPr marL="914478" defTabSz="914478"/>
                <a:lvl4pPr marL="1371718" defTabSz="914478"/>
                <a:lvl5pPr marL="1828957" defTabSz="914478"/>
                <a:lvl6pPr marL="2286196" defTabSz="914478"/>
                <a:lvl7pPr marL="2743435" defTabSz="914478"/>
                <a:lvl8pPr marL="3200675" defTabSz="914478"/>
                <a:lvl9pPr marL="3657913" defTabSz="914478"/>
              </a:lstStyle>
              <a:p>
                <a:pPr marL="0" marR="0" lvl="0" indent="0" algn="ctr" defTabSz="913668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FZLanTingHeiS-R-GB"/>
                  </a:rPr>
                  <a:t>同态算法</a:t>
                </a:r>
                <a:endPara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FZLanTingHeiS-R-GB"/>
                </a:endParaRPr>
              </a:p>
            </p:txBody>
          </p:sp>
          <p:sp>
            <p:nvSpPr>
              <p:cNvPr id="129" name="进程…">
                <a:extLst>
                  <a:ext uri="{FF2B5EF4-FFF2-40B4-BE49-F238E27FC236}">
                    <a16:creationId xmlns:a16="http://schemas.microsoft.com/office/drawing/2014/main" id="{77109332-BF2C-425F-AFE9-16386BE7090C}"/>
                  </a:ext>
                </a:extLst>
              </p:cNvPr>
              <p:cNvSpPr txBox="1"/>
              <p:nvPr/>
            </p:nvSpPr>
            <p:spPr>
              <a:xfrm>
                <a:off x="6121790" y="4394375"/>
                <a:ext cx="766060" cy="264957"/>
              </a:xfrm>
              <a:prstGeom prst="rect">
                <a:avLst/>
              </a:prstGeom>
              <a:gradFill>
                <a:gsLst>
                  <a:gs pos="0">
                    <a:srgbClr val="DFF3D2"/>
                  </a:gs>
                  <a:gs pos="73000">
                    <a:srgbClr val="F2F2F2"/>
                  </a:gs>
                </a:gsLst>
                <a:lin ang="0" scaled="1"/>
              </a:gradFill>
              <a:ln w="12700" cap="flat" cmpd="sng" algn="ctr">
                <a:solidFill>
                  <a:srgbClr val="777777">
                    <a:lumMod val="40000"/>
                    <a:lumOff val="60000"/>
                  </a:srgbClr>
                </a:solidFill>
                <a:prstDash val="solid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 defTabSz="914112">
                  <a:defRPr sz="700" kern="0">
                    <a:solidFill>
                      <a:srgbClr val="1D1D1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457240" defTabSz="914478"/>
                <a:lvl3pPr marL="914478" defTabSz="914478"/>
                <a:lvl4pPr marL="1371718" defTabSz="914478"/>
                <a:lvl5pPr marL="1828957" defTabSz="914478"/>
                <a:lvl6pPr marL="2286196" defTabSz="914478"/>
                <a:lvl7pPr marL="2743435" defTabSz="914478"/>
                <a:lvl8pPr marL="3200675" defTabSz="914478"/>
                <a:lvl9pPr marL="3657913" defTabSz="914478"/>
              </a:lstStyle>
              <a:p>
                <a:r>
                  <a:rPr lang="zh-CN" altLang="en-US" sz="800" b="1" dirty="0">
                    <a:sym typeface="FZLanTingHeiS-R-GB"/>
                  </a:rPr>
                  <a:t>半同态算法</a:t>
                </a:r>
                <a:endParaRPr lang="en-US" altLang="zh-CN" sz="800" b="1" dirty="0">
                  <a:sym typeface="FZLanTingHeiS-R-GB"/>
                </a:endParaRPr>
              </a:p>
            </p:txBody>
          </p:sp>
        </p:grpSp>
        <p:sp>
          <p:nvSpPr>
            <p:cNvPr id="130" name="进程…">
              <a:extLst>
                <a:ext uri="{FF2B5EF4-FFF2-40B4-BE49-F238E27FC236}">
                  <a16:creationId xmlns:a16="http://schemas.microsoft.com/office/drawing/2014/main" id="{77109332-BF2C-425F-AFE9-16386BE7090C}"/>
                </a:ext>
              </a:extLst>
            </p:cNvPr>
            <p:cNvSpPr txBox="1"/>
            <p:nvPr/>
          </p:nvSpPr>
          <p:spPr>
            <a:xfrm>
              <a:off x="6569482" y="3809746"/>
              <a:ext cx="772004" cy="142067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rIns="0" rtlCol="0" anchor="ctr"/>
            <a:lstStyle>
              <a:defPPr>
                <a:defRPr lang="en-US"/>
              </a:defPPr>
              <a:lvl1pPr marR="0" lvl="0" indent="0" algn="ctr" defTabSz="913668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 kumimoji="0" sz="900" b="1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457240" defTabSz="914478"/>
              <a:lvl3pPr marL="914478" defTabSz="914478"/>
              <a:lvl4pPr marL="1371718" defTabSz="914478"/>
              <a:lvl5pPr marL="1828957" defTabSz="914478"/>
              <a:lvl6pPr marL="2286196" defTabSz="914478"/>
              <a:lvl7pPr marL="2743435" defTabSz="914478"/>
              <a:lvl8pPr marL="3200675" defTabSz="914478"/>
              <a:lvl9pPr marL="3657913" defTabSz="914478"/>
            </a:lstStyle>
            <a:p>
              <a:pPr marL="0" marR="0" lvl="0" indent="0" algn="ctr" defTabSz="91366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FZLanTingHeiS-R-GB"/>
                </a:rPr>
                <a:t>…</a:t>
              </a: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F1559BAC-D2FC-4E5B-912A-061CA45E5A5B}"/>
                </a:ext>
              </a:extLst>
            </p:cNvPr>
            <p:cNvSpPr/>
            <p:nvPr/>
          </p:nvSpPr>
          <p:spPr>
            <a:xfrm>
              <a:off x="1524352" y="2064745"/>
              <a:ext cx="544191" cy="217521"/>
            </a:xfrm>
            <a:prstGeom prst="rect">
              <a:avLst/>
            </a:prstGeom>
            <a:solidFill>
              <a:srgbClr val="DFF3D2"/>
            </a:solidFill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ＭＳ ゴシック" panose="020B0609070205080204" pitchFamily="49" charset="-128"/>
                  <a:ea typeface="ＭＳ ゴシック" panose="020B0609070205080204" pitchFamily="49" charset="-128"/>
                  <a:cs typeface="+mn-cs"/>
                </a:rPr>
                <a:t> </a:t>
              </a: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RFC8998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07F5DAD3-DAC0-40D2-BEFC-F762C9CD1633}"/>
                </a:ext>
              </a:extLst>
            </p:cNvPr>
            <p:cNvSpPr/>
            <p:nvPr/>
          </p:nvSpPr>
          <p:spPr>
            <a:xfrm>
              <a:off x="2275298" y="2064745"/>
              <a:ext cx="528295" cy="217521"/>
            </a:xfrm>
            <a:prstGeom prst="rect">
              <a:avLst/>
            </a:prstGeom>
            <a:solidFill>
              <a:srgbClr val="F2F2F2"/>
            </a:solidFill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OCSP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07F5DAD3-DAC0-40D2-BEFC-F762C9CD1633}"/>
                </a:ext>
              </a:extLst>
            </p:cNvPr>
            <p:cNvSpPr/>
            <p:nvPr/>
          </p:nvSpPr>
          <p:spPr>
            <a:xfrm>
              <a:off x="3026244" y="2073618"/>
              <a:ext cx="544190" cy="217521"/>
            </a:xfrm>
            <a:prstGeom prst="rect">
              <a:avLst/>
            </a:prstGeom>
            <a:solidFill>
              <a:srgbClr val="F2F2F2"/>
            </a:solidFill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TLS</a:t>
              </a:r>
              <a:r>
                <a:rPr kumimoji="0" lang="ja-JP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ＭＳ ゴシック" panose="020B0609070205080204" pitchFamily="49" charset="-128"/>
                  <a:ea typeface="ＭＳ ゴシック" panose="020B0609070205080204" pitchFamily="49" charset="-128"/>
                  <a:cs typeface="+mn-cs"/>
                </a:rPr>
                <a:t>证书</a:t>
              </a:r>
              <a:endParaRPr kumimoji="0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endParaRPr>
            </a:p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ＭＳ ゴシック" panose="020B0609070205080204" pitchFamily="49" charset="-128"/>
                  <a:ea typeface="ＭＳ ゴシック" panose="020B0609070205080204" pitchFamily="49" charset="-128"/>
                  <a:cs typeface="+mn-cs"/>
                </a:rPr>
                <a:t>压缩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030F733A-86DE-4925-8EF7-5F4E7D4F2B0B}"/>
                </a:ext>
              </a:extLst>
            </p:cNvPr>
            <p:cNvSpPr/>
            <p:nvPr/>
          </p:nvSpPr>
          <p:spPr>
            <a:xfrm>
              <a:off x="3783072" y="2073618"/>
              <a:ext cx="544190" cy="217521"/>
            </a:xfrm>
            <a:prstGeom prst="rect">
              <a:avLst/>
            </a:prstGeom>
            <a:solidFill>
              <a:srgbClr val="F2F2F2"/>
            </a:solidFill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……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9" name="文本框 457">
              <a:extLst>
                <a:ext uri="{FF2B5EF4-FFF2-40B4-BE49-F238E27FC236}">
                  <a16:creationId xmlns:a16="http://schemas.microsoft.com/office/drawing/2014/main" id="{09D62646-A01C-46D9-A106-F47F9BC5FA06}"/>
                </a:ext>
              </a:extLst>
            </p:cNvPr>
            <p:cNvSpPr txBox="1"/>
            <p:nvPr/>
          </p:nvSpPr>
          <p:spPr>
            <a:xfrm>
              <a:off x="5392897" y="2037036"/>
              <a:ext cx="471632" cy="217521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>
              <a:defPPr>
                <a:defRPr lang="en-US"/>
              </a:defPPr>
              <a:lvl1pPr algn="ctr" defTabSz="91366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 sz="900" b="1" ker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457240" defTabSz="914478"/>
              <a:lvl3pPr marL="914478" defTabSz="914478"/>
              <a:lvl4pPr marL="1371718" defTabSz="914478"/>
              <a:lvl5pPr marL="1828957" defTabSz="914478"/>
              <a:lvl6pPr marL="2286196" defTabSz="914478"/>
              <a:lvl7pPr marL="2743435" defTabSz="914478"/>
              <a:lvl8pPr marL="3200675" defTabSz="914478"/>
              <a:lvl9pPr marL="3657913" defTabSz="914478"/>
            </a:lstStyle>
            <a:p>
              <a:pPr marL="0" marR="0" lvl="0" indent="0" algn="ctr" defTabSz="91366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CMP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0" name="文本框 457">
              <a:extLst>
                <a:ext uri="{FF2B5EF4-FFF2-40B4-BE49-F238E27FC236}">
                  <a16:creationId xmlns:a16="http://schemas.microsoft.com/office/drawing/2014/main" id="{09D62646-A01C-46D9-A106-F47F9BC5FA06}"/>
                </a:ext>
              </a:extLst>
            </p:cNvPr>
            <p:cNvSpPr txBox="1"/>
            <p:nvPr/>
          </p:nvSpPr>
          <p:spPr>
            <a:xfrm>
              <a:off x="5898821" y="2037036"/>
              <a:ext cx="471632" cy="217521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>
              <a:defPPr>
                <a:defRPr lang="en-US"/>
              </a:defPPr>
              <a:lvl1pPr algn="ctr" defTabSz="91366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 sz="900" b="1" ker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457240" defTabSz="914478"/>
              <a:lvl3pPr marL="914478" defTabSz="914478"/>
              <a:lvl4pPr marL="1371718" defTabSz="914478"/>
              <a:lvl5pPr marL="1828957" defTabSz="914478"/>
              <a:lvl6pPr marL="2286196" defTabSz="914478"/>
              <a:lvl7pPr marL="2743435" defTabSz="914478"/>
              <a:lvl8pPr marL="3200675" defTabSz="914478"/>
              <a:lvl9pPr marL="3657913" defTabSz="914478"/>
            </a:lstStyle>
            <a:p>
              <a:pPr marL="0" marR="0" lvl="0" indent="0" algn="ctr" defTabSz="91366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CLI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93853735-3B43-4633-AA6D-03328CDE0403}"/>
                </a:ext>
              </a:extLst>
            </p:cNvPr>
            <p:cNvSpPr/>
            <p:nvPr/>
          </p:nvSpPr>
          <p:spPr>
            <a:xfrm>
              <a:off x="3203135" y="3671553"/>
              <a:ext cx="386002" cy="209226"/>
            </a:xfrm>
            <a:prstGeom prst="rect">
              <a:avLst/>
            </a:prstGeom>
            <a:solidFill>
              <a:schemeClr val="tx2">
                <a:lumMod val="95000"/>
              </a:schemeClr>
            </a:solidFill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ZUC</a:t>
              </a: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57C132D7-481C-472B-B9AE-E814F88EC473}"/>
                </a:ext>
              </a:extLst>
            </p:cNvPr>
            <p:cNvSpPr/>
            <p:nvPr/>
          </p:nvSpPr>
          <p:spPr>
            <a:xfrm>
              <a:off x="4504403" y="4569582"/>
              <a:ext cx="1700170" cy="4214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tIns="36000" rtlCol="0" anchor="t"/>
            <a:lstStyle/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专有硬件加速</a:t>
              </a:r>
              <a:endParaRPr kumimoji="0" lang="en-US" altLang="zh-CN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20721CA9-42A8-444A-A48E-0F696F87E70F}"/>
                </a:ext>
              </a:extLst>
            </p:cNvPr>
            <p:cNvSpPr/>
            <p:nvPr/>
          </p:nvSpPr>
          <p:spPr>
            <a:xfrm>
              <a:off x="2056746" y="4572472"/>
              <a:ext cx="2397369" cy="4214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tIns="36000" rtlCol="0" anchor="t"/>
            <a:lstStyle/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指令优化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EAE6B3FF-E86E-404D-B3B0-9531167703E9}"/>
                </a:ext>
              </a:extLst>
            </p:cNvPr>
            <p:cNvSpPr/>
            <p:nvPr/>
          </p:nvSpPr>
          <p:spPr>
            <a:xfrm>
              <a:off x="1297570" y="4503963"/>
              <a:ext cx="6182204" cy="539170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  <p:txBody>
            <a:bodyPr tIns="36000" rtlCol="0" anchor="ctr"/>
            <a:lstStyle/>
            <a:p>
              <a:pPr marL="0" marR="0" lvl="0" indent="0" algn="l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性能加速</a:t>
              </a: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E471A6C1-3A37-4B57-8E77-01C6D2A61427}"/>
                </a:ext>
              </a:extLst>
            </p:cNvPr>
            <p:cNvSpPr/>
            <p:nvPr/>
          </p:nvSpPr>
          <p:spPr>
            <a:xfrm>
              <a:off x="2106316" y="4757955"/>
              <a:ext cx="416870" cy="1864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ARM</a:t>
              </a: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6B3511BA-AF31-4EE3-BA4F-70EE7E771A12}"/>
                </a:ext>
              </a:extLst>
            </p:cNvPr>
            <p:cNvSpPr/>
            <p:nvPr/>
          </p:nvSpPr>
          <p:spPr>
            <a:xfrm>
              <a:off x="2574100" y="4757955"/>
              <a:ext cx="416870" cy="1864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X86</a:t>
              </a: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45CC736A-E891-414B-A040-F2F912900B5E}"/>
                </a:ext>
              </a:extLst>
            </p:cNvPr>
            <p:cNvSpPr/>
            <p:nvPr/>
          </p:nvSpPr>
          <p:spPr>
            <a:xfrm>
              <a:off x="3041884" y="4757955"/>
              <a:ext cx="416870" cy="186446"/>
            </a:xfrm>
            <a:prstGeom prst="rect">
              <a:avLst/>
            </a:prstGeom>
            <a:solidFill>
              <a:srgbClr val="F2F2F2"/>
            </a:solidFill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MIPS</a:t>
              </a: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CC4E3009-F408-4602-847C-522D562DB687}"/>
                </a:ext>
              </a:extLst>
            </p:cNvPr>
            <p:cNvSpPr/>
            <p:nvPr/>
          </p:nvSpPr>
          <p:spPr>
            <a:xfrm>
              <a:off x="3509668" y="4757955"/>
              <a:ext cx="416870" cy="186446"/>
            </a:xfrm>
            <a:prstGeom prst="rect">
              <a:avLst/>
            </a:prstGeom>
            <a:solidFill>
              <a:srgbClr val="F2F2F2"/>
            </a:solidFill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PPC</a:t>
              </a: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CC5D5608-218B-4A13-A6BA-5D43EF835A7E}"/>
                </a:ext>
              </a:extLst>
            </p:cNvPr>
            <p:cNvSpPr/>
            <p:nvPr/>
          </p:nvSpPr>
          <p:spPr>
            <a:xfrm>
              <a:off x="4557945" y="4764253"/>
              <a:ext cx="679158" cy="186446"/>
            </a:xfrm>
            <a:prstGeom prst="rect">
              <a:avLst/>
            </a:prstGeom>
            <a:noFill/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鲲鹏</a:t>
              </a: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SEC</a:t>
              </a:r>
              <a:r>
                <a:rPr kumimoji="0" lang="zh-CN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引擎</a:t>
              </a:r>
              <a:endPara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703FEAFF-70CE-48E5-B07F-99E6288B5C1C}"/>
                </a:ext>
              </a:extLst>
            </p:cNvPr>
            <p:cNvSpPr/>
            <p:nvPr/>
          </p:nvSpPr>
          <p:spPr>
            <a:xfrm>
              <a:off x="5276596" y="4761556"/>
              <a:ext cx="848947" cy="186446"/>
            </a:xfrm>
            <a:prstGeom prst="rect">
              <a:avLst/>
            </a:prstGeom>
            <a:gradFill>
              <a:gsLst>
                <a:gs pos="0">
                  <a:srgbClr val="DFF3D2"/>
                </a:gs>
                <a:gs pos="73000">
                  <a:srgbClr val="F2F2F2"/>
                </a:gs>
              </a:gsLst>
              <a:lin ang="0" scaled="1"/>
            </a:gradFill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对接</a:t>
              </a: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SDF/SKF</a:t>
              </a:r>
              <a:r>
                <a:rPr kumimoji="0" lang="zh-CN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接口</a:t>
              </a: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207FCA79-2FA3-4F0A-9301-B6662225AC3F}"/>
                </a:ext>
              </a:extLst>
            </p:cNvPr>
            <p:cNvSpPr/>
            <p:nvPr/>
          </p:nvSpPr>
          <p:spPr>
            <a:xfrm>
              <a:off x="1297568" y="5122583"/>
              <a:ext cx="6182204" cy="704039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  <p:txBody>
            <a:bodyPr tIns="36000" rtlCol="0" anchor="ctr"/>
            <a:lstStyle/>
            <a:p>
              <a:pPr marL="0" marR="0" lvl="0" indent="0" algn="l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操作系统兼容</a:t>
              </a: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355EA9D0-C24D-4F0D-99AA-24319E6F6C35}"/>
                </a:ext>
              </a:extLst>
            </p:cNvPr>
            <p:cNvSpPr/>
            <p:nvPr/>
          </p:nvSpPr>
          <p:spPr>
            <a:xfrm>
              <a:off x="6252068" y="4575362"/>
              <a:ext cx="1200396" cy="4185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协议调度加速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5462064A-89BA-4236-9361-9140603918EC}"/>
                </a:ext>
              </a:extLst>
            </p:cNvPr>
            <p:cNvSpPr/>
            <p:nvPr/>
          </p:nvSpPr>
          <p:spPr>
            <a:xfrm>
              <a:off x="6341092" y="4769421"/>
              <a:ext cx="509368" cy="186446"/>
            </a:xfrm>
            <a:prstGeom prst="rect">
              <a:avLst/>
            </a:prstGeom>
            <a:gradFill>
              <a:gsLst>
                <a:gs pos="0">
                  <a:srgbClr val="DFF3D2"/>
                </a:gs>
                <a:gs pos="73000">
                  <a:srgbClr val="F2F2F2"/>
                </a:gs>
              </a:gsLst>
              <a:lin ang="0" scaled="1"/>
            </a:gradFill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异步机制</a:t>
              </a:r>
              <a:endPara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42FC4EE4-C854-495D-9490-3AE4BF7E6EA7}"/>
                </a:ext>
              </a:extLst>
            </p:cNvPr>
            <p:cNvSpPr/>
            <p:nvPr/>
          </p:nvSpPr>
          <p:spPr>
            <a:xfrm>
              <a:off x="6885572" y="4763805"/>
              <a:ext cx="509368" cy="186446"/>
            </a:xfrm>
            <a:prstGeom prst="rect">
              <a:avLst/>
            </a:prstGeom>
            <a:solidFill>
              <a:srgbClr val="DFF3D2"/>
            </a:solidFill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传输层卸载</a:t>
              </a:r>
              <a:endPara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F61134A2-B09B-457B-AE89-CAC155FF98C8}"/>
                </a:ext>
              </a:extLst>
            </p:cNvPr>
            <p:cNvSpPr/>
            <p:nvPr/>
          </p:nvSpPr>
          <p:spPr>
            <a:xfrm>
              <a:off x="2355747" y="5180942"/>
              <a:ext cx="1526394" cy="63286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tIns="36000" rtlCol="0" anchor="t"/>
            <a:lstStyle/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RTOS</a:t>
              </a:r>
            </a:p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A73FBB7D-B365-41CB-A92A-32C26B6E75A4}"/>
                </a:ext>
              </a:extLst>
            </p:cNvPr>
            <p:cNvSpPr/>
            <p:nvPr/>
          </p:nvSpPr>
          <p:spPr>
            <a:xfrm>
              <a:off x="4055167" y="5424819"/>
              <a:ext cx="602172" cy="2504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EulerOS</a:t>
              </a:r>
              <a:endParaRPr kumimoji="0" lang="zh-CN" alt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10A7857A-355F-4525-A9D4-7B224256DBB3}"/>
                </a:ext>
              </a:extLst>
            </p:cNvPr>
            <p:cNvSpPr/>
            <p:nvPr/>
          </p:nvSpPr>
          <p:spPr>
            <a:xfrm>
              <a:off x="6617441" y="5575375"/>
              <a:ext cx="602172" cy="186446"/>
            </a:xfrm>
            <a:prstGeom prst="rect">
              <a:avLst/>
            </a:prstGeom>
            <a:solidFill>
              <a:srgbClr val="F2F2F2"/>
            </a:solidFill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Windows</a:t>
              </a:r>
              <a:endParaRPr kumimoji="0" lang="zh-CN" alt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D36F16B4-8393-495E-BF03-B9A946DE520E}"/>
                </a:ext>
              </a:extLst>
            </p:cNvPr>
            <p:cNvSpPr/>
            <p:nvPr/>
          </p:nvSpPr>
          <p:spPr>
            <a:xfrm>
              <a:off x="5860039" y="5343716"/>
              <a:ext cx="602172" cy="186446"/>
            </a:xfrm>
            <a:prstGeom prst="rect">
              <a:avLst/>
            </a:prstGeom>
            <a:solidFill>
              <a:srgbClr val="F2F2F2"/>
            </a:solidFill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IOS</a:t>
              </a:r>
              <a:endParaRPr kumimoji="0" lang="zh-CN" alt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3E5B540E-A0EA-4EA6-8E94-66291125F060}"/>
                </a:ext>
              </a:extLst>
            </p:cNvPr>
            <p:cNvSpPr/>
            <p:nvPr/>
          </p:nvSpPr>
          <p:spPr>
            <a:xfrm>
              <a:off x="5864435" y="5575375"/>
              <a:ext cx="602172" cy="186446"/>
            </a:xfrm>
            <a:prstGeom prst="rect">
              <a:avLst/>
            </a:prstGeom>
            <a:solidFill>
              <a:srgbClr val="F2F2F2"/>
            </a:solidFill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Android</a:t>
              </a:r>
              <a:endParaRPr kumimoji="0" lang="zh-CN" alt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E44449EB-2DB1-4898-BA6A-E789D4972F5D}"/>
                </a:ext>
              </a:extLst>
            </p:cNvPr>
            <p:cNvSpPr/>
            <p:nvPr/>
          </p:nvSpPr>
          <p:spPr>
            <a:xfrm>
              <a:off x="6617784" y="5343716"/>
              <a:ext cx="602172" cy="186446"/>
            </a:xfrm>
            <a:prstGeom prst="rect">
              <a:avLst/>
            </a:prstGeom>
            <a:solidFill>
              <a:srgbClr val="F2F2F2"/>
            </a:solidFill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MACOS</a:t>
              </a:r>
              <a:endParaRPr kumimoji="0" lang="zh-CN" alt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D84E32D3-20E7-456F-9A3B-650611C30028}"/>
                </a:ext>
              </a:extLst>
            </p:cNvPr>
            <p:cNvSpPr/>
            <p:nvPr/>
          </p:nvSpPr>
          <p:spPr>
            <a:xfrm>
              <a:off x="4733789" y="5422450"/>
              <a:ext cx="602172" cy="2528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通用</a:t>
              </a:r>
              <a:r>
                <a:rPr kumimoji="0" lang="en-US" altLang="zh-CN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Linux</a:t>
              </a:r>
              <a:endParaRPr kumimoji="0" lang="zh-CN" alt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3BDE04A8-35D4-41A3-AF40-3D5E95748A1F}"/>
                </a:ext>
              </a:extLst>
            </p:cNvPr>
            <p:cNvSpPr/>
            <p:nvPr/>
          </p:nvSpPr>
          <p:spPr>
            <a:xfrm>
              <a:off x="3170933" y="5356910"/>
              <a:ext cx="602172" cy="186446"/>
            </a:xfrm>
            <a:prstGeom prst="rect">
              <a:avLst/>
            </a:prstGeom>
            <a:solidFill>
              <a:srgbClr val="DFF3D2"/>
            </a:solidFill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RTOSv2x</a:t>
              </a:r>
              <a:endParaRPr kumimoji="0" lang="zh-CN" alt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A73FBB7D-B365-41CB-A92A-32C26B6E75A4}"/>
                </a:ext>
              </a:extLst>
            </p:cNvPr>
            <p:cNvSpPr/>
            <p:nvPr/>
          </p:nvSpPr>
          <p:spPr>
            <a:xfrm>
              <a:off x="2439663" y="5361319"/>
              <a:ext cx="602172" cy="186446"/>
            </a:xfrm>
            <a:prstGeom prst="rect">
              <a:avLst/>
            </a:prstGeom>
            <a:solidFill>
              <a:srgbClr val="DFF3D2"/>
            </a:solidFill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RTOS</a:t>
              </a:r>
              <a:endParaRPr kumimoji="0" lang="zh-CN" alt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A73FBB7D-B365-41CB-A92A-32C26B6E75A4}"/>
                </a:ext>
              </a:extLst>
            </p:cNvPr>
            <p:cNvSpPr/>
            <p:nvPr/>
          </p:nvSpPr>
          <p:spPr>
            <a:xfrm>
              <a:off x="2439663" y="5593118"/>
              <a:ext cx="602172" cy="186446"/>
            </a:xfrm>
            <a:prstGeom prst="rect">
              <a:avLst/>
            </a:prstGeom>
            <a:solidFill>
              <a:schemeClr val="tx2">
                <a:lumMod val="95000"/>
              </a:schemeClr>
            </a:solidFill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RT-Thread</a:t>
              </a:r>
              <a:endParaRPr kumimoji="0" lang="zh-CN" alt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959C79B2-0FF4-41A3-8FFE-DDFABA0E9431}"/>
                </a:ext>
              </a:extLst>
            </p:cNvPr>
            <p:cNvSpPr/>
            <p:nvPr/>
          </p:nvSpPr>
          <p:spPr>
            <a:xfrm>
              <a:off x="1282429" y="1057201"/>
              <a:ext cx="6197343" cy="400433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  <p:txBody>
            <a:bodyPr tIns="36000" rtlCol="0" anchor="t"/>
            <a:lstStyle/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统一接口层</a:t>
              </a: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9AE20A05-3B9C-4F95-8C6E-BC2C0B1FDC5C}"/>
                </a:ext>
              </a:extLst>
            </p:cNvPr>
            <p:cNvSpPr/>
            <p:nvPr/>
          </p:nvSpPr>
          <p:spPr>
            <a:xfrm>
              <a:off x="3916152" y="4222632"/>
              <a:ext cx="865364" cy="1553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914204"/>
              <a:r>
                <a:rPr lang="zh-CN" altLang="en-US" sz="8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商密随机数</a:t>
              </a:r>
              <a:endParaRPr lang="en-US" altLang="zh-CN" sz="8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065791D-9B69-4920-B573-4D8809D3DAF9}"/>
                </a:ext>
              </a:extLst>
            </p:cNvPr>
            <p:cNvSpPr txBox="1"/>
            <p:nvPr/>
          </p:nvSpPr>
          <p:spPr>
            <a:xfrm>
              <a:off x="1966746" y="1169666"/>
              <a:ext cx="1870170" cy="223683"/>
            </a:xfrm>
            <a:prstGeom prst="rect">
              <a:avLst/>
            </a:prstGeom>
            <a:solidFill>
              <a:srgbClr val="DFF3D2"/>
            </a:solidFill>
            <a:ln>
              <a:solidFill>
                <a:schemeClr val="bg2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HiTLS</a:t>
              </a:r>
              <a:r>
                <a:rPr kumimoji="1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原生接口</a:t>
              </a: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17C9F5E0-BD51-44BB-B087-5864E160BCAD}"/>
                </a:ext>
              </a:extLst>
            </p:cNvPr>
            <p:cNvSpPr txBox="1"/>
            <p:nvPr/>
          </p:nvSpPr>
          <p:spPr>
            <a:xfrm>
              <a:off x="4959366" y="1169667"/>
              <a:ext cx="1870170" cy="218154"/>
            </a:xfrm>
            <a:prstGeom prst="rect">
              <a:avLst/>
            </a:prstGeom>
            <a:solidFill>
              <a:srgbClr val="F2F2F2"/>
            </a:solidFill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R="0" lvl="0" indent="0" algn="ctr" defTabSz="914112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8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000" dirty="0"/>
                <a:t>OpenSSL</a:t>
              </a:r>
              <a:r>
                <a:rPr lang="zh-CN" altLang="en-US" sz="1000" dirty="0"/>
                <a:t>兼容接口</a:t>
              </a:r>
            </a:p>
          </p:txBody>
        </p: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AF7B1315-34CE-49FA-AEA6-A34DE86A39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090" y="927034"/>
              <a:ext cx="15151" cy="1746813"/>
            </a:xfrm>
            <a:prstGeom prst="straightConnector1">
              <a:avLst/>
            </a:prstGeom>
            <a:noFill/>
            <a:ln w="76200" cap="flat" cmpd="sng" algn="ctr">
              <a:solidFill>
                <a:srgbClr val="666666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D389EB46-D93F-4B20-B98F-7EBD3CE25D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7698" y="3928549"/>
              <a:ext cx="28392" cy="1746813"/>
            </a:xfrm>
            <a:prstGeom prst="straightConnector1">
              <a:avLst/>
            </a:prstGeom>
            <a:noFill/>
            <a:ln w="76200" cap="flat" cmpd="sng" algn="ctr">
              <a:solidFill>
                <a:srgbClr val="666666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832C51AD-EA15-4EDE-8082-BF1C6136757B}"/>
                </a:ext>
              </a:extLst>
            </p:cNvPr>
            <p:cNvSpPr txBox="1"/>
            <p:nvPr/>
          </p:nvSpPr>
          <p:spPr>
            <a:xfrm>
              <a:off x="505080" y="1282097"/>
              <a:ext cx="178017" cy="12311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易用、安全</a:t>
              </a: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C9DFEA18-5D0E-45C7-A869-59448C31221D}"/>
                </a:ext>
              </a:extLst>
            </p:cNvPr>
            <p:cNvSpPr txBox="1"/>
            <p:nvPr/>
          </p:nvSpPr>
          <p:spPr>
            <a:xfrm>
              <a:off x="404187" y="3951813"/>
              <a:ext cx="367846" cy="17235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R="0" lv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1" sz="1600" b="0" i="0" u="none" strike="noStrike" kern="0" cap="none" spc="0" normalizeH="0" baseline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高性能</a:t>
              </a:r>
              <a:endPara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、</a:t>
              </a:r>
              <a:endPara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模块化</a:t>
              </a: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7B7626C8-A484-4B9F-8D7D-71C688441EE7}"/>
                </a:ext>
              </a:extLst>
            </p:cNvPr>
            <p:cNvSpPr/>
            <p:nvPr/>
          </p:nvSpPr>
          <p:spPr>
            <a:xfrm>
              <a:off x="7604800" y="795923"/>
              <a:ext cx="1039036" cy="5030699"/>
            </a:xfrm>
            <a:prstGeom prst="rect">
              <a:avLst/>
            </a:prstGeom>
            <a:noFill/>
            <a:ln w="3175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t" anchorCtr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安全认证</a:t>
              </a: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&amp;</a:t>
              </a: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安全工程</a:t>
              </a:r>
              <a:endPara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6DD3D281-AB3A-44C0-9DA1-5FF4D9FAB0CA}"/>
                </a:ext>
              </a:extLst>
            </p:cNvPr>
            <p:cNvSpPr/>
            <p:nvPr/>
          </p:nvSpPr>
          <p:spPr>
            <a:xfrm>
              <a:off x="7707068" y="2236402"/>
              <a:ext cx="826741" cy="372634"/>
            </a:xfrm>
            <a:prstGeom prst="rect">
              <a:avLst/>
            </a:prstGeom>
            <a:gradFill>
              <a:gsLst>
                <a:gs pos="0">
                  <a:srgbClr val="DFF3D2"/>
                </a:gs>
                <a:gs pos="73000">
                  <a:srgbClr val="F2F2F2"/>
                </a:gs>
              </a:gsLst>
              <a:lin ang="0" scaled="1"/>
            </a:gradFill>
            <a:ln w="3175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形式化验证</a:t>
              </a: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0F538769-E043-489C-9E98-4169FE40FDB5}"/>
                </a:ext>
              </a:extLst>
            </p:cNvPr>
            <p:cNvSpPr/>
            <p:nvPr/>
          </p:nvSpPr>
          <p:spPr>
            <a:xfrm>
              <a:off x="7707068" y="1688219"/>
              <a:ext cx="826741" cy="401442"/>
            </a:xfrm>
            <a:prstGeom prst="rect">
              <a:avLst/>
            </a:prstGeom>
            <a:gradFill>
              <a:gsLst>
                <a:gs pos="0">
                  <a:srgbClr val="DFF3D2"/>
                </a:gs>
                <a:gs pos="73000">
                  <a:srgbClr val="F2F2F2"/>
                </a:gs>
              </a:gsLst>
              <a:lin ang="0" scaled="1"/>
            </a:gradFill>
            <a:ln w="3175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协议一致性</a:t>
              </a:r>
              <a:endPara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752A1DE3-4F04-4478-83F1-CE25FDD464D8}"/>
                </a:ext>
              </a:extLst>
            </p:cNvPr>
            <p:cNvSpPr/>
            <p:nvPr/>
          </p:nvSpPr>
          <p:spPr>
            <a:xfrm>
              <a:off x="7707068" y="3265836"/>
              <a:ext cx="826741" cy="408830"/>
            </a:xfrm>
            <a:prstGeom prst="rect">
              <a:avLst/>
            </a:prstGeom>
            <a:gradFill>
              <a:gsLst>
                <a:gs pos="0">
                  <a:srgbClr val="DFF3D2"/>
                </a:gs>
                <a:gs pos="73000">
                  <a:srgbClr val="F2F2F2"/>
                </a:gs>
              </a:gsLst>
              <a:lin ang="0" scaled="1"/>
            </a:gradFill>
            <a:ln w="3175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随机数熵率评估</a:t>
              </a: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54B7CDD0-C48A-4212-A29A-6C937B5D94DB}"/>
                </a:ext>
              </a:extLst>
            </p:cNvPr>
            <p:cNvSpPr/>
            <p:nvPr/>
          </p:nvSpPr>
          <p:spPr>
            <a:xfrm>
              <a:off x="7707068" y="2791538"/>
              <a:ext cx="826741" cy="372634"/>
            </a:xfrm>
            <a:prstGeom prst="rect">
              <a:avLst/>
            </a:prstGeom>
            <a:gradFill>
              <a:gsLst>
                <a:gs pos="0">
                  <a:srgbClr val="DFF3D2"/>
                </a:gs>
                <a:gs pos="73000">
                  <a:srgbClr val="F2F2F2"/>
                </a:gs>
              </a:gsLst>
              <a:lin ang="0" scaled="1"/>
            </a:gradFill>
            <a:ln w="3175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侧信道安全检测</a:t>
              </a: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A21021BB-24EA-405D-8718-0EF05D97B16E}"/>
                </a:ext>
              </a:extLst>
            </p:cNvPr>
            <p:cNvSpPr/>
            <p:nvPr/>
          </p:nvSpPr>
          <p:spPr>
            <a:xfrm>
              <a:off x="7707068" y="3872169"/>
              <a:ext cx="826741" cy="408830"/>
            </a:xfrm>
            <a:prstGeom prst="rect">
              <a:avLst/>
            </a:prstGeom>
            <a:solidFill>
              <a:srgbClr val="DFF3D2"/>
            </a:solidFill>
            <a:ln w="3175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ISO19790</a:t>
              </a: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认证</a:t>
              </a: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F2635B4C-D355-40CA-A534-4A149DB6B23F}"/>
                </a:ext>
              </a:extLst>
            </p:cNvPr>
            <p:cNvSpPr/>
            <p:nvPr/>
          </p:nvSpPr>
          <p:spPr>
            <a:xfrm>
              <a:off x="7707068" y="4445949"/>
              <a:ext cx="826741" cy="408830"/>
            </a:xfrm>
            <a:prstGeom prst="rect">
              <a:avLst/>
            </a:prstGeom>
            <a:solidFill>
              <a:srgbClr val="F2F2F2"/>
            </a:solidFill>
            <a:ln w="3175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密码模块认证</a:t>
              </a: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0BB60323-F21F-4249-BFBC-5DC633EA29B9}"/>
                </a:ext>
              </a:extLst>
            </p:cNvPr>
            <p:cNvSpPr/>
            <p:nvPr/>
          </p:nvSpPr>
          <p:spPr>
            <a:xfrm>
              <a:off x="7713265" y="4972719"/>
              <a:ext cx="826741" cy="408830"/>
            </a:xfrm>
            <a:prstGeom prst="rect">
              <a:avLst/>
            </a:prstGeom>
            <a:solidFill>
              <a:srgbClr val="F2F2F2"/>
            </a:solidFill>
            <a:ln w="3175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…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07258503-E775-4F71-8858-097FD5506FCC}"/>
                </a:ext>
              </a:extLst>
            </p:cNvPr>
            <p:cNvSpPr/>
            <p:nvPr/>
          </p:nvSpPr>
          <p:spPr>
            <a:xfrm>
              <a:off x="5410561" y="5424819"/>
              <a:ext cx="211799" cy="252823"/>
            </a:xfrm>
            <a:prstGeom prst="rect">
              <a:avLst/>
            </a:prstGeom>
            <a:solidFill>
              <a:srgbClr val="F2F2F2"/>
            </a:solidFill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…</a:t>
              </a:r>
              <a:endParaRPr kumimoji="0" lang="zh-CN" alt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1268354B-CF5C-49B3-9833-A44AE48BDD4D}"/>
                </a:ext>
              </a:extLst>
            </p:cNvPr>
            <p:cNvSpPr/>
            <p:nvPr/>
          </p:nvSpPr>
          <p:spPr>
            <a:xfrm>
              <a:off x="3622970" y="3390006"/>
              <a:ext cx="386002" cy="209226"/>
            </a:xfrm>
            <a:prstGeom prst="rect">
              <a:avLst/>
            </a:prstGeom>
            <a:gradFill>
              <a:gsLst>
                <a:gs pos="0">
                  <a:srgbClr val="DFF3D2"/>
                </a:gs>
                <a:gs pos="73000">
                  <a:srgbClr val="F2F2F2"/>
                </a:gs>
              </a:gsLst>
              <a:lin ang="0" scaled="1"/>
            </a:gradFill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12"/>
              <a:r>
                <a:rPr lang="en-US" altLang="zh-CN" sz="7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SM9</a:t>
              </a: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A7BAD0E2-386A-4B31-A5AD-20CEC469A83D}"/>
                </a:ext>
              </a:extLst>
            </p:cNvPr>
            <p:cNvSpPr/>
            <p:nvPr/>
          </p:nvSpPr>
          <p:spPr>
            <a:xfrm>
              <a:off x="3622970" y="3677212"/>
              <a:ext cx="386002" cy="209226"/>
            </a:xfrm>
            <a:prstGeom prst="rect">
              <a:avLst/>
            </a:prstGeom>
            <a:solidFill>
              <a:schemeClr val="tx2">
                <a:lumMod val="95000"/>
              </a:schemeClr>
            </a:solidFill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…</a:t>
              </a: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0F5345E1-8560-4F3D-AB17-B919C8FD2D8F}"/>
                </a:ext>
              </a:extLst>
            </p:cNvPr>
            <p:cNvSpPr/>
            <p:nvPr/>
          </p:nvSpPr>
          <p:spPr>
            <a:xfrm>
              <a:off x="3977454" y="4757955"/>
              <a:ext cx="416870" cy="186446"/>
            </a:xfrm>
            <a:prstGeom prst="rect">
              <a:avLst/>
            </a:prstGeom>
            <a:solidFill>
              <a:srgbClr val="F2F2F2"/>
            </a:solidFill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RISC-V</a:t>
              </a: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D5C97186-CD63-4C86-99CC-69B5F3C9842F}"/>
                </a:ext>
              </a:extLst>
            </p:cNvPr>
            <p:cNvSpPr/>
            <p:nvPr/>
          </p:nvSpPr>
          <p:spPr>
            <a:xfrm>
              <a:off x="1896554" y="3781662"/>
              <a:ext cx="360269" cy="209226"/>
            </a:xfrm>
            <a:prstGeom prst="rect">
              <a:avLst/>
            </a:prstGeom>
            <a:solidFill>
              <a:srgbClr val="F2F2F2"/>
            </a:solidFill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……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BB49BFE-2059-4FD5-B1FA-A6C7FCD5DE96}"/>
                </a:ext>
              </a:extLst>
            </p:cNvPr>
            <p:cNvSpPr/>
            <p:nvPr/>
          </p:nvSpPr>
          <p:spPr>
            <a:xfrm>
              <a:off x="1282429" y="795923"/>
              <a:ext cx="6197345" cy="177100"/>
            </a:xfrm>
            <a:prstGeom prst="rect">
              <a:avLst/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算法、协议、证书命令行工具</a:t>
              </a: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8AB68348-C24B-4A78-AE6A-54A2966806EF}"/>
                </a:ext>
              </a:extLst>
            </p:cNvPr>
            <p:cNvSpPr/>
            <p:nvPr/>
          </p:nvSpPr>
          <p:spPr>
            <a:xfrm>
              <a:off x="3170933" y="5597375"/>
              <a:ext cx="602172" cy="186446"/>
            </a:xfrm>
            <a:prstGeom prst="rect">
              <a:avLst/>
            </a:prstGeom>
            <a:solidFill>
              <a:schemeClr val="tx2">
                <a:lumMod val="95000"/>
              </a:schemeClr>
            </a:solidFill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DeltaOS</a:t>
              </a:r>
              <a:endParaRPr kumimoji="0" lang="zh-CN" alt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C6B1FC9C-92CE-4049-80BE-179937A10636}"/>
                </a:ext>
              </a:extLst>
            </p:cNvPr>
            <p:cNvSpPr/>
            <p:nvPr/>
          </p:nvSpPr>
          <p:spPr>
            <a:xfrm>
              <a:off x="5915507" y="3731066"/>
              <a:ext cx="463203" cy="155372"/>
            </a:xfrm>
            <a:prstGeom prst="rect">
              <a:avLst/>
            </a:prstGeom>
            <a:noFill/>
            <a:ln w="12700" cap="flat" cmpd="sng" algn="ctr">
              <a:solidFill>
                <a:srgbClr val="777777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368" tIns="45684" rIns="91368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sCloud</a:t>
              </a:r>
              <a:endPara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270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 164">
            <a:extLst>
              <a:ext uri="{FF2B5EF4-FFF2-40B4-BE49-F238E27FC236}">
                <a16:creationId xmlns:a16="http://schemas.microsoft.com/office/drawing/2014/main" id="{63DF4B2C-CBA5-41E1-8E44-36C3AFAB8574}"/>
              </a:ext>
            </a:extLst>
          </p:cNvPr>
          <p:cNvSpPr txBox="1"/>
          <p:nvPr/>
        </p:nvSpPr>
        <p:spPr>
          <a:xfrm>
            <a:off x="509798" y="119022"/>
            <a:ext cx="114508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高效敏捷：算法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框架，新型算法快速集成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老旧算法快速下线</a:t>
            </a:r>
            <a:endParaRPr lang="zh-CN" altLang="en-US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4" name="组合 253">
            <a:extLst>
              <a:ext uri="{FF2B5EF4-FFF2-40B4-BE49-F238E27FC236}">
                <a16:creationId xmlns:a16="http://schemas.microsoft.com/office/drawing/2014/main" id="{61514A77-BDA5-492A-937B-2AEDD50DCC67}"/>
              </a:ext>
            </a:extLst>
          </p:cNvPr>
          <p:cNvGrpSpPr/>
          <p:nvPr/>
        </p:nvGrpSpPr>
        <p:grpSpPr>
          <a:xfrm>
            <a:off x="489441" y="925655"/>
            <a:ext cx="5281890" cy="4670640"/>
            <a:chOff x="910450" y="1586725"/>
            <a:chExt cx="4870521" cy="3596171"/>
          </a:xfrm>
        </p:grpSpPr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35191222-336C-4BB8-BEF7-6C74FD3818BF}"/>
                </a:ext>
              </a:extLst>
            </p:cNvPr>
            <p:cNvSpPr/>
            <p:nvPr/>
          </p:nvSpPr>
          <p:spPr>
            <a:xfrm>
              <a:off x="1586720" y="3300140"/>
              <a:ext cx="3482610" cy="62741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546A"/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56" name="圆角矩形 56">
              <a:extLst>
                <a:ext uri="{FF2B5EF4-FFF2-40B4-BE49-F238E27FC236}">
                  <a16:creationId xmlns:a16="http://schemas.microsoft.com/office/drawing/2014/main" id="{DFD6C7B1-C9B0-47DB-8414-F62475EAA43D}"/>
                </a:ext>
              </a:extLst>
            </p:cNvPr>
            <p:cNvSpPr/>
            <p:nvPr/>
          </p:nvSpPr>
          <p:spPr>
            <a:xfrm>
              <a:off x="910450" y="2434841"/>
              <a:ext cx="4870521" cy="2748055"/>
            </a:xfrm>
            <a:prstGeom prst="rect">
              <a:avLst/>
            </a:prstGeom>
            <a:noFill/>
            <a:ln w="6350" cap="flat" cmpd="sng" algn="ctr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grpSp>
          <p:nvGrpSpPr>
            <p:cNvPr id="257" name="组合 256">
              <a:extLst>
                <a:ext uri="{FF2B5EF4-FFF2-40B4-BE49-F238E27FC236}">
                  <a16:creationId xmlns:a16="http://schemas.microsoft.com/office/drawing/2014/main" id="{79C08BFF-4035-4627-8E3B-368B60D25CBC}"/>
                </a:ext>
              </a:extLst>
            </p:cNvPr>
            <p:cNvGrpSpPr/>
            <p:nvPr/>
          </p:nvGrpSpPr>
          <p:grpSpPr>
            <a:xfrm>
              <a:off x="1338404" y="4149547"/>
              <a:ext cx="850367" cy="280044"/>
              <a:chOff x="7107772" y="4682271"/>
              <a:chExt cx="805778" cy="406816"/>
            </a:xfrm>
          </p:grpSpPr>
          <p:sp>
            <p:nvSpPr>
              <p:cNvPr id="332" name="剪去同侧角的矩形 20">
                <a:extLst>
                  <a:ext uri="{FF2B5EF4-FFF2-40B4-BE49-F238E27FC236}">
                    <a16:creationId xmlns:a16="http://schemas.microsoft.com/office/drawing/2014/main" id="{8CFC3DD8-8BF0-4BA1-98EC-224C279FC13B}"/>
                  </a:ext>
                </a:extLst>
              </p:cNvPr>
              <p:cNvSpPr/>
              <p:nvPr/>
            </p:nvSpPr>
            <p:spPr>
              <a:xfrm>
                <a:off x="7107772" y="4682271"/>
                <a:ext cx="805778" cy="406816"/>
              </a:xfrm>
              <a:prstGeom prst="snip2SameRect">
                <a:avLst>
                  <a:gd name="adj1" fmla="val 31410"/>
                  <a:gd name="adj2" fmla="val 13716"/>
                </a:avLst>
              </a:prstGeom>
              <a:solidFill>
                <a:srgbClr val="F2F2F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endParaRPr>
              </a:p>
            </p:txBody>
          </p:sp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14213233-BBE8-466A-B92A-38F18540D5BA}"/>
                  </a:ext>
                </a:extLst>
              </p:cNvPr>
              <p:cNvSpPr txBox="1"/>
              <p:nvPr/>
            </p:nvSpPr>
            <p:spPr>
              <a:xfrm>
                <a:off x="7274671" y="4804886"/>
                <a:ext cx="470618" cy="180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老旧算法</a:t>
                </a:r>
                <a:endParaRPr kumimoji="1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CB9EB150-F758-45F8-AC75-2878F676AF27}"/>
                </a:ext>
              </a:extLst>
            </p:cNvPr>
            <p:cNvGrpSpPr/>
            <p:nvPr/>
          </p:nvGrpSpPr>
          <p:grpSpPr>
            <a:xfrm>
              <a:off x="2399004" y="4149547"/>
              <a:ext cx="850367" cy="280044"/>
              <a:chOff x="8227705" y="4682271"/>
              <a:chExt cx="805778" cy="406816"/>
            </a:xfrm>
          </p:grpSpPr>
          <p:sp>
            <p:nvSpPr>
              <p:cNvPr id="330" name="剪去同侧角的矩形 66">
                <a:extLst>
                  <a:ext uri="{FF2B5EF4-FFF2-40B4-BE49-F238E27FC236}">
                    <a16:creationId xmlns:a16="http://schemas.microsoft.com/office/drawing/2014/main" id="{1BC2BD5E-118E-49FA-8D43-87D27CF391C1}"/>
                  </a:ext>
                </a:extLst>
              </p:cNvPr>
              <p:cNvSpPr/>
              <p:nvPr/>
            </p:nvSpPr>
            <p:spPr>
              <a:xfrm>
                <a:off x="8227705" y="4682271"/>
                <a:ext cx="805778" cy="406816"/>
              </a:xfrm>
              <a:prstGeom prst="snip2SameRect">
                <a:avLst>
                  <a:gd name="adj1" fmla="val 31410"/>
                  <a:gd name="adj2" fmla="val 13716"/>
                </a:avLst>
              </a:prstGeom>
              <a:solidFill>
                <a:srgbClr val="F2F2F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endParaRPr>
              </a:p>
            </p:txBody>
          </p:sp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5D9DD538-8572-4A05-9FA4-AC99ED330E94}"/>
                  </a:ext>
                </a:extLst>
              </p:cNvPr>
              <p:cNvSpPr txBox="1"/>
              <p:nvPr/>
            </p:nvSpPr>
            <p:spPr>
              <a:xfrm>
                <a:off x="8402008" y="4804886"/>
                <a:ext cx="470618" cy="180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经典算法</a:t>
                </a:r>
                <a:endParaRPr kumimoji="1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id="{194DA39E-38FC-421E-86B4-AA00C3A39E2E}"/>
                </a:ext>
              </a:extLst>
            </p:cNvPr>
            <p:cNvGrpSpPr/>
            <p:nvPr/>
          </p:nvGrpSpPr>
          <p:grpSpPr>
            <a:xfrm>
              <a:off x="1311315" y="4718859"/>
              <a:ext cx="850367" cy="280044"/>
              <a:chOff x="9349487" y="4682271"/>
              <a:chExt cx="805778" cy="406816"/>
            </a:xfrm>
          </p:grpSpPr>
          <p:sp>
            <p:nvSpPr>
              <p:cNvPr id="328" name="剪去同侧角的矩形 68">
                <a:extLst>
                  <a:ext uri="{FF2B5EF4-FFF2-40B4-BE49-F238E27FC236}">
                    <a16:creationId xmlns:a16="http://schemas.microsoft.com/office/drawing/2014/main" id="{7F5DCBBD-C38B-452E-8190-246936698542}"/>
                  </a:ext>
                </a:extLst>
              </p:cNvPr>
              <p:cNvSpPr/>
              <p:nvPr/>
            </p:nvSpPr>
            <p:spPr>
              <a:xfrm>
                <a:off x="9349487" y="4682271"/>
                <a:ext cx="805778" cy="406816"/>
              </a:xfrm>
              <a:prstGeom prst="snip2SameRect">
                <a:avLst>
                  <a:gd name="adj1" fmla="val 31410"/>
                  <a:gd name="adj2" fmla="val 13716"/>
                </a:avLst>
              </a:prstGeom>
              <a:solidFill>
                <a:srgbClr val="F2F2F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endParaRPr>
              </a:p>
            </p:txBody>
          </p:sp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66C1BC48-3E1D-4D32-8204-8B3AB1170EE9}"/>
                  </a:ext>
                </a:extLst>
              </p:cNvPr>
              <p:cNvSpPr txBox="1"/>
              <p:nvPr/>
            </p:nvSpPr>
            <p:spPr>
              <a:xfrm>
                <a:off x="9543089" y="4804886"/>
                <a:ext cx="470618" cy="180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安全算法</a:t>
                </a:r>
                <a:endParaRPr kumimoji="1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60" name="组合 259">
              <a:extLst>
                <a:ext uri="{FF2B5EF4-FFF2-40B4-BE49-F238E27FC236}">
                  <a16:creationId xmlns:a16="http://schemas.microsoft.com/office/drawing/2014/main" id="{9C7C116B-09FA-4EC7-A7F7-214F8127DA90}"/>
                </a:ext>
              </a:extLst>
            </p:cNvPr>
            <p:cNvGrpSpPr/>
            <p:nvPr/>
          </p:nvGrpSpPr>
          <p:grpSpPr>
            <a:xfrm>
              <a:off x="2377063" y="4732520"/>
              <a:ext cx="850367" cy="280044"/>
              <a:chOff x="9313627" y="4682271"/>
              <a:chExt cx="805778" cy="406816"/>
            </a:xfrm>
          </p:grpSpPr>
          <p:sp>
            <p:nvSpPr>
              <p:cNvPr id="326" name="剪去同侧角的矩形 73">
                <a:extLst>
                  <a:ext uri="{FF2B5EF4-FFF2-40B4-BE49-F238E27FC236}">
                    <a16:creationId xmlns:a16="http://schemas.microsoft.com/office/drawing/2014/main" id="{92AB837E-9550-4D33-B698-12025A362268}"/>
                  </a:ext>
                </a:extLst>
              </p:cNvPr>
              <p:cNvSpPr/>
              <p:nvPr/>
            </p:nvSpPr>
            <p:spPr>
              <a:xfrm>
                <a:off x="9313627" y="4682271"/>
                <a:ext cx="805778" cy="406816"/>
              </a:xfrm>
              <a:prstGeom prst="snip2SameRect">
                <a:avLst>
                  <a:gd name="adj1" fmla="val 31410"/>
                  <a:gd name="adj2" fmla="val 13716"/>
                </a:avLst>
              </a:prstGeom>
              <a:solidFill>
                <a:srgbClr val="F2F2F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endParaRPr>
              </a:p>
            </p:txBody>
          </p:sp>
          <p:sp>
            <p:nvSpPr>
              <p:cNvPr id="327" name="文本框 326">
                <a:extLst>
                  <a:ext uri="{FF2B5EF4-FFF2-40B4-BE49-F238E27FC236}">
                    <a16:creationId xmlns:a16="http://schemas.microsoft.com/office/drawing/2014/main" id="{C1D26A6C-1723-4CA0-BA41-A9C12B80681D}"/>
                  </a:ext>
                </a:extLst>
              </p:cNvPr>
              <p:cNvSpPr txBox="1"/>
              <p:nvPr/>
            </p:nvSpPr>
            <p:spPr>
              <a:xfrm>
                <a:off x="9422378" y="4794031"/>
                <a:ext cx="588272" cy="180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后量子算法</a:t>
                </a:r>
              </a:p>
            </p:txBody>
          </p:sp>
        </p:grpSp>
        <p:sp>
          <p:nvSpPr>
            <p:cNvPr id="261" name="86aded80-474f-4eee-9c37-b5e483aa0680">
              <a:extLst>
                <a:ext uri="{FF2B5EF4-FFF2-40B4-BE49-F238E27FC236}">
                  <a16:creationId xmlns:a16="http://schemas.microsoft.com/office/drawing/2014/main" id="{7FA0E8DE-C66D-412C-A689-2F2358A1361E}"/>
                </a:ext>
              </a:extLst>
            </p:cNvPr>
            <p:cNvSpPr/>
            <p:nvPr/>
          </p:nvSpPr>
          <p:spPr>
            <a:xfrm>
              <a:off x="1200301" y="1684287"/>
              <a:ext cx="767434" cy="381956"/>
            </a:xfrm>
            <a:custGeom>
              <a:avLst/>
              <a:gdLst>
                <a:gd name="connsiteX0" fmla="*/ 473043 w 1241848"/>
                <a:gd name="connsiteY0" fmla="*/ 569281 h 850745"/>
                <a:gd name="connsiteX1" fmla="*/ 446373 w 1241848"/>
                <a:gd name="connsiteY1" fmla="*/ 595761 h 850745"/>
                <a:gd name="connsiteX2" fmla="*/ 472852 w 1241848"/>
                <a:gd name="connsiteY2" fmla="*/ 622430 h 850745"/>
                <a:gd name="connsiteX3" fmla="*/ 499522 w 1241848"/>
                <a:gd name="connsiteY3" fmla="*/ 595951 h 850745"/>
                <a:gd name="connsiteX4" fmla="*/ 499522 w 1241848"/>
                <a:gd name="connsiteY4" fmla="*/ 595856 h 850745"/>
                <a:gd name="connsiteX5" fmla="*/ 473043 w 1241848"/>
                <a:gd name="connsiteY5" fmla="*/ 569281 h 850745"/>
                <a:gd name="connsiteX6" fmla="*/ 472853 w 1241848"/>
                <a:gd name="connsiteY6" fmla="*/ 540611 h 850745"/>
                <a:gd name="connsiteX7" fmla="*/ 528097 w 1241848"/>
                <a:gd name="connsiteY7" fmla="*/ 595666 h 850745"/>
                <a:gd name="connsiteX8" fmla="*/ 528097 w 1241848"/>
                <a:gd name="connsiteY8" fmla="*/ 595856 h 850745"/>
                <a:gd name="connsiteX9" fmla="*/ 473043 w 1241848"/>
                <a:gd name="connsiteY9" fmla="*/ 650910 h 850745"/>
                <a:gd name="connsiteX10" fmla="*/ 417798 w 1241848"/>
                <a:gd name="connsiteY10" fmla="*/ 595856 h 850745"/>
                <a:gd name="connsiteX11" fmla="*/ 472853 w 1241848"/>
                <a:gd name="connsiteY11" fmla="*/ 540611 h 850745"/>
                <a:gd name="connsiteX12" fmla="*/ 460851 w 1241848"/>
                <a:gd name="connsiteY12" fmla="*/ 379257 h 850745"/>
                <a:gd name="connsiteX13" fmla="*/ 460851 w 1241848"/>
                <a:gd name="connsiteY13" fmla="*/ 396307 h 850745"/>
                <a:gd name="connsiteX14" fmla="*/ 446564 w 1241848"/>
                <a:gd name="connsiteY14" fmla="*/ 410594 h 850745"/>
                <a:gd name="connsiteX15" fmla="*/ 422370 w 1241848"/>
                <a:gd name="connsiteY15" fmla="*/ 410594 h 850745"/>
                <a:gd name="connsiteX16" fmla="*/ 422370 w 1241848"/>
                <a:gd name="connsiteY16" fmla="*/ 424310 h 850745"/>
                <a:gd name="connsiteX17" fmla="*/ 446564 w 1241848"/>
                <a:gd name="connsiteY17" fmla="*/ 424310 h 850745"/>
                <a:gd name="connsiteX18" fmla="*/ 460851 w 1241848"/>
                <a:gd name="connsiteY18" fmla="*/ 438598 h 850745"/>
                <a:gd name="connsiteX19" fmla="*/ 460851 w 1241848"/>
                <a:gd name="connsiteY19" fmla="*/ 507273 h 850745"/>
                <a:gd name="connsiteX20" fmla="*/ 450660 w 1241848"/>
                <a:gd name="connsiteY20" fmla="*/ 520894 h 850745"/>
                <a:gd name="connsiteX21" fmla="*/ 397954 w 1241848"/>
                <a:gd name="connsiteY21" fmla="*/ 618272 h 850745"/>
                <a:gd name="connsiteX22" fmla="*/ 495332 w 1241848"/>
                <a:gd name="connsiteY22" fmla="*/ 670978 h 850745"/>
                <a:gd name="connsiteX23" fmla="*/ 548038 w 1241848"/>
                <a:gd name="connsiteY23" fmla="*/ 573600 h 850745"/>
                <a:gd name="connsiteX24" fmla="*/ 495332 w 1241848"/>
                <a:gd name="connsiteY24" fmla="*/ 520894 h 850745"/>
                <a:gd name="connsiteX25" fmla="*/ 485140 w 1241848"/>
                <a:gd name="connsiteY25" fmla="*/ 507273 h 850745"/>
                <a:gd name="connsiteX26" fmla="*/ 485140 w 1241848"/>
                <a:gd name="connsiteY26" fmla="*/ 379257 h 850745"/>
                <a:gd name="connsiteX27" fmla="*/ 446564 w 1241848"/>
                <a:gd name="connsiteY27" fmla="*/ 350682 h 850745"/>
                <a:gd name="connsiteX28" fmla="*/ 499428 w 1241848"/>
                <a:gd name="connsiteY28" fmla="*/ 350682 h 850745"/>
                <a:gd name="connsiteX29" fmla="*/ 513715 w 1241848"/>
                <a:gd name="connsiteY29" fmla="*/ 364970 h 850745"/>
                <a:gd name="connsiteX30" fmla="*/ 513715 w 1241848"/>
                <a:gd name="connsiteY30" fmla="*/ 497176 h 850745"/>
                <a:gd name="connsiteX31" fmla="*/ 571609 w 1241848"/>
                <a:gd name="connsiteY31" fmla="*/ 636640 h 850745"/>
                <a:gd name="connsiteX32" fmla="*/ 473043 w 1241848"/>
                <a:gd name="connsiteY32" fmla="*/ 702631 h 850745"/>
                <a:gd name="connsiteX33" fmla="*/ 366286 w 1241848"/>
                <a:gd name="connsiteY33" fmla="*/ 595838 h 850745"/>
                <a:gd name="connsiteX34" fmla="*/ 432276 w 1241848"/>
                <a:gd name="connsiteY34" fmla="*/ 497176 h 850745"/>
                <a:gd name="connsiteX35" fmla="*/ 432276 w 1241848"/>
                <a:gd name="connsiteY35" fmla="*/ 452885 h 850745"/>
                <a:gd name="connsiteX36" fmla="*/ 408464 w 1241848"/>
                <a:gd name="connsiteY36" fmla="*/ 452885 h 850745"/>
                <a:gd name="connsiteX37" fmla="*/ 394176 w 1241848"/>
                <a:gd name="connsiteY37" fmla="*/ 438598 h 850745"/>
                <a:gd name="connsiteX38" fmla="*/ 394176 w 1241848"/>
                <a:gd name="connsiteY38" fmla="*/ 396307 h 850745"/>
                <a:gd name="connsiteX39" fmla="*/ 408464 w 1241848"/>
                <a:gd name="connsiteY39" fmla="*/ 382019 h 850745"/>
                <a:gd name="connsiteX40" fmla="*/ 432276 w 1241848"/>
                <a:gd name="connsiteY40" fmla="*/ 382019 h 850745"/>
                <a:gd name="connsiteX41" fmla="*/ 432276 w 1241848"/>
                <a:gd name="connsiteY41" fmla="*/ 364970 h 850745"/>
                <a:gd name="connsiteX42" fmla="*/ 446564 w 1241848"/>
                <a:gd name="connsiteY42" fmla="*/ 350682 h 850745"/>
                <a:gd name="connsiteX43" fmla="*/ 927576 w 1241848"/>
                <a:gd name="connsiteY43" fmla="*/ 298390 h 850745"/>
                <a:gd name="connsiteX44" fmla="*/ 914908 w 1241848"/>
                <a:gd name="connsiteY44" fmla="*/ 355540 h 850745"/>
                <a:gd name="connsiteX45" fmla="*/ 902818 w 1241848"/>
                <a:gd name="connsiteY45" fmla="*/ 343449 h 850745"/>
                <a:gd name="connsiteX46" fmla="*/ 758489 w 1241848"/>
                <a:gd name="connsiteY46" fmla="*/ 487728 h 850745"/>
                <a:gd name="connsiteX47" fmla="*/ 770604 w 1241848"/>
                <a:gd name="connsiteY47" fmla="*/ 499844 h 850745"/>
                <a:gd name="connsiteX48" fmla="*/ 713454 w 1241848"/>
                <a:gd name="connsiteY48" fmla="*/ 512512 h 850745"/>
                <a:gd name="connsiteX49" fmla="*/ 726027 w 1241848"/>
                <a:gd name="connsiteY49" fmla="*/ 455267 h 850745"/>
                <a:gd name="connsiteX50" fmla="*/ 738283 w 1241848"/>
                <a:gd name="connsiteY50" fmla="*/ 467523 h 850745"/>
                <a:gd name="connsiteX51" fmla="*/ 882612 w 1241848"/>
                <a:gd name="connsiteY51" fmla="*/ 323244 h 850745"/>
                <a:gd name="connsiteX52" fmla="*/ 870331 w 1241848"/>
                <a:gd name="connsiteY52" fmla="*/ 310963 h 850745"/>
                <a:gd name="connsiteX53" fmla="*/ 862997 w 1241848"/>
                <a:gd name="connsiteY53" fmla="*/ 233905 h 850745"/>
                <a:gd name="connsiteX54" fmla="*/ 850424 w 1241848"/>
                <a:gd name="connsiteY54" fmla="*/ 291055 h 850745"/>
                <a:gd name="connsiteX55" fmla="*/ 838248 w 1241848"/>
                <a:gd name="connsiteY55" fmla="*/ 278878 h 850745"/>
                <a:gd name="connsiteX56" fmla="*/ 693944 w 1241848"/>
                <a:gd name="connsiteY56" fmla="*/ 423182 h 850745"/>
                <a:gd name="connsiteX57" fmla="*/ 706120 w 1241848"/>
                <a:gd name="connsiteY57" fmla="*/ 435359 h 850745"/>
                <a:gd name="connsiteX58" fmla="*/ 648970 w 1241848"/>
                <a:gd name="connsiteY58" fmla="*/ 448027 h 850745"/>
                <a:gd name="connsiteX59" fmla="*/ 661543 w 1241848"/>
                <a:gd name="connsiteY59" fmla="*/ 390782 h 850745"/>
                <a:gd name="connsiteX60" fmla="*/ 673738 w 1241848"/>
                <a:gd name="connsiteY60" fmla="*/ 402977 h 850745"/>
                <a:gd name="connsiteX61" fmla="*/ 818042 w 1241848"/>
                <a:gd name="connsiteY61" fmla="*/ 258673 h 850745"/>
                <a:gd name="connsiteX62" fmla="*/ 805847 w 1241848"/>
                <a:gd name="connsiteY62" fmla="*/ 246478 h 850745"/>
                <a:gd name="connsiteX63" fmla="*/ 755872 w 1241848"/>
                <a:gd name="connsiteY63" fmla="*/ 278 h 850745"/>
                <a:gd name="connsiteX64" fmla="*/ 871676 w 1241848"/>
                <a:gd name="connsiteY64" fmla="*/ 18655 h 850745"/>
                <a:gd name="connsiteX65" fmla="*/ 1052448 w 1241848"/>
                <a:gd name="connsiteY65" fmla="*/ 213999 h 850745"/>
                <a:gd name="connsiteX66" fmla="*/ 1240015 w 1241848"/>
                <a:gd name="connsiteY66" fmla="*/ 457535 h 850745"/>
                <a:gd name="connsiteX67" fmla="*/ 1025016 w 1241848"/>
                <a:gd name="connsiteY67" fmla="*/ 646910 h 850745"/>
                <a:gd name="connsiteX68" fmla="*/ 938474 w 1241848"/>
                <a:gd name="connsiteY68" fmla="*/ 646910 h 850745"/>
                <a:gd name="connsiteX69" fmla="*/ 929434 w 1241848"/>
                <a:gd name="connsiteY69" fmla="*/ 691373 h 850745"/>
                <a:gd name="connsiteX70" fmla="*/ 729170 w 1241848"/>
                <a:gd name="connsiteY70" fmla="*/ 824169 h 850745"/>
                <a:gd name="connsiteX71" fmla="*/ 580692 w 1241848"/>
                <a:gd name="connsiteY71" fmla="*/ 824169 h 850745"/>
                <a:gd name="connsiteX72" fmla="*/ 575219 w 1241848"/>
                <a:gd name="connsiteY72" fmla="*/ 837382 h 850745"/>
                <a:gd name="connsiteX73" fmla="*/ 542957 w 1241848"/>
                <a:gd name="connsiteY73" fmla="*/ 850745 h 850745"/>
                <a:gd name="connsiteX74" fmla="*/ 497332 w 1241848"/>
                <a:gd name="connsiteY74" fmla="*/ 805120 h 850745"/>
                <a:gd name="connsiteX75" fmla="*/ 542957 w 1241848"/>
                <a:gd name="connsiteY75" fmla="*/ 759495 h 850745"/>
                <a:gd name="connsiteX76" fmla="*/ 575219 w 1241848"/>
                <a:gd name="connsiteY76" fmla="*/ 772859 h 850745"/>
                <a:gd name="connsiteX77" fmla="*/ 580691 w 1241848"/>
                <a:gd name="connsiteY77" fmla="*/ 786069 h 850745"/>
                <a:gd name="connsiteX78" fmla="*/ 729170 w 1241848"/>
                <a:gd name="connsiteY78" fmla="*/ 786069 h 850745"/>
                <a:gd name="connsiteX79" fmla="*/ 908526 w 1241848"/>
                <a:gd name="connsiteY79" fmla="*/ 606714 h 850745"/>
                <a:gd name="connsiteX80" fmla="*/ 837088 w 1241848"/>
                <a:gd name="connsiteY80" fmla="*/ 463839 h 850745"/>
                <a:gd name="connsiteX81" fmla="*/ 835564 w 1241848"/>
                <a:gd name="connsiteY81" fmla="*/ 462505 h 850745"/>
                <a:gd name="connsiteX82" fmla="*/ 832707 w 1241848"/>
                <a:gd name="connsiteY82" fmla="*/ 459838 h 850745"/>
                <a:gd name="connsiteX83" fmla="*/ 858710 w 1241848"/>
                <a:gd name="connsiteY83" fmla="*/ 432025 h 850745"/>
                <a:gd name="connsiteX84" fmla="*/ 860901 w 1241848"/>
                <a:gd name="connsiteY84" fmla="*/ 434025 h 850745"/>
                <a:gd name="connsiteX85" fmla="*/ 946626 w 1241848"/>
                <a:gd name="connsiteY85" fmla="*/ 606809 h 850745"/>
                <a:gd name="connsiteX86" fmla="*/ 946219 w 1241848"/>
                <a:gd name="connsiteY86" fmla="*/ 608810 h 850745"/>
                <a:gd name="connsiteX87" fmla="*/ 1025016 w 1241848"/>
                <a:gd name="connsiteY87" fmla="*/ 608810 h 850745"/>
                <a:gd name="connsiteX88" fmla="*/ 1205266 w 1241848"/>
                <a:gd name="connsiteY88" fmla="*/ 430736 h 850745"/>
                <a:gd name="connsiteX89" fmla="*/ 1036161 w 1241848"/>
                <a:gd name="connsiteY89" fmla="*/ 250765 h 850745"/>
                <a:gd name="connsiteX90" fmla="*/ 1018825 w 1241848"/>
                <a:gd name="connsiteY90" fmla="*/ 236096 h 850745"/>
                <a:gd name="connsiteX91" fmla="*/ 709280 w 1241848"/>
                <a:gd name="connsiteY91" fmla="*/ 45152 h 850745"/>
                <a:gd name="connsiteX92" fmla="*/ 556915 w 1241848"/>
                <a:gd name="connsiteY92" fmla="*/ 149318 h 850745"/>
                <a:gd name="connsiteX93" fmla="*/ 538001 w 1241848"/>
                <a:gd name="connsiteY93" fmla="*/ 185605 h 850745"/>
                <a:gd name="connsiteX94" fmla="*/ 554482 w 1241848"/>
                <a:gd name="connsiteY94" fmla="*/ 188573 h 850745"/>
                <a:gd name="connsiteX95" fmla="*/ 721645 w 1241848"/>
                <a:gd name="connsiteY95" fmla="*/ 312772 h 850745"/>
                <a:gd name="connsiteX96" fmla="*/ 725074 w 1241848"/>
                <a:gd name="connsiteY96" fmla="*/ 316582 h 850745"/>
                <a:gd name="connsiteX97" fmla="*/ 696499 w 1241848"/>
                <a:gd name="connsiteY97" fmla="*/ 342300 h 850745"/>
                <a:gd name="connsiteX98" fmla="*/ 691832 w 1241848"/>
                <a:gd name="connsiteY98" fmla="*/ 337251 h 850745"/>
                <a:gd name="connsiteX99" fmla="*/ 689832 w 1241848"/>
                <a:gd name="connsiteY99" fmla="*/ 334584 h 850745"/>
                <a:gd name="connsiteX100" fmla="*/ 334836 w 1241848"/>
                <a:gd name="connsiteY100" fmla="*/ 255489 h 850745"/>
                <a:gd name="connsiteX101" fmla="*/ 222535 w 1241848"/>
                <a:gd name="connsiteY101" fmla="*/ 413261 h 850745"/>
                <a:gd name="connsiteX102" fmla="*/ 205200 w 1241848"/>
                <a:gd name="connsiteY102" fmla="*/ 427834 h 850745"/>
                <a:gd name="connsiteX103" fmla="*/ 37989 w 1241848"/>
                <a:gd name="connsiteY103" fmla="*/ 618384 h 850745"/>
                <a:gd name="connsiteX104" fmla="*/ 216344 w 1241848"/>
                <a:gd name="connsiteY104" fmla="*/ 785974 h 850745"/>
                <a:gd name="connsiteX105" fmla="*/ 364863 w 1241848"/>
                <a:gd name="connsiteY105" fmla="*/ 785974 h 850745"/>
                <a:gd name="connsiteX106" fmla="*/ 370296 w 1241848"/>
                <a:gd name="connsiteY106" fmla="*/ 772859 h 850745"/>
                <a:gd name="connsiteX107" fmla="*/ 402558 w 1241848"/>
                <a:gd name="connsiteY107" fmla="*/ 759495 h 850745"/>
                <a:gd name="connsiteX108" fmla="*/ 448182 w 1241848"/>
                <a:gd name="connsiteY108" fmla="*/ 805120 h 850745"/>
                <a:gd name="connsiteX109" fmla="*/ 402558 w 1241848"/>
                <a:gd name="connsiteY109" fmla="*/ 850745 h 850745"/>
                <a:gd name="connsiteX110" fmla="*/ 370296 w 1241848"/>
                <a:gd name="connsiteY110" fmla="*/ 837382 h 850745"/>
                <a:gd name="connsiteX111" fmla="*/ 364823 w 1241848"/>
                <a:gd name="connsiteY111" fmla="*/ 824169 h 850745"/>
                <a:gd name="connsiteX112" fmla="*/ 216344 w 1241848"/>
                <a:gd name="connsiteY112" fmla="*/ 824169 h 850745"/>
                <a:gd name="connsiteX113" fmla="*/ 2 w 1241848"/>
                <a:gd name="connsiteY113" fmla="*/ 605795 h 850745"/>
                <a:gd name="connsiteX114" fmla="*/ 189388 w 1241848"/>
                <a:gd name="connsiteY114" fmla="*/ 391258 h 850745"/>
                <a:gd name="connsiteX115" fmla="*/ 495619 w 1241848"/>
                <a:gd name="connsiteY115" fmla="*/ 177975 h 850745"/>
                <a:gd name="connsiteX116" fmla="*/ 498668 w 1241848"/>
                <a:gd name="connsiteY116" fmla="*/ 178524 h 850745"/>
                <a:gd name="connsiteX117" fmla="*/ 518297 w 1241848"/>
                <a:gd name="connsiteY117" fmla="*/ 138611 h 850745"/>
                <a:gd name="connsiteX118" fmla="*/ 755872 w 1241848"/>
                <a:gd name="connsiteY118" fmla="*/ 278 h 85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1241848" h="850745">
                  <a:moveTo>
                    <a:pt x="473043" y="569281"/>
                  </a:moveTo>
                  <a:cubicBezTo>
                    <a:pt x="458366" y="569229"/>
                    <a:pt x="446426" y="581084"/>
                    <a:pt x="446373" y="595761"/>
                  </a:cubicBezTo>
                  <a:cubicBezTo>
                    <a:pt x="446320" y="610437"/>
                    <a:pt x="458176" y="622378"/>
                    <a:pt x="472852" y="622430"/>
                  </a:cubicBezTo>
                  <a:cubicBezTo>
                    <a:pt x="487529" y="622483"/>
                    <a:pt x="499470" y="610628"/>
                    <a:pt x="499522" y="595951"/>
                  </a:cubicBezTo>
                  <a:cubicBezTo>
                    <a:pt x="499522" y="595919"/>
                    <a:pt x="499522" y="595888"/>
                    <a:pt x="499522" y="595856"/>
                  </a:cubicBezTo>
                  <a:cubicBezTo>
                    <a:pt x="499523" y="581216"/>
                    <a:pt x="487683" y="569334"/>
                    <a:pt x="473043" y="569281"/>
                  </a:cubicBezTo>
                  <a:close/>
                  <a:moveTo>
                    <a:pt x="472853" y="540611"/>
                  </a:moveTo>
                  <a:cubicBezTo>
                    <a:pt x="503311" y="540559"/>
                    <a:pt x="528045" y="565207"/>
                    <a:pt x="528097" y="595666"/>
                  </a:cubicBezTo>
                  <a:cubicBezTo>
                    <a:pt x="528098" y="595729"/>
                    <a:pt x="528098" y="595792"/>
                    <a:pt x="528097" y="595856"/>
                  </a:cubicBezTo>
                  <a:cubicBezTo>
                    <a:pt x="528045" y="626240"/>
                    <a:pt x="503427" y="650858"/>
                    <a:pt x="473043" y="650910"/>
                  </a:cubicBezTo>
                  <a:cubicBezTo>
                    <a:pt x="442585" y="650963"/>
                    <a:pt x="417851" y="626314"/>
                    <a:pt x="417798" y="595856"/>
                  </a:cubicBezTo>
                  <a:cubicBezTo>
                    <a:pt x="417746" y="565398"/>
                    <a:pt x="442394" y="540664"/>
                    <a:pt x="472853" y="540611"/>
                  </a:cubicBezTo>
                  <a:close/>
                  <a:moveTo>
                    <a:pt x="460851" y="379257"/>
                  </a:moveTo>
                  <a:lnTo>
                    <a:pt x="460851" y="396307"/>
                  </a:lnTo>
                  <a:cubicBezTo>
                    <a:pt x="460851" y="404197"/>
                    <a:pt x="454455" y="410594"/>
                    <a:pt x="446564" y="410594"/>
                  </a:cubicBezTo>
                  <a:lnTo>
                    <a:pt x="422370" y="410594"/>
                  </a:lnTo>
                  <a:lnTo>
                    <a:pt x="422370" y="424310"/>
                  </a:lnTo>
                  <a:lnTo>
                    <a:pt x="446564" y="424310"/>
                  </a:lnTo>
                  <a:cubicBezTo>
                    <a:pt x="454455" y="424310"/>
                    <a:pt x="460851" y="430707"/>
                    <a:pt x="460851" y="438598"/>
                  </a:cubicBezTo>
                  <a:lnTo>
                    <a:pt x="460851" y="507273"/>
                  </a:lnTo>
                  <a:cubicBezTo>
                    <a:pt x="460853" y="513572"/>
                    <a:pt x="456703" y="519118"/>
                    <a:pt x="450660" y="520894"/>
                  </a:cubicBezTo>
                  <a:cubicBezTo>
                    <a:pt x="409215" y="533230"/>
                    <a:pt x="385618" y="576827"/>
                    <a:pt x="397954" y="618272"/>
                  </a:cubicBezTo>
                  <a:cubicBezTo>
                    <a:pt x="410290" y="659716"/>
                    <a:pt x="453887" y="683313"/>
                    <a:pt x="495332" y="670978"/>
                  </a:cubicBezTo>
                  <a:cubicBezTo>
                    <a:pt x="536776" y="658642"/>
                    <a:pt x="560373" y="615044"/>
                    <a:pt x="548038" y="573600"/>
                  </a:cubicBezTo>
                  <a:cubicBezTo>
                    <a:pt x="540495" y="548259"/>
                    <a:pt x="520673" y="528436"/>
                    <a:pt x="495332" y="520894"/>
                  </a:cubicBezTo>
                  <a:cubicBezTo>
                    <a:pt x="489288" y="519118"/>
                    <a:pt x="485138" y="513572"/>
                    <a:pt x="485140" y="507273"/>
                  </a:cubicBezTo>
                  <a:lnTo>
                    <a:pt x="485140" y="379257"/>
                  </a:lnTo>
                  <a:close/>
                  <a:moveTo>
                    <a:pt x="446564" y="350682"/>
                  </a:moveTo>
                  <a:lnTo>
                    <a:pt x="499428" y="350682"/>
                  </a:lnTo>
                  <a:cubicBezTo>
                    <a:pt x="507318" y="350682"/>
                    <a:pt x="513715" y="357079"/>
                    <a:pt x="513715" y="364970"/>
                  </a:cubicBezTo>
                  <a:lnTo>
                    <a:pt x="513715" y="497176"/>
                  </a:lnTo>
                  <a:cubicBezTo>
                    <a:pt x="568214" y="519701"/>
                    <a:pt x="594134" y="582141"/>
                    <a:pt x="571609" y="636640"/>
                  </a:cubicBezTo>
                  <a:cubicBezTo>
                    <a:pt x="555118" y="676542"/>
                    <a:pt x="516219" y="702585"/>
                    <a:pt x="473043" y="702631"/>
                  </a:cubicBezTo>
                  <a:cubicBezTo>
                    <a:pt x="414073" y="702621"/>
                    <a:pt x="366276" y="654808"/>
                    <a:pt x="366286" y="595838"/>
                  </a:cubicBezTo>
                  <a:cubicBezTo>
                    <a:pt x="366293" y="552628"/>
                    <a:pt x="392343" y="513681"/>
                    <a:pt x="432276" y="497176"/>
                  </a:cubicBezTo>
                  <a:lnTo>
                    <a:pt x="432276" y="452885"/>
                  </a:lnTo>
                  <a:lnTo>
                    <a:pt x="408464" y="452885"/>
                  </a:lnTo>
                  <a:cubicBezTo>
                    <a:pt x="400573" y="452885"/>
                    <a:pt x="394176" y="446489"/>
                    <a:pt x="394176" y="438598"/>
                  </a:cubicBezTo>
                  <a:lnTo>
                    <a:pt x="394176" y="396307"/>
                  </a:lnTo>
                  <a:cubicBezTo>
                    <a:pt x="394176" y="388416"/>
                    <a:pt x="400573" y="382019"/>
                    <a:pt x="408464" y="382019"/>
                  </a:cubicBezTo>
                  <a:lnTo>
                    <a:pt x="432276" y="382019"/>
                  </a:lnTo>
                  <a:lnTo>
                    <a:pt x="432276" y="364970"/>
                  </a:lnTo>
                  <a:cubicBezTo>
                    <a:pt x="432276" y="357079"/>
                    <a:pt x="438673" y="350682"/>
                    <a:pt x="446564" y="350682"/>
                  </a:cubicBezTo>
                  <a:close/>
                  <a:moveTo>
                    <a:pt x="927576" y="298390"/>
                  </a:moveTo>
                  <a:lnTo>
                    <a:pt x="914908" y="355540"/>
                  </a:lnTo>
                  <a:lnTo>
                    <a:pt x="902818" y="343449"/>
                  </a:lnTo>
                  <a:lnTo>
                    <a:pt x="758489" y="487728"/>
                  </a:lnTo>
                  <a:lnTo>
                    <a:pt x="770604" y="499844"/>
                  </a:lnTo>
                  <a:lnTo>
                    <a:pt x="713454" y="512512"/>
                  </a:lnTo>
                  <a:lnTo>
                    <a:pt x="726027" y="455267"/>
                  </a:lnTo>
                  <a:lnTo>
                    <a:pt x="738283" y="467523"/>
                  </a:lnTo>
                  <a:lnTo>
                    <a:pt x="882612" y="323244"/>
                  </a:lnTo>
                  <a:lnTo>
                    <a:pt x="870331" y="310963"/>
                  </a:lnTo>
                  <a:close/>
                  <a:moveTo>
                    <a:pt x="862997" y="233905"/>
                  </a:moveTo>
                  <a:lnTo>
                    <a:pt x="850424" y="291055"/>
                  </a:lnTo>
                  <a:lnTo>
                    <a:pt x="838248" y="278878"/>
                  </a:lnTo>
                  <a:lnTo>
                    <a:pt x="693944" y="423182"/>
                  </a:lnTo>
                  <a:lnTo>
                    <a:pt x="706120" y="435359"/>
                  </a:lnTo>
                  <a:lnTo>
                    <a:pt x="648970" y="448027"/>
                  </a:lnTo>
                  <a:lnTo>
                    <a:pt x="661543" y="390782"/>
                  </a:lnTo>
                  <a:lnTo>
                    <a:pt x="673738" y="402977"/>
                  </a:lnTo>
                  <a:lnTo>
                    <a:pt x="818042" y="258673"/>
                  </a:lnTo>
                  <a:lnTo>
                    <a:pt x="805847" y="246478"/>
                  </a:lnTo>
                  <a:close/>
                  <a:moveTo>
                    <a:pt x="755872" y="278"/>
                  </a:moveTo>
                  <a:cubicBezTo>
                    <a:pt x="794192" y="-1392"/>
                    <a:pt x="833472" y="4423"/>
                    <a:pt x="871676" y="18655"/>
                  </a:cubicBezTo>
                  <a:cubicBezTo>
                    <a:pt x="959527" y="51380"/>
                    <a:pt x="1026618" y="123879"/>
                    <a:pt x="1052448" y="213999"/>
                  </a:cubicBezTo>
                  <a:cubicBezTo>
                    <a:pt x="1171494" y="229454"/>
                    <a:pt x="1255471" y="338489"/>
                    <a:pt x="1240015" y="457535"/>
                  </a:cubicBezTo>
                  <a:cubicBezTo>
                    <a:pt x="1225979" y="565644"/>
                    <a:pt x="1134032" y="646632"/>
                    <a:pt x="1025016" y="646910"/>
                  </a:cubicBezTo>
                  <a:lnTo>
                    <a:pt x="938474" y="646910"/>
                  </a:lnTo>
                  <a:lnTo>
                    <a:pt x="929434" y="691373"/>
                  </a:lnTo>
                  <a:cubicBezTo>
                    <a:pt x="896369" y="769343"/>
                    <a:pt x="819166" y="824052"/>
                    <a:pt x="729170" y="824169"/>
                  </a:cubicBezTo>
                  <a:lnTo>
                    <a:pt x="580692" y="824169"/>
                  </a:lnTo>
                  <a:lnTo>
                    <a:pt x="575219" y="837382"/>
                  </a:lnTo>
                  <a:cubicBezTo>
                    <a:pt x="566962" y="845638"/>
                    <a:pt x="555556" y="850745"/>
                    <a:pt x="542957" y="850745"/>
                  </a:cubicBezTo>
                  <a:cubicBezTo>
                    <a:pt x="517759" y="850745"/>
                    <a:pt x="497332" y="830318"/>
                    <a:pt x="497332" y="805120"/>
                  </a:cubicBezTo>
                  <a:cubicBezTo>
                    <a:pt x="497332" y="779922"/>
                    <a:pt x="517759" y="759495"/>
                    <a:pt x="542957" y="759495"/>
                  </a:cubicBezTo>
                  <a:cubicBezTo>
                    <a:pt x="555556" y="759495"/>
                    <a:pt x="566962" y="764602"/>
                    <a:pt x="575219" y="772859"/>
                  </a:cubicBezTo>
                  <a:lnTo>
                    <a:pt x="580691" y="786069"/>
                  </a:lnTo>
                  <a:lnTo>
                    <a:pt x="729170" y="786069"/>
                  </a:lnTo>
                  <a:cubicBezTo>
                    <a:pt x="828160" y="785912"/>
                    <a:pt x="908368" y="705704"/>
                    <a:pt x="908526" y="606714"/>
                  </a:cubicBezTo>
                  <a:cubicBezTo>
                    <a:pt x="908676" y="550464"/>
                    <a:pt x="882178" y="497467"/>
                    <a:pt x="837088" y="463839"/>
                  </a:cubicBezTo>
                  <a:lnTo>
                    <a:pt x="835564" y="462505"/>
                  </a:lnTo>
                  <a:lnTo>
                    <a:pt x="832707" y="459838"/>
                  </a:lnTo>
                  <a:lnTo>
                    <a:pt x="858710" y="432025"/>
                  </a:lnTo>
                  <a:lnTo>
                    <a:pt x="860901" y="434025"/>
                  </a:lnTo>
                  <a:cubicBezTo>
                    <a:pt x="915111" y="474889"/>
                    <a:pt x="946881" y="538922"/>
                    <a:pt x="946626" y="606809"/>
                  </a:cubicBezTo>
                  <a:lnTo>
                    <a:pt x="946219" y="608810"/>
                  </a:lnTo>
                  <a:lnTo>
                    <a:pt x="1025016" y="608810"/>
                  </a:lnTo>
                  <a:cubicBezTo>
                    <a:pt x="1123965" y="609411"/>
                    <a:pt x="1204665" y="529684"/>
                    <a:pt x="1205266" y="430736"/>
                  </a:cubicBezTo>
                  <a:cubicBezTo>
                    <a:pt x="1205846" y="335274"/>
                    <a:pt x="1131474" y="256123"/>
                    <a:pt x="1036161" y="250765"/>
                  </a:cubicBezTo>
                  <a:cubicBezTo>
                    <a:pt x="1027781" y="250230"/>
                    <a:pt x="1020739" y="244272"/>
                    <a:pt x="1018825" y="236096"/>
                  </a:cubicBezTo>
                  <a:cubicBezTo>
                    <a:pt x="986075" y="97890"/>
                    <a:pt x="847487" y="12401"/>
                    <a:pt x="709280" y="45152"/>
                  </a:cubicBezTo>
                  <a:cubicBezTo>
                    <a:pt x="646639" y="59995"/>
                    <a:pt x="592649" y="97544"/>
                    <a:pt x="556915" y="149318"/>
                  </a:cubicBezTo>
                  <a:lnTo>
                    <a:pt x="538001" y="185605"/>
                  </a:lnTo>
                  <a:lnTo>
                    <a:pt x="554482" y="188573"/>
                  </a:lnTo>
                  <a:cubicBezTo>
                    <a:pt x="623438" y="208297"/>
                    <a:pt x="682857" y="252444"/>
                    <a:pt x="721645" y="312772"/>
                  </a:cubicBezTo>
                  <a:lnTo>
                    <a:pt x="725074" y="316582"/>
                  </a:lnTo>
                  <a:lnTo>
                    <a:pt x="696499" y="342300"/>
                  </a:lnTo>
                  <a:lnTo>
                    <a:pt x="691832" y="337251"/>
                  </a:lnTo>
                  <a:lnTo>
                    <a:pt x="689832" y="334584"/>
                  </a:lnTo>
                  <a:cubicBezTo>
                    <a:pt x="613644" y="214713"/>
                    <a:pt x="454707" y="179301"/>
                    <a:pt x="334836" y="255489"/>
                  </a:cubicBezTo>
                  <a:cubicBezTo>
                    <a:pt x="278275" y="291438"/>
                    <a:pt x="237982" y="348047"/>
                    <a:pt x="222535" y="413261"/>
                  </a:cubicBezTo>
                  <a:cubicBezTo>
                    <a:pt x="220585" y="421399"/>
                    <a:pt x="213552" y="427311"/>
                    <a:pt x="205200" y="427834"/>
                  </a:cubicBezTo>
                  <a:cubicBezTo>
                    <a:pt x="106407" y="434279"/>
                    <a:pt x="31544" y="519591"/>
                    <a:pt x="37989" y="618384"/>
                  </a:cubicBezTo>
                  <a:cubicBezTo>
                    <a:pt x="44126" y="712454"/>
                    <a:pt x="122074" y="785698"/>
                    <a:pt x="216344" y="785974"/>
                  </a:cubicBezTo>
                  <a:lnTo>
                    <a:pt x="364863" y="785974"/>
                  </a:lnTo>
                  <a:lnTo>
                    <a:pt x="370296" y="772859"/>
                  </a:lnTo>
                  <a:cubicBezTo>
                    <a:pt x="378553" y="764602"/>
                    <a:pt x="389959" y="759495"/>
                    <a:pt x="402558" y="759495"/>
                  </a:cubicBezTo>
                  <a:cubicBezTo>
                    <a:pt x="427756" y="759495"/>
                    <a:pt x="448182" y="779922"/>
                    <a:pt x="448182" y="805120"/>
                  </a:cubicBezTo>
                  <a:cubicBezTo>
                    <a:pt x="448182" y="830318"/>
                    <a:pt x="427756" y="850745"/>
                    <a:pt x="402558" y="850745"/>
                  </a:cubicBezTo>
                  <a:cubicBezTo>
                    <a:pt x="389959" y="850745"/>
                    <a:pt x="378553" y="845638"/>
                    <a:pt x="370296" y="837382"/>
                  </a:cubicBezTo>
                  <a:lnTo>
                    <a:pt x="364823" y="824169"/>
                  </a:lnTo>
                  <a:lnTo>
                    <a:pt x="216344" y="824169"/>
                  </a:lnTo>
                  <a:cubicBezTo>
                    <a:pt x="96301" y="823608"/>
                    <a:pt x="-559" y="725839"/>
                    <a:pt x="2" y="605795"/>
                  </a:cubicBezTo>
                  <a:cubicBezTo>
                    <a:pt x="511" y="496951"/>
                    <a:pt x="81449" y="405265"/>
                    <a:pt x="189388" y="391258"/>
                  </a:cubicBezTo>
                  <a:cubicBezTo>
                    <a:pt x="228630" y="254068"/>
                    <a:pt x="358683" y="167443"/>
                    <a:pt x="495619" y="177975"/>
                  </a:cubicBezTo>
                  <a:lnTo>
                    <a:pt x="498668" y="178524"/>
                  </a:lnTo>
                  <a:lnTo>
                    <a:pt x="518297" y="138611"/>
                  </a:lnTo>
                  <a:cubicBezTo>
                    <a:pt x="570275" y="55413"/>
                    <a:pt x="660073" y="4454"/>
                    <a:pt x="755872" y="278"/>
                  </a:cubicBezTo>
                  <a:close/>
                </a:path>
              </a:pathLst>
            </a:custGeom>
            <a:solidFill>
              <a:srgbClr val="44546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+mn-ea"/>
                <a:cs typeface="+mn-cs"/>
              </a:endParaRPr>
            </a:p>
          </p:txBody>
        </p:sp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id="{38DDD0AC-B9AC-4B72-B5A3-6A0BCA5D6CCF}"/>
                </a:ext>
              </a:extLst>
            </p:cNvPr>
            <p:cNvGrpSpPr/>
            <p:nvPr/>
          </p:nvGrpSpPr>
          <p:grpSpPr>
            <a:xfrm>
              <a:off x="3315598" y="1586725"/>
              <a:ext cx="1098480" cy="173310"/>
              <a:chOff x="8770572" y="2013444"/>
              <a:chExt cx="1040881" cy="251763"/>
            </a:xfrm>
            <a:noFill/>
          </p:grpSpPr>
          <p:sp>
            <p:nvSpPr>
              <p:cNvPr id="324" name="对角圆角矩形 90">
                <a:extLst>
                  <a:ext uri="{FF2B5EF4-FFF2-40B4-BE49-F238E27FC236}">
                    <a16:creationId xmlns:a16="http://schemas.microsoft.com/office/drawing/2014/main" id="{648CEAFE-F1CE-4727-8C43-4F77F1CB54C6}"/>
                  </a:ext>
                </a:extLst>
              </p:cNvPr>
              <p:cNvSpPr/>
              <p:nvPr/>
            </p:nvSpPr>
            <p:spPr>
              <a:xfrm>
                <a:off x="8770572" y="2013444"/>
                <a:ext cx="1040881" cy="251763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 w="1270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endParaRPr>
              </a:p>
            </p:txBody>
          </p:sp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70105BEF-942B-41D5-90A1-ECDE0D9C28C3}"/>
                  </a:ext>
                </a:extLst>
              </p:cNvPr>
              <p:cNvSpPr txBox="1"/>
              <p:nvPr/>
            </p:nvSpPr>
            <p:spPr>
              <a:xfrm>
                <a:off x="8847494" y="2058534"/>
                <a:ext cx="861890" cy="1549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加密算法配置</a:t>
                </a:r>
              </a:p>
            </p:txBody>
          </p:sp>
        </p:grpSp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EAAAA360-D1EA-405D-951D-EFBB0A4F7988}"/>
                </a:ext>
              </a:extLst>
            </p:cNvPr>
            <p:cNvGrpSpPr/>
            <p:nvPr/>
          </p:nvGrpSpPr>
          <p:grpSpPr>
            <a:xfrm>
              <a:off x="3315598" y="1775338"/>
              <a:ext cx="1098480" cy="173310"/>
              <a:chOff x="8770572" y="2409305"/>
              <a:chExt cx="1040881" cy="251763"/>
            </a:xfrm>
            <a:noFill/>
          </p:grpSpPr>
          <p:sp>
            <p:nvSpPr>
              <p:cNvPr id="322" name="对角圆角矩形 92">
                <a:extLst>
                  <a:ext uri="{FF2B5EF4-FFF2-40B4-BE49-F238E27FC236}">
                    <a16:creationId xmlns:a16="http://schemas.microsoft.com/office/drawing/2014/main" id="{32FBEBF6-FBF4-42AD-9909-CD62F05008E8}"/>
                  </a:ext>
                </a:extLst>
              </p:cNvPr>
              <p:cNvSpPr/>
              <p:nvPr/>
            </p:nvSpPr>
            <p:spPr>
              <a:xfrm>
                <a:off x="8770572" y="2409305"/>
                <a:ext cx="1040881" cy="251763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 w="1270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endParaRPr>
              </a:p>
            </p:txBody>
          </p:sp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C2E4B2E2-FA1C-4626-B0AC-12E437DAFC75}"/>
                  </a:ext>
                </a:extLst>
              </p:cNvPr>
              <p:cNvSpPr txBox="1"/>
              <p:nvPr/>
            </p:nvSpPr>
            <p:spPr>
              <a:xfrm>
                <a:off x="8847494" y="2454395"/>
                <a:ext cx="861890" cy="1549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签名算法配置</a:t>
                </a:r>
              </a:p>
            </p:txBody>
          </p:sp>
        </p:grpSp>
        <p:grpSp>
          <p:nvGrpSpPr>
            <p:cNvPr id="264" name="组合 263">
              <a:extLst>
                <a:ext uri="{FF2B5EF4-FFF2-40B4-BE49-F238E27FC236}">
                  <a16:creationId xmlns:a16="http://schemas.microsoft.com/office/drawing/2014/main" id="{AEE4B1E1-6DBD-47FB-A53E-43AA961B81ED}"/>
                </a:ext>
              </a:extLst>
            </p:cNvPr>
            <p:cNvGrpSpPr/>
            <p:nvPr/>
          </p:nvGrpSpPr>
          <p:grpSpPr>
            <a:xfrm>
              <a:off x="3315598" y="1963951"/>
              <a:ext cx="1098480" cy="173310"/>
              <a:chOff x="8770572" y="2728682"/>
              <a:chExt cx="1040881" cy="251763"/>
            </a:xfrm>
            <a:noFill/>
          </p:grpSpPr>
          <p:sp>
            <p:nvSpPr>
              <p:cNvPr id="320" name="对角圆角矩形 94">
                <a:extLst>
                  <a:ext uri="{FF2B5EF4-FFF2-40B4-BE49-F238E27FC236}">
                    <a16:creationId xmlns:a16="http://schemas.microsoft.com/office/drawing/2014/main" id="{D3F96F40-4C6B-44C0-A6A9-6CD185493C4B}"/>
                  </a:ext>
                </a:extLst>
              </p:cNvPr>
              <p:cNvSpPr/>
              <p:nvPr/>
            </p:nvSpPr>
            <p:spPr>
              <a:xfrm>
                <a:off x="8770572" y="2728682"/>
                <a:ext cx="1040881" cy="251763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 w="1270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endParaRPr>
              </a:p>
            </p:txBody>
          </p:sp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05871D75-0620-4836-A063-07342B34571D}"/>
                  </a:ext>
                </a:extLst>
              </p:cNvPr>
              <p:cNvSpPr txBox="1"/>
              <p:nvPr/>
            </p:nvSpPr>
            <p:spPr>
              <a:xfrm>
                <a:off x="8847494" y="2773772"/>
                <a:ext cx="861890" cy="1549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哈希算法配置</a:t>
                </a:r>
              </a:p>
            </p:txBody>
          </p:sp>
        </p:grpSp>
        <p:grpSp>
          <p:nvGrpSpPr>
            <p:cNvPr id="265" name="组合 264">
              <a:extLst>
                <a:ext uri="{FF2B5EF4-FFF2-40B4-BE49-F238E27FC236}">
                  <a16:creationId xmlns:a16="http://schemas.microsoft.com/office/drawing/2014/main" id="{98939540-C2B9-44AC-A35D-49B95F56103A}"/>
                </a:ext>
              </a:extLst>
            </p:cNvPr>
            <p:cNvGrpSpPr/>
            <p:nvPr/>
          </p:nvGrpSpPr>
          <p:grpSpPr>
            <a:xfrm>
              <a:off x="3315598" y="2152564"/>
              <a:ext cx="1098480" cy="173310"/>
              <a:chOff x="8770572" y="3050914"/>
              <a:chExt cx="1040881" cy="251763"/>
            </a:xfrm>
            <a:noFill/>
          </p:grpSpPr>
          <p:sp>
            <p:nvSpPr>
              <p:cNvPr id="318" name="对角圆角矩形 96">
                <a:extLst>
                  <a:ext uri="{FF2B5EF4-FFF2-40B4-BE49-F238E27FC236}">
                    <a16:creationId xmlns:a16="http://schemas.microsoft.com/office/drawing/2014/main" id="{28726273-4A5F-4545-ACC5-3BF94B787658}"/>
                  </a:ext>
                </a:extLst>
              </p:cNvPr>
              <p:cNvSpPr/>
              <p:nvPr/>
            </p:nvSpPr>
            <p:spPr>
              <a:xfrm>
                <a:off x="8770572" y="3050914"/>
                <a:ext cx="1040881" cy="251763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 w="1270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endParaRPr>
              </a:p>
            </p:txBody>
          </p:sp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051DD191-326B-4878-91FF-DF1AD1EB1C8B}"/>
                  </a:ext>
                </a:extLst>
              </p:cNvPr>
              <p:cNvSpPr txBox="1"/>
              <p:nvPr/>
            </p:nvSpPr>
            <p:spPr>
              <a:xfrm>
                <a:off x="8847494" y="3096004"/>
                <a:ext cx="861890" cy="18072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…</a:t>
                </a:r>
                <a:endParaRPr kumimoji="1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66" name="下箭头 102">
              <a:extLst>
                <a:ext uri="{FF2B5EF4-FFF2-40B4-BE49-F238E27FC236}">
                  <a16:creationId xmlns:a16="http://schemas.microsoft.com/office/drawing/2014/main" id="{D77B6513-644D-44B6-824D-F07D65AD62A1}"/>
                </a:ext>
              </a:extLst>
            </p:cNvPr>
            <p:cNvSpPr/>
            <p:nvPr/>
          </p:nvSpPr>
          <p:spPr>
            <a:xfrm>
              <a:off x="1982076" y="2111483"/>
              <a:ext cx="130002" cy="270231"/>
            </a:xfrm>
            <a:prstGeom prst="downArrow">
              <a:avLst/>
            </a:prstGeom>
            <a:solidFill>
              <a:srgbClr val="E7E6E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67" name="下箭头 103">
              <a:extLst>
                <a:ext uri="{FF2B5EF4-FFF2-40B4-BE49-F238E27FC236}">
                  <a16:creationId xmlns:a16="http://schemas.microsoft.com/office/drawing/2014/main" id="{5425CC3C-F2EB-43C6-9464-E235CD39A181}"/>
                </a:ext>
              </a:extLst>
            </p:cNvPr>
            <p:cNvSpPr/>
            <p:nvPr/>
          </p:nvSpPr>
          <p:spPr>
            <a:xfrm rot="5400000" flipH="1">
              <a:off x="2473526" y="1583042"/>
              <a:ext cx="84798" cy="506057"/>
            </a:xfrm>
            <a:prstGeom prst="downArrow">
              <a:avLst/>
            </a:prstGeom>
            <a:solidFill>
              <a:srgbClr val="E7E6E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A831F081-0E95-4208-99CC-F4EFBBD66EE5}"/>
                </a:ext>
              </a:extLst>
            </p:cNvPr>
            <p:cNvSpPr txBox="1"/>
            <p:nvPr/>
          </p:nvSpPr>
          <p:spPr>
            <a:xfrm>
              <a:off x="2243402" y="1931429"/>
              <a:ext cx="567612" cy="1421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配置加载</a:t>
              </a:r>
            </a:p>
          </p:txBody>
        </p:sp>
        <p:sp>
          <p:nvSpPr>
            <p:cNvPr id="269" name="下箭头 106">
              <a:extLst>
                <a:ext uri="{FF2B5EF4-FFF2-40B4-BE49-F238E27FC236}">
                  <a16:creationId xmlns:a16="http://schemas.microsoft.com/office/drawing/2014/main" id="{342AAC49-086F-437D-84DC-6E4D534764FE}"/>
                </a:ext>
              </a:extLst>
            </p:cNvPr>
            <p:cNvSpPr/>
            <p:nvPr/>
          </p:nvSpPr>
          <p:spPr>
            <a:xfrm rot="5400000" flipH="1">
              <a:off x="4716085" y="1674751"/>
              <a:ext cx="84798" cy="506057"/>
            </a:xfrm>
            <a:prstGeom prst="downArrow">
              <a:avLst/>
            </a:prstGeom>
            <a:solidFill>
              <a:srgbClr val="E7E6E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70" name="文本框 269">
              <a:extLst>
                <a:ext uri="{FF2B5EF4-FFF2-40B4-BE49-F238E27FC236}">
                  <a16:creationId xmlns:a16="http://schemas.microsoft.com/office/drawing/2014/main" id="{C4E454C5-449E-4305-BAFB-04E01DF53F5A}"/>
                </a:ext>
              </a:extLst>
            </p:cNvPr>
            <p:cNvSpPr txBox="1"/>
            <p:nvPr/>
          </p:nvSpPr>
          <p:spPr>
            <a:xfrm>
              <a:off x="4592726" y="1977833"/>
              <a:ext cx="283806" cy="1421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</a:t>
              </a:r>
            </a:p>
          </p:txBody>
        </p:sp>
        <p:sp>
          <p:nvSpPr>
            <p:cNvPr id="271" name="86aded80-474f-4eee-9c37-b5e483aa0680">
              <a:extLst>
                <a:ext uri="{FF2B5EF4-FFF2-40B4-BE49-F238E27FC236}">
                  <a16:creationId xmlns:a16="http://schemas.microsoft.com/office/drawing/2014/main" id="{BF216EBB-2333-4D4C-AF38-094F041DAC10}"/>
                </a:ext>
              </a:extLst>
            </p:cNvPr>
            <p:cNvSpPr/>
            <p:nvPr/>
          </p:nvSpPr>
          <p:spPr>
            <a:xfrm>
              <a:off x="5099684" y="1806377"/>
              <a:ext cx="486196" cy="306578"/>
            </a:xfrm>
            <a:custGeom>
              <a:avLst/>
              <a:gdLst>
                <a:gd name="connsiteX0" fmla="*/ 660758 w 1278954"/>
                <a:gd name="connsiteY0" fmla="*/ 1017461 h 1236367"/>
                <a:gd name="connsiteX1" fmla="*/ 699170 w 1278954"/>
                <a:gd name="connsiteY1" fmla="*/ 1031503 h 1236367"/>
                <a:gd name="connsiteX2" fmla="*/ 710449 w 1278954"/>
                <a:gd name="connsiteY2" fmla="*/ 1046797 h 1236367"/>
                <a:gd name="connsiteX3" fmla="*/ 751722 w 1278954"/>
                <a:gd name="connsiteY3" fmla="*/ 1046797 h 1236367"/>
                <a:gd name="connsiteX4" fmla="*/ 774258 w 1278954"/>
                <a:gd name="connsiteY4" fmla="*/ 1072362 h 1236367"/>
                <a:gd name="connsiteX5" fmla="*/ 751722 w 1278954"/>
                <a:gd name="connsiteY5" fmla="*/ 1094899 h 1236367"/>
                <a:gd name="connsiteX6" fmla="*/ 709798 w 1278954"/>
                <a:gd name="connsiteY6" fmla="*/ 1094899 h 1236367"/>
                <a:gd name="connsiteX7" fmla="*/ 702360 w 1278954"/>
                <a:gd name="connsiteY7" fmla="*/ 1107005 h 1236367"/>
                <a:gd name="connsiteX8" fmla="*/ 665269 w 1278954"/>
                <a:gd name="connsiteY8" fmla="*/ 1124237 h 1236367"/>
                <a:gd name="connsiteX9" fmla="*/ 660758 w 1278954"/>
                <a:gd name="connsiteY9" fmla="*/ 1124237 h 1236367"/>
                <a:gd name="connsiteX10" fmla="*/ 607228 w 1278954"/>
                <a:gd name="connsiteY10" fmla="*/ 1070801 h 1236367"/>
                <a:gd name="connsiteX11" fmla="*/ 660758 w 1278954"/>
                <a:gd name="connsiteY11" fmla="*/ 1017461 h 1236367"/>
                <a:gd name="connsiteX12" fmla="*/ 1016517 w 1278954"/>
                <a:gd name="connsiteY12" fmla="*/ 883920 h 1236367"/>
                <a:gd name="connsiteX13" fmla="*/ 925744 w 1278954"/>
                <a:gd name="connsiteY13" fmla="*/ 974693 h 1236367"/>
                <a:gd name="connsiteX14" fmla="*/ 1016517 w 1278954"/>
                <a:gd name="connsiteY14" fmla="*/ 1065467 h 1236367"/>
                <a:gd name="connsiteX15" fmla="*/ 1107291 w 1278954"/>
                <a:gd name="connsiteY15" fmla="*/ 974693 h 1236367"/>
                <a:gd name="connsiteX16" fmla="*/ 1016517 w 1278954"/>
                <a:gd name="connsiteY16" fmla="*/ 883920 h 1236367"/>
                <a:gd name="connsiteX17" fmla="*/ 1016517 w 1278954"/>
                <a:gd name="connsiteY17" fmla="*/ 835819 h 1236367"/>
                <a:gd name="connsiteX18" fmla="*/ 1155392 w 1278954"/>
                <a:gd name="connsiteY18" fmla="*/ 974693 h 1236367"/>
                <a:gd name="connsiteX19" fmla="*/ 1016517 w 1278954"/>
                <a:gd name="connsiteY19" fmla="*/ 1113568 h 1236367"/>
                <a:gd name="connsiteX20" fmla="*/ 877643 w 1278954"/>
                <a:gd name="connsiteY20" fmla="*/ 974693 h 1236367"/>
                <a:gd name="connsiteX21" fmla="*/ 1016517 w 1278954"/>
                <a:gd name="connsiteY21" fmla="*/ 835819 h 1236367"/>
                <a:gd name="connsiteX22" fmla="*/ 994419 w 1278954"/>
                <a:gd name="connsiteY22" fmla="*/ 761048 h 1236367"/>
                <a:gd name="connsiteX23" fmla="*/ 994419 w 1278954"/>
                <a:gd name="connsiteY23" fmla="*/ 801148 h 1236367"/>
                <a:gd name="connsiteX24" fmla="*/ 975369 w 1278954"/>
                <a:gd name="connsiteY24" fmla="*/ 822484 h 1236367"/>
                <a:gd name="connsiteX25" fmla="*/ 937840 w 1278954"/>
                <a:gd name="connsiteY25" fmla="*/ 838486 h 1236367"/>
                <a:gd name="connsiteX26" fmla="*/ 908503 w 1278954"/>
                <a:gd name="connsiteY26" fmla="*/ 833152 h 1236367"/>
                <a:gd name="connsiteX27" fmla="*/ 893644 w 1278954"/>
                <a:gd name="connsiteY27" fmla="*/ 817245 h 1236367"/>
                <a:gd name="connsiteX28" fmla="*/ 882976 w 1278954"/>
                <a:gd name="connsiteY28" fmla="*/ 806577 h 1236367"/>
                <a:gd name="connsiteX29" fmla="*/ 850877 w 1278954"/>
                <a:gd name="connsiteY29" fmla="*/ 838581 h 1236367"/>
                <a:gd name="connsiteX30" fmla="*/ 864212 w 1278954"/>
                <a:gd name="connsiteY30" fmla="*/ 849249 h 1236367"/>
                <a:gd name="connsiteX31" fmla="*/ 880309 w 1278954"/>
                <a:gd name="connsiteY31" fmla="*/ 894684 h 1236367"/>
                <a:gd name="connsiteX32" fmla="*/ 864022 w 1278954"/>
                <a:gd name="connsiteY32" fmla="*/ 931545 h 1236367"/>
                <a:gd name="connsiteX33" fmla="*/ 839923 w 1278954"/>
                <a:gd name="connsiteY33" fmla="*/ 950595 h 1236367"/>
                <a:gd name="connsiteX34" fmla="*/ 802490 w 1278954"/>
                <a:gd name="connsiteY34" fmla="*/ 950595 h 1236367"/>
                <a:gd name="connsiteX35" fmla="*/ 802490 w 1278954"/>
                <a:gd name="connsiteY35" fmla="*/ 993267 h 1236367"/>
                <a:gd name="connsiteX36" fmla="*/ 837256 w 1278954"/>
                <a:gd name="connsiteY36" fmla="*/ 993267 h 1236367"/>
                <a:gd name="connsiteX37" fmla="*/ 861355 w 1278954"/>
                <a:gd name="connsiteY37" fmla="*/ 1012317 h 1236367"/>
                <a:gd name="connsiteX38" fmla="*/ 877452 w 1278954"/>
                <a:gd name="connsiteY38" fmla="*/ 1052418 h 1236367"/>
                <a:gd name="connsiteX39" fmla="*/ 872023 w 1278954"/>
                <a:gd name="connsiteY39" fmla="*/ 1084422 h 1236367"/>
                <a:gd name="connsiteX40" fmla="*/ 858688 w 1278954"/>
                <a:gd name="connsiteY40" fmla="*/ 1095185 h 1236367"/>
                <a:gd name="connsiteX41" fmla="*/ 848020 w 1278954"/>
                <a:gd name="connsiteY41" fmla="*/ 1108520 h 1236367"/>
                <a:gd name="connsiteX42" fmla="*/ 880119 w 1278954"/>
                <a:gd name="connsiteY42" fmla="*/ 1140524 h 1236367"/>
                <a:gd name="connsiteX43" fmla="*/ 890787 w 1278954"/>
                <a:gd name="connsiteY43" fmla="*/ 1127189 h 1236367"/>
                <a:gd name="connsiteX44" fmla="*/ 904122 w 1278954"/>
                <a:gd name="connsiteY44" fmla="*/ 1113854 h 1236367"/>
                <a:gd name="connsiteX45" fmla="*/ 933554 w 1278954"/>
                <a:gd name="connsiteY45" fmla="*/ 1111187 h 1236367"/>
                <a:gd name="connsiteX46" fmla="*/ 973654 w 1278954"/>
                <a:gd name="connsiteY46" fmla="*/ 1127189 h 1236367"/>
                <a:gd name="connsiteX47" fmla="*/ 992704 w 1278954"/>
                <a:gd name="connsiteY47" fmla="*/ 1151192 h 1236367"/>
                <a:gd name="connsiteX48" fmla="*/ 992704 w 1278954"/>
                <a:gd name="connsiteY48" fmla="*/ 1188720 h 1236367"/>
                <a:gd name="connsiteX49" fmla="*/ 1035376 w 1278954"/>
                <a:gd name="connsiteY49" fmla="*/ 1188720 h 1236367"/>
                <a:gd name="connsiteX50" fmla="*/ 1035376 w 1278954"/>
                <a:gd name="connsiteY50" fmla="*/ 1150620 h 1236367"/>
                <a:gd name="connsiteX51" fmla="*/ 1054426 w 1278954"/>
                <a:gd name="connsiteY51" fmla="*/ 1126617 h 1236367"/>
                <a:gd name="connsiteX52" fmla="*/ 1094527 w 1278954"/>
                <a:gd name="connsiteY52" fmla="*/ 1110615 h 1236367"/>
                <a:gd name="connsiteX53" fmla="*/ 1123959 w 1278954"/>
                <a:gd name="connsiteY53" fmla="*/ 1115949 h 1236367"/>
                <a:gd name="connsiteX54" fmla="*/ 1137294 w 1278954"/>
                <a:gd name="connsiteY54" fmla="*/ 1129284 h 1236367"/>
                <a:gd name="connsiteX55" fmla="*/ 1150724 w 1278954"/>
                <a:gd name="connsiteY55" fmla="*/ 1142619 h 1236367"/>
                <a:gd name="connsiteX56" fmla="*/ 1180156 w 1278954"/>
                <a:gd name="connsiteY56" fmla="*/ 1110615 h 1236367"/>
                <a:gd name="connsiteX57" fmla="*/ 1152915 w 1278954"/>
                <a:gd name="connsiteY57" fmla="*/ 1083945 h 1236367"/>
                <a:gd name="connsiteX58" fmla="*/ 1150248 w 1278954"/>
                <a:gd name="connsiteY58" fmla="*/ 1054608 h 1236367"/>
                <a:gd name="connsiteX59" fmla="*/ 1166250 w 1278954"/>
                <a:gd name="connsiteY59" fmla="*/ 1017270 h 1236367"/>
                <a:gd name="connsiteX60" fmla="*/ 1187681 w 1278954"/>
                <a:gd name="connsiteY60" fmla="*/ 998220 h 1236367"/>
                <a:gd name="connsiteX61" fmla="*/ 1230448 w 1278954"/>
                <a:gd name="connsiteY61" fmla="*/ 998220 h 1236367"/>
                <a:gd name="connsiteX62" fmla="*/ 1230448 w 1278954"/>
                <a:gd name="connsiteY62" fmla="*/ 956025 h 1236367"/>
                <a:gd name="connsiteX63" fmla="*/ 1190348 w 1278954"/>
                <a:gd name="connsiteY63" fmla="*/ 956025 h 1236367"/>
                <a:gd name="connsiteX64" fmla="*/ 1166250 w 1278954"/>
                <a:gd name="connsiteY64" fmla="*/ 936975 h 1236367"/>
                <a:gd name="connsiteX65" fmla="*/ 1150248 w 1278954"/>
                <a:gd name="connsiteY65" fmla="*/ 899637 h 1236367"/>
                <a:gd name="connsiteX66" fmla="*/ 1155582 w 1278954"/>
                <a:gd name="connsiteY66" fmla="*/ 870300 h 1236367"/>
                <a:gd name="connsiteX67" fmla="*/ 1171584 w 1278954"/>
                <a:gd name="connsiteY67" fmla="*/ 854202 h 1236367"/>
                <a:gd name="connsiteX68" fmla="*/ 1185014 w 1278954"/>
                <a:gd name="connsiteY68" fmla="*/ 840867 h 1236367"/>
                <a:gd name="connsiteX69" fmla="*/ 1152915 w 1278954"/>
                <a:gd name="connsiteY69" fmla="*/ 808863 h 1236367"/>
                <a:gd name="connsiteX70" fmla="*/ 1139485 w 1278954"/>
                <a:gd name="connsiteY70" fmla="*/ 822198 h 1236367"/>
                <a:gd name="connsiteX71" fmla="*/ 1139485 w 1278954"/>
                <a:gd name="connsiteY71" fmla="*/ 824865 h 1236367"/>
                <a:gd name="connsiteX72" fmla="*/ 1120435 w 1278954"/>
                <a:gd name="connsiteY72" fmla="*/ 838200 h 1236367"/>
                <a:gd name="connsiteX73" fmla="*/ 1093669 w 1278954"/>
                <a:gd name="connsiteY73" fmla="*/ 840867 h 1236367"/>
                <a:gd name="connsiteX74" fmla="*/ 1058903 w 1278954"/>
                <a:gd name="connsiteY74" fmla="*/ 824865 h 1236367"/>
                <a:gd name="connsiteX75" fmla="*/ 1039853 w 1278954"/>
                <a:gd name="connsiteY75" fmla="*/ 803529 h 1236367"/>
                <a:gd name="connsiteX76" fmla="*/ 1039853 w 1278954"/>
                <a:gd name="connsiteY76" fmla="*/ 761048 h 1236367"/>
                <a:gd name="connsiteX77" fmla="*/ 970701 w 1278954"/>
                <a:gd name="connsiteY77" fmla="*/ 712947 h 1236367"/>
                <a:gd name="connsiteX78" fmla="*/ 970797 w 1278954"/>
                <a:gd name="connsiteY78" fmla="*/ 712947 h 1236367"/>
                <a:gd name="connsiteX79" fmla="*/ 1065094 w 1278954"/>
                <a:gd name="connsiteY79" fmla="*/ 712947 h 1236367"/>
                <a:gd name="connsiteX80" fmla="*/ 1081192 w 1278954"/>
                <a:gd name="connsiteY80" fmla="*/ 721043 h 1236367"/>
                <a:gd name="connsiteX81" fmla="*/ 1089193 w 1278954"/>
                <a:gd name="connsiteY81" fmla="*/ 737045 h 1236367"/>
                <a:gd name="connsiteX82" fmla="*/ 1089193 w 1278954"/>
                <a:gd name="connsiteY82" fmla="*/ 784670 h 1236367"/>
                <a:gd name="connsiteX83" fmla="*/ 1102528 w 1278954"/>
                <a:gd name="connsiteY83" fmla="*/ 790004 h 1236367"/>
                <a:gd name="connsiteX84" fmla="*/ 1107862 w 1278954"/>
                <a:gd name="connsiteY84" fmla="*/ 787337 h 1236367"/>
                <a:gd name="connsiteX85" fmla="*/ 1137294 w 1278954"/>
                <a:gd name="connsiteY85" fmla="*/ 758000 h 1236367"/>
                <a:gd name="connsiteX86" fmla="*/ 1153391 w 1278954"/>
                <a:gd name="connsiteY86" fmla="*/ 752666 h 1236367"/>
                <a:gd name="connsiteX87" fmla="*/ 1169393 w 1278954"/>
                <a:gd name="connsiteY87" fmla="*/ 758000 h 1236367"/>
                <a:gd name="connsiteX88" fmla="*/ 1236068 w 1278954"/>
                <a:gd name="connsiteY88" fmla="*/ 824675 h 1236367"/>
                <a:gd name="connsiteX89" fmla="*/ 1236068 w 1278954"/>
                <a:gd name="connsiteY89" fmla="*/ 856679 h 1236367"/>
                <a:gd name="connsiteX90" fmla="*/ 1206636 w 1278954"/>
                <a:gd name="connsiteY90" fmla="*/ 888778 h 1236367"/>
                <a:gd name="connsiteX91" fmla="*/ 1201302 w 1278954"/>
                <a:gd name="connsiteY91" fmla="*/ 891445 h 1236367"/>
                <a:gd name="connsiteX92" fmla="*/ 1206636 w 1278954"/>
                <a:gd name="connsiteY92" fmla="*/ 907447 h 1236367"/>
                <a:gd name="connsiteX93" fmla="*/ 1254832 w 1278954"/>
                <a:gd name="connsiteY93" fmla="*/ 907447 h 1236367"/>
                <a:gd name="connsiteX94" fmla="*/ 1270834 w 1278954"/>
                <a:gd name="connsiteY94" fmla="*/ 912781 h 1236367"/>
                <a:gd name="connsiteX95" fmla="*/ 1278931 w 1278954"/>
                <a:gd name="connsiteY95" fmla="*/ 931831 h 1236367"/>
                <a:gd name="connsiteX96" fmla="*/ 1278931 w 1278954"/>
                <a:gd name="connsiteY96" fmla="*/ 1022700 h 1236367"/>
                <a:gd name="connsiteX97" fmla="*/ 1254928 w 1278954"/>
                <a:gd name="connsiteY97" fmla="*/ 1046703 h 1236367"/>
                <a:gd name="connsiteX98" fmla="*/ 1254832 w 1278954"/>
                <a:gd name="connsiteY98" fmla="*/ 1046703 h 1236367"/>
                <a:gd name="connsiteX99" fmla="*/ 1206636 w 1278954"/>
                <a:gd name="connsiteY99" fmla="*/ 1046703 h 1236367"/>
                <a:gd name="connsiteX100" fmla="*/ 1201302 w 1278954"/>
                <a:gd name="connsiteY100" fmla="*/ 1062705 h 1236367"/>
                <a:gd name="connsiteX101" fmla="*/ 1203969 w 1278954"/>
                <a:gd name="connsiteY101" fmla="*/ 1065372 h 1236367"/>
                <a:gd name="connsiteX102" fmla="*/ 1233401 w 1278954"/>
                <a:gd name="connsiteY102" fmla="*/ 1094804 h 1236367"/>
                <a:gd name="connsiteX103" fmla="*/ 1233401 w 1278954"/>
                <a:gd name="connsiteY103" fmla="*/ 1129475 h 1236367"/>
                <a:gd name="connsiteX104" fmla="*/ 1166726 w 1278954"/>
                <a:gd name="connsiteY104" fmla="*/ 1193578 h 1236367"/>
                <a:gd name="connsiteX105" fmla="*/ 1150724 w 1278954"/>
                <a:gd name="connsiteY105" fmla="*/ 1201579 h 1236367"/>
                <a:gd name="connsiteX106" fmla="*/ 1131674 w 1278954"/>
                <a:gd name="connsiteY106" fmla="*/ 1193578 h 1236367"/>
                <a:gd name="connsiteX107" fmla="*/ 1102242 w 1278954"/>
                <a:gd name="connsiteY107" fmla="*/ 1164241 h 1236367"/>
                <a:gd name="connsiteX108" fmla="*/ 1102242 w 1278954"/>
                <a:gd name="connsiteY108" fmla="*/ 1161479 h 1236367"/>
                <a:gd name="connsiteX109" fmla="*/ 1099575 w 1278954"/>
                <a:gd name="connsiteY109" fmla="*/ 1161479 h 1236367"/>
                <a:gd name="connsiteX110" fmla="*/ 1083573 w 1278954"/>
                <a:gd name="connsiteY110" fmla="*/ 1169575 h 1236367"/>
                <a:gd name="connsiteX111" fmla="*/ 1083573 w 1278954"/>
                <a:gd name="connsiteY111" fmla="*/ 1212247 h 1236367"/>
                <a:gd name="connsiteX112" fmla="*/ 1059570 w 1278954"/>
                <a:gd name="connsiteY112" fmla="*/ 1236250 h 1236367"/>
                <a:gd name="connsiteX113" fmla="*/ 1059475 w 1278954"/>
                <a:gd name="connsiteY113" fmla="*/ 1236250 h 1236367"/>
                <a:gd name="connsiteX114" fmla="*/ 1059284 w 1278954"/>
                <a:gd name="connsiteY114" fmla="*/ 1236345 h 1236367"/>
                <a:gd name="connsiteX115" fmla="*/ 968320 w 1278954"/>
                <a:gd name="connsiteY115" fmla="*/ 1236345 h 1236367"/>
                <a:gd name="connsiteX116" fmla="*/ 949270 w 1278954"/>
                <a:gd name="connsiteY116" fmla="*/ 1228344 h 1236367"/>
                <a:gd name="connsiteX117" fmla="*/ 943936 w 1278954"/>
                <a:gd name="connsiteY117" fmla="*/ 1212342 h 1236367"/>
                <a:gd name="connsiteX118" fmla="*/ 943936 w 1278954"/>
                <a:gd name="connsiteY118" fmla="*/ 1167003 h 1236367"/>
                <a:gd name="connsiteX119" fmla="*/ 924886 w 1278954"/>
                <a:gd name="connsiteY119" fmla="*/ 1161574 h 1236367"/>
                <a:gd name="connsiteX120" fmla="*/ 895454 w 1278954"/>
                <a:gd name="connsiteY120" fmla="*/ 1191006 h 1236367"/>
                <a:gd name="connsiteX121" fmla="*/ 879452 w 1278954"/>
                <a:gd name="connsiteY121" fmla="*/ 1196340 h 1236367"/>
                <a:gd name="connsiteX122" fmla="*/ 860402 w 1278954"/>
                <a:gd name="connsiteY122" fmla="*/ 1191006 h 1236367"/>
                <a:gd name="connsiteX123" fmla="*/ 796204 w 1278954"/>
                <a:gd name="connsiteY123" fmla="*/ 1124331 h 1236367"/>
                <a:gd name="connsiteX124" fmla="*/ 788203 w 1278954"/>
                <a:gd name="connsiteY124" fmla="*/ 1108329 h 1236367"/>
                <a:gd name="connsiteX125" fmla="*/ 796204 w 1278954"/>
                <a:gd name="connsiteY125" fmla="*/ 1089279 h 1236367"/>
                <a:gd name="connsiteX126" fmla="*/ 826969 w 1278954"/>
                <a:gd name="connsiteY126" fmla="*/ 1060133 h 1236367"/>
                <a:gd name="connsiteX127" fmla="*/ 821635 w 1278954"/>
                <a:gd name="connsiteY127" fmla="*/ 1041083 h 1236367"/>
                <a:gd name="connsiteX128" fmla="*/ 778487 w 1278954"/>
                <a:gd name="connsiteY128" fmla="*/ 1041083 h 1236367"/>
                <a:gd name="connsiteX129" fmla="*/ 754389 w 1278954"/>
                <a:gd name="connsiteY129" fmla="*/ 1017367 h 1236367"/>
                <a:gd name="connsiteX130" fmla="*/ 754389 w 1278954"/>
                <a:gd name="connsiteY130" fmla="*/ 1017270 h 1236367"/>
                <a:gd name="connsiteX131" fmla="*/ 754389 w 1278954"/>
                <a:gd name="connsiteY131" fmla="*/ 926592 h 1236367"/>
                <a:gd name="connsiteX132" fmla="*/ 762390 w 1278954"/>
                <a:gd name="connsiteY132" fmla="*/ 907542 h 1236367"/>
                <a:gd name="connsiteX133" fmla="*/ 778487 w 1278954"/>
                <a:gd name="connsiteY133" fmla="*/ 902970 h 1236367"/>
                <a:gd name="connsiteX134" fmla="*/ 823921 w 1278954"/>
                <a:gd name="connsiteY134" fmla="*/ 902970 h 1236367"/>
                <a:gd name="connsiteX135" fmla="*/ 829255 w 1278954"/>
                <a:gd name="connsiteY135" fmla="*/ 886968 h 1236367"/>
                <a:gd name="connsiteX136" fmla="*/ 829255 w 1278954"/>
                <a:gd name="connsiteY136" fmla="*/ 883920 h 1236367"/>
                <a:gd name="connsiteX137" fmla="*/ 799823 w 1278954"/>
                <a:gd name="connsiteY137" fmla="*/ 854488 h 1236367"/>
                <a:gd name="connsiteX138" fmla="*/ 799823 w 1278954"/>
                <a:gd name="connsiteY138" fmla="*/ 819817 h 1236367"/>
                <a:gd name="connsiteX139" fmla="*/ 866498 w 1278954"/>
                <a:gd name="connsiteY139" fmla="*/ 755714 h 1236367"/>
                <a:gd name="connsiteX140" fmla="*/ 894644 w 1278954"/>
                <a:gd name="connsiteY140" fmla="*/ 751761 h 1236367"/>
                <a:gd name="connsiteX141" fmla="*/ 898597 w 1278954"/>
                <a:gd name="connsiteY141" fmla="*/ 755714 h 1236367"/>
                <a:gd name="connsiteX142" fmla="*/ 933364 w 1278954"/>
                <a:gd name="connsiteY142" fmla="*/ 787718 h 1236367"/>
                <a:gd name="connsiteX143" fmla="*/ 946794 w 1278954"/>
                <a:gd name="connsiteY143" fmla="*/ 782384 h 1236367"/>
                <a:gd name="connsiteX144" fmla="*/ 946794 w 1278954"/>
                <a:gd name="connsiteY144" fmla="*/ 737045 h 1236367"/>
                <a:gd name="connsiteX145" fmla="*/ 970701 w 1278954"/>
                <a:gd name="connsiteY145" fmla="*/ 712947 h 1236367"/>
                <a:gd name="connsiteX146" fmla="*/ 288998 w 1278954"/>
                <a:gd name="connsiteY146" fmla="*/ 48101 h 1236367"/>
                <a:gd name="connsiteX147" fmla="*/ 116786 w 1278954"/>
                <a:gd name="connsiteY147" fmla="*/ 220313 h 1236367"/>
                <a:gd name="connsiteX148" fmla="*/ 288998 w 1278954"/>
                <a:gd name="connsiteY148" fmla="*/ 392525 h 1236367"/>
                <a:gd name="connsiteX149" fmla="*/ 311534 w 1278954"/>
                <a:gd name="connsiteY149" fmla="*/ 418090 h 1236367"/>
                <a:gd name="connsiteX150" fmla="*/ 304524 w 1278954"/>
                <a:gd name="connsiteY150" fmla="*/ 433615 h 1236367"/>
                <a:gd name="connsiteX151" fmla="*/ 304524 w 1278954"/>
                <a:gd name="connsiteY151" fmla="*/ 433616 h 1236367"/>
                <a:gd name="connsiteX152" fmla="*/ 304523 w 1278954"/>
                <a:gd name="connsiteY152" fmla="*/ 433616 h 1236367"/>
                <a:gd name="connsiteX153" fmla="*/ 288998 w 1278954"/>
                <a:gd name="connsiteY153" fmla="*/ 440627 h 1236367"/>
                <a:gd name="connsiteX154" fmla="*/ 48208 w 1278954"/>
                <a:gd name="connsiteY154" fmla="*/ 678938 h 1236367"/>
                <a:gd name="connsiteX155" fmla="*/ 48206 w 1278954"/>
                <a:gd name="connsiteY155" fmla="*/ 680942 h 1236367"/>
                <a:gd name="connsiteX156" fmla="*/ 48206 w 1278954"/>
                <a:gd name="connsiteY156" fmla="*/ 680943 h 1236367"/>
                <a:gd name="connsiteX157" fmla="*/ 48206 w 1278954"/>
                <a:gd name="connsiteY157" fmla="*/ 1009365 h 1236367"/>
                <a:gd name="connsiteX158" fmla="*/ 83901 w 1278954"/>
                <a:gd name="connsiteY158" fmla="*/ 1046800 h 1236367"/>
                <a:gd name="connsiteX159" fmla="*/ 85734 w 1278954"/>
                <a:gd name="connsiteY159" fmla="*/ 1046798 h 1236367"/>
                <a:gd name="connsiteX160" fmla="*/ 291665 w 1278954"/>
                <a:gd name="connsiteY160" fmla="*/ 1046798 h 1236367"/>
                <a:gd name="connsiteX161" fmla="*/ 291665 w 1278954"/>
                <a:gd name="connsiteY161" fmla="*/ 680943 h 1236367"/>
                <a:gd name="connsiteX162" fmla="*/ 291665 w 1278954"/>
                <a:gd name="connsiteY162" fmla="*/ 680942 h 1236367"/>
                <a:gd name="connsiteX163" fmla="*/ 433397 w 1278954"/>
                <a:gd name="connsiteY163" fmla="*/ 432626 h 1236367"/>
                <a:gd name="connsiteX164" fmla="*/ 413484 w 1278954"/>
                <a:gd name="connsiteY164" fmla="*/ 121153 h 1236367"/>
                <a:gd name="connsiteX165" fmla="*/ 428268 w 1278954"/>
                <a:gd name="connsiteY165" fmla="*/ 109913 h 1236367"/>
                <a:gd name="connsiteX166" fmla="*/ 418285 w 1278954"/>
                <a:gd name="connsiteY166" fmla="*/ 105159 h 1236367"/>
                <a:gd name="connsiteX167" fmla="*/ 417395 w 1278954"/>
                <a:gd name="connsiteY167" fmla="*/ 104108 h 1236367"/>
                <a:gd name="connsiteX168" fmla="*/ 288998 w 1278954"/>
                <a:gd name="connsiteY168" fmla="*/ 48101 h 1236367"/>
                <a:gd name="connsiteX169" fmla="*/ 288998 w 1278954"/>
                <a:gd name="connsiteY169" fmla="*/ 0 h 1236367"/>
                <a:gd name="connsiteX170" fmla="*/ 452161 w 1278954"/>
                <a:gd name="connsiteY170" fmla="*/ 72104 h 1236367"/>
                <a:gd name="connsiteX171" fmla="*/ 457202 w 1278954"/>
                <a:gd name="connsiteY171" fmla="*/ 87916 h 1236367"/>
                <a:gd name="connsiteX172" fmla="*/ 483249 w 1278954"/>
                <a:gd name="connsiteY172" fmla="*/ 68114 h 1236367"/>
                <a:gd name="connsiteX173" fmla="*/ 565097 w 1278954"/>
                <a:gd name="connsiteY173" fmla="*/ 46688 h 1236367"/>
                <a:gd name="connsiteX174" fmla="*/ 688603 w 1278954"/>
                <a:gd name="connsiteY174" fmla="*/ 75227 h 1236367"/>
                <a:gd name="connsiteX175" fmla="*/ 702115 w 1278954"/>
                <a:gd name="connsiteY175" fmla="*/ 84895 h 1236367"/>
                <a:gd name="connsiteX176" fmla="*/ 706193 w 1278954"/>
                <a:gd name="connsiteY176" fmla="*/ 72104 h 1236367"/>
                <a:gd name="connsiteX177" fmla="*/ 869356 w 1278954"/>
                <a:gd name="connsiteY177" fmla="*/ 0 h 1236367"/>
                <a:gd name="connsiteX178" fmla="*/ 1089669 w 1278954"/>
                <a:gd name="connsiteY178" fmla="*/ 220313 h 1236367"/>
                <a:gd name="connsiteX179" fmla="*/ 1025141 w 1278954"/>
                <a:gd name="connsiteY179" fmla="*/ 376098 h 1236367"/>
                <a:gd name="connsiteX180" fmla="*/ 972228 w 1278954"/>
                <a:gd name="connsiteY180" fmla="*/ 411773 h 1236367"/>
                <a:gd name="connsiteX181" fmla="*/ 981361 w 1278954"/>
                <a:gd name="connsiteY181" fmla="*/ 414558 h 1236367"/>
                <a:gd name="connsiteX182" fmla="*/ 1158247 w 1278954"/>
                <a:gd name="connsiteY182" fmla="*/ 678556 h 1236367"/>
                <a:gd name="connsiteX183" fmla="*/ 1158249 w 1278954"/>
                <a:gd name="connsiteY183" fmla="*/ 680942 h 1236367"/>
                <a:gd name="connsiteX184" fmla="*/ 1134437 w 1278954"/>
                <a:gd name="connsiteY184" fmla="*/ 704946 h 1236367"/>
                <a:gd name="connsiteX185" fmla="*/ 1134151 w 1278954"/>
                <a:gd name="connsiteY185" fmla="*/ 704945 h 1236367"/>
                <a:gd name="connsiteX186" fmla="*/ 1134151 w 1278954"/>
                <a:gd name="connsiteY186" fmla="*/ 704946 h 1236367"/>
                <a:gd name="connsiteX187" fmla="*/ 1110148 w 1278954"/>
                <a:gd name="connsiteY187" fmla="*/ 681133 h 1236367"/>
                <a:gd name="connsiteX188" fmla="*/ 1110148 w 1278954"/>
                <a:gd name="connsiteY188" fmla="*/ 680942 h 1236367"/>
                <a:gd name="connsiteX189" fmla="*/ 871360 w 1278954"/>
                <a:gd name="connsiteY189" fmla="*/ 440625 h 1236367"/>
                <a:gd name="connsiteX190" fmla="*/ 869356 w 1278954"/>
                <a:gd name="connsiteY190" fmla="*/ 440627 h 1236367"/>
                <a:gd name="connsiteX191" fmla="*/ 846819 w 1278954"/>
                <a:gd name="connsiteY191" fmla="*/ 415062 h 1236367"/>
                <a:gd name="connsiteX192" fmla="*/ 869356 w 1278954"/>
                <a:gd name="connsiteY192" fmla="*/ 392525 h 1236367"/>
                <a:gd name="connsiteX193" fmla="*/ 1042924 w 1278954"/>
                <a:gd name="connsiteY193" fmla="*/ 221679 h 1236367"/>
                <a:gd name="connsiteX194" fmla="*/ 872078 w 1278954"/>
                <a:gd name="connsiteY194" fmla="*/ 48112 h 1236367"/>
                <a:gd name="connsiteX195" fmla="*/ 743626 w 1278954"/>
                <a:gd name="connsiteY195" fmla="*/ 104108 h 1236367"/>
                <a:gd name="connsiteX196" fmla="*/ 732649 w 1278954"/>
                <a:gd name="connsiteY196" fmla="*/ 109517 h 1236367"/>
                <a:gd name="connsiteX197" fmla="*/ 755388 w 1278954"/>
                <a:gd name="connsiteY197" fmla="*/ 133986 h 1236367"/>
                <a:gd name="connsiteX198" fmla="*/ 744870 w 1278954"/>
                <a:gd name="connsiteY198" fmla="*/ 412713 h 1236367"/>
                <a:gd name="connsiteX199" fmla="*/ 724957 w 1278954"/>
                <a:gd name="connsiteY199" fmla="*/ 432626 h 1236367"/>
                <a:gd name="connsiteX200" fmla="*/ 866689 w 1278954"/>
                <a:gd name="connsiteY200" fmla="*/ 680942 h 1236367"/>
                <a:gd name="connsiteX201" fmla="*/ 842878 w 1278954"/>
                <a:gd name="connsiteY201" fmla="*/ 704946 h 1236367"/>
                <a:gd name="connsiteX202" fmla="*/ 842591 w 1278954"/>
                <a:gd name="connsiteY202" fmla="*/ 704945 h 1236367"/>
                <a:gd name="connsiteX203" fmla="*/ 818588 w 1278954"/>
                <a:gd name="connsiteY203" fmla="*/ 681133 h 1236367"/>
                <a:gd name="connsiteX204" fmla="*/ 818588 w 1278954"/>
                <a:gd name="connsiteY204" fmla="*/ 680942 h 1236367"/>
                <a:gd name="connsiteX205" fmla="*/ 671427 w 1278954"/>
                <a:gd name="connsiteY205" fmla="*/ 459296 h 1236367"/>
                <a:gd name="connsiteX206" fmla="*/ 655520 w 1278954"/>
                <a:gd name="connsiteY206" fmla="*/ 437960 h 1236367"/>
                <a:gd name="connsiteX207" fmla="*/ 668855 w 1278954"/>
                <a:gd name="connsiteY207" fmla="*/ 416528 h 1236367"/>
                <a:gd name="connsiteX208" fmla="*/ 751818 w 1278954"/>
                <a:gd name="connsiteY208" fmla="*/ 266986 h 1236367"/>
                <a:gd name="connsiteX209" fmla="*/ 578821 w 1278954"/>
                <a:gd name="connsiteY209" fmla="*/ 94798 h 1236367"/>
                <a:gd name="connsiteX210" fmla="*/ 406633 w 1278954"/>
                <a:gd name="connsiteY210" fmla="*/ 267794 h 1236367"/>
                <a:gd name="connsiteX211" fmla="*/ 492357 w 1278954"/>
                <a:gd name="connsiteY211" fmla="*/ 416528 h 1236367"/>
                <a:gd name="connsiteX212" fmla="*/ 503025 w 1278954"/>
                <a:gd name="connsiteY212" fmla="*/ 437960 h 1236367"/>
                <a:gd name="connsiteX213" fmla="*/ 487023 w 1278954"/>
                <a:gd name="connsiteY213" fmla="*/ 459296 h 1236367"/>
                <a:gd name="connsiteX214" fmla="*/ 339766 w 1278954"/>
                <a:gd name="connsiteY214" fmla="*/ 680942 h 1236367"/>
                <a:gd name="connsiteX215" fmla="*/ 339766 w 1278954"/>
                <a:gd name="connsiteY215" fmla="*/ 680943 h 1236367"/>
                <a:gd name="connsiteX216" fmla="*/ 339766 w 1278954"/>
                <a:gd name="connsiteY216" fmla="*/ 1046798 h 1236367"/>
                <a:gd name="connsiteX217" fmla="*/ 450356 w 1278954"/>
                <a:gd name="connsiteY217" fmla="*/ 1046798 h 1236367"/>
                <a:gd name="connsiteX218" fmla="*/ 459676 w 1278954"/>
                <a:gd name="connsiteY218" fmla="*/ 1032921 h 1236367"/>
                <a:gd name="connsiteX219" fmla="*/ 497500 w 1278954"/>
                <a:gd name="connsiteY219" fmla="*/ 1017175 h 1236367"/>
                <a:gd name="connsiteX220" fmla="*/ 551126 w 1278954"/>
                <a:gd name="connsiteY220" fmla="*/ 1070610 h 1236367"/>
                <a:gd name="connsiteX221" fmla="*/ 497691 w 1278954"/>
                <a:gd name="connsiteY221" fmla="*/ 1124236 h 1236367"/>
                <a:gd name="connsiteX222" fmla="*/ 497595 w 1278954"/>
                <a:gd name="connsiteY222" fmla="*/ 1124236 h 1236367"/>
                <a:gd name="connsiteX223" fmla="*/ 459805 w 1278954"/>
                <a:gd name="connsiteY223" fmla="*/ 1108563 h 1236367"/>
                <a:gd name="connsiteX224" fmla="*/ 450562 w 1278954"/>
                <a:gd name="connsiteY224" fmla="*/ 1094899 h 1236367"/>
                <a:gd name="connsiteX225" fmla="*/ 315763 w 1278954"/>
                <a:gd name="connsiteY225" fmla="*/ 1094899 h 1236367"/>
                <a:gd name="connsiteX226" fmla="*/ 85734 w 1278954"/>
                <a:gd name="connsiteY226" fmla="*/ 1094899 h 1236367"/>
                <a:gd name="connsiteX227" fmla="*/ 9 w 1278954"/>
                <a:gd name="connsiteY227" fmla="*/ 1011669 h 1236367"/>
                <a:gd name="connsiteX228" fmla="*/ 9 w 1278954"/>
                <a:gd name="connsiteY228" fmla="*/ 1009174 h 1236367"/>
                <a:gd name="connsiteX229" fmla="*/ 9 w 1278954"/>
                <a:gd name="connsiteY229" fmla="*/ 680943 h 1236367"/>
                <a:gd name="connsiteX230" fmla="*/ 104 w 1278954"/>
                <a:gd name="connsiteY230" fmla="*/ 680943 h 1236367"/>
                <a:gd name="connsiteX231" fmla="*/ 104 w 1278954"/>
                <a:gd name="connsiteY231" fmla="*/ 680942 h 1236367"/>
                <a:gd name="connsiteX232" fmla="*/ 174793 w 1278954"/>
                <a:gd name="connsiteY232" fmla="*/ 415485 h 1236367"/>
                <a:gd name="connsiteX233" fmla="*/ 186281 w 1278954"/>
                <a:gd name="connsiteY233" fmla="*/ 411877 h 1236367"/>
                <a:gd name="connsiteX234" fmla="*/ 133213 w 1278954"/>
                <a:gd name="connsiteY234" fmla="*/ 376098 h 1236367"/>
                <a:gd name="connsiteX235" fmla="*/ 68685 w 1278954"/>
                <a:gd name="connsiteY235" fmla="*/ 220313 h 1236367"/>
                <a:gd name="connsiteX236" fmla="*/ 288998 w 1278954"/>
                <a:gd name="connsiteY236" fmla="*/ 0 h 1236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</a:cxnLst>
              <a:rect l="l" t="t" r="r" b="b"/>
              <a:pathLst>
                <a:path w="1278954" h="1236367">
                  <a:moveTo>
                    <a:pt x="660758" y="1017461"/>
                  </a:moveTo>
                  <a:cubicBezTo>
                    <a:pt x="675501" y="1016838"/>
                    <a:pt x="689101" y="1022250"/>
                    <a:pt x="699170" y="1031503"/>
                  </a:cubicBezTo>
                  <a:lnTo>
                    <a:pt x="710449" y="1046797"/>
                  </a:lnTo>
                  <a:lnTo>
                    <a:pt x="751722" y="1046797"/>
                  </a:lnTo>
                  <a:cubicBezTo>
                    <a:pt x="765005" y="1047634"/>
                    <a:pt x="775095" y="1059080"/>
                    <a:pt x="774258" y="1072362"/>
                  </a:cubicBezTo>
                  <a:cubicBezTo>
                    <a:pt x="773495" y="1084479"/>
                    <a:pt x="763838" y="1094136"/>
                    <a:pt x="751722" y="1094899"/>
                  </a:cubicBezTo>
                  <a:lnTo>
                    <a:pt x="709798" y="1094899"/>
                  </a:lnTo>
                  <a:lnTo>
                    <a:pt x="702360" y="1107005"/>
                  </a:lnTo>
                  <a:cubicBezTo>
                    <a:pt x="693106" y="1117074"/>
                    <a:pt x="680012" y="1123614"/>
                    <a:pt x="665269" y="1124237"/>
                  </a:cubicBezTo>
                  <a:cubicBezTo>
                    <a:pt x="663766" y="1124300"/>
                    <a:pt x="662261" y="1124300"/>
                    <a:pt x="660758" y="1124237"/>
                  </a:cubicBezTo>
                  <a:cubicBezTo>
                    <a:pt x="631253" y="1124184"/>
                    <a:pt x="607333" y="1100306"/>
                    <a:pt x="607228" y="1070801"/>
                  </a:cubicBezTo>
                  <a:cubicBezTo>
                    <a:pt x="607385" y="1041333"/>
                    <a:pt x="631290" y="1017513"/>
                    <a:pt x="660758" y="1017461"/>
                  </a:cubicBezTo>
                  <a:close/>
                  <a:moveTo>
                    <a:pt x="1016517" y="883920"/>
                  </a:moveTo>
                  <a:cubicBezTo>
                    <a:pt x="966385" y="883920"/>
                    <a:pt x="925744" y="924561"/>
                    <a:pt x="925744" y="974693"/>
                  </a:cubicBezTo>
                  <a:cubicBezTo>
                    <a:pt x="925744" y="1024826"/>
                    <a:pt x="966385" y="1065467"/>
                    <a:pt x="1016517" y="1065467"/>
                  </a:cubicBezTo>
                  <a:cubicBezTo>
                    <a:pt x="1066650" y="1065467"/>
                    <a:pt x="1107291" y="1024826"/>
                    <a:pt x="1107291" y="974693"/>
                  </a:cubicBezTo>
                  <a:cubicBezTo>
                    <a:pt x="1107291" y="924561"/>
                    <a:pt x="1066650" y="883920"/>
                    <a:pt x="1016517" y="883920"/>
                  </a:cubicBezTo>
                  <a:close/>
                  <a:moveTo>
                    <a:pt x="1016517" y="835819"/>
                  </a:moveTo>
                  <a:cubicBezTo>
                    <a:pt x="1093216" y="835819"/>
                    <a:pt x="1155392" y="897995"/>
                    <a:pt x="1155392" y="974693"/>
                  </a:cubicBezTo>
                  <a:cubicBezTo>
                    <a:pt x="1155392" y="1051392"/>
                    <a:pt x="1093216" y="1113568"/>
                    <a:pt x="1016517" y="1113568"/>
                  </a:cubicBezTo>
                  <a:cubicBezTo>
                    <a:pt x="939819" y="1113568"/>
                    <a:pt x="877643" y="1051392"/>
                    <a:pt x="877643" y="974693"/>
                  </a:cubicBezTo>
                  <a:cubicBezTo>
                    <a:pt x="877643" y="897995"/>
                    <a:pt x="939819" y="835819"/>
                    <a:pt x="1016517" y="835819"/>
                  </a:cubicBezTo>
                  <a:close/>
                  <a:moveTo>
                    <a:pt x="994419" y="761048"/>
                  </a:moveTo>
                  <a:lnTo>
                    <a:pt x="994419" y="801148"/>
                  </a:lnTo>
                  <a:cubicBezTo>
                    <a:pt x="995015" y="812288"/>
                    <a:pt x="986505" y="821819"/>
                    <a:pt x="975369" y="822484"/>
                  </a:cubicBezTo>
                  <a:cubicBezTo>
                    <a:pt x="961939" y="827818"/>
                    <a:pt x="948604" y="833152"/>
                    <a:pt x="937840" y="838486"/>
                  </a:cubicBezTo>
                  <a:cubicBezTo>
                    <a:pt x="927987" y="843591"/>
                    <a:pt x="915929" y="841399"/>
                    <a:pt x="908503" y="833152"/>
                  </a:cubicBezTo>
                  <a:lnTo>
                    <a:pt x="893644" y="817245"/>
                  </a:lnTo>
                  <a:lnTo>
                    <a:pt x="882976" y="806577"/>
                  </a:lnTo>
                  <a:lnTo>
                    <a:pt x="850877" y="838581"/>
                  </a:lnTo>
                  <a:lnTo>
                    <a:pt x="864212" y="849249"/>
                  </a:lnTo>
                  <a:cubicBezTo>
                    <a:pt x="880309" y="865251"/>
                    <a:pt x="890977" y="876015"/>
                    <a:pt x="880309" y="894684"/>
                  </a:cubicBezTo>
                  <a:cubicBezTo>
                    <a:pt x="872234" y="905623"/>
                    <a:pt x="866672" y="918209"/>
                    <a:pt x="864022" y="931545"/>
                  </a:cubicBezTo>
                  <a:cubicBezTo>
                    <a:pt x="861108" y="942540"/>
                    <a:pt x="851294" y="950298"/>
                    <a:pt x="839923" y="950595"/>
                  </a:cubicBezTo>
                  <a:lnTo>
                    <a:pt x="802490" y="950595"/>
                  </a:lnTo>
                  <a:lnTo>
                    <a:pt x="802490" y="993267"/>
                  </a:lnTo>
                  <a:lnTo>
                    <a:pt x="837256" y="993267"/>
                  </a:lnTo>
                  <a:cubicBezTo>
                    <a:pt x="848912" y="992732"/>
                    <a:pt x="859185" y="1000853"/>
                    <a:pt x="861355" y="1012317"/>
                  </a:cubicBezTo>
                  <a:cubicBezTo>
                    <a:pt x="863355" y="1026801"/>
                    <a:pt x="868882" y="1040571"/>
                    <a:pt x="877452" y="1052418"/>
                  </a:cubicBezTo>
                  <a:cubicBezTo>
                    <a:pt x="883948" y="1062933"/>
                    <a:pt x="881623" y="1076637"/>
                    <a:pt x="872023" y="1084422"/>
                  </a:cubicBezTo>
                  <a:lnTo>
                    <a:pt x="858688" y="1095185"/>
                  </a:lnTo>
                  <a:lnTo>
                    <a:pt x="848020" y="1108520"/>
                  </a:lnTo>
                  <a:lnTo>
                    <a:pt x="880119" y="1140524"/>
                  </a:lnTo>
                  <a:lnTo>
                    <a:pt x="890787" y="1127189"/>
                  </a:lnTo>
                  <a:lnTo>
                    <a:pt x="904122" y="1113854"/>
                  </a:lnTo>
                  <a:cubicBezTo>
                    <a:pt x="912172" y="1106348"/>
                    <a:pt x="924286" y="1105250"/>
                    <a:pt x="933554" y="1111187"/>
                  </a:cubicBezTo>
                  <a:cubicBezTo>
                    <a:pt x="945910" y="1118769"/>
                    <a:pt x="959473" y="1124181"/>
                    <a:pt x="973654" y="1127189"/>
                  </a:cubicBezTo>
                  <a:cubicBezTo>
                    <a:pt x="983997" y="1130993"/>
                    <a:pt x="991349" y="1140255"/>
                    <a:pt x="992704" y="1151192"/>
                  </a:cubicBezTo>
                  <a:lnTo>
                    <a:pt x="992704" y="1188720"/>
                  </a:lnTo>
                  <a:lnTo>
                    <a:pt x="1035376" y="1188720"/>
                  </a:lnTo>
                  <a:lnTo>
                    <a:pt x="1035376" y="1150620"/>
                  </a:lnTo>
                  <a:cubicBezTo>
                    <a:pt x="1035746" y="1139297"/>
                    <a:pt x="1043482" y="1129549"/>
                    <a:pt x="1054426" y="1126617"/>
                  </a:cubicBezTo>
                  <a:cubicBezTo>
                    <a:pt x="1068613" y="1123626"/>
                    <a:pt x="1082178" y="1118213"/>
                    <a:pt x="1094527" y="1110615"/>
                  </a:cubicBezTo>
                  <a:cubicBezTo>
                    <a:pt x="1104409" y="1105496"/>
                    <a:pt x="1116501" y="1107687"/>
                    <a:pt x="1123959" y="1115949"/>
                  </a:cubicBezTo>
                  <a:lnTo>
                    <a:pt x="1137294" y="1129284"/>
                  </a:lnTo>
                  <a:lnTo>
                    <a:pt x="1150724" y="1142619"/>
                  </a:lnTo>
                  <a:lnTo>
                    <a:pt x="1180156" y="1110615"/>
                  </a:lnTo>
                  <a:lnTo>
                    <a:pt x="1152915" y="1083945"/>
                  </a:lnTo>
                  <a:cubicBezTo>
                    <a:pt x="1145520" y="1075883"/>
                    <a:pt x="1144429" y="1063872"/>
                    <a:pt x="1150248" y="1054608"/>
                  </a:cubicBezTo>
                  <a:cubicBezTo>
                    <a:pt x="1155582" y="1041273"/>
                    <a:pt x="1160916" y="1030605"/>
                    <a:pt x="1166250" y="1017270"/>
                  </a:cubicBezTo>
                  <a:cubicBezTo>
                    <a:pt x="1167994" y="1006654"/>
                    <a:pt x="1176933" y="998708"/>
                    <a:pt x="1187681" y="998220"/>
                  </a:cubicBezTo>
                  <a:lnTo>
                    <a:pt x="1230448" y="998220"/>
                  </a:lnTo>
                  <a:lnTo>
                    <a:pt x="1230448" y="956025"/>
                  </a:lnTo>
                  <a:lnTo>
                    <a:pt x="1190348" y="956025"/>
                  </a:lnTo>
                  <a:cubicBezTo>
                    <a:pt x="1178989" y="955696"/>
                    <a:pt x="1169191" y="947951"/>
                    <a:pt x="1166250" y="936975"/>
                  </a:cubicBezTo>
                  <a:cubicBezTo>
                    <a:pt x="1163716" y="923507"/>
                    <a:pt x="1158253" y="910760"/>
                    <a:pt x="1150248" y="899637"/>
                  </a:cubicBezTo>
                  <a:cubicBezTo>
                    <a:pt x="1145143" y="889783"/>
                    <a:pt x="1147335" y="877726"/>
                    <a:pt x="1155582" y="870300"/>
                  </a:cubicBezTo>
                  <a:lnTo>
                    <a:pt x="1171584" y="854202"/>
                  </a:lnTo>
                  <a:lnTo>
                    <a:pt x="1185014" y="840867"/>
                  </a:lnTo>
                  <a:lnTo>
                    <a:pt x="1152915" y="808863"/>
                  </a:lnTo>
                  <a:lnTo>
                    <a:pt x="1139485" y="822198"/>
                  </a:lnTo>
                  <a:lnTo>
                    <a:pt x="1139485" y="824865"/>
                  </a:lnTo>
                  <a:lnTo>
                    <a:pt x="1120435" y="838200"/>
                  </a:lnTo>
                  <a:cubicBezTo>
                    <a:pt x="1112825" y="844303"/>
                    <a:pt x="1102334" y="845348"/>
                    <a:pt x="1093669" y="840867"/>
                  </a:cubicBezTo>
                  <a:cubicBezTo>
                    <a:pt x="1082613" y="834445"/>
                    <a:pt x="1070972" y="829087"/>
                    <a:pt x="1058903" y="824865"/>
                  </a:cubicBezTo>
                  <a:cubicBezTo>
                    <a:pt x="1048320" y="823128"/>
                    <a:pt x="1040385" y="814241"/>
                    <a:pt x="1039853" y="803529"/>
                  </a:cubicBezTo>
                  <a:lnTo>
                    <a:pt x="1039853" y="761048"/>
                  </a:lnTo>
                  <a:close/>
                  <a:moveTo>
                    <a:pt x="970701" y="712947"/>
                  </a:moveTo>
                  <a:cubicBezTo>
                    <a:pt x="970733" y="712947"/>
                    <a:pt x="970765" y="712947"/>
                    <a:pt x="970797" y="712947"/>
                  </a:cubicBezTo>
                  <a:lnTo>
                    <a:pt x="1065094" y="712947"/>
                  </a:lnTo>
                  <a:cubicBezTo>
                    <a:pt x="1071605" y="712135"/>
                    <a:pt x="1077962" y="715332"/>
                    <a:pt x="1081192" y="721043"/>
                  </a:cubicBezTo>
                  <a:cubicBezTo>
                    <a:pt x="1085904" y="725082"/>
                    <a:pt x="1088789" y="730851"/>
                    <a:pt x="1089193" y="737045"/>
                  </a:cubicBezTo>
                  <a:lnTo>
                    <a:pt x="1089193" y="784670"/>
                  </a:lnTo>
                  <a:cubicBezTo>
                    <a:pt x="1093324" y="787150"/>
                    <a:pt x="1097826" y="788950"/>
                    <a:pt x="1102528" y="790004"/>
                  </a:cubicBezTo>
                  <a:lnTo>
                    <a:pt x="1107862" y="787337"/>
                  </a:lnTo>
                  <a:lnTo>
                    <a:pt x="1137294" y="758000"/>
                  </a:lnTo>
                  <a:cubicBezTo>
                    <a:pt x="1139961" y="752666"/>
                    <a:pt x="1148057" y="752666"/>
                    <a:pt x="1153391" y="752666"/>
                  </a:cubicBezTo>
                  <a:cubicBezTo>
                    <a:pt x="1158725" y="752666"/>
                    <a:pt x="1166726" y="752666"/>
                    <a:pt x="1169393" y="758000"/>
                  </a:cubicBezTo>
                  <a:lnTo>
                    <a:pt x="1236068" y="824675"/>
                  </a:lnTo>
                  <a:cubicBezTo>
                    <a:pt x="1244175" y="833803"/>
                    <a:pt x="1244175" y="847551"/>
                    <a:pt x="1236068" y="856679"/>
                  </a:cubicBezTo>
                  <a:lnTo>
                    <a:pt x="1206636" y="888778"/>
                  </a:lnTo>
                  <a:cubicBezTo>
                    <a:pt x="1204589" y="888974"/>
                    <a:pt x="1202687" y="889925"/>
                    <a:pt x="1201302" y="891445"/>
                  </a:cubicBezTo>
                  <a:cubicBezTo>
                    <a:pt x="1204253" y="896314"/>
                    <a:pt x="1206076" y="901782"/>
                    <a:pt x="1206636" y="907447"/>
                  </a:cubicBezTo>
                  <a:lnTo>
                    <a:pt x="1254832" y="907447"/>
                  </a:lnTo>
                  <a:cubicBezTo>
                    <a:pt x="1260498" y="908007"/>
                    <a:pt x="1265966" y="909830"/>
                    <a:pt x="1270834" y="912781"/>
                  </a:cubicBezTo>
                  <a:cubicBezTo>
                    <a:pt x="1276273" y="917581"/>
                    <a:pt x="1279249" y="924584"/>
                    <a:pt x="1278931" y="931831"/>
                  </a:cubicBezTo>
                  <a:lnTo>
                    <a:pt x="1278931" y="1022700"/>
                  </a:lnTo>
                  <a:cubicBezTo>
                    <a:pt x="1278931" y="1035956"/>
                    <a:pt x="1268184" y="1046703"/>
                    <a:pt x="1254928" y="1046703"/>
                  </a:cubicBezTo>
                  <a:cubicBezTo>
                    <a:pt x="1254896" y="1046703"/>
                    <a:pt x="1254864" y="1046703"/>
                    <a:pt x="1254832" y="1046703"/>
                  </a:cubicBezTo>
                  <a:lnTo>
                    <a:pt x="1206636" y="1046703"/>
                  </a:lnTo>
                  <a:cubicBezTo>
                    <a:pt x="1203685" y="1051571"/>
                    <a:pt x="1201862" y="1057039"/>
                    <a:pt x="1201302" y="1062705"/>
                  </a:cubicBezTo>
                  <a:lnTo>
                    <a:pt x="1203969" y="1065372"/>
                  </a:lnTo>
                  <a:lnTo>
                    <a:pt x="1233401" y="1094804"/>
                  </a:lnTo>
                  <a:cubicBezTo>
                    <a:pt x="1241521" y="1104934"/>
                    <a:pt x="1241521" y="1119344"/>
                    <a:pt x="1233401" y="1129475"/>
                  </a:cubicBezTo>
                  <a:lnTo>
                    <a:pt x="1166726" y="1193578"/>
                  </a:lnTo>
                  <a:cubicBezTo>
                    <a:pt x="1162687" y="1198291"/>
                    <a:pt x="1156918" y="1201175"/>
                    <a:pt x="1150724" y="1201579"/>
                  </a:cubicBezTo>
                  <a:cubicBezTo>
                    <a:pt x="1143502" y="1201867"/>
                    <a:pt x="1136524" y="1198937"/>
                    <a:pt x="1131674" y="1193578"/>
                  </a:cubicBezTo>
                  <a:lnTo>
                    <a:pt x="1102242" y="1164241"/>
                  </a:lnTo>
                  <a:lnTo>
                    <a:pt x="1102242" y="1161479"/>
                  </a:lnTo>
                  <a:lnTo>
                    <a:pt x="1099575" y="1161479"/>
                  </a:lnTo>
                  <a:lnTo>
                    <a:pt x="1083573" y="1169575"/>
                  </a:lnTo>
                  <a:lnTo>
                    <a:pt x="1083573" y="1212247"/>
                  </a:lnTo>
                  <a:cubicBezTo>
                    <a:pt x="1083573" y="1225504"/>
                    <a:pt x="1072827" y="1236250"/>
                    <a:pt x="1059570" y="1236250"/>
                  </a:cubicBezTo>
                  <a:cubicBezTo>
                    <a:pt x="1059538" y="1236250"/>
                    <a:pt x="1059506" y="1236250"/>
                    <a:pt x="1059475" y="1236250"/>
                  </a:cubicBezTo>
                  <a:lnTo>
                    <a:pt x="1059284" y="1236345"/>
                  </a:lnTo>
                  <a:lnTo>
                    <a:pt x="968320" y="1236345"/>
                  </a:lnTo>
                  <a:cubicBezTo>
                    <a:pt x="961093" y="1236660"/>
                    <a:pt x="954105" y="1233725"/>
                    <a:pt x="949270" y="1228344"/>
                  </a:cubicBezTo>
                  <a:cubicBezTo>
                    <a:pt x="945173" y="1224086"/>
                    <a:pt x="943214" y="1218207"/>
                    <a:pt x="943936" y="1212342"/>
                  </a:cubicBezTo>
                  <a:lnTo>
                    <a:pt x="943936" y="1167003"/>
                  </a:lnTo>
                  <a:cubicBezTo>
                    <a:pt x="937219" y="1166905"/>
                    <a:pt x="930647" y="1165032"/>
                    <a:pt x="924886" y="1161574"/>
                  </a:cubicBezTo>
                  <a:lnTo>
                    <a:pt x="895454" y="1191006"/>
                  </a:lnTo>
                  <a:cubicBezTo>
                    <a:pt x="890586" y="1193958"/>
                    <a:pt x="885118" y="1195780"/>
                    <a:pt x="879452" y="1196340"/>
                  </a:cubicBezTo>
                  <a:cubicBezTo>
                    <a:pt x="872746" y="1196248"/>
                    <a:pt x="866181" y="1194410"/>
                    <a:pt x="860402" y="1191006"/>
                  </a:cubicBezTo>
                  <a:lnTo>
                    <a:pt x="796204" y="1124331"/>
                  </a:lnTo>
                  <a:cubicBezTo>
                    <a:pt x="791491" y="1120292"/>
                    <a:pt x="788606" y="1114523"/>
                    <a:pt x="788203" y="1108329"/>
                  </a:cubicBezTo>
                  <a:cubicBezTo>
                    <a:pt x="787941" y="1101112"/>
                    <a:pt x="790867" y="1094145"/>
                    <a:pt x="796204" y="1089279"/>
                  </a:cubicBezTo>
                  <a:lnTo>
                    <a:pt x="826969" y="1060133"/>
                  </a:lnTo>
                  <a:cubicBezTo>
                    <a:pt x="823545" y="1054363"/>
                    <a:pt x="821705" y="1047792"/>
                    <a:pt x="821635" y="1041083"/>
                  </a:cubicBezTo>
                  <a:lnTo>
                    <a:pt x="778487" y="1041083"/>
                  </a:lnTo>
                  <a:cubicBezTo>
                    <a:pt x="765284" y="1041188"/>
                    <a:pt x="754495" y="1030570"/>
                    <a:pt x="754389" y="1017367"/>
                  </a:cubicBezTo>
                  <a:cubicBezTo>
                    <a:pt x="754389" y="1017335"/>
                    <a:pt x="754389" y="1017302"/>
                    <a:pt x="754389" y="1017270"/>
                  </a:cubicBezTo>
                  <a:lnTo>
                    <a:pt x="754389" y="926592"/>
                  </a:lnTo>
                  <a:cubicBezTo>
                    <a:pt x="754074" y="919366"/>
                    <a:pt x="757009" y="912377"/>
                    <a:pt x="762390" y="907542"/>
                  </a:cubicBezTo>
                  <a:cubicBezTo>
                    <a:pt x="767179" y="904446"/>
                    <a:pt x="772785" y="902854"/>
                    <a:pt x="778487" y="902970"/>
                  </a:cubicBezTo>
                  <a:lnTo>
                    <a:pt x="823921" y="902970"/>
                  </a:lnTo>
                  <a:cubicBezTo>
                    <a:pt x="826588" y="897636"/>
                    <a:pt x="826588" y="892302"/>
                    <a:pt x="829255" y="886968"/>
                  </a:cubicBezTo>
                  <a:lnTo>
                    <a:pt x="829255" y="883920"/>
                  </a:lnTo>
                  <a:lnTo>
                    <a:pt x="799823" y="854488"/>
                  </a:lnTo>
                  <a:cubicBezTo>
                    <a:pt x="791809" y="844321"/>
                    <a:pt x="791809" y="829985"/>
                    <a:pt x="799823" y="819817"/>
                  </a:cubicBezTo>
                  <a:lnTo>
                    <a:pt x="866498" y="755714"/>
                  </a:lnTo>
                  <a:cubicBezTo>
                    <a:pt x="873179" y="746850"/>
                    <a:pt x="885780" y="745080"/>
                    <a:pt x="894644" y="751761"/>
                  </a:cubicBezTo>
                  <a:cubicBezTo>
                    <a:pt x="896140" y="752888"/>
                    <a:pt x="897470" y="754219"/>
                    <a:pt x="898597" y="755714"/>
                  </a:cubicBezTo>
                  <a:lnTo>
                    <a:pt x="933364" y="787718"/>
                  </a:lnTo>
                  <a:cubicBezTo>
                    <a:pt x="936031" y="785051"/>
                    <a:pt x="941365" y="785051"/>
                    <a:pt x="946794" y="782384"/>
                  </a:cubicBezTo>
                  <a:lnTo>
                    <a:pt x="946794" y="737045"/>
                  </a:lnTo>
                  <a:cubicBezTo>
                    <a:pt x="946741" y="723788"/>
                    <a:pt x="957445" y="712999"/>
                    <a:pt x="970701" y="712947"/>
                  </a:cubicBezTo>
                  <a:close/>
                  <a:moveTo>
                    <a:pt x="288998" y="48101"/>
                  </a:moveTo>
                  <a:cubicBezTo>
                    <a:pt x="193888" y="48101"/>
                    <a:pt x="116786" y="125203"/>
                    <a:pt x="116786" y="220313"/>
                  </a:cubicBezTo>
                  <a:cubicBezTo>
                    <a:pt x="116786" y="315423"/>
                    <a:pt x="193888" y="392525"/>
                    <a:pt x="288998" y="392525"/>
                  </a:cubicBezTo>
                  <a:cubicBezTo>
                    <a:pt x="302281" y="393361"/>
                    <a:pt x="312371" y="404807"/>
                    <a:pt x="311534" y="418090"/>
                  </a:cubicBezTo>
                  <a:cubicBezTo>
                    <a:pt x="311153" y="424148"/>
                    <a:pt x="308548" y="429591"/>
                    <a:pt x="304524" y="433615"/>
                  </a:cubicBezTo>
                  <a:lnTo>
                    <a:pt x="304524" y="433616"/>
                  </a:lnTo>
                  <a:lnTo>
                    <a:pt x="304523" y="433616"/>
                  </a:lnTo>
                  <a:cubicBezTo>
                    <a:pt x="300499" y="437641"/>
                    <a:pt x="295056" y="440246"/>
                    <a:pt x="288998" y="440627"/>
                  </a:cubicBezTo>
                  <a:cubicBezTo>
                    <a:pt x="156698" y="439942"/>
                    <a:pt x="48892" y="546638"/>
                    <a:pt x="48208" y="678938"/>
                  </a:cubicBezTo>
                  <a:cubicBezTo>
                    <a:pt x="48204" y="679606"/>
                    <a:pt x="48204" y="680274"/>
                    <a:pt x="48206" y="680942"/>
                  </a:cubicBezTo>
                  <a:lnTo>
                    <a:pt x="48206" y="680943"/>
                  </a:lnTo>
                  <a:lnTo>
                    <a:pt x="48206" y="1009365"/>
                  </a:lnTo>
                  <a:cubicBezTo>
                    <a:pt x="47725" y="1029559"/>
                    <a:pt x="63707" y="1046320"/>
                    <a:pt x="83901" y="1046800"/>
                  </a:cubicBezTo>
                  <a:cubicBezTo>
                    <a:pt x="84512" y="1046815"/>
                    <a:pt x="85123" y="1046814"/>
                    <a:pt x="85734" y="1046798"/>
                  </a:cubicBezTo>
                  <a:lnTo>
                    <a:pt x="291665" y="1046798"/>
                  </a:lnTo>
                  <a:lnTo>
                    <a:pt x="291665" y="680943"/>
                  </a:lnTo>
                  <a:lnTo>
                    <a:pt x="291665" y="680942"/>
                  </a:lnTo>
                  <a:cubicBezTo>
                    <a:pt x="290647" y="578661"/>
                    <a:pt x="344811" y="483764"/>
                    <a:pt x="433397" y="432626"/>
                  </a:cubicBezTo>
                  <a:cubicBezTo>
                    <a:pt x="341887" y="352114"/>
                    <a:pt x="332972" y="212662"/>
                    <a:pt x="413484" y="121153"/>
                  </a:cubicBezTo>
                  <a:lnTo>
                    <a:pt x="428268" y="109913"/>
                  </a:lnTo>
                  <a:lnTo>
                    <a:pt x="418285" y="105159"/>
                  </a:lnTo>
                  <a:cubicBezTo>
                    <a:pt x="417977" y="104818"/>
                    <a:pt x="417681" y="104468"/>
                    <a:pt x="417395" y="104108"/>
                  </a:cubicBezTo>
                  <a:cubicBezTo>
                    <a:pt x="383707" y="69164"/>
                    <a:pt x="337527" y="49020"/>
                    <a:pt x="288998" y="48101"/>
                  </a:cubicBezTo>
                  <a:close/>
                  <a:moveTo>
                    <a:pt x="288998" y="0"/>
                  </a:moveTo>
                  <a:cubicBezTo>
                    <a:pt x="350993" y="547"/>
                    <a:pt x="410019" y="26632"/>
                    <a:pt x="452161" y="72104"/>
                  </a:cubicBezTo>
                  <a:lnTo>
                    <a:pt x="457202" y="87916"/>
                  </a:lnTo>
                  <a:lnTo>
                    <a:pt x="483249" y="68114"/>
                  </a:lnTo>
                  <a:cubicBezTo>
                    <a:pt x="509075" y="55668"/>
                    <a:pt x="536914" y="48490"/>
                    <a:pt x="565097" y="46688"/>
                  </a:cubicBezTo>
                  <a:cubicBezTo>
                    <a:pt x="607371" y="43986"/>
                    <a:pt x="650418" y="53378"/>
                    <a:pt x="688603" y="75227"/>
                  </a:cubicBezTo>
                  <a:lnTo>
                    <a:pt x="702115" y="84895"/>
                  </a:lnTo>
                  <a:lnTo>
                    <a:pt x="706193" y="72104"/>
                  </a:lnTo>
                  <a:cubicBezTo>
                    <a:pt x="748335" y="26632"/>
                    <a:pt x="807361" y="547"/>
                    <a:pt x="869356" y="0"/>
                  </a:cubicBezTo>
                  <a:cubicBezTo>
                    <a:pt x="991032" y="0"/>
                    <a:pt x="1089669" y="98637"/>
                    <a:pt x="1089669" y="220313"/>
                  </a:cubicBezTo>
                  <a:cubicBezTo>
                    <a:pt x="1089669" y="281151"/>
                    <a:pt x="1065010" y="336229"/>
                    <a:pt x="1025141" y="376098"/>
                  </a:cubicBezTo>
                  <a:lnTo>
                    <a:pt x="972228" y="411773"/>
                  </a:lnTo>
                  <a:lnTo>
                    <a:pt x="981361" y="414558"/>
                  </a:lnTo>
                  <a:cubicBezTo>
                    <a:pt x="1084752" y="457684"/>
                    <a:pt x="1157655" y="559486"/>
                    <a:pt x="1158247" y="678556"/>
                  </a:cubicBezTo>
                  <a:cubicBezTo>
                    <a:pt x="1158251" y="679352"/>
                    <a:pt x="1158252" y="680147"/>
                    <a:pt x="1158249" y="680942"/>
                  </a:cubicBezTo>
                  <a:cubicBezTo>
                    <a:pt x="1158302" y="694146"/>
                    <a:pt x="1147641" y="704893"/>
                    <a:pt x="1134437" y="704946"/>
                  </a:cubicBezTo>
                  <a:cubicBezTo>
                    <a:pt x="1134342" y="704946"/>
                    <a:pt x="1134246" y="704946"/>
                    <a:pt x="1134151" y="704945"/>
                  </a:cubicBezTo>
                  <a:lnTo>
                    <a:pt x="1134151" y="704946"/>
                  </a:lnTo>
                  <a:cubicBezTo>
                    <a:pt x="1120947" y="704998"/>
                    <a:pt x="1110200" y="694337"/>
                    <a:pt x="1110148" y="681133"/>
                  </a:cubicBezTo>
                  <a:cubicBezTo>
                    <a:pt x="1110147" y="681070"/>
                    <a:pt x="1110147" y="681006"/>
                    <a:pt x="1110148" y="680942"/>
                  </a:cubicBezTo>
                  <a:cubicBezTo>
                    <a:pt x="1110570" y="548641"/>
                    <a:pt x="1003662" y="441047"/>
                    <a:pt x="871360" y="440625"/>
                  </a:cubicBezTo>
                  <a:cubicBezTo>
                    <a:pt x="870692" y="440623"/>
                    <a:pt x="870024" y="440623"/>
                    <a:pt x="869356" y="440627"/>
                  </a:cubicBezTo>
                  <a:cubicBezTo>
                    <a:pt x="856073" y="439790"/>
                    <a:pt x="845983" y="428345"/>
                    <a:pt x="846819" y="415062"/>
                  </a:cubicBezTo>
                  <a:cubicBezTo>
                    <a:pt x="847582" y="402945"/>
                    <a:pt x="857239" y="393288"/>
                    <a:pt x="869356" y="392525"/>
                  </a:cubicBezTo>
                  <a:cubicBezTo>
                    <a:pt x="964463" y="393277"/>
                    <a:pt x="1042172" y="316787"/>
                    <a:pt x="1042924" y="221679"/>
                  </a:cubicBezTo>
                  <a:cubicBezTo>
                    <a:pt x="1043675" y="126572"/>
                    <a:pt x="967185" y="48863"/>
                    <a:pt x="872078" y="48112"/>
                  </a:cubicBezTo>
                  <a:cubicBezTo>
                    <a:pt x="823259" y="47726"/>
                    <a:pt x="776571" y="68079"/>
                    <a:pt x="743626" y="104108"/>
                  </a:cubicBezTo>
                  <a:lnTo>
                    <a:pt x="732649" y="109517"/>
                  </a:lnTo>
                  <a:lnTo>
                    <a:pt x="755388" y="133986"/>
                  </a:lnTo>
                  <a:cubicBezTo>
                    <a:pt x="817298" y="215866"/>
                    <a:pt x="815318" y="332642"/>
                    <a:pt x="744870" y="412713"/>
                  </a:cubicBezTo>
                  <a:cubicBezTo>
                    <a:pt x="738663" y="419768"/>
                    <a:pt x="732012" y="426419"/>
                    <a:pt x="724957" y="432626"/>
                  </a:cubicBezTo>
                  <a:cubicBezTo>
                    <a:pt x="813543" y="483764"/>
                    <a:pt x="867707" y="578661"/>
                    <a:pt x="866689" y="680942"/>
                  </a:cubicBezTo>
                  <a:cubicBezTo>
                    <a:pt x="866742" y="694146"/>
                    <a:pt x="856081" y="704893"/>
                    <a:pt x="842878" y="704946"/>
                  </a:cubicBezTo>
                  <a:cubicBezTo>
                    <a:pt x="842782" y="704946"/>
                    <a:pt x="842686" y="704946"/>
                    <a:pt x="842591" y="704945"/>
                  </a:cubicBezTo>
                  <a:cubicBezTo>
                    <a:pt x="829387" y="704998"/>
                    <a:pt x="818641" y="694337"/>
                    <a:pt x="818588" y="681133"/>
                  </a:cubicBezTo>
                  <a:cubicBezTo>
                    <a:pt x="818588" y="681070"/>
                    <a:pt x="818588" y="681006"/>
                    <a:pt x="818588" y="680942"/>
                  </a:cubicBezTo>
                  <a:cubicBezTo>
                    <a:pt x="819921" y="583786"/>
                    <a:pt x="761485" y="495773"/>
                    <a:pt x="671427" y="459296"/>
                  </a:cubicBezTo>
                  <a:cubicBezTo>
                    <a:pt x="663426" y="453962"/>
                    <a:pt x="655520" y="445770"/>
                    <a:pt x="655520" y="437960"/>
                  </a:cubicBezTo>
                  <a:cubicBezTo>
                    <a:pt x="655547" y="428867"/>
                    <a:pt x="660709" y="420570"/>
                    <a:pt x="668855" y="416528"/>
                  </a:cubicBezTo>
                  <a:cubicBezTo>
                    <a:pt x="720357" y="384237"/>
                    <a:pt x="751681" y="327773"/>
                    <a:pt x="751818" y="266986"/>
                  </a:cubicBezTo>
                  <a:cubicBezTo>
                    <a:pt x="751594" y="171666"/>
                    <a:pt x="674141" y="94574"/>
                    <a:pt x="578821" y="94798"/>
                  </a:cubicBezTo>
                  <a:cubicBezTo>
                    <a:pt x="483501" y="95021"/>
                    <a:pt x="406409" y="172474"/>
                    <a:pt x="406633" y="267794"/>
                  </a:cubicBezTo>
                  <a:cubicBezTo>
                    <a:pt x="406776" y="329075"/>
                    <a:pt x="439404" y="385685"/>
                    <a:pt x="492357" y="416528"/>
                  </a:cubicBezTo>
                  <a:cubicBezTo>
                    <a:pt x="500358" y="419291"/>
                    <a:pt x="503025" y="429959"/>
                    <a:pt x="503025" y="437960"/>
                  </a:cubicBezTo>
                  <a:cubicBezTo>
                    <a:pt x="502234" y="447556"/>
                    <a:pt x="496014" y="455850"/>
                    <a:pt x="487023" y="459296"/>
                  </a:cubicBezTo>
                  <a:cubicBezTo>
                    <a:pt x="397659" y="496635"/>
                    <a:pt x="339554" y="584092"/>
                    <a:pt x="339766" y="680942"/>
                  </a:cubicBezTo>
                  <a:lnTo>
                    <a:pt x="339766" y="680943"/>
                  </a:lnTo>
                  <a:lnTo>
                    <a:pt x="339766" y="1046798"/>
                  </a:lnTo>
                  <a:lnTo>
                    <a:pt x="450356" y="1046798"/>
                  </a:lnTo>
                  <a:lnTo>
                    <a:pt x="459676" y="1032921"/>
                  </a:lnTo>
                  <a:cubicBezTo>
                    <a:pt x="469346" y="1023217"/>
                    <a:pt x="482718" y="1017201"/>
                    <a:pt x="497500" y="1017175"/>
                  </a:cubicBezTo>
                  <a:cubicBezTo>
                    <a:pt x="527064" y="1017122"/>
                    <a:pt x="551073" y="1041046"/>
                    <a:pt x="551126" y="1070610"/>
                  </a:cubicBezTo>
                  <a:cubicBezTo>
                    <a:pt x="551178" y="1100174"/>
                    <a:pt x="527255" y="1124183"/>
                    <a:pt x="497691" y="1124236"/>
                  </a:cubicBezTo>
                  <a:cubicBezTo>
                    <a:pt x="497659" y="1124236"/>
                    <a:pt x="497627" y="1124236"/>
                    <a:pt x="497595" y="1124236"/>
                  </a:cubicBezTo>
                  <a:cubicBezTo>
                    <a:pt x="482843" y="1124210"/>
                    <a:pt x="469486" y="1118228"/>
                    <a:pt x="459805" y="1108563"/>
                  </a:cubicBezTo>
                  <a:lnTo>
                    <a:pt x="450562" y="1094899"/>
                  </a:lnTo>
                  <a:lnTo>
                    <a:pt x="315763" y="1094899"/>
                  </a:lnTo>
                  <a:lnTo>
                    <a:pt x="85734" y="1094899"/>
                  </a:lnTo>
                  <a:cubicBezTo>
                    <a:pt x="39078" y="1095588"/>
                    <a:pt x="698" y="1058325"/>
                    <a:pt x="9" y="1011669"/>
                  </a:cubicBezTo>
                  <a:cubicBezTo>
                    <a:pt x="-3" y="1010838"/>
                    <a:pt x="-3" y="1010006"/>
                    <a:pt x="9" y="1009174"/>
                  </a:cubicBezTo>
                  <a:lnTo>
                    <a:pt x="9" y="680943"/>
                  </a:lnTo>
                  <a:lnTo>
                    <a:pt x="104" y="680943"/>
                  </a:lnTo>
                  <a:lnTo>
                    <a:pt x="104" y="680942"/>
                  </a:lnTo>
                  <a:cubicBezTo>
                    <a:pt x="-292" y="561871"/>
                    <a:pt x="71763" y="459468"/>
                    <a:pt x="174793" y="415485"/>
                  </a:cubicBezTo>
                  <a:lnTo>
                    <a:pt x="186281" y="411877"/>
                  </a:lnTo>
                  <a:lnTo>
                    <a:pt x="133213" y="376098"/>
                  </a:lnTo>
                  <a:cubicBezTo>
                    <a:pt x="93344" y="336229"/>
                    <a:pt x="68685" y="281151"/>
                    <a:pt x="68685" y="220313"/>
                  </a:cubicBezTo>
                  <a:cubicBezTo>
                    <a:pt x="68685" y="98637"/>
                    <a:pt x="167322" y="0"/>
                    <a:pt x="288998" y="0"/>
                  </a:cubicBezTo>
                  <a:close/>
                </a:path>
              </a:pathLst>
            </a:custGeom>
            <a:solidFill>
              <a:srgbClr val="44546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+mn-ea"/>
                <a:cs typeface="+mn-cs"/>
              </a:endParaRPr>
            </a:p>
          </p:txBody>
        </p:sp>
        <p:sp>
          <p:nvSpPr>
            <p:cNvPr id="272" name="剪去同侧角的矩形 73">
              <a:extLst>
                <a:ext uri="{FF2B5EF4-FFF2-40B4-BE49-F238E27FC236}">
                  <a16:creationId xmlns:a16="http://schemas.microsoft.com/office/drawing/2014/main" id="{E279A05F-316D-4211-81A2-3B46421EF7E9}"/>
                </a:ext>
              </a:extLst>
            </p:cNvPr>
            <p:cNvSpPr/>
            <p:nvPr/>
          </p:nvSpPr>
          <p:spPr>
            <a:xfrm>
              <a:off x="1567186" y="2764525"/>
              <a:ext cx="3532497" cy="407635"/>
            </a:xfrm>
            <a:prstGeom prst="snip2SameRect">
              <a:avLst>
                <a:gd name="adj1" fmla="val 31410"/>
                <a:gd name="adj2" fmla="val 13716"/>
              </a:avLst>
            </a:prstGeom>
            <a:solidFill>
              <a:srgbClr val="F2F2F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grpSp>
          <p:nvGrpSpPr>
            <p:cNvPr id="273" name="组合 272">
              <a:extLst>
                <a:ext uri="{FF2B5EF4-FFF2-40B4-BE49-F238E27FC236}">
                  <a16:creationId xmlns:a16="http://schemas.microsoft.com/office/drawing/2014/main" id="{C9363BC1-8DB4-48F8-86B4-6F8BAA112263}"/>
                </a:ext>
              </a:extLst>
            </p:cNvPr>
            <p:cNvGrpSpPr/>
            <p:nvPr/>
          </p:nvGrpSpPr>
          <p:grpSpPr>
            <a:xfrm>
              <a:off x="1754713" y="2717998"/>
              <a:ext cx="3123575" cy="413523"/>
              <a:chOff x="7394287" y="3376580"/>
              <a:chExt cx="2959788" cy="600717"/>
            </a:xfrm>
          </p:grpSpPr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2992157A-F4C9-4FDF-B971-4A358975890F}"/>
                  </a:ext>
                </a:extLst>
              </p:cNvPr>
              <p:cNvSpPr/>
              <p:nvPr/>
            </p:nvSpPr>
            <p:spPr>
              <a:xfrm>
                <a:off x="8425692" y="3376580"/>
                <a:ext cx="878486" cy="3785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112" eaLnBrk="1" fontAlgn="auto" latinLnBrk="0" hangingPunct="1">
                  <a:lnSpc>
                    <a:spcPct val="100000"/>
                  </a:lnSpc>
                  <a:spcBef>
                    <a:spcPts val="2399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599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统一接口</a:t>
                </a:r>
              </a:p>
            </p:txBody>
          </p:sp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88E5A3FD-C55D-4B31-A0A3-C270C349BF75}"/>
                  </a:ext>
                </a:extLst>
              </p:cNvPr>
              <p:cNvSpPr txBox="1"/>
              <p:nvPr/>
            </p:nvSpPr>
            <p:spPr>
              <a:xfrm>
                <a:off x="7394287" y="3796567"/>
                <a:ext cx="235308" cy="180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对称</a:t>
                </a:r>
              </a:p>
            </p:txBody>
          </p:sp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55EDB5B5-5DA5-46C6-BACD-39A716C940EA}"/>
                  </a:ext>
                </a:extLst>
              </p:cNvPr>
              <p:cNvSpPr txBox="1"/>
              <p:nvPr/>
            </p:nvSpPr>
            <p:spPr>
              <a:xfrm>
                <a:off x="7866091" y="3796567"/>
                <a:ext cx="352964" cy="180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非对称</a:t>
                </a:r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6D4BD8FA-421B-443C-8ADF-E2C2E6BEF8BE}"/>
                  </a:ext>
                </a:extLst>
              </p:cNvPr>
              <p:cNvSpPr txBox="1"/>
              <p:nvPr/>
            </p:nvSpPr>
            <p:spPr>
              <a:xfrm>
                <a:off x="8455551" y="3796567"/>
                <a:ext cx="235308" cy="180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哈希</a:t>
                </a:r>
              </a:p>
            </p:txBody>
          </p:sp>
          <p:sp>
            <p:nvSpPr>
              <p:cNvPr id="315" name="文本框 314">
                <a:extLst>
                  <a:ext uri="{FF2B5EF4-FFF2-40B4-BE49-F238E27FC236}">
                    <a16:creationId xmlns:a16="http://schemas.microsoft.com/office/drawing/2014/main" id="{36582D56-F622-4ECB-807F-D38EFB5040B9}"/>
                  </a:ext>
                </a:extLst>
              </p:cNvPr>
              <p:cNvSpPr txBox="1"/>
              <p:nvPr/>
            </p:nvSpPr>
            <p:spPr>
              <a:xfrm>
                <a:off x="8935854" y="3796567"/>
                <a:ext cx="470618" cy="180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密钥交换</a:t>
                </a:r>
              </a:p>
            </p:txBody>
          </p:sp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2D5594A5-AD33-4882-85F9-000451611C7A}"/>
                  </a:ext>
                </a:extLst>
              </p:cNvPr>
              <p:cNvSpPr txBox="1"/>
              <p:nvPr/>
            </p:nvSpPr>
            <p:spPr>
              <a:xfrm>
                <a:off x="9659965" y="3796567"/>
                <a:ext cx="352964" cy="180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随机数</a:t>
                </a:r>
              </a:p>
            </p:txBody>
          </p:sp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51B70B68-2D86-4EC7-9106-397EC1EA1C80}"/>
                  </a:ext>
                </a:extLst>
              </p:cNvPr>
              <p:cNvSpPr txBox="1"/>
              <p:nvPr/>
            </p:nvSpPr>
            <p:spPr>
              <a:xfrm>
                <a:off x="10240623" y="3796567"/>
                <a:ext cx="113452" cy="180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…</a:t>
                </a:r>
                <a:endParaRPr kumimoji="1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4" name="组合 273">
              <a:extLst>
                <a:ext uri="{FF2B5EF4-FFF2-40B4-BE49-F238E27FC236}">
                  <a16:creationId xmlns:a16="http://schemas.microsoft.com/office/drawing/2014/main" id="{FBB8EA10-C413-4444-AE7A-BA75278DDAC7}"/>
                </a:ext>
              </a:extLst>
            </p:cNvPr>
            <p:cNvGrpSpPr/>
            <p:nvPr/>
          </p:nvGrpSpPr>
          <p:grpSpPr>
            <a:xfrm>
              <a:off x="1437951" y="3405588"/>
              <a:ext cx="1508143" cy="476421"/>
              <a:chOff x="8195761" y="3888620"/>
              <a:chExt cx="1429063" cy="692089"/>
            </a:xfrm>
          </p:grpSpPr>
          <p:sp>
            <p:nvSpPr>
              <p:cNvPr id="306" name="乘号 305">
                <a:extLst>
                  <a:ext uri="{FF2B5EF4-FFF2-40B4-BE49-F238E27FC236}">
                    <a16:creationId xmlns:a16="http://schemas.microsoft.com/office/drawing/2014/main" id="{700EB59F-7836-4901-BA05-04ED5B6EA4FF}"/>
                  </a:ext>
                </a:extLst>
              </p:cNvPr>
              <p:cNvSpPr/>
              <p:nvPr/>
            </p:nvSpPr>
            <p:spPr>
              <a:xfrm>
                <a:off x="8195761" y="4065402"/>
                <a:ext cx="1429063" cy="369092"/>
              </a:xfrm>
              <a:prstGeom prst="mathMultiply">
                <a:avLst/>
              </a:prstGeom>
              <a:solidFill>
                <a:srgbClr val="E7E6E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endParaRPr>
              </a:p>
            </p:txBody>
          </p:sp>
          <p:sp>
            <p:nvSpPr>
              <p:cNvPr id="307" name="下箭头 102">
                <a:extLst>
                  <a:ext uri="{FF2B5EF4-FFF2-40B4-BE49-F238E27FC236}">
                    <a16:creationId xmlns:a16="http://schemas.microsoft.com/office/drawing/2014/main" id="{D590415A-586B-40F9-9F10-280530FABB71}"/>
                  </a:ext>
                </a:extLst>
              </p:cNvPr>
              <p:cNvSpPr/>
              <p:nvPr/>
            </p:nvSpPr>
            <p:spPr>
              <a:xfrm>
                <a:off x="9198197" y="4301403"/>
                <a:ext cx="152754" cy="276102"/>
              </a:xfrm>
              <a:prstGeom prst="downArrow">
                <a:avLst/>
              </a:prstGeom>
              <a:solidFill>
                <a:srgbClr val="E7E6E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endParaRPr>
              </a:p>
            </p:txBody>
          </p:sp>
          <p:sp>
            <p:nvSpPr>
              <p:cNvPr id="308" name="下箭头 102">
                <a:extLst>
                  <a:ext uri="{FF2B5EF4-FFF2-40B4-BE49-F238E27FC236}">
                    <a16:creationId xmlns:a16="http://schemas.microsoft.com/office/drawing/2014/main" id="{72FDC0D6-A3D1-483E-9356-8B38B5A6C56A}"/>
                  </a:ext>
                </a:extLst>
              </p:cNvPr>
              <p:cNvSpPr/>
              <p:nvPr/>
            </p:nvSpPr>
            <p:spPr>
              <a:xfrm>
                <a:off x="8471635" y="4304607"/>
                <a:ext cx="142660" cy="276102"/>
              </a:xfrm>
              <a:prstGeom prst="downArrow">
                <a:avLst/>
              </a:prstGeom>
              <a:solidFill>
                <a:srgbClr val="E7E6E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endParaRPr>
              </a:p>
            </p:txBody>
          </p:sp>
          <p:sp>
            <p:nvSpPr>
              <p:cNvPr id="309" name="矩形 308">
                <a:extLst>
                  <a:ext uri="{FF2B5EF4-FFF2-40B4-BE49-F238E27FC236}">
                    <a16:creationId xmlns:a16="http://schemas.microsoft.com/office/drawing/2014/main" id="{C5EA244A-5EED-4DF5-9BE6-20347F9044C8}"/>
                  </a:ext>
                </a:extLst>
              </p:cNvPr>
              <p:cNvSpPr/>
              <p:nvPr/>
            </p:nvSpPr>
            <p:spPr>
              <a:xfrm>
                <a:off x="8514928" y="3892363"/>
                <a:ext cx="91358" cy="306297"/>
              </a:xfrm>
              <a:prstGeom prst="rect">
                <a:avLst/>
              </a:prstGeom>
              <a:solidFill>
                <a:srgbClr val="E7E6E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endParaRPr>
              </a:p>
            </p:txBody>
          </p:sp>
          <p:sp>
            <p:nvSpPr>
              <p:cNvPr id="310" name="矩形 309">
                <a:extLst>
                  <a:ext uri="{FF2B5EF4-FFF2-40B4-BE49-F238E27FC236}">
                    <a16:creationId xmlns:a16="http://schemas.microsoft.com/office/drawing/2014/main" id="{0ED0FB27-708D-4641-A325-79C870A3C9DC}"/>
                  </a:ext>
                </a:extLst>
              </p:cNvPr>
              <p:cNvSpPr/>
              <p:nvPr/>
            </p:nvSpPr>
            <p:spPr>
              <a:xfrm>
                <a:off x="9215169" y="3888620"/>
                <a:ext cx="91358" cy="306297"/>
              </a:xfrm>
              <a:prstGeom prst="rect">
                <a:avLst/>
              </a:prstGeom>
              <a:solidFill>
                <a:srgbClr val="E7E6E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75" name="文本框 274">
              <a:extLst>
                <a:ext uri="{FF2B5EF4-FFF2-40B4-BE49-F238E27FC236}">
                  <a16:creationId xmlns:a16="http://schemas.microsoft.com/office/drawing/2014/main" id="{0AD49C68-78BA-4CFC-BF11-FCC1944BE902}"/>
                </a:ext>
              </a:extLst>
            </p:cNvPr>
            <p:cNvSpPr txBox="1"/>
            <p:nvPr/>
          </p:nvSpPr>
          <p:spPr>
            <a:xfrm>
              <a:off x="2828981" y="3561280"/>
              <a:ext cx="2396651" cy="2488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50" b="1" kern="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2.1</a:t>
              </a:r>
              <a:r>
                <a:rPr lang="en-US" altLang="zh-CN" sz="105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支持算法运行时动态加载，快速切换</a:t>
              </a: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50" b="1" kern="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2.2</a:t>
              </a:r>
              <a:r>
                <a:rPr lang="en-US" altLang="zh-CN" sz="105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5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算法参数构建与解析，支撑接口稳定</a:t>
              </a:r>
              <a:endParaRPr kumimoji="1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6" name="文本框 275">
              <a:extLst>
                <a:ext uri="{FF2B5EF4-FFF2-40B4-BE49-F238E27FC236}">
                  <a16:creationId xmlns:a16="http://schemas.microsoft.com/office/drawing/2014/main" id="{860DB9A4-3074-42D1-82C5-D8AC1C83D882}"/>
                </a:ext>
              </a:extLst>
            </p:cNvPr>
            <p:cNvSpPr txBox="1"/>
            <p:nvPr/>
          </p:nvSpPr>
          <p:spPr>
            <a:xfrm>
              <a:off x="2577773" y="3291528"/>
              <a:ext cx="2035543" cy="2605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99" b="1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Provider</a:t>
              </a:r>
              <a:r>
                <a:rPr kumimoji="1" lang="zh-CN" altLang="en-US" sz="1599" b="1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框架</a:t>
              </a:r>
              <a:endParaRPr kumimoji="0" lang="zh-CN" altLang="en-US" sz="1599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</a:endParaRPr>
            </a:p>
          </p:txBody>
        </p:sp>
        <p:sp>
          <p:nvSpPr>
            <p:cNvPr id="277" name="下箭头 102">
              <a:extLst>
                <a:ext uri="{FF2B5EF4-FFF2-40B4-BE49-F238E27FC236}">
                  <a16:creationId xmlns:a16="http://schemas.microsoft.com/office/drawing/2014/main" id="{0952A870-24BA-4F87-B28B-154BB726E30A}"/>
                </a:ext>
              </a:extLst>
            </p:cNvPr>
            <p:cNvSpPr/>
            <p:nvPr/>
          </p:nvSpPr>
          <p:spPr>
            <a:xfrm>
              <a:off x="2726765" y="3960100"/>
              <a:ext cx="130002" cy="119901"/>
            </a:xfrm>
            <a:prstGeom prst="downArrow">
              <a:avLst/>
            </a:prstGeom>
            <a:solidFill>
              <a:srgbClr val="E7E6E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78" name="下箭头 102">
              <a:extLst>
                <a:ext uri="{FF2B5EF4-FFF2-40B4-BE49-F238E27FC236}">
                  <a16:creationId xmlns:a16="http://schemas.microsoft.com/office/drawing/2014/main" id="{7865EA70-D07B-4363-AFB1-6312CA87A4A5}"/>
                </a:ext>
              </a:extLst>
            </p:cNvPr>
            <p:cNvSpPr/>
            <p:nvPr/>
          </p:nvSpPr>
          <p:spPr>
            <a:xfrm>
              <a:off x="1709779" y="3958973"/>
              <a:ext cx="130002" cy="119901"/>
            </a:xfrm>
            <a:prstGeom prst="downArrow">
              <a:avLst/>
            </a:prstGeom>
            <a:solidFill>
              <a:srgbClr val="E7E6E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79" name="下箭头 102">
              <a:extLst>
                <a:ext uri="{FF2B5EF4-FFF2-40B4-BE49-F238E27FC236}">
                  <a16:creationId xmlns:a16="http://schemas.microsoft.com/office/drawing/2014/main" id="{8FB01A5C-C0A0-4E7B-AC75-97DFFD9665E1}"/>
                </a:ext>
              </a:extLst>
            </p:cNvPr>
            <p:cNvSpPr/>
            <p:nvPr/>
          </p:nvSpPr>
          <p:spPr>
            <a:xfrm>
              <a:off x="3797082" y="3960100"/>
              <a:ext cx="130002" cy="119901"/>
            </a:xfrm>
            <a:prstGeom prst="downArrow">
              <a:avLst/>
            </a:prstGeom>
            <a:solidFill>
              <a:srgbClr val="E7E6E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80" name="下箭头 102">
              <a:extLst>
                <a:ext uri="{FF2B5EF4-FFF2-40B4-BE49-F238E27FC236}">
                  <a16:creationId xmlns:a16="http://schemas.microsoft.com/office/drawing/2014/main" id="{796FA4C2-50D9-4150-A4B8-66AC46B445F4}"/>
                </a:ext>
              </a:extLst>
            </p:cNvPr>
            <p:cNvSpPr/>
            <p:nvPr/>
          </p:nvSpPr>
          <p:spPr>
            <a:xfrm>
              <a:off x="4808852" y="3958973"/>
              <a:ext cx="130002" cy="119901"/>
            </a:xfrm>
            <a:prstGeom prst="downArrow">
              <a:avLst/>
            </a:prstGeom>
            <a:solidFill>
              <a:srgbClr val="E7E6E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4AE72973-F468-41B3-8591-2AB96D2ECD0F}"/>
                </a:ext>
              </a:extLst>
            </p:cNvPr>
            <p:cNvSpPr/>
            <p:nvPr/>
          </p:nvSpPr>
          <p:spPr>
            <a:xfrm>
              <a:off x="1259496" y="4091906"/>
              <a:ext cx="981526" cy="992757"/>
            </a:xfrm>
            <a:prstGeom prst="rect">
              <a:avLst/>
            </a:prstGeom>
            <a:noFill/>
            <a:ln w="12700" cap="flat" cmpd="sng" algn="ctr">
              <a:solidFill>
                <a:srgbClr val="44546A"/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FBB0D5D8-3C05-4100-B598-D6D9CE653335}"/>
                </a:ext>
              </a:extLst>
            </p:cNvPr>
            <p:cNvSpPr/>
            <p:nvPr/>
          </p:nvSpPr>
          <p:spPr>
            <a:xfrm>
              <a:off x="4444359" y="4091906"/>
              <a:ext cx="998482" cy="992757"/>
            </a:xfrm>
            <a:prstGeom prst="rect">
              <a:avLst/>
            </a:prstGeom>
            <a:noFill/>
            <a:ln w="12700" cap="flat" cmpd="sng" algn="ctr">
              <a:solidFill>
                <a:srgbClr val="44546A"/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83" name="剪去同侧角的矩形 20">
              <a:extLst>
                <a:ext uri="{FF2B5EF4-FFF2-40B4-BE49-F238E27FC236}">
                  <a16:creationId xmlns:a16="http://schemas.microsoft.com/office/drawing/2014/main" id="{FF3A0B1B-F1BF-4581-85FE-590C2923057B}"/>
                </a:ext>
              </a:extLst>
            </p:cNvPr>
            <p:cNvSpPr/>
            <p:nvPr/>
          </p:nvSpPr>
          <p:spPr>
            <a:xfrm>
              <a:off x="4516959" y="4178547"/>
              <a:ext cx="850367" cy="280044"/>
            </a:xfrm>
            <a:prstGeom prst="snip2SameRect">
              <a:avLst>
                <a:gd name="adj1" fmla="val 31410"/>
                <a:gd name="adj2" fmla="val 13716"/>
              </a:avLst>
            </a:prstGeom>
            <a:solidFill>
              <a:srgbClr val="F2F2F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12A9713D-E3A5-43C1-90D4-F6F7522409F9}"/>
                </a:ext>
              </a:extLst>
            </p:cNvPr>
            <p:cNvSpPr txBox="1"/>
            <p:nvPr/>
          </p:nvSpPr>
          <p:spPr>
            <a:xfrm>
              <a:off x="4663534" y="4262954"/>
              <a:ext cx="555787" cy="12441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密码机</a:t>
              </a:r>
              <a:r>
                <a:rPr kumimoji="1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/</a:t>
              </a:r>
              <a:r>
                <a:rPr kumimoji="1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卡</a:t>
              </a:r>
              <a:endParaRPr kumimoji="1" lang="en-US" altLang="zh-CN" sz="105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85" name="剪去同侧角的矩形 20">
              <a:extLst>
                <a:ext uri="{FF2B5EF4-FFF2-40B4-BE49-F238E27FC236}">
                  <a16:creationId xmlns:a16="http://schemas.microsoft.com/office/drawing/2014/main" id="{DCB9D3BA-28C4-447C-8C20-F3ED10086BF1}"/>
                </a:ext>
              </a:extLst>
            </p:cNvPr>
            <p:cNvSpPr/>
            <p:nvPr/>
          </p:nvSpPr>
          <p:spPr>
            <a:xfrm>
              <a:off x="4516959" y="4568505"/>
              <a:ext cx="850367" cy="280044"/>
            </a:xfrm>
            <a:prstGeom prst="snip2SameRect">
              <a:avLst>
                <a:gd name="adj1" fmla="val 31410"/>
                <a:gd name="adj2" fmla="val 13716"/>
              </a:avLst>
            </a:prstGeom>
            <a:solidFill>
              <a:srgbClr val="F2F2F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4ACB5D82-EAD5-45D9-A5E1-319860379591}"/>
                </a:ext>
              </a:extLst>
            </p:cNvPr>
            <p:cNvSpPr txBox="1"/>
            <p:nvPr/>
          </p:nvSpPr>
          <p:spPr>
            <a:xfrm>
              <a:off x="4693093" y="4640691"/>
              <a:ext cx="496661" cy="12441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加速引擎</a:t>
              </a:r>
              <a:endParaRPr kumimoji="1" lang="en-US" altLang="zh-CN" sz="105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87" name="箭头: 上下 286">
              <a:extLst>
                <a:ext uri="{FF2B5EF4-FFF2-40B4-BE49-F238E27FC236}">
                  <a16:creationId xmlns:a16="http://schemas.microsoft.com/office/drawing/2014/main" id="{87A97523-65F8-4DAF-AC82-02B8CD149C30}"/>
                </a:ext>
              </a:extLst>
            </p:cNvPr>
            <p:cNvSpPr/>
            <p:nvPr/>
          </p:nvSpPr>
          <p:spPr>
            <a:xfrm>
              <a:off x="1656098" y="4485255"/>
              <a:ext cx="152073" cy="208554"/>
            </a:xfrm>
            <a:prstGeom prst="upDownArrow">
              <a:avLst/>
            </a:prstGeom>
            <a:solidFill>
              <a:srgbClr val="DDDDD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FB4C3C1D-17D8-4D5D-9D46-524BA0E767BA}"/>
                </a:ext>
              </a:extLst>
            </p:cNvPr>
            <p:cNvSpPr/>
            <p:nvPr/>
          </p:nvSpPr>
          <p:spPr>
            <a:xfrm>
              <a:off x="2318623" y="4091906"/>
              <a:ext cx="981526" cy="992757"/>
            </a:xfrm>
            <a:prstGeom prst="rect">
              <a:avLst/>
            </a:prstGeom>
            <a:noFill/>
            <a:ln w="12700" cap="flat" cmpd="sng" algn="ctr">
              <a:solidFill>
                <a:srgbClr val="44546A"/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89" name="箭头: 上下 288">
              <a:extLst>
                <a:ext uri="{FF2B5EF4-FFF2-40B4-BE49-F238E27FC236}">
                  <a16:creationId xmlns:a16="http://schemas.microsoft.com/office/drawing/2014/main" id="{6B8D8E4A-67E1-42F1-A7ED-0A1BED956059}"/>
                </a:ext>
              </a:extLst>
            </p:cNvPr>
            <p:cNvSpPr/>
            <p:nvPr/>
          </p:nvSpPr>
          <p:spPr>
            <a:xfrm>
              <a:off x="2731041" y="4485255"/>
              <a:ext cx="152073" cy="208554"/>
            </a:xfrm>
            <a:prstGeom prst="upDownArrow">
              <a:avLst/>
            </a:prstGeom>
            <a:solidFill>
              <a:srgbClr val="DDDDD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90" name="文本框 289">
              <a:extLst>
                <a:ext uri="{FF2B5EF4-FFF2-40B4-BE49-F238E27FC236}">
                  <a16:creationId xmlns:a16="http://schemas.microsoft.com/office/drawing/2014/main" id="{2956DFE2-32A9-4097-A568-9F6CF065311A}"/>
                </a:ext>
              </a:extLst>
            </p:cNvPr>
            <p:cNvSpPr txBox="1"/>
            <p:nvPr/>
          </p:nvSpPr>
          <p:spPr>
            <a:xfrm>
              <a:off x="4808852" y="4840258"/>
              <a:ext cx="416779" cy="213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799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…</a:t>
              </a:r>
              <a:endParaRPr kumimoji="1" lang="zh-CN" alt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291" name="组合 290">
              <a:extLst>
                <a:ext uri="{FF2B5EF4-FFF2-40B4-BE49-F238E27FC236}">
                  <a16:creationId xmlns:a16="http://schemas.microsoft.com/office/drawing/2014/main" id="{3DEF199E-C9E5-4951-A5C9-52691FFE30C7}"/>
                </a:ext>
              </a:extLst>
            </p:cNvPr>
            <p:cNvGrpSpPr/>
            <p:nvPr/>
          </p:nvGrpSpPr>
          <p:grpSpPr>
            <a:xfrm>
              <a:off x="3460372" y="4152746"/>
              <a:ext cx="850367" cy="280044"/>
              <a:chOff x="8227705" y="4682271"/>
              <a:chExt cx="805778" cy="406816"/>
            </a:xfrm>
          </p:grpSpPr>
          <p:sp>
            <p:nvSpPr>
              <p:cNvPr id="304" name="剪去同侧角的矩形 66">
                <a:extLst>
                  <a:ext uri="{FF2B5EF4-FFF2-40B4-BE49-F238E27FC236}">
                    <a16:creationId xmlns:a16="http://schemas.microsoft.com/office/drawing/2014/main" id="{95693724-6659-4C94-9465-2C0BBF456244}"/>
                  </a:ext>
                </a:extLst>
              </p:cNvPr>
              <p:cNvSpPr/>
              <p:nvPr/>
            </p:nvSpPr>
            <p:spPr>
              <a:xfrm>
                <a:off x="8227705" y="4682271"/>
                <a:ext cx="805778" cy="406816"/>
              </a:xfrm>
              <a:prstGeom prst="snip2SameRect">
                <a:avLst>
                  <a:gd name="adj1" fmla="val 31410"/>
                  <a:gd name="adj2" fmla="val 13716"/>
                </a:avLst>
              </a:prstGeom>
              <a:solidFill>
                <a:srgbClr val="F2F2F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endParaRPr>
              </a:p>
            </p:txBody>
          </p:sp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6940E654-8EC5-47E0-AEF7-645F489CA7C8}"/>
                  </a:ext>
                </a:extLst>
              </p:cNvPr>
              <p:cNvSpPr txBox="1"/>
              <p:nvPr/>
            </p:nvSpPr>
            <p:spPr>
              <a:xfrm>
                <a:off x="8343181" y="4804886"/>
                <a:ext cx="588272" cy="180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区域化算法</a:t>
                </a:r>
                <a:endParaRPr kumimoji="1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92" name="组合 291">
              <a:extLst>
                <a:ext uri="{FF2B5EF4-FFF2-40B4-BE49-F238E27FC236}">
                  <a16:creationId xmlns:a16="http://schemas.microsoft.com/office/drawing/2014/main" id="{18AF51C7-DB47-4C39-B2F4-D8DE31FECFD3}"/>
                </a:ext>
              </a:extLst>
            </p:cNvPr>
            <p:cNvGrpSpPr/>
            <p:nvPr/>
          </p:nvGrpSpPr>
          <p:grpSpPr>
            <a:xfrm>
              <a:off x="3438430" y="4735720"/>
              <a:ext cx="850367" cy="280044"/>
              <a:chOff x="9313627" y="4682271"/>
              <a:chExt cx="805778" cy="406816"/>
            </a:xfrm>
          </p:grpSpPr>
          <p:sp>
            <p:nvSpPr>
              <p:cNvPr id="302" name="剪去同侧角的矩形 73">
                <a:extLst>
                  <a:ext uri="{FF2B5EF4-FFF2-40B4-BE49-F238E27FC236}">
                    <a16:creationId xmlns:a16="http://schemas.microsoft.com/office/drawing/2014/main" id="{B6E5F730-5B3E-46CB-A757-76A4A75CB131}"/>
                  </a:ext>
                </a:extLst>
              </p:cNvPr>
              <p:cNvSpPr/>
              <p:nvPr/>
            </p:nvSpPr>
            <p:spPr>
              <a:xfrm>
                <a:off x="9313627" y="4682271"/>
                <a:ext cx="805778" cy="406816"/>
              </a:xfrm>
              <a:prstGeom prst="snip2SameRect">
                <a:avLst>
                  <a:gd name="adj1" fmla="val 31410"/>
                  <a:gd name="adj2" fmla="val 13716"/>
                </a:avLst>
              </a:prstGeom>
              <a:solidFill>
                <a:srgbClr val="F2F2F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endParaRPr>
              </a:p>
            </p:txBody>
          </p:sp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C82CD762-3903-44BD-B5DF-0BBF944FF145}"/>
                  </a:ext>
                </a:extLst>
              </p:cNvPr>
              <p:cNvSpPr txBox="1"/>
              <p:nvPr/>
            </p:nvSpPr>
            <p:spPr>
              <a:xfrm>
                <a:off x="9481205" y="4794031"/>
                <a:ext cx="470618" cy="180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国际算法</a:t>
                </a:r>
              </a:p>
            </p:txBody>
          </p:sp>
        </p:grp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5529FC5E-1A72-4B53-92AB-72FE02AD77CA}"/>
                </a:ext>
              </a:extLst>
            </p:cNvPr>
            <p:cNvSpPr/>
            <p:nvPr/>
          </p:nvSpPr>
          <p:spPr>
            <a:xfrm>
              <a:off x="3379992" y="4091906"/>
              <a:ext cx="981526" cy="992757"/>
            </a:xfrm>
            <a:prstGeom prst="rect">
              <a:avLst/>
            </a:prstGeom>
            <a:noFill/>
            <a:ln w="12700" cap="flat" cmpd="sng" algn="ctr">
              <a:solidFill>
                <a:srgbClr val="44546A"/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94" name="箭头: 上下 293">
              <a:extLst>
                <a:ext uri="{FF2B5EF4-FFF2-40B4-BE49-F238E27FC236}">
                  <a16:creationId xmlns:a16="http://schemas.microsoft.com/office/drawing/2014/main" id="{AD2155AD-51D8-4CC4-9231-2EFE58D6752C}"/>
                </a:ext>
              </a:extLst>
            </p:cNvPr>
            <p:cNvSpPr/>
            <p:nvPr/>
          </p:nvSpPr>
          <p:spPr>
            <a:xfrm>
              <a:off x="3792408" y="4488456"/>
              <a:ext cx="152073" cy="208554"/>
            </a:xfrm>
            <a:prstGeom prst="upDownArrow">
              <a:avLst/>
            </a:prstGeom>
            <a:solidFill>
              <a:srgbClr val="DDDDD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25204418-4AD3-4D8C-9F10-1D3A78587CCC}"/>
                </a:ext>
              </a:extLst>
            </p:cNvPr>
            <p:cNvSpPr txBox="1"/>
            <p:nvPr/>
          </p:nvSpPr>
          <p:spPr>
            <a:xfrm>
              <a:off x="2568210" y="2480613"/>
              <a:ext cx="1028797" cy="1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99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openHiTLS</a:t>
              </a:r>
              <a:endParaRPr kumimoji="1" lang="zh-CN" altLang="en-US" sz="1599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296" name="组合 295">
              <a:extLst>
                <a:ext uri="{FF2B5EF4-FFF2-40B4-BE49-F238E27FC236}">
                  <a16:creationId xmlns:a16="http://schemas.microsoft.com/office/drawing/2014/main" id="{8AAB0891-1AD3-44BB-9BD8-D20DF74D4B7D}"/>
                </a:ext>
              </a:extLst>
            </p:cNvPr>
            <p:cNvGrpSpPr/>
            <p:nvPr/>
          </p:nvGrpSpPr>
          <p:grpSpPr>
            <a:xfrm>
              <a:off x="2168194" y="2700870"/>
              <a:ext cx="365617" cy="379058"/>
              <a:chOff x="1783470" y="5076055"/>
              <a:chExt cx="365760" cy="379206"/>
            </a:xfrm>
          </p:grpSpPr>
          <p:sp>
            <p:nvSpPr>
              <p:cNvPr id="300" name="文本框 299">
                <a:extLst>
                  <a:ext uri="{FF2B5EF4-FFF2-40B4-BE49-F238E27FC236}">
                    <a16:creationId xmlns:a16="http://schemas.microsoft.com/office/drawing/2014/main" id="{6EB42E48-E720-44A6-827B-25A10FE17153}"/>
                  </a:ext>
                </a:extLst>
              </p:cNvPr>
              <p:cNvSpPr txBox="1"/>
              <p:nvPr/>
            </p:nvSpPr>
            <p:spPr>
              <a:xfrm>
                <a:off x="1783470" y="5076055"/>
                <a:ext cx="365760" cy="3792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3199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sym typeface="Wingdings" panose="05000000000000000000" pitchFamily="2" charset="2"/>
                  </a:rPr>
                  <a:t></a:t>
                </a:r>
                <a:endParaRPr kumimoji="1" lang="zh-CN" altLang="en-US" sz="3199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01" name="文本框 300">
                <a:extLst>
                  <a:ext uri="{FF2B5EF4-FFF2-40B4-BE49-F238E27FC236}">
                    <a16:creationId xmlns:a16="http://schemas.microsoft.com/office/drawing/2014/main" id="{6955D213-17FA-494F-BD36-7A41638811FB}"/>
                  </a:ext>
                </a:extLst>
              </p:cNvPr>
              <p:cNvSpPr txBox="1"/>
              <p:nvPr/>
            </p:nvSpPr>
            <p:spPr>
              <a:xfrm>
                <a:off x="1878209" y="5188015"/>
                <a:ext cx="102034" cy="1658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99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</a:t>
                </a:r>
                <a:endParaRPr kumimoji="1" lang="zh-CN" altLang="en-US" sz="1399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97" name="组合 296">
              <a:extLst>
                <a:ext uri="{FF2B5EF4-FFF2-40B4-BE49-F238E27FC236}">
                  <a16:creationId xmlns:a16="http://schemas.microsoft.com/office/drawing/2014/main" id="{786EBD9F-2413-4DCE-BFFA-C60C7CDE6A24}"/>
                </a:ext>
              </a:extLst>
            </p:cNvPr>
            <p:cNvGrpSpPr/>
            <p:nvPr/>
          </p:nvGrpSpPr>
          <p:grpSpPr>
            <a:xfrm>
              <a:off x="2033389" y="3290353"/>
              <a:ext cx="365617" cy="379058"/>
              <a:chOff x="1943894" y="5082048"/>
              <a:chExt cx="365760" cy="379206"/>
            </a:xfrm>
          </p:grpSpPr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1B84F39C-52E9-4EE6-B8F4-2C876675EE53}"/>
                  </a:ext>
                </a:extLst>
              </p:cNvPr>
              <p:cNvSpPr txBox="1"/>
              <p:nvPr/>
            </p:nvSpPr>
            <p:spPr>
              <a:xfrm>
                <a:off x="1943894" y="5082048"/>
                <a:ext cx="365760" cy="3792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3199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sym typeface="Wingdings" panose="05000000000000000000" pitchFamily="2" charset="2"/>
                  </a:rPr>
                  <a:t></a:t>
                </a:r>
                <a:endParaRPr kumimoji="1" lang="zh-CN" altLang="en-US" sz="3199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09F8176F-9E3A-41CF-A0DB-FBF282F53952}"/>
                  </a:ext>
                </a:extLst>
              </p:cNvPr>
              <p:cNvSpPr txBox="1"/>
              <p:nvPr/>
            </p:nvSpPr>
            <p:spPr>
              <a:xfrm>
                <a:off x="2034518" y="5187234"/>
                <a:ext cx="180691" cy="1658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99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endParaRPr kumimoji="1" lang="zh-CN" altLang="en-US" sz="1399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334" name="矩形 333">
            <a:extLst>
              <a:ext uri="{FF2B5EF4-FFF2-40B4-BE49-F238E27FC236}">
                <a16:creationId xmlns:a16="http://schemas.microsoft.com/office/drawing/2014/main" id="{5E2079A1-4F62-4B89-A84D-C2E83260558F}"/>
              </a:ext>
            </a:extLst>
          </p:cNvPr>
          <p:cNvSpPr/>
          <p:nvPr/>
        </p:nvSpPr>
        <p:spPr>
          <a:xfrm>
            <a:off x="6791726" y="864416"/>
            <a:ext cx="4206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112">
              <a:defRPr/>
            </a:pPr>
            <a:r>
              <a:rPr kumimoji="1" lang="zh-CN" altLang="en-US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统一接口</a:t>
            </a:r>
            <a:r>
              <a:rPr kumimoji="1" lang="en-US" altLang="zh-CN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zh-CN" altLang="en-US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算法</a:t>
            </a:r>
            <a:r>
              <a:rPr kumimoji="1" lang="en-US" altLang="zh-CN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</a:t>
            </a:r>
            <a:r>
              <a:rPr kumimoji="1" lang="zh-CN" altLang="en-US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框架技术效果</a:t>
            </a:r>
            <a:endParaRPr kumimoji="1" lang="en-US" altLang="zh-CN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D2AB060F-EF3D-43D8-8113-C315F1F4753D}"/>
              </a:ext>
            </a:extLst>
          </p:cNvPr>
          <p:cNvSpPr/>
          <p:nvPr/>
        </p:nvSpPr>
        <p:spPr>
          <a:xfrm>
            <a:off x="6672442" y="2238911"/>
            <a:ext cx="42376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12">
              <a:defRPr/>
            </a:pPr>
            <a:r>
              <a:rPr kumimoji="1"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提供算法</a:t>
            </a:r>
            <a:r>
              <a:rPr kumimoji="1" lang="en-US" altLang="zh-CN" sz="16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</a:t>
            </a:r>
            <a:r>
              <a:rPr kumimoji="1"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机制，算法灵活集成</a:t>
            </a:r>
            <a:r>
              <a:rPr kumimoji="1"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卸载</a:t>
            </a:r>
            <a:endParaRPr kumimoji="1"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6" name="文本框 335">
            <a:extLst>
              <a:ext uri="{FF2B5EF4-FFF2-40B4-BE49-F238E27FC236}">
                <a16:creationId xmlns:a16="http://schemas.microsoft.com/office/drawing/2014/main" id="{B60B5FBC-464A-485E-A0D8-1C9364B2FB10}"/>
              </a:ext>
            </a:extLst>
          </p:cNvPr>
          <p:cNvSpPr txBox="1"/>
          <p:nvPr/>
        </p:nvSpPr>
        <p:spPr>
          <a:xfrm>
            <a:off x="6719501" y="2735503"/>
            <a:ext cx="5143699" cy="128407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285636" marR="0" lvl="0" indent="-285636" defTabSz="914112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不安全算法快速下线：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消减老旧算法不安全风险，逐渐日落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636" marR="0" lvl="0" indent="-285636" defTabSz="914112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后量子等新算法快速上线：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应对后量子算法不确定性变化</a:t>
            </a:r>
          </a:p>
          <a:p>
            <a:pPr marL="285636" marR="0" lvl="0" indent="-285636" defTabSz="914112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区域化算法快速切换：</a:t>
            </a: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满足各国特有监管要求与安全合规要求</a:t>
            </a:r>
            <a:endParaRPr kumimoji="1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7" name="组合 336">
            <a:extLst>
              <a:ext uri="{FF2B5EF4-FFF2-40B4-BE49-F238E27FC236}">
                <a16:creationId xmlns:a16="http://schemas.microsoft.com/office/drawing/2014/main" id="{04D15017-A7C4-4835-88AA-ACD343AAA2B6}"/>
              </a:ext>
            </a:extLst>
          </p:cNvPr>
          <p:cNvGrpSpPr/>
          <p:nvPr/>
        </p:nvGrpSpPr>
        <p:grpSpPr>
          <a:xfrm>
            <a:off x="6306826" y="1233432"/>
            <a:ext cx="365617" cy="553998"/>
            <a:chOff x="1783470" y="5030201"/>
            <a:chExt cx="365760" cy="554214"/>
          </a:xfrm>
        </p:grpSpPr>
        <p:sp>
          <p:nvSpPr>
            <p:cNvPr id="338" name="文本框 337">
              <a:extLst>
                <a:ext uri="{FF2B5EF4-FFF2-40B4-BE49-F238E27FC236}">
                  <a16:creationId xmlns:a16="http://schemas.microsoft.com/office/drawing/2014/main" id="{5587A733-DFCD-4DED-99EF-C9E3C7A99F98}"/>
                </a:ext>
              </a:extLst>
            </p:cNvPr>
            <p:cNvSpPr txBox="1"/>
            <p:nvPr/>
          </p:nvSpPr>
          <p:spPr>
            <a:xfrm>
              <a:off x="1783470" y="5030201"/>
              <a:ext cx="365760" cy="5542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defTabSz="914112">
                <a:defRPr/>
              </a:pPr>
              <a:r>
                <a:rPr kumimoji="1" lang="zh-CN" altLang="en-US" sz="3600" b="1" dirty="0">
                  <a:solidFill>
                    <a:srgbClr val="0070C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Wingdings" panose="05000000000000000000" pitchFamily="2" charset="2"/>
                </a:rPr>
                <a:t></a:t>
              </a:r>
              <a:endParaRPr kumimoji="1" lang="zh-CN" altLang="en-US" sz="36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39" name="文本框 338">
              <a:extLst>
                <a:ext uri="{FF2B5EF4-FFF2-40B4-BE49-F238E27FC236}">
                  <a16:creationId xmlns:a16="http://schemas.microsoft.com/office/drawing/2014/main" id="{548A09A5-6130-476F-9A28-681305D52633}"/>
                </a:ext>
              </a:extLst>
            </p:cNvPr>
            <p:cNvSpPr txBox="1"/>
            <p:nvPr/>
          </p:nvSpPr>
          <p:spPr>
            <a:xfrm>
              <a:off x="1887364" y="5182230"/>
              <a:ext cx="126688" cy="24631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defTabSz="914112">
                <a:defRPr/>
              </a:pPr>
              <a:r>
                <a:rPr kumimoji="1" lang="en-US" altLang="zh-CN" sz="1600" b="1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kumimoji="1" lang="zh-CN" altLang="en-US" sz="16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AF46E460-31B6-42CE-80E0-7BCFE9C660C3}"/>
              </a:ext>
            </a:extLst>
          </p:cNvPr>
          <p:cNvGrpSpPr/>
          <p:nvPr/>
        </p:nvGrpSpPr>
        <p:grpSpPr>
          <a:xfrm>
            <a:off x="6306826" y="2117932"/>
            <a:ext cx="365617" cy="553998"/>
            <a:chOff x="1783470" y="5030201"/>
            <a:chExt cx="365760" cy="554214"/>
          </a:xfrm>
        </p:grpSpPr>
        <p:sp>
          <p:nvSpPr>
            <p:cNvPr id="341" name="文本框 340">
              <a:extLst>
                <a:ext uri="{FF2B5EF4-FFF2-40B4-BE49-F238E27FC236}">
                  <a16:creationId xmlns:a16="http://schemas.microsoft.com/office/drawing/2014/main" id="{B5B140B8-EB72-491B-B826-55DCFCCD6648}"/>
                </a:ext>
              </a:extLst>
            </p:cNvPr>
            <p:cNvSpPr txBox="1"/>
            <p:nvPr/>
          </p:nvSpPr>
          <p:spPr>
            <a:xfrm>
              <a:off x="1783470" y="5030201"/>
              <a:ext cx="365760" cy="5542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defTabSz="914112">
                <a:defRPr/>
              </a:pPr>
              <a:r>
                <a:rPr kumimoji="1" lang="zh-CN" altLang="en-US" sz="3600" b="1" dirty="0">
                  <a:solidFill>
                    <a:srgbClr val="0070C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Wingdings" panose="05000000000000000000" pitchFamily="2" charset="2"/>
                </a:rPr>
                <a:t></a:t>
              </a:r>
              <a:endParaRPr kumimoji="1" lang="zh-CN" altLang="en-US" sz="36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42" name="文本框 341">
              <a:extLst>
                <a:ext uri="{FF2B5EF4-FFF2-40B4-BE49-F238E27FC236}">
                  <a16:creationId xmlns:a16="http://schemas.microsoft.com/office/drawing/2014/main" id="{08442373-2CA2-456A-82C8-6DAC07827687}"/>
                </a:ext>
              </a:extLst>
            </p:cNvPr>
            <p:cNvSpPr txBox="1"/>
            <p:nvPr/>
          </p:nvSpPr>
          <p:spPr>
            <a:xfrm>
              <a:off x="1887364" y="5184149"/>
              <a:ext cx="126688" cy="24631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defTabSz="914112">
                <a:defRPr/>
              </a:pPr>
              <a:r>
                <a:rPr kumimoji="1" lang="en-US" altLang="zh-CN" sz="1600" b="1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endParaRPr kumimoji="1" lang="zh-CN" altLang="en-US" sz="16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343" name="矩形 342">
            <a:extLst>
              <a:ext uri="{FF2B5EF4-FFF2-40B4-BE49-F238E27FC236}">
                <a16:creationId xmlns:a16="http://schemas.microsoft.com/office/drawing/2014/main" id="{C2FC878F-F956-4A87-8128-73DB7C1E7AEE}"/>
              </a:ext>
            </a:extLst>
          </p:cNvPr>
          <p:cNvSpPr/>
          <p:nvPr/>
        </p:nvSpPr>
        <p:spPr>
          <a:xfrm>
            <a:off x="6672442" y="1326375"/>
            <a:ext cx="52762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12">
              <a:defRPr/>
            </a:pPr>
            <a:r>
              <a:rPr kumimoji="1"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提供标准化、可扩展接口，满足算法变化应用无改造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ADC87C-2379-4BC9-8D58-5DDCD72F4AA9}"/>
              </a:ext>
            </a:extLst>
          </p:cNvPr>
          <p:cNvSpPr/>
          <p:nvPr/>
        </p:nvSpPr>
        <p:spPr>
          <a:xfrm>
            <a:off x="6889547" y="4454459"/>
            <a:ext cx="4174007" cy="23659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CCB89DE-2B35-4F53-94DA-72ECB20882CD}"/>
              </a:ext>
            </a:extLst>
          </p:cNvPr>
          <p:cNvSpPr txBox="1"/>
          <p:nvPr/>
        </p:nvSpPr>
        <p:spPr>
          <a:xfrm>
            <a:off x="6836718" y="2735503"/>
            <a:ext cx="3470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endParaRPr kumimoji="1" lang="zh-CN" altLang="en-US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02263DA-F00B-4730-A212-7DB3BB9DBEE6}"/>
              </a:ext>
            </a:extLst>
          </p:cNvPr>
          <p:cNvGrpSpPr/>
          <p:nvPr/>
        </p:nvGrpSpPr>
        <p:grpSpPr>
          <a:xfrm>
            <a:off x="6722731" y="4256806"/>
            <a:ext cx="5140469" cy="2266091"/>
            <a:chOff x="6722731" y="4256806"/>
            <a:chExt cx="5140469" cy="226609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3335A12-51ED-4DCE-9531-BEED7FF464C6}"/>
                </a:ext>
              </a:extLst>
            </p:cNvPr>
            <p:cNvSpPr/>
            <p:nvPr/>
          </p:nvSpPr>
          <p:spPr>
            <a:xfrm>
              <a:off x="6722731" y="4256806"/>
              <a:ext cx="5140469" cy="2266091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344" name="直接箭头连接符 343">
              <a:extLst>
                <a:ext uri="{FF2B5EF4-FFF2-40B4-BE49-F238E27FC236}">
                  <a16:creationId xmlns:a16="http://schemas.microsoft.com/office/drawing/2014/main" id="{90658641-83E9-48B9-B0B8-611D0BA4A5C2}"/>
                </a:ext>
              </a:extLst>
            </p:cNvPr>
            <p:cNvCxnSpPr/>
            <p:nvPr/>
          </p:nvCxnSpPr>
          <p:spPr>
            <a:xfrm>
              <a:off x="7795705" y="5232227"/>
              <a:ext cx="360988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箭头连接符 344">
              <a:extLst>
                <a:ext uri="{FF2B5EF4-FFF2-40B4-BE49-F238E27FC236}">
                  <a16:creationId xmlns:a16="http://schemas.microsoft.com/office/drawing/2014/main" id="{E2C85931-1FA6-44B4-A9B9-6EE8C9FAD96A}"/>
                </a:ext>
              </a:extLst>
            </p:cNvPr>
            <p:cNvCxnSpPr/>
            <p:nvPr/>
          </p:nvCxnSpPr>
          <p:spPr>
            <a:xfrm>
              <a:off x="7827505" y="5747155"/>
              <a:ext cx="360988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等腰三角形 345">
              <a:extLst>
                <a:ext uri="{FF2B5EF4-FFF2-40B4-BE49-F238E27FC236}">
                  <a16:creationId xmlns:a16="http://schemas.microsoft.com/office/drawing/2014/main" id="{9D20335D-E27A-4C59-96B9-F815D19F6D04}"/>
                </a:ext>
              </a:extLst>
            </p:cNvPr>
            <p:cNvSpPr/>
            <p:nvPr/>
          </p:nvSpPr>
          <p:spPr>
            <a:xfrm>
              <a:off x="8742061" y="5191987"/>
              <a:ext cx="190797" cy="143077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7" name="文本框 346">
              <a:extLst>
                <a:ext uri="{FF2B5EF4-FFF2-40B4-BE49-F238E27FC236}">
                  <a16:creationId xmlns:a16="http://schemas.microsoft.com/office/drawing/2014/main" id="{1AB61BEE-295A-4792-820D-41EFEADCB3AF}"/>
                </a:ext>
              </a:extLst>
            </p:cNvPr>
            <p:cNvSpPr txBox="1"/>
            <p:nvPr/>
          </p:nvSpPr>
          <p:spPr>
            <a:xfrm>
              <a:off x="7185153" y="5133862"/>
              <a:ext cx="654990" cy="17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zh-CN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HiTLS</a:t>
              </a:r>
              <a:endParaRPr lang="zh-CN" altLang="en-US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" name="文本框 347">
              <a:extLst>
                <a:ext uri="{FF2B5EF4-FFF2-40B4-BE49-F238E27FC236}">
                  <a16:creationId xmlns:a16="http://schemas.microsoft.com/office/drawing/2014/main" id="{43E16F1F-1476-444F-AC6A-C7A48B4500F2}"/>
                </a:ext>
              </a:extLst>
            </p:cNvPr>
            <p:cNvSpPr txBox="1"/>
            <p:nvPr/>
          </p:nvSpPr>
          <p:spPr>
            <a:xfrm>
              <a:off x="6843511" y="5765803"/>
              <a:ext cx="1242659" cy="172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zh-CN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Provider</a:t>
              </a: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r>
                <a:rPr lang="en-US" altLang="zh-CN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9" name="等腰三角形 348">
              <a:extLst>
                <a:ext uri="{FF2B5EF4-FFF2-40B4-BE49-F238E27FC236}">
                  <a16:creationId xmlns:a16="http://schemas.microsoft.com/office/drawing/2014/main" id="{2A522B5B-CE51-4BBF-B54B-AE13B76F5436}"/>
                </a:ext>
              </a:extLst>
            </p:cNvPr>
            <p:cNvSpPr/>
            <p:nvPr/>
          </p:nvSpPr>
          <p:spPr>
            <a:xfrm>
              <a:off x="8399898" y="5635377"/>
              <a:ext cx="190797" cy="143077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0" name="直接箭头连接符 349">
              <a:extLst>
                <a:ext uri="{FF2B5EF4-FFF2-40B4-BE49-F238E27FC236}">
                  <a16:creationId xmlns:a16="http://schemas.microsoft.com/office/drawing/2014/main" id="{EEB4F67A-7275-48EF-855F-2F0E96C20D0A}"/>
                </a:ext>
              </a:extLst>
            </p:cNvPr>
            <p:cNvCxnSpPr/>
            <p:nvPr/>
          </p:nvCxnSpPr>
          <p:spPr>
            <a:xfrm>
              <a:off x="7851672" y="6105593"/>
              <a:ext cx="360988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文本框 350">
              <a:extLst>
                <a:ext uri="{FF2B5EF4-FFF2-40B4-BE49-F238E27FC236}">
                  <a16:creationId xmlns:a16="http://schemas.microsoft.com/office/drawing/2014/main" id="{42A8F228-7023-49B9-92FE-CA63AE3D11C6}"/>
                </a:ext>
              </a:extLst>
            </p:cNvPr>
            <p:cNvSpPr txBox="1"/>
            <p:nvPr/>
          </p:nvSpPr>
          <p:spPr>
            <a:xfrm>
              <a:off x="6806171" y="6142335"/>
              <a:ext cx="1242659" cy="172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zh-CN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Provider</a:t>
              </a: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r>
                <a:rPr lang="en-US" altLang="zh-CN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2" name="等腰三角形 351">
              <a:extLst>
                <a:ext uri="{FF2B5EF4-FFF2-40B4-BE49-F238E27FC236}">
                  <a16:creationId xmlns:a16="http://schemas.microsoft.com/office/drawing/2014/main" id="{997AC1FB-8984-4120-B670-71797A154942}"/>
                </a:ext>
              </a:extLst>
            </p:cNvPr>
            <p:cNvSpPr/>
            <p:nvPr/>
          </p:nvSpPr>
          <p:spPr>
            <a:xfrm>
              <a:off x="9958075" y="5998286"/>
              <a:ext cx="190797" cy="143077"/>
            </a:xfrm>
            <a:prstGeom prst="triangl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3" name="直接连接符 352">
              <a:extLst>
                <a:ext uri="{FF2B5EF4-FFF2-40B4-BE49-F238E27FC236}">
                  <a16:creationId xmlns:a16="http://schemas.microsoft.com/office/drawing/2014/main" id="{EF69F4BA-C40A-49D3-939B-29A158375BD7}"/>
                </a:ext>
              </a:extLst>
            </p:cNvPr>
            <p:cNvCxnSpPr/>
            <p:nvPr/>
          </p:nvCxnSpPr>
          <p:spPr>
            <a:xfrm>
              <a:off x="7948344" y="4986314"/>
              <a:ext cx="0" cy="15023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文本框 353">
              <a:extLst>
                <a:ext uri="{FF2B5EF4-FFF2-40B4-BE49-F238E27FC236}">
                  <a16:creationId xmlns:a16="http://schemas.microsoft.com/office/drawing/2014/main" id="{675DEC9D-5A14-4D22-9FFB-186112E03A8C}"/>
                </a:ext>
              </a:extLst>
            </p:cNvPr>
            <p:cNvSpPr txBox="1"/>
            <p:nvPr/>
          </p:nvSpPr>
          <p:spPr>
            <a:xfrm>
              <a:off x="7559117" y="4784607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框架发布</a:t>
              </a:r>
            </a:p>
          </p:txBody>
        </p:sp>
        <p:sp>
          <p:nvSpPr>
            <p:cNvPr id="355" name="文本框 354">
              <a:extLst>
                <a:ext uri="{FF2B5EF4-FFF2-40B4-BE49-F238E27FC236}">
                  <a16:creationId xmlns:a16="http://schemas.microsoft.com/office/drawing/2014/main" id="{F16F6AA4-8595-4DEB-B6A1-D183B0F4A4C8}"/>
                </a:ext>
              </a:extLst>
            </p:cNvPr>
            <p:cNvSpPr txBox="1"/>
            <p:nvPr/>
          </p:nvSpPr>
          <p:spPr>
            <a:xfrm>
              <a:off x="8093350" y="5791122"/>
              <a:ext cx="839101" cy="135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基于框架实现</a:t>
              </a:r>
            </a:p>
          </p:txBody>
        </p:sp>
        <p:sp>
          <p:nvSpPr>
            <p:cNvPr id="356" name="文本框 355">
              <a:extLst>
                <a:ext uri="{FF2B5EF4-FFF2-40B4-BE49-F238E27FC236}">
                  <a16:creationId xmlns:a16="http://schemas.microsoft.com/office/drawing/2014/main" id="{BA25E456-07F7-4514-AB53-2EC8A8AEB575}"/>
                </a:ext>
              </a:extLst>
            </p:cNvPr>
            <p:cNvSpPr txBox="1"/>
            <p:nvPr/>
          </p:nvSpPr>
          <p:spPr>
            <a:xfrm>
              <a:off x="9632447" y="6164811"/>
              <a:ext cx="162185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基于更新的框架实现算法</a:t>
              </a:r>
              <a:endParaRPr lang="en-US" altLang="zh-CN" sz="7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7" name="文本框 356">
              <a:extLst>
                <a:ext uri="{FF2B5EF4-FFF2-40B4-BE49-F238E27FC236}">
                  <a16:creationId xmlns:a16="http://schemas.microsoft.com/office/drawing/2014/main" id="{C99605CD-2E91-469A-B2E4-E196434D8741}"/>
                </a:ext>
              </a:extLst>
            </p:cNvPr>
            <p:cNvSpPr txBox="1"/>
            <p:nvPr/>
          </p:nvSpPr>
          <p:spPr>
            <a:xfrm>
              <a:off x="8434645" y="4784608"/>
              <a:ext cx="1210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算法框架更新迭代</a:t>
              </a:r>
              <a:endParaRPr lang="en-US" altLang="zh-CN" sz="1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" name="等腰三角形 357">
              <a:extLst>
                <a:ext uri="{FF2B5EF4-FFF2-40B4-BE49-F238E27FC236}">
                  <a16:creationId xmlns:a16="http://schemas.microsoft.com/office/drawing/2014/main" id="{635E1651-D2E4-4569-B70D-5727B5856A08}"/>
                </a:ext>
              </a:extLst>
            </p:cNvPr>
            <p:cNvSpPr/>
            <p:nvPr/>
          </p:nvSpPr>
          <p:spPr>
            <a:xfrm>
              <a:off x="7858033" y="5206146"/>
              <a:ext cx="190797" cy="143077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9" name="等腰三角形 358">
              <a:extLst>
                <a:ext uri="{FF2B5EF4-FFF2-40B4-BE49-F238E27FC236}">
                  <a16:creationId xmlns:a16="http://schemas.microsoft.com/office/drawing/2014/main" id="{06E30BFE-4AD5-4908-8A94-F00D2825218A}"/>
                </a:ext>
              </a:extLst>
            </p:cNvPr>
            <p:cNvSpPr/>
            <p:nvPr/>
          </p:nvSpPr>
          <p:spPr>
            <a:xfrm>
              <a:off x="8981193" y="5649535"/>
              <a:ext cx="190797" cy="143077"/>
            </a:xfrm>
            <a:prstGeom prst="triangl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0" name="文本框 359">
              <a:extLst>
                <a:ext uri="{FF2B5EF4-FFF2-40B4-BE49-F238E27FC236}">
                  <a16:creationId xmlns:a16="http://schemas.microsoft.com/office/drawing/2014/main" id="{3C9A7335-72D6-4AE2-B984-23FF0D3D7395}"/>
                </a:ext>
              </a:extLst>
            </p:cNvPr>
            <p:cNvSpPr txBox="1"/>
            <p:nvPr/>
          </p:nvSpPr>
          <p:spPr>
            <a:xfrm>
              <a:off x="8802507" y="5789425"/>
              <a:ext cx="180801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7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无须更新</a:t>
              </a:r>
              <a:r>
                <a:rPr lang="en-US" altLang="zh-CN" sz="7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Provider</a:t>
              </a:r>
              <a:r>
                <a:rPr lang="zh-CN" altLang="en-US" sz="7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实现，后向兼容</a:t>
              </a:r>
            </a:p>
          </p:txBody>
        </p:sp>
        <p:sp>
          <p:nvSpPr>
            <p:cNvPr id="361" name="任意多边形: 形状 360">
              <a:extLst>
                <a:ext uri="{FF2B5EF4-FFF2-40B4-BE49-F238E27FC236}">
                  <a16:creationId xmlns:a16="http://schemas.microsoft.com/office/drawing/2014/main" id="{F7831C31-7FA6-4C22-AAF4-00E6F4B80CF9}"/>
                </a:ext>
              </a:extLst>
            </p:cNvPr>
            <p:cNvSpPr/>
            <p:nvPr/>
          </p:nvSpPr>
          <p:spPr>
            <a:xfrm>
              <a:off x="8856539" y="5276939"/>
              <a:ext cx="228957" cy="411347"/>
            </a:xfrm>
            <a:custGeom>
              <a:avLst/>
              <a:gdLst>
                <a:gd name="connsiteX0" fmla="*/ 0 w 197353"/>
                <a:gd name="connsiteY0" fmla="*/ 0 h 605215"/>
                <a:gd name="connsiteX1" fmla="*/ 157882 w 197353"/>
                <a:gd name="connsiteY1" fmla="*/ 256559 h 605215"/>
                <a:gd name="connsiteX2" fmla="*/ 197353 w 197353"/>
                <a:gd name="connsiteY2" fmla="*/ 605215 h 60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353" h="605215">
                  <a:moveTo>
                    <a:pt x="0" y="0"/>
                  </a:moveTo>
                  <a:cubicBezTo>
                    <a:pt x="62495" y="77845"/>
                    <a:pt x="124990" y="155690"/>
                    <a:pt x="157882" y="256559"/>
                  </a:cubicBezTo>
                  <a:cubicBezTo>
                    <a:pt x="190774" y="357428"/>
                    <a:pt x="194063" y="481321"/>
                    <a:pt x="197353" y="60521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任意多边形: 形状 361">
              <a:extLst>
                <a:ext uri="{FF2B5EF4-FFF2-40B4-BE49-F238E27FC236}">
                  <a16:creationId xmlns:a16="http://schemas.microsoft.com/office/drawing/2014/main" id="{C6E07CB9-1ECA-4BB5-9D8F-49F21C17983C}"/>
                </a:ext>
              </a:extLst>
            </p:cNvPr>
            <p:cNvSpPr/>
            <p:nvPr/>
          </p:nvSpPr>
          <p:spPr>
            <a:xfrm>
              <a:off x="8060914" y="5333438"/>
              <a:ext cx="373731" cy="411347"/>
            </a:xfrm>
            <a:custGeom>
              <a:avLst/>
              <a:gdLst>
                <a:gd name="connsiteX0" fmla="*/ 0 w 197353"/>
                <a:gd name="connsiteY0" fmla="*/ 0 h 605215"/>
                <a:gd name="connsiteX1" fmla="*/ 157882 w 197353"/>
                <a:gd name="connsiteY1" fmla="*/ 256559 h 605215"/>
                <a:gd name="connsiteX2" fmla="*/ 197353 w 197353"/>
                <a:gd name="connsiteY2" fmla="*/ 605215 h 60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353" h="605215">
                  <a:moveTo>
                    <a:pt x="0" y="0"/>
                  </a:moveTo>
                  <a:cubicBezTo>
                    <a:pt x="62495" y="77845"/>
                    <a:pt x="124990" y="155690"/>
                    <a:pt x="157882" y="256559"/>
                  </a:cubicBezTo>
                  <a:cubicBezTo>
                    <a:pt x="190774" y="357428"/>
                    <a:pt x="194063" y="481321"/>
                    <a:pt x="197353" y="60521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任意多边形: 形状 362">
              <a:extLst>
                <a:ext uri="{FF2B5EF4-FFF2-40B4-BE49-F238E27FC236}">
                  <a16:creationId xmlns:a16="http://schemas.microsoft.com/office/drawing/2014/main" id="{D0C3F6D2-70FB-42B8-999C-B8A981080331}"/>
                </a:ext>
              </a:extLst>
            </p:cNvPr>
            <p:cNvSpPr/>
            <p:nvPr/>
          </p:nvSpPr>
          <p:spPr>
            <a:xfrm>
              <a:off x="8924879" y="5284628"/>
              <a:ext cx="1117090" cy="734489"/>
            </a:xfrm>
            <a:custGeom>
              <a:avLst/>
              <a:gdLst>
                <a:gd name="connsiteX0" fmla="*/ 0 w 962891"/>
                <a:gd name="connsiteY0" fmla="*/ 0 h 1080655"/>
                <a:gd name="connsiteX1" fmla="*/ 526473 w 962891"/>
                <a:gd name="connsiteY1" fmla="*/ 353291 h 1080655"/>
                <a:gd name="connsiteX2" fmla="*/ 748145 w 962891"/>
                <a:gd name="connsiteY2" fmla="*/ 637309 h 1080655"/>
                <a:gd name="connsiteX3" fmla="*/ 962891 w 962891"/>
                <a:gd name="connsiteY3" fmla="*/ 1080655 h 1080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2891" h="1080655">
                  <a:moveTo>
                    <a:pt x="0" y="0"/>
                  </a:moveTo>
                  <a:cubicBezTo>
                    <a:pt x="200891" y="123536"/>
                    <a:pt x="401782" y="247073"/>
                    <a:pt x="526473" y="353291"/>
                  </a:cubicBezTo>
                  <a:cubicBezTo>
                    <a:pt x="651164" y="459509"/>
                    <a:pt x="675409" y="516082"/>
                    <a:pt x="748145" y="637309"/>
                  </a:cubicBezTo>
                  <a:cubicBezTo>
                    <a:pt x="820881" y="758536"/>
                    <a:pt x="891886" y="919595"/>
                    <a:pt x="962891" y="108065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文本框 363">
              <a:extLst>
                <a:ext uri="{FF2B5EF4-FFF2-40B4-BE49-F238E27FC236}">
                  <a16:creationId xmlns:a16="http://schemas.microsoft.com/office/drawing/2014/main" id="{7DA0FBE2-0988-4847-8DC5-07AF4E2786F9}"/>
                </a:ext>
              </a:extLst>
            </p:cNvPr>
            <p:cNvSpPr txBox="1"/>
            <p:nvPr/>
          </p:nvSpPr>
          <p:spPr>
            <a:xfrm>
              <a:off x="7233337" y="4293555"/>
              <a:ext cx="4387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框架定义算法中参数类型与含义，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避免使用复杂结构体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Provider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的接口参数，</a:t>
              </a:r>
              <a:r>
                <a:rPr lang="zh-CN" altLang="en-US" sz="12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做到前后向兼容</a:t>
              </a:r>
            </a:p>
          </p:txBody>
        </p:sp>
        <p:sp>
          <p:nvSpPr>
            <p:cNvPr id="369" name="文本框 368">
              <a:extLst>
                <a:ext uri="{FF2B5EF4-FFF2-40B4-BE49-F238E27FC236}">
                  <a16:creationId xmlns:a16="http://schemas.microsoft.com/office/drawing/2014/main" id="{5B05F584-1FDC-4CD7-8326-D588E3706733}"/>
                </a:ext>
              </a:extLst>
            </p:cNvPr>
            <p:cNvSpPr txBox="1"/>
            <p:nvPr/>
          </p:nvSpPr>
          <p:spPr>
            <a:xfrm>
              <a:off x="6836718" y="4285916"/>
              <a:ext cx="34707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2.2</a:t>
              </a:r>
              <a:endParaRPr kumimoji="1"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3EDF51F-4714-4120-B0B9-CE331E0191B1}"/>
              </a:ext>
            </a:extLst>
          </p:cNvPr>
          <p:cNvSpPr txBox="1"/>
          <p:nvPr/>
        </p:nvSpPr>
        <p:spPr>
          <a:xfrm>
            <a:off x="6843511" y="1700869"/>
            <a:ext cx="4572010" cy="369332"/>
          </a:xfrm>
          <a:prstGeom prst="rect">
            <a:avLst/>
          </a:prstGeom>
          <a:noFill/>
          <a:ln>
            <a:solidFill>
              <a:schemeClr val="tx1">
                <a:lumMod val="25000"/>
                <a:lumOff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kumimoji="1" lang="zh-CN" alt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❌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AES_Encrypt</a:t>
            </a:r>
            <a:r>
              <a:rPr kumimoji="1"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kumimoji="1" lang="zh-CN" alt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✔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CRYPT_EAL_CipherInit</a:t>
            </a:r>
            <a:r>
              <a:rPr kumimoji="1"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/Update/Final ()    </a:t>
            </a:r>
          </a:p>
        </p:txBody>
      </p:sp>
    </p:spTree>
    <p:extLst>
      <p:ext uri="{BB962C8B-B14F-4D97-AF65-F5344CB8AC3E}">
        <p14:creationId xmlns:p14="http://schemas.microsoft.com/office/powerpoint/2010/main" val="115733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 164">
            <a:extLst>
              <a:ext uri="{FF2B5EF4-FFF2-40B4-BE49-F238E27FC236}">
                <a16:creationId xmlns:a16="http://schemas.microsoft.com/office/drawing/2014/main" id="{63DF4B2C-CBA5-41E1-8E44-36C3AFAB8574}"/>
              </a:ext>
            </a:extLst>
          </p:cNvPr>
          <p:cNvSpPr txBox="1"/>
          <p:nvPr/>
        </p:nvSpPr>
        <p:spPr>
          <a:xfrm>
            <a:off x="509798" y="119022"/>
            <a:ext cx="114508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高性能：原生支持商密算法，通过软件优化和硬件加速提升算法性能</a:t>
            </a:r>
            <a:endParaRPr lang="zh-CN" altLang="en-US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4210EFE3-C9CB-47FF-8A89-725CA42D7CB8}"/>
              </a:ext>
            </a:extLst>
          </p:cNvPr>
          <p:cNvSpPr/>
          <p:nvPr/>
        </p:nvSpPr>
        <p:spPr>
          <a:xfrm>
            <a:off x="7933214" y="738315"/>
            <a:ext cx="3984024" cy="659603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 defTabSz="914112">
              <a:lnSpc>
                <a:spcPct val="150000"/>
              </a:lnSpc>
              <a:defRPr/>
            </a:pPr>
            <a:r>
              <a:rPr kumimoji="1" lang="en-US" altLang="zh-CN" sz="1399" b="1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03 </a:t>
            </a:r>
            <a:r>
              <a:rPr kumimoji="1" lang="zh-CN" altLang="en-US" sz="1399" b="1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软硬融合</a:t>
            </a:r>
            <a:endParaRPr kumimoji="1" lang="en-US" altLang="zh-CN" sz="1399" b="1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defTabSz="914112">
              <a:lnSpc>
                <a:spcPct val="150000"/>
              </a:lnSpc>
              <a:defRPr/>
            </a:pPr>
            <a:r>
              <a:rPr lang="zh-CN" altLang="en-US" sz="1200" b="1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通过硬件卸载加速，提升算法性能</a:t>
            </a:r>
          </a:p>
        </p:txBody>
      </p:sp>
      <p:pic>
        <p:nvPicPr>
          <p:cNvPr id="134" name="图片 133">
            <a:extLst>
              <a:ext uri="{FF2B5EF4-FFF2-40B4-BE49-F238E27FC236}">
                <a16:creationId xmlns:a16="http://schemas.microsoft.com/office/drawing/2014/main" id="{C3C55D96-C490-4E31-AE9E-83A052AF6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94" y="1434632"/>
            <a:ext cx="3471853" cy="2395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5" name="矩形 134">
            <a:extLst>
              <a:ext uri="{FF2B5EF4-FFF2-40B4-BE49-F238E27FC236}">
                <a16:creationId xmlns:a16="http://schemas.microsoft.com/office/drawing/2014/main" id="{A4405476-906B-404D-8585-29678C3303DC}"/>
              </a:ext>
            </a:extLst>
          </p:cNvPr>
          <p:cNvSpPr/>
          <p:nvPr/>
        </p:nvSpPr>
        <p:spPr>
          <a:xfrm>
            <a:off x="321994" y="738120"/>
            <a:ext cx="3471853" cy="65941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 defTabSz="914112">
              <a:lnSpc>
                <a:spcPct val="150000"/>
              </a:lnSpc>
              <a:defRPr/>
            </a:pPr>
            <a:r>
              <a:rPr kumimoji="1" lang="en-US" altLang="zh-CN" sz="1399" b="1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01 </a:t>
            </a:r>
            <a:r>
              <a:rPr kumimoji="1" lang="zh-CN" altLang="en-US" sz="1399" b="1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算法实现优化</a:t>
            </a:r>
            <a:endParaRPr kumimoji="1" lang="en-US" altLang="zh-CN" sz="1399" b="1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defTabSz="914112">
              <a:lnSpc>
                <a:spcPct val="150000"/>
              </a:lnSpc>
              <a:defRPr/>
            </a:pPr>
            <a:r>
              <a:rPr lang="zh-CN" altLang="en-US" sz="1200" b="1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减少算法计算量，提升性能</a:t>
            </a:r>
          </a:p>
        </p:txBody>
      </p:sp>
      <p:pic>
        <p:nvPicPr>
          <p:cNvPr id="136" name="图片 135">
            <a:extLst>
              <a:ext uri="{FF2B5EF4-FFF2-40B4-BE49-F238E27FC236}">
                <a16:creationId xmlns:a16="http://schemas.microsoft.com/office/drawing/2014/main" id="{F0FB78F1-3A94-4277-A782-4D74A2335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597" y="1434826"/>
            <a:ext cx="3779641" cy="2391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3E0D31CD-7BEC-4043-BC31-8AB52DC53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8230" y="1434632"/>
            <a:ext cx="3934985" cy="23912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8" name="矩形 137">
            <a:extLst>
              <a:ext uri="{FF2B5EF4-FFF2-40B4-BE49-F238E27FC236}">
                <a16:creationId xmlns:a16="http://schemas.microsoft.com/office/drawing/2014/main" id="{073501C8-A6DA-4700-8E69-D822F5F1B50B}"/>
              </a:ext>
            </a:extLst>
          </p:cNvPr>
          <p:cNvSpPr/>
          <p:nvPr/>
        </p:nvSpPr>
        <p:spPr>
          <a:xfrm>
            <a:off x="3884613" y="738121"/>
            <a:ext cx="3934985" cy="659603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 defTabSz="914112">
              <a:lnSpc>
                <a:spcPct val="150000"/>
              </a:lnSpc>
              <a:defRPr/>
            </a:pPr>
            <a:r>
              <a:rPr kumimoji="1" lang="en-US" altLang="zh-CN" sz="1399" b="1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02 </a:t>
            </a:r>
            <a:r>
              <a:rPr kumimoji="1" lang="zh-CN" altLang="en-US" sz="1399" b="1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指令优化</a:t>
            </a:r>
            <a:endParaRPr kumimoji="1" lang="en-US" altLang="zh-CN" sz="1399" b="1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defTabSz="914112">
              <a:lnSpc>
                <a:spcPct val="150000"/>
              </a:lnSpc>
              <a:defRPr/>
            </a:pPr>
            <a:r>
              <a:rPr kumimoji="1" lang="zh-CN" altLang="en-US" sz="1200" b="1" kern="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优化指令执行流程，提升执行效率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87C1B0B7-D465-4C17-A933-0E261303E36A}"/>
              </a:ext>
            </a:extLst>
          </p:cNvPr>
          <p:cNvSpPr/>
          <p:nvPr/>
        </p:nvSpPr>
        <p:spPr>
          <a:xfrm>
            <a:off x="435610" y="3835248"/>
            <a:ext cx="3305588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lvl="1" indent="-285636" defTabSz="914112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1" lang="zh-CN" altLang="en-US" sz="12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域计算优化</a:t>
            </a:r>
            <a:r>
              <a:rPr kumimoji="1" lang="zh-CN" altLang="en-US" sz="1200" i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（大指数模幂运算优化等）</a:t>
            </a:r>
            <a:endParaRPr kumimoji="1" lang="en-US" altLang="zh-CN" sz="1200" i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636" lvl="1" indent="-285636" defTabSz="914112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1" lang="zh-CN" altLang="en-US" sz="12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椭圆曲线计算优化</a:t>
            </a:r>
            <a:r>
              <a:rPr kumimoji="1" lang="zh-CN" altLang="en-US" sz="12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（点乘、快速模约减）</a:t>
            </a:r>
            <a:endParaRPr kumimoji="1" lang="en-US" altLang="zh-CN" sz="12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0BBAEE49-60C5-40BF-9BC3-3638267D1265}"/>
              </a:ext>
            </a:extLst>
          </p:cNvPr>
          <p:cNvSpPr/>
          <p:nvPr/>
        </p:nvSpPr>
        <p:spPr>
          <a:xfrm>
            <a:off x="8322728" y="3835442"/>
            <a:ext cx="3493527" cy="613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09" lvl="1" indent="-228509" defTabSz="914112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1" lang="zh-CN" altLang="en-US" sz="12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内生加速，协处理器算法卸载</a:t>
            </a:r>
            <a:endParaRPr kumimoji="1" lang="en-US" altLang="zh-CN" sz="12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509" lvl="1" indent="-228509" defTabSz="914112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1" lang="zh-CN" altLang="en-US" sz="12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软硬协同，算法卸载到外置密码卡、密码机</a:t>
            </a:r>
            <a:endParaRPr kumimoji="1" lang="en-US" altLang="zh-CN" sz="12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ADD4B3EF-C9DB-4F01-B29E-F49CC8E03793}"/>
              </a:ext>
            </a:extLst>
          </p:cNvPr>
          <p:cNvSpPr/>
          <p:nvPr/>
        </p:nvSpPr>
        <p:spPr>
          <a:xfrm>
            <a:off x="3998230" y="3835249"/>
            <a:ext cx="3934985" cy="1199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09" lvl="1" indent="-228509" defTabSz="914112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1" lang="zh-CN" altLang="en-US" sz="12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核心算法流程汇编化</a:t>
            </a:r>
            <a:r>
              <a:rPr kumimoji="1" lang="zh-CN" altLang="en-US" sz="1200" i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1200" i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X86 /ARM</a:t>
            </a:r>
            <a:r>
              <a:rPr kumimoji="1" lang="zh-CN" altLang="en-US" sz="1200" i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等指令集支持）</a:t>
            </a:r>
            <a:endParaRPr kumimoji="1" lang="en-US" altLang="zh-CN" sz="1200" i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509" lvl="1" indent="-228509" defTabSz="914112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1" lang="zh-CN" altLang="en-US" sz="12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专有指令加速</a:t>
            </a:r>
            <a:r>
              <a:rPr kumimoji="1" lang="zh-CN" altLang="en-US" sz="1200" i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1200" i="1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aese</a:t>
            </a:r>
            <a:r>
              <a:rPr kumimoji="1" lang="zh-CN" altLang="en-US" sz="1200" i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指令）</a:t>
            </a:r>
            <a:endParaRPr kumimoji="1" lang="en-US" altLang="zh-CN" sz="1200" i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509" lvl="1" indent="-228509" defTabSz="914112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1" lang="zh-CN" altLang="en-US" sz="12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单指令多数据加速</a:t>
            </a:r>
            <a:r>
              <a:rPr kumimoji="1" lang="zh-CN" altLang="en-US" sz="1200" i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1200" i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SIMD</a:t>
            </a:r>
            <a:r>
              <a:rPr kumimoji="1" lang="zh-CN" altLang="en-US" sz="1200" i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处理，</a:t>
            </a:r>
            <a:r>
              <a:rPr kumimoji="1" lang="en-US" altLang="zh-CN" sz="1200" i="1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avx</a:t>
            </a:r>
            <a:r>
              <a:rPr kumimoji="1" lang="zh-CN" altLang="en-US" sz="1200" i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系列指令）</a:t>
            </a:r>
            <a:endParaRPr kumimoji="1" lang="en-US" altLang="zh-CN" sz="1200" i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509" lvl="1" indent="-228509" defTabSz="914112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1" lang="zh-CN" altLang="en-US" sz="12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指令流水线优化</a:t>
            </a:r>
            <a:r>
              <a:rPr kumimoji="1" lang="zh-CN" altLang="en-US" sz="12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（消减指令、资源依赖）</a:t>
            </a:r>
            <a:endParaRPr kumimoji="1" lang="en-US" altLang="zh-CN" sz="12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F08A7D10-7FBC-457D-A982-69D805D99042}"/>
              </a:ext>
            </a:extLst>
          </p:cNvPr>
          <p:cNvGrpSpPr/>
          <p:nvPr/>
        </p:nvGrpSpPr>
        <p:grpSpPr>
          <a:xfrm>
            <a:off x="2446274" y="5035303"/>
            <a:ext cx="3946642" cy="1588994"/>
            <a:chOff x="614378" y="5074130"/>
            <a:chExt cx="3179469" cy="1588994"/>
          </a:xfrm>
        </p:grpSpPr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215A92E4-9703-4004-B236-2CCC5940EDA6}"/>
                </a:ext>
              </a:extLst>
            </p:cNvPr>
            <p:cNvSpPr/>
            <p:nvPr/>
          </p:nvSpPr>
          <p:spPr>
            <a:xfrm>
              <a:off x="797152" y="5074130"/>
              <a:ext cx="299669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商密算法性能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@KP920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openHiTLS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vs OpenSSL 3.x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aphicFrame>
          <p:nvGraphicFramePr>
            <p:cNvPr id="144" name="图表 143">
              <a:extLst>
                <a:ext uri="{FF2B5EF4-FFF2-40B4-BE49-F238E27FC236}">
                  <a16:creationId xmlns:a16="http://schemas.microsoft.com/office/drawing/2014/main" id="{C41DFC28-0EF8-4A22-AFAA-78F40B59446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70436160"/>
                </p:ext>
              </p:extLst>
            </p:nvPr>
          </p:nvGraphicFramePr>
          <p:xfrm>
            <a:off x="614378" y="5276957"/>
            <a:ext cx="2852741" cy="13861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sp>
        <p:nvSpPr>
          <p:cNvPr id="145" name="矩形 144">
            <a:extLst>
              <a:ext uri="{FF2B5EF4-FFF2-40B4-BE49-F238E27FC236}">
                <a16:creationId xmlns:a16="http://schemas.microsoft.com/office/drawing/2014/main" id="{C3A5317A-F47F-437A-8529-213D49C5CF9E}"/>
              </a:ext>
            </a:extLst>
          </p:cNvPr>
          <p:cNvSpPr/>
          <p:nvPr/>
        </p:nvSpPr>
        <p:spPr>
          <a:xfrm>
            <a:off x="80093" y="738315"/>
            <a:ext cx="7966739" cy="58859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D6465F89-3BA3-42B4-A8FE-11D0C51C7839}"/>
              </a:ext>
            </a:extLst>
          </p:cNvPr>
          <p:cNvCxnSpPr/>
          <p:nvPr/>
        </p:nvCxnSpPr>
        <p:spPr>
          <a:xfrm>
            <a:off x="80093" y="5028435"/>
            <a:ext cx="78531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120">
            <a:extLst>
              <a:ext uri="{FF2B5EF4-FFF2-40B4-BE49-F238E27FC236}">
                <a16:creationId xmlns:a16="http://schemas.microsoft.com/office/drawing/2014/main" id="{CADD422E-32BF-4996-9862-81374D865B59}"/>
              </a:ext>
            </a:extLst>
          </p:cNvPr>
          <p:cNvSpPr/>
          <p:nvPr/>
        </p:nvSpPr>
        <p:spPr>
          <a:xfrm>
            <a:off x="5089141" y="1040192"/>
            <a:ext cx="6871477" cy="506906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13E033-5112-44A7-86B2-CA90D6666F26}"/>
              </a:ext>
            </a:extLst>
          </p:cNvPr>
          <p:cNvSpPr/>
          <p:nvPr/>
        </p:nvSpPr>
        <p:spPr>
          <a:xfrm>
            <a:off x="245743" y="1040192"/>
            <a:ext cx="4567858" cy="506906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63DF4B2C-CBA5-41E1-8E44-36C3AFAB8574}"/>
              </a:ext>
            </a:extLst>
          </p:cNvPr>
          <p:cNvSpPr txBox="1"/>
          <p:nvPr/>
        </p:nvSpPr>
        <p:spPr>
          <a:xfrm>
            <a:off x="509798" y="119022"/>
            <a:ext cx="114508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轻量化：提供灵活裁剪能力，满足不同场景下对算法库的资源占用要求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C044477-CED7-4E70-A154-9CA67C0F829C}"/>
              </a:ext>
            </a:extLst>
          </p:cNvPr>
          <p:cNvSpPr/>
          <p:nvPr/>
        </p:nvSpPr>
        <p:spPr>
          <a:xfrm>
            <a:off x="5196043" y="1077180"/>
            <a:ext cx="3654861" cy="23833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59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sz="1259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5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典型配置</a:t>
            </a:r>
            <a:r>
              <a:rPr lang="zh-CN" altLang="en-US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：支持（配置）文件、（编译）命令控制裁剪范围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259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125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算法、协议、证书独立使用：</a:t>
            </a:r>
            <a:r>
              <a:rPr lang="zh-CN" altLang="en-US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算法、协议可独立编译，独立使用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259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lang="zh-CN" altLang="en-US" sz="125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自定义：</a:t>
            </a:r>
            <a:endParaRPr lang="en-US" altLang="zh-CN" sz="1259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算法：裁剪粒度支持单算法（模式组合）</a:t>
            </a:r>
            <a:endParaRPr lang="en-US" altLang="zh-CN" sz="125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协议：基础能力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协议扩展，支持裁剪单算法套</a:t>
            </a:r>
            <a:endParaRPr lang="en-US" altLang="zh-CN" sz="125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7972FE6-3CEB-40F8-ABAA-F8DC4B66D6A9}"/>
              </a:ext>
            </a:extLst>
          </p:cNvPr>
          <p:cNvGrpSpPr/>
          <p:nvPr/>
        </p:nvGrpSpPr>
        <p:grpSpPr>
          <a:xfrm>
            <a:off x="5607570" y="3517006"/>
            <a:ext cx="2806083" cy="2416407"/>
            <a:chOff x="248637" y="1104828"/>
            <a:chExt cx="4625163" cy="5140944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182D91FF-AC89-49DE-9FAD-EC2A82486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637" y="1168190"/>
              <a:ext cx="4625163" cy="5077582"/>
            </a:xfrm>
            <a:prstGeom prst="rect">
              <a:avLst/>
            </a:prstGeom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8A4DFEE-6FA8-4DB4-A625-B90C063184E6}"/>
                </a:ext>
              </a:extLst>
            </p:cNvPr>
            <p:cNvSpPr/>
            <p:nvPr/>
          </p:nvSpPr>
          <p:spPr>
            <a:xfrm>
              <a:off x="291673" y="1104828"/>
              <a:ext cx="393056" cy="3415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1619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</a:t>
              </a:r>
              <a:endParaRPr lang="zh-CN" altLang="en-US" sz="1619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9C2DBB7-5F4F-481E-B8AB-947E9F1CBAF8}"/>
                </a:ext>
              </a:extLst>
            </p:cNvPr>
            <p:cNvSpPr/>
            <p:nvPr/>
          </p:nvSpPr>
          <p:spPr>
            <a:xfrm>
              <a:off x="781027" y="1694668"/>
              <a:ext cx="393056" cy="3415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19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</a:t>
              </a:r>
              <a:endParaRPr lang="zh-CN" altLang="en-US" sz="1619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C6A2559-EA00-4DC4-9678-EB050301B199}"/>
                </a:ext>
              </a:extLst>
            </p:cNvPr>
            <p:cNvSpPr/>
            <p:nvPr/>
          </p:nvSpPr>
          <p:spPr>
            <a:xfrm>
              <a:off x="781027" y="3717096"/>
              <a:ext cx="393056" cy="3415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19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</a:t>
              </a:r>
              <a:endParaRPr lang="zh-CN" altLang="en-US" sz="1619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27FF3F6-846C-40C7-BDFB-C72856FC42D4}"/>
                </a:ext>
              </a:extLst>
            </p:cNvPr>
            <p:cNvSpPr/>
            <p:nvPr/>
          </p:nvSpPr>
          <p:spPr>
            <a:xfrm>
              <a:off x="774708" y="4657963"/>
              <a:ext cx="393056" cy="3415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19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</a:t>
              </a:r>
              <a:endParaRPr lang="zh-CN" altLang="en-US" sz="1619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75F4581-1628-43AF-91D4-0004655AD5D9}"/>
                </a:ext>
              </a:extLst>
            </p:cNvPr>
            <p:cNvSpPr/>
            <p:nvPr/>
          </p:nvSpPr>
          <p:spPr>
            <a:xfrm>
              <a:off x="1238967" y="2461793"/>
              <a:ext cx="393056" cy="3415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19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</a:t>
              </a:r>
              <a:endParaRPr lang="zh-CN" altLang="en-US" sz="1619" dirty="0"/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7D2BFF07-7BD2-430F-B875-B12B9DFA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7000" y="2015904"/>
            <a:ext cx="703082" cy="5187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7F38BCB0-631D-451B-982E-72DBD418F615}"/>
              </a:ext>
            </a:extLst>
          </p:cNvPr>
          <p:cNvSpPr/>
          <p:nvPr/>
        </p:nvSpPr>
        <p:spPr>
          <a:xfrm>
            <a:off x="10468305" y="1918000"/>
            <a:ext cx="1293952" cy="716326"/>
          </a:xfrm>
          <a:prstGeom prst="rect">
            <a:avLst/>
          </a:prstGeom>
          <a:solidFill>
            <a:srgbClr val="DFF3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62" tIns="41131" rIns="82262" bIns="41131" numCol="1" spcCol="0" rtlCol="0" fromWordArt="0" anchor="ctr" anchorCtr="0" forceAA="0" compatLnSpc="1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81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单算法使用场景：</a:t>
            </a:r>
            <a:endParaRPr lang="en-US" altLang="zh-CN" sz="81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8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e.g., </a:t>
            </a:r>
            <a:r>
              <a:rPr lang="zh-CN" altLang="en-US" sz="8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安全启动场景</a:t>
            </a:r>
            <a:endParaRPr lang="en-US" altLang="zh-CN" sz="81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8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</a:t>
            </a:r>
            <a:r>
              <a:rPr lang="zh-CN" altLang="en-US" sz="8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大小：</a:t>
            </a:r>
            <a:r>
              <a:rPr lang="en-US" altLang="zh-CN" sz="81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&lt;10K</a:t>
            </a:r>
            <a:endParaRPr lang="zh-CN" altLang="en-US" sz="81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7AC834E-A519-42B2-93FB-A665B7C3B6D1}"/>
              </a:ext>
            </a:extLst>
          </p:cNvPr>
          <p:cNvSpPr/>
          <p:nvPr/>
        </p:nvSpPr>
        <p:spPr>
          <a:xfrm>
            <a:off x="10468305" y="2787560"/>
            <a:ext cx="1293952" cy="657168"/>
          </a:xfrm>
          <a:prstGeom prst="rect">
            <a:avLst/>
          </a:prstGeom>
          <a:solidFill>
            <a:srgbClr val="FFF4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62" tIns="41131" rIns="82262" bIns="41131" numCol="1" spcCol="0" rtlCol="0" fromWordArt="0" anchor="ctr" anchorCtr="0" forceAA="0" compatLnSpc="1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81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算法组合使用场景：</a:t>
            </a:r>
            <a:endParaRPr lang="en-US" altLang="zh-CN" sz="81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8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e.g., </a:t>
            </a:r>
            <a:r>
              <a:rPr lang="zh-CN" altLang="en-US" sz="8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主流密码算法</a:t>
            </a:r>
            <a:endParaRPr lang="en-US" altLang="zh-CN" sz="81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8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</a:t>
            </a:r>
            <a:r>
              <a:rPr lang="zh-CN" altLang="en-US" sz="8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大小：</a:t>
            </a:r>
            <a:r>
              <a:rPr lang="en-US" altLang="zh-CN" sz="81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&lt;300K</a:t>
            </a:r>
            <a:endParaRPr lang="zh-CN" altLang="en-US" sz="81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FC7A3529-4609-41D5-A299-31ECF7FA5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7001" y="2887020"/>
            <a:ext cx="703082" cy="4627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DF84C8C-DBED-44E2-95F3-23A09C80A6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7001" y="3726227"/>
            <a:ext cx="707867" cy="4597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47D592EC-3C00-478E-A1DF-DCD784180D17}"/>
              </a:ext>
            </a:extLst>
          </p:cNvPr>
          <p:cNvSpPr/>
          <p:nvPr/>
        </p:nvSpPr>
        <p:spPr>
          <a:xfrm>
            <a:off x="10473089" y="3626847"/>
            <a:ext cx="1289168" cy="623106"/>
          </a:xfrm>
          <a:prstGeom prst="rect">
            <a:avLst/>
          </a:prstGeom>
          <a:solidFill>
            <a:srgbClr val="D4F1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62" tIns="41131" rIns="82262" bIns="41131" numCol="1" spcCol="0" rtlCol="0" fromWordArt="0" anchor="ctr" anchorCtr="0" forceAA="0" compatLnSpc="1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81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安全协议使用场景：</a:t>
            </a:r>
            <a:endParaRPr lang="en-US" altLang="zh-CN" sz="81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8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e.g., </a:t>
            </a:r>
            <a:r>
              <a:rPr lang="zh-CN" altLang="en-US" sz="8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算法、协议、证书</a:t>
            </a:r>
            <a:endParaRPr lang="en-US" altLang="zh-CN" sz="81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8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</a:t>
            </a:r>
            <a:r>
              <a:rPr lang="zh-CN" altLang="en-US" sz="8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大小：</a:t>
            </a:r>
            <a:r>
              <a:rPr lang="en-US" altLang="zh-CN" sz="81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&lt;500K</a:t>
            </a:r>
            <a:endParaRPr lang="zh-CN" altLang="en-US" sz="81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AAB0D58-89D3-4363-BF19-23309A090396}"/>
              </a:ext>
            </a:extLst>
          </p:cNvPr>
          <p:cNvSpPr/>
          <p:nvPr/>
        </p:nvSpPr>
        <p:spPr>
          <a:xfrm>
            <a:off x="9036124" y="2617686"/>
            <a:ext cx="392972" cy="1327055"/>
          </a:xfrm>
          <a:prstGeom prst="rightArrow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62" tIns="41131" rIns="82262" bIns="4113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19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DA256F1-7558-4992-8AB2-7FE1E45229ED}"/>
              </a:ext>
            </a:extLst>
          </p:cNvPr>
          <p:cNvSpPr/>
          <p:nvPr/>
        </p:nvSpPr>
        <p:spPr>
          <a:xfrm>
            <a:off x="5196044" y="1124171"/>
            <a:ext cx="3695970" cy="4912197"/>
          </a:xfrm>
          <a:prstGeom prst="rect">
            <a:avLst/>
          </a:prstGeom>
          <a:noFill/>
          <a:ln>
            <a:solidFill>
              <a:schemeClr val="tx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62" tIns="41131" rIns="82262" bIns="4113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19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C9D03F0-3372-4053-A283-D6F4F9A21291}"/>
              </a:ext>
            </a:extLst>
          </p:cNvPr>
          <p:cNvGrpSpPr/>
          <p:nvPr/>
        </p:nvGrpSpPr>
        <p:grpSpPr>
          <a:xfrm>
            <a:off x="213912" y="1124171"/>
            <a:ext cx="4422514" cy="4833902"/>
            <a:chOff x="222936" y="1439350"/>
            <a:chExt cx="4422514" cy="4833902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6A6DC6F7-D54C-48DB-8032-61B9CB0DE93C}"/>
                </a:ext>
              </a:extLst>
            </p:cNvPr>
            <p:cNvSpPr/>
            <p:nvPr/>
          </p:nvSpPr>
          <p:spPr>
            <a:xfrm>
              <a:off x="509798" y="1494904"/>
              <a:ext cx="4106275" cy="803796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kern="0" dirty="0">
                <a:latin typeface="微软雅黑" panose="020B0503020204020204" pitchFamily="34" charset="-122"/>
                <a:ea typeface="思源黑体 CN Bold" panose="020B080000000000000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2F3A1A5-7E8A-410A-9C07-B107D909D25F}"/>
                </a:ext>
              </a:extLst>
            </p:cNvPr>
            <p:cNvSpPr/>
            <p:nvPr/>
          </p:nvSpPr>
          <p:spPr>
            <a:xfrm>
              <a:off x="539174" y="2437904"/>
              <a:ext cx="4076900" cy="876796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kern="0" dirty="0">
                <a:latin typeface="微软雅黑" panose="020B0503020204020204" pitchFamily="34" charset="-122"/>
                <a:ea typeface="思源黑体 CN Bold" panose="020B0800000000000000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F82FA51-FB21-49B6-A2CE-6D788A8E4D48}"/>
                </a:ext>
              </a:extLst>
            </p:cNvPr>
            <p:cNvGrpSpPr/>
            <p:nvPr/>
          </p:nvGrpSpPr>
          <p:grpSpPr>
            <a:xfrm>
              <a:off x="430554" y="3399243"/>
              <a:ext cx="4214896" cy="2874009"/>
              <a:chOff x="430554" y="3028257"/>
              <a:chExt cx="4214896" cy="3244995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C9BF9A59-3717-4094-BA90-5BFC2F39DBB0}"/>
                  </a:ext>
                </a:extLst>
              </p:cNvPr>
              <p:cNvSpPr/>
              <p:nvPr/>
            </p:nvSpPr>
            <p:spPr>
              <a:xfrm>
                <a:off x="539174" y="3028257"/>
                <a:ext cx="4106276" cy="3244995"/>
              </a:xfrm>
              <a:prstGeom prst="rect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200" b="1" kern="0" dirty="0">
                    <a:latin typeface="微软雅黑" panose="020B0503020204020204" pitchFamily="34" charset="-122"/>
                    <a:ea typeface="思源黑体 CN Bold" panose="020B0800000000000000"/>
                  </a:rPr>
                  <a:t>算法</a:t>
                </a: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0DE59EF6-3612-45C5-9746-88CE52583B14}"/>
                  </a:ext>
                </a:extLst>
              </p:cNvPr>
              <p:cNvSpPr/>
              <p:nvPr/>
            </p:nvSpPr>
            <p:spPr>
              <a:xfrm>
                <a:off x="610671" y="3399243"/>
                <a:ext cx="3945863" cy="1443331"/>
              </a:xfrm>
              <a:prstGeom prst="rect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kern="0" dirty="0">
                    <a:latin typeface="微软雅黑" panose="020B0503020204020204" pitchFamily="34" charset="-122"/>
                    <a:ea typeface="思源黑体 CN Bold" panose="020B0800000000000000"/>
                  </a:rPr>
                  <a:t>算法抽象层</a:t>
                </a: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54956F6B-A3DB-4713-9877-EAE67CBE37AB}"/>
                  </a:ext>
                </a:extLst>
              </p:cNvPr>
              <p:cNvSpPr/>
              <p:nvPr/>
            </p:nvSpPr>
            <p:spPr>
              <a:xfrm>
                <a:off x="616863" y="4948107"/>
                <a:ext cx="3939671" cy="1192847"/>
              </a:xfrm>
              <a:prstGeom prst="rect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72000" tIns="72000" rIns="72000" bIns="72000" numCol="1" spcCol="0" rtlCol="0" fromWordArt="0" anchor="t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000" kern="0" dirty="0">
                    <a:latin typeface="微软雅黑" panose="020B0503020204020204" pitchFamily="34" charset="-122"/>
                    <a:ea typeface="思源黑体 CN Bold" panose="020B0800000000000000"/>
                  </a:rPr>
                  <a:t>算法原语层</a:t>
                </a: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70A9DDAC-348C-4815-B8A8-1A4CD1204104}"/>
                  </a:ext>
                </a:extLst>
              </p:cNvPr>
              <p:cNvSpPr/>
              <p:nvPr/>
            </p:nvSpPr>
            <p:spPr>
              <a:xfrm>
                <a:off x="676291" y="3787189"/>
                <a:ext cx="3769270" cy="369712"/>
              </a:xfrm>
              <a:prstGeom prst="rect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dash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1200" kern="0" dirty="0">
                    <a:latin typeface="微软雅黑" panose="020B0503020204020204" pitchFamily="34" charset="-122"/>
                    <a:ea typeface="思源黑体 CN Bold" panose="020B0800000000000000"/>
                  </a:rPr>
                  <a:t>模块调度管理</a:t>
                </a: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B4A05D5-9670-493D-B1D1-E0EA604D0798}"/>
                  </a:ext>
                </a:extLst>
              </p:cNvPr>
              <p:cNvSpPr/>
              <p:nvPr/>
            </p:nvSpPr>
            <p:spPr>
              <a:xfrm>
                <a:off x="2698388" y="4274322"/>
                <a:ext cx="582988" cy="327854"/>
              </a:xfrm>
              <a:prstGeom prst="rect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>
                  <a:defRPr/>
                </a:pPr>
                <a:r>
                  <a:rPr lang="zh-CN" altLang="en-US" sz="900" b="1" kern="0" dirty="0">
                    <a:latin typeface="微软雅黑" panose="020B0503020204020204" pitchFamily="34" charset="-122"/>
                    <a:ea typeface="思源黑体 CN Bold" panose="020B0800000000000000"/>
                  </a:rPr>
                  <a:t>数字签名</a:t>
                </a:r>
                <a:endParaRPr lang="en-US" altLang="zh-CN" sz="900" b="1" kern="0" dirty="0">
                  <a:latin typeface="微软雅黑" panose="020B0503020204020204" pitchFamily="34" charset="-122"/>
                  <a:ea typeface="思源黑体 CN Bold" panose="020B0800000000000000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3FE84DEC-384E-4A03-8CD6-AA639CB00F85}"/>
                  </a:ext>
                </a:extLst>
              </p:cNvPr>
              <p:cNvSpPr/>
              <p:nvPr/>
            </p:nvSpPr>
            <p:spPr>
              <a:xfrm>
                <a:off x="2698388" y="5332723"/>
                <a:ext cx="595124" cy="745099"/>
              </a:xfrm>
              <a:prstGeom prst="rect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>
                  <a:defRPr/>
                </a:pPr>
                <a:r>
                  <a:rPr lang="en-US" altLang="zh-CN" sz="900" kern="0" dirty="0">
                    <a:latin typeface="微软雅黑" panose="020B0503020204020204" pitchFamily="34" charset="-122"/>
                    <a:ea typeface="思源黑体 CN Bold" panose="020B0800000000000000"/>
                  </a:rPr>
                  <a:t>RSA</a:t>
                </a:r>
              </a:p>
              <a:p>
                <a:pPr algn="ctr">
                  <a:defRPr/>
                </a:pPr>
                <a:r>
                  <a:rPr lang="en-US" altLang="zh-CN" sz="900" kern="0" dirty="0">
                    <a:latin typeface="微软雅黑" panose="020B0503020204020204" pitchFamily="34" charset="-122"/>
                    <a:ea typeface="思源黑体 CN Bold" panose="020B0800000000000000"/>
                  </a:rPr>
                  <a:t>SM2/9</a:t>
                </a:r>
              </a:p>
              <a:p>
                <a:pPr algn="ctr">
                  <a:defRPr/>
                </a:pPr>
                <a:r>
                  <a:rPr lang="en-US" altLang="zh-CN" sz="900" kern="0" dirty="0">
                    <a:latin typeface="微软雅黑" panose="020B0503020204020204" pitchFamily="34" charset="-122"/>
                    <a:ea typeface="思源黑体 CN Bold" panose="020B0800000000000000"/>
                  </a:rPr>
                  <a:t>25519</a:t>
                </a:r>
              </a:p>
              <a:p>
                <a:pPr algn="ctr">
                  <a:defRPr/>
                </a:pPr>
                <a:r>
                  <a:rPr lang="en-US" altLang="zh-CN" sz="900" kern="0" dirty="0">
                    <a:latin typeface="微软雅黑" panose="020B0503020204020204" pitchFamily="34" charset="-122"/>
                    <a:ea typeface="思源黑体 CN Bold" panose="020B0800000000000000"/>
                  </a:rPr>
                  <a:t>…</a:t>
                </a: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7CE86FAC-A7F3-41DA-89DD-A266FD6A1E23}"/>
                  </a:ext>
                </a:extLst>
              </p:cNvPr>
              <p:cNvSpPr/>
              <p:nvPr/>
            </p:nvSpPr>
            <p:spPr>
              <a:xfrm>
                <a:off x="1354098" y="4275410"/>
                <a:ext cx="618853" cy="323488"/>
              </a:xfrm>
              <a:prstGeom prst="rect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>
                  <a:defRPr/>
                </a:pPr>
                <a:r>
                  <a:rPr lang="zh-CN" altLang="en-US" sz="900" b="1" kern="0" dirty="0">
                    <a:latin typeface="微软雅黑" panose="020B0503020204020204" pitchFamily="34" charset="-122"/>
                    <a:ea typeface="思源黑体 CN Bold" panose="020B0800000000000000"/>
                  </a:rPr>
                  <a:t>哈希算法</a:t>
                </a: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F7CB7F1-5EB6-496A-B89E-DEE0DFC6F0BA}"/>
                  </a:ext>
                </a:extLst>
              </p:cNvPr>
              <p:cNvSpPr/>
              <p:nvPr/>
            </p:nvSpPr>
            <p:spPr>
              <a:xfrm>
                <a:off x="1341727" y="5331631"/>
                <a:ext cx="631736" cy="758749"/>
              </a:xfrm>
              <a:prstGeom prst="rect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>
                  <a:defRPr/>
                </a:pPr>
                <a:r>
                  <a:rPr lang="en-US" altLang="zh-CN" sz="900" kern="0" dirty="0">
                    <a:latin typeface="微软雅黑" panose="020B0503020204020204" pitchFamily="34" charset="-122"/>
                    <a:ea typeface="思源黑体 CN Bold" panose="020B0800000000000000"/>
                  </a:rPr>
                  <a:t>SHA1</a:t>
                </a:r>
              </a:p>
              <a:p>
                <a:pPr algn="ctr">
                  <a:defRPr/>
                </a:pPr>
                <a:r>
                  <a:rPr lang="en-US" altLang="zh-CN" sz="900" kern="0" dirty="0">
                    <a:latin typeface="微软雅黑" panose="020B0503020204020204" pitchFamily="34" charset="-122"/>
                    <a:ea typeface="思源黑体 CN Bold" panose="020B0800000000000000"/>
                  </a:rPr>
                  <a:t>SHA2</a:t>
                </a:r>
              </a:p>
              <a:p>
                <a:pPr algn="ctr">
                  <a:defRPr/>
                </a:pPr>
                <a:r>
                  <a:rPr lang="en-US" altLang="zh-CN" sz="900" kern="0" dirty="0">
                    <a:latin typeface="微软雅黑" panose="020B0503020204020204" pitchFamily="34" charset="-122"/>
                    <a:ea typeface="思源黑体 CN Bold" panose="020B0800000000000000"/>
                  </a:rPr>
                  <a:t>SHA3</a:t>
                </a:r>
              </a:p>
              <a:p>
                <a:pPr algn="ctr">
                  <a:defRPr/>
                </a:pPr>
                <a:r>
                  <a:rPr lang="en-US" altLang="zh-CN" sz="900" kern="0" dirty="0">
                    <a:latin typeface="微软雅黑" panose="020B0503020204020204" pitchFamily="34" charset="-122"/>
                    <a:ea typeface="思源黑体 CN Bold" panose="020B0800000000000000"/>
                  </a:rPr>
                  <a:t>SM3</a:t>
                </a: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674896DC-866E-41B6-8843-54EF92735478}"/>
                  </a:ext>
                </a:extLst>
              </p:cNvPr>
              <p:cNvSpPr/>
              <p:nvPr/>
            </p:nvSpPr>
            <p:spPr>
              <a:xfrm>
                <a:off x="2024675" y="4277991"/>
                <a:ext cx="618853" cy="316841"/>
              </a:xfrm>
              <a:prstGeom prst="rect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>
                  <a:defRPr/>
                </a:pPr>
                <a:r>
                  <a:rPr lang="zh-CN" altLang="en-US" sz="900" b="1" kern="0" dirty="0">
                    <a:latin typeface="微软雅黑" panose="020B0503020204020204" pitchFamily="34" charset="-122"/>
                    <a:ea typeface="思源黑体 CN Bold" panose="020B0800000000000000"/>
                  </a:rPr>
                  <a:t>随机数</a:t>
                </a: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FE9C432E-B156-4C80-AC4A-A34E8556DCDC}"/>
                  </a:ext>
                </a:extLst>
              </p:cNvPr>
              <p:cNvSpPr/>
              <p:nvPr/>
            </p:nvSpPr>
            <p:spPr>
              <a:xfrm>
                <a:off x="3974189" y="4291327"/>
                <a:ext cx="395481" cy="260721"/>
              </a:xfrm>
              <a:prstGeom prst="rect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>
                  <a:defRPr/>
                </a:pPr>
                <a:r>
                  <a:rPr lang="en-US" altLang="zh-CN" sz="900" b="1" kern="0" dirty="0">
                    <a:latin typeface="微软雅黑" panose="020B0503020204020204" pitchFamily="34" charset="-122"/>
                    <a:ea typeface="思源黑体 CN Bold" panose="020B0800000000000000"/>
                  </a:rPr>
                  <a:t>…</a:t>
                </a: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DEE957C0-BD0A-4D51-9DBA-B624838BA775}"/>
                  </a:ext>
                </a:extLst>
              </p:cNvPr>
              <p:cNvSpPr/>
              <p:nvPr/>
            </p:nvSpPr>
            <p:spPr>
              <a:xfrm>
                <a:off x="3973652" y="5331631"/>
                <a:ext cx="403714" cy="758749"/>
              </a:xfrm>
              <a:prstGeom prst="rect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>
                  <a:defRPr/>
                </a:pPr>
                <a:r>
                  <a:rPr lang="en-US" altLang="zh-CN" sz="900" kern="0" dirty="0">
                    <a:latin typeface="微软雅黑" panose="020B0503020204020204" pitchFamily="34" charset="-122"/>
                    <a:ea typeface="思源黑体 CN Bold" panose="020B0800000000000000"/>
                  </a:rPr>
                  <a:t>…</a:t>
                </a: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83CD4272-A235-4D30-A4BD-42EAA3876AE8}"/>
                  </a:ext>
                </a:extLst>
              </p:cNvPr>
              <p:cNvSpPr/>
              <p:nvPr/>
            </p:nvSpPr>
            <p:spPr>
              <a:xfrm>
                <a:off x="669000" y="4269589"/>
                <a:ext cx="618853" cy="346773"/>
              </a:xfrm>
              <a:prstGeom prst="rect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>
                  <a:defRPr/>
                </a:pPr>
                <a:r>
                  <a:rPr lang="zh-CN" altLang="en-US" sz="900" b="1" kern="0" dirty="0">
                    <a:latin typeface="微软雅黑" panose="020B0503020204020204" pitchFamily="34" charset="-122"/>
                    <a:ea typeface="思源黑体 CN Bold" panose="020B0800000000000000"/>
                  </a:rPr>
                  <a:t>对称加密</a:t>
                </a: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AC923535-D2F6-4AE4-B883-340F481E1428}"/>
                  </a:ext>
                </a:extLst>
              </p:cNvPr>
              <p:cNvSpPr/>
              <p:nvPr/>
            </p:nvSpPr>
            <p:spPr>
              <a:xfrm>
                <a:off x="656116" y="5337452"/>
                <a:ext cx="631736" cy="740370"/>
              </a:xfrm>
              <a:prstGeom prst="rect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>
                  <a:defRPr/>
                </a:pPr>
                <a:r>
                  <a:rPr lang="en-US" altLang="zh-CN" sz="900" kern="0" dirty="0">
                    <a:latin typeface="微软雅黑" panose="020B0503020204020204" pitchFamily="34" charset="-122"/>
                    <a:ea typeface="思源黑体 CN Bold" panose="020B0800000000000000"/>
                  </a:rPr>
                  <a:t>AES</a:t>
                </a:r>
              </a:p>
              <a:p>
                <a:pPr algn="ctr">
                  <a:defRPr/>
                </a:pPr>
                <a:r>
                  <a:rPr lang="en-US" altLang="zh-CN" sz="900" kern="0" dirty="0">
                    <a:latin typeface="微软雅黑" panose="020B0503020204020204" pitchFamily="34" charset="-122"/>
                    <a:ea typeface="思源黑体 CN Bold" panose="020B0800000000000000"/>
                  </a:rPr>
                  <a:t>SM4</a:t>
                </a:r>
              </a:p>
              <a:p>
                <a:pPr algn="ctr">
                  <a:defRPr/>
                </a:pPr>
                <a:r>
                  <a:rPr lang="en-US" altLang="zh-CN" sz="900" kern="0" dirty="0">
                    <a:latin typeface="微软雅黑" panose="020B0503020204020204" pitchFamily="34" charset="-122"/>
                    <a:ea typeface="思源黑体 CN Bold" panose="020B0800000000000000"/>
                  </a:rPr>
                  <a:t>CHACHA</a:t>
                </a:r>
              </a:p>
              <a:p>
                <a:pPr algn="ctr">
                  <a:defRPr/>
                </a:pPr>
                <a:r>
                  <a:rPr lang="en-US" altLang="zh-CN" sz="900" kern="0" dirty="0">
                    <a:latin typeface="微软雅黑" panose="020B0503020204020204" pitchFamily="34" charset="-122"/>
                    <a:ea typeface="思源黑体 CN Bold" panose="020B0800000000000000"/>
                  </a:rPr>
                  <a:t>…</a:t>
                </a:r>
                <a:endParaRPr lang="zh-CN" altLang="en-US" sz="900" b="1" kern="0" dirty="0">
                  <a:latin typeface="微软雅黑" panose="020B0503020204020204" pitchFamily="34" charset="-122"/>
                  <a:ea typeface="思源黑体 CN Bold" panose="020B0800000000000000"/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B2487354-69EF-4554-85BB-918EE02DE2F6}"/>
                  </a:ext>
                </a:extLst>
              </p:cNvPr>
              <p:cNvSpPr/>
              <p:nvPr/>
            </p:nvSpPr>
            <p:spPr>
              <a:xfrm>
                <a:off x="3338193" y="4275413"/>
                <a:ext cx="582988" cy="323488"/>
              </a:xfrm>
              <a:prstGeom prst="rect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>
                  <a:defRPr/>
                </a:pPr>
                <a:r>
                  <a:rPr lang="zh-CN" altLang="en-US" sz="900" b="1" kern="0" dirty="0">
                    <a:latin typeface="微软雅黑" panose="020B0503020204020204" pitchFamily="34" charset="-122"/>
                    <a:ea typeface="思源黑体 CN Bold" panose="020B0800000000000000"/>
                  </a:rPr>
                  <a:t>密钥交换</a:t>
                </a: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24CB0164-1C18-4770-B40C-24282FC7CF70}"/>
                  </a:ext>
                </a:extLst>
              </p:cNvPr>
              <p:cNvSpPr/>
              <p:nvPr/>
            </p:nvSpPr>
            <p:spPr>
              <a:xfrm>
                <a:off x="3326538" y="5331633"/>
                <a:ext cx="595124" cy="758749"/>
              </a:xfrm>
              <a:prstGeom prst="rect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>
                  <a:defRPr/>
                </a:pPr>
                <a:r>
                  <a:rPr lang="en-US" altLang="zh-CN" sz="900" kern="0" dirty="0">
                    <a:latin typeface="微软雅黑" panose="020B0503020204020204" pitchFamily="34" charset="-122"/>
                    <a:ea typeface="思源黑体 CN Bold" panose="020B0800000000000000"/>
                  </a:rPr>
                  <a:t>DH</a:t>
                </a:r>
              </a:p>
              <a:p>
                <a:pPr algn="ctr">
                  <a:defRPr/>
                </a:pPr>
                <a:r>
                  <a:rPr lang="en-US" altLang="zh-CN" sz="900" kern="0" dirty="0">
                    <a:latin typeface="微软雅黑" panose="020B0503020204020204" pitchFamily="34" charset="-122"/>
                    <a:ea typeface="思源黑体 CN Bold" panose="020B0800000000000000"/>
                  </a:rPr>
                  <a:t>ECDH</a:t>
                </a:r>
              </a:p>
              <a:p>
                <a:pPr algn="ctr">
                  <a:defRPr/>
                </a:pPr>
                <a:r>
                  <a:rPr lang="en-US" altLang="zh-CN" sz="900" kern="0" dirty="0">
                    <a:latin typeface="微软雅黑" panose="020B0503020204020204" pitchFamily="34" charset="-122"/>
                    <a:ea typeface="思源黑体 CN Bold" panose="020B0800000000000000"/>
                  </a:rPr>
                  <a:t>X25519</a:t>
                </a:r>
              </a:p>
              <a:p>
                <a:pPr algn="ctr">
                  <a:defRPr/>
                </a:pPr>
                <a:r>
                  <a:rPr lang="en-US" altLang="zh-CN" sz="900" kern="0" dirty="0">
                    <a:latin typeface="微软雅黑" panose="020B0503020204020204" pitchFamily="34" charset="-122"/>
                    <a:ea typeface="思源黑体 CN Bold" panose="020B0800000000000000"/>
                  </a:rPr>
                  <a:t>X448…</a:t>
                </a: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4BE56111-4414-4D29-BF98-421662A46FFD}"/>
                  </a:ext>
                </a:extLst>
              </p:cNvPr>
              <p:cNvSpPr/>
              <p:nvPr/>
            </p:nvSpPr>
            <p:spPr>
              <a:xfrm>
                <a:off x="430554" y="5301386"/>
                <a:ext cx="312907" cy="475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400" b="1" kern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思源黑体 CN Bold" panose="020B0800000000000000"/>
                    <a:sym typeface="Wingdings" panose="05000000000000000000" pitchFamily="2" charset="2"/>
                  </a:rPr>
                  <a:t></a:t>
                </a:r>
                <a:endParaRPr lang="zh-CN" altLang="en-US" sz="1400" kern="0" dirty="0">
                  <a:solidFill>
                    <a:srgbClr val="C00000"/>
                  </a:solidFill>
                  <a:latin typeface="Calibri"/>
                  <a:ea typeface="思源黑体 CN Bold" panose="020B0800000000000000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C78864FA-10FC-41F0-A5AE-C33BB6F1DA3B}"/>
                  </a:ext>
                </a:extLst>
              </p:cNvPr>
              <p:cNvSpPr/>
              <p:nvPr/>
            </p:nvSpPr>
            <p:spPr>
              <a:xfrm>
                <a:off x="669001" y="5552047"/>
                <a:ext cx="3776559" cy="131173"/>
              </a:xfrm>
              <a:prstGeom prst="rect">
                <a:avLst/>
              </a:prstGeom>
              <a:noFill/>
              <a:ln w="12700" cap="flat" cmpd="sng" algn="ctr">
                <a:solidFill>
                  <a:srgbClr val="C00000"/>
                </a:solidFill>
                <a:prstDash val="dash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kern="0">
                  <a:latin typeface="Calibri"/>
                  <a:ea typeface="思源黑体 CN Bold" panose="020B080000000000000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2ACF09C9-FE08-426E-9F27-1065DDC53BBA}"/>
                  </a:ext>
                </a:extLst>
              </p:cNvPr>
              <p:cNvSpPr/>
              <p:nvPr/>
            </p:nvSpPr>
            <p:spPr>
              <a:xfrm>
                <a:off x="2040686" y="4262431"/>
                <a:ext cx="2404874" cy="2010819"/>
              </a:xfrm>
              <a:prstGeom prst="rect">
                <a:avLst/>
              </a:prstGeom>
              <a:noFill/>
              <a:ln w="12700" cap="flat" cmpd="sng" algn="ctr">
                <a:solidFill>
                  <a:srgbClr val="C00000"/>
                </a:solidFill>
                <a:prstDash val="dash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kern="0">
                  <a:latin typeface="Calibri"/>
                  <a:ea typeface="思源黑体 CN Bold" panose="020B0800000000000000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EE61ED69-0474-44A9-8E89-673F24D92982}"/>
                  </a:ext>
                </a:extLst>
              </p:cNvPr>
              <p:cNvSpPr/>
              <p:nvPr/>
            </p:nvSpPr>
            <p:spPr>
              <a:xfrm>
                <a:off x="1809725" y="4109480"/>
                <a:ext cx="312907" cy="475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400" b="1" kern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思源黑体 CN Bold" panose="020B0800000000000000"/>
                    <a:sym typeface="Wingdings" panose="05000000000000000000" pitchFamily="2" charset="2"/>
                  </a:rPr>
                  <a:t></a:t>
                </a:r>
                <a:endParaRPr lang="zh-CN" altLang="en-US" sz="1400" kern="0" dirty="0">
                  <a:solidFill>
                    <a:srgbClr val="C00000"/>
                  </a:solidFill>
                  <a:latin typeface="Calibri"/>
                  <a:ea typeface="思源黑体 CN Bold" panose="020B0800000000000000"/>
                </a:endParaRPr>
              </a:p>
            </p:txBody>
          </p:sp>
        </p:grp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8DE18A9B-CFB8-43EE-A66F-71B947D521B6}"/>
                </a:ext>
              </a:extLst>
            </p:cNvPr>
            <p:cNvSpPr/>
            <p:nvPr/>
          </p:nvSpPr>
          <p:spPr>
            <a:xfrm>
              <a:off x="222936" y="1439350"/>
              <a:ext cx="547069" cy="4753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4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思源黑体 CN Bold" panose="020B0800000000000000"/>
                  <a:sym typeface="Wingdings" panose="05000000000000000000" pitchFamily="2" charset="2"/>
                </a:rPr>
                <a:t></a:t>
              </a:r>
              <a:endParaRPr lang="zh-CN" altLang="en-US" sz="1400" kern="0" dirty="0">
                <a:solidFill>
                  <a:srgbClr val="C00000"/>
                </a:solidFill>
                <a:latin typeface="Calibri"/>
                <a:ea typeface="思源黑体 CN Bold" panose="020B0800000000000000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C9C93F7C-349C-4A77-9578-93CB3798A1B0}"/>
                </a:ext>
              </a:extLst>
            </p:cNvPr>
            <p:cNvSpPr txBox="1"/>
            <p:nvPr/>
          </p:nvSpPr>
          <p:spPr>
            <a:xfrm>
              <a:off x="2116593" y="1450798"/>
              <a:ext cx="98583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b="1" kern="0" dirty="0">
                  <a:latin typeface="微软雅黑" panose="020B0503020204020204" pitchFamily="34" charset="-122"/>
                  <a:ea typeface="思源黑体 CN Bold" panose="020B0800000000000000"/>
                </a:rPr>
                <a:t>协议</a:t>
              </a:r>
              <a:endParaRPr lang="zh-CN" altLang="en-US" sz="1800" b="1" kern="0" dirty="0">
                <a:latin typeface="微软雅黑" panose="020B0503020204020204" pitchFamily="34" charset="-122"/>
                <a:ea typeface="思源黑体 CN Bold" panose="020B080000000000000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A4E15272-0693-4D25-ADAD-69EE0AD7CA5D}"/>
                </a:ext>
              </a:extLst>
            </p:cNvPr>
            <p:cNvSpPr/>
            <p:nvPr/>
          </p:nvSpPr>
          <p:spPr>
            <a:xfrm>
              <a:off x="610671" y="1733268"/>
              <a:ext cx="941540" cy="346773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US" altLang="zh-CN" sz="900" kern="0" dirty="0">
                  <a:latin typeface="微软雅黑" panose="020B0503020204020204" pitchFamily="34" charset="-122"/>
                  <a:ea typeface="思源黑体 CN Bold" panose="020B0800000000000000"/>
                </a:rPr>
                <a:t>TLS</a:t>
              </a:r>
              <a:r>
                <a:rPr lang="zh-CN" altLang="en-US" sz="900" kern="0" dirty="0">
                  <a:latin typeface="微软雅黑" panose="020B0503020204020204" pitchFamily="34" charset="-122"/>
                  <a:ea typeface="思源黑体 CN Bold" panose="020B0800000000000000"/>
                </a:rPr>
                <a:t>版本裁剪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EFF95659-D558-4603-A31B-C35656EC5ACF}"/>
                </a:ext>
              </a:extLst>
            </p:cNvPr>
            <p:cNvSpPr/>
            <p:nvPr/>
          </p:nvSpPr>
          <p:spPr>
            <a:xfrm>
              <a:off x="2609512" y="1733268"/>
              <a:ext cx="1026364" cy="346773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zh-CN" altLang="en-US" sz="900" kern="0" dirty="0">
                  <a:latin typeface="微软雅黑" panose="020B0503020204020204" pitchFamily="34" charset="-122"/>
                  <a:ea typeface="思源黑体 CN Bold" panose="020B0800000000000000"/>
                </a:rPr>
                <a:t>客户端</a:t>
              </a:r>
              <a:r>
                <a:rPr lang="en-US" altLang="zh-CN" sz="900" kern="0" dirty="0">
                  <a:latin typeface="微软雅黑" panose="020B0503020204020204" pitchFamily="34" charset="-122"/>
                  <a:ea typeface="思源黑体 CN Bold" panose="020B0800000000000000"/>
                </a:rPr>
                <a:t>/</a:t>
              </a:r>
              <a:r>
                <a:rPr lang="zh-CN" altLang="en-US" sz="900" kern="0" dirty="0">
                  <a:latin typeface="微软雅黑" panose="020B0503020204020204" pitchFamily="34" charset="-122"/>
                  <a:ea typeface="思源黑体 CN Bold" panose="020B0800000000000000"/>
                </a:rPr>
                <a:t>服务器裁剪</a:t>
              </a: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DB65788D-0555-4D45-8FEE-B15DC2D15759}"/>
                </a:ext>
              </a:extLst>
            </p:cNvPr>
            <p:cNvSpPr/>
            <p:nvPr/>
          </p:nvSpPr>
          <p:spPr>
            <a:xfrm>
              <a:off x="3772325" y="1733268"/>
              <a:ext cx="784209" cy="346773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zh-CN" altLang="en-US" sz="900" kern="0" dirty="0">
                  <a:latin typeface="微软雅黑" panose="020B0503020204020204" pitchFamily="34" charset="-122"/>
                  <a:ea typeface="思源黑体 CN Bold" panose="020B0800000000000000"/>
                </a:rPr>
                <a:t>算法套裁剪</a:t>
              </a: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7F90309A-80BA-49AD-B835-D6C9138A70B4}"/>
                </a:ext>
              </a:extLst>
            </p:cNvPr>
            <p:cNvSpPr/>
            <p:nvPr/>
          </p:nvSpPr>
          <p:spPr>
            <a:xfrm>
              <a:off x="1688659" y="1733268"/>
              <a:ext cx="784405" cy="346773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US" altLang="zh-CN" sz="900" kern="0" dirty="0">
                  <a:latin typeface="微软雅黑" panose="020B0503020204020204" pitchFamily="34" charset="-122"/>
                  <a:ea typeface="思源黑体 CN Bold" panose="020B0800000000000000"/>
                </a:rPr>
                <a:t>TLS</a:t>
              </a:r>
              <a:r>
                <a:rPr lang="zh-CN" altLang="en-US" sz="900" kern="0" dirty="0">
                  <a:latin typeface="微软雅黑" panose="020B0503020204020204" pitchFamily="34" charset="-122"/>
                  <a:ea typeface="思源黑体 CN Bold" panose="020B0800000000000000"/>
                </a:rPr>
                <a:t>扩展裁剪</a:t>
              </a: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768F64DF-01A1-4AC1-8EBD-84361A84CF4B}"/>
                </a:ext>
              </a:extLst>
            </p:cNvPr>
            <p:cNvSpPr/>
            <p:nvPr/>
          </p:nvSpPr>
          <p:spPr>
            <a:xfrm>
              <a:off x="579963" y="1692725"/>
              <a:ext cx="4001561" cy="443934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kern="0">
                <a:latin typeface="Calibri"/>
                <a:ea typeface="思源黑体 CN Bold" panose="020B080000000000000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2126907D-9764-43D4-B0B4-C12039A6D1A9}"/>
                </a:ext>
              </a:extLst>
            </p:cNvPr>
            <p:cNvSpPr txBox="1"/>
            <p:nvPr/>
          </p:nvSpPr>
          <p:spPr>
            <a:xfrm>
              <a:off x="2116593" y="2419733"/>
              <a:ext cx="98583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b="1" kern="0" dirty="0">
                  <a:latin typeface="微软雅黑" panose="020B0503020204020204" pitchFamily="34" charset="-122"/>
                  <a:ea typeface="思源黑体 CN Bold" panose="020B0800000000000000"/>
                </a:rPr>
                <a:t>证书</a:t>
              </a:r>
              <a:endParaRPr lang="zh-CN" altLang="en-US" sz="1800" b="1" kern="0" dirty="0">
                <a:latin typeface="微软雅黑" panose="020B0503020204020204" pitchFamily="34" charset="-122"/>
                <a:ea typeface="思源黑体 CN Bold" panose="020B080000000000000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54ADC937-B390-4142-B2BD-D5D330F7C77B}"/>
                </a:ext>
              </a:extLst>
            </p:cNvPr>
            <p:cNvSpPr/>
            <p:nvPr/>
          </p:nvSpPr>
          <p:spPr>
            <a:xfrm>
              <a:off x="656116" y="2756600"/>
              <a:ext cx="963134" cy="346773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zh-CN" altLang="en-US" sz="900" kern="0" dirty="0">
                  <a:latin typeface="微软雅黑" panose="020B0503020204020204" pitchFamily="34" charset="-122"/>
                  <a:ea typeface="思源黑体 CN Bold" panose="020B0800000000000000"/>
                </a:rPr>
                <a:t>证书生成</a:t>
              </a:r>
              <a:r>
                <a:rPr lang="en-US" altLang="zh-CN" sz="900" kern="0" dirty="0">
                  <a:latin typeface="微软雅黑" panose="020B0503020204020204" pitchFamily="34" charset="-122"/>
                  <a:ea typeface="思源黑体 CN Bold" panose="020B0800000000000000"/>
                </a:rPr>
                <a:t>/</a:t>
              </a:r>
              <a:r>
                <a:rPr lang="zh-CN" altLang="en-US" sz="900" kern="0" dirty="0">
                  <a:latin typeface="微软雅黑" panose="020B0503020204020204" pitchFamily="34" charset="-122"/>
                  <a:ea typeface="思源黑体 CN Bold" panose="020B0800000000000000"/>
                </a:rPr>
                <a:t>解析</a:t>
              </a:r>
              <a:r>
                <a:rPr lang="en-US" altLang="zh-CN" sz="900" kern="0" dirty="0">
                  <a:latin typeface="微软雅黑" panose="020B0503020204020204" pitchFamily="34" charset="-122"/>
                  <a:ea typeface="思源黑体 CN Bold" panose="020B0800000000000000"/>
                </a:rPr>
                <a:t>/</a:t>
              </a:r>
              <a:r>
                <a:rPr lang="zh-CN" altLang="en-US" sz="900" kern="0" dirty="0">
                  <a:latin typeface="微软雅黑" panose="020B0503020204020204" pitchFamily="34" charset="-122"/>
                  <a:ea typeface="思源黑体 CN Bold" panose="020B0800000000000000"/>
                </a:rPr>
                <a:t>验证证书链</a:t>
              </a: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DDF3981-7D13-4A2A-BE20-9B59C7056976}"/>
                </a:ext>
              </a:extLst>
            </p:cNvPr>
            <p:cNvSpPr/>
            <p:nvPr/>
          </p:nvSpPr>
          <p:spPr>
            <a:xfrm>
              <a:off x="1784325" y="2765955"/>
              <a:ext cx="963134" cy="346773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US" altLang="zh-CN" sz="900" kern="0" dirty="0">
                  <a:latin typeface="微软雅黑" panose="020B0503020204020204" pitchFamily="34" charset="-122"/>
                  <a:ea typeface="思源黑体 CN Bold" panose="020B0800000000000000"/>
                </a:rPr>
                <a:t>ASN.1</a:t>
              </a:r>
              <a:r>
                <a:rPr lang="zh-CN" altLang="en-US" sz="900" kern="0" dirty="0">
                  <a:latin typeface="微软雅黑" panose="020B0503020204020204" pitchFamily="34" charset="-122"/>
                  <a:ea typeface="思源黑体 CN Bold" panose="020B0800000000000000"/>
                </a:rPr>
                <a:t>、</a:t>
              </a:r>
              <a:r>
                <a:rPr lang="en-US" altLang="zh-CN" sz="900" kern="0" dirty="0">
                  <a:latin typeface="微软雅黑" panose="020B0503020204020204" pitchFamily="34" charset="-122"/>
                  <a:ea typeface="思源黑体 CN Bold" panose="020B0800000000000000"/>
                </a:rPr>
                <a:t>PEM</a:t>
              </a:r>
            </a:p>
            <a:p>
              <a:pPr algn="ctr">
                <a:defRPr/>
              </a:pPr>
              <a:r>
                <a:rPr lang="zh-CN" altLang="en-US" sz="900" kern="0" dirty="0">
                  <a:latin typeface="微软雅黑" panose="020B0503020204020204" pitchFamily="34" charset="-122"/>
                  <a:ea typeface="思源黑体 CN Bold" panose="020B0800000000000000"/>
                </a:rPr>
                <a:t>编码格式裁剪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3DE88BCB-0050-4D51-A1B1-EA9B902A1198}"/>
                </a:ext>
              </a:extLst>
            </p:cNvPr>
            <p:cNvSpPr/>
            <p:nvPr/>
          </p:nvSpPr>
          <p:spPr>
            <a:xfrm>
              <a:off x="2931037" y="2758905"/>
              <a:ext cx="963134" cy="346773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zh-CN" altLang="en-US" sz="900" kern="0" dirty="0">
                  <a:latin typeface="微软雅黑" panose="020B0503020204020204" pitchFamily="34" charset="-122"/>
                  <a:ea typeface="思源黑体 CN Bold" panose="020B0800000000000000"/>
                </a:rPr>
                <a:t>证书管理协议</a:t>
              </a:r>
              <a:endParaRPr lang="en-US" altLang="zh-CN" sz="900" kern="0" dirty="0">
                <a:latin typeface="微软雅黑" panose="020B0503020204020204" pitchFamily="34" charset="-122"/>
                <a:ea typeface="思源黑体 CN Bold" panose="020B0800000000000000"/>
              </a:endParaRPr>
            </a:p>
            <a:p>
              <a:pPr algn="ctr">
                <a:defRPr/>
              </a:pPr>
              <a:r>
                <a:rPr lang="zh-CN" altLang="en-US" sz="900" kern="0" dirty="0">
                  <a:latin typeface="微软雅黑" panose="020B0503020204020204" pitchFamily="34" charset="-122"/>
                  <a:ea typeface="思源黑体 CN Bold" panose="020B0800000000000000"/>
                </a:rPr>
                <a:t>裁剪</a:t>
              </a:r>
              <a:endParaRPr lang="en-US" altLang="zh-CN" sz="900" kern="0" dirty="0">
                <a:latin typeface="微软雅黑" panose="020B0503020204020204" pitchFamily="34" charset="-122"/>
                <a:ea typeface="思源黑体 CN Bold" panose="020B0800000000000000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609A599A-57AA-4714-9F1B-153A21BCA311}"/>
                </a:ext>
              </a:extLst>
            </p:cNvPr>
            <p:cNvSpPr/>
            <p:nvPr/>
          </p:nvSpPr>
          <p:spPr>
            <a:xfrm>
              <a:off x="4034713" y="2758905"/>
              <a:ext cx="334957" cy="346773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US" altLang="zh-CN" sz="900" kern="0" dirty="0">
                  <a:latin typeface="微软雅黑" panose="020B0503020204020204" pitchFamily="34" charset="-122"/>
                  <a:ea typeface="思源黑体 CN Bold" panose="020B0800000000000000"/>
                </a:rPr>
                <a:t>…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1581ECEA-8239-43CF-8F4A-6BB0BFE087E7}"/>
                </a:ext>
              </a:extLst>
            </p:cNvPr>
            <p:cNvSpPr/>
            <p:nvPr/>
          </p:nvSpPr>
          <p:spPr>
            <a:xfrm>
              <a:off x="251705" y="2443357"/>
              <a:ext cx="53972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4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思源黑体 CN Bold" panose="020B0800000000000000"/>
                  <a:sym typeface="Wingdings" panose="05000000000000000000" pitchFamily="2" charset="2"/>
                </a:rPr>
                <a:t></a:t>
              </a:r>
              <a:endParaRPr lang="zh-CN" altLang="en-US" sz="1400" kern="0" dirty="0">
                <a:solidFill>
                  <a:srgbClr val="C00000"/>
                </a:solidFill>
                <a:latin typeface="Calibri"/>
                <a:ea typeface="思源黑体 CN Bold" panose="020B080000000000000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3CE4C718-456C-4A95-963C-9387E290B289}"/>
                </a:ext>
              </a:extLst>
            </p:cNvPr>
            <p:cNvSpPr/>
            <p:nvPr/>
          </p:nvSpPr>
          <p:spPr>
            <a:xfrm>
              <a:off x="608731" y="2696732"/>
              <a:ext cx="3947803" cy="443934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kern="0">
                <a:latin typeface="Calibri"/>
                <a:ea typeface="思源黑体 CN Bold" panose="020B080000000000000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3D8F684-7317-4A06-8A2B-3CD358CF37D9}"/>
              </a:ext>
            </a:extLst>
          </p:cNvPr>
          <p:cNvSpPr txBox="1"/>
          <p:nvPr/>
        </p:nvSpPr>
        <p:spPr>
          <a:xfrm>
            <a:off x="1008879" y="766407"/>
            <a:ext cx="418716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模块高度解耦，定制化裁剪能力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kumimoji="1"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4FF45F78-E3DA-4D73-BB18-087C8FC63B45}"/>
              </a:ext>
            </a:extLst>
          </p:cNvPr>
          <p:cNvSpPr txBox="1"/>
          <p:nvPr/>
        </p:nvSpPr>
        <p:spPr>
          <a:xfrm>
            <a:off x="6879333" y="757562"/>
            <a:ext cx="431358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裁剪后大小可满足资源受限设备要求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19597E93-DC4E-46B3-AD13-BF829C063E10}"/>
              </a:ext>
            </a:extLst>
          </p:cNvPr>
          <p:cNvSpPr/>
          <p:nvPr/>
        </p:nvSpPr>
        <p:spPr>
          <a:xfrm>
            <a:off x="2003224" y="5121375"/>
            <a:ext cx="631736" cy="672005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altLang="zh-CN" sz="900" kern="0" dirty="0">
                <a:latin typeface="微软雅黑" panose="020B0503020204020204" pitchFamily="34" charset="-122"/>
                <a:ea typeface="思源黑体 CN Bold" panose="020B0800000000000000"/>
              </a:rPr>
              <a:t>DRBG</a:t>
            </a:r>
          </a:p>
          <a:p>
            <a:pPr algn="ctr">
              <a:defRPr/>
            </a:pPr>
            <a:r>
              <a:rPr lang="zh-CN" altLang="en-US" sz="900" kern="0" dirty="0">
                <a:latin typeface="微软雅黑" panose="020B0503020204020204" pitchFamily="34" charset="-122"/>
                <a:ea typeface="思源黑体 CN Bold" panose="020B0800000000000000"/>
              </a:rPr>
              <a:t>商密随机数</a:t>
            </a:r>
            <a:endParaRPr lang="en-US" altLang="zh-CN" sz="900" kern="0" dirty="0">
              <a:latin typeface="微软雅黑" panose="020B0503020204020204" pitchFamily="34" charset="-122"/>
              <a:ea typeface="思源黑体 CN Bold" panose="020B0800000000000000"/>
            </a:endParaRPr>
          </a:p>
          <a:p>
            <a:pPr algn="ctr">
              <a:defRPr/>
            </a:pPr>
            <a:r>
              <a:rPr lang="en-US" altLang="zh-CN" sz="900" kern="0" dirty="0">
                <a:latin typeface="微软雅黑" panose="020B0503020204020204" pitchFamily="34" charset="-122"/>
                <a:ea typeface="思源黑体 CN Bold" panose="020B0800000000000000"/>
              </a:rPr>
              <a:t>…</a:t>
            </a:r>
          </a:p>
          <a:p>
            <a:pPr algn="ctr">
              <a:defRPr/>
            </a:pPr>
            <a:endParaRPr lang="en-US" altLang="zh-CN" sz="900" kern="0" dirty="0">
              <a:latin typeface="微软雅黑" panose="020B0503020204020204" pitchFamily="34" charset="-122"/>
              <a:ea typeface="思源黑体 CN Bold" panose="020B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934326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047BB566-1885-4666-B8C1-8F072AF1D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950" y="217650"/>
            <a:ext cx="10740640" cy="993400"/>
          </a:xfrm>
        </p:spPr>
        <p:txBody>
          <a:bodyPr>
            <a:normAutofit/>
          </a:bodyPr>
          <a:lstStyle/>
          <a:p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kern="0" dirty="0"/>
              <a:t>IoT</a:t>
            </a:r>
            <a:r>
              <a:rPr lang="zh-CN" altLang="en-US" sz="2400" b="1" kern="0" dirty="0"/>
              <a:t>类设备通过配置记录层大小限制扩展，降低</a:t>
            </a:r>
            <a:r>
              <a:rPr lang="en-US" altLang="zh-CN" sz="2400" b="1" kern="0" dirty="0"/>
              <a:t>TLS</a:t>
            </a:r>
            <a:r>
              <a:rPr lang="zh-CN" altLang="en-US" sz="2400" b="1" kern="0" dirty="0"/>
              <a:t>链接内存占用</a:t>
            </a:r>
            <a:endParaRPr lang="zh-CN" altLang="en-US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538728F-8E35-488D-AFEB-0A7FF1EA3E32}"/>
              </a:ext>
            </a:extLst>
          </p:cNvPr>
          <p:cNvGrpSpPr/>
          <p:nvPr/>
        </p:nvGrpSpPr>
        <p:grpSpPr>
          <a:xfrm>
            <a:off x="427159" y="1358900"/>
            <a:ext cx="3451254" cy="3574668"/>
            <a:chOff x="8658196" y="579442"/>
            <a:chExt cx="2708299" cy="4120333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64336AE-796E-42BD-8709-1A8474E793D6}"/>
                </a:ext>
              </a:extLst>
            </p:cNvPr>
            <p:cNvSpPr txBox="1"/>
            <p:nvPr/>
          </p:nvSpPr>
          <p:spPr>
            <a:xfrm>
              <a:off x="9525001" y="579442"/>
              <a:ext cx="1016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链路配置项</a:t>
              </a:r>
              <a:endParaRPr kumimoji="1"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92BEDFF-3E03-4E66-96F3-521EB95471F4}"/>
                </a:ext>
              </a:extLst>
            </p:cNvPr>
            <p:cNvGrpSpPr/>
            <p:nvPr/>
          </p:nvGrpSpPr>
          <p:grpSpPr>
            <a:xfrm>
              <a:off x="8658196" y="856441"/>
              <a:ext cx="2708299" cy="3843334"/>
              <a:chOff x="8658196" y="856441"/>
              <a:chExt cx="2708299" cy="3843334"/>
            </a:xfrm>
          </p:grpSpPr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E2E6E4F2-7183-4CB0-AD22-46E6535407BC}"/>
                  </a:ext>
                </a:extLst>
              </p:cNvPr>
              <p:cNvSpPr txBox="1"/>
              <p:nvPr/>
            </p:nvSpPr>
            <p:spPr>
              <a:xfrm>
                <a:off x="8814157" y="970247"/>
                <a:ext cx="2410866" cy="1520450"/>
              </a:xfrm>
              <a:prstGeom prst="rect">
                <a:avLst/>
              </a:prstGeom>
              <a:noFill/>
              <a:ln w="12700" cmpd="sng">
                <a:solidFill>
                  <a:schemeClr val="bg1"/>
                </a:solidFill>
                <a:prstDash val="solid"/>
                <a:miter lim="800000"/>
              </a:ln>
            </p:spPr>
            <p:txBody>
              <a:bodyPr wrap="square" lIns="72000" tIns="72000" rIns="72000" bIns="7200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微软雅黑" panose="020B0503020204020204" pitchFamily="34" charset="-122"/>
                  </a:rPr>
                  <a:t>TLS</a:t>
                </a:r>
                <a:r>
                  <a:rPr kumimoji="1" lang="zh-CN" alt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微软雅黑" panose="020B0503020204020204" pitchFamily="34" charset="-122"/>
                  </a:rPr>
                  <a:t>扩展项配置</a:t>
                </a:r>
                <a:endParaRPr kumimoji="1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900" b="1" kern="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微软雅黑" panose="020B0503020204020204" pitchFamily="34" charset="-122"/>
                  </a:rPr>
                  <a:t>开启</a:t>
                </a:r>
                <a:r>
                  <a:rPr kumimoji="1" lang="en-US" altLang="zh-CN" sz="9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ALPN</a:t>
                </a:r>
                <a:r>
                  <a:rPr kumimoji="1" lang="zh-CN" altLang="en-US" sz="9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扩展</a:t>
                </a:r>
                <a:r>
                  <a:rPr kumimoji="1" lang="en-US" altLang="zh-CN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微软雅黑" panose="020B0503020204020204" pitchFamily="34" charset="-122"/>
                  </a:rPr>
                  <a:t>:</a:t>
                </a:r>
              </a:p>
              <a:p>
                <a:pPr marL="171450" marR="0" lvl="0" indent="-1714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US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微软雅黑" panose="020B0503020204020204" pitchFamily="34" charset="-122"/>
                  </a:rPr>
                  <a:t>HITLS_CFG_SetAlpnProtos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微软雅黑" charset="0"/>
                  </a:rPr>
                  <a:t>开启</a:t>
                </a:r>
                <a:r>
                  <a:rPr kumimoji="1" lang="en-US" altLang="zh-CN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微软雅黑" charset="0"/>
                  </a:rPr>
                  <a:t>SNI</a:t>
                </a:r>
                <a:r>
                  <a:rPr kumimoji="1" lang="zh-CN" altLang="en-US" sz="9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微软雅黑" charset="0"/>
                  </a:rPr>
                  <a:t>扩展</a:t>
                </a:r>
                <a:r>
                  <a:rPr kumimoji="1" lang="en-US" altLang="zh-CN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微软雅黑" charset="0"/>
                  </a:rPr>
                  <a:t>:</a:t>
                </a:r>
              </a:p>
              <a:p>
                <a:pPr marL="171450" marR="0" lvl="0" indent="-1714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US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微软雅黑" charset="0"/>
                  </a:rPr>
                  <a:t>HITLS_CFG_SetHostName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微软雅黑" charset="0"/>
                  </a:rPr>
                  <a:t>开启</a:t>
                </a:r>
                <a:r>
                  <a:rPr kumimoji="1" lang="en-US" altLang="zh-CN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微软雅黑" charset="0"/>
                  </a:rPr>
                  <a:t>RecordSizeLimite</a:t>
                </a:r>
                <a:r>
                  <a:rPr kumimoji="1" lang="en-US" altLang="zh-CN" sz="900" b="1" kern="0" dirty="0">
                    <a:solidFill>
                      <a:srgbClr val="C00000"/>
                    </a:solidFill>
                    <a:latin typeface="Consolas" panose="020B0609020204030204" pitchFamily="49" charset="0"/>
                    <a:ea typeface="微软雅黑" charset="0"/>
                  </a:rPr>
                  <a:t>(RFC8449)</a:t>
                </a:r>
                <a:endParaRPr kumimoji="1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charset="0"/>
                </a:endParaRPr>
              </a:p>
              <a:p>
                <a:pPr marL="171450" marR="0" lvl="0" indent="-1714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US" altLang="zh-CN" sz="9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微软雅黑" charset="0"/>
                  </a:rPr>
                  <a:t>HITLS_CFG_SetRecordSizeLimit</a:t>
                </a:r>
                <a:endParaRPr kumimoji="1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微软雅黑" charset="0"/>
                  </a:rPr>
                  <a:t>…</a:t>
                </a:r>
                <a:endParaRPr kumimoji="1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7E42E2B2-2378-4DE8-BEFF-E677121FE5A1}"/>
                  </a:ext>
                </a:extLst>
              </p:cNvPr>
              <p:cNvSpPr txBox="1"/>
              <p:nvPr/>
            </p:nvSpPr>
            <p:spPr>
              <a:xfrm>
                <a:off x="8814158" y="2612568"/>
                <a:ext cx="2410866" cy="883017"/>
              </a:xfrm>
              <a:prstGeom prst="rect">
                <a:avLst/>
              </a:prstGeom>
              <a:noFill/>
              <a:ln w="12700" cmpd="sng">
                <a:solidFill>
                  <a:schemeClr val="bg1"/>
                </a:solidFill>
                <a:prstDash val="solid"/>
                <a:miter lim="800000"/>
              </a:ln>
            </p:spPr>
            <p:txBody>
              <a:bodyPr wrap="square" lIns="72000" tIns="72000" rIns="72000" bIns="64800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微软雅黑" charset="0"/>
                    <a:ea typeface="微软雅黑" charset="0"/>
                    <a:cs typeface="微软雅黑" charset="0"/>
                  </a:rPr>
                  <a:t>设置算法套</a:t>
                </a:r>
                <a:endParaRPr kumimoji="1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微软雅黑" charset="0"/>
                </a:endParaRPr>
              </a:p>
              <a:p>
                <a:pPr>
                  <a:defRPr/>
                </a:pPr>
                <a:r>
                  <a:rPr kumimoji="1" lang="en-US" altLang="zh-CN" sz="9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微软雅黑" charset="0"/>
                    <a:cs typeface="微软雅黑" charset="0"/>
                  </a:rPr>
                  <a:t>HITLS_CFG_SetCipherSuites</a:t>
                </a:r>
                <a:endParaRPr kumimoji="1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微软雅黑" charset="0"/>
                </a:endParaRPr>
              </a:p>
              <a:p>
                <a:pPr marL="171450" marR="0" lvl="0" indent="-1714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US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微软雅黑" charset="0"/>
                    <a:cs typeface="微软雅黑" charset="0"/>
                  </a:rPr>
                  <a:t>HITLS_ECDHE_ECDSA_WITH_AES_128_GCM_SHA256</a:t>
                </a:r>
              </a:p>
              <a:p>
                <a:pPr marL="171450" marR="0" lvl="0" indent="-1714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US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微软雅黑" charset="0"/>
                    <a:cs typeface="微软雅黑" charset="0"/>
                  </a:rPr>
                  <a:t>HITLS_AES_256_GCM_SHA384</a:t>
                </a: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微软雅黑" charset="0"/>
                    <a:cs typeface="微软雅黑" charset="0"/>
                  </a:rPr>
                  <a:t>…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22933FD-7D2C-41EF-8CE5-730BBDEB8475}"/>
                  </a:ext>
                </a:extLst>
              </p:cNvPr>
              <p:cNvSpPr/>
              <p:nvPr/>
            </p:nvSpPr>
            <p:spPr>
              <a:xfrm>
                <a:off x="8658196" y="856441"/>
                <a:ext cx="2708299" cy="38433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BF9BA21-E5C3-49D5-A117-F99234D1E2F5}"/>
                  </a:ext>
                </a:extLst>
              </p:cNvPr>
              <p:cNvSpPr txBox="1"/>
              <p:nvPr/>
            </p:nvSpPr>
            <p:spPr>
              <a:xfrm>
                <a:off x="8814157" y="3592690"/>
                <a:ext cx="2410866" cy="911968"/>
              </a:xfrm>
              <a:prstGeom prst="rect">
                <a:avLst/>
              </a:prstGeom>
              <a:noFill/>
              <a:ln w="12700" cmpd="sng">
                <a:solidFill>
                  <a:schemeClr val="bg1"/>
                </a:solidFill>
                <a:prstDash val="solid"/>
                <a:miter lim="800000"/>
              </a:ln>
            </p:spPr>
            <p:txBody>
              <a:bodyPr wrap="square" lIns="72000" tIns="72000" rIns="72000" bIns="648000" rtlCol="0">
                <a:noAutofit/>
              </a:bodyPr>
              <a:lstStyle/>
              <a:p>
                <a:pPr>
                  <a:defRPr/>
                </a:pPr>
                <a:r>
                  <a:rPr kumimoji="1" lang="zh-CN" alt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微软雅黑" charset="0"/>
                    <a:cs typeface="微软雅黑" charset="0"/>
                  </a:rPr>
                  <a:t>配置信任证书</a:t>
                </a:r>
                <a:endParaRPr kumimoji="1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charset="0"/>
                  <a:cs typeface="微软雅黑" charset="0"/>
                </a:endParaRPr>
              </a:p>
              <a:p>
                <a:pPr marL="171450" marR="0" lvl="0" indent="-1714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900" b="0" i="0" dirty="0" err="1">
                    <a:effectLst/>
                    <a:latin typeface="SFMono-Regular"/>
                  </a:rPr>
                  <a:t>HITLS_CFG_SetChainStore</a:t>
                </a:r>
                <a:endParaRPr lang="en-US" altLang="zh-CN" sz="900" b="0" i="0" dirty="0">
                  <a:effectLst/>
                  <a:latin typeface="SFMono-Regular"/>
                </a:endParaRP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1" lang="zh-CN" altLang="en-US" sz="900" b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uLnTx/>
                    <a:uFillTx/>
                    <a:latin typeface="SFMono-Regular"/>
                    <a:ea typeface="微软雅黑" charset="0"/>
                    <a:cs typeface="微软雅黑" charset="0"/>
                  </a:rPr>
                  <a:t>加载私钥</a:t>
                </a:r>
                <a:r>
                  <a:rPr kumimoji="1" lang="en-US" altLang="zh-CN" sz="900" b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uLnTx/>
                    <a:uFillTx/>
                    <a:latin typeface="SFMono-Regular"/>
                    <a:ea typeface="微软雅黑" charset="0"/>
                    <a:cs typeface="微软雅黑" charset="0"/>
                  </a:rPr>
                  <a:t>/</a:t>
                </a:r>
                <a:r>
                  <a:rPr kumimoji="1" lang="zh-CN" altLang="en-US" sz="900" b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uLnTx/>
                    <a:uFillTx/>
                    <a:latin typeface="SFMono-Regular"/>
                    <a:ea typeface="微软雅黑" charset="0"/>
                    <a:cs typeface="微软雅黑" charset="0"/>
                  </a:rPr>
                  <a:t>终端实体证书</a:t>
                </a:r>
                <a:endParaRPr kumimoji="1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charset="0"/>
                  <a:cs typeface="微软雅黑" charset="0"/>
                </a:endParaRPr>
              </a:p>
              <a:p>
                <a:pPr marL="171450" marR="0" lvl="0" indent="-1714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900" b="0" i="0" dirty="0" err="1">
                    <a:effectLst/>
                    <a:latin typeface="SFMono-Regular"/>
                  </a:rPr>
                  <a:t>HITLS_CFG_LoadKey</a:t>
                </a:r>
                <a:r>
                  <a:rPr lang="zh-CN" altLang="en-US" sz="900" b="0" i="0" dirty="0">
                    <a:effectLst/>
                    <a:latin typeface="SFMono-Regular"/>
                  </a:rPr>
                  <a:t>*</a:t>
                </a:r>
                <a:r>
                  <a:rPr lang="en-US" altLang="zh-CN" sz="900" b="0" i="0" dirty="0">
                    <a:effectLst/>
                    <a:latin typeface="SFMono-Regular"/>
                  </a:rPr>
                  <a:t>/</a:t>
                </a:r>
                <a:r>
                  <a:rPr lang="en-US" altLang="zh-CN" sz="900" b="0" i="0" dirty="0" err="1">
                    <a:effectLst/>
                    <a:latin typeface="SFMono-Regular"/>
                  </a:rPr>
                  <a:t>HITLS_CFG_LoadCert</a:t>
                </a:r>
                <a:r>
                  <a:rPr lang="zh-CN" altLang="en-US" sz="900" b="0" i="0" dirty="0">
                    <a:effectLst/>
                    <a:latin typeface="SFMono-Regular"/>
                  </a:rPr>
                  <a:t>*</a:t>
                </a:r>
                <a:endParaRPr lang="en-US" altLang="zh-CN" sz="900" b="0" i="0" dirty="0">
                  <a:effectLst/>
                  <a:latin typeface="SFMono-Regular"/>
                </a:endParaRP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900" u="none" strike="noStrike" kern="0" cap="none" spc="0" normalizeH="0" baseline="0" noProof="0" dirty="0">
                    <a:ln>
                      <a:noFill/>
                    </a:ln>
                    <a:uLnTx/>
                    <a:uFillTx/>
                    <a:latin typeface="SFMono-Regular"/>
                    <a:ea typeface="微软雅黑" charset="0"/>
                    <a:cs typeface="微软雅黑" charset="0"/>
                  </a:rPr>
                  <a:t>…</a:t>
                </a:r>
                <a:endParaRPr kumimoji="1" lang="en-US" altLang="zh-CN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微软雅黑" charset="0"/>
                  <a:cs typeface="微软雅黑" charset="0"/>
                </a:endParaRP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DF94CDF-83F5-4218-B3CB-DD3D1A1D8BE3}"/>
              </a:ext>
            </a:extLst>
          </p:cNvPr>
          <p:cNvGrpSpPr/>
          <p:nvPr/>
        </p:nvGrpSpPr>
        <p:grpSpPr>
          <a:xfrm>
            <a:off x="4184116" y="1276845"/>
            <a:ext cx="2373052" cy="4124715"/>
            <a:chOff x="5570180" y="1190200"/>
            <a:chExt cx="2373052" cy="4124715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F3BC5741-E724-455A-B9D4-9423B60B553E}"/>
                </a:ext>
              </a:extLst>
            </p:cNvPr>
            <p:cNvGrpSpPr/>
            <p:nvPr/>
          </p:nvGrpSpPr>
          <p:grpSpPr>
            <a:xfrm>
              <a:off x="5570180" y="1503101"/>
              <a:ext cx="2373052" cy="3811814"/>
              <a:chOff x="7268058" y="1262786"/>
              <a:chExt cx="2373052" cy="3811814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7B05C644-0278-4ACD-B404-3F9DB830A2AC}"/>
                  </a:ext>
                </a:extLst>
              </p:cNvPr>
              <p:cNvGrpSpPr/>
              <p:nvPr/>
            </p:nvGrpSpPr>
            <p:grpSpPr>
              <a:xfrm>
                <a:off x="7379669" y="1262786"/>
                <a:ext cx="1955800" cy="3343822"/>
                <a:chOff x="6508750" y="1626884"/>
                <a:chExt cx="1955800" cy="3343822"/>
              </a:xfrm>
            </p:grpSpPr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DA5FE5B1-A900-41B2-BF75-1F0E72B53A8A}"/>
                    </a:ext>
                  </a:extLst>
                </p:cNvPr>
                <p:cNvSpPr/>
                <p:nvPr/>
              </p:nvSpPr>
              <p:spPr>
                <a:xfrm>
                  <a:off x="6508750" y="1626884"/>
                  <a:ext cx="1955800" cy="11114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marL="0" marR="0" lvl="0" indent="0" algn="ctr" defTabSz="9144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666666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EE48079B-6F48-44A9-9E0B-4888FF246110}"/>
                    </a:ext>
                  </a:extLst>
                </p:cNvPr>
                <p:cNvSpPr/>
                <p:nvPr/>
              </p:nvSpPr>
              <p:spPr>
                <a:xfrm>
                  <a:off x="6711950" y="2209146"/>
                  <a:ext cx="1454150" cy="3030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marL="0" marR="0" lvl="0" indent="0" algn="l" defTabSz="9144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6666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Record Size Limit Extension</a:t>
                  </a:r>
                </a:p>
              </p:txBody>
            </p:sp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F74A096E-B26F-4EBA-A85C-D51A52ACC966}"/>
                    </a:ext>
                  </a:extLst>
                </p:cNvPr>
                <p:cNvSpPr txBox="1"/>
                <p:nvPr/>
              </p:nvSpPr>
              <p:spPr>
                <a:xfrm>
                  <a:off x="6972300" y="1677580"/>
                  <a:ext cx="82727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D1D1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RFC 8449 </a:t>
                  </a:r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69E8D234-2C63-4EC5-A5BF-5DC05E34B1E6}"/>
                    </a:ext>
                  </a:extLst>
                </p:cNvPr>
                <p:cNvSpPr/>
                <p:nvPr/>
              </p:nvSpPr>
              <p:spPr>
                <a:xfrm>
                  <a:off x="6508750" y="3393320"/>
                  <a:ext cx="1955798" cy="34925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marL="0" marR="0" lvl="0" indent="0" algn="ctr" defTabSz="9144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666666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F65FD158-A58B-4154-AAE2-49B17A5CE027}"/>
                    </a:ext>
                  </a:extLst>
                </p:cNvPr>
                <p:cNvSpPr/>
                <p:nvPr/>
              </p:nvSpPr>
              <p:spPr>
                <a:xfrm>
                  <a:off x="6508751" y="4359921"/>
                  <a:ext cx="563562" cy="34925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marL="0" marR="0" lvl="0" indent="0" algn="ctr" defTabSz="9144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666666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F98440D3-7709-4402-93DC-32A001655FBD}"/>
                    </a:ext>
                  </a:extLst>
                </p:cNvPr>
                <p:cNvSpPr txBox="1"/>
                <p:nvPr/>
              </p:nvSpPr>
              <p:spPr>
                <a:xfrm>
                  <a:off x="6565900" y="3817469"/>
                  <a:ext cx="928139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Record buffer</a:t>
                  </a:r>
                  <a:endParaRPr kumimoji="1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9404C7F7-56E2-4AEC-AD5C-B90D645238B5}"/>
                    </a:ext>
                  </a:extLst>
                </p:cNvPr>
                <p:cNvSpPr txBox="1"/>
                <p:nvPr/>
              </p:nvSpPr>
              <p:spPr>
                <a:xfrm>
                  <a:off x="7191857" y="3454052"/>
                  <a:ext cx="7747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16KB</a:t>
                  </a:r>
                  <a:endParaRPr kumimoji="1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A4650C56-ED87-4D90-B06D-C7DA45780FA4}"/>
                    </a:ext>
                  </a:extLst>
                </p:cNvPr>
                <p:cNvSpPr txBox="1"/>
                <p:nvPr/>
              </p:nvSpPr>
              <p:spPr>
                <a:xfrm>
                  <a:off x="6534151" y="4492152"/>
                  <a:ext cx="922173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0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64Bytes</a:t>
                  </a:r>
                  <a:endParaRPr kumimoji="1" lang="zh-CN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8C62760-4226-4E33-A59F-53FA95809745}"/>
                    </a:ext>
                  </a:extLst>
                </p:cNvPr>
                <p:cNvSpPr txBox="1"/>
                <p:nvPr/>
              </p:nvSpPr>
              <p:spPr>
                <a:xfrm>
                  <a:off x="6556036" y="4801429"/>
                  <a:ext cx="928139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Record buffer</a:t>
                  </a:r>
                  <a:endParaRPr kumimoji="1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1" name="箭头: 下 70">
                  <a:extLst>
                    <a:ext uri="{FF2B5EF4-FFF2-40B4-BE49-F238E27FC236}">
                      <a16:creationId xmlns:a16="http://schemas.microsoft.com/office/drawing/2014/main" id="{1FBD6CAF-1619-406B-B659-110454E2C96A}"/>
                    </a:ext>
                  </a:extLst>
                </p:cNvPr>
                <p:cNvSpPr/>
                <p:nvPr/>
              </p:nvSpPr>
              <p:spPr>
                <a:xfrm>
                  <a:off x="7284064" y="4019760"/>
                  <a:ext cx="172260" cy="391025"/>
                </a:xfrm>
                <a:prstGeom prst="down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marL="0" marR="0" lvl="0" indent="0" algn="ctr" defTabSz="9144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666666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69689E4F-34E8-4854-8DA9-A9EABADF57EC}"/>
                    </a:ext>
                  </a:extLst>
                </p:cNvPr>
                <p:cNvSpPr txBox="1"/>
                <p:nvPr/>
              </p:nvSpPr>
              <p:spPr>
                <a:xfrm>
                  <a:off x="7526918" y="4080783"/>
                  <a:ext cx="282129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减少</a:t>
                  </a:r>
                </a:p>
              </p:txBody>
            </p:sp>
            <p:sp>
              <p:nvSpPr>
                <p:cNvPr id="73" name="左大括号 72">
                  <a:extLst>
                    <a:ext uri="{FF2B5EF4-FFF2-40B4-BE49-F238E27FC236}">
                      <a16:creationId xmlns:a16="http://schemas.microsoft.com/office/drawing/2014/main" id="{90226F3D-FC92-4698-803A-94F21C4B029F}"/>
                    </a:ext>
                  </a:extLst>
                </p:cNvPr>
                <p:cNvSpPr/>
                <p:nvPr/>
              </p:nvSpPr>
              <p:spPr>
                <a:xfrm rot="5400000">
                  <a:off x="7356472" y="2123557"/>
                  <a:ext cx="260354" cy="1955798"/>
                </a:xfrm>
                <a:prstGeom prst="leftBrace">
                  <a:avLst>
                    <a:gd name="adj1" fmla="val 0"/>
                    <a:gd name="adj2" fmla="val 48701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3D348CDA-22A8-424A-AE98-26BE2B54030D}"/>
                  </a:ext>
                </a:extLst>
              </p:cNvPr>
              <p:cNvSpPr txBox="1"/>
              <p:nvPr/>
            </p:nvSpPr>
            <p:spPr>
              <a:xfrm>
                <a:off x="7268058" y="4736046"/>
                <a:ext cx="2373052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支持</a:t>
                </a:r>
                <a:r>
                  <a:rPr kumimoji="1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RFC8449</a:t>
                </a:r>
                <a:r>
                  <a:rPr kumimoji="1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记录层大小协商</a:t>
                </a:r>
                <a:endParaRPr kumimoji="1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可大幅降低记录层缓存大小</a:t>
                </a:r>
              </a:p>
            </p:txBody>
          </p:sp>
        </p:grp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493842C4-8B66-4343-A0CA-26C1091E7777}"/>
                </a:ext>
              </a:extLst>
            </p:cNvPr>
            <p:cNvSpPr txBox="1"/>
            <p:nvPr/>
          </p:nvSpPr>
          <p:spPr>
            <a:xfrm>
              <a:off x="5884991" y="1190200"/>
              <a:ext cx="160800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1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记录层大小协商扩展</a:t>
              </a:r>
              <a:endParaRPr kumimoji="1" lang="en-US" altLang="zh-CN" sz="11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65185FDF-9B54-437E-9C73-5227AF115D7E}"/>
              </a:ext>
            </a:extLst>
          </p:cNvPr>
          <p:cNvSpPr/>
          <p:nvPr/>
        </p:nvSpPr>
        <p:spPr>
          <a:xfrm>
            <a:off x="239863" y="1276845"/>
            <a:ext cx="6417251" cy="425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FF0C125-44D4-4CFB-81E4-FCF9C6FD3833}"/>
              </a:ext>
            </a:extLst>
          </p:cNvPr>
          <p:cNvSpPr txBox="1"/>
          <p:nvPr/>
        </p:nvSpPr>
        <p:spPr>
          <a:xfrm>
            <a:off x="2450874" y="882070"/>
            <a:ext cx="22506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openHiTLS</a:t>
            </a:r>
            <a:r>
              <a:rPr kumimoji="1"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接口配置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BEDBB92-FC6B-4A7A-BF69-33EB30EE1790}"/>
              </a:ext>
            </a:extLst>
          </p:cNvPr>
          <p:cNvGrpSpPr/>
          <p:nvPr/>
        </p:nvGrpSpPr>
        <p:grpSpPr>
          <a:xfrm>
            <a:off x="7370666" y="1261293"/>
            <a:ext cx="4253409" cy="1782578"/>
            <a:chOff x="7587236" y="1469933"/>
            <a:chExt cx="4253409" cy="1782578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92EED20C-9EFC-4C6F-A1BF-65EE1D571D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7236" y="1469933"/>
              <a:ext cx="3624699" cy="1782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B8C8B71-8CCF-44A3-AA8F-23251B59F151}"/>
                </a:ext>
              </a:extLst>
            </p:cNvPr>
            <p:cNvSpPr txBox="1"/>
            <p:nvPr/>
          </p:nvSpPr>
          <p:spPr>
            <a:xfrm>
              <a:off x="11226694" y="1794831"/>
              <a:ext cx="61395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~800KB</a:t>
              </a:r>
              <a:endPara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D08FBBD-2082-4EE6-90E7-12578F90EAC5}"/>
              </a:ext>
            </a:extLst>
          </p:cNvPr>
          <p:cNvGrpSpPr/>
          <p:nvPr/>
        </p:nvGrpSpPr>
        <p:grpSpPr>
          <a:xfrm>
            <a:off x="7370666" y="3321766"/>
            <a:ext cx="4144072" cy="1810226"/>
            <a:chOff x="7621346" y="3736205"/>
            <a:chExt cx="4144072" cy="1810226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8A2B30E6-EF58-4517-A83A-2C667B7069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1346" y="3736205"/>
              <a:ext cx="3624699" cy="1810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BC578517-799F-41FA-8B84-5AE135054528}"/>
                </a:ext>
              </a:extLst>
            </p:cNvPr>
            <p:cNvSpPr txBox="1"/>
            <p:nvPr/>
          </p:nvSpPr>
          <p:spPr>
            <a:xfrm>
              <a:off x="11246045" y="4010104"/>
              <a:ext cx="5193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~90KB</a:t>
              </a:r>
              <a:endPara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F75BC143-3A13-4894-BAFC-612EBB504814}"/>
                </a:ext>
              </a:extLst>
            </p:cNvPr>
            <p:cNvSpPr txBox="1"/>
            <p:nvPr/>
          </p:nvSpPr>
          <p:spPr>
            <a:xfrm>
              <a:off x="11246045" y="4777120"/>
              <a:ext cx="5193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~40KB</a:t>
              </a:r>
              <a:endPara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DD6659B8-452B-410B-A33E-24A3CA22712C}"/>
              </a:ext>
            </a:extLst>
          </p:cNvPr>
          <p:cNvSpPr txBox="1"/>
          <p:nvPr/>
        </p:nvSpPr>
        <p:spPr>
          <a:xfrm>
            <a:off x="9871710" y="1265160"/>
            <a:ext cx="68929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OpenSSL</a:t>
            </a:r>
            <a:endParaRPr kumimoji="1" lang="zh-CN" altLang="en-US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CB67F32-61C9-47AF-A3BE-CF015240B3B8}"/>
              </a:ext>
            </a:extLst>
          </p:cNvPr>
          <p:cNvSpPr txBox="1"/>
          <p:nvPr/>
        </p:nvSpPr>
        <p:spPr>
          <a:xfrm>
            <a:off x="9818370" y="3357876"/>
            <a:ext cx="83837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12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openHiTLS</a:t>
            </a:r>
            <a:endParaRPr kumimoji="1" lang="zh-CN" altLang="en-US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00ECE91-75D6-4F3F-85F5-5902A7663ACE}"/>
              </a:ext>
            </a:extLst>
          </p:cNvPr>
          <p:cNvSpPr txBox="1"/>
          <p:nvPr/>
        </p:nvSpPr>
        <p:spPr>
          <a:xfrm>
            <a:off x="7370666" y="5332980"/>
            <a:ext cx="4053840" cy="6460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openHiTLS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基础内存占用少，开启扩展后堆内存占用进一步降低，握手完成后单条</a:t>
            </a:r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TLS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链接占用</a:t>
            </a:r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~40KB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社区构建轻量级证书模块，建链内存可进一步降低</a:t>
            </a:r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1859E6D2-8C75-499A-9432-609E0416BD9E}"/>
              </a:ext>
            </a:extLst>
          </p:cNvPr>
          <p:cNvSpPr/>
          <p:nvPr/>
        </p:nvSpPr>
        <p:spPr>
          <a:xfrm>
            <a:off x="6906050" y="3028317"/>
            <a:ext cx="237600" cy="25320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3876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目录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C34AD67-7538-4717-9A73-50191031DBF3}"/>
    </a:ext>
  </a:extLst>
</a:theme>
</file>

<file path=ppt/theme/theme6.xml><?xml version="1.0" encoding="utf-8"?>
<a:theme xmlns:a="http://schemas.openxmlformats.org/drawingml/2006/main" name="目录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2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91E8AC51-71E2-47EB-A98B-31EFD4425DE1}"/>
    </a:ext>
  </a:extLst>
</a:theme>
</file>

<file path=ppt/theme/theme7.xml><?xml version="1.0" encoding="utf-8"?>
<a:theme xmlns:a="http://schemas.openxmlformats.org/drawingml/2006/main" name="1_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C34AD67-7538-4717-9A73-50191031DBF3}"/>
    </a:ext>
  </a:extLst>
</a:theme>
</file>

<file path=ppt/theme/theme9.xml><?xml version="1.0" encoding="utf-8"?>
<a:theme xmlns:a="http://schemas.openxmlformats.org/drawingml/2006/main" name="3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6985</TotalTime>
  <Words>1794</Words>
  <Application>Microsoft Office PowerPoint</Application>
  <PresentationFormat>自定义</PresentationFormat>
  <Paragraphs>435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12</vt:i4>
      </vt:variant>
    </vt:vector>
  </HeadingPairs>
  <TitlesOfParts>
    <vt:vector size="40" baseType="lpstr">
      <vt:lpstr>.AppleSystemUIFont</vt:lpstr>
      <vt:lpstr>FZLanTingHeiS-R-GB</vt:lpstr>
      <vt:lpstr>Helvetica Neue</vt:lpstr>
      <vt:lpstr>MS Gothic</vt:lpstr>
      <vt:lpstr>SFMono-Regular</vt:lpstr>
      <vt:lpstr>等线</vt:lpstr>
      <vt:lpstr>等线</vt:lpstr>
      <vt:lpstr>等线 Light</vt:lpstr>
      <vt:lpstr>黑体</vt:lpstr>
      <vt:lpstr>思源黑体 CN Bold</vt:lpstr>
      <vt:lpstr>宋体</vt:lpstr>
      <vt:lpstr>微软雅黑</vt:lpstr>
      <vt:lpstr>微软雅黑</vt:lpstr>
      <vt:lpstr>Arial</vt:lpstr>
      <vt:lpstr>Calibri</vt:lpstr>
      <vt:lpstr>Calibri Light</vt:lpstr>
      <vt:lpstr>Consolas</vt:lpstr>
      <vt:lpstr>Helvetica</vt:lpstr>
      <vt:lpstr>Wingdings</vt:lpstr>
      <vt:lpstr>封面页_图片版 </vt:lpstr>
      <vt:lpstr>1_目录页_图片版 </vt:lpstr>
      <vt:lpstr>章节页</vt:lpstr>
      <vt:lpstr>结束页</vt:lpstr>
      <vt:lpstr>1_章节页</vt:lpstr>
      <vt:lpstr>目录页</vt:lpstr>
      <vt:lpstr>1_封面页_图片版 </vt:lpstr>
      <vt:lpstr>2_章节页</vt:lpstr>
      <vt:lpstr>3_章节页</vt:lpstr>
      <vt:lpstr>密码安全工程技术的探索与实践               ——openHiTLS开源密码库介绍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Zhulibin(Trustworthiness Lab)</dc:creator>
  <cp:lastModifiedBy>tongli</cp:lastModifiedBy>
  <cp:revision>997</cp:revision>
  <dcterms:created xsi:type="dcterms:W3CDTF">2020-08-28T08:44:00Z</dcterms:created>
  <dcterms:modified xsi:type="dcterms:W3CDTF">2024-11-15T15:24:22Z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(3)nU4U0MKL3mwrxFiq0BPOVg3sfr3Ehk3PcLb+ug7wN91yPsJGk81P1pJcQpb+cUfF3CaJ5a6P
UpXhcb9td0e976ioxKDmWJt+mKPsnY1BVC3J7fJDv44fVZdcNjygnzuro/UsGJJp3snH9A6b
Y9NvZhwjH2EQxuDnsBSMO/mU88lX6Qqmfvw+Qwu3mcCN6hEe9oYCpGqZbT435Cqt8+Rg/LK6
p1OfOCRrDu75HiV8Qb</vt:lpwstr>
  </property>
  <property fmtid="{D5CDD505-2E9C-101B-9397-08002B2CF9AE}" pid="3" name="_2015_ms_pID_7253431">
    <vt:lpwstr>jgQe3VWe0QK1eDnatD+Wl6omS4CPo9ACTQwUGoh946fUfzYBmadUi8
2y8btdq/Xb8jWfpk5O3rWo+hEeo95Lp58mo+7jokGgVui1mxFTfDai+ss/Km8O4pYrZYmMlt
Qivi22JdSJKfsoXod7eGxWFQVP4KoRw8VDfip2dU1QPM2KYMSu90onmtlNp1CF+yTKwT8gON
GAHyNKP413CLcKMVC29eJVzhiv5TMIPgd1+G</vt:lpwstr>
  </property>
  <property fmtid="{D5CDD505-2E9C-101B-9397-08002B2CF9AE}" pid="4" name="_2015_ms_pID_7253432">
    <vt:lpwstr>gDQ2Qqxwy9ghh8kal2Y0Efs=</vt:lpwstr>
  </property>
  <property fmtid="{D5CDD505-2E9C-101B-9397-08002B2CF9AE}" pid="5" name="KSOProductBuildVer">
    <vt:lpwstr>2052-11.1.0.10314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1731647624</vt:lpwstr>
  </property>
</Properties>
</file>