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5" r:id="rId2"/>
    <p:sldId id="307" r:id="rId3"/>
    <p:sldId id="301" r:id="rId4"/>
    <p:sldId id="326" r:id="rId5"/>
    <p:sldId id="333" r:id="rId6"/>
    <p:sldId id="327" r:id="rId7"/>
    <p:sldId id="328" r:id="rId8"/>
    <p:sldId id="329" r:id="rId9"/>
    <p:sldId id="345" r:id="rId10"/>
    <p:sldId id="334" r:id="rId11"/>
    <p:sldId id="342" r:id="rId12"/>
    <p:sldId id="33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64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体积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MySQL</c:v>
                </c:pt>
                <c:pt idx="1">
                  <c:v>Redis</c:v>
                </c:pt>
                <c:pt idx="2">
                  <c:v>Nginx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-0.12</c:v>
                </c:pt>
                <c:pt idx="1">
                  <c:v>-5.1999999999999998E-2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B-46F2-96B6-8699F2ACB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性能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MySQL</c:v>
                </c:pt>
                <c:pt idx="1">
                  <c:v>Redis</c:v>
                </c:pt>
                <c:pt idx="2">
                  <c:v>Nginx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0.02</c:v>
                </c:pt>
                <c:pt idx="1">
                  <c:v>0.1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5B-46F2-96B6-8699F2ACB7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构建时间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MySQL</c:v>
                </c:pt>
                <c:pt idx="1">
                  <c:v>Redis</c:v>
                </c:pt>
                <c:pt idx="2">
                  <c:v>Nginx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0.05</c:v>
                </c:pt>
                <c:pt idx="1">
                  <c:v>0.16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5B-46F2-96B6-8699F2ACB7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消耗内存峰值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MySQL</c:v>
                </c:pt>
                <c:pt idx="1">
                  <c:v>Redis</c:v>
                </c:pt>
                <c:pt idx="2">
                  <c:v>Nginx</c:v>
                </c:pt>
              </c:strCache>
            </c:strRef>
          </c:cat>
          <c:val>
            <c:numRef>
              <c:f>Sheet1!$E$2:$E$4</c:f>
              <c:numCache>
                <c:formatCode>0.00%</c:formatCode>
                <c:ptCount val="3"/>
                <c:pt idx="0">
                  <c:v>0.12</c:v>
                </c:pt>
                <c:pt idx="1">
                  <c:v>0.01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5B-46F2-96B6-8699F2ACB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1386160"/>
        <c:axId val="-2111378544"/>
      </c:barChart>
      <c:catAx>
        <c:axId val="-21113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1378544"/>
        <c:crosses val="autoZero"/>
        <c:auto val="1"/>
        <c:lblAlgn val="ctr"/>
        <c:lblOffset val="100"/>
        <c:noMultiLvlLbl val="0"/>
      </c:catAx>
      <c:valAx>
        <c:axId val="-21113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13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r7w3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E-4681-B9E2-71A87157A6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r7w3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8.3999999999999995E-3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1E-4681-B9E2-71A87157A6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pgo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r7w3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5.7500000000000002E-2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E-4681-B9E2-71A87157A6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lto+pgo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r7w3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9.4200000000000006E-2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1E-4681-B9E2-71A87157A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3578591"/>
        <c:axId val="197437551"/>
      </c:barChart>
      <c:catAx>
        <c:axId val="172357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437551"/>
        <c:crosses val="autoZero"/>
        <c:auto val="1"/>
        <c:lblAlgn val="ctr"/>
        <c:lblOffset val="100"/>
        <c:noMultiLvlLbl val="0"/>
      </c:catAx>
      <c:valAx>
        <c:axId val="19743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357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0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Arial" panose="020B07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/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/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7" name="文本占位符 3"/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/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7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  <p:sp>
        <p:nvSpPr>
          <p:cNvPr id="6" name="六边形 5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/>
          <p:cNvSpPr txBox="1"/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LTO for openEuler </a:t>
            </a:r>
            <a:r>
              <a:rPr kumimoji="1" lang="zh-CN" altLang="en-US" dirty="0"/>
              <a:t>介绍及规划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2E57EA-5000-46E2-83B5-CA3A6DA0983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73F9A4-F6D6-4A93-AB75-0C6210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当前缺陷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F5200-FB6F-492D-BFA0-AADE75D2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版本应用使能 </a:t>
            </a:r>
            <a:r>
              <a:rPr lang="en-US" altLang="zh-CN" dirty="0"/>
              <a:t>LTO </a:t>
            </a:r>
            <a:r>
              <a:rPr lang="zh-CN" altLang="en-US" dirty="0"/>
              <a:t>构建中暴露的问题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1228B-B794-43F0-AF15-05DAF272B83D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sz="1600" b="1" dirty="0"/>
              <a:t>不支持的特性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功能：</a:t>
            </a:r>
            <a:endParaRPr lang="en-US" altLang="zh-CN" sz="1600" b="1" dirty="0"/>
          </a:p>
          <a:p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__(.</a:t>
            </a:r>
            <a:r>
              <a:rPr lang="en-US" altLang="zh-CN" dirty="0" err="1"/>
              <a:t>symver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--wrap-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en-US" altLang="zh-CN" dirty="0"/>
              <a:t>--start-lib --end-lib</a:t>
            </a:r>
            <a:r>
              <a:rPr lang="zh-CN" altLang="en-US" dirty="0"/>
              <a:t>（</a:t>
            </a:r>
            <a:r>
              <a:rPr lang="en-US" altLang="zh-CN" dirty="0"/>
              <a:t>gold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objcopy</a:t>
            </a:r>
            <a:endParaRPr lang="en-US" altLang="zh-CN" dirty="0"/>
          </a:p>
          <a:p>
            <a:r>
              <a:rPr lang="zh-CN" altLang="en-US" dirty="0"/>
              <a:t>手写汇编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b="1" dirty="0"/>
              <a:t>优化引起的问题：</a:t>
            </a:r>
            <a:endParaRPr lang="en-US" altLang="zh-CN" sz="1800" b="1" dirty="0"/>
          </a:p>
          <a:p>
            <a:r>
              <a:rPr lang="zh-CN" altLang="en-US" dirty="0"/>
              <a:t>更多的</a:t>
            </a:r>
            <a:r>
              <a:rPr lang="en-US" altLang="zh-CN" dirty="0"/>
              <a:t>inline</a:t>
            </a:r>
            <a:r>
              <a:rPr lang="zh-CN" altLang="en-US" dirty="0"/>
              <a:t>导致可能出现</a:t>
            </a:r>
            <a:r>
              <a:rPr lang="en-US" altLang="zh-CN" dirty="0"/>
              <a:t>inline</a:t>
            </a:r>
            <a:r>
              <a:rPr lang="zh-CN" altLang="en-US" dirty="0"/>
              <a:t>函数代码段丢失问题</a:t>
            </a:r>
            <a:endParaRPr lang="en-US" altLang="zh-CN" dirty="0"/>
          </a:p>
          <a:p>
            <a:r>
              <a:rPr lang="zh-CN" altLang="en-US" dirty="0"/>
              <a:t>修改符号表导致一些与符号表强相关的测试项失败</a:t>
            </a:r>
            <a:endParaRPr lang="en-US" altLang="zh-CN" dirty="0"/>
          </a:p>
          <a:p>
            <a:r>
              <a:rPr lang="zh-CN" altLang="en-US" dirty="0"/>
              <a:t>部分优化在</a:t>
            </a:r>
            <a:r>
              <a:rPr lang="en-US" altLang="zh-CN" dirty="0"/>
              <a:t>LTO</a:t>
            </a:r>
            <a:r>
              <a:rPr lang="zh-CN" altLang="en-US" dirty="0"/>
              <a:t>模式下的实现细节会有更多限制条件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b="1" dirty="0"/>
              <a:t>测试套件不足：</a:t>
            </a:r>
            <a:endParaRPr lang="en-US" altLang="zh-CN" sz="1800" b="1" dirty="0"/>
          </a:p>
          <a:p>
            <a:r>
              <a:rPr lang="zh-CN" altLang="en-US" dirty="0"/>
              <a:t>有 </a:t>
            </a:r>
            <a:r>
              <a:rPr lang="en-US" altLang="zh-CN" dirty="0"/>
              <a:t>%check </a:t>
            </a:r>
            <a:r>
              <a:rPr lang="zh-CN" altLang="en-US" dirty="0"/>
              <a:t>段的软件仓仅 </a:t>
            </a:r>
            <a:r>
              <a:rPr lang="en-US" altLang="zh-CN" dirty="0"/>
              <a:t>50%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96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875CB0-886D-4604-B171-02CA266DAEA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55A456-5092-4E10-A81B-0250F01F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自动规避机制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1345A-DC4F-4746-8102-5033183A7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–</a:t>
            </a:r>
            <a:r>
              <a:rPr lang="en-US" altLang="zh-CN" dirty="0" err="1"/>
              <a:t>ftry-lto</a:t>
            </a:r>
            <a:r>
              <a:rPr lang="zh-CN" altLang="en-US" dirty="0"/>
              <a:t>（编译期生成</a:t>
            </a:r>
            <a:r>
              <a:rPr lang="en-US" altLang="zh-CN" dirty="0"/>
              <a:t>fat</a:t>
            </a:r>
            <a:r>
              <a:rPr lang="zh-CN" altLang="en-US" dirty="0"/>
              <a:t>对象文件，链接期启动检测机制）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6CDCF-8714-447C-BBB8-DA66062D5E4A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60800" y="1426547"/>
            <a:ext cx="5273257" cy="18239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问题描述：</a:t>
            </a:r>
            <a:endParaRPr lang="en-US" altLang="zh-CN" b="1" dirty="0"/>
          </a:p>
          <a:p>
            <a:r>
              <a:rPr lang="en-US" altLang="zh-CN" dirty="0"/>
              <a:t>        LTO</a:t>
            </a:r>
            <a:r>
              <a:rPr lang="zh-CN" altLang="en-US" dirty="0"/>
              <a:t>由于机制、历史的原因，不支持一部分特性，比如</a:t>
            </a:r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__</a:t>
            </a:r>
            <a:r>
              <a:rPr lang="zh-CN" altLang="en-US" dirty="0"/>
              <a:t>形式的符号版本声明、</a:t>
            </a:r>
            <a:r>
              <a:rPr lang="en-US" altLang="zh-CN" dirty="0"/>
              <a:t>—wrap=</a:t>
            </a:r>
            <a:r>
              <a:rPr lang="zh-CN" altLang="en-US" dirty="0"/>
              <a:t>链接时插桩等，也可能存在一些优化兼容问题。在这些场景下尝试使用</a:t>
            </a:r>
            <a:r>
              <a:rPr lang="en-US" altLang="zh-CN" dirty="0"/>
              <a:t>LTO</a:t>
            </a:r>
            <a:r>
              <a:rPr lang="zh-CN" altLang="en-US" dirty="0"/>
              <a:t>时会引起编译错误。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本自动规避机制旨在为工程尽可能多的二进制使能</a:t>
            </a:r>
            <a:r>
              <a:rPr lang="en-US" altLang="zh-CN" dirty="0"/>
              <a:t>LTO</a:t>
            </a:r>
            <a:r>
              <a:rPr lang="zh-CN" altLang="en-US" dirty="0"/>
              <a:t>，在无法使用</a:t>
            </a:r>
            <a:r>
              <a:rPr lang="en-US" altLang="zh-CN" dirty="0"/>
              <a:t>LTO</a:t>
            </a:r>
            <a:r>
              <a:rPr lang="zh-CN" altLang="en-US" dirty="0"/>
              <a:t>的场景自动规避</a:t>
            </a:r>
            <a:r>
              <a:rPr lang="en-US" altLang="zh-CN" dirty="0"/>
              <a:t>LTO</a:t>
            </a:r>
            <a:r>
              <a:rPr lang="zh-CN" altLang="en-US" dirty="0"/>
              <a:t>。而不需要开发者在编译选项上投入过多的关注。</a:t>
            </a:r>
            <a:endParaRPr lang="en-US" altLang="zh-CN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8AAC44A-EF60-4DAA-97FA-7B4F7EE76CB6}"/>
              </a:ext>
            </a:extLst>
          </p:cNvPr>
          <p:cNvSpPr txBox="1">
            <a:spLocks/>
          </p:cNvSpPr>
          <p:nvPr/>
        </p:nvSpPr>
        <p:spPr>
          <a:xfrm>
            <a:off x="6096000" y="1426547"/>
            <a:ext cx="4827899" cy="18239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机制描述：</a:t>
            </a:r>
            <a:endParaRPr lang="en-US" altLang="zh-CN" b="1" dirty="0"/>
          </a:p>
          <a:p>
            <a:r>
              <a:rPr lang="zh-CN" altLang="en-US" b="1" dirty="0"/>
              <a:t>原机制：</a:t>
            </a:r>
            <a:r>
              <a:rPr lang="zh-CN" altLang="en-US" dirty="0"/>
              <a:t>用户通过 </a:t>
            </a:r>
            <a:r>
              <a:rPr lang="en-US" altLang="zh-CN" dirty="0"/>
              <a:t>–</a:t>
            </a:r>
            <a:r>
              <a:rPr lang="en-US" altLang="zh-CN" dirty="0" err="1"/>
              <a:t>flto</a:t>
            </a:r>
            <a:r>
              <a:rPr lang="en-US" altLang="zh-CN" dirty="0"/>
              <a:t> </a:t>
            </a:r>
            <a:r>
              <a:rPr lang="zh-CN" altLang="en-US" dirty="0"/>
              <a:t>使能后，会生成</a:t>
            </a:r>
            <a:r>
              <a:rPr lang="en-US" altLang="zh-CN" dirty="0"/>
              <a:t>LTO</a:t>
            </a:r>
            <a:r>
              <a:rPr lang="zh-CN" altLang="en-US" dirty="0"/>
              <a:t>对象文件，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识别到</a:t>
            </a:r>
            <a:r>
              <a:rPr lang="en-US" altLang="zh-CN" dirty="0"/>
              <a:t>LTO</a:t>
            </a:r>
            <a:r>
              <a:rPr lang="zh-CN" altLang="en-US" dirty="0"/>
              <a:t>对象文件，会自动进行</a:t>
            </a:r>
            <a:r>
              <a:rPr lang="en-US" altLang="zh-CN" dirty="0"/>
              <a:t>LTO</a:t>
            </a:r>
            <a:r>
              <a:rPr lang="zh-CN" altLang="en-US" dirty="0"/>
              <a:t>链接，当链接失败时会直接报错退出。</a:t>
            </a:r>
            <a:endParaRPr lang="en-US" altLang="zh-CN" dirty="0"/>
          </a:p>
          <a:p>
            <a:r>
              <a:rPr lang="zh-CN" altLang="en-US" b="1" dirty="0"/>
              <a:t>现机制：</a:t>
            </a:r>
            <a:r>
              <a:rPr lang="zh-CN" altLang="en-US" dirty="0"/>
              <a:t>用户通过 </a:t>
            </a:r>
            <a:r>
              <a:rPr lang="en-US" altLang="zh-CN" dirty="0"/>
              <a:t>–</a:t>
            </a:r>
            <a:r>
              <a:rPr lang="en-US" altLang="zh-CN" dirty="0" err="1"/>
              <a:t>ftry-lto</a:t>
            </a:r>
            <a:r>
              <a:rPr lang="en-US" altLang="zh-CN" dirty="0"/>
              <a:t> </a:t>
            </a:r>
            <a:r>
              <a:rPr lang="zh-CN" altLang="en-US" dirty="0"/>
              <a:t>使能后，</a:t>
            </a:r>
            <a:r>
              <a:rPr lang="en-US" altLang="zh-CN" dirty="0" err="1"/>
              <a:t>gcc</a:t>
            </a:r>
            <a:r>
              <a:rPr lang="zh-CN" altLang="en-US" dirty="0"/>
              <a:t>会默认生成</a:t>
            </a:r>
            <a:r>
              <a:rPr lang="en-US" altLang="zh-CN" dirty="0"/>
              <a:t>fat-</a:t>
            </a:r>
            <a:r>
              <a:rPr lang="en-US" altLang="zh-CN" dirty="0" err="1"/>
              <a:t>lto</a:t>
            </a:r>
            <a:r>
              <a:rPr lang="en-US" altLang="zh-CN" dirty="0"/>
              <a:t>-objects</a:t>
            </a:r>
            <a:r>
              <a:rPr lang="zh-CN" altLang="en-US" dirty="0"/>
              <a:t>。在链接时，如果 </a:t>
            </a:r>
            <a:r>
              <a:rPr lang="en-US" altLang="zh-CN" dirty="0"/>
              <a:t>LTO </a:t>
            </a:r>
            <a:r>
              <a:rPr lang="zh-CN" altLang="en-US" dirty="0"/>
              <a:t>链接失败，则规避 </a:t>
            </a:r>
            <a:r>
              <a:rPr lang="en-US" altLang="zh-CN" dirty="0"/>
              <a:t>LTO</a:t>
            </a:r>
            <a:r>
              <a:rPr lang="zh-CN" altLang="en-US" dirty="0"/>
              <a:t>，利用汇编段信息进行常规链接。</a:t>
            </a:r>
          </a:p>
        </p:txBody>
      </p:sp>
      <p:pic>
        <p:nvPicPr>
          <p:cNvPr id="1026" name="Picture 2" descr="https://cloudmodelingapi.tools.huawei.com/cloudmodelingdrawiosvr/d/fdb7dcb2c0f4431fa4d49adc6a890fdd">
            <a:extLst>
              <a:ext uri="{FF2B5EF4-FFF2-40B4-BE49-F238E27FC236}">
                <a16:creationId xmlns:a16="http://schemas.microsoft.com/office/drawing/2014/main" id="{4DE7EC9D-E214-4DB8-86E2-5DC1B78A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23394"/>
            <a:ext cx="7810500" cy="287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8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2E57EA-5000-46E2-83B5-CA3A6DA0983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73F9A4-F6D6-4A93-AB75-0C6210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未来规划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F5200-FB6F-492D-BFA0-AADE75D2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openEuler</a:t>
            </a:r>
            <a:r>
              <a:rPr lang="zh-CN" altLang="en-US" dirty="0"/>
              <a:t>全版本使能</a:t>
            </a:r>
            <a:r>
              <a:rPr lang="en-US" altLang="zh-CN" dirty="0"/>
              <a:t>LTO </a:t>
            </a:r>
            <a:r>
              <a:rPr lang="zh-CN" altLang="en-US" dirty="0"/>
              <a:t>与 相关问题修复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1228B-B794-43F0-AF15-05DAF272B83D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zh-CN" altLang="en-US" sz="1400" dirty="0"/>
              <a:t>根据目前分析情况，构建中遇到的问题可以分为以下几类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联合上游社区和应用 </a:t>
            </a:r>
            <a:r>
              <a:rPr lang="en-US" altLang="zh-CN" sz="1400" dirty="0"/>
              <a:t>owner</a:t>
            </a:r>
            <a:r>
              <a:rPr lang="zh-CN" altLang="en-US" sz="1400" dirty="0"/>
              <a:t>，逐步解决全版本 </a:t>
            </a:r>
            <a:r>
              <a:rPr lang="en-US" altLang="zh-CN" sz="1400" dirty="0"/>
              <a:t>LTO </a:t>
            </a:r>
            <a:r>
              <a:rPr lang="zh-CN" altLang="en-US" sz="1400" dirty="0"/>
              <a:t>编译构建中遇到的问题，扩大 </a:t>
            </a:r>
            <a:r>
              <a:rPr lang="en-US" altLang="zh-CN" sz="1400" dirty="0"/>
              <a:t>LTO </a:t>
            </a:r>
            <a:r>
              <a:rPr lang="zh-CN" altLang="en-US" sz="1400" dirty="0"/>
              <a:t>使能场景范围。</a:t>
            </a:r>
            <a:endParaRPr lang="en-US" altLang="zh-CN" sz="1400" dirty="0"/>
          </a:p>
          <a:p>
            <a:r>
              <a:rPr lang="zh-CN" altLang="en-US" sz="1400" dirty="0"/>
              <a:t>在 </a:t>
            </a:r>
            <a:r>
              <a:rPr lang="en-US" altLang="zh-CN" sz="1400" dirty="0"/>
              <a:t>openEuler </a:t>
            </a:r>
            <a:r>
              <a:rPr lang="zh-CN" altLang="en-US" sz="1400" dirty="0"/>
              <a:t>构建版本应用时，默认使能</a:t>
            </a:r>
            <a:r>
              <a:rPr lang="en-US" altLang="zh-CN" sz="1400" dirty="0"/>
              <a:t> LTO</a:t>
            </a:r>
            <a:r>
              <a:rPr lang="zh-CN" altLang="en-US" sz="1400" dirty="0"/>
              <a:t>，以获取更小的软件包体积，与更优的开箱性能。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6EFCFC-D230-404A-9582-98AAA7601527}"/>
              </a:ext>
            </a:extLst>
          </p:cNvPr>
          <p:cNvSpPr/>
          <p:nvPr/>
        </p:nvSpPr>
        <p:spPr>
          <a:xfrm>
            <a:off x="5522948" y="2335468"/>
            <a:ext cx="2168610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工具链不支持</a:t>
            </a:r>
            <a:endParaRPr lang="en-US" altLang="zh-CN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DE0E34-4252-4766-B5EE-1D060DD9A1B0}"/>
              </a:ext>
            </a:extLst>
          </p:cNvPr>
          <p:cNvSpPr/>
          <p:nvPr/>
        </p:nvSpPr>
        <p:spPr>
          <a:xfrm>
            <a:off x="5522934" y="4127078"/>
            <a:ext cx="2168610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构建环境需定制使能方案</a:t>
            </a:r>
            <a:endParaRPr lang="en-US" altLang="zh-CN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C538FB-327D-4872-9B6A-444BA1AD11CC}"/>
              </a:ext>
            </a:extLst>
          </p:cNvPr>
          <p:cNvSpPr/>
          <p:nvPr/>
        </p:nvSpPr>
        <p:spPr>
          <a:xfrm>
            <a:off x="5522949" y="2638433"/>
            <a:ext cx="2168608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特性不支持</a:t>
            </a:r>
            <a:r>
              <a:rPr lang="en-US" altLang="zh-CN" sz="1400" dirty="0"/>
              <a:t>	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90D090-7E8E-420D-933E-4B38583A029B}"/>
              </a:ext>
            </a:extLst>
          </p:cNvPr>
          <p:cNvSpPr/>
          <p:nvPr/>
        </p:nvSpPr>
        <p:spPr>
          <a:xfrm>
            <a:off x="5522947" y="2934297"/>
            <a:ext cx="2168612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编译器</a:t>
            </a:r>
            <a:r>
              <a:rPr lang="en-US" altLang="zh-CN" sz="1400" dirty="0"/>
              <a:t>bug/</a:t>
            </a:r>
            <a:r>
              <a:rPr lang="zh-CN" altLang="en-US" sz="1400" dirty="0"/>
              <a:t>优化限制</a:t>
            </a:r>
            <a:endParaRPr lang="en-US" altLang="zh-CN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729861-B682-4BE2-BAC3-12B873F77167}"/>
              </a:ext>
            </a:extLst>
          </p:cNvPr>
          <p:cNvSpPr/>
          <p:nvPr/>
        </p:nvSpPr>
        <p:spPr>
          <a:xfrm>
            <a:off x="5522944" y="3234689"/>
            <a:ext cx="2168612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源码</a:t>
            </a:r>
            <a:r>
              <a:rPr lang="en-US" altLang="zh-CN" sz="1400" dirty="0"/>
              <a:t>/</a:t>
            </a:r>
            <a:r>
              <a:rPr lang="zh-CN" altLang="en-US" sz="1400" dirty="0"/>
              <a:t>测试用例需要调整</a:t>
            </a:r>
            <a:endParaRPr lang="en-US" altLang="zh-CN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C6FEFD-7D1A-4EC2-A6F5-63CD993915E8}"/>
              </a:ext>
            </a:extLst>
          </p:cNvPr>
          <p:cNvSpPr/>
          <p:nvPr/>
        </p:nvSpPr>
        <p:spPr>
          <a:xfrm>
            <a:off x="5522944" y="3537654"/>
            <a:ext cx="2168615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单包规避</a:t>
            </a:r>
            <a:endParaRPr lang="en-US" altLang="zh-CN" sz="1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F8DDA2C-D6BF-41AF-81EE-A270942683D4}"/>
              </a:ext>
            </a:extLst>
          </p:cNvPr>
          <p:cNvSpPr/>
          <p:nvPr/>
        </p:nvSpPr>
        <p:spPr>
          <a:xfrm>
            <a:off x="5522939" y="3830388"/>
            <a:ext cx="2168615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功能与性能测试</a:t>
            </a:r>
            <a:endParaRPr lang="en-US" altLang="zh-CN" sz="14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268821D-386F-4946-9DCF-3A282A5D12CD}"/>
              </a:ext>
            </a:extLst>
          </p:cNvPr>
          <p:cNvSpPr/>
          <p:nvPr/>
        </p:nvSpPr>
        <p:spPr>
          <a:xfrm>
            <a:off x="4620901" y="2335468"/>
            <a:ext cx="909247" cy="1494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构建失败</a:t>
            </a:r>
            <a:endParaRPr lang="en-US" altLang="zh-CN" sz="14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3C96D14-895C-40D4-8458-3C574F7B1AEF}"/>
              </a:ext>
            </a:extLst>
          </p:cNvPr>
          <p:cNvSpPr/>
          <p:nvPr/>
        </p:nvSpPr>
        <p:spPr>
          <a:xfrm>
            <a:off x="4620886" y="4127078"/>
            <a:ext cx="909248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未使能</a:t>
            </a:r>
            <a:endParaRPr lang="en-US" altLang="zh-CN" sz="14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93BF3CA-AAFA-494C-AD5E-512D140F4556}"/>
              </a:ext>
            </a:extLst>
          </p:cNvPr>
          <p:cNvSpPr/>
          <p:nvPr/>
        </p:nvSpPr>
        <p:spPr>
          <a:xfrm>
            <a:off x="4620896" y="3830388"/>
            <a:ext cx="909248" cy="3029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构建成功</a:t>
            </a:r>
            <a:endParaRPr lang="en-US" altLang="zh-CN" sz="14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1D39D89-3E54-4307-8524-3F3915BB93AF}"/>
              </a:ext>
            </a:extLst>
          </p:cNvPr>
          <p:cNvSpPr/>
          <p:nvPr/>
        </p:nvSpPr>
        <p:spPr>
          <a:xfrm>
            <a:off x="7689979" y="2335468"/>
            <a:ext cx="1114211" cy="8992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gcc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binutils</a:t>
            </a:r>
            <a:endParaRPr lang="en-US" altLang="zh-CN" sz="1400" dirty="0"/>
          </a:p>
          <a:p>
            <a:r>
              <a:rPr lang="zh-CN" altLang="en-US" sz="1400" dirty="0"/>
              <a:t>上游社区</a:t>
            </a:r>
            <a:endParaRPr lang="en-US" altLang="zh-CN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BA6BD3B-BBBF-476A-893E-DD5EF75492C8}"/>
              </a:ext>
            </a:extLst>
          </p:cNvPr>
          <p:cNvSpPr/>
          <p:nvPr/>
        </p:nvSpPr>
        <p:spPr>
          <a:xfrm>
            <a:off x="7691559" y="3234689"/>
            <a:ext cx="1114211" cy="11953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应用</a:t>
            </a:r>
            <a:r>
              <a:rPr lang="en-US" altLang="zh-CN" sz="1400" dirty="0"/>
              <a:t>owner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4025C65-69B5-4A28-AF7D-FC6D9D8E8E3A}"/>
              </a:ext>
            </a:extLst>
          </p:cNvPr>
          <p:cNvSpPr/>
          <p:nvPr/>
        </p:nvSpPr>
        <p:spPr>
          <a:xfrm>
            <a:off x="3361524" y="2335468"/>
            <a:ext cx="1259378" cy="20925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openEuler</a:t>
            </a:r>
          </a:p>
          <a:p>
            <a:r>
              <a:rPr lang="zh-CN" altLang="en-US" sz="1400" dirty="0"/>
              <a:t>版本构建</a:t>
            </a:r>
            <a:endParaRPr lang="en-US" altLang="zh-CN" sz="1400" dirty="0"/>
          </a:p>
          <a:p>
            <a:r>
              <a:rPr lang="zh-CN" altLang="en-US" sz="1400" dirty="0"/>
              <a:t>默认使能</a:t>
            </a:r>
            <a:r>
              <a:rPr lang="en-US" altLang="zh-CN" sz="1400" dirty="0"/>
              <a:t>LTO</a:t>
            </a:r>
          </a:p>
        </p:txBody>
      </p:sp>
    </p:spTree>
    <p:extLst>
      <p:ext uri="{BB962C8B-B14F-4D97-AF65-F5344CB8AC3E}">
        <p14:creationId xmlns:p14="http://schemas.microsoft.com/office/powerpoint/2010/main" val="23697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kumimoji="1" lang="zh-CN" altLang="en-US" sz="16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LTO </a:t>
            </a:r>
            <a:r>
              <a:rPr kumimoji="1" lang="zh-CN" altLang="en-US" sz="1600" dirty="0">
                <a:sym typeface="+mn-ea"/>
              </a:rPr>
              <a:t>介绍与趋势</a:t>
            </a:r>
            <a:endParaRPr kumimoji="1" lang="en-US" altLang="zh-CN" sz="1600" dirty="0"/>
          </a:p>
          <a:p>
            <a:pPr lvl="1"/>
            <a:r>
              <a:rPr kumimoji="1" lang="zh-CN" altLang="en-US" sz="1600" dirty="0">
                <a:sym typeface="+mn-ea"/>
              </a:rPr>
              <a:t>基本原理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社区洞察</a:t>
            </a:r>
            <a:endParaRPr kumimoji="1" lang="en-US" altLang="zh-CN" sz="1600" dirty="0"/>
          </a:p>
          <a:p>
            <a:r>
              <a:rPr kumimoji="1" lang="zh-CN" altLang="en-US" sz="16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LTO </a:t>
            </a:r>
            <a:r>
              <a:rPr kumimoji="1" lang="zh-CN" altLang="en-US" sz="1600" dirty="0">
                <a:sym typeface="+mn-ea"/>
              </a:rPr>
              <a:t>优化收益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性能提升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体积缩减</a:t>
            </a:r>
            <a:endParaRPr kumimoji="1" lang="en-US" altLang="zh-CN" sz="1600" dirty="0"/>
          </a:p>
          <a:p>
            <a:r>
              <a:rPr kumimoji="1" lang="zh-CN" altLang="en-US" sz="16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LTO </a:t>
            </a:r>
            <a:r>
              <a:rPr kumimoji="1" lang="zh-CN" altLang="en-US" sz="1600" dirty="0">
                <a:sym typeface="+mn-ea"/>
              </a:rPr>
              <a:t>在</a:t>
            </a:r>
            <a:r>
              <a:rPr kumimoji="1" lang="en-US" altLang="zh-CN" sz="1600" dirty="0">
                <a:sym typeface="+mn-ea"/>
              </a:rPr>
              <a:t> openEuler </a:t>
            </a:r>
            <a:r>
              <a:rPr kumimoji="1" lang="zh-CN" altLang="en-US" sz="1600" dirty="0">
                <a:sym typeface="+mn-ea"/>
              </a:rPr>
              <a:t>上的应用</a:t>
            </a:r>
          </a:p>
          <a:p>
            <a:pPr lvl="1"/>
            <a:r>
              <a:rPr kumimoji="1" lang="zh-CN" altLang="en-US" sz="1600" dirty="0"/>
              <a:t>使能情况</a:t>
            </a:r>
            <a:endParaRPr kumimoji="1" lang="en-US" altLang="zh-CN" sz="1600" dirty="0"/>
          </a:p>
          <a:p>
            <a:pPr lvl="1"/>
            <a:r>
              <a:rPr kumimoji="1" lang="zh-CN" altLang="en-US" sz="1600" dirty="0">
                <a:sym typeface="+mn-ea"/>
              </a:rPr>
              <a:t>未来规划</a:t>
            </a:r>
            <a:endParaRPr kumimoji="1" lang="en-US" altLang="zh-CN" sz="1600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基本原理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7500"/>
          </a:bodyPr>
          <a:lstStyle/>
          <a:p>
            <a:r>
              <a:rPr kumimoji="1" lang="en-US" altLang="zh-CN"/>
              <a:t>LTO </a:t>
            </a:r>
            <a:r>
              <a:rPr kumimoji="1" lang="zh-CN" altLang="en-US"/>
              <a:t>编译流程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460793" y="1440000"/>
            <a:ext cx="11282028" cy="4867200"/>
          </a:xfrm>
        </p:spPr>
        <p:txBody>
          <a:bodyPr/>
          <a:lstStyle/>
          <a:p>
            <a:r>
              <a:rPr kumimoji="1" lang="zh-CN" altLang="en-US" sz="1400" dirty="0"/>
              <a:t>非</a:t>
            </a:r>
            <a:r>
              <a:rPr kumimoji="1" lang="en-US" altLang="zh-CN" sz="1400" dirty="0"/>
              <a:t> LTO</a:t>
            </a:r>
            <a:r>
              <a:rPr kumimoji="1" lang="zh-CN" altLang="en-US" sz="1400" dirty="0"/>
              <a:t>：</a:t>
            </a:r>
          </a:p>
          <a:p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431687" y="2486232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compile</a:t>
            </a:r>
          </a:p>
          <a:p>
            <a:pPr algn="ctr"/>
            <a:r>
              <a:rPr lang="en-US" altLang="zh-CN" dirty="0"/>
              <a:t>assemble</a:t>
            </a: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7570584" y="3284109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linker</a:t>
            </a:r>
          </a:p>
        </p:txBody>
      </p:sp>
      <p:sp>
        <p:nvSpPr>
          <p:cNvPr id="8" name="椭圆 7"/>
          <p:cNvSpPr/>
          <p:nvPr/>
        </p:nvSpPr>
        <p:spPr>
          <a:xfrm>
            <a:off x="1515503" y="2494169"/>
            <a:ext cx="1137920" cy="6438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foo.c</a:t>
            </a:r>
            <a:endParaRPr lang="en-US" altLang="zh-CN" dirty="0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5311826" y="2502106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foo.o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421170" y="3273597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compile</a:t>
            </a:r>
          </a:p>
          <a:p>
            <a:pPr algn="ctr"/>
            <a:r>
              <a:rPr lang="en-US" altLang="zh-CN" dirty="0"/>
              <a:t>assemble</a:t>
            </a: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515503" y="3284109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goo.c</a:t>
            </a:r>
            <a:endParaRPr lang="en-US" altLang="zh-CN" dirty="0"/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5311826" y="3289472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goo.o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431687" y="4141042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compile</a:t>
            </a:r>
          </a:p>
          <a:p>
            <a:pPr algn="ctr"/>
            <a:r>
              <a:rPr lang="en-US" altLang="zh-CN" dirty="0"/>
              <a:t>assemble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421016" y="4148979"/>
            <a:ext cx="125857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exec.c</a:t>
            </a:r>
            <a:endParaRPr lang="en-US" altLang="zh-CN" dirty="0"/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5258068" y="4148979"/>
            <a:ext cx="1257935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exec.o</a:t>
            </a:r>
            <a:endParaRPr lang="en-US" altLang="zh-CN" dirty="0"/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9514937" y="3289472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</a:t>
            </a:r>
          </a:p>
        </p:txBody>
      </p:sp>
      <p:cxnSp>
        <p:nvCxnSpPr>
          <p:cNvPr id="17" name="直接箭头连接符 16"/>
          <p:cNvCxnSpPr>
            <a:cxnSpLocks/>
            <a:stCxn id="8" idx="6"/>
            <a:endCxn id="6" idx="1"/>
          </p:cNvCxnSpPr>
          <p:nvPr/>
        </p:nvCxnSpPr>
        <p:spPr>
          <a:xfrm>
            <a:off x="2653423" y="2816114"/>
            <a:ext cx="778264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  <a:stCxn id="6" idx="3"/>
            <a:endCxn id="9" idx="2"/>
          </p:cNvCxnSpPr>
          <p:nvPr>
            <p:custDataLst>
              <p:tags r:id="rId10"/>
            </p:custDataLst>
          </p:nvPr>
        </p:nvCxnSpPr>
        <p:spPr>
          <a:xfrm>
            <a:off x="4570242" y="2816115"/>
            <a:ext cx="741584" cy="7936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45EC1C-8A72-4FA5-9F59-5A46915A4A55}"/>
              </a:ext>
            </a:extLst>
          </p:cNvPr>
          <p:cNvCxnSpPr>
            <a:cxnSpLocks/>
            <a:stCxn id="10" idx="3"/>
            <a:endCxn id="12" idx="2"/>
          </p:cNvCxnSpPr>
          <p:nvPr>
            <p:custDataLst>
              <p:tags r:id="rId11"/>
            </p:custDataLst>
          </p:nvPr>
        </p:nvCxnSpPr>
        <p:spPr>
          <a:xfrm>
            <a:off x="4559725" y="3603480"/>
            <a:ext cx="752101" cy="7937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708FDD-DB85-47EA-B3A8-EB336C4E3933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2653423" y="3603480"/>
            <a:ext cx="767747" cy="2574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1929E36-5316-40D1-841B-71F010EFDD01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2679586" y="4470924"/>
            <a:ext cx="752101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4CC9376-1650-469D-A39A-D5CACCF99B18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4570242" y="4470924"/>
            <a:ext cx="687826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A61DA87-1B7B-4902-8BBB-F0CB1B9EFB79}"/>
              </a:ext>
            </a:extLst>
          </p:cNvPr>
          <p:cNvCxnSpPr>
            <a:cxnSpLocks/>
            <a:stCxn id="9" idx="6"/>
            <a:endCxn id="7" idx="1"/>
          </p:cNvCxnSpPr>
          <p:nvPr>
            <p:custDataLst>
              <p:tags r:id="rId12"/>
            </p:custDataLst>
          </p:nvPr>
        </p:nvCxnSpPr>
        <p:spPr>
          <a:xfrm>
            <a:off x="6449746" y="2824051"/>
            <a:ext cx="1120838" cy="78994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B9793AB-070C-4EC6-A9FC-926C2E875E3B}"/>
              </a:ext>
            </a:extLst>
          </p:cNvPr>
          <p:cNvCxnSpPr>
            <a:cxnSpLocks/>
            <a:stCxn id="12" idx="6"/>
            <a:endCxn id="7" idx="1"/>
          </p:cNvCxnSpPr>
          <p:nvPr>
            <p:custDataLst>
              <p:tags r:id="rId13"/>
            </p:custDataLst>
          </p:nvPr>
        </p:nvCxnSpPr>
        <p:spPr>
          <a:xfrm>
            <a:off x="6449746" y="3611417"/>
            <a:ext cx="1120838" cy="2575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ACD79D5-CD6D-41BC-A14A-129E7DFB1113}"/>
              </a:ext>
            </a:extLst>
          </p:cNvPr>
          <p:cNvCxnSpPr>
            <a:cxnSpLocks/>
            <a:stCxn id="15" idx="6"/>
            <a:endCxn id="7" idx="1"/>
          </p:cNvCxnSpPr>
          <p:nvPr>
            <p:custDataLst>
              <p:tags r:id="rId14"/>
            </p:custDataLst>
          </p:nvPr>
        </p:nvCxnSpPr>
        <p:spPr>
          <a:xfrm flipV="1">
            <a:off x="6516003" y="3613992"/>
            <a:ext cx="1054581" cy="856932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D4F533-DEA1-462C-AFE2-04BC814D4BCB}"/>
              </a:ext>
            </a:extLst>
          </p:cNvPr>
          <p:cNvCxnSpPr>
            <a:cxnSpLocks/>
            <a:stCxn id="7" idx="3"/>
            <a:endCxn id="16" idx="2"/>
          </p:cNvCxnSpPr>
          <p:nvPr>
            <p:custDataLst>
              <p:tags r:id="rId15"/>
            </p:custDataLst>
          </p:nvPr>
        </p:nvCxnSpPr>
        <p:spPr>
          <a:xfrm flipV="1">
            <a:off x="8709139" y="3611417"/>
            <a:ext cx="805798" cy="2575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459A4D-6854-4DAA-B6E7-F9EAFEDCC2BF}"/>
              </a:ext>
            </a:extLst>
          </p:cNvPr>
          <p:cNvSpPr txBox="1"/>
          <p:nvPr/>
        </p:nvSpPr>
        <p:spPr>
          <a:xfrm>
            <a:off x="1649627" y="196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源文件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0BF82B6-BF65-4B61-989E-C840CAF0B8C7}"/>
              </a:ext>
            </a:extLst>
          </p:cNvPr>
          <p:cNvSpPr txBox="1"/>
          <p:nvPr/>
        </p:nvSpPr>
        <p:spPr>
          <a:xfrm>
            <a:off x="3167448" y="1781274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编译器 </a:t>
            </a:r>
            <a:r>
              <a:rPr lang="en-US" altLang="zh-CN" b="1" dirty="0">
                <a:solidFill>
                  <a:schemeClr val="bg1"/>
                </a:solidFill>
              </a:rPr>
              <a:t>&amp; </a:t>
            </a:r>
            <a:r>
              <a:rPr lang="zh-CN" altLang="en-US" b="1" dirty="0">
                <a:solidFill>
                  <a:schemeClr val="bg1"/>
                </a:solidFill>
              </a:rPr>
              <a:t>汇编器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可并行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769D35C-E19C-4CBE-9DA5-8E307A26F849}"/>
              </a:ext>
            </a:extLst>
          </p:cNvPr>
          <p:cNvSpPr txBox="1"/>
          <p:nvPr/>
        </p:nvSpPr>
        <p:spPr>
          <a:xfrm>
            <a:off x="5095956" y="1802474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目标对象文件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包含汇编代码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FE296B9-DF55-42BC-9A17-ADAA0F1FFC17}"/>
              </a:ext>
            </a:extLst>
          </p:cNvPr>
          <p:cNvSpPr txBox="1"/>
          <p:nvPr/>
        </p:nvSpPr>
        <p:spPr>
          <a:xfrm>
            <a:off x="7655010" y="19409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链接器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8A0FF11-F713-4529-91EB-6ED9989FF55E}"/>
              </a:ext>
            </a:extLst>
          </p:cNvPr>
          <p:cNvSpPr txBox="1"/>
          <p:nvPr/>
        </p:nvSpPr>
        <p:spPr>
          <a:xfrm>
            <a:off x="9287908" y="1976977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可执行文件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基本原理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7500"/>
          </a:bodyPr>
          <a:lstStyle/>
          <a:p>
            <a:r>
              <a:rPr kumimoji="1" lang="en-US" altLang="zh-CN"/>
              <a:t>LTO </a:t>
            </a:r>
            <a:r>
              <a:rPr kumimoji="1" lang="zh-CN" altLang="en-US"/>
              <a:t>编译流程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460793" y="1440000"/>
            <a:ext cx="11282028" cy="4867200"/>
          </a:xfrm>
        </p:spPr>
        <p:txBody>
          <a:bodyPr/>
          <a:lstStyle/>
          <a:p>
            <a:r>
              <a:rPr kumimoji="1" lang="en-US" altLang="zh-CN" sz="1400" dirty="0"/>
              <a:t>LTO</a:t>
            </a:r>
            <a:r>
              <a:rPr kumimoji="1" lang="zh-CN" altLang="en-US" sz="1400" dirty="0"/>
              <a:t>：</a:t>
            </a:r>
          </a:p>
          <a:p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41304" y="2486232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LGEN</a:t>
            </a: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7280201" y="3284109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WPA</a:t>
            </a:r>
          </a:p>
        </p:txBody>
      </p:sp>
      <p:sp>
        <p:nvSpPr>
          <p:cNvPr id="8" name="椭圆 7"/>
          <p:cNvSpPr/>
          <p:nvPr/>
        </p:nvSpPr>
        <p:spPr>
          <a:xfrm>
            <a:off x="1225120" y="2494169"/>
            <a:ext cx="1137920" cy="64389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foo.c</a:t>
            </a:r>
            <a:endParaRPr lang="en-US" altLang="zh-CN" dirty="0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5021443" y="2502106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foo.o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3130787" y="3273597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LGEN</a:t>
            </a: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225120" y="3284109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goo.c</a:t>
            </a:r>
            <a:endParaRPr lang="en-US" altLang="zh-CN" dirty="0"/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5021443" y="3289472"/>
            <a:ext cx="113792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goo.o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141304" y="4141042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LGEN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130633" y="4148979"/>
            <a:ext cx="125857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exec.c</a:t>
            </a:r>
            <a:endParaRPr lang="en-US" altLang="zh-CN" dirty="0"/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4967685" y="4148979"/>
            <a:ext cx="1257935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exec.o</a:t>
            </a:r>
            <a:endParaRPr lang="en-US" altLang="zh-CN" dirty="0"/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9366637" y="2785110"/>
            <a:ext cx="223018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exec.ltrans0.o</a:t>
            </a:r>
          </a:p>
        </p:txBody>
      </p:sp>
      <p:cxnSp>
        <p:nvCxnSpPr>
          <p:cNvPr id="17" name="直接箭头连接符 16"/>
          <p:cNvCxnSpPr>
            <a:cxnSpLocks/>
            <a:stCxn id="8" idx="6"/>
            <a:endCxn id="6" idx="1"/>
          </p:cNvCxnSpPr>
          <p:nvPr/>
        </p:nvCxnSpPr>
        <p:spPr>
          <a:xfrm>
            <a:off x="2363040" y="2816114"/>
            <a:ext cx="778264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  <a:stCxn id="6" idx="3"/>
            <a:endCxn id="9" idx="2"/>
          </p:cNvCxnSpPr>
          <p:nvPr>
            <p:custDataLst>
              <p:tags r:id="rId10"/>
            </p:custDataLst>
          </p:nvPr>
        </p:nvCxnSpPr>
        <p:spPr>
          <a:xfrm>
            <a:off x="4279859" y="2816115"/>
            <a:ext cx="741584" cy="7936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45EC1C-8A72-4FA5-9F59-5A46915A4A55}"/>
              </a:ext>
            </a:extLst>
          </p:cNvPr>
          <p:cNvCxnSpPr>
            <a:cxnSpLocks/>
            <a:stCxn id="10" idx="3"/>
            <a:endCxn id="12" idx="2"/>
          </p:cNvCxnSpPr>
          <p:nvPr>
            <p:custDataLst>
              <p:tags r:id="rId11"/>
            </p:custDataLst>
          </p:nvPr>
        </p:nvCxnSpPr>
        <p:spPr>
          <a:xfrm>
            <a:off x="4269342" y="3603480"/>
            <a:ext cx="752101" cy="7937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6708FDD-DB85-47EA-B3A8-EB336C4E3933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2363040" y="3603480"/>
            <a:ext cx="767747" cy="2574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1929E36-5316-40D1-841B-71F010EFDD01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2389203" y="4470924"/>
            <a:ext cx="752101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4CC9376-1650-469D-A39A-D5CACCF99B18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4279859" y="4470924"/>
            <a:ext cx="687826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A61DA87-1B7B-4902-8BBB-F0CB1B9EFB79}"/>
              </a:ext>
            </a:extLst>
          </p:cNvPr>
          <p:cNvCxnSpPr>
            <a:cxnSpLocks/>
            <a:stCxn id="9" idx="6"/>
            <a:endCxn id="7" idx="1"/>
          </p:cNvCxnSpPr>
          <p:nvPr>
            <p:custDataLst>
              <p:tags r:id="rId12"/>
            </p:custDataLst>
          </p:nvPr>
        </p:nvCxnSpPr>
        <p:spPr>
          <a:xfrm>
            <a:off x="6159363" y="2824051"/>
            <a:ext cx="1120838" cy="78994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B9793AB-070C-4EC6-A9FC-926C2E875E3B}"/>
              </a:ext>
            </a:extLst>
          </p:cNvPr>
          <p:cNvCxnSpPr>
            <a:cxnSpLocks/>
            <a:stCxn id="12" idx="6"/>
            <a:endCxn id="7" idx="1"/>
          </p:cNvCxnSpPr>
          <p:nvPr>
            <p:custDataLst>
              <p:tags r:id="rId13"/>
            </p:custDataLst>
          </p:nvPr>
        </p:nvCxnSpPr>
        <p:spPr>
          <a:xfrm>
            <a:off x="6159363" y="3611417"/>
            <a:ext cx="1120838" cy="2575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ACD79D5-CD6D-41BC-A14A-129E7DFB1113}"/>
              </a:ext>
            </a:extLst>
          </p:cNvPr>
          <p:cNvCxnSpPr>
            <a:cxnSpLocks/>
            <a:stCxn id="15" idx="6"/>
            <a:endCxn id="7" idx="1"/>
          </p:cNvCxnSpPr>
          <p:nvPr>
            <p:custDataLst>
              <p:tags r:id="rId14"/>
            </p:custDataLst>
          </p:nvPr>
        </p:nvCxnSpPr>
        <p:spPr>
          <a:xfrm flipV="1">
            <a:off x="6225620" y="3613992"/>
            <a:ext cx="1054581" cy="856932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D4F533-DEA1-462C-AFE2-04BC814D4BCB}"/>
              </a:ext>
            </a:extLst>
          </p:cNvPr>
          <p:cNvCxnSpPr>
            <a:cxnSpLocks/>
            <a:stCxn id="7" idx="3"/>
            <a:endCxn id="16" idx="2"/>
          </p:cNvCxnSpPr>
          <p:nvPr>
            <p:custDataLst>
              <p:tags r:id="rId15"/>
            </p:custDataLst>
          </p:nvPr>
        </p:nvCxnSpPr>
        <p:spPr>
          <a:xfrm flipV="1">
            <a:off x="8418756" y="3107055"/>
            <a:ext cx="947881" cy="506937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459A4D-6854-4DAA-B6E7-F9EAFEDCC2BF}"/>
              </a:ext>
            </a:extLst>
          </p:cNvPr>
          <p:cNvSpPr txBox="1"/>
          <p:nvPr/>
        </p:nvSpPr>
        <p:spPr>
          <a:xfrm>
            <a:off x="1359244" y="1965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源文件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0BF82B6-BF65-4B61-989E-C840CAF0B8C7}"/>
              </a:ext>
            </a:extLst>
          </p:cNvPr>
          <p:cNvSpPr txBox="1"/>
          <p:nvPr/>
        </p:nvSpPr>
        <p:spPr>
          <a:xfrm>
            <a:off x="2734192" y="1525475"/>
            <a:ext cx="1952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局部生成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Local Generation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可并行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769D35C-E19C-4CBE-9DA5-8E307A26F849}"/>
              </a:ext>
            </a:extLst>
          </p:cNvPr>
          <p:cNvSpPr txBox="1"/>
          <p:nvPr/>
        </p:nvSpPr>
        <p:spPr>
          <a:xfrm>
            <a:off x="4732636" y="1683482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LTO </a:t>
            </a:r>
            <a:r>
              <a:rPr lang="zh-CN" altLang="en-US" b="1" dirty="0">
                <a:solidFill>
                  <a:schemeClr val="bg1"/>
                </a:solidFill>
              </a:rPr>
              <a:t>对象文件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包含 </a:t>
            </a:r>
            <a:r>
              <a:rPr lang="en-US" altLang="zh-CN" b="1" dirty="0" err="1">
                <a:solidFill>
                  <a:schemeClr val="bg1"/>
                </a:solidFill>
              </a:rPr>
              <a:t>gimple</a:t>
            </a:r>
            <a:r>
              <a:rPr lang="en-US" altLang="zh-CN" b="1" dirty="0">
                <a:solidFill>
                  <a:schemeClr val="bg1"/>
                </a:solidFill>
              </a:rPr>
              <a:t> IR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FE296B9-DF55-42BC-9A17-ADAA0F1FFC17}"/>
              </a:ext>
            </a:extLst>
          </p:cNvPr>
          <p:cNvSpPr txBox="1"/>
          <p:nvPr/>
        </p:nvSpPr>
        <p:spPr>
          <a:xfrm>
            <a:off x="6885331" y="1562902"/>
            <a:ext cx="183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全程序分析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Whole Program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Analysis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8A0FF11-F713-4529-91EB-6ED9989FF55E}"/>
              </a:ext>
            </a:extLst>
          </p:cNvPr>
          <p:cNvSpPr txBox="1"/>
          <p:nvPr/>
        </p:nvSpPr>
        <p:spPr>
          <a:xfrm>
            <a:off x="9474512" y="1607409"/>
            <a:ext cx="1983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分区</a:t>
            </a:r>
            <a:r>
              <a:rPr lang="en-US" altLang="zh-CN" b="1" dirty="0">
                <a:solidFill>
                  <a:schemeClr val="bg1"/>
                </a:solidFill>
              </a:rPr>
              <a:t>LTO</a:t>
            </a:r>
            <a:r>
              <a:rPr lang="zh-CN" altLang="en-US" b="1" dirty="0">
                <a:solidFill>
                  <a:schemeClr val="bg1"/>
                </a:solidFill>
              </a:rPr>
              <a:t>对象文件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包含 </a:t>
            </a:r>
            <a:r>
              <a:rPr lang="en-US" altLang="zh-CN" b="1" dirty="0" err="1">
                <a:solidFill>
                  <a:schemeClr val="bg1"/>
                </a:solidFill>
              </a:rPr>
              <a:t>gimple</a:t>
            </a:r>
            <a:r>
              <a:rPr lang="en-US" altLang="zh-CN" b="1" dirty="0">
                <a:solidFill>
                  <a:schemeClr val="bg1"/>
                </a:solidFill>
              </a:rPr>
              <a:t> IR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与优化决策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81D8AA5-77B6-45B7-A1EE-57EFBD6EB95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366637" y="3867801"/>
            <a:ext cx="223018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exec.ltrans1.o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1341913-6111-42EE-978E-43B9C360E16C}"/>
              </a:ext>
            </a:extLst>
          </p:cNvPr>
          <p:cNvCxnSpPr>
            <a:cxnSpLocks/>
            <a:stCxn id="7" idx="3"/>
            <a:endCxn id="39" idx="2"/>
          </p:cNvCxnSpPr>
          <p:nvPr>
            <p:custDataLst>
              <p:tags r:id="rId17"/>
            </p:custDataLst>
          </p:nvPr>
        </p:nvCxnSpPr>
        <p:spPr>
          <a:xfrm>
            <a:off x="8418756" y="3613992"/>
            <a:ext cx="947881" cy="575754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基本原理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7500"/>
          </a:bodyPr>
          <a:lstStyle/>
          <a:p>
            <a:r>
              <a:rPr kumimoji="1" lang="en-US" altLang="zh-CN" dirty="0"/>
              <a:t>LTO </a:t>
            </a:r>
            <a:r>
              <a:rPr kumimoji="1" lang="zh-CN" altLang="en-US" dirty="0"/>
              <a:t>编译流程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0"/>
          </p:nvPr>
        </p:nvSpPr>
        <p:spPr>
          <a:xfrm>
            <a:off x="460793" y="1440000"/>
            <a:ext cx="11282028" cy="4867200"/>
          </a:xfrm>
        </p:spPr>
        <p:txBody>
          <a:bodyPr/>
          <a:lstStyle/>
          <a:p>
            <a:r>
              <a:rPr kumimoji="1" lang="en-US" altLang="zh-CN" sz="1400" dirty="0"/>
              <a:t>LTO</a:t>
            </a:r>
            <a:r>
              <a:rPr kumimoji="1" lang="zh-CN" altLang="en-US" sz="1400" dirty="0"/>
              <a:t>：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优化机会：</a:t>
            </a:r>
            <a:endParaRPr kumimoji="1" lang="en-US" altLang="zh-CN" sz="1400" dirty="0"/>
          </a:p>
          <a:p>
            <a:pPr marL="228600" indent="-228600">
              <a:buAutoNum type="arabicPeriod"/>
            </a:pPr>
            <a:r>
              <a:rPr lang="zh-CN" altLang="en-US" sz="1400" dirty="0"/>
              <a:t>提供跨编译模块之间的优化机会，增强其他优化的优化能力。</a:t>
            </a:r>
            <a:endParaRPr lang="en-US" altLang="zh-CN" sz="1400" dirty="0"/>
          </a:p>
          <a:p>
            <a:pPr marL="228600" indent="-228600">
              <a:buAutoNum type="arabicPeriod"/>
            </a:pPr>
            <a:r>
              <a:rPr lang="zh-CN" altLang="en-US" sz="1400" dirty="0"/>
              <a:t>全程序分析，舍弃不必要的（不被调用）的代码，直接减小二进制体积。</a:t>
            </a:r>
            <a:endParaRPr kumimoji="1" lang="zh-CN" altLang="en-US" sz="1400" dirty="0"/>
          </a:p>
          <a:p>
            <a:endParaRPr kumimoji="1" lang="zh-CN" altLang="en-US" sz="1400" dirty="0"/>
          </a:p>
        </p:txBody>
      </p:sp>
      <p:sp>
        <p:nvSpPr>
          <p:cNvPr id="16" name="椭圆 15"/>
          <p:cNvSpPr/>
          <p:nvPr>
            <p:custDataLst>
              <p:tags r:id="rId1"/>
            </p:custDataLst>
          </p:nvPr>
        </p:nvSpPr>
        <p:spPr>
          <a:xfrm>
            <a:off x="635978" y="2894680"/>
            <a:ext cx="223018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exec.ltrans0.o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D4F533-DEA1-462C-AFE2-04BC814D4BCB}"/>
              </a:ext>
            </a:extLst>
          </p:cNvPr>
          <p:cNvCxnSpPr>
            <a:cxnSpLocks/>
            <a:stCxn id="16" idx="6"/>
            <a:endCxn id="35" idx="1"/>
          </p:cNvCxnSpPr>
          <p:nvPr>
            <p:custDataLst>
              <p:tags r:id="rId2"/>
            </p:custDataLst>
          </p:nvPr>
        </p:nvCxnSpPr>
        <p:spPr>
          <a:xfrm>
            <a:off x="2866158" y="3216625"/>
            <a:ext cx="537189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8A0FF11-F713-4529-91EB-6ED9989FF55E}"/>
              </a:ext>
            </a:extLst>
          </p:cNvPr>
          <p:cNvSpPr txBox="1"/>
          <p:nvPr/>
        </p:nvSpPr>
        <p:spPr>
          <a:xfrm>
            <a:off x="665254" y="1847168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分区</a:t>
            </a:r>
            <a:r>
              <a:rPr lang="en-US" altLang="zh-CN" b="1" dirty="0">
                <a:solidFill>
                  <a:schemeClr val="bg1"/>
                </a:solidFill>
              </a:rPr>
              <a:t>LTO</a:t>
            </a:r>
            <a:r>
              <a:rPr lang="zh-CN" altLang="en-US" b="1" dirty="0">
                <a:solidFill>
                  <a:schemeClr val="bg1"/>
                </a:solidFill>
              </a:rPr>
              <a:t>对象文件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包含 </a:t>
            </a:r>
            <a:r>
              <a:rPr lang="en-US" altLang="zh-CN" b="1" dirty="0" err="1">
                <a:solidFill>
                  <a:schemeClr val="bg1"/>
                </a:solidFill>
              </a:rPr>
              <a:t>gimple</a:t>
            </a:r>
            <a:r>
              <a:rPr lang="en-US" altLang="zh-CN" b="1" dirty="0">
                <a:solidFill>
                  <a:schemeClr val="bg1"/>
                </a:solidFill>
              </a:rPr>
              <a:t> IR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与优化决策</a:t>
            </a:r>
          </a:p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81D8AA5-77B6-45B7-A1EE-57EFBD6EB95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978" y="3955325"/>
            <a:ext cx="2230180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exec.ltrans1.o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1341913-6111-42EE-978E-43B9C360E16C}"/>
              </a:ext>
            </a:extLst>
          </p:cNvPr>
          <p:cNvCxnSpPr>
            <a:cxnSpLocks/>
            <a:stCxn id="39" idx="6"/>
            <a:endCxn id="37" idx="1"/>
          </p:cNvCxnSpPr>
          <p:nvPr>
            <p:custDataLst>
              <p:tags r:id="rId4"/>
            </p:custDataLst>
          </p:nvPr>
        </p:nvCxnSpPr>
        <p:spPr>
          <a:xfrm>
            <a:off x="2866158" y="4277270"/>
            <a:ext cx="537189" cy="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016C764-A79B-44A0-8190-BD01FBFF4B6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03347" y="2886743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LTRANS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0BCB53-E74A-477B-92C5-D7B7F513D33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03347" y="3947388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LTRANS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4E4380-39C5-49AF-B5BA-B2918CFCE1A9}"/>
              </a:ext>
            </a:extLst>
          </p:cNvPr>
          <p:cNvSpPr txBox="1"/>
          <p:nvPr/>
        </p:nvSpPr>
        <p:spPr>
          <a:xfrm>
            <a:off x="2972242" y="166550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局部转换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执行优化决策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可并行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FD4888C-CAD9-4A82-81EF-FB90300C1D7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38678" y="2892736"/>
            <a:ext cx="1926258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exec.ltrans0.ltrans.o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8EDC97D-B1AA-4F31-B305-95796611397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166761" y="3953081"/>
            <a:ext cx="1926258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exec.ltrans1.ltrans.o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B937DBD-623C-431B-A289-53D4CCD2A74D}"/>
              </a:ext>
            </a:extLst>
          </p:cNvPr>
          <p:cNvCxnSpPr>
            <a:cxnSpLocks/>
            <a:stCxn id="37" idx="3"/>
            <a:endCxn id="45" idx="2"/>
          </p:cNvCxnSpPr>
          <p:nvPr>
            <p:custDataLst>
              <p:tags r:id="rId9"/>
            </p:custDataLst>
          </p:nvPr>
        </p:nvCxnSpPr>
        <p:spPr>
          <a:xfrm flipV="1">
            <a:off x="4541902" y="4275026"/>
            <a:ext cx="624859" cy="2245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1E99F68-01F0-43B2-ADE2-BA02FE3FAEE8}"/>
              </a:ext>
            </a:extLst>
          </p:cNvPr>
          <p:cNvCxnSpPr>
            <a:cxnSpLocks/>
            <a:stCxn id="35" idx="3"/>
            <a:endCxn id="44" idx="2"/>
          </p:cNvCxnSpPr>
          <p:nvPr>
            <p:custDataLst>
              <p:tags r:id="rId10"/>
            </p:custDataLst>
          </p:nvPr>
        </p:nvCxnSpPr>
        <p:spPr>
          <a:xfrm flipV="1">
            <a:off x="4541902" y="3214681"/>
            <a:ext cx="596776" cy="1945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537F6DF-A664-4379-921A-2EF789236BF4}"/>
              </a:ext>
            </a:extLst>
          </p:cNvPr>
          <p:cNvSpPr txBox="1"/>
          <p:nvPr/>
        </p:nvSpPr>
        <p:spPr>
          <a:xfrm>
            <a:off x="5310254" y="18402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目标对象文件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包含汇编代码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6BCA571-EE4E-4FA7-8932-A2DB981D7BE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183353" y="3293316"/>
            <a:ext cx="1138555" cy="6597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linker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359EBF4-8B68-46AB-B61D-D344E9FA8CF9}"/>
              </a:ext>
            </a:extLst>
          </p:cNvPr>
          <p:cNvSpPr txBox="1"/>
          <p:nvPr/>
        </p:nvSpPr>
        <p:spPr>
          <a:xfrm>
            <a:off x="8256097" y="2061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链接器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D33B6-EB1D-4D67-A7BA-4CF4BAD6F1CA}"/>
              </a:ext>
            </a:extLst>
          </p:cNvPr>
          <p:cNvCxnSpPr>
            <a:cxnSpLocks/>
            <a:stCxn id="44" idx="6"/>
            <a:endCxn id="66" idx="1"/>
          </p:cNvCxnSpPr>
          <p:nvPr>
            <p:custDataLst>
              <p:tags r:id="rId12"/>
            </p:custDataLst>
          </p:nvPr>
        </p:nvCxnSpPr>
        <p:spPr>
          <a:xfrm>
            <a:off x="7064936" y="3214681"/>
            <a:ext cx="1118417" cy="408518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2C98411-6DCB-42DB-BD76-D7B9D312929E}"/>
              </a:ext>
            </a:extLst>
          </p:cNvPr>
          <p:cNvCxnSpPr>
            <a:cxnSpLocks/>
            <a:stCxn id="45" idx="6"/>
            <a:endCxn id="66" idx="1"/>
          </p:cNvCxnSpPr>
          <p:nvPr>
            <p:custDataLst>
              <p:tags r:id="rId13"/>
            </p:custDataLst>
          </p:nvPr>
        </p:nvCxnSpPr>
        <p:spPr>
          <a:xfrm flipV="1">
            <a:off x="7093019" y="3623199"/>
            <a:ext cx="1090334" cy="651827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C14DED-7B70-4AC2-A521-DF6637245357}"/>
              </a:ext>
            </a:extLst>
          </p:cNvPr>
          <p:cNvCxnSpPr>
            <a:cxnSpLocks/>
            <a:stCxn id="66" idx="3"/>
            <a:endCxn id="77" idx="2"/>
          </p:cNvCxnSpPr>
          <p:nvPr>
            <p:custDataLst>
              <p:tags r:id="rId14"/>
            </p:custDataLst>
          </p:nvPr>
        </p:nvCxnSpPr>
        <p:spPr>
          <a:xfrm>
            <a:off x="9321908" y="3623199"/>
            <a:ext cx="574453" cy="10181"/>
          </a:xfrm>
          <a:prstGeom prst="straightConnector1">
            <a:avLst/>
          </a:prstGeom>
          <a:ln w="31750" cap="rnd">
            <a:solidFill>
              <a:schemeClr val="bg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84923F08-BE78-4D92-976E-A29C437A46E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896361" y="3311435"/>
            <a:ext cx="1272006" cy="64389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2D6A6A5-AD07-445D-8578-F73A9739F702}"/>
              </a:ext>
            </a:extLst>
          </p:cNvPr>
          <p:cNvSpPr txBox="1"/>
          <p:nvPr/>
        </p:nvSpPr>
        <p:spPr>
          <a:xfrm>
            <a:off x="9840028" y="211720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可执行文件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5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2E57EA-5000-46E2-83B5-CA3A6DA0983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73F9A4-F6D6-4A93-AB75-0C6210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社区趋势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F5200-FB6F-492D-BFA0-AADE75D2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发展趋势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1228B-B794-43F0-AF15-05DAF272B83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7605773" y="1830637"/>
            <a:ext cx="3408369" cy="1535993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</a:rPr>
              <a:t>技术挑战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</a:rPr>
              <a:t>LTO</a:t>
            </a:r>
            <a:r>
              <a:rPr lang="zh-CN" altLang="en-US" dirty="0">
                <a:latin typeface="微软雅黑" panose="020B0503020204020204" pitchFamily="34" charset="-122"/>
              </a:rPr>
              <a:t>比正常链接需要更多的内存和更长时间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</a:rPr>
              <a:t>LTO</a:t>
            </a:r>
            <a:r>
              <a:rPr lang="zh-CN" altLang="en-US" dirty="0">
                <a:latin typeface="微软雅黑" panose="020B0503020204020204" pitchFamily="34" charset="-122"/>
              </a:rPr>
              <a:t>可能导致更多未定义行为错误暴露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</a:rPr>
              <a:t>LTO</a:t>
            </a:r>
            <a:r>
              <a:rPr lang="zh-CN" altLang="en-US" dirty="0">
                <a:latin typeface="微软雅黑" panose="020B0503020204020204" pitchFamily="34" charset="-122"/>
              </a:rPr>
              <a:t>不能保证一定产生性能和体积优势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已知其他发行版有数百个包遇到无法解决的问题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D4CF94-BFD7-4EC7-8BC7-0B1E8A23A8E5}"/>
              </a:ext>
            </a:extLst>
          </p:cNvPr>
          <p:cNvGrpSpPr/>
          <p:nvPr/>
        </p:nvGrpSpPr>
        <p:grpSpPr>
          <a:xfrm>
            <a:off x="446400" y="1728569"/>
            <a:ext cx="6023471" cy="3191557"/>
            <a:chOff x="295788" y="1636365"/>
            <a:chExt cx="5622720" cy="3191557"/>
          </a:xfrm>
        </p:grpSpPr>
        <p:sp>
          <p:nvSpPr>
            <p:cNvPr id="7" name="圆角矩形 120">
              <a:extLst>
                <a:ext uri="{FF2B5EF4-FFF2-40B4-BE49-F238E27FC236}">
                  <a16:creationId xmlns:a16="http://schemas.microsoft.com/office/drawing/2014/main" id="{DAD4ECA4-99A5-4997-887A-4FFA2656D326}"/>
                </a:ext>
              </a:extLst>
            </p:cNvPr>
            <p:cNvSpPr/>
            <p:nvPr/>
          </p:nvSpPr>
          <p:spPr>
            <a:xfrm>
              <a:off x="1377474" y="4277122"/>
              <a:ext cx="1561980" cy="550800"/>
            </a:xfrm>
            <a:prstGeom prst="roundRect">
              <a:avLst>
                <a:gd name="adj" fmla="val 11762"/>
              </a:avLst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25">
              <a:extLst>
                <a:ext uri="{FF2B5EF4-FFF2-40B4-BE49-F238E27FC236}">
                  <a16:creationId xmlns:a16="http://schemas.microsoft.com/office/drawing/2014/main" id="{3E7A7CEE-6484-4648-9A92-9374023904DB}"/>
                </a:ext>
              </a:extLst>
            </p:cNvPr>
            <p:cNvSpPr/>
            <p:nvPr/>
          </p:nvSpPr>
          <p:spPr>
            <a:xfrm>
              <a:off x="3447296" y="4379722"/>
              <a:ext cx="2163588" cy="345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openEuler LTS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社区发行版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30">
              <a:extLst>
                <a:ext uri="{FF2B5EF4-FFF2-40B4-BE49-F238E27FC236}">
                  <a16:creationId xmlns:a16="http://schemas.microsoft.com/office/drawing/2014/main" id="{DB0D4AFF-C125-4C9D-AED1-A05A7FEADE67}"/>
                </a:ext>
              </a:extLst>
            </p:cNvPr>
            <p:cNvSpPr/>
            <p:nvPr/>
          </p:nvSpPr>
          <p:spPr>
            <a:xfrm>
              <a:off x="295788" y="1678330"/>
              <a:ext cx="1488782" cy="373948"/>
            </a:xfrm>
            <a:prstGeom prst="roundRect">
              <a:avLst/>
            </a:prstGeom>
            <a:solidFill>
              <a:srgbClr val="FFFFFF">
                <a:lumMod val="85000"/>
                <a:alpha val="7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Linux Kernel</a:t>
              </a:r>
            </a:p>
          </p:txBody>
        </p:sp>
        <p:sp>
          <p:nvSpPr>
            <p:cNvPr id="10" name="圆角矩形 131">
              <a:extLst>
                <a:ext uri="{FF2B5EF4-FFF2-40B4-BE49-F238E27FC236}">
                  <a16:creationId xmlns:a16="http://schemas.microsoft.com/office/drawing/2014/main" id="{FB3FE743-66B4-4278-9E6D-52EEA4E2C2C0}"/>
                </a:ext>
              </a:extLst>
            </p:cNvPr>
            <p:cNvSpPr/>
            <p:nvPr/>
          </p:nvSpPr>
          <p:spPr>
            <a:xfrm>
              <a:off x="1377473" y="2249815"/>
              <a:ext cx="1561981" cy="54945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32">
              <a:extLst>
                <a:ext uri="{FF2B5EF4-FFF2-40B4-BE49-F238E27FC236}">
                  <a16:creationId xmlns:a16="http://schemas.microsoft.com/office/drawing/2014/main" id="{1875CAA8-444E-47DA-8CAD-8999FBC85D7F}"/>
                </a:ext>
              </a:extLst>
            </p:cNvPr>
            <p:cNvSpPr/>
            <p:nvPr/>
          </p:nvSpPr>
          <p:spPr>
            <a:xfrm>
              <a:off x="1377473" y="3610680"/>
              <a:ext cx="1561981" cy="54945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33">
              <a:extLst>
                <a:ext uri="{FF2B5EF4-FFF2-40B4-BE49-F238E27FC236}">
                  <a16:creationId xmlns:a16="http://schemas.microsoft.com/office/drawing/2014/main" id="{FC129E9A-8831-4B35-B63C-458082A57D79}"/>
                </a:ext>
              </a:extLst>
            </p:cNvPr>
            <p:cNvSpPr/>
            <p:nvPr/>
          </p:nvSpPr>
          <p:spPr>
            <a:xfrm>
              <a:off x="1377473" y="2935357"/>
              <a:ext cx="1561981" cy="54945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5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34">
              <a:extLst>
                <a:ext uri="{FF2B5EF4-FFF2-40B4-BE49-F238E27FC236}">
                  <a16:creationId xmlns:a16="http://schemas.microsoft.com/office/drawing/2014/main" id="{08C91612-2774-4E3D-91BA-C53CE6576134}"/>
                </a:ext>
              </a:extLst>
            </p:cNvPr>
            <p:cNvSpPr/>
            <p:nvPr/>
          </p:nvSpPr>
          <p:spPr>
            <a:xfrm>
              <a:off x="3443967" y="3712171"/>
              <a:ext cx="2167038" cy="34647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Ubuntu  21.04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2021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），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unknown</a:t>
              </a:r>
            </a:p>
          </p:txBody>
        </p:sp>
        <p:sp>
          <p:nvSpPr>
            <p:cNvPr id="14" name="圆角矩形 135">
              <a:extLst>
                <a:ext uri="{FF2B5EF4-FFF2-40B4-BE49-F238E27FC236}">
                  <a16:creationId xmlns:a16="http://schemas.microsoft.com/office/drawing/2014/main" id="{234B72D3-CCB0-4EFA-A2D4-BF2E11F2094B}"/>
                </a:ext>
              </a:extLst>
            </p:cNvPr>
            <p:cNvSpPr/>
            <p:nvPr/>
          </p:nvSpPr>
          <p:spPr>
            <a:xfrm>
              <a:off x="3447296" y="2351307"/>
              <a:ext cx="2471212" cy="34647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Fedora 33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2021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），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Jeff Law</a:t>
              </a:r>
            </a:p>
          </p:txBody>
        </p:sp>
        <p:sp>
          <p:nvSpPr>
            <p:cNvPr id="15" name="圆角矩形 139">
              <a:extLst>
                <a:ext uri="{FF2B5EF4-FFF2-40B4-BE49-F238E27FC236}">
                  <a16:creationId xmlns:a16="http://schemas.microsoft.com/office/drawing/2014/main" id="{8FA84EFD-3530-44BE-B3B9-04C0FA12FEF2}"/>
                </a:ext>
              </a:extLst>
            </p:cNvPr>
            <p:cNvSpPr/>
            <p:nvPr/>
          </p:nvSpPr>
          <p:spPr>
            <a:xfrm>
              <a:off x="3439892" y="3036849"/>
              <a:ext cx="2417655" cy="346475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3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openSUSE factory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2021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），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Jan </a:t>
              </a: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Hubička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 and Martin </a:t>
              </a: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Liška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16" name="肘形连接符 141">
              <a:extLst>
                <a:ext uri="{FF2B5EF4-FFF2-40B4-BE49-F238E27FC236}">
                  <a16:creationId xmlns:a16="http://schemas.microsoft.com/office/drawing/2014/main" id="{7BEB9AFB-0648-46E9-AA74-CCF0E2138148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 rot="16200000" flipH="1">
              <a:off x="972693" y="2119764"/>
              <a:ext cx="472266" cy="337294"/>
            </a:xfrm>
            <a:prstGeom prst="bentConnector2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肘形连接符 142">
              <a:extLst>
                <a:ext uri="{FF2B5EF4-FFF2-40B4-BE49-F238E27FC236}">
                  <a16:creationId xmlns:a16="http://schemas.microsoft.com/office/drawing/2014/main" id="{903F1A93-5678-496C-A8F0-71243D501BFD}"/>
                </a:ext>
              </a:extLst>
            </p:cNvPr>
            <p:cNvCxnSpPr>
              <a:cxnSpLocks/>
              <a:stCxn id="9" idx="2"/>
              <a:endCxn id="12" idx="1"/>
            </p:cNvCxnSpPr>
            <p:nvPr/>
          </p:nvCxnSpPr>
          <p:spPr>
            <a:xfrm rot="16200000" flipH="1">
              <a:off x="629922" y="2462535"/>
              <a:ext cx="1157808" cy="337294"/>
            </a:xfrm>
            <a:prstGeom prst="bentConnector2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肘形连接符 143">
              <a:extLst>
                <a:ext uri="{FF2B5EF4-FFF2-40B4-BE49-F238E27FC236}">
                  <a16:creationId xmlns:a16="http://schemas.microsoft.com/office/drawing/2014/main" id="{FA76E65C-E97F-4235-96F2-159AC40486DE}"/>
                </a:ext>
              </a:extLst>
            </p:cNvPr>
            <p:cNvCxnSpPr>
              <a:cxnSpLocks/>
              <a:stCxn id="9" idx="2"/>
              <a:endCxn id="11" idx="1"/>
            </p:cNvCxnSpPr>
            <p:nvPr/>
          </p:nvCxnSpPr>
          <p:spPr>
            <a:xfrm rot="16200000" flipH="1">
              <a:off x="292261" y="2800196"/>
              <a:ext cx="1833131" cy="337294"/>
            </a:xfrm>
            <a:prstGeom prst="bentConnector2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肘形连接符 144">
              <a:extLst>
                <a:ext uri="{FF2B5EF4-FFF2-40B4-BE49-F238E27FC236}">
                  <a16:creationId xmlns:a16="http://schemas.microsoft.com/office/drawing/2014/main" id="{05F8B46A-0E55-42A5-AA19-0E016DCF4CB0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2939454" y="2524544"/>
              <a:ext cx="507842" cy="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肘形连接符 147">
              <a:extLst>
                <a:ext uri="{FF2B5EF4-FFF2-40B4-BE49-F238E27FC236}">
                  <a16:creationId xmlns:a16="http://schemas.microsoft.com/office/drawing/2014/main" id="{9802AF58-D50D-4202-BDE4-28FD9E3CADD6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2939454" y="3210086"/>
              <a:ext cx="500438" cy="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C8CD46E-FEF1-4319-85A6-64F459B90197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2939454" y="3885409"/>
              <a:ext cx="50451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2" name="Picture 4" descr="Image result for linux">
              <a:extLst>
                <a:ext uri="{FF2B5EF4-FFF2-40B4-BE49-F238E27FC236}">
                  <a16:creationId xmlns:a16="http://schemas.microsoft.com/office/drawing/2014/main" id="{0546D1E8-BBBE-4573-ADA2-784C64A3C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738" y="1636365"/>
              <a:ext cx="418858" cy="457877"/>
            </a:xfrm>
            <a:prstGeom prst="rect">
              <a:avLst/>
            </a:prstGeom>
            <a:noFill/>
            <a:ln w="19050">
              <a:noFill/>
              <a:prstDash val="sysDash"/>
              <a:headEnd type="oval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8A47907-80DD-43E1-B632-12EA958F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839" y="2984997"/>
              <a:ext cx="1403249" cy="450176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06D8563-AA46-47EC-A676-26CD5577C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473" y="3712170"/>
              <a:ext cx="865981" cy="330253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5A5BC22-39B7-40CB-8244-B94F21FE1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394" y="2348583"/>
              <a:ext cx="1236925" cy="396450"/>
            </a:xfrm>
            <a:prstGeom prst="rect">
              <a:avLst/>
            </a:prstGeom>
          </p:spPr>
        </p:pic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00DA7D4-1A6E-447C-A1A5-93212E9522E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939454" y="4552522"/>
              <a:ext cx="5078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" name="乘号 26">
              <a:extLst>
                <a:ext uri="{FF2B5EF4-FFF2-40B4-BE49-F238E27FC236}">
                  <a16:creationId xmlns:a16="http://schemas.microsoft.com/office/drawing/2014/main" id="{55F7ADF6-015F-484F-A95B-64B537209B47}"/>
                </a:ext>
              </a:extLst>
            </p:cNvPr>
            <p:cNvSpPr/>
            <p:nvPr/>
          </p:nvSpPr>
          <p:spPr>
            <a:xfrm>
              <a:off x="3042263" y="4320606"/>
              <a:ext cx="239704" cy="241990"/>
            </a:xfrm>
            <a:prstGeom prst="mathMultiply">
              <a:avLst/>
            </a:prstGeom>
            <a:solidFill>
              <a:srgbClr val="E90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28" name="图形 27" descr="复选标记">
              <a:extLst>
                <a:ext uri="{FF2B5EF4-FFF2-40B4-BE49-F238E27FC236}">
                  <a16:creationId xmlns:a16="http://schemas.microsoft.com/office/drawing/2014/main" id="{4088E03A-07EA-407D-8AE1-E969711A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1145" y="2286812"/>
              <a:ext cx="281940" cy="252190"/>
            </a:xfrm>
            <a:prstGeom prst="rect">
              <a:avLst/>
            </a:prstGeom>
          </p:spPr>
        </p:pic>
        <p:pic>
          <p:nvPicPr>
            <p:cNvPr id="29" name="图形 28" descr="复选标记">
              <a:extLst>
                <a:ext uri="{FF2B5EF4-FFF2-40B4-BE49-F238E27FC236}">
                  <a16:creationId xmlns:a16="http://schemas.microsoft.com/office/drawing/2014/main" id="{CE19A467-AF6E-4ECC-9A8D-9F812E8E6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1145" y="2952648"/>
              <a:ext cx="281940" cy="252190"/>
            </a:xfrm>
            <a:prstGeom prst="rect">
              <a:avLst/>
            </a:prstGeom>
          </p:spPr>
        </p:pic>
        <p:pic>
          <p:nvPicPr>
            <p:cNvPr id="30" name="图形 29" descr="复选标记">
              <a:extLst>
                <a:ext uri="{FF2B5EF4-FFF2-40B4-BE49-F238E27FC236}">
                  <a16:creationId xmlns:a16="http://schemas.microsoft.com/office/drawing/2014/main" id="{21C9AC70-1EB8-446F-93A6-0CBF944BF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21145" y="3626635"/>
              <a:ext cx="281940" cy="25219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4E200D4-5D80-4A6F-9668-758A2AA973BE}"/>
                </a:ext>
              </a:extLst>
            </p:cNvPr>
            <p:cNvSpPr txBox="1"/>
            <p:nvPr/>
          </p:nvSpPr>
          <p:spPr>
            <a:xfrm>
              <a:off x="2835231" y="1755285"/>
              <a:ext cx="6318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是否支持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LTO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389083C-7510-43DC-BC71-6EC4EE14FD99}"/>
                </a:ext>
              </a:extLst>
            </p:cNvPr>
            <p:cNvSpPr txBox="1"/>
            <p:nvPr/>
          </p:nvSpPr>
          <p:spPr>
            <a:xfrm>
              <a:off x="3576119" y="1774741"/>
              <a:ext cx="19455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最初支持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LTO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的版本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&amp;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项目负责人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cxnSp>
          <p:nvCxnSpPr>
            <p:cNvPr id="34" name="肘形连接符 158">
              <a:extLst>
                <a:ext uri="{FF2B5EF4-FFF2-40B4-BE49-F238E27FC236}">
                  <a16:creationId xmlns:a16="http://schemas.microsoft.com/office/drawing/2014/main" id="{BA656D20-A8BF-4CCC-9579-BF3380B8C7CB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-41296" y="3133752"/>
              <a:ext cx="2500244" cy="33729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B478665A-73FC-4F09-A2F4-EB85E0A6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6839" y="4379722"/>
              <a:ext cx="1378392" cy="347702"/>
            </a:xfrm>
            <a:prstGeom prst="rect">
              <a:avLst/>
            </a:prstGeom>
          </p:spPr>
        </p:pic>
      </p:grpSp>
      <p:sp>
        <p:nvSpPr>
          <p:cNvPr id="36" name="文本占位符 4">
            <a:extLst>
              <a:ext uri="{FF2B5EF4-FFF2-40B4-BE49-F238E27FC236}">
                <a16:creationId xmlns:a16="http://schemas.microsoft.com/office/drawing/2014/main" id="{E1F83564-5D3F-4FDF-AEDA-F2E08FFD8D35}"/>
              </a:ext>
            </a:extLst>
          </p:cNvPr>
          <p:cNvSpPr txBox="1">
            <a:spLocks/>
          </p:cNvSpPr>
          <p:nvPr/>
        </p:nvSpPr>
        <p:spPr>
          <a:xfrm>
            <a:off x="7605773" y="3804374"/>
            <a:ext cx="3408369" cy="153599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微软雅黑" panose="020B0503020204020204" pitchFamily="34" charset="-122"/>
              </a:rPr>
              <a:t>LTO </a:t>
            </a:r>
            <a:r>
              <a:rPr lang="zh-CN" altLang="en-US" sz="2000" b="1" dirty="0">
                <a:latin typeface="微软雅黑" panose="020B0503020204020204" pitchFamily="34" charset="-122"/>
              </a:rPr>
              <a:t>优势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提供更优的应用性能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</a:rPr>
              <a:t>提供更小的应用体积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0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2E57EA-5000-46E2-83B5-CA3A6DA0983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73F9A4-F6D6-4A93-AB75-0C6210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性能收益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F5200-FB6F-492D-BFA0-AADE75D2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LTO</a:t>
            </a:r>
            <a:r>
              <a:rPr lang="zh-CN" altLang="en-US" dirty="0"/>
              <a:t>在性能上的收益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1228B-B794-43F0-AF15-05DAF272B83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948885" y="1996120"/>
            <a:ext cx="5043895" cy="3311611"/>
          </a:xfrm>
        </p:spPr>
        <p:txBody>
          <a:bodyPr/>
          <a:lstStyle/>
          <a:p>
            <a:r>
              <a:rPr lang="zh-CN" altLang="en-US" dirty="0"/>
              <a:t>单包 </a:t>
            </a:r>
            <a:r>
              <a:rPr lang="en-US" altLang="zh-CN" dirty="0"/>
              <a:t>LTO </a:t>
            </a:r>
            <a:r>
              <a:rPr lang="zh-CN" altLang="en-US" dirty="0"/>
              <a:t>构建效果对各指标的影响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更小的体积，更优的性能、更长的构建时间与更高的编译峰值内存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CC6F890-7115-4457-9F81-8AED866B3DCA}"/>
              </a:ext>
            </a:extLst>
          </p:cNvPr>
          <p:cNvSpPr txBox="1">
            <a:spLocks/>
          </p:cNvSpPr>
          <p:nvPr/>
        </p:nvSpPr>
        <p:spPr>
          <a:xfrm>
            <a:off x="6914635" y="1840759"/>
            <a:ext cx="4058165" cy="7729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7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Arial" panose="020B07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LTO + PGO </a:t>
            </a:r>
            <a:r>
              <a:rPr lang="zh-CN" altLang="en-US" dirty="0"/>
              <a:t>组合优化可以达到 </a:t>
            </a:r>
            <a:r>
              <a:rPr lang="en-US" altLang="zh-CN" dirty="0"/>
              <a:t>1 + 1 &gt; 2</a:t>
            </a:r>
          </a:p>
          <a:p>
            <a:r>
              <a:rPr lang="zh-CN" altLang="en-US" dirty="0"/>
              <a:t>以 </a:t>
            </a:r>
            <a:r>
              <a:rPr lang="en-US" altLang="zh-CN" dirty="0" err="1"/>
              <a:t>rocksdb</a:t>
            </a:r>
            <a:r>
              <a:rPr lang="en-US" altLang="zh-CN" dirty="0"/>
              <a:t> r7w3 </a:t>
            </a:r>
            <a:r>
              <a:rPr lang="zh-CN" altLang="en-US" dirty="0"/>
              <a:t>随机读写场景为例：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C3D1E4-AD35-4861-AF0E-2DA767ED4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794386"/>
              </p:ext>
            </p:extLst>
          </p:nvPr>
        </p:nvGraphicFramePr>
        <p:xfrm>
          <a:off x="1124070" y="2561957"/>
          <a:ext cx="4064000" cy="1880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6253854-6FF3-4F4B-A9E3-05E52F334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129961"/>
              </p:ext>
            </p:extLst>
          </p:nvPr>
        </p:nvGraphicFramePr>
        <p:xfrm>
          <a:off x="7507268" y="2613715"/>
          <a:ext cx="3051581" cy="258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497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2E57EA-5000-46E2-83B5-CA3A6DA0983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73F9A4-F6D6-4A93-AB75-0C6210D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体积削减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F5200-FB6F-492D-BFA0-AADE75D2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版本应用构建中，链接产物体积变化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1228B-B794-43F0-AF15-05DAF272B83D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60793" y="1440000"/>
            <a:ext cx="11282028" cy="4867200"/>
          </a:xfrm>
        </p:spPr>
        <p:txBody>
          <a:bodyPr/>
          <a:lstStyle/>
          <a:p>
            <a:r>
              <a:rPr lang="zh-CN" altLang="en-US" dirty="0"/>
              <a:t>统计范围：</a:t>
            </a:r>
            <a:r>
              <a:rPr lang="en-US" altLang="zh-CN" dirty="0"/>
              <a:t>openEuler</a:t>
            </a:r>
            <a:r>
              <a:rPr lang="zh-CN" altLang="en-US" dirty="0"/>
              <a:t>版本构建中 </a:t>
            </a:r>
            <a:r>
              <a:rPr lang="en-US" altLang="zh-CN" dirty="0"/>
              <a:t>1182 </a:t>
            </a:r>
            <a:r>
              <a:rPr lang="zh-CN" altLang="en-US" dirty="0"/>
              <a:t>个依赖</a:t>
            </a:r>
            <a:r>
              <a:rPr lang="en-US" altLang="zh-CN" dirty="0" err="1"/>
              <a:t>gcc</a:t>
            </a:r>
            <a:r>
              <a:rPr lang="zh-CN" altLang="en-US" dirty="0"/>
              <a:t>构建的软件包</a:t>
            </a:r>
            <a:endParaRPr lang="en-US" altLang="zh-CN" dirty="0"/>
          </a:p>
          <a:p>
            <a:r>
              <a:rPr lang="zh-CN" altLang="en-US" dirty="0"/>
              <a:t>统计方式：对这些软件包使能 </a:t>
            </a:r>
            <a:r>
              <a:rPr lang="en-US" altLang="zh-CN" dirty="0"/>
              <a:t>LTO </a:t>
            </a:r>
            <a:r>
              <a:rPr lang="zh-CN" altLang="en-US" dirty="0"/>
              <a:t>构建，下载并解压生成的 </a:t>
            </a:r>
            <a:r>
              <a:rPr lang="en-US" altLang="zh-CN" dirty="0"/>
              <a:t>rpm </a:t>
            </a:r>
            <a:r>
              <a:rPr lang="zh-CN" altLang="en-US" dirty="0"/>
              <a:t>包，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统计其中可执行文件与共享库（链接产物，除</a:t>
            </a:r>
            <a:r>
              <a:rPr lang="en-US" altLang="zh-CN" dirty="0"/>
              <a:t>.a .o</a:t>
            </a:r>
            <a:r>
              <a:rPr lang="zh-CN" altLang="en-US" dirty="0"/>
              <a:t>外的 </a:t>
            </a:r>
            <a:r>
              <a:rPr lang="en-US" altLang="zh-CN" dirty="0"/>
              <a:t>ELF </a:t>
            </a:r>
            <a:r>
              <a:rPr lang="zh-CN" altLang="en-US" dirty="0"/>
              <a:t>文件）的体积变化。</a:t>
            </a:r>
            <a:endParaRPr lang="en-US" altLang="zh-CN" dirty="0"/>
          </a:p>
          <a:p>
            <a:r>
              <a:rPr lang="zh-CN" altLang="en-US" dirty="0"/>
              <a:t>统计结果（以下体积均只包含可执行文件与共享库）：</a:t>
            </a:r>
            <a:endParaRPr lang="en-US" altLang="zh-CN" dirty="0"/>
          </a:p>
          <a:p>
            <a:r>
              <a:rPr lang="en-US" altLang="zh-CN" dirty="0"/>
              <a:t>1. 233 </a:t>
            </a:r>
            <a:r>
              <a:rPr lang="zh-CN" altLang="en-US" dirty="0"/>
              <a:t>个应用的体积减小 </a:t>
            </a:r>
            <a:r>
              <a:rPr lang="en-US" altLang="zh-CN" dirty="0"/>
              <a:t>5% </a:t>
            </a:r>
            <a:r>
              <a:rPr lang="zh-CN" altLang="en-US" dirty="0"/>
              <a:t>以上，</a:t>
            </a:r>
            <a:r>
              <a:rPr lang="en-US" altLang="zh-CN" dirty="0"/>
              <a:t>12</a:t>
            </a:r>
            <a:r>
              <a:rPr lang="zh-CN" altLang="en-US" dirty="0"/>
              <a:t> 个应用的体积增大</a:t>
            </a:r>
            <a:r>
              <a:rPr lang="en-US" altLang="zh-CN" dirty="0"/>
              <a:t>5%</a:t>
            </a:r>
            <a:r>
              <a:rPr lang="zh-CN" altLang="en-US" dirty="0"/>
              <a:t>以上，</a:t>
            </a:r>
            <a:r>
              <a:rPr lang="en-US" altLang="zh-CN" dirty="0"/>
              <a:t>1182 </a:t>
            </a:r>
            <a:r>
              <a:rPr lang="zh-CN" altLang="en-US" dirty="0"/>
              <a:t>个应用整体体积减小 </a:t>
            </a:r>
            <a:r>
              <a:rPr lang="en-US" altLang="zh-CN" dirty="0">
                <a:solidFill>
                  <a:srgbClr val="FF0000"/>
                </a:solidFill>
              </a:rPr>
              <a:t>9.43%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一些众所周知的应用：</a:t>
            </a:r>
            <a:r>
              <a:rPr lang="en-US" altLang="zh-CN" dirty="0"/>
              <a:t>git -54.69%</a:t>
            </a:r>
            <a:r>
              <a:rPr lang="zh-CN" altLang="en-US" dirty="0"/>
              <a:t>，</a:t>
            </a:r>
            <a:r>
              <a:rPr lang="en-US" altLang="zh-CN" dirty="0" err="1"/>
              <a:t>cmake</a:t>
            </a:r>
            <a:r>
              <a:rPr lang="en-US" altLang="zh-CN" dirty="0"/>
              <a:t> -33.5%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en-US" altLang="zh-CN" dirty="0"/>
              <a:t> -27.08%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028" name="Picture 4" descr="https://clouddrive-sia.huawei.com/minio/wps-weboffice-bucket/weboffice%252Fshapes%252F8379765_1117%252Fa4f4942b57c2a4f4a2643960f370b6da014ed3cd?AWSAccessKeyId=0TMfqoY5tPzo4ya1&amp;Expires=1721704451&amp;response-expires=162048&amp;Signature=a38zxjDCu/kl08/feP3B6fSPazg%3D">
            <a:extLst>
              <a:ext uri="{FF2B5EF4-FFF2-40B4-BE49-F238E27FC236}">
                <a16:creationId xmlns:a16="http://schemas.microsoft.com/office/drawing/2014/main" id="{DC9F9CB3-38ED-4627-B39B-ECC84D877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86" y="3437995"/>
            <a:ext cx="4017648" cy="2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004CF1-CD62-4AEE-94C1-D0069014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04" y="1009069"/>
            <a:ext cx="3246401" cy="25224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4CE7ED-1437-4113-8AD8-EE0DEAC93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04" y="3617908"/>
            <a:ext cx="3238781" cy="249957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D1C34E7-E059-4091-BB0B-1EC2BE47D9AD}"/>
              </a:ext>
            </a:extLst>
          </p:cNvPr>
          <p:cNvSpPr/>
          <p:nvPr/>
        </p:nvSpPr>
        <p:spPr>
          <a:xfrm>
            <a:off x="10280650" y="2864932"/>
            <a:ext cx="751855" cy="202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A55A0FF-CA0B-47DF-8FB8-D00A1CD90868}"/>
              </a:ext>
            </a:extLst>
          </p:cNvPr>
          <p:cNvSpPr/>
          <p:nvPr/>
        </p:nvSpPr>
        <p:spPr>
          <a:xfrm>
            <a:off x="10280649" y="5468432"/>
            <a:ext cx="751855" cy="202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AA77D5-40D7-42AD-92A9-576E07F223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5D3EBF-8516-48BE-B5BE-5CFBB687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版本构建使能</a:t>
            </a:r>
            <a:r>
              <a:rPr lang="en-US" altLang="zh-CN" dirty="0"/>
              <a:t>LTO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27D00-DC6F-43DF-958F-778B19F49C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60793" y="1440000"/>
            <a:ext cx="4371557" cy="486720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使能方式</a:t>
            </a:r>
            <a:endParaRPr lang="en-US" altLang="zh-CN" dirty="0"/>
          </a:p>
          <a:p>
            <a:r>
              <a:rPr lang="zh-CN" altLang="en-US" dirty="0"/>
              <a:t>    通过在</a:t>
            </a:r>
            <a:r>
              <a:rPr lang="en-US" altLang="zh-CN" dirty="0"/>
              <a:t>openEuler-rpm-config</a:t>
            </a:r>
            <a:r>
              <a:rPr lang="zh-CN" altLang="en-US" dirty="0"/>
              <a:t>中的</a:t>
            </a:r>
            <a:r>
              <a:rPr lang="en-US" altLang="zh-CN" dirty="0"/>
              <a:t>macro</a:t>
            </a:r>
            <a:r>
              <a:rPr lang="zh-CN" altLang="en-US" dirty="0"/>
              <a:t>中定义</a:t>
            </a:r>
            <a:r>
              <a:rPr lang="en-US" altLang="zh-CN" dirty="0" err="1"/>
              <a:t>lto</a:t>
            </a:r>
            <a:r>
              <a:rPr lang="en-US" altLang="zh-CN" dirty="0"/>
              <a:t> </a:t>
            </a:r>
            <a:r>
              <a:rPr lang="zh-CN" altLang="en-US" dirty="0"/>
              <a:t>选项相关宏，以在构建时为编译期添加</a:t>
            </a:r>
            <a:r>
              <a:rPr lang="en-US" altLang="zh-CN" dirty="0" err="1"/>
              <a:t>lto</a:t>
            </a:r>
            <a:r>
              <a:rPr lang="zh-CN" altLang="en-US" dirty="0"/>
              <a:t>相关选项，达到使能</a:t>
            </a:r>
            <a:r>
              <a:rPr lang="en-US" altLang="zh-CN" dirty="0" err="1"/>
              <a:t>lto</a:t>
            </a:r>
            <a:r>
              <a:rPr lang="zh-CN" altLang="en-US" dirty="0"/>
              <a:t>的目的。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在打包生成</a:t>
            </a:r>
            <a:r>
              <a:rPr lang="en-US" altLang="zh-CN" dirty="0"/>
              <a:t>rpm</a:t>
            </a:r>
            <a:r>
              <a:rPr lang="zh-CN" altLang="en-US" dirty="0"/>
              <a:t>包时，剔除</a:t>
            </a:r>
            <a:r>
              <a:rPr lang="en-US" altLang="zh-CN" dirty="0"/>
              <a:t>.o/.a</a:t>
            </a:r>
            <a:r>
              <a:rPr lang="zh-CN" altLang="en-US" dirty="0"/>
              <a:t>中的 </a:t>
            </a:r>
            <a:r>
              <a:rPr lang="en-US" altLang="zh-CN" dirty="0" err="1"/>
              <a:t>lto</a:t>
            </a:r>
            <a:r>
              <a:rPr lang="en-US" altLang="zh-CN" dirty="0"/>
              <a:t> section </a:t>
            </a:r>
            <a:r>
              <a:rPr lang="zh-CN" altLang="en-US" dirty="0"/>
              <a:t>信息，生成常规对象文件，防止静态库膨胀。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2409</a:t>
            </a:r>
            <a:r>
              <a:rPr lang="zh-CN" altLang="en-US" sz="1600" b="1" dirty="0"/>
              <a:t>分支</a:t>
            </a:r>
            <a:endParaRPr lang="en-US" altLang="zh-CN" sz="1600" b="1" dirty="0"/>
          </a:p>
          <a:p>
            <a:r>
              <a:rPr lang="en-US" altLang="zh-CN" dirty="0"/>
              <a:t>    2409</a:t>
            </a:r>
            <a:r>
              <a:rPr lang="zh-CN" altLang="en-US" dirty="0"/>
              <a:t>分支构建已通过</a:t>
            </a:r>
            <a:r>
              <a:rPr lang="en-US" altLang="zh-CN" dirty="0"/>
              <a:t>openEuler-rpm-config</a:t>
            </a:r>
            <a:r>
              <a:rPr lang="zh-CN" altLang="en-US" dirty="0"/>
              <a:t>结合白名单机制为 </a:t>
            </a:r>
            <a:r>
              <a:rPr lang="en-US" altLang="zh-CN" dirty="0"/>
              <a:t>523 </a:t>
            </a:r>
            <a:r>
              <a:rPr lang="zh-CN" altLang="en-US" dirty="0"/>
              <a:t>个应用使能 </a:t>
            </a:r>
            <a:r>
              <a:rPr lang="en-US" altLang="zh-CN" dirty="0"/>
              <a:t>LTO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减小生成的</a:t>
            </a:r>
            <a:r>
              <a:rPr lang="en-US" altLang="zh-CN" dirty="0"/>
              <a:t>ELF</a:t>
            </a:r>
            <a:r>
              <a:rPr lang="zh-CN" altLang="en-US" dirty="0"/>
              <a:t>可执行文件与共享库体积约</a:t>
            </a:r>
            <a:r>
              <a:rPr lang="en-US" altLang="zh-CN" dirty="0"/>
              <a:t>300MB</a:t>
            </a:r>
            <a:r>
              <a:rPr lang="zh-CN" altLang="en-US" dirty="0"/>
              <a:t>，占这 </a:t>
            </a:r>
            <a:r>
              <a:rPr lang="en-US" altLang="zh-CN" dirty="0"/>
              <a:t>523 </a:t>
            </a:r>
            <a:r>
              <a:rPr lang="zh-CN" altLang="en-US" dirty="0"/>
              <a:t>个应用的</a:t>
            </a:r>
            <a:r>
              <a:rPr lang="en-US" altLang="zh-CN" dirty="0"/>
              <a:t>ELF</a:t>
            </a:r>
            <a:r>
              <a:rPr lang="zh-CN" altLang="en-US" dirty="0"/>
              <a:t>可执行文件与共享库体积的</a:t>
            </a:r>
            <a:r>
              <a:rPr lang="en-US" altLang="zh-CN" dirty="0"/>
              <a:t>14%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master</a:t>
            </a:r>
            <a:r>
              <a:rPr lang="zh-CN" altLang="en-US" sz="1600" b="1" dirty="0"/>
              <a:t>分支</a:t>
            </a:r>
            <a:endParaRPr lang="en-US" altLang="zh-CN" dirty="0"/>
          </a:p>
          <a:p>
            <a:r>
              <a:rPr lang="en-US" altLang="zh-CN" dirty="0"/>
              <a:t>    master</a:t>
            </a:r>
            <a:r>
              <a:rPr lang="zh-CN" altLang="en-US" dirty="0"/>
              <a:t>分支构建已通过</a:t>
            </a:r>
            <a:r>
              <a:rPr lang="en-US" altLang="zh-CN" dirty="0"/>
              <a:t>openEuler-rpm-config</a:t>
            </a:r>
            <a:r>
              <a:rPr lang="zh-CN" altLang="en-US" dirty="0"/>
              <a:t>默认使能</a:t>
            </a:r>
            <a:r>
              <a:rPr lang="en-US" altLang="zh-CN" dirty="0"/>
              <a:t>LTO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部分应用无法使能 </a:t>
            </a:r>
            <a:r>
              <a:rPr lang="en-US" altLang="zh-CN" dirty="0"/>
              <a:t>LTO</a:t>
            </a:r>
            <a:r>
              <a:rPr lang="zh-CN" altLang="en-US" dirty="0"/>
              <a:t>，开发者可以通过在 </a:t>
            </a:r>
            <a:r>
              <a:rPr lang="en-US" altLang="zh-CN" dirty="0"/>
              <a:t>spec </a:t>
            </a:r>
            <a:r>
              <a:rPr lang="zh-CN" altLang="en-US" dirty="0"/>
              <a:t>中添加 </a:t>
            </a:r>
            <a:r>
              <a:rPr lang="en-US" altLang="zh-CN" dirty="0"/>
              <a:t>%define _</a:t>
            </a:r>
            <a:r>
              <a:rPr lang="en-US" altLang="zh-CN" dirty="0" err="1"/>
              <a:t>lto_cflags</a:t>
            </a:r>
            <a:r>
              <a:rPr lang="en-US" altLang="zh-CN" dirty="0"/>
              <a:t> %{nil} </a:t>
            </a:r>
            <a:r>
              <a:rPr lang="zh-CN" altLang="en-US" dirty="0"/>
              <a:t>以规避。</a:t>
            </a:r>
            <a:endParaRPr lang="en-US" altLang="zh-CN" dirty="0"/>
          </a:p>
        </p:txBody>
      </p:sp>
      <p:pic>
        <p:nvPicPr>
          <p:cNvPr id="1030" name="Picture 6" descr="https://cloudmodelingapi.tools.huawei.com/cloudmodelingdrawiosvr/d/51abdc1265144b98af1ae540596e0099">
            <a:extLst>
              <a:ext uri="{FF2B5EF4-FFF2-40B4-BE49-F238E27FC236}">
                <a16:creationId xmlns:a16="http://schemas.microsoft.com/office/drawing/2014/main" id="{31FD29E9-7AAF-4C59-BD42-1F3F9524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42" y="1663699"/>
            <a:ext cx="6754708" cy="427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5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1161</Words>
  <Application>Microsoft Office PowerPoint</Application>
  <PresentationFormat>宽屏</PresentationFormat>
  <Paragraphs>214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Arial</vt:lpstr>
      <vt:lpstr>Wingdings</vt:lpstr>
      <vt:lpstr>Office 主题​​</vt:lpstr>
      <vt:lpstr>LTO for openEuler 介绍及规划</vt:lpstr>
      <vt:lpstr>目录</vt:lpstr>
      <vt:lpstr>基本原理</vt:lpstr>
      <vt:lpstr>基本原理</vt:lpstr>
      <vt:lpstr>基本原理</vt:lpstr>
      <vt:lpstr>社区趋势</vt:lpstr>
      <vt:lpstr>性能收益</vt:lpstr>
      <vt:lpstr>体积削减</vt:lpstr>
      <vt:lpstr>版本构建使能LTO</vt:lpstr>
      <vt:lpstr>当前缺陷</vt:lpstr>
      <vt:lpstr>自动规避机制</vt:lpstr>
      <vt:lpstr>未来规划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wangrufeng</cp:lastModifiedBy>
  <cp:revision>730</cp:revision>
  <dcterms:created xsi:type="dcterms:W3CDTF">2024-07-22T11:26:17Z</dcterms:created>
  <dcterms:modified xsi:type="dcterms:W3CDTF">2024-11-16T01:49:49Z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(3)rMZXIGpr/HwgON/acXmgU6LYSUB48Xkwn1PTkDSZx+r8GVI7Rt0yOAm+pohLOvmzDzH2vavb
KGkn5QgQJ2sfjlJ8nLh23X+6dtrvA7AvCwOPIV0hGzTrKqXZQjjdnMpS/QdKWnj7GonBlplK
nX77UUzRH83qIm35meqAcRTPGklqhVobiW/8chVnSr4wLLLoXbCM6sGjafJU8gPy7WBFN6PZ
KMT8Atg7jXcKjQojZA</vt:lpwstr>
  </property>
  <property fmtid="{D5CDD505-2E9C-101B-9397-08002B2CF9AE}" pid="3" name="_2015_ms_pID_7253431">
    <vt:lpwstr>ubUvKwNExuJ/vsguLHwxkIq0Zt2RpagZgAuvOXnbseNF4rp0cB/zzL
feDKqfilQzGMRqb9x9gepJfR4omHJrSQ56lxb2Iei8a/1QwlorpreJYa4ZDSYI7+gX6TgHXE
8rTPrxQKh+5vbS/W4Dqa7pNK70yDOGyfnczZi+X3opTA+pzqTOMRvbZLzndpI5ZNhY+ZTj5d
c9Xq8MTR6LbCsRRrkI9WEyyWNBUujCCvgyui</vt:lpwstr>
  </property>
  <property fmtid="{D5CDD505-2E9C-101B-9397-08002B2CF9AE}" pid="4" name="_2015_ms_pID_7253432">
    <vt:lpwstr>3w==</vt:lpwstr>
  </property>
  <property fmtid="{D5CDD505-2E9C-101B-9397-08002B2CF9AE}" pid="5" name="ICV">
    <vt:lpwstr>68F2DAF548023E39F5CA9D660CF7478B_42</vt:lpwstr>
  </property>
  <property fmtid="{D5CDD505-2E9C-101B-9397-08002B2CF9AE}" pid="6" name="KSOProductBuildVer">
    <vt:lpwstr>2052-6.7.1.8828</vt:lpwstr>
  </property>
</Properties>
</file>