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83" r:id="rId7"/>
    <p:sldId id="261" r:id="rId8"/>
    <p:sldId id="266" r:id="rId9"/>
    <p:sldId id="277" r:id="rId10"/>
    <p:sldId id="267" r:id="rId11"/>
    <p:sldId id="268" r:id="rId12"/>
    <p:sldId id="278" r:id="rId13"/>
    <p:sldId id="284" r:id="rId14"/>
    <p:sldId id="285" r:id="rId15"/>
    <p:sldId id="260" r:id="rId16"/>
    <p:sldId id="26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u" initials="M" lastIdx="1" clrIdx="0"/>
  <p:cmAuthor id="2" name="李 明" initials="李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 anchorCtr="0"/>
          <a:lstStyle/>
          <a:p>
            <a:pPr lvl="0" algn="r" eaLnBrk="1" hangingPunct="1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cxnSp>
        <p:nvCxnSpPr>
          <p:cNvPr id="13" name="直接连接符 39"/>
          <p:cNvCxnSpPr/>
          <p:nvPr/>
        </p:nvCxnSpPr>
        <p:spPr>
          <a:xfrm>
            <a:off x="5427094" y="2880760"/>
            <a:ext cx="5525105" cy="0"/>
          </a:xfrm>
          <a:prstGeom prst="line">
            <a:avLst/>
          </a:prstGeom>
          <a:ln w="25400">
            <a:solidFill>
              <a:srgbClr val="C0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/>
          <p:nvPr/>
        </p:nvSpPr>
        <p:spPr>
          <a:xfrm>
            <a:off x="3758565" y="3124835"/>
            <a:ext cx="77235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3905" fontAlgn="auto" hangingPunct="0">
              <a:spcBef>
                <a:spcPts val="0"/>
              </a:spcBef>
              <a:spcAft>
                <a:spcPts val="0"/>
              </a:spcAft>
            </a:pPr>
            <a:r>
              <a:rPr lang="zh-CN" altLang="x-none" sz="3600" b="1" dirty="0">
                <a:solidFill>
                  <a:srgbClr val="DF071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差异化环境下</a:t>
            </a:r>
            <a:r>
              <a:rPr lang="en-US" altLang="zh-CN" sz="3600" b="1" dirty="0">
                <a:solidFill>
                  <a:srgbClr val="DF071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KVM</a:t>
            </a:r>
            <a:r>
              <a:rPr lang="zh-CN" altLang="x-none" sz="3600" b="1" dirty="0">
                <a:solidFill>
                  <a:srgbClr val="DF071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虚拟机热迁移技术</a:t>
            </a:r>
            <a:endParaRPr lang="zh-CN" altLang="x-none" sz="3600" b="1" dirty="0">
              <a:solidFill>
                <a:srgbClr val="DF071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983916" y="4573475"/>
            <a:ext cx="6498246" cy="916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40"/>
              </a:spcBef>
              <a:spcAft>
                <a:spcPts val="340"/>
              </a:spcAft>
              <a:defRPr/>
            </a:pPr>
            <a:r>
              <a:rPr lang="zh-CN" altLang="en-US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王迪</a:t>
            </a:r>
            <a:endParaRPr lang="en-US" altLang="zh-CN" sz="2400" b="1" dirty="0">
              <a:solidFill>
                <a:srgbClr val="0F84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spcBef>
                <a:spcPts val="340"/>
              </a:spcBef>
              <a:spcAft>
                <a:spcPts val="340"/>
              </a:spcAft>
              <a:defRPr/>
            </a:pPr>
            <a:r>
              <a:rPr lang="en-US" altLang="zh-CN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2024</a:t>
            </a:r>
            <a:r>
              <a:rPr lang="zh-CN" altLang="en-US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11</a:t>
            </a:r>
            <a:r>
              <a:rPr lang="zh-CN" altLang="en-US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r>
              <a:rPr lang="en-US" altLang="zh-CN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16</a:t>
            </a:r>
            <a:r>
              <a:rPr lang="zh-CN" altLang="en-US" sz="2400" b="1" dirty="0">
                <a:solidFill>
                  <a:srgbClr val="0F84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</a:t>
            </a:r>
            <a:endParaRPr lang="zh-CN" altLang="en-US" sz="2400" b="1" dirty="0">
              <a:solidFill>
                <a:srgbClr val="0F84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5" y="1057900"/>
            <a:ext cx="2246147" cy="1263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6047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 descr="buff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225" y="1541780"/>
            <a:ext cx="8184515" cy="47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6612" y="1270691"/>
            <a:ext cx="10101022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1"/>
                </a:solidFill>
              </a:rPr>
              <a:t>技术背景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跨发行版热迁移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FF0000"/>
                </a:solidFill>
                <a:sym typeface="+mn-ea"/>
              </a:rPr>
              <a:t>跨处理器热迁移</a:t>
            </a:r>
            <a:endParaRPr lang="en-US" altLang="zh-CN" sz="36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04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跨处理器热迁移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195" y="1001395"/>
            <a:ext cx="928560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x-none" sz="2000" b="1" dirty="0">
                <a:solidFill>
                  <a:schemeClr val="tx1"/>
                </a:solidFill>
              </a:rPr>
              <a:t>x86</a:t>
            </a:r>
            <a:r>
              <a:rPr lang="zh-CN" altLang="en-US" sz="2000" b="1" dirty="0">
                <a:solidFill>
                  <a:schemeClr val="tx1"/>
                </a:solidFill>
              </a:rPr>
              <a:t>架构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chemeClr val="tx1"/>
                </a:solidFill>
              </a:rPr>
              <a:t>同厂商跨代热迁移：各代系的</a:t>
            </a:r>
            <a:r>
              <a:rPr lang="en-US" altLang="zh-CN" sz="2000" b="1" dirty="0">
                <a:solidFill>
                  <a:schemeClr val="tx1"/>
                </a:solidFill>
              </a:rPr>
              <a:t>CPU model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chemeClr val="tx1"/>
                </a:solidFill>
              </a:rPr>
              <a:t>不同厂商之间热迁移：</a:t>
            </a:r>
            <a:r>
              <a:rPr lang="en-US" altLang="zh-CN" sz="2000" b="1" dirty="0">
                <a:solidFill>
                  <a:schemeClr val="tx1"/>
                </a:solidFill>
              </a:rPr>
              <a:t>CPU</a:t>
            </a:r>
            <a:r>
              <a:rPr lang="zh-CN" altLang="en-US" sz="2000" b="1" dirty="0">
                <a:solidFill>
                  <a:schemeClr val="tx1"/>
                </a:solidFill>
              </a:rPr>
              <a:t>特性最小集（</a:t>
            </a:r>
            <a:r>
              <a:rPr lang="x-none" altLang="zh-CN" sz="2000" b="1" dirty="0">
                <a:solidFill>
                  <a:schemeClr val="tx1"/>
                </a:solidFill>
              </a:rPr>
              <a:t>qemu64</a:t>
            </a:r>
            <a:r>
              <a:rPr lang="zh-CN" altLang="x-none" sz="2000" b="1" dirty="0">
                <a:solidFill>
                  <a:schemeClr val="tx1"/>
                </a:solidFill>
              </a:rPr>
              <a:t>）</a:t>
            </a:r>
            <a:endParaRPr lang="zh-CN" altLang="x-none" sz="2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x-none" sz="2000" b="1" dirty="0">
                <a:sym typeface="+mn-ea"/>
              </a:rPr>
              <a:t>arm</a:t>
            </a:r>
            <a:r>
              <a:rPr lang="zh-CN" altLang="en-US" sz="2000" b="1" dirty="0">
                <a:sym typeface="+mn-ea"/>
              </a:rPr>
              <a:t>架构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同厂商跨代热迁移？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>
                <a:sym typeface="+mn-ea"/>
              </a:rPr>
              <a:t>不同厂商之间热迁移：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特性最小集（</a:t>
            </a:r>
            <a:r>
              <a:rPr lang="x-none" altLang="zh-CN" sz="2000" b="1" dirty="0">
                <a:solidFill>
                  <a:srgbClr val="FF0000"/>
                </a:solidFill>
                <a:sym typeface="+mn-ea"/>
              </a:rPr>
              <a:t>cortex-aXX</a:t>
            </a:r>
            <a:r>
              <a:rPr lang="zh-CN" altLang="x-none" sz="2000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x-none" altLang="zh-CN" sz="2000" b="1" dirty="0">
                <a:solidFill>
                  <a:srgbClr val="FF0000"/>
                </a:solidFill>
                <a:sym typeface="+mn-ea"/>
              </a:rPr>
              <a:t>?</a:t>
            </a:r>
            <a:endParaRPr lang="x-none" altLang="zh-CN" sz="2000" b="1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1" dirty="0">
                <a:solidFill>
                  <a:schemeClr val="tx1"/>
                </a:solidFill>
              </a:rPr>
              <a:t>vCPU</a:t>
            </a:r>
            <a:r>
              <a:rPr lang="zh-CN" altLang="en-US" sz="2000" b="1" dirty="0">
                <a:solidFill>
                  <a:schemeClr val="tx1"/>
                </a:solidFill>
              </a:rPr>
              <a:t>特性热修改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000" b="1" dirty="0">
                <a:solidFill>
                  <a:schemeClr val="tx1"/>
                </a:solidFill>
              </a:rPr>
              <a:t>利用</a:t>
            </a:r>
            <a:r>
              <a:rPr lang="en-US" altLang="zh-CN" sz="2000" b="1" dirty="0">
                <a:solidFill>
                  <a:schemeClr val="tx1"/>
                </a:solidFill>
              </a:rPr>
              <a:t>vCPU</a:t>
            </a:r>
            <a:r>
              <a:rPr lang="zh-CN" altLang="x-none" sz="2000" b="1" dirty="0">
                <a:solidFill>
                  <a:schemeClr val="tx1"/>
                </a:solidFill>
              </a:rPr>
              <a:t>热插拔功能，拔出现有</a:t>
            </a:r>
            <a:r>
              <a:rPr lang="en-US" altLang="zh-CN" sz="2000" b="1" dirty="0">
                <a:solidFill>
                  <a:schemeClr val="tx1"/>
                </a:solidFill>
              </a:rPr>
              <a:t>vCPU</a:t>
            </a:r>
            <a:r>
              <a:rPr lang="x-none" altLang="en-US" sz="2000" b="1" dirty="0">
                <a:solidFill>
                  <a:schemeClr val="tx1"/>
                </a:solidFill>
              </a:rPr>
              <a:t>&amp;</a:t>
            </a:r>
            <a:r>
              <a:rPr lang="zh-CN" altLang="x-none" sz="2000" b="1" dirty="0">
                <a:solidFill>
                  <a:schemeClr val="tx1"/>
                </a:solidFill>
              </a:rPr>
              <a:t>插入特性打开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关闭</a:t>
            </a:r>
            <a:r>
              <a:rPr lang="zh-CN" altLang="x-none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vCPU</a:t>
            </a:r>
            <a:r>
              <a:rPr lang="x-none" altLang="en-US" sz="2000" b="1" baseline="30000" dirty="0">
                <a:solidFill>
                  <a:schemeClr val="tx1"/>
                </a:solidFill>
              </a:rPr>
              <a:t>[1]</a:t>
            </a:r>
            <a:endParaRPr lang="zh-CN" altLang="x-none" sz="20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rgbClr val="FF0000"/>
                </a:solidFill>
              </a:rPr>
              <a:t>需要关闭的特性正在被使用的情况？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605" y="5920740"/>
            <a:ext cx="1043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[1]</a:t>
            </a:r>
            <a:r>
              <a:rPr lang="zh-CN" altLang="en-US">
                <a:solidFill>
                  <a:srgbClr val="0070C0"/>
                </a:solidFill>
              </a:rPr>
              <a:t>Live control of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(most) CPU features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via hybrid vCPU model</a:t>
            </a:r>
            <a:r>
              <a:rPr lang="en-US" altLang="zh-CN">
                <a:solidFill>
                  <a:srgbClr val="0070C0"/>
                </a:solidFill>
              </a:rPr>
              <a:t> —— KVM F</a:t>
            </a:r>
            <a:r>
              <a:rPr lang="x-none" altLang="en-US">
                <a:solidFill>
                  <a:srgbClr val="0070C0"/>
                </a:solidFill>
              </a:rPr>
              <a:t>orum 2023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    </a:t>
            </a:r>
            <a:r>
              <a:rPr lang="zh-CN" altLang="en-US">
                <a:solidFill>
                  <a:srgbClr val="0070C0"/>
                </a:solidFill>
              </a:rPr>
              <a:t>https://kvm-forum.qemu.org/2023/likexu_kvmforum2023_YoKow1p.pdf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内存管理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279" y="1347007"/>
            <a:ext cx="2246147" cy="1263458"/>
          </a:xfrm>
          <a:prstGeom prst="rect">
            <a:avLst/>
          </a:prstGeom>
        </p:spPr>
      </p:pic>
      <p:sp>
        <p:nvSpPr>
          <p:cNvPr id="22" name="TextBox 3"/>
          <p:cNvSpPr txBox="1"/>
          <p:nvPr/>
        </p:nvSpPr>
        <p:spPr>
          <a:xfrm>
            <a:off x="566230" y="2954422"/>
            <a:ext cx="6498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40"/>
              </a:spcBef>
              <a:spcAft>
                <a:spcPts val="340"/>
              </a:spcAft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麒麟软件有限公司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3" name="直接连接符 39"/>
          <p:cNvCxnSpPr/>
          <p:nvPr/>
        </p:nvCxnSpPr>
        <p:spPr>
          <a:xfrm>
            <a:off x="1052802" y="3822869"/>
            <a:ext cx="5525105" cy="0"/>
          </a:xfrm>
          <a:prstGeom prst="line">
            <a:avLst/>
          </a:prstGeom>
          <a:ln w="25400">
            <a:solidFill>
              <a:srgbClr val="C0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/>
          <p:cNvSpPr txBox="1"/>
          <p:nvPr/>
        </p:nvSpPr>
        <p:spPr>
          <a:xfrm>
            <a:off x="342357" y="4159816"/>
            <a:ext cx="69459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3905" fontAlgn="auto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rgbClr val="DF071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 谢</a:t>
            </a:r>
            <a:endParaRPr lang="en-US" altLang="zh-CN" sz="4400" b="1" dirty="0">
              <a:solidFill>
                <a:srgbClr val="DF071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6000" b="1" dirty="0">
                <a:solidFill>
                  <a:srgbClr val="FF0000"/>
                </a:solidFill>
              </a:rPr>
              <a:t>QA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6612" y="1270691"/>
            <a:ext cx="10101022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FF0000"/>
                </a:solidFill>
              </a:rPr>
              <a:t>技术背景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+mn-ea"/>
              </a:rPr>
              <a:t>跨发行版热迁移</a:t>
            </a:r>
            <a:endParaRPr lang="en-US" altLang="zh-CN" sz="3600" b="1" dirty="0"/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+mn-ea"/>
              </a:rPr>
              <a:t>跨处理器热迁移</a:t>
            </a:r>
            <a:endParaRPr lang="en-US" altLang="zh-CN" sz="36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需求背景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差异化场景下热迁移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虚拟化宿主机操作系统替换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-457200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虚拟化集群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混用不同</a:t>
            </a:r>
            <a:r>
              <a:rPr lang="x-none" altLang="zh-CN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CPU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"/>
            </a:pP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"/>
            </a:pP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6612" y="1270691"/>
            <a:ext cx="10101022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1"/>
                </a:solidFill>
              </a:rPr>
              <a:t>技术背景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FF0000"/>
                </a:solidFill>
                <a:sym typeface="+mn-ea"/>
              </a:rPr>
              <a:t>跨发行版热迁移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+mn-ea"/>
              </a:rPr>
              <a:t>跨处理器热迁移</a:t>
            </a:r>
            <a:endParaRPr lang="en-US" altLang="zh-CN" sz="36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1" dirty="0"/>
              <a:t>QEMU</a:t>
            </a:r>
            <a:r>
              <a:rPr lang="zh-CN" altLang="en-US" sz="2000" b="1" dirty="0"/>
              <a:t>机器模型实现</a:t>
            </a:r>
            <a:endParaRPr lang="zh-CN" altLang="en-US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1" dirty="0"/>
              <a:t>QEMU</a:t>
            </a:r>
            <a:r>
              <a:rPr lang="zh-CN" altLang="en-US" sz="2000" b="1" dirty="0"/>
              <a:t>新版本</a:t>
            </a:r>
            <a:r>
              <a:rPr lang="zh-CN" sz="2000" b="1" dirty="0"/>
              <a:t>的</a:t>
            </a:r>
            <a:r>
              <a:rPr lang="zh-CN" altLang="x-none" sz="2000" b="1" dirty="0"/>
              <a:t>新特性实现</a:t>
            </a:r>
            <a:r>
              <a:rPr lang="x-none" altLang="zh-CN" sz="2000" b="1" dirty="0"/>
              <a:t>/</a:t>
            </a:r>
            <a:r>
              <a:rPr lang="zh-CN" altLang="x-none" sz="2000" b="1" dirty="0"/>
              <a:t>修改可能导致热迁移不兼容</a:t>
            </a:r>
            <a:endParaRPr lang="zh-CN" altLang="x-none" sz="20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000" b="1" dirty="0"/>
              <a:t>默认机器模型，激活所有新特性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修改</a:t>
            </a:r>
            <a:r>
              <a:rPr lang="zh-CN" altLang="x-none" sz="2000" b="1" dirty="0"/>
              <a:t>，</a:t>
            </a:r>
            <a:r>
              <a:rPr lang="zh-CN" altLang="x-none" sz="2000" b="1" dirty="0">
                <a:sym typeface="+mn-ea"/>
              </a:rPr>
              <a:t>兼容来自</a:t>
            </a:r>
            <a:r>
              <a:rPr lang="zh-CN" altLang="x-none" sz="2000" b="1" dirty="0"/>
              <a:t>当前版本的热迁移</a:t>
            </a:r>
            <a:endParaRPr lang="zh-CN" altLang="x-none" sz="20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000" b="1" dirty="0"/>
              <a:t>历史版本机器模型，关闭版本新特性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修改，</a:t>
            </a:r>
            <a:r>
              <a:rPr lang="zh-CN" altLang="x-none" sz="2000" b="1" dirty="0">
                <a:sym typeface="+mn-ea"/>
              </a:rPr>
              <a:t>兼容来自</a:t>
            </a:r>
            <a:r>
              <a:rPr lang="zh-CN" altLang="x-none" sz="2000" b="1" dirty="0"/>
              <a:t>历史版本的热迁移</a:t>
            </a:r>
            <a:endParaRPr lang="zh-CN" altLang="x-none" sz="20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x-none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000" b="1" dirty="0"/>
              <a:t>上游原生机器模型，跟随</a:t>
            </a:r>
            <a:r>
              <a:rPr lang="en-US" altLang="zh-CN" sz="2000" b="1" dirty="0"/>
              <a:t>QEMU</a:t>
            </a:r>
            <a:r>
              <a:rPr lang="zh-CN" altLang="en-US" sz="2000" b="1" dirty="0"/>
              <a:t>重要版本更新（</a:t>
            </a:r>
            <a:r>
              <a:rPr lang="x-none" altLang="zh-CN" sz="2000" b="1" dirty="0"/>
              <a:t>openEuler</a:t>
            </a:r>
            <a:r>
              <a:rPr lang="zh-CN" altLang="x-none" sz="2000" b="1" dirty="0"/>
              <a:t>）</a:t>
            </a:r>
            <a:endParaRPr lang="zh-CN" altLang="x-none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1" dirty="0"/>
              <a:t>发行版自有机器模型</a:t>
            </a:r>
            <a:r>
              <a:rPr lang="zh-CN" sz="2000" b="1" dirty="0"/>
              <a:t>，</a:t>
            </a:r>
            <a:r>
              <a:rPr lang="zh-CN" altLang="x-none" sz="2000" b="1" dirty="0"/>
              <a:t>跟随系统版本更新（</a:t>
            </a:r>
            <a:r>
              <a:rPr lang="x-none" altLang="zh-CN" sz="2000" b="1" dirty="0"/>
              <a:t>CentOS</a:t>
            </a:r>
            <a:r>
              <a:rPr lang="zh-CN" altLang="x-none" sz="2000" b="1" dirty="0"/>
              <a:t>系）</a:t>
            </a:r>
            <a:endParaRPr lang="zh-CN" altLang="x-none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x-none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x-none" sz="2000" b="1" dirty="0">
                <a:solidFill>
                  <a:schemeClr val="tx1"/>
                </a:solidFill>
              </a:rPr>
              <a:t>需要同时支持原生机器模型和发行版自有机器模型</a:t>
            </a:r>
            <a:endParaRPr lang="zh-CN" altLang="x-none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/>
              <a:t>虚拟机状态</a:t>
            </a:r>
            <a:r>
              <a:rPr lang="en-US" altLang="zh-CN" sz="2400" b="1" dirty="0"/>
              <a:t>VMState</a:t>
            </a:r>
            <a:endParaRPr lang="zh-CN" alt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400" b="1" dirty="0"/>
              <a:t>描述虚拟设备状态的</a:t>
            </a:r>
            <a:r>
              <a:rPr lang="zh-CN" altLang="en-US" sz="2400" b="1" dirty="0"/>
              <a:t>数据结构</a:t>
            </a:r>
            <a:r>
              <a:rPr lang="en-US" altLang="zh-CN" sz="2400" b="1" dirty="0"/>
              <a:t>=</a:t>
            </a:r>
            <a:r>
              <a:rPr lang="x-none" altLang="en-US" sz="2400" b="1" dirty="0"/>
              <a:t>&gt;</a:t>
            </a:r>
            <a:r>
              <a:rPr lang="zh-CN" altLang="en-US" sz="2400" b="1" dirty="0"/>
              <a:t>序列化</a:t>
            </a:r>
            <a:r>
              <a:rPr lang="x-none" altLang="zh-CN" sz="2400" b="1" dirty="0"/>
              <a:t>=&gt;</a:t>
            </a:r>
            <a:r>
              <a:rPr lang="zh-CN" altLang="en-US" sz="2400" b="1" dirty="0"/>
              <a:t>传输到目的端</a:t>
            </a:r>
            <a:r>
              <a:rPr lang="en-US" altLang="zh-CN" sz="2400" b="1" dirty="0"/>
              <a:t>=</a:t>
            </a:r>
            <a:r>
              <a:rPr lang="x-none" altLang="en-US" sz="2400" b="1" dirty="0"/>
              <a:t>&gt;</a:t>
            </a:r>
            <a:r>
              <a:rPr lang="zh-CN" altLang="en-US" sz="2400" b="1" dirty="0"/>
              <a:t>反序列化</a:t>
            </a:r>
            <a:endParaRPr lang="zh-CN" altLang="x-none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400" b="1" dirty="0">
                <a:sym typeface="+mn-ea"/>
              </a:rPr>
              <a:t>两端</a:t>
            </a:r>
            <a:r>
              <a:rPr lang="en-US" altLang="zh-CN" sz="2400" b="1" dirty="0">
                <a:sym typeface="+mn-ea"/>
              </a:rPr>
              <a:t>VMStateDescription</a:t>
            </a:r>
            <a:r>
              <a:rPr lang="zh-CN" altLang="en-US" sz="2400" b="1" dirty="0">
                <a:sym typeface="+mn-ea"/>
              </a:rPr>
              <a:t>的</a:t>
            </a:r>
            <a:r>
              <a:rPr lang="en-US" altLang="zh-CN" sz="2400" b="1" dirty="0">
                <a:sym typeface="+mn-ea"/>
              </a:rPr>
              <a:t>field</a:t>
            </a:r>
            <a:r>
              <a:rPr lang="zh-CN" altLang="en-US" sz="2400" b="1" dirty="0">
                <a:sym typeface="+mn-ea"/>
              </a:rPr>
              <a:t>成员</a:t>
            </a:r>
            <a:r>
              <a:rPr lang="zh-CN" altLang="x-none" sz="2400" b="1" dirty="0">
                <a:sym typeface="+mn-ea"/>
              </a:rPr>
              <a:t>必须一致（或</a:t>
            </a:r>
            <a:r>
              <a:rPr lang="en-US" altLang="zh-CN" sz="2400" b="1" dirty="0">
                <a:sym typeface="+mn-ea"/>
              </a:rPr>
              <a:t>version</a:t>
            </a:r>
            <a:r>
              <a:rPr lang="x-none" altLang="en-US" sz="2400" b="1" dirty="0">
                <a:sym typeface="+mn-ea"/>
              </a:rPr>
              <a:t>_id</a:t>
            </a:r>
            <a:r>
              <a:rPr lang="zh-CN" altLang="x-none" sz="2400" b="1" dirty="0">
                <a:sym typeface="+mn-ea"/>
              </a:rPr>
              <a:t>版本兼容）</a:t>
            </a:r>
            <a:endParaRPr lang="zh-CN" altLang="x-none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400" b="1" dirty="0"/>
              <a:t>VMStateDescription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field</a:t>
            </a:r>
            <a:r>
              <a:rPr lang="zh-CN" altLang="en-US" sz="2400" b="1" dirty="0"/>
              <a:t>变化</a:t>
            </a:r>
            <a:r>
              <a:rPr lang="zh-CN" altLang="x-none" sz="2400" b="1" dirty="0"/>
              <a:t>导致热迁移不兼容</a:t>
            </a:r>
            <a:endParaRPr lang="zh-CN" altLang="x-none" sz="24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b="1" dirty="0"/>
              <a:t>结束标记</a:t>
            </a:r>
            <a:r>
              <a:rPr lang="en-US" altLang="zh-CN" sz="2400" b="1" dirty="0"/>
              <a:t>footer</a:t>
            </a:r>
            <a:r>
              <a:rPr lang="zh-CN" altLang="en-US" sz="2400" b="1" dirty="0"/>
              <a:t>丢失</a:t>
            </a:r>
            <a:endParaRPr lang="zh-CN" altLang="en-US" sz="24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b="1" dirty="0"/>
              <a:t>需要分析</a:t>
            </a:r>
            <a:r>
              <a:rPr lang="en-US" altLang="zh-CN" sz="2400" b="1" dirty="0"/>
              <a:t>QEMUFile</a:t>
            </a:r>
            <a:r>
              <a:rPr lang="zh-CN" altLang="en-US" sz="2400" b="1" dirty="0"/>
              <a:t>缓存内的序列化内容</a:t>
            </a:r>
            <a:endParaRPr lang="zh-CN" altLang="en-US" sz="24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x-none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dirty="0"/>
          </a:p>
        </p:txBody>
      </p:sp>
      <p:pic>
        <p:nvPicPr>
          <p:cNvPr id="4" name="图片 3" descr="error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1768475"/>
            <a:ext cx="11426190" cy="417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/>
              <a:t>虚拟机状态</a:t>
            </a:r>
            <a:r>
              <a:rPr lang="en-US" altLang="zh-CN" sz="2400" b="1" dirty="0"/>
              <a:t>VMState</a:t>
            </a:r>
            <a:endParaRPr lang="zh-CN" alt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x-none" sz="2400" b="1" dirty="0"/>
              <a:t>实际热迁移场景：源端</a:t>
            </a:r>
            <a:r>
              <a:rPr lang="en-US" altLang="zh-CN" sz="2400" b="1" dirty="0"/>
              <a:t>QEMU</a:t>
            </a:r>
            <a:r>
              <a:rPr lang="zh-CN" altLang="x-none" sz="2400" b="1" dirty="0"/>
              <a:t>数据结构多出的</a:t>
            </a:r>
            <a:r>
              <a:rPr lang="x-none" altLang="zh-CN" sz="2400" b="1" dirty="0"/>
              <a:t>field</a:t>
            </a:r>
            <a:r>
              <a:rPr lang="zh-CN" altLang="x-none" sz="2400" b="1" dirty="0"/>
              <a:t>导致热迁移不兼容</a:t>
            </a:r>
            <a:endParaRPr lang="zh-CN" altLang="x-none" sz="24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x-none" sz="2400" b="1" dirty="0"/>
              <a:t>修改源端</a:t>
            </a:r>
            <a:r>
              <a:rPr lang="en-US" altLang="zh-CN" sz="2400" b="1" dirty="0"/>
              <a:t>QEMU</a:t>
            </a:r>
            <a:r>
              <a:rPr lang="zh-CN" altLang="x-none" sz="2400" b="1" dirty="0"/>
              <a:t>：</a:t>
            </a:r>
            <a:r>
              <a:rPr lang="zh-CN" altLang="x-none" sz="2400" b="1" dirty="0">
                <a:solidFill>
                  <a:srgbClr val="FF0000"/>
                </a:solidFill>
              </a:rPr>
              <a:t>需要停机</a:t>
            </a:r>
            <a:r>
              <a:rPr lang="x-none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x-none" sz="2400" b="1" dirty="0">
                <a:solidFill>
                  <a:srgbClr val="FF0000"/>
                </a:solidFill>
              </a:rPr>
              <a:t>可能未开源</a:t>
            </a:r>
            <a:r>
              <a:rPr lang="x-none" altLang="zh-CN" sz="2400" b="1" dirty="0">
                <a:solidFill>
                  <a:srgbClr val="FF0000"/>
                </a:solidFill>
              </a:rPr>
              <a:t>/...</a:t>
            </a:r>
            <a:endParaRPr lang="zh-CN" altLang="x-none" sz="24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x-none" sz="2400" b="1" dirty="0"/>
              <a:t>修改目的端</a:t>
            </a:r>
            <a:r>
              <a:rPr lang="en-US" altLang="zh-CN" sz="2400" b="1" dirty="0"/>
              <a:t>QEMU</a:t>
            </a:r>
            <a:r>
              <a:rPr lang="zh-CN" altLang="x-none" sz="2400" b="1" dirty="0"/>
              <a:t>：</a:t>
            </a:r>
            <a:endParaRPr lang="zh-CN" altLang="x-none" sz="2400" b="1" dirty="0"/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x-none" sz="2400" b="1" dirty="0"/>
              <a:t>热迁移后缺失数据结构不能影响虚拟机继续运行</a:t>
            </a:r>
            <a:endParaRPr lang="zh-CN" altLang="x-none" sz="2400" b="1" dirty="0"/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x-none" sz="2400" b="1" dirty="0"/>
              <a:t>难以确认迁移源端的具体发行版</a:t>
            </a:r>
            <a:endParaRPr lang="zh-CN" altLang="x-none" sz="2400" b="1" dirty="0"/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x-none" sz="2400" b="1" dirty="0"/>
              <a:t>不能影响和其他发行版的热迁移兼容性</a:t>
            </a:r>
            <a:endParaRPr lang="zh-CN" altLang="x-none" sz="2400" b="1" dirty="0"/>
          </a:p>
          <a:p>
            <a:pPr lvl="3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x-none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x-none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771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93675" y="87059"/>
            <a:ext cx="3356349" cy="5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  <a:sym typeface="+mn-ea"/>
              </a:rPr>
              <a:t>跨发行版热迁移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51181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860" y="1270635"/>
            <a:ext cx="10100945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/>
              <a:t>虚拟机状态</a:t>
            </a:r>
            <a:r>
              <a:rPr lang="en-US" altLang="zh-CN" sz="2400" b="1" dirty="0"/>
              <a:t>VMState</a:t>
            </a:r>
            <a:endParaRPr lang="zh-CN" alt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>
                <a:solidFill>
                  <a:schemeClr val="tx1"/>
                </a:solidFill>
              </a:rPr>
              <a:t>不优雅的</a:t>
            </a:r>
            <a:r>
              <a:rPr sz="2400" b="1" dirty="0">
                <a:solidFill>
                  <a:schemeClr val="tx1"/>
                </a:solidFill>
              </a:rPr>
              <a:t>解决方案</a:t>
            </a:r>
            <a:endParaRPr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>
                <a:solidFill>
                  <a:schemeClr val="tx1"/>
                </a:solidFill>
              </a:rPr>
              <a:t>重试</a:t>
            </a:r>
            <a:r>
              <a:rPr sz="2400" b="1" dirty="0">
                <a:solidFill>
                  <a:schemeClr val="tx1"/>
                </a:solidFill>
              </a:rPr>
              <a:t>解析</a:t>
            </a:r>
            <a:r>
              <a:rPr lang="zh-CN" sz="2400" b="1" dirty="0">
                <a:solidFill>
                  <a:schemeClr val="tx1"/>
                </a:solidFill>
              </a:rPr>
              <a:t>并</a:t>
            </a:r>
            <a:r>
              <a:rPr sz="2400" b="1" dirty="0">
                <a:solidFill>
                  <a:schemeClr val="tx1"/>
                </a:solidFill>
              </a:rPr>
              <a:t>跳过</a:t>
            </a:r>
            <a:r>
              <a:rPr lang="zh-CN" sz="2400" b="1" dirty="0">
                <a:solidFill>
                  <a:schemeClr val="tx1"/>
                </a:solidFill>
              </a:rPr>
              <a:t>多余</a:t>
            </a:r>
            <a:r>
              <a:rPr sz="2400" b="1" dirty="0">
                <a:solidFill>
                  <a:schemeClr val="tx1"/>
                </a:solidFill>
              </a:rPr>
              <a:t>的成员</a:t>
            </a:r>
            <a:r>
              <a:rPr lang="zh-CN" sz="2400" b="1" dirty="0">
                <a:solidFill>
                  <a:schemeClr val="tx1"/>
                </a:solidFill>
              </a:rPr>
              <a:t>数据长度</a:t>
            </a:r>
            <a:endParaRPr lang="zh-CN" sz="24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sz="2400" b="1" dirty="0">
                <a:solidFill>
                  <a:schemeClr val="tx1"/>
                </a:solidFill>
              </a:rPr>
              <a:t>问题</a:t>
            </a:r>
            <a:endParaRPr lang="zh-CN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tx1"/>
                </a:solidFill>
              </a:rPr>
              <a:t>必须针对特定发行版设计重试解析</a:t>
            </a:r>
            <a:r>
              <a:rPr lang="en-US" altLang="zh-CN" sz="2400" b="1" dirty="0">
                <a:solidFill>
                  <a:schemeClr val="tx1"/>
                </a:solidFill>
              </a:rPr>
              <a:t>&amp;</a:t>
            </a:r>
            <a:r>
              <a:rPr lang="zh-CN" altLang="x-none" sz="2400" b="1" dirty="0">
                <a:solidFill>
                  <a:schemeClr val="tx1"/>
                </a:solidFill>
              </a:rPr>
              <a:t>跳过的</a:t>
            </a:r>
            <a:r>
              <a:rPr lang="zh-CN" altLang="en-US" sz="2400" b="1" dirty="0">
                <a:solidFill>
                  <a:schemeClr val="tx1"/>
                </a:solidFill>
              </a:rPr>
              <a:t>方案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tx1"/>
                </a:solidFill>
              </a:rPr>
              <a:t>缓存中已解析数据可能已被冲掉（扩大缓存容量可以改善）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2M3NmJkNGE1Y2NkMjEwNTMyY2EzNzk5MzQ0MWJmM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宽屏</PresentationFormat>
  <Paragraphs>112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Century Gothic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wd</cp:lastModifiedBy>
  <cp:revision>173</cp:revision>
  <dcterms:created xsi:type="dcterms:W3CDTF">2024-11-11T09:22:34Z</dcterms:created>
  <dcterms:modified xsi:type="dcterms:W3CDTF">2024-11-11T09:22:34Z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