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5" r:id="rId2"/>
  </p:sldMasterIdLst>
  <p:notesMasterIdLst>
    <p:notesMasterId r:id="rId16"/>
  </p:notesMasterIdLst>
  <p:handoutMasterIdLst>
    <p:handoutMasterId r:id="rId17"/>
  </p:handoutMasterIdLst>
  <p:sldIdLst>
    <p:sldId id="305" r:id="rId3"/>
    <p:sldId id="307" r:id="rId4"/>
    <p:sldId id="308" r:id="rId5"/>
    <p:sldId id="310" r:id="rId6"/>
    <p:sldId id="311" r:id="rId7"/>
    <p:sldId id="312" r:id="rId8"/>
    <p:sldId id="313" r:id="rId9"/>
    <p:sldId id="316" r:id="rId10"/>
    <p:sldId id="314" r:id="rId11"/>
    <p:sldId id="322" r:id="rId12"/>
    <p:sldId id="321" r:id="rId13"/>
    <p:sldId id="318" r:id="rId14"/>
    <p:sldId id="28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64"/>
    <p:restoredTop sz="96405"/>
  </p:normalViewPr>
  <p:slideViewPr>
    <p:cSldViewPr snapToGrid="0" snapToObjects="1" showGuides="1">
      <p:cViewPr>
        <p:scale>
          <a:sx n="100" d="100"/>
          <a:sy n="100" d="100"/>
        </p:scale>
        <p:origin x="148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9" d="100"/>
          <a:sy n="99" d="100"/>
        </p:scale>
        <p:origin x="36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51F0885-519F-2140-81CF-210F7B25B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48909E-368E-CB4C-9645-7B33099FF4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086DB-17F3-D143-84B7-6785B95D1431}" type="datetimeFigureOut">
              <a:rPr kumimoji="1" lang="zh-CN" altLang="en-US" smtClean="0"/>
              <a:t>2024/11/15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14A26D-6F20-0644-8EA0-13FA2084C0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406BFD-1091-0040-BF1A-3A1ADF0B28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A845A-D161-814F-ADFA-373BFEEF08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420950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E4BA5-34B3-A44C-AEB1-6EFAB49E6D52}" type="datetimeFigureOut">
              <a:rPr kumimoji="1" lang="zh-CN" altLang="en-US" smtClean="0"/>
              <a:t>2024/11/15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E862B-C71E-E94B-AC4F-5609ED8B15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180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90E1C9E-B6DD-D843-9BC2-9820F21248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0863" y="6175988"/>
            <a:ext cx="2732848" cy="277200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78014C46-AEE6-F4A8-28CC-63B79054709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0623" y="2772274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单击此处编辑主标题</a:t>
            </a:r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4E2F2162-293B-5B13-03DD-E4BF5C9715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8000" y="3657600"/>
            <a:ext cx="11282400" cy="28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单击此处编辑副标题</a:t>
            </a:r>
          </a:p>
        </p:txBody>
      </p:sp>
    </p:spTree>
    <p:extLst>
      <p:ext uri="{BB962C8B-B14F-4D97-AF65-F5344CB8AC3E}">
        <p14:creationId xmlns:p14="http://schemas.microsoft.com/office/powerpoint/2010/main" val="198009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6F47719B-32CC-0243-8011-4D5AF9FB00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0625" y="3054600"/>
            <a:ext cx="11282400" cy="748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A69A77-C4CE-A96A-0AC7-D190FC7DAB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0863" y="6175988"/>
            <a:ext cx="2732848" cy="2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18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444" cy="687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FF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933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12236822" cy="688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57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rgbClr val="FF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24" y="752669"/>
            <a:ext cx="10428428" cy="567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39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26E87F5-BDBC-9C4F-8592-7B4B478DEA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048" y="2"/>
            <a:ext cx="12409193" cy="718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45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7ADB-FF32-3546-A202-103F2EDE118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2024/11/15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F734-3CF9-9F45-A0E5-FA5FCB0FA5B5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747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7ADB-FF32-3546-A202-103F2EDE118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2024/11/15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F734-3CF9-9F45-A0E5-FA5FCB0FA5B5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021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1" cy="4873625"/>
          </a:xfrm>
        </p:spPr>
        <p:txBody>
          <a:bodyPr/>
          <a:lstStyle>
            <a:lvl1pPr>
              <a:defRPr sz="3198"/>
            </a:lvl1pPr>
            <a:lvl2pPr>
              <a:defRPr sz="2798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6931" indent="0">
              <a:buNone/>
              <a:defRPr sz="1399"/>
            </a:lvl2pPr>
            <a:lvl3pPr marL="913860" indent="0">
              <a:buNone/>
              <a:defRPr sz="1200"/>
            </a:lvl3pPr>
            <a:lvl4pPr marL="1370791" indent="0">
              <a:buNone/>
              <a:defRPr sz="1000"/>
            </a:lvl4pPr>
            <a:lvl5pPr marL="1827722" indent="0">
              <a:buNone/>
              <a:defRPr sz="1000"/>
            </a:lvl5pPr>
            <a:lvl6pPr marL="2284652" indent="0">
              <a:buNone/>
              <a:defRPr sz="1000"/>
            </a:lvl6pPr>
            <a:lvl7pPr marL="2741583" indent="0">
              <a:buNone/>
              <a:defRPr sz="1000"/>
            </a:lvl7pPr>
            <a:lvl8pPr marL="3198512" indent="0">
              <a:buNone/>
              <a:defRPr sz="1000"/>
            </a:lvl8pPr>
            <a:lvl9pPr marL="365544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7ADB-FF32-3546-A202-103F2EDE118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2024/11/15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F734-3CF9-9F45-A0E5-FA5FCB0FA5B5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23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1" cy="4873625"/>
          </a:xfrm>
        </p:spPr>
        <p:txBody>
          <a:bodyPr anchor="t"/>
          <a:lstStyle>
            <a:lvl1pPr marL="0" indent="0">
              <a:buNone/>
              <a:defRPr sz="3198"/>
            </a:lvl1pPr>
            <a:lvl2pPr marL="456931" indent="0">
              <a:buNone/>
              <a:defRPr sz="2798"/>
            </a:lvl2pPr>
            <a:lvl3pPr marL="913860" indent="0">
              <a:buNone/>
              <a:defRPr sz="2399"/>
            </a:lvl3pPr>
            <a:lvl4pPr marL="1370791" indent="0">
              <a:buNone/>
              <a:defRPr sz="1999"/>
            </a:lvl4pPr>
            <a:lvl5pPr marL="1827722" indent="0">
              <a:buNone/>
              <a:defRPr sz="1999"/>
            </a:lvl5pPr>
            <a:lvl6pPr marL="2284652" indent="0">
              <a:buNone/>
              <a:defRPr sz="1999"/>
            </a:lvl6pPr>
            <a:lvl7pPr marL="2741583" indent="0">
              <a:buNone/>
              <a:defRPr sz="1999"/>
            </a:lvl7pPr>
            <a:lvl8pPr marL="3198512" indent="0">
              <a:buNone/>
              <a:defRPr sz="1999"/>
            </a:lvl8pPr>
            <a:lvl9pPr marL="3655443" indent="0">
              <a:buNone/>
              <a:defRPr sz="1999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6931" indent="0">
              <a:buNone/>
              <a:defRPr sz="1399"/>
            </a:lvl2pPr>
            <a:lvl3pPr marL="913860" indent="0">
              <a:buNone/>
              <a:defRPr sz="1200"/>
            </a:lvl3pPr>
            <a:lvl4pPr marL="1370791" indent="0">
              <a:buNone/>
              <a:defRPr sz="1000"/>
            </a:lvl4pPr>
            <a:lvl5pPr marL="1827722" indent="0">
              <a:buNone/>
              <a:defRPr sz="1000"/>
            </a:lvl5pPr>
            <a:lvl6pPr marL="2284652" indent="0">
              <a:buNone/>
              <a:defRPr sz="1000"/>
            </a:lvl6pPr>
            <a:lvl7pPr marL="2741583" indent="0">
              <a:buNone/>
              <a:defRPr sz="1000"/>
            </a:lvl7pPr>
            <a:lvl8pPr marL="3198512" indent="0">
              <a:buNone/>
              <a:defRPr sz="1000"/>
            </a:lvl8pPr>
            <a:lvl9pPr marL="365544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7ADB-FF32-3546-A202-103F2EDE118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2024/11/15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F734-3CF9-9F45-A0E5-FA5FCB0FA5B5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93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1ED22-B39A-A842-8BBB-B109D6342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目录页</a:t>
            </a:r>
            <a:r>
              <a:rPr kumimoji="1" lang="en-US" altLang="zh-CN" dirty="0"/>
              <a:t>_1</a:t>
            </a:r>
            <a:endParaRPr kumimoji="1" lang="zh-CN" altLang="en-US" dirty="0"/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04606BC8-400D-ED7B-76B0-EAC101335A4F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460792" y="1052514"/>
            <a:ext cx="11282028" cy="5256212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l"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1</a:t>
            </a:r>
          </a:p>
          <a:p>
            <a:pPr lvl="0"/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2</a:t>
            </a:r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2.1</a:t>
            </a:r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2.2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3</a:t>
            </a:r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3.1</a:t>
            </a:r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3.2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章节小标题</a:t>
            </a:r>
            <a:r>
              <a:rPr kumimoji="1" lang="en-US" altLang="zh-CN" dirty="0"/>
              <a:t>3.3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4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5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97F86EC-BB11-014E-9569-1D52FA7C91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6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550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7ADB-FF32-3546-A202-103F2EDE118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2024/11/15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F734-3CF9-9F45-A0E5-FA5FCB0FA5B5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6966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7ADB-FF32-3546-A202-103F2EDE118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2024/11/15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F734-3CF9-9F45-A0E5-FA5FCB0FA5B5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676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F7C7B5-0135-F749-B910-7325E96AE7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216" y="1843091"/>
            <a:ext cx="10118107" cy="3013725"/>
          </a:xfrm>
          <a:prstGeom prst="rect">
            <a:avLst/>
          </a:prstGeom>
        </p:spPr>
        <p:txBody>
          <a:bodyPr tIns="90000" bIns="90000"/>
          <a:lstStyle>
            <a:lvl1pPr marL="412277" indent="-398005">
              <a:lnSpc>
                <a:spcPct val="70000"/>
              </a:lnSpc>
              <a:buFont typeface="+mj-lt"/>
              <a:buAutoNum type="arabicPeriod"/>
              <a:tabLst/>
              <a:defRPr sz="2198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12277" indent="-398005">
              <a:buFont typeface="+mj-lt"/>
              <a:buAutoNum type="arabicPeriod"/>
              <a:tabLst/>
              <a:defRPr/>
            </a:lvl2pPr>
            <a:lvl3pPr marL="14270" indent="0">
              <a:buFont typeface="+mj-lt"/>
              <a:buNone/>
              <a:tabLst/>
              <a:defRPr sz="2198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4270" indent="0">
              <a:buFont typeface="+mj-lt"/>
              <a:buNone/>
              <a:tabLst/>
              <a:defRPr sz="2198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4270" indent="0">
              <a:buFont typeface="+mj-lt"/>
              <a:buNone/>
              <a:tabLst/>
              <a:defRPr sz="2198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</p:txBody>
      </p:sp>
      <p:cxnSp>
        <p:nvCxnSpPr>
          <p:cNvPr id="3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517" y="1349255"/>
            <a:ext cx="885621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558" y="630375"/>
            <a:ext cx="1107563" cy="64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429"/>
            <a:r>
              <a:rPr kumimoji="1" lang="zh-CN" altLang="en-US" sz="3596" dirty="0">
                <a:solidFill>
                  <a:srgbClr val="1D1D1A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3863070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标题_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六边形 7">
            <a:extLst>
              <a:ext uri="{FF2B5EF4-FFF2-40B4-BE49-F238E27FC236}">
                <a16:creationId xmlns:a16="http://schemas.microsoft.com/office/drawing/2014/main" id="{915D22FF-C59E-4E24-A97D-EE71D4F78374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D92C66-97B6-A844-B883-C98DB502B2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0623" y="3054600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单击此处编辑章节标题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A9DB0D0-10E2-A93C-3456-7F5784D66B78}"/>
              </a:ext>
            </a:extLst>
          </p:cNvPr>
          <p:cNvSpPr txBox="1">
            <a:spLocks/>
          </p:cNvSpPr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4DB698-1414-D798-8092-30E4BAA62D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76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1ED22-B39A-A842-8BBB-B109D6342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目录页</a:t>
            </a:r>
            <a:r>
              <a:rPr kumimoji="1" lang="en-US" altLang="zh-CN" dirty="0"/>
              <a:t>_2</a:t>
            </a:r>
            <a:endParaRPr kumimoji="1" lang="zh-CN" altLang="en-US" dirty="0"/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11111AE2-6BCC-33A9-31F8-57A4FF785424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1049191" y="1766133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04606BC8-400D-ED7B-76B0-EAC101335A4F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049191" y="2078537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D8521214-146E-7A04-33B3-08908371CF07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1049191" y="3993824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</a:p>
        </p:txBody>
      </p:sp>
      <p:sp>
        <p:nvSpPr>
          <p:cNvPr id="22" name="文本占位符 3">
            <a:extLst>
              <a:ext uri="{FF2B5EF4-FFF2-40B4-BE49-F238E27FC236}">
                <a16:creationId xmlns:a16="http://schemas.microsoft.com/office/drawing/2014/main" id="{BF48E8D5-9034-0A75-1A37-C11D30FD8167}"/>
              </a:ext>
            </a:extLst>
          </p:cNvPr>
          <p:cNvSpPr>
            <a:spLocks noGrp="1"/>
          </p:cNvSpPr>
          <p:nvPr>
            <p:ph type="body" sz="half" idx="22" hasCustomPrompt="1"/>
          </p:nvPr>
        </p:nvSpPr>
        <p:spPr>
          <a:xfrm>
            <a:off x="1049191" y="4306228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62" name="文本占位符 3">
            <a:extLst>
              <a:ext uri="{FF2B5EF4-FFF2-40B4-BE49-F238E27FC236}">
                <a16:creationId xmlns:a16="http://schemas.microsoft.com/office/drawing/2014/main" id="{58ED5491-39E1-50EA-5E3D-B30F47F8755A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4946930" y="1767602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</a:p>
        </p:txBody>
      </p:sp>
      <p:sp>
        <p:nvSpPr>
          <p:cNvPr id="64" name="文本占位符 3">
            <a:extLst>
              <a:ext uri="{FF2B5EF4-FFF2-40B4-BE49-F238E27FC236}">
                <a16:creationId xmlns:a16="http://schemas.microsoft.com/office/drawing/2014/main" id="{4F622ECF-4F3D-9B18-BE44-19CCB98A7D6D}"/>
              </a:ext>
            </a:extLst>
          </p:cNvPr>
          <p:cNvSpPr>
            <a:spLocks noGrp="1"/>
          </p:cNvSpPr>
          <p:nvPr>
            <p:ph type="body" sz="half" idx="36" hasCustomPrompt="1"/>
          </p:nvPr>
        </p:nvSpPr>
        <p:spPr>
          <a:xfrm>
            <a:off x="4946930" y="2077202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66" name="文本占位符 3">
            <a:extLst>
              <a:ext uri="{FF2B5EF4-FFF2-40B4-BE49-F238E27FC236}">
                <a16:creationId xmlns:a16="http://schemas.microsoft.com/office/drawing/2014/main" id="{85A6A433-EE77-F2B4-CEB5-BBF0A6DFF4ED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4946930" y="3993826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</a:p>
        </p:txBody>
      </p:sp>
      <p:sp>
        <p:nvSpPr>
          <p:cNvPr id="67" name="文本占位符 3">
            <a:extLst>
              <a:ext uri="{FF2B5EF4-FFF2-40B4-BE49-F238E27FC236}">
                <a16:creationId xmlns:a16="http://schemas.microsoft.com/office/drawing/2014/main" id="{EB96CAE5-EBCE-E682-433A-ABB6177B31FD}"/>
              </a:ext>
            </a:extLst>
          </p:cNvPr>
          <p:cNvSpPr>
            <a:spLocks noGrp="1"/>
          </p:cNvSpPr>
          <p:nvPr>
            <p:ph type="body" sz="half" idx="38" hasCustomPrompt="1"/>
          </p:nvPr>
        </p:nvSpPr>
        <p:spPr>
          <a:xfrm>
            <a:off x="4946930" y="4306230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97F86EC-BB11-014E-9569-1D52FA7C91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8BA8C8D4-10CB-E74C-A218-E2D53AADA30E}"/>
              </a:ext>
            </a:extLst>
          </p:cNvPr>
          <p:cNvSpPr>
            <a:spLocks noGrp="1"/>
          </p:cNvSpPr>
          <p:nvPr>
            <p:ph type="body" sz="half" idx="39" hasCustomPrompt="1"/>
          </p:nvPr>
        </p:nvSpPr>
        <p:spPr>
          <a:xfrm>
            <a:off x="9013445" y="1767600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98A9343B-510B-C34B-8C43-0F87E2E82231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9013445" y="2077200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5" name="文本占位符 3">
            <a:extLst>
              <a:ext uri="{FF2B5EF4-FFF2-40B4-BE49-F238E27FC236}">
                <a16:creationId xmlns:a16="http://schemas.microsoft.com/office/drawing/2014/main" id="{8DA16E86-38DF-9D48-AABA-F51F3F4D79C9}"/>
              </a:ext>
            </a:extLst>
          </p:cNvPr>
          <p:cNvSpPr>
            <a:spLocks noGrp="1"/>
          </p:cNvSpPr>
          <p:nvPr>
            <p:ph type="body" sz="half" idx="41" hasCustomPrompt="1"/>
          </p:nvPr>
        </p:nvSpPr>
        <p:spPr>
          <a:xfrm>
            <a:off x="9013445" y="3993824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</a:p>
        </p:txBody>
      </p:sp>
      <p:sp>
        <p:nvSpPr>
          <p:cNvPr id="26" name="文本占位符 3">
            <a:extLst>
              <a:ext uri="{FF2B5EF4-FFF2-40B4-BE49-F238E27FC236}">
                <a16:creationId xmlns:a16="http://schemas.microsoft.com/office/drawing/2014/main" id="{2EFE56E9-1775-324F-89F7-A85684A76A52}"/>
              </a:ext>
            </a:extLst>
          </p:cNvPr>
          <p:cNvSpPr>
            <a:spLocks noGrp="1"/>
          </p:cNvSpPr>
          <p:nvPr>
            <p:ph type="body" sz="half" idx="42" hasCustomPrompt="1"/>
          </p:nvPr>
        </p:nvSpPr>
        <p:spPr>
          <a:xfrm>
            <a:off x="9013445" y="4306228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048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550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六边形 7">
            <a:extLst>
              <a:ext uri="{FF2B5EF4-FFF2-40B4-BE49-F238E27FC236}">
                <a16:creationId xmlns:a16="http://schemas.microsoft.com/office/drawing/2014/main" id="{915D22FF-C59E-4E24-A97D-EE71D4F78374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D92C66-97B6-A844-B883-C98DB502B2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0623" y="3054600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单击此处编辑章节标题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A9DB0D0-10E2-A93C-3456-7F5784D66B78}"/>
              </a:ext>
            </a:extLst>
          </p:cNvPr>
          <p:cNvSpPr txBox="1">
            <a:spLocks/>
          </p:cNvSpPr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4DB698-1414-D798-8092-30E4BAA62D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27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 userDrawn="1">
          <p15:clr>
            <a:srgbClr val="A4A3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蓝底">
    <p:bg>
      <p:bgPr>
        <a:gradFill>
          <a:gsLst>
            <a:gs pos="0">
              <a:srgbClr val="3165F3"/>
            </a:gs>
            <a:gs pos="100000">
              <a:srgbClr val="002FA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92C66-97B6-A844-B883-C98DB502B2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157" y="3054600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单击此处编辑章节标题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5F9644-E5B9-B20E-9298-0C36B8DEF3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4" name="六边形 3">
            <a:extLst>
              <a:ext uri="{FF2B5EF4-FFF2-40B4-BE49-F238E27FC236}">
                <a16:creationId xmlns:a16="http://schemas.microsoft.com/office/drawing/2014/main" id="{A8BD0578-72CF-BCFA-5E31-668F2518E2BD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40000" y="6472800"/>
            <a:ext cx="192096" cy="165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092C66F-436F-A7B3-5383-B0EE49A2E7F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446400" y="6372983"/>
            <a:ext cx="379156" cy="3651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600" b="0" i="0">
                <a:solidFill>
                  <a:srgbClr val="002FA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665EB1C3-3A1F-5444-83DA-CFB0D9AA77F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61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832EF9E-4894-6904-212B-EBCEFC3120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D91ED22-B39A-A842-8BBB-B109D6342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08B882-490F-144E-8AF4-0866009AA5C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60800" y="1065600"/>
            <a:ext cx="11282028" cy="28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0" i="0" baseline="0"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单击此处编辑副标题</a:t>
            </a: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8F52F4AF-64E1-5D4F-8107-A54C001C30AA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460793" y="1440844"/>
            <a:ext cx="11282028" cy="486788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正文内容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B51DBB72-9D19-CA9A-964C-5DB6477B20B2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A052F24-A617-98AB-093D-7D13A27DE6EF}"/>
              </a:ext>
            </a:extLst>
          </p:cNvPr>
          <p:cNvSpPr txBox="1">
            <a:spLocks/>
          </p:cNvSpPr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21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550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蓝底">
    <p:bg>
      <p:bgPr>
        <a:gradFill>
          <a:gsLst>
            <a:gs pos="0">
              <a:srgbClr val="3165F3"/>
            </a:gs>
            <a:gs pos="100000">
              <a:srgbClr val="002FA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6C8314B-828B-CDAF-07C5-34CB1A2F3C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8" name="六边形 7">
            <a:extLst>
              <a:ext uri="{FF2B5EF4-FFF2-40B4-BE49-F238E27FC236}">
                <a16:creationId xmlns:a16="http://schemas.microsoft.com/office/drawing/2014/main" id="{81DCD0C9-0454-8B1E-84B9-AF832B9F5EB0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40000" y="6472800"/>
            <a:ext cx="192096" cy="165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AA67A857-F526-73BA-FA26-B94C5512CE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446400" y="6372983"/>
            <a:ext cx="379156" cy="3651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600" b="0" i="0">
                <a:solidFill>
                  <a:srgbClr val="002FA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665EB1C3-3A1F-5444-83DA-CFB0D9AA77F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0B68589-EC1E-F30C-E7C1-D7EEC2995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2F8AA5AF-5B12-5AFB-2586-266C7B6C059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60800" y="1065600"/>
            <a:ext cx="11282028" cy="28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单击此处编辑副标题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2BC87F01-7F75-245F-5C25-FBC0D965B196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460793" y="1440000"/>
            <a:ext cx="11282028" cy="4867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正文内容</a:t>
            </a:r>
          </a:p>
        </p:txBody>
      </p:sp>
    </p:spTree>
    <p:extLst>
      <p:ext uri="{BB962C8B-B14F-4D97-AF65-F5344CB8AC3E}">
        <p14:creationId xmlns:p14="http://schemas.microsoft.com/office/powerpoint/2010/main" val="3008535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550" userDrawn="1">
          <p15:clr>
            <a:srgbClr val="A4A3A4"/>
          </p15:clr>
        </p15:guide>
        <p15:guide id="5" orient="horz" pos="663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带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7ED2E00-AC2E-D6DB-4554-66491CAB1F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  <p:sp>
        <p:nvSpPr>
          <p:cNvPr id="8" name="六边形 7">
            <a:extLst>
              <a:ext uri="{FF2B5EF4-FFF2-40B4-BE49-F238E27FC236}">
                <a16:creationId xmlns:a16="http://schemas.microsoft.com/office/drawing/2014/main" id="{BCADD38B-8A83-594B-826C-655E4046A6EF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C797629F-E09E-BE49-E352-3719E8870ABC}"/>
              </a:ext>
            </a:extLst>
          </p:cNvPr>
          <p:cNvSpPr txBox="1">
            <a:spLocks/>
          </p:cNvSpPr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4836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>
            <a:extLst>
              <a:ext uri="{FF2B5EF4-FFF2-40B4-BE49-F238E27FC236}">
                <a16:creationId xmlns:a16="http://schemas.microsoft.com/office/drawing/2014/main" id="{7E0E4024-3BFC-215E-1C8A-906DCFD7345B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21B17B6D-5E44-59ED-7C03-E40903D30867}"/>
              </a:ext>
            </a:extLst>
          </p:cNvPr>
          <p:cNvSpPr txBox="1">
            <a:spLocks/>
          </p:cNvSpPr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213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033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9" r:id="rId2"/>
    <p:sldLayoutId id="2147483670" r:id="rId3"/>
    <p:sldLayoutId id="2147483660" r:id="rId4"/>
    <p:sldLayoutId id="2147483662" r:id="rId5"/>
    <p:sldLayoutId id="2147483657" r:id="rId6"/>
    <p:sldLayoutId id="2147483661" r:id="rId7"/>
    <p:sldLayoutId id="2147483655" r:id="rId8"/>
    <p:sldLayoutId id="2147483671" r:id="rId9"/>
    <p:sldLayoutId id="214748366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347" userDrawn="1">
          <p15:clr>
            <a:srgbClr val="A4A3A4"/>
          </p15:clr>
        </p15:guide>
        <p15:guide id="3" pos="7333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947"/>
            <a:fld id="{A8887ADB-FF32-3546-A202-103F2EDE118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913947"/>
              <a:t>2024/11/15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947"/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947"/>
            <a:fld id="{1FB9F734-3CF9-9F45-A0E5-FA5FCB0FA5B5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913947"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30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xStyles>
    <p:titleStyle>
      <a:lvl1pPr algn="l" defTabSz="913860" rtl="0" eaLnBrk="1" latinLnBrk="0" hangingPunct="1">
        <a:lnSpc>
          <a:spcPct val="90000"/>
        </a:lnSpc>
        <a:spcBef>
          <a:spcPct val="0"/>
        </a:spcBef>
        <a:buNone/>
        <a:defRPr sz="43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66" indent="-228466" algn="l" defTabSz="91386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396" indent="-228466" algn="l" defTabSz="9138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327" indent="-228466" algn="l" defTabSz="9138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256" indent="-228466" algn="l" defTabSz="9138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187" indent="-228466" algn="l" defTabSz="9138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117" indent="-228466" algn="l" defTabSz="9138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048" indent="-228466" algn="l" defTabSz="9138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6979" indent="-228466" algn="l" defTabSz="9138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3908" indent="-228466" algn="l" defTabSz="91386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31" algn="l" defTabSz="9138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860" algn="l" defTabSz="9138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791" algn="l" defTabSz="9138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722" algn="l" defTabSz="9138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652" algn="l" defTabSz="9138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583" algn="l" defTabSz="9138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512" algn="l" defTabSz="9138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443" algn="l" defTabSz="91386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36969-DFFA-8171-3B5C-5AA45AAF99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基于鲲鹏</a:t>
            </a:r>
            <a:r>
              <a:rPr kumimoji="1" lang="en-US" altLang="zh-CN" dirty="0"/>
              <a:t>+openEuler</a:t>
            </a:r>
            <a:r>
              <a:rPr kumimoji="1" lang="zh-CN" altLang="en-US" dirty="0"/>
              <a:t>生态实现</a:t>
            </a:r>
            <a:r>
              <a:rPr kumimoji="1" lang="en-US" altLang="zh-CN" dirty="0"/>
              <a:t>Windows Web</a:t>
            </a:r>
            <a:r>
              <a:rPr kumimoji="1" lang="zh-CN" altLang="en-US" dirty="0"/>
              <a:t>应用迁移</a:t>
            </a:r>
          </a:p>
        </p:txBody>
      </p:sp>
    </p:spTree>
    <p:extLst>
      <p:ext uri="{BB962C8B-B14F-4D97-AF65-F5344CB8AC3E}">
        <p14:creationId xmlns:p14="http://schemas.microsoft.com/office/powerpoint/2010/main" val="851278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1">
            <a:extLst>
              <a:ext uri="{FF2B5EF4-FFF2-40B4-BE49-F238E27FC236}">
                <a16:creationId xmlns:a16="http://schemas.microsoft.com/office/drawing/2014/main" id="{C98FD654-7C52-4CC2-89FC-85E41929A058}"/>
              </a:ext>
            </a:extLst>
          </p:cNvPr>
          <p:cNvSpPr txBox="1">
            <a:spLocks/>
          </p:cNvSpPr>
          <p:nvPr/>
        </p:nvSpPr>
        <p:spPr>
          <a:xfrm>
            <a:off x="455599" y="279128"/>
            <a:ext cx="11750470" cy="58975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indent="0" defTabSz="914400">
              <a:lnSpc>
                <a:spcPct val="100000"/>
              </a:lnSpc>
              <a:spcBef>
                <a:spcPts val="0"/>
              </a:spcBef>
              <a:buFontTx/>
              <a:buNone/>
              <a:defRPr sz="2400" b="1" baseline="0">
                <a:solidFill>
                  <a:srgbClr val="C00000"/>
                </a:solidFill>
                <a:latin typeface="微软雅黑"/>
                <a:ea typeface="微软雅黑"/>
                <a:cs typeface="Arial" panose="020B0604020202020204" pitchFamily="34" charset="0"/>
              </a:defRPr>
            </a:lvl1pPr>
            <a:lvl2pPr marL="593662" indent="0" algn="ctr" defTabSz="914400">
              <a:lnSpc>
                <a:spcPct val="90000"/>
              </a:lnSpc>
              <a:spcBef>
                <a:spcPts val="500"/>
              </a:spcBef>
              <a:buFontTx/>
              <a:buNone/>
              <a:defRPr sz="259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87323" indent="0" algn="ctr" defTabSz="914400">
              <a:lnSpc>
                <a:spcPct val="90000"/>
              </a:lnSpc>
              <a:spcBef>
                <a:spcPts val="500"/>
              </a:spcBef>
              <a:buFontTx/>
              <a:buNone/>
              <a:defRPr sz="233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80986" indent="0" algn="ctr" defTabSz="914400">
              <a:lnSpc>
                <a:spcPct val="90000"/>
              </a:lnSpc>
              <a:spcBef>
                <a:spcPts val="500"/>
              </a:spcBef>
              <a:buFontTx/>
              <a:buNone/>
              <a:defRPr sz="2078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74648" indent="0" algn="ctr" defTabSz="914400">
              <a:lnSpc>
                <a:spcPct val="90000"/>
              </a:lnSpc>
              <a:spcBef>
                <a:spcPts val="500"/>
              </a:spcBef>
              <a:buFontTx/>
              <a:buNone/>
              <a:defRPr sz="2078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968309"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78"/>
            </a:lvl6pPr>
            <a:lvl7pPr marL="3561971"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78"/>
            </a:lvl7pPr>
            <a:lvl8pPr marL="4155634"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78"/>
            </a:lvl8pPr>
            <a:lvl9pPr marL="4749295"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78"/>
            </a:lvl9pPr>
          </a:lstStyle>
          <a:p>
            <a:pPr defTabSz="1186541">
              <a:lnSpc>
                <a:spcPts val="3427"/>
              </a:lnSpc>
              <a:defRPr/>
            </a:pPr>
            <a:r>
              <a:rPr lang="zh-CN" altLang="en-US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x2openEuler </a:t>
            </a:r>
            <a:r>
              <a:rPr lang="zh-CN" altLang="en-US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迁移方案，实现业务快速迁移</a:t>
            </a:r>
          </a:p>
        </p:txBody>
      </p:sp>
      <p:sp>
        <p:nvSpPr>
          <p:cNvPr id="4" name="矩形 3"/>
          <p:cNvSpPr/>
          <p:nvPr/>
        </p:nvSpPr>
        <p:spPr>
          <a:xfrm>
            <a:off x="525478" y="1255160"/>
            <a:ext cx="4060710" cy="315527"/>
          </a:xfrm>
          <a:prstGeom prst="rect">
            <a:avLst/>
          </a:prstGeom>
          <a:gradFill flip="none" rotWithShape="1">
            <a:gsLst>
              <a:gs pos="40000">
                <a:srgbClr val="666666">
                  <a:alpha val="0"/>
                </a:srgbClr>
              </a:gs>
              <a:gs pos="100000">
                <a:srgbClr val="666666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 w="3175" cap="flat" cmpd="sng" algn="ctr">
            <a:solidFill>
              <a:srgbClr val="FFFFFF">
                <a:lumMod val="7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anchor="ctr" anchorCtr="1"/>
          <a:lstStyle/>
          <a:p>
            <a:pPr algn="ctr" defTabSz="781250">
              <a:lnSpc>
                <a:spcPct val="120000"/>
              </a:lnSpc>
              <a:defRPr/>
            </a:pPr>
            <a:r>
              <a:rPr lang="en-US" altLang="zh-CN" sz="1398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LanTingHeiS-R-GB"/>
              </a:rPr>
              <a:t>Web</a:t>
            </a:r>
            <a:r>
              <a:rPr lang="zh-CN" altLang="en-US" sz="1398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LanTingHeiS-R-GB"/>
              </a:rPr>
              <a:t>应用迁移案例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846CF6-844E-4160-ADCC-F27B3B117B0F}"/>
              </a:ext>
            </a:extLst>
          </p:cNvPr>
          <p:cNvSpPr/>
          <p:nvPr/>
        </p:nvSpPr>
        <p:spPr>
          <a:xfrm>
            <a:off x="511966" y="2966031"/>
            <a:ext cx="4070045" cy="479285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defTabSz="913577">
              <a:defRPr/>
            </a:pPr>
            <a:r>
              <a:rPr lang="zh-CN" altLang="en-US" sz="105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</a:t>
            </a:r>
            <a:endParaRPr lang="en-US" altLang="zh-CN" sz="105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DB7EC37-5727-44C9-A8C9-520699C99CB1}"/>
              </a:ext>
            </a:extLst>
          </p:cNvPr>
          <p:cNvGrpSpPr/>
          <p:nvPr/>
        </p:nvGrpSpPr>
        <p:grpSpPr>
          <a:xfrm>
            <a:off x="509963" y="4749054"/>
            <a:ext cx="4078552" cy="618243"/>
            <a:chOff x="440615" y="5429238"/>
            <a:chExt cx="5520976" cy="44202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33E1AF1-AAC5-4A69-9E7E-427D48AC62E1}"/>
                </a:ext>
              </a:extLst>
            </p:cNvPr>
            <p:cNvSpPr/>
            <p:nvPr/>
          </p:nvSpPr>
          <p:spPr>
            <a:xfrm>
              <a:off x="440615" y="5429238"/>
              <a:ext cx="5520976" cy="442024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vert="horz" rtlCol="0" anchor="ctr"/>
            <a:lstStyle/>
            <a:p>
              <a:pPr defTabSz="913577">
                <a:defRPr/>
              </a:pPr>
              <a:r>
                <a:rPr lang="zh-CN" altLang="en-US" sz="105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</a:t>
              </a:r>
              <a:endParaRPr lang="en-US" altLang="zh-CN" sz="105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3577">
                <a:defRPr/>
              </a:pPr>
              <a:r>
                <a:rPr lang="zh-CN" altLang="en-US" sz="105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endParaRPr lang="en-US" altLang="zh-CN" sz="105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72557B4-99C2-4CBC-9527-14970F1676D9}"/>
                </a:ext>
              </a:extLst>
            </p:cNvPr>
            <p:cNvSpPr/>
            <p:nvPr/>
          </p:nvSpPr>
          <p:spPr>
            <a:xfrm>
              <a:off x="1127644" y="5525281"/>
              <a:ext cx="1815572" cy="289588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577"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r>
                <a:rPr lang="en-US" altLang="zh-CN" sz="1100" kern="0" dirty="0" err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indows</a:t>
              </a:r>
              <a:r>
                <a:rPr lang="en-US" altLang="zh-CN" sz="11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Server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F21A323-2C61-494C-B608-08908B37D70E}"/>
                </a:ext>
              </a:extLst>
            </p:cNvPr>
            <p:cNvSpPr/>
            <p:nvPr/>
          </p:nvSpPr>
          <p:spPr>
            <a:xfrm>
              <a:off x="3514364" y="5505370"/>
              <a:ext cx="2287305" cy="308915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577"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openEuler</a:t>
              </a:r>
              <a:r>
                <a:rPr lang="zh-CN" altLang="en-US" sz="11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</a:t>
              </a:r>
              <a:endParaRPr lang="en-US" altLang="zh-CN" sz="1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68B3000-7CFB-4996-AA34-8889CC9CFFC6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2943216" y="5659827"/>
              <a:ext cx="571149" cy="10248"/>
            </a:xfrm>
            <a:prstGeom prst="straightConnector1">
              <a:avLst/>
            </a:prstGeom>
            <a:solidFill>
              <a:srgbClr val="FFFFFF"/>
            </a:solidFill>
            <a:ln w="6350" cap="flat" cmpd="sng" algn="ctr">
              <a:solidFill>
                <a:srgbClr val="E9002F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B537DB1-3643-49E7-9A1C-DE134341A5A8}"/>
              </a:ext>
            </a:extLst>
          </p:cNvPr>
          <p:cNvGrpSpPr/>
          <p:nvPr/>
        </p:nvGrpSpPr>
        <p:grpSpPr>
          <a:xfrm>
            <a:off x="516143" y="5373034"/>
            <a:ext cx="4070045" cy="554570"/>
            <a:chOff x="440617" y="5924053"/>
            <a:chExt cx="5520975" cy="44202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0D1CFDC-71B2-4DB3-8DF5-480F3C03F442}"/>
                </a:ext>
              </a:extLst>
            </p:cNvPr>
            <p:cNvSpPr/>
            <p:nvPr/>
          </p:nvSpPr>
          <p:spPr>
            <a:xfrm>
              <a:off x="440617" y="5924053"/>
              <a:ext cx="5520975" cy="442024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vert="horz" rtlCol="0" anchor="ctr"/>
            <a:lstStyle/>
            <a:p>
              <a:pPr defTabSz="913577">
                <a:defRPr/>
              </a:pPr>
              <a:r>
                <a:rPr lang="zh-CN" altLang="en-US" sz="1050" b="1" kern="0" dirty="0">
                  <a:solidFill>
                    <a:srgbClr val="28282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硬件</a:t>
              </a:r>
              <a:endParaRPr lang="en-US" altLang="zh-CN" sz="1050" b="1" kern="0" dirty="0">
                <a:solidFill>
                  <a:srgbClr val="28282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3577">
                <a:defRPr/>
              </a:pPr>
              <a:r>
                <a:rPr lang="zh-CN" altLang="en-US" sz="1050" b="1" kern="0" dirty="0">
                  <a:solidFill>
                    <a:srgbClr val="28282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26D54E1-E68B-4F1B-9822-C8BEA2117113}"/>
                </a:ext>
              </a:extLst>
            </p:cNvPr>
            <p:cNvSpPr/>
            <p:nvPr/>
          </p:nvSpPr>
          <p:spPr>
            <a:xfrm>
              <a:off x="1127644" y="5994711"/>
              <a:ext cx="1812418" cy="304997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577"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x86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9FAE33F-6AEC-43FC-834A-35E9E6F412E5}"/>
                </a:ext>
              </a:extLst>
            </p:cNvPr>
            <p:cNvSpPr/>
            <p:nvPr/>
          </p:nvSpPr>
          <p:spPr>
            <a:xfrm>
              <a:off x="3514366" y="6003692"/>
              <a:ext cx="2292720" cy="303852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577">
                <a:defRPr/>
              </a:pPr>
              <a:r>
                <a:rPr lang="en-US" altLang="zh-CN" sz="11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Arm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A9B0A37-AC42-4F90-A525-F4BD98490902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>
              <a:off x="2940062" y="6147210"/>
              <a:ext cx="574304" cy="8408"/>
            </a:xfrm>
            <a:prstGeom prst="straightConnector1">
              <a:avLst/>
            </a:prstGeom>
            <a:solidFill>
              <a:srgbClr val="FFFFFF"/>
            </a:solidFill>
            <a:ln w="6350" cap="flat" cmpd="sng" algn="ctr">
              <a:solidFill>
                <a:srgbClr val="E9002F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AFCDA82B-AC94-4E9B-A9D9-88EA175BE7DD}"/>
              </a:ext>
            </a:extLst>
          </p:cNvPr>
          <p:cNvSpPr/>
          <p:nvPr/>
        </p:nvSpPr>
        <p:spPr>
          <a:xfrm>
            <a:off x="1033096" y="3076419"/>
            <a:ext cx="1325631" cy="245023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577">
              <a:defRPr/>
            </a:pPr>
            <a:r>
              <a:rPr lang="en-US" altLang="zh-CN" sz="1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.NET framework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D9CDDB1-4707-4657-89C6-738D623EF796}"/>
              </a:ext>
            </a:extLst>
          </p:cNvPr>
          <p:cNvSpPr/>
          <p:nvPr/>
        </p:nvSpPr>
        <p:spPr>
          <a:xfrm>
            <a:off x="2784082" y="3076892"/>
            <a:ext cx="1690185" cy="247235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577">
              <a:defRPr/>
            </a:pPr>
            <a:r>
              <a:rPr lang="en-US" altLang="zh-CN" sz="1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</a:t>
            </a: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5FFB1E1-045D-4268-A4FF-6E132D78ED9A}"/>
              </a:ext>
            </a:extLst>
          </p:cNvPr>
          <p:cNvSpPr/>
          <p:nvPr/>
        </p:nvSpPr>
        <p:spPr>
          <a:xfrm>
            <a:off x="516142" y="1705225"/>
            <a:ext cx="2004276" cy="328115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horz" rtlCol="0" anchor="b"/>
          <a:lstStyle/>
          <a:p>
            <a:pPr algn="ctr" defTabSz="913577">
              <a:defRPr/>
            </a:pPr>
            <a:r>
              <a:rPr lang="en-US" altLang="zh-CN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 WEB</a:t>
            </a:r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全栈</a:t>
            </a:r>
            <a:endParaRPr lang="en-US" altLang="zh-CN" sz="11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D53AD06-A969-4B3A-973C-FB49DF29B315}"/>
              </a:ext>
            </a:extLst>
          </p:cNvPr>
          <p:cNvSpPr/>
          <p:nvPr/>
        </p:nvSpPr>
        <p:spPr>
          <a:xfrm>
            <a:off x="2520418" y="1705225"/>
            <a:ext cx="2068097" cy="328115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horz" rtlCol="0" anchor="b"/>
          <a:lstStyle/>
          <a:p>
            <a:pPr algn="ctr" defTabSz="913577">
              <a:defRPr/>
            </a:pPr>
            <a:r>
              <a:rPr lang="en-US" altLang="zh-CN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openEuler WEB</a:t>
            </a:r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全栈</a:t>
            </a:r>
            <a:endParaRPr lang="en-US" altLang="zh-CN" sz="11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BAFD273-EB32-4639-A4E8-9BA4F62D3B2A}"/>
              </a:ext>
            </a:extLst>
          </p:cNvPr>
          <p:cNvSpPr/>
          <p:nvPr/>
        </p:nvSpPr>
        <p:spPr>
          <a:xfrm>
            <a:off x="511966" y="3443338"/>
            <a:ext cx="4070045" cy="1312437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eaVert" rtlCol="0" anchor="b"/>
          <a:lstStyle/>
          <a:p>
            <a:pPr algn="ctr" defTabSz="913577">
              <a:defRPr/>
            </a:pPr>
            <a:r>
              <a:rPr lang="zh-CN" altLang="en-US" sz="105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</a:t>
            </a:r>
            <a:r>
              <a:rPr lang="en-US" altLang="zh-CN" sz="105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5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105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52A193B-2DBA-4737-A9B0-8D4D1940E721}"/>
              </a:ext>
            </a:extLst>
          </p:cNvPr>
          <p:cNvSpPr/>
          <p:nvPr/>
        </p:nvSpPr>
        <p:spPr>
          <a:xfrm>
            <a:off x="1026781" y="3526590"/>
            <a:ext cx="1319127" cy="264848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577">
              <a:defRPr/>
            </a:pPr>
            <a:r>
              <a:rPr lang="en-US" altLang="zh-CN" sz="1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IIS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D40D7DA-B754-469D-8D33-016B6C134168}"/>
              </a:ext>
            </a:extLst>
          </p:cNvPr>
          <p:cNvSpPr/>
          <p:nvPr/>
        </p:nvSpPr>
        <p:spPr>
          <a:xfrm>
            <a:off x="1026782" y="3901935"/>
            <a:ext cx="1319125" cy="378186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577">
              <a:defRPr/>
            </a:pPr>
            <a:r>
              <a:rPr lang="en-US" altLang="zh-CN" sz="1100" kern="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SqlServer</a:t>
            </a:r>
            <a:endParaRPr lang="en-US" altLang="zh-CN" sz="1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3577">
              <a:defRPr/>
            </a:pPr>
            <a:r>
              <a:rPr lang="en-US" altLang="zh-CN" sz="1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80C0553-A3FB-46A8-8E71-2C99654C9CED}"/>
              </a:ext>
            </a:extLst>
          </p:cNvPr>
          <p:cNvSpPr/>
          <p:nvPr/>
        </p:nvSpPr>
        <p:spPr>
          <a:xfrm>
            <a:off x="2786264" y="3521468"/>
            <a:ext cx="1699806" cy="269973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577">
              <a:defRPr/>
            </a:pPr>
            <a:r>
              <a:rPr lang="en-US" altLang="zh-CN" sz="1100" kern="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altLang="zh-CN" sz="1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9902BA2-9877-4C33-A348-DCBA8CE4A37A}"/>
              </a:ext>
            </a:extLst>
          </p:cNvPr>
          <p:cNvSpPr/>
          <p:nvPr/>
        </p:nvSpPr>
        <p:spPr>
          <a:xfrm>
            <a:off x="2786265" y="3892906"/>
            <a:ext cx="1698830" cy="378940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577">
              <a:defRPr/>
            </a:pPr>
            <a:r>
              <a:rPr lang="zh-CN" altLang="en-US" sz="1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商业数据库</a:t>
            </a:r>
            <a:endParaRPr lang="en-US" altLang="zh-CN" sz="1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590DEF4-3D4D-4ACE-9D63-1E17620B68AB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2345908" y="3656455"/>
            <a:ext cx="440356" cy="2559"/>
          </a:xfrm>
          <a:prstGeom prst="straightConnector1">
            <a:avLst/>
          </a:prstGeom>
          <a:solidFill>
            <a:srgbClr val="FFFFFF"/>
          </a:solidFill>
          <a:ln w="6350" cap="flat" cmpd="sng" algn="ctr">
            <a:solidFill>
              <a:srgbClr val="E9002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D8644C7-B223-45F9-B2CD-C8B8F127FDC4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2345907" y="4082376"/>
            <a:ext cx="440358" cy="8652"/>
          </a:xfrm>
          <a:prstGeom prst="straightConnector1">
            <a:avLst/>
          </a:prstGeom>
          <a:solidFill>
            <a:srgbClr val="FFFFFF"/>
          </a:solidFill>
          <a:ln w="6350" cap="flat" cmpd="sng" algn="ctr">
            <a:solidFill>
              <a:srgbClr val="E9002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87D523B-E6FC-4ADE-B096-2D8FF2ADF20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2358727" y="3198931"/>
            <a:ext cx="425355" cy="1579"/>
          </a:xfrm>
          <a:prstGeom prst="straightConnector1">
            <a:avLst/>
          </a:prstGeom>
          <a:noFill/>
          <a:ln w="6350" cap="flat" cmpd="sng" algn="ctr">
            <a:solidFill>
              <a:srgbClr val="E9002F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DDE5762-15B2-41E8-8A46-93F538A05CDC}"/>
              </a:ext>
            </a:extLst>
          </p:cNvPr>
          <p:cNvSpPr/>
          <p:nvPr/>
        </p:nvSpPr>
        <p:spPr>
          <a:xfrm>
            <a:off x="511966" y="2033341"/>
            <a:ext cx="4069883" cy="930980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defTabSz="913577">
              <a:defRPr/>
            </a:pPr>
            <a:r>
              <a:rPr lang="en-US" altLang="zh-CN" sz="105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</a:p>
          <a:p>
            <a:pPr defTabSz="913577">
              <a:defRPr/>
            </a:pPr>
            <a:r>
              <a:rPr lang="zh-CN" altLang="en-US" sz="105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endParaRPr lang="en-US" altLang="zh-CN" sz="105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481CAC-55F7-4424-98D5-D2A584DE8DE1}"/>
              </a:ext>
            </a:extLst>
          </p:cNvPr>
          <p:cNvSpPr/>
          <p:nvPr/>
        </p:nvSpPr>
        <p:spPr>
          <a:xfrm>
            <a:off x="957691" y="2174464"/>
            <a:ext cx="2098263" cy="645784"/>
          </a:xfrm>
          <a:prstGeom prst="rect">
            <a:avLst/>
          </a:prstGeom>
          <a:noFill/>
          <a:ln w="635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368" tIns="45684" rIns="91368" bIns="456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746">
              <a:defRPr/>
            </a:pPr>
            <a:r>
              <a:rPr lang="en-US" altLang="zh-CN" sz="11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</a:p>
          <a:p>
            <a:pPr defTabSz="913746">
              <a:defRPr/>
            </a:pPr>
            <a:r>
              <a:rPr lang="zh-CN" altLang="en-US" sz="11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855CDA5-C416-40AC-ADE0-A7C84320DCC8}"/>
              </a:ext>
            </a:extLst>
          </p:cNvPr>
          <p:cNvSpPr/>
          <p:nvPr/>
        </p:nvSpPr>
        <p:spPr>
          <a:xfrm>
            <a:off x="1380385" y="2244477"/>
            <a:ext cx="469067" cy="488970"/>
          </a:xfrm>
          <a:prstGeom prst="rect">
            <a:avLst/>
          </a:prstGeom>
          <a:noFill/>
          <a:ln w="635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368" tIns="45684" rIns="91368" bIns="456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46">
              <a:defRPr/>
            </a:pPr>
            <a:r>
              <a:rPr lang="zh-CN" altLang="en-US" sz="11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管理中心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DFD7AEE-0CFE-41FF-A494-BE213B6049A8}"/>
              </a:ext>
            </a:extLst>
          </p:cNvPr>
          <p:cNvSpPr/>
          <p:nvPr/>
        </p:nvSpPr>
        <p:spPr>
          <a:xfrm>
            <a:off x="1889661" y="2242760"/>
            <a:ext cx="469067" cy="490684"/>
          </a:xfrm>
          <a:prstGeom prst="rect">
            <a:avLst/>
          </a:prstGeom>
          <a:noFill/>
          <a:ln w="635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368" tIns="45684" rIns="91368" bIns="456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46">
              <a:defRPr/>
            </a:pPr>
            <a:r>
              <a:rPr lang="zh-CN" altLang="en-US" sz="11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用户中心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21BF552-2762-4F5D-8B03-2F09A64D8350}"/>
              </a:ext>
            </a:extLst>
          </p:cNvPr>
          <p:cNvSpPr/>
          <p:nvPr/>
        </p:nvSpPr>
        <p:spPr>
          <a:xfrm>
            <a:off x="2925297" y="2249091"/>
            <a:ext cx="107531" cy="502710"/>
          </a:xfrm>
          <a:prstGeom prst="rect">
            <a:avLst/>
          </a:prstGeom>
          <a:noFill/>
          <a:ln w="635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368" tIns="45684" rIns="91368" bIns="456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6">
              <a:defRPr/>
            </a:pPr>
            <a:r>
              <a:rPr lang="en-US" altLang="zh-CN" sz="11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100" kern="0" dirty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DF1F187-E96D-4D6D-A237-6303211B00AF}"/>
              </a:ext>
            </a:extLst>
          </p:cNvPr>
          <p:cNvSpPr/>
          <p:nvPr/>
        </p:nvSpPr>
        <p:spPr>
          <a:xfrm flipH="1">
            <a:off x="4230676" y="2160865"/>
            <a:ext cx="293712" cy="654942"/>
          </a:xfrm>
          <a:prstGeom prst="rect">
            <a:avLst/>
          </a:prstGeom>
          <a:noFill/>
          <a:ln w="635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368" tIns="45684" rIns="91368" bIns="456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6">
              <a:defRPr/>
            </a:pPr>
            <a:r>
              <a:rPr lang="en-US" altLang="zh-CN" sz="11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100" kern="0" dirty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2F7553-E570-45E5-A947-731666B399B7}"/>
              </a:ext>
            </a:extLst>
          </p:cNvPr>
          <p:cNvSpPr/>
          <p:nvPr/>
        </p:nvSpPr>
        <p:spPr>
          <a:xfrm>
            <a:off x="3106698" y="2174434"/>
            <a:ext cx="1090243" cy="645784"/>
          </a:xfrm>
          <a:prstGeom prst="rect">
            <a:avLst/>
          </a:prstGeom>
          <a:noFill/>
          <a:ln w="635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368" tIns="45684" rIns="91368" bIns="456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746">
              <a:defRPr/>
            </a:pPr>
            <a:r>
              <a:rPr lang="en-US" altLang="zh-CN" sz="11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</a:p>
          <a:p>
            <a:pPr defTabSz="913746">
              <a:defRPr/>
            </a:pPr>
            <a:r>
              <a:rPr lang="zh-CN" altLang="en-US" sz="11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104444C-247F-4001-A402-0A8F902B22A9}"/>
              </a:ext>
            </a:extLst>
          </p:cNvPr>
          <p:cNvSpPr/>
          <p:nvPr/>
        </p:nvSpPr>
        <p:spPr>
          <a:xfrm>
            <a:off x="3529390" y="2242729"/>
            <a:ext cx="469067" cy="490684"/>
          </a:xfrm>
          <a:prstGeom prst="rect">
            <a:avLst/>
          </a:prstGeom>
          <a:noFill/>
          <a:ln w="635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368" tIns="45684" rIns="91368" bIns="456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46">
              <a:defRPr/>
            </a:pPr>
            <a:r>
              <a:rPr lang="zh-CN" altLang="en-US" sz="11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控制台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2F0FF42-29B2-4A44-9D39-E8018710AE48}"/>
              </a:ext>
            </a:extLst>
          </p:cNvPr>
          <p:cNvSpPr/>
          <p:nvPr/>
        </p:nvSpPr>
        <p:spPr>
          <a:xfrm>
            <a:off x="4038667" y="2242730"/>
            <a:ext cx="107531" cy="502710"/>
          </a:xfrm>
          <a:prstGeom prst="rect">
            <a:avLst/>
          </a:prstGeom>
          <a:noFill/>
          <a:ln w="635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368" tIns="45684" rIns="91368" bIns="456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6">
              <a:defRPr/>
            </a:pPr>
            <a:r>
              <a:rPr lang="en-US" altLang="zh-CN" sz="11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100" kern="0" dirty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E75FDD3-E811-4863-8BF6-3A34728D3495}"/>
              </a:ext>
            </a:extLst>
          </p:cNvPr>
          <p:cNvSpPr/>
          <p:nvPr/>
        </p:nvSpPr>
        <p:spPr>
          <a:xfrm>
            <a:off x="2401703" y="2244446"/>
            <a:ext cx="469067" cy="488970"/>
          </a:xfrm>
          <a:prstGeom prst="rect">
            <a:avLst/>
          </a:prstGeom>
          <a:noFill/>
          <a:ln w="635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368" tIns="45684" rIns="91368" bIns="456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46">
              <a:defRPr/>
            </a:pPr>
            <a:r>
              <a:rPr lang="zh-CN" altLang="en-US" sz="11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控制台</a:t>
            </a:r>
          </a:p>
        </p:txBody>
      </p:sp>
      <p:sp>
        <p:nvSpPr>
          <p:cNvPr id="40" name="矩形 62">
            <a:extLst>
              <a:ext uri="{FF2B5EF4-FFF2-40B4-BE49-F238E27FC236}">
                <a16:creationId xmlns:a16="http://schemas.microsoft.com/office/drawing/2014/main" id="{BFFAD2E4-E471-4C9F-89FE-86F4B7DDDE95}"/>
              </a:ext>
            </a:extLst>
          </p:cNvPr>
          <p:cNvSpPr/>
          <p:nvPr/>
        </p:nvSpPr>
        <p:spPr>
          <a:xfrm>
            <a:off x="6595230" y="1957395"/>
            <a:ext cx="358142" cy="406242"/>
          </a:xfrm>
          <a:prstGeom prst="line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254" tIns="7254" rIns="7254" bIns="7254" numCol="1" anchor="ctr">
            <a:spAutoFit/>
          </a:bodyPr>
          <a:lstStyle/>
          <a:p>
            <a:pPr algn="r" defTabSz="515897" hangingPunct="0">
              <a:lnSpc>
                <a:spcPct val="120000"/>
              </a:lnSpc>
              <a:defRPr sz="2400" spc="109"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endParaRPr lang="zh-CN" altLang="en-US" sz="600" kern="0" spc="35" dirty="0">
              <a:solidFill>
                <a:srgbClr val="666666"/>
              </a:solidFill>
              <a:latin typeface="FZLanTingHeiS-R-GB"/>
              <a:ea typeface="FZLanTingHeiS-R-GB"/>
              <a:cs typeface="FZLanTingHeiS-R-GB"/>
              <a:sym typeface="FZLanTingHeiS-R-GB"/>
            </a:endParaRPr>
          </a:p>
        </p:txBody>
      </p:sp>
      <p:sp>
        <p:nvSpPr>
          <p:cNvPr id="41" name="2X">
            <a:extLst>
              <a:ext uri="{FF2B5EF4-FFF2-40B4-BE49-F238E27FC236}">
                <a16:creationId xmlns:a16="http://schemas.microsoft.com/office/drawing/2014/main" id="{6328496F-93CF-4A7E-9B25-EFCF8FA5088F}"/>
              </a:ext>
            </a:extLst>
          </p:cNvPr>
          <p:cNvSpPr/>
          <p:nvPr/>
        </p:nvSpPr>
        <p:spPr>
          <a:xfrm>
            <a:off x="6669124" y="1692262"/>
            <a:ext cx="358142" cy="406242"/>
          </a:xfrm>
          <a:prstGeom prst="line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5046" tIns="15046" rIns="15046" bIns="15046" numCol="1" anchor="ctr">
            <a:spAutoFit/>
          </a:bodyPr>
          <a:lstStyle>
            <a:lvl1pPr defTabSz="1612582">
              <a:lnSpc>
                <a:spcPct val="100000"/>
              </a:lnSpc>
              <a:spcBef>
                <a:spcPts val="0"/>
              </a:spcBef>
              <a:defRPr sz="4200" b="1" spc="190">
                <a:solidFill>
                  <a:srgbClr val="C7000B"/>
                </a:solidFill>
                <a:latin typeface="Huawei Sans"/>
                <a:ea typeface="Huawei Sans"/>
                <a:cs typeface="Huawei Sans"/>
                <a:sym typeface="Huawei Sans"/>
              </a:defRPr>
            </a:lvl1pPr>
          </a:lstStyle>
          <a:p>
            <a:pPr marL="0" marR="0" lvl="0" indent="0" defTabSz="1611292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00" b="1" i="0" u="none" strike="noStrike" kern="0" cap="none" spc="19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Huawei Sans"/>
              <a:sym typeface="Huawei Sans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660082" y="2339227"/>
            <a:ext cx="1286862" cy="50763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11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系统信息收集</a:t>
            </a:r>
            <a:endParaRPr kumimoji="0" lang="en-US" altLang="zh-CN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381" marR="0" lvl="0" indent="-171381" defTabSz="91411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使用工具收集环境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业务源码信息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236665" y="2331743"/>
            <a:ext cx="1448879" cy="50763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11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方案制定</a:t>
            </a:r>
            <a:endParaRPr kumimoji="0" lang="en-US" altLang="zh-CN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381" marR="0" lvl="0" indent="-171381" defTabSz="91411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工具提供迁移方案经验，给出迁移指导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939609" y="2013802"/>
            <a:ext cx="1286862" cy="50763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11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业务适配</a:t>
            </a:r>
            <a:endParaRPr kumimoji="0" lang="en-US" altLang="zh-CN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381" marR="0" lvl="0" indent="-171381" defTabSz="91411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解决部分接口、配置等不兼容问题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939608" y="2554966"/>
            <a:ext cx="1286862" cy="50763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11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数据库迁移</a:t>
            </a:r>
            <a:endParaRPr kumimoji="0" lang="en-US" altLang="zh-CN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381" marR="0" lvl="0" indent="-171381" defTabSz="91411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使用数据库迁移工具辅助迁移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1" name="直接箭头连接符 50"/>
          <p:cNvCxnSpPr>
            <a:cxnSpLocks/>
            <a:stCxn id="47" idx="3"/>
            <a:endCxn id="48" idx="1"/>
          </p:cNvCxnSpPr>
          <p:nvPr/>
        </p:nvCxnSpPr>
        <p:spPr>
          <a:xfrm flipV="1">
            <a:off x="5946944" y="2585560"/>
            <a:ext cx="289721" cy="7483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2" name="直接箭头连接符 51"/>
          <p:cNvCxnSpPr>
            <a:cxnSpLocks/>
            <a:stCxn id="48" idx="3"/>
            <a:endCxn id="49" idx="1"/>
          </p:cNvCxnSpPr>
          <p:nvPr/>
        </p:nvCxnSpPr>
        <p:spPr>
          <a:xfrm flipV="1">
            <a:off x="7685544" y="2267618"/>
            <a:ext cx="254065" cy="31794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直接箭头连接符 52"/>
          <p:cNvCxnSpPr>
            <a:cxnSpLocks/>
            <a:stCxn id="48" idx="3"/>
            <a:endCxn id="50" idx="1"/>
          </p:cNvCxnSpPr>
          <p:nvPr/>
        </p:nvCxnSpPr>
        <p:spPr>
          <a:xfrm>
            <a:off x="7685544" y="2585560"/>
            <a:ext cx="254064" cy="223223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4" name="文本框 53"/>
          <p:cNvSpPr txBox="1"/>
          <p:nvPr/>
        </p:nvSpPr>
        <p:spPr>
          <a:xfrm>
            <a:off x="9433250" y="2330503"/>
            <a:ext cx="1286862" cy="50763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11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数据库语句适配</a:t>
            </a:r>
            <a:endParaRPr kumimoji="0" lang="en-US" altLang="zh-CN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381" marR="0" lvl="0" indent="-171381" defTabSz="91411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修改</a:t>
            </a:r>
            <a:r>
              <a:rPr kumimoji="0" lang="en-US" altLang="zh-CN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语句，修改数据库接口代码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5" name="直接箭头连接符 54"/>
          <p:cNvCxnSpPr>
            <a:cxnSpLocks/>
            <a:stCxn id="49" idx="3"/>
            <a:endCxn id="54" idx="1"/>
          </p:cNvCxnSpPr>
          <p:nvPr/>
        </p:nvCxnSpPr>
        <p:spPr>
          <a:xfrm>
            <a:off x="9226472" y="2267619"/>
            <a:ext cx="206778" cy="316701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直接箭头连接符 55"/>
          <p:cNvCxnSpPr>
            <a:cxnSpLocks/>
            <a:stCxn id="50" idx="3"/>
            <a:endCxn id="54" idx="1"/>
          </p:cNvCxnSpPr>
          <p:nvPr/>
        </p:nvCxnSpPr>
        <p:spPr>
          <a:xfrm flipV="1">
            <a:off x="9226470" y="2584320"/>
            <a:ext cx="206779" cy="224463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7" name="文本框 56"/>
          <p:cNvSpPr txBox="1"/>
          <p:nvPr/>
        </p:nvSpPr>
        <p:spPr>
          <a:xfrm>
            <a:off x="10954600" y="2326265"/>
            <a:ext cx="1122299" cy="507831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11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测试</a:t>
            </a:r>
            <a:r>
              <a:rPr kumimoji="0" lang="en-US" altLang="zh-CN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上线</a:t>
            </a:r>
            <a:endParaRPr kumimoji="0" lang="en-US" altLang="zh-CN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381" marR="0" lvl="0" indent="-171381" defTabSz="91411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功能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性能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长稳测试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8" name="直接箭头连接符 57"/>
          <p:cNvCxnSpPr>
            <a:cxnSpLocks/>
            <a:stCxn id="54" idx="3"/>
            <a:endCxn id="57" idx="1"/>
          </p:cNvCxnSpPr>
          <p:nvPr/>
        </p:nvCxnSpPr>
        <p:spPr>
          <a:xfrm flipV="1">
            <a:off x="10720112" y="2580181"/>
            <a:ext cx="234488" cy="4139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4663439" y="2093907"/>
            <a:ext cx="660117" cy="23074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defTabSz="914112"/>
            <a:r>
              <a:rPr lang="zh-CN" altLang="en-US" sz="9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迁移流程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52A193B-2DBA-4737-A9B0-8D4D1940E721}"/>
              </a:ext>
            </a:extLst>
          </p:cNvPr>
          <p:cNvSpPr/>
          <p:nvPr/>
        </p:nvSpPr>
        <p:spPr>
          <a:xfrm>
            <a:off x="1026781" y="4428326"/>
            <a:ext cx="1319127" cy="264848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577">
              <a:defRPr/>
            </a:pPr>
            <a:r>
              <a:rPr lang="en-US" altLang="zh-CN" sz="1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MSDTC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52A193B-2DBA-4737-A9B0-8D4D1940E721}"/>
              </a:ext>
            </a:extLst>
          </p:cNvPr>
          <p:cNvSpPr/>
          <p:nvPr/>
        </p:nvSpPr>
        <p:spPr>
          <a:xfrm>
            <a:off x="2787239" y="4430662"/>
            <a:ext cx="1698831" cy="264848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577">
              <a:defRPr/>
            </a:pPr>
            <a:r>
              <a:rPr lang="en-US" altLang="zh-CN" sz="1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OEDTC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D8644C7-B223-45F9-B2CD-C8B8F127FDC4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>
            <a:off x="2345908" y="4560750"/>
            <a:ext cx="441331" cy="2336"/>
          </a:xfrm>
          <a:prstGeom prst="straightConnector1">
            <a:avLst/>
          </a:prstGeom>
          <a:solidFill>
            <a:srgbClr val="FFFFFF"/>
          </a:solidFill>
          <a:ln w="6350" cap="flat" cmpd="sng" algn="ctr">
            <a:solidFill>
              <a:srgbClr val="E9002F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1F440EAC-0FC3-43F2-8F8A-43479FCCF584}"/>
              </a:ext>
            </a:extLst>
          </p:cNvPr>
          <p:cNvSpPr/>
          <p:nvPr/>
        </p:nvSpPr>
        <p:spPr>
          <a:xfrm>
            <a:off x="6145376" y="5008531"/>
            <a:ext cx="925894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544280">
              <a:lnSpc>
                <a:spcPct val="120000"/>
              </a:lnSpc>
            </a:pPr>
            <a:r>
              <a:rPr lang="zh-CN" altLang="en-US" sz="2800" b="1" spc="90" dirty="0">
                <a:gradFill flip="none" rotWithShape="1">
                  <a:gsLst>
                    <a:gs pos="0">
                      <a:srgbClr val="F58469"/>
                    </a:gs>
                    <a:gs pos="100000">
                      <a:srgbClr val="FFCE5C"/>
                    </a:gs>
                  </a:gsLst>
                  <a:lin ang="13500000" scaled="0"/>
                </a:gradFill>
                <a:latin typeface="Calibri" panose="020F0502020204030204"/>
              </a:rPr>
              <a:t>效率</a:t>
            </a:r>
          </a:p>
        </p:txBody>
      </p:sp>
      <p:sp>
        <p:nvSpPr>
          <p:cNvPr id="65" name="形状">
            <a:extLst>
              <a:ext uri="{FF2B5EF4-FFF2-40B4-BE49-F238E27FC236}">
                <a16:creationId xmlns:a16="http://schemas.microsoft.com/office/drawing/2014/main" id="{D4B015D4-1589-433F-85FC-20F8ABF9F878}"/>
              </a:ext>
            </a:extLst>
          </p:cNvPr>
          <p:cNvSpPr/>
          <p:nvPr/>
        </p:nvSpPr>
        <p:spPr>
          <a:xfrm>
            <a:off x="7016974" y="5146760"/>
            <a:ext cx="118200" cy="328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9" y="0"/>
                </a:moveTo>
                <a:lnTo>
                  <a:pt x="0" y="8938"/>
                </a:lnTo>
                <a:lnTo>
                  <a:pt x="7450" y="8938"/>
                </a:lnTo>
                <a:lnTo>
                  <a:pt x="7450" y="21600"/>
                </a:lnTo>
                <a:lnTo>
                  <a:pt x="14150" y="21600"/>
                </a:lnTo>
                <a:lnTo>
                  <a:pt x="14150" y="8938"/>
                </a:lnTo>
                <a:lnTo>
                  <a:pt x="21600" y="8938"/>
                </a:lnTo>
                <a:lnTo>
                  <a:pt x="10809" y="0"/>
                </a:lnTo>
                <a:close/>
              </a:path>
            </a:pathLst>
          </a:custGeom>
          <a:gradFill flip="none" rotWithShape="1">
            <a:gsLst>
              <a:gs pos="0">
                <a:srgbClr val="CD465A"/>
              </a:gs>
              <a:gs pos="100000">
                <a:srgbClr val="F4C06B"/>
              </a:gs>
            </a:gsLst>
            <a:path path="shape">
              <a:fillToRect l="69125" t="-5407" r="30874" b="105407"/>
            </a:path>
          </a:gradFill>
          <a:ln w="3175" cap="flat">
            <a:noFill/>
            <a:miter lim="400000"/>
          </a:ln>
          <a:effectLst/>
        </p:spPr>
        <p:txBody>
          <a:bodyPr wrap="square" lIns="35748" tIns="35748" rIns="35748" bIns="35748" numCol="1" anchor="ctr">
            <a:noAutofit/>
          </a:bodyPr>
          <a:lstStyle/>
          <a:p>
            <a:pPr defTabSz="580907">
              <a:defRPr sz="2000">
                <a:solidFill>
                  <a:srgbClr val="FFFFFF"/>
                </a:solidFill>
              </a:defRPr>
            </a:pPr>
            <a:endParaRPr sz="20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5D404A6-97D1-4324-B4AB-2D7B86C186E1}"/>
              </a:ext>
            </a:extLst>
          </p:cNvPr>
          <p:cNvSpPr txBox="1"/>
          <p:nvPr/>
        </p:nvSpPr>
        <p:spPr>
          <a:xfrm>
            <a:off x="5098313" y="5619827"/>
            <a:ext cx="318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zh-CN" altLang="en-US" sz="1400" dirty="0">
                <a:latin typeface="Calibri" panose="020F0502020204030204"/>
              </a:rPr>
              <a:t>端到端迁移效率</a:t>
            </a:r>
            <a:r>
              <a:rPr lang="en-US" altLang="zh-CN" sz="1400" dirty="0">
                <a:latin typeface="Calibri" panose="020F0502020204030204"/>
              </a:rPr>
              <a:t>3</a:t>
            </a:r>
            <a:r>
              <a:rPr lang="zh-CN" altLang="en-US" sz="1400" dirty="0">
                <a:latin typeface="Calibri" panose="020F0502020204030204"/>
              </a:rPr>
              <a:t>人月以上</a:t>
            </a:r>
            <a:r>
              <a:rPr lang="en-US" altLang="zh-CN" sz="1400" dirty="0">
                <a:latin typeface="Calibri" panose="020F0502020204030204"/>
              </a:rPr>
              <a:t>-&gt;3</a:t>
            </a:r>
            <a:r>
              <a:rPr lang="zh-CN" altLang="en-US" sz="1400" dirty="0">
                <a:latin typeface="Calibri" panose="020F0502020204030204"/>
              </a:rPr>
              <a:t>人周以下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773D3E5-9808-4576-934A-577B5B95246E}"/>
              </a:ext>
            </a:extLst>
          </p:cNvPr>
          <p:cNvSpPr/>
          <p:nvPr/>
        </p:nvSpPr>
        <p:spPr>
          <a:xfrm>
            <a:off x="9832840" y="5014125"/>
            <a:ext cx="925894" cy="5757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544280">
              <a:lnSpc>
                <a:spcPct val="120000"/>
              </a:lnSpc>
            </a:pPr>
            <a:r>
              <a:rPr lang="zh-CN" altLang="en-US" sz="2800" b="1" spc="90" dirty="0">
                <a:gradFill flip="none" rotWithShape="1">
                  <a:gsLst>
                    <a:gs pos="0">
                      <a:srgbClr val="F58469"/>
                    </a:gs>
                    <a:gs pos="100000">
                      <a:srgbClr val="FFCE5C"/>
                    </a:gs>
                  </a:gsLst>
                  <a:lin ang="13500000" scaled="0"/>
                </a:gradFill>
                <a:latin typeface="Calibri" panose="020F0502020204030204"/>
              </a:rPr>
              <a:t>性能</a:t>
            </a:r>
          </a:p>
        </p:txBody>
      </p:sp>
      <p:sp>
        <p:nvSpPr>
          <p:cNvPr id="68" name="形状">
            <a:extLst>
              <a:ext uri="{FF2B5EF4-FFF2-40B4-BE49-F238E27FC236}">
                <a16:creationId xmlns:a16="http://schemas.microsoft.com/office/drawing/2014/main" id="{1A64AF3A-9A35-4B61-A8F8-7961B4C4E6A8}"/>
              </a:ext>
            </a:extLst>
          </p:cNvPr>
          <p:cNvSpPr/>
          <p:nvPr/>
        </p:nvSpPr>
        <p:spPr>
          <a:xfrm>
            <a:off x="10704438" y="5152354"/>
            <a:ext cx="118200" cy="328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9" y="0"/>
                </a:moveTo>
                <a:lnTo>
                  <a:pt x="0" y="8938"/>
                </a:lnTo>
                <a:lnTo>
                  <a:pt x="7450" y="8938"/>
                </a:lnTo>
                <a:lnTo>
                  <a:pt x="7450" y="21600"/>
                </a:lnTo>
                <a:lnTo>
                  <a:pt x="14150" y="21600"/>
                </a:lnTo>
                <a:lnTo>
                  <a:pt x="14150" y="8938"/>
                </a:lnTo>
                <a:lnTo>
                  <a:pt x="21600" y="8938"/>
                </a:lnTo>
                <a:lnTo>
                  <a:pt x="10809" y="0"/>
                </a:lnTo>
                <a:close/>
              </a:path>
            </a:pathLst>
          </a:custGeom>
          <a:gradFill flip="none" rotWithShape="1">
            <a:gsLst>
              <a:gs pos="0">
                <a:srgbClr val="CD465A"/>
              </a:gs>
              <a:gs pos="100000">
                <a:srgbClr val="F4C06B"/>
              </a:gs>
            </a:gsLst>
            <a:path path="shape">
              <a:fillToRect l="69125" t="-5407" r="30874" b="105407"/>
            </a:path>
          </a:gradFill>
          <a:ln w="3175" cap="flat">
            <a:noFill/>
            <a:miter lim="400000"/>
          </a:ln>
          <a:effectLst/>
        </p:spPr>
        <p:txBody>
          <a:bodyPr wrap="square" lIns="35748" tIns="35748" rIns="35748" bIns="35748" numCol="1" anchor="ctr">
            <a:noAutofit/>
          </a:bodyPr>
          <a:lstStyle/>
          <a:p>
            <a:pPr defTabSz="580907">
              <a:defRPr sz="2000">
                <a:solidFill>
                  <a:srgbClr val="FFFFFF"/>
                </a:solidFill>
              </a:defRPr>
            </a:pPr>
            <a:endParaRPr sz="20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684487C-7E56-43B3-85F9-6DDC3352D6F5}"/>
              </a:ext>
            </a:extLst>
          </p:cNvPr>
          <p:cNvSpPr txBox="1"/>
          <p:nvPr/>
        </p:nvSpPr>
        <p:spPr>
          <a:xfrm>
            <a:off x="9385440" y="5625421"/>
            <a:ext cx="203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zh-CN" altLang="en-US" sz="1400" dirty="0">
                <a:latin typeface="Calibri" panose="020F0502020204030204"/>
              </a:rPr>
              <a:t>业务系统性能提升</a:t>
            </a:r>
            <a:r>
              <a:rPr lang="en-US" altLang="zh-CN" sz="1400" dirty="0">
                <a:latin typeface="Calibri" panose="020F0502020204030204"/>
              </a:rPr>
              <a:t>30%+</a:t>
            </a:r>
            <a:endParaRPr lang="zh-CN" altLang="en-US" sz="1400" dirty="0">
              <a:latin typeface="Calibri" panose="020F0502020204030204"/>
            </a:endParaRPr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7A6E97CC-2C05-44BB-96FE-867523F81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640" y="1285212"/>
            <a:ext cx="426712" cy="426712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58934929-ED9A-4DD3-9406-F757FE946A59}"/>
              </a:ext>
            </a:extLst>
          </p:cNvPr>
          <p:cNvSpPr txBox="1"/>
          <p:nvPr/>
        </p:nvSpPr>
        <p:spPr>
          <a:xfrm>
            <a:off x="7977783" y="1313902"/>
            <a:ext cx="145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dirty="0">
                <a:latin typeface="Calibri" panose="020F0502020204030204"/>
              </a:rPr>
              <a:t>x2openEuler</a:t>
            </a:r>
            <a:endParaRPr lang="zh-CN" altLang="en-US" dirty="0">
              <a:latin typeface="Calibri" panose="020F0502020204030204"/>
            </a:endParaRPr>
          </a:p>
        </p:txBody>
      </p:sp>
      <p:pic>
        <p:nvPicPr>
          <p:cNvPr id="1026" name="Picture 2" descr="C:\Users\f00676469\AppData\Roaming\eSpace_Desktop\UserData\f00676469\imagefiles\originalImgfiles\fullImage8d6e4cfaf5f9579aec3388ab92ead48da9498acd.png">
            <a:extLst>
              <a:ext uri="{FF2B5EF4-FFF2-40B4-BE49-F238E27FC236}">
                <a16:creationId xmlns:a16="http://schemas.microsoft.com/office/drawing/2014/main" id="{D4FA20B4-77C1-4BA8-A479-973E53CC6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28" y="3396329"/>
            <a:ext cx="3262255" cy="127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f00676469\AppData\Roaming\eSpace_Desktop\UserData\f00676469\imagefiles\originalImgfiles\fullImage40a84f5de8969c334ac54af9f1400e9605cd12ce.png">
            <a:extLst>
              <a:ext uri="{FF2B5EF4-FFF2-40B4-BE49-F238E27FC236}">
                <a16:creationId xmlns:a16="http://schemas.microsoft.com/office/drawing/2014/main" id="{68EE86EB-E0EC-4ACE-8488-A4C054DEE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897" y="3448570"/>
            <a:ext cx="3743688" cy="121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箭头: 右 83">
            <a:extLst>
              <a:ext uri="{FF2B5EF4-FFF2-40B4-BE49-F238E27FC236}">
                <a16:creationId xmlns:a16="http://schemas.microsoft.com/office/drawing/2014/main" id="{7BEB90B9-523F-4762-B36E-A588A0E67C64}"/>
              </a:ext>
            </a:extLst>
          </p:cNvPr>
          <p:cNvSpPr/>
          <p:nvPr/>
        </p:nvSpPr>
        <p:spPr>
          <a:xfrm>
            <a:off x="8053388" y="3926047"/>
            <a:ext cx="176212" cy="276777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55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A4ABC-6EDB-24A2-CF84-EF5D4BA13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、未来方向</a:t>
            </a:r>
          </a:p>
        </p:txBody>
      </p:sp>
    </p:spTree>
    <p:extLst>
      <p:ext uri="{BB962C8B-B14F-4D97-AF65-F5344CB8AC3E}">
        <p14:creationId xmlns:p14="http://schemas.microsoft.com/office/powerpoint/2010/main" val="1301139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FB19F1FE-C964-47CB-B041-D2FF337E3B2A}"/>
              </a:ext>
            </a:extLst>
          </p:cNvPr>
          <p:cNvSpPr txBox="1">
            <a:spLocks/>
          </p:cNvSpPr>
          <p:nvPr/>
        </p:nvSpPr>
        <p:spPr>
          <a:xfrm>
            <a:off x="452706" y="283607"/>
            <a:ext cx="10742565" cy="58998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indent="0" defTabSz="914400">
              <a:lnSpc>
                <a:spcPct val="100000"/>
              </a:lnSpc>
              <a:spcBef>
                <a:spcPts val="0"/>
              </a:spcBef>
              <a:buFontTx/>
              <a:buNone/>
              <a:defRPr sz="2400" b="1" baseline="0">
                <a:solidFill>
                  <a:srgbClr val="C00000"/>
                </a:solidFill>
                <a:latin typeface="微软雅黑"/>
                <a:ea typeface="微软雅黑"/>
                <a:cs typeface="Arial" panose="020B0604020202020204" pitchFamily="34" charset="0"/>
              </a:defRPr>
            </a:lvl1pPr>
            <a:lvl2pPr marL="593662" indent="0" algn="ctr" defTabSz="914400">
              <a:lnSpc>
                <a:spcPct val="90000"/>
              </a:lnSpc>
              <a:spcBef>
                <a:spcPts val="500"/>
              </a:spcBef>
              <a:buFontTx/>
              <a:buNone/>
              <a:defRPr sz="259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87323" indent="0" algn="ctr" defTabSz="914400">
              <a:lnSpc>
                <a:spcPct val="90000"/>
              </a:lnSpc>
              <a:spcBef>
                <a:spcPts val="500"/>
              </a:spcBef>
              <a:buFontTx/>
              <a:buNone/>
              <a:defRPr sz="233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80986" indent="0" algn="ctr" defTabSz="914400">
              <a:lnSpc>
                <a:spcPct val="90000"/>
              </a:lnSpc>
              <a:spcBef>
                <a:spcPts val="500"/>
              </a:spcBef>
              <a:buFontTx/>
              <a:buNone/>
              <a:defRPr sz="2078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74648" indent="0" algn="ctr" defTabSz="914400">
              <a:lnSpc>
                <a:spcPct val="90000"/>
              </a:lnSpc>
              <a:spcBef>
                <a:spcPts val="500"/>
              </a:spcBef>
              <a:buFontTx/>
              <a:buNone/>
              <a:defRPr sz="2078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968309"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78"/>
            </a:lvl6pPr>
            <a:lvl7pPr marL="3561971"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78"/>
            </a:lvl7pPr>
            <a:lvl8pPr marL="4155634"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78"/>
            </a:lvl8pPr>
            <a:lvl9pPr marL="4749295"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78"/>
            </a:lvl9pPr>
          </a:lstStyle>
          <a:p>
            <a:pPr defTabSz="1187016">
              <a:lnSpc>
                <a:spcPts val="3428"/>
              </a:lnSpc>
              <a:defRPr/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未来方向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从适配迁移走向原生开发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37283D-5B6D-44D8-A2E5-B88FC9C2BA65}"/>
              </a:ext>
            </a:extLst>
          </p:cNvPr>
          <p:cNvSpPr txBox="1"/>
          <p:nvPr/>
        </p:nvSpPr>
        <p:spPr>
          <a:xfrm>
            <a:off x="1183633" y="4284097"/>
            <a:ext cx="2880367" cy="1445332"/>
          </a:xfrm>
          <a:prstGeom prst="rect">
            <a:avLst/>
          </a:prstGeom>
          <a:noFill/>
          <a:ln>
            <a:solidFill>
              <a:srgbClr val="1D1D1A"/>
            </a:solidFill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78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①夯实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场景能力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marR="0" lvl="0" indent="-285750" defTabSz="914478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子场景提前适配，如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office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场景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marR="0" lvl="0" indent="-285750" defTabSz="914478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场景性能持续提升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5B3C09-D1F1-4FF3-ABC8-48071E371855}"/>
              </a:ext>
            </a:extLst>
          </p:cNvPr>
          <p:cNvSpPr txBox="1"/>
          <p:nvPr/>
        </p:nvSpPr>
        <p:spPr>
          <a:xfrm>
            <a:off x="4345958" y="3109596"/>
            <a:ext cx="3500084" cy="1085233"/>
          </a:xfrm>
          <a:prstGeom prst="rect">
            <a:avLst/>
          </a:prstGeom>
          <a:noFill/>
          <a:ln>
            <a:solidFill>
              <a:srgbClr val="1D1D1A"/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78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②扩充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迁移场景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marR="0" lvl="0" indent="-285750" defTabSz="914478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探索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wpf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C#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实现的客户端低成本迁移方法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FFF915-1530-419D-A596-65662720B04C}"/>
              </a:ext>
            </a:extLst>
          </p:cNvPr>
          <p:cNvSpPr txBox="1"/>
          <p:nvPr/>
        </p:nvSpPr>
        <p:spPr>
          <a:xfrm>
            <a:off x="8091434" y="1664264"/>
            <a:ext cx="3357615" cy="1445332"/>
          </a:xfrm>
          <a:prstGeom prst="rect">
            <a:avLst/>
          </a:prstGeom>
          <a:noFill/>
          <a:ln>
            <a:solidFill>
              <a:srgbClr val="1D1D1A"/>
            </a:solidFill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78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③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C#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技术栈的原生开发能力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marR="0" lvl="0" indent="-285750" defTabSz="914478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openEuler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evStation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开发桌面上，支持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C#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技术栈的开发，构建，调试和发布</a:t>
            </a:r>
          </a:p>
        </p:txBody>
      </p:sp>
      <p:cxnSp>
        <p:nvCxnSpPr>
          <p:cNvPr id="6" name="连接符: 肘形 19">
            <a:extLst>
              <a:ext uri="{FF2B5EF4-FFF2-40B4-BE49-F238E27FC236}">
                <a16:creationId xmlns:a16="http://schemas.microsoft.com/office/drawing/2014/main" id="{B2B47944-7968-4B3D-AC82-B3B961E1B3CC}"/>
              </a:ext>
            </a:extLst>
          </p:cNvPr>
          <p:cNvCxnSpPr>
            <a:cxnSpLocks/>
          </p:cNvCxnSpPr>
          <p:nvPr/>
        </p:nvCxnSpPr>
        <p:spPr>
          <a:xfrm flipV="1">
            <a:off x="1183633" y="4284097"/>
            <a:ext cx="5989327" cy="1556936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E9002F"/>
            </a:solidFill>
            <a:prstDash val="solid"/>
            <a:miter lim="800000"/>
          </a:ln>
          <a:effectLst/>
        </p:spPr>
      </p:cxnSp>
      <p:cxnSp>
        <p:nvCxnSpPr>
          <p:cNvPr id="7" name="连接符: 肘形 28">
            <a:extLst>
              <a:ext uri="{FF2B5EF4-FFF2-40B4-BE49-F238E27FC236}">
                <a16:creationId xmlns:a16="http://schemas.microsoft.com/office/drawing/2014/main" id="{324DBC71-AE72-47D2-889F-B395337DD6A6}"/>
              </a:ext>
            </a:extLst>
          </p:cNvPr>
          <p:cNvCxnSpPr>
            <a:cxnSpLocks/>
          </p:cNvCxnSpPr>
          <p:nvPr/>
        </p:nvCxnSpPr>
        <p:spPr>
          <a:xfrm flipV="1">
            <a:off x="5699760" y="3227457"/>
            <a:ext cx="5749289" cy="1056640"/>
          </a:xfrm>
          <a:prstGeom prst="bentConnector3">
            <a:avLst>
              <a:gd name="adj1" fmla="val 40722"/>
            </a:avLst>
          </a:prstGeom>
          <a:noFill/>
          <a:ln w="38100" cap="flat" cmpd="sng" algn="ctr">
            <a:solidFill>
              <a:srgbClr val="E9002F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643913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7332D-1CF4-D2E0-BC1E-C6285E74E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5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58225-A954-8393-BCCB-8413306F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006E97-D463-FDDB-EE17-27684D7932B7}"/>
              </a:ext>
            </a:extLst>
          </p:cNvPr>
          <p:cNvSpPr>
            <a:spLocks noGrp="1"/>
          </p:cNvSpPr>
          <p:nvPr>
            <p:ph type="body" sz="half" idx="34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、背景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1.1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软件场景分类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1.2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.NET Framework</a:t>
            </a:r>
            <a:r>
              <a:rPr kumimoji="1" lang="zh-CN" altLang="en-US" dirty="0"/>
              <a:t>业务迁移难点</a:t>
            </a:r>
            <a:endParaRPr kumimoji="1" lang="en-US" altLang="zh-CN" dirty="0"/>
          </a:p>
          <a:p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、迁移解决方案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2.1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Web</a:t>
            </a:r>
            <a:r>
              <a:rPr kumimoji="1" lang="zh-CN" altLang="en-US" dirty="0"/>
              <a:t>场景迁移解决方案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2.2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x2openEuler</a:t>
            </a:r>
            <a:r>
              <a:rPr kumimoji="1" lang="zh-CN" altLang="en-US" dirty="0"/>
              <a:t>工具辅助迁移</a:t>
            </a:r>
            <a:endParaRPr kumimoji="1" lang="en-US" altLang="zh-CN" dirty="0"/>
          </a:p>
          <a:p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、迁移效果</a:t>
            </a:r>
            <a:endParaRPr kumimoji="1" lang="en-US" altLang="zh-CN" dirty="0"/>
          </a:p>
          <a:p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、未来方向</a:t>
            </a:r>
          </a:p>
        </p:txBody>
      </p:sp>
    </p:spTree>
    <p:extLst>
      <p:ext uri="{BB962C8B-B14F-4D97-AF65-F5344CB8AC3E}">
        <p14:creationId xmlns:p14="http://schemas.microsoft.com/office/powerpoint/2010/main" val="16883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A4ABC-6EDB-24A2-CF84-EF5D4BA13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、背景</a:t>
            </a:r>
          </a:p>
        </p:txBody>
      </p:sp>
    </p:spTree>
    <p:extLst>
      <p:ext uri="{BB962C8B-B14F-4D97-AF65-F5344CB8AC3E}">
        <p14:creationId xmlns:p14="http://schemas.microsoft.com/office/powerpoint/2010/main" val="295548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副标题 1">
            <a:extLst>
              <a:ext uri="{FF2B5EF4-FFF2-40B4-BE49-F238E27FC236}">
                <a16:creationId xmlns:a16="http://schemas.microsoft.com/office/drawing/2014/main" id="{DE213B36-0DDD-4B08-B2EE-C917ABAAB08B}"/>
              </a:ext>
            </a:extLst>
          </p:cNvPr>
          <p:cNvSpPr txBox="1">
            <a:spLocks/>
          </p:cNvSpPr>
          <p:nvPr/>
        </p:nvSpPr>
        <p:spPr>
          <a:xfrm>
            <a:off x="630132" y="601167"/>
            <a:ext cx="11348521" cy="5545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1187016">
              <a:lnSpc>
                <a:spcPts val="3428"/>
              </a:lnSpc>
              <a:spcBef>
                <a:spcPts val="0"/>
              </a:spcBef>
              <a:buNone/>
              <a:defRPr/>
            </a:pPr>
            <a:r>
              <a:rPr lang="en-US" altLang="zh-CN" sz="2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Windows</a:t>
            </a:r>
            <a:r>
              <a:rPr lang="zh-CN" altLang="en-US" sz="2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软件场景分类</a:t>
            </a:r>
            <a:endParaRPr lang="zh-CN" altLang="zh-CN" sz="2400" b="1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60F7909C-0ED4-45E1-BBB1-299E471F0259}"/>
              </a:ext>
            </a:extLst>
          </p:cNvPr>
          <p:cNvGrpSpPr/>
          <p:nvPr/>
        </p:nvGrpSpPr>
        <p:grpSpPr>
          <a:xfrm>
            <a:off x="572152" y="1332197"/>
            <a:ext cx="10029981" cy="1458010"/>
            <a:chOff x="572152" y="1501099"/>
            <a:chExt cx="10029981" cy="1034545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500C1A89-3115-4DD7-AB03-5DFED041CC6A}"/>
                </a:ext>
              </a:extLst>
            </p:cNvPr>
            <p:cNvSpPr/>
            <p:nvPr/>
          </p:nvSpPr>
          <p:spPr>
            <a:xfrm>
              <a:off x="2287477" y="1930084"/>
              <a:ext cx="2948121" cy="211273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vert="horz" rtlCol="0" anchor="b"/>
            <a:lstStyle/>
            <a:p>
              <a:pPr algn="ctr" defTabSz="914218">
                <a:defRPr/>
              </a:pPr>
              <a:r>
                <a:rPr lang="en-US" altLang="zh-CN" sz="12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.NET</a:t>
              </a:r>
              <a:r>
                <a:rPr lang="zh-CN" altLang="en-US" sz="12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2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Framework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6E54DA6E-013C-416B-9718-65D1F99E8E6B}"/>
                </a:ext>
              </a:extLst>
            </p:cNvPr>
            <p:cNvSpPr/>
            <p:nvPr/>
          </p:nvSpPr>
          <p:spPr>
            <a:xfrm>
              <a:off x="2287477" y="1730363"/>
              <a:ext cx="488357" cy="201313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vert="horz" rtlCol="0" anchor="b"/>
            <a:lstStyle/>
            <a:p>
              <a:pPr algn="ctr" defTabSz="914218">
                <a:defRPr/>
              </a:pPr>
              <a:r>
                <a:rPr lang="en-US" altLang="zh-CN" sz="8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ASP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FF203409-D4CA-44C6-86D7-EEB2815816B8}"/>
                </a:ext>
              </a:extLst>
            </p:cNvPr>
            <p:cNvSpPr/>
            <p:nvPr/>
          </p:nvSpPr>
          <p:spPr>
            <a:xfrm>
              <a:off x="2772492" y="1720403"/>
              <a:ext cx="488358" cy="211273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vert="horz" rtlCol="0" anchor="b"/>
            <a:lstStyle/>
            <a:p>
              <a:pPr algn="ctr" defTabSz="914218">
                <a:defRPr/>
              </a:pPr>
              <a:r>
                <a:rPr lang="en-US" altLang="zh-CN" sz="800" b="1" kern="0" dirty="0" err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wpf</a:t>
              </a:r>
              <a:endParaRPr lang="en-US" altLang="zh-CN" sz="8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8AC5100D-A42F-4721-9E42-A3D4BB8FD43A}"/>
                </a:ext>
              </a:extLst>
            </p:cNvPr>
            <p:cNvSpPr/>
            <p:nvPr/>
          </p:nvSpPr>
          <p:spPr>
            <a:xfrm>
              <a:off x="3262034" y="1730363"/>
              <a:ext cx="488358" cy="201313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vert="horz" rtlCol="0" anchor="b"/>
            <a:lstStyle/>
            <a:p>
              <a:pPr algn="ctr" defTabSz="914218">
                <a:defRPr/>
              </a:pPr>
              <a:r>
                <a:rPr lang="en-US" altLang="zh-CN" sz="900" b="1" kern="0" dirty="0" err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wcf</a:t>
              </a:r>
              <a:endParaRPr lang="en-US" altLang="zh-CN" sz="9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46E438D-C107-4855-96A4-A4765E839D1A}"/>
                </a:ext>
              </a:extLst>
            </p:cNvPr>
            <p:cNvSpPr/>
            <p:nvPr/>
          </p:nvSpPr>
          <p:spPr>
            <a:xfrm>
              <a:off x="4758056" y="1727663"/>
              <a:ext cx="477293" cy="204014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vert="horz" rtlCol="0" anchor="b"/>
            <a:lstStyle/>
            <a:p>
              <a:pPr algn="ctr" defTabSz="914218">
                <a:defRPr/>
              </a:pPr>
              <a:r>
                <a:rPr lang="en-US" altLang="zh-CN" sz="10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5A885F62-8226-4439-A407-89585A3BB2B0}"/>
                </a:ext>
              </a:extLst>
            </p:cNvPr>
            <p:cNvSpPr/>
            <p:nvPr/>
          </p:nvSpPr>
          <p:spPr>
            <a:xfrm>
              <a:off x="1275946" y="1721362"/>
              <a:ext cx="1011531" cy="414059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vert="horz" rtlCol="0" anchor="ctr"/>
            <a:lstStyle/>
            <a:p>
              <a:pPr algn="ctr" defTabSz="914218">
                <a:defRPr/>
              </a:pPr>
              <a:r>
                <a:rPr lang="en-US" altLang="zh-CN" sz="10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.NET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D639904-E180-4E75-8486-0DE767AE772D}"/>
                </a:ext>
              </a:extLst>
            </p:cNvPr>
            <p:cNvSpPr/>
            <p:nvPr/>
          </p:nvSpPr>
          <p:spPr>
            <a:xfrm>
              <a:off x="5231455" y="1721362"/>
              <a:ext cx="1268086" cy="414059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vert="horz" rtlCol="0" anchor="ctr"/>
            <a:lstStyle/>
            <a:p>
              <a:pPr algn="ctr" defTabSz="914218">
                <a:defRPr/>
              </a:pPr>
              <a:r>
                <a:rPr lang="en-US" altLang="zh-CN" sz="12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win32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45388BE4-9B75-4FD5-A439-12C4E19B06BB}"/>
                </a:ext>
              </a:extLst>
            </p:cNvPr>
            <p:cNvSpPr/>
            <p:nvPr/>
          </p:nvSpPr>
          <p:spPr>
            <a:xfrm>
              <a:off x="6496381" y="1721362"/>
              <a:ext cx="1268086" cy="414059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vert="horz" rtlCol="0" anchor="ctr"/>
            <a:lstStyle/>
            <a:p>
              <a:pPr algn="ctr" defTabSz="914218">
                <a:defRPr/>
              </a:pPr>
              <a:r>
                <a:rPr lang="en-US" altLang="zh-CN" sz="12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MFC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285F071-39F9-4897-9796-4D1F58A11770}"/>
                </a:ext>
              </a:extLst>
            </p:cNvPr>
            <p:cNvSpPr/>
            <p:nvPr/>
          </p:nvSpPr>
          <p:spPr>
            <a:xfrm>
              <a:off x="572152" y="1721362"/>
              <a:ext cx="360249" cy="414059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vert="eaVert" rtlCol="0" anchor="ctr"/>
            <a:lstStyle/>
            <a:p>
              <a:pPr algn="ctr" defTabSz="914218">
                <a:defRPr/>
              </a:pPr>
              <a:r>
                <a:rPr lang="en-US" altLang="zh-CN" sz="12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IIS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94ADE92A-4178-4BE1-9E01-902E907D13D6}"/>
                </a:ext>
              </a:extLst>
            </p:cNvPr>
            <p:cNvSpPr/>
            <p:nvPr/>
          </p:nvSpPr>
          <p:spPr>
            <a:xfrm>
              <a:off x="927458" y="1721651"/>
              <a:ext cx="347828" cy="414059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vert="eaVert" rtlCol="0" anchor="ctr"/>
            <a:lstStyle/>
            <a:p>
              <a:pPr algn="ctr" defTabSz="914218">
                <a:defRPr/>
              </a:pPr>
              <a:r>
                <a:rPr lang="en-US" altLang="zh-CN" sz="12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0C3A4E43-4767-4D28-B070-356975C31454}"/>
                </a:ext>
              </a:extLst>
            </p:cNvPr>
            <p:cNvSpPr/>
            <p:nvPr/>
          </p:nvSpPr>
          <p:spPr>
            <a:xfrm>
              <a:off x="7764464" y="1721362"/>
              <a:ext cx="1268086" cy="414059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vert="horz" rtlCol="0" anchor="ctr"/>
            <a:lstStyle/>
            <a:p>
              <a:pPr algn="ctr" defTabSz="914218">
                <a:defRPr/>
              </a:pPr>
              <a:r>
                <a:rPr lang="en-US" altLang="zh-CN" sz="12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JDK</a:t>
              </a: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507DAD6-9439-4B22-AD14-9157D56E7C15}"/>
                </a:ext>
              </a:extLst>
            </p:cNvPr>
            <p:cNvSpPr/>
            <p:nvPr/>
          </p:nvSpPr>
          <p:spPr>
            <a:xfrm>
              <a:off x="9032585" y="1721362"/>
              <a:ext cx="1268086" cy="414059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vert="horz" rtlCol="0" anchor="ctr"/>
            <a:lstStyle/>
            <a:p>
              <a:pPr algn="ctr" defTabSz="914218">
                <a:defRPr/>
              </a:pPr>
              <a:r>
                <a:rPr lang="en-US" altLang="zh-CN" sz="12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2BFA00B8-46C0-4A3D-BD6C-D32B85987D24}"/>
                </a:ext>
              </a:extLst>
            </p:cNvPr>
            <p:cNvSpPr/>
            <p:nvPr/>
          </p:nvSpPr>
          <p:spPr>
            <a:xfrm>
              <a:off x="572152" y="1501099"/>
              <a:ext cx="10029981" cy="226133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vert="horz" rtlCol="0" anchor="b"/>
            <a:lstStyle/>
            <a:p>
              <a:pPr algn="ctr" defTabSz="914218">
                <a:defRPr/>
              </a:pPr>
              <a:r>
                <a:rPr lang="en-US" altLang="zh-CN" sz="12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Windows </a:t>
              </a:r>
              <a:r>
                <a:rPr lang="zh-CN" altLang="en-US" sz="12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</a:t>
              </a:r>
              <a:endParaRPr lang="en-US" altLang="zh-CN" sz="12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6F3654B3-6D25-430E-8600-DC34BCC8457A}"/>
                </a:ext>
              </a:extLst>
            </p:cNvPr>
            <p:cNvSpPr/>
            <p:nvPr/>
          </p:nvSpPr>
          <p:spPr>
            <a:xfrm>
              <a:off x="572152" y="2342909"/>
              <a:ext cx="10029981" cy="192735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vert="horz" rtlCol="0" anchor="b"/>
            <a:lstStyle/>
            <a:p>
              <a:pPr algn="ctr" defTabSz="914218">
                <a:defRPr/>
              </a:pPr>
              <a:r>
                <a:rPr lang="en-US" altLang="zh-CN" sz="12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x86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7FCCA975-2D64-4D7B-8AE2-A5B87659A40E}"/>
                </a:ext>
              </a:extLst>
            </p:cNvPr>
            <p:cNvSpPr/>
            <p:nvPr/>
          </p:nvSpPr>
          <p:spPr>
            <a:xfrm>
              <a:off x="572152" y="2135710"/>
              <a:ext cx="10029981" cy="211273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vert="horz" rtlCol="0" anchor="b"/>
            <a:lstStyle/>
            <a:p>
              <a:pPr algn="ctr" defTabSz="914218">
                <a:defRPr/>
              </a:pPr>
              <a:r>
                <a:rPr lang="en-US" altLang="zh-CN" sz="12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Windows</a:t>
              </a: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83602EA-371F-4974-8B23-D9670B892415}"/>
                </a:ext>
              </a:extLst>
            </p:cNvPr>
            <p:cNvSpPr/>
            <p:nvPr/>
          </p:nvSpPr>
          <p:spPr>
            <a:xfrm>
              <a:off x="10301138" y="1730363"/>
              <a:ext cx="300993" cy="405347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vert="eaVert" rtlCol="0" anchor="ctr"/>
            <a:lstStyle/>
            <a:p>
              <a:pPr algn="ctr" defTabSz="914218">
                <a:defRPr/>
              </a:pPr>
              <a:r>
                <a:rPr lang="en-US" altLang="zh-CN" sz="10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F80117BC-CC63-4628-9593-0658B406F07A}"/>
                </a:ext>
              </a:extLst>
            </p:cNvPr>
            <p:cNvSpPr/>
            <p:nvPr/>
          </p:nvSpPr>
          <p:spPr>
            <a:xfrm>
              <a:off x="3744306" y="1730363"/>
              <a:ext cx="1013750" cy="201313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vert="horz" rtlCol="0" anchor="b"/>
            <a:lstStyle/>
            <a:p>
              <a:pPr algn="ctr" defTabSz="914218">
                <a:defRPr/>
              </a:pPr>
              <a:r>
                <a:rPr lang="en-US" altLang="zh-CN" sz="900" b="1" kern="0" dirty="0" err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winform</a:t>
              </a:r>
              <a:endParaRPr lang="en-US" altLang="zh-CN" sz="9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0" name="文本框 79">
            <a:extLst>
              <a:ext uri="{FF2B5EF4-FFF2-40B4-BE49-F238E27FC236}">
                <a16:creationId xmlns:a16="http://schemas.microsoft.com/office/drawing/2014/main" id="{86295F05-6B7B-4CAC-AC6F-BA3747BC3314}"/>
              </a:ext>
            </a:extLst>
          </p:cNvPr>
          <p:cNvSpPr txBox="1"/>
          <p:nvPr/>
        </p:nvSpPr>
        <p:spPr>
          <a:xfrm>
            <a:off x="572153" y="3260098"/>
            <a:ext cx="8013047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defTabSz="914478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语言相关</a:t>
            </a:r>
            <a:endParaRPr kumimoji="1"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40" lvl="1" indent="-342900" defTabSz="914478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C#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.NET Framework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）：存量的主要场景，主要使用</a:t>
            </a: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ASP WEB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框架，不支持</a:t>
            </a: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</a:p>
          <a:p>
            <a:pPr marL="800140" lvl="1" indent="-342900" defTabSz="914478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C#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.NET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）：少量较新的场景，大部分特性原生支持鲲鹏</a:t>
            </a: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+openEuler</a:t>
            </a:r>
          </a:p>
          <a:p>
            <a:pPr marL="800140" lvl="1" indent="-342900" defTabSz="914478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：天然跨平台</a:t>
            </a:r>
            <a:endParaRPr kumimoji="1"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40" lvl="1" indent="-342900" defTabSz="914478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C/C++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：系统接口差异，需要适配</a:t>
            </a:r>
            <a:endParaRPr kumimoji="1"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defTabSz="914478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组件相关</a:t>
            </a:r>
            <a:endParaRPr kumimoji="1"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40" lvl="1" indent="-342900" defTabSz="914478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IIS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服务器，</a:t>
            </a: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特有，需要替换</a:t>
            </a:r>
            <a:endParaRPr kumimoji="1"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40" lvl="1" indent="-342900" defTabSz="914478">
              <a:buFont typeface="Arial" panose="020B0604020202020204" pitchFamily="34" charset="0"/>
              <a:buChar char="•"/>
            </a:pPr>
            <a:r>
              <a:rPr kumimoji="1" lang="en-US" altLang="zh-CN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SQLServer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：数据库，</a:t>
            </a: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windows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特有，需要替换</a:t>
            </a:r>
            <a:endParaRPr kumimoji="1"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40" lvl="1" indent="-342900" defTabSz="914478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其它中间件服务：通信、微服务、分布式服务等，</a:t>
            </a: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windows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特有，需要替换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FB49E05-85D4-40A2-A38A-316BD900B47B}"/>
              </a:ext>
            </a:extLst>
          </p:cNvPr>
          <p:cNvSpPr/>
          <p:nvPr/>
        </p:nvSpPr>
        <p:spPr>
          <a:xfrm>
            <a:off x="537676" y="279020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78"/>
            <a:r>
              <a:rPr kumimoji="1"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迁移分析</a:t>
            </a:r>
            <a:endParaRPr kumimoji="1" lang="en-US" altLang="zh-CN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5748397-A82E-4326-AAEC-876CCC6EE41A}"/>
              </a:ext>
            </a:extLst>
          </p:cNvPr>
          <p:cNvSpPr/>
          <p:nvPr/>
        </p:nvSpPr>
        <p:spPr>
          <a:xfrm>
            <a:off x="537676" y="5299649"/>
            <a:ext cx="109733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78"/>
            <a:r>
              <a:rPr kumimoji="1"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  <a:r>
              <a:rPr kumimoji="1" lang="zh-CN" altLang="en-US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kumimoji="1" lang="en-US" altLang="zh-CN" sz="14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defTabSz="914478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.NET Framework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 Server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的主要场景，其中</a:t>
            </a:r>
            <a:r>
              <a:rPr kumimoji="1" lang="en-US" altLang="zh-CN" sz="1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.NET Framework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占比约</a:t>
            </a: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11%+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，但</a:t>
            </a:r>
            <a:r>
              <a:rPr kumimoji="1" lang="zh-CN" altLang="en-US" sz="1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迁移成本是最高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一般重构需要</a:t>
            </a: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人月</a:t>
            </a: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+)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，前期无迁移方案，</a:t>
            </a:r>
            <a:r>
              <a:rPr kumimoji="1" lang="zh-CN" altLang="en-US" sz="1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降低迁移成本是用户核心诉求</a:t>
            </a:r>
            <a:endParaRPr kumimoji="1" lang="en-US" altLang="zh-CN" sz="1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036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副标题 1">
            <a:extLst>
              <a:ext uri="{FF2B5EF4-FFF2-40B4-BE49-F238E27FC236}">
                <a16:creationId xmlns:a16="http://schemas.microsoft.com/office/drawing/2014/main" id="{DE213B36-0DDD-4B08-B2EE-C917ABAAB08B}"/>
              </a:ext>
            </a:extLst>
          </p:cNvPr>
          <p:cNvSpPr txBox="1">
            <a:spLocks/>
          </p:cNvSpPr>
          <p:nvPr/>
        </p:nvSpPr>
        <p:spPr>
          <a:xfrm>
            <a:off x="630132" y="601167"/>
            <a:ext cx="11348521" cy="5545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1187016">
              <a:lnSpc>
                <a:spcPts val="3428"/>
              </a:lnSpc>
              <a:spcBef>
                <a:spcPts val="0"/>
              </a:spcBef>
              <a:buNone/>
              <a:defRPr/>
            </a:pPr>
            <a:r>
              <a:rPr lang="en-US" altLang="zh-CN" sz="2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.NET Framework</a:t>
            </a:r>
            <a:r>
              <a:rPr lang="zh-CN" altLang="en-US" sz="2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业务迁移难点</a:t>
            </a:r>
            <a:endParaRPr lang="zh-CN" altLang="zh-CN" sz="2400" b="1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F01A899-F4A6-4DC0-A183-69CBFDFE00B5}"/>
              </a:ext>
            </a:extLst>
          </p:cNvPr>
          <p:cNvSpPr/>
          <p:nvPr/>
        </p:nvSpPr>
        <p:spPr>
          <a:xfrm>
            <a:off x="661719" y="2184153"/>
            <a:ext cx="6236434" cy="1306983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eaVert" rtlCol="0" anchor="b"/>
          <a:lstStyle/>
          <a:p>
            <a:pPr algn="ctr" defTabSz="914309">
              <a:defRPr/>
            </a:pPr>
            <a:r>
              <a:rPr lang="en-US" altLang="zh-CN" sz="12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.NET Framework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DA19D1C-2990-40EA-B2E0-135D0A71D92C}"/>
              </a:ext>
            </a:extLst>
          </p:cNvPr>
          <p:cNvSpPr/>
          <p:nvPr/>
        </p:nvSpPr>
        <p:spPr>
          <a:xfrm>
            <a:off x="661719" y="1696216"/>
            <a:ext cx="6236434" cy="372520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algn="ctr" defTabSz="914309">
              <a:defRPr/>
            </a:pPr>
            <a:r>
              <a:rPr lang="zh-CN" altLang="en-US" sz="12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业务系统</a:t>
            </a:r>
            <a:endParaRPr lang="en-US" altLang="zh-CN" sz="12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9EBBC55-3B4D-4B09-B1F2-6BFBDA04AC76}"/>
              </a:ext>
            </a:extLst>
          </p:cNvPr>
          <p:cNvSpPr/>
          <p:nvPr/>
        </p:nvSpPr>
        <p:spPr>
          <a:xfrm>
            <a:off x="661719" y="4057848"/>
            <a:ext cx="6236434" cy="52806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defTabSz="914309">
              <a:defRPr/>
            </a:pPr>
            <a:r>
              <a:rPr lang="en-US" altLang="zh-CN" sz="12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</a:p>
          <a:p>
            <a:pPr defTabSz="914309">
              <a:defRPr/>
            </a:pPr>
            <a:r>
              <a:rPr lang="zh-CN" altLang="en-US" sz="12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endParaRPr lang="en-US" altLang="zh-CN" sz="12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01DE388-37F0-44F0-BA65-97E2FE294ECF}"/>
              </a:ext>
            </a:extLst>
          </p:cNvPr>
          <p:cNvSpPr/>
          <p:nvPr/>
        </p:nvSpPr>
        <p:spPr>
          <a:xfrm>
            <a:off x="1108759" y="2373792"/>
            <a:ext cx="1580596" cy="907383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 defTabSz="914309">
              <a:defRPr/>
            </a:pPr>
            <a:r>
              <a:rPr lang="en-US" altLang="zh-CN" sz="12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A3E547A-9271-453C-B8B7-ECE5017D998A}"/>
              </a:ext>
            </a:extLst>
          </p:cNvPr>
          <p:cNvSpPr/>
          <p:nvPr/>
        </p:nvSpPr>
        <p:spPr>
          <a:xfrm>
            <a:off x="1210359" y="2666932"/>
            <a:ext cx="595076" cy="50756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algn="ctr" defTabSz="914309">
              <a:defRPr/>
            </a:pPr>
            <a:r>
              <a:rPr lang="en-US" altLang="zh-CN" sz="12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045254D-FCAD-4DBD-91ED-4B26A143DD31}"/>
              </a:ext>
            </a:extLst>
          </p:cNvPr>
          <p:cNvSpPr/>
          <p:nvPr/>
        </p:nvSpPr>
        <p:spPr>
          <a:xfrm>
            <a:off x="1907035" y="2666931"/>
            <a:ext cx="595076" cy="507782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 defTabSz="914309">
              <a:defRPr/>
            </a:pPr>
            <a:r>
              <a:rPr lang="en-US" altLang="zh-CN" sz="12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webform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9359DE6-1FE9-4247-A03A-94A40F6C0D30}"/>
              </a:ext>
            </a:extLst>
          </p:cNvPr>
          <p:cNvSpPr/>
          <p:nvPr/>
        </p:nvSpPr>
        <p:spPr>
          <a:xfrm>
            <a:off x="2790955" y="2373791"/>
            <a:ext cx="1580596" cy="907383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 defTabSz="914309">
              <a:defRPr/>
            </a:pPr>
            <a:r>
              <a:rPr lang="zh-CN" altLang="en-US" sz="12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基础库</a:t>
            </a:r>
            <a:endParaRPr lang="en-US" altLang="zh-CN" sz="12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900A20F-88C0-4AD3-A59A-34480E6C7144}"/>
              </a:ext>
            </a:extLst>
          </p:cNvPr>
          <p:cNvSpPr/>
          <p:nvPr/>
        </p:nvSpPr>
        <p:spPr>
          <a:xfrm>
            <a:off x="2910155" y="2648725"/>
            <a:ext cx="595076" cy="50756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algn="ctr" defTabSz="914309">
              <a:defRPr/>
            </a:pPr>
            <a:r>
              <a:rPr lang="zh-CN" altLang="en-US" sz="12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序列化</a:t>
            </a:r>
            <a:endParaRPr lang="en-US" altLang="zh-CN" sz="12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E26086F-5DF9-48F6-84F9-E84E9AF8928B}"/>
              </a:ext>
            </a:extLst>
          </p:cNvPr>
          <p:cNvSpPr/>
          <p:nvPr/>
        </p:nvSpPr>
        <p:spPr>
          <a:xfrm>
            <a:off x="3629871" y="2648726"/>
            <a:ext cx="595076" cy="50756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algn="ctr" defTabSz="914309">
              <a:defRPr/>
            </a:pPr>
            <a:r>
              <a:rPr lang="zh-CN" altLang="en-US" sz="12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配置解析</a:t>
            </a:r>
            <a:endParaRPr lang="en-US" altLang="zh-CN" sz="12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D2D9BDD-2639-46BC-8CDC-A1D7DD525ABF}"/>
              </a:ext>
            </a:extLst>
          </p:cNvPr>
          <p:cNvSpPr/>
          <p:nvPr/>
        </p:nvSpPr>
        <p:spPr>
          <a:xfrm>
            <a:off x="1555799" y="4157748"/>
            <a:ext cx="1580596" cy="328264"/>
          </a:xfrm>
          <a:prstGeom prst="rect">
            <a:avLst/>
          </a:prstGeom>
          <a:solidFill>
            <a:srgbClr val="DEEBF7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horz" rtlCol="0" anchor="t"/>
          <a:lstStyle/>
          <a:p>
            <a:pPr marL="0" marR="0" lvl="0" indent="0" algn="ctr" defTabSz="9143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MSDTC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69CDB66-BAB2-4B89-AD2F-8644597F33CA}"/>
              </a:ext>
            </a:extLst>
          </p:cNvPr>
          <p:cNvSpPr/>
          <p:nvPr/>
        </p:nvSpPr>
        <p:spPr>
          <a:xfrm>
            <a:off x="3240177" y="4157748"/>
            <a:ext cx="1580596" cy="328264"/>
          </a:xfrm>
          <a:prstGeom prst="rect">
            <a:avLst/>
          </a:prstGeom>
          <a:solidFill>
            <a:srgbClr val="DEEBF7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horz" rtlCol="0" anchor="t"/>
          <a:lstStyle/>
          <a:p>
            <a:pPr marL="0" marR="0" lvl="0" indent="0" algn="ctr" defTabSz="9143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MSMQ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39D9D6F-DF21-4C8D-8458-6B1EC1E5F370}"/>
              </a:ext>
            </a:extLst>
          </p:cNvPr>
          <p:cNvSpPr/>
          <p:nvPr/>
        </p:nvSpPr>
        <p:spPr>
          <a:xfrm>
            <a:off x="4489107" y="2373791"/>
            <a:ext cx="1580596" cy="907383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 defTabSz="914309">
              <a:defRPr/>
            </a:pPr>
            <a:r>
              <a:rPr lang="en-US" altLang="zh-CN" sz="12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D21B38D-B8CA-4E8F-9538-2DCA867C786F}"/>
              </a:ext>
            </a:extLst>
          </p:cNvPr>
          <p:cNvSpPr/>
          <p:nvPr/>
        </p:nvSpPr>
        <p:spPr>
          <a:xfrm>
            <a:off x="4631347" y="2648726"/>
            <a:ext cx="628488" cy="50756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 defTabSz="914309">
              <a:defRPr/>
            </a:pPr>
            <a:r>
              <a:rPr lang="en-US" altLang="zh-CN" sz="12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MSDTC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C7FC031-F19C-48BB-9810-354B9E4C1BB0}"/>
              </a:ext>
            </a:extLst>
          </p:cNvPr>
          <p:cNvSpPr/>
          <p:nvPr/>
        </p:nvSpPr>
        <p:spPr>
          <a:xfrm>
            <a:off x="5319023" y="2655779"/>
            <a:ext cx="628488" cy="498887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 defTabSz="914309">
              <a:defRPr/>
            </a:pPr>
            <a:r>
              <a:rPr lang="en-US" altLang="zh-CN" sz="12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MSMQ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B51DFF9-FC49-424B-93D0-138D6D2ADFB5}"/>
              </a:ext>
            </a:extLst>
          </p:cNvPr>
          <p:cNvSpPr/>
          <p:nvPr/>
        </p:nvSpPr>
        <p:spPr>
          <a:xfrm>
            <a:off x="4947209" y="4157748"/>
            <a:ext cx="984804" cy="32826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 defTabSz="914309">
              <a:defRPr/>
            </a:pPr>
            <a:r>
              <a:rPr lang="en-US" altLang="zh-CN" sz="12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FD9A33-988C-4D45-8A59-97395A3053F2}"/>
              </a:ext>
            </a:extLst>
          </p:cNvPr>
          <p:cNvSpPr/>
          <p:nvPr/>
        </p:nvSpPr>
        <p:spPr>
          <a:xfrm>
            <a:off x="6128891" y="2373791"/>
            <a:ext cx="614304" cy="907383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 defTabSz="914309">
              <a:defRPr/>
            </a:pPr>
            <a:r>
              <a:rPr lang="en-US" altLang="zh-CN" sz="12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C11E470-BE71-46FB-87BA-DA78EBECA0F9}"/>
              </a:ext>
            </a:extLst>
          </p:cNvPr>
          <p:cNvSpPr/>
          <p:nvPr/>
        </p:nvSpPr>
        <p:spPr>
          <a:xfrm>
            <a:off x="5993409" y="4157748"/>
            <a:ext cx="751404" cy="328264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horz" rtlCol="0" anchor="t"/>
          <a:lstStyle/>
          <a:p>
            <a:pPr algn="ctr" defTabSz="914309">
              <a:defRPr/>
            </a:pPr>
            <a:r>
              <a:rPr lang="en-US" altLang="zh-CN" sz="12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ACDB22D-81BC-4ED7-B67A-0A6A36DBE791}"/>
              </a:ext>
            </a:extLst>
          </p:cNvPr>
          <p:cNvSpPr/>
          <p:nvPr/>
        </p:nvSpPr>
        <p:spPr>
          <a:xfrm>
            <a:off x="456712" y="1498000"/>
            <a:ext cx="6676085" cy="3187469"/>
          </a:xfrm>
          <a:prstGeom prst="rect">
            <a:avLst/>
          </a:prstGeom>
          <a:noFill/>
          <a:ln w="12700" cap="flat" cmpd="sng" algn="ctr">
            <a:solidFill>
              <a:srgbClr val="28282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89F58C9-2C68-4225-9EE4-63518DFE0B1B}"/>
              </a:ext>
            </a:extLst>
          </p:cNvPr>
          <p:cNvSpPr/>
          <p:nvPr/>
        </p:nvSpPr>
        <p:spPr>
          <a:xfrm>
            <a:off x="661719" y="3587151"/>
            <a:ext cx="6236434" cy="339690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horz" rtlCol="0" anchor="b"/>
          <a:lstStyle/>
          <a:p>
            <a:pPr algn="ctr" defTabSz="914309">
              <a:defRPr/>
            </a:pPr>
            <a:r>
              <a:rPr lang="en-US" altLang="zh-CN" sz="12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CLR </a:t>
            </a:r>
            <a:r>
              <a:rPr lang="zh-CN" altLang="en-US" sz="12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公共语言运行时</a:t>
            </a:r>
            <a:endParaRPr lang="en-US" altLang="zh-CN" sz="12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DE270E5C-8189-4633-8BFC-2DF0ACA15398}"/>
              </a:ext>
            </a:extLst>
          </p:cNvPr>
          <p:cNvSpPr/>
          <p:nvPr/>
        </p:nvSpPr>
        <p:spPr>
          <a:xfrm>
            <a:off x="6659418" y="1727200"/>
            <a:ext cx="277091" cy="2770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B8430F5B-DD21-4519-A46B-21CCE6D4036E}"/>
              </a:ext>
            </a:extLst>
          </p:cNvPr>
          <p:cNvSpPr/>
          <p:nvPr/>
        </p:nvSpPr>
        <p:spPr>
          <a:xfrm>
            <a:off x="7803136" y="1575406"/>
            <a:ext cx="277091" cy="2770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A413B8C-DAF3-4C11-A430-A0AFEE9DF387}"/>
              </a:ext>
            </a:extLst>
          </p:cNvPr>
          <p:cNvSpPr txBox="1"/>
          <p:nvPr/>
        </p:nvSpPr>
        <p:spPr>
          <a:xfrm>
            <a:off x="8209536" y="1565925"/>
            <a:ext cx="333315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业务由</a:t>
            </a: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C#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实现，</a:t>
            </a: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C#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本身是编译成了字节码，与</a:t>
            </a: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等解释性语言一样，理论可以实现二进制跨平台兼容</a:t>
            </a: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CF8EFECE-0AA8-4505-8626-3912CBC3D176}"/>
              </a:ext>
            </a:extLst>
          </p:cNvPr>
          <p:cNvSpPr/>
          <p:nvPr/>
        </p:nvSpPr>
        <p:spPr>
          <a:xfrm>
            <a:off x="6671862" y="2177537"/>
            <a:ext cx="277091" cy="2770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FEAAD218-7959-4DD6-9AEC-EB735C549B73}"/>
              </a:ext>
            </a:extLst>
          </p:cNvPr>
          <p:cNvSpPr/>
          <p:nvPr/>
        </p:nvSpPr>
        <p:spPr>
          <a:xfrm>
            <a:off x="7803135" y="2480063"/>
            <a:ext cx="277091" cy="2770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7975A20-6AB7-494C-B10C-1917AF6EFC65}"/>
              </a:ext>
            </a:extLst>
          </p:cNvPr>
          <p:cNvSpPr txBox="1"/>
          <p:nvPr/>
        </p:nvSpPr>
        <p:spPr>
          <a:xfrm>
            <a:off x="8209535" y="2449562"/>
            <a:ext cx="333315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业务依赖微软提供的</a:t>
            </a: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.NET Framework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接口，是微软特有的开发框架无法直接移植到</a:t>
            </a: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系统（</a:t>
            </a: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370W+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代码，</a:t>
            </a: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license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限制）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B246376-DAEB-41BD-B691-BE7088B6BA3F}"/>
              </a:ext>
            </a:extLst>
          </p:cNvPr>
          <p:cNvSpPr/>
          <p:nvPr/>
        </p:nvSpPr>
        <p:spPr>
          <a:xfrm>
            <a:off x="6676937" y="3542228"/>
            <a:ext cx="277091" cy="2770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8163CA03-5D3E-40E6-B32D-7F5F417869EA}"/>
              </a:ext>
            </a:extLst>
          </p:cNvPr>
          <p:cNvSpPr/>
          <p:nvPr/>
        </p:nvSpPr>
        <p:spPr>
          <a:xfrm>
            <a:off x="7803134" y="3315667"/>
            <a:ext cx="277091" cy="2770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F826B11-341F-471E-888D-DD4AC4D2EAC5}"/>
              </a:ext>
            </a:extLst>
          </p:cNvPr>
          <p:cNvSpPr txBox="1"/>
          <p:nvPr/>
        </p:nvSpPr>
        <p:spPr>
          <a:xfrm>
            <a:off x="8209535" y="3306243"/>
            <a:ext cx="33331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C#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的字节码依赖一个类似</a:t>
            </a: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java/python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的语言运行时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8346758E-5097-411C-B1E9-B3BB4B6F9906}"/>
              </a:ext>
            </a:extLst>
          </p:cNvPr>
          <p:cNvSpPr/>
          <p:nvPr/>
        </p:nvSpPr>
        <p:spPr>
          <a:xfrm>
            <a:off x="7803136" y="3931691"/>
            <a:ext cx="277091" cy="2770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4D4BF34-AA4F-4645-8CFE-E8958AB83D28}"/>
              </a:ext>
            </a:extLst>
          </p:cNvPr>
          <p:cNvSpPr txBox="1"/>
          <p:nvPr/>
        </p:nvSpPr>
        <p:spPr>
          <a:xfrm>
            <a:off x="8209537" y="3922267"/>
            <a:ext cx="333315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业务代码调用</a:t>
            </a: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.NET Framework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的部分接口仅有</a:t>
            </a: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client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的实现，最终执行是在微软闭源服务中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745A2F76-3529-4384-A45A-194B7586E26A}"/>
              </a:ext>
            </a:extLst>
          </p:cNvPr>
          <p:cNvSpPr/>
          <p:nvPr/>
        </p:nvSpPr>
        <p:spPr>
          <a:xfrm>
            <a:off x="6684763" y="4014161"/>
            <a:ext cx="277091" cy="2770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2C6E7B-4F59-4F94-913B-603B0EACA1B2}"/>
              </a:ext>
            </a:extLst>
          </p:cNvPr>
          <p:cNvSpPr/>
          <p:nvPr/>
        </p:nvSpPr>
        <p:spPr>
          <a:xfrm>
            <a:off x="480965" y="4815513"/>
            <a:ext cx="1090209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总结：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要实现业务系统的低成本适配，要解决</a:t>
            </a:r>
            <a:endParaRPr kumimoji="1"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C#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编译的字节码</a:t>
            </a:r>
            <a:r>
              <a:rPr kumimoji="1" lang="en-US" altLang="zh-CN" sz="1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dll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能在</a:t>
            </a: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openEuler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上完全兼容；</a:t>
            </a:r>
            <a:endParaRPr kumimoji="1"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）业务依赖的</a:t>
            </a: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.NET Framework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层要能替代尽可能保证北向接口兼容； </a:t>
            </a:r>
            <a:endParaRPr kumimoji="1"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）业务对</a:t>
            </a: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闭源服务</a:t>
            </a: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组件的依赖要有替代方案。</a:t>
            </a:r>
            <a:endParaRPr kumimoji="1"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通过开源的</a:t>
            </a: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MONO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（开源</a:t>
            </a: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C#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编译器、运行时和部分</a:t>
            </a:r>
            <a:r>
              <a:rPr kumimoji="1"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.NET Framework</a:t>
            </a:r>
            <a:r>
              <a:rPr kumimoji="1"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的开源实现）优化以及开发闭源组件兼容层对接开源方案来实现该场景的迁移</a:t>
            </a:r>
            <a:endParaRPr kumimoji="1"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311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A4ABC-6EDB-24A2-CF84-EF5D4BA13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、迁移解决方案</a:t>
            </a:r>
          </a:p>
        </p:txBody>
      </p:sp>
    </p:spTree>
    <p:extLst>
      <p:ext uri="{BB962C8B-B14F-4D97-AF65-F5344CB8AC3E}">
        <p14:creationId xmlns:p14="http://schemas.microsoft.com/office/powerpoint/2010/main" val="39468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副标题 1">
            <a:extLst>
              <a:ext uri="{FF2B5EF4-FFF2-40B4-BE49-F238E27FC236}">
                <a16:creationId xmlns:a16="http://schemas.microsoft.com/office/drawing/2014/main" id="{B6D12840-C7A4-40FB-9CCB-103DAE82A6A7}"/>
              </a:ext>
            </a:extLst>
          </p:cNvPr>
          <p:cNvSpPr txBox="1">
            <a:spLocks/>
          </p:cNvSpPr>
          <p:nvPr/>
        </p:nvSpPr>
        <p:spPr>
          <a:xfrm>
            <a:off x="287073" y="283607"/>
            <a:ext cx="10742565" cy="58998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indent="0" defTabSz="914400">
              <a:lnSpc>
                <a:spcPct val="100000"/>
              </a:lnSpc>
              <a:spcBef>
                <a:spcPts val="0"/>
              </a:spcBef>
              <a:buFontTx/>
              <a:buNone/>
              <a:defRPr sz="2400" b="1" baseline="0">
                <a:solidFill>
                  <a:srgbClr val="C00000"/>
                </a:solidFill>
                <a:latin typeface="微软雅黑"/>
                <a:ea typeface="微软雅黑"/>
                <a:cs typeface="Arial" panose="020B0604020202020204" pitchFamily="34" charset="0"/>
              </a:defRPr>
            </a:lvl1pPr>
            <a:lvl2pPr marL="593662" indent="0" algn="ctr" defTabSz="914400">
              <a:lnSpc>
                <a:spcPct val="90000"/>
              </a:lnSpc>
              <a:spcBef>
                <a:spcPts val="500"/>
              </a:spcBef>
              <a:buFontTx/>
              <a:buNone/>
              <a:defRPr sz="259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87323" indent="0" algn="ctr" defTabSz="914400">
              <a:lnSpc>
                <a:spcPct val="90000"/>
              </a:lnSpc>
              <a:spcBef>
                <a:spcPts val="500"/>
              </a:spcBef>
              <a:buFontTx/>
              <a:buNone/>
              <a:defRPr sz="233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80986" indent="0" algn="ctr" defTabSz="914400">
              <a:lnSpc>
                <a:spcPct val="90000"/>
              </a:lnSpc>
              <a:spcBef>
                <a:spcPts val="500"/>
              </a:spcBef>
              <a:buFontTx/>
              <a:buNone/>
              <a:defRPr sz="2078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74648" indent="0" algn="ctr" defTabSz="914400">
              <a:lnSpc>
                <a:spcPct val="90000"/>
              </a:lnSpc>
              <a:spcBef>
                <a:spcPts val="500"/>
              </a:spcBef>
              <a:buFontTx/>
              <a:buNone/>
              <a:defRPr sz="2078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968309"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78"/>
            </a:lvl6pPr>
            <a:lvl7pPr marL="3561971"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78"/>
            </a:lvl7pPr>
            <a:lvl8pPr marL="4155634"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78"/>
            </a:lvl8pPr>
            <a:lvl9pPr marL="4749295"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78"/>
            </a:lvl9pPr>
          </a:lstStyle>
          <a:p>
            <a:pPr defTabSz="1187016">
              <a:lnSpc>
                <a:spcPts val="3428"/>
              </a:lnSpc>
              <a:defRPr/>
            </a:pP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MONO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增强或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.NET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适配实现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.NET F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ramework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快速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迁移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29DC45F-1FB4-43BF-8B9D-8CFDDEF1C902}"/>
              </a:ext>
            </a:extLst>
          </p:cNvPr>
          <p:cNvSpPr/>
          <p:nvPr/>
        </p:nvSpPr>
        <p:spPr>
          <a:xfrm>
            <a:off x="7678109" y="1902021"/>
            <a:ext cx="4294500" cy="2275688"/>
          </a:xfrm>
          <a:prstGeom prst="rect">
            <a:avLst/>
          </a:prstGeom>
          <a:ln>
            <a:solidFill>
              <a:srgbClr val="1D1D1A"/>
            </a:solidFill>
            <a:prstDash val="sysDash"/>
          </a:ln>
        </p:spPr>
        <p:txBody>
          <a:bodyPr wrap="square">
            <a:spAutoFit/>
          </a:bodyPr>
          <a:lstStyle/>
          <a:p>
            <a:pPr marL="171450" marR="0" lvl="0" indent="-171450" defTabSz="913399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中间件迁移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3399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Web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中间件、消息中间件等使用开源成熟中间件替代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171450" marR="0" lvl="0" indent="-171450" defTabSz="913399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数据库迁移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3399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支持主流商业数据库，支持分布式事务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171450" marR="0" lvl="0" indent="-171450" defTabSz="913399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MONO</a:t>
            </a: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增强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3399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补齐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WCF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MSMQ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MSDTC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、基础类库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等核心能力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171450" marR="0" lvl="0" indent="-171450" defTabSz="913399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.NET</a:t>
            </a: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支持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3399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openEuler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对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.NET 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的稳定版本构建，原生支持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.NET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543C70B-6D15-492F-B0D1-FB8F593B6092}"/>
              </a:ext>
            </a:extLst>
          </p:cNvPr>
          <p:cNvSpPr/>
          <p:nvPr/>
        </p:nvSpPr>
        <p:spPr>
          <a:xfrm>
            <a:off x="287073" y="1089734"/>
            <a:ext cx="7023698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399"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rgbClr val="1D1D1A"/>
                </a:solidFill>
                <a:latin typeface="微软雅黑" pitchFamily="34" charset="-122"/>
                <a:ea typeface="微软雅黑" pitchFamily="34" charset="-122"/>
              </a:rPr>
              <a:t>通过开源的方案对</a:t>
            </a:r>
            <a:r>
              <a:rPr lang="en-US" altLang="zh-CN" sz="1400" kern="0" dirty="0">
                <a:solidFill>
                  <a:srgbClr val="1D1D1A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400" kern="0" dirty="0">
                <a:solidFill>
                  <a:srgbClr val="1D1D1A"/>
                </a:solidFill>
                <a:latin typeface="微软雅黑" pitchFamily="34" charset="-122"/>
                <a:ea typeface="微软雅黑" pitchFamily="34" charset="-122"/>
              </a:rPr>
              <a:t>软件栈进行平行替换，并通过</a:t>
            </a:r>
            <a:r>
              <a:rPr lang="en-US" altLang="zh-CN" sz="1400" b="1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MONO</a:t>
            </a:r>
            <a:r>
              <a:rPr lang="zh-CN" altLang="en-US" sz="1400" kern="0" dirty="0">
                <a:solidFill>
                  <a:srgbClr val="1D1D1A"/>
                </a:solidFill>
                <a:latin typeface="微软雅黑" pitchFamily="34" charset="-122"/>
                <a:ea typeface="微软雅黑" pitchFamily="34" charset="-122"/>
              </a:rPr>
              <a:t>在北向接口保持兼容，实现业务低成本适配效果，同时支持</a:t>
            </a:r>
            <a:r>
              <a:rPr lang="en-US" altLang="zh-CN" sz="1400" b="1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.NET</a:t>
            </a:r>
            <a:r>
              <a:rPr lang="zh-CN" altLang="en-US" sz="1400" kern="0" dirty="0">
                <a:solidFill>
                  <a:srgbClr val="1D1D1A"/>
                </a:solidFill>
                <a:latin typeface="微软雅黑" pitchFamily="34" charset="-122"/>
                <a:ea typeface="微软雅黑" pitchFamily="34" charset="-122"/>
              </a:rPr>
              <a:t>的多版本适配</a:t>
            </a:r>
            <a:endParaRPr lang="en-US" altLang="zh-CN" sz="1400" kern="0" dirty="0">
              <a:solidFill>
                <a:srgbClr val="1D1D1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8473897-4FC3-473D-BF58-40D695A3D5A0}"/>
              </a:ext>
            </a:extLst>
          </p:cNvPr>
          <p:cNvSpPr/>
          <p:nvPr/>
        </p:nvSpPr>
        <p:spPr>
          <a:xfrm>
            <a:off x="9384139" y="4111724"/>
            <a:ext cx="1240646" cy="45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399">
              <a:lnSpc>
                <a:spcPct val="150000"/>
              </a:lnSpc>
              <a:defRPr/>
            </a:pPr>
            <a:r>
              <a:rPr lang="zh-CN" altLang="en-US" sz="1799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</a:rPr>
              <a:t>技术挑战</a:t>
            </a:r>
            <a:endParaRPr lang="en-US" altLang="zh-CN" sz="1799" b="1" kern="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A094CBF-FB82-4EC2-9099-015CC7B641E1}"/>
              </a:ext>
            </a:extLst>
          </p:cNvPr>
          <p:cNvSpPr/>
          <p:nvPr/>
        </p:nvSpPr>
        <p:spPr>
          <a:xfrm>
            <a:off x="7697989" y="4542926"/>
            <a:ext cx="4294500" cy="1444691"/>
          </a:xfrm>
          <a:prstGeom prst="rect">
            <a:avLst/>
          </a:prstGeom>
          <a:ln>
            <a:solidFill>
              <a:srgbClr val="1D1D1A"/>
            </a:solidFill>
            <a:prstDash val="sysDash"/>
          </a:ln>
        </p:spPr>
        <p:txBody>
          <a:bodyPr wrap="square">
            <a:spAutoFit/>
          </a:bodyPr>
          <a:lstStyle/>
          <a:p>
            <a:pPr marL="171450" marR="0" lvl="0" indent="-171450" defTabSz="913399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无法了解微软闭源实现逻辑，如何替换业务系统依赖的中间件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171450" marR="0" lvl="0" indent="-171450" defTabSz="913399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.NET Framework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功能范围太广，开源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MONO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能力不足，几乎无法在任何一个实际项目中正常使用，通过实际业务场景分析，识别高频特性进行能力补齐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7486AEE-F403-4EA2-B127-5A21EE9C76A9}"/>
              </a:ext>
            </a:extLst>
          </p:cNvPr>
          <p:cNvSpPr/>
          <p:nvPr/>
        </p:nvSpPr>
        <p:spPr>
          <a:xfrm>
            <a:off x="9384138" y="1457689"/>
            <a:ext cx="1178464" cy="45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399">
              <a:lnSpc>
                <a:spcPct val="150000"/>
              </a:lnSpc>
              <a:defRPr/>
            </a:pPr>
            <a:r>
              <a:rPr lang="zh-CN" altLang="en-US" sz="1799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Helvetica" pitchFamily="34" charset="0"/>
              </a:rPr>
              <a:t>核心方案</a:t>
            </a:r>
            <a:endParaRPr lang="en-US" altLang="zh-CN" sz="1799" b="1" kern="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CA1B14D-22D6-4D6D-82A5-11D88CA58472}"/>
              </a:ext>
            </a:extLst>
          </p:cNvPr>
          <p:cNvGrpSpPr/>
          <p:nvPr/>
        </p:nvGrpSpPr>
        <p:grpSpPr>
          <a:xfrm>
            <a:off x="287072" y="1961649"/>
            <a:ext cx="7135447" cy="4351460"/>
            <a:chOff x="203200" y="1961649"/>
            <a:chExt cx="7219320" cy="4261371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04424CF-019A-4D64-9949-72AA5702D40D}"/>
                </a:ext>
              </a:extLst>
            </p:cNvPr>
            <p:cNvSpPr/>
            <p:nvPr/>
          </p:nvSpPr>
          <p:spPr>
            <a:xfrm>
              <a:off x="203200" y="5249024"/>
              <a:ext cx="7219319" cy="300933"/>
            </a:xfrm>
            <a:prstGeom prst="rect">
              <a:avLst/>
            </a:prstGeom>
            <a:noFill/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系统接口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B646EBE-FBA5-48FC-B2CC-FD4C4F0ED7EF}"/>
                </a:ext>
              </a:extLst>
            </p:cNvPr>
            <p:cNvSpPr/>
            <p:nvPr/>
          </p:nvSpPr>
          <p:spPr>
            <a:xfrm>
              <a:off x="4434582" y="2452201"/>
              <a:ext cx="2987937" cy="2742051"/>
            </a:xfrm>
            <a:prstGeom prst="rect">
              <a:avLst/>
            </a:prstGeom>
            <a:noFill/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中间件服务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1E21F5E-F9DF-4C6C-9702-7C6670A45810}"/>
                </a:ext>
              </a:extLst>
            </p:cNvPr>
            <p:cNvSpPr/>
            <p:nvPr/>
          </p:nvSpPr>
          <p:spPr>
            <a:xfrm>
              <a:off x="203200" y="1961649"/>
              <a:ext cx="7219319" cy="383528"/>
            </a:xfrm>
            <a:prstGeom prst="rect">
              <a:avLst/>
            </a:prstGeom>
            <a:noFill/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C#</a:t>
              </a: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应用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6F707E51-2A07-4745-8DF5-2A46F3182D32}"/>
                </a:ext>
              </a:extLst>
            </p:cNvPr>
            <p:cNvGrpSpPr/>
            <p:nvPr/>
          </p:nvGrpSpPr>
          <p:grpSpPr>
            <a:xfrm>
              <a:off x="705122" y="2472321"/>
              <a:ext cx="3640010" cy="2742051"/>
              <a:chOff x="625231" y="1841500"/>
              <a:chExt cx="5088488" cy="3129078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08EC8F40-717D-4DBC-B511-39D1CC1BAD03}"/>
                  </a:ext>
                </a:extLst>
              </p:cNvPr>
              <p:cNvSpPr/>
              <p:nvPr/>
            </p:nvSpPr>
            <p:spPr>
              <a:xfrm>
                <a:off x="750276" y="2224451"/>
                <a:ext cx="4888401" cy="2100851"/>
              </a:xfrm>
              <a:prstGeom prst="rect">
                <a:avLst/>
              </a:prstGeom>
              <a:noFill/>
              <a:ln w="12700" cap="flat" cmpd="sng" algn="ctr">
                <a:solidFill>
                  <a:srgbClr val="1D1D1A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Framework Class Library </a:t>
                </a: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框架类库</a:t>
                </a: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4CF73326-6DA0-4705-9770-A58E273A6C34}"/>
                  </a:ext>
                </a:extLst>
              </p:cNvPr>
              <p:cNvSpPr/>
              <p:nvPr/>
            </p:nvSpPr>
            <p:spPr>
              <a:xfrm>
                <a:off x="846020" y="2532160"/>
                <a:ext cx="1655220" cy="515796"/>
              </a:xfrm>
              <a:prstGeom prst="rect">
                <a:avLst/>
              </a:prstGeom>
              <a:noFill/>
              <a:ln w="12700" cap="flat" cmpd="sng" algn="ctr">
                <a:solidFill>
                  <a:srgbClr val="1D1D1A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ASP.NET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3FE5ED51-C8FB-4378-A7D1-B79C0192F1B9}"/>
                  </a:ext>
                </a:extLst>
              </p:cNvPr>
              <p:cNvSpPr/>
              <p:nvPr/>
            </p:nvSpPr>
            <p:spPr>
              <a:xfrm>
                <a:off x="846020" y="3118297"/>
                <a:ext cx="3391833" cy="601810"/>
              </a:xfrm>
              <a:prstGeom prst="rect">
                <a:avLst/>
              </a:prstGeom>
              <a:noFill/>
              <a:ln w="12700" cap="flat" cmpd="sng" algn="ctr">
                <a:solidFill>
                  <a:srgbClr val="1D1D1A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数据和</a:t>
                </a: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XML</a:t>
                </a:r>
              </a:p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Data and</a:t>
                </a: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 </a:t>
                </a: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XML</a:t>
                </a: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 </a:t>
                </a: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Classes</a:t>
                </a: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9A30F250-A850-4950-A47E-97FED4DDD923}"/>
                  </a:ext>
                </a:extLst>
              </p:cNvPr>
              <p:cNvSpPr/>
              <p:nvPr/>
            </p:nvSpPr>
            <p:spPr>
              <a:xfrm>
                <a:off x="846019" y="3790449"/>
                <a:ext cx="4723867" cy="437661"/>
              </a:xfrm>
              <a:prstGeom prst="rect">
                <a:avLst/>
              </a:prstGeom>
              <a:noFill/>
              <a:ln w="12700" cap="flat" cmpd="sng" algn="ctr">
                <a:solidFill>
                  <a:srgbClr val="1D1D1A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Base Class Library</a:t>
                </a: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基类库</a:t>
                </a: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D821BDB5-ACC1-4709-AC6A-5DD478C00AF3}"/>
                  </a:ext>
                </a:extLst>
              </p:cNvPr>
              <p:cNvSpPr/>
              <p:nvPr/>
            </p:nvSpPr>
            <p:spPr>
              <a:xfrm>
                <a:off x="2582633" y="2532159"/>
                <a:ext cx="1655220" cy="523633"/>
              </a:xfrm>
              <a:prstGeom prst="rect">
                <a:avLst/>
              </a:prstGeom>
              <a:noFill/>
              <a:ln w="12700" cap="flat" cmpd="sng" algn="ctr">
                <a:solidFill>
                  <a:srgbClr val="1D1D1A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Windows</a:t>
                </a:r>
              </a:p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窗体</a:t>
                </a: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82533BD4-75FA-4797-B358-E3D294D89403}"/>
                  </a:ext>
                </a:extLst>
              </p:cNvPr>
              <p:cNvSpPr/>
              <p:nvPr/>
            </p:nvSpPr>
            <p:spPr>
              <a:xfrm>
                <a:off x="4291695" y="2539969"/>
                <a:ext cx="1278191" cy="1180137"/>
              </a:xfrm>
              <a:prstGeom prst="rect">
                <a:avLst/>
              </a:prstGeom>
              <a:noFill/>
              <a:ln w="12700" cap="flat" cmpd="sng" algn="ctr">
                <a:solidFill>
                  <a:srgbClr val="1D1D1A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89E14216-5030-43CC-B74D-31FCD81965E3}"/>
                  </a:ext>
                </a:extLst>
              </p:cNvPr>
              <p:cNvSpPr/>
              <p:nvPr/>
            </p:nvSpPr>
            <p:spPr>
              <a:xfrm>
                <a:off x="4367548" y="2593195"/>
                <a:ext cx="1149203" cy="320452"/>
              </a:xfrm>
              <a:prstGeom prst="rect">
                <a:avLst/>
              </a:prstGeom>
              <a:noFill/>
              <a:ln w="12700" cap="flat" cmpd="sng" algn="ctr">
                <a:solidFill>
                  <a:srgbClr val="1D1D1A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WCF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540B8FA-29AB-4058-A649-578D062BA662}"/>
                  </a:ext>
                </a:extLst>
              </p:cNvPr>
              <p:cNvSpPr/>
              <p:nvPr/>
            </p:nvSpPr>
            <p:spPr>
              <a:xfrm>
                <a:off x="4367546" y="2967121"/>
                <a:ext cx="1149203" cy="320452"/>
              </a:xfrm>
              <a:prstGeom prst="rect">
                <a:avLst/>
              </a:prstGeom>
              <a:noFill/>
              <a:ln w="12700" cap="flat" cmpd="sng" algn="ctr">
                <a:solidFill>
                  <a:srgbClr val="1D1D1A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MSMQ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F5AEDE5E-FF40-4965-AFDC-E2BDD16EDCD7}"/>
                  </a:ext>
                </a:extLst>
              </p:cNvPr>
              <p:cNvSpPr/>
              <p:nvPr/>
            </p:nvSpPr>
            <p:spPr>
              <a:xfrm>
                <a:off x="750276" y="4403994"/>
                <a:ext cx="4888402" cy="474266"/>
              </a:xfrm>
              <a:prstGeom prst="rect">
                <a:avLst/>
              </a:prstGeom>
              <a:noFill/>
              <a:ln w="12700" cap="flat" cmpd="sng" algn="ctr">
                <a:solidFill>
                  <a:srgbClr val="1D1D1A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Common Language Runtime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E7A57F44-76F4-44B0-9F5E-AE4262C7DC51}"/>
                  </a:ext>
                </a:extLst>
              </p:cNvPr>
              <p:cNvSpPr/>
              <p:nvPr/>
            </p:nvSpPr>
            <p:spPr>
              <a:xfrm>
                <a:off x="4337681" y="3341049"/>
                <a:ext cx="1202340" cy="320452"/>
              </a:xfrm>
              <a:prstGeom prst="rect">
                <a:avLst/>
              </a:prstGeom>
              <a:noFill/>
              <a:ln w="12700" cap="flat" cmpd="sng" algn="ctr">
                <a:solidFill>
                  <a:srgbClr val="1D1D1A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MSDTC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BD269C98-7402-4F9A-9215-33BFF4D37013}"/>
                  </a:ext>
                </a:extLst>
              </p:cNvPr>
              <p:cNvSpPr/>
              <p:nvPr/>
            </p:nvSpPr>
            <p:spPr>
              <a:xfrm>
                <a:off x="625231" y="1841500"/>
                <a:ext cx="5088488" cy="3129078"/>
              </a:xfrm>
              <a:prstGeom prst="rect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dash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.NET</a:t>
                </a: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 </a:t>
                </a:r>
                <a:r>
                  <a:rPr kumimoji="0" lang="en-US" altLang="zh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Framework</a:t>
                </a: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兼容层</a:t>
                </a:r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EBE72CA-74A5-4FF4-A755-15FBAE99DF4B}"/>
                </a:ext>
              </a:extLst>
            </p:cNvPr>
            <p:cNvSpPr/>
            <p:nvPr/>
          </p:nvSpPr>
          <p:spPr>
            <a:xfrm>
              <a:off x="203201" y="2437669"/>
              <a:ext cx="410556" cy="2770265"/>
            </a:xfrm>
            <a:prstGeom prst="rect">
              <a:avLst/>
            </a:prstGeom>
            <a:solidFill>
              <a:srgbClr val="ECECEC"/>
            </a:solidFill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.NET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C0B102B-C8A5-4DA8-B8F3-C8100A6F4180}"/>
                </a:ext>
              </a:extLst>
            </p:cNvPr>
            <p:cNvGrpSpPr/>
            <p:nvPr/>
          </p:nvGrpSpPr>
          <p:grpSpPr>
            <a:xfrm>
              <a:off x="4498381" y="2750051"/>
              <a:ext cx="1369555" cy="989483"/>
              <a:chOff x="4498381" y="2181390"/>
              <a:chExt cx="1369555" cy="952452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7EE5CD11-9EE0-4D66-8018-5DAC3FC59C23}"/>
                  </a:ext>
                </a:extLst>
              </p:cNvPr>
              <p:cNvSpPr/>
              <p:nvPr/>
            </p:nvSpPr>
            <p:spPr>
              <a:xfrm>
                <a:off x="4498381" y="2181390"/>
                <a:ext cx="1369555" cy="952452"/>
              </a:xfrm>
              <a:prstGeom prst="rect">
                <a:avLst/>
              </a:prstGeom>
              <a:noFill/>
              <a:ln w="12700" cap="flat" cmpd="sng" algn="ctr">
                <a:solidFill>
                  <a:srgbClr val="1D1D1A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Web</a:t>
                </a: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服务</a:t>
                </a: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85629A30-4EED-4793-A666-26F70E5FF95D}"/>
                  </a:ext>
                </a:extLst>
              </p:cNvPr>
              <p:cNvSpPr/>
              <p:nvPr/>
            </p:nvSpPr>
            <p:spPr>
              <a:xfrm>
                <a:off x="4556812" y="2461746"/>
                <a:ext cx="1275968" cy="274370"/>
              </a:xfrm>
              <a:prstGeom prst="rect">
                <a:avLst/>
              </a:prstGeom>
              <a:noFill/>
              <a:ln w="12700" cap="flat" cmpd="sng" algn="ctr">
                <a:solidFill>
                  <a:srgbClr val="1D1D1A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IIS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06051983-5415-444F-A827-2745160C1AD4}"/>
                  </a:ext>
                </a:extLst>
              </p:cNvPr>
              <p:cNvSpPr/>
              <p:nvPr/>
            </p:nvSpPr>
            <p:spPr>
              <a:xfrm>
                <a:off x="4549257" y="2805599"/>
                <a:ext cx="1283523" cy="240834"/>
              </a:xfrm>
              <a:prstGeom prst="rect">
                <a:avLst/>
              </a:prstGeom>
              <a:noFill/>
              <a:ln w="12700" cap="flat" cmpd="sng" algn="ctr">
                <a:solidFill>
                  <a:srgbClr val="1D1D1A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Httpd</a:t>
                </a: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/Nginx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9" name="箭头: 下 36">
                <a:extLst>
                  <a:ext uri="{FF2B5EF4-FFF2-40B4-BE49-F238E27FC236}">
                    <a16:creationId xmlns:a16="http://schemas.microsoft.com/office/drawing/2014/main" id="{2486267B-4E97-465B-A398-E52962731BC4}"/>
                  </a:ext>
                </a:extLst>
              </p:cNvPr>
              <p:cNvSpPr/>
              <p:nvPr/>
            </p:nvSpPr>
            <p:spPr>
              <a:xfrm>
                <a:off x="4883762" y="2727484"/>
                <a:ext cx="593969" cy="78115"/>
              </a:xfrm>
              <a:prstGeom prst="downArrow">
                <a:avLst/>
              </a:prstGeom>
              <a:noFill/>
              <a:ln w="12700" cap="flat" cmpd="sng" algn="ctr">
                <a:solidFill>
                  <a:srgbClr val="1D1D1A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77FAC021-144C-460D-BAB0-4D9DA93DBCA4}"/>
                </a:ext>
              </a:extLst>
            </p:cNvPr>
            <p:cNvGrpSpPr/>
            <p:nvPr/>
          </p:nvGrpSpPr>
          <p:grpSpPr>
            <a:xfrm>
              <a:off x="5939903" y="2750051"/>
              <a:ext cx="1369555" cy="989483"/>
              <a:chOff x="4498381" y="2181390"/>
              <a:chExt cx="1369555" cy="952452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AAC501B8-2D4D-4AA8-95E8-B44EB316D5DE}"/>
                  </a:ext>
                </a:extLst>
              </p:cNvPr>
              <p:cNvSpPr/>
              <p:nvPr/>
            </p:nvSpPr>
            <p:spPr>
              <a:xfrm>
                <a:off x="4498381" y="2181390"/>
                <a:ext cx="1369555" cy="952452"/>
              </a:xfrm>
              <a:prstGeom prst="rect">
                <a:avLst/>
              </a:prstGeom>
              <a:noFill/>
              <a:ln w="12700" cap="flat" cmpd="sng" algn="ctr">
                <a:solidFill>
                  <a:srgbClr val="1D1D1A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消息服务</a:t>
                </a: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5B3BE77-89D2-44D2-9315-866609B0C030}"/>
                  </a:ext>
                </a:extLst>
              </p:cNvPr>
              <p:cNvSpPr/>
              <p:nvPr/>
            </p:nvSpPr>
            <p:spPr>
              <a:xfrm>
                <a:off x="4578030" y="2461746"/>
                <a:ext cx="1204002" cy="265738"/>
              </a:xfrm>
              <a:prstGeom prst="rect">
                <a:avLst/>
              </a:prstGeom>
              <a:noFill/>
              <a:ln w="12700" cap="flat" cmpd="sng" algn="ctr">
                <a:solidFill>
                  <a:srgbClr val="1D1D1A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MSMQ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5304849-5A59-4D49-9DE9-B4D4012698BD}"/>
                  </a:ext>
                </a:extLst>
              </p:cNvPr>
              <p:cNvSpPr/>
              <p:nvPr/>
            </p:nvSpPr>
            <p:spPr>
              <a:xfrm>
                <a:off x="4578030" y="2805599"/>
                <a:ext cx="1204002" cy="265738"/>
              </a:xfrm>
              <a:prstGeom prst="rect">
                <a:avLst/>
              </a:prstGeom>
              <a:noFill/>
              <a:ln w="12700" cap="flat" cmpd="sng" algn="ctr">
                <a:solidFill>
                  <a:srgbClr val="1D1D1A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RabbitMQ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5" name="箭头: 下 54">
                <a:extLst>
                  <a:ext uri="{FF2B5EF4-FFF2-40B4-BE49-F238E27FC236}">
                    <a16:creationId xmlns:a16="http://schemas.microsoft.com/office/drawing/2014/main" id="{2D795C0F-8F7F-4D1B-BF60-2784ECB92C6C}"/>
                  </a:ext>
                </a:extLst>
              </p:cNvPr>
              <p:cNvSpPr/>
              <p:nvPr/>
            </p:nvSpPr>
            <p:spPr>
              <a:xfrm>
                <a:off x="4883762" y="2727484"/>
                <a:ext cx="593969" cy="78115"/>
              </a:xfrm>
              <a:prstGeom prst="downArrow">
                <a:avLst/>
              </a:prstGeom>
              <a:noFill/>
              <a:ln w="12700" cap="flat" cmpd="sng" algn="ctr">
                <a:solidFill>
                  <a:srgbClr val="1D1D1A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AEB13833-F96E-4B97-A715-3C28084613FE}"/>
                </a:ext>
              </a:extLst>
            </p:cNvPr>
            <p:cNvGrpSpPr/>
            <p:nvPr/>
          </p:nvGrpSpPr>
          <p:grpSpPr>
            <a:xfrm>
              <a:off x="4502465" y="4004922"/>
              <a:ext cx="1369555" cy="1046227"/>
              <a:chOff x="4498381" y="2227902"/>
              <a:chExt cx="1369555" cy="905940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C1BB44D2-A7D2-44B6-AD82-D81704A9CC3A}"/>
                  </a:ext>
                </a:extLst>
              </p:cNvPr>
              <p:cNvSpPr/>
              <p:nvPr/>
            </p:nvSpPr>
            <p:spPr>
              <a:xfrm>
                <a:off x="4498381" y="2227902"/>
                <a:ext cx="1369555" cy="905940"/>
              </a:xfrm>
              <a:prstGeom prst="rect">
                <a:avLst/>
              </a:prstGeom>
              <a:noFill/>
              <a:ln w="12700" cap="flat" cmpd="sng" algn="ctr">
                <a:solidFill>
                  <a:srgbClr val="1D1D1A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分布式事务</a:t>
                </a: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FD2F6DCC-2E7C-468E-8A50-DF7EC3A3608D}"/>
                  </a:ext>
                </a:extLst>
              </p:cNvPr>
              <p:cNvSpPr/>
              <p:nvPr/>
            </p:nvSpPr>
            <p:spPr>
              <a:xfrm>
                <a:off x="4578030" y="2461746"/>
                <a:ext cx="1204002" cy="265738"/>
              </a:xfrm>
              <a:prstGeom prst="rect">
                <a:avLst/>
              </a:prstGeom>
              <a:noFill/>
              <a:ln w="12700" cap="flat" cmpd="sng" algn="ctr">
                <a:solidFill>
                  <a:srgbClr val="1D1D1A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MSDTC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17F46D87-61E2-43AD-961F-412D88B654A1}"/>
                  </a:ext>
                </a:extLst>
              </p:cNvPr>
              <p:cNvSpPr/>
              <p:nvPr/>
            </p:nvSpPr>
            <p:spPr>
              <a:xfrm>
                <a:off x="4578030" y="2805599"/>
                <a:ext cx="1204002" cy="265738"/>
              </a:xfrm>
              <a:prstGeom prst="rect">
                <a:avLst/>
              </a:prstGeom>
              <a:noFill/>
              <a:ln w="12700" cap="flat" cmpd="sng" algn="ctr">
                <a:solidFill>
                  <a:srgbClr val="1D1D1A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OEDTC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1" name="箭头: 下 59">
                <a:extLst>
                  <a:ext uri="{FF2B5EF4-FFF2-40B4-BE49-F238E27FC236}">
                    <a16:creationId xmlns:a16="http://schemas.microsoft.com/office/drawing/2014/main" id="{1BC63DF4-897E-435D-A14A-3402612EA6F3}"/>
                  </a:ext>
                </a:extLst>
              </p:cNvPr>
              <p:cNvSpPr/>
              <p:nvPr/>
            </p:nvSpPr>
            <p:spPr>
              <a:xfrm>
                <a:off x="4883762" y="2727484"/>
                <a:ext cx="593969" cy="78115"/>
              </a:xfrm>
              <a:prstGeom prst="downArrow">
                <a:avLst/>
              </a:prstGeom>
              <a:noFill/>
              <a:ln w="12700" cap="flat" cmpd="sng" algn="ctr">
                <a:solidFill>
                  <a:srgbClr val="1D1D1A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6EB1878E-4D75-4983-85A6-F6BF2EBDEF8E}"/>
                </a:ext>
              </a:extLst>
            </p:cNvPr>
            <p:cNvGrpSpPr/>
            <p:nvPr/>
          </p:nvGrpSpPr>
          <p:grpSpPr>
            <a:xfrm>
              <a:off x="5936775" y="4013734"/>
              <a:ext cx="1369555" cy="1037414"/>
              <a:chOff x="4498381" y="2235533"/>
              <a:chExt cx="1369555" cy="898309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98D392C3-0875-43F7-AF64-93CA0F9471E0}"/>
                  </a:ext>
                </a:extLst>
              </p:cNvPr>
              <p:cNvSpPr/>
              <p:nvPr/>
            </p:nvSpPr>
            <p:spPr>
              <a:xfrm>
                <a:off x="4498381" y="2235533"/>
                <a:ext cx="1369555" cy="898309"/>
              </a:xfrm>
              <a:prstGeom prst="rect">
                <a:avLst/>
              </a:prstGeom>
              <a:noFill/>
              <a:ln w="12700" cap="flat" cmpd="sng" algn="ctr">
                <a:solidFill>
                  <a:srgbClr val="1D1D1A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数据库</a:t>
                </a: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92C7A9B3-4913-400A-9E1D-707C1398ED49}"/>
                  </a:ext>
                </a:extLst>
              </p:cNvPr>
              <p:cNvSpPr/>
              <p:nvPr/>
            </p:nvSpPr>
            <p:spPr>
              <a:xfrm>
                <a:off x="4578030" y="2461746"/>
                <a:ext cx="1204002" cy="265738"/>
              </a:xfrm>
              <a:prstGeom prst="rect">
                <a:avLst/>
              </a:prstGeom>
              <a:noFill/>
              <a:ln w="12700" cap="flat" cmpd="sng" algn="ctr">
                <a:solidFill>
                  <a:srgbClr val="1D1D1A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SQLServer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BAFE049-0620-4411-BF5B-454F372EDEEB}"/>
                  </a:ext>
                </a:extLst>
              </p:cNvPr>
              <p:cNvSpPr/>
              <p:nvPr/>
            </p:nvSpPr>
            <p:spPr>
              <a:xfrm>
                <a:off x="4578030" y="2805599"/>
                <a:ext cx="1204002" cy="265738"/>
              </a:xfrm>
              <a:prstGeom prst="rect">
                <a:avLst/>
              </a:prstGeom>
              <a:noFill/>
              <a:ln w="12700" cap="flat" cmpd="sng" algn="ctr">
                <a:solidFill>
                  <a:srgbClr val="1D1D1A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商业数据库</a:t>
                </a:r>
              </a:p>
            </p:txBody>
          </p:sp>
          <p:sp>
            <p:nvSpPr>
              <p:cNvPr id="47" name="箭头: 下 64">
                <a:extLst>
                  <a:ext uri="{FF2B5EF4-FFF2-40B4-BE49-F238E27FC236}">
                    <a16:creationId xmlns:a16="http://schemas.microsoft.com/office/drawing/2014/main" id="{3FF54693-A9C9-424D-AF07-F65C769B11C2}"/>
                  </a:ext>
                </a:extLst>
              </p:cNvPr>
              <p:cNvSpPr/>
              <p:nvPr/>
            </p:nvSpPr>
            <p:spPr>
              <a:xfrm>
                <a:off x="4883762" y="2727484"/>
                <a:ext cx="593969" cy="78115"/>
              </a:xfrm>
              <a:prstGeom prst="downArrow">
                <a:avLst/>
              </a:prstGeom>
              <a:noFill/>
              <a:ln w="12700" cap="flat" cmpd="sng" algn="ctr">
                <a:solidFill>
                  <a:srgbClr val="1D1D1A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0EC0BC8-332A-472C-85D2-653E3CC29D56}"/>
                </a:ext>
              </a:extLst>
            </p:cNvPr>
            <p:cNvSpPr txBox="1"/>
            <p:nvPr/>
          </p:nvSpPr>
          <p:spPr>
            <a:xfrm>
              <a:off x="5401159" y="3755751"/>
              <a:ext cx="1204002" cy="2109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数据库服务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EE2FC26-9F8D-4D35-A114-0274DBCF1BBC}"/>
                </a:ext>
              </a:extLst>
            </p:cNvPr>
            <p:cNvSpPr/>
            <p:nvPr/>
          </p:nvSpPr>
          <p:spPr>
            <a:xfrm>
              <a:off x="203201" y="5595315"/>
              <a:ext cx="7219319" cy="300933"/>
            </a:xfrm>
            <a:prstGeom prst="rect">
              <a:avLst/>
            </a:prstGeom>
            <a:solidFill>
              <a:srgbClr val="ECECEC"/>
            </a:solidFill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openEuler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（麒麟、统信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..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）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C2189B7-EF32-409E-BA74-A11023E03C88}"/>
                </a:ext>
              </a:extLst>
            </p:cNvPr>
            <p:cNvSpPr/>
            <p:nvPr/>
          </p:nvSpPr>
          <p:spPr>
            <a:xfrm>
              <a:off x="203201" y="5922087"/>
              <a:ext cx="7219319" cy="300933"/>
            </a:xfrm>
            <a:prstGeom prst="rect">
              <a:avLst/>
            </a:prstGeom>
            <a:solidFill>
              <a:srgbClr val="DDDDDD"/>
            </a:solidFill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ARM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638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DB195FA-F6EA-43D4-A5DB-9C83EE938922}"/>
              </a:ext>
            </a:extLst>
          </p:cNvPr>
          <p:cNvSpPr/>
          <p:nvPr/>
        </p:nvSpPr>
        <p:spPr bwMode="auto">
          <a:xfrm>
            <a:off x="7337740" y="2794156"/>
            <a:ext cx="2080093" cy="2104240"/>
          </a:xfrm>
          <a:prstGeom prst="rect">
            <a:avLst/>
          </a:prstGeom>
          <a:solidFill>
            <a:srgbClr val="F8F8F8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/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副标题 1">
            <a:extLst>
              <a:ext uri="{FF2B5EF4-FFF2-40B4-BE49-F238E27FC236}">
                <a16:creationId xmlns:a16="http://schemas.microsoft.com/office/drawing/2014/main" id="{C98FD654-7C52-4CC2-89FC-85E41929A058}"/>
              </a:ext>
            </a:extLst>
          </p:cNvPr>
          <p:cNvSpPr txBox="1">
            <a:spLocks/>
          </p:cNvSpPr>
          <p:nvPr/>
        </p:nvSpPr>
        <p:spPr>
          <a:xfrm>
            <a:off x="287073" y="376176"/>
            <a:ext cx="11646622" cy="58998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indent="0" defTabSz="914400">
              <a:lnSpc>
                <a:spcPct val="100000"/>
              </a:lnSpc>
              <a:spcBef>
                <a:spcPts val="0"/>
              </a:spcBef>
              <a:buFontTx/>
              <a:buNone/>
              <a:defRPr sz="2400" b="1" baseline="0">
                <a:solidFill>
                  <a:srgbClr val="C00000"/>
                </a:solidFill>
                <a:latin typeface="微软雅黑"/>
                <a:ea typeface="微软雅黑"/>
                <a:cs typeface="Arial" panose="020B0604020202020204" pitchFamily="34" charset="0"/>
              </a:defRPr>
            </a:lvl1pPr>
            <a:lvl2pPr marL="593662" indent="0" algn="ctr" defTabSz="914400">
              <a:lnSpc>
                <a:spcPct val="90000"/>
              </a:lnSpc>
              <a:spcBef>
                <a:spcPts val="500"/>
              </a:spcBef>
              <a:buFontTx/>
              <a:buNone/>
              <a:defRPr sz="259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87323" indent="0" algn="ctr" defTabSz="914400">
              <a:lnSpc>
                <a:spcPct val="90000"/>
              </a:lnSpc>
              <a:spcBef>
                <a:spcPts val="500"/>
              </a:spcBef>
              <a:buFontTx/>
              <a:buNone/>
              <a:defRPr sz="233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80986" indent="0" algn="ctr" defTabSz="914400">
              <a:lnSpc>
                <a:spcPct val="90000"/>
              </a:lnSpc>
              <a:spcBef>
                <a:spcPts val="500"/>
              </a:spcBef>
              <a:buFontTx/>
              <a:buNone/>
              <a:defRPr sz="2078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74648" indent="0" algn="ctr" defTabSz="914400">
              <a:lnSpc>
                <a:spcPct val="90000"/>
              </a:lnSpc>
              <a:spcBef>
                <a:spcPts val="500"/>
              </a:spcBef>
              <a:buFontTx/>
              <a:buNone/>
              <a:defRPr sz="2078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968309"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78"/>
            </a:lvl6pPr>
            <a:lvl7pPr marL="3561971"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78"/>
            </a:lvl7pPr>
            <a:lvl8pPr marL="4155634"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78"/>
            </a:lvl8pPr>
            <a:lvl9pPr marL="4749295"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78"/>
            </a:lvl9pPr>
          </a:lstStyle>
          <a:p>
            <a:pPr marL="0" marR="0" lvl="0" indent="0" algn="l" defTabSz="1187016" rtl="0" eaLnBrk="1" fontAlgn="auto" latinLnBrk="0" hangingPunct="1">
              <a:lnSpc>
                <a:spcPts val="3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借助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x2openEuler</a:t>
            </a:r>
            <a:r>
              <a:rPr kumimoji="0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.NET Framework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低成本迁移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9E4820-3199-4624-B77C-0FA4DA6BF708}"/>
              </a:ext>
            </a:extLst>
          </p:cNvPr>
          <p:cNvSpPr txBox="1"/>
          <p:nvPr/>
        </p:nvSpPr>
        <p:spPr bwMode="auto">
          <a:xfrm>
            <a:off x="5300669" y="2502430"/>
            <a:ext cx="1154653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迁移适配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DBF0244-3D43-472E-B48B-F5DE855D4529}"/>
              </a:ext>
            </a:extLst>
          </p:cNvPr>
          <p:cNvGrpSpPr/>
          <p:nvPr/>
        </p:nvGrpSpPr>
        <p:grpSpPr>
          <a:xfrm>
            <a:off x="5441643" y="1458957"/>
            <a:ext cx="872708" cy="995912"/>
            <a:chOff x="5493360" y="1708429"/>
            <a:chExt cx="1214438" cy="1385888"/>
          </a:xfrm>
        </p:grpSpPr>
        <p:grpSp>
          <p:nvGrpSpPr>
            <p:cNvPr id="6" name="Group 81">
              <a:extLst>
                <a:ext uri="{FF2B5EF4-FFF2-40B4-BE49-F238E27FC236}">
                  <a16:creationId xmlns:a16="http://schemas.microsoft.com/office/drawing/2014/main" id="{D537C265-C843-4B0D-AA55-2788FF13676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65662" y="2148446"/>
              <a:ext cx="469836" cy="505854"/>
              <a:chOff x="8339" y="1141"/>
              <a:chExt cx="1487" cy="1601"/>
            </a:xfrm>
            <a:solidFill>
              <a:srgbClr val="FFFFFF">
                <a:lumMod val="50000"/>
              </a:srgbClr>
            </a:solidFill>
          </p:grpSpPr>
          <p:sp>
            <p:nvSpPr>
              <p:cNvPr id="14" name="Freeform 82">
                <a:extLst>
                  <a:ext uri="{FF2B5EF4-FFF2-40B4-BE49-F238E27FC236}">
                    <a16:creationId xmlns:a16="http://schemas.microsoft.com/office/drawing/2014/main" id="{C97E91ED-D28B-4008-B551-4176954864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54" y="1813"/>
                <a:ext cx="86" cy="86"/>
              </a:xfrm>
              <a:custGeom>
                <a:avLst/>
                <a:gdLst>
                  <a:gd name="T0" fmla="*/ 86 w 86"/>
                  <a:gd name="T1" fmla="*/ 86 h 86"/>
                  <a:gd name="T2" fmla="*/ 0 w 86"/>
                  <a:gd name="T3" fmla="*/ 86 h 86"/>
                  <a:gd name="T4" fmla="*/ 0 w 86"/>
                  <a:gd name="T5" fmla="*/ 29 h 86"/>
                  <a:gd name="T6" fmla="*/ 28 w 86"/>
                  <a:gd name="T7" fmla="*/ 29 h 86"/>
                  <a:gd name="T8" fmla="*/ 28 w 86"/>
                  <a:gd name="T9" fmla="*/ 0 h 86"/>
                  <a:gd name="T10" fmla="*/ 86 w 86"/>
                  <a:gd name="T11" fmla="*/ 0 h 86"/>
                  <a:gd name="T12" fmla="*/ 86 w 86"/>
                  <a:gd name="T13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86">
                    <a:moveTo>
                      <a:pt x="86" y="86"/>
                    </a:moveTo>
                    <a:lnTo>
                      <a:pt x="0" y="86"/>
                    </a:lnTo>
                    <a:lnTo>
                      <a:pt x="0" y="29"/>
                    </a:lnTo>
                    <a:lnTo>
                      <a:pt x="28" y="29"/>
                    </a:lnTo>
                    <a:lnTo>
                      <a:pt x="28" y="0"/>
                    </a:lnTo>
                    <a:lnTo>
                      <a:pt x="86" y="0"/>
                    </a:lnTo>
                    <a:lnTo>
                      <a:pt x="86" y="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5" name="Freeform 83">
                <a:extLst>
                  <a:ext uri="{FF2B5EF4-FFF2-40B4-BE49-F238E27FC236}">
                    <a16:creationId xmlns:a16="http://schemas.microsoft.com/office/drawing/2014/main" id="{DC3A0084-E662-494F-8CAC-293D2C97B9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25" y="1842"/>
                <a:ext cx="329" cy="57"/>
              </a:xfrm>
              <a:custGeom>
                <a:avLst/>
                <a:gdLst>
                  <a:gd name="T0" fmla="*/ 329 w 329"/>
                  <a:gd name="T1" fmla="*/ 57 h 57"/>
                  <a:gd name="T2" fmla="*/ 214 w 329"/>
                  <a:gd name="T3" fmla="*/ 57 h 57"/>
                  <a:gd name="T4" fmla="*/ 214 w 329"/>
                  <a:gd name="T5" fmla="*/ 0 h 57"/>
                  <a:gd name="T6" fmla="*/ 329 w 329"/>
                  <a:gd name="T7" fmla="*/ 0 h 57"/>
                  <a:gd name="T8" fmla="*/ 329 w 329"/>
                  <a:gd name="T9" fmla="*/ 57 h 57"/>
                  <a:gd name="T10" fmla="*/ 114 w 329"/>
                  <a:gd name="T11" fmla="*/ 57 h 57"/>
                  <a:gd name="T12" fmla="*/ 0 w 329"/>
                  <a:gd name="T13" fmla="*/ 57 h 57"/>
                  <a:gd name="T14" fmla="*/ 0 w 329"/>
                  <a:gd name="T15" fmla="*/ 0 h 57"/>
                  <a:gd name="T16" fmla="*/ 114 w 329"/>
                  <a:gd name="T17" fmla="*/ 0 h 57"/>
                  <a:gd name="T18" fmla="*/ 114 w 329"/>
                  <a:gd name="T19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9" h="57">
                    <a:moveTo>
                      <a:pt x="329" y="57"/>
                    </a:moveTo>
                    <a:lnTo>
                      <a:pt x="214" y="57"/>
                    </a:lnTo>
                    <a:lnTo>
                      <a:pt x="214" y="0"/>
                    </a:lnTo>
                    <a:lnTo>
                      <a:pt x="329" y="0"/>
                    </a:lnTo>
                    <a:lnTo>
                      <a:pt x="329" y="57"/>
                    </a:lnTo>
                    <a:close/>
                    <a:moveTo>
                      <a:pt x="114" y="57"/>
                    </a:moveTo>
                    <a:lnTo>
                      <a:pt x="0" y="57"/>
                    </a:lnTo>
                    <a:lnTo>
                      <a:pt x="0" y="0"/>
                    </a:lnTo>
                    <a:lnTo>
                      <a:pt x="114" y="0"/>
                    </a:lnTo>
                    <a:lnTo>
                      <a:pt x="114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" name="Freeform 84">
                <a:extLst>
                  <a:ext uri="{FF2B5EF4-FFF2-40B4-BE49-F238E27FC236}">
                    <a16:creationId xmlns:a16="http://schemas.microsoft.com/office/drawing/2014/main" id="{35039607-FFFF-4386-8EEC-FBF3BB55D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9" y="1813"/>
                <a:ext cx="86" cy="86"/>
              </a:xfrm>
              <a:custGeom>
                <a:avLst/>
                <a:gdLst>
                  <a:gd name="T0" fmla="*/ 86 w 86"/>
                  <a:gd name="T1" fmla="*/ 86 h 86"/>
                  <a:gd name="T2" fmla="*/ 0 w 86"/>
                  <a:gd name="T3" fmla="*/ 86 h 86"/>
                  <a:gd name="T4" fmla="*/ 0 w 86"/>
                  <a:gd name="T5" fmla="*/ 0 h 86"/>
                  <a:gd name="T6" fmla="*/ 57 w 86"/>
                  <a:gd name="T7" fmla="*/ 0 h 86"/>
                  <a:gd name="T8" fmla="*/ 57 w 86"/>
                  <a:gd name="T9" fmla="*/ 29 h 86"/>
                  <a:gd name="T10" fmla="*/ 86 w 86"/>
                  <a:gd name="T11" fmla="*/ 29 h 86"/>
                  <a:gd name="T12" fmla="*/ 86 w 86"/>
                  <a:gd name="T13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86">
                    <a:moveTo>
                      <a:pt x="86" y="86"/>
                    </a:moveTo>
                    <a:lnTo>
                      <a:pt x="0" y="86"/>
                    </a:lnTo>
                    <a:lnTo>
                      <a:pt x="0" y="0"/>
                    </a:lnTo>
                    <a:lnTo>
                      <a:pt x="57" y="0"/>
                    </a:lnTo>
                    <a:lnTo>
                      <a:pt x="57" y="29"/>
                    </a:lnTo>
                    <a:lnTo>
                      <a:pt x="86" y="29"/>
                    </a:lnTo>
                    <a:lnTo>
                      <a:pt x="86" y="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7" name="Freeform 85">
                <a:extLst>
                  <a:ext uri="{FF2B5EF4-FFF2-40B4-BE49-F238E27FC236}">
                    <a16:creationId xmlns:a16="http://schemas.microsoft.com/office/drawing/2014/main" id="{8BB40593-249E-425A-AD02-71C56F1725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39" y="1384"/>
                <a:ext cx="57" cy="329"/>
              </a:xfrm>
              <a:custGeom>
                <a:avLst/>
                <a:gdLst>
                  <a:gd name="T0" fmla="*/ 57 w 57"/>
                  <a:gd name="T1" fmla="*/ 329 h 329"/>
                  <a:gd name="T2" fmla="*/ 0 w 57"/>
                  <a:gd name="T3" fmla="*/ 329 h 329"/>
                  <a:gd name="T4" fmla="*/ 0 w 57"/>
                  <a:gd name="T5" fmla="*/ 215 h 329"/>
                  <a:gd name="T6" fmla="*/ 57 w 57"/>
                  <a:gd name="T7" fmla="*/ 215 h 329"/>
                  <a:gd name="T8" fmla="*/ 57 w 57"/>
                  <a:gd name="T9" fmla="*/ 329 h 329"/>
                  <a:gd name="T10" fmla="*/ 57 w 57"/>
                  <a:gd name="T11" fmla="*/ 115 h 329"/>
                  <a:gd name="T12" fmla="*/ 0 w 57"/>
                  <a:gd name="T13" fmla="*/ 115 h 329"/>
                  <a:gd name="T14" fmla="*/ 0 w 57"/>
                  <a:gd name="T15" fmla="*/ 0 h 329"/>
                  <a:gd name="T16" fmla="*/ 57 w 57"/>
                  <a:gd name="T17" fmla="*/ 0 h 329"/>
                  <a:gd name="T18" fmla="*/ 57 w 57"/>
                  <a:gd name="T19" fmla="*/ 115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329">
                    <a:moveTo>
                      <a:pt x="57" y="329"/>
                    </a:moveTo>
                    <a:lnTo>
                      <a:pt x="0" y="329"/>
                    </a:lnTo>
                    <a:lnTo>
                      <a:pt x="0" y="215"/>
                    </a:lnTo>
                    <a:lnTo>
                      <a:pt x="57" y="215"/>
                    </a:lnTo>
                    <a:lnTo>
                      <a:pt x="57" y="329"/>
                    </a:lnTo>
                    <a:close/>
                    <a:moveTo>
                      <a:pt x="57" y="115"/>
                    </a:moveTo>
                    <a:lnTo>
                      <a:pt x="0" y="115"/>
                    </a:lnTo>
                    <a:lnTo>
                      <a:pt x="0" y="0"/>
                    </a:lnTo>
                    <a:lnTo>
                      <a:pt x="57" y="0"/>
                    </a:lnTo>
                    <a:lnTo>
                      <a:pt x="57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" name="Freeform 86">
                <a:extLst>
                  <a:ext uri="{FF2B5EF4-FFF2-40B4-BE49-F238E27FC236}">
                    <a16:creationId xmlns:a16="http://schemas.microsoft.com/office/drawing/2014/main" id="{1AE80BBB-6E60-4826-B65F-0798AFE3AC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9" y="1199"/>
                <a:ext cx="86" cy="85"/>
              </a:xfrm>
              <a:custGeom>
                <a:avLst/>
                <a:gdLst>
                  <a:gd name="T0" fmla="*/ 57 w 86"/>
                  <a:gd name="T1" fmla="*/ 85 h 85"/>
                  <a:gd name="T2" fmla="*/ 0 w 86"/>
                  <a:gd name="T3" fmla="*/ 85 h 85"/>
                  <a:gd name="T4" fmla="*/ 0 w 86"/>
                  <a:gd name="T5" fmla="*/ 0 h 85"/>
                  <a:gd name="T6" fmla="*/ 86 w 86"/>
                  <a:gd name="T7" fmla="*/ 0 h 85"/>
                  <a:gd name="T8" fmla="*/ 86 w 86"/>
                  <a:gd name="T9" fmla="*/ 57 h 85"/>
                  <a:gd name="T10" fmla="*/ 57 w 86"/>
                  <a:gd name="T11" fmla="*/ 57 h 85"/>
                  <a:gd name="T12" fmla="*/ 57 w 86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85">
                    <a:moveTo>
                      <a:pt x="57" y="85"/>
                    </a:moveTo>
                    <a:lnTo>
                      <a:pt x="0" y="85"/>
                    </a:lnTo>
                    <a:lnTo>
                      <a:pt x="0" y="0"/>
                    </a:lnTo>
                    <a:lnTo>
                      <a:pt x="86" y="0"/>
                    </a:lnTo>
                    <a:lnTo>
                      <a:pt x="86" y="57"/>
                    </a:lnTo>
                    <a:lnTo>
                      <a:pt x="57" y="57"/>
                    </a:lnTo>
                    <a:lnTo>
                      <a:pt x="5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" name="Freeform 87">
                <a:extLst>
                  <a:ext uri="{FF2B5EF4-FFF2-40B4-BE49-F238E27FC236}">
                    <a16:creationId xmlns:a16="http://schemas.microsoft.com/office/drawing/2014/main" id="{F9A8F65A-5938-4ABD-8A56-E4A7D239EC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25" y="1199"/>
                <a:ext cx="329" cy="57"/>
              </a:xfrm>
              <a:custGeom>
                <a:avLst/>
                <a:gdLst>
                  <a:gd name="T0" fmla="*/ 329 w 329"/>
                  <a:gd name="T1" fmla="*/ 57 h 57"/>
                  <a:gd name="T2" fmla="*/ 214 w 329"/>
                  <a:gd name="T3" fmla="*/ 57 h 57"/>
                  <a:gd name="T4" fmla="*/ 214 w 329"/>
                  <a:gd name="T5" fmla="*/ 0 h 57"/>
                  <a:gd name="T6" fmla="*/ 329 w 329"/>
                  <a:gd name="T7" fmla="*/ 0 h 57"/>
                  <a:gd name="T8" fmla="*/ 329 w 329"/>
                  <a:gd name="T9" fmla="*/ 57 h 57"/>
                  <a:gd name="T10" fmla="*/ 114 w 329"/>
                  <a:gd name="T11" fmla="*/ 57 h 57"/>
                  <a:gd name="T12" fmla="*/ 0 w 329"/>
                  <a:gd name="T13" fmla="*/ 57 h 57"/>
                  <a:gd name="T14" fmla="*/ 0 w 329"/>
                  <a:gd name="T15" fmla="*/ 0 h 57"/>
                  <a:gd name="T16" fmla="*/ 114 w 329"/>
                  <a:gd name="T17" fmla="*/ 0 h 57"/>
                  <a:gd name="T18" fmla="*/ 114 w 329"/>
                  <a:gd name="T19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9" h="57">
                    <a:moveTo>
                      <a:pt x="329" y="57"/>
                    </a:moveTo>
                    <a:lnTo>
                      <a:pt x="214" y="57"/>
                    </a:lnTo>
                    <a:lnTo>
                      <a:pt x="214" y="0"/>
                    </a:lnTo>
                    <a:lnTo>
                      <a:pt x="329" y="0"/>
                    </a:lnTo>
                    <a:lnTo>
                      <a:pt x="329" y="57"/>
                    </a:lnTo>
                    <a:close/>
                    <a:moveTo>
                      <a:pt x="114" y="57"/>
                    </a:moveTo>
                    <a:lnTo>
                      <a:pt x="0" y="57"/>
                    </a:lnTo>
                    <a:lnTo>
                      <a:pt x="0" y="0"/>
                    </a:lnTo>
                    <a:lnTo>
                      <a:pt x="114" y="0"/>
                    </a:lnTo>
                    <a:lnTo>
                      <a:pt x="114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0" name="Freeform 88">
                <a:extLst>
                  <a:ext uri="{FF2B5EF4-FFF2-40B4-BE49-F238E27FC236}">
                    <a16:creationId xmlns:a16="http://schemas.microsoft.com/office/drawing/2014/main" id="{0847E1F0-7DD7-4BB4-A641-E23A97EDE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54" y="1199"/>
                <a:ext cx="86" cy="85"/>
              </a:xfrm>
              <a:custGeom>
                <a:avLst/>
                <a:gdLst>
                  <a:gd name="T0" fmla="*/ 86 w 86"/>
                  <a:gd name="T1" fmla="*/ 85 h 85"/>
                  <a:gd name="T2" fmla="*/ 28 w 86"/>
                  <a:gd name="T3" fmla="*/ 85 h 85"/>
                  <a:gd name="T4" fmla="*/ 28 w 86"/>
                  <a:gd name="T5" fmla="*/ 57 h 85"/>
                  <a:gd name="T6" fmla="*/ 0 w 86"/>
                  <a:gd name="T7" fmla="*/ 57 h 85"/>
                  <a:gd name="T8" fmla="*/ 0 w 86"/>
                  <a:gd name="T9" fmla="*/ 0 h 85"/>
                  <a:gd name="T10" fmla="*/ 86 w 86"/>
                  <a:gd name="T11" fmla="*/ 0 h 85"/>
                  <a:gd name="T12" fmla="*/ 86 w 86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85">
                    <a:moveTo>
                      <a:pt x="86" y="85"/>
                    </a:moveTo>
                    <a:lnTo>
                      <a:pt x="28" y="85"/>
                    </a:lnTo>
                    <a:lnTo>
                      <a:pt x="28" y="57"/>
                    </a:lnTo>
                    <a:lnTo>
                      <a:pt x="0" y="57"/>
                    </a:lnTo>
                    <a:lnTo>
                      <a:pt x="0" y="0"/>
                    </a:lnTo>
                    <a:lnTo>
                      <a:pt x="86" y="0"/>
                    </a:lnTo>
                    <a:lnTo>
                      <a:pt x="86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1" name="Freeform 89">
                <a:extLst>
                  <a:ext uri="{FF2B5EF4-FFF2-40B4-BE49-F238E27FC236}">
                    <a16:creationId xmlns:a16="http://schemas.microsoft.com/office/drawing/2014/main" id="{A56BB819-E752-4E55-93E0-7D76E8C09F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82" y="1384"/>
                <a:ext cx="58" cy="329"/>
              </a:xfrm>
              <a:custGeom>
                <a:avLst/>
                <a:gdLst>
                  <a:gd name="T0" fmla="*/ 58 w 58"/>
                  <a:gd name="T1" fmla="*/ 329 h 329"/>
                  <a:gd name="T2" fmla="*/ 0 w 58"/>
                  <a:gd name="T3" fmla="*/ 329 h 329"/>
                  <a:gd name="T4" fmla="*/ 0 w 58"/>
                  <a:gd name="T5" fmla="*/ 215 h 329"/>
                  <a:gd name="T6" fmla="*/ 58 w 58"/>
                  <a:gd name="T7" fmla="*/ 215 h 329"/>
                  <a:gd name="T8" fmla="*/ 58 w 58"/>
                  <a:gd name="T9" fmla="*/ 329 h 329"/>
                  <a:gd name="T10" fmla="*/ 58 w 58"/>
                  <a:gd name="T11" fmla="*/ 115 h 329"/>
                  <a:gd name="T12" fmla="*/ 0 w 58"/>
                  <a:gd name="T13" fmla="*/ 115 h 329"/>
                  <a:gd name="T14" fmla="*/ 0 w 58"/>
                  <a:gd name="T15" fmla="*/ 0 h 329"/>
                  <a:gd name="T16" fmla="*/ 58 w 58"/>
                  <a:gd name="T17" fmla="*/ 0 h 329"/>
                  <a:gd name="T18" fmla="*/ 58 w 58"/>
                  <a:gd name="T19" fmla="*/ 115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329">
                    <a:moveTo>
                      <a:pt x="58" y="329"/>
                    </a:moveTo>
                    <a:lnTo>
                      <a:pt x="0" y="329"/>
                    </a:lnTo>
                    <a:lnTo>
                      <a:pt x="0" y="215"/>
                    </a:lnTo>
                    <a:lnTo>
                      <a:pt x="58" y="215"/>
                    </a:lnTo>
                    <a:lnTo>
                      <a:pt x="58" y="329"/>
                    </a:lnTo>
                    <a:close/>
                    <a:moveTo>
                      <a:pt x="58" y="115"/>
                    </a:moveTo>
                    <a:lnTo>
                      <a:pt x="0" y="115"/>
                    </a:lnTo>
                    <a:lnTo>
                      <a:pt x="0" y="0"/>
                    </a:lnTo>
                    <a:lnTo>
                      <a:pt x="58" y="0"/>
                    </a:lnTo>
                    <a:lnTo>
                      <a:pt x="58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2" name="Freeform 90">
                <a:extLst>
                  <a:ext uri="{FF2B5EF4-FFF2-40B4-BE49-F238E27FC236}">
                    <a16:creationId xmlns:a16="http://schemas.microsoft.com/office/drawing/2014/main" id="{19A7F947-789A-40DE-A5EF-C0D75023287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25" y="1985"/>
                <a:ext cx="701" cy="700"/>
              </a:xfrm>
              <a:custGeom>
                <a:avLst/>
                <a:gdLst>
                  <a:gd name="T0" fmla="*/ 701 w 701"/>
                  <a:gd name="T1" fmla="*/ 700 h 700"/>
                  <a:gd name="T2" fmla="*/ 0 w 701"/>
                  <a:gd name="T3" fmla="*/ 700 h 700"/>
                  <a:gd name="T4" fmla="*/ 0 w 701"/>
                  <a:gd name="T5" fmla="*/ 0 h 700"/>
                  <a:gd name="T6" fmla="*/ 701 w 701"/>
                  <a:gd name="T7" fmla="*/ 0 h 700"/>
                  <a:gd name="T8" fmla="*/ 701 w 701"/>
                  <a:gd name="T9" fmla="*/ 700 h 700"/>
                  <a:gd name="T10" fmla="*/ 58 w 701"/>
                  <a:gd name="T11" fmla="*/ 643 h 700"/>
                  <a:gd name="T12" fmla="*/ 644 w 701"/>
                  <a:gd name="T13" fmla="*/ 643 h 700"/>
                  <a:gd name="T14" fmla="*/ 644 w 701"/>
                  <a:gd name="T15" fmla="*/ 57 h 700"/>
                  <a:gd name="T16" fmla="*/ 58 w 701"/>
                  <a:gd name="T17" fmla="*/ 57 h 700"/>
                  <a:gd name="T18" fmla="*/ 58 w 701"/>
                  <a:gd name="T19" fmla="*/ 643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1" h="700">
                    <a:moveTo>
                      <a:pt x="701" y="700"/>
                    </a:moveTo>
                    <a:lnTo>
                      <a:pt x="0" y="700"/>
                    </a:lnTo>
                    <a:lnTo>
                      <a:pt x="0" y="0"/>
                    </a:lnTo>
                    <a:lnTo>
                      <a:pt x="701" y="0"/>
                    </a:lnTo>
                    <a:lnTo>
                      <a:pt x="701" y="700"/>
                    </a:lnTo>
                    <a:close/>
                    <a:moveTo>
                      <a:pt x="58" y="643"/>
                    </a:moveTo>
                    <a:lnTo>
                      <a:pt x="644" y="643"/>
                    </a:lnTo>
                    <a:lnTo>
                      <a:pt x="644" y="57"/>
                    </a:lnTo>
                    <a:lnTo>
                      <a:pt x="58" y="57"/>
                    </a:lnTo>
                    <a:lnTo>
                      <a:pt x="58" y="6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3" name="Freeform 91">
                <a:extLst>
                  <a:ext uri="{FF2B5EF4-FFF2-40B4-BE49-F238E27FC236}">
                    <a16:creationId xmlns:a16="http://schemas.microsoft.com/office/drawing/2014/main" id="{AB08C70D-527F-4995-A2D3-246260B526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83" y="1213"/>
                <a:ext cx="643" cy="700"/>
              </a:xfrm>
              <a:custGeom>
                <a:avLst/>
                <a:gdLst>
                  <a:gd name="T0" fmla="*/ 43 w 45"/>
                  <a:gd name="T1" fmla="*/ 49 h 49"/>
                  <a:gd name="T2" fmla="*/ 41 w 45"/>
                  <a:gd name="T3" fmla="*/ 47 h 49"/>
                  <a:gd name="T4" fmla="*/ 2 w 45"/>
                  <a:gd name="T5" fmla="*/ 4 h 49"/>
                  <a:gd name="T6" fmla="*/ 1 w 45"/>
                  <a:gd name="T7" fmla="*/ 1 h 49"/>
                  <a:gd name="T8" fmla="*/ 3 w 45"/>
                  <a:gd name="T9" fmla="*/ 0 h 49"/>
                  <a:gd name="T10" fmla="*/ 45 w 45"/>
                  <a:gd name="T11" fmla="*/ 47 h 49"/>
                  <a:gd name="T12" fmla="*/ 43 w 45"/>
                  <a:gd name="T13" fmla="*/ 49 h 49"/>
                  <a:gd name="T14" fmla="*/ 43 w 45"/>
                  <a:gd name="T1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49">
                    <a:moveTo>
                      <a:pt x="43" y="49"/>
                    </a:moveTo>
                    <a:cubicBezTo>
                      <a:pt x="42" y="49"/>
                      <a:pt x="41" y="48"/>
                      <a:pt x="41" y="47"/>
                    </a:cubicBezTo>
                    <a:cubicBezTo>
                      <a:pt x="39" y="26"/>
                      <a:pt x="23" y="8"/>
                      <a:pt x="2" y="4"/>
                    </a:cubicBezTo>
                    <a:cubicBezTo>
                      <a:pt x="1" y="4"/>
                      <a:pt x="0" y="2"/>
                      <a:pt x="1" y="1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26" y="4"/>
                      <a:pt x="43" y="23"/>
                      <a:pt x="45" y="47"/>
                    </a:cubicBezTo>
                    <a:cubicBezTo>
                      <a:pt x="45" y="48"/>
                      <a:pt x="44" y="49"/>
                      <a:pt x="43" y="49"/>
                    </a:cubicBezTo>
                    <a:cubicBezTo>
                      <a:pt x="43" y="49"/>
                      <a:pt x="43" y="49"/>
                      <a:pt x="43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4" name="Freeform 92">
                <a:extLst>
                  <a:ext uri="{FF2B5EF4-FFF2-40B4-BE49-F238E27FC236}">
                    <a16:creationId xmlns:a16="http://schemas.microsoft.com/office/drawing/2014/main" id="{66B9238A-3C0A-4322-A9A0-395263BCCA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9" y="1985"/>
                <a:ext cx="701" cy="700"/>
              </a:xfrm>
              <a:custGeom>
                <a:avLst/>
                <a:gdLst>
                  <a:gd name="T0" fmla="*/ 47 w 49"/>
                  <a:gd name="T1" fmla="*/ 49 h 49"/>
                  <a:gd name="T2" fmla="*/ 47 w 49"/>
                  <a:gd name="T3" fmla="*/ 49 h 49"/>
                  <a:gd name="T4" fmla="*/ 0 w 49"/>
                  <a:gd name="T5" fmla="*/ 2 h 49"/>
                  <a:gd name="T6" fmla="*/ 2 w 49"/>
                  <a:gd name="T7" fmla="*/ 0 h 49"/>
                  <a:gd name="T8" fmla="*/ 4 w 49"/>
                  <a:gd name="T9" fmla="*/ 1 h 49"/>
                  <a:gd name="T10" fmla="*/ 47 w 49"/>
                  <a:gd name="T11" fmla="*/ 45 h 49"/>
                  <a:gd name="T12" fmla="*/ 49 w 49"/>
                  <a:gd name="T13" fmla="*/ 47 h 49"/>
                  <a:gd name="T14" fmla="*/ 47 w 49"/>
                  <a:gd name="T1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49">
                    <a:moveTo>
                      <a:pt x="47" y="49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22" y="46"/>
                      <a:pt x="3" y="27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0"/>
                      <a:pt x="4" y="1"/>
                    </a:cubicBezTo>
                    <a:cubicBezTo>
                      <a:pt x="6" y="24"/>
                      <a:pt x="25" y="42"/>
                      <a:pt x="47" y="45"/>
                    </a:cubicBezTo>
                    <a:cubicBezTo>
                      <a:pt x="48" y="45"/>
                      <a:pt x="49" y="46"/>
                      <a:pt x="49" y="47"/>
                    </a:cubicBezTo>
                    <a:cubicBezTo>
                      <a:pt x="49" y="48"/>
                      <a:pt x="48" y="49"/>
                      <a:pt x="4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5" name="Line 93">
                <a:extLst>
                  <a:ext uri="{FF2B5EF4-FFF2-40B4-BE49-F238E27FC236}">
                    <a16:creationId xmlns:a16="http://schemas.microsoft.com/office/drawing/2014/main" id="{462F2BE2-32EE-4D85-A815-59DCC43EE0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40" y="1170"/>
                <a:ext cx="0" cy="0"/>
              </a:xfrm>
              <a:prstGeom prst="line">
                <a:avLst/>
              </a:prstGeom>
              <a:grpFill/>
              <a:ln w="57" cap="rnd">
                <a:solidFill>
                  <a:srgbClr val="AB1F24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6" name="Freeform 94">
                <a:extLst>
                  <a:ext uri="{FF2B5EF4-FFF2-40B4-BE49-F238E27FC236}">
                    <a16:creationId xmlns:a16="http://schemas.microsoft.com/office/drawing/2014/main" id="{33A6CDC8-B919-4A7A-94A0-1EAD8EE67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83" y="1141"/>
                <a:ext cx="314" cy="315"/>
              </a:xfrm>
              <a:custGeom>
                <a:avLst/>
                <a:gdLst>
                  <a:gd name="T0" fmla="*/ 14 w 22"/>
                  <a:gd name="T1" fmla="*/ 22 h 22"/>
                  <a:gd name="T2" fmla="*/ 13 w 22"/>
                  <a:gd name="T3" fmla="*/ 21 h 22"/>
                  <a:gd name="T4" fmla="*/ 1 w 22"/>
                  <a:gd name="T5" fmla="*/ 8 h 22"/>
                  <a:gd name="T6" fmla="*/ 1 w 22"/>
                  <a:gd name="T7" fmla="*/ 6 h 22"/>
                  <a:gd name="T8" fmla="*/ 2 w 22"/>
                  <a:gd name="T9" fmla="*/ 5 h 22"/>
                  <a:gd name="T10" fmla="*/ 19 w 22"/>
                  <a:gd name="T11" fmla="*/ 0 h 22"/>
                  <a:gd name="T12" fmla="*/ 22 w 22"/>
                  <a:gd name="T13" fmla="*/ 2 h 22"/>
                  <a:gd name="T14" fmla="*/ 20 w 22"/>
                  <a:gd name="T15" fmla="*/ 4 h 22"/>
                  <a:gd name="T16" fmla="*/ 6 w 22"/>
                  <a:gd name="T17" fmla="*/ 8 h 22"/>
                  <a:gd name="T18" fmla="*/ 16 w 22"/>
                  <a:gd name="T19" fmla="*/ 19 h 22"/>
                  <a:gd name="T20" fmla="*/ 16 w 22"/>
                  <a:gd name="T21" fmla="*/ 21 h 22"/>
                  <a:gd name="T22" fmla="*/ 14 w 22"/>
                  <a:gd name="T2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22">
                    <a:moveTo>
                      <a:pt x="14" y="22"/>
                    </a:moveTo>
                    <a:cubicBezTo>
                      <a:pt x="14" y="22"/>
                      <a:pt x="13" y="22"/>
                      <a:pt x="13" y="21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0" y="7"/>
                      <a:pt x="1" y="6"/>
                    </a:cubicBezTo>
                    <a:cubicBezTo>
                      <a:pt x="1" y="6"/>
                      <a:pt x="1" y="5"/>
                      <a:pt x="2" y="5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1" y="1"/>
                      <a:pt x="22" y="2"/>
                    </a:cubicBezTo>
                    <a:cubicBezTo>
                      <a:pt x="22" y="3"/>
                      <a:pt x="21" y="4"/>
                      <a:pt x="20" y="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19"/>
                      <a:pt x="17" y="21"/>
                      <a:pt x="16" y="21"/>
                    </a:cubicBezTo>
                    <a:cubicBezTo>
                      <a:pt x="15" y="22"/>
                      <a:pt x="15" y="22"/>
                      <a:pt x="1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7" name="Freeform 95">
                <a:extLst>
                  <a:ext uri="{FF2B5EF4-FFF2-40B4-BE49-F238E27FC236}">
                    <a16:creationId xmlns:a16="http://schemas.microsoft.com/office/drawing/2014/main" id="{FC41274F-927E-47B5-8FE0-B8121A97B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39" y="2428"/>
                <a:ext cx="301" cy="314"/>
              </a:xfrm>
              <a:custGeom>
                <a:avLst/>
                <a:gdLst>
                  <a:gd name="T0" fmla="*/ 2 w 21"/>
                  <a:gd name="T1" fmla="*/ 22 h 22"/>
                  <a:gd name="T2" fmla="*/ 0 w 21"/>
                  <a:gd name="T3" fmla="*/ 21 h 22"/>
                  <a:gd name="T4" fmla="*/ 2 w 21"/>
                  <a:gd name="T5" fmla="*/ 18 h 22"/>
                  <a:gd name="T6" fmla="*/ 16 w 21"/>
                  <a:gd name="T7" fmla="*/ 14 h 22"/>
                  <a:gd name="T8" fmla="*/ 6 w 21"/>
                  <a:gd name="T9" fmla="*/ 4 h 22"/>
                  <a:gd name="T10" fmla="*/ 6 w 21"/>
                  <a:gd name="T11" fmla="*/ 1 h 22"/>
                  <a:gd name="T12" fmla="*/ 9 w 21"/>
                  <a:gd name="T13" fmla="*/ 1 h 22"/>
                  <a:gd name="T14" fmla="*/ 21 w 21"/>
                  <a:gd name="T15" fmla="*/ 14 h 22"/>
                  <a:gd name="T16" fmla="*/ 21 w 21"/>
                  <a:gd name="T17" fmla="*/ 16 h 22"/>
                  <a:gd name="T18" fmla="*/ 20 w 21"/>
                  <a:gd name="T19" fmla="*/ 18 h 22"/>
                  <a:gd name="T20" fmla="*/ 3 w 21"/>
                  <a:gd name="T21" fmla="*/ 22 h 22"/>
                  <a:gd name="T22" fmla="*/ 2 w 21"/>
                  <a:gd name="T2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22">
                    <a:moveTo>
                      <a:pt x="2" y="22"/>
                    </a:moveTo>
                    <a:cubicBezTo>
                      <a:pt x="1" y="22"/>
                      <a:pt x="1" y="22"/>
                      <a:pt x="0" y="21"/>
                    </a:cubicBezTo>
                    <a:cubicBezTo>
                      <a:pt x="0" y="20"/>
                      <a:pt x="1" y="19"/>
                      <a:pt x="2" y="18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2"/>
                      <a:pt x="6" y="1"/>
                    </a:cubicBezTo>
                    <a:cubicBezTo>
                      <a:pt x="7" y="0"/>
                      <a:pt x="8" y="0"/>
                      <a:pt x="9" y="1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5"/>
                      <a:pt x="21" y="15"/>
                      <a:pt x="21" y="16"/>
                    </a:cubicBezTo>
                    <a:cubicBezTo>
                      <a:pt x="21" y="17"/>
                      <a:pt x="20" y="17"/>
                      <a:pt x="20" y="18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2" y="22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7CCB148-6F90-4E18-ACAB-4CC7F7B7E375}"/>
                </a:ext>
              </a:extLst>
            </p:cNvPr>
            <p:cNvGrpSpPr/>
            <p:nvPr/>
          </p:nvGrpSpPr>
          <p:grpSpPr>
            <a:xfrm>
              <a:off x="5493360" y="1708429"/>
              <a:ext cx="1214438" cy="1385888"/>
              <a:chOff x="1023643" y="1708429"/>
              <a:chExt cx="1214438" cy="1385888"/>
            </a:xfrm>
          </p:grpSpPr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BACAA6CE-C6C6-4153-B8A4-938ACDA6DC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581" y="1864004"/>
                <a:ext cx="944563" cy="1074738"/>
              </a:xfrm>
              <a:custGeom>
                <a:avLst/>
                <a:gdLst>
                  <a:gd name="T0" fmla="*/ 4391 w 4391"/>
                  <a:gd name="T1" fmla="*/ 3571 h 4996"/>
                  <a:gd name="T2" fmla="*/ 4391 w 4391"/>
                  <a:gd name="T3" fmla="*/ 1424 h 4996"/>
                  <a:gd name="T4" fmla="*/ 4223 w 4391"/>
                  <a:gd name="T5" fmla="*/ 1133 h 4996"/>
                  <a:gd name="T6" fmla="*/ 2364 w 4391"/>
                  <a:gd name="T7" fmla="*/ 60 h 4996"/>
                  <a:gd name="T8" fmla="*/ 2028 w 4391"/>
                  <a:gd name="T9" fmla="*/ 60 h 4996"/>
                  <a:gd name="T10" fmla="*/ 168 w 4391"/>
                  <a:gd name="T11" fmla="*/ 1133 h 4996"/>
                  <a:gd name="T12" fmla="*/ 0 w 4391"/>
                  <a:gd name="T13" fmla="*/ 1424 h 4996"/>
                  <a:gd name="T14" fmla="*/ 0 w 4391"/>
                  <a:gd name="T15" fmla="*/ 3571 h 4996"/>
                  <a:gd name="T16" fmla="*/ 168 w 4391"/>
                  <a:gd name="T17" fmla="*/ 3862 h 4996"/>
                  <a:gd name="T18" fmla="*/ 2028 w 4391"/>
                  <a:gd name="T19" fmla="*/ 4936 h 4996"/>
                  <a:gd name="T20" fmla="*/ 2364 w 4391"/>
                  <a:gd name="T21" fmla="*/ 4936 h 4996"/>
                  <a:gd name="T22" fmla="*/ 4223 w 4391"/>
                  <a:gd name="T23" fmla="*/ 3862 h 4996"/>
                  <a:gd name="T24" fmla="*/ 4391 w 4391"/>
                  <a:gd name="T25" fmla="*/ 3571 h 4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1" h="4996">
                    <a:moveTo>
                      <a:pt x="4391" y="3571"/>
                    </a:moveTo>
                    <a:cubicBezTo>
                      <a:pt x="4391" y="1424"/>
                      <a:pt x="4391" y="1424"/>
                      <a:pt x="4391" y="1424"/>
                    </a:cubicBezTo>
                    <a:cubicBezTo>
                      <a:pt x="4391" y="1304"/>
                      <a:pt x="4327" y="1193"/>
                      <a:pt x="4223" y="1133"/>
                    </a:cubicBezTo>
                    <a:cubicBezTo>
                      <a:pt x="2364" y="60"/>
                      <a:pt x="2364" y="60"/>
                      <a:pt x="2364" y="60"/>
                    </a:cubicBezTo>
                    <a:cubicBezTo>
                      <a:pt x="2260" y="0"/>
                      <a:pt x="2132" y="0"/>
                      <a:pt x="2028" y="60"/>
                    </a:cubicBezTo>
                    <a:cubicBezTo>
                      <a:pt x="168" y="1133"/>
                      <a:pt x="168" y="1133"/>
                      <a:pt x="168" y="1133"/>
                    </a:cubicBezTo>
                    <a:cubicBezTo>
                      <a:pt x="64" y="1193"/>
                      <a:pt x="0" y="1304"/>
                      <a:pt x="0" y="1424"/>
                    </a:cubicBezTo>
                    <a:cubicBezTo>
                      <a:pt x="0" y="3571"/>
                      <a:pt x="0" y="3571"/>
                      <a:pt x="0" y="3571"/>
                    </a:cubicBezTo>
                    <a:cubicBezTo>
                      <a:pt x="0" y="3691"/>
                      <a:pt x="64" y="3802"/>
                      <a:pt x="168" y="3862"/>
                    </a:cubicBezTo>
                    <a:cubicBezTo>
                      <a:pt x="2028" y="4936"/>
                      <a:pt x="2028" y="4936"/>
                      <a:pt x="2028" y="4936"/>
                    </a:cubicBezTo>
                    <a:cubicBezTo>
                      <a:pt x="2132" y="4996"/>
                      <a:pt x="2260" y="4996"/>
                      <a:pt x="2364" y="4936"/>
                    </a:cubicBezTo>
                    <a:cubicBezTo>
                      <a:pt x="4223" y="3862"/>
                      <a:pt x="4223" y="3862"/>
                      <a:pt x="4223" y="3862"/>
                    </a:cubicBezTo>
                    <a:cubicBezTo>
                      <a:pt x="4327" y="3802"/>
                      <a:pt x="4391" y="3691"/>
                      <a:pt x="4391" y="3571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FFFFF">
                    <a:lumMod val="8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234C5544-44A3-4567-B043-0EFF2E97DE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6031" y="1768754"/>
                <a:ext cx="1109663" cy="1265238"/>
              </a:xfrm>
              <a:custGeom>
                <a:avLst/>
                <a:gdLst>
                  <a:gd name="T0" fmla="*/ 5159 w 5159"/>
                  <a:gd name="T1" fmla="*/ 4237 h 5884"/>
                  <a:gd name="T2" fmla="*/ 5159 w 5159"/>
                  <a:gd name="T3" fmla="*/ 1646 h 5884"/>
                  <a:gd name="T4" fmla="*/ 4991 w 5159"/>
                  <a:gd name="T5" fmla="*/ 1355 h 5884"/>
                  <a:gd name="T6" fmla="*/ 2748 w 5159"/>
                  <a:gd name="T7" fmla="*/ 60 h 5884"/>
                  <a:gd name="T8" fmla="*/ 2412 w 5159"/>
                  <a:gd name="T9" fmla="*/ 60 h 5884"/>
                  <a:gd name="T10" fmla="*/ 168 w 5159"/>
                  <a:gd name="T11" fmla="*/ 1355 h 5884"/>
                  <a:gd name="T12" fmla="*/ 0 w 5159"/>
                  <a:gd name="T13" fmla="*/ 1646 h 5884"/>
                  <a:gd name="T14" fmla="*/ 0 w 5159"/>
                  <a:gd name="T15" fmla="*/ 4237 h 5884"/>
                  <a:gd name="T16" fmla="*/ 168 w 5159"/>
                  <a:gd name="T17" fmla="*/ 4528 h 5884"/>
                  <a:gd name="T18" fmla="*/ 2412 w 5159"/>
                  <a:gd name="T19" fmla="*/ 5824 h 5884"/>
                  <a:gd name="T20" fmla="*/ 2748 w 5159"/>
                  <a:gd name="T21" fmla="*/ 5824 h 5884"/>
                  <a:gd name="T22" fmla="*/ 4991 w 5159"/>
                  <a:gd name="T23" fmla="*/ 4528 h 5884"/>
                  <a:gd name="T24" fmla="*/ 5159 w 5159"/>
                  <a:gd name="T25" fmla="*/ 4237 h 58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59" h="5884">
                    <a:moveTo>
                      <a:pt x="5159" y="4237"/>
                    </a:moveTo>
                    <a:cubicBezTo>
                      <a:pt x="5159" y="1646"/>
                      <a:pt x="5159" y="1646"/>
                      <a:pt x="5159" y="1646"/>
                    </a:cubicBezTo>
                    <a:cubicBezTo>
                      <a:pt x="5159" y="1526"/>
                      <a:pt x="5095" y="1415"/>
                      <a:pt x="4991" y="1355"/>
                    </a:cubicBezTo>
                    <a:cubicBezTo>
                      <a:pt x="2748" y="60"/>
                      <a:pt x="2748" y="60"/>
                      <a:pt x="2748" y="60"/>
                    </a:cubicBezTo>
                    <a:cubicBezTo>
                      <a:pt x="2644" y="0"/>
                      <a:pt x="2516" y="0"/>
                      <a:pt x="2412" y="60"/>
                    </a:cubicBezTo>
                    <a:cubicBezTo>
                      <a:pt x="168" y="1355"/>
                      <a:pt x="168" y="1355"/>
                      <a:pt x="168" y="1355"/>
                    </a:cubicBezTo>
                    <a:cubicBezTo>
                      <a:pt x="64" y="1415"/>
                      <a:pt x="0" y="1526"/>
                      <a:pt x="0" y="1646"/>
                    </a:cubicBezTo>
                    <a:cubicBezTo>
                      <a:pt x="0" y="4237"/>
                      <a:pt x="0" y="4237"/>
                      <a:pt x="0" y="4237"/>
                    </a:cubicBezTo>
                    <a:cubicBezTo>
                      <a:pt x="0" y="4357"/>
                      <a:pt x="64" y="4468"/>
                      <a:pt x="168" y="4528"/>
                    </a:cubicBezTo>
                    <a:cubicBezTo>
                      <a:pt x="2412" y="5824"/>
                      <a:pt x="2412" y="5824"/>
                      <a:pt x="2412" y="5824"/>
                    </a:cubicBezTo>
                    <a:cubicBezTo>
                      <a:pt x="2516" y="5884"/>
                      <a:pt x="2644" y="5884"/>
                      <a:pt x="2748" y="5824"/>
                    </a:cubicBezTo>
                    <a:cubicBezTo>
                      <a:pt x="4991" y="4528"/>
                      <a:pt x="4991" y="4528"/>
                      <a:pt x="4991" y="4528"/>
                    </a:cubicBezTo>
                    <a:cubicBezTo>
                      <a:pt x="5095" y="4468"/>
                      <a:pt x="5159" y="4357"/>
                      <a:pt x="5159" y="4237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FFFFFF">
                    <a:lumMod val="75000"/>
                    <a:alpha val="50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" name="Freeform 8">
                <a:extLst>
                  <a:ext uri="{FF2B5EF4-FFF2-40B4-BE49-F238E27FC236}">
                    <a16:creationId xmlns:a16="http://schemas.microsoft.com/office/drawing/2014/main" id="{E3CA020D-8175-41BC-89E6-85C1C00541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3643" y="1708429"/>
                <a:ext cx="1214438" cy="1385888"/>
              </a:xfrm>
              <a:custGeom>
                <a:avLst/>
                <a:gdLst>
                  <a:gd name="T0" fmla="*/ 5645 w 5645"/>
                  <a:gd name="T1" fmla="*/ 4657 h 6444"/>
                  <a:gd name="T2" fmla="*/ 5645 w 5645"/>
                  <a:gd name="T3" fmla="*/ 1786 h 6444"/>
                  <a:gd name="T4" fmla="*/ 5477 w 5645"/>
                  <a:gd name="T5" fmla="*/ 1495 h 6444"/>
                  <a:gd name="T6" fmla="*/ 2991 w 5645"/>
                  <a:gd name="T7" fmla="*/ 60 h 6444"/>
                  <a:gd name="T8" fmla="*/ 2655 w 5645"/>
                  <a:gd name="T9" fmla="*/ 60 h 6444"/>
                  <a:gd name="T10" fmla="*/ 169 w 5645"/>
                  <a:gd name="T11" fmla="*/ 1495 h 6444"/>
                  <a:gd name="T12" fmla="*/ 0 w 5645"/>
                  <a:gd name="T13" fmla="*/ 1786 h 6444"/>
                  <a:gd name="T14" fmla="*/ 0 w 5645"/>
                  <a:gd name="T15" fmla="*/ 4657 h 6444"/>
                  <a:gd name="T16" fmla="*/ 169 w 5645"/>
                  <a:gd name="T17" fmla="*/ 4948 h 6444"/>
                  <a:gd name="T18" fmla="*/ 2655 w 5645"/>
                  <a:gd name="T19" fmla="*/ 6384 h 6444"/>
                  <a:gd name="T20" fmla="*/ 2991 w 5645"/>
                  <a:gd name="T21" fmla="*/ 6384 h 6444"/>
                  <a:gd name="T22" fmla="*/ 5477 w 5645"/>
                  <a:gd name="T23" fmla="*/ 4948 h 6444"/>
                  <a:gd name="T24" fmla="*/ 5645 w 5645"/>
                  <a:gd name="T25" fmla="*/ 4657 h 6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45" h="6444">
                    <a:moveTo>
                      <a:pt x="5645" y="4657"/>
                    </a:moveTo>
                    <a:cubicBezTo>
                      <a:pt x="5645" y="1786"/>
                      <a:pt x="5645" y="1786"/>
                      <a:pt x="5645" y="1786"/>
                    </a:cubicBezTo>
                    <a:cubicBezTo>
                      <a:pt x="5645" y="1666"/>
                      <a:pt x="5581" y="1555"/>
                      <a:pt x="5477" y="1495"/>
                    </a:cubicBezTo>
                    <a:cubicBezTo>
                      <a:pt x="2991" y="60"/>
                      <a:pt x="2991" y="60"/>
                      <a:pt x="2991" y="60"/>
                    </a:cubicBezTo>
                    <a:cubicBezTo>
                      <a:pt x="2887" y="0"/>
                      <a:pt x="2759" y="0"/>
                      <a:pt x="2655" y="60"/>
                    </a:cubicBezTo>
                    <a:cubicBezTo>
                      <a:pt x="169" y="1495"/>
                      <a:pt x="169" y="1495"/>
                      <a:pt x="169" y="1495"/>
                    </a:cubicBezTo>
                    <a:cubicBezTo>
                      <a:pt x="65" y="1555"/>
                      <a:pt x="0" y="1666"/>
                      <a:pt x="0" y="1786"/>
                    </a:cubicBezTo>
                    <a:cubicBezTo>
                      <a:pt x="0" y="4657"/>
                      <a:pt x="0" y="4657"/>
                      <a:pt x="0" y="4657"/>
                    </a:cubicBezTo>
                    <a:cubicBezTo>
                      <a:pt x="0" y="4777"/>
                      <a:pt x="65" y="4888"/>
                      <a:pt x="169" y="4948"/>
                    </a:cubicBezTo>
                    <a:cubicBezTo>
                      <a:pt x="2655" y="6384"/>
                      <a:pt x="2655" y="6384"/>
                      <a:pt x="2655" y="6384"/>
                    </a:cubicBezTo>
                    <a:cubicBezTo>
                      <a:pt x="2759" y="6444"/>
                      <a:pt x="2887" y="6444"/>
                      <a:pt x="2991" y="6384"/>
                    </a:cubicBezTo>
                    <a:cubicBezTo>
                      <a:pt x="5477" y="4948"/>
                      <a:pt x="5477" y="4948"/>
                      <a:pt x="5477" y="4948"/>
                    </a:cubicBezTo>
                    <a:cubicBezTo>
                      <a:pt x="5581" y="4888"/>
                      <a:pt x="5645" y="4777"/>
                      <a:pt x="5645" y="4657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FFFFFF">
                    <a:lumMod val="75000"/>
                    <a:alpha val="20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" name="Freeform 9">
                <a:extLst>
                  <a:ext uri="{FF2B5EF4-FFF2-40B4-BE49-F238E27FC236}">
                    <a16:creationId xmlns:a16="http://schemas.microsoft.com/office/drawing/2014/main" id="{A43EED7A-E385-48C0-8D6E-FD998898E5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5656" y="1948142"/>
                <a:ext cx="265113" cy="452438"/>
              </a:xfrm>
              <a:custGeom>
                <a:avLst/>
                <a:gdLst>
                  <a:gd name="T0" fmla="*/ 1235 w 1235"/>
                  <a:gd name="T1" fmla="*/ 2109 h 2109"/>
                  <a:gd name="T2" fmla="*/ 1235 w 1235"/>
                  <a:gd name="T3" fmla="*/ 907 h 2109"/>
                  <a:gd name="T4" fmla="*/ 1067 w 1235"/>
                  <a:gd name="T5" fmla="*/ 616 h 2109"/>
                  <a:gd name="T6" fmla="*/ 0 w 1235"/>
                  <a:gd name="T7" fmla="*/ 0 h 2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35" h="2109">
                    <a:moveTo>
                      <a:pt x="1235" y="2109"/>
                    </a:moveTo>
                    <a:cubicBezTo>
                      <a:pt x="1235" y="907"/>
                      <a:pt x="1235" y="907"/>
                      <a:pt x="1235" y="907"/>
                    </a:cubicBezTo>
                    <a:cubicBezTo>
                      <a:pt x="1235" y="787"/>
                      <a:pt x="1171" y="676"/>
                      <a:pt x="1067" y="61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rnd">
                <a:solidFill>
                  <a:srgbClr val="C7000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" name="Freeform 10">
                <a:extLst>
                  <a:ext uri="{FF2B5EF4-FFF2-40B4-BE49-F238E27FC236}">
                    <a16:creationId xmlns:a16="http://schemas.microsoft.com/office/drawing/2014/main" id="{857A9257-AAE4-4081-A39C-38357F0A4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068" y="2854604"/>
                <a:ext cx="509588" cy="138113"/>
              </a:xfrm>
              <a:custGeom>
                <a:avLst/>
                <a:gdLst>
                  <a:gd name="T0" fmla="*/ 0 w 2365"/>
                  <a:gd name="T1" fmla="*/ 0 h 646"/>
                  <a:gd name="T2" fmla="*/ 1015 w 2365"/>
                  <a:gd name="T3" fmla="*/ 586 h 646"/>
                  <a:gd name="T4" fmla="*/ 1351 w 2365"/>
                  <a:gd name="T5" fmla="*/ 586 h 646"/>
                  <a:gd name="T6" fmla="*/ 2365 w 2365"/>
                  <a:gd name="T7" fmla="*/ 0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5" h="646">
                    <a:moveTo>
                      <a:pt x="0" y="0"/>
                    </a:moveTo>
                    <a:cubicBezTo>
                      <a:pt x="1015" y="586"/>
                      <a:pt x="1015" y="586"/>
                      <a:pt x="1015" y="586"/>
                    </a:cubicBezTo>
                    <a:cubicBezTo>
                      <a:pt x="1119" y="646"/>
                      <a:pt x="1247" y="646"/>
                      <a:pt x="1351" y="586"/>
                    </a:cubicBezTo>
                    <a:cubicBezTo>
                      <a:pt x="2365" y="0"/>
                      <a:pt x="2365" y="0"/>
                      <a:pt x="2365" y="0"/>
                    </a:cubicBezTo>
                  </a:path>
                </a:pathLst>
              </a:custGeom>
              <a:noFill/>
              <a:ln w="19050" cap="rnd">
                <a:solidFill>
                  <a:srgbClr val="C7000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3C1BC214-D7A5-45A2-AE69-6E50765EC0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0956" y="1948142"/>
                <a:ext cx="265113" cy="452438"/>
              </a:xfrm>
              <a:custGeom>
                <a:avLst/>
                <a:gdLst>
                  <a:gd name="T0" fmla="*/ 1235 w 1235"/>
                  <a:gd name="T1" fmla="*/ 0 h 2109"/>
                  <a:gd name="T2" fmla="*/ 169 w 1235"/>
                  <a:gd name="T3" fmla="*/ 616 h 2109"/>
                  <a:gd name="T4" fmla="*/ 0 w 1235"/>
                  <a:gd name="T5" fmla="*/ 907 h 2109"/>
                  <a:gd name="T6" fmla="*/ 0 w 1235"/>
                  <a:gd name="T7" fmla="*/ 2109 h 2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35" h="2109">
                    <a:moveTo>
                      <a:pt x="1235" y="0"/>
                    </a:moveTo>
                    <a:cubicBezTo>
                      <a:pt x="169" y="616"/>
                      <a:pt x="169" y="616"/>
                      <a:pt x="169" y="616"/>
                    </a:cubicBezTo>
                    <a:cubicBezTo>
                      <a:pt x="65" y="676"/>
                      <a:pt x="0" y="787"/>
                      <a:pt x="0" y="907"/>
                    </a:cubicBezTo>
                    <a:cubicBezTo>
                      <a:pt x="0" y="2109"/>
                      <a:pt x="0" y="2109"/>
                      <a:pt x="0" y="2109"/>
                    </a:cubicBezTo>
                  </a:path>
                </a:pathLst>
              </a:custGeom>
              <a:noFill/>
              <a:ln w="19050" cap="rnd">
                <a:solidFill>
                  <a:srgbClr val="C7000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AA314E41-DBB9-4937-9195-9FF76877BDC5}"/>
              </a:ext>
            </a:extLst>
          </p:cNvPr>
          <p:cNvSpPr txBox="1"/>
          <p:nvPr/>
        </p:nvSpPr>
        <p:spPr bwMode="auto">
          <a:xfrm>
            <a:off x="7575368" y="2468971"/>
            <a:ext cx="1550373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迁移实施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7CCB148-6F90-4E18-ACAB-4CC7F7B7E375}"/>
              </a:ext>
            </a:extLst>
          </p:cNvPr>
          <p:cNvGrpSpPr/>
          <p:nvPr/>
        </p:nvGrpSpPr>
        <p:grpSpPr>
          <a:xfrm>
            <a:off x="878535" y="1450321"/>
            <a:ext cx="872708" cy="995912"/>
            <a:chOff x="1023643" y="1708429"/>
            <a:chExt cx="1214438" cy="1385888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BACAA6CE-C6C6-4153-B8A4-938ACDA6D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581" y="1864004"/>
              <a:ext cx="944563" cy="1074738"/>
            </a:xfrm>
            <a:custGeom>
              <a:avLst/>
              <a:gdLst>
                <a:gd name="T0" fmla="*/ 4391 w 4391"/>
                <a:gd name="T1" fmla="*/ 3571 h 4996"/>
                <a:gd name="T2" fmla="*/ 4391 w 4391"/>
                <a:gd name="T3" fmla="*/ 1424 h 4996"/>
                <a:gd name="T4" fmla="*/ 4223 w 4391"/>
                <a:gd name="T5" fmla="*/ 1133 h 4996"/>
                <a:gd name="T6" fmla="*/ 2364 w 4391"/>
                <a:gd name="T7" fmla="*/ 60 h 4996"/>
                <a:gd name="T8" fmla="*/ 2028 w 4391"/>
                <a:gd name="T9" fmla="*/ 60 h 4996"/>
                <a:gd name="T10" fmla="*/ 168 w 4391"/>
                <a:gd name="T11" fmla="*/ 1133 h 4996"/>
                <a:gd name="T12" fmla="*/ 0 w 4391"/>
                <a:gd name="T13" fmla="*/ 1424 h 4996"/>
                <a:gd name="T14" fmla="*/ 0 w 4391"/>
                <a:gd name="T15" fmla="*/ 3571 h 4996"/>
                <a:gd name="T16" fmla="*/ 168 w 4391"/>
                <a:gd name="T17" fmla="*/ 3862 h 4996"/>
                <a:gd name="T18" fmla="*/ 2028 w 4391"/>
                <a:gd name="T19" fmla="*/ 4936 h 4996"/>
                <a:gd name="T20" fmla="*/ 2364 w 4391"/>
                <a:gd name="T21" fmla="*/ 4936 h 4996"/>
                <a:gd name="T22" fmla="*/ 4223 w 4391"/>
                <a:gd name="T23" fmla="*/ 3862 h 4996"/>
                <a:gd name="T24" fmla="*/ 4391 w 4391"/>
                <a:gd name="T25" fmla="*/ 3571 h 4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1" h="4996">
                  <a:moveTo>
                    <a:pt x="4391" y="3571"/>
                  </a:moveTo>
                  <a:cubicBezTo>
                    <a:pt x="4391" y="1424"/>
                    <a:pt x="4391" y="1424"/>
                    <a:pt x="4391" y="1424"/>
                  </a:cubicBezTo>
                  <a:cubicBezTo>
                    <a:pt x="4391" y="1304"/>
                    <a:pt x="4327" y="1193"/>
                    <a:pt x="4223" y="1133"/>
                  </a:cubicBezTo>
                  <a:cubicBezTo>
                    <a:pt x="2364" y="60"/>
                    <a:pt x="2364" y="60"/>
                    <a:pt x="2364" y="60"/>
                  </a:cubicBezTo>
                  <a:cubicBezTo>
                    <a:pt x="2260" y="0"/>
                    <a:pt x="2132" y="0"/>
                    <a:pt x="2028" y="60"/>
                  </a:cubicBezTo>
                  <a:cubicBezTo>
                    <a:pt x="168" y="1133"/>
                    <a:pt x="168" y="1133"/>
                    <a:pt x="168" y="1133"/>
                  </a:cubicBezTo>
                  <a:cubicBezTo>
                    <a:pt x="64" y="1193"/>
                    <a:pt x="0" y="1304"/>
                    <a:pt x="0" y="1424"/>
                  </a:cubicBezTo>
                  <a:cubicBezTo>
                    <a:pt x="0" y="3571"/>
                    <a:pt x="0" y="3571"/>
                    <a:pt x="0" y="3571"/>
                  </a:cubicBezTo>
                  <a:cubicBezTo>
                    <a:pt x="0" y="3691"/>
                    <a:pt x="64" y="3802"/>
                    <a:pt x="168" y="3862"/>
                  </a:cubicBezTo>
                  <a:cubicBezTo>
                    <a:pt x="2028" y="4936"/>
                    <a:pt x="2028" y="4936"/>
                    <a:pt x="2028" y="4936"/>
                  </a:cubicBezTo>
                  <a:cubicBezTo>
                    <a:pt x="2132" y="4996"/>
                    <a:pt x="2260" y="4996"/>
                    <a:pt x="2364" y="4936"/>
                  </a:cubicBezTo>
                  <a:cubicBezTo>
                    <a:pt x="4223" y="3862"/>
                    <a:pt x="4223" y="3862"/>
                    <a:pt x="4223" y="3862"/>
                  </a:cubicBezTo>
                  <a:cubicBezTo>
                    <a:pt x="4327" y="3802"/>
                    <a:pt x="4391" y="3691"/>
                    <a:pt x="4391" y="3571"/>
                  </a:cubicBezTo>
                  <a:close/>
                </a:path>
              </a:pathLst>
            </a:custGeom>
            <a:noFill/>
            <a:ln w="38100" cap="flat">
              <a:solidFill>
                <a:srgbClr val="FFFFFF">
                  <a:lumMod val="8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234C5544-44A3-4567-B043-0EFF2E97D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031" y="1768754"/>
              <a:ext cx="1109663" cy="1265238"/>
            </a:xfrm>
            <a:custGeom>
              <a:avLst/>
              <a:gdLst>
                <a:gd name="T0" fmla="*/ 5159 w 5159"/>
                <a:gd name="T1" fmla="*/ 4237 h 5884"/>
                <a:gd name="T2" fmla="*/ 5159 w 5159"/>
                <a:gd name="T3" fmla="*/ 1646 h 5884"/>
                <a:gd name="T4" fmla="*/ 4991 w 5159"/>
                <a:gd name="T5" fmla="*/ 1355 h 5884"/>
                <a:gd name="T6" fmla="*/ 2748 w 5159"/>
                <a:gd name="T7" fmla="*/ 60 h 5884"/>
                <a:gd name="T8" fmla="*/ 2412 w 5159"/>
                <a:gd name="T9" fmla="*/ 60 h 5884"/>
                <a:gd name="T10" fmla="*/ 168 w 5159"/>
                <a:gd name="T11" fmla="*/ 1355 h 5884"/>
                <a:gd name="T12" fmla="*/ 0 w 5159"/>
                <a:gd name="T13" fmla="*/ 1646 h 5884"/>
                <a:gd name="T14" fmla="*/ 0 w 5159"/>
                <a:gd name="T15" fmla="*/ 4237 h 5884"/>
                <a:gd name="T16" fmla="*/ 168 w 5159"/>
                <a:gd name="T17" fmla="*/ 4528 h 5884"/>
                <a:gd name="T18" fmla="*/ 2412 w 5159"/>
                <a:gd name="T19" fmla="*/ 5824 h 5884"/>
                <a:gd name="T20" fmla="*/ 2748 w 5159"/>
                <a:gd name="T21" fmla="*/ 5824 h 5884"/>
                <a:gd name="T22" fmla="*/ 4991 w 5159"/>
                <a:gd name="T23" fmla="*/ 4528 h 5884"/>
                <a:gd name="T24" fmla="*/ 5159 w 5159"/>
                <a:gd name="T25" fmla="*/ 4237 h 5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59" h="5884">
                  <a:moveTo>
                    <a:pt x="5159" y="4237"/>
                  </a:moveTo>
                  <a:cubicBezTo>
                    <a:pt x="5159" y="1646"/>
                    <a:pt x="5159" y="1646"/>
                    <a:pt x="5159" y="1646"/>
                  </a:cubicBezTo>
                  <a:cubicBezTo>
                    <a:pt x="5159" y="1526"/>
                    <a:pt x="5095" y="1415"/>
                    <a:pt x="4991" y="1355"/>
                  </a:cubicBezTo>
                  <a:cubicBezTo>
                    <a:pt x="2748" y="60"/>
                    <a:pt x="2748" y="60"/>
                    <a:pt x="2748" y="60"/>
                  </a:cubicBezTo>
                  <a:cubicBezTo>
                    <a:pt x="2644" y="0"/>
                    <a:pt x="2516" y="0"/>
                    <a:pt x="2412" y="60"/>
                  </a:cubicBezTo>
                  <a:cubicBezTo>
                    <a:pt x="168" y="1355"/>
                    <a:pt x="168" y="1355"/>
                    <a:pt x="168" y="1355"/>
                  </a:cubicBezTo>
                  <a:cubicBezTo>
                    <a:pt x="64" y="1415"/>
                    <a:pt x="0" y="1526"/>
                    <a:pt x="0" y="1646"/>
                  </a:cubicBezTo>
                  <a:cubicBezTo>
                    <a:pt x="0" y="4237"/>
                    <a:pt x="0" y="4237"/>
                    <a:pt x="0" y="4237"/>
                  </a:cubicBezTo>
                  <a:cubicBezTo>
                    <a:pt x="0" y="4357"/>
                    <a:pt x="64" y="4468"/>
                    <a:pt x="168" y="4528"/>
                  </a:cubicBezTo>
                  <a:cubicBezTo>
                    <a:pt x="2412" y="5824"/>
                    <a:pt x="2412" y="5824"/>
                    <a:pt x="2412" y="5824"/>
                  </a:cubicBezTo>
                  <a:cubicBezTo>
                    <a:pt x="2516" y="5884"/>
                    <a:pt x="2644" y="5884"/>
                    <a:pt x="2748" y="5824"/>
                  </a:cubicBezTo>
                  <a:cubicBezTo>
                    <a:pt x="4991" y="4528"/>
                    <a:pt x="4991" y="4528"/>
                    <a:pt x="4991" y="4528"/>
                  </a:cubicBezTo>
                  <a:cubicBezTo>
                    <a:pt x="5095" y="4468"/>
                    <a:pt x="5159" y="4357"/>
                    <a:pt x="5159" y="4237"/>
                  </a:cubicBezTo>
                  <a:close/>
                </a:path>
              </a:pathLst>
            </a:custGeom>
            <a:noFill/>
            <a:ln w="12700" cap="flat">
              <a:solidFill>
                <a:srgbClr val="FFFFFF">
                  <a:lumMod val="75000"/>
                  <a:alpha val="5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3CA020D-8175-41BC-89E6-85C1C0054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643" y="1708429"/>
              <a:ext cx="1214438" cy="1385888"/>
            </a:xfrm>
            <a:custGeom>
              <a:avLst/>
              <a:gdLst>
                <a:gd name="T0" fmla="*/ 5645 w 5645"/>
                <a:gd name="T1" fmla="*/ 4657 h 6444"/>
                <a:gd name="T2" fmla="*/ 5645 w 5645"/>
                <a:gd name="T3" fmla="*/ 1786 h 6444"/>
                <a:gd name="T4" fmla="*/ 5477 w 5645"/>
                <a:gd name="T5" fmla="*/ 1495 h 6444"/>
                <a:gd name="T6" fmla="*/ 2991 w 5645"/>
                <a:gd name="T7" fmla="*/ 60 h 6444"/>
                <a:gd name="T8" fmla="*/ 2655 w 5645"/>
                <a:gd name="T9" fmla="*/ 60 h 6444"/>
                <a:gd name="T10" fmla="*/ 169 w 5645"/>
                <a:gd name="T11" fmla="*/ 1495 h 6444"/>
                <a:gd name="T12" fmla="*/ 0 w 5645"/>
                <a:gd name="T13" fmla="*/ 1786 h 6444"/>
                <a:gd name="T14" fmla="*/ 0 w 5645"/>
                <a:gd name="T15" fmla="*/ 4657 h 6444"/>
                <a:gd name="T16" fmla="*/ 169 w 5645"/>
                <a:gd name="T17" fmla="*/ 4948 h 6444"/>
                <a:gd name="T18" fmla="*/ 2655 w 5645"/>
                <a:gd name="T19" fmla="*/ 6384 h 6444"/>
                <a:gd name="T20" fmla="*/ 2991 w 5645"/>
                <a:gd name="T21" fmla="*/ 6384 h 6444"/>
                <a:gd name="T22" fmla="*/ 5477 w 5645"/>
                <a:gd name="T23" fmla="*/ 4948 h 6444"/>
                <a:gd name="T24" fmla="*/ 5645 w 5645"/>
                <a:gd name="T25" fmla="*/ 4657 h 6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45" h="6444">
                  <a:moveTo>
                    <a:pt x="5645" y="4657"/>
                  </a:moveTo>
                  <a:cubicBezTo>
                    <a:pt x="5645" y="1786"/>
                    <a:pt x="5645" y="1786"/>
                    <a:pt x="5645" y="1786"/>
                  </a:cubicBezTo>
                  <a:cubicBezTo>
                    <a:pt x="5645" y="1666"/>
                    <a:pt x="5581" y="1555"/>
                    <a:pt x="5477" y="1495"/>
                  </a:cubicBezTo>
                  <a:cubicBezTo>
                    <a:pt x="2991" y="60"/>
                    <a:pt x="2991" y="60"/>
                    <a:pt x="2991" y="60"/>
                  </a:cubicBezTo>
                  <a:cubicBezTo>
                    <a:pt x="2887" y="0"/>
                    <a:pt x="2759" y="0"/>
                    <a:pt x="2655" y="60"/>
                  </a:cubicBezTo>
                  <a:cubicBezTo>
                    <a:pt x="169" y="1495"/>
                    <a:pt x="169" y="1495"/>
                    <a:pt x="169" y="1495"/>
                  </a:cubicBezTo>
                  <a:cubicBezTo>
                    <a:pt x="65" y="1555"/>
                    <a:pt x="0" y="1666"/>
                    <a:pt x="0" y="1786"/>
                  </a:cubicBezTo>
                  <a:cubicBezTo>
                    <a:pt x="0" y="4657"/>
                    <a:pt x="0" y="4657"/>
                    <a:pt x="0" y="4657"/>
                  </a:cubicBezTo>
                  <a:cubicBezTo>
                    <a:pt x="0" y="4777"/>
                    <a:pt x="65" y="4888"/>
                    <a:pt x="169" y="4948"/>
                  </a:cubicBezTo>
                  <a:cubicBezTo>
                    <a:pt x="2655" y="6384"/>
                    <a:pt x="2655" y="6384"/>
                    <a:pt x="2655" y="6384"/>
                  </a:cubicBezTo>
                  <a:cubicBezTo>
                    <a:pt x="2759" y="6444"/>
                    <a:pt x="2887" y="6444"/>
                    <a:pt x="2991" y="6384"/>
                  </a:cubicBezTo>
                  <a:cubicBezTo>
                    <a:pt x="5477" y="4948"/>
                    <a:pt x="5477" y="4948"/>
                    <a:pt x="5477" y="4948"/>
                  </a:cubicBezTo>
                  <a:cubicBezTo>
                    <a:pt x="5581" y="4888"/>
                    <a:pt x="5645" y="4777"/>
                    <a:pt x="5645" y="4657"/>
                  </a:cubicBezTo>
                  <a:close/>
                </a:path>
              </a:pathLst>
            </a:custGeom>
            <a:noFill/>
            <a:ln w="6350" cap="flat">
              <a:solidFill>
                <a:srgbClr val="FFFFFF">
                  <a:lumMod val="75000"/>
                  <a:alpha val="2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A43EED7A-E385-48C0-8D6E-FD998898E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656" y="1948142"/>
              <a:ext cx="265113" cy="452438"/>
            </a:xfrm>
            <a:custGeom>
              <a:avLst/>
              <a:gdLst>
                <a:gd name="T0" fmla="*/ 1235 w 1235"/>
                <a:gd name="T1" fmla="*/ 2109 h 2109"/>
                <a:gd name="T2" fmla="*/ 1235 w 1235"/>
                <a:gd name="T3" fmla="*/ 907 h 2109"/>
                <a:gd name="T4" fmla="*/ 1067 w 1235"/>
                <a:gd name="T5" fmla="*/ 616 h 2109"/>
                <a:gd name="T6" fmla="*/ 0 w 1235"/>
                <a:gd name="T7" fmla="*/ 0 h 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5" h="2109">
                  <a:moveTo>
                    <a:pt x="1235" y="2109"/>
                  </a:moveTo>
                  <a:cubicBezTo>
                    <a:pt x="1235" y="907"/>
                    <a:pt x="1235" y="907"/>
                    <a:pt x="1235" y="907"/>
                  </a:cubicBezTo>
                  <a:cubicBezTo>
                    <a:pt x="1235" y="787"/>
                    <a:pt x="1171" y="676"/>
                    <a:pt x="1067" y="61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rnd">
              <a:solidFill>
                <a:srgbClr val="C7000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857A9257-AAE4-4081-A39C-38357F0A4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068" y="2854604"/>
              <a:ext cx="509588" cy="138113"/>
            </a:xfrm>
            <a:custGeom>
              <a:avLst/>
              <a:gdLst>
                <a:gd name="T0" fmla="*/ 0 w 2365"/>
                <a:gd name="T1" fmla="*/ 0 h 646"/>
                <a:gd name="T2" fmla="*/ 1015 w 2365"/>
                <a:gd name="T3" fmla="*/ 586 h 646"/>
                <a:gd name="T4" fmla="*/ 1351 w 2365"/>
                <a:gd name="T5" fmla="*/ 586 h 646"/>
                <a:gd name="T6" fmla="*/ 2365 w 2365"/>
                <a:gd name="T7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5" h="646">
                  <a:moveTo>
                    <a:pt x="0" y="0"/>
                  </a:moveTo>
                  <a:cubicBezTo>
                    <a:pt x="1015" y="586"/>
                    <a:pt x="1015" y="586"/>
                    <a:pt x="1015" y="586"/>
                  </a:cubicBezTo>
                  <a:cubicBezTo>
                    <a:pt x="1119" y="646"/>
                    <a:pt x="1247" y="646"/>
                    <a:pt x="1351" y="586"/>
                  </a:cubicBezTo>
                  <a:cubicBezTo>
                    <a:pt x="2365" y="0"/>
                    <a:pt x="2365" y="0"/>
                    <a:pt x="2365" y="0"/>
                  </a:cubicBezTo>
                </a:path>
              </a:pathLst>
            </a:custGeom>
            <a:noFill/>
            <a:ln w="19050" cap="rnd">
              <a:solidFill>
                <a:srgbClr val="C7000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3C1BC214-D7A5-45A2-AE69-6E50765EC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56" y="1948142"/>
              <a:ext cx="265113" cy="452438"/>
            </a:xfrm>
            <a:custGeom>
              <a:avLst/>
              <a:gdLst>
                <a:gd name="T0" fmla="*/ 1235 w 1235"/>
                <a:gd name="T1" fmla="*/ 0 h 2109"/>
                <a:gd name="T2" fmla="*/ 169 w 1235"/>
                <a:gd name="T3" fmla="*/ 616 h 2109"/>
                <a:gd name="T4" fmla="*/ 0 w 1235"/>
                <a:gd name="T5" fmla="*/ 907 h 2109"/>
                <a:gd name="T6" fmla="*/ 0 w 1235"/>
                <a:gd name="T7" fmla="*/ 2109 h 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5" h="2109">
                  <a:moveTo>
                    <a:pt x="1235" y="0"/>
                  </a:moveTo>
                  <a:cubicBezTo>
                    <a:pt x="169" y="616"/>
                    <a:pt x="169" y="616"/>
                    <a:pt x="169" y="616"/>
                  </a:cubicBezTo>
                  <a:cubicBezTo>
                    <a:pt x="65" y="676"/>
                    <a:pt x="0" y="787"/>
                    <a:pt x="0" y="907"/>
                  </a:cubicBezTo>
                  <a:cubicBezTo>
                    <a:pt x="0" y="2109"/>
                    <a:pt x="0" y="2109"/>
                    <a:pt x="0" y="2109"/>
                  </a:cubicBezTo>
                </a:path>
              </a:pathLst>
            </a:custGeom>
            <a:noFill/>
            <a:ln w="19050" cap="rnd">
              <a:solidFill>
                <a:srgbClr val="C7000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DDB195FA-F6EA-43D4-A5DB-9C83EE938922}"/>
              </a:ext>
            </a:extLst>
          </p:cNvPr>
          <p:cNvSpPr/>
          <p:nvPr/>
        </p:nvSpPr>
        <p:spPr bwMode="auto">
          <a:xfrm>
            <a:off x="372445" y="2829578"/>
            <a:ext cx="1945341" cy="2064740"/>
          </a:xfrm>
          <a:prstGeom prst="rect">
            <a:avLst/>
          </a:prstGeom>
          <a:solidFill>
            <a:srgbClr val="F8F8F8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/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8EAA07C-AF11-4C5C-8656-3A1779ED16B6}"/>
              </a:ext>
            </a:extLst>
          </p:cNvPr>
          <p:cNvSpPr txBox="1"/>
          <p:nvPr/>
        </p:nvSpPr>
        <p:spPr bwMode="auto">
          <a:xfrm>
            <a:off x="654136" y="2477151"/>
            <a:ext cx="140430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采集系统成分</a:t>
            </a:r>
          </a:p>
        </p:txBody>
      </p:sp>
      <p:sp>
        <p:nvSpPr>
          <p:cNvPr id="38" name="矩形 37"/>
          <p:cNvSpPr/>
          <p:nvPr/>
        </p:nvSpPr>
        <p:spPr>
          <a:xfrm>
            <a:off x="421110" y="2992340"/>
            <a:ext cx="1848010" cy="1167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x2openEuler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工具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采集当前业务部署的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服务器、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、数据库、应用技术栈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情况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右箭头 225">
            <a:extLst>
              <a:ext uri="{FF2B5EF4-FFF2-40B4-BE49-F238E27FC236}">
                <a16:creationId xmlns:a16="http://schemas.microsoft.com/office/drawing/2014/main" id="{A3D5EF52-307B-4A7D-A9CE-DD8DAF132968}"/>
              </a:ext>
            </a:extLst>
          </p:cNvPr>
          <p:cNvSpPr/>
          <p:nvPr/>
        </p:nvSpPr>
        <p:spPr>
          <a:xfrm>
            <a:off x="2110262" y="1771809"/>
            <a:ext cx="752694" cy="359124"/>
          </a:xfrm>
          <a:prstGeom prst="rightArrow">
            <a:avLst>
              <a:gd name="adj1" fmla="val 68431"/>
              <a:gd name="adj2" fmla="val 51961"/>
            </a:avLst>
          </a:prstGeom>
          <a:gradFill flip="none" rotWithShape="1">
            <a:gsLst>
              <a:gs pos="0">
                <a:srgbClr val="0070C0">
                  <a:alpha val="0"/>
                </a:srgbClr>
              </a:gs>
              <a:gs pos="100000">
                <a:srgbClr val="FFFFFF">
                  <a:lumMod val="50000"/>
                  <a:alpha val="30000"/>
                </a:srgbClr>
              </a:gs>
            </a:gsLst>
            <a:lin ang="0" scaled="1"/>
            <a:tileRect/>
          </a:gradFill>
          <a:ln w="3175">
            <a:gradFill flip="none" rotWithShape="1">
              <a:gsLst>
                <a:gs pos="0">
                  <a:srgbClr val="00BAFB">
                    <a:alpha val="0"/>
                  </a:srgbClr>
                </a:gs>
                <a:gs pos="50000">
                  <a:srgbClr val="888888"/>
                </a:gs>
              </a:gsLst>
              <a:lin ang="0" scaled="1"/>
              <a:tileRect/>
            </a:gra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0" indent="-260143" algn="l" defTabSz="967316" rtl="0" eaLnBrk="1" fontAlgn="t" latinLnBrk="0" hangingPunct="1">
              <a:lnSpc>
                <a:spcPts val="404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6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utigerNext LT Regular" pitchFamily="34" charset="0"/>
              <a:ea typeface="宋体" charset="-122"/>
              <a:cs typeface="+mn-cs"/>
              <a:sym typeface="Arial" pitchFamily="34" charset="0"/>
            </a:endParaRPr>
          </a:p>
        </p:txBody>
      </p:sp>
      <p:sp>
        <p:nvSpPr>
          <p:cNvPr id="40" name="右箭头 225">
            <a:extLst>
              <a:ext uri="{FF2B5EF4-FFF2-40B4-BE49-F238E27FC236}">
                <a16:creationId xmlns:a16="http://schemas.microsoft.com/office/drawing/2014/main" id="{A3D5EF52-307B-4A7D-A9CE-DD8DAF132968}"/>
              </a:ext>
            </a:extLst>
          </p:cNvPr>
          <p:cNvSpPr/>
          <p:nvPr/>
        </p:nvSpPr>
        <p:spPr>
          <a:xfrm>
            <a:off x="6714020" y="1790069"/>
            <a:ext cx="914376" cy="359124"/>
          </a:xfrm>
          <a:prstGeom prst="rightArrow">
            <a:avLst>
              <a:gd name="adj1" fmla="val 68431"/>
              <a:gd name="adj2" fmla="val 51961"/>
            </a:avLst>
          </a:prstGeom>
          <a:gradFill flip="none" rotWithShape="1">
            <a:gsLst>
              <a:gs pos="0">
                <a:srgbClr val="0070C0">
                  <a:alpha val="0"/>
                </a:srgbClr>
              </a:gs>
              <a:gs pos="100000">
                <a:srgbClr val="FFFFFF">
                  <a:lumMod val="50000"/>
                  <a:alpha val="30000"/>
                </a:srgbClr>
              </a:gs>
            </a:gsLst>
            <a:lin ang="0" scaled="1"/>
            <a:tileRect/>
          </a:gradFill>
          <a:ln w="3175">
            <a:gradFill flip="none" rotWithShape="1">
              <a:gsLst>
                <a:gs pos="0">
                  <a:srgbClr val="00BAFB">
                    <a:alpha val="0"/>
                  </a:srgbClr>
                </a:gs>
                <a:gs pos="50000">
                  <a:srgbClr val="888888"/>
                </a:gs>
              </a:gsLst>
              <a:lin ang="0" scaled="1"/>
              <a:tileRect/>
            </a:gra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0" indent="-260143" algn="l" defTabSz="967316" rtl="0" eaLnBrk="1" fontAlgn="t" latinLnBrk="0" hangingPunct="1">
              <a:lnSpc>
                <a:spcPts val="404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6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utigerNext LT Regular" pitchFamily="34" charset="0"/>
              <a:ea typeface="宋体" charset="-122"/>
              <a:cs typeface="+mn-cs"/>
              <a:sym typeface="Arial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DB195FA-F6EA-43D4-A5DB-9C83EE938922}"/>
              </a:ext>
            </a:extLst>
          </p:cNvPr>
          <p:cNvSpPr/>
          <p:nvPr/>
        </p:nvSpPr>
        <p:spPr bwMode="auto">
          <a:xfrm>
            <a:off x="2513589" y="2827581"/>
            <a:ext cx="1945341" cy="2083843"/>
          </a:xfrm>
          <a:prstGeom prst="rect">
            <a:avLst/>
          </a:prstGeom>
          <a:solidFill>
            <a:srgbClr val="F8F8F8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/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8EAA07C-AF11-4C5C-8656-3A1779ED16B6}"/>
              </a:ext>
            </a:extLst>
          </p:cNvPr>
          <p:cNvSpPr txBox="1"/>
          <p:nvPr/>
        </p:nvSpPr>
        <p:spPr bwMode="auto">
          <a:xfrm>
            <a:off x="2793012" y="2471928"/>
            <a:ext cx="140430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迁移指导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3049905" y="1437311"/>
            <a:ext cx="872708" cy="995912"/>
            <a:chOff x="3203927" y="2065253"/>
            <a:chExt cx="872708" cy="995912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77CCB148-6F90-4E18-ACAB-4CC7F7B7E375}"/>
                </a:ext>
              </a:extLst>
            </p:cNvPr>
            <p:cNvGrpSpPr/>
            <p:nvPr/>
          </p:nvGrpSpPr>
          <p:grpSpPr>
            <a:xfrm>
              <a:off x="3203927" y="2065253"/>
              <a:ext cx="872708" cy="995912"/>
              <a:chOff x="1023643" y="1708429"/>
              <a:chExt cx="1214438" cy="1385888"/>
            </a:xfrm>
          </p:grpSpPr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id="{BACAA6CE-C6C6-4153-B8A4-938ACDA6DC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581" y="1864004"/>
                <a:ext cx="944563" cy="1074738"/>
              </a:xfrm>
              <a:custGeom>
                <a:avLst/>
                <a:gdLst>
                  <a:gd name="T0" fmla="*/ 4391 w 4391"/>
                  <a:gd name="T1" fmla="*/ 3571 h 4996"/>
                  <a:gd name="T2" fmla="*/ 4391 w 4391"/>
                  <a:gd name="T3" fmla="*/ 1424 h 4996"/>
                  <a:gd name="T4" fmla="*/ 4223 w 4391"/>
                  <a:gd name="T5" fmla="*/ 1133 h 4996"/>
                  <a:gd name="T6" fmla="*/ 2364 w 4391"/>
                  <a:gd name="T7" fmla="*/ 60 h 4996"/>
                  <a:gd name="T8" fmla="*/ 2028 w 4391"/>
                  <a:gd name="T9" fmla="*/ 60 h 4996"/>
                  <a:gd name="T10" fmla="*/ 168 w 4391"/>
                  <a:gd name="T11" fmla="*/ 1133 h 4996"/>
                  <a:gd name="T12" fmla="*/ 0 w 4391"/>
                  <a:gd name="T13" fmla="*/ 1424 h 4996"/>
                  <a:gd name="T14" fmla="*/ 0 w 4391"/>
                  <a:gd name="T15" fmla="*/ 3571 h 4996"/>
                  <a:gd name="T16" fmla="*/ 168 w 4391"/>
                  <a:gd name="T17" fmla="*/ 3862 h 4996"/>
                  <a:gd name="T18" fmla="*/ 2028 w 4391"/>
                  <a:gd name="T19" fmla="*/ 4936 h 4996"/>
                  <a:gd name="T20" fmla="*/ 2364 w 4391"/>
                  <a:gd name="T21" fmla="*/ 4936 h 4996"/>
                  <a:gd name="T22" fmla="*/ 4223 w 4391"/>
                  <a:gd name="T23" fmla="*/ 3862 h 4996"/>
                  <a:gd name="T24" fmla="*/ 4391 w 4391"/>
                  <a:gd name="T25" fmla="*/ 3571 h 4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1" h="4996">
                    <a:moveTo>
                      <a:pt x="4391" y="3571"/>
                    </a:moveTo>
                    <a:cubicBezTo>
                      <a:pt x="4391" y="1424"/>
                      <a:pt x="4391" y="1424"/>
                      <a:pt x="4391" y="1424"/>
                    </a:cubicBezTo>
                    <a:cubicBezTo>
                      <a:pt x="4391" y="1304"/>
                      <a:pt x="4327" y="1193"/>
                      <a:pt x="4223" y="1133"/>
                    </a:cubicBezTo>
                    <a:cubicBezTo>
                      <a:pt x="2364" y="60"/>
                      <a:pt x="2364" y="60"/>
                      <a:pt x="2364" y="60"/>
                    </a:cubicBezTo>
                    <a:cubicBezTo>
                      <a:pt x="2260" y="0"/>
                      <a:pt x="2132" y="0"/>
                      <a:pt x="2028" y="60"/>
                    </a:cubicBezTo>
                    <a:cubicBezTo>
                      <a:pt x="168" y="1133"/>
                      <a:pt x="168" y="1133"/>
                      <a:pt x="168" y="1133"/>
                    </a:cubicBezTo>
                    <a:cubicBezTo>
                      <a:pt x="64" y="1193"/>
                      <a:pt x="0" y="1304"/>
                      <a:pt x="0" y="1424"/>
                    </a:cubicBezTo>
                    <a:cubicBezTo>
                      <a:pt x="0" y="3571"/>
                      <a:pt x="0" y="3571"/>
                      <a:pt x="0" y="3571"/>
                    </a:cubicBezTo>
                    <a:cubicBezTo>
                      <a:pt x="0" y="3691"/>
                      <a:pt x="64" y="3802"/>
                      <a:pt x="168" y="3862"/>
                    </a:cubicBezTo>
                    <a:cubicBezTo>
                      <a:pt x="2028" y="4936"/>
                      <a:pt x="2028" y="4936"/>
                      <a:pt x="2028" y="4936"/>
                    </a:cubicBezTo>
                    <a:cubicBezTo>
                      <a:pt x="2132" y="4996"/>
                      <a:pt x="2260" y="4996"/>
                      <a:pt x="2364" y="4936"/>
                    </a:cubicBezTo>
                    <a:cubicBezTo>
                      <a:pt x="4223" y="3862"/>
                      <a:pt x="4223" y="3862"/>
                      <a:pt x="4223" y="3862"/>
                    </a:cubicBezTo>
                    <a:cubicBezTo>
                      <a:pt x="4327" y="3802"/>
                      <a:pt x="4391" y="3691"/>
                      <a:pt x="4391" y="3571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FFFFF">
                    <a:lumMod val="8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7" name="Freeform 7">
                <a:extLst>
                  <a:ext uri="{FF2B5EF4-FFF2-40B4-BE49-F238E27FC236}">
                    <a16:creationId xmlns:a16="http://schemas.microsoft.com/office/drawing/2014/main" id="{234C5544-44A3-4567-B043-0EFF2E97DE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6031" y="1768754"/>
                <a:ext cx="1109663" cy="1265238"/>
              </a:xfrm>
              <a:custGeom>
                <a:avLst/>
                <a:gdLst>
                  <a:gd name="T0" fmla="*/ 5159 w 5159"/>
                  <a:gd name="T1" fmla="*/ 4237 h 5884"/>
                  <a:gd name="T2" fmla="*/ 5159 w 5159"/>
                  <a:gd name="T3" fmla="*/ 1646 h 5884"/>
                  <a:gd name="T4" fmla="*/ 4991 w 5159"/>
                  <a:gd name="T5" fmla="*/ 1355 h 5884"/>
                  <a:gd name="T6" fmla="*/ 2748 w 5159"/>
                  <a:gd name="T7" fmla="*/ 60 h 5884"/>
                  <a:gd name="T8" fmla="*/ 2412 w 5159"/>
                  <a:gd name="T9" fmla="*/ 60 h 5884"/>
                  <a:gd name="T10" fmla="*/ 168 w 5159"/>
                  <a:gd name="T11" fmla="*/ 1355 h 5884"/>
                  <a:gd name="T12" fmla="*/ 0 w 5159"/>
                  <a:gd name="T13" fmla="*/ 1646 h 5884"/>
                  <a:gd name="T14" fmla="*/ 0 w 5159"/>
                  <a:gd name="T15" fmla="*/ 4237 h 5884"/>
                  <a:gd name="T16" fmla="*/ 168 w 5159"/>
                  <a:gd name="T17" fmla="*/ 4528 h 5884"/>
                  <a:gd name="T18" fmla="*/ 2412 w 5159"/>
                  <a:gd name="T19" fmla="*/ 5824 h 5884"/>
                  <a:gd name="T20" fmla="*/ 2748 w 5159"/>
                  <a:gd name="T21" fmla="*/ 5824 h 5884"/>
                  <a:gd name="T22" fmla="*/ 4991 w 5159"/>
                  <a:gd name="T23" fmla="*/ 4528 h 5884"/>
                  <a:gd name="T24" fmla="*/ 5159 w 5159"/>
                  <a:gd name="T25" fmla="*/ 4237 h 58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59" h="5884">
                    <a:moveTo>
                      <a:pt x="5159" y="4237"/>
                    </a:moveTo>
                    <a:cubicBezTo>
                      <a:pt x="5159" y="1646"/>
                      <a:pt x="5159" y="1646"/>
                      <a:pt x="5159" y="1646"/>
                    </a:cubicBezTo>
                    <a:cubicBezTo>
                      <a:pt x="5159" y="1526"/>
                      <a:pt x="5095" y="1415"/>
                      <a:pt x="4991" y="1355"/>
                    </a:cubicBezTo>
                    <a:cubicBezTo>
                      <a:pt x="2748" y="60"/>
                      <a:pt x="2748" y="60"/>
                      <a:pt x="2748" y="60"/>
                    </a:cubicBezTo>
                    <a:cubicBezTo>
                      <a:pt x="2644" y="0"/>
                      <a:pt x="2516" y="0"/>
                      <a:pt x="2412" y="60"/>
                    </a:cubicBezTo>
                    <a:cubicBezTo>
                      <a:pt x="168" y="1355"/>
                      <a:pt x="168" y="1355"/>
                      <a:pt x="168" y="1355"/>
                    </a:cubicBezTo>
                    <a:cubicBezTo>
                      <a:pt x="64" y="1415"/>
                      <a:pt x="0" y="1526"/>
                      <a:pt x="0" y="1646"/>
                    </a:cubicBezTo>
                    <a:cubicBezTo>
                      <a:pt x="0" y="4237"/>
                      <a:pt x="0" y="4237"/>
                      <a:pt x="0" y="4237"/>
                    </a:cubicBezTo>
                    <a:cubicBezTo>
                      <a:pt x="0" y="4357"/>
                      <a:pt x="64" y="4468"/>
                      <a:pt x="168" y="4528"/>
                    </a:cubicBezTo>
                    <a:cubicBezTo>
                      <a:pt x="2412" y="5824"/>
                      <a:pt x="2412" y="5824"/>
                      <a:pt x="2412" y="5824"/>
                    </a:cubicBezTo>
                    <a:cubicBezTo>
                      <a:pt x="2516" y="5884"/>
                      <a:pt x="2644" y="5884"/>
                      <a:pt x="2748" y="5824"/>
                    </a:cubicBezTo>
                    <a:cubicBezTo>
                      <a:pt x="4991" y="4528"/>
                      <a:pt x="4991" y="4528"/>
                      <a:pt x="4991" y="4528"/>
                    </a:cubicBezTo>
                    <a:cubicBezTo>
                      <a:pt x="5095" y="4468"/>
                      <a:pt x="5159" y="4357"/>
                      <a:pt x="5159" y="4237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FFFFFF">
                    <a:lumMod val="75000"/>
                    <a:alpha val="50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8" name="Freeform 8">
                <a:extLst>
                  <a:ext uri="{FF2B5EF4-FFF2-40B4-BE49-F238E27FC236}">
                    <a16:creationId xmlns:a16="http://schemas.microsoft.com/office/drawing/2014/main" id="{E3CA020D-8175-41BC-89E6-85C1C00541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3643" y="1708429"/>
                <a:ext cx="1214438" cy="1385888"/>
              </a:xfrm>
              <a:custGeom>
                <a:avLst/>
                <a:gdLst>
                  <a:gd name="T0" fmla="*/ 5645 w 5645"/>
                  <a:gd name="T1" fmla="*/ 4657 h 6444"/>
                  <a:gd name="T2" fmla="*/ 5645 w 5645"/>
                  <a:gd name="T3" fmla="*/ 1786 h 6444"/>
                  <a:gd name="T4" fmla="*/ 5477 w 5645"/>
                  <a:gd name="T5" fmla="*/ 1495 h 6444"/>
                  <a:gd name="T6" fmla="*/ 2991 w 5645"/>
                  <a:gd name="T7" fmla="*/ 60 h 6444"/>
                  <a:gd name="T8" fmla="*/ 2655 w 5645"/>
                  <a:gd name="T9" fmla="*/ 60 h 6444"/>
                  <a:gd name="T10" fmla="*/ 169 w 5645"/>
                  <a:gd name="T11" fmla="*/ 1495 h 6444"/>
                  <a:gd name="T12" fmla="*/ 0 w 5645"/>
                  <a:gd name="T13" fmla="*/ 1786 h 6444"/>
                  <a:gd name="T14" fmla="*/ 0 w 5645"/>
                  <a:gd name="T15" fmla="*/ 4657 h 6444"/>
                  <a:gd name="T16" fmla="*/ 169 w 5645"/>
                  <a:gd name="T17" fmla="*/ 4948 h 6444"/>
                  <a:gd name="T18" fmla="*/ 2655 w 5645"/>
                  <a:gd name="T19" fmla="*/ 6384 h 6444"/>
                  <a:gd name="T20" fmla="*/ 2991 w 5645"/>
                  <a:gd name="T21" fmla="*/ 6384 h 6444"/>
                  <a:gd name="T22" fmla="*/ 5477 w 5645"/>
                  <a:gd name="T23" fmla="*/ 4948 h 6444"/>
                  <a:gd name="T24" fmla="*/ 5645 w 5645"/>
                  <a:gd name="T25" fmla="*/ 4657 h 6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45" h="6444">
                    <a:moveTo>
                      <a:pt x="5645" y="4657"/>
                    </a:moveTo>
                    <a:cubicBezTo>
                      <a:pt x="5645" y="1786"/>
                      <a:pt x="5645" y="1786"/>
                      <a:pt x="5645" y="1786"/>
                    </a:cubicBezTo>
                    <a:cubicBezTo>
                      <a:pt x="5645" y="1666"/>
                      <a:pt x="5581" y="1555"/>
                      <a:pt x="5477" y="1495"/>
                    </a:cubicBezTo>
                    <a:cubicBezTo>
                      <a:pt x="2991" y="60"/>
                      <a:pt x="2991" y="60"/>
                      <a:pt x="2991" y="60"/>
                    </a:cubicBezTo>
                    <a:cubicBezTo>
                      <a:pt x="2887" y="0"/>
                      <a:pt x="2759" y="0"/>
                      <a:pt x="2655" y="60"/>
                    </a:cubicBezTo>
                    <a:cubicBezTo>
                      <a:pt x="169" y="1495"/>
                      <a:pt x="169" y="1495"/>
                      <a:pt x="169" y="1495"/>
                    </a:cubicBezTo>
                    <a:cubicBezTo>
                      <a:pt x="65" y="1555"/>
                      <a:pt x="0" y="1666"/>
                      <a:pt x="0" y="1786"/>
                    </a:cubicBezTo>
                    <a:cubicBezTo>
                      <a:pt x="0" y="4657"/>
                      <a:pt x="0" y="4657"/>
                      <a:pt x="0" y="4657"/>
                    </a:cubicBezTo>
                    <a:cubicBezTo>
                      <a:pt x="0" y="4777"/>
                      <a:pt x="65" y="4888"/>
                      <a:pt x="169" y="4948"/>
                    </a:cubicBezTo>
                    <a:cubicBezTo>
                      <a:pt x="2655" y="6384"/>
                      <a:pt x="2655" y="6384"/>
                      <a:pt x="2655" y="6384"/>
                    </a:cubicBezTo>
                    <a:cubicBezTo>
                      <a:pt x="2759" y="6444"/>
                      <a:pt x="2887" y="6444"/>
                      <a:pt x="2991" y="6384"/>
                    </a:cubicBezTo>
                    <a:cubicBezTo>
                      <a:pt x="5477" y="4948"/>
                      <a:pt x="5477" y="4948"/>
                      <a:pt x="5477" y="4948"/>
                    </a:cubicBezTo>
                    <a:cubicBezTo>
                      <a:pt x="5581" y="4888"/>
                      <a:pt x="5645" y="4777"/>
                      <a:pt x="5645" y="4657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FFFFFF">
                    <a:lumMod val="75000"/>
                    <a:alpha val="20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9" name="Freeform 9">
                <a:extLst>
                  <a:ext uri="{FF2B5EF4-FFF2-40B4-BE49-F238E27FC236}">
                    <a16:creationId xmlns:a16="http://schemas.microsoft.com/office/drawing/2014/main" id="{A43EED7A-E385-48C0-8D6E-FD998898E5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5656" y="1948142"/>
                <a:ext cx="265113" cy="452438"/>
              </a:xfrm>
              <a:custGeom>
                <a:avLst/>
                <a:gdLst>
                  <a:gd name="T0" fmla="*/ 1235 w 1235"/>
                  <a:gd name="T1" fmla="*/ 2109 h 2109"/>
                  <a:gd name="T2" fmla="*/ 1235 w 1235"/>
                  <a:gd name="T3" fmla="*/ 907 h 2109"/>
                  <a:gd name="T4" fmla="*/ 1067 w 1235"/>
                  <a:gd name="T5" fmla="*/ 616 h 2109"/>
                  <a:gd name="T6" fmla="*/ 0 w 1235"/>
                  <a:gd name="T7" fmla="*/ 0 h 2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35" h="2109">
                    <a:moveTo>
                      <a:pt x="1235" y="2109"/>
                    </a:moveTo>
                    <a:cubicBezTo>
                      <a:pt x="1235" y="907"/>
                      <a:pt x="1235" y="907"/>
                      <a:pt x="1235" y="907"/>
                    </a:cubicBezTo>
                    <a:cubicBezTo>
                      <a:pt x="1235" y="787"/>
                      <a:pt x="1171" y="676"/>
                      <a:pt x="1067" y="61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rnd">
                <a:solidFill>
                  <a:srgbClr val="C7000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0" name="Freeform 10">
                <a:extLst>
                  <a:ext uri="{FF2B5EF4-FFF2-40B4-BE49-F238E27FC236}">
                    <a16:creationId xmlns:a16="http://schemas.microsoft.com/office/drawing/2014/main" id="{857A9257-AAE4-4081-A39C-38357F0A4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068" y="2854604"/>
                <a:ext cx="509588" cy="138113"/>
              </a:xfrm>
              <a:custGeom>
                <a:avLst/>
                <a:gdLst>
                  <a:gd name="T0" fmla="*/ 0 w 2365"/>
                  <a:gd name="T1" fmla="*/ 0 h 646"/>
                  <a:gd name="T2" fmla="*/ 1015 w 2365"/>
                  <a:gd name="T3" fmla="*/ 586 h 646"/>
                  <a:gd name="T4" fmla="*/ 1351 w 2365"/>
                  <a:gd name="T5" fmla="*/ 586 h 646"/>
                  <a:gd name="T6" fmla="*/ 2365 w 2365"/>
                  <a:gd name="T7" fmla="*/ 0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5" h="646">
                    <a:moveTo>
                      <a:pt x="0" y="0"/>
                    </a:moveTo>
                    <a:cubicBezTo>
                      <a:pt x="1015" y="586"/>
                      <a:pt x="1015" y="586"/>
                      <a:pt x="1015" y="586"/>
                    </a:cubicBezTo>
                    <a:cubicBezTo>
                      <a:pt x="1119" y="646"/>
                      <a:pt x="1247" y="646"/>
                      <a:pt x="1351" y="586"/>
                    </a:cubicBezTo>
                    <a:cubicBezTo>
                      <a:pt x="2365" y="0"/>
                      <a:pt x="2365" y="0"/>
                      <a:pt x="2365" y="0"/>
                    </a:cubicBezTo>
                  </a:path>
                </a:pathLst>
              </a:custGeom>
              <a:noFill/>
              <a:ln w="19050" cap="rnd">
                <a:solidFill>
                  <a:srgbClr val="C7000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1" name="Freeform 11">
                <a:extLst>
                  <a:ext uri="{FF2B5EF4-FFF2-40B4-BE49-F238E27FC236}">
                    <a16:creationId xmlns:a16="http://schemas.microsoft.com/office/drawing/2014/main" id="{3C1BC214-D7A5-45A2-AE69-6E50765EC0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0956" y="1948142"/>
                <a:ext cx="265113" cy="452438"/>
              </a:xfrm>
              <a:custGeom>
                <a:avLst/>
                <a:gdLst>
                  <a:gd name="T0" fmla="*/ 1235 w 1235"/>
                  <a:gd name="T1" fmla="*/ 0 h 2109"/>
                  <a:gd name="T2" fmla="*/ 169 w 1235"/>
                  <a:gd name="T3" fmla="*/ 616 h 2109"/>
                  <a:gd name="T4" fmla="*/ 0 w 1235"/>
                  <a:gd name="T5" fmla="*/ 907 h 2109"/>
                  <a:gd name="T6" fmla="*/ 0 w 1235"/>
                  <a:gd name="T7" fmla="*/ 2109 h 2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35" h="2109">
                    <a:moveTo>
                      <a:pt x="1235" y="0"/>
                    </a:moveTo>
                    <a:cubicBezTo>
                      <a:pt x="169" y="616"/>
                      <a:pt x="169" y="616"/>
                      <a:pt x="169" y="616"/>
                    </a:cubicBezTo>
                    <a:cubicBezTo>
                      <a:pt x="65" y="676"/>
                      <a:pt x="0" y="787"/>
                      <a:pt x="0" y="907"/>
                    </a:cubicBezTo>
                    <a:cubicBezTo>
                      <a:pt x="0" y="2109"/>
                      <a:pt x="0" y="2109"/>
                      <a:pt x="0" y="2109"/>
                    </a:cubicBezTo>
                  </a:path>
                </a:pathLst>
              </a:custGeom>
              <a:noFill/>
              <a:ln w="19050" cap="rnd">
                <a:solidFill>
                  <a:srgbClr val="C7000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45" name="图标">
              <a:extLst>
                <a:ext uri="{FF2B5EF4-FFF2-40B4-BE49-F238E27FC236}">
                  <a16:creationId xmlns:a16="http://schemas.microsoft.com/office/drawing/2014/main" id="{7D52E440-D269-BC03-FDFA-2995071E6BE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39270" y="2346916"/>
              <a:ext cx="493549" cy="430273"/>
            </a:xfrm>
            <a:custGeom>
              <a:avLst/>
              <a:gdLst>
                <a:gd name="connsiteX0" fmla="*/ 55385 w 432000"/>
                <a:gd name="connsiteY0" fmla="*/ 268616 h 376615"/>
                <a:gd name="connsiteX1" fmla="*/ 177231 w 432000"/>
                <a:gd name="connsiteY1" fmla="*/ 268616 h 376615"/>
                <a:gd name="connsiteX2" fmla="*/ 177231 w 432000"/>
                <a:gd name="connsiteY2" fmla="*/ 288001 h 376615"/>
                <a:gd name="connsiteX3" fmla="*/ 55385 w 432000"/>
                <a:gd name="connsiteY3" fmla="*/ 288001 h 376615"/>
                <a:gd name="connsiteX4" fmla="*/ 207691 w 432000"/>
                <a:gd name="connsiteY4" fmla="*/ 243691 h 376615"/>
                <a:gd name="connsiteX5" fmla="*/ 229845 w 432000"/>
                <a:gd name="connsiteY5" fmla="*/ 260307 h 376615"/>
                <a:gd name="connsiteX6" fmla="*/ 191076 w 432000"/>
                <a:gd name="connsiteY6" fmla="*/ 279692 h 376615"/>
                <a:gd name="connsiteX7" fmla="*/ 55385 w 432000"/>
                <a:gd name="connsiteY7" fmla="*/ 221538 h 376615"/>
                <a:gd name="connsiteX8" fmla="*/ 177231 w 432000"/>
                <a:gd name="connsiteY8" fmla="*/ 221538 h 376615"/>
                <a:gd name="connsiteX9" fmla="*/ 177231 w 432000"/>
                <a:gd name="connsiteY9" fmla="*/ 238154 h 376615"/>
                <a:gd name="connsiteX10" fmla="*/ 55385 w 432000"/>
                <a:gd name="connsiteY10" fmla="*/ 238154 h 376615"/>
                <a:gd name="connsiteX11" fmla="*/ 232615 w 432000"/>
                <a:gd name="connsiteY11" fmla="*/ 180000 h 376615"/>
                <a:gd name="connsiteX12" fmla="*/ 288000 w 432000"/>
                <a:gd name="connsiteY12" fmla="*/ 235385 h 376615"/>
                <a:gd name="connsiteX13" fmla="*/ 235384 w 432000"/>
                <a:gd name="connsiteY13" fmla="*/ 257539 h 376615"/>
                <a:gd name="connsiteX14" fmla="*/ 210461 w 432000"/>
                <a:gd name="connsiteY14" fmla="*/ 235385 h 376615"/>
                <a:gd name="connsiteX15" fmla="*/ 55385 w 432000"/>
                <a:gd name="connsiteY15" fmla="*/ 171692 h 376615"/>
                <a:gd name="connsiteX16" fmla="*/ 177231 w 432000"/>
                <a:gd name="connsiteY16" fmla="*/ 171692 h 376615"/>
                <a:gd name="connsiteX17" fmla="*/ 177231 w 432000"/>
                <a:gd name="connsiteY17" fmla="*/ 191077 h 376615"/>
                <a:gd name="connsiteX18" fmla="*/ 55385 w 432000"/>
                <a:gd name="connsiteY18" fmla="*/ 191077 h 376615"/>
                <a:gd name="connsiteX19" fmla="*/ 55385 w 432000"/>
                <a:gd name="connsiteY19" fmla="*/ 127385 h 376615"/>
                <a:gd name="connsiteX20" fmla="*/ 177231 w 432000"/>
                <a:gd name="connsiteY20" fmla="*/ 127385 h 376615"/>
                <a:gd name="connsiteX21" fmla="*/ 177231 w 432000"/>
                <a:gd name="connsiteY21" fmla="*/ 146770 h 376615"/>
                <a:gd name="connsiteX22" fmla="*/ 55385 w 432000"/>
                <a:gd name="connsiteY22" fmla="*/ 146770 h 376615"/>
                <a:gd name="connsiteX23" fmla="*/ 396001 w 432000"/>
                <a:gd name="connsiteY23" fmla="*/ 113538 h 376615"/>
                <a:gd name="connsiteX24" fmla="*/ 401539 w 432000"/>
                <a:gd name="connsiteY24" fmla="*/ 121846 h 376615"/>
                <a:gd name="connsiteX25" fmla="*/ 296308 w 432000"/>
                <a:gd name="connsiteY25" fmla="*/ 227078 h 376615"/>
                <a:gd name="connsiteX26" fmla="*/ 288000 w 432000"/>
                <a:gd name="connsiteY26" fmla="*/ 221540 h 376615"/>
                <a:gd name="connsiteX27" fmla="*/ 365536 w 432000"/>
                <a:gd name="connsiteY27" fmla="*/ 83076 h 376615"/>
                <a:gd name="connsiteX28" fmla="*/ 384921 w 432000"/>
                <a:gd name="connsiteY28" fmla="*/ 105230 h 376615"/>
                <a:gd name="connsiteX29" fmla="*/ 279690 w 432000"/>
                <a:gd name="connsiteY29" fmla="*/ 210461 h 376615"/>
                <a:gd name="connsiteX30" fmla="*/ 263075 w 432000"/>
                <a:gd name="connsiteY30" fmla="*/ 191076 h 376615"/>
                <a:gd name="connsiteX31" fmla="*/ 346153 w 432000"/>
                <a:gd name="connsiteY31" fmla="*/ 66461 h 376615"/>
                <a:gd name="connsiteX32" fmla="*/ 357230 w 432000"/>
                <a:gd name="connsiteY32" fmla="*/ 77538 h 376615"/>
                <a:gd name="connsiteX33" fmla="*/ 251999 w 432000"/>
                <a:gd name="connsiteY33" fmla="*/ 182769 h 376615"/>
                <a:gd name="connsiteX34" fmla="*/ 240922 w 432000"/>
                <a:gd name="connsiteY34" fmla="*/ 171692 h 376615"/>
                <a:gd name="connsiteX35" fmla="*/ 373846 w 432000"/>
                <a:gd name="connsiteY35" fmla="*/ 38769 h 376615"/>
                <a:gd name="connsiteX36" fmla="*/ 432000 w 432000"/>
                <a:gd name="connsiteY36" fmla="*/ 94154 h 376615"/>
                <a:gd name="connsiteX37" fmla="*/ 409846 w 432000"/>
                <a:gd name="connsiteY37" fmla="*/ 116308 h 376615"/>
                <a:gd name="connsiteX38" fmla="*/ 354461 w 432000"/>
                <a:gd name="connsiteY38" fmla="*/ 60923 h 376615"/>
                <a:gd name="connsiteX39" fmla="*/ 47077 w 432000"/>
                <a:gd name="connsiteY39" fmla="*/ 0 h 376615"/>
                <a:gd name="connsiteX40" fmla="*/ 63692 w 432000"/>
                <a:gd name="connsiteY40" fmla="*/ 0 h 376615"/>
                <a:gd name="connsiteX41" fmla="*/ 63692 w 432000"/>
                <a:gd name="connsiteY41" fmla="*/ 55384 h 376615"/>
                <a:gd name="connsiteX42" fmla="*/ 69231 w 432000"/>
                <a:gd name="connsiteY42" fmla="*/ 55384 h 376615"/>
                <a:gd name="connsiteX43" fmla="*/ 69231 w 432000"/>
                <a:gd name="connsiteY43" fmla="*/ 16615 h 376615"/>
                <a:gd name="connsiteX44" fmla="*/ 88615 w 432000"/>
                <a:gd name="connsiteY44" fmla="*/ 16615 h 376615"/>
                <a:gd name="connsiteX45" fmla="*/ 88615 w 432000"/>
                <a:gd name="connsiteY45" fmla="*/ 55384 h 376615"/>
                <a:gd name="connsiteX46" fmla="*/ 96923 w 432000"/>
                <a:gd name="connsiteY46" fmla="*/ 55384 h 376615"/>
                <a:gd name="connsiteX47" fmla="*/ 96923 w 432000"/>
                <a:gd name="connsiteY47" fmla="*/ 0 h 376615"/>
                <a:gd name="connsiteX48" fmla="*/ 110769 w 432000"/>
                <a:gd name="connsiteY48" fmla="*/ 0 h 376615"/>
                <a:gd name="connsiteX49" fmla="*/ 110769 w 432000"/>
                <a:gd name="connsiteY49" fmla="*/ 55384 h 376615"/>
                <a:gd name="connsiteX50" fmla="*/ 119077 w 432000"/>
                <a:gd name="connsiteY50" fmla="*/ 55384 h 376615"/>
                <a:gd name="connsiteX51" fmla="*/ 119077 w 432000"/>
                <a:gd name="connsiteY51" fmla="*/ 16615 h 376615"/>
                <a:gd name="connsiteX52" fmla="*/ 141230 w 432000"/>
                <a:gd name="connsiteY52" fmla="*/ 16615 h 376615"/>
                <a:gd name="connsiteX53" fmla="*/ 141230 w 432000"/>
                <a:gd name="connsiteY53" fmla="*/ 55384 h 376615"/>
                <a:gd name="connsiteX54" fmla="*/ 146769 w 432000"/>
                <a:gd name="connsiteY54" fmla="*/ 55384 h 376615"/>
                <a:gd name="connsiteX55" fmla="*/ 146769 w 432000"/>
                <a:gd name="connsiteY55" fmla="*/ 0 h 376615"/>
                <a:gd name="connsiteX56" fmla="*/ 157846 w 432000"/>
                <a:gd name="connsiteY56" fmla="*/ 0 h 376615"/>
                <a:gd name="connsiteX57" fmla="*/ 157846 w 432000"/>
                <a:gd name="connsiteY57" fmla="*/ 55384 h 376615"/>
                <a:gd name="connsiteX58" fmla="*/ 166153 w 432000"/>
                <a:gd name="connsiteY58" fmla="*/ 55384 h 376615"/>
                <a:gd name="connsiteX59" fmla="*/ 166153 w 432000"/>
                <a:gd name="connsiteY59" fmla="*/ 16615 h 376615"/>
                <a:gd name="connsiteX60" fmla="*/ 188307 w 432000"/>
                <a:gd name="connsiteY60" fmla="*/ 16615 h 376615"/>
                <a:gd name="connsiteX61" fmla="*/ 188307 w 432000"/>
                <a:gd name="connsiteY61" fmla="*/ 55384 h 376615"/>
                <a:gd name="connsiteX62" fmla="*/ 199384 w 432000"/>
                <a:gd name="connsiteY62" fmla="*/ 55384 h 376615"/>
                <a:gd name="connsiteX63" fmla="*/ 199384 w 432000"/>
                <a:gd name="connsiteY63" fmla="*/ 0 h 376615"/>
                <a:gd name="connsiteX64" fmla="*/ 210461 w 432000"/>
                <a:gd name="connsiteY64" fmla="*/ 0 h 376615"/>
                <a:gd name="connsiteX65" fmla="*/ 210461 w 432000"/>
                <a:gd name="connsiteY65" fmla="*/ 55384 h 376615"/>
                <a:gd name="connsiteX66" fmla="*/ 218769 w 432000"/>
                <a:gd name="connsiteY66" fmla="*/ 55384 h 376615"/>
                <a:gd name="connsiteX67" fmla="*/ 218769 w 432000"/>
                <a:gd name="connsiteY67" fmla="*/ 16615 h 376615"/>
                <a:gd name="connsiteX68" fmla="*/ 240922 w 432000"/>
                <a:gd name="connsiteY68" fmla="*/ 16615 h 376615"/>
                <a:gd name="connsiteX69" fmla="*/ 240922 w 432000"/>
                <a:gd name="connsiteY69" fmla="*/ 55384 h 376615"/>
                <a:gd name="connsiteX70" fmla="*/ 246461 w 432000"/>
                <a:gd name="connsiteY70" fmla="*/ 55384 h 376615"/>
                <a:gd name="connsiteX71" fmla="*/ 246461 w 432000"/>
                <a:gd name="connsiteY71" fmla="*/ 0 h 376615"/>
                <a:gd name="connsiteX72" fmla="*/ 263076 w 432000"/>
                <a:gd name="connsiteY72" fmla="*/ 0 h 376615"/>
                <a:gd name="connsiteX73" fmla="*/ 263076 w 432000"/>
                <a:gd name="connsiteY73" fmla="*/ 55384 h 376615"/>
                <a:gd name="connsiteX74" fmla="*/ 268615 w 432000"/>
                <a:gd name="connsiteY74" fmla="*/ 55384 h 376615"/>
                <a:gd name="connsiteX75" fmla="*/ 268615 w 432000"/>
                <a:gd name="connsiteY75" fmla="*/ 16615 h 376615"/>
                <a:gd name="connsiteX76" fmla="*/ 310153 w 432000"/>
                <a:gd name="connsiteY76" fmla="*/ 16615 h 376615"/>
                <a:gd name="connsiteX77" fmla="*/ 310153 w 432000"/>
                <a:gd name="connsiteY77" fmla="*/ 88615 h 376615"/>
                <a:gd name="connsiteX78" fmla="*/ 287999 w 432000"/>
                <a:gd name="connsiteY78" fmla="*/ 110769 h 376615"/>
                <a:gd name="connsiteX79" fmla="*/ 287999 w 432000"/>
                <a:gd name="connsiteY79" fmla="*/ 88615 h 376615"/>
                <a:gd name="connsiteX80" fmla="*/ 19384 w 432000"/>
                <a:gd name="connsiteY80" fmla="*/ 88615 h 376615"/>
                <a:gd name="connsiteX81" fmla="*/ 19384 w 432000"/>
                <a:gd name="connsiteY81" fmla="*/ 357231 h 376615"/>
                <a:gd name="connsiteX82" fmla="*/ 229845 w 432000"/>
                <a:gd name="connsiteY82" fmla="*/ 357231 h 376615"/>
                <a:gd name="connsiteX83" fmla="*/ 229845 w 432000"/>
                <a:gd name="connsiteY83" fmla="*/ 279692 h 376615"/>
                <a:gd name="connsiteX84" fmla="*/ 287999 w 432000"/>
                <a:gd name="connsiteY84" fmla="*/ 279692 h 376615"/>
                <a:gd name="connsiteX85" fmla="*/ 287999 w 432000"/>
                <a:gd name="connsiteY85" fmla="*/ 254769 h 376615"/>
                <a:gd name="connsiteX86" fmla="*/ 310153 w 432000"/>
                <a:gd name="connsiteY86" fmla="*/ 232615 h 376615"/>
                <a:gd name="connsiteX87" fmla="*/ 310153 w 432000"/>
                <a:gd name="connsiteY87" fmla="*/ 304615 h 376615"/>
                <a:gd name="connsiteX88" fmla="*/ 246461 w 432000"/>
                <a:gd name="connsiteY88" fmla="*/ 376615 h 376615"/>
                <a:gd name="connsiteX89" fmla="*/ 0 w 432000"/>
                <a:gd name="connsiteY89" fmla="*/ 376615 h 376615"/>
                <a:gd name="connsiteX90" fmla="*/ 0 w 432000"/>
                <a:gd name="connsiteY90" fmla="*/ 77538 h 376615"/>
                <a:gd name="connsiteX91" fmla="*/ 0 w 432000"/>
                <a:gd name="connsiteY91" fmla="*/ 66461 h 376615"/>
                <a:gd name="connsiteX92" fmla="*/ 0 w 432000"/>
                <a:gd name="connsiteY92" fmla="*/ 16615 h 376615"/>
                <a:gd name="connsiteX93" fmla="*/ 41538 w 432000"/>
                <a:gd name="connsiteY93" fmla="*/ 16615 h 376615"/>
                <a:gd name="connsiteX94" fmla="*/ 41538 w 432000"/>
                <a:gd name="connsiteY94" fmla="*/ 55384 h 376615"/>
                <a:gd name="connsiteX95" fmla="*/ 47077 w 432000"/>
                <a:gd name="connsiteY95" fmla="*/ 55384 h 37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32000" h="376615">
                  <a:moveTo>
                    <a:pt x="55385" y="268616"/>
                  </a:moveTo>
                  <a:lnTo>
                    <a:pt x="177231" y="268616"/>
                  </a:lnTo>
                  <a:lnTo>
                    <a:pt x="177231" y="288001"/>
                  </a:lnTo>
                  <a:lnTo>
                    <a:pt x="55385" y="288001"/>
                  </a:lnTo>
                  <a:close/>
                  <a:moveTo>
                    <a:pt x="207691" y="243691"/>
                  </a:moveTo>
                  <a:lnTo>
                    <a:pt x="229845" y="260307"/>
                  </a:lnTo>
                  <a:lnTo>
                    <a:pt x="191076" y="279692"/>
                  </a:lnTo>
                  <a:close/>
                  <a:moveTo>
                    <a:pt x="55385" y="221538"/>
                  </a:moveTo>
                  <a:lnTo>
                    <a:pt x="177231" y="221538"/>
                  </a:lnTo>
                  <a:lnTo>
                    <a:pt x="177231" y="238154"/>
                  </a:lnTo>
                  <a:lnTo>
                    <a:pt x="55385" y="238154"/>
                  </a:lnTo>
                  <a:close/>
                  <a:moveTo>
                    <a:pt x="232615" y="180000"/>
                  </a:moveTo>
                  <a:lnTo>
                    <a:pt x="288000" y="235385"/>
                  </a:lnTo>
                  <a:lnTo>
                    <a:pt x="235384" y="257539"/>
                  </a:lnTo>
                  <a:lnTo>
                    <a:pt x="210461" y="235385"/>
                  </a:lnTo>
                  <a:close/>
                  <a:moveTo>
                    <a:pt x="55385" y="171692"/>
                  </a:moveTo>
                  <a:lnTo>
                    <a:pt x="177231" y="171692"/>
                  </a:lnTo>
                  <a:lnTo>
                    <a:pt x="177231" y="191077"/>
                  </a:lnTo>
                  <a:lnTo>
                    <a:pt x="55385" y="191077"/>
                  </a:lnTo>
                  <a:close/>
                  <a:moveTo>
                    <a:pt x="55385" y="127385"/>
                  </a:moveTo>
                  <a:lnTo>
                    <a:pt x="177231" y="127385"/>
                  </a:lnTo>
                  <a:lnTo>
                    <a:pt x="177231" y="146770"/>
                  </a:lnTo>
                  <a:lnTo>
                    <a:pt x="55385" y="146770"/>
                  </a:lnTo>
                  <a:close/>
                  <a:moveTo>
                    <a:pt x="396001" y="113538"/>
                  </a:moveTo>
                  <a:lnTo>
                    <a:pt x="401539" y="121846"/>
                  </a:lnTo>
                  <a:lnTo>
                    <a:pt x="296308" y="227078"/>
                  </a:lnTo>
                  <a:lnTo>
                    <a:pt x="288000" y="221540"/>
                  </a:lnTo>
                  <a:close/>
                  <a:moveTo>
                    <a:pt x="365536" y="83076"/>
                  </a:moveTo>
                  <a:lnTo>
                    <a:pt x="384921" y="105230"/>
                  </a:lnTo>
                  <a:lnTo>
                    <a:pt x="279690" y="210461"/>
                  </a:lnTo>
                  <a:lnTo>
                    <a:pt x="263075" y="191076"/>
                  </a:lnTo>
                  <a:close/>
                  <a:moveTo>
                    <a:pt x="346153" y="66461"/>
                  </a:moveTo>
                  <a:lnTo>
                    <a:pt x="357230" y="77538"/>
                  </a:lnTo>
                  <a:lnTo>
                    <a:pt x="251999" y="182769"/>
                  </a:lnTo>
                  <a:lnTo>
                    <a:pt x="240922" y="171692"/>
                  </a:lnTo>
                  <a:close/>
                  <a:moveTo>
                    <a:pt x="373846" y="38769"/>
                  </a:moveTo>
                  <a:lnTo>
                    <a:pt x="432000" y="94154"/>
                  </a:lnTo>
                  <a:lnTo>
                    <a:pt x="409846" y="116308"/>
                  </a:lnTo>
                  <a:lnTo>
                    <a:pt x="354461" y="60923"/>
                  </a:lnTo>
                  <a:close/>
                  <a:moveTo>
                    <a:pt x="47077" y="0"/>
                  </a:moveTo>
                  <a:lnTo>
                    <a:pt x="63692" y="0"/>
                  </a:lnTo>
                  <a:lnTo>
                    <a:pt x="63692" y="55384"/>
                  </a:lnTo>
                  <a:lnTo>
                    <a:pt x="69231" y="55384"/>
                  </a:lnTo>
                  <a:lnTo>
                    <a:pt x="69231" y="16615"/>
                  </a:lnTo>
                  <a:lnTo>
                    <a:pt x="88615" y="16615"/>
                  </a:lnTo>
                  <a:lnTo>
                    <a:pt x="88615" y="55384"/>
                  </a:lnTo>
                  <a:lnTo>
                    <a:pt x="96923" y="55384"/>
                  </a:lnTo>
                  <a:lnTo>
                    <a:pt x="96923" y="0"/>
                  </a:lnTo>
                  <a:lnTo>
                    <a:pt x="110769" y="0"/>
                  </a:lnTo>
                  <a:lnTo>
                    <a:pt x="110769" y="55384"/>
                  </a:lnTo>
                  <a:lnTo>
                    <a:pt x="119077" y="55384"/>
                  </a:lnTo>
                  <a:lnTo>
                    <a:pt x="119077" y="16615"/>
                  </a:lnTo>
                  <a:lnTo>
                    <a:pt x="141230" y="16615"/>
                  </a:lnTo>
                  <a:lnTo>
                    <a:pt x="141230" y="55384"/>
                  </a:lnTo>
                  <a:lnTo>
                    <a:pt x="146769" y="55384"/>
                  </a:lnTo>
                  <a:lnTo>
                    <a:pt x="146769" y="0"/>
                  </a:lnTo>
                  <a:lnTo>
                    <a:pt x="157846" y="0"/>
                  </a:lnTo>
                  <a:lnTo>
                    <a:pt x="157846" y="55384"/>
                  </a:lnTo>
                  <a:lnTo>
                    <a:pt x="166153" y="55384"/>
                  </a:lnTo>
                  <a:lnTo>
                    <a:pt x="166153" y="16615"/>
                  </a:lnTo>
                  <a:lnTo>
                    <a:pt x="188307" y="16615"/>
                  </a:lnTo>
                  <a:lnTo>
                    <a:pt x="188307" y="55384"/>
                  </a:lnTo>
                  <a:lnTo>
                    <a:pt x="199384" y="55384"/>
                  </a:lnTo>
                  <a:lnTo>
                    <a:pt x="199384" y="0"/>
                  </a:lnTo>
                  <a:lnTo>
                    <a:pt x="210461" y="0"/>
                  </a:lnTo>
                  <a:lnTo>
                    <a:pt x="210461" y="55384"/>
                  </a:lnTo>
                  <a:lnTo>
                    <a:pt x="218769" y="55384"/>
                  </a:lnTo>
                  <a:lnTo>
                    <a:pt x="218769" y="16615"/>
                  </a:lnTo>
                  <a:lnTo>
                    <a:pt x="240922" y="16615"/>
                  </a:lnTo>
                  <a:lnTo>
                    <a:pt x="240922" y="55384"/>
                  </a:lnTo>
                  <a:lnTo>
                    <a:pt x="246461" y="55384"/>
                  </a:lnTo>
                  <a:lnTo>
                    <a:pt x="246461" y="0"/>
                  </a:lnTo>
                  <a:lnTo>
                    <a:pt x="263076" y="0"/>
                  </a:lnTo>
                  <a:lnTo>
                    <a:pt x="263076" y="55384"/>
                  </a:lnTo>
                  <a:lnTo>
                    <a:pt x="268615" y="55384"/>
                  </a:lnTo>
                  <a:lnTo>
                    <a:pt x="268615" y="16615"/>
                  </a:lnTo>
                  <a:lnTo>
                    <a:pt x="310153" y="16615"/>
                  </a:lnTo>
                  <a:lnTo>
                    <a:pt x="310153" y="88615"/>
                  </a:lnTo>
                  <a:lnTo>
                    <a:pt x="287999" y="110769"/>
                  </a:lnTo>
                  <a:lnTo>
                    <a:pt x="287999" y="88615"/>
                  </a:lnTo>
                  <a:lnTo>
                    <a:pt x="19384" y="88615"/>
                  </a:lnTo>
                  <a:lnTo>
                    <a:pt x="19384" y="357231"/>
                  </a:lnTo>
                  <a:lnTo>
                    <a:pt x="229845" y="357231"/>
                  </a:lnTo>
                  <a:lnTo>
                    <a:pt x="229845" y="279692"/>
                  </a:lnTo>
                  <a:lnTo>
                    <a:pt x="287999" y="279692"/>
                  </a:lnTo>
                  <a:lnTo>
                    <a:pt x="287999" y="254769"/>
                  </a:lnTo>
                  <a:lnTo>
                    <a:pt x="310153" y="232615"/>
                  </a:lnTo>
                  <a:lnTo>
                    <a:pt x="310153" y="304615"/>
                  </a:lnTo>
                  <a:lnTo>
                    <a:pt x="246461" y="376615"/>
                  </a:lnTo>
                  <a:lnTo>
                    <a:pt x="0" y="376615"/>
                  </a:lnTo>
                  <a:lnTo>
                    <a:pt x="0" y="77538"/>
                  </a:lnTo>
                  <a:lnTo>
                    <a:pt x="0" y="66461"/>
                  </a:lnTo>
                  <a:lnTo>
                    <a:pt x="0" y="16615"/>
                  </a:lnTo>
                  <a:lnTo>
                    <a:pt x="41538" y="16615"/>
                  </a:lnTo>
                  <a:lnTo>
                    <a:pt x="41538" y="55384"/>
                  </a:lnTo>
                  <a:lnTo>
                    <a:pt x="47077" y="5538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noAutofit/>
            </a:bodyPr>
            <a:lstStyle/>
            <a:p>
              <a:pPr marL="0" marR="0" lvl="0" indent="0" algn="l" defTabSz="914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+mn-lt"/>
              </a:endParaRPr>
            </a:p>
          </p:txBody>
        </p:sp>
      </p:grpSp>
      <p:sp>
        <p:nvSpPr>
          <p:cNvPr id="52" name="右箭头 225">
            <a:extLst>
              <a:ext uri="{FF2B5EF4-FFF2-40B4-BE49-F238E27FC236}">
                <a16:creationId xmlns:a16="http://schemas.microsoft.com/office/drawing/2014/main" id="{A3D5EF52-307B-4A7D-A9CE-DD8DAF132968}"/>
              </a:ext>
            </a:extLst>
          </p:cNvPr>
          <p:cNvSpPr/>
          <p:nvPr/>
        </p:nvSpPr>
        <p:spPr>
          <a:xfrm>
            <a:off x="4241246" y="1769972"/>
            <a:ext cx="914376" cy="359124"/>
          </a:xfrm>
          <a:prstGeom prst="rightArrow">
            <a:avLst>
              <a:gd name="adj1" fmla="val 68431"/>
              <a:gd name="adj2" fmla="val 51961"/>
            </a:avLst>
          </a:prstGeom>
          <a:gradFill flip="none" rotWithShape="1">
            <a:gsLst>
              <a:gs pos="0">
                <a:srgbClr val="0070C0">
                  <a:alpha val="0"/>
                </a:srgbClr>
              </a:gs>
              <a:gs pos="100000">
                <a:srgbClr val="FFFFFF">
                  <a:lumMod val="50000"/>
                  <a:alpha val="30000"/>
                </a:srgbClr>
              </a:gs>
            </a:gsLst>
            <a:lin ang="0" scaled="1"/>
            <a:tileRect/>
          </a:gradFill>
          <a:ln w="3175">
            <a:gradFill flip="none" rotWithShape="1">
              <a:gsLst>
                <a:gs pos="0">
                  <a:srgbClr val="00BAFB">
                    <a:alpha val="0"/>
                  </a:srgbClr>
                </a:gs>
                <a:gs pos="50000">
                  <a:srgbClr val="888888"/>
                </a:gs>
              </a:gsLst>
              <a:lin ang="0" scaled="1"/>
              <a:tileRect/>
            </a:gra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0" indent="-260143" algn="l" defTabSz="967316" rtl="0" eaLnBrk="1" fontAlgn="t" latinLnBrk="0" hangingPunct="1">
              <a:lnSpc>
                <a:spcPts val="404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6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utigerNext LT Regular" pitchFamily="34" charset="0"/>
              <a:ea typeface="宋体" charset="-122"/>
              <a:cs typeface="+mn-cs"/>
              <a:sym typeface="Arial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DB195FA-F6EA-43D4-A5DB-9C83EE938922}"/>
              </a:ext>
            </a:extLst>
          </p:cNvPr>
          <p:cNvSpPr/>
          <p:nvPr/>
        </p:nvSpPr>
        <p:spPr bwMode="auto">
          <a:xfrm>
            <a:off x="4671921" y="2807553"/>
            <a:ext cx="2404769" cy="2086765"/>
          </a:xfrm>
          <a:prstGeom prst="rect">
            <a:avLst/>
          </a:prstGeom>
          <a:solidFill>
            <a:srgbClr val="F8F8F8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/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图标">
            <a:extLst>
              <a:ext uri="{FF2B5EF4-FFF2-40B4-BE49-F238E27FC236}">
                <a16:creationId xmlns:a16="http://schemas.microsoft.com/office/drawing/2014/main" id="{A8FCFBD5-E4C5-02F7-E027-FB043FE6453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22036" y="1710998"/>
            <a:ext cx="399879" cy="500045"/>
          </a:xfrm>
          <a:custGeom>
            <a:avLst/>
            <a:gdLst>
              <a:gd name="T0" fmla="*/ 82 w 484"/>
              <a:gd name="T1" fmla="*/ 166 h 606"/>
              <a:gd name="T2" fmla="*/ 82 w 484"/>
              <a:gd name="T3" fmla="*/ 186 h 606"/>
              <a:gd name="T4" fmla="*/ 331 w 484"/>
              <a:gd name="T5" fmla="*/ 193 h 606"/>
              <a:gd name="T6" fmla="*/ 331 w 484"/>
              <a:gd name="T7" fmla="*/ 173 h 606"/>
              <a:gd name="T8" fmla="*/ 387 w 484"/>
              <a:gd name="T9" fmla="*/ 556 h 606"/>
              <a:gd name="T10" fmla="*/ 388 w 484"/>
              <a:gd name="T11" fmla="*/ 564 h 606"/>
              <a:gd name="T12" fmla="*/ 418 w 484"/>
              <a:gd name="T13" fmla="*/ 594 h 606"/>
              <a:gd name="T14" fmla="*/ 474 w 484"/>
              <a:gd name="T15" fmla="*/ 581 h 606"/>
              <a:gd name="T16" fmla="*/ 474 w 484"/>
              <a:gd name="T17" fmla="*/ 531 h 606"/>
              <a:gd name="T18" fmla="*/ 444 w 484"/>
              <a:gd name="T19" fmla="*/ 501 h 606"/>
              <a:gd name="T20" fmla="*/ 418 w 484"/>
              <a:gd name="T21" fmla="*/ 519 h 606"/>
              <a:gd name="T22" fmla="*/ 384 w 484"/>
              <a:gd name="T23" fmla="*/ 553 h 606"/>
              <a:gd name="T24" fmla="*/ 218 w 484"/>
              <a:gd name="T25" fmla="*/ 354 h 606"/>
              <a:gd name="T26" fmla="*/ 229 w 484"/>
              <a:gd name="T27" fmla="*/ 336 h 606"/>
              <a:gd name="T28" fmla="*/ 207 w 484"/>
              <a:gd name="T29" fmla="*/ 320 h 606"/>
              <a:gd name="T30" fmla="*/ 207 w 484"/>
              <a:gd name="T31" fmla="*/ 327 h 606"/>
              <a:gd name="T32" fmla="*/ 246 w 484"/>
              <a:gd name="T33" fmla="*/ 422 h 606"/>
              <a:gd name="T34" fmla="*/ 297 w 484"/>
              <a:gd name="T35" fmla="*/ 364 h 606"/>
              <a:gd name="T36" fmla="*/ 296 w 484"/>
              <a:gd name="T37" fmla="*/ 357 h 606"/>
              <a:gd name="T38" fmla="*/ 224 w 484"/>
              <a:gd name="T39" fmla="*/ 362 h 606"/>
              <a:gd name="T40" fmla="*/ 224 w 484"/>
              <a:gd name="T41" fmla="*/ 368 h 606"/>
              <a:gd name="T42" fmla="*/ 246 w 484"/>
              <a:gd name="T43" fmla="*/ 422 h 606"/>
              <a:gd name="T44" fmla="*/ 429 w 484"/>
              <a:gd name="T45" fmla="*/ 493 h 606"/>
              <a:gd name="T46" fmla="*/ 429 w 484"/>
              <a:gd name="T47" fmla="*/ 487 h 606"/>
              <a:gd name="T48" fmla="*/ 394 w 484"/>
              <a:gd name="T49" fmla="*/ 451 h 606"/>
              <a:gd name="T50" fmla="*/ 256 w 484"/>
              <a:gd name="T51" fmla="*/ 425 h 606"/>
              <a:gd name="T52" fmla="*/ 256 w 484"/>
              <a:gd name="T53" fmla="*/ 432 h 606"/>
              <a:gd name="T54" fmla="*/ 354 w 484"/>
              <a:gd name="T55" fmla="*/ 530 h 606"/>
              <a:gd name="T56" fmla="*/ 395 w 484"/>
              <a:gd name="T57" fmla="*/ 528 h 606"/>
              <a:gd name="T58" fmla="*/ 20 w 484"/>
              <a:gd name="T59" fmla="*/ 150 h 606"/>
              <a:gd name="T60" fmla="*/ 89 w 484"/>
              <a:gd name="T61" fmla="*/ 152 h 606"/>
              <a:gd name="T62" fmla="*/ 141 w 484"/>
              <a:gd name="T63" fmla="*/ 100 h 606"/>
              <a:gd name="T64" fmla="*/ 141 w 484"/>
              <a:gd name="T65" fmla="*/ 93 h 606"/>
              <a:gd name="T66" fmla="*/ 383 w 484"/>
              <a:gd name="T67" fmla="*/ 28 h 606"/>
              <a:gd name="T68" fmla="*/ 394 w 484"/>
              <a:gd name="T69" fmla="*/ 422 h 606"/>
              <a:gd name="T70" fmla="*/ 414 w 484"/>
              <a:gd name="T71" fmla="*/ 449 h 606"/>
              <a:gd name="T72" fmla="*/ 414 w 484"/>
              <a:gd name="T73" fmla="*/ 39 h 606"/>
              <a:gd name="T74" fmla="*/ 383 w 484"/>
              <a:gd name="T75" fmla="*/ 0 h 606"/>
              <a:gd name="T76" fmla="*/ 121 w 484"/>
              <a:gd name="T77" fmla="*/ 2 h 606"/>
              <a:gd name="T78" fmla="*/ 0 w 484"/>
              <a:gd name="T79" fmla="*/ 123 h 606"/>
              <a:gd name="T80" fmla="*/ 0 w 484"/>
              <a:gd name="T81" fmla="*/ 492 h 606"/>
              <a:gd name="T82" fmla="*/ 31 w 484"/>
              <a:gd name="T83" fmla="*/ 530 h 606"/>
              <a:gd name="T84" fmla="*/ 319 w 484"/>
              <a:gd name="T85" fmla="*/ 524 h 606"/>
              <a:gd name="T86" fmla="*/ 305 w 484"/>
              <a:gd name="T87" fmla="*/ 503 h 606"/>
              <a:gd name="T88" fmla="*/ 20 w 484"/>
              <a:gd name="T89" fmla="*/ 492 h 606"/>
              <a:gd name="T90" fmla="*/ 20 w 484"/>
              <a:gd name="T91" fmla="*/ 150 h 606"/>
              <a:gd name="T92" fmla="*/ 156 w 484"/>
              <a:gd name="T93" fmla="*/ 322 h 606"/>
              <a:gd name="T94" fmla="*/ 156 w 484"/>
              <a:gd name="T95" fmla="*/ 301 h 606"/>
              <a:gd name="T96" fmla="*/ 82 w 484"/>
              <a:gd name="T97" fmla="*/ 294 h 606"/>
              <a:gd name="T98" fmla="*/ 82 w 484"/>
              <a:gd name="T99" fmla="*/ 315 h 606"/>
              <a:gd name="T100" fmla="*/ 82 w 484"/>
              <a:gd name="T101" fmla="*/ 272 h 606"/>
              <a:gd name="T102" fmla="*/ 331 w 484"/>
              <a:gd name="T103" fmla="*/ 279 h 606"/>
              <a:gd name="T104" fmla="*/ 331 w 484"/>
              <a:gd name="T105" fmla="*/ 258 h 606"/>
              <a:gd name="T106" fmla="*/ 82 w 484"/>
              <a:gd name="T107" fmla="*/ 252 h 606"/>
              <a:gd name="T108" fmla="*/ 82 w 484"/>
              <a:gd name="T109" fmla="*/ 272 h 606"/>
              <a:gd name="T110" fmla="*/ 82 w 484"/>
              <a:gd name="T111" fmla="*/ 236 h 606"/>
              <a:gd name="T112" fmla="*/ 331 w 484"/>
              <a:gd name="T113" fmla="*/ 229 h 606"/>
              <a:gd name="T114" fmla="*/ 331 w 484"/>
              <a:gd name="T115" fmla="*/ 209 h 606"/>
              <a:gd name="T116" fmla="*/ 82 w 484"/>
              <a:gd name="T117" fmla="*/ 21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84" h="606">
                <a:moveTo>
                  <a:pt x="331" y="166"/>
                </a:moveTo>
                <a:lnTo>
                  <a:pt x="82" y="166"/>
                </a:lnTo>
                <a:lnTo>
                  <a:pt x="82" y="173"/>
                </a:lnTo>
                <a:lnTo>
                  <a:pt x="82" y="186"/>
                </a:lnTo>
                <a:lnTo>
                  <a:pt x="82" y="193"/>
                </a:lnTo>
                <a:lnTo>
                  <a:pt x="331" y="193"/>
                </a:lnTo>
                <a:lnTo>
                  <a:pt x="331" y="186"/>
                </a:lnTo>
                <a:lnTo>
                  <a:pt x="331" y="173"/>
                </a:lnTo>
                <a:lnTo>
                  <a:pt x="331" y="166"/>
                </a:lnTo>
                <a:close/>
                <a:moveTo>
                  <a:pt x="387" y="556"/>
                </a:moveTo>
                <a:lnTo>
                  <a:pt x="384" y="560"/>
                </a:lnTo>
                <a:lnTo>
                  <a:pt x="388" y="564"/>
                </a:lnTo>
                <a:lnTo>
                  <a:pt x="408" y="583"/>
                </a:lnTo>
                <a:lnTo>
                  <a:pt x="418" y="594"/>
                </a:lnTo>
                <a:cubicBezTo>
                  <a:pt x="430" y="606"/>
                  <a:pt x="450" y="606"/>
                  <a:pt x="462" y="594"/>
                </a:cubicBezTo>
                <a:lnTo>
                  <a:pt x="474" y="581"/>
                </a:lnTo>
                <a:cubicBezTo>
                  <a:pt x="481" y="575"/>
                  <a:pt x="484" y="565"/>
                  <a:pt x="483" y="556"/>
                </a:cubicBezTo>
                <a:cubicBezTo>
                  <a:pt x="484" y="548"/>
                  <a:pt x="481" y="538"/>
                  <a:pt x="474" y="531"/>
                </a:cubicBezTo>
                <a:lnTo>
                  <a:pt x="462" y="519"/>
                </a:lnTo>
                <a:lnTo>
                  <a:pt x="444" y="501"/>
                </a:lnTo>
                <a:lnTo>
                  <a:pt x="440" y="497"/>
                </a:lnTo>
                <a:lnTo>
                  <a:pt x="418" y="519"/>
                </a:lnTo>
                <a:lnTo>
                  <a:pt x="412" y="525"/>
                </a:lnTo>
                <a:lnTo>
                  <a:pt x="384" y="553"/>
                </a:lnTo>
                <a:lnTo>
                  <a:pt x="387" y="556"/>
                </a:lnTo>
                <a:close/>
                <a:moveTo>
                  <a:pt x="218" y="354"/>
                </a:moveTo>
                <a:lnTo>
                  <a:pt x="234" y="338"/>
                </a:lnTo>
                <a:lnTo>
                  <a:pt x="229" y="336"/>
                </a:lnTo>
                <a:lnTo>
                  <a:pt x="234" y="331"/>
                </a:lnTo>
                <a:lnTo>
                  <a:pt x="207" y="320"/>
                </a:lnTo>
                <a:lnTo>
                  <a:pt x="211" y="328"/>
                </a:lnTo>
                <a:lnTo>
                  <a:pt x="207" y="327"/>
                </a:lnTo>
                <a:lnTo>
                  <a:pt x="218" y="354"/>
                </a:lnTo>
                <a:close/>
                <a:moveTo>
                  <a:pt x="246" y="422"/>
                </a:moveTo>
                <a:lnTo>
                  <a:pt x="302" y="366"/>
                </a:lnTo>
                <a:lnTo>
                  <a:pt x="297" y="364"/>
                </a:lnTo>
                <a:lnTo>
                  <a:pt x="302" y="359"/>
                </a:lnTo>
                <a:lnTo>
                  <a:pt x="296" y="357"/>
                </a:lnTo>
                <a:lnTo>
                  <a:pt x="249" y="337"/>
                </a:lnTo>
                <a:lnTo>
                  <a:pt x="224" y="362"/>
                </a:lnTo>
                <a:lnTo>
                  <a:pt x="226" y="367"/>
                </a:lnTo>
                <a:lnTo>
                  <a:pt x="224" y="368"/>
                </a:lnTo>
                <a:lnTo>
                  <a:pt x="243" y="416"/>
                </a:lnTo>
                <a:lnTo>
                  <a:pt x="246" y="422"/>
                </a:lnTo>
                <a:close/>
                <a:moveTo>
                  <a:pt x="412" y="511"/>
                </a:moveTo>
                <a:lnTo>
                  <a:pt x="429" y="493"/>
                </a:lnTo>
                <a:lnTo>
                  <a:pt x="426" y="490"/>
                </a:lnTo>
                <a:lnTo>
                  <a:pt x="429" y="487"/>
                </a:lnTo>
                <a:lnTo>
                  <a:pt x="414" y="472"/>
                </a:lnTo>
                <a:lnTo>
                  <a:pt x="394" y="451"/>
                </a:lnTo>
                <a:lnTo>
                  <a:pt x="312" y="369"/>
                </a:lnTo>
                <a:lnTo>
                  <a:pt x="256" y="425"/>
                </a:lnTo>
                <a:lnTo>
                  <a:pt x="260" y="429"/>
                </a:lnTo>
                <a:lnTo>
                  <a:pt x="256" y="432"/>
                </a:lnTo>
                <a:lnTo>
                  <a:pt x="334" y="510"/>
                </a:lnTo>
                <a:lnTo>
                  <a:pt x="354" y="530"/>
                </a:lnTo>
                <a:lnTo>
                  <a:pt x="374" y="549"/>
                </a:lnTo>
                <a:lnTo>
                  <a:pt x="395" y="528"/>
                </a:lnTo>
                <a:lnTo>
                  <a:pt x="412" y="511"/>
                </a:lnTo>
                <a:close/>
                <a:moveTo>
                  <a:pt x="20" y="150"/>
                </a:moveTo>
                <a:lnTo>
                  <a:pt x="89" y="152"/>
                </a:lnTo>
                <a:lnTo>
                  <a:pt x="89" y="152"/>
                </a:lnTo>
                <a:lnTo>
                  <a:pt x="89" y="152"/>
                </a:lnTo>
                <a:cubicBezTo>
                  <a:pt x="118" y="152"/>
                  <a:pt x="141" y="129"/>
                  <a:pt x="141" y="100"/>
                </a:cubicBezTo>
                <a:lnTo>
                  <a:pt x="141" y="94"/>
                </a:lnTo>
                <a:lnTo>
                  <a:pt x="141" y="93"/>
                </a:lnTo>
                <a:lnTo>
                  <a:pt x="141" y="28"/>
                </a:lnTo>
                <a:lnTo>
                  <a:pt x="383" y="28"/>
                </a:lnTo>
                <a:cubicBezTo>
                  <a:pt x="389" y="28"/>
                  <a:pt x="394" y="32"/>
                  <a:pt x="394" y="38"/>
                </a:cubicBezTo>
                <a:lnTo>
                  <a:pt x="394" y="422"/>
                </a:lnTo>
                <a:lnTo>
                  <a:pt x="394" y="429"/>
                </a:lnTo>
                <a:lnTo>
                  <a:pt x="414" y="449"/>
                </a:lnTo>
                <a:lnTo>
                  <a:pt x="414" y="443"/>
                </a:lnTo>
                <a:lnTo>
                  <a:pt x="414" y="39"/>
                </a:lnTo>
                <a:lnTo>
                  <a:pt x="414" y="32"/>
                </a:lnTo>
                <a:cubicBezTo>
                  <a:pt x="414" y="15"/>
                  <a:pt x="400" y="0"/>
                  <a:pt x="383" y="0"/>
                </a:cubicBezTo>
                <a:lnTo>
                  <a:pt x="123" y="0"/>
                </a:lnTo>
                <a:lnTo>
                  <a:pt x="121" y="2"/>
                </a:lnTo>
                <a:lnTo>
                  <a:pt x="1" y="122"/>
                </a:lnTo>
                <a:lnTo>
                  <a:pt x="0" y="123"/>
                </a:lnTo>
                <a:lnTo>
                  <a:pt x="0" y="130"/>
                </a:lnTo>
                <a:lnTo>
                  <a:pt x="0" y="492"/>
                </a:lnTo>
                <a:lnTo>
                  <a:pt x="0" y="499"/>
                </a:lnTo>
                <a:cubicBezTo>
                  <a:pt x="0" y="516"/>
                  <a:pt x="14" y="530"/>
                  <a:pt x="31" y="530"/>
                </a:cubicBezTo>
                <a:lnTo>
                  <a:pt x="326" y="530"/>
                </a:lnTo>
                <a:lnTo>
                  <a:pt x="319" y="524"/>
                </a:lnTo>
                <a:lnTo>
                  <a:pt x="326" y="524"/>
                </a:lnTo>
                <a:lnTo>
                  <a:pt x="305" y="503"/>
                </a:lnTo>
                <a:lnTo>
                  <a:pt x="31" y="503"/>
                </a:lnTo>
                <a:cubicBezTo>
                  <a:pt x="25" y="503"/>
                  <a:pt x="21" y="498"/>
                  <a:pt x="20" y="492"/>
                </a:cubicBezTo>
                <a:lnTo>
                  <a:pt x="20" y="492"/>
                </a:lnTo>
                <a:lnTo>
                  <a:pt x="20" y="150"/>
                </a:lnTo>
                <a:close/>
                <a:moveTo>
                  <a:pt x="82" y="322"/>
                </a:moveTo>
                <a:lnTo>
                  <a:pt x="156" y="322"/>
                </a:lnTo>
                <a:lnTo>
                  <a:pt x="156" y="315"/>
                </a:lnTo>
                <a:lnTo>
                  <a:pt x="156" y="301"/>
                </a:lnTo>
                <a:lnTo>
                  <a:pt x="156" y="294"/>
                </a:lnTo>
                <a:lnTo>
                  <a:pt x="82" y="294"/>
                </a:lnTo>
                <a:lnTo>
                  <a:pt x="82" y="301"/>
                </a:lnTo>
                <a:lnTo>
                  <a:pt x="82" y="315"/>
                </a:lnTo>
                <a:lnTo>
                  <a:pt x="82" y="322"/>
                </a:lnTo>
                <a:close/>
                <a:moveTo>
                  <a:pt x="82" y="272"/>
                </a:moveTo>
                <a:lnTo>
                  <a:pt x="82" y="279"/>
                </a:lnTo>
                <a:lnTo>
                  <a:pt x="331" y="279"/>
                </a:lnTo>
                <a:lnTo>
                  <a:pt x="331" y="272"/>
                </a:lnTo>
                <a:lnTo>
                  <a:pt x="331" y="258"/>
                </a:lnTo>
                <a:lnTo>
                  <a:pt x="331" y="252"/>
                </a:lnTo>
                <a:lnTo>
                  <a:pt x="82" y="252"/>
                </a:lnTo>
                <a:lnTo>
                  <a:pt x="82" y="258"/>
                </a:lnTo>
                <a:lnTo>
                  <a:pt x="82" y="272"/>
                </a:lnTo>
                <a:close/>
                <a:moveTo>
                  <a:pt x="82" y="229"/>
                </a:moveTo>
                <a:lnTo>
                  <a:pt x="82" y="236"/>
                </a:lnTo>
                <a:lnTo>
                  <a:pt x="331" y="236"/>
                </a:lnTo>
                <a:lnTo>
                  <a:pt x="331" y="229"/>
                </a:lnTo>
                <a:lnTo>
                  <a:pt x="331" y="216"/>
                </a:lnTo>
                <a:lnTo>
                  <a:pt x="331" y="209"/>
                </a:lnTo>
                <a:lnTo>
                  <a:pt x="82" y="209"/>
                </a:lnTo>
                <a:lnTo>
                  <a:pt x="82" y="216"/>
                </a:lnTo>
                <a:lnTo>
                  <a:pt x="82" y="22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pPr marL="0" marR="0" lvl="0" indent="0" algn="l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560889" y="3004078"/>
            <a:ext cx="1754786" cy="1721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x2openEuler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工具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提供迁移方案经验，给出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迁移指导</a:t>
            </a:r>
            <a:r>
              <a:rPr lang="zh-CN" altLang="en-US" sz="1200" dirty="0">
                <a:solidFill>
                  <a:srgbClr val="1D1D1A"/>
                </a:solidFill>
                <a:latin typeface="微软雅黑"/>
                <a:ea typeface="微软雅黑"/>
              </a:rPr>
              <a:t>（如</a:t>
            </a:r>
            <a:r>
              <a:rPr lang="en-US" altLang="zh-CN" sz="1200" dirty="0">
                <a:solidFill>
                  <a:srgbClr val="1D1D1A"/>
                </a:solidFill>
                <a:latin typeface="微软雅黑"/>
                <a:ea typeface="微软雅黑"/>
              </a:rPr>
              <a:t>IIS</a:t>
            </a:r>
            <a:r>
              <a:rPr lang="zh-CN" altLang="en-US" sz="1200" dirty="0">
                <a:solidFill>
                  <a:srgbClr val="1D1D1A"/>
                </a:solidFill>
                <a:latin typeface="微软雅黑"/>
                <a:ea typeface="微软雅黑"/>
              </a:rPr>
              <a:t>替换、</a:t>
            </a:r>
            <a:r>
              <a:rPr lang="en-US" altLang="zh-CN" sz="1200" dirty="0">
                <a:solidFill>
                  <a:srgbClr val="1D1D1A"/>
                </a:solidFill>
                <a:latin typeface="微软雅黑"/>
                <a:ea typeface="微软雅黑"/>
              </a:rPr>
              <a:t>MSMQ</a:t>
            </a:r>
            <a:r>
              <a:rPr lang="zh-CN" altLang="en-US" sz="1200" dirty="0">
                <a:solidFill>
                  <a:srgbClr val="1D1D1A"/>
                </a:solidFill>
                <a:latin typeface="微软雅黑"/>
                <a:ea typeface="微软雅黑"/>
              </a:rPr>
              <a:t>替换、</a:t>
            </a:r>
            <a:r>
              <a:rPr lang="en-US" altLang="zh-CN" sz="1200" dirty="0">
                <a:solidFill>
                  <a:srgbClr val="1D1D1A"/>
                </a:solidFill>
                <a:latin typeface="微软雅黑"/>
                <a:ea typeface="微软雅黑"/>
              </a:rPr>
              <a:t>MSDTC</a:t>
            </a:r>
            <a:r>
              <a:rPr lang="zh-CN" altLang="en-US" sz="1200" dirty="0">
                <a:solidFill>
                  <a:srgbClr val="1D1D1A"/>
                </a:solidFill>
                <a:latin typeface="微软雅黑"/>
                <a:ea typeface="微软雅黑"/>
              </a:rPr>
              <a:t>等）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R="0" lvl="0" algn="l" defTabSz="9144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 bwMode="auto">
          <a:xfrm>
            <a:off x="4775860" y="3070236"/>
            <a:ext cx="2191454" cy="170816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0" tIns="0" rIns="0" bIns="0" numCol="1" rtlCol="0" anchor="t" anchorCtr="0" compatLnSpc="1">
            <a:spAutoFit/>
          </a:bodyPr>
          <a:lstStyle>
            <a:defPPr>
              <a:defRPr lang="zh-CN"/>
            </a:defPPr>
            <a:lvl1pPr marL="171450" indent="-171450">
              <a:spcBef>
                <a:spcPts val="600"/>
              </a:spcBef>
              <a:buFont typeface="Arial" panose="020B0604020202020204" pitchFamily="34" charset="0"/>
              <a:buChar char="•"/>
              <a:defRPr sz="1800">
                <a:solidFill>
                  <a:srgbClr val="CF6B6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171450" marR="0" lvl="0" indent="-171450" algn="l" defTabSz="9144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数据库适配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：数据迁移，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sql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语句适配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71450" marR="0" lvl="0" indent="-171450" algn="l" defTabSz="9144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dirty="0">
                <a:solidFill>
                  <a:srgbClr val="C00000"/>
                </a:solidFill>
              </a:rPr>
              <a:t>中间件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适配：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使用开源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商用方案替换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windows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闭源服务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71450" marR="0" lvl="0" indent="-171450" algn="l" defTabSz="9144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Native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接口适配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：少量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windows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系统库接口适配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71450" marR="0" lvl="0" indent="-171450" algn="l" defTabSz="9144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测试：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测试环境开展功能、性能、安全等测试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435888" y="2962323"/>
            <a:ext cx="1795473" cy="89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78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通过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x2openEuler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工具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自动部署与配置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应用、中间件等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A314E41-DBB9-4937-9195-9FF76877BDC5}"/>
              </a:ext>
            </a:extLst>
          </p:cNvPr>
          <p:cNvSpPr txBox="1"/>
          <p:nvPr/>
        </p:nvSpPr>
        <p:spPr bwMode="auto">
          <a:xfrm>
            <a:off x="9969741" y="2522202"/>
            <a:ext cx="1550373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测试上线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643F977B-56E7-4F54-A8E1-24279C6A4DB7}"/>
              </a:ext>
            </a:extLst>
          </p:cNvPr>
          <p:cNvGrpSpPr/>
          <p:nvPr/>
        </p:nvGrpSpPr>
        <p:grpSpPr>
          <a:xfrm>
            <a:off x="10276719" y="1486503"/>
            <a:ext cx="872708" cy="995912"/>
            <a:chOff x="9948478" y="1708429"/>
            <a:chExt cx="1214438" cy="1385888"/>
          </a:xfrm>
        </p:grpSpPr>
        <p:grpSp>
          <p:nvGrpSpPr>
            <p:cNvPr id="60" name="Group 110">
              <a:extLst>
                <a:ext uri="{FF2B5EF4-FFF2-40B4-BE49-F238E27FC236}">
                  <a16:creationId xmlns:a16="http://schemas.microsoft.com/office/drawing/2014/main" id="{1D6563B0-54F2-4AD0-8D84-CB77D4C02C8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336275" y="2129902"/>
              <a:ext cx="438844" cy="542942"/>
              <a:chOff x="6588" y="1406"/>
              <a:chExt cx="215" cy="266"/>
            </a:xfrm>
          </p:grpSpPr>
          <p:sp>
            <p:nvSpPr>
              <p:cNvPr id="68" name="Freeform 111">
                <a:extLst>
                  <a:ext uri="{FF2B5EF4-FFF2-40B4-BE49-F238E27FC236}">
                    <a16:creationId xmlns:a16="http://schemas.microsoft.com/office/drawing/2014/main" id="{69D12FFA-33BC-4E77-A2D9-ED9E44113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8" y="1406"/>
                <a:ext cx="215" cy="266"/>
              </a:xfrm>
              <a:custGeom>
                <a:avLst/>
                <a:gdLst>
                  <a:gd name="T0" fmla="*/ 90 w 91"/>
                  <a:gd name="T1" fmla="*/ 11 h 113"/>
                  <a:gd name="T2" fmla="*/ 45 w 91"/>
                  <a:gd name="T3" fmla="*/ 0 h 113"/>
                  <a:gd name="T4" fmla="*/ 1 w 91"/>
                  <a:gd name="T5" fmla="*/ 11 h 113"/>
                  <a:gd name="T6" fmla="*/ 0 w 91"/>
                  <a:gd name="T7" fmla="*/ 11 h 113"/>
                  <a:gd name="T8" fmla="*/ 0 w 91"/>
                  <a:gd name="T9" fmla="*/ 69 h 113"/>
                  <a:gd name="T10" fmla="*/ 1 w 91"/>
                  <a:gd name="T11" fmla="*/ 70 h 113"/>
                  <a:gd name="T12" fmla="*/ 45 w 91"/>
                  <a:gd name="T13" fmla="*/ 113 h 113"/>
                  <a:gd name="T14" fmla="*/ 90 w 91"/>
                  <a:gd name="T15" fmla="*/ 70 h 113"/>
                  <a:gd name="T16" fmla="*/ 91 w 91"/>
                  <a:gd name="T17" fmla="*/ 69 h 113"/>
                  <a:gd name="T18" fmla="*/ 91 w 91"/>
                  <a:gd name="T19" fmla="*/ 11 h 113"/>
                  <a:gd name="T20" fmla="*/ 90 w 91"/>
                  <a:gd name="T21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" h="113">
                    <a:moveTo>
                      <a:pt x="90" y="11"/>
                    </a:moveTo>
                    <a:cubicBezTo>
                      <a:pt x="72" y="0"/>
                      <a:pt x="45" y="0"/>
                      <a:pt x="45" y="0"/>
                    </a:cubicBezTo>
                    <a:cubicBezTo>
                      <a:pt x="45" y="0"/>
                      <a:pt x="19" y="0"/>
                      <a:pt x="1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1" y="70"/>
                    </a:cubicBezTo>
                    <a:cubicBezTo>
                      <a:pt x="19" y="103"/>
                      <a:pt x="45" y="113"/>
                      <a:pt x="45" y="113"/>
                    </a:cubicBezTo>
                    <a:cubicBezTo>
                      <a:pt x="45" y="113"/>
                      <a:pt x="71" y="103"/>
                      <a:pt x="90" y="70"/>
                    </a:cubicBezTo>
                    <a:cubicBezTo>
                      <a:pt x="90" y="69"/>
                      <a:pt x="91" y="69"/>
                      <a:pt x="91" y="69"/>
                    </a:cubicBezTo>
                    <a:cubicBezTo>
                      <a:pt x="91" y="11"/>
                      <a:pt x="91" y="11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lose/>
                  </a:path>
                </a:pathLst>
              </a:custGeom>
              <a:noFill/>
              <a:ln w="31750" cap="rnd">
                <a:solidFill>
                  <a:srgbClr val="FFFFFF">
                    <a:lumMod val="50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9" name="Freeform 112">
                <a:extLst>
                  <a:ext uri="{FF2B5EF4-FFF2-40B4-BE49-F238E27FC236}">
                    <a16:creationId xmlns:a16="http://schemas.microsoft.com/office/drawing/2014/main" id="{B56E02DF-C2C8-41EE-B8DF-F86ECF3F74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5" y="1479"/>
                <a:ext cx="128" cy="80"/>
              </a:xfrm>
              <a:custGeom>
                <a:avLst/>
                <a:gdLst>
                  <a:gd name="T0" fmla="*/ 0 w 128"/>
                  <a:gd name="T1" fmla="*/ 35 h 80"/>
                  <a:gd name="T2" fmla="*/ 48 w 128"/>
                  <a:gd name="T3" fmla="*/ 80 h 80"/>
                  <a:gd name="T4" fmla="*/ 128 w 128"/>
                  <a:gd name="T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8" h="80">
                    <a:moveTo>
                      <a:pt x="0" y="35"/>
                    </a:moveTo>
                    <a:lnTo>
                      <a:pt x="48" y="80"/>
                    </a:lnTo>
                    <a:lnTo>
                      <a:pt x="128" y="0"/>
                    </a:lnTo>
                  </a:path>
                </a:pathLst>
              </a:custGeom>
              <a:noFill/>
              <a:ln w="31750" cap="rnd">
                <a:solidFill>
                  <a:srgbClr val="FFFFFF">
                    <a:lumMod val="50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5A414AB0-6295-478E-A927-20474032B30B}"/>
                </a:ext>
              </a:extLst>
            </p:cNvPr>
            <p:cNvGrpSpPr/>
            <p:nvPr/>
          </p:nvGrpSpPr>
          <p:grpSpPr>
            <a:xfrm>
              <a:off x="9948478" y="1708429"/>
              <a:ext cx="1214438" cy="1385888"/>
              <a:chOff x="1023643" y="1708429"/>
              <a:chExt cx="1214438" cy="1385888"/>
            </a:xfrm>
          </p:grpSpPr>
          <p:sp>
            <p:nvSpPr>
              <p:cNvPr id="62" name="Freeform 6">
                <a:extLst>
                  <a:ext uri="{FF2B5EF4-FFF2-40B4-BE49-F238E27FC236}">
                    <a16:creationId xmlns:a16="http://schemas.microsoft.com/office/drawing/2014/main" id="{F93051DB-B716-431F-879C-8B63C7441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581" y="1864004"/>
                <a:ext cx="944563" cy="1074738"/>
              </a:xfrm>
              <a:custGeom>
                <a:avLst/>
                <a:gdLst>
                  <a:gd name="T0" fmla="*/ 4391 w 4391"/>
                  <a:gd name="T1" fmla="*/ 3571 h 4996"/>
                  <a:gd name="T2" fmla="*/ 4391 w 4391"/>
                  <a:gd name="T3" fmla="*/ 1424 h 4996"/>
                  <a:gd name="T4" fmla="*/ 4223 w 4391"/>
                  <a:gd name="T5" fmla="*/ 1133 h 4996"/>
                  <a:gd name="T6" fmla="*/ 2364 w 4391"/>
                  <a:gd name="T7" fmla="*/ 60 h 4996"/>
                  <a:gd name="T8" fmla="*/ 2028 w 4391"/>
                  <a:gd name="T9" fmla="*/ 60 h 4996"/>
                  <a:gd name="T10" fmla="*/ 168 w 4391"/>
                  <a:gd name="T11" fmla="*/ 1133 h 4996"/>
                  <a:gd name="T12" fmla="*/ 0 w 4391"/>
                  <a:gd name="T13" fmla="*/ 1424 h 4996"/>
                  <a:gd name="T14" fmla="*/ 0 w 4391"/>
                  <a:gd name="T15" fmla="*/ 3571 h 4996"/>
                  <a:gd name="T16" fmla="*/ 168 w 4391"/>
                  <a:gd name="T17" fmla="*/ 3862 h 4996"/>
                  <a:gd name="T18" fmla="*/ 2028 w 4391"/>
                  <a:gd name="T19" fmla="*/ 4936 h 4996"/>
                  <a:gd name="T20" fmla="*/ 2364 w 4391"/>
                  <a:gd name="T21" fmla="*/ 4936 h 4996"/>
                  <a:gd name="T22" fmla="*/ 4223 w 4391"/>
                  <a:gd name="T23" fmla="*/ 3862 h 4996"/>
                  <a:gd name="T24" fmla="*/ 4391 w 4391"/>
                  <a:gd name="T25" fmla="*/ 3571 h 4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1" h="4996">
                    <a:moveTo>
                      <a:pt x="4391" y="3571"/>
                    </a:moveTo>
                    <a:cubicBezTo>
                      <a:pt x="4391" y="1424"/>
                      <a:pt x="4391" y="1424"/>
                      <a:pt x="4391" y="1424"/>
                    </a:cubicBezTo>
                    <a:cubicBezTo>
                      <a:pt x="4391" y="1304"/>
                      <a:pt x="4327" y="1193"/>
                      <a:pt x="4223" y="1133"/>
                    </a:cubicBezTo>
                    <a:cubicBezTo>
                      <a:pt x="2364" y="60"/>
                      <a:pt x="2364" y="60"/>
                      <a:pt x="2364" y="60"/>
                    </a:cubicBezTo>
                    <a:cubicBezTo>
                      <a:pt x="2260" y="0"/>
                      <a:pt x="2132" y="0"/>
                      <a:pt x="2028" y="60"/>
                    </a:cubicBezTo>
                    <a:cubicBezTo>
                      <a:pt x="168" y="1133"/>
                      <a:pt x="168" y="1133"/>
                      <a:pt x="168" y="1133"/>
                    </a:cubicBezTo>
                    <a:cubicBezTo>
                      <a:pt x="64" y="1193"/>
                      <a:pt x="0" y="1304"/>
                      <a:pt x="0" y="1424"/>
                    </a:cubicBezTo>
                    <a:cubicBezTo>
                      <a:pt x="0" y="3571"/>
                      <a:pt x="0" y="3571"/>
                      <a:pt x="0" y="3571"/>
                    </a:cubicBezTo>
                    <a:cubicBezTo>
                      <a:pt x="0" y="3691"/>
                      <a:pt x="64" y="3802"/>
                      <a:pt x="168" y="3862"/>
                    </a:cubicBezTo>
                    <a:cubicBezTo>
                      <a:pt x="2028" y="4936"/>
                      <a:pt x="2028" y="4936"/>
                      <a:pt x="2028" y="4936"/>
                    </a:cubicBezTo>
                    <a:cubicBezTo>
                      <a:pt x="2132" y="4996"/>
                      <a:pt x="2260" y="4996"/>
                      <a:pt x="2364" y="4936"/>
                    </a:cubicBezTo>
                    <a:cubicBezTo>
                      <a:pt x="4223" y="3862"/>
                      <a:pt x="4223" y="3862"/>
                      <a:pt x="4223" y="3862"/>
                    </a:cubicBezTo>
                    <a:cubicBezTo>
                      <a:pt x="4327" y="3802"/>
                      <a:pt x="4391" y="3691"/>
                      <a:pt x="4391" y="3571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FFFFF">
                    <a:lumMod val="85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3" name="Freeform 7">
                <a:extLst>
                  <a:ext uri="{FF2B5EF4-FFF2-40B4-BE49-F238E27FC236}">
                    <a16:creationId xmlns:a16="http://schemas.microsoft.com/office/drawing/2014/main" id="{32214FE3-2825-4083-8CFB-B046E3D5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6031" y="1768754"/>
                <a:ext cx="1109663" cy="1265238"/>
              </a:xfrm>
              <a:custGeom>
                <a:avLst/>
                <a:gdLst>
                  <a:gd name="T0" fmla="*/ 5159 w 5159"/>
                  <a:gd name="T1" fmla="*/ 4237 h 5884"/>
                  <a:gd name="T2" fmla="*/ 5159 w 5159"/>
                  <a:gd name="T3" fmla="*/ 1646 h 5884"/>
                  <a:gd name="T4" fmla="*/ 4991 w 5159"/>
                  <a:gd name="T5" fmla="*/ 1355 h 5884"/>
                  <a:gd name="T6" fmla="*/ 2748 w 5159"/>
                  <a:gd name="T7" fmla="*/ 60 h 5884"/>
                  <a:gd name="T8" fmla="*/ 2412 w 5159"/>
                  <a:gd name="T9" fmla="*/ 60 h 5884"/>
                  <a:gd name="T10" fmla="*/ 168 w 5159"/>
                  <a:gd name="T11" fmla="*/ 1355 h 5884"/>
                  <a:gd name="T12" fmla="*/ 0 w 5159"/>
                  <a:gd name="T13" fmla="*/ 1646 h 5884"/>
                  <a:gd name="T14" fmla="*/ 0 w 5159"/>
                  <a:gd name="T15" fmla="*/ 4237 h 5884"/>
                  <a:gd name="T16" fmla="*/ 168 w 5159"/>
                  <a:gd name="T17" fmla="*/ 4528 h 5884"/>
                  <a:gd name="T18" fmla="*/ 2412 w 5159"/>
                  <a:gd name="T19" fmla="*/ 5824 h 5884"/>
                  <a:gd name="T20" fmla="*/ 2748 w 5159"/>
                  <a:gd name="T21" fmla="*/ 5824 h 5884"/>
                  <a:gd name="T22" fmla="*/ 4991 w 5159"/>
                  <a:gd name="T23" fmla="*/ 4528 h 5884"/>
                  <a:gd name="T24" fmla="*/ 5159 w 5159"/>
                  <a:gd name="T25" fmla="*/ 4237 h 58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59" h="5884">
                    <a:moveTo>
                      <a:pt x="5159" y="4237"/>
                    </a:moveTo>
                    <a:cubicBezTo>
                      <a:pt x="5159" y="1646"/>
                      <a:pt x="5159" y="1646"/>
                      <a:pt x="5159" y="1646"/>
                    </a:cubicBezTo>
                    <a:cubicBezTo>
                      <a:pt x="5159" y="1526"/>
                      <a:pt x="5095" y="1415"/>
                      <a:pt x="4991" y="1355"/>
                    </a:cubicBezTo>
                    <a:cubicBezTo>
                      <a:pt x="2748" y="60"/>
                      <a:pt x="2748" y="60"/>
                      <a:pt x="2748" y="60"/>
                    </a:cubicBezTo>
                    <a:cubicBezTo>
                      <a:pt x="2644" y="0"/>
                      <a:pt x="2516" y="0"/>
                      <a:pt x="2412" y="60"/>
                    </a:cubicBezTo>
                    <a:cubicBezTo>
                      <a:pt x="168" y="1355"/>
                      <a:pt x="168" y="1355"/>
                      <a:pt x="168" y="1355"/>
                    </a:cubicBezTo>
                    <a:cubicBezTo>
                      <a:pt x="64" y="1415"/>
                      <a:pt x="0" y="1526"/>
                      <a:pt x="0" y="1646"/>
                    </a:cubicBezTo>
                    <a:cubicBezTo>
                      <a:pt x="0" y="4237"/>
                      <a:pt x="0" y="4237"/>
                      <a:pt x="0" y="4237"/>
                    </a:cubicBezTo>
                    <a:cubicBezTo>
                      <a:pt x="0" y="4357"/>
                      <a:pt x="64" y="4468"/>
                      <a:pt x="168" y="4528"/>
                    </a:cubicBezTo>
                    <a:cubicBezTo>
                      <a:pt x="2412" y="5824"/>
                      <a:pt x="2412" y="5824"/>
                      <a:pt x="2412" y="5824"/>
                    </a:cubicBezTo>
                    <a:cubicBezTo>
                      <a:pt x="2516" y="5884"/>
                      <a:pt x="2644" y="5884"/>
                      <a:pt x="2748" y="5824"/>
                    </a:cubicBezTo>
                    <a:cubicBezTo>
                      <a:pt x="4991" y="4528"/>
                      <a:pt x="4991" y="4528"/>
                      <a:pt x="4991" y="4528"/>
                    </a:cubicBezTo>
                    <a:cubicBezTo>
                      <a:pt x="5095" y="4468"/>
                      <a:pt x="5159" y="4357"/>
                      <a:pt x="5159" y="4237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FFFFFF">
                    <a:lumMod val="75000"/>
                    <a:alpha val="50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4" name="Freeform 8">
                <a:extLst>
                  <a:ext uri="{FF2B5EF4-FFF2-40B4-BE49-F238E27FC236}">
                    <a16:creationId xmlns:a16="http://schemas.microsoft.com/office/drawing/2014/main" id="{62971698-0BAB-4DF6-BD9E-846BA1506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3643" y="1708429"/>
                <a:ext cx="1214438" cy="1385888"/>
              </a:xfrm>
              <a:custGeom>
                <a:avLst/>
                <a:gdLst>
                  <a:gd name="T0" fmla="*/ 5645 w 5645"/>
                  <a:gd name="T1" fmla="*/ 4657 h 6444"/>
                  <a:gd name="T2" fmla="*/ 5645 w 5645"/>
                  <a:gd name="T3" fmla="*/ 1786 h 6444"/>
                  <a:gd name="T4" fmla="*/ 5477 w 5645"/>
                  <a:gd name="T5" fmla="*/ 1495 h 6444"/>
                  <a:gd name="T6" fmla="*/ 2991 w 5645"/>
                  <a:gd name="T7" fmla="*/ 60 h 6444"/>
                  <a:gd name="T8" fmla="*/ 2655 w 5645"/>
                  <a:gd name="T9" fmla="*/ 60 h 6444"/>
                  <a:gd name="T10" fmla="*/ 169 w 5645"/>
                  <a:gd name="T11" fmla="*/ 1495 h 6444"/>
                  <a:gd name="T12" fmla="*/ 0 w 5645"/>
                  <a:gd name="T13" fmla="*/ 1786 h 6444"/>
                  <a:gd name="T14" fmla="*/ 0 w 5645"/>
                  <a:gd name="T15" fmla="*/ 4657 h 6444"/>
                  <a:gd name="T16" fmla="*/ 169 w 5645"/>
                  <a:gd name="T17" fmla="*/ 4948 h 6444"/>
                  <a:gd name="T18" fmla="*/ 2655 w 5645"/>
                  <a:gd name="T19" fmla="*/ 6384 h 6444"/>
                  <a:gd name="T20" fmla="*/ 2991 w 5645"/>
                  <a:gd name="T21" fmla="*/ 6384 h 6444"/>
                  <a:gd name="T22" fmla="*/ 5477 w 5645"/>
                  <a:gd name="T23" fmla="*/ 4948 h 6444"/>
                  <a:gd name="T24" fmla="*/ 5645 w 5645"/>
                  <a:gd name="T25" fmla="*/ 4657 h 6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45" h="6444">
                    <a:moveTo>
                      <a:pt x="5645" y="4657"/>
                    </a:moveTo>
                    <a:cubicBezTo>
                      <a:pt x="5645" y="1786"/>
                      <a:pt x="5645" y="1786"/>
                      <a:pt x="5645" y="1786"/>
                    </a:cubicBezTo>
                    <a:cubicBezTo>
                      <a:pt x="5645" y="1666"/>
                      <a:pt x="5581" y="1555"/>
                      <a:pt x="5477" y="1495"/>
                    </a:cubicBezTo>
                    <a:cubicBezTo>
                      <a:pt x="2991" y="60"/>
                      <a:pt x="2991" y="60"/>
                      <a:pt x="2991" y="60"/>
                    </a:cubicBezTo>
                    <a:cubicBezTo>
                      <a:pt x="2887" y="0"/>
                      <a:pt x="2759" y="0"/>
                      <a:pt x="2655" y="60"/>
                    </a:cubicBezTo>
                    <a:cubicBezTo>
                      <a:pt x="169" y="1495"/>
                      <a:pt x="169" y="1495"/>
                      <a:pt x="169" y="1495"/>
                    </a:cubicBezTo>
                    <a:cubicBezTo>
                      <a:pt x="65" y="1555"/>
                      <a:pt x="0" y="1666"/>
                      <a:pt x="0" y="1786"/>
                    </a:cubicBezTo>
                    <a:cubicBezTo>
                      <a:pt x="0" y="4657"/>
                      <a:pt x="0" y="4657"/>
                      <a:pt x="0" y="4657"/>
                    </a:cubicBezTo>
                    <a:cubicBezTo>
                      <a:pt x="0" y="4777"/>
                      <a:pt x="65" y="4888"/>
                      <a:pt x="169" y="4948"/>
                    </a:cubicBezTo>
                    <a:cubicBezTo>
                      <a:pt x="2655" y="6384"/>
                      <a:pt x="2655" y="6384"/>
                      <a:pt x="2655" y="6384"/>
                    </a:cubicBezTo>
                    <a:cubicBezTo>
                      <a:pt x="2759" y="6444"/>
                      <a:pt x="2887" y="6444"/>
                      <a:pt x="2991" y="6384"/>
                    </a:cubicBezTo>
                    <a:cubicBezTo>
                      <a:pt x="5477" y="4948"/>
                      <a:pt x="5477" y="4948"/>
                      <a:pt x="5477" y="4948"/>
                    </a:cubicBezTo>
                    <a:cubicBezTo>
                      <a:pt x="5581" y="4888"/>
                      <a:pt x="5645" y="4777"/>
                      <a:pt x="5645" y="4657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FFFFFF">
                    <a:lumMod val="75000"/>
                    <a:alpha val="20000"/>
                  </a:srgb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5" name="Freeform 9">
                <a:extLst>
                  <a:ext uri="{FF2B5EF4-FFF2-40B4-BE49-F238E27FC236}">
                    <a16:creationId xmlns:a16="http://schemas.microsoft.com/office/drawing/2014/main" id="{3C756056-CECF-45AD-BF4D-ADE89C1BE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5656" y="1948142"/>
                <a:ext cx="265113" cy="452438"/>
              </a:xfrm>
              <a:custGeom>
                <a:avLst/>
                <a:gdLst>
                  <a:gd name="T0" fmla="*/ 1235 w 1235"/>
                  <a:gd name="T1" fmla="*/ 2109 h 2109"/>
                  <a:gd name="T2" fmla="*/ 1235 w 1235"/>
                  <a:gd name="T3" fmla="*/ 907 h 2109"/>
                  <a:gd name="T4" fmla="*/ 1067 w 1235"/>
                  <a:gd name="T5" fmla="*/ 616 h 2109"/>
                  <a:gd name="T6" fmla="*/ 0 w 1235"/>
                  <a:gd name="T7" fmla="*/ 0 h 2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35" h="2109">
                    <a:moveTo>
                      <a:pt x="1235" y="2109"/>
                    </a:moveTo>
                    <a:cubicBezTo>
                      <a:pt x="1235" y="907"/>
                      <a:pt x="1235" y="907"/>
                      <a:pt x="1235" y="907"/>
                    </a:cubicBezTo>
                    <a:cubicBezTo>
                      <a:pt x="1235" y="787"/>
                      <a:pt x="1171" y="676"/>
                      <a:pt x="1067" y="61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rnd">
                <a:solidFill>
                  <a:srgbClr val="C7000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6" name="Freeform 10">
                <a:extLst>
                  <a:ext uri="{FF2B5EF4-FFF2-40B4-BE49-F238E27FC236}">
                    <a16:creationId xmlns:a16="http://schemas.microsoft.com/office/drawing/2014/main" id="{819FA511-A18A-4FEA-9862-755E9F681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6068" y="2854604"/>
                <a:ext cx="509588" cy="138113"/>
              </a:xfrm>
              <a:custGeom>
                <a:avLst/>
                <a:gdLst>
                  <a:gd name="T0" fmla="*/ 0 w 2365"/>
                  <a:gd name="T1" fmla="*/ 0 h 646"/>
                  <a:gd name="T2" fmla="*/ 1015 w 2365"/>
                  <a:gd name="T3" fmla="*/ 586 h 646"/>
                  <a:gd name="T4" fmla="*/ 1351 w 2365"/>
                  <a:gd name="T5" fmla="*/ 586 h 646"/>
                  <a:gd name="T6" fmla="*/ 2365 w 2365"/>
                  <a:gd name="T7" fmla="*/ 0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5" h="646">
                    <a:moveTo>
                      <a:pt x="0" y="0"/>
                    </a:moveTo>
                    <a:cubicBezTo>
                      <a:pt x="1015" y="586"/>
                      <a:pt x="1015" y="586"/>
                      <a:pt x="1015" y="586"/>
                    </a:cubicBezTo>
                    <a:cubicBezTo>
                      <a:pt x="1119" y="646"/>
                      <a:pt x="1247" y="646"/>
                      <a:pt x="1351" y="586"/>
                    </a:cubicBezTo>
                    <a:cubicBezTo>
                      <a:pt x="2365" y="0"/>
                      <a:pt x="2365" y="0"/>
                      <a:pt x="2365" y="0"/>
                    </a:cubicBezTo>
                  </a:path>
                </a:pathLst>
              </a:custGeom>
              <a:noFill/>
              <a:ln w="19050" cap="rnd">
                <a:solidFill>
                  <a:srgbClr val="C7000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7" name="Freeform 11">
                <a:extLst>
                  <a:ext uri="{FF2B5EF4-FFF2-40B4-BE49-F238E27FC236}">
                    <a16:creationId xmlns:a16="http://schemas.microsoft.com/office/drawing/2014/main" id="{45033517-E4DB-4B59-B23A-971E813D0E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0956" y="1948142"/>
                <a:ext cx="265113" cy="452438"/>
              </a:xfrm>
              <a:custGeom>
                <a:avLst/>
                <a:gdLst>
                  <a:gd name="T0" fmla="*/ 1235 w 1235"/>
                  <a:gd name="T1" fmla="*/ 0 h 2109"/>
                  <a:gd name="T2" fmla="*/ 169 w 1235"/>
                  <a:gd name="T3" fmla="*/ 616 h 2109"/>
                  <a:gd name="T4" fmla="*/ 0 w 1235"/>
                  <a:gd name="T5" fmla="*/ 907 h 2109"/>
                  <a:gd name="T6" fmla="*/ 0 w 1235"/>
                  <a:gd name="T7" fmla="*/ 2109 h 2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35" h="2109">
                    <a:moveTo>
                      <a:pt x="1235" y="0"/>
                    </a:moveTo>
                    <a:cubicBezTo>
                      <a:pt x="169" y="616"/>
                      <a:pt x="169" y="616"/>
                      <a:pt x="169" y="616"/>
                    </a:cubicBezTo>
                    <a:cubicBezTo>
                      <a:pt x="65" y="676"/>
                      <a:pt x="0" y="787"/>
                      <a:pt x="0" y="907"/>
                    </a:cubicBezTo>
                    <a:cubicBezTo>
                      <a:pt x="0" y="2109"/>
                      <a:pt x="0" y="2109"/>
                      <a:pt x="0" y="2109"/>
                    </a:cubicBezTo>
                  </a:path>
                </a:pathLst>
              </a:custGeom>
              <a:noFill/>
              <a:ln w="19050" cap="rnd">
                <a:solidFill>
                  <a:srgbClr val="C7000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70" name="右箭头 225">
            <a:extLst>
              <a:ext uri="{FF2B5EF4-FFF2-40B4-BE49-F238E27FC236}">
                <a16:creationId xmlns:a16="http://schemas.microsoft.com/office/drawing/2014/main" id="{A3D5EF52-307B-4A7D-A9CE-DD8DAF132968}"/>
              </a:ext>
            </a:extLst>
          </p:cNvPr>
          <p:cNvSpPr/>
          <p:nvPr/>
        </p:nvSpPr>
        <p:spPr>
          <a:xfrm>
            <a:off x="9108393" y="1843300"/>
            <a:ext cx="914376" cy="359124"/>
          </a:xfrm>
          <a:prstGeom prst="rightArrow">
            <a:avLst>
              <a:gd name="adj1" fmla="val 68431"/>
              <a:gd name="adj2" fmla="val 51961"/>
            </a:avLst>
          </a:prstGeom>
          <a:gradFill flip="none" rotWithShape="1">
            <a:gsLst>
              <a:gs pos="0">
                <a:srgbClr val="0070C0">
                  <a:alpha val="0"/>
                </a:srgbClr>
              </a:gs>
              <a:gs pos="100000">
                <a:srgbClr val="FFFFFF">
                  <a:lumMod val="50000"/>
                  <a:alpha val="30000"/>
                </a:srgbClr>
              </a:gs>
            </a:gsLst>
            <a:lin ang="0" scaled="1"/>
            <a:tileRect/>
          </a:gradFill>
          <a:ln w="3175">
            <a:gradFill flip="none" rotWithShape="1">
              <a:gsLst>
                <a:gs pos="0">
                  <a:srgbClr val="00BAFB">
                    <a:alpha val="0"/>
                  </a:srgbClr>
                </a:gs>
                <a:gs pos="50000">
                  <a:srgbClr val="888888"/>
                </a:gs>
              </a:gsLst>
              <a:lin ang="0" scaled="1"/>
              <a:tileRect/>
            </a:gra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0" marR="0" lvl="0" indent="-260143" algn="l" defTabSz="967316" rtl="0" eaLnBrk="1" fontAlgn="t" latinLnBrk="0" hangingPunct="1">
              <a:lnSpc>
                <a:spcPts val="404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6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utigerNext LT Regular" pitchFamily="34" charset="0"/>
              <a:ea typeface="宋体" charset="-122"/>
              <a:cs typeface="+mn-cs"/>
              <a:sym typeface="Arial" pitchFamily="34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DB195FA-F6EA-43D4-A5DB-9C83EE938922}"/>
              </a:ext>
            </a:extLst>
          </p:cNvPr>
          <p:cNvSpPr/>
          <p:nvPr/>
        </p:nvSpPr>
        <p:spPr bwMode="auto">
          <a:xfrm>
            <a:off x="9728328" y="2804051"/>
            <a:ext cx="2080093" cy="2104240"/>
          </a:xfrm>
          <a:prstGeom prst="rect">
            <a:avLst/>
          </a:prstGeom>
          <a:solidFill>
            <a:srgbClr val="F8F8F8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/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847190" y="3011031"/>
            <a:ext cx="1795473" cy="89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对切换的业务进行测试，测试通过进行上线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7877635" y="1499109"/>
            <a:ext cx="998796" cy="914467"/>
            <a:chOff x="7854814" y="2127051"/>
            <a:chExt cx="998796" cy="914467"/>
          </a:xfrm>
        </p:grpSpPr>
        <p:grpSp>
          <p:nvGrpSpPr>
            <p:cNvPr id="74" name="组合 73"/>
            <p:cNvGrpSpPr/>
            <p:nvPr/>
          </p:nvGrpSpPr>
          <p:grpSpPr>
            <a:xfrm>
              <a:off x="7854814" y="2127051"/>
              <a:ext cx="998796" cy="914467"/>
              <a:chOff x="1023643" y="1708429"/>
              <a:chExt cx="1214438" cy="1385888"/>
            </a:xfrm>
          </p:grpSpPr>
          <p:sp>
            <p:nvSpPr>
              <p:cNvPr id="76" name="Freeform 6"/>
              <p:cNvSpPr/>
              <p:nvPr/>
            </p:nvSpPr>
            <p:spPr bwMode="auto">
              <a:xfrm>
                <a:off x="1158581" y="1864004"/>
                <a:ext cx="944563" cy="1074738"/>
              </a:xfrm>
              <a:custGeom>
                <a:avLst/>
                <a:gdLst>
                  <a:gd name="T0" fmla="*/ 4391 w 4391"/>
                  <a:gd name="T1" fmla="*/ 3571 h 4996"/>
                  <a:gd name="T2" fmla="*/ 4391 w 4391"/>
                  <a:gd name="T3" fmla="*/ 1424 h 4996"/>
                  <a:gd name="T4" fmla="*/ 4223 w 4391"/>
                  <a:gd name="T5" fmla="*/ 1133 h 4996"/>
                  <a:gd name="T6" fmla="*/ 2364 w 4391"/>
                  <a:gd name="T7" fmla="*/ 60 h 4996"/>
                  <a:gd name="T8" fmla="*/ 2028 w 4391"/>
                  <a:gd name="T9" fmla="*/ 60 h 4996"/>
                  <a:gd name="T10" fmla="*/ 168 w 4391"/>
                  <a:gd name="T11" fmla="*/ 1133 h 4996"/>
                  <a:gd name="T12" fmla="*/ 0 w 4391"/>
                  <a:gd name="T13" fmla="*/ 1424 h 4996"/>
                  <a:gd name="T14" fmla="*/ 0 w 4391"/>
                  <a:gd name="T15" fmla="*/ 3571 h 4996"/>
                  <a:gd name="T16" fmla="*/ 168 w 4391"/>
                  <a:gd name="T17" fmla="*/ 3862 h 4996"/>
                  <a:gd name="T18" fmla="*/ 2028 w 4391"/>
                  <a:gd name="T19" fmla="*/ 4936 h 4996"/>
                  <a:gd name="T20" fmla="*/ 2364 w 4391"/>
                  <a:gd name="T21" fmla="*/ 4936 h 4996"/>
                  <a:gd name="T22" fmla="*/ 4223 w 4391"/>
                  <a:gd name="T23" fmla="*/ 3862 h 4996"/>
                  <a:gd name="T24" fmla="*/ 4391 w 4391"/>
                  <a:gd name="T25" fmla="*/ 3571 h 4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1" h="4996">
                    <a:moveTo>
                      <a:pt x="4391" y="3571"/>
                    </a:moveTo>
                    <a:cubicBezTo>
                      <a:pt x="4391" y="1424"/>
                      <a:pt x="4391" y="1424"/>
                      <a:pt x="4391" y="1424"/>
                    </a:cubicBezTo>
                    <a:cubicBezTo>
                      <a:pt x="4391" y="1304"/>
                      <a:pt x="4327" y="1193"/>
                      <a:pt x="4223" y="1133"/>
                    </a:cubicBezTo>
                    <a:cubicBezTo>
                      <a:pt x="2364" y="60"/>
                      <a:pt x="2364" y="60"/>
                      <a:pt x="2364" y="60"/>
                    </a:cubicBezTo>
                    <a:cubicBezTo>
                      <a:pt x="2260" y="0"/>
                      <a:pt x="2132" y="0"/>
                      <a:pt x="2028" y="60"/>
                    </a:cubicBezTo>
                    <a:cubicBezTo>
                      <a:pt x="168" y="1133"/>
                      <a:pt x="168" y="1133"/>
                      <a:pt x="168" y="1133"/>
                    </a:cubicBezTo>
                    <a:cubicBezTo>
                      <a:pt x="64" y="1193"/>
                      <a:pt x="0" y="1304"/>
                      <a:pt x="0" y="1424"/>
                    </a:cubicBezTo>
                    <a:cubicBezTo>
                      <a:pt x="0" y="3571"/>
                      <a:pt x="0" y="3571"/>
                      <a:pt x="0" y="3571"/>
                    </a:cubicBezTo>
                    <a:cubicBezTo>
                      <a:pt x="0" y="3691"/>
                      <a:pt x="64" y="3802"/>
                      <a:pt x="168" y="3862"/>
                    </a:cubicBezTo>
                    <a:cubicBezTo>
                      <a:pt x="2028" y="4936"/>
                      <a:pt x="2028" y="4936"/>
                      <a:pt x="2028" y="4936"/>
                    </a:cubicBezTo>
                    <a:cubicBezTo>
                      <a:pt x="2132" y="4996"/>
                      <a:pt x="2260" y="4996"/>
                      <a:pt x="2364" y="4936"/>
                    </a:cubicBezTo>
                    <a:cubicBezTo>
                      <a:pt x="4223" y="3862"/>
                      <a:pt x="4223" y="3862"/>
                      <a:pt x="4223" y="3862"/>
                    </a:cubicBezTo>
                    <a:cubicBezTo>
                      <a:pt x="4327" y="3802"/>
                      <a:pt x="4391" y="3691"/>
                      <a:pt x="4391" y="3571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04" tIns="45702" rIns="91404" bIns="45702" numCol="1" anchor="t" anchorCtr="0" compatLnSpc="1"/>
              <a:lstStyle/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Freeform 7"/>
              <p:cNvSpPr/>
              <p:nvPr/>
            </p:nvSpPr>
            <p:spPr bwMode="auto">
              <a:xfrm>
                <a:off x="1076031" y="1768754"/>
                <a:ext cx="1109663" cy="1265238"/>
              </a:xfrm>
              <a:custGeom>
                <a:avLst/>
                <a:gdLst>
                  <a:gd name="T0" fmla="*/ 5159 w 5159"/>
                  <a:gd name="T1" fmla="*/ 4237 h 5884"/>
                  <a:gd name="T2" fmla="*/ 5159 w 5159"/>
                  <a:gd name="T3" fmla="*/ 1646 h 5884"/>
                  <a:gd name="T4" fmla="*/ 4991 w 5159"/>
                  <a:gd name="T5" fmla="*/ 1355 h 5884"/>
                  <a:gd name="T6" fmla="*/ 2748 w 5159"/>
                  <a:gd name="T7" fmla="*/ 60 h 5884"/>
                  <a:gd name="T8" fmla="*/ 2412 w 5159"/>
                  <a:gd name="T9" fmla="*/ 60 h 5884"/>
                  <a:gd name="T10" fmla="*/ 168 w 5159"/>
                  <a:gd name="T11" fmla="*/ 1355 h 5884"/>
                  <a:gd name="T12" fmla="*/ 0 w 5159"/>
                  <a:gd name="T13" fmla="*/ 1646 h 5884"/>
                  <a:gd name="T14" fmla="*/ 0 w 5159"/>
                  <a:gd name="T15" fmla="*/ 4237 h 5884"/>
                  <a:gd name="T16" fmla="*/ 168 w 5159"/>
                  <a:gd name="T17" fmla="*/ 4528 h 5884"/>
                  <a:gd name="T18" fmla="*/ 2412 w 5159"/>
                  <a:gd name="T19" fmla="*/ 5824 h 5884"/>
                  <a:gd name="T20" fmla="*/ 2748 w 5159"/>
                  <a:gd name="T21" fmla="*/ 5824 h 5884"/>
                  <a:gd name="T22" fmla="*/ 4991 w 5159"/>
                  <a:gd name="T23" fmla="*/ 4528 h 5884"/>
                  <a:gd name="T24" fmla="*/ 5159 w 5159"/>
                  <a:gd name="T25" fmla="*/ 4237 h 58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59" h="5884">
                    <a:moveTo>
                      <a:pt x="5159" y="4237"/>
                    </a:moveTo>
                    <a:cubicBezTo>
                      <a:pt x="5159" y="1646"/>
                      <a:pt x="5159" y="1646"/>
                      <a:pt x="5159" y="1646"/>
                    </a:cubicBezTo>
                    <a:cubicBezTo>
                      <a:pt x="5159" y="1526"/>
                      <a:pt x="5095" y="1415"/>
                      <a:pt x="4991" y="1355"/>
                    </a:cubicBezTo>
                    <a:cubicBezTo>
                      <a:pt x="2748" y="60"/>
                      <a:pt x="2748" y="60"/>
                      <a:pt x="2748" y="60"/>
                    </a:cubicBezTo>
                    <a:cubicBezTo>
                      <a:pt x="2644" y="0"/>
                      <a:pt x="2516" y="0"/>
                      <a:pt x="2412" y="60"/>
                    </a:cubicBezTo>
                    <a:cubicBezTo>
                      <a:pt x="168" y="1355"/>
                      <a:pt x="168" y="1355"/>
                      <a:pt x="168" y="1355"/>
                    </a:cubicBezTo>
                    <a:cubicBezTo>
                      <a:pt x="64" y="1415"/>
                      <a:pt x="0" y="1526"/>
                      <a:pt x="0" y="1646"/>
                    </a:cubicBezTo>
                    <a:cubicBezTo>
                      <a:pt x="0" y="4237"/>
                      <a:pt x="0" y="4237"/>
                      <a:pt x="0" y="4237"/>
                    </a:cubicBezTo>
                    <a:cubicBezTo>
                      <a:pt x="0" y="4357"/>
                      <a:pt x="64" y="4468"/>
                      <a:pt x="168" y="4528"/>
                    </a:cubicBezTo>
                    <a:cubicBezTo>
                      <a:pt x="2412" y="5824"/>
                      <a:pt x="2412" y="5824"/>
                      <a:pt x="2412" y="5824"/>
                    </a:cubicBezTo>
                    <a:cubicBezTo>
                      <a:pt x="2516" y="5884"/>
                      <a:pt x="2644" y="5884"/>
                      <a:pt x="2748" y="5824"/>
                    </a:cubicBezTo>
                    <a:cubicBezTo>
                      <a:pt x="4991" y="4528"/>
                      <a:pt x="4991" y="4528"/>
                      <a:pt x="4991" y="4528"/>
                    </a:cubicBezTo>
                    <a:cubicBezTo>
                      <a:pt x="5095" y="4468"/>
                      <a:pt x="5159" y="4357"/>
                      <a:pt x="5159" y="4237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04" tIns="45702" rIns="91404" bIns="45702" numCol="1" anchor="t" anchorCtr="0" compatLnSpc="1"/>
              <a:lstStyle/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Freeform 8"/>
              <p:cNvSpPr/>
              <p:nvPr/>
            </p:nvSpPr>
            <p:spPr bwMode="auto">
              <a:xfrm>
                <a:off x="1023643" y="1708429"/>
                <a:ext cx="1214438" cy="1385888"/>
              </a:xfrm>
              <a:custGeom>
                <a:avLst/>
                <a:gdLst>
                  <a:gd name="T0" fmla="*/ 5645 w 5645"/>
                  <a:gd name="T1" fmla="*/ 4657 h 6444"/>
                  <a:gd name="T2" fmla="*/ 5645 w 5645"/>
                  <a:gd name="T3" fmla="*/ 1786 h 6444"/>
                  <a:gd name="T4" fmla="*/ 5477 w 5645"/>
                  <a:gd name="T5" fmla="*/ 1495 h 6444"/>
                  <a:gd name="T6" fmla="*/ 2991 w 5645"/>
                  <a:gd name="T7" fmla="*/ 60 h 6444"/>
                  <a:gd name="T8" fmla="*/ 2655 w 5645"/>
                  <a:gd name="T9" fmla="*/ 60 h 6444"/>
                  <a:gd name="T10" fmla="*/ 169 w 5645"/>
                  <a:gd name="T11" fmla="*/ 1495 h 6444"/>
                  <a:gd name="T12" fmla="*/ 0 w 5645"/>
                  <a:gd name="T13" fmla="*/ 1786 h 6444"/>
                  <a:gd name="T14" fmla="*/ 0 w 5645"/>
                  <a:gd name="T15" fmla="*/ 4657 h 6444"/>
                  <a:gd name="T16" fmla="*/ 169 w 5645"/>
                  <a:gd name="T17" fmla="*/ 4948 h 6444"/>
                  <a:gd name="T18" fmla="*/ 2655 w 5645"/>
                  <a:gd name="T19" fmla="*/ 6384 h 6444"/>
                  <a:gd name="T20" fmla="*/ 2991 w 5645"/>
                  <a:gd name="T21" fmla="*/ 6384 h 6444"/>
                  <a:gd name="T22" fmla="*/ 5477 w 5645"/>
                  <a:gd name="T23" fmla="*/ 4948 h 6444"/>
                  <a:gd name="T24" fmla="*/ 5645 w 5645"/>
                  <a:gd name="T25" fmla="*/ 4657 h 6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45" h="6444">
                    <a:moveTo>
                      <a:pt x="5645" y="4657"/>
                    </a:moveTo>
                    <a:cubicBezTo>
                      <a:pt x="5645" y="1786"/>
                      <a:pt x="5645" y="1786"/>
                      <a:pt x="5645" y="1786"/>
                    </a:cubicBezTo>
                    <a:cubicBezTo>
                      <a:pt x="5645" y="1666"/>
                      <a:pt x="5581" y="1555"/>
                      <a:pt x="5477" y="1495"/>
                    </a:cubicBezTo>
                    <a:cubicBezTo>
                      <a:pt x="2991" y="60"/>
                      <a:pt x="2991" y="60"/>
                      <a:pt x="2991" y="60"/>
                    </a:cubicBezTo>
                    <a:cubicBezTo>
                      <a:pt x="2887" y="0"/>
                      <a:pt x="2759" y="0"/>
                      <a:pt x="2655" y="60"/>
                    </a:cubicBezTo>
                    <a:cubicBezTo>
                      <a:pt x="169" y="1495"/>
                      <a:pt x="169" y="1495"/>
                      <a:pt x="169" y="1495"/>
                    </a:cubicBezTo>
                    <a:cubicBezTo>
                      <a:pt x="65" y="1555"/>
                      <a:pt x="0" y="1666"/>
                      <a:pt x="0" y="1786"/>
                    </a:cubicBezTo>
                    <a:cubicBezTo>
                      <a:pt x="0" y="4657"/>
                      <a:pt x="0" y="4657"/>
                      <a:pt x="0" y="4657"/>
                    </a:cubicBezTo>
                    <a:cubicBezTo>
                      <a:pt x="0" y="4777"/>
                      <a:pt x="65" y="4888"/>
                      <a:pt x="169" y="4948"/>
                    </a:cubicBezTo>
                    <a:cubicBezTo>
                      <a:pt x="2655" y="6384"/>
                      <a:pt x="2655" y="6384"/>
                      <a:pt x="2655" y="6384"/>
                    </a:cubicBezTo>
                    <a:cubicBezTo>
                      <a:pt x="2759" y="6444"/>
                      <a:pt x="2887" y="6444"/>
                      <a:pt x="2991" y="6384"/>
                    </a:cubicBezTo>
                    <a:cubicBezTo>
                      <a:pt x="5477" y="4948"/>
                      <a:pt x="5477" y="4948"/>
                      <a:pt x="5477" y="4948"/>
                    </a:cubicBezTo>
                    <a:cubicBezTo>
                      <a:pt x="5581" y="4888"/>
                      <a:pt x="5645" y="4777"/>
                      <a:pt x="5645" y="4657"/>
                    </a:cubicBezTo>
                    <a:close/>
                  </a:path>
                </a:pathLst>
              </a:custGeom>
              <a:noFill/>
              <a:ln w="6350" cap="flat">
                <a:solidFill>
                  <a:schemeClr val="bg1">
                    <a:lumMod val="75000"/>
                    <a:alpha val="2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04" tIns="45702" rIns="91404" bIns="45702" numCol="1" anchor="t" anchorCtr="0" compatLnSpc="1"/>
              <a:lstStyle/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Freeform 9"/>
              <p:cNvSpPr/>
              <p:nvPr/>
            </p:nvSpPr>
            <p:spPr bwMode="auto">
              <a:xfrm>
                <a:off x="1885656" y="1948142"/>
                <a:ext cx="265113" cy="452438"/>
              </a:xfrm>
              <a:custGeom>
                <a:avLst/>
                <a:gdLst>
                  <a:gd name="T0" fmla="*/ 1235 w 1235"/>
                  <a:gd name="T1" fmla="*/ 2109 h 2109"/>
                  <a:gd name="T2" fmla="*/ 1235 w 1235"/>
                  <a:gd name="T3" fmla="*/ 907 h 2109"/>
                  <a:gd name="T4" fmla="*/ 1067 w 1235"/>
                  <a:gd name="T5" fmla="*/ 616 h 2109"/>
                  <a:gd name="T6" fmla="*/ 0 w 1235"/>
                  <a:gd name="T7" fmla="*/ 0 h 2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35" h="2109">
                    <a:moveTo>
                      <a:pt x="1235" y="2109"/>
                    </a:moveTo>
                    <a:cubicBezTo>
                      <a:pt x="1235" y="907"/>
                      <a:pt x="1235" y="907"/>
                      <a:pt x="1235" y="907"/>
                    </a:cubicBezTo>
                    <a:cubicBezTo>
                      <a:pt x="1235" y="787"/>
                      <a:pt x="1171" y="676"/>
                      <a:pt x="1067" y="61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rnd">
                <a:solidFill>
                  <a:srgbClr val="C7000B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04" tIns="45702" rIns="91404" bIns="45702" numCol="1" anchor="t" anchorCtr="0" compatLnSpc="1"/>
              <a:lstStyle/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Freeform 10"/>
              <p:cNvSpPr/>
              <p:nvPr/>
            </p:nvSpPr>
            <p:spPr bwMode="auto">
              <a:xfrm>
                <a:off x="1376068" y="2854604"/>
                <a:ext cx="509588" cy="138113"/>
              </a:xfrm>
              <a:custGeom>
                <a:avLst/>
                <a:gdLst>
                  <a:gd name="T0" fmla="*/ 0 w 2365"/>
                  <a:gd name="T1" fmla="*/ 0 h 646"/>
                  <a:gd name="T2" fmla="*/ 1015 w 2365"/>
                  <a:gd name="T3" fmla="*/ 586 h 646"/>
                  <a:gd name="T4" fmla="*/ 1351 w 2365"/>
                  <a:gd name="T5" fmla="*/ 586 h 646"/>
                  <a:gd name="T6" fmla="*/ 2365 w 2365"/>
                  <a:gd name="T7" fmla="*/ 0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5" h="646">
                    <a:moveTo>
                      <a:pt x="0" y="0"/>
                    </a:moveTo>
                    <a:cubicBezTo>
                      <a:pt x="1015" y="586"/>
                      <a:pt x="1015" y="586"/>
                      <a:pt x="1015" y="586"/>
                    </a:cubicBezTo>
                    <a:cubicBezTo>
                      <a:pt x="1119" y="646"/>
                      <a:pt x="1247" y="646"/>
                      <a:pt x="1351" y="586"/>
                    </a:cubicBezTo>
                    <a:cubicBezTo>
                      <a:pt x="2365" y="0"/>
                      <a:pt x="2365" y="0"/>
                      <a:pt x="2365" y="0"/>
                    </a:cubicBezTo>
                  </a:path>
                </a:pathLst>
              </a:custGeom>
              <a:noFill/>
              <a:ln w="19050" cap="rnd">
                <a:solidFill>
                  <a:srgbClr val="C7000B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04" tIns="45702" rIns="91404" bIns="45702" numCol="1" anchor="t" anchorCtr="0" compatLnSpc="1"/>
              <a:lstStyle/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Freeform 11"/>
              <p:cNvSpPr/>
              <p:nvPr/>
            </p:nvSpPr>
            <p:spPr bwMode="auto">
              <a:xfrm>
                <a:off x="1110956" y="1948142"/>
                <a:ext cx="265113" cy="452438"/>
              </a:xfrm>
              <a:custGeom>
                <a:avLst/>
                <a:gdLst>
                  <a:gd name="T0" fmla="*/ 1235 w 1235"/>
                  <a:gd name="T1" fmla="*/ 0 h 2109"/>
                  <a:gd name="T2" fmla="*/ 169 w 1235"/>
                  <a:gd name="T3" fmla="*/ 616 h 2109"/>
                  <a:gd name="T4" fmla="*/ 0 w 1235"/>
                  <a:gd name="T5" fmla="*/ 907 h 2109"/>
                  <a:gd name="T6" fmla="*/ 0 w 1235"/>
                  <a:gd name="T7" fmla="*/ 2109 h 2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35" h="2109">
                    <a:moveTo>
                      <a:pt x="1235" y="0"/>
                    </a:moveTo>
                    <a:cubicBezTo>
                      <a:pt x="169" y="616"/>
                      <a:pt x="169" y="616"/>
                      <a:pt x="169" y="616"/>
                    </a:cubicBezTo>
                    <a:cubicBezTo>
                      <a:pt x="65" y="676"/>
                      <a:pt x="0" y="787"/>
                      <a:pt x="0" y="907"/>
                    </a:cubicBezTo>
                    <a:cubicBezTo>
                      <a:pt x="0" y="2109"/>
                      <a:pt x="0" y="2109"/>
                      <a:pt x="0" y="2109"/>
                    </a:cubicBezTo>
                  </a:path>
                </a:pathLst>
              </a:custGeom>
              <a:noFill/>
              <a:ln w="19050" cap="rnd">
                <a:solidFill>
                  <a:srgbClr val="C7000B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04" tIns="45702" rIns="91404" bIns="45702" numCol="1" anchor="t" anchorCtr="0" compatLnSpc="1"/>
              <a:lstStyle/>
              <a:p>
                <a:pPr marL="0" marR="0" lvl="0" indent="0" algn="l" defTabSz="9144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5" name="图标">
              <a:extLst>
                <a:ext uri="{FF2B5EF4-FFF2-40B4-BE49-F238E27FC236}">
                  <a16:creationId xmlns:a16="http://schemas.microsoft.com/office/drawing/2014/main" id="{44B09837-C145-01AE-CB6A-6FC92C1DBD8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197653" y="2435567"/>
              <a:ext cx="311219" cy="287112"/>
            </a:xfrm>
            <a:custGeom>
              <a:avLst/>
              <a:gdLst>
                <a:gd name="T0" fmla="*/ 134 w 142"/>
                <a:gd name="T1" fmla="*/ 8 h 131"/>
                <a:gd name="T2" fmla="*/ 106 w 142"/>
                <a:gd name="T3" fmla="*/ 8 h 131"/>
                <a:gd name="T4" fmla="*/ 57 w 142"/>
                <a:gd name="T5" fmla="*/ 57 h 131"/>
                <a:gd name="T6" fmla="*/ 85 w 142"/>
                <a:gd name="T7" fmla="*/ 85 h 131"/>
                <a:gd name="T8" fmla="*/ 134 w 142"/>
                <a:gd name="T9" fmla="*/ 36 h 131"/>
                <a:gd name="T10" fmla="*/ 134 w 142"/>
                <a:gd name="T11" fmla="*/ 8 h 131"/>
                <a:gd name="T12" fmla="*/ 70 w 142"/>
                <a:gd name="T13" fmla="*/ 55 h 131"/>
                <a:gd name="T14" fmla="*/ 112 w 142"/>
                <a:gd name="T15" fmla="*/ 13 h 131"/>
                <a:gd name="T16" fmla="*/ 115 w 142"/>
                <a:gd name="T17" fmla="*/ 13 h 131"/>
                <a:gd name="T18" fmla="*/ 115 w 142"/>
                <a:gd name="T19" fmla="*/ 16 h 131"/>
                <a:gd name="T20" fmla="*/ 73 w 142"/>
                <a:gd name="T21" fmla="*/ 58 h 131"/>
                <a:gd name="T22" fmla="*/ 70 w 142"/>
                <a:gd name="T23" fmla="*/ 55 h 131"/>
                <a:gd name="T24" fmla="*/ 77 w 142"/>
                <a:gd name="T25" fmla="*/ 62 h 131"/>
                <a:gd name="T26" fmla="*/ 122 w 142"/>
                <a:gd name="T27" fmla="*/ 16 h 131"/>
                <a:gd name="T28" fmla="*/ 126 w 142"/>
                <a:gd name="T29" fmla="*/ 16 h 131"/>
                <a:gd name="T30" fmla="*/ 126 w 142"/>
                <a:gd name="T31" fmla="*/ 20 h 131"/>
                <a:gd name="T32" fmla="*/ 80 w 142"/>
                <a:gd name="T33" fmla="*/ 65 h 131"/>
                <a:gd name="T34" fmla="*/ 77 w 142"/>
                <a:gd name="T35" fmla="*/ 62 h 131"/>
                <a:gd name="T36" fmla="*/ 129 w 142"/>
                <a:gd name="T37" fmla="*/ 30 h 131"/>
                <a:gd name="T38" fmla="*/ 87 w 142"/>
                <a:gd name="T39" fmla="*/ 72 h 131"/>
                <a:gd name="T40" fmla="*/ 84 w 142"/>
                <a:gd name="T41" fmla="*/ 68 h 131"/>
                <a:gd name="T42" fmla="*/ 126 w 142"/>
                <a:gd name="T43" fmla="*/ 27 h 131"/>
                <a:gd name="T44" fmla="*/ 129 w 142"/>
                <a:gd name="T45" fmla="*/ 27 h 131"/>
                <a:gd name="T46" fmla="*/ 129 w 142"/>
                <a:gd name="T47" fmla="*/ 30 h 131"/>
                <a:gd name="T48" fmla="*/ 68 w 142"/>
                <a:gd name="T49" fmla="*/ 82 h 131"/>
                <a:gd name="T50" fmla="*/ 45 w 142"/>
                <a:gd name="T51" fmla="*/ 105 h 131"/>
                <a:gd name="T52" fmla="*/ 48 w 142"/>
                <a:gd name="T53" fmla="*/ 108 h 131"/>
                <a:gd name="T54" fmla="*/ 45 w 142"/>
                <a:gd name="T55" fmla="*/ 113 h 131"/>
                <a:gd name="T56" fmla="*/ 15 w 142"/>
                <a:gd name="T57" fmla="*/ 131 h 131"/>
                <a:gd name="T58" fmla="*/ 10 w 142"/>
                <a:gd name="T59" fmla="*/ 126 h 131"/>
                <a:gd name="T60" fmla="*/ 28 w 142"/>
                <a:gd name="T61" fmla="*/ 96 h 131"/>
                <a:gd name="T62" fmla="*/ 34 w 142"/>
                <a:gd name="T63" fmla="*/ 93 h 131"/>
                <a:gd name="T64" fmla="*/ 36 w 142"/>
                <a:gd name="T65" fmla="*/ 96 h 131"/>
                <a:gd name="T66" fmla="*/ 59 w 142"/>
                <a:gd name="T67" fmla="*/ 73 h 131"/>
                <a:gd name="T68" fmla="*/ 68 w 142"/>
                <a:gd name="T69" fmla="*/ 82 h 131"/>
                <a:gd name="T70" fmla="*/ 31 w 142"/>
                <a:gd name="T71" fmla="*/ 64 h 131"/>
                <a:gd name="T72" fmla="*/ 0 w 142"/>
                <a:gd name="T73" fmla="*/ 32 h 131"/>
                <a:gd name="T74" fmla="*/ 2 w 142"/>
                <a:gd name="T75" fmla="*/ 22 h 131"/>
                <a:gd name="T76" fmla="*/ 3 w 142"/>
                <a:gd name="T77" fmla="*/ 24 h 131"/>
                <a:gd name="T78" fmla="*/ 14 w 142"/>
                <a:gd name="T79" fmla="*/ 35 h 131"/>
                <a:gd name="T80" fmla="*/ 35 w 142"/>
                <a:gd name="T81" fmla="*/ 35 h 131"/>
                <a:gd name="T82" fmla="*/ 35 w 142"/>
                <a:gd name="T83" fmla="*/ 14 h 131"/>
                <a:gd name="T84" fmla="*/ 24 w 142"/>
                <a:gd name="T85" fmla="*/ 3 h 131"/>
                <a:gd name="T86" fmla="*/ 23 w 142"/>
                <a:gd name="T87" fmla="*/ 2 h 131"/>
                <a:gd name="T88" fmla="*/ 31 w 142"/>
                <a:gd name="T89" fmla="*/ 1 h 131"/>
                <a:gd name="T90" fmla="*/ 62 w 142"/>
                <a:gd name="T91" fmla="*/ 32 h 131"/>
                <a:gd name="T92" fmla="*/ 31 w 142"/>
                <a:gd name="T93" fmla="*/ 64 h 131"/>
                <a:gd name="T94" fmla="*/ 101 w 142"/>
                <a:gd name="T95" fmla="*/ 75 h 131"/>
                <a:gd name="T96" fmla="*/ 77 w 142"/>
                <a:gd name="T97" fmla="*/ 100 h 131"/>
                <a:gd name="T98" fmla="*/ 102 w 142"/>
                <a:gd name="T99" fmla="*/ 125 h 131"/>
                <a:gd name="T100" fmla="*/ 126 w 142"/>
                <a:gd name="T101" fmla="*/ 125 h 131"/>
                <a:gd name="T102" fmla="*/ 126 w 142"/>
                <a:gd name="T103" fmla="*/ 100 h 131"/>
                <a:gd name="T104" fmla="*/ 101 w 142"/>
                <a:gd name="T105" fmla="*/ 75 h 131"/>
                <a:gd name="T106" fmla="*/ 120 w 142"/>
                <a:gd name="T107" fmla="*/ 118 h 131"/>
                <a:gd name="T108" fmla="*/ 109 w 142"/>
                <a:gd name="T109" fmla="*/ 118 h 131"/>
                <a:gd name="T110" fmla="*/ 109 w 142"/>
                <a:gd name="T111" fmla="*/ 108 h 131"/>
                <a:gd name="T112" fmla="*/ 120 w 142"/>
                <a:gd name="T113" fmla="*/ 108 h 131"/>
                <a:gd name="T114" fmla="*/ 120 w 142"/>
                <a:gd name="T115" fmla="*/ 11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2" h="131">
                  <a:moveTo>
                    <a:pt x="134" y="8"/>
                  </a:moveTo>
                  <a:cubicBezTo>
                    <a:pt x="126" y="0"/>
                    <a:pt x="114" y="0"/>
                    <a:pt x="106" y="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42" y="28"/>
                    <a:pt x="142" y="16"/>
                    <a:pt x="134" y="8"/>
                  </a:cubicBezTo>
                  <a:close/>
                  <a:moveTo>
                    <a:pt x="70" y="55"/>
                  </a:moveTo>
                  <a:cubicBezTo>
                    <a:pt x="112" y="13"/>
                    <a:pt x="112" y="13"/>
                    <a:pt x="112" y="13"/>
                  </a:cubicBezTo>
                  <a:cubicBezTo>
                    <a:pt x="113" y="12"/>
                    <a:pt x="114" y="12"/>
                    <a:pt x="115" y="13"/>
                  </a:cubicBezTo>
                  <a:cubicBezTo>
                    <a:pt x="116" y="14"/>
                    <a:pt x="116" y="15"/>
                    <a:pt x="115" y="16"/>
                  </a:cubicBezTo>
                  <a:cubicBezTo>
                    <a:pt x="73" y="58"/>
                    <a:pt x="73" y="58"/>
                    <a:pt x="73" y="58"/>
                  </a:cubicBezTo>
                  <a:lnTo>
                    <a:pt x="70" y="55"/>
                  </a:lnTo>
                  <a:close/>
                  <a:moveTo>
                    <a:pt x="77" y="62"/>
                  </a:moveTo>
                  <a:cubicBezTo>
                    <a:pt x="122" y="16"/>
                    <a:pt x="122" y="16"/>
                    <a:pt x="122" y="16"/>
                  </a:cubicBezTo>
                  <a:cubicBezTo>
                    <a:pt x="123" y="15"/>
                    <a:pt x="125" y="15"/>
                    <a:pt x="126" y="16"/>
                  </a:cubicBezTo>
                  <a:cubicBezTo>
                    <a:pt x="126" y="17"/>
                    <a:pt x="126" y="19"/>
                    <a:pt x="126" y="20"/>
                  </a:cubicBezTo>
                  <a:cubicBezTo>
                    <a:pt x="80" y="65"/>
                    <a:pt x="80" y="65"/>
                    <a:pt x="80" y="65"/>
                  </a:cubicBezTo>
                  <a:lnTo>
                    <a:pt x="77" y="62"/>
                  </a:lnTo>
                  <a:close/>
                  <a:moveTo>
                    <a:pt x="129" y="30"/>
                  </a:moveTo>
                  <a:cubicBezTo>
                    <a:pt x="87" y="72"/>
                    <a:pt x="87" y="72"/>
                    <a:pt x="87" y="72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7" y="26"/>
                    <a:pt x="128" y="26"/>
                    <a:pt x="129" y="27"/>
                  </a:cubicBezTo>
                  <a:cubicBezTo>
                    <a:pt x="130" y="28"/>
                    <a:pt x="130" y="29"/>
                    <a:pt x="129" y="30"/>
                  </a:cubicBezTo>
                  <a:close/>
                  <a:moveTo>
                    <a:pt x="68" y="82"/>
                  </a:moveTo>
                  <a:cubicBezTo>
                    <a:pt x="45" y="105"/>
                    <a:pt x="45" y="105"/>
                    <a:pt x="45" y="105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10" y="126"/>
                    <a:pt x="10" y="126"/>
                    <a:pt x="10" y="126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59" y="73"/>
                    <a:pt x="59" y="73"/>
                    <a:pt x="59" y="73"/>
                  </a:cubicBezTo>
                  <a:lnTo>
                    <a:pt x="68" y="82"/>
                  </a:lnTo>
                  <a:close/>
                  <a:moveTo>
                    <a:pt x="31" y="64"/>
                  </a:moveTo>
                  <a:cubicBezTo>
                    <a:pt x="14" y="64"/>
                    <a:pt x="0" y="50"/>
                    <a:pt x="0" y="32"/>
                  </a:cubicBezTo>
                  <a:cubicBezTo>
                    <a:pt x="0" y="29"/>
                    <a:pt x="0" y="25"/>
                    <a:pt x="2" y="22"/>
                  </a:cubicBezTo>
                  <a:cubicBezTo>
                    <a:pt x="2" y="22"/>
                    <a:pt x="3" y="23"/>
                    <a:pt x="3" y="24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20" y="41"/>
                    <a:pt x="29" y="41"/>
                    <a:pt x="35" y="35"/>
                  </a:cubicBezTo>
                  <a:cubicBezTo>
                    <a:pt x="41" y="29"/>
                    <a:pt x="41" y="20"/>
                    <a:pt x="35" y="1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3" y="3"/>
                    <a:pt x="23" y="2"/>
                  </a:cubicBezTo>
                  <a:cubicBezTo>
                    <a:pt x="26" y="2"/>
                    <a:pt x="28" y="1"/>
                    <a:pt x="31" y="1"/>
                  </a:cubicBezTo>
                  <a:cubicBezTo>
                    <a:pt x="48" y="1"/>
                    <a:pt x="62" y="15"/>
                    <a:pt x="62" y="32"/>
                  </a:cubicBezTo>
                  <a:cubicBezTo>
                    <a:pt x="62" y="50"/>
                    <a:pt x="48" y="64"/>
                    <a:pt x="31" y="64"/>
                  </a:cubicBezTo>
                  <a:close/>
                  <a:moveTo>
                    <a:pt x="101" y="75"/>
                  </a:moveTo>
                  <a:cubicBezTo>
                    <a:pt x="77" y="100"/>
                    <a:pt x="77" y="100"/>
                    <a:pt x="77" y="100"/>
                  </a:cubicBezTo>
                  <a:cubicBezTo>
                    <a:pt x="102" y="125"/>
                    <a:pt x="102" y="125"/>
                    <a:pt x="102" y="125"/>
                  </a:cubicBezTo>
                  <a:cubicBezTo>
                    <a:pt x="108" y="131"/>
                    <a:pt x="119" y="131"/>
                    <a:pt x="126" y="125"/>
                  </a:cubicBezTo>
                  <a:cubicBezTo>
                    <a:pt x="133" y="118"/>
                    <a:pt x="133" y="107"/>
                    <a:pt x="126" y="100"/>
                  </a:cubicBezTo>
                  <a:lnTo>
                    <a:pt x="101" y="75"/>
                  </a:lnTo>
                  <a:close/>
                  <a:moveTo>
                    <a:pt x="120" y="118"/>
                  </a:moveTo>
                  <a:cubicBezTo>
                    <a:pt x="117" y="121"/>
                    <a:pt x="112" y="121"/>
                    <a:pt x="109" y="118"/>
                  </a:cubicBezTo>
                  <a:cubicBezTo>
                    <a:pt x="107" y="115"/>
                    <a:pt x="107" y="111"/>
                    <a:pt x="109" y="108"/>
                  </a:cubicBezTo>
                  <a:cubicBezTo>
                    <a:pt x="112" y="105"/>
                    <a:pt x="117" y="105"/>
                    <a:pt x="120" y="108"/>
                  </a:cubicBezTo>
                  <a:cubicBezTo>
                    <a:pt x="122" y="111"/>
                    <a:pt x="122" y="115"/>
                    <a:pt x="120" y="1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F61A1635-B3F4-4FF6-B610-56F9DAAA18F1}"/>
              </a:ext>
            </a:extLst>
          </p:cNvPr>
          <p:cNvSpPr/>
          <p:nvPr/>
        </p:nvSpPr>
        <p:spPr>
          <a:xfrm>
            <a:off x="372445" y="5306211"/>
            <a:ext cx="109020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迁移流程工具化，通过</a:t>
            </a:r>
            <a:r>
              <a:rPr kumimoji="1"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openEuler</a:t>
            </a:r>
            <a:r>
              <a:rPr kumimoji="1"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的迁移工具</a:t>
            </a:r>
            <a:r>
              <a:rPr kumimoji="1"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x2openEuler</a:t>
            </a:r>
            <a:r>
              <a:rPr kumimoji="1"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完成技术栈评估分析，</a:t>
            </a:r>
            <a:r>
              <a:rPr kumimoji="1" lang="zh-CN" altLang="en-US" sz="1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实施一键自动化部署提升迁移效率</a:t>
            </a:r>
            <a:endParaRPr kumimoji="1" lang="en-US" altLang="zh-CN" sz="16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218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A4ABC-6EDB-24A2-CF84-EF5D4BA13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、迁移效果</a:t>
            </a:r>
          </a:p>
        </p:txBody>
      </p:sp>
    </p:spTree>
    <p:extLst>
      <p:ext uri="{BB962C8B-B14F-4D97-AF65-F5344CB8AC3E}">
        <p14:creationId xmlns:p14="http://schemas.microsoft.com/office/powerpoint/2010/main" val="1123525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5442</TotalTime>
  <Words>1137</Words>
  <Application>Microsoft Office PowerPoint</Application>
  <PresentationFormat>宽屏</PresentationFormat>
  <Paragraphs>205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FrutigerNext LT Regular</vt:lpstr>
      <vt:lpstr>FZLanTingHeiS-R-GB</vt:lpstr>
      <vt:lpstr>Huawei Sans</vt:lpstr>
      <vt:lpstr>等线</vt:lpstr>
      <vt:lpstr>等线 Light</vt:lpstr>
      <vt:lpstr>宋体</vt:lpstr>
      <vt:lpstr>微软雅黑</vt:lpstr>
      <vt:lpstr>微软雅黑</vt:lpstr>
      <vt:lpstr>Arial</vt:lpstr>
      <vt:lpstr>Calibri</vt:lpstr>
      <vt:lpstr>Calibri Light</vt:lpstr>
      <vt:lpstr>Helvetica</vt:lpstr>
      <vt:lpstr>Times New Roman</vt:lpstr>
      <vt:lpstr>Wingdings</vt:lpstr>
      <vt:lpstr>Office 主题​​</vt:lpstr>
      <vt:lpstr>5_Office 主题</vt:lpstr>
      <vt:lpstr>基于鲲鹏+openEuler生态实现Windows Web应用迁移</vt:lpstr>
      <vt:lpstr>目录</vt:lpstr>
      <vt:lpstr>1、背景</vt:lpstr>
      <vt:lpstr>PowerPoint 演示文稿</vt:lpstr>
      <vt:lpstr>PowerPoint 演示文稿</vt:lpstr>
      <vt:lpstr>3、迁移解决方案</vt:lpstr>
      <vt:lpstr>PowerPoint 演示文稿</vt:lpstr>
      <vt:lpstr>PowerPoint 演示文稿</vt:lpstr>
      <vt:lpstr>3、迁移效果</vt:lpstr>
      <vt:lpstr>PowerPoint 演示文稿</vt:lpstr>
      <vt:lpstr>4、未来方向</vt:lpstr>
      <vt:lpstr>PowerPoint 演示文稿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futao (E)</cp:lastModifiedBy>
  <cp:revision>83</cp:revision>
  <dcterms:created xsi:type="dcterms:W3CDTF">2023-10-13T08:11:36Z</dcterms:created>
  <dcterms:modified xsi:type="dcterms:W3CDTF">2024-11-16T02:09:48Z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(3)Pl5FK/vAeNN36ZzOCAIVQo46D+KzoFvIv85UQYAJsBEe9qjmI9vsLY6o6l7UTs7SRDQITG7a
k8XRMF05l+J2k+CgX9BGn8gUGDrMJLgCFylJ1yAyGimJHpOOTgAo4UT38GKFvvbYqRVQnWHC
BoAVhFQg1yhQGv23reE01p8lMl68cRAUggzOiVActFv6QGSu2L7zkducMZ82FDM+Je2Ssvh2
PEVoUXP0+UQnOJOsKq</vt:lpwstr>
  </property>
  <property fmtid="{D5CDD505-2E9C-101B-9397-08002B2CF9AE}" pid="3" name="_2015_ms_pID_7253431">
    <vt:lpwstr>vR1kowiHlwIeFY3y2zZB6mfnbPt74b8oAxFnOpsnz8l1zpWDL9hcEC
Vgk+RuZRZdCcIPt0t3rIpF8XEEdwUMBqLlT4ufAwa0F8IBPIrfPBqqMur3fV2ZkzW4t5FLoc
K4yE7H3SA/u8hsQI+IKOTEKQ7pB+xKawKLHdF7Ur3UjXMnoDgKGtXXk+ogRDGPjtZoByclFP
T4W69NZho5r9bOj2OiqRqA5TXmkuUnpKBelI</vt:lpwstr>
  </property>
  <property fmtid="{D5CDD505-2E9C-101B-9397-08002B2CF9AE}" pid="4" name="_2015_ms_pID_7253432">
    <vt:lpwstr>yw==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1730683977</vt:lpwstr>
  </property>
</Properties>
</file>