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15"/>
  </p:handoutMasterIdLst>
  <p:sldIdLst>
    <p:sldId id="305" r:id="rId3"/>
    <p:sldId id="307" r:id="rId4"/>
    <p:sldId id="341" r:id="rId5"/>
    <p:sldId id="349" r:id="rId7"/>
    <p:sldId id="356" r:id="rId8"/>
    <p:sldId id="350" r:id="rId9"/>
    <p:sldId id="351" r:id="rId10"/>
    <p:sldId id="353" r:id="rId11"/>
    <p:sldId id="354" r:id="rId12"/>
    <p:sldId id="357" r:id="rId13"/>
    <p:sldId id="283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A5"/>
    <a:srgbClr val="AB0000"/>
    <a:srgbClr val="A90001"/>
    <a:srgbClr val="2D3510"/>
    <a:srgbClr val="D10203"/>
    <a:srgbClr val="FB8763"/>
    <a:srgbClr val="002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64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1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6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2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086DB-17F3-D143-84B7-6785B95D143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A845A-D161-814F-ADFA-373BFEEF08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E4BA5-34B3-A44C-AEB1-6EFAB49E6D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E862B-C71E-E94B-AC4F-5609ED8B15D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algn="l"/>
            <a:r>
              <a:rPr lang="en-US" altLang="zh-CN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1990</a:t>
            </a:r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年</a:t>
            </a:r>
            <a:r>
              <a:rPr lang="en-US" altLang="zh-CN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Unix</a:t>
            </a:r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（</a:t>
            </a:r>
            <a:r>
              <a:rPr lang="en-US" altLang="zh-CN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ATT</a:t>
            </a:r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）状告</a:t>
            </a:r>
            <a:r>
              <a:rPr lang="en-US" altLang="zh-CN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BSDi</a:t>
            </a:r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（</a:t>
            </a:r>
            <a:r>
              <a:rPr lang="en-US" altLang="zh-CN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BSD</a:t>
            </a:r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）侵犯版权案；</a:t>
            </a:r>
            <a:endParaRPr lang="zh-CN" altLang="en-US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背景为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毕业于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伯克利的几位学生成立了一家Berkeley Software Design Inc.公司，简称BSDi，专门销售BSD的一个商业版本。他们在广告中宣称，自己的产品不包含任何ATT代码；此举惹恼了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ATT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。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/>
            <a:r>
              <a:rPr lang="en-US" altLang="zh-CN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1994</a:t>
            </a:r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年Unix被</a:t>
            </a:r>
            <a:r>
              <a:rPr lang="en-US" altLang="zh-CN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ATT</a:t>
            </a:r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转卖给了Novell公司后侵权案和解；</a:t>
            </a:r>
            <a:endParaRPr lang="zh-CN" altLang="en-US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/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Novell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通过代码审查，发现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检查了BSD的源码，在18000个组成文件中删除了3个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（其中很大一部分与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API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接口）</a:t>
            </a:r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，并对其他文件做了一些小修改，然后BSD就重新获得了自由发布源码的许可</a:t>
            </a:r>
            <a:r>
              <a:rPr lang="zh-CN" altLang="en-US">
                <a:solidFill>
                  <a:schemeClr val="bg1">
                    <a:lumMod val="9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。</a:t>
            </a:r>
            <a:endParaRPr lang="zh-CN" altLang="en-US">
              <a:solidFill>
                <a:schemeClr val="bg1">
                  <a:lumMod val="95000"/>
                </a:schemeClr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r>
              <a:rPr lang="en-US" altLang="zh-CN"/>
              <a:t>---------</a:t>
            </a:r>
            <a:endParaRPr lang="en-US" altLang="zh-CN"/>
          </a:p>
          <a:p>
            <a:r>
              <a:rPr lang="zh-CN" altLang="en-US"/>
              <a:t>全美达处理器用软件层模拟</a:t>
            </a:r>
            <a:r>
              <a:rPr lang="en-US" altLang="zh-CN"/>
              <a:t>x86</a:t>
            </a:r>
            <a:r>
              <a:rPr lang="zh-CN" altLang="en-US"/>
              <a:t>指令，支持运行</a:t>
            </a:r>
            <a:r>
              <a:rPr lang="en-US" altLang="zh-CN"/>
              <a:t>x86</a:t>
            </a:r>
            <a:r>
              <a:rPr lang="zh-CN" altLang="en-US"/>
              <a:t>各种软件包（包括</a:t>
            </a:r>
            <a:r>
              <a:rPr lang="en-US" altLang="zh-CN"/>
              <a:t>windows</a:t>
            </a:r>
            <a:r>
              <a:rPr lang="zh-CN" altLang="en-US"/>
              <a:t>），</a:t>
            </a:r>
            <a:r>
              <a:rPr lang="en-US" altLang="zh-CN"/>
              <a:t>INtel</a:t>
            </a:r>
            <a:r>
              <a:rPr lang="zh-CN" altLang="en-US"/>
              <a:t>状告全没打侵权，结构</a:t>
            </a:r>
            <a:r>
              <a:rPr lang="zh-CN" altLang="en-US"/>
              <a:t>败诉。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460623" y="2772274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单击此处编辑主标题</a:t>
            </a:r>
            <a:endParaRPr kumimoji="1" lang="zh-CN" altLang="en-US" dirty="0"/>
          </a:p>
        </p:txBody>
      </p:sp>
      <p:sp>
        <p:nvSpPr>
          <p:cNvPr id="1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8000" y="3657600"/>
            <a:ext cx="11282400" cy="28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单击此处编辑副标题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460625" y="3054600"/>
            <a:ext cx="11282400" cy="748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_1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460792" y="1052514"/>
            <a:ext cx="11282028" cy="5256212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2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2.1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2.2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3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3.1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3.2</a:t>
            </a:r>
            <a:endParaRPr kumimoji="1" lang="en-US" altLang="zh-CN" dirty="0"/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章节小标题</a:t>
            </a:r>
            <a:r>
              <a:rPr kumimoji="1" lang="en-US" altLang="zh-CN" dirty="0"/>
              <a:t>3.3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4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5</a:t>
            </a:r>
            <a:endParaRPr kumimoji="1" lang="en-US" altLang="zh-CN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_2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half" idx="33" hasCustomPrompt="1"/>
          </p:nvPr>
        </p:nvSpPr>
        <p:spPr>
          <a:xfrm>
            <a:off x="1049191" y="1766133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1049191" y="2078537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21" hasCustomPrompt="1"/>
          </p:nvPr>
        </p:nvSpPr>
        <p:spPr>
          <a:xfrm>
            <a:off x="1049191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22" hasCustomPrompt="1"/>
          </p:nvPr>
        </p:nvSpPr>
        <p:spPr>
          <a:xfrm>
            <a:off x="1049191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2" name="文本占位符 3"/>
          <p:cNvSpPr>
            <a:spLocks noGrp="1"/>
          </p:cNvSpPr>
          <p:nvPr>
            <p:ph type="body" sz="half" idx="35" hasCustomPrompt="1"/>
          </p:nvPr>
        </p:nvSpPr>
        <p:spPr>
          <a:xfrm>
            <a:off x="4946930" y="1767602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64" name="文本占位符 3"/>
          <p:cNvSpPr>
            <a:spLocks noGrp="1"/>
          </p:cNvSpPr>
          <p:nvPr>
            <p:ph type="body" sz="half" idx="36" hasCustomPrompt="1"/>
          </p:nvPr>
        </p:nvSpPr>
        <p:spPr>
          <a:xfrm>
            <a:off x="4946930" y="2077202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6" name="文本占位符 3"/>
          <p:cNvSpPr>
            <a:spLocks noGrp="1"/>
          </p:cNvSpPr>
          <p:nvPr>
            <p:ph type="body" sz="half" idx="37" hasCustomPrompt="1"/>
          </p:nvPr>
        </p:nvSpPr>
        <p:spPr>
          <a:xfrm>
            <a:off x="4946930" y="3993826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67" name="文本占位符 3"/>
          <p:cNvSpPr>
            <a:spLocks noGrp="1"/>
          </p:cNvSpPr>
          <p:nvPr>
            <p:ph type="body" sz="half" idx="38" hasCustomPrompt="1"/>
          </p:nvPr>
        </p:nvSpPr>
        <p:spPr>
          <a:xfrm>
            <a:off x="4946930" y="430623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23" name="文本占位符 3"/>
          <p:cNvSpPr>
            <a:spLocks noGrp="1"/>
          </p:cNvSpPr>
          <p:nvPr>
            <p:ph type="body" sz="half" idx="39" hasCustomPrompt="1"/>
          </p:nvPr>
        </p:nvSpPr>
        <p:spPr>
          <a:xfrm>
            <a:off x="9013445" y="1767600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40" hasCustomPrompt="1"/>
          </p:nvPr>
        </p:nvSpPr>
        <p:spPr>
          <a:xfrm>
            <a:off x="9013445" y="207720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5" name="文本占位符 3"/>
          <p:cNvSpPr>
            <a:spLocks noGrp="1"/>
          </p:cNvSpPr>
          <p:nvPr>
            <p:ph type="body" sz="half" idx="41" hasCustomPrompt="1"/>
          </p:nvPr>
        </p:nvSpPr>
        <p:spPr>
          <a:xfrm>
            <a:off x="9013445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26" name="文本占位符 3"/>
          <p:cNvSpPr>
            <a:spLocks noGrp="1"/>
          </p:cNvSpPr>
          <p:nvPr>
            <p:ph type="body" sz="half" idx="42" hasCustomPrompt="1"/>
          </p:nvPr>
        </p:nvSpPr>
        <p:spPr>
          <a:xfrm>
            <a:off x="9013445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0623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4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蓝底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57157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4" name="六边形 3"/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844"/>
            <a:ext cx="11282028" cy="486788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  <a:endParaRPr kumimoji="1" lang="zh-CN" altLang="en-US" dirty="0"/>
          </a:p>
        </p:txBody>
      </p:sp>
      <p:sp>
        <p:nvSpPr>
          <p:cNvPr id="6" name="六边形 5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蓝底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000"/>
            <a:ext cx="11282028" cy="4867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带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基于容器与虚拟化技术</a:t>
            </a:r>
            <a:br>
              <a:rPr kumimoji="1" lang="zh-CN" altLang="en-US"/>
            </a:br>
            <a:r>
              <a:rPr kumimoji="1" lang="zh-CN" altLang="en-US"/>
              <a:t>实现PE应用跨架构跨平台融合使用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1900"/>
              <a:t>魏建刚</a:t>
            </a:r>
            <a:r>
              <a:rPr kumimoji="1" lang="en-US" altLang="zh-CN" sz="1900"/>
              <a:t>/Wei Jiangang</a:t>
            </a:r>
            <a:endParaRPr kumimoji="1" lang="en-US" altLang="zh-CN"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效果</a:t>
            </a:r>
            <a:r>
              <a:rPr kumimoji="1"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展示</a:t>
            </a:r>
            <a:endParaRPr kumimoji="1"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l">
              <a:buClrTx/>
              <a:buSzTx/>
            </a:pPr>
            <a:endParaRPr lang="zh-CN" altLang="en-US" sz="16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540" y="1426845"/>
            <a:ext cx="11031220" cy="4892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目录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34"/>
          </p:nvPr>
        </p:nvSpPr>
        <p:spPr>
          <a:xfrm>
            <a:off x="1311275" y="831850"/>
            <a:ext cx="10194290" cy="5461635"/>
          </a:xfrm>
        </p:spPr>
        <p:txBody>
          <a:bodyPr/>
          <a:lstStyle/>
          <a:p>
            <a:pPr marL="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kumimoji="1" lang="zh-CN" altLang="en-US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一、引序</a:t>
            </a:r>
            <a:endParaRPr kumimoji="1" lang="zh-CN" altLang="en-US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kumimoji="1"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kumimoji="1"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应用迁移</a:t>
            </a:r>
            <a:r>
              <a:rPr kumimoji="1"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：</a:t>
            </a:r>
            <a:r>
              <a:rPr kumimoji="1"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架构</a:t>
            </a:r>
            <a:r>
              <a:rPr kumimoji="1"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与</a:t>
            </a:r>
            <a:r>
              <a:rPr kumimoji="1"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分类</a:t>
            </a:r>
            <a:endParaRPr kumimoji="1"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kumimoji="1"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kumimoji="1"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应用迁移</a:t>
            </a:r>
            <a:r>
              <a:rPr kumimoji="1"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：</a:t>
            </a:r>
            <a:r>
              <a:rPr kumimoji="1"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方法与</a:t>
            </a:r>
            <a:r>
              <a:rPr kumimoji="1"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形式</a:t>
            </a:r>
            <a:endParaRPr kumimoji="1" lang="zh-CN" altLang="en-US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kumimoji="1"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</a:t>
            </a:r>
            <a:r>
              <a:rPr kumimoji="1"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wine</a:t>
            </a:r>
            <a:r>
              <a:rPr kumimoji="1"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与</a:t>
            </a:r>
            <a:r>
              <a:rPr kumimoji="1"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mono</a:t>
            </a:r>
            <a:r>
              <a:rPr kumimoji="1"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对比</a:t>
            </a:r>
            <a:endParaRPr kumimoji="1" lang="zh-CN" altLang="en-US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kumimoji="1" lang="zh-CN" altLang="en-US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二、工程化</a:t>
            </a:r>
            <a:r>
              <a:rPr kumimoji="1" lang="zh-CN" altLang="en-US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实践</a:t>
            </a:r>
            <a:endParaRPr kumimoji="1" lang="zh-CN" altLang="en-US" sz="20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kumimoji="1"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常见方案</a:t>
            </a:r>
            <a:r>
              <a:rPr kumimoji="1"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对比</a:t>
            </a:r>
            <a:endParaRPr kumimoji="1" lang="zh-CN" altLang="en-US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kumimoji="1"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基于容</a:t>
            </a:r>
            <a:r>
              <a:rPr kumimoji="1"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器化</a:t>
            </a:r>
            <a:r>
              <a:rPr kumimoji="1"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+</a:t>
            </a:r>
            <a:r>
              <a:rPr kumimoji="1"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虚拟化的新实践</a:t>
            </a:r>
            <a:endParaRPr kumimoji="1" lang="zh-CN" altLang="en-US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kumimoji="1"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</a:t>
            </a:r>
            <a:r>
              <a:rPr kumimoji="1"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实践优化：</a:t>
            </a:r>
            <a:r>
              <a:rPr kumimoji="1"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安全强化</a:t>
            </a:r>
            <a:endParaRPr kumimoji="1" lang="zh-CN" altLang="en-US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kumimoji="1"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</a:t>
            </a:r>
            <a:r>
              <a:rPr kumimoji="1"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实践优化：合规</a:t>
            </a:r>
            <a:r>
              <a:rPr kumimoji="1"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改造</a:t>
            </a:r>
            <a:endParaRPr kumimoji="1" lang="zh-CN" altLang="en-US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kumimoji="1" lang="zh-CN" altLang="en-US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三、</a:t>
            </a:r>
            <a:r>
              <a:rPr kumimoji="1" lang="zh-CN" altLang="en-US" sz="20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总结</a:t>
            </a:r>
            <a:endParaRPr kumimoji="1"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kumimoji="1"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效果展示</a:t>
            </a:r>
            <a:endParaRPr kumimoji="1" lang="zh-CN" altLang="en-US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应用迁移</a:t>
            </a:r>
            <a:r>
              <a:rPr kumimoji="1"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：</a:t>
            </a:r>
            <a:r>
              <a:rPr kumimoji="1"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架构</a:t>
            </a:r>
            <a:r>
              <a:rPr kumimoji="1"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与</a:t>
            </a:r>
            <a:r>
              <a:rPr kumimoji="1"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分类</a:t>
            </a:r>
            <a:endParaRPr kumimoji="1"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l">
              <a:buClrTx/>
              <a:buSzTx/>
            </a:pPr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671830" y="1434465"/>
            <a:ext cx="10764520" cy="3708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eaVert" rtlCol="0" anchor="b" anchorCtr="1"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用户态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825750" y="4314190"/>
            <a:ext cx="8050530" cy="41846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 b="1">
                <a:latin typeface="华文细黑" panose="02010600040101010101" charset="-122"/>
                <a:ea typeface="华文细黑" panose="02010600040101010101" charset="-122"/>
              </a:rPr>
              <a:t>WIndows APIs</a:t>
            </a:r>
            <a:r>
              <a:rPr lang="zh-CN" altLang="en-US" sz="1400" b="1">
                <a:latin typeface="华文细黑" panose="02010600040101010101" charset="-122"/>
                <a:ea typeface="华文细黑" panose="02010600040101010101" charset="-122"/>
              </a:rPr>
              <a:t>（应用）</a:t>
            </a:r>
            <a:endParaRPr lang="zh-CN" altLang="en-US" sz="1400" b="1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1830" y="5313045"/>
            <a:ext cx="10764520" cy="935355"/>
          </a:xfrm>
          <a:prstGeom prst="rect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eaVert" rtlCol="0" anchor="b" anchorCtr="1"/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内核态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04290" y="4778375"/>
            <a:ext cx="9982200" cy="29591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Native API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ntdll.dll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）：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与硬件或内核态强相关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>
            <a:stCxn id="23" idx="2"/>
          </p:cNvCxnSpPr>
          <p:nvPr/>
        </p:nvCxnSpPr>
        <p:spPr>
          <a:xfrm>
            <a:off x="6295390" y="5074285"/>
            <a:ext cx="5715" cy="2387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413510" y="6816090"/>
            <a:ext cx="904875" cy="249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图形驱动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03655" y="1570355"/>
            <a:ext cx="3382645" cy="2284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Metro style Apps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win8-2012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784090" y="1569720"/>
            <a:ext cx="4498975" cy="25838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Desktop Apps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4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经典架构占比约</a:t>
            </a:r>
            <a:r>
              <a:rPr lang="en-US" altLang="zh-CN" sz="14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70%</a:t>
            </a:r>
            <a:r>
              <a:rPr lang="zh-CN" altLang="en-US" sz="14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左右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851400" y="2016760"/>
            <a:ext cx="995680" cy="12509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HTML</a:t>
            </a:r>
            <a:endParaRPr lang="en-US" altLang="zh-CN">
              <a:latin typeface="华文细黑" panose="02010600040101010101" charset="-122"/>
              <a:ea typeface="华文细黑" panose="02010600040101010101" charset="-122"/>
            </a:endParaRPr>
          </a:p>
          <a:p>
            <a:pPr algn="ctr"/>
            <a:r>
              <a:rPr lang="en-US" altLang="zh-CN" sz="1400">
                <a:latin typeface="华文细黑" panose="02010600040101010101" charset="-122"/>
                <a:ea typeface="华文细黑" panose="02010600040101010101" charset="-122"/>
              </a:rPr>
              <a:t>JavaScript</a:t>
            </a:r>
            <a:endParaRPr lang="en-US" altLang="zh-CN" sz="14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921375" y="2014220"/>
            <a:ext cx="995680" cy="17100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C</a:t>
            </a:r>
            <a:endParaRPr lang="en-US" altLang="zh-CN">
              <a:latin typeface="华文细黑" panose="02010600040101010101" charset="-122"/>
              <a:ea typeface="华文细黑" panose="02010600040101010101" charset="-122"/>
            </a:endParaRPr>
          </a:p>
          <a:p>
            <a:pPr algn="ctr"/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C++</a:t>
            </a:r>
            <a:endParaRPr lang="en-US" altLang="zh-CN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004685" y="2014220"/>
            <a:ext cx="2202180" cy="8559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C#、F#、VB.NET、C++、Python</a:t>
            </a:r>
            <a:endParaRPr lang="en-US" altLang="zh-CN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850765" y="3348990"/>
            <a:ext cx="995680" cy="3752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1995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690870" y="3840480"/>
            <a:ext cx="2167255" cy="3752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Win32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1992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30720" y="3336290"/>
            <a:ext cx="2181225" cy="3644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.NET family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2002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388745" y="3115945"/>
            <a:ext cx="3228975" cy="3454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Windows Runtime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WinRT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677150" y="2930525"/>
            <a:ext cx="649605" cy="3365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WPF</a:t>
            </a:r>
            <a:endParaRPr lang="en-US" altLang="zh-CN" sz="1400" b="1">
              <a:solidFill>
                <a:schemeClr val="tx1">
                  <a:lumMod val="95000"/>
                  <a:lumOff val="5000"/>
                </a:schemeClr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347710" y="2930525"/>
            <a:ext cx="859155" cy="3371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Windows</a:t>
            </a:r>
            <a:endParaRPr lang="en-US" altLang="zh-CN" sz="1200" b="1">
              <a:solidFill>
                <a:schemeClr val="tx1">
                  <a:lumMod val="95000"/>
                  <a:lumOff val="5000"/>
                </a:schemeClr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ctr"/>
            <a:r>
              <a:rPr lang="en-US" altLang="zh-CN" sz="1200" b="1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Forms</a:t>
            </a:r>
            <a:endParaRPr lang="en-US" altLang="zh-CN" sz="1200" b="1">
              <a:solidFill>
                <a:schemeClr val="tx1">
                  <a:lumMod val="95000"/>
                  <a:lumOff val="5000"/>
                </a:schemeClr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85570" y="2047240"/>
            <a:ext cx="2024380" cy="2908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华文细黑" panose="02010600040101010101" charset="-122"/>
                <a:ea typeface="华文细黑" panose="02010600040101010101" charset="-122"/>
              </a:rPr>
              <a:t>XAML</a:t>
            </a:r>
            <a:endParaRPr lang="en-US" altLang="zh-CN" sz="14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386205" y="2483485"/>
            <a:ext cx="903605" cy="2901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华文细黑" panose="02010600040101010101" charset="-122"/>
                <a:ea typeface="华文细黑" panose="02010600040101010101" charset="-122"/>
              </a:rPr>
              <a:t>C/C++</a:t>
            </a:r>
            <a:endParaRPr lang="en-US" altLang="zh-CN" sz="14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473325" y="2483485"/>
            <a:ext cx="936625" cy="2895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华文细黑" panose="02010600040101010101" charset="-122"/>
                <a:ea typeface="华文细黑" panose="02010600040101010101" charset="-122"/>
              </a:rPr>
              <a:t>C#/VB</a:t>
            </a:r>
            <a:endParaRPr lang="en-US" altLang="zh-CN" sz="14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537585" y="2046605"/>
            <a:ext cx="1080135" cy="2914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华文细黑" panose="02010600040101010101" charset="-122"/>
                <a:ea typeface="华文细黑" panose="02010600040101010101" charset="-122"/>
              </a:rPr>
              <a:t>HTML/CSS</a:t>
            </a:r>
            <a:endParaRPr lang="en-US" altLang="zh-CN" sz="14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536950" y="2484120"/>
            <a:ext cx="1078230" cy="2895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华文细黑" panose="02010600040101010101" charset="-122"/>
                <a:ea typeface="华文细黑" panose="02010600040101010101" charset="-122"/>
              </a:rPr>
              <a:t>JavaScript</a:t>
            </a:r>
            <a:endParaRPr lang="en-US" altLang="zh-CN" sz="12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434955" y="2071370"/>
            <a:ext cx="360680" cy="20154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zh-CN" altLang="en-US" sz="1200">
                <a:latin typeface="华文细黑" panose="02010600040101010101" charset="-122"/>
                <a:ea typeface="华文细黑" panose="02010600040101010101" charset="-122"/>
              </a:rPr>
              <a:t>Flutter</a:t>
            </a:r>
            <a:r>
              <a:rPr lang="en-US" altLang="zh-CN" sz="1200">
                <a:latin typeface="华文细黑" panose="02010600040101010101" charset="-122"/>
                <a:ea typeface="华文细黑" panose="02010600040101010101" charset="-122"/>
              </a:rPr>
              <a:t>(Dart )</a:t>
            </a:r>
            <a:endParaRPr lang="en-US" altLang="zh-CN" sz="12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932035" y="2072005"/>
            <a:ext cx="360680" cy="20154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zh-CN" altLang="en-US" sz="12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Electron</a:t>
            </a:r>
            <a:endParaRPr lang="zh-CN" altLang="en-US" sz="120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r>
              <a:rPr lang="en-US" altLang="zh-CN" sz="12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(HTML、CSS 和 JavaScript)</a:t>
            </a:r>
            <a:endParaRPr lang="en-US" altLang="zh-CN" sz="120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460230" y="2071370"/>
            <a:ext cx="360680" cy="20154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QT( C++ 和 QML)</a:t>
            </a:r>
            <a:endParaRPr lang="en-US" altLang="zh-CN" sz="120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358630" y="1819910"/>
            <a:ext cx="1512570" cy="233426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400">
                <a:latin typeface="华文细黑" panose="02010600040101010101" charset="-122"/>
                <a:ea typeface="华文细黑" panose="02010600040101010101" charset="-122"/>
              </a:rPr>
              <a:t>跨平台框架</a:t>
            </a:r>
            <a:endParaRPr lang="zh-CN" altLang="en-US" sz="1400">
              <a:latin typeface="华文细黑" panose="02010600040101010101" charset="-122"/>
              <a:ea typeface="华文细黑" panose="02010600040101010101" charset="-122"/>
            </a:endParaRPr>
          </a:p>
        </p:txBody>
      </p:sp>
      <p:cxnSp>
        <p:nvCxnSpPr>
          <p:cNvPr id="25" name="直接箭头连接符 24"/>
          <p:cNvCxnSpPr>
            <a:stCxn id="38" idx="2"/>
          </p:cNvCxnSpPr>
          <p:nvPr/>
        </p:nvCxnSpPr>
        <p:spPr>
          <a:xfrm flipH="1">
            <a:off x="8119745" y="3700780"/>
            <a:ext cx="1905" cy="6426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0951210" y="1819910"/>
            <a:ext cx="401320" cy="233299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mongolianVert" rtlCol="0" anchor="ctr" anchorCtr="0"/>
          <a:p>
            <a:pPr algn="ctr"/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Native App</a:t>
            </a:r>
            <a:endParaRPr lang="en-US" altLang="zh-CN">
              <a:latin typeface="华文细黑" panose="02010600040101010101" charset="-122"/>
              <a:ea typeface="华文细黑" panose="02010600040101010101" charset="-122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11150600" y="4152900"/>
            <a:ext cx="1270" cy="6375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9358630" y="1557655"/>
            <a:ext cx="1993900" cy="2616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Third party 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APP</a:t>
            </a:r>
            <a:endParaRPr lang="en-US" altLang="zh-CN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593330" y="3675380"/>
            <a:ext cx="18669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NET可</a:t>
            </a:r>
            <a:r>
              <a:rPr lang="zh-CN" altLang="en-US" sz="10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看作对Win32的封装，牺牲少量运行效率换取更好的程序容错性、更好的开发效率</a:t>
            </a:r>
            <a:endParaRPr lang="zh-CN" altLang="en-US" sz="100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417435" y="4382135"/>
            <a:ext cx="1125855" cy="29591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user32.dll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036945" y="4382135"/>
            <a:ext cx="1148080" cy="295910"/>
          </a:xfrm>
          <a:prstGeom prst="rect">
            <a:avLst/>
          </a:prstGeom>
          <a:ln>
            <a:solidFill>
              <a:srgbClr val="002FA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kernel32.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dll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460865" y="4382135"/>
            <a:ext cx="1309370" cy="29591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gdi32.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dll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543290" y="4382135"/>
            <a:ext cx="493395" cy="29591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84725" y="4382135"/>
            <a:ext cx="1136650" cy="29591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mshtml.dll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>
            <a:stCxn id="36" idx="2"/>
            <a:endCxn id="26" idx="0"/>
          </p:cNvCxnSpPr>
          <p:nvPr/>
        </p:nvCxnSpPr>
        <p:spPr>
          <a:xfrm>
            <a:off x="5348605" y="3724275"/>
            <a:ext cx="4445" cy="6578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2263140" y="3856990"/>
            <a:ext cx="3175" cy="9378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004685" y="2930525"/>
            <a:ext cx="649605" cy="3365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charset="-122"/>
                <a:ea typeface="华文细黑" panose="02010600040101010101" charset="-122"/>
              </a:rPr>
              <a:t>ASP</a:t>
            </a:r>
            <a:endParaRPr lang="en-US" altLang="zh-CN" sz="1400" b="1">
              <a:solidFill>
                <a:schemeClr val="tx1">
                  <a:lumMod val="95000"/>
                  <a:lumOff val="5000"/>
                </a:schemeClr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889750" y="4201795"/>
            <a:ext cx="3175" cy="2273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313180" y="5409565"/>
            <a:ext cx="2324100" cy="7315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Widows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子系统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Win32k.sys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825875" y="5409565"/>
            <a:ext cx="7460615" cy="35814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执行体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ntoskrnl.exe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825875" y="5782945"/>
            <a:ext cx="7460615" cy="35814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内核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驱动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HAL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应用迁移</a:t>
            </a:r>
            <a:r>
              <a:rPr kumimoji="1"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：</a:t>
            </a:r>
            <a:r>
              <a:rPr kumimoji="1"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方法</a:t>
            </a:r>
            <a:r>
              <a:rPr kumimoji="1"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与</a:t>
            </a:r>
            <a:r>
              <a:rPr kumimoji="1"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形式</a:t>
            </a:r>
            <a:endParaRPr kumimoji="1"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l">
              <a:buClrTx/>
              <a:buSzTx/>
            </a:pPr>
            <a:endParaRPr lang="zh-CN" altLang="en-US" sz="1600"/>
          </a:p>
        </p:txBody>
      </p:sp>
      <p:sp>
        <p:nvSpPr>
          <p:cNvPr id="69" name="流程图: 决策 68"/>
          <p:cNvSpPr/>
          <p:nvPr/>
        </p:nvSpPr>
        <p:spPr>
          <a:xfrm>
            <a:off x="511175" y="3122295"/>
            <a:ext cx="2025015" cy="88392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源码</a:t>
            </a:r>
            <a:endParaRPr lang="zh-CN" altLang="en-US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获取</a:t>
            </a:r>
            <a:endParaRPr lang="zh-CN" altLang="en-US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821815" y="4291330"/>
            <a:ext cx="1608455" cy="591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二进制迁移</a:t>
            </a:r>
            <a:endParaRPr lang="zh-CN" altLang="en-US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cxnSp>
        <p:nvCxnSpPr>
          <p:cNvPr id="73" name="肘形连接符 72"/>
          <p:cNvCxnSpPr>
            <a:stCxn id="69" idx="2"/>
            <a:endCxn id="72" idx="1"/>
          </p:cNvCxnSpPr>
          <p:nvPr/>
        </p:nvCxnSpPr>
        <p:spPr>
          <a:xfrm rot="5400000" flipV="1">
            <a:off x="1382395" y="4147820"/>
            <a:ext cx="581025" cy="2978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endCxn id="76" idx="1"/>
          </p:cNvCxnSpPr>
          <p:nvPr/>
        </p:nvCxnSpPr>
        <p:spPr>
          <a:xfrm rot="16200000">
            <a:off x="1235710" y="2613660"/>
            <a:ext cx="873760" cy="2978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821815" y="2030095"/>
            <a:ext cx="1608455" cy="5911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源码迁移</a:t>
            </a:r>
            <a:endParaRPr lang="zh-CN" altLang="en-US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77" name="流程图: 决策 76"/>
          <p:cNvSpPr/>
          <p:nvPr/>
        </p:nvSpPr>
        <p:spPr>
          <a:xfrm>
            <a:off x="3647440" y="1846580"/>
            <a:ext cx="2025015" cy="931545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源码</a:t>
            </a:r>
            <a:endParaRPr lang="zh-CN" altLang="en-US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类型</a:t>
            </a:r>
            <a:endParaRPr lang="zh-CN" altLang="en-US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214620" y="1402080"/>
            <a:ext cx="1608455" cy="5911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编译型</a:t>
            </a:r>
            <a:endParaRPr lang="zh-CN" altLang="en-US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214620" y="2606675"/>
            <a:ext cx="1608455" cy="5911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解释型</a:t>
            </a:r>
            <a:endParaRPr lang="zh-CN" altLang="en-US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cxnSp>
        <p:nvCxnSpPr>
          <p:cNvPr id="80" name="肘形连接符 79"/>
          <p:cNvCxnSpPr>
            <a:stCxn id="77" idx="0"/>
            <a:endCxn id="78" idx="1"/>
          </p:cNvCxnSpPr>
          <p:nvPr/>
        </p:nvCxnSpPr>
        <p:spPr>
          <a:xfrm rot="16200000">
            <a:off x="4863148" y="1495108"/>
            <a:ext cx="148590" cy="5543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77" idx="2"/>
            <a:endCxn id="79" idx="1"/>
          </p:cNvCxnSpPr>
          <p:nvPr/>
        </p:nvCxnSpPr>
        <p:spPr>
          <a:xfrm rot="5400000" flipV="1">
            <a:off x="4875213" y="2563178"/>
            <a:ext cx="124460" cy="5543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6" idx="3"/>
            <a:endCxn id="77" idx="1"/>
          </p:cNvCxnSpPr>
          <p:nvPr/>
        </p:nvCxnSpPr>
        <p:spPr>
          <a:xfrm flipV="1">
            <a:off x="3430270" y="2312670"/>
            <a:ext cx="217170" cy="13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5" name="流程图: 决策 84"/>
          <p:cNvSpPr/>
          <p:nvPr/>
        </p:nvSpPr>
        <p:spPr>
          <a:xfrm>
            <a:off x="3647440" y="4112260"/>
            <a:ext cx="2025015" cy="931545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跨架构</a:t>
            </a:r>
            <a:endParaRPr lang="zh-CN" altLang="en-US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214620" y="3435350"/>
            <a:ext cx="1608455" cy="591185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接口</a:t>
            </a:r>
            <a:r>
              <a:rPr lang="en-US" altLang="zh-CN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库解释</a:t>
            </a:r>
            <a:endParaRPr lang="zh-CN" altLang="en-US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214620" y="5235575"/>
            <a:ext cx="1608455" cy="591185"/>
          </a:xfrm>
          <a:prstGeom prst="rect">
            <a:avLst/>
          </a:prstGeom>
          <a:solidFill>
            <a:schemeClr val="accent5">
              <a:lumMod val="75000"/>
              <a:alpha val="9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指令翻译</a:t>
            </a:r>
            <a:endParaRPr lang="zh-CN" altLang="en-US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cxnSp>
        <p:nvCxnSpPr>
          <p:cNvPr id="88" name="肘形连接符 87"/>
          <p:cNvCxnSpPr>
            <a:stCxn id="85" idx="0"/>
            <a:endCxn id="86" idx="1"/>
          </p:cNvCxnSpPr>
          <p:nvPr/>
        </p:nvCxnSpPr>
        <p:spPr>
          <a:xfrm rot="16200000">
            <a:off x="4746943" y="3644583"/>
            <a:ext cx="381000" cy="5543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85" idx="2"/>
            <a:endCxn id="87" idx="1"/>
          </p:cNvCxnSpPr>
          <p:nvPr/>
        </p:nvCxnSpPr>
        <p:spPr>
          <a:xfrm rot="5400000" flipV="1">
            <a:off x="4693603" y="5010468"/>
            <a:ext cx="487680" cy="5543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72" idx="3"/>
            <a:endCxn id="85" idx="1"/>
          </p:cNvCxnSpPr>
          <p:nvPr/>
        </p:nvCxnSpPr>
        <p:spPr>
          <a:xfrm flipV="1">
            <a:off x="3430270" y="4578350"/>
            <a:ext cx="217170" cy="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6" name="流程图: 决策 105"/>
          <p:cNvSpPr/>
          <p:nvPr/>
        </p:nvSpPr>
        <p:spPr>
          <a:xfrm>
            <a:off x="7080250" y="3276600"/>
            <a:ext cx="2025015" cy="88392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符合</a:t>
            </a:r>
            <a:endParaRPr lang="en-US" altLang="zh-CN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CLS</a:t>
            </a:r>
            <a:endParaRPr lang="en-US" altLang="zh-CN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085580" y="2804795"/>
            <a:ext cx="1608455" cy="591185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MONO</a:t>
            </a:r>
            <a:endParaRPr lang="en-US" altLang="zh-CN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085580" y="3996055"/>
            <a:ext cx="1608455" cy="591185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WINE</a:t>
            </a:r>
            <a:endParaRPr lang="en-US" altLang="zh-CN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cxnSp>
        <p:nvCxnSpPr>
          <p:cNvPr id="111" name="肘形连接符 110"/>
          <p:cNvCxnSpPr>
            <a:stCxn id="106" idx="0"/>
            <a:endCxn id="109" idx="1"/>
          </p:cNvCxnSpPr>
          <p:nvPr/>
        </p:nvCxnSpPr>
        <p:spPr>
          <a:xfrm rot="16200000">
            <a:off x="8501380" y="2692400"/>
            <a:ext cx="175895" cy="99250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2" name="肘形连接符 111"/>
          <p:cNvCxnSpPr>
            <a:stCxn id="106" idx="2"/>
            <a:endCxn id="110" idx="1"/>
          </p:cNvCxnSpPr>
          <p:nvPr/>
        </p:nvCxnSpPr>
        <p:spPr>
          <a:xfrm rot="5400000" flipV="1">
            <a:off x="8523605" y="3729990"/>
            <a:ext cx="131445" cy="99250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3" name="流程图: 决策 112"/>
          <p:cNvSpPr/>
          <p:nvPr/>
        </p:nvSpPr>
        <p:spPr>
          <a:xfrm>
            <a:off x="7060565" y="5090160"/>
            <a:ext cx="2025015" cy="88392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限制</a:t>
            </a:r>
            <a:endParaRPr lang="zh-CN" altLang="en-US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条件</a:t>
            </a:r>
            <a:endParaRPr lang="zh-CN" altLang="en-US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9085580" y="4694555"/>
            <a:ext cx="1608455" cy="591185"/>
          </a:xfrm>
          <a:prstGeom prst="rect">
            <a:avLst/>
          </a:prstGeom>
          <a:solidFill>
            <a:schemeClr val="accent5">
              <a:lumMod val="75000"/>
              <a:alpha val="9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qemu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-kvm</a:t>
            </a:r>
            <a:endParaRPr lang="en-US" altLang="zh-CN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(windows)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085580" y="5774690"/>
            <a:ext cx="1608455" cy="591185"/>
          </a:xfrm>
          <a:prstGeom prst="rect">
            <a:avLst/>
          </a:prstGeom>
          <a:solidFill>
            <a:schemeClr val="accent5">
              <a:lumMod val="75000"/>
              <a:alpha val="9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BOX/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Exagear</a:t>
            </a:r>
            <a:endParaRPr lang="en-US" altLang="zh-CN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cxnSp>
        <p:nvCxnSpPr>
          <p:cNvPr id="117" name="肘形连接符 116"/>
          <p:cNvCxnSpPr>
            <a:stCxn id="113" idx="0"/>
            <a:endCxn id="114" idx="1"/>
          </p:cNvCxnSpPr>
          <p:nvPr/>
        </p:nvCxnSpPr>
        <p:spPr>
          <a:xfrm rot="16200000">
            <a:off x="8529638" y="4534218"/>
            <a:ext cx="99695" cy="101219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8" name="肘形连接符 117"/>
          <p:cNvCxnSpPr>
            <a:stCxn id="113" idx="2"/>
            <a:endCxn id="115" idx="1"/>
          </p:cNvCxnSpPr>
          <p:nvPr/>
        </p:nvCxnSpPr>
        <p:spPr>
          <a:xfrm rot="5400000" flipV="1">
            <a:off x="8531225" y="5516245"/>
            <a:ext cx="96520" cy="101219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86" idx="3"/>
            <a:endCxn id="106" idx="1"/>
          </p:cNvCxnSpPr>
          <p:nvPr/>
        </p:nvCxnSpPr>
        <p:spPr>
          <a:xfrm flipV="1">
            <a:off x="6823075" y="3718560"/>
            <a:ext cx="257175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87" idx="3"/>
            <a:endCxn id="113" idx="1"/>
          </p:cNvCxnSpPr>
          <p:nvPr/>
        </p:nvCxnSpPr>
        <p:spPr>
          <a:xfrm>
            <a:off x="6823075" y="5531485"/>
            <a:ext cx="237490" cy="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11320145" y="1910080"/>
            <a:ext cx="0" cy="41433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10977880" y="1541780"/>
            <a:ext cx="765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代价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10977880" y="6053455"/>
            <a:ext cx="765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圆角矩形标注 123"/>
          <p:cNvSpPr/>
          <p:nvPr/>
        </p:nvSpPr>
        <p:spPr>
          <a:xfrm>
            <a:off x="5718810" y="4389755"/>
            <a:ext cx="2217420" cy="623570"/>
          </a:xfrm>
          <a:prstGeom prst="wedgeRoundRectCallout">
            <a:avLst>
              <a:gd name="adj1" fmla="val 36941"/>
              <a:gd name="adj2" fmla="val 76907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性能或画质要求？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外设无法平滑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迁移？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……</a:t>
            </a:r>
            <a:endParaRPr lang="en-US" altLang="zh-CN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5" name="爆炸形 2 124"/>
          <p:cNvSpPr/>
          <p:nvPr/>
        </p:nvSpPr>
        <p:spPr>
          <a:xfrm rot="20880000">
            <a:off x="1583690" y="5057140"/>
            <a:ext cx="2099945" cy="786765"/>
          </a:xfrm>
          <a:prstGeom prst="irregularSeal2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过渡性</a:t>
            </a:r>
            <a:endParaRPr lang="zh-CN" altLang="en-US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方案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Mono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的原理：</a:t>
            </a:r>
            <a:endParaRPr kumimoji="1"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l">
              <a:buClrTx/>
              <a:buSzTx/>
            </a:pPr>
            <a:r>
              <a:rPr lang="en-US" altLang="zh-CN" sz="16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wine</a:t>
            </a:r>
            <a:r>
              <a:rPr lang="zh-CN" altLang="en-US" sz="16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原理和机制参见</a:t>
            </a:r>
            <a:r>
              <a:rPr lang="en-US" altLang="zh-CN" sz="16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opeEuler Summit 2023</a:t>
            </a:r>
            <a:endParaRPr lang="en-US" altLang="zh-CN" sz="160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7215" y="4609465"/>
            <a:ext cx="7028180" cy="130937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600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公共语言运行时（Common Language Runtime，CLR）</a:t>
            </a:r>
            <a:endParaRPr lang="zh-CN" altLang="en-US" sz="16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endParaRPr lang="zh-CN" altLang="en-US" sz="16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endParaRPr lang="zh-CN" altLang="en-US" sz="12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7215" y="3829685"/>
            <a:ext cx="7028180" cy="697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600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基础类库（Base Class Library，BCL）</a:t>
            </a:r>
            <a:endParaRPr lang="zh-CN" altLang="en-US" sz="16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7215" y="5951855"/>
            <a:ext cx="7028180" cy="539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600" b="1">
                <a:latin typeface="华文细黑" panose="02010600040101010101" charset="-122"/>
                <a:ea typeface="华文细黑" panose="02010600040101010101" charset="-122"/>
              </a:rPr>
              <a:t>操作</a:t>
            </a:r>
            <a:r>
              <a:rPr lang="zh-CN" altLang="en-US" sz="1600" b="1">
                <a:latin typeface="华文细黑" panose="02010600040101010101" charset="-122"/>
                <a:ea typeface="华文细黑" panose="02010600040101010101" charset="-122"/>
              </a:rPr>
              <a:t>系统</a:t>
            </a:r>
            <a:endParaRPr lang="zh-CN" altLang="en-US" sz="1600" b="1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7215" y="1386840"/>
            <a:ext cx="7028180" cy="952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algn="ctr"/>
            <a:endParaRPr lang="zh-CN" altLang="en-US" sz="14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algn="ctr"/>
            <a:endParaRPr lang="zh-CN" altLang="en-US" sz="14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algn="ctr"/>
            <a:endParaRPr lang="zh-CN" altLang="en-US" sz="14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algn="ctr"/>
            <a:r>
              <a:rPr lang="zh-CN" altLang="en-US" sz="1400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https://www.mono-project.com/docs/about-mono/languages/</a:t>
            </a:r>
            <a:endParaRPr lang="zh-CN" altLang="en-US" sz="14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endParaRPr lang="zh-CN" altLang="en-US" sz="14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7215" y="2393315"/>
            <a:ext cx="7028180" cy="384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公共语言规范(Common Language Specification，</a:t>
            </a:r>
            <a:r>
              <a:rPr lang="zh-CN" altLang="en-US" sz="1400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CLS</a:t>
            </a:r>
            <a:r>
              <a:rPr lang="zh-CN" altLang="en-US" sz="1400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endParaRPr lang="zh-CN" altLang="en-US" sz="14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7215" y="2830195"/>
            <a:ext cx="7028180" cy="879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t" anchorCtr="0"/>
          <a:p>
            <a:pPr algn="ctr"/>
            <a:r>
              <a:rPr lang="zh-CN" altLang="en-US" sz="1600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应用程序框架组件（</a:t>
            </a:r>
            <a:r>
              <a:rPr lang="en-US" altLang="zh-CN" sz="1600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Application Foundation</a:t>
            </a:r>
            <a:r>
              <a:rPr lang="zh-CN" altLang="en-US" sz="1600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）</a:t>
            </a:r>
            <a:endParaRPr lang="en-US" altLang="zh-CN" sz="16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91540" y="6210935"/>
            <a:ext cx="15227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华文细黑" panose="02010600040101010101" charset="-122"/>
                <a:ea typeface="华文细黑" panose="02010600040101010101" charset="-122"/>
              </a:rPr>
              <a:t>Windows</a:t>
            </a:r>
            <a:endParaRPr lang="en-US" altLang="zh-CN" sz="16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98725" y="6210935"/>
            <a:ext cx="15227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华文细黑" panose="02010600040101010101" charset="-122"/>
                <a:ea typeface="华文细黑" panose="02010600040101010101" charset="-122"/>
              </a:rPr>
              <a:t>Linux</a:t>
            </a:r>
            <a:endParaRPr lang="en-US" altLang="zh-CN" sz="16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105910" y="6210935"/>
            <a:ext cx="15227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华文细黑" panose="02010600040101010101" charset="-122"/>
                <a:ea typeface="华文细黑" panose="02010600040101010101" charset="-122"/>
              </a:rPr>
              <a:t>MacOS</a:t>
            </a:r>
            <a:endParaRPr lang="en-US" altLang="zh-CN" sz="16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713095" y="6210935"/>
            <a:ext cx="15227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华文细黑" panose="02010600040101010101" charset="-122"/>
                <a:ea typeface="华文细黑" panose="02010600040101010101" charset="-122"/>
              </a:rPr>
              <a:t>Android/iOS</a:t>
            </a:r>
            <a:endParaRPr lang="en-US" altLang="zh-CN" sz="16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52475" y="3388995"/>
            <a:ext cx="2157730" cy="308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</a:rPr>
              <a:t>WinForms-&gt;GTK</a:t>
            </a:r>
            <a:endParaRPr lang="en-US" altLang="zh-CN" sz="1600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41040" y="3388995"/>
            <a:ext cx="1858645" cy="320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>
                <a:latin typeface="华文细黑" panose="02010600040101010101" charset="-122"/>
                <a:ea typeface="华文细黑" panose="02010600040101010101" charset="-122"/>
              </a:rPr>
              <a:t>ASP.NET</a:t>
            </a:r>
            <a:endParaRPr lang="en-US" altLang="zh-CN" sz="16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629275" y="3388995"/>
            <a:ext cx="1835150" cy="308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>
                <a:latin typeface="华文细黑" panose="02010600040101010101" charset="-122"/>
                <a:ea typeface="华文细黑" panose="02010600040101010101" charset="-122"/>
              </a:rPr>
              <a:t>ADO.NET</a:t>
            </a:r>
            <a:endParaRPr lang="en-US" altLang="zh-CN" sz="16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52475" y="3080385"/>
            <a:ext cx="2112010" cy="3086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1100">
                <a:latin typeface="华文细黑" panose="02010600040101010101" charset="-122"/>
                <a:ea typeface="华文细黑" panose="02010600040101010101" charset="-122"/>
              </a:rPr>
              <a:t>Windows Presentation Foundation</a:t>
            </a:r>
            <a:endParaRPr lang="en-US" altLang="zh-CN" sz="11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994025" y="3080385"/>
            <a:ext cx="2316480" cy="3086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1100">
                <a:latin typeface="华文细黑" panose="02010600040101010101" charset="-122"/>
                <a:ea typeface="华文细黑" panose="02010600040101010101" charset="-122"/>
              </a:rPr>
              <a:t>Windows Communication Foundation</a:t>
            </a:r>
            <a:endParaRPr lang="en-US" altLang="zh-CN" sz="11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513070" y="3108325"/>
            <a:ext cx="2008505" cy="28067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1100">
                <a:latin typeface="华文细黑" panose="02010600040101010101" charset="-122"/>
                <a:ea typeface="华文细黑" panose="02010600040101010101" charset="-122"/>
              </a:rPr>
              <a:t>Windows Workflow Foundation</a:t>
            </a:r>
            <a:endParaRPr lang="en-US" altLang="zh-CN" sz="11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96595" y="4157980"/>
            <a:ext cx="1522730" cy="308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>
                <a:latin typeface="华文细黑" panose="02010600040101010101" charset="-122"/>
                <a:ea typeface="华文细黑" panose="02010600040101010101" charset="-122"/>
              </a:rPr>
              <a:t>Namespaces</a:t>
            </a:r>
            <a:endParaRPr lang="en-US" altLang="zh-CN" sz="16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200910" y="4173220"/>
            <a:ext cx="607695" cy="293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>
                <a:latin typeface="华文细黑" panose="02010600040101010101" charset="-122"/>
                <a:ea typeface="华文细黑" panose="02010600040101010101" charset="-122"/>
              </a:rPr>
              <a:t>IO</a:t>
            </a:r>
            <a:endParaRPr lang="en-US" altLang="zh-CN" sz="16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573145" y="4157980"/>
            <a:ext cx="1278255" cy="308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>
                <a:latin typeface="华文细黑" panose="02010600040101010101" charset="-122"/>
                <a:ea typeface="华文细黑" panose="02010600040101010101" charset="-122"/>
              </a:rPr>
              <a:t>Collections</a:t>
            </a:r>
            <a:endParaRPr lang="en-US" altLang="zh-CN" sz="16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907915" y="4157980"/>
            <a:ext cx="1378585" cy="308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>
                <a:latin typeface="华文细黑" panose="02010600040101010101" charset="-122"/>
                <a:ea typeface="华文细黑" panose="02010600040101010101" charset="-122"/>
              </a:rPr>
              <a:t>Reflection</a:t>
            </a:r>
            <a:endParaRPr lang="en-US" altLang="zh-CN" sz="16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017895" y="4157980"/>
            <a:ext cx="1522730" cy="308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>
                <a:latin typeface="华文细黑" panose="02010600040101010101" charset="-122"/>
                <a:ea typeface="华文细黑" panose="02010600040101010101" charset="-122"/>
              </a:rPr>
              <a:t>Threading</a:t>
            </a:r>
            <a:endParaRPr lang="en-US" altLang="zh-CN" sz="16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808605" y="4145280"/>
            <a:ext cx="716915" cy="321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>
                <a:latin typeface="华文细黑" panose="02010600040101010101" charset="-122"/>
                <a:ea typeface="华文细黑" panose="02010600040101010101" charset="-122"/>
              </a:rPr>
              <a:t>Math</a:t>
            </a:r>
            <a:endParaRPr lang="en-US" altLang="zh-CN" sz="16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96595" y="5050155"/>
            <a:ext cx="1134745" cy="558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>
                <a:latin typeface="华文细黑" panose="02010600040101010101" charset="-122"/>
                <a:ea typeface="华文细黑" panose="02010600040101010101" charset="-122"/>
              </a:rPr>
              <a:t>Class</a:t>
            </a:r>
            <a:endParaRPr lang="en-US" altLang="zh-CN" sz="1600">
              <a:latin typeface="华文细黑" panose="02010600040101010101" charset="-122"/>
              <a:ea typeface="华文细黑" panose="02010600040101010101" charset="-122"/>
            </a:endParaRPr>
          </a:p>
          <a:p>
            <a:pPr algn="ctr"/>
            <a:r>
              <a:rPr lang="en-US" altLang="zh-CN" sz="1600">
                <a:latin typeface="华文细黑" panose="02010600040101010101" charset="-122"/>
                <a:ea typeface="华文细黑" panose="02010600040101010101" charset="-122"/>
              </a:rPr>
              <a:t>Loader</a:t>
            </a:r>
            <a:endParaRPr lang="en-US" altLang="zh-CN" sz="16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831340" y="5050155"/>
            <a:ext cx="1337945" cy="558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>
                <a:latin typeface="华文细黑" panose="02010600040101010101" charset="-122"/>
                <a:ea typeface="华文细黑" panose="02010600040101010101" charset="-122"/>
              </a:rPr>
              <a:t>Just-In-Time</a:t>
            </a:r>
            <a:endParaRPr lang="en-US" altLang="zh-CN" sz="1600">
              <a:latin typeface="华文细黑" panose="02010600040101010101" charset="-122"/>
              <a:ea typeface="华文细黑" panose="02010600040101010101" charset="-122"/>
            </a:endParaRPr>
          </a:p>
          <a:p>
            <a:pPr algn="ctr"/>
            <a:r>
              <a:rPr lang="en-US" altLang="zh-CN" sz="1600">
                <a:latin typeface="华文细黑" panose="02010600040101010101" charset="-122"/>
                <a:ea typeface="华文细黑" panose="02010600040101010101" charset="-122"/>
              </a:rPr>
              <a:t>JIT</a:t>
            </a:r>
            <a:endParaRPr lang="en-US" altLang="zh-CN" sz="16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347085" y="5050155"/>
            <a:ext cx="1122045" cy="558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>
                <a:latin typeface="华文细黑" panose="02010600040101010101" charset="-122"/>
                <a:ea typeface="华文细黑" panose="02010600040101010101" charset="-122"/>
              </a:rPr>
              <a:t>Garbage Collector</a:t>
            </a:r>
            <a:endParaRPr lang="en-US" altLang="zh-CN" sz="16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469130" y="5050155"/>
            <a:ext cx="1251585" cy="558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>
                <a:latin typeface="华文细黑" panose="02010600040101010101" charset="-122"/>
                <a:ea typeface="华文细黑" panose="02010600040101010101" charset="-122"/>
              </a:rPr>
              <a:t>Exception</a:t>
            </a:r>
            <a:endParaRPr lang="en-US" altLang="zh-CN" sz="1600">
              <a:latin typeface="华文细黑" panose="02010600040101010101" charset="-122"/>
              <a:ea typeface="华文细黑" panose="02010600040101010101" charset="-122"/>
            </a:endParaRPr>
          </a:p>
          <a:p>
            <a:pPr algn="ctr"/>
            <a:r>
              <a:rPr lang="en-US" altLang="zh-CN" sz="1600">
                <a:latin typeface="华文细黑" panose="02010600040101010101" charset="-122"/>
                <a:ea typeface="华文细黑" panose="02010600040101010101" charset="-122"/>
              </a:rPr>
              <a:t>Handing</a:t>
            </a:r>
            <a:endParaRPr lang="en-US" altLang="zh-CN" sz="16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91540" y="5593080"/>
            <a:ext cx="6572885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>
                <a:latin typeface="华文细黑" panose="02010600040101010101" charset="-122"/>
                <a:ea typeface="华文细黑" panose="02010600040101010101" charset="-122"/>
              </a:rPr>
              <a:t>Code Access Security</a:t>
            </a:r>
            <a:endParaRPr lang="en-US" altLang="zh-CN" sz="16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854700" y="5050155"/>
            <a:ext cx="1739265" cy="558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>
                <a:latin typeface="华文细黑" panose="02010600040101010101" charset="-122"/>
                <a:ea typeface="华文细黑" panose="02010600040101010101" charset="-122"/>
              </a:rPr>
              <a:t>Thread</a:t>
            </a:r>
            <a:endParaRPr lang="en-US" altLang="zh-CN" sz="1600">
              <a:latin typeface="华文细黑" panose="02010600040101010101" charset="-122"/>
              <a:ea typeface="华文细黑" panose="02010600040101010101" charset="-122"/>
            </a:endParaRPr>
          </a:p>
          <a:p>
            <a:pPr algn="ctr"/>
            <a:r>
              <a:rPr lang="en-US" altLang="zh-CN" sz="1600">
                <a:latin typeface="华文细黑" panose="02010600040101010101" charset="-122"/>
                <a:ea typeface="华文细黑" panose="02010600040101010101" charset="-122"/>
              </a:rPr>
              <a:t>Management</a:t>
            </a:r>
            <a:endParaRPr lang="en-US" altLang="zh-CN" sz="16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84225" y="1532255"/>
            <a:ext cx="822325" cy="534035"/>
          </a:xfrm>
          <a:prstGeom prst="rect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华文细黑" panose="02010600040101010101" charset="-122"/>
                <a:ea typeface="华文细黑" panose="02010600040101010101" charset="-122"/>
              </a:rPr>
              <a:t>C#</a:t>
            </a:r>
            <a:endParaRPr lang="en-US" altLang="zh-CN" sz="16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733550" y="1532255"/>
            <a:ext cx="822325" cy="534035"/>
          </a:xfrm>
          <a:prstGeom prst="rect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华文细黑" panose="02010600040101010101" charset="-122"/>
                <a:ea typeface="华文细黑" panose="02010600040101010101" charset="-122"/>
              </a:rPr>
              <a:t>F#</a:t>
            </a:r>
            <a:endParaRPr lang="en-US" altLang="zh-CN" sz="16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682875" y="1532255"/>
            <a:ext cx="822325" cy="534035"/>
          </a:xfrm>
          <a:prstGeom prst="rect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华文细黑" panose="02010600040101010101" charset="-122"/>
                <a:ea typeface="华文细黑" panose="02010600040101010101" charset="-122"/>
              </a:rPr>
              <a:t>JAVA</a:t>
            </a:r>
            <a:endParaRPr lang="en-US" altLang="zh-CN" sz="16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632200" y="1532255"/>
            <a:ext cx="822325" cy="534035"/>
          </a:xfrm>
          <a:prstGeom prst="rect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华文细黑" panose="02010600040101010101" charset="-122"/>
                <a:ea typeface="华文细黑" panose="02010600040101010101" charset="-122"/>
              </a:rPr>
              <a:t>VB</a:t>
            </a:r>
            <a:endParaRPr lang="en-US" altLang="zh-CN" sz="16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581525" y="1532255"/>
            <a:ext cx="822325" cy="534035"/>
          </a:xfrm>
          <a:prstGeom prst="rect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华文细黑" panose="02010600040101010101" charset="-122"/>
                <a:ea typeface="华文细黑" panose="02010600040101010101" charset="-122"/>
              </a:rPr>
              <a:t>PYTHON</a:t>
            </a:r>
            <a:endParaRPr lang="en-US" altLang="zh-CN" sz="12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30850" y="1532255"/>
            <a:ext cx="822325" cy="534035"/>
          </a:xfrm>
          <a:prstGeom prst="rect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华文细黑" panose="02010600040101010101" charset="-122"/>
                <a:ea typeface="华文细黑" panose="02010600040101010101" charset="-122"/>
              </a:rPr>
              <a:t>JAVASCRIPT</a:t>
            </a:r>
            <a:endParaRPr lang="en-US" altLang="zh-CN" sz="14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480175" y="1532255"/>
            <a:ext cx="822325" cy="534035"/>
          </a:xfrm>
          <a:prstGeom prst="rect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华文细黑" panose="02010600040101010101" charset="-122"/>
                <a:ea typeface="华文细黑" panose="02010600040101010101" charset="-122"/>
              </a:rPr>
              <a:t>JAVASCRIPT</a:t>
            </a:r>
            <a:endParaRPr lang="en-US" altLang="zh-CN" sz="140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54" name="右弧形箭头 53"/>
          <p:cNvSpPr/>
          <p:nvPr/>
        </p:nvSpPr>
        <p:spPr>
          <a:xfrm>
            <a:off x="7934960" y="1689100"/>
            <a:ext cx="649605" cy="2314575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右弧形箭头 54"/>
          <p:cNvSpPr/>
          <p:nvPr/>
        </p:nvSpPr>
        <p:spPr>
          <a:xfrm>
            <a:off x="7934960" y="4662805"/>
            <a:ext cx="649605" cy="1782445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934960" y="2281555"/>
            <a:ext cx="2521585" cy="83693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将编程语言（C#）编译为符合ECMA CIL标准byte code；</a:t>
            </a:r>
            <a:endParaRPr lang="zh-CN" altLang="en-US" sz="140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934960" y="5073650"/>
            <a:ext cx="2521585" cy="83693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即时编译（</a:t>
            </a:r>
            <a:r>
              <a:rPr lang="en-US" altLang="zh-CN" sz="14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JIT</a:t>
            </a:r>
            <a:r>
              <a:rPr lang="zh-CN" altLang="en-US" sz="14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）</a:t>
            </a:r>
            <a:r>
              <a:rPr lang="zh-CN" altLang="en-US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：将中间语言（</a:t>
            </a:r>
            <a:r>
              <a:rPr lang="en-US" altLang="zh-CN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IL</a:t>
            </a:r>
            <a:r>
              <a:rPr lang="zh-CN" altLang="en-US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）转为对应平台的原生码（</a:t>
            </a:r>
            <a:r>
              <a:rPr lang="en-US" altLang="zh-CN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Native code</a:t>
            </a:r>
            <a:r>
              <a:rPr lang="zh-CN" altLang="en-US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）</a:t>
            </a:r>
            <a:r>
              <a:rPr lang="en-US" altLang="zh-CN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;</a:t>
            </a:r>
            <a:r>
              <a:rPr lang="zh-CN" altLang="en-US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原生码映射到虚拟内存执行时</a:t>
            </a:r>
            <a:endParaRPr lang="zh-CN" altLang="en-US" sz="140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58" name="右弧形箭头 57"/>
          <p:cNvSpPr/>
          <p:nvPr/>
        </p:nvSpPr>
        <p:spPr>
          <a:xfrm>
            <a:off x="10342245" y="1689100"/>
            <a:ext cx="649605" cy="4756150"/>
          </a:xfrm>
          <a:prstGeom prst="curvedLef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230995" y="3415030"/>
            <a:ext cx="2521585" cy="138874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提前编译（</a:t>
            </a:r>
            <a:r>
              <a:rPr lang="en-US" altLang="zh-CN" sz="14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AOT</a:t>
            </a:r>
            <a:r>
              <a:rPr lang="zh-CN" altLang="en-US" sz="14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）</a:t>
            </a:r>
            <a:r>
              <a:rPr lang="zh-CN" altLang="en-US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：程序运行之前将</a:t>
            </a:r>
            <a:r>
              <a:rPr lang="en-US" altLang="zh-CN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exe</a:t>
            </a:r>
            <a:r>
              <a:rPr lang="zh-CN" altLang="en-US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或者</a:t>
            </a:r>
            <a:r>
              <a:rPr lang="en-US" altLang="zh-CN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dll</a:t>
            </a:r>
            <a:r>
              <a:rPr lang="zh-CN" altLang="en-US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文件中部分转译为目标平台原生码</a:t>
            </a:r>
            <a:r>
              <a:rPr lang="zh-CN" altLang="en-US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存储；</a:t>
            </a:r>
            <a:endParaRPr lang="zh-CN" altLang="en-US" sz="140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/>
            <a:r>
              <a:rPr lang="zh-CN" altLang="en-US" sz="14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完全静态编译</a:t>
            </a:r>
            <a:r>
              <a:rPr lang="zh-CN" altLang="en-US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（</a:t>
            </a:r>
            <a:r>
              <a:rPr lang="en-US" altLang="zh-CN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FULL-AOT</a:t>
            </a:r>
            <a:r>
              <a:rPr lang="zh-CN" altLang="en-US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）：程序运行之前，所有代码完全编译为目标平台的原生</a:t>
            </a:r>
            <a:r>
              <a:rPr lang="zh-CN" altLang="en-US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码</a:t>
            </a:r>
            <a:endParaRPr lang="zh-CN" altLang="en-US" sz="140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 descr="云计算机电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1520" y="1645285"/>
            <a:ext cx="2438400" cy="2438400"/>
          </a:xfrm>
          <a:prstGeom prst="rect">
            <a:avLst/>
          </a:prstGeom>
        </p:spPr>
      </p:pic>
      <p:pic>
        <p:nvPicPr>
          <p:cNvPr id="34" name="图片 33" descr="台式机笔记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95" y="2675255"/>
            <a:ext cx="4057015" cy="3361690"/>
          </a:xfrm>
          <a:prstGeom prst="rect">
            <a:avLst/>
          </a:prstGeom>
        </p:spPr>
      </p:pic>
      <p:pic>
        <p:nvPicPr>
          <p:cNvPr id="33" name="图片 32" descr="服务器主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270" y="3761105"/>
            <a:ext cx="2122805" cy="25323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常见方案对比</a:t>
            </a:r>
            <a:endParaRPr kumimoji="1"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l">
              <a:buClrTx/>
              <a:buSzTx/>
            </a:pP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1064260" y="4850765"/>
            <a:ext cx="2805430" cy="4502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类</a:t>
            </a:r>
            <a:r>
              <a:rPr lang="en-US" altLang="zh-CN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Linux </a:t>
            </a:r>
            <a:r>
              <a:rPr lang="en-US" altLang="zh-CN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OS</a:t>
            </a:r>
            <a:endParaRPr lang="en-US" altLang="zh-CN" b="1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8955" y="3502660"/>
            <a:ext cx="563245" cy="1252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mongolianVert"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wine</a:t>
            </a:r>
            <a:endParaRPr lang="en-US" altLang="zh-CN" b="1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Mono</a:t>
            </a:r>
            <a:endParaRPr lang="en-US" altLang="zh-CN" b="1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67840" y="2972435"/>
            <a:ext cx="594360" cy="45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Ⅰ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PE</a:t>
            </a:r>
            <a:endParaRPr lang="en-US" altLang="zh-CN" b="1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94550" y="5641340"/>
            <a:ext cx="1943100" cy="394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硬件（旧）</a:t>
            </a:r>
            <a:endParaRPr lang="zh-CN" altLang="en-US" b="1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95185" y="5122545"/>
            <a:ext cx="1316990" cy="394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虚拟化</a:t>
            </a:r>
            <a:endParaRPr lang="zh-CN" altLang="en-US" b="1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95185" y="4083685"/>
            <a:ext cx="1943100" cy="394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PE</a:t>
            </a:r>
            <a:r>
              <a:rPr lang="zh-CN" altLang="en-US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（</a:t>
            </a:r>
            <a:r>
              <a:rPr lang="en-US" altLang="zh-CN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s</a:t>
            </a:r>
            <a:r>
              <a:rPr lang="zh-CN" altLang="en-US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）</a:t>
            </a:r>
            <a:endParaRPr lang="zh-CN" altLang="en-US" b="1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94550" y="4603750"/>
            <a:ext cx="1943100" cy="394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windows</a:t>
            </a:r>
            <a:endParaRPr lang="en-US" altLang="zh-CN" b="1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499600" y="3196590"/>
            <a:ext cx="1943100" cy="45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云设施</a:t>
            </a:r>
            <a:endParaRPr lang="zh-CN" altLang="en-US" b="1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514840" y="2122170"/>
            <a:ext cx="1943100" cy="45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PE</a:t>
            </a:r>
            <a:r>
              <a:rPr lang="zh-CN" altLang="en-US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（</a:t>
            </a:r>
            <a:r>
              <a:rPr lang="en-US" altLang="zh-CN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s</a:t>
            </a:r>
            <a:r>
              <a:rPr lang="zh-CN" altLang="en-US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）</a:t>
            </a:r>
            <a:endParaRPr lang="zh-CN" altLang="en-US" b="1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515475" y="2675255"/>
            <a:ext cx="1943100" cy="45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windows</a:t>
            </a:r>
            <a:endParaRPr lang="en-US" altLang="zh-CN" b="1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64260" y="2972435"/>
            <a:ext cx="594360" cy="45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ELF</a:t>
            </a:r>
            <a:endParaRPr lang="en-US" altLang="zh-CN" b="1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70250" y="2972435"/>
            <a:ext cx="594360" cy="45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Ⅲ</a:t>
            </a:r>
            <a:endParaRPr lang="en-US" altLang="zh-CN" b="1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ctr"/>
            <a:r>
              <a:rPr lang="en-US" altLang="zh-CN" sz="12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rdesk</a:t>
            </a:r>
            <a:endParaRPr lang="en-US" altLang="zh-CN" sz="1200" b="1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cxnSp>
        <p:nvCxnSpPr>
          <p:cNvPr id="22" name="肘形连接符 21"/>
          <p:cNvCxnSpPr>
            <a:stCxn id="21" idx="3"/>
            <a:endCxn id="14" idx="0"/>
          </p:cNvCxnSpPr>
          <p:nvPr/>
        </p:nvCxnSpPr>
        <p:spPr>
          <a:xfrm>
            <a:off x="3864610" y="3197860"/>
            <a:ext cx="4302125" cy="885825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1" idx="0"/>
            <a:endCxn id="18" idx="1"/>
          </p:cNvCxnSpPr>
          <p:nvPr/>
        </p:nvCxnSpPr>
        <p:spPr>
          <a:xfrm rot="16200000">
            <a:off x="6228715" y="-313690"/>
            <a:ext cx="624840" cy="5947410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633085" y="1819275"/>
            <a:ext cx="589915" cy="16414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</a:rPr>
              <a:t>访问控制</a:t>
            </a:r>
            <a:endParaRPr lang="zh-CN" altLang="en-US" b="1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11925" y="1819275"/>
            <a:ext cx="589915" cy="16414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</a:rPr>
              <a:t>远程</a:t>
            </a:r>
            <a:endParaRPr lang="zh-CN" altLang="en-US" b="1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</a:rPr>
              <a:t>协议</a:t>
            </a:r>
            <a:endParaRPr lang="zh-CN" altLang="en-US" b="1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19045" y="2972435"/>
            <a:ext cx="594360" cy="45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Ⅱ</a:t>
            </a:r>
            <a:endParaRPr lang="en-US" altLang="zh-CN" b="1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ctr"/>
            <a:r>
              <a:rPr lang="en-US" altLang="zh-CN" sz="14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desk</a:t>
            </a:r>
            <a:endParaRPr lang="en-US" altLang="zh-CN" sz="1400" b="1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50160" y="3502660"/>
            <a:ext cx="563245" cy="1252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mongolianVert"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windows</a:t>
            </a:r>
            <a:r>
              <a:rPr lang="zh-CN" altLang="en-US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本地虚拟化</a:t>
            </a:r>
            <a:endParaRPr lang="zh-CN" altLang="en-US" b="1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1315065" y="2908935"/>
            <a:ext cx="3244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云电脑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爆炸形 2 38"/>
          <p:cNvSpPr/>
          <p:nvPr/>
        </p:nvSpPr>
        <p:spPr>
          <a:xfrm>
            <a:off x="1157605" y="1499870"/>
            <a:ext cx="2409190" cy="1190625"/>
          </a:xfrm>
          <a:prstGeom prst="irregularSeal2">
            <a:avLst/>
          </a:prstGeom>
          <a:gradFill>
            <a:gsLst>
              <a:gs pos="82000">
                <a:schemeClr val="accent4">
                  <a:lumMod val="91000"/>
                </a:schemeClr>
              </a:gs>
              <a:gs pos="50000">
                <a:schemeClr val="accent4">
                  <a:lumMod val="25000"/>
                  <a:lumOff val="75000"/>
                </a:schemeClr>
              </a:gs>
              <a:gs pos="100000">
                <a:schemeClr val="accent4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Ⅰ</a:t>
            </a:r>
            <a:endParaRPr lang="zh-CN" alt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</a:t>
            </a:r>
            <a:endParaRPr lang="zh-CN" alt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爆炸形 2 39"/>
          <p:cNvSpPr/>
          <p:nvPr/>
        </p:nvSpPr>
        <p:spPr>
          <a:xfrm>
            <a:off x="3129915" y="3509010"/>
            <a:ext cx="2511425" cy="1190625"/>
          </a:xfrm>
          <a:prstGeom prst="irregularSeal2">
            <a:avLst/>
          </a:prstGeom>
          <a:gradFill>
            <a:gsLst>
              <a:gs pos="82000">
                <a:schemeClr val="accent4">
                  <a:lumMod val="91000"/>
                </a:schemeClr>
              </a:gs>
              <a:gs pos="46000">
                <a:schemeClr val="accent4">
                  <a:lumMod val="25000"/>
                  <a:lumOff val="75000"/>
                </a:schemeClr>
              </a:gs>
              <a:gs pos="100000">
                <a:schemeClr val="accent4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Ⅱ</a:t>
            </a:r>
            <a:endParaRPr lang="zh-CN" alt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消耗</a:t>
            </a:r>
            <a:endParaRPr lang="zh-CN" alt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爆炸形 2 40"/>
          <p:cNvSpPr/>
          <p:nvPr/>
        </p:nvSpPr>
        <p:spPr>
          <a:xfrm>
            <a:off x="7113270" y="2106930"/>
            <a:ext cx="2814320" cy="1223010"/>
          </a:xfrm>
          <a:prstGeom prst="irregularSeal2">
            <a:avLst/>
          </a:prstGeom>
          <a:gradFill>
            <a:gsLst>
              <a:gs pos="82000">
                <a:schemeClr val="accent4">
                  <a:lumMod val="91000"/>
                </a:schemeClr>
              </a:gs>
              <a:gs pos="46000">
                <a:schemeClr val="accent4">
                  <a:lumMod val="25000"/>
                  <a:lumOff val="75000"/>
                </a:schemeClr>
              </a:gs>
              <a:gs pos="100000">
                <a:schemeClr val="accent4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Ⅲ</a:t>
            </a:r>
            <a:endParaRPr lang="zh-CN" alt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受限</a:t>
            </a:r>
            <a:endParaRPr lang="zh-CN" alt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背离容器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化</a:t>
            </a:r>
            <a:endParaRPr lang="zh-CN" alt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基于容</a:t>
            </a:r>
            <a:r>
              <a:rPr kumimoji="1"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器化</a:t>
            </a:r>
            <a:r>
              <a:rPr kumimoji="1"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+</a:t>
            </a:r>
            <a:r>
              <a:rPr kumimoji="1"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虚拟化的新实践</a:t>
            </a:r>
            <a:endParaRPr kumimoji="1"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l">
              <a:buClrTx/>
              <a:buSzTx/>
            </a:pP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3721735" y="4954270"/>
            <a:ext cx="4538980" cy="59626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openEuler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23740" y="2396490"/>
            <a:ext cx="2501265" cy="19443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win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兼容层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21735" y="1796415"/>
            <a:ext cx="683895" cy="310007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ELFs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23105" y="1797685"/>
            <a:ext cx="1183005" cy="538480"/>
          </a:xfrm>
          <a:prstGeom prst="rect">
            <a:avLst/>
          </a:prstGeom>
          <a:solidFill>
            <a:srgbClr val="00B0F0">
              <a:alpha val="55000"/>
            </a:srgb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821680" y="1797050"/>
            <a:ext cx="1170000" cy="538480"/>
          </a:xfrm>
          <a:prstGeom prst="rect">
            <a:avLst/>
          </a:prstGeom>
          <a:solidFill>
            <a:srgbClr val="00B0F0">
              <a:alpha val="55000"/>
            </a:srgb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05650" y="1812290"/>
            <a:ext cx="1155065" cy="3060700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vPE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92955" y="2753360"/>
            <a:ext cx="464820" cy="8750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mongolianVert"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Mono</a:t>
            </a:r>
            <a:endParaRPr lang="en-US" altLang="zh-CN" b="1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93590" y="3764915"/>
            <a:ext cx="2327275" cy="45021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容器</a:t>
            </a:r>
            <a:r>
              <a:rPr lang="zh-CN" altLang="en-US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引擎</a:t>
            </a:r>
            <a:endParaRPr lang="zh-CN" altLang="en-US" b="1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50865" y="3178175"/>
            <a:ext cx="1279525" cy="45021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虚拟化</a:t>
            </a:r>
            <a:endParaRPr lang="zh-CN" altLang="en-US" b="1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algn="ctr"/>
            <a:r>
              <a:rPr lang="zh-CN" altLang="en-US" sz="14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（加速）</a:t>
            </a:r>
            <a:endParaRPr lang="zh-CN" altLang="en-US" sz="1400" b="1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49595" y="2759710"/>
            <a:ext cx="1279525" cy="45021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windows</a:t>
            </a:r>
            <a:endParaRPr lang="en-US" altLang="zh-CN" b="1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21275" y="2752725"/>
            <a:ext cx="464820" cy="8756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mongolianVert"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wine</a:t>
            </a:r>
            <a:endParaRPr lang="en-US" altLang="zh-CN" b="1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21735" y="5617845"/>
            <a:ext cx="2249805" cy="56959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29960" y="5607685"/>
            <a:ext cx="2211705" cy="58039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23740" y="4431030"/>
            <a:ext cx="2500630" cy="45021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指令翻译（</a:t>
            </a:r>
            <a:r>
              <a:rPr lang="zh-CN" altLang="en-US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可选）</a:t>
            </a:r>
            <a:endParaRPr lang="zh-CN" altLang="en-US" b="1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37" name="图片 36" descr="windows-fi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7915" y="1863090"/>
            <a:ext cx="411480" cy="411480"/>
          </a:xfrm>
          <a:prstGeom prst="rect">
            <a:avLst/>
          </a:prstGeom>
        </p:spPr>
      </p:pic>
      <p:pic>
        <p:nvPicPr>
          <p:cNvPr id="38" name="图片 37" descr="windows-fi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0140" y="1851025"/>
            <a:ext cx="411480" cy="411480"/>
          </a:xfrm>
          <a:prstGeom prst="rect">
            <a:avLst/>
          </a:prstGeom>
        </p:spPr>
      </p:pic>
      <p:pic>
        <p:nvPicPr>
          <p:cNvPr id="39" name="图片 38" descr="windows-fi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0615" y="2090420"/>
            <a:ext cx="411480" cy="411480"/>
          </a:xfrm>
          <a:prstGeom prst="rect">
            <a:avLst/>
          </a:prstGeom>
        </p:spPr>
      </p:pic>
      <p:pic>
        <p:nvPicPr>
          <p:cNvPr id="40" name="图片 39" descr="windows-fi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0615" y="4019550"/>
            <a:ext cx="411480" cy="411480"/>
          </a:xfrm>
          <a:prstGeom prst="rect">
            <a:avLst/>
          </a:prstGeom>
        </p:spPr>
      </p:pic>
      <p:pic>
        <p:nvPicPr>
          <p:cNvPr id="41" name="图片 40" descr="云计算机电脑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745" y="1796415"/>
            <a:ext cx="1281430" cy="1281430"/>
          </a:xfrm>
          <a:prstGeom prst="rect">
            <a:avLst/>
          </a:prstGeom>
        </p:spPr>
      </p:pic>
      <p:cxnSp>
        <p:nvCxnSpPr>
          <p:cNvPr id="42" name="肘形连接符 41"/>
          <p:cNvCxnSpPr>
            <a:stCxn id="39" idx="0"/>
            <a:endCxn id="43" idx="0"/>
          </p:cNvCxnSpPr>
          <p:nvPr/>
        </p:nvCxnSpPr>
        <p:spPr>
          <a:xfrm rot="16200000" flipH="1">
            <a:off x="8484870" y="1271270"/>
            <a:ext cx="415925" cy="2054225"/>
          </a:xfrm>
          <a:prstGeom prst="bentConnector3">
            <a:avLst>
              <a:gd name="adj1" fmla="val -107480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3" name="图片 42" descr="windows-fi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4840" y="2506345"/>
            <a:ext cx="411480" cy="411480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8058150" y="1426845"/>
            <a:ext cx="1270000" cy="3943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</a:rPr>
              <a:t>应用</a:t>
            </a:r>
            <a:r>
              <a:rPr lang="zh-CN" altLang="en-US" b="1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</a:rPr>
              <a:t>粒度</a:t>
            </a:r>
            <a:endParaRPr lang="zh-CN" altLang="en-US" b="1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7" name="圆角矩形标注 46"/>
          <p:cNvSpPr/>
          <p:nvPr/>
        </p:nvSpPr>
        <p:spPr>
          <a:xfrm>
            <a:off x="659130" y="3306445"/>
            <a:ext cx="2696210" cy="1367155"/>
          </a:xfrm>
          <a:prstGeom prst="wedgeRoundRectCallout">
            <a:avLst>
              <a:gd name="adj1" fmla="val 107536"/>
              <a:gd name="adj2" fmla="val -243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可移植性高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与依赖项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统一打包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一键部署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标注 47"/>
          <p:cNvSpPr/>
          <p:nvPr/>
        </p:nvSpPr>
        <p:spPr>
          <a:xfrm>
            <a:off x="659130" y="1726565"/>
            <a:ext cx="2637790" cy="1351280"/>
          </a:xfrm>
          <a:prstGeom prst="wedgeRoundRectCallout">
            <a:avLst>
              <a:gd name="adj1" fmla="val 140924"/>
              <a:gd name="adj2" fmla="val 5728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隔离性更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化与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虚拟化嵌套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降低安全漏洞影响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标注 48"/>
          <p:cNvSpPr/>
          <p:nvPr/>
        </p:nvSpPr>
        <p:spPr>
          <a:xfrm>
            <a:off x="8754745" y="4572635"/>
            <a:ext cx="2850515" cy="1359535"/>
          </a:xfrm>
          <a:prstGeom prst="wedgeRoundRectCallout">
            <a:avLst>
              <a:gd name="adj1" fmla="val -115582"/>
              <a:gd name="adj2" fmla="val -7260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资源利用率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轻量级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启动快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占用少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支持弹性可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伸缩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标注 49"/>
          <p:cNvSpPr/>
          <p:nvPr/>
        </p:nvSpPr>
        <p:spPr>
          <a:xfrm>
            <a:off x="659130" y="4876165"/>
            <a:ext cx="2696210" cy="1367155"/>
          </a:xfrm>
          <a:prstGeom prst="wedgeRoundRectCallout">
            <a:avLst>
              <a:gd name="adj1" fmla="val 97220"/>
              <a:gd name="adj2" fmla="val -1277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架构跨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根据需求选择平台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极大的灵活性</a:t>
            </a:r>
            <a:endParaRPr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标注 50"/>
          <p:cNvSpPr/>
          <p:nvPr/>
        </p:nvSpPr>
        <p:spPr>
          <a:xfrm>
            <a:off x="8754745" y="3145155"/>
            <a:ext cx="2850515" cy="1359535"/>
          </a:xfrm>
          <a:prstGeom prst="wedgeRoundRectCallout">
            <a:avLst>
              <a:gd name="adj1" fmla="val -42247"/>
              <a:gd name="adj2" fmla="val -7377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容器云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契合业界容器化技术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复用基础设施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实践</a:t>
            </a:r>
            <a:r>
              <a:rPr kumimoji="1"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优化：安全强化</a:t>
            </a:r>
            <a:endParaRPr kumimoji="1"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l">
              <a:buClrTx/>
              <a:buSzTx/>
            </a:pPr>
            <a:endParaRPr lang="zh-CN" altLang="en-US" sz="16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87400" y="1355725"/>
          <a:ext cx="1064768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330"/>
                <a:gridCol w="3265805"/>
                <a:gridCol w="4501515"/>
                <a:gridCol w="1764030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条目</a:t>
                      </a: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具体操作</a:t>
                      </a: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说明</a:t>
                      </a: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/>
                </a:tc>
              </a:tr>
              <a:tr h="304800">
                <a:tc rowSpan="7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安全</a:t>
                      </a: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配置</a:t>
                      </a: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  <a:sym typeface="+mn-ea"/>
                        </a:rPr>
                        <a:t>最小化的基础镜像</a:t>
                      </a: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FROM alpine:latest</a:t>
                      </a: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定期</a:t>
                      </a: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更新，</a:t>
                      </a: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/>
                </a:tc>
              </a:tr>
              <a:tr h="518160">
                <a:tc vMerge="1"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避免容器中硬编码敏感信息</a:t>
                      </a: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使用 Docker Secrets、环境变量或挂载配置文件等方式安全地传递敏感信息（</a:t>
                      </a: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  <a:sym typeface="+mn-ea"/>
                        </a:rPr>
                        <a:t>如密码和密钥</a:t>
                      </a: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）</a:t>
                      </a: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/>
                </a:tc>
              </a:tr>
              <a:tr h="518160">
                <a:tc vMerge="1"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添加安全选项，强制性的访问控制（MAC）</a:t>
                      </a: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security_opt</a:t>
                      </a:r>
                      <a:endParaRPr lang="en-US" altLang="zh-CN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securityContext</a:t>
                      </a: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（</a:t>
                      </a:r>
                      <a:r>
                        <a:rPr lang="en-US" altLang="zh-CN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k8s</a:t>
                      </a: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）</a:t>
                      </a: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开启</a:t>
                      </a:r>
                      <a:r>
                        <a:rPr lang="en-US" altLang="zh-CN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SElinux</a:t>
                      </a: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或者</a:t>
                      </a:r>
                      <a:r>
                        <a:rPr lang="en-US" altLang="zh-CN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AppArmor</a:t>
                      </a:r>
                      <a:endParaRPr lang="en-US" altLang="zh-CN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/>
                </a:tc>
              </a:tr>
              <a:tr h="518160">
                <a:tc vMerge="1"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禁止SUID和SGID使用特定的命令行参数来降低容器的功</a:t>
                      </a: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docker run -it --rm --cap-drop SETUID --cap-drop SETGID ...</a:t>
                      </a: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/>
                </a:tc>
              </a:tr>
              <a:tr h="518160">
                <a:tc vMerge="1"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配置隔离容器</a:t>
                      </a: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网络</a:t>
                      </a: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  <a:sym typeface="+mn-ea"/>
                        </a:rPr>
                        <a:t>限制容器间通信（一应用一容器，</a:t>
                      </a: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  <a:sym typeface="+mn-ea"/>
                        </a:rPr>
                        <a:t>无需互通）</a:t>
                      </a: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  <a:sym typeface="+mn-ea"/>
                        </a:rPr>
                        <a:t>禁止不同</a:t>
                      </a:r>
                      <a:r>
                        <a:rPr lang="en-US" altLang="zh-CN" sz="1400">
                          <a:latin typeface="华文细黑" panose="02010600040101010101" charset="-122"/>
                          <a:ea typeface="华文细黑" panose="02010600040101010101" charset="-122"/>
                          <a:sym typeface="+mn-ea"/>
                        </a:rPr>
                        <a:t>PE</a:t>
                      </a: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  <a:sym typeface="+mn-ea"/>
                        </a:rPr>
                        <a:t>应用处于同一网段（</a:t>
                      </a: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  <a:sym typeface="+mn-ea"/>
                        </a:rPr>
                        <a:t>建议）</a:t>
                      </a: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/>
                </a:tc>
              </a:tr>
              <a:tr h="518160">
                <a:tc vMerge="1"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资源</a:t>
                      </a: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限制</a:t>
                      </a: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覆盖</a:t>
                      </a:r>
                      <a:r>
                        <a:rPr lang="en-US" altLang="zh-CN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CPU</a:t>
                      </a: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、</a:t>
                      </a:r>
                      <a:r>
                        <a:rPr lang="en-US" altLang="zh-CN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Memory</a:t>
                      </a: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、</a:t>
                      </a:r>
                      <a:r>
                        <a:rPr lang="en-US" altLang="zh-CN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storage</a:t>
                      </a:r>
                      <a:endParaRPr lang="en-US" altLang="zh-CN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-cpu=0</a:t>
                      </a: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，</a:t>
                      </a:r>
                      <a:r>
                        <a:rPr lang="en-US" altLang="zh-CN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1</a:t>
                      </a: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；</a:t>
                      </a:r>
                      <a:r>
                        <a:rPr lang="en-US" altLang="zh-CN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 -m 4G</a:t>
                      </a: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；</a:t>
                      </a:r>
                      <a:r>
                        <a:rPr lang="en-US" altLang="zh-CN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 --storage-opt </a:t>
                      </a:r>
                      <a:r>
                        <a:rPr lang="en-US" altLang="zh-CN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xxx</a:t>
                      </a:r>
                      <a:endParaRPr lang="en-US" altLang="zh-CN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/>
                </a:tc>
              </a:tr>
              <a:tr h="518160">
                <a:tc vMerge="1"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禁止容器</a:t>
                      </a: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自动重启</a:t>
                      </a: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restart</a:t>
                      </a: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：</a:t>
                      </a:r>
                      <a:r>
                        <a:rPr lang="en-US" altLang="zh-CN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no</a:t>
                      </a:r>
                      <a:endParaRPr lang="en-US" altLang="zh-CN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防止容器感染后重启</a:t>
                      </a: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提权</a:t>
                      </a: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/>
                </a:tc>
              </a:tr>
              <a:tr h="51816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安全</a:t>
                      </a: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审计</a:t>
                      </a: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检查 Docker 环境的安全性设置</a:t>
                      </a: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Docker Bench Security:</a:t>
                      </a: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--cap-add audit_control</a:t>
                      </a: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/>
                </a:tc>
              </a:tr>
              <a:tr h="51816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描容器镜像中的安全服务漏洞</a:t>
                      </a: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Docker Security Scanning:</a:t>
                      </a: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docker scan</a:t>
                      </a: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/>
                </a:tc>
              </a:tr>
              <a:tr h="3048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健康检查</a:t>
                      </a: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华文细黑" panose="02010600040101010101" charset="-122"/>
                          <a:ea typeface="华文细黑" panose="02010600040101010101" charset="-122"/>
                        </a:rPr>
                        <a:t>根据具体应用确定策略和检查点</a:t>
                      </a: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latin typeface="华文细黑" panose="02010600040101010101" charset="-122"/>
                        <a:ea typeface="华文细黑" panose="0201060004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实践</a:t>
            </a:r>
            <a:r>
              <a:rPr kumimoji="1"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优化：合规</a:t>
            </a:r>
            <a:r>
              <a:rPr kumimoji="1"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改造</a:t>
            </a:r>
            <a:endParaRPr kumimoji="1"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l">
              <a:buClrTx/>
              <a:buSzTx/>
            </a:pPr>
            <a:endParaRPr lang="zh-CN" altLang="en-US" sz="1600"/>
          </a:p>
        </p:txBody>
      </p:sp>
      <p:grpSp>
        <p:nvGrpSpPr>
          <p:cNvPr id="13" name="组合 12"/>
          <p:cNvGrpSpPr/>
          <p:nvPr/>
        </p:nvGrpSpPr>
        <p:grpSpPr>
          <a:xfrm>
            <a:off x="923925" y="3209925"/>
            <a:ext cx="8117840" cy="3048000"/>
            <a:chOff x="1455" y="5055"/>
            <a:chExt cx="12784" cy="4800"/>
          </a:xfrm>
        </p:grpSpPr>
        <p:pic>
          <p:nvPicPr>
            <p:cNvPr id="100" name="图片 99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455" y="5055"/>
              <a:ext cx="12785" cy="480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" name="文本框 8"/>
            <p:cNvSpPr txBox="1"/>
            <p:nvPr/>
          </p:nvSpPr>
          <p:spPr>
            <a:xfrm>
              <a:off x="8113" y="5449"/>
              <a:ext cx="2696" cy="913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ReactOS是一个旨在兼容Windows二进制的开源操作系统（始于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1996</a:t>
              </a: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年</a:t>
              </a: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）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.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1" name="圆角矩形标注 10"/>
          <p:cNvSpPr/>
          <p:nvPr/>
        </p:nvSpPr>
        <p:spPr>
          <a:xfrm>
            <a:off x="1759585" y="1449705"/>
            <a:ext cx="2861945" cy="1664970"/>
          </a:xfrm>
          <a:prstGeom prst="wedgeRoundRectCallout">
            <a:avLst>
              <a:gd name="adj1" fmla="val 84213"/>
              <a:gd name="adj2" fmla="val 6182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操作系统版权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微软内核工程师Axel Rietschin声称，“ReactOS剽窃了微软授权给大学的Windows研究内核的一部分。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ReactOS 重新审查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了代码，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并符合 “美国逆向工程标准方法”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9042400" y="4258945"/>
            <a:ext cx="2726055" cy="1999615"/>
          </a:xfrm>
          <a:prstGeom prst="wedgeRoundRectCallout">
            <a:avLst>
              <a:gd name="adj1" fmla="val -65265"/>
              <a:gd name="adj2" fmla="val -4707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库（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字体）与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Wine是提供Win API到POSIX API翻译的开源软件，</a:t>
            </a:r>
            <a:r>
              <a:rPr lang="en-US" altLang="zh-CN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API</a:t>
            </a:r>
            <a:r>
              <a:rPr lang="zh-CN" altLang="en-US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接口是否受版权保护？</a:t>
            </a:r>
            <a:endParaRPr lang="zh-CN" altLang="en-US" sz="140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algn="l"/>
            <a:endParaRPr lang="zh-CN" altLang="en-US" sz="140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结论：</a:t>
            </a:r>
            <a:r>
              <a:rPr lang="en-US" altLang="zh-CN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1</a:t>
            </a:r>
            <a:r>
              <a:rPr lang="zh-CN" altLang="en-US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）</a:t>
            </a:r>
            <a:r>
              <a:rPr lang="en-US" altLang="zh-CN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API</a:t>
            </a:r>
            <a:r>
              <a:rPr lang="zh-CN" altLang="en-US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接口可以合理使用；</a:t>
            </a:r>
            <a:r>
              <a:rPr lang="en-US" altLang="zh-CN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）拷贝原生库（</a:t>
            </a:r>
            <a:r>
              <a:rPr lang="zh-CN" altLang="en-US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字体）</a:t>
            </a:r>
            <a:r>
              <a:rPr lang="zh-CN" altLang="en-US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可能侵权；</a:t>
            </a:r>
            <a:endParaRPr lang="zh-CN" altLang="en-US" sz="140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9042400" y="2120900"/>
            <a:ext cx="2726690" cy="1520190"/>
          </a:xfrm>
          <a:prstGeom prst="wedgeRoundRectCallout">
            <a:avLst>
              <a:gd name="adj1" fmla="val -67062"/>
              <a:gd name="adj2" fmla="val 8274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微软已经将</a:t>
            </a:r>
            <a:r>
              <a:rPr lang="en-US" altLang="zh-CN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.NET</a:t>
            </a:r>
            <a:r>
              <a:rPr lang="zh-CN" altLang="en-US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框架（</a:t>
            </a:r>
            <a:r>
              <a:rPr lang="en-US" altLang="zh-CN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mono</a:t>
            </a:r>
            <a:r>
              <a:rPr lang="zh-CN" altLang="en-US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）捐赠给了</a:t>
            </a:r>
            <a:r>
              <a:rPr lang="en-US" altLang="zh-CN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wine</a:t>
            </a:r>
            <a:r>
              <a:rPr lang="zh-CN" altLang="en-US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社区，即微软认可了</a:t>
            </a:r>
            <a:r>
              <a:rPr lang="en-US" altLang="zh-CN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wine</a:t>
            </a:r>
            <a:r>
              <a:rPr lang="zh-CN" altLang="en-US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项目的合法</a:t>
            </a:r>
            <a:r>
              <a:rPr lang="en-US" altLang="zh-CN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</a:t>
            </a:r>
            <a:r>
              <a:rPr lang="zh-CN" altLang="en-US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性；这样微软可以集中精力去维护</a:t>
            </a:r>
            <a:r>
              <a:rPr lang="en-US" altLang="zh-CN" sz="140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.NEt core</a:t>
            </a:r>
            <a:endParaRPr lang="en-US" altLang="zh-CN" sz="140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15" name="下弧形箭头 14"/>
          <p:cNvSpPr/>
          <p:nvPr/>
        </p:nvSpPr>
        <p:spPr>
          <a:xfrm rot="900000" flipV="1">
            <a:off x="2909570" y="4612005"/>
            <a:ext cx="2844800" cy="885190"/>
          </a:xfrm>
          <a:prstGeom prst="curved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38*358"/>
  <p:tag name="TABLE_ENDDRAG_RECT" val="62*146*838*358"/>
</p:tagLst>
</file>

<file path=ppt/tags/tag2.xml><?xml version="1.0" encoding="utf-8"?>
<p:tagLst xmlns:p="http://schemas.openxmlformats.org/presentationml/2006/main">
  <p:tag name="commondata" val="eyJoZGlkIjoiN2M1ZDQxNmYxOGUxMWVkMGNiODFkYmI3MmVjODNhZTcifQ=="/>
  <p:tag name="resource_record_key" val="{&quot;13&quot;:[4721932,4364974]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2689</Words>
  <Application>WPS 演示</Application>
  <PresentationFormat>宽屏</PresentationFormat>
  <Paragraphs>441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华文细黑</vt:lpstr>
      <vt:lpstr>Arial Unicode MS</vt:lpstr>
      <vt:lpstr>等线</vt:lpstr>
      <vt:lpstr>-apple-system</vt:lpstr>
      <vt:lpstr>Segoe Print</vt:lpstr>
      <vt:lpstr>等线 Light</vt:lpstr>
      <vt:lpstr>幼圆</vt:lpstr>
      <vt:lpstr>Office 主题​​</vt:lpstr>
      <vt:lpstr>基于虚拟化与分布式通信技术 促进异构系统与跨平台应用的生态融合</vt:lpstr>
      <vt:lpstr>目录</vt:lpstr>
      <vt:lpstr>互联互通：改造优化</vt:lpstr>
      <vt:lpstr>应用迁移：架构与分类</vt:lpstr>
      <vt:lpstr>应用迁移：方法与形式</vt:lpstr>
      <vt:lpstr>应用迁移：形式与方法</vt:lpstr>
      <vt:lpstr>应用迁移：形式与方法</vt:lpstr>
      <vt:lpstr>基于容器化+虚拟化的新实践</vt:lpstr>
      <vt:lpstr>基于容器化+虚拟化的新实践</vt:lpstr>
      <vt:lpstr>效果展示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刚刚</cp:lastModifiedBy>
  <cp:revision>97</cp:revision>
  <dcterms:created xsi:type="dcterms:W3CDTF">2023-10-13T08:11:00Z</dcterms:created>
  <dcterms:modified xsi:type="dcterms:W3CDTF">2024-11-06T06:41:42Z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(3)Pl5FK/vAeNN36ZzOCAIVQo46D+KzoFvIv85UQYAJsBEe9qjmI9vsLY6o6l7UTs7SRDQITG7a
k8XRMF05l+J2k+CgX9BGn8gUGDrMJLgCFylJ1yAyGimJHpOOTgAo4UT38GKFvvbYqRVQnWHC
BoAVhFQg1yhQGv23reE01p8lMl68cRAUggzOiVActFv6QGSu2L7zkducMZ82FDM+Je2Ssvh2
PEVoUXP0+UQnOJOsKq</vt:lpwstr>
  </property>
  <property fmtid="{D5CDD505-2E9C-101B-9397-08002B2CF9AE}" pid="3" name="_2015_ms_pID_7253431">
    <vt:lpwstr>vR1kowiHlwIeFY3y2zZB6mfnbPt74b8oAxFnOpsnz8l1zpWDL9hcEC
Vgk+RuZRZdCcIPt0t3rIpF8XEEdwUMBqLlT4ufAwa0F8IBPIrfPBqqMur3fV2ZkzW4t5FLoc
K4yE7H3SA/u8hsQI+IKOTEKQ7pB+xKawKLHdF7Ur3UjXMnoDgKGtXXk+ogRDGPjtZoByclFP
T4W69NZho5r9bOj2OiqRqA5TXmkuUnpKBelI</vt:lpwstr>
  </property>
  <property fmtid="{D5CDD505-2E9C-101B-9397-08002B2CF9AE}" pid="4" name="_2015_ms_pID_7253432">
    <vt:lpwstr>yw==</vt:lpwstr>
  </property>
  <property fmtid="{D5CDD505-2E9C-101B-9397-08002B2CF9AE}" pid="5" name="ICV">
    <vt:lpwstr>F5A4EB2F87134A788CC06E6ACEC89227_12</vt:lpwstr>
  </property>
  <property fmtid="{D5CDD505-2E9C-101B-9397-08002B2CF9AE}" pid="6" name="KSOProductBuildVer">
    <vt:lpwstr>2052-12.1.0.17857</vt:lpwstr>
  </property>
</Properties>
</file>