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0"/>
  </p:handout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Lst>
  <p:sldSz cx="12192000" cy="6858000" type="screen4x3"/>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2" autoAdjust="0"/>
    <p:restoredTop sz="94660"/>
  </p:normalViewPr>
  <p:slideViewPr>
    <p:cSldViewPr snapToGrid="0">
      <p:cViewPr varScale="1">
        <p:scale>
          <a:sx n="90" d="100"/>
          <a:sy n="90" d="100"/>
        </p:scale>
        <p:origin x="90" y="23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5" d="100"/>
          <a:sy n="75" d="100"/>
        </p:scale>
        <p:origin x="1452"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5.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EC56-8E46-498C-9F82-A1E67B00170F}" type="datetimeFigureOut">
              <a:rPr lang="zh-CN" altLang="en-US" smtClean="0"/>
            </a:fld>
            <a:endParaRPr lang="zh-CN" altLang="en-US"/>
          </a:p>
        </p:txBody>
      </p:sp>
      <p:sp>
        <p:nvSpPr>
          <p:cNvPr id="4" name="页脚占位符 3"/>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6E617E-3889-48F8-A988-C1F6B731C0C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dirty="0" smtClean="0"/>
              <a:t>单击此处编辑母版标题样式</a:t>
            </a:r>
            <a:endParaRPr lang="zh-CN" altLang="en-US" dirty="0"/>
          </a:p>
        </p:txBody>
      </p:sp>
      <p:sp>
        <p:nvSpPr>
          <p:cNvPr id="3" name="内容占位符 2"/>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831850" y="1709738"/>
            <a:ext cx="10515600" cy="2852737"/>
          </a:xfrm>
        </p:spPr>
        <p:txBody>
          <a:bodyPr anchor="b"/>
          <a:lstStyle>
            <a:lvl1pPr algn="l">
              <a:defRPr sz="6000"/>
            </a:lvl1pPr>
          </a:lstStyle>
          <a:p>
            <a:r>
              <a:rPr lang="zh-CN" altLang="en-US" smtClean="0"/>
              <a:t>单击此处编辑母版标题样式</a:t>
            </a:r>
            <a:endParaRPr lang="zh-CN" altLang="en-US"/>
          </a:p>
        </p:txBody>
      </p:sp>
      <p:sp>
        <p:nvSpPr>
          <p:cNvPr id="3" name="文本占位符 2"/>
          <p:cNvSpPr/>
          <p:nvPr>
            <p:ph type="body" idx="1"/>
          </p:nvPr>
        </p:nvSpPr>
        <p:spPr>
          <a:xfrm>
            <a:off x="831850" y="4589463"/>
            <a:ext cx="10515600" cy="1500187"/>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dirty="0" smtClean="0"/>
              <a:t>单击此处编辑母版标题样式</a:t>
            </a:r>
            <a:endParaRPr lang="zh-CN" altLang="en-US" dirty="0"/>
          </a:p>
        </p:txBody>
      </p:sp>
      <p:sp>
        <p:nvSpPr>
          <p:cNvPr id="3" name="内容占位符 2"/>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p:nvPr>
            <p:ph type="dt" sz="half" idx="10"/>
          </p:nvPr>
        </p:nvSpPr>
        <p:spPr/>
        <p:txBody>
          <a:bodyPr/>
          <a:lstStyle/>
          <a:p>
            <a:fld id="{90106F6D-FB2C-4A93-B18F-24E90D5C3B62}" type="datetime1">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839788" y="365126"/>
            <a:ext cx="10515600" cy="970222"/>
          </a:xfrm>
        </p:spPr>
        <p:txBody>
          <a:bodyPr/>
          <a:lstStyle>
            <a:lvl1pPr algn="l">
              <a:defRPr/>
            </a:lvl1pPr>
          </a:lstStyle>
          <a:p>
            <a:r>
              <a:rPr lang="zh-CN" altLang="en-US" dirty="0" smtClean="0"/>
              <a:t>单击此处编辑母版标题样式</a:t>
            </a:r>
            <a:endParaRPr lang="zh-CN" altLang="en-US" dirty="0"/>
          </a:p>
        </p:txBody>
      </p:sp>
      <p:sp>
        <p:nvSpPr>
          <p:cNvPr id="3" name="文本占位符 2"/>
          <p:cNvSpPr/>
          <p:nvPr>
            <p:ph type="body" idx="1"/>
          </p:nvPr>
        </p:nvSpPr>
        <p:spPr>
          <a:xfrm>
            <a:off x="1259724" y="1567346"/>
            <a:ext cx="4701840" cy="710095"/>
          </a:xfr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p:nvPr>
            <p:ph sz="half" idx="2"/>
          </p:nvPr>
        </p:nvSpPr>
        <p:spPr>
          <a:xfrm>
            <a:off x="1259724" y="2338388"/>
            <a:ext cx="4701840" cy="378596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p:nvPr>
            <p:ph type="body" sz="quarter" idx="3"/>
          </p:nvPr>
        </p:nvSpPr>
        <p:spPr>
          <a:xfrm>
            <a:off x="6289616" y="1567346"/>
            <a:ext cx="4701841" cy="710095"/>
          </a:xfrm>
        </p:spPr>
        <p:txBody>
          <a:bodyPr vert="horz" lIns="91440" tIns="45720" rIns="91440" bIns="45720" rtlCol="0" anchor="ctr" anchorCtr="0">
            <a:normAutofit/>
          </a:bodyPr>
          <a:lstStyle>
            <a:lvl1pPr marL="228600" indent="-22860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p:nvPr>
            <p:ph sz="quarter" idx="4"/>
          </p:nvPr>
        </p:nvSpPr>
        <p:spPr>
          <a:xfrm>
            <a:off x="6289616" y="2357460"/>
            <a:ext cx="4701841" cy="3766892"/>
          </a:xfrm>
        </p:spPr>
        <p:txBody>
          <a:bodyPr>
            <a:normAutofit/>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p:nvPr>
            <p:ph type="dt" sz="half" idx="10"/>
          </p:nvPr>
        </p:nvSpPr>
        <p:spPr/>
        <p:txBody>
          <a:bodyPr/>
          <a:lstStyle/>
          <a:p>
            <a:fld id="{0D4851DC-CD24-4E20-AC43-84D4817493CE}" type="datetime1">
              <a:rPr lang="zh-CN" altLang="en-US" smtClean="0"/>
            </a:fld>
            <a:endParaRPr lang="zh-CN" altLang="en-US"/>
          </a:p>
        </p:txBody>
      </p:sp>
      <p:sp>
        <p:nvSpPr>
          <p:cNvPr id="8" name="页脚占位符 7"/>
          <p:cNvSpPr/>
          <p:nvPr>
            <p:ph type="ftr" sz="quarter" idx="11"/>
          </p:nvPr>
        </p:nvSpPr>
        <p:spPr/>
        <p:txBody>
          <a:bodyPr/>
          <a:lstStyle/>
          <a:p>
            <a:endParaRPr lang="zh-CN" altLang="en-US"/>
          </a:p>
        </p:txBody>
      </p:sp>
      <p:sp>
        <p:nvSpPr>
          <p:cNvPr id="9" name="灯片编号占位符 8"/>
          <p:cNvSpPr/>
          <p:nvPr>
            <p:ph type="sldNum" sz="quarter" idx="12"/>
          </p:nvPr>
        </p:nvSpPr>
        <p:spPr/>
        <p:txBody>
          <a:bodyPr/>
          <a:lstStyle/>
          <a:p>
            <a:fld id="{75F1D1A5-9DB9-47CE-AB47-B90B00FE3C9F}"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dirty="0" smtClean="0"/>
              <a:t>单击此处编辑母版标题样式</a:t>
            </a:r>
            <a:endParaRPr lang="zh-CN" altLang="en-US" dirty="0"/>
          </a:p>
        </p:txBody>
      </p:sp>
      <p:sp>
        <p:nvSpPr>
          <p:cNvPr id="3" name="日期占位符 2"/>
          <p:cNvSpPr/>
          <p:nvPr>
            <p:ph type="dt" sz="half" idx="10"/>
          </p:nvPr>
        </p:nvSpPr>
        <p:spPr/>
        <p:txBody>
          <a:bodyPr/>
          <a:lstStyle/>
          <a:p>
            <a:fld id="{90106F6D-FB2C-4A93-B18F-24E90D5C3B62}" type="datetime1">
              <a:rPr lang="zh-CN" altLang="en-US" smtClean="0"/>
            </a:fld>
            <a:endParaRPr lang="zh-CN" altLang="en-US"/>
          </a:p>
        </p:txBody>
      </p:sp>
      <p:sp>
        <p:nvSpPr>
          <p:cNvPr id="4" name="页脚占位符 3"/>
          <p:cNvSpPr/>
          <p:nvPr>
            <p:ph type="ftr" sz="quarter" idx="11"/>
          </p:nvPr>
        </p:nvSpPr>
        <p:spPr/>
        <p:txBody>
          <a:bodyPr/>
          <a:lstStyle/>
          <a:p>
            <a:endParaRPr lang="zh-CN" altLang="en-US"/>
          </a:p>
        </p:txBody>
      </p:sp>
      <p:sp>
        <p:nvSpPr>
          <p:cNvPr id="5" name="灯片编号占位符 4"/>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90106F6D-FB2C-4A93-B18F-24E90D5C3B62}" type="datetime1">
              <a:rPr lang="zh-CN" altLang="en-US" smtClean="0"/>
            </a:fld>
            <a:endParaRPr lang="zh-CN" altLang="en-US"/>
          </a:p>
        </p:txBody>
      </p:sp>
      <p:sp>
        <p:nvSpPr>
          <p:cNvPr id="3" name="页脚占位符 2"/>
          <p:cNvSpPr/>
          <p:nvPr>
            <p:ph type="ftr" sz="quarter" idx="11"/>
          </p:nvPr>
        </p:nvSpPr>
        <p:spPr/>
        <p:txBody>
          <a:bodyPr/>
          <a:lstStyle/>
          <a:p>
            <a:endParaRPr lang="zh-CN" altLang="en-US"/>
          </a:p>
        </p:txBody>
      </p:sp>
      <p:sp>
        <p:nvSpPr>
          <p:cNvPr id="4" name="灯片编号占位符 3"/>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p:nvPr>
            <p:ph type="body" sz="half" idx="2"/>
          </p:nvPr>
        </p:nvSpPr>
        <p:spPr>
          <a:xfrm>
            <a:off x="839788" y="2057400"/>
            <a:ext cx="416534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p:nvPr>
            <p:ph type="dt" sz="half" idx="10"/>
          </p:nvPr>
        </p:nvSpPr>
        <p:spPr/>
        <p:txBody>
          <a:bodyPr/>
          <a:lstStyle/>
          <a:p>
            <a:fld id="{EB018836-6699-441E-9BAB-C61FC75AFD51}"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p:nvPr>
            <p:ph type="ftr" sz="quarter" idx="11"/>
          </p:nvPr>
        </p:nvSpPr>
        <p:spPr/>
        <p:txBody>
          <a:bodyPr/>
          <a:lstStyle/>
          <a:p>
            <a:endParaRPr lang="zh-CN" altLang="en-US">
              <a:solidFill>
                <a:prstClr val="black">
                  <a:tint val="75000"/>
                </a:prstClr>
              </a:solidFill>
            </a:endParaRPr>
          </a:p>
        </p:txBody>
      </p:sp>
      <p:sp>
        <p:nvSpPr>
          <p:cNvPr id="7" name="灯片编号占位符 6"/>
          <p:cNvSpPr/>
          <p:nvPr>
            <p:ph type="sldNum" sz="quarter" idx="12"/>
          </p:nvPr>
        </p:nvSpPr>
        <p:spPr/>
        <p:txBody>
          <a:bodyPr/>
          <a:lstStyle/>
          <a:p>
            <a:fld id="{3040BF0B-87F8-415C-BAC5-F65F41346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p:nvPr>
            <p:ph type="body" orient="vert" idx="1"/>
          </p:nvPr>
        </p:nvSpPr>
        <p:spPr>
          <a:xfrm>
            <a:off x="838200" y="365125"/>
            <a:ext cx="7734300"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6F6D-FB2C-4A93-B18F-24E90D5C3B62}" type="datetime1">
              <a:rPr lang="zh-CN" altLang="en-US" smtClean="0"/>
            </a:fld>
            <a:endParaRPr lang="zh-CN" altLang="en-US"/>
          </a:p>
        </p:txBody>
      </p:sp>
      <p:sp>
        <p:nvSpPr>
          <p:cNvPr id="5" name="页脚占位符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686B1-6509-4CC6-A0C8-F609EF2537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p:nvPr>
            <p:ph type="subTitle" idx="1"/>
            <p:custDataLst>
              <p:tags r:id="rId1"/>
            </p:custDataLst>
          </p:nvPr>
        </p:nvSpPr>
        <p:spPr>
          <a:xfrm>
            <a:off x="1399540" y="3036888"/>
            <a:ext cx="9144000" cy="1655762"/>
          </a:xfrm>
        </p:spPr>
        <p:txBody>
          <a:bodyPr/>
          <a:lstStyle/>
          <a:p>
            <a:r>
              <a:rPr lang="zh-CN" altLang="en-US" sz="3110" smtClean="0"/>
              <a:t>各位来宾各位专家大家好，我是麒麟信安产品经理高睿。今天我想分享的主题是麒麟信安一站式系统迁移平台迁移加固方案及Windows迁移拓展。</a:t>
            </a:r>
            <a:endParaRPr lang="zh-CN" altLang="en-US" sz="3110" smtClean="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a:xfrm>
            <a:off x="838200" y="1346835"/>
            <a:ext cx="10515600" cy="4351338"/>
          </a:xfrm>
        </p:spPr>
        <p:txBody>
          <a:bodyPr>
            <a:normAutofit lnSpcReduction="10000"/>
          </a:bodyPr>
          <a:lstStyle/>
          <a:p>
            <a:pPr marL="0" indent="0">
              <a:buNone/>
            </a:pPr>
            <a:r>
              <a:rPr lang="zh-CN" altLang="en-US" sz="3110" smtClean="0">
                <a:solidFill>
                  <a:schemeClr val="tx1"/>
                </a:solidFill>
              </a:rPr>
              <a:t>从主管部门的工作要求和指导来看，对于一些实在无法进行CentOS迁移的服务器，可以允许采用安全加固的过渡方案来继续保障CentOS系统的安全运行。后续再通过数字化转型的建设项目，进行全新建设和替换。麒麟信安针对CentOS系统不同运行场景，定义了三类安全加固等级，根据CentOS所承载的业务系统的关键性分类，也对安全加固的等级要求不一样。90%的CentOS业务场景，只需要完成常规加固即可。对于少数业务场景，我们在完成第一阶段的常规加固后，第二阶段还得进行等保加固，第三阶段进行关基加固。</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常规加固包括....，</a:t>
            </a:r>
            <a:endParaRPr lang="zh-CN" altLang="en-US" sz="3110" smtClean="0">
              <a:solidFill>
                <a:schemeClr val="tx1"/>
              </a:solidFill>
            </a:endParaRPr>
          </a:p>
          <a:p>
            <a:pPr marL="0" indent="0">
              <a:buNone/>
            </a:pPr>
            <a:r>
              <a:rPr lang="zh-CN" altLang="en-US" sz="3110" smtClean="0">
                <a:solidFill>
                  <a:schemeClr val="tx1"/>
                </a:solidFill>
              </a:rPr>
              <a:t>等保加固基于操作系统安全技术要求第三级，从如下6个维度提供安全加固......;</a:t>
            </a:r>
            <a:endParaRPr lang="zh-CN" altLang="en-US" sz="3110" smtClean="0">
              <a:solidFill>
                <a:schemeClr val="tx1"/>
              </a:solidFill>
            </a:endParaRPr>
          </a:p>
          <a:p>
            <a:pPr marL="0" indent="0">
              <a:buNone/>
            </a:pPr>
            <a:r>
              <a:rPr lang="zh-CN" altLang="en-US" sz="3110" smtClean="0">
                <a:solidFill>
                  <a:schemeClr val="tx1"/>
                </a:solidFill>
              </a:rPr>
              <a:t>对于关键基础领域加固，提供可信度量加装、商密整改和专家服务。</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a:xfrm>
            <a:off x="838200" y="1394460"/>
            <a:ext cx="10515600" cy="4351338"/>
          </a:xfrm>
        </p:spPr>
        <p:txBody>
          <a:bodyPr>
            <a:normAutofit fontScale="90000" lnSpcReduction="10000"/>
          </a:bodyPr>
          <a:lstStyle/>
          <a:p>
            <a:pPr marL="0" indent="0">
              <a:buNone/>
            </a:pPr>
            <a:r>
              <a:rPr lang="zh-CN" altLang="en-US" sz="3110" smtClean="0">
                <a:solidFill>
                  <a:schemeClr val="tx1"/>
                </a:solidFill>
              </a:rPr>
              <a:t>麒麟信安CentOS安全加固方案是高效、便捷和低成本的方案。</a:t>
            </a:r>
            <a:endParaRPr lang="zh-CN" altLang="en-US" sz="3110" smtClean="0">
              <a:solidFill>
                <a:schemeClr val="tx1"/>
              </a:solidFill>
            </a:endParaRPr>
          </a:p>
          <a:p>
            <a:pPr marL="0" indent="0">
              <a:buNone/>
            </a:pPr>
            <a:r>
              <a:rPr lang="zh-CN" altLang="en-US" sz="3110" smtClean="0">
                <a:solidFill>
                  <a:schemeClr val="tx1"/>
                </a:solidFill>
              </a:rPr>
              <a:t>第一，麒麟信安作为操作系统厂商，能够为CentOS后续提供安全接管服务。麒麟信安会在未来持续提供安全漏洞修复服务和漏洞修复补丁。</a:t>
            </a:r>
            <a:endParaRPr lang="zh-CN" altLang="en-US" sz="3110" smtClean="0">
              <a:solidFill>
                <a:schemeClr val="tx1"/>
              </a:solidFill>
            </a:endParaRPr>
          </a:p>
          <a:p>
            <a:pPr marL="0" indent="0">
              <a:buNone/>
            </a:pPr>
            <a:r>
              <a:rPr lang="zh-CN" altLang="en-US" sz="3110" smtClean="0">
                <a:solidFill>
                  <a:schemeClr val="tx1"/>
                </a:solidFill>
              </a:rPr>
              <a:t>第二，该套件不仅仅是只提供漏洞修复补丁，而是根据CentOS的应用场景，提供三档全栈的安全加固方案和服务。</a:t>
            </a:r>
            <a:endParaRPr lang="zh-CN" altLang="en-US" sz="3110" smtClean="0">
              <a:solidFill>
                <a:schemeClr val="tx1"/>
              </a:solidFill>
            </a:endParaRPr>
          </a:p>
          <a:p>
            <a:pPr marL="0" indent="0">
              <a:buNone/>
            </a:pPr>
            <a:r>
              <a:rPr lang="zh-CN" altLang="en-US" sz="3110" smtClean="0">
                <a:solidFill>
                  <a:schemeClr val="tx1"/>
                </a:solidFill>
              </a:rPr>
              <a:t>第三，高效性。CentOS系统的常规加固通过图形工具“一键加固”完成，经过测算相比系统迁移，工作效率提升了6倍。</a:t>
            </a:r>
            <a:endParaRPr lang="zh-CN" altLang="en-US" sz="3110" smtClean="0">
              <a:solidFill>
                <a:schemeClr val="tx1"/>
              </a:solidFill>
            </a:endParaRPr>
          </a:p>
          <a:p>
            <a:pPr marL="0" indent="0">
              <a:buNone/>
            </a:pPr>
            <a:r>
              <a:rPr lang="zh-CN" altLang="en-US" sz="3110" smtClean="0">
                <a:solidFill>
                  <a:schemeClr val="tx1"/>
                </a:solidFill>
              </a:rPr>
              <a:t>第四，成本低。相较于CentOS迁移，安全加固方案的成本下降了60%，为客户解决了资金紧张的矛盾。</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下面是我们安全加固的实践案例。X省政府存在大量......</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随着国家政策推进，自主创新PC在国内开始广泛使用，但由于种种因素，仍存在部分windows应用短期不能迁移适配的情况。</a:t>
            </a:r>
            <a:endParaRPr lang="zh-CN" altLang="en-US" sz="3110" smtClean="0">
              <a:solidFill>
                <a:schemeClr val="tx1"/>
              </a:solidFill>
            </a:endParaRPr>
          </a:p>
          <a:p>
            <a:pPr marL="0" indent="0">
              <a:buNone/>
            </a:pPr>
            <a:r>
              <a:rPr lang="zh-CN" altLang="en-US" sz="3110" smtClean="0">
                <a:solidFill>
                  <a:schemeClr val="tx1"/>
                </a:solidFill>
              </a:rPr>
              <a:t>最普遍的方案就是利用wine应用。</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a:xfrm>
            <a:off x="838200" y="1404620"/>
            <a:ext cx="10515600" cy="4351338"/>
          </a:xfrm>
        </p:spPr>
        <p:txBody>
          <a:bodyPr>
            <a:normAutofit lnSpcReduction="10000"/>
          </a:bodyPr>
          <a:lstStyle/>
          <a:p>
            <a:pPr marL="0" indent="0">
              <a:buNone/>
            </a:pPr>
            <a:r>
              <a:rPr lang="zh-CN" altLang="en-US" sz="3110" smtClean="0">
                <a:solidFill>
                  <a:schemeClr val="tx1"/>
                </a:solidFill>
              </a:rPr>
              <a:t>麒麟信安云应用利用应用虚拟化技术，将无法运行在国产操作系统的软件通过自研协议投射到用户的终端上，实现在国产操作系统上运行Windows应用软件，</a:t>
            </a:r>
            <a:r>
              <a:rPr lang="zh-CN" altLang="en-US" sz="3110" smtClean="0">
                <a:sym typeface="+mn-ea"/>
              </a:rPr>
              <a:t>支持在arm机器上运行x86应用，</a:t>
            </a:r>
            <a:r>
              <a:rPr lang="zh-CN" altLang="en-US" sz="3110" smtClean="0">
                <a:solidFill>
                  <a:schemeClr val="tx1"/>
                </a:solidFill>
              </a:rPr>
              <a:t>应用程序和底层操作系统达成逻辑分离，保障业务连续可靠运行的同时，解决应用兼容问题，，支持将应用图标添加至桌面，打开后与本地应用一致，</a:t>
            </a:r>
            <a:r>
              <a:rPr lang="zh-CN" altLang="en-US" sz="3110" smtClean="0">
                <a:sym typeface="+mn-ea"/>
              </a:rPr>
              <a:t>从用户体验上做到深度融合</a:t>
            </a:r>
            <a:r>
              <a:rPr lang="zh-CN" altLang="en-US" sz="3110" smtClean="0">
                <a:solidFill>
                  <a:schemeClr val="tx1"/>
                </a:solidFill>
              </a:rPr>
              <a:t>。此外，</a:t>
            </a:r>
            <a:r>
              <a:rPr lang="zh-CN" altLang="en-US" sz="3110" smtClean="0">
                <a:solidFill>
                  <a:schemeClr val="tx1"/>
                </a:solidFill>
              </a:rPr>
              <a:t>能够兼容原有外设设备，支持用户在访问本地文件及外设的同时，也可以访问云上文件，实现数据融合、云上办公，实现了信创终端真替真用，信创应用迁移平滑过渡。</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接下来另外一个思路--云平台。通过P2V工具将物理机转换为虚拟机</a:t>
            </a:r>
            <a:endParaRPr lang="zh-CN" altLang="en-US" sz="3110" smtClean="0">
              <a:solidFill>
                <a:schemeClr val="tx1"/>
              </a:solidFill>
            </a:endParaRPr>
          </a:p>
          <a:p>
            <a:pPr marL="0" indent="0">
              <a:buNone/>
            </a:pPr>
            <a:endParaRPr lang="zh-CN" altLang="en-US" sz="3110" smtClean="0">
              <a:solidFill>
                <a:schemeClr val="tx1"/>
              </a:solidFill>
            </a:endParaRPr>
          </a:p>
          <a:p>
            <a:pPr marL="0" indent="0">
              <a:buNone/>
            </a:pPr>
            <a:r>
              <a:rPr lang="zh-CN" altLang="en-US" sz="3110" smtClean="0">
                <a:solidFill>
                  <a:schemeClr val="tx1"/>
                </a:solidFill>
              </a:rPr>
              <a:t>云端</a:t>
            </a:r>
            <a:r>
              <a:rPr lang="zh-CN" altLang="en-US" sz="3110" smtClean="0">
                <a:solidFill>
                  <a:schemeClr val="tx1"/>
                </a:solidFill>
              </a:rPr>
              <a:t>融合：云模式，安全可靠、随处办公；本地模式离线使用</a:t>
            </a:r>
            <a:endParaRPr lang="zh-CN" altLang="en-US" sz="3110" smtClean="0">
              <a:solidFill>
                <a:schemeClr val="tx1"/>
              </a:solidFill>
            </a:endParaRPr>
          </a:p>
          <a:p>
            <a:pPr marL="0" indent="0">
              <a:buNone/>
            </a:pPr>
            <a:r>
              <a:rPr lang="zh-CN" altLang="en-US" sz="3110" smtClean="0">
                <a:solidFill>
                  <a:schemeClr val="tx1"/>
                </a:solidFill>
              </a:rPr>
              <a:t>单一入口、集中管理</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以上就是我的分享</a:t>
            </a:r>
            <a:r>
              <a:rPr lang="zh-CN" altLang="en-US" sz="3110" smtClean="0">
                <a:solidFill>
                  <a:schemeClr val="tx1"/>
                </a:solidFill>
              </a:rPr>
              <a:t>内容。谢谢</a:t>
            </a:r>
            <a:r>
              <a:rPr lang="zh-CN" altLang="en-US" sz="3110" smtClean="0">
                <a:solidFill>
                  <a:schemeClr val="tx1"/>
                </a:solidFill>
              </a:rPr>
              <a:t>大家</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a:xfrm>
            <a:off x="838200" y="1461770"/>
            <a:ext cx="10515600" cy="4351338"/>
          </a:xfrm>
        </p:spPr>
        <p:txBody>
          <a:bodyPr>
            <a:normAutofit fontScale="90000"/>
          </a:bodyPr>
          <a:lstStyle/>
          <a:p>
            <a:pPr marL="0" indent="0">
              <a:lnSpc>
                <a:spcPct val="125000"/>
              </a:lnSpc>
              <a:spcAft>
                <a:spcPts val="0"/>
              </a:spcAft>
              <a:buNone/>
            </a:pPr>
            <a:r>
              <a:rPr lang="zh-CN" altLang="en-US" sz="3110" smtClean="0">
                <a:solidFill>
                  <a:schemeClr val="tx1"/>
                </a:solidFill>
              </a:rPr>
              <a:t>众所周知，CentOS在6月30日停止更新维护，CentOS社区不再提供漏洞修复补丁，这对于已经在各行业投入运营的CentOS系统带来了巨大的安全挑战和隐患。主管部门要求在CentOS停服前，将现有操作系统替换为国产服务器操作系统；对于暂时难以替换的系统，要采取有效的安全加固措施，做好安全预案。那么首选的方案是将CentOS迁移替换成国产服务器操作系统。</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针对于CentOS系统升级替换场景，一站式系统迁移平台提供原地迁移服务。具备XXX功能......</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升级迁移流程一般分为下面几步，首先进行环境连通性测试，然后进行系统迁移前检查和评估，评估通过再备份软件包及替换升级，写入版本信息，最后进行环境清理。</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针对系统新装和重装场景，提供重装部署服务，提高实施人员的系统部署效率。一站式迁移平台提供.......</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重装部署一般分为下面几步，首先进行自动化安装脚本配置，检查系统安装服务是否正常运行，接下来进行系统部署安装，安装完成后进行系统信息核对</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下面是我们在某机关单位系统迁移的一个实例，该项目涉及多个业务平台，运行于物理服务器和云服务器两套环境，有30多套通过原地升级方式迁移，20+套通过系统重装替换方式迁移。整个迁移过程高效0事故，并保障了客户业务系统正常运行。</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p:txBody>
          <a:bodyPr/>
          <a:lstStyle/>
          <a:p>
            <a:pPr marL="0" indent="0">
              <a:buNone/>
            </a:pPr>
            <a:r>
              <a:rPr lang="zh-CN" altLang="en-US" sz="3110" smtClean="0">
                <a:solidFill>
                  <a:schemeClr val="tx1"/>
                </a:solidFill>
              </a:rPr>
              <a:t>我们在各关键行业有丰富的应用实践案例积累，自启动实施.......</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custDataLst>
              <p:tags r:id="rId1"/>
            </p:custDataLst>
          </p:nvPr>
        </p:nvSpPr>
        <p:spPr>
          <a:xfrm>
            <a:off x="838200" y="1519555"/>
            <a:ext cx="10515600" cy="4351338"/>
          </a:xfrm>
        </p:spPr>
        <p:txBody>
          <a:bodyPr/>
          <a:lstStyle/>
          <a:p>
            <a:pPr marL="0" indent="0">
              <a:buNone/>
            </a:pPr>
            <a:r>
              <a:rPr lang="zh-CN" altLang="en-US" sz="3110" smtClean="0">
                <a:solidFill>
                  <a:schemeClr val="tx1"/>
                </a:solidFill>
              </a:rPr>
              <a:t>在过去CentOS迁移替换的项目中发现，CentOS迁移的技术方案也有力不从心的时候。例如：应用无法兼容国产服务器操作系统，在不修改应用系统的前提下，无法迁移到国产操作系统上运行；有些关键系统7x24不能停运，但是CentOS迁移过程中，是需要将应用服务停止运行，这是冲突的；另外，CentOS迁移技术门槛高，现场工作复杂度高，短时间无法完成大规模的迁移工作。</a:t>
            </a:r>
            <a:endParaRPr lang="zh-CN" altLang="en-US" sz="3110" smtClean="0">
              <a:solidFill>
                <a:schemeClr val="tx1"/>
              </a:solidFill>
            </a:endParaRPr>
          </a:p>
          <a:p>
            <a:pPr marL="0" indent="0">
              <a:buNone/>
            </a:pPr>
            <a:r>
              <a:rPr lang="zh-CN" altLang="en-US" sz="3110" smtClean="0">
                <a:solidFill>
                  <a:schemeClr val="tx1"/>
                </a:solidFill>
              </a:rPr>
              <a:t>在这种情况下，是否有第二种可选的方案呢？</a:t>
            </a:r>
            <a:endParaRPr lang="zh-CN" altLang="en-US" sz="3110" smtClean="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10.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12.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14.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5.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16.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7.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18.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9.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2.xml><?xml version="1.0" encoding="utf-8"?>
<p:tagLst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20.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22.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3.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24.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5.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26.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7.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28.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9.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3.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30.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1.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32.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3.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34.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5.xml><?xml version="1.0" encoding="utf-8"?>
<p:tagLst xmlns:p="http://schemas.openxmlformats.org/presentationml/2006/main">
  <p:tag name="commondata" val="eyJoZGlkIjoiNjk2OWQ5MzM1NjhjZjNlNjJmMzczYTc4M2U2NGZjMzYifQ=="/>
</p:tagLst>
</file>

<file path=ppt/tags/tag4.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6.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8.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xml><?xml version="1.0" encoding="utf-8"?>
<p:tagLst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1842</Words>
  <Application>WPS 演示</Application>
  <PresentationFormat>宽屏</PresentationFormat>
  <Paragraphs>45</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Calibri</vt:lpstr>
      <vt:lpstr>微软雅黑</vt:lpstr>
      <vt:lpstr>Arial Unicode MS</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iPhone</dc:creator>
  <cp:lastModifiedBy>不离心太远</cp:lastModifiedBy>
  <cp:revision>499</cp:revision>
  <dcterms:created xsi:type="dcterms:W3CDTF">1900-01-01T00:00:00Z</dcterms:created>
  <dcterms:modified xsi:type="dcterms:W3CDTF">2024-11-16T02:40:31Z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D536AA3483E33A775BFA376718832860_31</vt:lpwstr>
  </property>
</Properties>
</file>