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14999067" r:id="rId3"/>
    <p:sldId id="331" r:id="rId4"/>
    <p:sldId id="16777041" r:id="rId5"/>
    <p:sldId id="358" r:id="rId6"/>
    <p:sldId id="338" r:id="rId7"/>
    <p:sldId id="14999077" r:id="rId8"/>
    <p:sldId id="16777042" r:id="rId9"/>
    <p:sldId id="16777043" r:id="rId10"/>
    <p:sldId id="14999046" r:id="rId11"/>
    <p:sldId id="14999078" r:id="rId12"/>
    <p:sldId id="452" r:id="rId13"/>
    <p:sldId id="25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muy" initials="j" lastIdx="2" clrIdx="0"/>
  <p:cmAuthor id="1" name="liudaquan" initials="l" lastIdx="4" clrIdx="0"/>
  <p:cmAuthor id="2" name="仆人" initials="仆" lastIdx="1" clrIdx="0"/>
  <p:cmAuthor id="3" name="Ashley Liu" initials="AL" lastIdx="6" clrIdx="2"/>
  <p:cmAuthor id="4" name="T480" initials="T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8" autoAdjust="0"/>
    <p:restoredTop sz="70945" autoAdjust="0"/>
  </p:normalViewPr>
  <p:slideViewPr>
    <p:cSldViewPr snapToGrid="0">
      <p:cViewPr varScale="1">
        <p:scale>
          <a:sx n="86" d="100"/>
          <a:sy n="86" d="100"/>
        </p:scale>
        <p:origin x="118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EDD97-D41E-4C1D-ADC2-2270DC931E27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7FF19-162F-4625-9980-C4DDE7B4A1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5D908-C2E5-4448-A313-0C33B625E3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F45-9383-4D93-863F-E754000D4F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4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97EF-4BBB-1E10-578A-B3AB63DA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58A9B1-BD72-FF72-4FA4-D5763B7BC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82F5D6-9999-8659-A962-2A8EB8943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5380-2A17-887C-31BC-A2EC4289D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F45-9383-4D93-863F-E754000D4F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8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3F6D-4C45-8625-4FD9-21B4ABB5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9623DA-DB87-3D65-9D28-25E08BE0F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BD437D-C817-A175-326D-FEED3EE0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35820-AF07-FE95-7750-1942F7C0D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F45-9383-4D93-863F-E754000D4F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F45-9383-4D93-863F-E754000D4F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6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F45-9383-4D93-863F-E754000D4F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6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F45-9383-4D93-863F-E754000D4F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0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321" y="3130104"/>
            <a:ext cx="2225816" cy="561467"/>
          </a:xfrm>
          <a:prstGeom prst="rect">
            <a:avLst/>
          </a:prstGeom>
        </p:spPr>
      </p:pic>
      <p:sp>
        <p:nvSpPr>
          <p:cNvPr id="10" name="标题 3"/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部门：</a:t>
            </a:r>
            <a:endParaRPr lang="en-US" altLang="zh-CN" dirty="0"/>
          </a:p>
        </p:txBody>
      </p:sp>
      <p:sp>
        <p:nvSpPr>
          <p:cNvPr id="13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-7620" y="-27940"/>
            <a:ext cx="12211050" cy="1040728"/>
          </a:xfrm>
          <a:custGeom>
            <a:avLst/>
            <a:gdLst>
              <a:gd name="connsiteX0" fmla="*/ 0 w 20576"/>
              <a:gd name="connsiteY0" fmla="*/ 0 h 2187"/>
              <a:gd name="connsiteX1" fmla="*/ 20273 w 20576"/>
              <a:gd name="connsiteY1" fmla="*/ 567 h 2187"/>
              <a:gd name="connsiteX2" fmla="*/ 20384 w 20576"/>
              <a:gd name="connsiteY2" fmla="*/ 1045 h 2187"/>
              <a:gd name="connsiteX3" fmla="*/ 20359 w 20576"/>
              <a:gd name="connsiteY3" fmla="*/ 2187 h 2187"/>
              <a:gd name="connsiteX4" fmla="*/ 187 w 20576"/>
              <a:gd name="connsiteY4" fmla="*/ 715 h 2187"/>
              <a:gd name="connsiteX5" fmla="*/ 0 w 20576"/>
              <a:gd name="connsiteY5" fmla="*/ 0 h 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0" h="1639">
                <a:moveTo>
                  <a:pt x="0" y="0"/>
                </a:moveTo>
                <a:lnTo>
                  <a:pt x="17165" y="0"/>
                </a:lnTo>
                <a:lnTo>
                  <a:pt x="19230" y="58"/>
                </a:lnTo>
                <a:lnTo>
                  <a:pt x="19230" y="1639"/>
                </a:lnTo>
                <a:lnTo>
                  <a:pt x="19132" y="1607"/>
                </a:lnTo>
                <a:cubicBezTo>
                  <a:pt x="14600" y="159"/>
                  <a:pt x="7865" y="343"/>
                  <a:pt x="299" y="226"/>
                </a:cubicBezTo>
                <a:lnTo>
                  <a:pt x="0" y="22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>
            <a:off x="-7620" y="5946100"/>
            <a:ext cx="12201525" cy="919520"/>
          </a:xfrm>
          <a:custGeom>
            <a:avLst/>
            <a:gdLst>
              <a:gd name="connsiteX0" fmla="*/ 8510 w 23581"/>
              <a:gd name="connsiteY0" fmla="*/ 188 h 2623"/>
              <a:gd name="connsiteX1" fmla="*/ 23581 w 23581"/>
              <a:gd name="connsiteY1" fmla="*/ 372 h 2623"/>
              <a:gd name="connsiteX2" fmla="*/ 23264 w 23581"/>
              <a:gd name="connsiteY2" fmla="*/ 2134 h 2623"/>
              <a:gd name="connsiteX3" fmla="*/ 0 w 23581"/>
              <a:gd name="connsiteY3" fmla="*/ 2624 h 2623"/>
              <a:gd name="connsiteX4" fmla="*/ 8510 w 23581"/>
              <a:gd name="connsiteY4" fmla="*/ 188 h 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5" h="1448">
                <a:moveTo>
                  <a:pt x="14059" y="1448"/>
                </a:moveTo>
                <a:lnTo>
                  <a:pt x="14052" y="1448"/>
                </a:lnTo>
                <a:lnTo>
                  <a:pt x="14059" y="1448"/>
                </a:lnTo>
                <a:close/>
                <a:moveTo>
                  <a:pt x="19215" y="604"/>
                </a:moveTo>
                <a:lnTo>
                  <a:pt x="19215" y="1448"/>
                </a:lnTo>
                <a:lnTo>
                  <a:pt x="15330" y="1448"/>
                </a:lnTo>
                <a:lnTo>
                  <a:pt x="15411" y="1444"/>
                </a:lnTo>
                <a:cubicBezTo>
                  <a:pt x="16787" y="1377"/>
                  <a:pt x="17893" y="1101"/>
                  <a:pt x="19164" y="623"/>
                </a:cubicBezTo>
                <a:lnTo>
                  <a:pt x="19215" y="604"/>
                </a:lnTo>
                <a:close/>
                <a:moveTo>
                  <a:pt x="3363" y="0"/>
                </a:moveTo>
                <a:cubicBezTo>
                  <a:pt x="3873" y="-2"/>
                  <a:pt x="4390" y="44"/>
                  <a:pt x="4910" y="151"/>
                </a:cubicBezTo>
                <a:cubicBezTo>
                  <a:pt x="9269" y="941"/>
                  <a:pt x="12000" y="1370"/>
                  <a:pt x="14052" y="1448"/>
                </a:cubicBezTo>
                <a:lnTo>
                  <a:pt x="0" y="1448"/>
                </a:lnTo>
                <a:lnTo>
                  <a:pt x="0" y="608"/>
                </a:lnTo>
                <a:lnTo>
                  <a:pt x="8" y="605"/>
                </a:lnTo>
                <a:cubicBezTo>
                  <a:pt x="1053" y="259"/>
                  <a:pt x="2189" y="4"/>
                  <a:pt x="3363" y="0"/>
                </a:cubicBezTo>
                <a:close/>
              </a:path>
            </a:pathLst>
          </a:cu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625729" y="6055748"/>
            <a:ext cx="11566271" cy="809872"/>
          </a:xfrm>
          <a:custGeom>
            <a:avLst/>
            <a:gdLst>
              <a:gd name="connsiteX0" fmla="*/ 7491 w 20063"/>
              <a:gd name="connsiteY0" fmla="*/ 378 h 2284"/>
              <a:gd name="connsiteX1" fmla="*/ 20063 w 20063"/>
              <a:gd name="connsiteY1" fmla="*/ 0 h 2284"/>
              <a:gd name="connsiteX2" fmla="*/ 20031 w 20063"/>
              <a:gd name="connsiteY2" fmla="*/ 200 h 2284"/>
              <a:gd name="connsiteX3" fmla="*/ 20053 w 20063"/>
              <a:gd name="connsiteY3" fmla="*/ 2284 h 2284"/>
              <a:gd name="connsiteX4" fmla="*/ 0 w 20063"/>
              <a:gd name="connsiteY4" fmla="*/ 2284 h 2284"/>
              <a:gd name="connsiteX5" fmla="*/ 7491 w 20063"/>
              <a:gd name="connsiteY5" fmla="*/ 378 h 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5" h="1275">
                <a:moveTo>
                  <a:pt x="18215" y="0"/>
                </a:moveTo>
                <a:lnTo>
                  <a:pt x="18215" y="1275"/>
                </a:lnTo>
                <a:lnTo>
                  <a:pt x="0" y="1275"/>
                </a:lnTo>
                <a:lnTo>
                  <a:pt x="85" y="1246"/>
                </a:lnTo>
                <a:cubicBezTo>
                  <a:pt x="1860" y="624"/>
                  <a:pt x="3110" y="-172"/>
                  <a:pt x="6080" y="132"/>
                </a:cubicBezTo>
                <a:cubicBezTo>
                  <a:pt x="11780" y="779"/>
                  <a:pt x="13775" y="1700"/>
                  <a:pt x="18214" y="0"/>
                </a:cubicBezTo>
                <a:lnTo>
                  <a:pt x="18215" y="0"/>
                </a:lnTo>
                <a:close/>
              </a:path>
            </a:pathLst>
          </a:cu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8355" y="360044"/>
            <a:ext cx="1779270" cy="59817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13801" y="425360"/>
            <a:ext cx="223520" cy="481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98231" y="360045"/>
            <a:ext cx="223520" cy="481965"/>
          </a:xfrm>
          <a:prstGeom prst="rect">
            <a:avLst/>
          </a:prstGeom>
          <a:solidFill>
            <a:srgbClr val="D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891" y="412296"/>
            <a:ext cx="10515600" cy="48196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E232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-7620" y="-27940"/>
            <a:ext cx="12211050" cy="1040728"/>
          </a:xfrm>
          <a:custGeom>
            <a:avLst/>
            <a:gdLst>
              <a:gd name="connsiteX0" fmla="*/ 0 w 20576"/>
              <a:gd name="connsiteY0" fmla="*/ 0 h 2187"/>
              <a:gd name="connsiteX1" fmla="*/ 20273 w 20576"/>
              <a:gd name="connsiteY1" fmla="*/ 567 h 2187"/>
              <a:gd name="connsiteX2" fmla="*/ 20384 w 20576"/>
              <a:gd name="connsiteY2" fmla="*/ 1045 h 2187"/>
              <a:gd name="connsiteX3" fmla="*/ 20359 w 20576"/>
              <a:gd name="connsiteY3" fmla="*/ 2187 h 2187"/>
              <a:gd name="connsiteX4" fmla="*/ 187 w 20576"/>
              <a:gd name="connsiteY4" fmla="*/ 715 h 2187"/>
              <a:gd name="connsiteX5" fmla="*/ 0 w 20576"/>
              <a:gd name="connsiteY5" fmla="*/ 0 h 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0" h="1639">
                <a:moveTo>
                  <a:pt x="0" y="0"/>
                </a:moveTo>
                <a:lnTo>
                  <a:pt x="17165" y="0"/>
                </a:lnTo>
                <a:lnTo>
                  <a:pt x="19230" y="58"/>
                </a:lnTo>
                <a:lnTo>
                  <a:pt x="19230" y="1639"/>
                </a:lnTo>
                <a:lnTo>
                  <a:pt x="19132" y="1607"/>
                </a:lnTo>
                <a:cubicBezTo>
                  <a:pt x="14600" y="159"/>
                  <a:pt x="7865" y="343"/>
                  <a:pt x="299" y="226"/>
                </a:cubicBezTo>
                <a:lnTo>
                  <a:pt x="0" y="22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>
            <a:off x="-7620" y="5946100"/>
            <a:ext cx="12201525" cy="919520"/>
          </a:xfrm>
          <a:custGeom>
            <a:avLst/>
            <a:gdLst>
              <a:gd name="connsiteX0" fmla="*/ 8510 w 23581"/>
              <a:gd name="connsiteY0" fmla="*/ 188 h 2623"/>
              <a:gd name="connsiteX1" fmla="*/ 23581 w 23581"/>
              <a:gd name="connsiteY1" fmla="*/ 372 h 2623"/>
              <a:gd name="connsiteX2" fmla="*/ 23264 w 23581"/>
              <a:gd name="connsiteY2" fmla="*/ 2134 h 2623"/>
              <a:gd name="connsiteX3" fmla="*/ 0 w 23581"/>
              <a:gd name="connsiteY3" fmla="*/ 2624 h 2623"/>
              <a:gd name="connsiteX4" fmla="*/ 8510 w 23581"/>
              <a:gd name="connsiteY4" fmla="*/ 188 h 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5" h="1448">
                <a:moveTo>
                  <a:pt x="14059" y="1448"/>
                </a:moveTo>
                <a:lnTo>
                  <a:pt x="14052" y="1448"/>
                </a:lnTo>
                <a:lnTo>
                  <a:pt x="14059" y="1448"/>
                </a:lnTo>
                <a:close/>
                <a:moveTo>
                  <a:pt x="19215" y="604"/>
                </a:moveTo>
                <a:lnTo>
                  <a:pt x="19215" y="1448"/>
                </a:lnTo>
                <a:lnTo>
                  <a:pt x="15330" y="1448"/>
                </a:lnTo>
                <a:lnTo>
                  <a:pt x="15411" y="1444"/>
                </a:lnTo>
                <a:cubicBezTo>
                  <a:pt x="16787" y="1377"/>
                  <a:pt x="17893" y="1101"/>
                  <a:pt x="19164" y="623"/>
                </a:cubicBezTo>
                <a:lnTo>
                  <a:pt x="19215" y="604"/>
                </a:lnTo>
                <a:close/>
                <a:moveTo>
                  <a:pt x="3363" y="0"/>
                </a:moveTo>
                <a:cubicBezTo>
                  <a:pt x="3873" y="-2"/>
                  <a:pt x="4390" y="44"/>
                  <a:pt x="4910" y="151"/>
                </a:cubicBezTo>
                <a:cubicBezTo>
                  <a:pt x="9269" y="941"/>
                  <a:pt x="12000" y="1370"/>
                  <a:pt x="14052" y="1448"/>
                </a:cubicBezTo>
                <a:lnTo>
                  <a:pt x="0" y="1448"/>
                </a:lnTo>
                <a:lnTo>
                  <a:pt x="0" y="608"/>
                </a:lnTo>
                <a:lnTo>
                  <a:pt x="8" y="605"/>
                </a:lnTo>
                <a:cubicBezTo>
                  <a:pt x="1053" y="259"/>
                  <a:pt x="2189" y="4"/>
                  <a:pt x="3363" y="0"/>
                </a:cubicBezTo>
                <a:close/>
              </a:path>
            </a:pathLst>
          </a:cu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625729" y="6055748"/>
            <a:ext cx="11566271" cy="809872"/>
          </a:xfrm>
          <a:custGeom>
            <a:avLst/>
            <a:gdLst>
              <a:gd name="connsiteX0" fmla="*/ 7491 w 20063"/>
              <a:gd name="connsiteY0" fmla="*/ 378 h 2284"/>
              <a:gd name="connsiteX1" fmla="*/ 20063 w 20063"/>
              <a:gd name="connsiteY1" fmla="*/ 0 h 2284"/>
              <a:gd name="connsiteX2" fmla="*/ 20031 w 20063"/>
              <a:gd name="connsiteY2" fmla="*/ 200 h 2284"/>
              <a:gd name="connsiteX3" fmla="*/ 20053 w 20063"/>
              <a:gd name="connsiteY3" fmla="*/ 2284 h 2284"/>
              <a:gd name="connsiteX4" fmla="*/ 0 w 20063"/>
              <a:gd name="connsiteY4" fmla="*/ 2284 h 2284"/>
              <a:gd name="connsiteX5" fmla="*/ 7491 w 20063"/>
              <a:gd name="connsiteY5" fmla="*/ 378 h 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5" h="1275">
                <a:moveTo>
                  <a:pt x="18215" y="0"/>
                </a:moveTo>
                <a:lnTo>
                  <a:pt x="18215" y="1275"/>
                </a:lnTo>
                <a:lnTo>
                  <a:pt x="0" y="1275"/>
                </a:lnTo>
                <a:lnTo>
                  <a:pt x="85" y="1246"/>
                </a:lnTo>
                <a:cubicBezTo>
                  <a:pt x="1860" y="624"/>
                  <a:pt x="3110" y="-172"/>
                  <a:pt x="6080" y="132"/>
                </a:cubicBezTo>
                <a:cubicBezTo>
                  <a:pt x="11780" y="779"/>
                  <a:pt x="13775" y="1700"/>
                  <a:pt x="18214" y="0"/>
                </a:cubicBezTo>
                <a:lnTo>
                  <a:pt x="18215" y="0"/>
                </a:lnTo>
                <a:close/>
              </a:path>
            </a:pathLst>
          </a:cu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8355" y="485140"/>
            <a:ext cx="1779270" cy="5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2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3430"/>
              </a:lnSpc>
              <a:spcBef>
                <a:spcPts val="0"/>
              </a:spcBef>
              <a:buNone/>
              <a:defRPr sz="2800" b="1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0795" marR="0" indent="0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Tx/>
              <a:buNone/>
              <a:tabLst>
                <a:tab pos="1207135" algn="ctr"/>
              </a:tabLst>
              <a:defRPr sz="1800" b="1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marL="32893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="1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915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-"/>
              <a:tabLst>
                <a:tab pos="1207135" algn="ctr"/>
              </a:tabLst>
              <a:defRPr sz="1000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0815">
              <a:buFont typeface="Arial" panose="020B060402020209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9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9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9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9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0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002" y="294104"/>
            <a:ext cx="1722863" cy="434596"/>
          </a:xfrm>
          <a:prstGeom prst="rect">
            <a:avLst/>
          </a:prstGeom>
        </p:spPr>
      </p:pic>
      <p:pic>
        <p:nvPicPr>
          <p:cNvPr id="4" name="图片 3" descr="未标题-1">
            <a:extLst>
              <a:ext uri="{FF2B5EF4-FFF2-40B4-BE49-F238E27FC236}">
                <a16:creationId xmlns:a16="http://schemas.microsoft.com/office/drawing/2014/main" id="{E30AC8FC-10FE-3117-BF40-309777C0E1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4661" y="6134684"/>
            <a:ext cx="1779270" cy="598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17375B-65E8-F570-2FFA-938B583A641B}"/>
              </a:ext>
            </a:extLst>
          </p:cNvPr>
          <p:cNvSpPr/>
          <p:nvPr userDrawn="1"/>
        </p:nvSpPr>
        <p:spPr>
          <a:xfrm>
            <a:off x="432485" y="330419"/>
            <a:ext cx="223520" cy="481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010B26-AD8E-4517-4791-CE19AE163654}"/>
              </a:ext>
            </a:extLst>
          </p:cNvPr>
          <p:cNvSpPr/>
          <p:nvPr userDrawn="1"/>
        </p:nvSpPr>
        <p:spPr>
          <a:xfrm>
            <a:off x="316915" y="254219"/>
            <a:ext cx="223520" cy="481965"/>
          </a:xfrm>
          <a:prstGeom prst="rect">
            <a:avLst/>
          </a:prstGeom>
          <a:solidFill>
            <a:srgbClr val="D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21EE682-E2BE-02B9-E7FA-A0349C7314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1360" y="6291226"/>
            <a:ext cx="584645" cy="334963"/>
          </a:xfrm>
          <a:prstGeom prst="rect">
            <a:avLst/>
          </a:prstGeom>
        </p:spPr>
        <p:txBody>
          <a:bodyPr/>
          <a:lstStyle/>
          <a:p>
            <a:fld id="{8099D0DE-B2C2-49EA-B066-95E1B7612CED}" type="slidenum">
              <a:rPr lang="zh-CN" altLang="en-US" smtClean="0">
                <a:solidFill>
                  <a:srgbClr val="121720"/>
                </a:solidFill>
              </a:rPr>
              <a:pPr/>
              <a:t>‹#›</a:t>
            </a:fld>
            <a:endParaRPr lang="zh-CN" altLang="en-US" dirty="0">
              <a:solidFill>
                <a:srgbClr val="12172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136" y="2994404"/>
            <a:ext cx="3445727" cy="8691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深色）"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主标题内容文字区域</a:t>
            </a:r>
          </a:p>
        </p:txBody>
      </p:sp>
      <p:sp>
        <p:nvSpPr>
          <p:cNvPr id="8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部门：</a:t>
            </a:r>
            <a:endParaRPr lang="en-US" altLang="zh-CN" dirty="0"/>
          </a:p>
        </p:txBody>
      </p:sp>
      <p:sp>
        <p:nvSpPr>
          <p:cNvPr id="9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321" y="3124835"/>
            <a:ext cx="2225816" cy="564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深色）"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深色）"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002" y="291918"/>
            <a:ext cx="1722863" cy="4367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深色）"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135" y="2992218"/>
            <a:ext cx="3445727" cy="873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 浅色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6803" y="500678"/>
            <a:ext cx="8312869" cy="70485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250">
                <a:ln w="12700" cap="flat">
                  <a:noFill/>
                  <a:prstDash val="solid"/>
                  <a:miter lim="4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OPPOSans B"/>
                <a:ea typeface="OPPOSans B"/>
                <a:cs typeface="OPPOSans B"/>
                <a:sym typeface="OPPOSans B"/>
              </a:defRPr>
            </a:lvl1pPr>
          </a:lstStyle>
          <a:p>
            <a:r>
              <a:rPr dirty="0"/>
              <a:t>Section Header Here</a:t>
            </a:r>
          </a:p>
        </p:txBody>
      </p:sp>
      <p:sp>
        <p:nvSpPr>
          <p:cNvPr id="3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65854" y="1470097"/>
            <a:ext cx="10977507" cy="38735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900" b="0" i="0">
                <a:ln w="12700" cap="flat">
                  <a:noFill/>
                  <a:prstDash val="solid"/>
                  <a:miter lim="400000"/>
                </a:ln>
                <a:solidFill>
                  <a:srgbClr val="60636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 err="1"/>
              <a:t>单击此处添加文本</a:t>
            </a:r>
            <a:endParaRPr dirty="0"/>
          </a:p>
        </p:txBody>
      </p:sp>
      <p:sp>
        <p:nvSpPr>
          <p:cNvPr id="6" name="矩形"/>
          <p:cNvSpPr/>
          <p:nvPr userDrawn="1"/>
        </p:nvSpPr>
        <p:spPr>
          <a:xfrm>
            <a:off x="0" y="6391269"/>
            <a:ext cx="12213772" cy="488503"/>
          </a:xfrm>
          <a:prstGeom prst="rect">
            <a:avLst/>
          </a:prstGeom>
          <a:gradFill>
            <a:gsLst>
              <a:gs pos="99000">
                <a:srgbClr val="51C3FF">
                  <a:alpha val="46038"/>
                </a:srgbClr>
              </a:gs>
              <a:gs pos="0">
                <a:srgbClr val="6934E2"/>
              </a:gs>
            </a:gsLst>
            <a:lin ang="11644675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0" i="0" dirty="0">
              <a:solidFill>
                <a:srgbClr val="FFFFFF"/>
              </a:solidFill>
              <a:latin typeface="OPPOSans B" pitchFamily="18" charset="-122"/>
              <a:ea typeface="OPPOSans B" pitchFamily="18" charset="-122"/>
              <a:cs typeface="OPPOSans B" pitchFamily="18" charset="-122"/>
              <a:sym typeface="Helvetica Neue Medium"/>
            </a:endParaRPr>
          </a:p>
        </p:txBody>
      </p:sp>
      <p:pic>
        <p:nvPicPr>
          <p:cNvPr id="4" name="图像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5507" y="6524244"/>
            <a:ext cx="1951260" cy="279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35.xml"/><Relationship Id="rId16" Type="http://schemas.openxmlformats.org/officeDocument/2006/relationships/image" Target="../media/image17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8.xml"/><Relationship Id="rId15" Type="http://schemas.openxmlformats.org/officeDocument/2006/relationships/image" Target="../media/image16.pn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21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2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60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25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24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69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21" y="4037199"/>
            <a:ext cx="10930504" cy="720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OpenEuler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大模型中间件助力企业大模型应用快速落地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23321" y="5254536"/>
            <a:ext cx="3600000" cy="324000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北京东方通科技股份有限公司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23321" y="5586823"/>
            <a:ext cx="3600000" cy="276225"/>
          </a:xfrm>
        </p:spPr>
        <p:txBody>
          <a:bodyPr/>
          <a:lstStyle/>
          <a:p>
            <a:r>
              <a:rPr lang="zh-CN" altLang="en-US" dirty="0"/>
              <a:t>杨西利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94163B-1A64-AE33-D702-486D6082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>
                <a:sym typeface="+mn-lt"/>
              </a:rPr>
              <a:t>大模型中间件</a:t>
            </a:r>
            <a:r>
              <a:rPr lang="en-US" altLang="zh-CN" sz="2400" b="1" dirty="0" err="1">
                <a:sym typeface="+mn-lt"/>
              </a:rPr>
              <a:t>TongLMM</a:t>
            </a:r>
            <a:r>
              <a:rPr lang="zh-CN" altLang="en-US" sz="2400" b="1" dirty="0">
                <a:sym typeface="+mn-lt"/>
              </a:rPr>
              <a:t>主要应用场景</a:t>
            </a:r>
            <a:endParaRPr lang="zh-CN" altLang="en-US" sz="2400" b="1" dirty="0"/>
          </a:p>
        </p:txBody>
      </p:sp>
      <p:sp>
        <p:nvSpPr>
          <p:cNvPr id="2" name="圆角矩形 10">
            <a:extLst>
              <a:ext uri="{FF2B5EF4-FFF2-40B4-BE49-F238E27FC236}">
                <a16:creationId xmlns:a16="http://schemas.microsoft.com/office/drawing/2014/main" id="{7087A360-ED73-F221-6603-629D3AF8E153}"/>
              </a:ext>
            </a:extLst>
          </p:cNvPr>
          <p:cNvSpPr/>
          <p:nvPr/>
        </p:nvSpPr>
        <p:spPr>
          <a:xfrm>
            <a:off x="2635432" y="2531194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信息推荐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FA65D229-BFA3-3753-ED42-CBF5CE4326CE}"/>
              </a:ext>
            </a:extLst>
          </p:cNvPr>
          <p:cNvSpPr/>
          <p:nvPr/>
        </p:nvSpPr>
        <p:spPr>
          <a:xfrm>
            <a:off x="4406659" y="2531194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数据智能提取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834F6A7-ED1C-F58F-E6F2-9D49E154A3AA}"/>
              </a:ext>
            </a:extLst>
          </p:cNvPr>
          <p:cNvSpPr/>
          <p:nvPr/>
        </p:nvSpPr>
        <p:spPr>
          <a:xfrm>
            <a:off x="6161795" y="2531194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编码助手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7" name="圆角矩形 10">
            <a:extLst>
              <a:ext uri="{FF2B5EF4-FFF2-40B4-BE49-F238E27FC236}">
                <a16:creationId xmlns:a16="http://schemas.microsoft.com/office/drawing/2014/main" id="{E2A82CBE-6FAB-E915-1C33-CA4D39021DC6}"/>
              </a:ext>
            </a:extLst>
          </p:cNvPr>
          <p:cNvSpPr/>
          <p:nvPr/>
        </p:nvSpPr>
        <p:spPr>
          <a:xfrm>
            <a:off x="2635432" y="1634673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信息问答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8" name="圆角矩形 10">
            <a:extLst>
              <a:ext uri="{FF2B5EF4-FFF2-40B4-BE49-F238E27FC236}">
                <a16:creationId xmlns:a16="http://schemas.microsoft.com/office/drawing/2014/main" id="{725F2A8A-3265-373B-AC53-B48046AC3B78}"/>
              </a:ext>
            </a:extLst>
          </p:cNvPr>
          <p:cNvSpPr/>
          <p:nvPr/>
        </p:nvSpPr>
        <p:spPr>
          <a:xfrm>
            <a:off x="7907622" y="2531194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商品推荐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9" name="圆角矩形 10">
            <a:extLst>
              <a:ext uri="{FF2B5EF4-FFF2-40B4-BE49-F238E27FC236}">
                <a16:creationId xmlns:a16="http://schemas.microsoft.com/office/drawing/2014/main" id="{2640705C-C407-5598-8A4D-F1337E7673B3}"/>
              </a:ext>
            </a:extLst>
          </p:cNvPr>
          <p:cNvSpPr/>
          <p:nvPr/>
        </p:nvSpPr>
        <p:spPr>
          <a:xfrm>
            <a:off x="4406659" y="1634673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文件检索问答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0" name="圆角矩形 10">
            <a:extLst>
              <a:ext uri="{FF2B5EF4-FFF2-40B4-BE49-F238E27FC236}">
                <a16:creationId xmlns:a16="http://schemas.microsoft.com/office/drawing/2014/main" id="{01F5B762-9093-F80E-A5D0-0EA2493989EF}"/>
              </a:ext>
            </a:extLst>
          </p:cNvPr>
          <p:cNvSpPr/>
          <p:nvPr/>
        </p:nvSpPr>
        <p:spPr>
          <a:xfrm>
            <a:off x="6161795" y="1634673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图片信息问答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4411864E-84DC-790F-AC9F-6A5542027894}"/>
              </a:ext>
            </a:extLst>
          </p:cNvPr>
          <p:cNvSpPr/>
          <p:nvPr/>
        </p:nvSpPr>
        <p:spPr>
          <a:xfrm>
            <a:off x="2635432" y="3420561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信息助理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2" name="圆角矩形 10">
            <a:extLst>
              <a:ext uri="{FF2B5EF4-FFF2-40B4-BE49-F238E27FC236}">
                <a16:creationId xmlns:a16="http://schemas.microsoft.com/office/drawing/2014/main" id="{5002885D-E4C2-B316-11BC-AD50BB43C46C}"/>
              </a:ext>
            </a:extLst>
          </p:cNvPr>
          <p:cNvSpPr/>
          <p:nvPr/>
        </p:nvSpPr>
        <p:spPr>
          <a:xfrm>
            <a:off x="4406659" y="3420561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热点跟踪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3" name="圆角矩形 10">
            <a:extLst>
              <a:ext uri="{FF2B5EF4-FFF2-40B4-BE49-F238E27FC236}">
                <a16:creationId xmlns:a16="http://schemas.microsoft.com/office/drawing/2014/main" id="{B4E3325D-AA1F-0E52-F8DF-74B90C736D6F}"/>
              </a:ext>
            </a:extLst>
          </p:cNvPr>
          <p:cNvSpPr/>
          <p:nvPr/>
        </p:nvSpPr>
        <p:spPr>
          <a:xfrm>
            <a:off x="6161795" y="3420561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员工助手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4" name="圆角矩形 10">
            <a:extLst>
              <a:ext uri="{FF2B5EF4-FFF2-40B4-BE49-F238E27FC236}">
                <a16:creationId xmlns:a16="http://schemas.microsoft.com/office/drawing/2014/main" id="{80E2FFBD-149A-4192-D9D6-19CEBC9C6DAA}"/>
              </a:ext>
            </a:extLst>
          </p:cNvPr>
          <p:cNvSpPr/>
          <p:nvPr/>
        </p:nvSpPr>
        <p:spPr>
          <a:xfrm>
            <a:off x="7907622" y="3420561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新闻咨讯管家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5" name="圆角矩形 10">
            <a:extLst>
              <a:ext uri="{FF2B5EF4-FFF2-40B4-BE49-F238E27FC236}">
                <a16:creationId xmlns:a16="http://schemas.microsoft.com/office/drawing/2014/main" id="{8DBFF861-3F65-6779-E5D8-6EE2A845D9D6}"/>
              </a:ext>
            </a:extLst>
          </p:cNvPr>
          <p:cNvSpPr/>
          <p:nvPr/>
        </p:nvSpPr>
        <p:spPr>
          <a:xfrm>
            <a:off x="9628895" y="3420561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每日工作安排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0" name="圆角矩形 10">
            <a:extLst>
              <a:ext uri="{FF2B5EF4-FFF2-40B4-BE49-F238E27FC236}">
                <a16:creationId xmlns:a16="http://schemas.microsoft.com/office/drawing/2014/main" id="{1C610408-F50B-4F68-2215-9EA1042B60F6}"/>
              </a:ext>
            </a:extLst>
          </p:cNvPr>
          <p:cNvSpPr/>
          <p:nvPr/>
        </p:nvSpPr>
        <p:spPr>
          <a:xfrm>
            <a:off x="2639984" y="4314638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业务自动化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1" name="圆角矩形 10">
            <a:extLst>
              <a:ext uri="{FF2B5EF4-FFF2-40B4-BE49-F238E27FC236}">
                <a16:creationId xmlns:a16="http://schemas.microsoft.com/office/drawing/2014/main" id="{6D5E2A37-B5F0-1FB8-16F9-795E8BD51D18}"/>
              </a:ext>
            </a:extLst>
          </p:cNvPr>
          <p:cNvSpPr/>
          <p:nvPr/>
        </p:nvSpPr>
        <p:spPr>
          <a:xfrm>
            <a:off x="4411211" y="4314638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自动运维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2" name="圆角矩形 10">
            <a:extLst>
              <a:ext uri="{FF2B5EF4-FFF2-40B4-BE49-F238E27FC236}">
                <a16:creationId xmlns:a16="http://schemas.microsoft.com/office/drawing/2014/main" id="{10CBC5EF-2C81-FCB3-F669-F7D0E3B9DC95}"/>
              </a:ext>
            </a:extLst>
          </p:cNvPr>
          <p:cNvSpPr/>
          <p:nvPr/>
        </p:nvSpPr>
        <p:spPr>
          <a:xfrm>
            <a:off x="6182434" y="4314638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参数优化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E5C0451-7370-CAD8-5576-D589F358120F}"/>
              </a:ext>
            </a:extLst>
          </p:cNvPr>
          <p:cNvSpPr txBox="1"/>
          <p:nvPr/>
        </p:nvSpPr>
        <p:spPr>
          <a:xfrm>
            <a:off x="2635432" y="904236"/>
            <a:ext cx="7229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凡是使用大模型的场景，都能使用大模型中间件。</a:t>
            </a:r>
            <a:endParaRPr lang="en-US" altLang="zh-CN" sz="16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圆角矩形 10">
            <a:extLst>
              <a:ext uri="{FF2B5EF4-FFF2-40B4-BE49-F238E27FC236}">
                <a16:creationId xmlns:a16="http://schemas.microsoft.com/office/drawing/2014/main" id="{741CCD65-474F-62DE-3D4F-A2711EC864C2}"/>
              </a:ext>
            </a:extLst>
          </p:cNvPr>
          <p:cNvSpPr/>
          <p:nvPr/>
        </p:nvSpPr>
        <p:spPr>
          <a:xfrm>
            <a:off x="2639984" y="5934019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运维智能体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5" name="圆角矩形 10">
            <a:extLst>
              <a:ext uri="{FF2B5EF4-FFF2-40B4-BE49-F238E27FC236}">
                <a16:creationId xmlns:a16="http://schemas.microsoft.com/office/drawing/2014/main" id="{C1BC8E72-962A-70FE-457E-EF368A8FECA1}"/>
              </a:ext>
            </a:extLst>
          </p:cNvPr>
          <p:cNvSpPr/>
          <p:nvPr/>
        </p:nvSpPr>
        <p:spPr>
          <a:xfrm>
            <a:off x="4411211" y="5934019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交互智能体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6" name="圆角矩形 10">
            <a:extLst>
              <a:ext uri="{FF2B5EF4-FFF2-40B4-BE49-F238E27FC236}">
                <a16:creationId xmlns:a16="http://schemas.microsoft.com/office/drawing/2014/main" id="{E93045CE-40EC-B86B-A33F-FFF78759153B}"/>
              </a:ext>
            </a:extLst>
          </p:cNvPr>
          <p:cNvSpPr/>
          <p:nvPr/>
        </p:nvSpPr>
        <p:spPr>
          <a:xfrm>
            <a:off x="6166347" y="5934019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陪伴类智能体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7" name="圆角矩形 10">
            <a:extLst>
              <a:ext uri="{FF2B5EF4-FFF2-40B4-BE49-F238E27FC236}">
                <a16:creationId xmlns:a16="http://schemas.microsoft.com/office/drawing/2014/main" id="{3EC14DAE-251A-4E58-E80A-7E4C1305A639}"/>
              </a:ext>
            </a:extLst>
          </p:cNvPr>
          <p:cNvSpPr/>
          <p:nvPr/>
        </p:nvSpPr>
        <p:spPr>
          <a:xfrm>
            <a:off x="7912173" y="5934019"/>
            <a:ext cx="1721273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其他自主智能体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2D059C4-E424-19C4-D3E8-BA97437E4CF0}"/>
              </a:ext>
            </a:extLst>
          </p:cNvPr>
          <p:cNvSpPr/>
          <p:nvPr/>
        </p:nvSpPr>
        <p:spPr bwMode="auto">
          <a:xfrm>
            <a:off x="1341094" y="2568772"/>
            <a:ext cx="1063470" cy="4544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6462" tIns="42203" rIns="66462" bIns="42203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推荐类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208958B-BB16-8FA3-E947-899707FF1079}"/>
              </a:ext>
            </a:extLst>
          </p:cNvPr>
          <p:cNvSpPr/>
          <p:nvPr/>
        </p:nvSpPr>
        <p:spPr bwMode="auto">
          <a:xfrm>
            <a:off x="1341094" y="3453160"/>
            <a:ext cx="1063470" cy="4544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6462" tIns="42203" rIns="66462" bIns="42203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助理类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C8FDFB5-91A6-4939-E229-0BFF9B288FF2}"/>
              </a:ext>
            </a:extLst>
          </p:cNvPr>
          <p:cNvSpPr/>
          <p:nvPr/>
        </p:nvSpPr>
        <p:spPr bwMode="auto">
          <a:xfrm>
            <a:off x="1341094" y="1677173"/>
            <a:ext cx="1063470" cy="4544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6462" tIns="42203" rIns="66462" bIns="42203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问答类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010874-3154-90AA-3C0E-6D4B0C5E6201}"/>
              </a:ext>
            </a:extLst>
          </p:cNvPr>
          <p:cNvSpPr/>
          <p:nvPr/>
        </p:nvSpPr>
        <p:spPr bwMode="auto">
          <a:xfrm>
            <a:off x="1345646" y="4351062"/>
            <a:ext cx="1063470" cy="4544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6462" tIns="42203" rIns="66462" bIns="42203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自动化类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CE41D77-2DB3-4C85-13C6-41A0D9ADC1DC}"/>
              </a:ext>
            </a:extLst>
          </p:cNvPr>
          <p:cNvSpPr/>
          <p:nvPr/>
        </p:nvSpPr>
        <p:spPr bwMode="auto">
          <a:xfrm>
            <a:off x="1345646" y="5982974"/>
            <a:ext cx="1063470" cy="4544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6462" tIns="42203" rIns="66462" bIns="42203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智能体类</a:t>
            </a:r>
          </a:p>
        </p:txBody>
      </p:sp>
      <p:sp>
        <p:nvSpPr>
          <p:cNvPr id="73" name="圆角矩形 10">
            <a:extLst>
              <a:ext uri="{FF2B5EF4-FFF2-40B4-BE49-F238E27FC236}">
                <a16:creationId xmlns:a16="http://schemas.microsoft.com/office/drawing/2014/main" id="{D4FAA456-5232-785C-F386-B32F060057D7}"/>
              </a:ext>
            </a:extLst>
          </p:cNvPr>
          <p:cNvSpPr/>
          <p:nvPr/>
        </p:nvSpPr>
        <p:spPr>
          <a:xfrm>
            <a:off x="7912173" y="4314638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沙盘推演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4" name="圆角矩形 10">
            <a:extLst>
              <a:ext uri="{FF2B5EF4-FFF2-40B4-BE49-F238E27FC236}">
                <a16:creationId xmlns:a16="http://schemas.microsoft.com/office/drawing/2014/main" id="{C6DC4BA5-E429-7867-1FF2-E7E288A9EF15}"/>
              </a:ext>
            </a:extLst>
          </p:cNvPr>
          <p:cNvSpPr/>
          <p:nvPr/>
        </p:nvSpPr>
        <p:spPr>
          <a:xfrm>
            <a:off x="2635432" y="5131076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风险识别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5" name="圆角矩形 10">
            <a:extLst>
              <a:ext uri="{FF2B5EF4-FFF2-40B4-BE49-F238E27FC236}">
                <a16:creationId xmlns:a16="http://schemas.microsoft.com/office/drawing/2014/main" id="{A2108D72-395E-E4CE-4478-03C9EFA27E4A}"/>
              </a:ext>
            </a:extLst>
          </p:cNvPr>
          <p:cNvSpPr/>
          <p:nvPr/>
        </p:nvSpPr>
        <p:spPr>
          <a:xfrm>
            <a:off x="4406659" y="5131076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流程管控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6" name="圆角矩形 10">
            <a:extLst>
              <a:ext uri="{FF2B5EF4-FFF2-40B4-BE49-F238E27FC236}">
                <a16:creationId xmlns:a16="http://schemas.microsoft.com/office/drawing/2014/main" id="{5C80841E-5871-4B75-AF13-69A0774D3DC8}"/>
              </a:ext>
            </a:extLst>
          </p:cNvPr>
          <p:cNvSpPr/>
          <p:nvPr/>
        </p:nvSpPr>
        <p:spPr>
          <a:xfrm>
            <a:off x="6161795" y="5131076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投研助手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7" name="圆角矩形 10">
            <a:extLst>
              <a:ext uri="{FF2B5EF4-FFF2-40B4-BE49-F238E27FC236}">
                <a16:creationId xmlns:a16="http://schemas.microsoft.com/office/drawing/2014/main" id="{05072D34-A2B5-0FB5-1060-862F688FE8E5}"/>
              </a:ext>
            </a:extLst>
          </p:cNvPr>
          <p:cNvSpPr/>
          <p:nvPr/>
        </p:nvSpPr>
        <p:spPr>
          <a:xfrm>
            <a:off x="7907621" y="5131076"/>
            <a:ext cx="1721273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智能工单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A7AF37A-002F-84DE-22C3-F1E6CC7EB78B}"/>
              </a:ext>
            </a:extLst>
          </p:cNvPr>
          <p:cNvSpPr/>
          <p:nvPr/>
        </p:nvSpPr>
        <p:spPr bwMode="auto">
          <a:xfrm>
            <a:off x="1341094" y="5180031"/>
            <a:ext cx="1063470" cy="4544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6462" tIns="42203" rIns="66462" bIns="42203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分析类</a:t>
            </a:r>
          </a:p>
        </p:txBody>
      </p:sp>
      <p:sp>
        <p:nvSpPr>
          <p:cNvPr id="79" name="圆角矩形 10">
            <a:extLst>
              <a:ext uri="{FF2B5EF4-FFF2-40B4-BE49-F238E27FC236}">
                <a16:creationId xmlns:a16="http://schemas.microsoft.com/office/drawing/2014/main" id="{761C87E0-846C-1DE5-096F-8974EB4807A3}"/>
              </a:ext>
            </a:extLst>
          </p:cNvPr>
          <p:cNvSpPr/>
          <p:nvPr/>
        </p:nvSpPr>
        <p:spPr>
          <a:xfrm>
            <a:off x="8023460" y="1634673"/>
            <a:ext cx="1657202" cy="543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知识问答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98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1AF9AA5-CFD8-4A82-D052-21F230E6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>
                <a:sym typeface="+mn-lt"/>
              </a:rPr>
              <a:t>大模型中间件</a:t>
            </a:r>
            <a:r>
              <a:rPr lang="en-US" altLang="zh-CN" sz="2400" b="1" dirty="0" err="1">
                <a:sym typeface="+mn-lt"/>
              </a:rPr>
              <a:t>TongLMM</a:t>
            </a:r>
            <a:r>
              <a:rPr lang="zh-CN" altLang="en-US" sz="2400" b="1" dirty="0">
                <a:sym typeface="+mn-lt"/>
              </a:rPr>
              <a:t>主要部署形态</a:t>
            </a:r>
            <a:endParaRPr lang="zh-CN" altLang="en-US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66043C-8CB5-A1F6-E835-68B5F459A3BB}"/>
              </a:ext>
            </a:extLst>
          </p:cNvPr>
          <p:cNvSpPr/>
          <p:nvPr/>
        </p:nvSpPr>
        <p:spPr>
          <a:xfrm>
            <a:off x="1239362" y="2982017"/>
            <a:ext cx="9032166" cy="2897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F6A941-3DA3-EA9E-9DF4-E86DE861B09F}"/>
              </a:ext>
            </a:extLst>
          </p:cNvPr>
          <p:cNvSpPr/>
          <p:nvPr/>
        </p:nvSpPr>
        <p:spPr>
          <a:xfrm>
            <a:off x="1377068" y="3430718"/>
            <a:ext cx="8778705" cy="2137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125">
            <a:extLst>
              <a:ext uri="{FF2B5EF4-FFF2-40B4-BE49-F238E27FC236}">
                <a16:creationId xmlns:a16="http://schemas.microsoft.com/office/drawing/2014/main" id="{36F07EC1-6B47-4378-A579-C6FC28587E50}"/>
              </a:ext>
            </a:extLst>
          </p:cNvPr>
          <p:cNvSpPr/>
          <p:nvPr/>
        </p:nvSpPr>
        <p:spPr>
          <a:xfrm>
            <a:off x="1892710" y="6178474"/>
            <a:ext cx="8378818" cy="562366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  <a:alpha val="4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EBDB00-FF30-2871-83B7-8F291DE33246}"/>
              </a:ext>
            </a:extLst>
          </p:cNvPr>
          <p:cNvSpPr txBox="1"/>
          <p:nvPr/>
        </p:nvSpPr>
        <p:spPr>
          <a:xfrm>
            <a:off x="2602346" y="5863783"/>
            <a:ext cx="147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业务请求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E360E9-7623-5271-8860-68439DC4B63B}"/>
              </a:ext>
            </a:extLst>
          </p:cNvPr>
          <p:cNvSpPr txBox="1"/>
          <p:nvPr/>
        </p:nvSpPr>
        <p:spPr>
          <a:xfrm>
            <a:off x="7863018" y="5853102"/>
            <a:ext cx="1995677" cy="28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决策结果</a:t>
            </a:r>
          </a:p>
        </p:txBody>
      </p:sp>
      <p:sp>
        <p:nvSpPr>
          <p:cNvPr id="12" name="圆柱形 119">
            <a:extLst>
              <a:ext uri="{FF2B5EF4-FFF2-40B4-BE49-F238E27FC236}">
                <a16:creationId xmlns:a16="http://schemas.microsoft.com/office/drawing/2014/main" id="{B3EF856B-981E-161C-F413-2E41083C1308}"/>
              </a:ext>
            </a:extLst>
          </p:cNvPr>
          <p:cNvSpPr/>
          <p:nvPr/>
        </p:nvSpPr>
        <p:spPr>
          <a:xfrm>
            <a:off x="1754268" y="3852449"/>
            <a:ext cx="1598315" cy="1294195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知识库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私有化部署</a:t>
            </a:r>
          </a:p>
          <a:p>
            <a:pPr lvl="0" algn="ctr">
              <a:buClrTx/>
              <a:buSzTx/>
              <a:buFontTx/>
            </a:pPr>
            <a:r>
              <a:rPr kumimoji="1" lang="zh-CN" altLang="en-US" sz="1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（向量数据库）</a:t>
            </a:r>
          </a:p>
        </p:txBody>
      </p:sp>
      <p:sp>
        <p:nvSpPr>
          <p:cNvPr id="13" name="圆角矩形 10">
            <a:extLst>
              <a:ext uri="{FF2B5EF4-FFF2-40B4-BE49-F238E27FC236}">
                <a16:creationId xmlns:a16="http://schemas.microsoft.com/office/drawing/2014/main" id="{73F41CDB-5F27-4B46-39FF-B689F73DBCBE}"/>
              </a:ext>
            </a:extLst>
          </p:cNvPr>
          <p:cNvSpPr/>
          <p:nvPr/>
        </p:nvSpPr>
        <p:spPr>
          <a:xfrm>
            <a:off x="8360927" y="4646695"/>
            <a:ext cx="1558635" cy="6578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私有化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大模型</a:t>
            </a:r>
          </a:p>
        </p:txBody>
      </p:sp>
      <p:sp>
        <p:nvSpPr>
          <p:cNvPr id="14" name="圆角矩形 39">
            <a:extLst>
              <a:ext uri="{FF2B5EF4-FFF2-40B4-BE49-F238E27FC236}">
                <a16:creationId xmlns:a16="http://schemas.microsoft.com/office/drawing/2014/main" id="{42ECCCCD-50BD-235A-05E5-8FD0AD43DD11}"/>
              </a:ext>
            </a:extLst>
          </p:cNvPr>
          <p:cNvSpPr/>
          <p:nvPr/>
        </p:nvSpPr>
        <p:spPr>
          <a:xfrm>
            <a:off x="4207286" y="3689965"/>
            <a:ext cx="3630822" cy="166845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TongLMM</a:t>
            </a:r>
          </a:p>
        </p:txBody>
      </p:sp>
      <p:sp>
        <p:nvSpPr>
          <p:cNvPr id="15" name="圆角矩形 72">
            <a:extLst>
              <a:ext uri="{FF2B5EF4-FFF2-40B4-BE49-F238E27FC236}">
                <a16:creationId xmlns:a16="http://schemas.microsoft.com/office/drawing/2014/main" id="{9A762B5A-3EEE-7EC2-EFE8-3BBE1F789388}"/>
              </a:ext>
            </a:extLst>
          </p:cNvPr>
          <p:cNvSpPr/>
          <p:nvPr/>
        </p:nvSpPr>
        <p:spPr>
          <a:xfrm>
            <a:off x="4434825" y="3940283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多模型选择</a:t>
            </a:r>
          </a:p>
        </p:txBody>
      </p:sp>
      <p:sp>
        <p:nvSpPr>
          <p:cNvPr id="16" name="圆角矩形 104">
            <a:extLst>
              <a:ext uri="{FF2B5EF4-FFF2-40B4-BE49-F238E27FC236}">
                <a16:creationId xmlns:a16="http://schemas.microsoft.com/office/drawing/2014/main" id="{AA6E971D-82BA-D9B3-C274-EB2F4268783B}"/>
              </a:ext>
            </a:extLst>
          </p:cNvPr>
          <p:cNvSpPr/>
          <p:nvPr/>
        </p:nvSpPr>
        <p:spPr>
          <a:xfrm>
            <a:off x="5588069" y="3940283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华文楷体" panose="02010600040101010101" pitchFamily="2" charset="-122"/>
                <a:sym typeface="+mn-ea"/>
              </a:rPr>
              <a:t>Prompt工程</a:t>
            </a:r>
          </a:p>
        </p:txBody>
      </p:sp>
      <p:sp>
        <p:nvSpPr>
          <p:cNvPr id="17" name="圆角矩形 105">
            <a:extLst>
              <a:ext uri="{FF2B5EF4-FFF2-40B4-BE49-F238E27FC236}">
                <a16:creationId xmlns:a16="http://schemas.microsoft.com/office/drawing/2014/main" id="{82514DFE-2F33-7C67-582D-C9610D0709DB}"/>
              </a:ext>
            </a:extLst>
          </p:cNvPr>
          <p:cNvSpPr/>
          <p:nvPr/>
        </p:nvSpPr>
        <p:spPr>
          <a:xfrm>
            <a:off x="6741027" y="3940283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华文楷体" panose="02010600040101010101" pitchFamily="2" charset="-122"/>
                <a:sym typeface="+mn-ea"/>
              </a:rPr>
              <a:t>API</a:t>
            </a: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服务</a:t>
            </a:r>
          </a:p>
        </p:txBody>
      </p:sp>
      <p:sp>
        <p:nvSpPr>
          <p:cNvPr id="18" name="圆角矩形 107">
            <a:extLst>
              <a:ext uri="{FF2B5EF4-FFF2-40B4-BE49-F238E27FC236}">
                <a16:creationId xmlns:a16="http://schemas.microsoft.com/office/drawing/2014/main" id="{84969E58-9F72-375D-21E4-AE4750C84C72}"/>
              </a:ext>
            </a:extLst>
          </p:cNvPr>
          <p:cNvSpPr/>
          <p:nvPr/>
        </p:nvSpPr>
        <p:spPr>
          <a:xfrm>
            <a:off x="4434825" y="4409979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输入优化</a:t>
            </a:r>
          </a:p>
        </p:txBody>
      </p:sp>
      <p:sp>
        <p:nvSpPr>
          <p:cNvPr id="19" name="圆角矩形 108">
            <a:extLst>
              <a:ext uri="{FF2B5EF4-FFF2-40B4-BE49-F238E27FC236}">
                <a16:creationId xmlns:a16="http://schemas.microsoft.com/office/drawing/2014/main" id="{E146FA5D-5A62-5527-441E-BE6957435942}"/>
              </a:ext>
            </a:extLst>
          </p:cNvPr>
          <p:cNvSpPr/>
          <p:nvPr/>
        </p:nvSpPr>
        <p:spPr>
          <a:xfrm>
            <a:off x="4434825" y="4879673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语料embedding</a:t>
            </a:r>
          </a:p>
        </p:txBody>
      </p:sp>
      <p:sp>
        <p:nvSpPr>
          <p:cNvPr id="20" name="圆角矩形 109">
            <a:extLst>
              <a:ext uri="{FF2B5EF4-FFF2-40B4-BE49-F238E27FC236}">
                <a16:creationId xmlns:a16="http://schemas.microsoft.com/office/drawing/2014/main" id="{4BF052D1-A477-4781-73F1-035D11ECBB76}"/>
              </a:ext>
            </a:extLst>
          </p:cNvPr>
          <p:cNvSpPr/>
          <p:nvPr/>
        </p:nvSpPr>
        <p:spPr>
          <a:xfrm>
            <a:off x="5588069" y="4879673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华文楷体" panose="02010600040101010101" pitchFamily="2" charset="-122"/>
                <a:sym typeface="+mn-ea"/>
              </a:rPr>
              <a:t>AI应用集成</a:t>
            </a:r>
            <a:endParaRPr kumimoji="1" lang="zh-CN" altLang="en-US" sz="1000" dirty="0">
              <a:solidFill>
                <a:schemeClr val="tx1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1" name="圆角矩形 120">
            <a:extLst>
              <a:ext uri="{FF2B5EF4-FFF2-40B4-BE49-F238E27FC236}">
                <a16:creationId xmlns:a16="http://schemas.microsoft.com/office/drawing/2014/main" id="{049530FD-531F-152E-8716-CC36C46507A3}"/>
              </a:ext>
            </a:extLst>
          </p:cNvPr>
          <p:cNvSpPr/>
          <p:nvPr/>
        </p:nvSpPr>
        <p:spPr>
          <a:xfrm>
            <a:off x="6741027" y="4409979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华文楷体" panose="02010600040101010101" pitchFamily="2" charset="-122"/>
                <a:sym typeface="+mn-ea"/>
              </a:rPr>
              <a:t>托管LLM</a:t>
            </a:r>
          </a:p>
        </p:txBody>
      </p:sp>
      <p:sp>
        <p:nvSpPr>
          <p:cNvPr id="22" name="圆角矩形 123">
            <a:extLst>
              <a:ext uri="{FF2B5EF4-FFF2-40B4-BE49-F238E27FC236}">
                <a16:creationId xmlns:a16="http://schemas.microsoft.com/office/drawing/2014/main" id="{1D04A69C-8688-EC65-5041-9FA88A7836D8}"/>
              </a:ext>
            </a:extLst>
          </p:cNvPr>
          <p:cNvSpPr/>
          <p:nvPr/>
        </p:nvSpPr>
        <p:spPr>
          <a:xfrm>
            <a:off x="6736418" y="4903573"/>
            <a:ext cx="839876" cy="296106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  <a:alpha val="33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华文楷体" panose="02010600040101010101" pitchFamily="2" charset="-122"/>
                <a:sym typeface="+mn-ea"/>
              </a:rPr>
              <a:t>应用插件</a:t>
            </a:r>
            <a:endParaRPr kumimoji="1" lang="zh-CN" altLang="en-US" sz="1000" dirty="0">
              <a:solidFill>
                <a:schemeClr val="tx1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3" name="KSO_Shape">
            <a:extLst>
              <a:ext uri="{FF2B5EF4-FFF2-40B4-BE49-F238E27FC236}">
                <a16:creationId xmlns:a16="http://schemas.microsoft.com/office/drawing/2014/main" id="{C90B330F-4899-23B4-C516-7D89DC3BC709}"/>
              </a:ext>
            </a:extLst>
          </p:cNvPr>
          <p:cNvSpPr/>
          <p:nvPr/>
        </p:nvSpPr>
        <p:spPr bwMode="auto">
          <a:xfrm>
            <a:off x="3896289" y="5882510"/>
            <a:ext cx="339291" cy="26667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iti SC Medium" panose="02000000000000000000" pitchFamily="2" charset="-128"/>
              <a:ea typeface="Heiti SC Medium" panose="02000000000000000000" pitchFamily="2" charset="-128"/>
              <a:sym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016C14-C3D3-DDCA-AAAA-F22997B08BFF}"/>
              </a:ext>
            </a:extLst>
          </p:cNvPr>
          <p:cNvSpPr txBox="1"/>
          <p:nvPr/>
        </p:nvSpPr>
        <p:spPr>
          <a:xfrm>
            <a:off x="1058885" y="6080432"/>
            <a:ext cx="95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企业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业务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C6C720-D4A4-1B1E-47EA-0FF0A976CF46}"/>
              </a:ext>
            </a:extLst>
          </p:cNvPr>
          <p:cNvSpPr txBox="1"/>
          <p:nvPr/>
        </p:nvSpPr>
        <p:spPr>
          <a:xfrm>
            <a:off x="1281664" y="3087586"/>
            <a:ext cx="245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容器平台</a:t>
            </a:r>
            <a:r>
              <a:rPr lang="en-US" altLang="zh-CN" b="1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虚机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C3C0EF-BE45-0742-ECC7-0D3939FC8437}"/>
              </a:ext>
            </a:extLst>
          </p:cNvPr>
          <p:cNvSpPr txBox="1"/>
          <p:nvPr/>
        </p:nvSpPr>
        <p:spPr>
          <a:xfrm>
            <a:off x="2897740" y="6302863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企业应用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8CFE73-F9E4-CB95-3750-F78DD13E158D}"/>
              </a:ext>
            </a:extLst>
          </p:cNvPr>
          <p:cNvSpPr txBox="1"/>
          <p:nvPr/>
        </p:nvSpPr>
        <p:spPr>
          <a:xfrm>
            <a:off x="4386217" y="6312752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信息推荐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581E85-8B71-ECE8-2B1C-357F75A1C934}"/>
              </a:ext>
            </a:extLst>
          </p:cNvPr>
          <p:cNvSpPr txBox="1"/>
          <p:nvPr/>
        </p:nvSpPr>
        <p:spPr>
          <a:xfrm>
            <a:off x="5672478" y="6312752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信息助理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84C0D5-F35B-2FFF-D521-C3D5C0ABD727}"/>
              </a:ext>
            </a:extLst>
          </p:cNvPr>
          <p:cNvSpPr txBox="1"/>
          <p:nvPr/>
        </p:nvSpPr>
        <p:spPr>
          <a:xfrm>
            <a:off x="7043050" y="6312752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文件查询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31002E-4B54-1D8A-678A-89425B04E5D8}"/>
              </a:ext>
            </a:extLst>
          </p:cNvPr>
          <p:cNvSpPr txBox="1"/>
          <p:nvPr/>
        </p:nvSpPr>
        <p:spPr>
          <a:xfrm>
            <a:off x="8580959" y="6302863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智能运维</a:t>
            </a:r>
          </a:p>
        </p:txBody>
      </p:sp>
      <p:sp>
        <p:nvSpPr>
          <p:cNvPr id="31" name="圆角矩形 125">
            <a:extLst>
              <a:ext uri="{FF2B5EF4-FFF2-40B4-BE49-F238E27FC236}">
                <a16:creationId xmlns:a16="http://schemas.microsoft.com/office/drawing/2014/main" id="{AD056CAC-25DA-7EAD-B811-4C8F4B993315}"/>
              </a:ext>
            </a:extLst>
          </p:cNvPr>
          <p:cNvSpPr/>
          <p:nvPr/>
        </p:nvSpPr>
        <p:spPr>
          <a:xfrm>
            <a:off x="1892711" y="2292702"/>
            <a:ext cx="8378817" cy="562366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  <a:alpha val="4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F1D87C-1244-AE08-29F7-89E21C7544CB}"/>
              </a:ext>
            </a:extLst>
          </p:cNvPr>
          <p:cNvSpPr txBox="1"/>
          <p:nvPr/>
        </p:nvSpPr>
        <p:spPr>
          <a:xfrm>
            <a:off x="2870239" y="2417091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企业数据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1AED20-72C7-6BC6-49D4-006D34A76CE2}"/>
              </a:ext>
            </a:extLst>
          </p:cNvPr>
          <p:cNvSpPr txBox="1"/>
          <p:nvPr/>
        </p:nvSpPr>
        <p:spPr>
          <a:xfrm>
            <a:off x="4358716" y="2426980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数据库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02E68E-EEA5-842B-37E2-E3DB1E72A5A7}"/>
              </a:ext>
            </a:extLst>
          </p:cNvPr>
          <p:cNvSpPr txBox="1"/>
          <p:nvPr/>
        </p:nvSpPr>
        <p:spPr>
          <a:xfrm>
            <a:off x="5644977" y="2426980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文档库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A249E8-405D-BF1A-1E73-71CB6E8D2DEC}"/>
              </a:ext>
            </a:extLst>
          </p:cNvPr>
          <p:cNvSpPr txBox="1"/>
          <p:nvPr/>
        </p:nvSpPr>
        <p:spPr>
          <a:xfrm>
            <a:off x="7015549" y="2426980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消息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6C9792-C520-1FD8-4C14-5C172DFF0B56}"/>
              </a:ext>
            </a:extLst>
          </p:cNvPr>
          <p:cNvSpPr txBox="1"/>
          <p:nvPr/>
        </p:nvSpPr>
        <p:spPr>
          <a:xfrm>
            <a:off x="8553458" y="2417091"/>
            <a:ext cx="95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公网信息</a:t>
            </a:r>
          </a:p>
        </p:txBody>
      </p:sp>
      <p:sp>
        <p:nvSpPr>
          <p:cNvPr id="37" name="KSO_Shape">
            <a:extLst>
              <a:ext uri="{FF2B5EF4-FFF2-40B4-BE49-F238E27FC236}">
                <a16:creationId xmlns:a16="http://schemas.microsoft.com/office/drawing/2014/main" id="{3EAA7AEB-AD63-5EF2-6B8C-49B293089821}"/>
              </a:ext>
            </a:extLst>
          </p:cNvPr>
          <p:cNvSpPr/>
          <p:nvPr/>
        </p:nvSpPr>
        <p:spPr bwMode="auto">
          <a:xfrm rot="10800000">
            <a:off x="8052541" y="5911509"/>
            <a:ext cx="339291" cy="26667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iti SC Medium" panose="02000000000000000000" pitchFamily="2" charset="-128"/>
              <a:ea typeface="Heiti SC Medium" panose="02000000000000000000" pitchFamily="2" charset="-128"/>
              <a:sym typeface="+mn-ea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5B6C62DD-23E2-4728-DDDD-439DF0B6D474}"/>
              </a:ext>
            </a:extLst>
          </p:cNvPr>
          <p:cNvSpPr/>
          <p:nvPr/>
        </p:nvSpPr>
        <p:spPr>
          <a:xfrm>
            <a:off x="2897740" y="2847854"/>
            <a:ext cx="254534" cy="105083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4D9DA7FB-75C5-9700-9C43-10BB5F5AFDF7}"/>
              </a:ext>
            </a:extLst>
          </p:cNvPr>
          <p:cNvSpPr/>
          <p:nvPr/>
        </p:nvSpPr>
        <p:spPr>
          <a:xfrm rot="16200000">
            <a:off x="3555954" y="4291870"/>
            <a:ext cx="446884" cy="53232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E14C27-328A-C92F-7EA5-1943C6804EE7}"/>
              </a:ext>
            </a:extLst>
          </p:cNvPr>
          <p:cNvSpPr txBox="1"/>
          <p:nvPr/>
        </p:nvSpPr>
        <p:spPr>
          <a:xfrm>
            <a:off x="1083790" y="2212700"/>
            <a:ext cx="95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企业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</a:t>
            </a:r>
          </a:p>
        </p:txBody>
      </p:sp>
      <p:sp>
        <p:nvSpPr>
          <p:cNvPr id="41" name="圆角矩形 10">
            <a:extLst>
              <a:ext uri="{FF2B5EF4-FFF2-40B4-BE49-F238E27FC236}">
                <a16:creationId xmlns:a16="http://schemas.microsoft.com/office/drawing/2014/main" id="{C8A4CD81-85EB-4DFA-BF41-9FAAB654BADC}"/>
              </a:ext>
            </a:extLst>
          </p:cNvPr>
          <p:cNvSpPr/>
          <p:nvPr/>
        </p:nvSpPr>
        <p:spPr>
          <a:xfrm>
            <a:off x="10514258" y="3699316"/>
            <a:ext cx="1131992" cy="6578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公网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大模型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0DE19CA6-0A21-4759-B328-9DF75C027510}"/>
              </a:ext>
            </a:extLst>
          </p:cNvPr>
          <p:cNvSpPr/>
          <p:nvPr/>
        </p:nvSpPr>
        <p:spPr>
          <a:xfrm rot="5400000">
            <a:off x="7856170" y="4675430"/>
            <a:ext cx="446884" cy="53232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E5788B6E-C6EB-01D7-D075-3FF819452E06}"/>
              </a:ext>
            </a:extLst>
          </p:cNvPr>
          <p:cNvSpPr/>
          <p:nvPr/>
        </p:nvSpPr>
        <p:spPr>
          <a:xfrm rot="5400000">
            <a:off x="8956122" y="2693551"/>
            <a:ext cx="446884" cy="266938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32A8D2-E4AC-87C1-B990-9F1DB964333A}"/>
              </a:ext>
            </a:extLst>
          </p:cNvPr>
          <p:cNvSpPr txBox="1"/>
          <p:nvPr/>
        </p:nvSpPr>
        <p:spPr>
          <a:xfrm>
            <a:off x="1239362" y="875185"/>
            <a:ext cx="109398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客户数据不出域。</a:t>
            </a:r>
            <a:endParaRPr lang="en-US" altLang="zh-CN" sz="16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大模型中间件私有化部署方案，对大模型形态，支持：</a:t>
            </a:r>
            <a:endParaRPr lang="en-US" altLang="zh-CN" sz="16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可调用私有化部署大模型（开源或闭源）；</a:t>
            </a:r>
            <a:endParaRPr lang="en-US" altLang="zh-CN" sz="16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可调用公网大模型</a:t>
            </a:r>
            <a:r>
              <a:rPr lang="en-US" altLang="zh-CN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SaaS</a:t>
            </a:r>
            <a:r>
              <a:rPr lang="zh-CN" altLang="en-US" sz="16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服务。</a:t>
            </a:r>
          </a:p>
        </p:txBody>
      </p:sp>
    </p:spTree>
    <p:extLst>
      <p:ext uri="{BB962C8B-B14F-4D97-AF65-F5344CB8AC3E}">
        <p14:creationId xmlns:p14="http://schemas.microsoft.com/office/powerpoint/2010/main" val="37005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3E1BA813-4575-9F24-3B54-C2B8A89C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>
                <a:sym typeface="+mn-lt"/>
              </a:rPr>
              <a:t>大模型中间件</a:t>
            </a:r>
            <a:r>
              <a:rPr lang="en-US" altLang="zh-CN" sz="2400" b="1" dirty="0" err="1">
                <a:sym typeface="+mn-lt"/>
              </a:rPr>
              <a:t>TongLMM</a:t>
            </a:r>
            <a:r>
              <a:rPr lang="zh-CN" altLang="en-US" sz="2400" b="1" dirty="0">
                <a:sym typeface="+mn-lt"/>
              </a:rPr>
              <a:t>价值总结</a:t>
            </a:r>
            <a:endParaRPr lang="zh-CN" altLang="en-US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5684D4-FABC-BEAB-778D-28A7EA78A5BA}"/>
              </a:ext>
            </a:extLst>
          </p:cNvPr>
          <p:cNvSpPr/>
          <p:nvPr/>
        </p:nvSpPr>
        <p:spPr>
          <a:xfrm>
            <a:off x="3316067" y="1107238"/>
            <a:ext cx="6803600" cy="643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spcBef>
                <a:spcPts val="4500"/>
              </a:spcBef>
            </a:pPr>
            <a:endParaRPr lang="zh-CN" altLang="en-US" sz="3333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0DF3A9-700B-E937-BB8B-18BF21AD5D57}"/>
              </a:ext>
            </a:extLst>
          </p:cNvPr>
          <p:cNvSpPr/>
          <p:nvPr/>
        </p:nvSpPr>
        <p:spPr>
          <a:xfrm>
            <a:off x="4391395" y="876563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9549A350-E29D-839A-0CF4-137A08BB8466}"/>
              </a:ext>
            </a:extLst>
          </p:cNvPr>
          <p:cNvSpPr/>
          <p:nvPr/>
        </p:nvSpPr>
        <p:spPr>
          <a:xfrm>
            <a:off x="929414" y="3135822"/>
            <a:ext cx="1587263" cy="136815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大模型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FD1710-72F4-2A4A-DFD8-F8FF7DB49C42}"/>
              </a:ext>
            </a:extLst>
          </p:cNvPr>
          <p:cNvCxnSpPr>
            <a:cxnSpLocks/>
            <a:stCxn id="6" idx="5"/>
            <a:endCxn id="2" idx="1"/>
          </p:cNvCxnSpPr>
          <p:nvPr/>
        </p:nvCxnSpPr>
        <p:spPr>
          <a:xfrm flipV="1">
            <a:off x="2174639" y="1428891"/>
            <a:ext cx="1141428" cy="170693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D57942-0F81-9062-2551-0C73F2E98771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 flipV="1">
            <a:off x="2174639" y="2373587"/>
            <a:ext cx="1161481" cy="7622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3">
            <a:extLst>
              <a:ext uri="{FF2B5EF4-FFF2-40B4-BE49-F238E27FC236}">
                <a16:creationId xmlns:a16="http://schemas.microsoft.com/office/drawing/2014/main" id="{11E30036-97DC-5FC1-FB42-5D107537645B}"/>
              </a:ext>
            </a:extLst>
          </p:cNvPr>
          <p:cNvSpPr txBox="1"/>
          <p:nvPr/>
        </p:nvSpPr>
        <p:spPr>
          <a:xfrm>
            <a:off x="3710121" y="1336116"/>
            <a:ext cx="6049460" cy="30899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大模型、知识库、插件、提示词等都界面操作，并支持拖拉拽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应用构建能力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898485-42FA-039F-23AC-7B9A0C8072D0}"/>
              </a:ext>
            </a:extLst>
          </p:cNvPr>
          <p:cNvSpPr/>
          <p:nvPr/>
        </p:nvSpPr>
        <p:spPr>
          <a:xfrm>
            <a:off x="3336120" y="2058804"/>
            <a:ext cx="6803600" cy="62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spcBef>
                <a:spcPts val="4500"/>
              </a:spcBef>
            </a:pPr>
            <a:endParaRPr lang="zh-CN" altLang="en-US" sz="3333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AC9A94-BBA6-8D0F-2368-2865E9C903CF}"/>
              </a:ext>
            </a:extLst>
          </p:cNvPr>
          <p:cNvSpPr/>
          <p:nvPr/>
        </p:nvSpPr>
        <p:spPr>
          <a:xfrm>
            <a:off x="4411448" y="1828129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精准性</a:t>
            </a: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22F2189C-1A5B-6FFE-644C-3F080529CCAB}"/>
              </a:ext>
            </a:extLst>
          </p:cNvPr>
          <p:cNvSpPr txBox="1"/>
          <p:nvPr/>
        </p:nvSpPr>
        <p:spPr>
          <a:xfrm>
            <a:off x="3730174" y="2287682"/>
            <a:ext cx="6049460" cy="30899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采用自然语言识别和多数据接入能力，提供实时数据，让业务调用大模型回复数据精准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2A571E-AA83-FD4B-7A77-73BA7D48D5E1}"/>
              </a:ext>
            </a:extLst>
          </p:cNvPr>
          <p:cNvSpPr/>
          <p:nvPr/>
        </p:nvSpPr>
        <p:spPr>
          <a:xfrm>
            <a:off x="3350832" y="3004847"/>
            <a:ext cx="6803600" cy="62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spcBef>
                <a:spcPts val="4500"/>
              </a:spcBef>
            </a:pPr>
            <a:endParaRPr lang="zh-CN" altLang="en-US" sz="3333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22A6CE-B5DF-7DEB-3134-07154E8843DB}"/>
              </a:ext>
            </a:extLst>
          </p:cNvPr>
          <p:cNvSpPr/>
          <p:nvPr/>
        </p:nvSpPr>
        <p:spPr>
          <a:xfrm>
            <a:off x="4426160" y="2774172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FF0AA4-69CD-1697-4509-0AF893F618FC}"/>
              </a:ext>
            </a:extLst>
          </p:cNvPr>
          <p:cNvSpPr txBox="1"/>
          <p:nvPr/>
        </p:nvSpPr>
        <p:spPr>
          <a:xfrm>
            <a:off x="4467998" y="888926"/>
            <a:ext cx="435704" cy="3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DE788C-9360-71CA-E29A-8945FB2F5672}"/>
              </a:ext>
            </a:extLst>
          </p:cNvPr>
          <p:cNvSpPr txBox="1"/>
          <p:nvPr/>
        </p:nvSpPr>
        <p:spPr>
          <a:xfrm>
            <a:off x="4467998" y="1866731"/>
            <a:ext cx="43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7C212C-5A35-A1CD-3C8C-E1077EE75AC7}"/>
              </a:ext>
            </a:extLst>
          </p:cNvPr>
          <p:cNvSpPr txBox="1"/>
          <p:nvPr/>
        </p:nvSpPr>
        <p:spPr>
          <a:xfrm>
            <a:off x="4467998" y="2813217"/>
            <a:ext cx="43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8452AEC-292A-8D88-C4E5-1768C9533383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flipV="1">
            <a:off x="2516677" y="3319630"/>
            <a:ext cx="834155" cy="5002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3">
            <a:extLst>
              <a:ext uri="{FF2B5EF4-FFF2-40B4-BE49-F238E27FC236}">
                <a16:creationId xmlns:a16="http://schemas.microsoft.com/office/drawing/2014/main" id="{9BCBB13D-1B7A-12F3-6F89-3A16DB326B68}"/>
              </a:ext>
            </a:extLst>
          </p:cNvPr>
          <p:cNvSpPr txBox="1"/>
          <p:nvPr/>
        </p:nvSpPr>
        <p:spPr>
          <a:xfrm>
            <a:off x="3834446" y="3210096"/>
            <a:ext cx="6049460" cy="30899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业务应用可采用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等多种方式接入，便捷使用大模型能力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2DC8D0-D3C7-92D6-2A7E-46AAB940F8DF}"/>
              </a:ext>
            </a:extLst>
          </p:cNvPr>
          <p:cNvSpPr/>
          <p:nvPr/>
        </p:nvSpPr>
        <p:spPr>
          <a:xfrm>
            <a:off x="3360179" y="3954713"/>
            <a:ext cx="6803600" cy="643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spcBef>
                <a:spcPts val="4500"/>
              </a:spcBef>
            </a:pPr>
            <a:endParaRPr lang="zh-CN" altLang="en-US" sz="3333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32E9770-53F4-7DCD-5F95-27106DA723E8}"/>
              </a:ext>
            </a:extLst>
          </p:cNvPr>
          <p:cNvSpPr/>
          <p:nvPr/>
        </p:nvSpPr>
        <p:spPr>
          <a:xfrm>
            <a:off x="4435507" y="3724038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B5A0E144-8DA5-263E-EE51-0C85FF080FEA}"/>
              </a:ext>
            </a:extLst>
          </p:cNvPr>
          <p:cNvSpPr txBox="1"/>
          <p:nvPr/>
        </p:nvSpPr>
        <p:spPr>
          <a:xfrm>
            <a:off x="3754232" y="4183591"/>
            <a:ext cx="6646079" cy="30899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平台支持私域部署，数据不出域，应用访问采用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办法认证方式，数据传输和访问采用加密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764B02-3721-34B1-147E-8B98ADDD85FE}"/>
              </a:ext>
            </a:extLst>
          </p:cNvPr>
          <p:cNvSpPr/>
          <p:nvPr/>
        </p:nvSpPr>
        <p:spPr>
          <a:xfrm>
            <a:off x="3380232" y="4906279"/>
            <a:ext cx="6803600" cy="62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spcBef>
                <a:spcPts val="4500"/>
              </a:spcBef>
            </a:pPr>
            <a:endParaRPr lang="zh-CN" altLang="en-US" sz="3333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ABD8C4-A329-1161-BF5F-A571CAC373F2}"/>
              </a:ext>
            </a:extLst>
          </p:cNvPr>
          <p:cNvSpPr/>
          <p:nvPr/>
        </p:nvSpPr>
        <p:spPr>
          <a:xfrm>
            <a:off x="4455560" y="4675604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隐私保护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03A0E99A-F6E9-CCCC-4792-8FC9D8EBBD4B}"/>
              </a:ext>
            </a:extLst>
          </p:cNvPr>
          <p:cNvSpPr txBox="1"/>
          <p:nvPr/>
        </p:nvSpPr>
        <p:spPr>
          <a:xfrm>
            <a:off x="3774286" y="5135157"/>
            <a:ext cx="6049460" cy="30899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采用租户隔离和数据隔离能力，同时支持对大模型的输入输出实施干预处理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01D42D-8711-A71E-363E-4FBA3A2A44FC}"/>
              </a:ext>
            </a:extLst>
          </p:cNvPr>
          <p:cNvSpPr/>
          <p:nvPr/>
        </p:nvSpPr>
        <p:spPr>
          <a:xfrm>
            <a:off x="3394944" y="5852322"/>
            <a:ext cx="6803600" cy="62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spcBef>
                <a:spcPts val="4500"/>
              </a:spcBef>
            </a:pPr>
            <a:endParaRPr lang="zh-CN" altLang="en-US" sz="3333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3544F4-0AD3-DF97-D6E3-FBF14ED9FFF0}"/>
              </a:ext>
            </a:extLst>
          </p:cNvPr>
          <p:cNvSpPr/>
          <p:nvPr/>
        </p:nvSpPr>
        <p:spPr>
          <a:xfrm>
            <a:off x="4470272" y="5621647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低成本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EFDF3-48A7-B540-1835-30528F835396}"/>
              </a:ext>
            </a:extLst>
          </p:cNvPr>
          <p:cNvSpPr txBox="1"/>
          <p:nvPr/>
        </p:nvSpPr>
        <p:spPr>
          <a:xfrm>
            <a:off x="4512110" y="3736401"/>
            <a:ext cx="435704" cy="3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A57FF7-C463-053C-40DF-774701361D0A}"/>
              </a:ext>
            </a:extLst>
          </p:cNvPr>
          <p:cNvSpPr txBox="1"/>
          <p:nvPr/>
        </p:nvSpPr>
        <p:spPr>
          <a:xfrm>
            <a:off x="4512110" y="4714206"/>
            <a:ext cx="43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F3A7DF-2A42-D35E-24F7-3B07402600FB}"/>
              </a:ext>
            </a:extLst>
          </p:cNvPr>
          <p:cNvSpPr txBox="1"/>
          <p:nvPr/>
        </p:nvSpPr>
        <p:spPr>
          <a:xfrm>
            <a:off x="4512110" y="5660692"/>
            <a:ext cx="43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2E6C8E9E-BA99-F474-0835-CE6AF7252E20}"/>
              </a:ext>
            </a:extLst>
          </p:cNvPr>
          <p:cNvSpPr txBox="1"/>
          <p:nvPr/>
        </p:nvSpPr>
        <p:spPr>
          <a:xfrm>
            <a:off x="3878558" y="6057571"/>
            <a:ext cx="6305274" cy="30899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支持开源、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等多种大模型接入，为业务应用提供更多选择，可低成本落地大模型应用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722D23C-EC7F-2853-5635-A0571D4DB71D}"/>
              </a:ext>
            </a:extLst>
          </p:cNvPr>
          <p:cNvCxnSpPr>
            <a:cxnSpLocks/>
            <a:stCxn id="6" idx="0"/>
            <a:endCxn id="28" idx="1"/>
          </p:cNvCxnSpPr>
          <p:nvPr/>
        </p:nvCxnSpPr>
        <p:spPr>
          <a:xfrm>
            <a:off x="2516677" y="3819898"/>
            <a:ext cx="843502" cy="4564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1BE539A-8CA2-2960-EAD9-ABAA108A399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174639" y="4503974"/>
            <a:ext cx="1345616" cy="4332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1E2710-270F-F683-B637-2FBE3A5D100D}"/>
              </a:ext>
            </a:extLst>
          </p:cNvPr>
          <p:cNvCxnSpPr>
            <a:cxnSpLocks/>
            <a:stCxn id="6" idx="1"/>
            <a:endCxn id="34" idx="1"/>
          </p:cNvCxnSpPr>
          <p:nvPr/>
        </p:nvCxnSpPr>
        <p:spPr>
          <a:xfrm>
            <a:off x="2174639" y="4503974"/>
            <a:ext cx="1220305" cy="166313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4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D391541-2E72-884A-CDF6-BDD699072D9C}"/>
              </a:ext>
            </a:extLst>
          </p:cNvPr>
          <p:cNvGrpSpPr/>
          <p:nvPr/>
        </p:nvGrpSpPr>
        <p:grpSpPr>
          <a:xfrm>
            <a:off x="1703199" y="2194560"/>
            <a:ext cx="8414559" cy="2642134"/>
            <a:chOff x="2648404" y="2232451"/>
            <a:chExt cx="6725809" cy="18943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6FBD42-87D4-49EB-C66E-80D57BE1D4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648404" y="2232451"/>
              <a:ext cx="3274012" cy="837502"/>
            </a:xfrm>
            <a:prstGeom prst="rect">
              <a:avLst/>
            </a:prstGeom>
            <a:noFill/>
            <a:ln w="28575">
              <a:solidFill>
                <a:schemeClr val="dk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矩形 4">
              <a:extLst>
                <a:ext uri="{FF2B5EF4-FFF2-40B4-BE49-F238E27FC236}">
                  <a16:creationId xmlns:a16="http://schemas.microsoft.com/office/drawing/2014/main" id="{512B337B-AD1C-4558-BE3D-4B282FC3DAB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48404" y="2232451"/>
              <a:ext cx="650357" cy="83750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0CFBE4D1-DDF6-43AB-4F75-6900F17E7A7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54692" y="2232451"/>
              <a:ext cx="56868" cy="83750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  <a:extLst>
                <a:ext uri="{FF2B5EF4-FFF2-40B4-BE49-F238E27FC236}">
                  <a16:creationId xmlns:a16="http://schemas.microsoft.com/office/drawing/2014/main" id="{15CF0CD2-519B-72DD-C72E-341A08200B0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2684594" y="2360661"/>
              <a:ext cx="588320" cy="591421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b="1" dirty="0">
                  <a:sym typeface="+mn-ea"/>
                </a:rPr>
                <a:t>01</a:t>
              </a:r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06F16420-7264-4EC8-C088-3F097247348D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flipH="1">
              <a:off x="3515891" y="2279495"/>
              <a:ext cx="2190946" cy="74651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>
                <a:lnSpc>
                  <a:spcPct val="130000"/>
                </a:lnSpc>
              </a:pPr>
              <a:r>
                <a:rPr lang="zh-CN" altLang="en-US" spc="150" dirty="0">
                  <a:solidFill>
                    <a:schemeClr val="dk1">
                      <a:lumMod val="75000"/>
                      <a:lumOff val="25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大模型应用背景</a:t>
              </a:r>
            </a:p>
          </p:txBody>
        </p:sp>
        <p:sp>
          <p:nvSpPr>
            <p:cNvPr id="18" name="矩形 1">
              <a:extLst>
                <a:ext uri="{FF2B5EF4-FFF2-40B4-BE49-F238E27FC236}">
                  <a16:creationId xmlns:a16="http://schemas.microsoft.com/office/drawing/2014/main" id="{41E66AF7-FBDF-AE2B-99CF-5D8393A1922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100201" y="2232451"/>
              <a:ext cx="3274012" cy="837502"/>
            </a:xfrm>
            <a:prstGeom prst="rect">
              <a:avLst/>
            </a:prstGeom>
            <a:noFill/>
            <a:ln w="28575">
              <a:solidFill>
                <a:schemeClr val="dk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2">
              <a:extLst>
                <a:ext uri="{FF2B5EF4-FFF2-40B4-BE49-F238E27FC236}">
                  <a16:creationId xmlns:a16="http://schemas.microsoft.com/office/drawing/2014/main" id="{462E7783-67AB-A86E-BCAB-F9795A39860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00201" y="2232451"/>
              <a:ext cx="650357" cy="8375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6">
              <a:extLst>
                <a:ext uri="{FF2B5EF4-FFF2-40B4-BE49-F238E27FC236}">
                  <a16:creationId xmlns:a16="http://schemas.microsoft.com/office/drawing/2014/main" id="{28E44D2E-D206-058A-A3D0-2DCCD804BCE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306489" y="2232451"/>
              <a:ext cx="56868" cy="8375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  <a:extLst>
                <a:ext uri="{FF2B5EF4-FFF2-40B4-BE49-F238E27FC236}">
                  <a16:creationId xmlns:a16="http://schemas.microsoft.com/office/drawing/2014/main" id="{6E2230F1-41D2-4472-D6A0-E445AAF3FB1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 flipH="1">
              <a:off x="6136389" y="2360661"/>
              <a:ext cx="588320" cy="59142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b="1" spc="300" dirty="0">
                  <a:solidFill>
                    <a:schemeClr val="lt1"/>
                  </a:solidFill>
                  <a:latin typeface="Arial" panose="020B0604020202020204" pitchFamily="34" charset="0"/>
                  <a:ea typeface="Microsoft YaHei" panose="020B0503020204020204" charset="-122"/>
                  <a:cs typeface="Montserrat Black"/>
                </a:rPr>
                <a:t>02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27BEF-4D7D-AE07-659E-1F288115E24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 flipH="1">
              <a:off x="6967688" y="2279495"/>
              <a:ext cx="2190946" cy="74651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>
                <a:lnSpc>
                  <a:spcPct val="130000"/>
                </a:lnSpc>
              </a:pPr>
              <a:r>
                <a:rPr lang="zh-CN" altLang="en-US" spc="150" dirty="0">
                  <a:solidFill>
                    <a:srgbClr val="000000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大模型中间件架构</a:t>
              </a:r>
              <a:endParaRPr lang="zh-CN" altLang="en-US" spc="150" dirty="0"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矩形 9">
              <a:extLst>
                <a:ext uri="{FF2B5EF4-FFF2-40B4-BE49-F238E27FC236}">
                  <a16:creationId xmlns:a16="http://schemas.microsoft.com/office/drawing/2014/main" id="{8B243F40-23C6-D838-6B7D-DD1D8C43716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648404" y="3289299"/>
              <a:ext cx="3274012" cy="837502"/>
            </a:xfrm>
            <a:prstGeom prst="rect">
              <a:avLst/>
            </a:prstGeom>
            <a:noFill/>
            <a:ln w="28575">
              <a:solidFill>
                <a:schemeClr val="dk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矩形 10">
              <a:extLst>
                <a:ext uri="{FF2B5EF4-FFF2-40B4-BE49-F238E27FC236}">
                  <a16:creationId xmlns:a16="http://schemas.microsoft.com/office/drawing/2014/main" id="{F86FEA0D-E44D-E6D6-C439-0C3AD2AB71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648404" y="3289299"/>
              <a:ext cx="650357" cy="8375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矩形 12">
              <a:extLst>
                <a:ext uri="{FF2B5EF4-FFF2-40B4-BE49-F238E27FC236}">
                  <a16:creationId xmlns:a16="http://schemas.microsoft.com/office/drawing/2014/main" id="{E808C292-EB16-AC0F-1F3E-B8A59F78437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854692" y="3289299"/>
              <a:ext cx="56868" cy="8375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  <a:extLst>
                <a:ext uri="{FF2B5EF4-FFF2-40B4-BE49-F238E27FC236}">
                  <a16:creationId xmlns:a16="http://schemas.microsoft.com/office/drawing/2014/main" id="{E01E747B-0006-EADA-3441-19DBFDD51473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 flipH="1">
              <a:off x="2684594" y="3417509"/>
              <a:ext cx="588320" cy="59142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b="1" spc="300" dirty="0">
                  <a:solidFill>
                    <a:schemeClr val="lt1"/>
                  </a:solidFill>
                  <a:latin typeface="Arial" panose="020B0604020202020204" pitchFamily="34" charset="0"/>
                  <a:ea typeface="Microsoft YaHei" panose="020B0503020204020204" charset="-122"/>
                  <a:cs typeface="Montserrat Black"/>
                </a:rPr>
                <a:t>03</a:t>
              </a:r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C12C9710-F1C9-7098-D556-98798492C79B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 flipH="1">
              <a:off x="3515891" y="3336344"/>
              <a:ext cx="2190946" cy="74651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功能与应用场景</a:t>
              </a:r>
            </a:p>
          </p:txBody>
        </p:sp>
        <p:sp>
          <p:nvSpPr>
            <p:cNvPr id="28" name="矩形 16">
              <a:extLst>
                <a:ext uri="{FF2B5EF4-FFF2-40B4-BE49-F238E27FC236}">
                  <a16:creationId xmlns:a16="http://schemas.microsoft.com/office/drawing/2014/main" id="{0E9D3760-1C68-2CED-33F0-E6F149EFA2B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100201" y="3289299"/>
              <a:ext cx="3274012" cy="837502"/>
            </a:xfrm>
            <a:prstGeom prst="rect">
              <a:avLst/>
            </a:prstGeom>
            <a:noFill/>
            <a:ln w="28575">
              <a:solidFill>
                <a:schemeClr val="dk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9" name="矩形 17">
              <a:extLst>
                <a:ext uri="{FF2B5EF4-FFF2-40B4-BE49-F238E27FC236}">
                  <a16:creationId xmlns:a16="http://schemas.microsoft.com/office/drawing/2014/main" id="{76C9CCD7-C4FA-7144-C798-BF1A5ACA8BE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100201" y="3289299"/>
              <a:ext cx="650357" cy="8375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矩形 18">
              <a:extLst>
                <a:ext uri="{FF2B5EF4-FFF2-40B4-BE49-F238E27FC236}">
                  <a16:creationId xmlns:a16="http://schemas.microsoft.com/office/drawing/2014/main" id="{5897FB48-D8EF-1B8F-D47F-DD1543CB44B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306489" y="3289299"/>
              <a:ext cx="56868" cy="8375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  <a:extLst>
                <a:ext uri="{FF2B5EF4-FFF2-40B4-BE49-F238E27FC236}">
                  <a16:creationId xmlns:a16="http://schemas.microsoft.com/office/drawing/2014/main" id="{ADC5F877-3826-71D6-AE5C-96CE802D6C8F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 flipH="1">
              <a:off x="6136389" y="3417509"/>
              <a:ext cx="588320" cy="59142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b="1" spc="300" dirty="0">
                  <a:solidFill>
                    <a:schemeClr val="lt1"/>
                  </a:solidFill>
                  <a:latin typeface="Arial" panose="020B0604020202020204" pitchFamily="34" charset="0"/>
                  <a:ea typeface="Microsoft YaHei" panose="020B0503020204020204" charset="-122"/>
                  <a:cs typeface="Montserrat Black"/>
                </a:rPr>
                <a:t>04</a:t>
              </a:r>
            </a:p>
          </p:txBody>
        </p: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80A039F7-5748-7838-85AB-9971AF9D1951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 flipH="1">
              <a:off x="6967688" y="3336344"/>
              <a:ext cx="2190946" cy="74651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>
                <a:lnSpc>
                  <a:spcPct val="130000"/>
                </a:lnSpc>
              </a:pPr>
              <a:r>
                <a:rPr lang="zh-CN" altLang="en-US" spc="150" dirty="0">
                  <a:solidFill>
                    <a:srgbClr val="00000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大模型中间件优势</a:t>
              </a:r>
              <a:endParaRPr lang="zh-CN" altLang="en-US" spc="150" dirty="0"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6" name="图片 5" descr="未标题-1">
            <a:extLst>
              <a:ext uri="{FF2B5EF4-FFF2-40B4-BE49-F238E27FC236}">
                <a16:creationId xmlns:a16="http://schemas.microsoft.com/office/drawing/2014/main" id="{FE44D813-DA17-F12D-FC08-A092D2955C8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24661" y="6134684"/>
            <a:ext cx="1779270" cy="598170"/>
          </a:xfrm>
          <a:prstGeom prst="rect">
            <a:avLst/>
          </a:prstGeom>
        </p:spPr>
      </p:pic>
      <p:sp>
        <p:nvSpPr>
          <p:cNvPr id="7" name="标题 7">
            <a:extLst>
              <a:ext uri="{FF2B5EF4-FFF2-40B4-BE49-F238E27FC236}">
                <a16:creationId xmlns:a16="http://schemas.microsoft.com/office/drawing/2014/main" id="{4457A75C-C9C2-1462-2BDA-96ACAE29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280254"/>
            <a:ext cx="8883624" cy="535531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2"/>
                </a:solidFill>
                <a:cs typeface="+mn-e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51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CD42A09C-FD41-3C0B-8AFF-86B4847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/>
              <a:t>大模型应用背景催生大模型中间件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059159E-DDE5-8C9D-6818-98CE749C61F2}"/>
              </a:ext>
            </a:extLst>
          </p:cNvPr>
          <p:cNvSpPr/>
          <p:nvPr/>
        </p:nvSpPr>
        <p:spPr>
          <a:xfrm>
            <a:off x="64926" y="2276547"/>
            <a:ext cx="5724232" cy="175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9F18B1-582D-F451-688C-6990869BEB78}"/>
              </a:ext>
            </a:extLst>
          </p:cNvPr>
          <p:cNvSpPr txBox="1"/>
          <p:nvPr/>
        </p:nvSpPr>
        <p:spPr>
          <a:xfrm>
            <a:off x="519618" y="5616621"/>
            <a:ext cx="53722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大模型中间件是大模型与应用之间的桥梁</a:t>
            </a:r>
            <a:endParaRPr lang="en-US" altLang="zh-CN" sz="14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拉通应用与大模型服务，降低应用使用大模型开发成本；</a:t>
            </a:r>
            <a:endParaRPr lang="en-US" altLang="zh-CN" sz="12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实时感知数据变化，为大模型应用提供精准数据和执行准确任务；</a:t>
            </a:r>
            <a:endParaRPr lang="en-US" altLang="zh-CN" sz="12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数据不出域，解决数据安全和业务安全；</a:t>
            </a:r>
            <a:endParaRPr lang="en-US" altLang="zh-CN" sz="12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对接应用需求，根据需求配置</a:t>
            </a:r>
            <a:r>
              <a:rPr lang="en-US" altLang="zh-CN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检索增强、智能体、</a:t>
            </a:r>
            <a:r>
              <a:rPr lang="en-US" altLang="zh-CN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2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流程）。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533C1C2-D70B-67BC-69C8-7C1A1C065005}"/>
              </a:ext>
            </a:extLst>
          </p:cNvPr>
          <p:cNvGrpSpPr/>
          <p:nvPr/>
        </p:nvGrpSpPr>
        <p:grpSpPr>
          <a:xfrm>
            <a:off x="6197269" y="2518118"/>
            <a:ext cx="5952961" cy="3537777"/>
            <a:chOff x="1883725" y="1886668"/>
            <a:chExt cx="7283704" cy="4587003"/>
          </a:xfrm>
        </p:grpSpPr>
        <p:sp>
          <p:nvSpPr>
            <p:cNvPr id="52" name="TextBox 167">
              <a:extLst>
                <a:ext uri="{FF2B5EF4-FFF2-40B4-BE49-F238E27FC236}">
                  <a16:creationId xmlns:a16="http://schemas.microsoft.com/office/drawing/2014/main" id="{2E031FA7-C9D7-4AD8-D472-22BD2C58FC3C}"/>
                </a:ext>
              </a:extLst>
            </p:cNvPr>
            <p:cNvSpPr txBox="1"/>
            <p:nvPr/>
          </p:nvSpPr>
          <p:spPr>
            <a:xfrm>
              <a:off x="1887753" y="5748202"/>
              <a:ext cx="7279676" cy="725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200" dirty="0">
                <a:latin typeface="+mn-lt"/>
              </a:endParaRPr>
            </a:p>
          </p:txBody>
        </p:sp>
        <p:sp>
          <p:nvSpPr>
            <p:cNvPr id="53" name="TextBox 167">
              <a:extLst>
                <a:ext uri="{FF2B5EF4-FFF2-40B4-BE49-F238E27FC236}">
                  <a16:creationId xmlns:a16="http://schemas.microsoft.com/office/drawing/2014/main" id="{BBDB948B-C3A5-99EF-F394-12D0FDCC313D}"/>
                </a:ext>
              </a:extLst>
            </p:cNvPr>
            <p:cNvSpPr txBox="1"/>
            <p:nvPr/>
          </p:nvSpPr>
          <p:spPr>
            <a:xfrm>
              <a:off x="1885071" y="1923933"/>
              <a:ext cx="7265963" cy="619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200" dirty="0">
                <a:latin typeface="+mn-lt"/>
              </a:endParaRPr>
            </a:p>
          </p:txBody>
        </p:sp>
        <p:sp>
          <p:nvSpPr>
            <p:cNvPr id="54" name="圆角矩形 10">
              <a:extLst>
                <a:ext uri="{FF2B5EF4-FFF2-40B4-BE49-F238E27FC236}">
                  <a16:creationId xmlns:a16="http://schemas.microsoft.com/office/drawing/2014/main" id="{CBEF2BC2-2BB0-628F-68CC-9ABA905A2A99}"/>
                </a:ext>
              </a:extLst>
            </p:cNvPr>
            <p:cNvSpPr/>
            <p:nvPr/>
          </p:nvSpPr>
          <p:spPr>
            <a:xfrm>
              <a:off x="1955414" y="6035406"/>
              <a:ext cx="1250716" cy="41186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通义千问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5" name="圆角矩形 10">
              <a:extLst>
                <a:ext uri="{FF2B5EF4-FFF2-40B4-BE49-F238E27FC236}">
                  <a16:creationId xmlns:a16="http://schemas.microsoft.com/office/drawing/2014/main" id="{7F271278-412E-72BC-D6B1-47311A4E5074}"/>
                </a:ext>
              </a:extLst>
            </p:cNvPr>
            <p:cNvSpPr/>
            <p:nvPr/>
          </p:nvSpPr>
          <p:spPr>
            <a:xfrm>
              <a:off x="3411518" y="6035406"/>
              <a:ext cx="1336501" cy="41186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文心一言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6" name="圆角矩形 10">
              <a:extLst>
                <a:ext uri="{FF2B5EF4-FFF2-40B4-BE49-F238E27FC236}">
                  <a16:creationId xmlns:a16="http://schemas.microsoft.com/office/drawing/2014/main" id="{9660E24B-A93C-66E2-0F2D-D62FF7271DD7}"/>
                </a:ext>
              </a:extLst>
            </p:cNvPr>
            <p:cNvSpPr/>
            <p:nvPr/>
          </p:nvSpPr>
          <p:spPr>
            <a:xfrm>
              <a:off x="4952910" y="6035406"/>
              <a:ext cx="1250716" cy="41186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星火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7" name="圆角矩形 10">
              <a:extLst>
                <a:ext uri="{FF2B5EF4-FFF2-40B4-BE49-F238E27FC236}">
                  <a16:creationId xmlns:a16="http://schemas.microsoft.com/office/drawing/2014/main" id="{7810CEC9-67B6-1C7F-A262-6AD2131C1630}"/>
                </a:ext>
              </a:extLst>
            </p:cNvPr>
            <p:cNvSpPr/>
            <p:nvPr/>
          </p:nvSpPr>
          <p:spPr>
            <a:xfrm>
              <a:off x="2013654" y="2136596"/>
              <a:ext cx="1180980" cy="368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推荐类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8" name="圆角矩形 10">
              <a:extLst>
                <a:ext uri="{FF2B5EF4-FFF2-40B4-BE49-F238E27FC236}">
                  <a16:creationId xmlns:a16="http://schemas.microsoft.com/office/drawing/2014/main" id="{2FD28A81-C85A-6FF1-980F-330FD48D31DC}"/>
                </a:ext>
              </a:extLst>
            </p:cNvPr>
            <p:cNvSpPr/>
            <p:nvPr/>
          </p:nvSpPr>
          <p:spPr>
            <a:xfrm>
              <a:off x="3469728" y="2136596"/>
              <a:ext cx="1180980" cy="368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助理类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9" name="圆角矩形 10">
              <a:extLst>
                <a:ext uri="{FF2B5EF4-FFF2-40B4-BE49-F238E27FC236}">
                  <a16:creationId xmlns:a16="http://schemas.microsoft.com/office/drawing/2014/main" id="{E9B03287-1CCD-B908-31ED-C22B14DEA925}"/>
                </a:ext>
              </a:extLst>
            </p:cNvPr>
            <p:cNvSpPr/>
            <p:nvPr/>
          </p:nvSpPr>
          <p:spPr>
            <a:xfrm>
              <a:off x="4953940" y="2136596"/>
              <a:ext cx="1180980" cy="368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检索类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0" name="圆角矩形 10">
              <a:extLst>
                <a:ext uri="{FF2B5EF4-FFF2-40B4-BE49-F238E27FC236}">
                  <a16:creationId xmlns:a16="http://schemas.microsoft.com/office/drawing/2014/main" id="{F5D574CC-2F00-B6E0-4562-C95C2C1D1CA2}"/>
                </a:ext>
              </a:extLst>
            </p:cNvPr>
            <p:cNvSpPr/>
            <p:nvPr/>
          </p:nvSpPr>
          <p:spPr>
            <a:xfrm>
              <a:off x="6402979" y="2136596"/>
              <a:ext cx="1180980" cy="368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自动化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1" name="圆角矩形 10">
              <a:extLst>
                <a:ext uri="{FF2B5EF4-FFF2-40B4-BE49-F238E27FC236}">
                  <a16:creationId xmlns:a16="http://schemas.microsoft.com/office/drawing/2014/main" id="{65505C97-21D1-7615-9EF1-8BA2192FBCB9}"/>
                </a:ext>
              </a:extLst>
            </p:cNvPr>
            <p:cNvSpPr/>
            <p:nvPr/>
          </p:nvSpPr>
          <p:spPr>
            <a:xfrm>
              <a:off x="7844987" y="2136596"/>
              <a:ext cx="1180980" cy="368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智能体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6EB7190-B4F1-7D29-2530-D05D2C9A7868}"/>
                </a:ext>
              </a:extLst>
            </p:cNvPr>
            <p:cNvSpPr/>
            <p:nvPr/>
          </p:nvSpPr>
          <p:spPr>
            <a:xfrm>
              <a:off x="4587435" y="1886668"/>
              <a:ext cx="1930567" cy="3270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业务应用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63CC052-6E2A-7B2A-84DD-9F31A5E6A392}"/>
                </a:ext>
              </a:extLst>
            </p:cNvPr>
            <p:cNvSpPr/>
            <p:nvPr/>
          </p:nvSpPr>
          <p:spPr>
            <a:xfrm>
              <a:off x="4832253" y="5737954"/>
              <a:ext cx="1469988" cy="3270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大模型层</a:t>
              </a:r>
            </a:p>
          </p:txBody>
        </p:sp>
        <p:sp>
          <p:nvSpPr>
            <p:cNvPr id="64" name="TextBox 167">
              <a:extLst>
                <a:ext uri="{FF2B5EF4-FFF2-40B4-BE49-F238E27FC236}">
                  <a16:creationId xmlns:a16="http://schemas.microsoft.com/office/drawing/2014/main" id="{29DCF586-A78D-F38F-932E-2E96A492A5F1}"/>
                </a:ext>
              </a:extLst>
            </p:cNvPr>
            <p:cNvSpPr txBox="1"/>
            <p:nvPr/>
          </p:nvSpPr>
          <p:spPr>
            <a:xfrm>
              <a:off x="1885071" y="2769748"/>
              <a:ext cx="7265963" cy="619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200" dirty="0">
                <a:latin typeface="+mn-lt"/>
              </a:endParaRPr>
            </a:p>
          </p:txBody>
        </p:sp>
        <p:sp>
          <p:nvSpPr>
            <p:cNvPr id="65" name="圆角矩形 10">
              <a:extLst>
                <a:ext uri="{FF2B5EF4-FFF2-40B4-BE49-F238E27FC236}">
                  <a16:creationId xmlns:a16="http://schemas.microsoft.com/office/drawing/2014/main" id="{24E76468-B59C-7CFF-EBA5-398BCE03943A}"/>
                </a:ext>
              </a:extLst>
            </p:cNvPr>
            <p:cNvSpPr/>
            <p:nvPr/>
          </p:nvSpPr>
          <p:spPr>
            <a:xfrm>
              <a:off x="2013654" y="2982411"/>
              <a:ext cx="1180980" cy="3682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5"/>
                  </a:solidFill>
                  <a:ea typeface="楷体" panose="02010609060101010101" pitchFamily="49" charset="-122"/>
                </a:rPr>
                <a:t>智能推荐</a:t>
              </a:r>
              <a:endParaRPr kumimoji="1" lang="en-US" altLang="zh-CN" sz="1200" dirty="0">
                <a:solidFill>
                  <a:schemeClr val="accent5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6" name="圆角矩形 10">
              <a:extLst>
                <a:ext uri="{FF2B5EF4-FFF2-40B4-BE49-F238E27FC236}">
                  <a16:creationId xmlns:a16="http://schemas.microsoft.com/office/drawing/2014/main" id="{30290EB0-7AD2-5CF6-A098-AFB45A94BD24}"/>
                </a:ext>
              </a:extLst>
            </p:cNvPr>
            <p:cNvSpPr/>
            <p:nvPr/>
          </p:nvSpPr>
          <p:spPr>
            <a:xfrm>
              <a:off x="3469728" y="2982411"/>
              <a:ext cx="1180980" cy="3682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accent5"/>
                  </a:solidFill>
                  <a:ea typeface="楷体" panose="02010609060101010101" pitchFamily="49" charset="-122"/>
                </a:rPr>
                <a:t>信息助理</a:t>
              </a:r>
              <a:endParaRPr kumimoji="1" lang="en-US" altLang="zh-CN" sz="1200" dirty="0">
                <a:solidFill>
                  <a:schemeClr val="accent5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7" name="圆角矩形 10">
              <a:extLst>
                <a:ext uri="{FF2B5EF4-FFF2-40B4-BE49-F238E27FC236}">
                  <a16:creationId xmlns:a16="http://schemas.microsoft.com/office/drawing/2014/main" id="{1C395DB5-F72C-010C-474F-76C4A3506002}"/>
                </a:ext>
              </a:extLst>
            </p:cNvPr>
            <p:cNvSpPr/>
            <p:nvPr/>
          </p:nvSpPr>
          <p:spPr>
            <a:xfrm>
              <a:off x="4953940" y="2982411"/>
              <a:ext cx="1180980" cy="3682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5"/>
                  </a:solidFill>
                  <a:ea typeface="楷体" panose="02010609060101010101" pitchFamily="49" charset="-122"/>
                </a:rPr>
                <a:t>文件查询</a:t>
              </a:r>
              <a:endParaRPr kumimoji="1" lang="en-US" altLang="zh-CN" sz="1200" dirty="0">
                <a:solidFill>
                  <a:schemeClr val="accent5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8" name="圆角矩形 10">
              <a:extLst>
                <a:ext uri="{FF2B5EF4-FFF2-40B4-BE49-F238E27FC236}">
                  <a16:creationId xmlns:a16="http://schemas.microsoft.com/office/drawing/2014/main" id="{E4B77AC3-1DF8-5FDE-F09C-E3CC7A3FFAE1}"/>
                </a:ext>
              </a:extLst>
            </p:cNvPr>
            <p:cNvSpPr/>
            <p:nvPr/>
          </p:nvSpPr>
          <p:spPr>
            <a:xfrm>
              <a:off x="6402979" y="2982411"/>
              <a:ext cx="1180980" cy="3682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5"/>
                  </a:solidFill>
                  <a:ea typeface="楷体" panose="02010609060101010101" pitchFamily="49" charset="-122"/>
                </a:rPr>
                <a:t>自动</a:t>
              </a:r>
              <a:r>
                <a:rPr kumimoji="1" lang="zh-CN" altLang="en-US" sz="1200">
                  <a:solidFill>
                    <a:schemeClr val="accent5"/>
                  </a:solidFill>
                  <a:ea typeface="楷体" panose="02010609060101010101" pitchFamily="49" charset="-122"/>
                </a:rPr>
                <a:t>运维</a:t>
              </a:r>
              <a:endParaRPr kumimoji="1" lang="en-US" altLang="zh-CN" sz="1200" dirty="0">
                <a:solidFill>
                  <a:schemeClr val="accent5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9" name="圆角矩形 10">
              <a:extLst>
                <a:ext uri="{FF2B5EF4-FFF2-40B4-BE49-F238E27FC236}">
                  <a16:creationId xmlns:a16="http://schemas.microsoft.com/office/drawing/2014/main" id="{F0B2ED7A-BAE7-D89F-CADB-51F973B608AA}"/>
                </a:ext>
              </a:extLst>
            </p:cNvPr>
            <p:cNvSpPr/>
            <p:nvPr/>
          </p:nvSpPr>
          <p:spPr>
            <a:xfrm>
              <a:off x="7844987" y="2982411"/>
              <a:ext cx="1192475" cy="3682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accent5"/>
                  </a:solidFill>
                  <a:ea typeface="楷体" panose="02010609060101010101" pitchFamily="49" charset="-122"/>
                </a:rPr>
                <a:t>运维</a:t>
              </a:r>
              <a:r>
                <a:rPr kumimoji="1" lang="en-US" altLang="zh-CN" sz="1200" dirty="0">
                  <a:solidFill>
                    <a:schemeClr val="accent5"/>
                  </a:solidFill>
                  <a:ea typeface="楷体" panose="02010609060101010101" pitchFamily="49" charset="-122"/>
                </a:rPr>
                <a:t>Agent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D647077-EAEE-0CA6-6FE4-6EDDB9034F0F}"/>
                </a:ext>
              </a:extLst>
            </p:cNvPr>
            <p:cNvSpPr/>
            <p:nvPr/>
          </p:nvSpPr>
          <p:spPr>
            <a:xfrm>
              <a:off x="4664809" y="2732483"/>
              <a:ext cx="1930567" cy="3270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AI</a:t>
              </a:r>
              <a:r>
                <a:rPr lang="zh-CN" altLang="en-US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应用层</a:t>
              </a:r>
            </a:p>
          </p:txBody>
        </p:sp>
        <p:sp>
          <p:nvSpPr>
            <p:cNvPr id="71" name="圆角矩形 10">
              <a:extLst>
                <a:ext uri="{FF2B5EF4-FFF2-40B4-BE49-F238E27FC236}">
                  <a16:creationId xmlns:a16="http://schemas.microsoft.com/office/drawing/2014/main" id="{DCE0B1E3-1205-E338-2E45-1221F43837AE}"/>
                </a:ext>
              </a:extLst>
            </p:cNvPr>
            <p:cNvSpPr/>
            <p:nvPr/>
          </p:nvSpPr>
          <p:spPr>
            <a:xfrm>
              <a:off x="6373344" y="6035406"/>
              <a:ext cx="1250716" cy="41186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ChatGLM</a:t>
              </a:r>
            </a:p>
          </p:txBody>
        </p:sp>
        <p:sp>
          <p:nvSpPr>
            <p:cNvPr id="72" name="圆角矩形 10">
              <a:extLst>
                <a:ext uri="{FF2B5EF4-FFF2-40B4-BE49-F238E27FC236}">
                  <a16:creationId xmlns:a16="http://schemas.microsoft.com/office/drawing/2014/main" id="{BC1AB15E-93B8-484B-A2F5-2AD2A25AF811}"/>
                </a:ext>
              </a:extLst>
            </p:cNvPr>
            <p:cNvSpPr/>
            <p:nvPr/>
          </p:nvSpPr>
          <p:spPr>
            <a:xfrm>
              <a:off x="7786747" y="6035406"/>
              <a:ext cx="1250716" cy="41186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ChatGPT</a:t>
              </a:r>
            </a:p>
          </p:txBody>
        </p:sp>
        <p:sp>
          <p:nvSpPr>
            <p:cNvPr id="73" name="TextBox 167">
              <a:extLst>
                <a:ext uri="{FF2B5EF4-FFF2-40B4-BE49-F238E27FC236}">
                  <a16:creationId xmlns:a16="http://schemas.microsoft.com/office/drawing/2014/main" id="{DDDCD948-B182-A743-FAB9-5BF517E7640B}"/>
                </a:ext>
              </a:extLst>
            </p:cNvPr>
            <p:cNvSpPr txBox="1"/>
            <p:nvPr/>
          </p:nvSpPr>
          <p:spPr>
            <a:xfrm>
              <a:off x="1885071" y="4752619"/>
              <a:ext cx="7265963" cy="73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200" dirty="0">
                <a:latin typeface="+mn-lt"/>
              </a:endParaRPr>
            </a:p>
          </p:txBody>
        </p:sp>
        <p:sp>
          <p:nvSpPr>
            <p:cNvPr id="74" name="圆角矩形 10">
              <a:extLst>
                <a:ext uri="{FF2B5EF4-FFF2-40B4-BE49-F238E27FC236}">
                  <a16:creationId xmlns:a16="http://schemas.microsoft.com/office/drawing/2014/main" id="{68F6DA9C-2329-97D3-A3A9-C264FB1856A9}"/>
                </a:ext>
              </a:extLst>
            </p:cNvPr>
            <p:cNvSpPr/>
            <p:nvPr/>
          </p:nvSpPr>
          <p:spPr>
            <a:xfrm>
              <a:off x="1955413" y="5037833"/>
              <a:ext cx="1250716" cy="4118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向量数据库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5" name="圆角矩形 10">
              <a:extLst>
                <a:ext uri="{FF2B5EF4-FFF2-40B4-BE49-F238E27FC236}">
                  <a16:creationId xmlns:a16="http://schemas.microsoft.com/office/drawing/2014/main" id="{61EFDBF6-989D-9EE7-C16A-6F2CDC83D2FA}"/>
                </a:ext>
              </a:extLst>
            </p:cNvPr>
            <p:cNvSpPr/>
            <p:nvPr/>
          </p:nvSpPr>
          <p:spPr>
            <a:xfrm>
              <a:off x="3413021" y="5037833"/>
              <a:ext cx="1336501" cy="4118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缓存数据库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6" name="圆角矩形 10">
              <a:extLst>
                <a:ext uri="{FF2B5EF4-FFF2-40B4-BE49-F238E27FC236}">
                  <a16:creationId xmlns:a16="http://schemas.microsoft.com/office/drawing/2014/main" id="{7DAB6642-403C-EC3E-E275-28C18C94B610}"/>
                </a:ext>
              </a:extLst>
            </p:cNvPr>
            <p:cNvSpPr/>
            <p:nvPr/>
          </p:nvSpPr>
          <p:spPr>
            <a:xfrm>
              <a:off x="4955917" y="5037833"/>
              <a:ext cx="1250716" cy="4118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业务数据库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1E5125D-ACA5-4CAC-498D-61244EF6B45C}"/>
                </a:ext>
              </a:extLst>
            </p:cNvPr>
            <p:cNvSpPr/>
            <p:nvPr/>
          </p:nvSpPr>
          <p:spPr>
            <a:xfrm>
              <a:off x="4832206" y="4721921"/>
              <a:ext cx="1469988" cy="3270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数据库层</a:t>
              </a:r>
            </a:p>
          </p:txBody>
        </p:sp>
        <p:sp>
          <p:nvSpPr>
            <p:cNvPr id="78" name="圆角矩形 10">
              <a:extLst>
                <a:ext uri="{FF2B5EF4-FFF2-40B4-BE49-F238E27FC236}">
                  <a16:creationId xmlns:a16="http://schemas.microsoft.com/office/drawing/2014/main" id="{2AFFEF23-4C4C-2275-CE5B-4227151363A5}"/>
                </a:ext>
              </a:extLst>
            </p:cNvPr>
            <p:cNvSpPr/>
            <p:nvPr/>
          </p:nvSpPr>
          <p:spPr>
            <a:xfrm>
              <a:off x="6377855" y="5037833"/>
              <a:ext cx="1250716" cy="4118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数据仓库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9" name="圆角矩形 10">
              <a:extLst>
                <a:ext uri="{FF2B5EF4-FFF2-40B4-BE49-F238E27FC236}">
                  <a16:creationId xmlns:a16="http://schemas.microsoft.com/office/drawing/2014/main" id="{7402BCAC-B793-A7F5-3BD8-C92CE7206114}"/>
                </a:ext>
              </a:extLst>
            </p:cNvPr>
            <p:cNvSpPr/>
            <p:nvPr/>
          </p:nvSpPr>
          <p:spPr>
            <a:xfrm>
              <a:off x="7792761" y="5037833"/>
              <a:ext cx="1250716" cy="4118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ea typeface="楷体" panose="02010609060101010101" pitchFamily="49" charset="-122"/>
                </a:rPr>
                <a:t>大数据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80" name="TextBox 167">
              <a:extLst>
                <a:ext uri="{FF2B5EF4-FFF2-40B4-BE49-F238E27FC236}">
                  <a16:creationId xmlns:a16="http://schemas.microsoft.com/office/drawing/2014/main" id="{F5EE4BA2-77F5-611C-F6F2-053B4B5B0B9A}"/>
                </a:ext>
              </a:extLst>
            </p:cNvPr>
            <p:cNvSpPr txBox="1"/>
            <p:nvPr/>
          </p:nvSpPr>
          <p:spPr>
            <a:xfrm>
              <a:off x="1883725" y="3622472"/>
              <a:ext cx="7265963" cy="790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200" dirty="0">
                <a:latin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89F8D6E-A9A5-19E2-03E1-F60782F87CF1}"/>
                </a:ext>
              </a:extLst>
            </p:cNvPr>
            <p:cNvSpPr/>
            <p:nvPr/>
          </p:nvSpPr>
          <p:spPr>
            <a:xfrm>
              <a:off x="4338250" y="3634246"/>
              <a:ext cx="2428936" cy="3270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大模型中间件</a:t>
              </a:r>
              <a:r>
                <a:rPr lang="en-US" altLang="zh-CN" sz="1200" b="1" dirty="0">
                  <a:solidFill>
                    <a:srgbClr val="12172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TongLMM</a:t>
              </a:r>
              <a:endParaRPr lang="zh-CN" altLang="en-US" sz="1200" b="1" dirty="0">
                <a:solidFill>
                  <a:srgbClr val="121720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圆角矩形 10">
              <a:extLst>
                <a:ext uri="{FF2B5EF4-FFF2-40B4-BE49-F238E27FC236}">
                  <a16:creationId xmlns:a16="http://schemas.microsoft.com/office/drawing/2014/main" id="{3B91C3BE-798A-4736-803B-BC653CCD7053}"/>
                </a:ext>
              </a:extLst>
            </p:cNvPr>
            <p:cNvSpPr/>
            <p:nvPr/>
          </p:nvSpPr>
          <p:spPr>
            <a:xfrm>
              <a:off x="1955413" y="3971391"/>
              <a:ext cx="1250716" cy="4118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组件管理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83" name="圆角矩形 10">
              <a:extLst>
                <a:ext uri="{FF2B5EF4-FFF2-40B4-BE49-F238E27FC236}">
                  <a16:creationId xmlns:a16="http://schemas.microsoft.com/office/drawing/2014/main" id="{2E7DD680-4CF6-7DF6-9321-B2C2F84204BA}"/>
                </a:ext>
              </a:extLst>
            </p:cNvPr>
            <p:cNvSpPr/>
            <p:nvPr/>
          </p:nvSpPr>
          <p:spPr>
            <a:xfrm>
              <a:off x="3411517" y="3971391"/>
              <a:ext cx="1336501" cy="4118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Agent</a:t>
              </a:r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设计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84" name="圆角矩形 10">
              <a:extLst>
                <a:ext uri="{FF2B5EF4-FFF2-40B4-BE49-F238E27FC236}">
                  <a16:creationId xmlns:a16="http://schemas.microsoft.com/office/drawing/2014/main" id="{00C69A78-2F64-2A75-5C5C-49A89C051F7C}"/>
                </a:ext>
              </a:extLst>
            </p:cNvPr>
            <p:cNvSpPr/>
            <p:nvPr/>
          </p:nvSpPr>
          <p:spPr>
            <a:xfrm>
              <a:off x="4952909" y="3971391"/>
              <a:ext cx="1250716" cy="4118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应用模板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85" name="圆角矩形 10">
              <a:extLst>
                <a:ext uri="{FF2B5EF4-FFF2-40B4-BE49-F238E27FC236}">
                  <a16:creationId xmlns:a16="http://schemas.microsoft.com/office/drawing/2014/main" id="{6BE90DE7-5C07-5E2C-B378-9E6E56E4DB8D}"/>
                </a:ext>
              </a:extLst>
            </p:cNvPr>
            <p:cNvSpPr/>
            <p:nvPr/>
          </p:nvSpPr>
          <p:spPr>
            <a:xfrm>
              <a:off x="6373343" y="3971391"/>
              <a:ext cx="1250716" cy="4118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运行监控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86" name="圆角矩形 10">
              <a:extLst>
                <a:ext uri="{FF2B5EF4-FFF2-40B4-BE49-F238E27FC236}">
                  <a16:creationId xmlns:a16="http://schemas.microsoft.com/office/drawing/2014/main" id="{53F88774-C155-A1D9-9E33-3C0C7392F4A0}"/>
                </a:ext>
              </a:extLst>
            </p:cNvPr>
            <p:cNvSpPr/>
            <p:nvPr/>
          </p:nvSpPr>
          <p:spPr>
            <a:xfrm>
              <a:off x="7786746" y="3971391"/>
              <a:ext cx="1250716" cy="4118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ea typeface="楷体" panose="02010609060101010101" pitchFamily="49" charset="-122"/>
                </a:rPr>
                <a:t>应用接口</a:t>
              </a:r>
              <a:endParaRPr kumimoji="1" lang="en-US" altLang="zh-CN" sz="1200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87" name="KSO_Shape">
              <a:extLst>
                <a:ext uri="{FF2B5EF4-FFF2-40B4-BE49-F238E27FC236}">
                  <a16:creationId xmlns:a16="http://schemas.microsoft.com/office/drawing/2014/main" id="{79F37E9A-B57F-CD01-41FC-4F732F48076F}"/>
                </a:ext>
              </a:extLst>
            </p:cNvPr>
            <p:cNvSpPr/>
            <p:nvPr/>
          </p:nvSpPr>
          <p:spPr bwMode="auto">
            <a:xfrm>
              <a:off x="5338120" y="5533983"/>
              <a:ext cx="450628" cy="169389"/>
            </a:xfrm>
            <a:custGeom>
              <a:avLst/>
              <a:gdLst>
                <a:gd name="T0" fmla="*/ 800579087 w 4533"/>
                <a:gd name="T1" fmla="*/ 638981931 h 4083"/>
                <a:gd name="T2" fmla="*/ 400377796 w 4533"/>
                <a:gd name="T3" fmla="*/ 0 h 4083"/>
                <a:gd name="T4" fmla="*/ 0 w 4533"/>
                <a:gd name="T5" fmla="*/ 638981931 h 4083"/>
                <a:gd name="T6" fmla="*/ 400377796 w 4533"/>
                <a:gd name="T7" fmla="*/ 79828598 h 4083"/>
                <a:gd name="T8" fmla="*/ 800579087 w 4533"/>
                <a:gd name="T9" fmla="*/ 638981931 h 4083"/>
                <a:gd name="T10" fmla="*/ 189327498 w 4533"/>
                <a:gd name="T11" fmla="*/ 719515561 h 4083"/>
                <a:gd name="T12" fmla="*/ 400731228 w 4533"/>
                <a:gd name="T13" fmla="*/ 582943437 h 4083"/>
                <a:gd name="T14" fmla="*/ 611251588 w 4533"/>
                <a:gd name="T15" fmla="*/ 719515561 h 4083"/>
                <a:gd name="T16" fmla="*/ 400731228 w 4533"/>
                <a:gd name="T17" fmla="*/ 301692373 h 4083"/>
                <a:gd name="T18" fmla="*/ 189327498 w 4533"/>
                <a:gd name="T19" fmla="*/ 719515561 h 40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3" h="4083">
                  <a:moveTo>
                    <a:pt x="4533" y="3626"/>
                  </a:moveTo>
                  <a:lnTo>
                    <a:pt x="2267" y="0"/>
                  </a:lnTo>
                  <a:lnTo>
                    <a:pt x="0" y="3626"/>
                  </a:lnTo>
                  <a:lnTo>
                    <a:pt x="2267" y="453"/>
                  </a:lnTo>
                  <a:lnTo>
                    <a:pt x="4533" y="3626"/>
                  </a:lnTo>
                  <a:close/>
                  <a:moveTo>
                    <a:pt x="1072" y="4083"/>
                  </a:moveTo>
                  <a:lnTo>
                    <a:pt x="2269" y="3308"/>
                  </a:lnTo>
                  <a:lnTo>
                    <a:pt x="3461" y="4083"/>
                  </a:lnTo>
                  <a:lnTo>
                    <a:pt x="2269" y="1712"/>
                  </a:lnTo>
                  <a:lnTo>
                    <a:pt x="1072" y="40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endParaRPr lang="zh-CN" altLang="en-US" sz="12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Heiti SC Medium" panose="02000000000000000000" pitchFamily="2" charset="-128"/>
                <a:sym typeface="+mn-ea"/>
              </a:endParaRPr>
            </a:p>
          </p:txBody>
        </p:sp>
        <p:sp>
          <p:nvSpPr>
            <p:cNvPr id="88" name="KSO_Shape">
              <a:extLst>
                <a:ext uri="{FF2B5EF4-FFF2-40B4-BE49-F238E27FC236}">
                  <a16:creationId xmlns:a16="http://schemas.microsoft.com/office/drawing/2014/main" id="{0BB76AFE-B51F-7B57-2C23-E907E8716947}"/>
                </a:ext>
              </a:extLst>
            </p:cNvPr>
            <p:cNvSpPr/>
            <p:nvPr/>
          </p:nvSpPr>
          <p:spPr bwMode="auto">
            <a:xfrm>
              <a:off x="5338120" y="4510556"/>
              <a:ext cx="450628" cy="169389"/>
            </a:xfrm>
            <a:custGeom>
              <a:avLst/>
              <a:gdLst>
                <a:gd name="T0" fmla="*/ 800579087 w 4533"/>
                <a:gd name="T1" fmla="*/ 638981931 h 4083"/>
                <a:gd name="T2" fmla="*/ 400377796 w 4533"/>
                <a:gd name="T3" fmla="*/ 0 h 4083"/>
                <a:gd name="T4" fmla="*/ 0 w 4533"/>
                <a:gd name="T5" fmla="*/ 638981931 h 4083"/>
                <a:gd name="T6" fmla="*/ 400377796 w 4533"/>
                <a:gd name="T7" fmla="*/ 79828598 h 4083"/>
                <a:gd name="T8" fmla="*/ 800579087 w 4533"/>
                <a:gd name="T9" fmla="*/ 638981931 h 4083"/>
                <a:gd name="T10" fmla="*/ 189327498 w 4533"/>
                <a:gd name="T11" fmla="*/ 719515561 h 4083"/>
                <a:gd name="T12" fmla="*/ 400731228 w 4533"/>
                <a:gd name="T13" fmla="*/ 582943437 h 4083"/>
                <a:gd name="T14" fmla="*/ 611251588 w 4533"/>
                <a:gd name="T15" fmla="*/ 719515561 h 4083"/>
                <a:gd name="T16" fmla="*/ 400731228 w 4533"/>
                <a:gd name="T17" fmla="*/ 301692373 h 4083"/>
                <a:gd name="T18" fmla="*/ 189327498 w 4533"/>
                <a:gd name="T19" fmla="*/ 719515561 h 40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3" h="4083">
                  <a:moveTo>
                    <a:pt x="4533" y="3626"/>
                  </a:moveTo>
                  <a:lnTo>
                    <a:pt x="2267" y="0"/>
                  </a:lnTo>
                  <a:lnTo>
                    <a:pt x="0" y="3626"/>
                  </a:lnTo>
                  <a:lnTo>
                    <a:pt x="2267" y="453"/>
                  </a:lnTo>
                  <a:lnTo>
                    <a:pt x="4533" y="3626"/>
                  </a:lnTo>
                  <a:close/>
                  <a:moveTo>
                    <a:pt x="1072" y="4083"/>
                  </a:moveTo>
                  <a:lnTo>
                    <a:pt x="2269" y="3308"/>
                  </a:lnTo>
                  <a:lnTo>
                    <a:pt x="3461" y="4083"/>
                  </a:lnTo>
                  <a:lnTo>
                    <a:pt x="2269" y="1712"/>
                  </a:lnTo>
                  <a:lnTo>
                    <a:pt x="1072" y="40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endParaRPr lang="zh-CN" altLang="en-US" sz="12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Heiti SC Medium" panose="02000000000000000000" pitchFamily="2" charset="-128"/>
                <a:sym typeface="+mn-ea"/>
              </a:endParaRPr>
            </a:p>
          </p:txBody>
        </p:sp>
        <p:sp>
          <p:nvSpPr>
            <p:cNvPr id="89" name="KSO_Shape">
              <a:extLst>
                <a:ext uri="{FF2B5EF4-FFF2-40B4-BE49-F238E27FC236}">
                  <a16:creationId xmlns:a16="http://schemas.microsoft.com/office/drawing/2014/main" id="{D82C3471-67F9-E96C-84A3-3E8F374050D2}"/>
                </a:ext>
              </a:extLst>
            </p:cNvPr>
            <p:cNvSpPr/>
            <p:nvPr/>
          </p:nvSpPr>
          <p:spPr bwMode="auto">
            <a:xfrm>
              <a:off x="5338120" y="3432861"/>
              <a:ext cx="450628" cy="169389"/>
            </a:xfrm>
            <a:custGeom>
              <a:avLst/>
              <a:gdLst>
                <a:gd name="T0" fmla="*/ 800579087 w 4533"/>
                <a:gd name="T1" fmla="*/ 638981931 h 4083"/>
                <a:gd name="T2" fmla="*/ 400377796 w 4533"/>
                <a:gd name="T3" fmla="*/ 0 h 4083"/>
                <a:gd name="T4" fmla="*/ 0 w 4533"/>
                <a:gd name="T5" fmla="*/ 638981931 h 4083"/>
                <a:gd name="T6" fmla="*/ 400377796 w 4533"/>
                <a:gd name="T7" fmla="*/ 79828598 h 4083"/>
                <a:gd name="T8" fmla="*/ 800579087 w 4533"/>
                <a:gd name="T9" fmla="*/ 638981931 h 4083"/>
                <a:gd name="T10" fmla="*/ 189327498 w 4533"/>
                <a:gd name="T11" fmla="*/ 719515561 h 4083"/>
                <a:gd name="T12" fmla="*/ 400731228 w 4533"/>
                <a:gd name="T13" fmla="*/ 582943437 h 4083"/>
                <a:gd name="T14" fmla="*/ 611251588 w 4533"/>
                <a:gd name="T15" fmla="*/ 719515561 h 4083"/>
                <a:gd name="T16" fmla="*/ 400731228 w 4533"/>
                <a:gd name="T17" fmla="*/ 301692373 h 4083"/>
                <a:gd name="T18" fmla="*/ 189327498 w 4533"/>
                <a:gd name="T19" fmla="*/ 719515561 h 40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3" h="4083">
                  <a:moveTo>
                    <a:pt x="4533" y="3626"/>
                  </a:moveTo>
                  <a:lnTo>
                    <a:pt x="2267" y="0"/>
                  </a:lnTo>
                  <a:lnTo>
                    <a:pt x="0" y="3626"/>
                  </a:lnTo>
                  <a:lnTo>
                    <a:pt x="2267" y="453"/>
                  </a:lnTo>
                  <a:lnTo>
                    <a:pt x="4533" y="3626"/>
                  </a:lnTo>
                  <a:close/>
                  <a:moveTo>
                    <a:pt x="1072" y="4083"/>
                  </a:moveTo>
                  <a:lnTo>
                    <a:pt x="2269" y="3308"/>
                  </a:lnTo>
                  <a:lnTo>
                    <a:pt x="3461" y="4083"/>
                  </a:lnTo>
                  <a:lnTo>
                    <a:pt x="2269" y="1712"/>
                  </a:lnTo>
                  <a:lnTo>
                    <a:pt x="1072" y="40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endParaRPr lang="zh-CN" altLang="en-US" sz="12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Heiti SC Medium" panose="02000000000000000000" pitchFamily="2" charset="-128"/>
                <a:sym typeface="+mn-ea"/>
              </a:endParaRPr>
            </a:p>
          </p:txBody>
        </p:sp>
        <p:sp>
          <p:nvSpPr>
            <p:cNvPr id="90" name="KSO_Shape">
              <a:extLst>
                <a:ext uri="{FF2B5EF4-FFF2-40B4-BE49-F238E27FC236}">
                  <a16:creationId xmlns:a16="http://schemas.microsoft.com/office/drawing/2014/main" id="{8E3EB3DE-25FD-D593-B7CE-22F404AFBDB7}"/>
                </a:ext>
              </a:extLst>
            </p:cNvPr>
            <p:cNvSpPr/>
            <p:nvPr/>
          </p:nvSpPr>
          <p:spPr bwMode="auto">
            <a:xfrm>
              <a:off x="5338120" y="2579416"/>
              <a:ext cx="450628" cy="169389"/>
            </a:xfrm>
            <a:custGeom>
              <a:avLst/>
              <a:gdLst>
                <a:gd name="T0" fmla="*/ 800579087 w 4533"/>
                <a:gd name="T1" fmla="*/ 638981931 h 4083"/>
                <a:gd name="T2" fmla="*/ 400377796 w 4533"/>
                <a:gd name="T3" fmla="*/ 0 h 4083"/>
                <a:gd name="T4" fmla="*/ 0 w 4533"/>
                <a:gd name="T5" fmla="*/ 638981931 h 4083"/>
                <a:gd name="T6" fmla="*/ 400377796 w 4533"/>
                <a:gd name="T7" fmla="*/ 79828598 h 4083"/>
                <a:gd name="T8" fmla="*/ 800579087 w 4533"/>
                <a:gd name="T9" fmla="*/ 638981931 h 4083"/>
                <a:gd name="T10" fmla="*/ 189327498 w 4533"/>
                <a:gd name="T11" fmla="*/ 719515561 h 4083"/>
                <a:gd name="T12" fmla="*/ 400731228 w 4533"/>
                <a:gd name="T13" fmla="*/ 582943437 h 4083"/>
                <a:gd name="T14" fmla="*/ 611251588 w 4533"/>
                <a:gd name="T15" fmla="*/ 719515561 h 4083"/>
                <a:gd name="T16" fmla="*/ 400731228 w 4533"/>
                <a:gd name="T17" fmla="*/ 301692373 h 4083"/>
                <a:gd name="T18" fmla="*/ 189327498 w 4533"/>
                <a:gd name="T19" fmla="*/ 719515561 h 40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3" h="4083">
                  <a:moveTo>
                    <a:pt x="4533" y="3626"/>
                  </a:moveTo>
                  <a:lnTo>
                    <a:pt x="2267" y="0"/>
                  </a:lnTo>
                  <a:lnTo>
                    <a:pt x="0" y="3626"/>
                  </a:lnTo>
                  <a:lnTo>
                    <a:pt x="2267" y="453"/>
                  </a:lnTo>
                  <a:lnTo>
                    <a:pt x="4533" y="3626"/>
                  </a:lnTo>
                  <a:close/>
                  <a:moveTo>
                    <a:pt x="1072" y="4083"/>
                  </a:moveTo>
                  <a:lnTo>
                    <a:pt x="2269" y="3308"/>
                  </a:lnTo>
                  <a:lnTo>
                    <a:pt x="3461" y="4083"/>
                  </a:lnTo>
                  <a:lnTo>
                    <a:pt x="2269" y="1712"/>
                  </a:lnTo>
                  <a:lnTo>
                    <a:pt x="1072" y="40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pitchFamily="2" charset="-122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endParaRPr lang="zh-CN" altLang="en-US" sz="12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Heiti SC Medium" panose="02000000000000000000" pitchFamily="2" charset="-128"/>
                <a:sym typeface="+mn-ea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B8FD1BB9-4EE5-8F06-B0E4-D4D2B7B51243}"/>
              </a:ext>
            </a:extLst>
          </p:cNvPr>
          <p:cNvSpPr/>
          <p:nvPr/>
        </p:nvSpPr>
        <p:spPr>
          <a:xfrm>
            <a:off x="6758519" y="1942436"/>
            <a:ext cx="4602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大模型中间件让上层</a:t>
            </a:r>
            <a:r>
              <a:rPr lang="en-US" altLang="zh-CN" sz="16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16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应用开发成本降到最低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4E169CEF-B9D8-296F-F55C-C49C170815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7269" y="2221189"/>
            <a:ext cx="5948276" cy="3938979"/>
          </a:xfrm>
          <a:prstGeom prst="rect">
            <a:avLst/>
          </a:prstGeom>
        </p:spPr>
      </p:pic>
      <p:sp>
        <p:nvSpPr>
          <p:cNvPr id="94" name="椭圆 93">
            <a:extLst>
              <a:ext uri="{FF2B5EF4-FFF2-40B4-BE49-F238E27FC236}">
                <a16:creationId xmlns:a16="http://schemas.microsoft.com/office/drawing/2014/main" id="{A98319D4-01BD-25A0-53EF-D8E18E842B36}"/>
              </a:ext>
            </a:extLst>
          </p:cNvPr>
          <p:cNvSpPr/>
          <p:nvPr/>
        </p:nvSpPr>
        <p:spPr>
          <a:xfrm>
            <a:off x="106880" y="2501473"/>
            <a:ext cx="1736283" cy="13402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  <a:gs pos="5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en-US" altLang="zh-CN" sz="1399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专训大模型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贵！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87B0D12-FA14-AB2F-A9EF-D3D4A999757A}"/>
              </a:ext>
            </a:extLst>
          </p:cNvPr>
          <p:cNvSpPr/>
          <p:nvPr/>
        </p:nvSpPr>
        <p:spPr>
          <a:xfrm>
            <a:off x="2024763" y="2510362"/>
            <a:ext cx="1736283" cy="133342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399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业务数据实时变化</a:t>
            </a:r>
            <a:endParaRPr lang="en-US" altLang="zh-CN" sz="1399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/>
            <a:r>
              <a:rPr lang="zh-CN" altLang="en-US" sz="1399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慢！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26E4A8-A3CF-604A-D317-D4C8036E7308}"/>
              </a:ext>
            </a:extLst>
          </p:cNvPr>
          <p:cNvSpPr/>
          <p:nvPr/>
        </p:nvSpPr>
        <p:spPr>
          <a:xfrm>
            <a:off x="3951949" y="2493489"/>
            <a:ext cx="1736283" cy="1346285"/>
          </a:xfrm>
          <a:prstGeom prst="ellipse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399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数据不全面</a:t>
            </a:r>
            <a:endParaRPr lang="en-US" altLang="zh-CN" sz="1399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/>
            <a:r>
              <a:rPr lang="zh-CN" altLang="en-US" sz="1399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失真！</a:t>
            </a:r>
          </a:p>
        </p:txBody>
      </p:sp>
      <p:sp>
        <p:nvSpPr>
          <p:cNvPr id="97" name="圆角矩形 35">
            <a:extLst>
              <a:ext uri="{FF2B5EF4-FFF2-40B4-BE49-F238E27FC236}">
                <a16:creationId xmlns:a16="http://schemas.microsoft.com/office/drawing/2014/main" id="{81917E57-537C-FE01-703F-5FD40D9E269E}"/>
              </a:ext>
            </a:extLst>
          </p:cNvPr>
          <p:cNvSpPr/>
          <p:nvPr/>
        </p:nvSpPr>
        <p:spPr>
          <a:xfrm>
            <a:off x="4086514" y="4429389"/>
            <a:ext cx="1467151" cy="449322"/>
          </a:xfrm>
          <a:prstGeom prst="roundRect">
            <a:avLst>
              <a:gd name="adj" fmla="val 9441"/>
            </a:avLst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持续性正确</a:t>
            </a:r>
          </a:p>
        </p:txBody>
      </p:sp>
      <p:sp>
        <p:nvSpPr>
          <p:cNvPr id="98" name="圆角矩形 35">
            <a:extLst>
              <a:ext uri="{FF2B5EF4-FFF2-40B4-BE49-F238E27FC236}">
                <a16:creationId xmlns:a16="http://schemas.microsoft.com/office/drawing/2014/main" id="{5E1326E7-9DC3-0794-D8EE-A3F5A08E9FB6}"/>
              </a:ext>
            </a:extLst>
          </p:cNvPr>
          <p:cNvSpPr/>
          <p:nvPr/>
        </p:nvSpPr>
        <p:spPr>
          <a:xfrm>
            <a:off x="285259" y="4460677"/>
            <a:ext cx="1467151" cy="449322"/>
          </a:xfrm>
          <a:prstGeom prst="roundRect">
            <a:avLst>
              <a:gd name="adj" fmla="val 9441"/>
            </a:avLst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数据精准</a:t>
            </a:r>
          </a:p>
        </p:txBody>
      </p:sp>
      <p:sp>
        <p:nvSpPr>
          <p:cNvPr id="99" name="圆角矩形 35">
            <a:extLst>
              <a:ext uri="{FF2B5EF4-FFF2-40B4-BE49-F238E27FC236}">
                <a16:creationId xmlns:a16="http://schemas.microsoft.com/office/drawing/2014/main" id="{4039C4AB-D4F8-6529-88C9-0CFDDFB9A549}"/>
              </a:ext>
            </a:extLst>
          </p:cNvPr>
          <p:cNvSpPr/>
          <p:nvPr/>
        </p:nvSpPr>
        <p:spPr>
          <a:xfrm>
            <a:off x="2183297" y="4458319"/>
            <a:ext cx="1467151" cy="449322"/>
          </a:xfrm>
          <a:prstGeom prst="roundRect">
            <a:avLst>
              <a:gd name="adj" fmla="val 9441"/>
            </a:avLst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参与生产互操作</a:t>
            </a:r>
          </a:p>
        </p:txBody>
      </p:sp>
      <p:sp>
        <p:nvSpPr>
          <p:cNvPr id="100" name="圆角矩形 35">
            <a:extLst>
              <a:ext uri="{FF2B5EF4-FFF2-40B4-BE49-F238E27FC236}">
                <a16:creationId xmlns:a16="http://schemas.microsoft.com/office/drawing/2014/main" id="{43B9EA2B-6825-08AD-9DDA-FC20720CB2F0}"/>
              </a:ext>
            </a:extLst>
          </p:cNvPr>
          <p:cNvSpPr/>
          <p:nvPr/>
        </p:nvSpPr>
        <p:spPr>
          <a:xfrm>
            <a:off x="285259" y="5020268"/>
            <a:ext cx="1467151" cy="449322"/>
          </a:xfrm>
          <a:prstGeom prst="roundRect">
            <a:avLst>
              <a:gd name="adj" fmla="val 9441"/>
            </a:avLst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现有系统对接</a:t>
            </a:r>
          </a:p>
        </p:txBody>
      </p:sp>
      <p:sp>
        <p:nvSpPr>
          <p:cNvPr id="101" name="圆角矩形 35">
            <a:extLst>
              <a:ext uri="{FF2B5EF4-FFF2-40B4-BE49-F238E27FC236}">
                <a16:creationId xmlns:a16="http://schemas.microsoft.com/office/drawing/2014/main" id="{77F88CB1-6C11-10E7-DEDB-1B9209120A72}"/>
              </a:ext>
            </a:extLst>
          </p:cNvPr>
          <p:cNvSpPr/>
          <p:nvPr/>
        </p:nvSpPr>
        <p:spPr>
          <a:xfrm>
            <a:off x="2183011" y="5020268"/>
            <a:ext cx="1467151" cy="449322"/>
          </a:xfrm>
          <a:prstGeom prst="roundRect">
            <a:avLst>
              <a:gd name="adj" fmla="val 9441"/>
            </a:avLst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现有数据对接</a:t>
            </a:r>
          </a:p>
        </p:txBody>
      </p:sp>
      <p:sp>
        <p:nvSpPr>
          <p:cNvPr id="102" name="圆角矩形 35">
            <a:extLst>
              <a:ext uri="{FF2B5EF4-FFF2-40B4-BE49-F238E27FC236}">
                <a16:creationId xmlns:a16="http://schemas.microsoft.com/office/drawing/2014/main" id="{3BF870F5-5D32-9850-7B1F-9F16A77A0BF4}"/>
              </a:ext>
            </a:extLst>
          </p:cNvPr>
          <p:cNvSpPr/>
          <p:nvPr/>
        </p:nvSpPr>
        <p:spPr>
          <a:xfrm>
            <a:off x="4086514" y="5020268"/>
            <a:ext cx="1467151" cy="449322"/>
          </a:xfrm>
          <a:prstGeom prst="roundRect">
            <a:avLst>
              <a:gd name="adj" fmla="val 9441"/>
            </a:avLst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4B12143-BD0D-4623-6937-22BE17B2E4C6}"/>
              </a:ext>
            </a:extLst>
          </p:cNvPr>
          <p:cNvSpPr txBox="1"/>
          <p:nvPr/>
        </p:nvSpPr>
        <p:spPr>
          <a:xfrm>
            <a:off x="2457098" y="2004175"/>
            <a:ext cx="134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21720"/>
                </a:solidFill>
              </a:rPr>
              <a:t>大模型侧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667D59F-EE84-9381-8B53-0184B42940C8}"/>
              </a:ext>
            </a:extLst>
          </p:cNvPr>
          <p:cNvSpPr txBox="1"/>
          <p:nvPr/>
        </p:nvSpPr>
        <p:spPr>
          <a:xfrm>
            <a:off x="2457099" y="4001403"/>
            <a:ext cx="134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21720"/>
                </a:solidFill>
              </a:rPr>
              <a:t>应用侧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454E7F7-A0A4-0FA0-5BF7-BDCECF0A20B0}"/>
              </a:ext>
            </a:extLst>
          </p:cNvPr>
          <p:cNvSpPr/>
          <p:nvPr/>
        </p:nvSpPr>
        <p:spPr>
          <a:xfrm>
            <a:off x="59153" y="4301961"/>
            <a:ext cx="5724232" cy="12625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6E8C2E77-F4DA-6BD7-11A0-03FBE68BD4D1}"/>
              </a:ext>
            </a:extLst>
          </p:cNvPr>
          <p:cNvSpPr/>
          <p:nvPr/>
        </p:nvSpPr>
        <p:spPr>
          <a:xfrm>
            <a:off x="5910930" y="3606710"/>
            <a:ext cx="239151" cy="1047340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923A838-F70E-DE94-BF47-42D7843489D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24330" y="923629"/>
            <a:ext cx="5491459" cy="308863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b="1" spc="10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人工智能时代即将来临，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各行业企业普遍采取积极拥抱的态度</a:t>
            </a:r>
            <a:endParaRPr lang="zh-CN" altLang="en-US" sz="14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思源黑体 CN Normal" panose="020B0400000000000000" pitchFamily="34" charset="-122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FC4168A5-28B3-E46B-5E92-BC574C99DA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192" y="912972"/>
            <a:ext cx="448680" cy="43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04612E4-7100-8D64-09DA-2DF2896866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396" y="923629"/>
            <a:ext cx="542272" cy="365073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01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BF5A5D1-E994-11FE-EEB6-0A9E478782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750" y="1446298"/>
            <a:ext cx="445120" cy="43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E620E42-8B9F-FD81-1B01-DD68E222E6B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396" y="1485189"/>
            <a:ext cx="542272" cy="365073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02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1A42A78-BD3C-CF51-40C5-8C65AAB44E9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20870" y="1328468"/>
            <a:ext cx="5607214" cy="427697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b="1" spc="100" dirty="0">
                <a:solidFill>
                  <a:schemeClr val="accent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大模型技术在各行业应用前景广阔</a:t>
            </a:r>
            <a:r>
              <a:rPr lang="zh-CN" altLang="en-US" sz="1400" b="1" spc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，但痛点困扰大模型应用落地</a:t>
            </a:r>
            <a:endParaRPr lang="en-US" altLang="zh-CN" sz="1400" b="1" spc="100" dirty="0">
              <a:solidFill>
                <a:schemeClr val="accent2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Normal" panose="020B0400000000000000" pitchFamily="34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E9277F44-6D61-ACE0-176F-438A87110F5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2613" y="890264"/>
            <a:ext cx="448677" cy="4705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951C98-E892-1904-E068-13D755C5924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311966" y="960052"/>
            <a:ext cx="542272" cy="365073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03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B43ABB5-8037-E941-B06A-57A5FCCADEA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880645" y="911087"/>
            <a:ext cx="3156149" cy="325224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 b="1" spc="100" dirty="0">
                <a:solidFill>
                  <a:schemeClr val="accent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AI</a:t>
            </a:r>
            <a:r>
              <a:rPr lang="zh-CN" altLang="en-US" sz="1400" b="1" spc="100" dirty="0">
                <a:solidFill>
                  <a:schemeClr val="accent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技术发展，促生大模型中间件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37081D68-8845-7A9E-1581-4BE2750D6AE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46171" y="1420011"/>
            <a:ext cx="464061" cy="4276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2DD85C-7892-153D-15F6-098D8DD62EC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311966" y="1465603"/>
            <a:ext cx="542272" cy="365073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04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27F1970-456B-08B6-F5A2-24082D9D809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827580" y="1323511"/>
            <a:ext cx="3331960" cy="427420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b="1" spc="100" dirty="0">
                <a:solidFill>
                  <a:schemeClr val="accent4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业界大模型中间件软件已</a:t>
            </a:r>
            <a:r>
              <a:rPr lang="zh-CN" altLang="en-US" sz="1400" b="1" spc="1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初</a:t>
            </a:r>
            <a:r>
              <a:rPr lang="zh-CN" altLang="en-US" sz="1400" b="1" spc="100" dirty="0">
                <a:solidFill>
                  <a:schemeClr val="accent4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pitchFamily="34" charset="-122"/>
              </a:rPr>
              <a:t>显端倪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0D029B-12F1-15CB-994D-FB733EB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4"/>
            <a:ext cx="8883624" cy="424732"/>
          </a:xfrm>
        </p:spPr>
        <p:txBody>
          <a:bodyPr/>
          <a:lstStyle/>
          <a:p>
            <a:r>
              <a:rPr lang="zh-CN" altLang="en-US" sz="2400" b="1" dirty="0">
                <a:sym typeface="+mn-ea"/>
              </a:rPr>
              <a:t>大模型中间件</a:t>
            </a:r>
            <a:r>
              <a:rPr lang="en-US" altLang="zh-CN" sz="2400" b="1" dirty="0" err="1">
                <a:sym typeface="+mn-ea"/>
              </a:rPr>
              <a:t>TongLMM</a:t>
            </a:r>
            <a:r>
              <a:rPr lang="zh-CN" altLang="en-US" sz="2400" b="1" dirty="0">
                <a:sym typeface="+mn-ea"/>
              </a:rPr>
              <a:t>基于</a:t>
            </a:r>
            <a:r>
              <a:rPr lang="en-US" altLang="zh-CN" sz="2400" b="1" dirty="0" err="1">
                <a:sym typeface="+mn-lt"/>
              </a:rPr>
              <a:t>openEuler</a:t>
            </a:r>
            <a:r>
              <a:rPr lang="zh-CN" altLang="en-US" sz="2400" b="1" dirty="0">
                <a:sym typeface="+mn-lt"/>
              </a:rPr>
              <a:t>助力企业</a:t>
            </a:r>
            <a:r>
              <a:rPr lang="en-US" altLang="zh-CN" sz="2400" b="1" dirty="0">
                <a:sym typeface="+mn-lt"/>
              </a:rPr>
              <a:t>AI+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768195" y="5572509"/>
            <a:ext cx="1996997" cy="426216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计算</a:t>
            </a:r>
            <a:r>
              <a:rPr lang="zh-CN" altLang="en-US" sz="11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：鲲鹏等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0547" y="5572509"/>
            <a:ext cx="1996997" cy="426216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网络</a:t>
            </a:r>
          </a:p>
        </p:txBody>
      </p:sp>
      <p:sp>
        <p:nvSpPr>
          <p:cNvPr id="62" name="矩形 61"/>
          <p:cNvSpPr/>
          <p:nvPr/>
        </p:nvSpPr>
        <p:spPr>
          <a:xfrm>
            <a:off x="9711639" y="5567602"/>
            <a:ext cx="1617402" cy="426216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存储</a:t>
            </a:r>
          </a:p>
        </p:txBody>
      </p:sp>
      <p:sp>
        <p:nvSpPr>
          <p:cNvPr id="63" name="文本框 67"/>
          <p:cNvSpPr txBox="1"/>
          <p:nvPr/>
        </p:nvSpPr>
        <p:spPr>
          <a:xfrm>
            <a:off x="3011946" y="5538194"/>
            <a:ext cx="475905" cy="426216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 defTabSz="914400">
              <a:defRPr sz="11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基础设施</a:t>
            </a:r>
          </a:p>
        </p:txBody>
      </p:sp>
      <p:sp>
        <p:nvSpPr>
          <p:cNvPr id="66" name="文本框 68"/>
          <p:cNvSpPr txBox="1"/>
          <p:nvPr/>
        </p:nvSpPr>
        <p:spPr>
          <a:xfrm>
            <a:off x="3011946" y="4983397"/>
            <a:ext cx="475905" cy="427564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 defTabSz="914400">
              <a:defRPr sz="11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lt"/>
              </a:rPr>
              <a:t>操作系统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760022" y="4968404"/>
            <a:ext cx="7569019" cy="442558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1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openEuler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操作系统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173" name="文本框 69"/>
          <p:cNvSpPr txBox="1"/>
          <p:nvPr/>
        </p:nvSpPr>
        <p:spPr>
          <a:xfrm>
            <a:off x="3011946" y="4401758"/>
            <a:ext cx="475905" cy="493624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 defTabSz="914400">
              <a:defRPr sz="11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模型层</a:t>
            </a:r>
          </a:p>
        </p:txBody>
      </p:sp>
      <p:sp>
        <p:nvSpPr>
          <p:cNvPr id="174" name="矩形 173"/>
          <p:cNvSpPr/>
          <p:nvPr/>
        </p:nvSpPr>
        <p:spPr>
          <a:xfrm>
            <a:off x="3760022" y="4401759"/>
            <a:ext cx="7569019" cy="493624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开源模型、商用模型、自建模型、模型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SaaS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服务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175" name="文本框 69"/>
          <p:cNvSpPr txBox="1"/>
          <p:nvPr/>
        </p:nvSpPr>
        <p:spPr>
          <a:xfrm>
            <a:off x="2999413" y="2011475"/>
            <a:ext cx="475905" cy="2235984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 defTabSz="914400">
              <a:defRPr sz="11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大模型中间件</a:t>
            </a:r>
          </a:p>
        </p:txBody>
      </p:sp>
      <p:sp>
        <p:nvSpPr>
          <p:cNvPr id="176" name="矩形 175"/>
          <p:cNvSpPr/>
          <p:nvPr/>
        </p:nvSpPr>
        <p:spPr>
          <a:xfrm>
            <a:off x="2982471" y="1333878"/>
            <a:ext cx="8346571" cy="571091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178" name="圆角矩形 10"/>
          <p:cNvSpPr/>
          <p:nvPr/>
        </p:nvSpPr>
        <p:spPr>
          <a:xfrm>
            <a:off x="4369246" y="1420874"/>
            <a:ext cx="1044681" cy="368222"/>
          </a:xfrm>
          <a:prstGeom prst="roundRect">
            <a:avLst/>
          </a:prstGeom>
          <a:gradFill flip="none" rotWithShape="1">
            <a:gsLst>
              <a:gs pos="40000">
                <a:srgbClr val="666666">
                  <a:lumMod val="60000"/>
                  <a:lumOff val="40000"/>
                  <a:alpha val="0"/>
                </a:srgbClr>
              </a:gs>
              <a:gs pos="95000">
                <a:srgbClr val="666666">
                  <a:lumMod val="60000"/>
                  <a:lumOff val="40000"/>
                  <a:alpha val="2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gradFill flip="none" rotWithShape="1">
              <a:gsLst>
                <a:gs pos="50000">
                  <a:srgbClr val="FFFFFF"/>
                </a:gs>
                <a:gs pos="84000">
                  <a:srgbClr val="666666">
                    <a:lumMod val="60000"/>
                    <a:lumOff val="40000"/>
                    <a:alpha val="0"/>
                  </a:srgbClr>
                </a:gs>
                <a:gs pos="23000">
                  <a:srgbClr val="666666">
                    <a:lumMod val="60000"/>
                    <a:lumOff val="40000"/>
                    <a:alpha val="0"/>
                  </a:srgbClr>
                </a:gs>
                <a:gs pos="0">
                  <a:srgbClr val="666666">
                    <a:lumMod val="60000"/>
                    <a:lumOff val="40000"/>
                    <a:alpha val="80000"/>
                  </a:srgbClr>
                </a:gs>
                <a:gs pos="100000">
                  <a:srgbClr val="666666">
                    <a:lumMod val="60000"/>
                    <a:lumOff val="40000"/>
                    <a:alpha val="8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defTabSz="457200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推荐类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圆角矩形 10"/>
          <p:cNvSpPr/>
          <p:nvPr/>
        </p:nvSpPr>
        <p:spPr>
          <a:xfrm>
            <a:off x="5774255" y="1420874"/>
            <a:ext cx="1044681" cy="368222"/>
          </a:xfrm>
          <a:prstGeom prst="roundRect">
            <a:avLst/>
          </a:prstGeom>
          <a:gradFill flip="none" rotWithShape="1">
            <a:gsLst>
              <a:gs pos="40000">
                <a:srgbClr val="666666">
                  <a:lumMod val="60000"/>
                  <a:lumOff val="40000"/>
                  <a:alpha val="0"/>
                </a:srgbClr>
              </a:gs>
              <a:gs pos="95000">
                <a:srgbClr val="666666">
                  <a:lumMod val="60000"/>
                  <a:lumOff val="40000"/>
                  <a:alpha val="2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gradFill flip="none" rotWithShape="1">
              <a:gsLst>
                <a:gs pos="50000">
                  <a:srgbClr val="FFFFFF"/>
                </a:gs>
                <a:gs pos="84000">
                  <a:srgbClr val="666666">
                    <a:lumMod val="60000"/>
                    <a:lumOff val="40000"/>
                    <a:alpha val="0"/>
                  </a:srgbClr>
                </a:gs>
                <a:gs pos="23000">
                  <a:srgbClr val="666666">
                    <a:lumMod val="60000"/>
                    <a:lumOff val="40000"/>
                    <a:alpha val="0"/>
                  </a:srgbClr>
                </a:gs>
                <a:gs pos="0">
                  <a:srgbClr val="666666">
                    <a:lumMod val="60000"/>
                    <a:lumOff val="40000"/>
                    <a:alpha val="80000"/>
                  </a:srgbClr>
                </a:gs>
                <a:gs pos="100000">
                  <a:srgbClr val="666666">
                    <a:lumMod val="60000"/>
                    <a:lumOff val="40000"/>
                    <a:alpha val="8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defTabSz="45720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助理类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圆角矩形 10"/>
          <p:cNvSpPr/>
          <p:nvPr/>
        </p:nvSpPr>
        <p:spPr>
          <a:xfrm>
            <a:off x="7188142" y="1420874"/>
            <a:ext cx="1044681" cy="368222"/>
          </a:xfrm>
          <a:prstGeom prst="roundRect">
            <a:avLst/>
          </a:prstGeom>
          <a:gradFill flip="none" rotWithShape="1">
            <a:gsLst>
              <a:gs pos="40000">
                <a:srgbClr val="666666">
                  <a:lumMod val="60000"/>
                  <a:lumOff val="40000"/>
                  <a:alpha val="0"/>
                </a:srgbClr>
              </a:gs>
              <a:gs pos="95000">
                <a:srgbClr val="666666">
                  <a:lumMod val="60000"/>
                  <a:lumOff val="40000"/>
                  <a:alpha val="2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gradFill flip="none" rotWithShape="1">
              <a:gsLst>
                <a:gs pos="50000">
                  <a:srgbClr val="FFFFFF"/>
                </a:gs>
                <a:gs pos="84000">
                  <a:srgbClr val="666666">
                    <a:lumMod val="60000"/>
                    <a:lumOff val="40000"/>
                    <a:alpha val="0"/>
                  </a:srgbClr>
                </a:gs>
                <a:gs pos="23000">
                  <a:srgbClr val="666666">
                    <a:lumMod val="60000"/>
                    <a:lumOff val="40000"/>
                    <a:alpha val="0"/>
                  </a:srgbClr>
                </a:gs>
                <a:gs pos="0">
                  <a:srgbClr val="666666">
                    <a:lumMod val="60000"/>
                    <a:lumOff val="40000"/>
                    <a:alpha val="80000"/>
                  </a:srgbClr>
                </a:gs>
                <a:gs pos="100000">
                  <a:srgbClr val="666666">
                    <a:lumMod val="60000"/>
                    <a:lumOff val="40000"/>
                    <a:alpha val="8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defTabSz="45720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检索类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圆角矩形 10"/>
          <p:cNvSpPr/>
          <p:nvPr/>
        </p:nvSpPr>
        <p:spPr>
          <a:xfrm>
            <a:off x="8628660" y="1420874"/>
            <a:ext cx="1044681" cy="368222"/>
          </a:xfrm>
          <a:prstGeom prst="roundRect">
            <a:avLst/>
          </a:prstGeom>
          <a:gradFill flip="none" rotWithShape="1">
            <a:gsLst>
              <a:gs pos="40000">
                <a:srgbClr val="666666">
                  <a:lumMod val="60000"/>
                  <a:lumOff val="40000"/>
                  <a:alpha val="0"/>
                </a:srgbClr>
              </a:gs>
              <a:gs pos="95000">
                <a:srgbClr val="666666">
                  <a:lumMod val="60000"/>
                  <a:lumOff val="40000"/>
                  <a:alpha val="2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gradFill flip="none" rotWithShape="1">
              <a:gsLst>
                <a:gs pos="50000">
                  <a:srgbClr val="FFFFFF"/>
                </a:gs>
                <a:gs pos="84000">
                  <a:srgbClr val="666666">
                    <a:lumMod val="60000"/>
                    <a:lumOff val="40000"/>
                    <a:alpha val="0"/>
                  </a:srgbClr>
                </a:gs>
                <a:gs pos="23000">
                  <a:srgbClr val="666666">
                    <a:lumMod val="60000"/>
                    <a:lumOff val="40000"/>
                    <a:alpha val="0"/>
                  </a:srgbClr>
                </a:gs>
                <a:gs pos="0">
                  <a:srgbClr val="666666">
                    <a:lumMod val="60000"/>
                    <a:lumOff val="40000"/>
                    <a:alpha val="80000"/>
                  </a:srgbClr>
                </a:gs>
                <a:gs pos="100000">
                  <a:srgbClr val="666666">
                    <a:lumMod val="60000"/>
                    <a:lumOff val="40000"/>
                    <a:alpha val="8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defTabSz="45720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圆角矩形 10"/>
          <p:cNvSpPr/>
          <p:nvPr/>
        </p:nvSpPr>
        <p:spPr>
          <a:xfrm>
            <a:off x="10042548" y="1420874"/>
            <a:ext cx="1044681" cy="368222"/>
          </a:xfrm>
          <a:prstGeom prst="roundRect">
            <a:avLst/>
          </a:prstGeom>
          <a:gradFill flip="none" rotWithShape="1">
            <a:gsLst>
              <a:gs pos="40000">
                <a:srgbClr val="666666">
                  <a:lumMod val="60000"/>
                  <a:lumOff val="40000"/>
                  <a:alpha val="0"/>
                </a:srgbClr>
              </a:gs>
              <a:gs pos="95000">
                <a:srgbClr val="666666">
                  <a:lumMod val="60000"/>
                  <a:lumOff val="40000"/>
                  <a:alpha val="2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gradFill flip="none" rotWithShape="1">
              <a:gsLst>
                <a:gs pos="50000">
                  <a:srgbClr val="FFFFFF"/>
                </a:gs>
                <a:gs pos="84000">
                  <a:srgbClr val="666666">
                    <a:lumMod val="60000"/>
                    <a:lumOff val="40000"/>
                    <a:alpha val="0"/>
                  </a:srgbClr>
                </a:gs>
                <a:gs pos="23000">
                  <a:srgbClr val="666666">
                    <a:lumMod val="60000"/>
                    <a:lumOff val="40000"/>
                    <a:alpha val="0"/>
                  </a:srgbClr>
                </a:gs>
                <a:gs pos="0">
                  <a:srgbClr val="666666">
                    <a:lumMod val="60000"/>
                    <a:lumOff val="40000"/>
                    <a:alpha val="80000"/>
                  </a:srgbClr>
                </a:gs>
                <a:gs pos="100000">
                  <a:srgbClr val="666666">
                    <a:lumMod val="60000"/>
                    <a:lumOff val="40000"/>
                    <a:alpha val="8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defTabSz="457200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智能体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箭头: V 形 182"/>
          <p:cNvSpPr/>
          <p:nvPr/>
        </p:nvSpPr>
        <p:spPr>
          <a:xfrm rot="16200000">
            <a:off x="10142168" y="1918699"/>
            <a:ext cx="178812" cy="160722"/>
          </a:xfrm>
          <a:prstGeom prst="chevron">
            <a:avLst/>
          </a:prstGeom>
          <a:gradFill flip="none" rotWithShape="1">
            <a:gsLst>
              <a:gs pos="0">
                <a:srgbClr val="2A9AF9"/>
              </a:gs>
              <a:gs pos="100000">
                <a:srgbClr val="7A38F7"/>
              </a:gs>
            </a:gsLst>
            <a:lin ang="1802857" scaled="0"/>
          </a:gradFill>
          <a:ln w="3175" cap="flat">
            <a:noFill/>
            <a:miter lim="400000"/>
          </a:ln>
          <a:effectLst/>
        </p:spPr>
        <p:txBody>
          <a:bodyPr wrap="square" lIns="8882" tIns="8882" rIns="8882" bIns="8882" numCol="1" anchor="ctr">
            <a:noAutofit/>
          </a:bodyPr>
          <a:lstStyle/>
          <a:p>
            <a:pPr marL="0" marR="0" lvl="0" indent="0" algn="l" defTabSz="4121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HarmonyOS Sans" panose="020F0502020204030204"/>
              <a:ea typeface="HarmonyOS Sans SC"/>
              <a:cs typeface="+mn-ea"/>
              <a:sym typeface="+mn-lt"/>
            </a:endParaRPr>
          </a:p>
        </p:txBody>
      </p:sp>
      <p:sp>
        <p:nvSpPr>
          <p:cNvPr id="184" name="箭头: V 形 183"/>
          <p:cNvSpPr/>
          <p:nvPr/>
        </p:nvSpPr>
        <p:spPr>
          <a:xfrm rot="16200000">
            <a:off x="8732133" y="1903606"/>
            <a:ext cx="178812" cy="175444"/>
          </a:xfrm>
          <a:prstGeom prst="chevron">
            <a:avLst/>
          </a:prstGeom>
          <a:gradFill flip="none" rotWithShape="1">
            <a:gsLst>
              <a:gs pos="0">
                <a:srgbClr val="2A9AF9"/>
              </a:gs>
              <a:gs pos="100000">
                <a:srgbClr val="7A38F7"/>
              </a:gs>
            </a:gsLst>
            <a:lin ang="1802857" scaled="0"/>
          </a:gradFill>
          <a:ln w="3175" cap="flat">
            <a:noFill/>
            <a:miter lim="400000"/>
          </a:ln>
          <a:effectLst/>
        </p:spPr>
        <p:txBody>
          <a:bodyPr wrap="square" lIns="8882" tIns="8882" rIns="8882" bIns="8882" numCol="1" anchor="ctr">
            <a:noAutofit/>
          </a:bodyPr>
          <a:lstStyle/>
          <a:p>
            <a:pPr marL="0" marR="0" lvl="0" indent="0" algn="l" defTabSz="4121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HarmonyOS Sans" panose="020F0502020204030204"/>
              <a:ea typeface="HarmonyOS Sans SC"/>
              <a:cs typeface="+mn-ea"/>
              <a:sym typeface="+mn-lt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3755251" y="2078961"/>
            <a:ext cx="7573791" cy="2207317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194" name="TextBox 167"/>
          <p:cNvSpPr txBox="1"/>
          <p:nvPr/>
        </p:nvSpPr>
        <p:spPr>
          <a:xfrm>
            <a:off x="3856972" y="2624568"/>
            <a:ext cx="1082427" cy="16232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txBody>
          <a:bodyPr lIns="143888" tIns="0" rIns="143888" bIns="0" rtlCol="0" anchor="t"/>
          <a:lstStyle>
            <a:defPPr>
              <a:defRPr lang="zh-CN"/>
            </a:defPPr>
            <a:lvl1pPr algn="ctr" defTabSz="913130">
              <a:lnSpc>
                <a:spcPct val="150000"/>
              </a:lnSpc>
              <a:defRPr sz="1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67"/>
          <p:cNvSpPr txBox="1"/>
          <p:nvPr/>
        </p:nvSpPr>
        <p:spPr>
          <a:xfrm>
            <a:off x="5053658" y="3732789"/>
            <a:ext cx="4935698" cy="515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txBody>
          <a:bodyPr lIns="143888" tIns="0" rIns="143888" bIns="0" rtlCol="0" anchor="t"/>
          <a:lstStyle>
            <a:defPPr>
              <a:defRPr lang="zh-CN"/>
            </a:defPPr>
            <a:lvl1pPr algn="ctr" defTabSz="913130">
              <a:lnSpc>
                <a:spcPct val="150000"/>
              </a:lnSpc>
              <a:defRPr sz="1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TextBox 167"/>
          <p:cNvSpPr txBox="1"/>
          <p:nvPr/>
        </p:nvSpPr>
        <p:spPr>
          <a:xfrm>
            <a:off x="5049838" y="3129549"/>
            <a:ext cx="4935698" cy="515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txBody>
          <a:bodyPr lIns="143888" tIns="0" rIns="143888" bIns="0" rtlCol="0" anchor="t"/>
          <a:lstStyle>
            <a:defPPr>
              <a:defRPr lang="zh-CN"/>
            </a:defPPr>
            <a:lvl1pPr algn="ctr" defTabSz="913130">
              <a:lnSpc>
                <a:spcPct val="150000"/>
              </a:lnSpc>
              <a:defRPr sz="1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TextBox 167"/>
          <p:cNvSpPr txBox="1"/>
          <p:nvPr/>
        </p:nvSpPr>
        <p:spPr>
          <a:xfrm>
            <a:off x="5053658" y="2624568"/>
            <a:ext cx="4935698" cy="4588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txBody>
          <a:bodyPr lIns="143888" tIns="0" rIns="143888" bIns="0" rtlCol="0" anchor="t"/>
          <a:lstStyle>
            <a:defPPr>
              <a:defRPr lang="zh-CN"/>
            </a:defPPr>
            <a:lvl1pPr algn="ctr" defTabSz="913130">
              <a:lnSpc>
                <a:spcPct val="150000"/>
              </a:lnSpc>
              <a:defRPr sz="1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圆角矩形 10"/>
          <p:cNvSpPr/>
          <p:nvPr/>
        </p:nvSpPr>
        <p:spPr>
          <a:xfrm>
            <a:off x="5422949" y="3272122"/>
            <a:ext cx="997269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Memory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2" name="圆角矩形 10"/>
          <p:cNvSpPr/>
          <p:nvPr/>
        </p:nvSpPr>
        <p:spPr>
          <a:xfrm>
            <a:off x="6550039" y="3272122"/>
            <a:ext cx="1065671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Embedding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3" name="圆角矩形 10"/>
          <p:cNvSpPr/>
          <p:nvPr/>
        </p:nvSpPr>
        <p:spPr>
          <a:xfrm>
            <a:off x="7751270" y="3272122"/>
            <a:ext cx="997269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AI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设计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4" name="圆角矩形 10"/>
          <p:cNvSpPr/>
          <p:nvPr/>
        </p:nvSpPr>
        <p:spPr>
          <a:xfrm>
            <a:off x="5422949" y="3922748"/>
            <a:ext cx="997269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模型管理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5" name="圆角矩形 10"/>
          <p:cNvSpPr/>
          <p:nvPr/>
        </p:nvSpPr>
        <p:spPr>
          <a:xfrm>
            <a:off x="6579632" y="3922748"/>
            <a:ext cx="997269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知识库管理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6" name="圆角矩形 10"/>
          <p:cNvSpPr/>
          <p:nvPr/>
        </p:nvSpPr>
        <p:spPr>
          <a:xfrm>
            <a:off x="3943704" y="3922748"/>
            <a:ext cx="920237" cy="305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在线调试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7" name="圆角矩形 10"/>
          <p:cNvSpPr/>
          <p:nvPr/>
        </p:nvSpPr>
        <p:spPr>
          <a:xfrm>
            <a:off x="3943704" y="2771877"/>
            <a:ext cx="920237" cy="305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对话窗口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8" name="圆角矩形 10"/>
          <p:cNvSpPr/>
          <p:nvPr/>
        </p:nvSpPr>
        <p:spPr>
          <a:xfrm>
            <a:off x="8887958" y="3922748"/>
            <a:ext cx="1057302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插件管理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9" name="圆角矩形 10"/>
          <p:cNvSpPr/>
          <p:nvPr/>
        </p:nvSpPr>
        <p:spPr>
          <a:xfrm>
            <a:off x="7736315" y="3922748"/>
            <a:ext cx="997269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提示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词管理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0" name="圆角矩形 10"/>
          <p:cNvSpPr/>
          <p:nvPr/>
        </p:nvSpPr>
        <p:spPr>
          <a:xfrm>
            <a:off x="8878359" y="3272122"/>
            <a:ext cx="1065671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流程管理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2" name="TextBox 167"/>
          <p:cNvSpPr txBox="1"/>
          <p:nvPr/>
        </p:nvSpPr>
        <p:spPr>
          <a:xfrm>
            <a:off x="10142687" y="2630040"/>
            <a:ext cx="1082427" cy="1616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txBody>
          <a:bodyPr lIns="143888" tIns="0" rIns="143888" bIns="0" rtlCol="0" anchor="t"/>
          <a:lstStyle>
            <a:defPPr>
              <a:defRPr lang="zh-CN"/>
            </a:defPPr>
            <a:lvl1pPr algn="ctr" defTabSz="913130">
              <a:lnSpc>
                <a:spcPct val="150000"/>
              </a:lnSpc>
              <a:defRPr sz="1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圆角矩形 10"/>
          <p:cNvSpPr/>
          <p:nvPr/>
        </p:nvSpPr>
        <p:spPr>
          <a:xfrm>
            <a:off x="10229418" y="3920963"/>
            <a:ext cx="920237" cy="305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集中观测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4" name="圆角矩形 10"/>
          <p:cNvSpPr/>
          <p:nvPr/>
        </p:nvSpPr>
        <p:spPr>
          <a:xfrm>
            <a:off x="10229418" y="3270337"/>
            <a:ext cx="920237" cy="305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租户</a:t>
            </a:r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部门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6" name="圆角矩形 10"/>
          <p:cNvSpPr/>
          <p:nvPr/>
        </p:nvSpPr>
        <p:spPr>
          <a:xfrm>
            <a:off x="10263911" y="2764099"/>
            <a:ext cx="920237" cy="305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权限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7" name="圆角矩形 10"/>
          <p:cNvSpPr/>
          <p:nvPr/>
        </p:nvSpPr>
        <p:spPr>
          <a:xfrm>
            <a:off x="3954793" y="3358540"/>
            <a:ext cx="920237" cy="305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对外</a:t>
            </a:r>
            <a:r>
              <a:rPr kumimoji="1" lang="en-US" altLang="zh-CN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</a:p>
        </p:txBody>
      </p:sp>
      <p:sp>
        <p:nvSpPr>
          <p:cNvPr id="218" name="TextBox 167"/>
          <p:cNvSpPr txBox="1"/>
          <p:nvPr/>
        </p:nvSpPr>
        <p:spPr>
          <a:xfrm>
            <a:off x="3811070" y="2138658"/>
            <a:ext cx="7428057" cy="3947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txBody>
          <a:bodyPr lIns="143888" tIns="0" rIns="143888" bIns="0" rtlCol="0" anchor="t"/>
          <a:lstStyle>
            <a:defPPr>
              <a:defRPr lang="zh-CN"/>
            </a:defPPr>
            <a:lvl1pPr algn="ctr" defTabSz="913130">
              <a:lnSpc>
                <a:spcPct val="150000"/>
              </a:lnSpc>
              <a:defRPr sz="1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圆角矩形 10"/>
          <p:cNvSpPr/>
          <p:nvPr/>
        </p:nvSpPr>
        <p:spPr>
          <a:xfrm>
            <a:off x="5932752" y="2756119"/>
            <a:ext cx="1314483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AI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应用模板创建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5" name="圆角矩形 10"/>
          <p:cNvSpPr/>
          <p:nvPr/>
        </p:nvSpPr>
        <p:spPr>
          <a:xfrm>
            <a:off x="8053407" y="2756119"/>
            <a:ext cx="1314483" cy="2901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AI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应用设计创建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6" name="圆角矩形 10"/>
          <p:cNvSpPr/>
          <p:nvPr/>
        </p:nvSpPr>
        <p:spPr>
          <a:xfrm>
            <a:off x="5326230" y="2210000"/>
            <a:ext cx="997269" cy="2378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RAG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7" name="圆角矩形 10"/>
          <p:cNvSpPr/>
          <p:nvPr/>
        </p:nvSpPr>
        <p:spPr>
          <a:xfrm>
            <a:off x="7192463" y="2215401"/>
            <a:ext cx="997269" cy="2412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智能体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2472" y="1458239"/>
            <a:ext cx="157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企业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AI+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lt"/>
              </a:rPr>
              <a:t>应用</a:t>
            </a:r>
          </a:p>
        </p:txBody>
      </p:sp>
      <p:sp>
        <p:nvSpPr>
          <p:cNvPr id="75" name="箭头: V 形 74"/>
          <p:cNvSpPr/>
          <p:nvPr/>
        </p:nvSpPr>
        <p:spPr>
          <a:xfrm rot="16200000">
            <a:off x="7109815" y="1918699"/>
            <a:ext cx="178812" cy="160722"/>
          </a:xfrm>
          <a:prstGeom prst="chevron">
            <a:avLst/>
          </a:prstGeom>
          <a:gradFill flip="none" rotWithShape="1">
            <a:gsLst>
              <a:gs pos="0">
                <a:srgbClr val="2A9AF9"/>
              </a:gs>
              <a:gs pos="100000">
                <a:srgbClr val="7A38F7"/>
              </a:gs>
            </a:gsLst>
            <a:lin ang="1802857" scaled="0"/>
          </a:gradFill>
          <a:ln w="3175" cap="flat">
            <a:noFill/>
            <a:miter lim="400000"/>
          </a:ln>
          <a:effectLst/>
        </p:spPr>
        <p:txBody>
          <a:bodyPr wrap="square" lIns="8882" tIns="8882" rIns="8882" bIns="8882" numCol="1" anchor="ctr">
            <a:noAutofit/>
          </a:bodyPr>
          <a:lstStyle/>
          <a:p>
            <a:pPr marL="0" marR="0" lvl="0" indent="0" algn="l" defTabSz="4121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HarmonyOS Sans" panose="020F0502020204030204"/>
              <a:ea typeface="HarmonyOS Sans SC"/>
              <a:cs typeface="+mn-ea"/>
              <a:sym typeface="+mn-lt"/>
            </a:endParaRPr>
          </a:p>
        </p:txBody>
      </p:sp>
      <p:sp>
        <p:nvSpPr>
          <p:cNvPr id="76" name="箭头: V 形 75"/>
          <p:cNvSpPr/>
          <p:nvPr/>
        </p:nvSpPr>
        <p:spPr>
          <a:xfrm rot="16200000">
            <a:off x="5717536" y="1903606"/>
            <a:ext cx="178812" cy="175444"/>
          </a:xfrm>
          <a:prstGeom prst="chevron">
            <a:avLst/>
          </a:prstGeom>
          <a:gradFill flip="none" rotWithShape="1">
            <a:gsLst>
              <a:gs pos="0">
                <a:srgbClr val="2A9AF9"/>
              </a:gs>
              <a:gs pos="100000">
                <a:srgbClr val="7A38F7"/>
              </a:gs>
            </a:gsLst>
            <a:lin ang="1802857" scaled="0"/>
          </a:gradFill>
          <a:ln w="3175" cap="flat">
            <a:noFill/>
            <a:miter lim="400000"/>
          </a:ln>
          <a:effectLst/>
        </p:spPr>
        <p:txBody>
          <a:bodyPr wrap="square" lIns="8882" tIns="8882" rIns="8882" bIns="8882" numCol="1" anchor="ctr">
            <a:noAutofit/>
          </a:bodyPr>
          <a:lstStyle/>
          <a:p>
            <a:pPr marL="0" marR="0" lvl="0" indent="0" algn="l" defTabSz="4121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HarmonyOS Sans" panose="020F0502020204030204"/>
              <a:ea typeface="HarmonyOS Sans SC"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20272" y="1333572"/>
            <a:ext cx="2086913" cy="571091"/>
          </a:xfrm>
          <a:prstGeom prst="rect">
            <a:avLst/>
          </a:prstGeom>
          <a:gradFill>
            <a:gsLst>
              <a:gs pos="54000">
                <a:schemeClr val="tx2">
                  <a:lumMod val="20000"/>
                  <a:lumOff val="80000"/>
                  <a:alpha val="0"/>
                </a:schemeClr>
              </a:gs>
              <a:gs pos="0">
                <a:srgbClr val="CCECFF">
                  <a:alpha val="21000"/>
                </a:srgbClr>
              </a:gs>
              <a:gs pos="100000">
                <a:srgbClr val="CCECFF">
                  <a:alpha val="10000"/>
                </a:srgbClr>
              </a:gs>
            </a:gsLst>
            <a:lin ang="4800000" scaled="0"/>
          </a:gradFill>
          <a:ln w="19050">
            <a:gradFill>
              <a:gsLst>
                <a:gs pos="75000">
                  <a:schemeClr val="tx2"/>
                </a:gs>
                <a:gs pos="54000">
                  <a:srgbClr val="CCCCFF">
                    <a:alpha val="52000"/>
                  </a:srgbClr>
                </a:gs>
                <a:gs pos="26000">
                  <a:srgbClr val="CCECFF">
                    <a:alpha val="0"/>
                  </a:srgbClr>
                </a:gs>
                <a:gs pos="100000">
                  <a:schemeClr val="bg1">
                    <a:alpha val="37000"/>
                  </a:schemeClr>
                </a:gs>
                <a:gs pos="0">
                  <a:schemeClr val="tx2">
                    <a:alpha val="38000"/>
                  </a:schemeClr>
                </a:gs>
                <a:gs pos="100000">
                  <a:srgbClr val="CCCCFF">
                    <a:alpha val="67000"/>
                  </a:srgbClr>
                </a:gs>
              </a:gsLst>
              <a:lin ang="3600000" scaled="0"/>
            </a:gradFill>
          </a:ln>
          <a:effectLst>
            <a:glow>
              <a:schemeClr val="bg1">
                <a:alpha val="3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微软雅黑" panose="020B0503020204020204" pitchFamily="34" charset="-122"/>
              </a:rPr>
              <a:t>客 户 价 值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617183" y="2955209"/>
            <a:ext cx="2093090" cy="266362"/>
            <a:chOff x="1238381" y="5854908"/>
            <a:chExt cx="3240000" cy="266466"/>
          </a:xfrm>
        </p:grpSpPr>
        <p:grpSp>
          <p:nvGrpSpPr>
            <p:cNvPr id="80" name="组合 79"/>
            <p:cNvGrpSpPr/>
            <p:nvPr/>
          </p:nvGrpSpPr>
          <p:grpSpPr>
            <a:xfrm>
              <a:off x="1238381" y="5854908"/>
              <a:ext cx="3240000" cy="266466"/>
              <a:chOff x="698381" y="5830253"/>
              <a:chExt cx="5040000" cy="266466"/>
            </a:xfrm>
          </p:grpSpPr>
          <p:sp>
            <p:nvSpPr>
              <p:cNvPr id="82" name="梯形 81"/>
              <p:cNvSpPr/>
              <p:nvPr/>
            </p:nvSpPr>
            <p:spPr>
              <a:xfrm>
                <a:off x="734381" y="5844719"/>
                <a:ext cx="4968000" cy="252000"/>
              </a:xfrm>
              <a:prstGeom prst="trapezoid">
                <a:avLst>
                  <a:gd name="adj" fmla="val 234568"/>
                </a:avLst>
              </a:prstGeom>
              <a:gradFill>
                <a:gsLst>
                  <a:gs pos="100000">
                    <a:srgbClr val="666666">
                      <a:lumMod val="60000"/>
                      <a:lumOff val="40000"/>
                      <a:alpha val="10000"/>
                    </a:srgbClr>
                  </a:gs>
                  <a:gs pos="0">
                    <a:srgbClr val="666666">
                      <a:lumMod val="60000"/>
                      <a:lumOff val="40000"/>
                      <a:alpha val="0"/>
                    </a:srgbClr>
                  </a:gs>
                </a:gsLst>
                <a:lin ang="5400000" scaled="0"/>
              </a:gradFill>
              <a:ln w="3175">
                <a:gradFill>
                  <a:gsLst>
                    <a:gs pos="100000">
                      <a:srgbClr val="666666">
                        <a:lumMod val="60000"/>
                        <a:lumOff val="40000"/>
                        <a:alpha val="15000"/>
                      </a:srgbClr>
                    </a:gs>
                    <a:gs pos="0">
                      <a:srgbClr val="666666">
                        <a:lumMod val="60000"/>
                        <a:lumOff val="40000"/>
                        <a:alpha val="0"/>
                      </a:srgbClr>
                    </a:gs>
                  </a:gsLst>
                  <a:lin ang="5400000" scaled="0"/>
                </a:gra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zh-CN" altLang="en-US" sz="1800" kern="0" dirty="0">
                  <a:latin typeface="Calibri" panose="020F0502020204030204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83" name="梯形 82"/>
              <p:cNvSpPr/>
              <p:nvPr/>
            </p:nvSpPr>
            <p:spPr>
              <a:xfrm>
                <a:off x="698381" y="5830253"/>
                <a:ext cx="5040000" cy="216000"/>
              </a:xfrm>
              <a:prstGeom prst="trapezoid">
                <a:avLst>
                  <a:gd name="adj" fmla="val 233391"/>
                </a:avLst>
              </a:prstGeom>
              <a:gradFill>
                <a:gsLst>
                  <a:gs pos="100000">
                    <a:srgbClr val="666666">
                      <a:lumMod val="60000"/>
                      <a:lumOff val="40000"/>
                      <a:alpha val="20000"/>
                    </a:srgbClr>
                  </a:gs>
                  <a:gs pos="0">
                    <a:srgbClr val="666666">
                      <a:lumMod val="60000"/>
                      <a:lumOff val="40000"/>
                      <a:alpha val="0"/>
                    </a:srgbClr>
                  </a:gs>
                </a:gsLst>
                <a:lin ang="5400000" scaled="0"/>
              </a:gradFill>
              <a:ln w="3175">
                <a:gradFill>
                  <a:gsLst>
                    <a:gs pos="100000">
                      <a:srgbClr val="666666">
                        <a:lumMod val="60000"/>
                        <a:lumOff val="40000"/>
                        <a:alpha val="30000"/>
                      </a:srgbClr>
                    </a:gs>
                    <a:gs pos="0">
                      <a:srgbClr val="666666">
                        <a:lumMod val="60000"/>
                        <a:lumOff val="40000"/>
                        <a:alpha val="0"/>
                      </a:srgbClr>
                    </a:gs>
                  </a:gsLst>
                  <a:lin ang="5400000" scaled="0"/>
                </a:gra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zh-CN" altLang="en-US" sz="1800" kern="0" dirty="0">
                  <a:latin typeface="Calibri" panose="020F0502020204030204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</p:grpSp>
        <p:cxnSp>
          <p:nvCxnSpPr>
            <p:cNvPr id="81" name="直接连接符 80"/>
            <p:cNvCxnSpPr/>
            <p:nvPr/>
          </p:nvCxnSpPr>
          <p:spPr>
            <a:xfrm>
              <a:off x="2408381" y="6070908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617183" y="4327189"/>
            <a:ext cx="2093090" cy="266362"/>
            <a:chOff x="1238381" y="5854908"/>
            <a:chExt cx="3240000" cy="266466"/>
          </a:xfrm>
        </p:grpSpPr>
        <p:grpSp>
          <p:nvGrpSpPr>
            <p:cNvPr id="85" name="组合 84"/>
            <p:cNvGrpSpPr/>
            <p:nvPr/>
          </p:nvGrpSpPr>
          <p:grpSpPr>
            <a:xfrm>
              <a:off x="1238381" y="5854908"/>
              <a:ext cx="3240000" cy="266466"/>
              <a:chOff x="698381" y="5830253"/>
              <a:chExt cx="5040000" cy="266466"/>
            </a:xfrm>
          </p:grpSpPr>
          <p:sp>
            <p:nvSpPr>
              <p:cNvPr id="87" name="梯形 86"/>
              <p:cNvSpPr/>
              <p:nvPr/>
            </p:nvSpPr>
            <p:spPr>
              <a:xfrm>
                <a:off x="734381" y="5844719"/>
                <a:ext cx="4968000" cy="252000"/>
              </a:xfrm>
              <a:prstGeom prst="trapezoid">
                <a:avLst>
                  <a:gd name="adj" fmla="val 234568"/>
                </a:avLst>
              </a:prstGeom>
              <a:gradFill>
                <a:gsLst>
                  <a:gs pos="100000">
                    <a:srgbClr val="666666">
                      <a:lumMod val="60000"/>
                      <a:lumOff val="40000"/>
                      <a:alpha val="10000"/>
                    </a:srgbClr>
                  </a:gs>
                  <a:gs pos="0">
                    <a:srgbClr val="666666">
                      <a:lumMod val="60000"/>
                      <a:lumOff val="40000"/>
                      <a:alpha val="0"/>
                    </a:srgbClr>
                  </a:gs>
                </a:gsLst>
                <a:lin ang="5400000" scaled="0"/>
              </a:gradFill>
              <a:ln w="3175">
                <a:gradFill>
                  <a:gsLst>
                    <a:gs pos="100000">
                      <a:srgbClr val="666666">
                        <a:lumMod val="60000"/>
                        <a:lumOff val="40000"/>
                        <a:alpha val="15000"/>
                      </a:srgbClr>
                    </a:gs>
                    <a:gs pos="0">
                      <a:srgbClr val="666666">
                        <a:lumMod val="60000"/>
                        <a:lumOff val="40000"/>
                        <a:alpha val="0"/>
                      </a:srgbClr>
                    </a:gs>
                  </a:gsLst>
                  <a:lin ang="5400000" scaled="0"/>
                </a:gra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zh-CN" altLang="en-US" sz="1800" kern="0" dirty="0">
                  <a:latin typeface="Calibri" panose="020F0502020204030204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88" name="梯形 87"/>
              <p:cNvSpPr/>
              <p:nvPr/>
            </p:nvSpPr>
            <p:spPr>
              <a:xfrm>
                <a:off x="698381" y="5830253"/>
                <a:ext cx="5040000" cy="216000"/>
              </a:xfrm>
              <a:prstGeom prst="trapezoid">
                <a:avLst>
                  <a:gd name="adj" fmla="val 233391"/>
                </a:avLst>
              </a:prstGeom>
              <a:gradFill>
                <a:gsLst>
                  <a:gs pos="100000">
                    <a:srgbClr val="666666">
                      <a:lumMod val="60000"/>
                      <a:lumOff val="40000"/>
                      <a:alpha val="20000"/>
                    </a:srgbClr>
                  </a:gs>
                  <a:gs pos="0">
                    <a:srgbClr val="666666">
                      <a:lumMod val="60000"/>
                      <a:lumOff val="40000"/>
                      <a:alpha val="0"/>
                    </a:srgbClr>
                  </a:gs>
                </a:gsLst>
                <a:lin ang="5400000" scaled="0"/>
              </a:gradFill>
              <a:ln w="3175">
                <a:gradFill>
                  <a:gsLst>
                    <a:gs pos="100000">
                      <a:srgbClr val="666666">
                        <a:lumMod val="60000"/>
                        <a:lumOff val="40000"/>
                        <a:alpha val="30000"/>
                      </a:srgbClr>
                    </a:gs>
                    <a:gs pos="0">
                      <a:srgbClr val="666666">
                        <a:lumMod val="60000"/>
                        <a:lumOff val="40000"/>
                        <a:alpha val="0"/>
                      </a:srgbClr>
                    </a:gs>
                  </a:gsLst>
                  <a:lin ang="5400000" scaled="0"/>
                </a:gra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zh-CN" altLang="en-US" sz="1800" kern="0" dirty="0">
                  <a:latin typeface="Calibri" panose="020F0502020204030204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>
              <a:off x="2408381" y="6070908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>
            <a:off x="617183" y="5673870"/>
            <a:ext cx="2093090" cy="266362"/>
            <a:chOff x="1238381" y="5854908"/>
            <a:chExt cx="3240000" cy="266466"/>
          </a:xfrm>
        </p:grpSpPr>
        <p:grpSp>
          <p:nvGrpSpPr>
            <p:cNvPr id="90" name="组合 89"/>
            <p:cNvGrpSpPr/>
            <p:nvPr/>
          </p:nvGrpSpPr>
          <p:grpSpPr>
            <a:xfrm>
              <a:off x="1238381" y="5854908"/>
              <a:ext cx="3240000" cy="266466"/>
              <a:chOff x="698381" y="5830253"/>
              <a:chExt cx="5040000" cy="266466"/>
            </a:xfrm>
          </p:grpSpPr>
          <p:sp>
            <p:nvSpPr>
              <p:cNvPr id="92" name="梯形 91"/>
              <p:cNvSpPr/>
              <p:nvPr/>
            </p:nvSpPr>
            <p:spPr>
              <a:xfrm>
                <a:off x="734381" y="5844719"/>
                <a:ext cx="4968000" cy="252000"/>
              </a:xfrm>
              <a:prstGeom prst="trapezoid">
                <a:avLst>
                  <a:gd name="adj" fmla="val 234568"/>
                </a:avLst>
              </a:prstGeom>
              <a:gradFill>
                <a:gsLst>
                  <a:gs pos="100000">
                    <a:srgbClr val="666666">
                      <a:lumMod val="60000"/>
                      <a:lumOff val="40000"/>
                      <a:alpha val="10000"/>
                    </a:srgbClr>
                  </a:gs>
                  <a:gs pos="0">
                    <a:srgbClr val="666666">
                      <a:lumMod val="60000"/>
                      <a:lumOff val="40000"/>
                      <a:alpha val="0"/>
                    </a:srgbClr>
                  </a:gs>
                </a:gsLst>
                <a:lin ang="5400000" scaled="0"/>
              </a:gradFill>
              <a:ln w="3175">
                <a:gradFill>
                  <a:gsLst>
                    <a:gs pos="100000">
                      <a:srgbClr val="666666">
                        <a:lumMod val="60000"/>
                        <a:lumOff val="40000"/>
                        <a:alpha val="15000"/>
                      </a:srgbClr>
                    </a:gs>
                    <a:gs pos="0">
                      <a:srgbClr val="666666">
                        <a:lumMod val="60000"/>
                        <a:lumOff val="40000"/>
                        <a:alpha val="0"/>
                      </a:srgbClr>
                    </a:gs>
                  </a:gsLst>
                  <a:lin ang="5400000" scaled="0"/>
                </a:gra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zh-CN" altLang="en-US" sz="1800" kern="0" dirty="0">
                  <a:latin typeface="Calibri" panose="020F0502020204030204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93" name="梯形 92"/>
              <p:cNvSpPr/>
              <p:nvPr/>
            </p:nvSpPr>
            <p:spPr>
              <a:xfrm>
                <a:off x="698381" y="5830253"/>
                <a:ext cx="5040000" cy="216000"/>
              </a:xfrm>
              <a:prstGeom prst="trapezoid">
                <a:avLst>
                  <a:gd name="adj" fmla="val 233391"/>
                </a:avLst>
              </a:prstGeom>
              <a:gradFill>
                <a:gsLst>
                  <a:gs pos="100000">
                    <a:srgbClr val="666666">
                      <a:lumMod val="60000"/>
                      <a:lumOff val="40000"/>
                      <a:alpha val="20000"/>
                    </a:srgbClr>
                  </a:gs>
                  <a:gs pos="0">
                    <a:srgbClr val="666666">
                      <a:lumMod val="60000"/>
                      <a:lumOff val="40000"/>
                      <a:alpha val="0"/>
                    </a:srgbClr>
                  </a:gs>
                </a:gsLst>
                <a:lin ang="5400000" scaled="0"/>
              </a:gradFill>
              <a:ln w="3175">
                <a:gradFill>
                  <a:gsLst>
                    <a:gs pos="100000">
                      <a:srgbClr val="666666">
                        <a:lumMod val="60000"/>
                        <a:lumOff val="40000"/>
                        <a:alpha val="30000"/>
                      </a:srgbClr>
                    </a:gs>
                    <a:gs pos="0">
                      <a:srgbClr val="666666">
                        <a:lumMod val="60000"/>
                        <a:lumOff val="40000"/>
                        <a:alpha val="0"/>
                      </a:srgbClr>
                    </a:gs>
                  </a:gsLst>
                  <a:lin ang="5400000" scaled="0"/>
                </a:gra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defTabSz="913765">
                  <a:defRPr/>
                </a:pPr>
                <a:endParaRPr lang="zh-CN" altLang="en-US" sz="1800" kern="0" dirty="0">
                  <a:latin typeface="Calibri" panose="020F0502020204030204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>
              <a:off x="2408381" y="6070908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</p:cxnSp>
      </p:grpSp>
      <p:grpSp>
        <p:nvGrpSpPr>
          <p:cNvPr id="94" name="组合 93"/>
          <p:cNvGrpSpPr>
            <a:grpSpLocks noChangeAspect="1"/>
          </p:cNvGrpSpPr>
          <p:nvPr/>
        </p:nvGrpSpPr>
        <p:grpSpPr>
          <a:xfrm>
            <a:off x="1370842" y="2020425"/>
            <a:ext cx="585772" cy="585465"/>
            <a:chOff x="1699826" y="3516872"/>
            <a:chExt cx="1008531" cy="1008000"/>
          </a:xfrm>
        </p:grpSpPr>
        <p:sp>
          <p:nvSpPr>
            <p:cNvPr id="95" name="Freeform 46"/>
            <p:cNvSpPr/>
            <p:nvPr/>
          </p:nvSpPr>
          <p:spPr bwMode="auto">
            <a:xfrm rot="10800000" flipV="1">
              <a:off x="1699826" y="3516872"/>
              <a:ext cx="1008531" cy="1008000"/>
            </a:xfrm>
            <a:prstGeom prst="ellips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C7000B"/>
                  </a:gs>
                  <a:gs pos="80000">
                    <a:srgbClr val="C7000B">
                      <a:alpha val="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87108" tIns="43554" rIns="87108" bIns="43554" anchor="ctr" anchorCtr="1"/>
            <a:lstStyle/>
            <a:p>
              <a:pPr defTabSz="913765">
                <a:defRPr/>
              </a:pPr>
              <a:endParaRPr lang="zh-CN" altLang="en-US" sz="1200" kern="0" dirty="0">
                <a:latin typeface="Calibri" panose="020F0502020204030204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pic>
          <p:nvPicPr>
            <p:cNvPr id="96" name="Picture 2" descr="X:\品执服务客户\华为\设计+制作\2017\8月\D-201708213-UBBF2017展台展示PPT美化-任冰鑫-1组\发言人+字体设计-黄晨星\文件\丁总\link\蓝\圆.png"/>
            <p:cNvPicPr preferRelativeResize="0"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 l="5528" t="4475" r="3071" b="4120"/>
            <a:stretch>
              <a:fillRect/>
            </a:stretch>
          </p:blipFill>
          <p:spPr bwMode="auto">
            <a:xfrm flipH="1">
              <a:off x="1742026" y="3548372"/>
              <a:ext cx="945000" cy="94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" name="图形 9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41020" y="2074038"/>
            <a:ext cx="445416" cy="445416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829655" y="2450227"/>
            <a:ext cx="1668146" cy="501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765">
              <a:lnSpc>
                <a:spcPct val="150000"/>
              </a:lnSpc>
              <a:defRPr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开发效能 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913765">
              <a:lnSpc>
                <a:spcPct val="150000"/>
              </a:lnSpc>
              <a:defRPr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应用实现效能提升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/>
          <p:cNvGrpSpPr>
            <a:grpSpLocks noChangeAspect="1"/>
          </p:cNvGrpSpPr>
          <p:nvPr/>
        </p:nvGrpSpPr>
        <p:grpSpPr>
          <a:xfrm>
            <a:off x="1370842" y="3404477"/>
            <a:ext cx="585772" cy="585465"/>
            <a:chOff x="1699826" y="3516872"/>
            <a:chExt cx="1008531" cy="1008000"/>
          </a:xfrm>
        </p:grpSpPr>
        <p:sp>
          <p:nvSpPr>
            <p:cNvPr id="100" name="Freeform 46"/>
            <p:cNvSpPr/>
            <p:nvPr/>
          </p:nvSpPr>
          <p:spPr bwMode="auto">
            <a:xfrm rot="10800000" flipV="1">
              <a:off x="1699826" y="3516872"/>
              <a:ext cx="1008531" cy="1008000"/>
            </a:xfrm>
            <a:prstGeom prst="ellips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C7000B"/>
                  </a:gs>
                  <a:gs pos="80000">
                    <a:srgbClr val="C7000B">
                      <a:alpha val="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87108" tIns="43554" rIns="87108" bIns="43554" anchor="ctr" anchorCtr="1"/>
            <a:lstStyle/>
            <a:p>
              <a:pPr defTabSz="913765">
                <a:defRPr/>
              </a:pPr>
              <a:endParaRPr lang="zh-CN" altLang="en-US" sz="1200" kern="0" dirty="0">
                <a:latin typeface="Calibri" panose="020F0502020204030204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pic>
          <p:nvPicPr>
            <p:cNvPr id="101" name="Picture 2" descr="X:\品执服务客户\华为\设计+制作\2017\8月\D-201708213-UBBF2017展台展示PPT美化-任冰鑫-1组\发言人+字体设计-黄晨星\文件\丁总\link\蓝\圆.png"/>
            <p:cNvPicPr preferRelativeResize="0"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 l="5528" t="4475" r="3071" b="4120"/>
            <a:stretch>
              <a:fillRect/>
            </a:stretch>
          </p:blipFill>
          <p:spPr bwMode="auto">
            <a:xfrm flipH="1">
              <a:off x="1742026" y="3548372"/>
              <a:ext cx="945000" cy="94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矩形 101"/>
          <p:cNvSpPr/>
          <p:nvPr/>
        </p:nvSpPr>
        <p:spPr>
          <a:xfrm>
            <a:off x="953598" y="3948999"/>
            <a:ext cx="1420261" cy="5010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3765">
              <a:lnSpc>
                <a:spcPct val="150000"/>
              </a:lnSpc>
              <a:defRPr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运行效率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913765">
              <a:lnSpc>
                <a:spcPct val="15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运行处理能力提升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形 10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0528" y="3475891"/>
            <a:ext cx="446400" cy="446400"/>
          </a:xfrm>
          <a:prstGeom prst="rect">
            <a:avLst/>
          </a:prstGeom>
        </p:spPr>
      </p:pic>
      <p:grpSp>
        <p:nvGrpSpPr>
          <p:cNvPr id="104" name="组合 103"/>
          <p:cNvGrpSpPr>
            <a:grpSpLocks noChangeAspect="1"/>
          </p:cNvGrpSpPr>
          <p:nvPr/>
        </p:nvGrpSpPr>
        <p:grpSpPr>
          <a:xfrm>
            <a:off x="1370842" y="4759232"/>
            <a:ext cx="585772" cy="585465"/>
            <a:chOff x="1699826" y="3516872"/>
            <a:chExt cx="1008531" cy="1008000"/>
          </a:xfrm>
        </p:grpSpPr>
        <p:sp>
          <p:nvSpPr>
            <p:cNvPr id="105" name="Freeform 46"/>
            <p:cNvSpPr/>
            <p:nvPr/>
          </p:nvSpPr>
          <p:spPr bwMode="auto">
            <a:xfrm rot="10800000" flipV="1">
              <a:off x="1699826" y="3516872"/>
              <a:ext cx="1008531" cy="1008000"/>
            </a:xfrm>
            <a:prstGeom prst="ellips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C7000B"/>
                  </a:gs>
                  <a:gs pos="80000">
                    <a:srgbClr val="C7000B">
                      <a:alpha val="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87108" tIns="43554" rIns="87108" bIns="43554" anchor="ctr" anchorCtr="1"/>
            <a:lstStyle/>
            <a:p>
              <a:pPr defTabSz="913765">
                <a:defRPr/>
              </a:pPr>
              <a:endParaRPr lang="zh-CN" altLang="en-US" sz="1200" kern="0" dirty="0">
                <a:latin typeface="Calibri" panose="020F0502020204030204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pic>
          <p:nvPicPr>
            <p:cNvPr id="106" name="Picture 2" descr="X:\品执服务客户\华为\设计+制作\2017\8月\D-201708213-UBBF2017展台展示PPT美化-任冰鑫-1组\发言人+字体设计-黄晨星\文件\丁总\link\蓝\圆.png"/>
            <p:cNvPicPr preferRelativeResize="0"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 l="5528" t="4475" r="3071" b="4120"/>
            <a:stretch>
              <a:fillRect/>
            </a:stretch>
          </p:blipFill>
          <p:spPr bwMode="auto">
            <a:xfrm flipH="1">
              <a:off x="1742026" y="3548372"/>
              <a:ext cx="945000" cy="94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矩形 106"/>
          <p:cNvSpPr/>
          <p:nvPr/>
        </p:nvSpPr>
        <p:spPr>
          <a:xfrm>
            <a:off x="1007637" y="5305280"/>
            <a:ext cx="1329939" cy="75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3765">
              <a:lnSpc>
                <a:spcPct val="150000"/>
              </a:lnSpc>
              <a:defRPr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成本缩减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913765">
              <a:lnSpc>
                <a:spcPct val="15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应用实现缩短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pPr algn="ctr" defTabSz="913765">
              <a:lnSpc>
                <a:spcPct val="150000"/>
              </a:lnSpc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学习成本降低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8" name="图形 10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0528" y="4799793"/>
            <a:ext cx="446400" cy="446400"/>
          </a:xfrm>
          <a:prstGeom prst="rect">
            <a:avLst/>
          </a:prstGeom>
        </p:spPr>
      </p:pic>
      <p:sp>
        <p:nvSpPr>
          <p:cNvPr id="5" name="圆角矩形 10">
            <a:extLst>
              <a:ext uri="{FF2B5EF4-FFF2-40B4-BE49-F238E27FC236}">
                <a16:creationId xmlns:a16="http://schemas.microsoft.com/office/drawing/2014/main" id="{0051226F-CA55-15C5-31C6-B171867EA893}"/>
              </a:ext>
            </a:extLst>
          </p:cNvPr>
          <p:cNvSpPr/>
          <p:nvPr/>
        </p:nvSpPr>
        <p:spPr>
          <a:xfrm>
            <a:off x="9077311" y="2216566"/>
            <a:ext cx="997269" cy="2412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AI</a:t>
            </a:r>
            <a:r>
              <a:rPr kumimoji="1" lang="zh-CN" altLang="en-US" sz="110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流程</a:t>
            </a:r>
            <a:endParaRPr kumimoji="1" lang="en-US" altLang="zh-CN" sz="11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F9485-F42A-0989-B6E6-EFEF5985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/>
              <a:t>大模型中间件</a:t>
            </a:r>
            <a:r>
              <a:rPr lang="en-US" altLang="zh-CN" sz="2400" b="1" dirty="0" err="1"/>
              <a:t>TongLMM</a:t>
            </a:r>
            <a:r>
              <a:rPr lang="zh-CN" altLang="en-US" sz="2400" b="1" dirty="0"/>
              <a:t>核心流程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F4495C5-506F-AE4A-9310-7BB4295A7D32}"/>
              </a:ext>
            </a:extLst>
          </p:cNvPr>
          <p:cNvSpPr/>
          <p:nvPr/>
        </p:nvSpPr>
        <p:spPr>
          <a:xfrm>
            <a:off x="236685" y="1637012"/>
            <a:ext cx="11760366" cy="50943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B636EE1-2BAF-E6A3-8151-4BB3FDB42650}"/>
              </a:ext>
            </a:extLst>
          </p:cNvPr>
          <p:cNvSpPr/>
          <p:nvPr/>
        </p:nvSpPr>
        <p:spPr>
          <a:xfrm>
            <a:off x="4321021" y="1703661"/>
            <a:ext cx="7590788" cy="4886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柱形 119">
            <a:extLst>
              <a:ext uri="{FF2B5EF4-FFF2-40B4-BE49-F238E27FC236}">
                <a16:creationId xmlns:a16="http://schemas.microsoft.com/office/drawing/2014/main" id="{07AD62B6-668B-985A-6023-ABF0BC16E431}"/>
              </a:ext>
            </a:extLst>
          </p:cNvPr>
          <p:cNvSpPr/>
          <p:nvPr/>
        </p:nvSpPr>
        <p:spPr>
          <a:xfrm>
            <a:off x="5551789" y="3602805"/>
            <a:ext cx="1823605" cy="829425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知识库</a:t>
            </a:r>
            <a:endParaRPr kumimoji="1" lang="zh-CN" altLang="en-US" sz="48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kumimoji="1" lang="zh-CN" altLang="en-US" sz="1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（向量数据库）</a:t>
            </a:r>
          </a:p>
        </p:txBody>
      </p:sp>
      <p:sp>
        <p:nvSpPr>
          <p:cNvPr id="156" name="圆角矩形 10">
            <a:extLst>
              <a:ext uri="{FF2B5EF4-FFF2-40B4-BE49-F238E27FC236}">
                <a16:creationId xmlns:a16="http://schemas.microsoft.com/office/drawing/2014/main" id="{B603C6C9-7E02-4215-E39B-33AE733FD7AA}"/>
              </a:ext>
            </a:extLst>
          </p:cNvPr>
          <p:cNvSpPr/>
          <p:nvPr/>
        </p:nvSpPr>
        <p:spPr>
          <a:xfrm>
            <a:off x="5260265" y="1778725"/>
            <a:ext cx="2456874" cy="6293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客户资料</a:t>
            </a:r>
            <a:endParaRPr kumimoji="1" lang="en-US" altLang="zh-CN" sz="24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  <a:r>
              <a:rPr kumimoji="1" lang="en-US" altLang="zh-CN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</a:t>
            </a:r>
            <a:r>
              <a:rPr kumimoji="1" lang="en-US" altLang="zh-CN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</a:t>
            </a:r>
            <a:r>
              <a:rPr kumimoji="1" lang="en-US" altLang="zh-CN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消息</a:t>
            </a:r>
            <a:r>
              <a:rPr kumimoji="1" lang="en-US" altLang="zh-CN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网址等</a:t>
            </a:r>
          </a:p>
        </p:txBody>
      </p:sp>
      <p:sp>
        <p:nvSpPr>
          <p:cNvPr id="157" name="圆角矩形 34">
            <a:extLst>
              <a:ext uri="{FF2B5EF4-FFF2-40B4-BE49-F238E27FC236}">
                <a16:creationId xmlns:a16="http://schemas.microsoft.com/office/drawing/2014/main" id="{B33F35C4-1B21-A221-9A73-90820F517E0A}"/>
              </a:ext>
            </a:extLst>
          </p:cNvPr>
          <p:cNvSpPr/>
          <p:nvPr/>
        </p:nvSpPr>
        <p:spPr>
          <a:xfrm>
            <a:off x="5173594" y="2693426"/>
            <a:ext cx="2617436" cy="6382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6CC57E5-1448-1951-A269-8062D8A28726}"/>
              </a:ext>
            </a:extLst>
          </p:cNvPr>
          <p:cNvSpPr txBox="1"/>
          <p:nvPr/>
        </p:nvSpPr>
        <p:spPr>
          <a:xfrm>
            <a:off x="5664281" y="2742033"/>
            <a:ext cx="165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TongLMM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数据连接器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9" name="KSO_Shape">
            <a:extLst>
              <a:ext uri="{FF2B5EF4-FFF2-40B4-BE49-F238E27FC236}">
                <a16:creationId xmlns:a16="http://schemas.microsoft.com/office/drawing/2014/main" id="{54ADC5C7-AFFD-3552-EDBA-70A8EA938893}"/>
              </a:ext>
            </a:extLst>
          </p:cNvPr>
          <p:cNvSpPr/>
          <p:nvPr/>
        </p:nvSpPr>
        <p:spPr bwMode="auto">
          <a:xfrm rot="10800000">
            <a:off x="6293945" y="3323967"/>
            <a:ext cx="339291" cy="26667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iti SC Medium" panose="02000000000000000000" pitchFamily="2" charset="-128"/>
              <a:ea typeface="Heiti SC Medium" panose="02000000000000000000" pitchFamily="2" charset="-128"/>
              <a:sym typeface="+mn-ea"/>
            </a:endParaRPr>
          </a:p>
        </p:txBody>
      </p:sp>
      <p:sp>
        <p:nvSpPr>
          <p:cNvPr id="160" name="KSO_Shape">
            <a:extLst>
              <a:ext uri="{FF2B5EF4-FFF2-40B4-BE49-F238E27FC236}">
                <a16:creationId xmlns:a16="http://schemas.microsoft.com/office/drawing/2014/main" id="{CFA72EC1-AD5D-755B-2DD6-EEA2BD0A84C7}"/>
              </a:ext>
            </a:extLst>
          </p:cNvPr>
          <p:cNvSpPr/>
          <p:nvPr/>
        </p:nvSpPr>
        <p:spPr bwMode="auto">
          <a:xfrm rot="10800000">
            <a:off x="6276699" y="2404207"/>
            <a:ext cx="339291" cy="26667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iti SC Medium" panose="02000000000000000000" pitchFamily="2" charset="-128"/>
              <a:ea typeface="Heiti SC Medium" panose="02000000000000000000" pitchFamily="2" charset="-128"/>
              <a:sym typeface="+mn-ea"/>
            </a:endParaRP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31191456-E06B-39DC-C6C2-C4638ACBD498}"/>
              </a:ext>
            </a:extLst>
          </p:cNvPr>
          <p:cNvGrpSpPr/>
          <p:nvPr/>
        </p:nvGrpSpPr>
        <p:grpSpPr>
          <a:xfrm>
            <a:off x="377744" y="4561161"/>
            <a:ext cx="1346584" cy="1809312"/>
            <a:chOff x="377744" y="4562567"/>
            <a:chExt cx="1346584" cy="1809312"/>
          </a:xfrm>
        </p:grpSpPr>
        <p:sp>
          <p:nvSpPr>
            <p:cNvPr id="162" name="圆角矩形 10">
              <a:extLst>
                <a:ext uri="{FF2B5EF4-FFF2-40B4-BE49-F238E27FC236}">
                  <a16:creationId xmlns:a16="http://schemas.microsoft.com/office/drawing/2014/main" id="{507D6921-A7CB-6132-A55E-2B29832599F2}"/>
                </a:ext>
              </a:extLst>
            </p:cNvPr>
            <p:cNvSpPr/>
            <p:nvPr/>
          </p:nvSpPr>
          <p:spPr>
            <a:xfrm>
              <a:off x="377744" y="4624542"/>
              <a:ext cx="1346584" cy="17267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1A02A82-C376-670A-32F7-D8F62B5E6191}"/>
                </a:ext>
              </a:extLst>
            </p:cNvPr>
            <p:cNvSpPr/>
            <p:nvPr/>
          </p:nvSpPr>
          <p:spPr>
            <a:xfrm>
              <a:off x="410668" y="6106409"/>
              <a:ext cx="858009" cy="265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1217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员工助手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184442EA-5705-439B-B7C6-307BE659D008}"/>
                </a:ext>
              </a:extLst>
            </p:cNvPr>
            <p:cNvSpPr/>
            <p:nvPr/>
          </p:nvSpPr>
          <p:spPr>
            <a:xfrm>
              <a:off x="410668" y="4562567"/>
              <a:ext cx="836016" cy="265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1217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运维助手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1B64FEB-A01D-C06D-418D-978C497A2F2E}"/>
                </a:ext>
              </a:extLst>
            </p:cNvPr>
            <p:cNvSpPr/>
            <p:nvPr/>
          </p:nvSpPr>
          <p:spPr>
            <a:xfrm>
              <a:off x="410668" y="4871335"/>
              <a:ext cx="858009" cy="265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1217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智能推荐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C3B007D-CB62-0A0D-CB2D-973F017FBA39}"/>
                </a:ext>
              </a:extLst>
            </p:cNvPr>
            <p:cNvSpPr/>
            <p:nvPr/>
          </p:nvSpPr>
          <p:spPr>
            <a:xfrm>
              <a:off x="410668" y="5180103"/>
              <a:ext cx="858009" cy="265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1217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智能编码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3D36B7F-C364-24C1-702B-C7B94F8A033F}"/>
                </a:ext>
              </a:extLst>
            </p:cNvPr>
            <p:cNvSpPr/>
            <p:nvPr/>
          </p:nvSpPr>
          <p:spPr>
            <a:xfrm>
              <a:off x="410668" y="5488871"/>
              <a:ext cx="858009" cy="265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1217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自动取数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7180AE9A-0818-161D-FDDB-6497A00AFAC0}"/>
                </a:ext>
              </a:extLst>
            </p:cNvPr>
            <p:cNvSpPr/>
            <p:nvPr/>
          </p:nvSpPr>
          <p:spPr>
            <a:xfrm>
              <a:off x="410668" y="5797639"/>
              <a:ext cx="858009" cy="265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1217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自动问答</a:t>
              </a:r>
            </a:p>
          </p:txBody>
        </p:sp>
        <p:sp>
          <p:nvSpPr>
            <p:cNvPr id="169" name="圆角矩形 125">
              <a:extLst>
                <a:ext uri="{FF2B5EF4-FFF2-40B4-BE49-F238E27FC236}">
                  <a16:creationId xmlns:a16="http://schemas.microsoft.com/office/drawing/2014/main" id="{CA456B43-2860-7523-002C-D3A354349DA3}"/>
                </a:ext>
              </a:extLst>
            </p:cNvPr>
            <p:cNvSpPr/>
            <p:nvPr/>
          </p:nvSpPr>
          <p:spPr>
            <a:xfrm>
              <a:off x="1233209" y="5174396"/>
              <a:ext cx="441999" cy="954107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  <a:alpha val="4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1D537563-C110-EFB4-10DA-9B4C506CE3FD}"/>
                </a:ext>
              </a:extLst>
            </p:cNvPr>
            <p:cNvSpPr txBox="1"/>
            <p:nvPr/>
          </p:nvSpPr>
          <p:spPr>
            <a:xfrm>
              <a:off x="1260839" y="5174397"/>
              <a:ext cx="44199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企业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endParaRPr>
            </a:p>
            <a:p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应用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EA100A7-7161-91C5-9120-33BB70937BA7}"/>
              </a:ext>
            </a:extLst>
          </p:cNvPr>
          <p:cNvCxnSpPr>
            <a:cxnSpLocks/>
          </p:cNvCxnSpPr>
          <p:nvPr/>
        </p:nvCxnSpPr>
        <p:spPr>
          <a:xfrm flipV="1">
            <a:off x="1726835" y="5464329"/>
            <a:ext cx="868365" cy="1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DE8429A-6F31-E0DC-3F69-8B3759CC56AC}"/>
              </a:ext>
            </a:extLst>
          </p:cNvPr>
          <p:cNvCxnSpPr>
            <a:cxnSpLocks/>
          </p:cNvCxnSpPr>
          <p:nvPr/>
        </p:nvCxnSpPr>
        <p:spPr>
          <a:xfrm flipV="1">
            <a:off x="5971031" y="4432230"/>
            <a:ext cx="0" cy="57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92CA3C66-AAA1-7062-8726-D107C69F74EC}"/>
              </a:ext>
            </a:extLst>
          </p:cNvPr>
          <p:cNvCxnSpPr>
            <a:cxnSpLocks/>
          </p:cNvCxnSpPr>
          <p:nvPr/>
        </p:nvCxnSpPr>
        <p:spPr>
          <a:xfrm>
            <a:off x="6770412" y="4463719"/>
            <a:ext cx="0" cy="57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EE2E11D7-AD29-CB11-2A6B-AF991B9DD642}"/>
              </a:ext>
            </a:extLst>
          </p:cNvPr>
          <p:cNvCxnSpPr>
            <a:cxnSpLocks/>
          </p:cNvCxnSpPr>
          <p:nvPr/>
        </p:nvCxnSpPr>
        <p:spPr>
          <a:xfrm flipH="1">
            <a:off x="1709583" y="5783037"/>
            <a:ext cx="885617" cy="1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圆角矩形 10">
            <a:extLst>
              <a:ext uri="{FF2B5EF4-FFF2-40B4-BE49-F238E27FC236}">
                <a16:creationId xmlns:a16="http://schemas.microsoft.com/office/drawing/2014/main" id="{FF3D0A40-8573-223B-B8D8-A60FA622CA05}"/>
              </a:ext>
            </a:extLst>
          </p:cNvPr>
          <p:cNvSpPr/>
          <p:nvPr/>
        </p:nvSpPr>
        <p:spPr>
          <a:xfrm>
            <a:off x="11060177" y="4880018"/>
            <a:ext cx="683245" cy="13635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大模型</a:t>
            </a: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8F9421A-4E97-FF7C-F379-6A6AB9358F43}"/>
              </a:ext>
            </a:extLst>
          </p:cNvPr>
          <p:cNvCxnSpPr>
            <a:cxnSpLocks/>
          </p:cNvCxnSpPr>
          <p:nvPr/>
        </p:nvCxnSpPr>
        <p:spPr>
          <a:xfrm>
            <a:off x="8986281" y="5464329"/>
            <a:ext cx="2004683" cy="2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F84C607-7659-3A98-1367-2C88F3196365}"/>
              </a:ext>
            </a:extLst>
          </p:cNvPr>
          <p:cNvCxnSpPr>
            <a:cxnSpLocks/>
          </p:cNvCxnSpPr>
          <p:nvPr/>
        </p:nvCxnSpPr>
        <p:spPr>
          <a:xfrm flipH="1" flipV="1">
            <a:off x="8986281" y="5795996"/>
            <a:ext cx="1987854" cy="2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D67E125-A8A6-9B57-3ABB-574D80106AB0}"/>
              </a:ext>
            </a:extLst>
          </p:cNvPr>
          <p:cNvSpPr txBox="1"/>
          <p:nvPr/>
        </p:nvSpPr>
        <p:spPr>
          <a:xfrm>
            <a:off x="1669426" y="5111718"/>
            <a:ext cx="868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①请求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148D8DF-3C39-E6C2-7EE6-4AF25932029D}"/>
              </a:ext>
            </a:extLst>
          </p:cNvPr>
          <p:cNvSpPr txBox="1"/>
          <p:nvPr/>
        </p:nvSpPr>
        <p:spPr>
          <a:xfrm>
            <a:off x="1612592" y="5811189"/>
            <a:ext cx="10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⑥回复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507E1B4-2E9A-341F-409E-442EB6B7DD71}"/>
              </a:ext>
            </a:extLst>
          </p:cNvPr>
          <p:cNvSpPr txBox="1"/>
          <p:nvPr/>
        </p:nvSpPr>
        <p:spPr>
          <a:xfrm>
            <a:off x="4935022" y="4440121"/>
            <a:ext cx="97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②向量数据查询</a:t>
            </a: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BB06A82-FD58-C0EE-DCBD-C11682838C06}"/>
              </a:ext>
            </a:extLst>
          </p:cNvPr>
          <p:cNvGrpSpPr/>
          <p:nvPr/>
        </p:nvGrpSpPr>
        <p:grpSpPr>
          <a:xfrm>
            <a:off x="4369938" y="5044080"/>
            <a:ext cx="4352763" cy="1123376"/>
            <a:chOff x="4369938" y="5045486"/>
            <a:chExt cx="4352763" cy="1123376"/>
          </a:xfrm>
        </p:grpSpPr>
        <p:sp>
          <p:nvSpPr>
            <p:cNvPr id="182" name="圆角矩形 34">
              <a:extLst>
                <a:ext uri="{FF2B5EF4-FFF2-40B4-BE49-F238E27FC236}">
                  <a16:creationId xmlns:a16="http://schemas.microsoft.com/office/drawing/2014/main" id="{466EBDEC-6388-91B0-BF4B-4BDC3F070A6F}"/>
                </a:ext>
              </a:extLst>
            </p:cNvPr>
            <p:cNvSpPr/>
            <p:nvPr/>
          </p:nvSpPr>
          <p:spPr>
            <a:xfrm>
              <a:off x="4369938" y="5045486"/>
              <a:ext cx="4352763" cy="11233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36B1BAB-4B27-4174-EEA7-C32F7CF1F93A}"/>
                </a:ext>
              </a:extLst>
            </p:cNvPr>
            <p:cNvSpPr txBox="1"/>
            <p:nvPr/>
          </p:nvSpPr>
          <p:spPr>
            <a:xfrm>
              <a:off x="5553712" y="5075559"/>
              <a:ext cx="1652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TongLMM</a:t>
              </a: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Core</a:t>
              </a:r>
            </a:p>
          </p:txBody>
        </p:sp>
        <p:sp>
          <p:nvSpPr>
            <p:cNvPr id="184" name="圆角矩形 108">
              <a:extLst>
                <a:ext uri="{FF2B5EF4-FFF2-40B4-BE49-F238E27FC236}">
                  <a16:creationId xmlns:a16="http://schemas.microsoft.com/office/drawing/2014/main" id="{E0511BCB-AC9F-5505-6D2B-01C128C21FC2}"/>
                </a:ext>
              </a:extLst>
            </p:cNvPr>
            <p:cNvSpPr/>
            <p:nvPr/>
          </p:nvSpPr>
          <p:spPr>
            <a:xfrm>
              <a:off x="5898947" y="5687905"/>
              <a:ext cx="1124095" cy="411526"/>
            </a:xfrm>
            <a:prstGeom prst="roundRect">
              <a:avLst/>
            </a:prstGeom>
            <a:noFill/>
            <a:ln w="12700" cmpd="sng">
              <a:solidFill>
                <a:schemeClr val="accent5">
                  <a:lumMod val="60000"/>
                  <a:lumOff val="40000"/>
                  <a:alpha val="33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知识库管理</a:t>
              </a:r>
              <a:endParaRPr kumimoji="1" lang="en-US" altLang="zh-CN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kumimoji="1" lang="en-US" altLang="zh-CN" sz="10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Embedding</a:t>
              </a:r>
              <a:endPara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185" name="圆角矩形 72">
              <a:extLst>
                <a:ext uri="{FF2B5EF4-FFF2-40B4-BE49-F238E27FC236}">
                  <a16:creationId xmlns:a16="http://schemas.microsoft.com/office/drawing/2014/main" id="{04C9100D-E764-192C-90ED-F8674F9DC25D}"/>
                </a:ext>
              </a:extLst>
            </p:cNvPr>
            <p:cNvSpPr/>
            <p:nvPr/>
          </p:nvSpPr>
          <p:spPr>
            <a:xfrm>
              <a:off x="7624431" y="5233778"/>
              <a:ext cx="958969" cy="296106"/>
            </a:xfrm>
            <a:prstGeom prst="roundRect">
              <a:avLst/>
            </a:prstGeom>
            <a:noFill/>
            <a:ln w="12700" cmpd="sng">
              <a:solidFill>
                <a:schemeClr val="accent5">
                  <a:lumMod val="60000"/>
                  <a:lumOff val="40000"/>
                  <a:alpha val="33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提示词</a:t>
              </a:r>
            </a:p>
          </p:txBody>
        </p:sp>
        <p:sp>
          <p:nvSpPr>
            <p:cNvPr id="186" name="圆角矩形 72">
              <a:extLst>
                <a:ext uri="{FF2B5EF4-FFF2-40B4-BE49-F238E27FC236}">
                  <a16:creationId xmlns:a16="http://schemas.microsoft.com/office/drawing/2014/main" id="{ACBCEF95-67E2-24C0-9680-A5C37BC902FA}"/>
                </a:ext>
              </a:extLst>
            </p:cNvPr>
            <p:cNvSpPr/>
            <p:nvPr/>
          </p:nvSpPr>
          <p:spPr>
            <a:xfrm>
              <a:off x="7645851" y="5729959"/>
              <a:ext cx="958969" cy="296106"/>
            </a:xfrm>
            <a:prstGeom prst="roundRect">
              <a:avLst/>
            </a:prstGeom>
            <a:noFill/>
            <a:ln w="12700" cmpd="sng">
              <a:solidFill>
                <a:schemeClr val="accent5">
                  <a:lumMod val="60000"/>
                  <a:lumOff val="40000"/>
                  <a:alpha val="33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模型管理</a:t>
              </a:r>
            </a:p>
          </p:txBody>
        </p:sp>
        <p:sp>
          <p:nvSpPr>
            <p:cNvPr id="187" name="圆角矩形 108">
              <a:extLst>
                <a:ext uri="{FF2B5EF4-FFF2-40B4-BE49-F238E27FC236}">
                  <a16:creationId xmlns:a16="http://schemas.microsoft.com/office/drawing/2014/main" id="{EF4DFA08-9170-C3A8-1159-9D5CBBF4E152}"/>
                </a:ext>
              </a:extLst>
            </p:cNvPr>
            <p:cNvSpPr/>
            <p:nvPr/>
          </p:nvSpPr>
          <p:spPr>
            <a:xfrm>
              <a:off x="4493448" y="5206965"/>
              <a:ext cx="839876" cy="296106"/>
            </a:xfrm>
            <a:prstGeom prst="roundRect">
              <a:avLst/>
            </a:prstGeom>
            <a:noFill/>
            <a:ln w="12700" cmpd="sng">
              <a:solidFill>
                <a:schemeClr val="accent5">
                  <a:lumMod val="60000"/>
                  <a:lumOff val="40000"/>
                  <a:alpha val="33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10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Memory</a:t>
              </a:r>
              <a:endParaRPr kumimoji="1" lang="zh-CN" altLang="en-US" sz="1000" dirty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188" name="圆角矩形 108">
              <a:extLst>
                <a:ext uri="{FF2B5EF4-FFF2-40B4-BE49-F238E27FC236}">
                  <a16:creationId xmlns:a16="http://schemas.microsoft.com/office/drawing/2014/main" id="{C7321C60-8C41-E188-E6D9-26235D34A69F}"/>
                </a:ext>
              </a:extLst>
            </p:cNvPr>
            <p:cNvSpPr/>
            <p:nvPr/>
          </p:nvSpPr>
          <p:spPr>
            <a:xfrm>
              <a:off x="4511669" y="5708995"/>
              <a:ext cx="839876" cy="296106"/>
            </a:xfrm>
            <a:prstGeom prst="roundRect">
              <a:avLst/>
            </a:prstGeom>
            <a:noFill/>
            <a:ln w="12700" cmpd="sng">
              <a:solidFill>
                <a:schemeClr val="accent5">
                  <a:lumMod val="60000"/>
                  <a:lumOff val="40000"/>
                  <a:alpha val="33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zh-CN" altLang="en-US" sz="10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+mn-ea"/>
                </a:rPr>
                <a:t>插件管理</a:t>
              </a:r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6556394-E440-21EC-2F61-B7CB5B618B4D}"/>
              </a:ext>
            </a:extLst>
          </p:cNvPr>
          <p:cNvSpPr txBox="1"/>
          <p:nvPr/>
        </p:nvSpPr>
        <p:spPr>
          <a:xfrm>
            <a:off x="6808744" y="4453355"/>
            <a:ext cx="97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③业务上下文结果</a:t>
            </a:r>
          </a:p>
        </p:txBody>
      </p:sp>
      <p:sp>
        <p:nvSpPr>
          <p:cNvPr id="190" name="圆角矩形 34">
            <a:extLst>
              <a:ext uri="{FF2B5EF4-FFF2-40B4-BE49-F238E27FC236}">
                <a16:creationId xmlns:a16="http://schemas.microsoft.com/office/drawing/2014/main" id="{56E7FAC8-E15E-EB8E-ECC3-E5C4CF224F58}"/>
              </a:ext>
            </a:extLst>
          </p:cNvPr>
          <p:cNvSpPr/>
          <p:nvPr/>
        </p:nvSpPr>
        <p:spPr>
          <a:xfrm>
            <a:off x="2638728" y="5052547"/>
            <a:ext cx="1325468" cy="111904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TongLMM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业务解析器</a:t>
            </a: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3915F75A-A44E-4CD8-1F0F-1D223C836FB4}"/>
              </a:ext>
            </a:extLst>
          </p:cNvPr>
          <p:cNvCxnSpPr>
            <a:cxnSpLocks/>
          </p:cNvCxnSpPr>
          <p:nvPr/>
        </p:nvCxnSpPr>
        <p:spPr>
          <a:xfrm>
            <a:off x="4006531" y="5466736"/>
            <a:ext cx="297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5AA8E3A-E2D6-26EC-15BA-7D6F4ED61220}"/>
              </a:ext>
            </a:extLst>
          </p:cNvPr>
          <p:cNvCxnSpPr>
            <a:cxnSpLocks/>
          </p:cNvCxnSpPr>
          <p:nvPr/>
        </p:nvCxnSpPr>
        <p:spPr>
          <a:xfrm flipH="1">
            <a:off x="4006531" y="5783037"/>
            <a:ext cx="297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249384BF-66D3-FE3A-A8CC-3E98DB783895}"/>
              </a:ext>
            </a:extLst>
          </p:cNvPr>
          <p:cNvSpPr txBox="1"/>
          <p:nvPr/>
        </p:nvSpPr>
        <p:spPr>
          <a:xfrm>
            <a:off x="8822583" y="5111718"/>
            <a:ext cx="215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④决策请求</a:t>
            </a:r>
            <a:r>
              <a:rPr lang="en-US" altLang="zh-CN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业务上下文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45E6599-477A-6431-8DE8-F0C465993084}"/>
              </a:ext>
            </a:extLst>
          </p:cNvPr>
          <p:cNvSpPr txBox="1"/>
          <p:nvPr/>
        </p:nvSpPr>
        <p:spPr>
          <a:xfrm>
            <a:off x="8864432" y="5859679"/>
            <a:ext cx="215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rgbClr val="12172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⑤决策结果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3AB7484-D78C-95CE-8CAD-15A4B015FE75}"/>
              </a:ext>
            </a:extLst>
          </p:cNvPr>
          <p:cNvSpPr txBox="1"/>
          <p:nvPr/>
        </p:nvSpPr>
        <p:spPr>
          <a:xfrm>
            <a:off x="8881746" y="1894386"/>
            <a:ext cx="29380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消息驱动的数据接入，可实时和灵活接入多种数据类型，支持：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(txt/pdf/md/doc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问答对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问答对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圆角矩形 10">
            <a:extLst>
              <a:ext uri="{FF2B5EF4-FFF2-40B4-BE49-F238E27FC236}">
                <a16:creationId xmlns:a16="http://schemas.microsoft.com/office/drawing/2014/main" id="{24449C5E-31DE-2232-5777-F8D65607F1EB}"/>
              </a:ext>
            </a:extLst>
          </p:cNvPr>
          <p:cNvSpPr/>
          <p:nvPr/>
        </p:nvSpPr>
        <p:spPr>
          <a:xfrm>
            <a:off x="2503971" y="3824989"/>
            <a:ext cx="1533160" cy="5955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插件</a:t>
            </a:r>
            <a:endParaRPr kumimoji="1"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</a:t>
            </a:r>
            <a:r>
              <a:rPr kumimoji="1" lang="en-US" altLang="zh-CN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消息</a:t>
            </a:r>
            <a:r>
              <a:rPr kumimoji="1" lang="en-US" altLang="zh-CN" sz="12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/API</a:t>
            </a:r>
            <a:endParaRPr kumimoji="1" lang="zh-CN" altLang="en-US" sz="12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A92534B6-6F68-240A-92AA-7B3FF5623C40}"/>
              </a:ext>
            </a:extLst>
          </p:cNvPr>
          <p:cNvGrpSpPr/>
          <p:nvPr/>
        </p:nvGrpSpPr>
        <p:grpSpPr>
          <a:xfrm rot="16200000">
            <a:off x="3016981" y="4569171"/>
            <a:ext cx="490362" cy="316301"/>
            <a:chOff x="3073147" y="4436673"/>
            <a:chExt cx="297996" cy="316301"/>
          </a:xfrm>
        </p:grpSpPr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05D6C3F1-1BC7-968C-5814-2EEF9C60FB21}"/>
                </a:ext>
              </a:extLst>
            </p:cNvPr>
            <p:cNvCxnSpPr>
              <a:cxnSpLocks/>
            </p:cNvCxnSpPr>
            <p:nvPr/>
          </p:nvCxnSpPr>
          <p:spPr>
            <a:xfrm>
              <a:off x="3073148" y="4436673"/>
              <a:ext cx="297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16A49785-B302-C81F-2F2C-230CD5FC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3148" y="4752974"/>
              <a:ext cx="297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9DC87C3E-8C48-0FD9-CE36-27816A50BD29}"/>
                </a:ext>
              </a:extLst>
            </p:cNvPr>
            <p:cNvCxnSpPr>
              <a:cxnSpLocks/>
            </p:cNvCxnSpPr>
            <p:nvPr/>
          </p:nvCxnSpPr>
          <p:spPr>
            <a:xfrm>
              <a:off x="3073148" y="4661494"/>
              <a:ext cx="297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876EEAB3-9AC7-A272-81FD-137B4C278E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3147" y="4558020"/>
              <a:ext cx="297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F256D12-7F7F-255A-E5A5-D1F994419E2D}"/>
              </a:ext>
            </a:extLst>
          </p:cNvPr>
          <p:cNvSpPr txBox="1"/>
          <p:nvPr/>
        </p:nvSpPr>
        <p:spPr>
          <a:xfrm>
            <a:off x="646955" y="809095"/>
            <a:ext cx="109398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RAG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：基于请求从向量数据库获取业务数据，完善提示词，并借助大模型涌现能力来思考和润色；</a:t>
            </a:r>
            <a:endParaRPr lang="en-US" altLang="zh-CN" sz="14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(Agents)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：把插件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提示词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大模型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知识库作为基础能力，实现理解意图和执行意图；</a:t>
            </a:r>
            <a:endParaRPr lang="en-US" altLang="zh-CN" sz="14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(AI WF): 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把插件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/RAG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/Agents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提示词</a:t>
            </a:r>
            <a:r>
              <a:rPr lang="en-US" altLang="zh-CN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知识库等，用流程方式实现业务。</a:t>
            </a:r>
            <a:endParaRPr lang="en-US" altLang="zh-CN" sz="14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3" name="圆角矩形 10">
            <a:extLst>
              <a:ext uri="{FF2B5EF4-FFF2-40B4-BE49-F238E27FC236}">
                <a16:creationId xmlns:a16="http://schemas.microsoft.com/office/drawing/2014/main" id="{B6C776B4-8002-7F80-214D-B22D245D2AA3}"/>
              </a:ext>
            </a:extLst>
          </p:cNvPr>
          <p:cNvSpPr/>
          <p:nvPr/>
        </p:nvSpPr>
        <p:spPr>
          <a:xfrm>
            <a:off x="372199" y="3415806"/>
            <a:ext cx="1369415" cy="9328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TongLMM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AI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设计器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4" name="KSO_Shape">
            <a:extLst>
              <a:ext uri="{FF2B5EF4-FFF2-40B4-BE49-F238E27FC236}">
                <a16:creationId xmlns:a16="http://schemas.microsoft.com/office/drawing/2014/main" id="{26DCEEED-4363-D898-504E-C3142738A3F5}"/>
              </a:ext>
            </a:extLst>
          </p:cNvPr>
          <p:cNvSpPr/>
          <p:nvPr/>
        </p:nvSpPr>
        <p:spPr bwMode="auto">
          <a:xfrm rot="10800000">
            <a:off x="907393" y="4379724"/>
            <a:ext cx="339291" cy="26667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iti SC Medium" panose="02000000000000000000" pitchFamily="2" charset="-128"/>
              <a:ea typeface="Heiti SC Medium" panose="02000000000000000000" pitchFamily="2" charset="-128"/>
              <a:sym typeface="+mn-ea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9C1ED19D-1190-1F35-5033-1A8D95586462}"/>
              </a:ext>
            </a:extLst>
          </p:cNvPr>
          <p:cNvSpPr txBox="1"/>
          <p:nvPr/>
        </p:nvSpPr>
        <p:spPr>
          <a:xfrm>
            <a:off x="4420145" y="1785626"/>
            <a:ext cx="644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DF2525"/>
                </a:solidFill>
                <a:latin typeface="微软雅黑" panose="020B0503020204020204" charset="-122"/>
                <a:ea typeface="微软雅黑" panose="020B0503020204020204" charset="-122"/>
              </a:rPr>
              <a:t>RAG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67147589-883B-7585-DBC9-C19C4D75C891}"/>
              </a:ext>
            </a:extLst>
          </p:cNvPr>
          <p:cNvSpPr txBox="1"/>
          <p:nvPr/>
        </p:nvSpPr>
        <p:spPr>
          <a:xfrm>
            <a:off x="330485" y="1778053"/>
            <a:ext cx="735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DF2525"/>
                </a:solidFill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400" b="1" dirty="0">
              <a:solidFill>
                <a:srgbClr val="DF252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 dirty="0">
                <a:solidFill>
                  <a:srgbClr val="DF2525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400" b="1" dirty="0">
                <a:solidFill>
                  <a:srgbClr val="DF2525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35EA3C4F-395E-42DC-C66F-835DC707AB55}"/>
              </a:ext>
            </a:extLst>
          </p:cNvPr>
          <p:cNvSpPr txBox="1"/>
          <p:nvPr/>
        </p:nvSpPr>
        <p:spPr>
          <a:xfrm>
            <a:off x="1151442" y="1877718"/>
            <a:ext cx="30843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面向业务的自主智能体设计，满足业务的交互和优化迭代：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流程设计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集成插件</a:t>
            </a: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提示词</a:t>
            </a: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大模型</a:t>
            </a: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en-US" altLang="zh-CN" sz="1400" b="1" dirty="0">
              <a:solidFill>
                <a:srgbClr val="1217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10">
            <a:extLst>
              <a:ext uri="{FF2B5EF4-FFF2-40B4-BE49-F238E27FC236}">
                <a16:creationId xmlns:a16="http://schemas.microsoft.com/office/drawing/2014/main" id="{0FBCAE8A-1CB8-4E2F-D772-CF469C9F152F}"/>
              </a:ext>
            </a:extLst>
          </p:cNvPr>
          <p:cNvSpPr/>
          <p:nvPr/>
        </p:nvSpPr>
        <p:spPr>
          <a:xfrm>
            <a:off x="1807294" y="2997371"/>
            <a:ext cx="620117" cy="497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知识图谱</a:t>
            </a:r>
          </a:p>
        </p:txBody>
      </p:sp>
      <p:sp>
        <p:nvSpPr>
          <p:cNvPr id="209" name="圆角矩形 10">
            <a:extLst>
              <a:ext uri="{FF2B5EF4-FFF2-40B4-BE49-F238E27FC236}">
                <a16:creationId xmlns:a16="http://schemas.microsoft.com/office/drawing/2014/main" id="{78F3E527-F339-73F7-4BA8-2E843219B30E}"/>
              </a:ext>
            </a:extLst>
          </p:cNvPr>
          <p:cNvSpPr/>
          <p:nvPr/>
        </p:nvSpPr>
        <p:spPr>
          <a:xfrm>
            <a:off x="2665139" y="3009013"/>
            <a:ext cx="620117" cy="497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大数据</a:t>
            </a:r>
          </a:p>
        </p:txBody>
      </p:sp>
      <p:sp>
        <p:nvSpPr>
          <p:cNvPr id="210" name="圆角矩形 10">
            <a:extLst>
              <a:ext uri="{FF2B5EF4-FFF2-40B4-BE49-F238E27FC236}">
                <a16:creationId xmlns:a16="http://schemas.microsoft.com/office/drawing/2014/main" id="{8028CB40-E6EE-6240-C1C5-AD68AC2A3694}"/>
              </a:ext>
            </a:extLst>
          </p:cNvPr>
          <p:cNvSpPr/>
          <p:nvPr/>
        </p:nvSpPr>
        <p:spPr>
          <a:xfrm>
            <a:off x="3516780" y="2997370"/>
            <a:ext cx="620117" cy="497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其他服务</a:t>
            </a:r>
          </a:p>
        </p:txBody>
      </p:sp>
      <p:cxnSp>
        <p:nvCxnSpPr>
          <p:cNvPr id="211" name="连接符: 曲线 210">
            <a:extLst>
              <a:ext uri="{FF2B5EF4-FFF2-40B4-BE49-F238E27FC236}">
                <a16:creationId xmlns:a16="http://schemas.microsoft.com/office/drawing/2014/main" id="{82A2EF3E-F13E-81D4-9AA6-EDC1A20A61D8}"/>
              </a:ext>
            </a:extLst>
          </p:cNvPr>
          <p:cNvCxnSpPr>
            <a:stCxn id="208" idx="2"/>
            <a:endCxn id="196" idx="0"/>
          </p:cNvCxnSpPr>
          <p:nvPr/>
        </p:nvCxnSpPr>
        <p:spPr>
          <a:xfrm rot="16200000" flipH="1">
            <a:off x="2528870" y="3083308"/>
            <a:ext cx="330164" cy="1153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曲线 211">
            <a:extLst>
              <a:ext uri="{FF2B5EF4-FFF2-40B4-BE49-F238E27FC236}">
                <a16:creationId xmlns:a16="http://schemas.microsoft.com/office/drawing/2014/main" id="{708CDB55-CE9A-A6C8-2144-CF741DE44CF9}"/>
              </a:ext>
            </a:extLst>
          </p:cNvPr>
          <p:cNvCxnSpPr>
            <a:stCxn id="209" idx="2"/>
            <a:endCxn id="196" idx="0"/>
          </p:cNvCxnSpPr>
          <p:nvPr/>
        </p:nvCxnSpPr>
        <p:spPr>
          <a:xfrm rot="16200000" flipH="1">
            <a:off x="2963613" y="3518051"/>
            <a:ext cx="318522" cy="295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曲线 212">
            <a:extLst>
              <a:ext uri="{FF2B5EF4-FFF2-40B4-BE49-F238E27FC236}">
                <a16:creationId xmlns:a16="http://schemas.microsoft.com/office/drawing/2014/main" id="{02F813FF-4ED6-53BC-A58D-3CE01B344AE5}"/>
              </a:ext>
            </a:extLst>
          </p:cNvPr>
          <p:cNvCxnSpPr>
            <a:stCxn id="210" idx="2"/>
            <a:endCxn id="196" idx="0"/>
          </p:cNvCxnSpPr>
          <p:nvPr/>
        </p:nvCxnSpPr>
        <p:spPr>
          <a:xfrm rot="5400000">
            <a:off x="3383613" y="3381762"/>
            <a:ext cx="330165" cy="5562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5B4BB8D4-2E9B-1E11-72EC-DAB715EF8B6C}"/>
              </a:ext>
            </a:extLst>
          </p:cNvPr>
          <p:cNvSpPr txBox="1"/>
          <p:nvPr/>
        </p:nvSpPr>
        <p:spPr>
          <a:xfrm>
            <a:off x="8639120" y="4392001"/>
            <a:ext cx="2421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解决“一本正经的胡说八道”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07EB1B7-037D-42BC-A75F-EEED05003C83}"/>
              </a:ext>
            </a:extLst>
          </p:cNvPr>
          <p:cNvSpPr txBox="1"/>
          <p:nvPr/>
        </p:nvSpPr>
        <p:spPr>
          <a:xfrm>
            <a:off x="1594662" y="4392001"/>
            <a:ext cx="1457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解决“光说不练”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308EC28-5930-0186-B24C-CF88DDF3002B}"/>
              </a:ext>
            </a:extLst>
          </p:cNvPr>
          <p:cNvSpPr txBox="1"/>
          <p:nvPr/>
        </p:nvSpPr>
        <p:spPr>
          <a:xfrm>
            <a:off x="2260865" y="6282391"/>
            <a:ext cx="4212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解决“流程与精准性双向奔赴，解决时灵时不灵”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/>
      <p:bldP spid="159" grpId="0" animBg="1"/>
      <p:bldP spid="160" grpId="0" animBg="1"/>
      <p:bldP spid="175" grpId="0" animBg="1"/>
      <p:bldP spid="178" grpId="0"/>
      <p:bldP spid="179" grpId="0"/>
      <p:bldP spid="180" grpId="0"/>
      <p:bldP spid="189" grpId="0"/>
      <p:bldP spid="190" grpId="0" animBg="1"/>
      <p:bldP spid="193" grpId="0"/>
      <p:bldP spid="194" grpId="0"/>
      <p:bldP spid="195" grpId="0"/>
      <p:bldP spid="196" grpId="0" animBg="1"/>
      <p:bldP spid="203" grpId="0" animBg="1"/>
      <p:bldP spid="204" grpId="0" animBg="1"/>
      <p:bldP spid="205" grpId="0"/>
      <p:bldP spid="206" grpId="0"/>
      <p:bldP spid="207" grpId="0"/>
      <p:bldP spid="208" grpId="0" animBg="1"/>
      <p:bldP spid="209" grpId="0" animBg="1"/>
      <p:bldP spid="210" grpId="0" animBg="1"/>
      <p:bldP spid="214" grpId="0"/>
      <p:bldP spid="215" grpId="0"/>
      <p:bldP spid="2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>
            <a:extLst>
              <a:ext uri="{FF2B5EF4-FFF2-40B4-BE49-F238E27FC236}">
                <a16:creationId xmlns:a16="http://schemas.microsoft.com/office/drawing/2014/main" id="{51EC90A6-CCDC-690D-1CA3-61BD9FC6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/>
              <a:t>大模型中间件</a:t>
            </a:r>
            <a:r>
              <a:rPr lang="en-US" altLang="zh-CN" sz="2400" b="1" dirty="0" err="1"/>
              <a:t>TongLMM</a:t>
            </a:r>
            <a:r>
              <a:rPr lang="zh-CN" altLang="en-US" sz="2400" b="1" dirty="0"/>
              <a:t>核心技术</a:t>
            </a:r>
          </a:p>
        </p:txBody>
      </p:sp>
      <p:graphicFrame>
        <p:nvGraphicFramePr>
          <p:cNvPr id="3" name="表格 23">
            <a:extLst>
              <a:ext uri="{FF2B5EF4-FFF2-40B4-BE49-F238E27FC236}">
                <a16:creationId xmlns:a16="http://schemas.microsoft.com/office/drawing/2014/main" id="{52317AE9-BE35-128B-1720-0AF3A7DD915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812604"/>
              </p:ext>
            </p:extLst>
          </p:nvPr>
        </p:nvGraphicFramePr>
        <p:xfrm>
          <a:off x="693638" y="1937189"/>
          <a:ext cx="4878137" cy="781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多路召回</a:t>
                      </a:r>
                      <a:endParaRPr lang="en-US" altLang="zh-CN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r" defTabSz="914400" rtl="0" eaLnBrk="1" fontAlgn="b" latinLnBrk="0" hangingPunct="1"/>
                      <a:r>
                        <a:rPr lang="zh-CN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增强精准性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采用多路召回并排序的方式，把知识数据、标准数据、业务数据、历史数据分别计算处理。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6F1E4C8E-05F9-B74B-D4DC-6396FDA7D8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" y="2181664"/>
            <a:ext cx="340995" cy="340995"/>
          </a:xfrm>
          <a:prstGeom prst="rect">
            <a:avLst/>
          </a:prstGeom>
        </p:spPr>
      </p:pic>
      <p:graphicFrame>
        <p:nvGraphicFramePr>
          <p:cNvPr id="34" name="表格 23">
            <a:extLst>
              <a:ext uri="{FF2B5EF4-FFF2-40B4-BE49-F238E27FC236}">
                <a16:creationId xmlns:a16="http://schemas.microsoft.com/office/drawing/2014/main" id="{1A88A613-92EB-B723-1D70-C35519ECFFE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9968036"/>
              </p:ext>
            </p:extLst>
          </p:nvPr>
        </p:nvGraphicFramePr>
        <p:xfrm>
          <a:off x="6329766" y="4665071"/>
          <a:ext cx="5149718" cy="781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</a:t>
                      </a:r>
                      <a:r>
                        <a:rPr lang="zh-CN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数据接入</a:t>
                      </a:r>
                      <a:endParaRPr lang="en-US" altLang="zh-CN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r" defTabSz="914400" rtl="0" eaLnBrk="1" fontAlgn="b" latinLnBrk="0" hangingPunct="1"/>
                      <a:r>
                        <a:rPr lang="zh-CN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适配各种数据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支持多种数据对接方式，包括：普通文件、问答对文件、数据库、大数据、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URL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网址、消息等。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图形 25">
            <a:extLst>
              <a:ext uri="{FF2B5EF4-FFF2-40B4-BE49-F238E27FC236}">
                <a16:creationId xmlns:a16="http://schemas.microsoft.com/office/drawing/2014/main" id="{F868C2CB-9626-AB1B-7574-794805BC5F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59306" y="4858495"/>
            <a:ext cx="309245" cy="343535"/>
          </a:xfrm>
          <a:prstGeom prst="rect">
            <a:avLst/>
          </a:prstGeom>
        </p:spPr>
      </p:pic>
      <p:graphicFrame>
        <p:nvGraphicFramePr>
          <p:cNvPr id="39" name="表格 23">
            <a:extLst>
              <a:ext uri="{FF2B5EF4-FFF2-40B4-BE49-F238E27FC236}">
                <a16:creationId xmlns:a16="http://schemas.microsoft.com/office/drawing/2014/main" id="{D0C36C3B-6688-9F26-3223-D3ACCC348DB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88731689"/>
              </p:ext>
            </p:extLst>
          </p:nvPr>
        </p:nvGraphicFramePr>
        <p:xfrm>
          <a:off x="693638" y="4665071"/>
          <a:ext cx="4878138" cy="781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多方式对接</a:t>
                      </a:r>
                      <a:endParaRPr lang="en-US" altLang="zh-CN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r" fontAlgn="b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不同技术框架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50000"/>
                        </a:lnSpc>
                      </a:pP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支持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Java SDK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Restful API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JavaScript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引入等方式，很容易的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接入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到企业业务系统中。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23">
            <a:extLst>
              <a:ext uri="{FF2B5EF4-FFF2-40B4-BE49-F238E27FC236}">
                <a16:creationId xmlns:a16="http://schemas.microsoft.com/office/drawing/2014/main" id="{75668B5A-D572-B1FF-1A1D-A7FA07BAE356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7646146"/>
              </p:ext>
            </p:extLst>
          </p:nvPr>
        </p:nvGraphicFramePr>
        <p:xfrm>
          <a:off x="6329766" y="1937189"/>
          <a:ext cx="5149718" cy="8042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问答分离技术</a:t>
                      </a:r>
                      <a:endParaRPr lang="en-US" altLang="zh-CN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r" defTabSz="914400" rtl="0" eaLnBrk="1" fontAlgn="b" latinLnBrk="0" hangingPunct="1"/>
                      <a:r>
                        <a:rPr lang="zh-CN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解决不确定性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问答分离，把请求与问题相似度计算获得问题索引，根据索引在数据库中获得对应答案。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图片 40">
            <a:extLst>
              <a:ext uri="{FF2B5EF4-FFF2-40B4-BE49-F238E27FC236}">
                <a16:creationId xmlns:a16="http://schemas.microsoft.com/office/drawing/2014/main" id="{EEEB95FE-7A19-636E-B956-7BB81D18B85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06" y="2150615"/>
            <a:ext cx="341630" cy="341630"/>
          </a:xfrm>
          <a:prstGeom prst="rect">
            <a:avLst/>
          </a:prstGeom>
        </p:spPr>
      </p:pic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97AD31EA-6F54-564B-3859-CDDE32429B66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552371809"/>
              </p:ext>
            </p:extLst>
          </p:nvPr>
        </p:nvGraphicFramePr>
        <p:xfrm>
          <a:off x="693637" y="3290343"/>
          <a:ext cx="4878138" cy="781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理解意图</a:t>
                      </a:r>
                      <a:endParaRPr lang="en-US" altLang="zh-CN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r" defTabSz="914400" rtl="0" eaLnBrk="1" fontAlgn="b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选择工具并执行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50000"/>
                        </a:lnSpc>
                      </a:pP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采用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定义的方式融合企业现有工具和数据，构建理解意图、选择工具、执行意图的智能体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。</a:t>
                      </a:r>
                      <a:endParaRPr lang="zh-CN" altLang="en-US" sz="1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27BA6AD2-7DB2-485F-DCBC-39A9EF4D7FAB}"/>
              </a:ext>
            </a:extLst>
          </p:cNvPr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44827292"/>
              </p:ext>
            </p:extLst>
          </p:nvPr>
        </p:nvGraphicFramePr>
        <p:xfrm>
          <a:off x="6329766" y="3290343"/>
          <a:ext cx="5149718" cy="8042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融合现有能力</a:t>
                      </a:r>
                      <a:endParaRPr lang="en-US" altLang="zh-CN" sz="1200" b="1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r" defTabSz="914400" rtl="0" eaLnBrk="1" fontAlgn="b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AI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流程应用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支持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融合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多种大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小</a:t>
                      </a:r>
                      <a:r>
                        <a:rPr lang="zh-CN" altLang="zh-CN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模型、多种数据类型、现有企业服务能力、支持拖拉拽方式构建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大模型流程应用。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图片 43">
            <a:extLst>
              <a:ext uri="{FF2B5EF4-FFF2-40B4-BE49-F238E27FC236}">
                <a16:creationId xmlns:a16="http://schemas.microsoft.com/office/drawing/2014/main" id="{0602D4FF-85DF-26D8-F8AF-935ADBDDA2F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" y="4858495"/>
            <a:ext cx="341630" cy="34163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6C1E606-0B2F-88DD-8260-C91EF3FD1CC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06" y="3503769"/>
            <a:ext cx="341630" cy="34163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D03F582-3074-AE3D-B61F-F658D4F7A9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7" y="3537674"/>
            <a:ext cx="308610" cy="337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0DB30A4-AA44-1922-8FA3-6B27534D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/>
              <a:t>大模型中间件</a:t>
            </a:r>
            <a:r>
              <a:rPr lang="en-US" altLang="zh-CN" sz="2400" b="1" dirty="0" err="1"/>
              <a:t>TongLMM</a:t>
            </a:r>
            <a:r>
              <a:rPr lang="zh-CN" altLang="en-US" sz="2400" b="1" dirty="0"/>
              <a:t>核心功能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C3528A83-D79E-3A27-6E53-424F9D7DFC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42590" y="1319398"/>
            <a:ext cx="23152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zh-CN" altLang="zh-CN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屏蔽底层、</a:t>
            </a:r>
            <a:r>
              <a:rPr lang="zh-CN" altLang="en-US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模型赋能</a:t>
            </a:r>
            <a:endParaRPr lang="zh-CN" altLang="en-US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106">
            <a:extLst>
              <a:ext uri="{FF2B5EF4-FFF2-40B4-BE49-F238E27FC236}">
                <a16:creationId xmlns:a16="http://schemas.microsoft.com/office/drawing/2014/main" id="{19C6AA3B-18CE-AE8E-9954-551735B890B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35150" y="1702938"/>
            <a:ext cx="2880360" cy="903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支持多种大模型，包括阿里千问、清华智谱、零一万物等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；支持多种硬件，包括英伟达、华为、燧原、寒武纪等；支持多种操作系统，尤其</a:t>
            </a:r>
            <a:r>
              <a:rPr lang="en-US" altLang="zh-CN" sz="1200" dirty="0" err="1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OpenEuler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效果更优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。</a:t>
            </a:r>
            <a:endParaRPr lang="zh-CN" altLang="en-US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D53ED752-8092-1C92-3603-F317AA28C30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911539" y="2851452"/>
            <a:ext cx="20685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简单配置</a:t>
            </a:r>
            <a:r>
              <a:rPr lang="zh-CN" altLang="zh-CN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流程设计</a:t>
            </a:r>
            <a:endParaRPr lang="zh-CN" altLang="en-US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06">
            <a:extLst>
              <a:ext uri="{FF2B5EF4-FFF2-40B4-BE49-F238E27FC236}">
                <a16:creationId xmlns:a16="http://schemas.microsoft.com/office/drawing/2014/main" id="{B1AE190A-14F8-CF4A-DC08-E96AC50FF10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911540" y="3234992"/>
            <a:ext cx="2880360" cy="903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提供大模型应用设计能力。支持灵活定义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RAG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应用能力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；支持灵活配置智能体应用能力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；支持拖拉拽布局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，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灵活构建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AI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流程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应用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能力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；支持不同节点配置不同参数。</a:t>
            </a:r>
            <a:endParaRPr lang="zh-CN" altLang="en-US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1B7D5A36-8D4B-AABD-35B7-F3BC46C9EA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08157" y="1340038"/>
            <a:ext cx="24114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模板构建、</a:t>
            </a:r>
            <a:r>
              <a:rPr lang="zh-CN" altLang="en-US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一键</a:t>
            </a:r>
            <a:r>
              <a:rPr lang="zh-CN" altLang="zh-CN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构建</a:t>
            </a:r>
            <a:endParaRPr lang="zh-CN" altLang="en-US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06">
            <a:extLst>
              <a:ext uri="{FF2B5EF4-FFF2-40B4-BE49-F238E27FC236}">
                <a16:creationId xmlns:a16="http://schemas.microsoft.com/office/drawing/2014/main" id="{BA9CBF80-6EB8-3668-7D9B-3C6B015F67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414894" y="1753546"/>
            <a:ext cx="3062605" cy="903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内置或客户可客户化定制应用模板，通过内置和客户化的应用模板，能一键构建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AI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应用。经过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配置和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设计后的大模型应用可以保存为模板，通过模板一键构建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AI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应用。</a:t>
            </a:r>
            <a:endParaRPr lang="zh-CN" altLang="en-US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9A68E749-CCCA-F567-9C96-9E120D48CA2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389082" y="4799126"/>
            <a:ext cx="24703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参数可配、灵活对接</a:t>
            </a:r>
            <a:endParaRPr lang="zh-CN" altLang="en-US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106">
            <a:extLst>
              <a:ext uri="{FF2B5EF4-FFF2-40B4-BE49-F238E27FC236}">
                <a16:creationId xmlns:a16="http://schemas.microsoft.com/office/drawing/2014/main" id="{21F05974-50DD-47A5-54C7-AB194D29B3A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316659" y="5092930"/>
            <a:ext cx="3357014" cy="1365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可以灵活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对接客户数据库、文件、大数据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、知识库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、机器学习模型、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API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、企业服务等，让大模型与企业能力融为一体。</a:t>
            </a:r>
            <a:endParaRPr lang="en-US" altLang="zh-CN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支持在线测试应用；支持查看应用运行情况；支持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Java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代码、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JavaScript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、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Restful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对接多种方式，被应用敏捷调用。</a:t>
            </a:r>
            <a:endParaRPr lang="zh-CN" altLang="en-US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9EE4FB35-FA9E-19BA-926A-A14CCED220B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74959" y="4793431"/>
            <a:ext cx="2408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集中观测、精准定位</a:t>
            </a:r>
            <a:endParaRPr lang="zh-CN" altLang="en-US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Box 106">
            <a:extLst>
              <a:ext uri="{FF2B5EF4-FFF2-40B4-BE49-F238E27FC236}">
                <a16:creationId xmlns:a16="http://schemas.microsoft.com/office/drawing/2014/main" id="{6F8D8AE4-3CE7-5AB4-49A0-84F1D28EA6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70493" y="5179014"/>
            <a:ext cx="3667019" cy="903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提供分租户查看运行概览功能，从平台、租户、用户多角度了解大模型应用运行状况。分租户提供基于大模型应用的统计分析、详细查询、实时异常、异常查询等集中观测能力。</a:t>
            </a:r>
            <a:endParaRPr lang="zh-CN" altLang="en-US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52" name="TextBox 19">
            <a:extLst>
              <a:ext uri="{FF2B5EF4-FFF2-40B4-BE49-F238E27FC236}">
                <a16:creationId xmlns:a16="http://schemas.microsoft.com/office/drawing/2014/main" id="{862EE479-BCA4-78C7-DE07-D130A4D8EF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61259" y="3115224"/>
            <a:ext cx="23435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私域部署、租户隔离</a:t>
            </a:r>
          </a:p>
        </p:txBody>
      </p:sp>
      <p:sp>
        <p:nvSpPr>
          <p:cNvPr id="53" name="TextBox 106">
            <a:extLst>
              <a:ext uri="{FF2B5EF4-FFF2-40B4-BE49-F238E27FC236}">
                <a16:creationId xmlns:a16="http://schemas.microsoft.com/office/drawing/2014/main" id="{3A5E4675-C525-8551-B411-0EEC2CBAB06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090538" y="3549335"/>
            <a:ext cx="2880360" cy="903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支持私域部署和</a:t>
            </a:r>
            <a:r>
              <a:rPr lang="en-US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SaaS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服务对接，客户数据不出域，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数据文件和数据库对接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加密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访问和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传输，分租户隔离应用、数据库、模型和文件等</a:t>
            </a:r>
            <a:r>
              <a:rPr lang="zh-CN" altLang="en-US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，保障数据和应用安全</a:t>
            </a:r>
            <a:r>
              <a:rPr lang="zh-CN" altLang="zh-CN" sz="1200" dirty="0">
                <a:solidFill>
                  <a:srgbClr val="41454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。</a:t>
            </a:r>
            <a:endParaRPr lang="zh-CN" altLang="en-US" sz="1200" dirty="0">
              <a:solidFill>
                <a:srgbClr val="41454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54" name="文本框 9">
            <a:extLst>
              <a:ext uri="{FF2B5EF4-FFF2-40B4-BE49-F238E27FC236}">
                <a16:creationId xmlns:a16="http://schemas.microsoft.com/office/drawing/2014/main" id="{6AB412D5-2124-0AD1-9B03-1A81B90CF652}"/>
              </a:ext>
            </a:extLst>
          </p:cNvPr>
          <p:cNvSpPr txBox="1"/>
          <p:nvPr/>
        </p:nvSpPr>
        <p:spPr>
          <a:xfrm>
            <a:off x="5122957" y="3205165"/>
            <a:ext cx="17983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>
              <a:defRPr/>
            </a:pPr>
            <a:r>
              <a:rPr lang="en-US" altLang="zh-CN" sz="2000" b="1" dirty="0" err="1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TongLMM</a:t>
            </a:r>
            <a:endParaRPr lang="en-US" altLang="zh-CN" sz="2000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1" algn="ctr">
              <a:defRPr/>
            </a:pPr>
            <a:r>
              <a:rPr lang="zh-CN" altLang="en-US" sz="2000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</a:t>
            </a:r>
            <a:endParaRPr lang="en-US" altLang="zh-CN" sz="2000" b="1" dirty="0">
              <a:solidFill>
                <a:srgbClr val="4145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1" algn="ctr">
              <a:defRPr/>
            </a:pPr>
            <a:r>
              <a:rPr lang="zh-CN" altLang="en-US" sz="2000" b="1" dirty="0">
                <a:solidFill>
                  <a:srgbClr val="414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核心功能</a:t>
            </a: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09DBC65B-5B42-8ED9-312D-68B3137B77FD}"/>
              </a:ext>
            </a:extLst>
          </p:cNvPr>
          <p:cNvSpPr/>
          <p:nvPr/>
        </p:nvSpPr>
        <p:spPr bwMode="auto">
          <a:xfrm>
            <a:off x="4737512" y="1902780"/>
            <a:ext cx="1194435" cy="994410"/>
          </a:xfrm>
          <a:custGeom>
            <a:avLst/>
            <a:gdLst>
              <a:gd name="T0" fmla="*/ 2554 w 3148"/>
              <a:gd name="T1" fmla="*/ 63 h 2616"/>
              <a:gd name="T2" fmla="*/ 1061 w 3148"/>
              <a:gd name="T3" fmla="*/ 402 h 2616"/>
              <a:gd name="T4" fmla="*/ 13 w 3148"/>
              <a:gd name="T5" fmla="*/ 1530 h 2616"/>
              <a:gd name="T6" fmla="*/ 58 w 3148"/>
              <a:gd name="T7" fmla="*/ 1723 h 2616"/>
              <a:gd name="T8" fmla="*/ 2151 w 3148"/>
              <a:gd name="T9" fmla="*/ 2299 h 2616"/>
              <a:gd name="T10" fmla="*/ 2696 w 3148"/>
              <a:gd name="T11" fmla="*/ 187 h 2616"/>
              <a:gd name="T12" fmla="*/ 2554 w 3148"/>
              <a:gd name="T13" fmla="*/ 63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8" h="2616">
                <a:moveTo>
                  <a:pt x="2554" y="63"/>
                </a:moveTo>
                <a:cubicBezTo>
                  <a:pt x="2123" y="0"/>
                  <a:pt x="1677" y="47"/>
                  <a:pt x="1061" y="402"/>
                </a:cubicBezTo>
                <a:cubicBezTo>
                  <a:pt x="445" y="758"/>
                  <a:pt x="161" y="1119"/>
                  <a:pt x="13" y="1530"/>
                </a:cubicBezTo>
                <a:cubicBezTo>
                  <a:pt x="0" y="1566"/>
                  <a:pt x="30" y="1673"/>
                  <a:pt x="58" y="1723"/>
                </a:cubicBezTo>
                <a:cubicBezTo>
                  <a:pt x="464" y="2426"/>
                  <a:pt x="1602" y="2616"/>
                  <a:pt x="2151" y="2299"/>
                </a:cubicBezTo>
                <a:cubicBezTo>
                  <a:pt x="2700" y="1982"/>
                  <a:pt x="3148" y="862"/>
                  <a:pt x="2696" y="187"/>
                </a:cubicBezTo>
                <a:cubicBezTo>
                  <a:pt x="2661" y="134"/>
                  <a:pt x="2584" y="67"/>
                  <a:pt x="2554" y="6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chemeClr val="accent3">
                      <a:alpha val="40000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20CD3084-9568-086B-2CAA-65DD9D31F528}"/>
              </a:ext>
            </a:extLst>
          </p:cNvPr>
          <p:cNvSpPr txBox="1"/>
          <p:nvPr/>
        </p:nvSpPr>
        <p:spPr>
          <a:xfrm>
            <a:off x="5183917" y="2122490"/>
            <a:ext cx="301625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600" spc="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FB843265-0C97-3DC9-BA42-AED731F5C885}"/>
              </a:ext>
            </a:extLst>
          </p:cNvPr>
          <p:cNvSpPr/>
          <p:nvPr/>
        </p:nvSpPr>
        <p:spPr bwMode="auto">
          <a:xfrm>
            <a:off x="6100222" y="1894525"/>
            <a:ext cx="1176655" cy="1001395"/>
          </a:xfrm>
          <a:custGeom>
            <a:avLst/>
            <a:gdLst>
              <a:gd name="T0" fmla="*/ 3091 w 3103"/>
              <a:gd name="T1" fmla="*/ 1544 h 2630"/>
              <a:gd name="T2" fmla="*/ 2051 w 3103"/>
              <a:gd name="T3" fmla="*/ 421 h 2630"/>
              <a:gd name="T4" fmla="*/ 550 w 3103"/>
              <a:gd name="T5" fmla="*/ 77 h 2630"/>
              <a:gd name="T6" fmla="*/ 406 w 3103"/>
              <a:gd name="T7" fmla="*/ 212 h 2630"/>
              <a:gd name="T8" fmla="*/ 953 w 3103"/>
              <a:gd name="T9" fmla="*/ 2312 h 2630"/>
              <a:gd name="T10" fmla="*/ 3055 w 3103"/>
              <a:gd name="T11" fmla="*/ 1729 h 2630"/>
              <a:gd name="T12" fmla="*/ 3091 w 3103"/>
              <a:gd name="T13" fmla="*/ 1544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3" h="2630">
                <a:moveTo>
                  <a:pt x="3091" y="1544"/>
                </a:moveTo>
                <a:cubicBezTo>
                  <a:pt x="2930" y="1139"/>
                  <a:pt x="2667" y="777"/>
                  <a:pt x="2051" y="421"/>
                </a:cubicBezTo>
                <a:cubicBezTo>
                  <a:pt x="1434" y="65"/>
                  <a:pt x="980" y="0"/>
                  <a:pt x="550" y="77"/>
                </a:cubicBezTo>
                <a:cubicBezTo>
                  <a:pt x="512" y="83"/>
                  <a:pt x="434" y="163"/>
                  <a:pt x="406" y="212"/>
                </a:cubicBezTo>
                <a:cubicBezTo>
                  <a:pt x="0" y="915"/>
                  <a:pt x="404" y="1995"/>
                  <a:pt x="953" y="2312"/>
                </a:cubicBezTo>
                <a:cubicBezTo>
                  <a:pt x="1502" y="2630"/>
                  <a:pt x="2696" y="2457"/>
                  <a:pt x="3055" y="1729"/>
                </a:cubicBezTo>
                <a:cubicBezTo>
                  <a:pt x="3083" y="1672"/>
                  <a:pt x="3103" y="1572"/>
                  <a:pt x="3091" y="154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chemeClr val="accent3">
                      <a:alpha val="40000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E433FCC6-E3FA-CE72-C6F5-A6AD9C308F6D}"/>
              </a:ext>
            </a:extLst>
          </p:cNvPr>
          <p:cNvSpPr txBox="1"/>
          <p:nvPr/>
        </p:nvSpPr>
        <p:spPr>
          <a:xfrm>
            <a:off x="6537737" y="2118045"/>
            <a:ext cx="301625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600" spc="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8EAAE10A-690C-B43E-44E2-4330E34D4596}"/>
              </a:ext>
            </a:extLst>
          </p:cNvPr>
          <p:cNvSpPr/>
          <p:nvPr/>
        </p:nvSpPr>
        <p:spPr bwMode="auto">
          <a:xfrm>
            <a:off x="6906672" y="2958785"/>
            <a:ext cx="828675" cy="1181100"/>
          </a:xfrm>
          <a:custGeom>
            <a:avLst/>
            <a:gdLst>
              <a:gd name="T0" fmla="*/ 1734 w 2186"/>
              <a:gd name="T1" fmla="*/ 114 h 3106"/>
              <a:gd name="T2" fmla="*/ 2186 w 2186"/>
              <a:gd name="T3" fmla="*/ 1577 h 3106"/>
              <a:gd name="T4" fmla="*/ 1734 w 2186"/>
              <a:gd name="T5" fmla="*/ 3048 h 3106"/>
              <a:gd name="T6" fmla="*/ 1545 w 2186"/>
              <a:gd name="T7" fmla="*/ 3106 h 3106"/>
              <a:gd name="T8" fmla="*/ 0 w 2186"/>
              <a:gd name="T9" fmla="*/ 1581 h 3106"/>
              <a:gd name="T10" fmla="*/ 1556 w 2186"/>
              <a:gd name="T11" fmla="*/ 53 h 3106"/>
              <a:gd name="T12" fmla="*/ 1734 w 2186"/>
              <a:gd name="T13" fmla="*/ 114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6" h="3106">
                <a:moveTo>
                  <a:pt x="1734" y="114"/>
                </a:moveTo>
                <a:cubicBezTo>
                  <a:pt x="2004" y="456"/>
                  <a:pt x="2186" y="865"/>
                  <a:pt x="2186" y="1577"/>
                </a:cubicBezTo>
                <a:cubicBezTo>
                  <a:pt x="2186" y="2288"/>
                  <a:pt x="2016" y="2715"/>
                  <a:pt x="1734" y="3048"/>
                </a:cubicBezTo>
                <a:cubicBezTo>
                  <a:pt x="1709" y="3078"/>
                  <a:pt x="1602" y="3106"/>
                  <a:pt x="1545" y="3106"/>
                </a:cubicBezTo>
                <a:cubicBezTo>
                  <a:pt x="733" y="3106"/>
                  <a:pt x="0" y="2215"/>
                  <a:pt x="0" y="1581"/>
                </a:cubicBezTo>
                <a:cubicBezTo>
                  <a:pt x="0" y="947"/>
                  <a:pt x="746" y="0"/>
                  <a:pt x="1556" y="53"/>
                </a:cubicBezTo>
                <a:cubicBezTo>
                  <a:pt x="1619" y="57"/>
                  <a:pt x="1715" y="90"/>
                  <a:pt x="1734" y="1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chemeClr val="accent3">
                      <a:alpha val="40000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TextBox 20">
            <a:extLst>
              <a:ext uri="{FF2B5EF4-FFF2-40B4-BE49-F238E27FC236}">
                <a16:creationId xmlns:a16="http://schemas.microsoft.com/office/drawing/2014/main" id="{B42139DD-9866-28F0-A2BC-01E98FB83D94}"/>
              </a:ext>
            </a:extLst>
          </p:cNvPr>
          <p:cNvSpPr txBox="1"/>
          <p:nvPr/>
        </p:nvSpPr>
        <p:spPr>
          <a:xfrm>
            <a:off x="7282592" y="3272475"/>
            <a:ext cx="301625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spc="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600" spc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6142CE91-B840-31F7-9A79-FE7328725DE2}"/>
              </a:ext>
            </a:extLst>
          </p:cNvPr>
          <p:cNvSpPr/>
          <p:nvPr/>
        </p:nvSpPr>
        <p:spPr bwMode="auto">
          <a:xfrm>
            <a:off x="6100222" y="4229420"/>
            <a:ext cx="1176655" cy="998855"/>
          </a:xfrm>
          <a:custGeom>
            <a:avLst/>
            <a:gdLst>
              <a:gd name="T0" fmla="*/ 3091 w 3103"/>
              <a:gd name="T1" fmla="*/ 1086 h 2629"/>
              <a:gd name="T2" fmla="*/ 2051 w 3103"/>
              <a:gd name="T3" fmla="*/ 2208 h 2629"/>
              <a:gd name="T4" fmla="*/ 550 w 3103"/>
              <a:gd name="T5" fmla="*/ 2553 h 2629"/>
              <a:gd name="T6" fmla="*/ 406 w 3103"/>
              <a:gd name="T7" fmla="*/ 2417 h 2629"/>
              <a:gd name="T8" fmla="*/ 953 w 3103"/>
              <a:gd name="T9" fmla="*/ 317 h 2629"/>
              <a:gd name="T10" fmla="*/ 3055 w 3103"/>
              <a:gd name="T11" fmla="*/ 900 h 2629"/>
              <a:gd name="T12" fmla="*/ 3091 w 3103"/>
              <a:gd name="T13" fmla="*/ 1086 h 2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3" h="2629">
                <a:moveTo>
                  <a:pt x="3091" y="1086"/>
                </a:moveTo>
                <a:cubicBezTo>
                  <a:pt x="2930" y="1490"/>
                  <a:pt x="2667" y="1853"/>
                  <a:pt x="2051" y="2208"/>
                </a:cubicBezTo>
                <a:cubicBezTo>
                  <a:pt x="1434" y="2564"/>
                  <a:pt x="980" y="2629"/>
                  <a:pt x="550" y="2553"/>
                </a:cubicBezTo>
                <a:cubicBezTo>
                  <a:pt x="512" y="2546"/>
                  <a:pt x="434" y="2467"/>
                  <a:pt x="406" y="2417"/>
                </a:cubicBezTo>
                <a:cubicBezTo>
                  <a:pt x="0" y="1714"/>
                  <a:pt x="404" y="634"/>
                  <a:pt x="953" y="317"/>
                </a:cubicBezTo>
                <a:cubicBezTo>
                  <a:pt x="1502" y="0"/>
                  <a:pt x="2696" y="172"/>
                  <a:pt x="3055" y="900"/>
                </a:cubicBezTo>
                <a:cubicBezTo>
                  <a:pt x="3083" y="957"/>
                  <a:pt x="3103" y="1057"/>
                  <a:pt x="3091" y="10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chemeClr val="accent3">
                      <a:alpha val="40000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D8FBD813-2568-8AA5-494E-592F8B9D1AB4}"/>
              </a:ext>
            </a:extLst>
          </p:cNvPr>
          <p:cNvSpPr txBox="1"/>
          <p:nvPr/>
        </p:nvSpPr>
        <p:spPr>
          <a:xfrm>
            <a:off x="6549167" y="4447225"/>
            <a:ext cx="301625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3600" spc="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8076BF6E-DAAB-25DB-4094-B813DF5BCB22}"/>
              </a:ext>
            </a:extLst>
          </p:cNvPr>
          <p:cNvSpPr/>
          <p:nvPr/>
        </p:nvSpPr>
        <p:spPr bwMode="auto">
          <a:xfrm>
            <a:off x="4737512" y="4226880"/>
            <a:ext cx="1194435" cy="994410"/>
          </a:xfrm>
          <a:custGeom>
            <a:avLst/>
            <a:gdLst>
              <a:gd name="T0" fmla="*/ 2554 w 3148"/>
              <a:gd name="T1" fmla="*/ 2553 h 2615"/>
              <a:gd name="T2" fmla="*/ 1061 w 3148"/>
              <a:gd name="T3" fmla="*/ 2213 h 2615"/>
              <a:gd name="T4" fmla="*/ 13 w 3148"/>
              <a:gd name="T5" fmla="*/ 1086 h 2615"/>
              <a:gd name="T6" fmla="*/ 58 w 3148"/>
              <a:gd name="T7" fmla="*/ 893 h 2615"/>
              <a:gd name="T8" fmla="*/ 2151 w 3148"/>
              <a:gd name="T9" fmla="*/ 317 h 2615"/>
              <a:gd name="T10" fmla="*/ 2696 w 3148"/>
              <a:gd name="T11" fmla="*/ 2429 h 2615"/>
              <a:gd name="T12" fmla="*/ 2554 w 3148"/>
              <a:gd name="T13" fmla="*/ 2553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8" h="2615">
                <a:moveTo>
                  <a:pt x="2554" y="2553"/>
                </a:moveTo>
                <a:cubicBezTo>
                  <a:pt x="2123" y="2615"/>
                  <a:pt x="1678" y="2569"/>
                  <a:pt x="1061" y="2213"/>
                </a:cubicBezTo>
                <a:cubicBezTo>
                  <a:pt x="445" y="1857"/>
                  <a:pt x="161" y="1496"/>
                  <a:pt x="13" y="1086"/>
                </a:cubicBezTo>
                <a:cubicBezTo>
                  <a:pt x="0" y="1049"/>
                  <a:pt x="30" y="942"/>
                  <a:pt x="58" y="893"/>
                </a:cubicBezTo>
                <a:cubicBezTo>
                  <a:pt x="464" y="190"/>
                  <a:pt x="1602" y="0"/>
                  <a:pt x="2151" y="317"/>
                </a:cubicBezTo>
                <a:cubicBezTo>
                  <a:pt x="2700" y="634"/>
                  <a:pt x="3148" y="1754"/>
                  <a:pt x="2696" y="2429"/>
                </a:cubicBezTo>
                <a:cubicBezTo>
                  <a:pt x="2661" y="2481"/>
                  <a:pt x="2584" y="2548"/>
                  <a:pt x="2554" y="25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chemeClr val="accent3">
                      <a:alpha val="40000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CC16766E-A582-B801-6E7C-50103602FE55}"/>
              </a:ext>
            </a:extLst>
          </p:cNvPr>
          <p:cNvSpPr txBox="1"/>
          <p:nvPr/>
        </p:nvSpPr>
        <p:spPr>
          <a:xfrm>
            <a:off x="5191537" y="4447225"/>
            <a:ext cx="301625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3600" spc="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7C4FF7C5-818B-8F69-1EB4-2C185F931E7D}"/>
              </a:ext>
            </a:extLst>
          </p:cNvPr>
          <p:cNvSpPr/>
          <p:nvPr/>
        </p:nvSpPr>
        <p:spPr bwMode="auto">
          <a:xfrm>
            <a:off x="4279677" y="2958785"/>
            <a:ext cx="828675" cy="1181100"/>
          </a:xfrm>
          <a:custGeom>
            <a:avLst/>
            <a:gdLst>
              <a:gd name="T0" fmla="*/ 452 w 2187"/>
              <a:gd name="T1" fmla="*/ 114 h 3106"/>
              <a:gd name="T2" fmla="*/ 0 w 2187"/>
              <a:gd name="T3" fmla="*/ 1577 h 3106"/>
              <a:gd name="T4" fmla="*/ 452 w 2187"/>
              <a:gd name="T5" fmla="*/ 3048 h 3106"/>
              <a:gd name="T6" fmla="*/ 642 w 2187"/>
              <a:gd name="T7" fmla="*/ 3106 h 3106"/>
              <a:gd name="T8" fmla="*/ 2187 w 2187"/>
              <a:gd name="T9" fmla="*/ 1581 h 3106"/>
              <a:gd name="T10" fmla="*/ 631 w 2187"/>
              <a:gd name="T11" fmla="*/ 53 h 3106"/>
              <a:gd name="T12" fmla="*/ 452 w 2187"/>
              <a:gd name="T13" fmla="*/ 114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7" h="3106">
                <a:moveTo>
                  <a:pt x="452" y="114"/>
                </a:moveTo>
                <a:cubicBezTo>
                  <a:pt x="183" y="456"/>
                  <a:pt x="0" y="865"/>
                  <a:pt x="0" y="1577"/>
                </a:cubicBezTo>
                <a:cubicBezTo>
                  <a:pt x="0" y="2288"/>
                  <a:pt x="171" y="2715"/>
                  <a:pt x="452" y="3048"/>
                </a:cubicBezTo>
                <a:cubicBezTo>
                  <a:pt x="477" y="3078"/>
                  <a:pt x="584" y="3106"/>
                  <a:pt x="642" y="3106"/>
                </a:cubicBezTo>
                <a:cubicBezTo>
                  <a:pt x="1454" y="3106"/>
                  <a:pt x="2187" y="2215"/>
                  <a:pt x="2187" y="1581"/>
                </a:cubicBezTo>
                <a:cubicBezTo>
                  <a:pt x="2187" y="947"/>
                  <a:pt x="1441" y="0"/>
                  <a:pt x="631" y="53"/>
                </a:cubicBezTo>
                <a:cubicBezTo>
                  <a:pt x="568" y="57"/>
                  <a:pt x="471" y="90"/>
                  <a:pt x="452" y="11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chemeClr val="accent3">
                      <a:alpha val="40000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4C22279A-C81C-4C81-B3F3-B5CF1F72EDE8}"/>
              </a:ext>
            </a:extLst>
          </p:cNvPr>
          <p:cNvSpPr txBox="1"/>
          <p:nvPr/>
        </p:nvSpPr>
        <p:spPr>
          <a:xfrm>
            <a:off x="4543202" y="3272475"/>
            <a:ext cx="301625" cy="553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spc="4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600" spc="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88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087C1-65A6-9912-D378-7929BFA3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4784C12F-C5F5-E10C-D462-CA59FB81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/>
              <a:t>大模型中间件</a:t>
            </a:r>
            <a:r>
              <a:rPr lang="en-US" altLang="zh-CN" sz="2400" b="1" dirty="0" err="1"/>
              <a:t>TongLMM</a:t>
            </a:r>
            <a:r>
              <a:rPr lang="zh-CN" altLang="en-US" sz="2400" b="1" dirty="0"/>
              <a:t>功能展示</a:t>
            </a:r>
            <a:r>
              <a:rPr lang="en-US" altLang="zh-CN" sz="2400" b="1" dirty="0"/>
              <a:t>(1)</a:t>
            </a:r>
            <a:endParaRPr lang="zh-CN" altLang="en-US" sz="2400" b="1" dirty="0"/>
          </a:p>
        </p:txBody>
      </p:sp>
      <p:sp>
        <p:nvSpPr>
          <p:cNvPr id="3" name="矩形 10">
            <a:extLst>
              <a:ext uri="{FF2B5EF4-FFF2-40B4-BE49-F238E27FC236}">
                <a16:creationId xmlns:a16="http://schemas.microsoft.com/office/drawing/2014/main" id="{0A828A8D-8857-06E6-4EF4-60792C6AC0A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14361" y="4250891"/>
            <a:ext cx="3707074" cy="234050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89DDCF1C-E1F6-46A2-7A75-32312E4327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14361" y="3893614"/>
            <a:ext cx="1304901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配置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工作流</a:t>
            </a: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18069DFE-AC2B-14D7-B249-0DBD2C1F56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63556" y="4247622"/>
            <a:ext cx="3576897" cy="234050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F772BBE8-62A0-AF53-C2ED-5C2DA00F13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1500" y="4247622"/>
            <a:ext cx="3707074" cy="234050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9" name="矩形 10">
            <a:extLst>
              <a:ext uri="{FF2B5EF4-FFF2-40B4-BE49-F238E27FC236}">
                <a16:creationId xmlns:a16="http://schemas.microsoft.com/office/drawing/2014/main" id="{F114267E-7855-A460-A0E4-0BF37079249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63763" y="1093470"/>
            <a:ext cx="5029101" cy="262594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E3D6DB27-A8AC-C0BF-5B4F-0238D471294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39004" y="885701"/>
            <a:ext cx="5773086" cy="296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多数据源支持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：训练源支持消息、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、文档等多种数据源，可以直接对接企业数据库、消息流、知识库网站等作为数据训练源，具备去除杂音、语义增强和感知数据实时变化能力。</a:t>
            </a:r>
            <a:endParaRPr lang="en-US" altLang="zh-CN" sz="1400" dirty="0">
              <a:solidFill>
                <a:srgbClr val="12172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RAG</a:t>
            </a: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：融合知识库、内存、缓存、大模型、提示词，构建检索增强服务。</a:t>
            </a:r>
            <a:endParaRPr lang="en-US" altLang="zh-CN" sz="1400" dirty="0">
              <a:solidFill>
                <a:srgbClr val="12172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配置智能体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：融合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RAG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插件、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Agent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服务、大模型、提示词等，流程化构建智能体。</a:t>
            </a:r>
          </a:p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</a:rPr>
              <a:t>应用集成管理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界面集成、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 API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SDK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三方应用集成，使企业采用用配置方式使用大模型能力。</a:t>
            </a:r>
            <a:endParaRPr lang="zh-CN" altLang="en-US" sz="1400" dirty="0">
              <a:solidFill>
                <a:srgbClr val="12172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FECDACF3-56AC-0D3A-AEE4-6FE21069D9E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458724" y="725585"/>
            <a:ext cx="1116965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多数据源</a:t>
            </a: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FEA30922-9967-E083-637A-AE23C3564AD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71500" y="3890345"/>
            <a:ext cx="1116965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配置智能体</a:t>
            </a: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5DCF6761-45D5-DABF-141F-5E6881ADE8E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57222" y="3886755"/>
            <a:ext cx="1491734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配置式应用集成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4DBB21-6422-8AAF-5BB0-C563AAC2CA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4361" y="4262705"/>
            <a:ext cx="3619989" cy="23155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5909A7-94AC-4535-C840-63A8D67D5B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5595" y="4316010"/>
            <a:ext cx="3483017" cy="22622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3C9BB87-7F52-490D-43BF-7E6D4A0F3E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6510" y="1182459"/>
            <a:ext cx="4789322" cy="2536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44E26A-4CB4-A0E6-EF2C-CBB098042A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3388" y="4272615"/>
            <a:ext cx="3623888" cy="22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0DD08-2401-7C9D-BBC7-F771D8F26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90026028-B03F-53CE-433E-3482A21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335653"/>
            <a:ext cx="8883624" cy="424732"/>
          </a:xfrm>
        </p:spPr>
        <p:txBody>
          <a:bodyPr/>
          <a:lstStyle/>
          <a:p>
            <a:r>
              <a:rPr lang="zh-CN" altLang="en-US" sz="2400" b="1" dirty="0"/>
              <a:t>大模型中间件</a:t>
            </a:r>
            <a:r>
              <a:rPr lang="en-US" altLang="zh-CN" sz="2400" b="1" dirty="0" err="1"/>
              <a:t>TongLMM</a:t>
            </a:r>
            <a:r>
              <a:rPr lang="zh-CN" altLang="en-US" sz="2400" b="1" dirty="0"/>
              <a:t>功能展示</a:t>
            </a:r>
            <a:r>
              <a:rPr lang="en-US" altLang="zh-CN" sz="2400" b="1" dirty="0"/>
              <a:t>(2)</a:t>
            </a:r>
            <a:endParaRPr lang="zh-CN" altLang="en-US" sz="2400" b="1" dirty="0"/>
          </a:p>
        </p:txBody>
      </p:sp>
      <p:sp>
        <p:nvSpPr>
          <p:cNvPr id="2" name="矩形 10">
            <a:extLst>
              <a:ext uri="{FF2B5EF4-FFF2-40B4-BE49-F238E27FC236}">
                <a16:creationId xmlns:a16="http://schemas.microsoft.com/office/drawing/2014/main" id="{318A8B0A-3AF4-BC00-FA81-95C3F7F4205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5627" y="4215179"/>
            <a:ext cx="3837647" cy="245833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4" name="矩形 10">
            <a:extLst>
              <a:ext uri="{FF2B5EF4-FFF2-40B4-BE49-F238E27FC236}">
                <a16:creationId xmlns:a16="http://schemas.microsoft.com/office/drawing/2014/main" id="{09687C97-0D98-BC53-A4B6-0BC7CDB9C8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69370" y="4215178"/>
            <a:ext cx="4044631" cy="245833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50C67C49-3AEF-3E39-A99A-5D27D56A83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70097" y="4215178"/>
            <a:ext cx="3749283" cy="242395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18" name="矩形 10">
            <a:extLst>
              <a:ext uri="{FF2B5EF4-FFF2-40B4-BE49-F238E27FC236}">
                <a16:creationId xmlns:a16="http://schemas.microsoft.com/office/drawing/2014/main" id="{AE9FF94D-3A61-1D21-6E4E-0FA0897932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20534" y="1111417"/>
            <a:ext cx="5298845" cy="23485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762000" dist="3810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>
              <a:cs typeface="+mn-ea"/>
              <a:sym typeface="+mn-lt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A179F3E5-3A8C-1F8D-AB15-E739804DBF6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1995" y="1122512"/>
            <a:ext cx="6049865" cy="2639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应用对接服务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：平台自带大模型对话界面，并支持安全</a:t>
            </a:r>
            <a:r>
              <a:rPr lang="en-US" altLang="zh-CN" sz="1400" dirty="0" err="1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OpenAPI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方式对接到企业应用。</a:t>
            </a:r>
            <a:endParaRPr lang="en-US" altLang="zh-CN" sz="1400" dirty="0">
              <a:solidFill>
                <a:srgbClr val="12172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多模型支持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：平台支持文心一言、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OpenAI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等多大模型对接能力。</a:t>
            </a:r>
          </a:p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</a:rPr>
              <a:t>向量知识库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平台支持文件、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QA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问答数据、外部连接器等方式实时加入数据，训练生成企业向量知识库，平台优化向量计算过程算法，知识分块合理，数据检索精准。</a:t>
            </a:r>
            <a:endParaRPr lang="en-US" altLang="zh-CN" sz="1400" dirty="0">
              <a:solidFill>
                <a:srgbClr val="12172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defTabSz="821055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提示词能力</a:t>
            </a:r>
            <a:r>
              <a:rPr lang="zh-CN" altLang="en-US" sz="1400" dirty="0">
                <a:solidFill>
                  <a:srgbClr val="1217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：内置常用提示词模板，同时支持提示词元数据、提示词模板定义功能，使用户随意根据业务构建提示词工程。。</a:t>
            </a:r>
            <a:endParaRPr lang="zh-CN" altLang="en-US" sz="1400" dirty="0">
              <a:solidFill>
                <a:srgbClr val="12172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3">
            <a:extLst>
              <a:ext uri="{FF2B5EF4-FFF2-40B4-BE49-F238E27FC236}">
                <a16:creationId xmlns:a16="http://schemas.microsoft.com/office/drawing/2014/main" id="{7FE7477A-E80B-7BFB-EB3B-6B38543A61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69157" y="3847317"/>
            <a:ext cx="1116965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多模型支持</a:t>
            </a:r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id="{6789D34B-1502-56A8-9D8D-5C5EAD2517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70097" y="3847825"/>
            <a:ext cx="1730581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提示词能力</a:t>
            </a:r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id="{BDF6D11E-46D2-35FC-694D-648D6D695E6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274226" y="3857771"/>
            <a:ext cx="1297916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向量知识库</a:t>
            </a:r>
          </a:p>
        </p:txBody>
      </p:sp>
      <p:sp>
        <p:nvSpPr>
          <p:cNvPr id="23" name="矩形 13">
            <a:extLst>
              <a:ext uri="{FF2B5EF4-FFF2-40B4-BE49-F238E27FC236}">
                <a16:creationId xmlns:a16="http://schemas.microsoft.com/office/drawing/2014/main" id="{75297770-9D1F-6930-E722-ACF16BA77DA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820535" y="700465"/>
            <a:ext cx="1446936" cy="340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应用对接服务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7496425-AB57-B957-2467-448DF209DE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6853" y="1217196"/>
            <a:ext cx="5112360" cy="21319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FC4CA1E-DA16-F881-D7E5-C4693654E3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058" y="4347410"/>
            <a:ext cx="3672784" cy="21418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1C6A807-C75D-310E-626E-745444B80B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2970" y="4283876"/>
            <a:ext cx="4001032" cy="21976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1446CC9-166B-3863-1EAF-B88B5F21DD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5179" y="4321167"/>
            <a:ext cx="3699117" cy="21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40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cf2ba4b-3d32-4533-915b-e0764f1549a9"/>
  <p:tag name="COMMONDATA" val="eyJoZGlkIjoiNWI5NWI2YzRlMWYxNTBmNjE4NGExMzY4YzJkOThiOG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985_5*l_h_i*1_2_2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985_5*l_h_f*1_2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UNIT_VALUE" val="45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8985_5*l_h_i*1_3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8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8985_5*l_h_i*1_3_3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18985_5*l_h_i*1_3_4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8985_5*l_h_i*1_3_2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985_5*l_h_f*1_3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UNIT_VALUE" val="45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8985_5*l_h_i*1_4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8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18985_5*l_h_i*1_4_3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18985_5*l_h_i*1_4_4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8985_5*l_h_i*1_1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8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8985_5*l_h_i*1_4_2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985_5*l_h_f*1_4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UNIT_VALUE" val="45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017_3*l_h_a*1_1_1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VALUE" val="25"/>
  <p:tag name="KSO_WM_UNIT_PRESET_TEXT" val="单击添加标题"/>
  <p:tag name="KSO_WM_UNIT_TEXT_FILL_FORE_SCHEMECOLOR_INDEX" val="5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017_3*l_h_i*1_1_2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FILL_FORE_SCHEMECOLOR_INDEX" val="5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017_3*l_h_i*1_1_1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017_3*l_h_i*1_2_3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FILL_FORE_SCHEMECOLOR_INDEX" val="6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1017_3*l_h_i*1_2_2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017_3*l_h_a*1_2_1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PRESET_TEXT" val="单击添加标题"/>
  <p:tag name="KSO_WM_UNIT_TEXT_FILL_FORE_SCHEMECOLOR_INDEX" val="6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017_3*l_h_i*1_3_3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FILL_FORE_SCHEMECOLOR_INDEX" val="7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31017_3*l_h_i*1_3_2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8985_5*l_h_i*1_1_3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017_3*l_h_a*1_3_1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PRESET_TEXT" val="单击添加标题"/>
  <p:tag name="KSO_WM_UNIT_TEXT_FILL_FORE_SCHEMECOLOR_INDEX" val="7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017_3*l_h_i*1_4_3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FILL_FORE_SCHEMECOLOR_INDEX" val="8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31017_3*l_h_i*1_4_2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017_3*l_h_a*1_4_1"/>
  <p:tag name="KSO_WM_TEMPLATE_CATEGORY" val="diagram"/>
  <p:tag name="KSO_WM_TEMPLATE_INDEX" val="20231017"/>
  <p:tag name="KSO_WM_UNIT_LAYERLEVEL" val="1_1_1"/>
  <p:tag name="KSO_WM_TAG_VERSION" val="3.0"/>
  <p:tag name="KSO_WM_BEAUTIFY_FLAG" val="#wm#"/>
  <p:tag name="KSO_WM_UNIT_PRESET_TEXT" val="单击添加标题"/>
  <p:tag name="KSO_WM_UNIT_TEXT_FILL_FORE_SCHEMECOLOR_INDEX" val="8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99.09999999999997,&quot;width&quot;:5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4*61"/>
  <p:tag name="TABLE_ENDDRAG_RECT" val="499*387*394*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15*61"/>
  <p:tag name="TABLE_ENDDRAG_RECT" val="82*386*415*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4*60"/>
  <p:tag name="TABLE_ENDDRAG_RECT" val="499*388*394*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15*61"/>
  <p:tag name="TABLE_ENDDRAG_RECT" val="82*386*415*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8985_5*l_h_i*1_1_4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4*60"/>
  <p:tag name="TABLE_ENDDRAG_RECT" val="499*388*394*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15*61"/>
  <p:tag name="TABLE_ENDDRAG_RECT" val="82*386*415*6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985_5*l_h_i*1_1_2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985_5*l_h_f*1_1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UNIT_VALUE" val="45"/>
  <p:tag name="KSO_WM_CHIP_GROUPID" val="60a793352952b09bdbdcea72"/>
  <p:tag name="KSO_WM_CHIP_XID" val="60a793352952b09bdbdcea73"/>
  <p:tag name="KSO_WM_ASSEMBLE_CHIP_INDEX" val="f9f6f8230ee649e7842a7967dafa9d70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8985_5*l_h_i*1_2_1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8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8985_5*l_h_i*1_2_3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8985_5*l_h_i*1_2_4"/>
  <p:tag name="KSO_WM_TEMPLATE_CATEGORY" val="diagram"/>
  <p:tag name="KSO_WM_TEMPLATE_INDEX" val="20218985"/>
  <p:tag name="KSO_WM_UNIT_LAYERLEVEL" val="1_1_1"/>
  <p:tag name="KSO_WM_TAG_VERSION" val="1.0"/>
  <p:tag name="KSO_WM_BEAUTIFY_FLAG" val="#wm#"/>
  <p:tag name="KSO_WM_CHIP_GROUPID" val="60a793352952b09bdbdcea72"/>
  <p:tag name="KSO_WM_CHIP_XID" val="60a793352952b09bdbdcea73"/>
  <p:tag name="KSO_WM_ASSEMBLE_CHIP_INDEX" val="f9f6f8230ee649e7842a7967dafa9d7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1896</Words>
  <Application>Microsoft Office PowerPoint</Application>
  <PresentationFormat>宽屏</PresentationFormat>
  <Paragraphs>333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.AppleSystemUIFont</vt:lpstr>
      <vt:lpstr>HarmonyOS Sans</vt:lpstr>
      <vt:lpstr>Heiti SC Medium</vt:lpstr>
      <vt:lpstr>OPPOSans B</vt:lpstr>
      <vt:lpstr>OPPOSans R</vt:lpstr>
      <vt:lpstr>等线</vt:lpstr>
      <vt:lpstr>楷体</vt:lpstr>
      <vt:lpstr>思源黑体 CN Normal</vt:lpstr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基于OpenEuler, 大模型中间件助力企业大模型应用快速落地</vt:lpstr>
      <vt:lpstr>目录</vt:lpstr>
      <vt:lpstr>大模型应用背景催生大模型中间件</vt:lpstr>
      <vt:lpstr>大模型中间件TongLMM基于openEuler助力企业AI+</vt:lpstr>
      <vt:lpstr>大模型中间件TongLMM核心流程</vt:lpstr>
      <vt:lpstr>大模型中间件TongLMM核心技术</vt:lpstr>
      <vt:lpstr>大模型中间件TongLMM核心功能</vt:lpstr>
      <vt:lpstr>大模型中间件TongLMM功能展示(1)</vt:lpstr>
      <vt:lpstr>大模型中间件TongLMM功能展示(2)</vt:lpstr>
      <vt:lpstr>大模型中间件TongLMM主要应用场景</vt:lpstr>
      <vt:lpstr>大模型中间件TongLMM主要部署形态</vt:lpstr>
      <vt:lpstr>大模型中间件TongLMM价值总结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西利 杨</cp:lastModifiedBy>
  <cp:revision>227</cp:revision>
  <dcterms:created xsi:type="dcterms:W3CDTF">2021-09-22T17:27:00Z</dcterms:created>
  <dcterms:modified xsi:type="dcterms:W3CDTF">2024-10-25T03:19:18Z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(2)xcCQNO5XYYV29gVZE9r/N02CSLkfj+aU42c7ZljiKwcKZg0cO9Bb6Akzl6+eVJDMkVtv8pvl
dRHjLRW4j4tQFHR/lJFSOtKTJVd76HpP5PC84vt12LqHUtG7xR7mGYw0ACZLAL4htyk8BqSG
iykJ+YpkbTGLQh2Voc4pr/DevQywavVBOwAtu/h905HHdizEdeDHwO2Bv8FcS4mT+a9ujImn
vzfI7MY8Hv6IUjb10T</vt:lpwstr>
  </property>
  <property fmtid="{D5CDD505-2E9C-101B-9397-08002B2CF9AE}" pid="3" name="_2015_ms_pID_7253431">
    <vt:lpwstr>HAElUk1Rd46u+lDfZ6PX8S6nHTlcshxna0yb5TuBqD+fIrQvka1Lgt
mJZKtiSah2pAByCQYdwPAu0Ig9Hy9gQjXgsUz16O7uQHfeljAQsEXC/jyKy2XQ3gViTYXtLf
9Vrsu/LJ2TGPq3T62zNtEkua+O2w+jeOVbmvkMhZa9xDkr1mMX+R6mGhEYkATJRJybJQF0EC
rWoVAK5KBQq3FeSZ</vt:lpwstr>
  </property>
  <property fmtid="{D5CDD505-2E9C-101B-9397-08002B2CF9AE}" pid="4" name="ICV">
    <vt:lpwstr>94E06124B3BB4A12B90FFE58EF121F82</vt:lpwstr>
  </property>
  <property fmtid="{D5CDD505-2E9C-101B-9397-08002B2CF9AE}" pid="5" name="KSOProductBuildVer">
    <vt:lpwstr>2052-11.1.0.12980</vt:lpwstr>
  </property>
</Properties>
</file>