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4"/>
  </p:notesMasterIdLst>
  <p:sldIdLst>
    <p:sldId id="256" r:id="rId5"/>
    <p:sldId id="260" r:id="rId6"/>
    <p:sldId id="277" r:id="rId7"/>
    <p:sldId id="268" r:id="rId8"/>
    <p:sldId id="276" r:id="rId9"/>
    <p:sldId id="264" r:id="rId10"/>
    <p:sldId id="262" r:id="rId11"/>
    <p:sldId id="274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Han" initials="X" lastIdx="1" clrIdx="0"/>
  <p:cmAuthor id="2" name="linx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25T12:20:59.139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25T12:20:59.13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 userDrawn="1"/>
        </p:nvSpPr>
        <p:spPr>
          <a:xfrm>
            <a:off x="7595280" y="6047280"/>
            <a:ext cx="34664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</a:rPr>
              <a:t>北京凝思软件股份有限公司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6" name="CustomShape 4"/>
          <p:cNvSpPr/>
          <p:nvPr userDrawn="1"/>
        </p:nvSpPr>
        <p:spPr>
          <a:xfrm>
            <a:off x="7630200" y="5793120"/>
            <a:ext cx="342828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 panose="020F0502020204030204"/>
                <a:ea typeface="思源黑体 CN Light" panose="020B0300000000000000" charset="-122"/>
              </a:rPr>
              <a:t>www.linx-info.com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6840" y="1668960"/>
            <a:ext cx="9718321" cy="17362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3200" b="1" i="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Line 5"/>
          <p:cNvSpPr/>
          <p:nvPr userDrawn="1"/>
        </p:nvSpPr>
        <p:spPr>
          <a:xfrm flipH="1">
            <a:off x="6008400" y="3394440"/>
            <a:ext cx="4946760" cy="7920"/>
          </a:xfrm>
          <a:prstGeom prst="line">
            <a:avLst/>
          </a:prstGeom>
          <a:ln w="2556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" name="CustomShape 3"/>
          <p:cNvSpPr/>
          <p:nvPr userDrawn="1"/>
        </p:nvSpPr>
        <p:spPr>
          <a:xfrm>
            <a:off x="6051240" y="3691080"/>
            <a:ext cx="500724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strike="noStrike" spc="-1" baseline="0" dirty="0" err="1">
                <a:solidFill>
                  <a:srgbClr val="2F5597"/>
                </a:solidFill>
                <a:latin typeface="Liberation Sans" panose="020B0604020202020204" pitchFamily="34" charset="0"/>
                <a:ea typeface="Noto Sans CJK SC" panose="020B0500000000000000" pitchFamily="34" charset="-122"/>
              </a:rPr>
              <a:t>国内</a:t>
            </a:r>
            <a:r>
              <a:rPr lang="zh-CN" altLang="en-US" sz="1600" b="0" strike="noStrike" spc="-1" baseline="0" dirty="0">
                <a:solidFill>
                  <a:srgbClr val="2F5597"/>
                </a:solidFill>
                <a:latin typeface="Liberation Sans" panose="020B0604020202020204" pitchFamily="34" charset="0"/>
                <a:ea typeface="Noto Sans CJK SC" panose="020B0500000000000000" pitchFamily="34" charset="-122"/>
              </a:rPr>
              <a:t>先进</a:t>
            </a:r>
            <a:r>
              <a:rPr lang="en-US" sz="1600" b="0" strike="noStrike" spc="-1" baseline="0" dirty="0" err="1">
                <a:solidFill>
                  <a:srgbClr val="2F5597"/>
                </a:solidFill>
                <a:latin typeface="Liberation Sans" panose="020B0604020202020204" pitchFamily="34" charset="0"/>
                <a:ea typeface="Noto Sans CJK SC" panose="020B0500000000000000" pitchFamily="34" charset="-122"/>
              </a:rPr>
              <a:t>的安全操作系统提供商</a:t>
            </a:r>
            <a:endParaRPr lang="en-US" sz="1600" b="0" strike="noStrike" spc="-1" baseline="0" dirty="0">
              <a:latin typeface="Liberation Sans" panose="020B0604020202020204" pitchFamily="34" charset="0"/>
              <a:ea typeface="Noto Sans CJK SC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  <p:sp>
        <p:nvSpPr>
          <p:cNvPr id="5" name="CustomShape 2"/>
          <p:cNvSpPr/>
          <p:nvPr userDrawn="1"/>
        </p:nvSpPr>
        <p:spPr>
          <a:xfrm>
            <a:off x="7595280" y="6047280"/>
            <a:ext cx="34664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F2F2F2"/>
                </a:solidFill>
                <a:latin typeface="黑体" panose="02010609060101010101" charset="-122"/>
                <a:ea typeface="黑体" panose="02010609060101010101" charset="-122"/>
              </a:rPr>
              <a:t>北京凝思软件股份有限公司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6" name="CustomShape 4"/>
          <p:cNvSpPr/>
          <p:nvPr userDrawn="1"/>
        </p:nvSpPr>
        <p:spPr>
          <a:xfrm>
            <a:off x="7630200" y="5793120"/>
            <a:ext cx="342828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 panose="020F0502020204030204"/>
                <a:ea typeface="思源黑体 CN Light" panose="020B0300000000000000" charset="-122"/>
              </a:rPr>
              <a:t>www.linx-info.com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7" name="CustomShape 1"/>
          <p:cNvSpPr/>
          <p:nvPr userDrawn="1"/>
        </p:nvSpPr>
        <p:spPr>
          <a:xfrm>
            <a:off x="4648226" y="2332444"/>
            <a:ext cx="2895547" cy="1608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8000" spc="-1" dirty="0">
                <a:solidFill>
                  <a:schemeClr val="accent5">
                    <a:lumMod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rPr>
              <a:t>谢谢</a:t>
            </a:r>
            <a:endParaRPr lang="en-US" sz="2000" b="0" strike="noStrike" spc="-1" dirty="0">
              <a:solidFill>
                <a:schemeClr val="accent5">
                  <a:lumMod val="50000"/>
                </a:schemeClr>
              </a:solidFill>
              <a:latin typeface="Liberation Sans" panose="020B0604020202020204" pitchFamily="34" charset="0"/>
              <a:ea typeface="Noto Sans CJK SC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D233-B83D-4636-89BE-624CB2B213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4E-6960-4A05-8948-BF9EF5099E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7286" y="365125"/>
            <a:ext cx="9606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B9B28D4E-6960-4A05-8948-BF9EF5099E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26ffddf3333ab5cab2342876180be2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14350" y="471340"/>
            <a:ext cx="1232937" cy="483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￮"/>
        <a:defRPr sz="2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iberation Sans" panose="020B0604020202020204" pitchFamily="34" charset="0"/>
        <a:buChar char="−"/>
        <a:defRPr sz="20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￭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7286" y="365125"/>
            <a:ext cx="9606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B9B28D4E-6960-4A05-8948-BF9EF5099E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26ffddf3333ab5cab2342876180be2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4350" y="471340"/>
            <a:ext cx="1232937" cy="483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￮"/>
        <a:defRPr sz="2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iberation Sans" panose="020B0604020202020204" pitchFamily="34" charset="0"/>
        <a:buChar char="−"/>
        <a:defRPr sz="20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￭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7286" y="365125"/>
            <a:ext cx="9606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27C1D233-B83D-4636-89BE-624CB2B213C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Noto Sans CJK SC" panose="020B0500000000000000" pitchFamily="34" charset="-122"/>
              </a:defRPr>
            </a:lvl1pPr>
          </a:lstStyle>
          <a:p>
            <a:fld id="{B9B28D4E-6960-4A05-8948-BF9EF5099EE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26ffddf3333ab5cab2342876180be2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4350" y="471340"/>
            <a:ext cx="1232937" cy="483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80604020202020204" pitchFamily="34" charset="0"/>
        <a:buChar char="•"/>
        <a:defRPr sz="2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￮"/>
        <a:defRPr sz="24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Liberation Sans" panose="020B0604020202020204" pitchFamily="34" charset="0"/>
        <a:buChar char="−"/>
        <a:defRPr sz="20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SC" panose="020B0500000000000000" pitchFamily="34" charset="-122"/>
        <a:buChar char="￭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800" kern="1200" baseline="0">
          <a:solidFill>
            <a:srgbClr val="2F5597"/>
          </a:solidFill>
          <a:latin typeface="Liberation Sans" panose="020B0604020202020204" pitchFamily="34" charset="0"/>
          <a:ea typeface="Noto Sans CJK SC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/>
          <a:p>
            <a:r>
              <a:rPr lang="zh-CN" altLang="en-US" dirty="0"/>
              <a:t>基于openEuler内核实现</a:t>
            </a:r>
            <a:r>
              <a:rPr lang="en-US" altLang="zh-CN" dirty="0"/>
              <a:t>PRIP</a:t>
            </a:r>
            <a:r>
              <a:rPr lang="zh-CN" altLang="en-US" dirty="0"/>
              <a:t>协议与应用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000" dirty="0"/>
              <a:t>段武杰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3200"/>
              <a:t>背景</a:t>
            </a:r>
            <a:endParaRPr 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595630" y="1549400"/>
            <a:ext cx="5688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/>
              <a:t>- 传统冗余通信解决方案诸如热备份切换机制，由于切换时间过长且代价较高，不能满足要求</a:t>
            </a:r>
            <a:endParaRPr lang="en-US" altLang="zh-CN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/>
              <a:t>- </a:t>
            </a:r>
            <a:r>
              <a:rPr lang="zh-CN" altLang="en-US"/>
              <a:t>PRP基于链路层实现，可以支持正常网络管理和VLAN等功能，能够支持一般的数据通信，但需要通过增加一套网络设备，比较适合单套设备、环形网络的情况，对于设备和网络已经进行冗余的环境，增加网络冗余会导致配置模式变成双设备四重网络，</a:t>
            </a:r>
            <a:r>
              <a:rPr lang="zh-CN" altLang="en-US" b="1"/>
              <a:t>结构复杂，成本很高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64" y="1843889"/>
            <a:ext cx="4987126" cy="3048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7599045" y="4892675"/>
            <a:ext cx="332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PRP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：需要专用设备，价格昂贵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sz="3200"/>
              <a:t>背景</a:t>
            </a:r>
            <a:endParaRPr 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595630" y="1549400"/>
            <a:ext cx="5257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/>
              <a:t>- </a:t>
            </a:r>
            <a:r>
              <a:rPr lang="zh-CN" altLang="en-US"/>
              <a:t>HSR直接将网络集成在网络设备上形成</a:t>
            </a:r>
            <a:r>
              <a:rPr lang="zh-CN" altLang="en-US" b="1"/>
              <a:t>环状</a:t>
            </a:r>
            <a:r>
              <a:rPr lang="zh-CN" altLang="en-US"/>
              <a:t>网，摒弃了网络交换机，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/>
              <a:t>- </a:t>
            </a:r>
            <a:r>
              <a:rPr lang="zh-CN" altLang="en-US"/>
              <a:t>不适用于主流的</a:t>
            </a:r>
            <a:r>
              <a:rPr lang="zh-CN" altLang="en-US" b="1"/>
              <a:t>星状网结构</a:t>
            </a:r>
            <a:r>
              <a:rPr lang="zh-CN" altLang="en-US"/>
              <a:t>，并且环网中的任意通信都会遍历整个环路，结构越大，网络负载越多，因此在设计时需要合理规划</a:t>
            </a:r>
            <a:r>
              <a:rPr lang="zh-CN" altLang="en-US" b="1"/>
              <a:t>环路规模</a:t>
            </a:r>
            <a:r>
              <a:rPr lang="zh-CN" altLang="en-US"/>
              <a:t>，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/>
              <a:t>- </a:t>
            </a:r>
            <a:r>
              <a:rPr lang="zh-CN" altLang="en-US"/>
              <a:t>存在设计和实施复杂、成本高的问题。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80604020202020204" pitchFamily="34" charset="0"/>
              <a:buChar char="•"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10" y="1302029"/>
            <a:ext cx="5267034" cy="231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7553960" y="4059555"/>
            <a:ext cx="3355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HSR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：环状网络结构 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+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sym typeface="+mn-ea"/>
              </a:rPr>
              <a:t>专用设备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7520" y="365125"/>
            <a:ext cx="9606280" cy="960755"/>
          </a:xfrm>
        </p:spPr>
        <p:txBody>
          <a:bodyPr/>
          <a:lstStyle/>
          <a:p>
            <a:pPr algn="l"/>
            <a:r>
              <a:rPr lang="en-US" altLang="zh-CN" sz="3200"/>
              <a:t>PRIP</a:t>
            </a:r>
            <a:r>
              <a:rPr lang="zh-CN" altLang="en-US" sz="3200"/>
              <a:t>协议原理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5035" y="911860"/>
            <a:ext cx="6027420" cy="299402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68985" y="4176422"/>
          <a:ext cx="7315200" cy="1085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/>
                <a:gridCol w="457200"/>
                <a:gridCol w="914400"/>
                <a:gridCol w="914400"/>
                <a:gridCol w="914400"/>
                <a:gridCol w="914400"/>
                <a:gridCol w="914400"/>
                <a:gridCol w="342900"/>
                <a:gridCol w="571500"/>
                <a:gridCol w="914400"/>
              </a:tblGrid>
              <a:tr h="180975">
                <a:tc gridSpan="2">
                  <a:txBody>
                    <a:bodyPr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75"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版本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头长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服务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总长度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标识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标记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分段偏移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</a:tr>
              <a:tr h="180975"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生存时间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协议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头部校验和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gridSpan="5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源地址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0975">
                <a:tc gridSpan="5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目的地址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类型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位置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 gridSpan="9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本半轮时间戳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序列号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80975">
                <a:tc gridSpan="2"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主从标识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4955" y="1513205"/>
            <a:ext cx="586232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基于IP协议扩展的并行冗余网络协议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纯软件实现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无需额外硬件</a:t>
            </a:r>
            <a:endParaRPr lang="en-US" altLang="zh-CN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在网络层进行修改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扩展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协议选项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本半轮时间戳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用于重复包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序列号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用于重复包检测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主从标识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主报文还是从报文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7520" y="365125"/>
            <a:ext cx="9606280" cy="960755"/>
          </a:xfrm>
        </p:spPr>
        <p:txBody>
          <a:bodyPr/>
          <a:lstStyle/>
          <a:p>
            <a:pPr algn="l"/>
            <a:r>
              <a:rPr lang="en-US" altLang="zh-CN" sz="3200"/>
              <a:t>PRIP HOOK</a:t>
            </a:r>
            <a:r>
              <a:rPr lang="zh-CN" altLang="en-US" sz="3200"/>
              <a:t>点</a:t>
            </a:r>
            <a:endParaRPr lang="zh-CN" altLang="en-US" sz="3200"/>
          </a:p>
        </p:txBody>
      </p:sp>
      <p:pic>
        <p:nvPicPr>
          <p:cNvPr id="8" name="图片 7" descr="ho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535" y="1069975"/>
            <a:ext cx="5344160" cy="4265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9615" y="1175385"/>
            <a:ext cx="49187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对内核网络协议栈进行改造</a:t>
            </a:r>
            <a:r>
              <a:rPr lang="en-US" altLang="zh-CN">
                <a:sym typeface="+mn-ea"/>
              </a:rPr>
              <a:t>,在数据包的发送路径的合适的点,</a:t>
            </a:r>
            <a:r>
              <a:rPr lang="zh-CN" altLang="en-US">
                <a:sym typeface="+mn-ea"/>
              </a:rPr>
              <a:t>增加构造新的钩子。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通过实现所构造的钩子来实现模块化。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/>
              <a:t>PRIP</a:t>
            </a:r>
            <a:r>
              <a:rPr lang="zh-CN" altLang="en-US" sz="3200"/>
              <a:t>发送流程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95630" y="1549400"/>
            <a:ext cx="521208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 fontAlgn="auto">
              <a:lnSpc>
                <a:spcPct val="150000"/>
              </a:lnSpc>
              <a:buNone/>
            </a:pPr>
            <a:r>
              <a:rPr lang="en-US"/>
              <a:t>- IP</a:t>
            </a:r>
            <a:r>
              <a:rPr lang="zh-CN" altLang="en-US"/>
              <a:t>协议头和</a:t>
            </a:r>
            <a:r>
              <a:rPr lang="en-US" altLang="zh-CN"/>
              <a:t>IP</a:t>
            </a:r>
            <a:r>
              <a:rPr lang="zh-CN" altLang="en-US"/>
              <a:t>选项的构建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None/>
            </a:pPr>
            <a:r>
              <a:rPr lang="en-US"/>
              <a:t>- </a:t>
            </a:r>
            <a:r>
              <a:t>I</a:t>
            </a:r>
            <a:r>
              <a:rPr lang="en-US"/>
              <a:t>P</a:t>
            </a:r>
            <a:r>
              <a:t>发送路由选路。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/>
              <a:t>- </a:t>
            </a:r>
            <a:r>
              <a:rPr lang="zh-CN" altLang="en-US"/>
              <a:t>构建主包</a:t>
            </a:r>
            <a:r>
              <a:rPr lang="en-US" altLang="zh-CN"/>
              <a:t>/</a:t>
            </a:r>
            <a:r>
              <a:rPr lang="zh-CN" altLang="en-US"/>
              <a:t>从包</a:t>
            </a:r>
            <a:endParaRPr lang="zh-CN" altLang="en-US"/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/>
              <a:t>- </a:t>
            </a:r>
            <a:r>
              <a:t>更新相关统计信息。</a:t>
            </a: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/>
              <a:t>- </a:t>
            </a:r>
            <a:r>
              <a:t>调用数据链路层入口函数将数据包向下层发送。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0595" y="285750"/>
            <a:ext cx="2085975" cy="6038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>
                <a:sym typeface="+mn-ea"/>
              </a:rPr>
              <a:t>PRIP</a:t>
            </a:r>
            <a:r>
              <a:rPr lang="zh-CN" altLang="en-US" sz="3200">
                <a:sym typeface="+mn-ea"/>
              </a:rPr>
              <a:t>接收流程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0" y="365125"/>
            <a:ext cx="2085975" cy="6038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845" y="1721485"/>
            <a:ext cx="65741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None/>
            </a:pPr>
            <a:r>
              <a:rPr lang="en-US">
                <a:sym typeface="+mn-ea"/>
              </a:rPr>
              <a:t>- </a:t>
            </a:r>
            <a:r>
              <a:rPr lang="zh-CN" altLang="en-US">
                <a:sym typeface="+mn-ea"/>
              </a:rPr>
              <a:t>对接收到的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报文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选项的解析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判断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报文的主从性质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主包和从包通过丢弃算法进行判断是丢弃还是接收</a:t>
            </a:r>
            <a:endParaRPr lang="zh-CN" altLang="en-US">
              <a:sym typeface="+mn-ea"/>
            </a:endParaRPr>
          </a:p>
          <a:p>
            <a:pPr indent="0" algn="l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进行后续的统计和告警处理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去重算法</a:t>
            </a:r>
            <a:endParaRPr lang="zh-CN" altLang="en-US" sz="320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42200" y="2425656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9598820" y="2287098"/>
            <a:ext cx="0" cy="50625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7441406" y="2112347"/>
            <a:ext cx="4318794" cy="779463"/>
            <a:chOff x="2304256" y="2454149"/>
            <a:chExt cx="4318794" cy="779463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2304256" y="2573862"/>
              <a:ext cx="0" cy="5681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623050" y="2573862"/>
              <a:ext cx="0" cy="56816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2304256" y="2628900"/>
              <a:ext cx="107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538788" y="2619375"/>
              <a:ext cx="1084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809603" y="2454149"/>
              <a:ext cx="1524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65536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8kB</a:t>
              </a:r>
              <a:r>
                <a:rPr lang="zh-CN" altLang="en-US" sz="1200" dirty="0"/>
                <a:t>）</a:t>
              </a:r>
              <a:endParaRPr lang="zh-CN" altLang="en-US" sz="1200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H="1">
              <a:off x="2304257" y="3090862"/>
              <a:ext cx="63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5986463" y="3100387"/>
              <a:ext cx="636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3825083" y="3090861"/>
              <a:ext cx="636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 flipH="1">
              <a:off x="4461670" y="3090861"/>
              <a:ext cx="63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3063876" y="2956613"/>
              <a:ext cx="63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32768</a:t>
              </a:r>
              <a:endParaRPr lang="zh-CN" altLang="en-US" sz="1200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220496" y="2956613"/>
              <a:ext cx="63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/>
                <a:t>32768</a:t>
              </a:r>
              <a:endParaRPr lang="zh-CN" altLang="en-US" sz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03947" y="2829947"/>
            <a:ext cx="1116021" cy="246222"/>
            <a:chOff x="1066797" y="2690737"/>
            <a:chExt cx="1116021" cy="246222"/>
          </a:xfrm>
        </p:grpSpPr>
        <p:sp>
          <p:nvSpPr>
            <p:cNvPr id="34" name="矩形 33"/>
            <p:cNvSpPr/>
            <p:nvPr/>
          </p:nvSpPr>
          <p:spPr>
            <a:xfrm>
              <a:off x="1066797" y="2690737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24807" y="2690737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6797" y="2690738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624806" y="2690738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0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12" name="表格 111"/>
          <p:cNvGraphicFramePr>
            <a:graphicFrameLocks noGrp="1"/>
          </p:cNvGraphicFramePr>
          <p:nvPr/>
        </p:nvGraphicFramePr>
        <p:xfrm>
          <a:off x="7439820" y="2863011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67F81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6203947" y="3263335"/>
            <a:ext cx="1116021" cy="246222"/>
            <a:chOff x="1066797" y="3124125"/>
            <a:chExt cx="1116021" cy="246222"/>
          </a:xfrm>
        </p:grpSpPr>
        <p:sp>
          <p:nvSpPr>
            <p:cNvPr id="163" name="矩形 162"/>
            <p:cNvSpPr/>
            <p:nvPr/>
          </p:nvSpPr>
          <p:spPr>
            <a:xfrm>
              <a:off x="1066797" y="31241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624807" y="31241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066797" y="31241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624806" y="31241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5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73" name="表格 172"/>
          <p:cNvGraphicFramePr>
            <a:graphicFrameLocks noGrp="1"/>
          </p:cNvGraphicFramePr>
          <p:nvPr/>
        </p:nvGraphicFramePr>
        <p:xfrm>
          <a:off x="7439820" y="3286747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67F81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203944" y="4078935"/>
            <a:ext cx="1116021" cy="246222"/>
            <a:chOff x="1066794" y="3558725"/>
            <a:chExt cx="1116021" cy="246222"/>
          </a:xfrm>
        </p:grpSpPr>
        <p:sp>
          <p:nvSpPr>
            <p:cNvPr id="174" name="矩形 173"/>
            <p:cNvSpPr/>
            <p:nvPr/>
          </p:nvSpPr>
          <p:spPr>
            <a:xfrm>
              <a:off x="106679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62480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066794" y="35587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2000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624803" y="35587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32768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78" name="表格 177"/>
          <p:cNvGraphicFramePr>
            <a:graphicFrameLocks noGrp="1"/>
          </p:cNvGraphicFramePr>
          <p:nvPr/>
        </p:nvGraphicFramePr>
        <p:xfrm>
          <a:off x="7439820" y="4101171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67F81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grpSp>
        <p:nvGrpSpPr>
          <p:cNvPr id="179" name="组合 178"/>
          <p:cNvGrpSpPr/>
          <p:nvPr/>
        </p:nvGrpSpPr>
        <p:grpSpPr>
          <a:xfrm>
            <a:off x="6203947" y="4521848"/>
            <a:ext cx="1116021" cy="246222"/>
            <a:chOff x="1066794" y="3558725"/>
            <a:chExt cx="1116021" cy="246222"/>
          </a:xfrm>
        </p:grpSpPr>
        <p:sp>
          <p:nvSpPr>
            <p:cNvPr id="180" name="矩形 179"/>
            <p:cNvSpPr/>
            <p:nvPr/>
          </p:nvSpPr>
          <p:spPr>
            <a:xfrm>
              <a:off x="106679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62480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066794" y="35587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2000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624803" y="35587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32770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84" name="表格 183"/>
          <p:cNvGraphicFramePr>
            <a:graphicFrameLocks noGrp="1"/>
          </p:cNvGraphicFramePr>
          <p:nvPr/>
        </p:nvGraphicFramePr>
        <p:xfrm>
          <a:off x="7439820" y="4551175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67F81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grpSp>
        <p:nvGrpSpPr>
          <p:cNvPr id="185" name="组合 184"/>
          <p:cNvGrpSpPr/>
          <p:nvPr/>
        </p:nvGrpSpPr>
        <p:grpSpPr>
          <a:xfrm>
            <a:off x="6203944" y="4959998"/>
            <a:ext cx="1116021" cy="246222"/>
            <a:chOff x="1066794" y="3558725"/>
            <a:chExt cx="1116021" cy="246222"/>
          </a:xfrm>
        </p:grpSpPr>
        <p:sp>
          <p:nvSpPr>
            <p:cNvPr id="186" name="矩形 185"/>
            <p:cNvSpPr/>
            <p:nvPr/>
          </p:nvSpPr>
          <p:spPr>
            <a:xfrm>
              <a:off x="106679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162480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066794" y="35587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5000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624803" y="35587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190" name="表格 189"/>
          <p:cNvGraphicFramePr>
            <a:graphicFrameLocks noGrp="1"/>
          </p:cNvGraphicFramePr>
          <p:nvPr/>
        </p:nvGraphicFramePr>
        <p:xfrm>
          <a:off x="7439820" y="4989325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67F81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7430294" y="2965950"/>
            <a:ext cx="89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JIFFIES_L:3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9576989" y="4205116"/>
            <a:ext cx="1161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JIFFIES_H: 2000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7430292" y="5092375"/>
            <a:ext cx="117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 </a:t>
            </a:r>
            <a:r>
              <a:rPr lang="en-US" altLang="zh-CN" sz="1000" dirty="0">
                <a:highlight>
                  <a:srgbClr val="67F81F"/>
                </a:highlight>
                <a:latin typeface="黑体" panose="02010609060101010101" charset="-122"/>
                <a:ea typeface="黑体" panose="02010609060101010101" charset="-122"/>
              </a:rPr>
              <a:t>5000</a:t>
            </a:r>
            <a:endParaRPr lang="zh-CN" altLang="en-US" sz="1000" dirty="0">
              <a:highlight>
                <a:srgbClr val="67F81F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6203941" y="5382374"/>
            <a:ext cx="1116021" cy="246222"/>
            <a:chOff x="1066794" y="3558725"/>
            <a:chExt cx="1116021" cy="246222"/>
          </a:xfrm>
        </p:grpSpPr>
        <p:sp>
          <p:nvSpPr>
            <p:cNvPr id="199" name="矩形 198"/>
            <p:cNvSpPr/>
            <p:nvPr/>
          </p:nvSpPr>
          <p:spPr>
            <a:xfrm>
              <a:off x="106679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1624804" y="35587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066794" y="35587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624803" y="35587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1562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205" name="表格 204"/>
          <p:cNvGraphicFramePr>
            <a:graphicFrameLocks noGrp="1"/>
          </p:cNvGraphicFramePr>
          <p:nvPr/>
        </p:nvGraphicFramePr>
        <p:xfrm>
          <a:off x="7439820" y="5399293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sp>
        <p:nvSpPr>
          <p:cNvPr id="206" name="乘号 205"/>
          <p:cNvSpPr/>
          <p:nvPr/>
        </p:nvSpPr>
        <p:spPr>
          <a:xfrm>
            <a:off x="6370117" y="5192770"/>
            <a:ext cx="618837" cy="6188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6203947" y="3682656"/>
            <a:ext cx="1116021" cy="246222"/>
            <a:chOff x="1066797" y="3124125"/>
            <a:chExt cx="1116021" cy="246222"/>
          </a:xfrm>
        </p:grpSpPr>
        <p:sp>
          <p:nvSpPr>
            <p:cNvPr id="208" name="矩形 207"/>
            <p:cNvSpPr/>
            <p:nvPr/>
          </p:nvSpPr>
          <p:spPr>
            <a:xfrm>
              <a:off x="1066797" y="31241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1624807" y="3124125"/>
              <a:ext cx="558011" cy="239630"/>
            </a:xfrm>
            <a:prstGeom prst="rect">
              <a:avLst/>
            </a:prstGeom>
            <a:solidFill>
              <a:srgbClr val="008A80">
                <a:alpha val="5000"/>
              </a:srgbClr>
            </a:solidFill>
            <a:ln>
              <a:solidFill>
                <a:srgbClr val="008A80"/>
              </a:solidFill>
            </a:ln>
            <a:effectLst>
              <a:outerShdw blurRad="50800" dist="25400" dir="5400000" algn="t" rotWithShape="0">
                <a:srgbClr val="008A8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p>
              <a:pPr indent="447675" algn="ctr" fontAlgn="base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066797" y="3124126"/>
              <a:ext cx="558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624806" y="3124126"/>
              <a:ext cx="558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黑体" panose="02010609060101010101" charset="-122"/>
                  <a:ea typeface="黑体" panose="02010609060101010101" charset="-122"/>
                </a:rPr>
                <a:t>5</a:t>
              </a:r>
              <a:endParaRPr lang="zh-CN" altLang="en-US" sz="10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aphicFrame>
        <p:nvGraphicFramePr>
          <p:cNvPr id="212" name="表格 211"/>
          <p:cNvGraphicFramePr>
            <a:graphicFrameLocks noGrp="1"/>
          </p:cNvGraphicFramePr>
          <p:nvPr/>
        </p:nvGraphicFramePr>
        <p:xfrm>
          <a:off x="7439820" y="3706068"/>
          <a:ext cx="4318000" cy="18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  <a:gridCol w="215900"/>
              </a:tblGrid>
              <a:tr h="180975"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9525" marR="9525" marT="9525" marB="0" anchor="ctr">
                    <a:solidFill>
                      <a:srgbClr val="008A80"/>
                    </a:solidFill>
                  </a:tcPr>
                </a:tc>
              </a:tr>
            </a:tbl>
          </a:graphicData>
        </a:graphic>
      </p:graphicFrame>
      <p:sp>
        <p:nvSpPr>
          <p:cNvPr id="214" name="乘号 213"/>
          <p:cNvSpPr/>
          <p:nvPr/>
        </p:nvSpPr>
        <p:spPr>
          <a:xfrm>
            <a:off x="6346887" y="3491703"/>
            <a:ext cx="618837" cy="6188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430289" y="3389060"/>
            <a:ext cx="89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JIFFIES_L:3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7430288" y="3806282"/>
            <a:ext cx="89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JIFFIES_L:3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7439820" y="4204479"/>
            <a:ext cx="89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JIFFIES_L:3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7439820" y="4655345"/>
            <a:ext cx="89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JIFFIES_L:3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9576989" y="4655345"/>
            <a:ext cx="1161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JIFFIES_H: 2000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9598820" y="5092375"/>
            <a:ext cx="1161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JIFFIES_H: 2000</a:t>
            </a:r>
            <a:endParaRPr lang="zh-CN" altLang="en-US" sz="1000" dirty="0"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430289" y="5501256"/>
            <a:ext cx="3330345" cy="250450"/>
            <a:chOff x="2735099" y="5362046"/>
            <a:chExt cx="3330345" cy="250450"/>
          </a:xfrm>
        </p:grpSpPr>
        <p:sp>
          <p:nvSpPr>
            <p:cNvPr id="203" name="文本框 202"/>
            <p:cNvSpPr txBox="1"/>
            <p:nvPr/>
          </p:nvSpPr>
          <p:spPr>
            <a:xfrm>
              <a:off x="2735099" y="5362046"/>
              <a:ext cx="11796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highlight>
                    <a:srgbClr val="FFFF00"/>
                  </a:highlight>
                  <a:latin typeface="黑体" panose="02010609060101010101" charset="-122"/>
                  <a:ea typeface="黑体" panose="02010609060101010101" charset="-122"/>
                </a:rPr>
                <a:t>JIFFIES_L: </a:t>
              </a:r>
              <a:r>
                <a:rPr lang="en-US" altLang="zh-CN" sz="1000" dirty="0">
                  <a:highlight>
                    <a:srgbClr val="FF0000"/>
                  </a:highlight>
                  <a:latin typeface="黑体" panose="02010609060101010101" charset="-122"/>
                  <a:ea typeface="黑体" panose="02010609060101010101" charset="-122"/>
                </a:rPr>
                <a:t>5000</a:t>
              </a:r>
              <a:endParaRPr lang="zh-CN" altLang="en-US" sz="1000" dirty="0">
                <a:highlight>
                  <a:srgbClr val="FF0000"/>
                </a:highlight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4903630" y="5366275"/>
              <a:ext cx="11618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highlight>
                    <a:srgbClr val="FFFF00"/>
                  </a:highlight>
                  <a:latin typeface="黑体" panose="02010609060101010101" charset="-122"/>
                  <a:ea typeface="黑体" panose="02010609060101010101" charset="-122"/>
                </a:rPr>
                <a:t>JIFFIES_H: 2000</a:t>
              </a:r>
              <a:endParaRPr lang="zh-CN" altLang="en-US" sz="1000" dirty="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38505" y="1567180"/>
            <a:ext cx="52266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一个包对应一个位</a:t>
            </a:r>
            <a:r>
              <a:rPr lang="en-US" altLang="zh-CN"/>
              <a:t>,</a:t>
            </a:r>
            <a:r>
              <a:rPr lang="zh-CN" altLang="en-US"/>
              <a:t>序列号和</a:t>
            </a:r>
            <a:r>
              <a:rPr lang="en-US" altLang="zh-CN"/>
              <a:t>Bitmap</a:t>
            </a:r>
            <a:r>
              <a:rPr lang="zh-CN" altLang="en-US"/>
              <a:t>建立映射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根据其携带的流水序列号和发送时间戳去查询接收状态缓存位图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- </a:t>
            </a:r>
            <a:r>
              <a:rPr lang="zh-CN" altLang="en-US"/>
              <a:t>数据包是否是第一次到达，如果是，则予以接收，并更新该序列号在缓存表中的接收状态;否则，是重复包，予以丢弃。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93" grpId="0"/>
      <p:bldP spid="196" grpId="0"/>
      <p:bldP spid="206" grpId="0" bldLvl="0" animBg="1"/>
      <p:bldP spid="214" grpId="0" bldLvl="0" animBg="1"/>
      <p:bldP spid="215" grpId="0"/>
      <p:bldP spid="216" grpId="0"/>
      <p:bldP spid="217" grpId="0"/>
      <p:bldP spid="218" grpId="0"/>
      <p:bldP spid="219" grpId="0"/>
      <p:bldP spid="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331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Liberation Sans</vt:lpstr>
      <vt:lpstr>Noto Sans CJK SC</vt:lpstr>
      <vt:lpstr>DejaVu Sans</vt:lpstr>
      <vt:lpstr>黑体</vt:lpstr>
      <vt:lpstr>文泉驿微米黑</vt:lpstr>
      <vt:lpstr>Arial</vt:lpstr>
      <vt:lpstr>Calibri</vt:lpstr>
      <vt:lpstr>思源黑体 CN Light</vt:lpstr>
      <vt:lpstr>等线</vt:lpstr>
      <vt:lpstr>微软雅黑</vt:lpstr>
      <vt:lpstr>Arial Unicode MS</vt:lpstr>
      <vt:lpstr>等线</vt:lpstr>
      <vt:lpstr>Office 主题​​</vt:lpstr>
      <vt:lpstr>1_Office 主题​​</vt:lpstr>
      <vt:lpstr>2_Office 主题​​</vt:lpstr>
      <vt:lpstr>基于openEuler内核实现PRIP协议与应用  段武杰</vt:lpstr>
      <vt:lpstr>背景</vt:lpstr>
      <vt:lpstr>背景</vt:lpstr>
      <vt:lpstr>PRIP协议原理</vt:lpstr>
      <vt:lpstr>PRIP HOOK点</vt:lpstr>
      <vt:lpstr>PRIP发送流程</vt:lpstr>
      <vt:lpstr>PRIP接收流程</vt:lpstr>
      <vt:lpstr>去重算法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北京技术管理部 高严</dc:creator>
  <cp:lastModifiedBy>linx</cp:lastModifiedBy>
  <cp:revision>75</cp:revision>
  <dcterms:created xsi:type="dcterms:W3CDTF">2024-11-13T02:16:38Z</dcterms:created>
  <dcterms:modified xsi:type="dcterms:W3CDTF">2024-11-13T02:16:38Z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2052-11.1.0.11723</vt:lpwstr>
  </property>
</Properties>
</file>