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4949" r:id="rId54"/>
  </p:sldMasterIdLst>
  <p:notesMasterIdLst>
    <p:notesMasterId r:id="rId66"/>
  </p:notesMasterIdLst>
  <p:handoutMasterIdLst>
    <p:handoutMasterId r:id="rId67"/>
  </p:handoutMasterIdLst>
  <p:sldIdLst>
    <p:sldId id="256" r:id="rId55"/>
    <p:sldId id="2147471877" r:id="rId56"/>
    <p:sldId id="337" r:id="rId57"/>
    <p:sldId id="2147471878" r:id="rId58"/>
    <p:sldId id="2147471881" r:id="rId59"/>
    <p:sldId id="2147471880" r:id="rId60"/>
    <p:sldId id="2147471879" r:id="rId61"/>
    <p:sldId id="2147471883" r:id="rId62"/>
    <p:sldId id="2147471884" r:id="rId63"/>
    <p:sldId id="2147471882" r:id="rId64"/>
    <p:sldId id="2134391333" r:id="rId6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6F955E6-FDE8-450E-861B-22DBADAA656B}">
          <p14:sldIdLst>
            <p14:sldId id="256"/>
            <p14:sldId id="2147471877"/>
            <p14:sldId id="337"/>
            <p14:sldId id="2147471878"/>
            <p14:sldId id="2147471881"/>
            <p14:sldId id="2147471880"/>
            <p14:sldId id="2147471879"/>
            <p14:sldId id="2147471883"/>
            <p14:sldId id="2147471884"/>
            <p14:sldId id="2147471882"/>
            <p14:sldId id="213439133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EA19D11-CB10-8301-F3C4-F3BFCFD72E4E}" name="Gorishek, Frank" initials="FG" userId="S::gorishek@amd.com::1b0332d3-f297-4a25-8d1c-90707c545997" providerId="AD"/>
  <p188:author id="{8FCCA153-F3F9-DE9A-81D7-0977515772C4}" name="Wang, Wenkuan" initials="WW" userId="S::wenkwang@amd.com::41057fd1-cd53-4f9e-8065-43e5a4fcaadf" providerId="AD"/>
  <p188:author id="{1D7AB86B-2485-DA69-6177-9E8396F0FD08}" name="Grimm, Jon" initials="" userId="S::jgrimm@amd.com::611f7ca9-0abe-4f5b-892c-99ef52e598ed" providerId="AD"/>
  <p188:author id="{A10B96AE-484F-5521-936B-7DD6F23C13DA}" name="Joshi, Paul" initials="JP" userId="S::paujoshi@amd.com::23ee61a7-fce7-4be9-b8da-f53866bedf0a" providerId="AD"/>
  <p188:author id="{70ACDACA-9148-3734-8439-09E7CA5FE09A}" name="Young, Chiiren" initials="" userId="S::chiyoung@amd.com::987d2e3e-01ec-4949-a7b9-4acbbb471c43"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A6A6A6"/>
    <a:srgbClr val="262626"/>
    <a:srgbClr val="404040"/>
    <a:srgbClr val="595959"/>
    <a:srgbClr val="8D8C95"/>
    <a:srgbClr val="000000"/>
    <a:srgbClr val="131313"/>
    <a:srgbClr val="242428"/>
    <a:srgbClr val="1918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2114D2-A6A4-2A8F-97FE-7AFC7A0D78E2}" v="161" dt="2024-11-13T07:23:05.415"/>
    <p1510:client id="{0E66E998-F03D-99D7-9C24-32CD92CB0CAF}" v="4" dt="2024-11-13T07:08:05.426"/>
    <p1510:client id="{5464C5F4-9F5A-0557-6CC0-66D74AABE2E4}" v="45" vWet="46" dt="2024-11-12T23:17:41.076"/>
    <p1510:client id="{6788EC65-E536-4599-990A-4012C47BFFD7}" v="41" dt="2024-11-13T11:57:52.880"/>
    <p1510:client id="{A74C7972-ADA6-4299-BD3F-F5865393475F}" v="1" dt="2024-11-12T15:35:48.075"/>
    <p1510:client id="{B60C4022-ADC0-C9FA-6313-EC0B3C2E594D}" v="47" dt="2024-11-12T01:34:45.370"/>
    <p1510:client id="{C640DD7A-2F08-EF17-BFB5-6583A3ABB5DA}" v="290" dt="2024-11-12T16:32:42.407"/>
    <p1510:client id="{CAF613FA-472B-4584-8A75-F2267EAF5BC7}" v="1434" dt="2024-11-13T00:42:50.103"/>
    <p1510:client id="{E8A0E2A0-1652-4503-A0F6-EF378302CE4B}" v="15" dt="2024-11-12T16:08:21.508"/>
    <p1510:client id="{E99D34DB-85C3-4001-9E93-397D099DAE28}" v="9" dt="2024-11-12T20:03:50.5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56" autoAdjust="0"/>
    <p:restoredTop sz="82968" autoAdjust="0"/>
  </p:normalViewPr>
  <p:slideViewPr>
    <p:cSldViewPr snapToGrid="0">
      <p:cViewPr varScale="1">
        <p:scale>
          <a:sx n="132" d="100"/>
          <a:sy n="132" d="100"/>
        </p:scale>
        <p:origin x="1956" y="120"/>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2792"/>
    </p:cViewPr>
  </p:sorterViewPr>
  <p:notesViewPr>
    <p:cSldViewPr snapToGrid="0" showGuides="1">
      <p:cViewPr varScale="1">
        <p:scale>
          <a:sx n="168" d="100"/>
          <a:sy n="168" d="100"/>
        </p:scale>
        <p:origin x="5432" y="21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slide" Target="slides/slide9.xml"/><Relationship Id="rId6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customXml" Target="../customXml/item40.xml"/><Relationship Id="rId45" Type="http://schemas.openxmlformats.org/officeDocument/2006/relationships/customXml" Target="../customXml/item45.xml"/><Relationship Id="rId53" Type="http://schemas.openxmlformats.org/officeDocument/2006/relationships/customXml" Target="../customXml/item53.xml"/><Relationship Id="rId58" Type="http://schemas.openxmlformats.org/officeDocument/2006/relationships/slide" Target="slides/slide4.xml"/><Relationship Id="rId66" Type="http://schemas.openxmlformats.org/officeDocument/2006/relationships/notesMaster" Target="notesMasters/notesMaster1.xml"/><Relationship Id="rId74" Type="http://schemas.microsoft.com/office/2018/10/relationships/authors" Target="authors.xml"/><Relationship Id="rId5" Type="http://schemas.openxmlformats.org/officeDocument/2006/relationships/customXml" Target="../customXml/item5.xml"/><Relationship Id="rId61" Type="http://schemas.openxmlformats.org/officeDocument/2006/relationships/slide" Target="slides/slide7.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customXml" Target="../customXml/item43.xml"/><Relationship Id="rId48" Type="http://schemas.openxmlformats.org/officeDocument/2006/relationships/customXml" Target="../customXml/item48.xml"/><Relationship Id="rId56" Type="http://schemas.openxmlformats.org/officeDocument/2006/relationships/slide" Target="slides/slide2.xml"/><Relationship Id="rId64" Type="http://schemas.openxmlformats.org/officeDocument/2006/relationships/slide" Target="slides/slide10.xml"/><Relationship Id="rId69"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slide" Target="slides/slide5.xml"/><Relationship Id="rId67" Type="http://schemas.openxmlformats.org/officeDocument/2006/relationships/handoutMaster" Target="handoutMasters/handoutMaster1.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slideMaster" Target="slideMasters/slideMaster1.xml"/><Relationship Id="rId62" Type="http://schemas.openxmlformats.org/officeDocument/2006/relationships/slide" Target="slides/slide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slide" Target="slides/slide3.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slide" Target="slides/slide6.xml"/><Relationship Id="rId65" Type="http://schemas.openxmlformats.org/officeDocument/2006/relationships/slide" Target="slides/slide11.xml"/><Relationship Id="rId73"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slide" Target="slides/slide1.xml"/><Relationship Id="rId7" Type="http://schemas.openxmlformats.org/officeDocument/2006/relationships/customXml" Target="../customXml/item7.xml"/><Relationship Id="rId7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Header Placeholder 7">
            <a:extLst>
              <a:ext uri="{FF2B5EF4-FFF2-40B4-BE49-F238E27FC236}">
                <a16:creationId xmlns:a16="http://schemas.microsoft.com/office/drawing/2014/main" id="{6D9F846D-2CFB-BC42-A87F-3BBAB1736315}"/>
              </a:ext>
            </a:extLst>
          </p:cNvPr>
          <p:cNvSpPr>
            <a:spLocks noGrp="1"/>
          </p:cNvSpPr>
          <p:nvPr>
            <p:ph type="hdr" sz="quarter"/>
          </p:nvPr>
        </p:nvSpPr>
        <p:spPr>
          <a:xfrm>
            <a:off x="231887" y="106595"/>
            <a:ext cx="2971800" cy="457200"/>
          </a:xfrm>
          <a:prstGeom prst="rect">
            <a:avLst/>
          </a:prstGeom>
        </p:spPr>
        <p:txBody>
          <a:bodyPr vert="horz" lIns="91440" tIns="45720" rIns="91440" bIns="45720" rtlCol="0" anchor="ctr"/>
          <a:lstStyle>
            <a:lvl1pPr algn="l">
              <a:defRPr sz="900">
                <a:solidFill>
                  <a:schemeClr val="tx1"/>
                </a:solidFill>
                <a:latin typeface="Arial" panose="020B0604020202020204" pitchFamily="34" charset="0"/>
                <a:cs typeface="Arial" panose="020B0604020202020204" pitchFamily="34" charset="0"/>
              </a:defRPr>
            </a:lvl1pPr>
          </a:lstStyle>
          <a:p>
            <a:endParaRPr lang="en-US" dirty="0"/>
          </a:p>
        </p:txBody>
      </p:sp>
      <p:sp>
        <p:nvSpPr>
          <p:cNvPr id="11" name="Footer Placeholder 9">
            <a:extLst>
              <a:ext uri="{FF2B5EF4-FFF2-40B4-BE49-F238E27FC236}">
                <a16:creationId xmlns:a16="http://schemas.microsoft.com/office/drawing/2014/main" id="{88408BE6-8E91-914D-8FB2-836E9E3F520F}"/>
              </a:ext>
            </a:extLst>
          </p:cNvPr>
          <p:cNvSpPr>
            <a:spLocks noGrp="1"/>
          </p:cNvSpPr>
          <p:nvPr>
            <p:ph type="ftr" sz="quarter" idx="2"/>
          </p:nvPr>
        </p:nvSpPr>
        <p:spPr>
          <a:xfrm>
            <a:off x="224725" y="8686801"/>
            <a:ext cx="5409296" cy="355964"/>
          </a:xfrm>
          <a:prstGeom prst="rect">
            <a:avLst/>
          </a:prstGeom>
        </p:spPr>
        <p:txBody>
          <a:bodyPr vert="horz" lIns="91440" tIns="45720" rIns="91440" bIns="45720" rtlCol="0" anchor="b"/>
          <a:lstStyle>
            <a:lvl1pPr marL="0" indent="0" algn="l">
              <a:defRPr sz="600">
                <a:solidFill>
                  <a:schemeClr val="tx1"/>
                </a:solidFill>
                <a:latin typeface="Arial" panose="020B0604020202020204" pitchFamily="34" charset="0"/>
                <a:cs typeface="Arial" panose="020B0604020202020204" pitchFamily="34" charset="0"/>
              </a:defRPr>
            </a:lvl1pPr>
          </a:lstStyle>
          <a:p>
            <a:pPr defTabSz="914099" eaLnBrk="0" hangingPunct="0"/>
            <a:r>
              <a:rPr lang="en-US">
                <a:ea typeface="Segoe UI" pitchFamily="34" charset="0"/>
              </a:rPr>
              <a:t>© Advanced Micro Devices, Inc. All rights reserved. Confidential – Not for distribution.</a:t>
            </a:r>
            <a:endParaRPr lang="en-US" dirty="0">
              <a:ea typeface="Segoe UI" pitchFamily="34" charset="0"/>
            </a:endParaRPr>
          </a:p>
        </p:txBody>
      </p:sp>
      <p:sp>
        <p:nvSpPr>
          <p:cNvPr id="12" name="Date Placeholder 10">
            <a:extLst>
              <a:ext uri="{FF2B5EF4-FFF2-40B4-BE49-F238E27FC236}">
                <a16:creationId xmlns:a16="http://schemas.microsoft.com/office/drawing/2014/main" id="{053A4A9A-59E9-FE4E-8C48-82287B8CFB96}"/>
              </a:ext>
            </a:extLst>
          </p:cNvPr>
          <p:cNvSpPr>
            <a:spLocks noGrp="1"/>
          </p:cNvSpPr>
          <p:nvPr>
            <p:ph type="dt" idx="1"/>
          </p:nvPr>
        </p:nvSpPr>
        <p:spPr>
          <a:xfrm>
            <a:off x="3661475" y="118832"/>
            <a:ext cx="2971800" cy="457200"/>
          </a:xfrm>
          <a:prstGeom prst="rect">
            <a:avLst/>
          </a:prstGeom>
        </p:spPr>
        <p:txBody>
          <a:bodyPr vert="horz" lIns="91440" tIns="45720" rIns="91440" bIns="45720" rtlCol="0" anchor="ctr"/>
          <a:lstStyle>
            <a:lvl1pPr algn="r">
              <a:defRPr sz="900">
                <a:solidFill>
                  <a:schemeClr val="tx1"/>
                </a:solidFill>
                <a:latin typeface="Arial" panose="020B0604020202020204" pitchFamily="34" charset="0"/>
                <a:cs typeface="Arial" panose="020B0604020202020204" pitchFamily="34" charset="0"/>
              </a:defRPr>
            </a:lvl1pPr>
          </a:lstStyle>
          <a:p>
            <a:fld id="{076B0810-FC62-EE4E-BF04-55F4B7654175}" type="datetime8">
              <a:rPr lang="en-US" smtClean="0"/>
              <a:pPr/>
              <a:t>2024-11-14 02:13</a:t>
            </a:fld>
            <a:endParaRPr lang="en-US" dirty="0"/>
          </a:p>
        </p:txBody>
      </p:sp>
      <p:sp>
        <p:nvSpPr>
          <p:cNvPr id="13" name="Slide Number Placeholder 12">
            <a:extLst>
              <a:ext uri="{FF2B5EF4-FFF2-40B4-BE49-F238E27FC236}">
                <a16:creationId xmlns:a16="http://schemas.microsoft.com/office/drawing/2014/main" id="{0ECC6F94-A19F-3C4E-B299-330922AF660D}"/>
              </a:ext>
            </a:extLst>
          </p:cNvPr>
          <p:cNvSpPr>
            <a:spLocks noGrp="1"/>
          </p:cNvSpPr>
          <p:nvPr>
            <p:ph type="sldNum" sz="quarter" idx="3"/>
          </p:nvPr>
        </p:nvSpPr>
        <p:spPr>
          <a:xfrm>
            <a:off x="5839568" y="8685214"/>
            <a:ext cx="793708" cy="355964"/>
          </a:xfrm>
          <a:prstGeom prst="rect">
            <a:avLst/>
          </a:prstGeom>
        </p:spPr>
        <p:txBody>
          <a:bodyPr vert="horz" lIns="91440" tIns="45720" rIns="91440" bIns="45720" rtlCol="0" anchor="b"/>
          <a:lstStyle>
            <a:lvl1pPr algn="r">
              <a:defRPr sz="900">
                <a:solidFill>
                  <a:schemeClr val="tx1"/>
                </a:solidFill>
                <a:latin typeface="Arial" panose="020B0604020202020204" pitchFamily="34" charset="0"/>
                <a:cs typeface="Arial" panose="020B0604020202020204"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231887" y="106595"/>
            <a:ext cx="2971800" cy="457200"/>
          </a:xfrm>
          <a:prstGeom prst="rect">
            <a:avLst/>
          </a:prstGeom>
        </p:spPr>
        <p:txBody>
          <a:bodyPr vert="horz" lIns="91440" tIns="45720" rIns="91440" bIns="45720" rtlCol="0" anchor="ctr"/>
          <a:lstStyle>
            <a:lvl1pPr algn="l">
              <a:defRPr sz="900">
                <a:solidFill>
                  <a:schemeClr val="tx1"/>
                </a:solidFill>
                <a:latin typeface="Arial" panose="020B0604020202020204" pitchFamily="34" charset="0"/>
                <a:cs typeface="Arial" panose="020B0604020202020204" pitchFamily="34" charset="0"/>
              </a:defRPr>
            </a:lvl1pPr>
          </a:lstStyle>
          <a:p>
            <a:endParaRPr lang="en-US" dirty="0"/>
          </a:p>
        </p:txBody>
      </p:sp>
      <p:sp>
        <p:nvSpPr>
          <p:cNvPr id="9" name="Slide Image Placeholder 8"/>
          <p:cNvSpPr>
            <a:spLocks noGrp="1" noRot="1" noChangeAspect="1"/>
          </p:cNvSpPr>
          <p:nvPr>
            <p:ph type="sldImg" idx="2"/>
          </p:nvPr>
        </p:nvSpPr>
        <p:spPr>
          <a:xfrm>
            <a:off x="658813" y="684213"/>
            <a:ext cx="5540375" cy="311785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224725" y="8686801"/>
            <a:ext cx="5409296" cy="355964"/>
          </a:xfrm>
          <a:prstGeom prst="rect">
            <a:avLst/>
          </a:prstGeom>
        </p:spPr>
        <p:txBody>
          <a:bodyPr vert="horz" lIns="91440" tIns="45720" rIns="91440" bIns="45720" rtlCol="0" anchor="b"/>
          <a:lstStyle>
            <a:lvl1pPr marL="0" indent="0" algn="l">
              <a:defRPr sz="600">
                <a:solidFill>
                  <a:schemeClr val="tx1"/>
                </a:solidFill>
                <a:latin typeface="Arial" panose="020B0604020202020204" pitchFamily="34" charset="0"/>
                <a:cs typeface="Arial" panose="020B0604020202020204" pitchFamily="34" charset="0"/>
              </a:defRPr>
            </a:lvl1pPr>
          </a:lstStyle>
          <a:p>
            <a:pPr defTabSz="914099" eaLnBrk="0" hangingPunct="0"/>
            <a:r>
              <a:rPr lang="en-US">
                <a:ea typeface="Segoe UI" pitchFamily="34" charset="0"/>
              </a:rPr>
              <a:t>© Advanced Micro Devices, Inc. All rights reserved. Confidential – Not for distribution.</a:t>
            </a:r>
            <a:endParaRPr lang="en-US" dirty="0">
              <a:ea typeface="Segoe UI" pitchFamily="34" charset="0"/>
            </a:endParaRPr>
          </a:p>
        </p:txBody>
      </p:sp>
      <p:sp>
        <p:nvSpPr>
          <p:cNvPr id="11" name="Date Placeholder 10"/>
          <p:cNvSpPr>
            <a:spLocks noGrp="1"/>
          </p:cNvSpPr>
          <p:nvPr>
            <p:ph type="dt" idx="1"/>
          </p:nvPr>
        </p:nvSpPr>
        <p:spPr>
          <a:xfrm>
            <a:off x="3661475" y="118832"/>
            <a:ext cx="2971800" cy="457200"/>
          </a:xfrm>
          <a:prstGeom prst="rect">
            <a:avLst/>
          </a:prstGeom>
        </p:spPr>
        <p:txBody>
          <a:bodyPr vert="horz" lIns="91440" tIns="45720" rIns="91440" bIns="45720" rtlCol="0" anchor="ctr"/>
          <a:lstStyle>
            <a:lvl1pPr algn="r">
              <a:defRPr sz="900">
                <a:solidFill>
                  <a:schemeClr val="tx1"/>
                </a:solidFill>
                <a:latin typeface="Arial" panose="020B0604020202020204" pitchFamily="34" charset="0"/>
                <a:cs typeface="Arial" panose="020B0604020202020204" pitchFamily="34" charset="0"/>
              </a:defRPr>
            </a:lvl1pPr>
          </a:lstStyle>
          <a:p>
            <a:fld id="{076B0810-FC62-EE4E-BF04-55F4B7654175}" type="datetime8">
              <a:rPr lang="en-US" smtClean="0"/>
              <a:pPr/>
              <a:t>2024-11-14 00:00</a:t>
            </a:fld>
            <a:endParaRPr lang="en-US" dirty="0"/>
          </a:p>
        </p:txBody>
      </p:sp>
      <p:sp>
        <p:nvSpPr>
          <p:cNvPr id="12" name="Notes Placeholder 11"/>
          <p:cNvSpPr>
            <a:spLocks noGrp="1"/>
          </p:cNvSpPr>
          <p:nvPr>
            <p:ph type="body" sz="quarter" idx="3"/>
          </p:nvPr>
        </p:nvSpPr>
        <p:spPr>
          <a:xfrm>
            <a:off x="685800" y="4107052"/>
            <a:ext cx="5486400" cy="4351149"/>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839568" y="8685214"/>
            <a:ext cx="793708" cy="355964"/>
          </a:xfrm>
          <a:prstGeom prst="rect">
            <a:avLst/>
          </a:prstGeom>
        </p:spPr>
        <p:txBody>
          <a:bodyPr vert="horz" lIns="91440" tIns="45720" rIns="91440" bIns="45720" rtlCol="0" anchor="b"/>
          <a:lstStyle>
            <a:lvl1pPr algn="r">
              <a:defRPr sz="900">
                <a:solidFill>
                  <a:schemeClr val="tx1"/>
                </a:solidFill>
                <a:latin typeface="Arial" panose="020B0604020202020204" pitchFamily="34" charset="0"/>
                <a:cs typeface="Arial" panose="020B0604020202020204"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dt="0"/>
  <p:notesStyle>
    <a:lvl1pPr marL="0" algn="l" defTabSz="914367" rtl="0" eaLnBrk="1" latinLnBrk="0" hangingPunct="1">
      <a:lnSpc>
        <a:spcPct val="90000"/>
      </a:lnSpc>
      <a:spcAft>
        <a:spcPts val="333"/>
      </a:spcAft>
      <a:defRPr sz="1200" b="0" i="0" kern="1200">
        <a:solidFill>
          <a:schemeClr val="tx1"/>
        </a:solidFill>
        <a:latin typeface="Arial" panose="020B0604020202020204" pitchFamily="34" charset="0"/>
        <a:ea typeface="+mn-ea"/>
        <a:cs typeface="Arial" panose="020B0604020202020204" pitchFamily="34" charset="0"/>
      </a:defRPr>
    </a:lvl1pPr>
    <a:lvl2pPr marL="212982" indent="-105829" algn="l" defTabSz="914367" rtl="0" eaLnBrk="1" latinLnBrk="0" hangingPunct="1">
      <a:lnSpc>
        <a:spcPct val="90000"/>
      </a:lnSpc>
      <a:spcAft>
        <a:spcPts val="333"/>
      </a:spcAft>
      <a:buFont typeface="Arial" pitchFamily="34" charset="0"/>
      <a:buChar char="•"/>
      <a:defRPr sz="1100" b="0" i="0" kern="1200">
        <a:solidFill>
          <a:schemeClr val="tx1"/>
        </a:solidFill>
        <a:latin typeface="Arial" panose="020B0604020202020204" pitchFamily="34" charset="0"/>
        <a:ea typeface="+mn-ea"/>
        <a:cs typeface="Arial" panose="020B0604020202020204" pitchFamily="34" charset="0"/>
      </a:defRPr>
    </a:lvl2pPr>
    <a:lvl3pPr marL="328071" indent="-115090" algn="l" defTabSz="914367" rtl="0" eaLnBrk="1" latinLnBrk="0" hangingPunct="1">
      <a:lnSpc>
        <a:spcPct val="90000"/>
      </a:lnSpc>
      <a:spcAft>
        <a:spcPts val="333"/>
      </a:spcAft>
      <a:buFont typeface="Arial" pitchFamily="34" charset="0"/>
      <a:buChar char="•"/>
      <a:defRPr sz="1050" b="0" i="0" kern="1200">
        <a:solidFill>
          <a:schemeClr val="tx1"/>
        </a:solidFill>
        <a:latin typeface="Arial" panose="020B0604020202020204" pitchFamily="34" charset="0"/>
        <a:ea typeface="+mn-ea"/>
        <a:cs typeface="Arial" panose="020B0604020202020204" pitchFamily="34" charset="0"/>
      </a:defRPr>
    </a:lvl3pPr>
    <a:lvl4pPr marL="482848" indent="-146838" algn="l" defTabSz="914367" rtl="0" eaLnBrk="1" latinLnBrk="0" hangingPunct="1">
      <a:lnSpc>
        <a:spcPct val="90000"/>
      </a:lnSpc>
      <a:spcAft>
        <a:spcPts val="333"/>
      </a:spcAft>
      <a:buFont typeface="Arial" pitchFamily="34" charset="0"/>
      <a:buChar char="•"/>
      <a:defRPr sz="1050" b="0" i="0" kern="1200">
        <a:solidFill>
          <a:schemeClr val="tx1"/>
        </a:solidFill>
        <a:latin typeface="Arial" panose="020B0604020202020204" pitchFamily="34" charset="0"/>
        <a:ea typeface="+mn-ea"/>
        <a:cs typeface="Arial" panose="020B0604020202020204" pitchFamily="34" charset="0"/>
      </a:defRPr>
    </a:lvl4pPr>
    <a:lvl5pPr marL="615134" indent="-115090" algn="l" defTabSz="914367" rtl="0" eaLnBrk="1" latinLnBrk="0" hangingPunct="1">
      <a:lnSpc>
        <a:spcPct val="90000"/>
      </a:lnSpc>
      <a:spcAft>
        <a:spcPts val="333"/>
      </a:spcAft>
      <a:buFont typeface="Arial" pitchFamily="34" charset="0"/>
      <a:buChar char="•"/>
      <a:defRPr sz="1050" b="0" i="0" kern="1200">
        <a:solidFill>
          <a:schemeClr val="tx1"/>
        </a:solidFill>
        <a:latin typeface="Arial" panose="020B0604020202020204" pitchFamily="34" charset="0"/>
        <a:ea typeface="+mn-ea"/>
        <a:cs typeface="Arial" panose="020B0604020202020204" pitchFamily="34" charset="0"/>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hub.com/AMDES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623">
              <a:spcAft>
                <a:spcPts val="339"/>
              </a:spcAft>
              <a:defRPr/>
            </a:pPr>
            <a:r>
              <a:rPr lang="en-US" u="sng" dirty="0">
                <a:latin typeface="Arial"/>
                <a:cs typeface="Arial"/>
              </a:rPr>
              <a:t>We have executed flawlessly to our commitments with over 5 generations of on-time execution – with each generation delivering improved performance and energy efficiency.</a:t>
            </a:r>
          </a:p>
          <a:p>
            <a:pPr defTabSz="931623">
              <a:spcAft>
                <a:spcPts val="339"/>
              </a:spcAft>
              <a:defRPr/>
            </a:pPr>
            <a:endParaRPr lang="en-US" u="sng" dirty="0">
              <a:latin typeface="Arial" panose="020B0604020202020204" pitchFamily="34" charset="0"/>
              <a:cs typeface="Arial" panose="020B0604020202020204" pitchFamily="34" charset="0"/>
            </a:endParaRPr>
          </a:p>
          <a:p>
            <a:pPr defTabSz="931623">
              <a:spcAft>
                <a:spcPts val="339"/>
              </a:spcAft>
              <a:defRPr/>
            </a:pPr>
            <a:r>
              <a:rPr lang="en-US" kern="100" dirty="0">
                <a:latin typeface="Arial"/>
                <a:ea typeface="Calibri"/>
                <a:cs typeface="Arial"/>
              </a:rPr>
              <a:t>With each generation, more and more customers adopted EPYC because of our leading performance, energy efficiency, and total cost of ownership....</a:t>
            </a:r>
          </a:p>
          <a:p>
            <a:pPr defTabSz="931623">
              <a:spcAft>
                <a:spcPts val="339"/>
              </a:spcAft>
              <a:defRPr/>
            </a:pPr>
            <a:endParaRPr lang="en-US" kern="100" dirty="0">
              <a:latin typeface="Arial"/>
              <a:ea typeface="Calibri"/>
              <a:cs typeface="Arial"/>
            </a:endParaRPr>
          </a:p>
          <a:p>
            <a:pPr defTabSz="931623">
              <a:spcAft>
                <a:spcPts val="339"/>
              </a:spcAft>
              <a:defRPr/>
            </a:pPr>
            <a:r>
              <a:rPr lang="en-US" kern="100" dirty="0">
                <a:latin typeface="Arial"/>
                <a:ea typeface="Calibri"/>
                <a:cs typeface="Arial"/>
              </a:rPr>
              <a:t>And over the course of this roadmap…. Now including Turin at 192c…. We have delivered 6X core counts and over 11X the performance, while also delivering double digit Instructions per Cycle (IPC) gains for every generation... </a:t>
            </a:r>
            <a:endParaRPr lang="en-US" dirty="0">
              <a:latin typeface="Arial" panose="020B0604020202020204" pitchFamily="34" charset="0"/>
              <a:cs typeface="Arial" panose="020B0604020202020204" pitchFamily="34" charset="0"/>
            </a:endParaRPr>
          </a:p>
          <a:p>
            <a:endParaRPr lang="en-US" dirty="0"/>
          </a:p>
        </p:txBody>
      </p:sp>
      <p:sp>
        <p:nvSpPr>
          <p:cNvPr id="4" name="Footer Placeholder 3"/>
          <p:cNvSpPr>
            <a:spLocks noGrp="1"/>
          </p:cNvSpPr>
          <p:nvPr>
            <p:ph type="ftr" sz="quarter" idx="4"/>
          </p:nvPr>
        </p:nvSpPr>
        <p:spPr/>
        <p:txBody>
          <a:bodyPr/>
          <a:lstStyle/>
          <a:p>
            <a:pPr marL="0" marR="0" lvl="0" indent="0" algn="l" defTabSz="931350" rtl="0" eaLnBrk="0"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Segoe UI" pitchFamily="34" charset="0"/>
                <a:cs typeface="+mn-cs"/>
              </a:rPr>
              <a:t>© Advanced Micro Devices, Inc. All rights reserved. Confidential – Not for distribution.</a:t>
            </a:r>
          </a:p>
        </p:txBody>
      </p:sp>
      <p:sp>
        <p:nvSpPr>
          <p:cNvPr id="5" name="Slide Number Placeholder 4"/>
          <p:cNvSpPr>
            <a:spLocks noGrp="1"/>
          </p:cNvSpPr>
          <p:nvPr>
            <p:ph type="sldNum" sz="quarter" idx="5"/>
          </p:nvPr>
        </p:nvSpPr>
        <p:spPr/>
        <p:txBody>
          <a:bodyPr/>
          <a:lstStyle/>
          <a:p>
            <a:pPr marL="0" marR="0" lvl="0" indent="0" algn="r" defTabSz="93162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31623"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6210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a:cs typeface="Arial"/>
              </a:rPr>
              <a:t>AMD’s Confidential Computing</a:t>
            </a:r>
            <a:r>
              <a:rPr lang="en-US" b="1" dirty="0">
                <a:latin typeface="Arial"/>
                <a:cs typeface="Arial"/>
              </a:rPr>
              <a:t> Journey with Infinity Guard started in 2017 </a:t>
            </a:r>
            <a:r>
              <a:rPr lang="en-US" dirty="0">
                <a:latin typeface="Arial"/>
                <a:cs typeface="Arial"/>
              </a:rPr>
              <a:t>with the first generation EPYC CPUs. At this time </a:t>
            </a:r>
            <a:r>
              <a:rPr lang="en-US" b="1" dirty="0">
                <a:latin typeface="Arial"/>
                <a:cs typeface="Arial"/>
              </a:rPr>
              <a:t>we introduced Secure Memory Encryption (SME) </a:t>
            </a:r>
            <a:r>
              <a:rPr lang="en-US" dirty="0">
                <a:latin typeface="Arial"/>
                <a:cs typeface="Arial"/>
              </a:rPr>
              <a:t>– </a:t>
            </a:r>
            <a:r>
              <a:rPr lang="en-US" b="1" dirty="0">
                <a:latin typeface="Arial"/>
                <a:cs typeface="Arial"/>
              </a:rPr>
              <a:t>which provides full main memory encryption with a single key,</a:t>
            </a:r>
            <a:r>
              <a:rPr lang="en-US" dirty="0">
                <a:latin typeface="Arial"/>
                <a:cs typeface="Arial"/>
              </a:rPr>
              <a:t> owned and managed by the embedded secure processor. That capability is available on all subsequent generations. We also </a:t>
            </a:r>
            <a:r>
              <a:rPr lang="en-US" b="1" dirty="0">
                <a:latin typeface="Arial"/>
                <a:cs typeface="Arial"/>
              </a:rPr>
              <a:t>introduced Secure Encrypted Virtualization (SEV) which encrypts the main memory space of each VM with a unique key </a:t>
            </a:r>
            <a:r>
              <a:rPr lang="en-US" dirty="0">
                <a:latin typeface="Arial"/>
                <a:cs typeface="Arial"/>
              </a:rPr>
              <a:t>– owned and managed by Secure Processor embedded in the SOC – which owns and manages all the keys.</a:t>
            </a:r>
          </a:p>
          <a:p>
            <a:endParaRPr lang="en-US" dirty="0"/>
          </a:p>
          <a:p>
            <a:r>
              <a:rPr lang="en-US" dirty="0">
                <a:latin typeface="Arial"/>
                <a:cs typeface="Arial"/>
              </a:rPr>
              <a:t>Since then, </a:t>
            </a:r>
            <a:r>
              <a:rPr lang="en-US" b="1" dirty="0">
                <a:latin typeface="Arial"/>
                <a:cs typeface="Arial"/>
              </a:rPr>
              <a:t>AMD continued investing and evolving Infinity Guard </a:t>
            </a:r>
            <a:r>
              <a:rPr lang="en-US" dirty="0">
                <a:latin typeface="Arial"/>
                <a:cs typeface="Arial"/>
              </a:rPr>
              <a:t>adding features for increased protection</a:t>
            </a:r>
          </a:p>
          <a:p>
            <a:endParaRPr lang="en-US" dirty="0"/>
          </a:p>
          <a:p>
            <a:r>
              <a:rPr lang="en-US" dirty="0">
                <a:latin typeface="Arial"/>
                <a:cs typeface="Arial"/>
              </a:rPr>
              <a:t>In 2023, AMD published Genoa SEV-SNP source code as part of </a:t>
            </a:r>
            <a:r>
              <a:rPr lang="en-US" b="1" dirty="0">
                <a:latin typeface="Arial"/>
                <a:cs typeface="Arial"/>
              </a:rPr>
              <a:t>‘Assurance by Transparency’ initiative</a:t>
            </a:r>
          </a:p>
          <a:p>
            <a:endParaRPr lang="en-US" dirty="0"/>
          </a:p>
          <a:p>
            <a:r>
              <a:rPr lang="en-US" dirty="0">
                <a:latin typeface="Arial"/>
                <a:cs typeface="Arial"/>
              </a:rPr>
              <a:t>Security is a </a:t>
            </a:r>
            <a:r>
              <a:rPr lang="en-US" b="1" dirty="0">
                <a:latin typeface="Arial"/>
                <a:cs typeface="Arial"/>
              </a:rPr>
              <a:t>key customer buying criteria</a:t>
            </a:r>
            <a:r>
              <a:rPr lang="en-US" dirty="0">
                <a:latin typeface="Arial"/>
                <a:cs typeface="Arial"/>
              </a:rPr>
              <a:t> and becoming even more so in the age of AI as the</a:t>
            </a:r>
            <a:r>
              <a:rPr lang="en-US" b="1" dirty="0">
                <a:latin typeface="Arial"/>
                <a:cs typeface="Arial"/>
              </a:rPr>
              <a:t> need to protect data moves beyond the CPU to external devices like GPU accelerators, </a:t>
            </a:r>
            <a:r>
              <a:rPr lang="en-US" b="1" dirty="0" err="1">
                <a:latin typeface="Arial"/>
                <a:cs typeface="Arial"/>
              </a:rPr>
              <a:t>SmartNICs</a:t>
            </a:r>
            <a:r>
              <a:rPr lang="en-US" b="1" dirty="0">
                <a:latin typeface="Arial"/>
                <a:cs typeface="Arial"/>
              </a:rPr>
              <a:t> and storage. </a:t>
            </a:r>
            <a:r>
              <a:rPr lang="en-US" dirty="0">
                <a:latin typeface="Arial"/>
                <a:cs typeface="Arial"/>
              </a:rPr>
              <a:t> With 5</a:t>
            </a:r>
            <a:r>
              <a:rPr lang="en-US" baseline="30000" dirty="0">
                <a:latin typeface="Arial"/>
                <a:cs typeface="Arial"/>
              </a:rPr>
              <a:t>th</a:t>
            </a:r>
            <a:r>
              <a:rPr lang="en-US" dirty="0">
                <a:latin typeface="Arial"/>
                <a:cs typeface="Arial"/>
              </a:rPr>
              <a:t> gen EPYC, we have now added </a:t>
            </a:r>
            <a:r>
              <a:rPr lang="en-US" b="1" dirty="0">
                <a:latin typeface="Arial"/>
                <a:cs typeface="Arial"/>
              </a:rPr>
              <a:t>Trusted I/O to extend the trust boundary to these external devices</a:t>
            </a:r>
            <a:r>
              <a:rPr lang="en-US" dirty="0">
                <a:latin typeface="Arial"/>
                <a:cs typeface="Arial"/>
              </a:rPr>
              <a:t>, an increasingly critical capability with a lot of data being moved back and forth between the CPU and accelerators, as well as across the network. </a:t>
            </a:r>
          </a:p>
          <a:p>
            <a:endParaRPr lang="en-US" dirty="0"/>
          </a:p>
          <a:p>
            <a:r>
              <a:rPr lang="en-US" dirty="0">
                <a:latin typeface="Arial"/>
                <a:cs typeface="Arial"/>
              </a:rPr>
              <a:t>You will see us start to enable more solutions in the ecosystem with this new and innovative feature.</a:t>
            </a:r>
          </a:p>
          <a:p>
            <a:endParaRPr lang="en-US" dirty="0"/>
          </a:p>
          <a:p>
            <a:r>
              <a:rPr lang="en-US" dirty="0">
                <a:latin typeface="Arial"/>
                <a:cs typeface="Arial"/>
              </a:rPr>
              <a:t>******************************************************************************************************************************************************************************************************************************************</a:t>
            </a:r>
            <a:endParaRPr lang="en-US" dirty="0"/>
          </a:p>
          <a:p>
            <a:endParaRPr lang="en-US" dirty="0"/>
          </a:p>
          <a:p>
            <a:endParaRPr lang="en-US" dirty="0"/>
          </a:p>
          <a:p>
            <a:r>
              <a:rPr lang="en-US" dirty="0">
                <a:latin typeface="Arial"/>
                <a:cs typeface="Arial"/>
              </a:rPr>
              <a:t>Note: AMD is actively involved with the opensource community and regularly up-streams patches to the Linux community. Our in-progress projects are posted on GitHub for customers, partners and interested parties to evaluate and provide feedback. </a:t>
            </a:r>
            <a:r>
              <a:rPr lang="en-US" sz="1800" u="sng" dirty="0">
                <a:solidFill>
                  <a:srgbClr val="0000FF"/>
                </a:solidFill>
                <a:latin typeface="Arial"/>
                <a:ea typeface="Aptos" panose="020B0004020202020204" pitchFamily="34" charset="0"/>
                <a:cs typeface="Arial"/>
                <a:hlinkClick r:id="rId3"/>
              </a:rPr>
              <a:t>AMDESE · GitHub</a:t>
            </a:r>
            <a:r>
              <a:rPr lang="en-US" sz="1800" dirty="0">
                <a:latin typeface="Arial"/>
                <a:ea typeface="Aptos" panose="020B0004020202020204" pitchFamily="34" charset="0"/>
                <a:cs typeface="Arial"/>
              </a:rPr>
              <a:t> </a:t>
            </a:r>
            <a:endParaRPr lang="en-US" dirty="0">
              <a:latin typeface="Arial"/>
              <a:cs typeface="Arial"/>
            </a:endParaRPr>
          </a:p>
          <a:p>
            <a:endParaRPr lang="en-US" dirty="0"/>
          </a:p>
          <a:p>
            <a:r>
              <a:rPr lang="en-US" dirty="0">
                <a:latin typeface="Arial"/>
                <a:cs typeface="Arial"/>
              </a:rPr>
              <a:t>******************************************************************************************************************************************************************************************************************************************************</a:t>
            </a:r>
            <a:endParaRPr lang="en-US" dirty="0"/>
          </a:p>
        </p:txBody>
      </p:sp>
      <p:sp>
        <p:nvSpPr>
          <p:cNvPr id="4" name="Footer Placeholder 3"/>
          <p:cNvSpPr>
            <a:spLocks noGrp="1"/>
          </p:cNvSpPr>
          <p:nvPr>
            <p:ph type="ftr" sz="quarter" idx="4"/>
          </p:nvPr>
        </p:nvSpPr>
        <p:spPr/>
        <p:txBody>
          <a:bodyPr/>
          <a:lstStyle/>
          <a:p>
            <a:pPr defTabSz="931350" eaLnBrk="0" hangingPunct="0"/>
            <a:r>
              <a:rPr lang="en-US">
                <a:ea typeface="Segoe UI" pitchFamily="34" charset="0"/>
              </a:rPr>
              <a:t>© Advanced Micro Devices, Inc. All rights reserved. Confidential – Not for distribution.</a:t>
            </a:r>
          </a:p>
        </p:txBody>
      </p:sp>
      <p:sp>
        <p:nvSpPr>
          <p:cNvPr id="5" name="Slide Number Placeholder 4"/>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401139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defTabSz="931350" eaLnBrk="0" hangingPunct="0"/>
            <a:r>
              <a:rPr lang="en-US">
                <a:ea typeface="Segoe UI" pitchFamily="34" charset="0"/>
              </a:rPr>
              <a:t>© Advanced Micro Devices, Inc. All rights reserved. Confidential – Not for distribution.</a:t>
            </a:r>
          </a:p>
        </p:txBody>
      </p:sp>
      <p:sp>
        <p:nvSpPr>
          <p:cNvPr id="5" name="Slide Number Placeholder 4"/>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402423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defTabSz="931350" eaLnBrk="0" hangingPunct="0"/>
            <a:r>
              <a:rPr lang="en-US">
                <a:ea typeface="Segoe UI" pitchFamily="34" charset="0"/>
              </a:rPr>
              <a:t>© Advanced Micro Devices, Inc. All rights reserved. Confidential – Not for distribution.</a:t>
            </a:r>
          </a:p>
        </p:txBody>
      </p:sp>
      <p:sp>
        <p:nvSpPr>
          <p:cNvPr id="5" name="Slide Number Placeholder 4"/>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689584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defTabSz="931350" eaLnBrk="0" hangingPunct="0"/>
            <a:r>
              <a:rPr lang="en-US">
                <a:ea typeface="Segoe UI" pitchFamily="34" charset="0"/>
              </a:rPr>
              <a:t>© Advanced Micro Devices, Inc. All rights reserved. Confidential – Not for distribution.</a:t>
            </a:r>
          </a:p>
        </p:txBody>
      </p:sp>
      <p:sp>
        <p:nvSpPr>
          <p:cNvPr id="5" name="Slide Number Placeholder 4"/>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458192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l" defTabSz="931350" rtl="0" eaLnBrk="0"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Segoe UI" pitchFamily="34" charset="0"/>
                <a:cs typeface="+mn-cs"/>
              </a:rPr>
              <a:t>© Advanced Micro Devices, Inc. All rights reserved. Confidential – Not for distribution.</a:t>
            </a:r>
          </a:p>
        </p:txBody>
      </p:sp>
      <p:sp>
        <p:nvSpPr>
          <p:cNvPr id="5" name="Slide Number Placeholder 4"/>
          <p:cNvSpPr>
            <a:spLocks noGrp="1"/>
          </p:cNvSpPr>
          <p:nvPr>
            <p:ph type="sldNum" sz="quarter" idx="5"/>
          </p:nvPr>
        </p:nvSpPr>
        <p:spPr/>
        <p:txBody>
          <a:bodyPr/>
          <a:lstStyle/>
          <a:p>
            <a:pPr marL="0" marR="0" lvl="0" indent="0" algn="r" defTabSz="93162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31623"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398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l" defTabSz="931350" rtl="0" eaLnBrk="0"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Segoe UI" pitchFamily="34" charset="0"/>
                <a:cs typeface="+mn-cs"/>
              </a:rPr>
              <a:t>© Advanced Micro Devices, Inc. All rights reserved. Confidential – Not for distribution.</a:t>
            </a:r>
          </a:p>
        </p:txBody>
      </p:sp>
      <p:sp>
        <p:nvSpPr>
          <p:cNvPr id="5" name="Slide Number Placeholder 4"/>
          <p:cNvSpPr>
            <a:spLocks noGrp="1"/>
          </p:cNvSpPr>
          <p:nvPr>
            <p:ph type="sldNum" sz="quarter" idx="5"/>
          </p:nvPr>
        </p:nvSpPr>
        <p:spPr/>
        <p:txBody>
          <a:bodyPr/>
          <a:lstStyle/>
          <a:p>
            <a:pPr marL="0" marR="0" lvl="0" indent="0" algn="r" defTabSz="93162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31623"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3911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l" defTabSz="931350" rtl="0" eaLnBrk="0"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Segoe UI" pitchFamily="34" charset="0"/>
                <a:cs typeface="+mn-cs"/>
              </a:rPr>
              <a:t>© Advanced Micro Devices, Inc. All rights reserved. Confidential – Not for distribution.</a:t>
            </a:r>
          </a:p>
        </p:txBody>
      </p:sp>
      <p:sp>
        <p:nvSpPr>
          <p:cNvPr id="5" name="Slide Number Placeholder 4"/>
          <p:cNvSpPr>
            <a:spLocks noGrp="1"/>
          </p:cNvSpPr>
          <p:nvPr>
            <p:ph type="sldNum" sz="quarter" idx="5"/>
          </p:nvPr>
        </p:nvSpPr>
        <p:spPr/>
        <p:txBody>
          <a:bodyPr/>
          <a:lstStyle/>
          <a:p>
            <a:pPr marL="0" marR="0" lvl="0" indent="0" algn="r" defTabSz="93162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31623"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7674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l" defTabSz="931350" rtl="0" eaLnBrk="0"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Segoe UI" pitchFamily="34" charset="0"/>
                <a:cs typeface="+mn-cs"/>
              </a:rPr>
              <a:t>© Advanced Micro Devices, Inc. All rights reserved. Confidential – Not for distribution.</a:t>
            </a:r>
          </a:p>
        </p:txBody>
      </p:sp>
      <p:sp>
        <p:nvSpPr>
          <p:cNvPr id="5" name="Slide Number Placeholder 4"/>
          <p:cNvSpPr>
            <a:spLocks noGrp="1"/>
          </p:cNvSpPr>
          <p:nvPr>
            <p:ph type="sldNum" sz="quarter" idx="5"/>
          </p:nvPr>
        </p:nvSpPr>
        <p:spPr/>
        <p:txBody>
          <a:bodyPr/>
          <a:lstStyle/>
          <a:p>
            <a:pPr marL="0" marR="0" lvl="0" indent="0" algn="r" defTabSz="931623"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31623"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2851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t"/>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2111"/>
            <a:ext cx="11018838" cy="4836927"/>
          </a:xfrm>
        </p:spPr>
        <p:txBody>
          <a:bodyPr/>
          <a:lstStyle>
            <a:lvl1pPr marL="228600" indent="-228600">
              <a:buSzPct val="90000"/>
              <a:buFont typeface="Arial" panose="020B0604020202020204" pitchFamily="34" charset="0"/>
              <a:buChar char="•"/>
              <a:defRPr/>
            </a:lvl1pPr>
            <a:lvl2pPr marL="457200" indent="-228600">
              <a:buSzPct val="90000"/>
              <a:buFont typeface="Arial" panose="020B0604020202020204" pitchFamily="34" charset="0"/>
              <a:buChar char="•"/>
              <a:defRPr/>
            </a:lvl2pPr>
            <a:lvl3pPr marL="657225" indent="-200025">
              <a:buSzPct val="90000"/>
              <a:buFont typeface="Arial" panose="020B0604020202020204" pitchFamily="34" charset="0"/>
              <a:buChar char="•"/>
              <a:defRPr/>
            </a:lvl3pPr>
            <a:lvl4pPr marL="842963" indent="-180975">
              <a:buSzPct val="90000"/>
              <a:buFont typeface="Arial" panose="020B0604020202020204" pitchFamily="34" charset="0"/>
              <a:buChar char="•"/>
              <a:defRPr/>
            </a:lvl4pPr>
            <a:lvl5pPr marL="1023938" indent="-168275">
              <a:buSzPct val="9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15425548"/>
      </p:ext>
    </p:extLst>
  </p:cSld>
  <p:clrMapOvr>
    <a:masterClrMapping/>
  </p:clrMapOvr>
  <p:transition>
    <p:fade/>
  </p:transition>
  <p:extLst>
    <p:ext uri="{DCECCB84-F9BA-43D5-87BE-67443E8EF086}">
      <p15:sldGuideLst xmlns:p15="http://schemas.microsoft.com/office/powerpoint/2012/main">
        <p15:guide id="5" orient="horz" pos="905">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Footer Only">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81939A8-60E0-C1F9-B964-0055119FF8F7}"/>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id="{62AFEA88-CD3B-C39E-688D-9779D6FE1913}"/>
              </a:ext>
            </a:extLst>
          </p:cNvPr>
          <p:cNvSpPr>
            <a:spLocks noGrp="1"/>
          </p:cNvSpPr>
          <p:nvPr>
            <p:ph type="sldNum" sz="quarter" idx="11"/>
          </p:nvPr>
        </p:nvSpPr>
        <p:spPr/>
        <p:txBody>
          <a:bodyPr/>
          <a:lstStyle/>
          <a:p>
            <a:fld id="{CCDE2D84-A0F1-4ECE-A5D5-758CDD35D3B5}" type="slidenum">
              <a:rPr lang="en-US" smtClean="0"/>
              <a:pPr/>
              <a:t>‹#›</a:t>
            </a:fld>
            <a:endParaRPr lang="en-US"/>
          </a:p>
        </p:txBody>
      </p:sp>
    </p:spTree>
    <p:extLst>
      <p:ext uri="{BB962C8B-B14F-4D97-AF65-F5344CB8AC3E}">
        <p14:creationId xmlns:p14="http://schemas.microsoft.com/office/powerpoint/2010/main" val="10435335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Title Slide - No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350259" y="1621536"/>
            <a:ext cx="6244333" cy="1941576"/>
          </a:xfrm>
          <a:noFill/>
        </p:spPr>
        <p:txBody>
          <a:bodyPr wrap="square" lIns="0" tIns="0" rIns="0" bIns="0" anchor="ctr" anchorCtr="0">
            <a:noAutofit/>
          </a:bodyPr>
          <a:lstStyle>
            <a:lvl1pPr>
              <a:defRPr sz="40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a:extLst>
              <a:ext uri="{FF2B5EF4-FFF2-40B4-BE49-F238E27FC236}">
                <a16:creationId xmlns:a16="http://schemas.microsoft.com/office/drawing/2014/main" id="{063C8DF7-52E5-4ABA-86DD-8FD6C136A4A3}"/>
              </a:ext>
            </a:extLst>
          </p:cNvPr>
          <p:cNvSpPr>
            <a:spLocks noGrp="1"/>
          </p:cNvSpPr>
          <p:nvPr>
            <p:ph type="body" sz="quarter" idx="12" hasCustomPrompt="1"/>
          </p:nvPr>
        </p:nvSpPr>
        <p:spPr>
          <a:xfrm>
            <a:off x="5350260" y="3875650"/>
            <a:ext cx="6244332" cy="276999"/>
          </a:xfrm>
          <a:noFill/>
        </p:spPr>
        <p:txBody>
          <a:bodyPr wrap="square" lIns="0" tIns="0" rIns="0" bIns="0">
            <a:spAutoFit/>
          </a:bodyPr>
          <a:lstStyle>
            <a:lvl1pPr marL="0" indent="0">
              <a:spcBef>
                <a:spcPts val="0"/>
              </a:spcBef>
              <a:buNone/>
              <a:defRPr sz="1800" b="1" spc="0" baseline="0">
                <a:solidFill>
                  <a:schemeClr val="tx1"/>
                </a:solidFill>
                <a:latin typeface="+mn-lt"/>
                <a:cs typeface="Segoe UI" panose="020B0502040204020203" pitchFamily="34" charset="0"/>
              </a:defRPr>
            </a:lvl1pPr>
          </a:lstStyle>
          <a:p>
            <a:pPr lvl="0"/>
            <a:r>
              <a:rPr lang="en-US"/>
              <a:t>Speaker name or subtitle text</a:t>
            </a:r>
          </a:p>
        </p:txBody>
      </p:sp>
      <p:pic>
        <p:nvPicPr>
          <p:cNvPr id="3" name="Picture 2" descr="A picture containing text, clipart&#10;&#10;Description automatically generated">
            <a:extLst>
              <a:ext uri="{FF2B5EF4-FFF2-40B4-BE49-F238E27FC236}">
                <a16:creationId xmlns:a16="http://schemas.microsoft.com/office/drawing/2014/main" id="{52D4C3E2-3CE7-EA80-DFF0-91F7D4F06C03}"/>
              </a:ext>
            </a:extLst>
          </p:cNvPr>
          <p:cNvPicPr>
            <a:picLocks noChangeAspect="1"/>
          </p:cNvPicPr>
          <p:nvPr userDrawn="1"/>
        </p:nvPicPr>
        <p:blipFill>
          <a:blip r:embed="rId3"/>
          <a:stretch>
            <a:fillRect/>
          </a:stretch>
        </p:blipFill>
        <p:spPr>
          <a:xfrm>
            <a:off x="9386888" y="5771788"/>
            <a:ext cx="2359024" cy="671874"/>
          </a:xfrm>
          <a:prstGeom prst="rect">
            <a:avLst/>
          </a:prstGeom>
        </p:spPr>
      </p:pic>
    </p:spTree>
    <p:extLst>
      <p:ext uri="{BB962C8B-B14F-4D97-AF65-F5344CB8AC3E}">
        <p14:creationId xmlns:p14="http://schemas.microsoft.com/office/powerpoint/2010/main" val="2334447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nchor="t"/>
          <a:lstStyle/>
          <a:p>
            <a:r>
              <a:rPr lang="en-US"/>
              <a:t>Click to edit Master title style</a:t>
            </a:r>
          </a:p>
        </p:txBody>
      </p:sp>
      <p:sp>
        <p:nvSpPr>
          <p:cNvPr id="4" name="Text Placeholder 3"/>
          <p:cNvSpPr>
            <a:spLocks noGrp="1"/>
          </p:cNvSpPr>
          <p:nvPr>
            <p:ph type="body" sz="quarter" idx="10"/>
          </p:nvPr>
        </p:nvSpPr>
        <p:spPr>
          <a:xfrm>
            <a:off x="586390" y="1434370"/>
            <a:ext cx="11018520" cy="4831840"/>
          </a:xfrm>
        </p:spPr>
        <p:txBody>
          <a:bodyPr wrap="square">
            <a:no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1610724"/>
      </p:ext>
    </p:extLst>
  </p:cSld>
  <p:clrMapOvr>
    <a:masterClrMapping/>
  </p:clrMapOvr>
  <p:transition>
    <p:fade/>
  </p:transition>
  <p:extLst>
    <p:ext uri="{DCECCB84-F9BA-43D5-87BE-67443E8EF086}">
      <p15:sldGuideLst xmlns:p15="http://schemas.microsoft.com/office/powerpoint/2012/main">
        <p15:guide id="2" orient="horz" pos="90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t"/>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1110"/>
          </a:xfrm>
        </p:spPr>
        <p:txBody>
          <a:bodyPr/>
          <a:lstStyle>
            <a:lvl1pPr marL="228600" indent="-228600">
              <a:buSzPct val="90000"/>
              <a:buFont typeface="Arial" panose="020B0604020202020204" pitchFamily="34" charset="0"/>
              <a:buChar char="•"/>
              <a:defRPr/>
            </a:lvl1pPr>
            <a:lvl2pPr marL="457200" indent="-228600">
              <a:buSzPct val="90000"/>
              <a:buFont typeface="Arial" panose="020B0604020202020204" pitchFamily="34" charset="0"/>
              <a:buChar char="•"/>
              <a:defRPr/>
            </a:lvl2pPr>
            <a:lvl3pPr marL="657225" indent="-200025">
              <a:buSzPct val="90000"/>
              <a:buFont typeface="Arial" panose="020B0604020202020204" pitchFamily="34" charset="0"/>
              <a:buChar char="•"/>
              <a:defRPr/>
            </a:lvl3pPr>
            <a:lvl4pPr marL="842963" indent="-180975">
              <a:buSzPct val="90000"/>
              <a:buFont typeface="Arial" panose="020B0604020202020204" pitchFamily="34" charset="0"/>
              <a:buChar char="•"/>
              <a:defRPr/>
            </a:lvl4pPr>
            <a:lvl5pPr marL="1023938" indent="-168275">
              <a:buSzPct val="9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1110"/>
          </a:xfrm>
        </p:spPr>
        <p:txBody>
          <a:bodyPr/>
          <a:lstStyle>
            <a:lvl1pPr marL="228600" indent="-228600">
              <a:buSzPct val="90000"/>
              <a:buFont typeface="Arial" panose="020B0604020202020204" pitchFamily="34" charset="0"/>
              <a:buChar char="•"/>
              <a:defRPr/>
            </a:lvl1pPr>
            <a:lvl2pPr marL="457200" indent="-228600">
              <a:buSzPct val="90000"/>
              <a:buFont typeface="Arial" panose="020B0604020202020204" pitchFamily="34" charset="0"/>
              <a:buChar char="•"/>
              <a:defRPr/>
            </a:lvl2pPr>
            <a:lvl3pPr marL="657225" indent="-200025">
              <a:buSzPct val="90000"/>
              <a:buFont typeface="Arial" panose="020B0604020202020204" pitchFamily="34" charset="0"/>
              <a:buChar char="•"/>
              <a:defRPr/>
            </a:lvl3pPr>
            <a:lvl4pPr marL="842963" indent="-180975">
              <a:buSzPct val="90000"/>
              <a:buFont typeface="Arial" panose="020B0604020202020204" pitchFamily="34" charset="0"/>
              <a:buChar char="•"/>
              <a:defRPr/>
            </a:lvl4pPr>
            <a:lvl5pPr marL="1023938" indent="-168275">
              <a:buSzPct val="9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1634014"/>
      </p:ext>
    </p:extLst>
  </p:cSld>
  <p:clrMapOvr>
    <a:masterClrMapping/>
  </p:clrMapOvr>
  <p:transition>
    <p:fade/>
  </p:transition>
  <p:extLst>
    <p:ext uri="{DCECCB84-F9BA-43D5-87BE-67443E8EF086}">
      <p15:sldGuideLst xmlns:p15="http://schemas.microsoft.com/office/powerpoint/2012/main">
        <p15:guide id="3" orient="horz" pos="903">
          <p15:clr>
            <a:srgbClr val="5ACBF0"/>
          </p15:clr>
        </p15:guide>
        <p15:guide id="4" pos="3659">
          <p15:clr>
            <a:srgbClr val="5ACBF0"/>
          </p15:clr>
        </p15:guide>
        <p15:guide id="5" pos="402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nchor="t"/>
          <a:lstStyle/>
          <a:p>
            <a:r>
              <a:rPr lang="en-US"/>
              <a:t>Click to edit Master title style</a:t>
            </a:r>
          </a:p>
        </p:txBody>
      </p:sp>
    </p:spTree>
    <p:extLst>
      <p:ext uri="{BB962C8B-B14F-4D97-AF65-F5344CB8AC3E}">
        <p14:creationId xmlns:p14="http://schemas.microsoft.com/office/powerpoint/2010/main" val="75286393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mall title - half pag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91C41AE-0083-2A44-9A00-206CEB625E13}"/>
              </a:ext>
            </a:extLst>
          </p:cNvPr>
          <p:cNvSpPr>
            <a:spLocks noGrp="1"/>
          </p:cNvSpPr>
          <p:nvPr>
            <p:ph type="title"/>
          </p:nvPr>
        </p:nvSpPr>
        <p:spPr>
          <a:xfrm>
            <a:off x="588263" y="3182778"/>
            <a:ext cx="11018520" cy="492443"/>
          </a:xfrm>
        </p:spPr>
        <p:txBody>
          <a:bodyPr/>
          <a:lstStyle>
            <a:lvl1pPr algn="ctr">
              <a:defRPr sz="3200"/>
            </a:lvl1pPr>
          </a:lstStyle>
          <a:p>
            <a:r>
              <a:rPr lang="en-US"/>
              <a:t>Click to edit Master title style</a:t>
            </a:r>
          </a:p>
        </p:txBody>
      </p:sp>
    </p:spTree>
    <p:extLst>
      <p:ext uri="{BB962C8B-B14F-4D97-AF65-F5344CB8AC3E}">
        <p14:creationId xmlns:p14="http://schemas.microsoft.com/office/powerpoint/2010/main" val="9690862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8">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1992">
          <p15:clr>
            <a:srgbClr val="5ACBF0"/>
          </p15:clr>
        </p15:guide>
        <p15:guide id="29" orient="horz" pos="23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with Square Picture">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pattFill prst="wdUpDiag">
            <a:fgClr>
              <a:schemeClr val="accent1">
                <a:lumMod val="50000"/>
              </a:schemeClr>
            </a:fgClr>
            <a:bgClr>
              <a:schemeClr val="tx2">
                <a:lumMod val="50000"/>
              </a:schemeClr>
            </a:bgClr>
          </a:pattFill>
        </p:spPr>
        <p:txBody>
          <a:bodyPr lIns="0" tIns="2103120" rIns="0" anchor="t" anchorCtr="0">
            <a:noAutofit/>
          </a:bodyPr>
          <a:lstStyle>
            <a:lvl1pPr marL="0" indent="0" algn="ctr">
              <a:lnSpc>
                <a:spcPct val="100000"/>
              </a:lnSpc>
              <a:buNone/>
              <a:defRPr sz="12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p:nvPr>
        </p:nvSpPr>
        <p:spPr>
          <a:xfrm>
            <a:off x="588263" y="2262425"/>
            <a:ext cx="4158362" cy="861774"/>
          </a:xfrm>
        </p:spPr>
        <p:txBody>
          <a:bodyPr anchor="b"/>
          <a:lstStyle>
            <a:lvl1pPr>
              <a:defRPr/>
            </a:lvl1pPr>
          </a:lstStyle>
          <a:p>
            <a:r>
              <a:rPr lang="en-US"/>
              <a:t>Click to edit Master title style</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normAutofit/>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0992719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4829522"/>
          </a:xfrm>
        </p:spPr>
        <p:txBody>
          <a:bodyPr/>
          <a:lstStyle>
            <a:lvl1pPr marL="0" indent="0">
              <a:buNone/>
              <a:defRPr sz="2000">
                <a:solidFill>
                  <a:schemeClr val="tx1"/>
                </a:solidFill>
                <a:latin typeface="Consolas" panose="020B0609020204030204" pitchFamily="49" charset="0"/>
                <a:cs typeface="Consolas" panose="020B0609020204030204" pitchFamily="49" charset="0"/>
              </a:defRPr>
            </a:lvl1pPr>
            <a:lvl2pPr marL="346553" indent="0">
              <a:buNone/>
              <a:defRPr sz="1800">
                <a:solidFill>
                  <a:schemeClr val="tx1"/>
                </a:solidFill>
                <a:latin typeface="Consolas" panose="020B0609020204030204" pitchFamily="49" charset="0"/>
                <a:cs typeface="Consolas" panose="020B0609020204030204" pitchFamily="49" charset="0"/>
              </a:defRPr>
            </a:lvl2pPr>
            <a:lvl3pPr marL="584607" indent="0">
              <a:buNone/>
              <a:defRPr sz="1600">
                <a:solidFill>
                  <a:schemeClr val="tx1"/>
                </a:solidFill>
                <a:latin typeface="Consolas" panose="020B0609020204030204" pitchFamily="49" charset="0"/>
                <a:cs typeface="Consolas" panose="020B0609020204030204" pitchFamily="49" charset="0"/>
              </a:defRPr>
            </a:lvl3pPr>
            <a:lvl4pPr marL="814563" indent="0">
              <a:buNone/>
              <a:defRPr sz="1400">
                <a:solidFill>
                  <a:schemeClr val="tx1"/>
                </a:solidFill>
                <a:latin typeface="Consolas" panose="020B0609020204030204" pitchFamily="49" charset="0"/>
                <a:cs typeface="Consolas" panose="020B0609020204030204" pitchFamily="49" charset="0"/>
              </a:defRPr>
            </a:lvl4pPr>
            <a:lvl5pPr marL="1050997" indent="0">
              <a:buNone/>
              <a:defRPr sz="1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5283479"/>
      </p:ext>
    </p:extLst>
  </p:cSld>
  <p:clrMapOvr>
    <a:masterClrMapping/>
  </p:clrMapOvr>
  <p:transition>
    <p:fade/>
  </p:transition>
  <p:extLst>
    <p:ext uri="{DCECCB84-F9BA-43D5-87BE-67443E8EF086}">
      <p15:sldGuideLst xmlns:p15="http://schemas.microsoft.com/office/powerpoint/2012/main">
        <p15:guide id="2" orient="horz" pos="9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claimer and Attrib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BCE27-18A9-4B58-967D-F414D11BC8DA}"/>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59682BFC-72AD-43B8-82AA-B9CAA5B851A1}"/>
              </a:ext>
            </a:extLst>
          </p:cNvPr>
          <p:cNvSpPr>
            <a:spLocks noGrp="1"/>
          </p:cNvSpPr>
          <p:nvPr>
            <p:ph type="body" sz="quarter" idx="10"/>
          </p:nvPr>
        </p:nvSpPr>
        <p:spPr>
          <a:xfrm>
            <a:off x="588963" y="1436688"/>
            <a:ext cx="11020425" cy="4829175"/>
          </a:xfrm>
        </p:spPr>
        <p:txBody>
          <a:bodyPr/>
          <a:lstStyle>
            <a:lvl1pPr marL="0" indent="0">
              <a:buNone/>
              <a:defRPr sz="1100"/>
            </a:lvl1pPr>
            <a:lvl2pPr marL="228600" indent="0">
              <a:buNone/>
              <a:defRPr sz="1100"/>
            </a:lvl2pPr>
            <a:lvl3pPr marL="457200" indent="0">
              <a:buNone/>
              <a:defRPr sz="1100"/>
            </a:lvl3pPr>
            <a:lvl4pPr marL="661988" indent="0">
              <a:buNone/>
              <a:defRPr sz="1100"/>
            </a:lvl4pPr>
            <a:lvl5pPr marL="855663" indent="0">
              <a:buNone/>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2274241"/>
      </p:ext>
    </p:extLst>
  </p:cSld>
  <p:clrMapOvr>
    <a:masterClrMapping/>
  </p:clrMapOvr>
  <p:transition>
    <p:fade/>
  </p:transition>
  <p:extLst>
    <p:ext uri="{DCECCB84-F9BA-43D5-87BE-67443E8EF086}">
      <p15:sldGuideLst xmlns:p15="http://schemas.microsoft.com/office/powerpoint/2012/main">
        <p15:guide id="2" orient="horz" pos="9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losing logo slide">
    <p:spTree>
      <p:nvGrpSpPr>
        <p:cNvPr id="1" name=""/>
        <p:cNvGrpSpPr/>
        <p:nvPr/>
      </p:nvGrpSpPr>
      <p:grpSpPr>
        <a:xfrm>
          <a:off x="0" y="0"/>
          <a:ext cx="0" cy="0"/>
          <a:chOff x="0" y="0"/>
          <a:chExt cx="0" cy="0"/>
        </a:xfrm>
      </p:grpSpPr>
      <p:sp>
        <p:nvSpPr>
          <p:cNvPr id="6" name="Rectangle 5" descr="{&quot;templafy&quot;:{&quot;binding&quot;:&quot;{{Form.Footer}}&quot;,&quot;type&quot;:&quot;text&quot;}}">
            <a:extLst>
              <a:ext uri="{FF2B5EF4-FFF2-40B4-BE49-F238E27FC236}">
                <a16:creationId xmlns:a16="http://schemas.microsoft.com/office/drawing/2014/main" id="{43334FAC-11C2-4DB4-8249-171553FC7893}"/>
              </a:ext>
            </a:extLst>
          </p:cNvPr>
          <p:cNvSpPr/>
          <p:nvPr userDrawn="1"/>
        </p:nvSpPr>
        <p:spPr bwMode="auto">
          <a:xfrm>
            <a:off x="603380" y="6567862"/>
            <a:ext cx="9000000" cy="16110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en-GB" sz="75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a:extLst>
              <a:ext uri="{FF2B5EF4-FFF2-40B4-BE49-F238E27FC236}">
                <a16:creationId xmlns:a16="http://schemas.microsoft.com/office/drawing/2014/main" id="{7029C228-A98B-B784-A41C-3C84AE53BD45}"/>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3631447" y="2841633"/>
            <a:ext cx="4929105" cy="1174734"/>
          </a:xfrm>
          <a:prstGeom prst="rect">
            <a:avLst/>
          </a:prstGeom>
        </p:spPr>
      </p:pic>
    </p:spTree>
    <p:extLst>
      <p:ext uri="{BB962C8B-B14F-4D97-AF65-F5344CB8AC3E}">
        <p14:creationId xmlns:p14="http://schemas.microsoft.com/office/powerpoint/2010/main" val="258315540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591790"/>
            <a:ext cx="11018520" cy="430887"/>
          </a:xfrm>
          <a:prstGeom prst="rect">
            <a:avLst/>
          </a:prstGeom>
        </p:spPr>
        <p:txBody>
          <a:bodyPr vert="horz" wrap="square" lIns="0" tIns="0" rIns="0" bIns="0" rtlCol="0" anchor="ctr">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4830706"/>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49" name="TextBox 48">
            <a:extLst>
              <a:ext uri="{FF2B5EF4-FFF2-40B4-BE49-F238E27FC236}">
                <a16:creationId xmlns:a16="http://schemas.microsoft.com/office/drawing/2014/main" id="{96B11974-843F-5942-BA9E-97ADE41C9A58}"/>
              </a:ext>
            </a:extLst>
          </p:cNvPr>
          <p:cNvSpPr txBox="1"/>
          <p:nvPr userDrawn="1"/>
        </p:nvSpPr>
        <p:spPr>
          <a:xfrm>
            <a:off x="196319" y="6553364"/>
            <a:ext cx="114454" cy="190581"/>
          </a:xfrm>
          <a:prstGeom prst="rect">
            <a:avLst/>
          </a:prstGeom>
          <a:noFill/>
        </p:spPr>
        <p:txBody>
          <a:bodyPr wrap="none" lIns="0" tIns="41029" rIns="0" bIns="41029" rtlCol="0" anchor="ctr">
            <a:spAutoFit/>
          </a:bodyPr>
          <a:lstStyle/>
          <a:p>
            <a:pPr algn="r">
              <a:defRPr/>
            </a:pPr>
            <a:fld id="{B50A2252-0B00-49D0-9A28-2F5CCECF09D1}" type="slidenum">
              <a:rPr lang="en-US" sz="700" kern="1200" cap="none" spc="10" baseline="0">
                <a:solidFill>
                  <a:schemeClr val="tx1"/>
                </a:solidFill>
                <a:latin typeface="Arial" panose="020B0604020202020204" pitchFamily="34" charset="0"/>
                <a:ea typeface="+mn-ea"/>
                <a:cs typeface="Arial" panose="020B0604020202020204" pitchFamily="34" charset="0"/>
              </a:rPr>
              <a:pPr algn="r">
                <a:defRPr/>
              </a:pPr>
              <a:t>‹#›</a:t>
            </a:fld>
            <a:endParaRPr lang="en-US" sz="700" kern="1200" cap="none" spc="10" baseline="0">
              <a:solidFill>
                <a:schemeClr val="tx1"/>
              </a:solidFill>
              <a:latin typeface="Arial" panose="020B0604020202020204" pitchFamily="34" charset="0"/>
              <a:ea typeface="+mn-ea"/>
              <a:cs typeface="Arial" panose="020B0604020202020204" pitchFamily="34" charset="0"/>
            </a:endParaRPr>
          </a:p>
        </p:txBody>
      </p:sp>
      <p:sp>
        <p:nvSpPr>
          <p:cNvPr id="51" name="TextBox 50">
            <a:extLst>
              <a:ext uri="{FF2B5EF4-FFF2-40B4-BE49-F238E27FC236}">
                <a16:creationId xmlns:a16="http://schemas.microsoft.com/office/drawing/2014/main" id="{BC37A066-5679-7640-9C08-54559BF7A6BC}"/>
              </a:ext>
            </a:extLst>
          </p:cNvPr>
          <p:cNvSpPr txBox="1"/>
          <p:nvPr userDrawn="1"/>
        </p:nvSpPr>
        <p:spPr>
          <a:xfrm>
            <a:off x="444516" y="6543252"/>
            <a:ext cx="26930" cy="198276"/>
          </a:xfrm>
          <a:prstGeom prst="rect">
            <a:avLst/>
          </a:prstGeom>
          <a:noFill/>
        </p:spPr>
        <p:txBody>
          <a:bodyPr wrap="none" lIns="0" tIns="41029" rIns="0" bIns="41029" rtlCol="0" anchor="ctr">
            <a:spAutoFit/>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750" spc="10">
                <a:solidFill>
                  <a:schemeClr val="bg1"/>
                </a:solidFill>
                <a:cs typeface="Arial" panose="020B0604020202020204" pitchFamily="34" charset="0"/>
              </a:rPr>
              <a:t>|</a:t>
            </a:r>
          </a:p>
        </p:txBody>
      </p:sp>
      <p:sp>
        <p:nvSpPr>
          <p:cNvPr id="50" name="Rectangle 49" descr="{&quot;templafy&quot;:{&quot;binding&quot;:&quot;{{Form.Footer}}&quot;,&quot;type&quot;:&quot;text&quot;}}">
            <a:extLst>
              <a:ext uri="{FF2B5EF4-FFF2-40B4-BE49-F238E27FC236}">
                <a16:creationId xmlns:a16="http://schemas.microsoft.com/office/drawing/2014/main" id="{31FF5E37-9042-4844-B9BE-993B8146017C}"/>
              </a:ext>
            </a:extLst>
          </p:cNvPr>
          <p:cNvSpPr/>
          <p:nvPr userDrawn="1"/>
        </p:nvSpPr>
        <p:spPr bwMode="auto">
          <a:xfrm>
            <a:off x="253546" y="6576662"/>
            <a:ext cx="9000000" cy="16110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l">
              <a:buClr>
                <a:schemeClr val="accent1"/>
              </a:buClr>
              <a:buSzPct val="60000"/>
            </a:pPr>
            <a:r>
              <a:rPr lang="en-US" sz="800" cap="none" baseline="0" dirty="0">
                <a:solidFill>
                  <a:srgbClr val="E1DFDF">
                    <a:lumMod val="75000"/>
                  </a:srgbClr>
                </a:solidFill>
                <a:latin typeface="Arial" panose="020B0604020202020204" pitchFamily="34" charset="0"/>
              </a:rPr>
              <a:t>AMD EPYC™ Processors</a:t>
            </a:r>
            <a:endParaRPr lang="en-US" sz="800" cap="none" baseline="0" dirty="0">
              <a:latin typeface="Arial" panose="020B0604020202020204" pitchFamily="34" charset="0"/>
            </a:endParaRPr>
          </a:p>
        </p:txBody>
      </p:sp>
      <p:pic>
        <p:nvPicPr>
          <p:cNvPr id="54" name="Picture 53" descr="A picture containing text, clipart&#10;&#10;Description automatically generated">
            <a:extLst>
              <a:ext uri="{FF2B5EF4-FFF2-40B4-BE49-F238E27FC236}">
                <a16:creationId xmlns:a16="http://schemas.microsoft.com/office/drawing/2014/main" id="{507773B8-9BA9-711F-EB8B-F0AE5A2A58D1}"/>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10883348" y="6393708"/>
            <a:ext cx="1154036" cy="328680"/>
          </a:xfrm>
          <a:prstGeom prst="rect">
            <a:avLst/>
          </a:prstGeom>
        </p:spPr>
      </p:pic>
      <p:sp>
        <p:nvSpPr>
          <p:cNvPr id="8" name="TextBox 7">
            <a:extLst>
              <a:ext uri="{FF2B5EF4-FFF2-40B4-BE49-F238E27FC236}">
                <a16:creationId xmlns:a16="http://schemas.microsoft.com/office/drawing/2014/main" id="{DA6EFF20-82D0-C754-4939-F3A057ADB8B5}"/>
              </a:ext>
            </a:extLst>
          </p:cNvPr>
          <p:cNvSpPr txBox="1"/>
          <p:nvPr userDrawn="1">
            <p:extLst>
              <p:ext uri="{1162E1C5-73C7-4A58-AE30-91384D911F3F}">
                <p184:classification xmlns:p184="http://schemas.microsoft.com/office/powerpoint/2018/4/main" val="hdr"/>
              </p:ext>
            </p:extLst>
          </p:nvPr>
        </p:nvSpPr>
        <p:spPr>
          <a:xfrm>
            <a:off x="63500" y="63500"/>
            <a:ext cx="417513" cy="152400"/>
          </a:xfrm>
          <a:prstGeom prst="rect">
            <a:avLst/>
          </a:prstGeom>
        </p:spPr>
        <p:txBody>
          <a:bodyPr horzOverflow="overflow" lIns="0" tIns="0" rIns="0" bIns="0">
            <a:spAutoFit/>
          </a:bodyPr>
          <a:lstStyle/>
          <a:p>
            <a:pPr algn="l"/>
            <a:r>
              <a:rPr lang="en-US" sz="1000">
                <a:solidFill>
                  <a:srgbClr val="008000"/>
                </a:solidFill>
                <a:latin typeface="Calibri" panose="020F0502020204030204" pitchFamily="34" charset="0"/>
                <a:ea typeface="Calibri" panose="020F0502020204030204" pitchFamily="34" charset="0"/>
                <a:cs typeface="Calibri" panose="020F0502020204030204" pitchFamily="34" charset="0"/>
              </a:rPr>
              <a:t>[Public]</a:t>
            </a:r>
          </a:p>
        </p:txBody>
      </p:sp>
    </p:spTree>
    <p:extLst>
      <p:ext uri="{BB962C8B-B14F-4D97-AF65-F5344CB8AC3E}">
        <p14:creationId xmlns:p14="http://schemas.microsoft.com/office/powerpoint/2010/main" val="680149402"/>
      </p:ext>
    </p:extLst>
  </p:cSld>
  <p:clrMap bg1="dk1" tx1="lt1" bg2="dk2" tx2="lt2" accent1="accent1" accent2="accent2" accent3="accent3" accent4="accent4" accent5="accent5" accent6="accent6" hlink="hlink" folHlink="folHlink"/>
  <p:sldLayoutIdLst>
    <p:sldLayoutId id="2147484950" r:id="rId1"/>
    <p:sldLayoutId id="2147484951" r:id="rId2"/>
    <p:sldLayoutId id="2147484952" r:id="rId3"/>
    <p:sldLayoutId id="2147484953" r:id="rId4"/>
    <p:sldLayoutId id="2147484954" r:id="rId5"/>
    <p:sldLayoutId id="2147484955" r:id="rId6"/>
    <p:sldLayoutId id="2147484956" r:id="rId7"/>
    <p:sldLayoutId id="2147484957" r:id="rId8"/>
    <p:sldLayoutId id="2147484958" r:id="rId9"/>
    <p:sldLayoutId id="2147484959" r:id="rId10"/>
    <p:sldLayoutId id="2147484960" r:id="rId11"/>
  </p:sldLayoutIdLst>
  <p:transition>
    <p:fade/>
  </p:transition>
  <p:hf hdr="0" dt="0"/>
  <p:txStyles>
    <p:titleStyle>
      <a:lvl1pPr algn="l" defTabSz="932742" rtl="0" eaLnBrk="1" latinLnBrk="0" hangingPunct="1">
        <a:lnSpc>
          <a:spcPct val="100000"/>
        </a:lnSpc>
        <a:spcBef>
          <a:spcPct val="0"/>
        </a:spcBef>
        <a:buNone/>
        <a:defRPr lang="en-US" sz="2800" b="1" kern="1200" cap="none" spc="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ts val="600"/>
        </a:spcBef>
        <a:spcAft>
          <a:spcPts val="0"/>
        </a:spcAft>
        <a:buClr>
          <a:schemeClr val="accent1"/>
        </a:buClr>
        <a:buSzPct val="100000"/>
        <a:buFont typeface="Arial" panose="020B0604020202020204" pitchFamily="34" charset="0"/>
        <a:buChar char="•"/>
        <a:tabLst/>
        <a:defRPr sz="1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sz="16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sz="12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sz="11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ts val="300"/>
        </a:spcBef>
        <a:spcAft>
          <a:spcPts val="0"/>
        </a:spcAft>
        <a:buClr>
          <a:schemeClr val="accent1"/>
        </a:buClr>
        <a:buSzPct val="100000"/>
        <a:buFont typeface="Arial" panose="020B0604020202020204" pitchFamily="34" charset="0"/>
        <a:buChar char="•"/>
        <a:tabLst/>
        <a:defRPr sz="11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customXml" Target="../../customXml/item23.xml"/><Relationship Id="rId1" Type="http://schemas.openxmlformats.org/officeDocument/2006/relationships/customXml" Target="../../customXml/item4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5.xml"/><Relationship Id="rId6" Type="http://schemas.openxmlformats.org/officeDocument/2006/relationships/image" Target="../media/image17.png"/><Relationship Id="rId5" Type="http://schemas.openxmlformats.org/officeDocument/2006/relationships/image" Target="../media/image5.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11.png"/><Relationship Id="rId3" Type="http://schemas.openxmlformats.org/officeDocument/2006/relationships/notesSlide" Target="../notesSlides/notesSlide1.xml"/><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tags" Target="../tags/tag1.xml"/><Relationship Id="rId6" Type="http://schemas.openxmlformats.org/officeDocument/2006/relationships/image" Target="../media/image6.tiff"/><Relationship Id="rId11" Type="http://schemas.openxmlformats.org/officeDocument/2006/relationships/image" Target="../media/image9.png"/><Relationship Id="rId5" Type="http://schemas.openxmlformats.org/officeDocument/2006/relationships/image" Target="../media/image5.emf"/><Relationship Id="rId10" Type="http://schemas.microsoft.com/office/2007/relationships/hdphoto" Target="../media/hdphoto3.wdp"/><Relationship Id="rId4" Type="http://schemas.openxmlformats.org/officeDocument/2006/relationships/oleObject" Target="../embeddings/oleObject1.bin"/><Relationship Id="rId9" Type="http://schemas.openxmlformats.org/officeDocument/2006/relationships/image" Target="../media/image8.png"/><Relationship Id="rId1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hyperlink" Target="https://www.amd.com/en/technologies/infinity-guard"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14.sv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x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4.xml"/><Relationship Id="rId6" Type="http://schemas.openxmlformats.org/officeDocument/2006/relationships/image" Target="../media/image16.png"/><Relationship Id="rId5" Type="http://schemas.openxmlformats.org/officeDocument/2006/relationships/image" Target="../media/image5.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5B0BC6E-CFC2-AFF9-476E-E4D48A01DC1E}"/>
              </a:ext>
            </a:extLst>
          </p:cNvPr>
          <p:cNvSpPr>
            <a:spLocks noGrp="1"/>
          </p:cNvSpPr>
          <p:nvPr>
            <p:ph type="title"/>
          </p:nvPr>
        </p:nvSpPr>
        <p:spPr>
          <a:xfrm>
            <a:off x="5928360" y="1615440"/>
            <a:ext cx="5666232" cy="1947672"/>
          </a:xfrm>
        </p:spPr>
        <p:txBody>
          <a:bodyPr/>
          <a:lstStyle/>
          <a:p>
            <a:r>
              <a:rPr lang="en-US" dirty="0">
                <a:cs typeface="Segoe UI"/>
              </a:rPr>
              <a:t>openEuler </a:t>
            </a:r>
            <a:r>
              <a:rPr lang="zh-CN" altLang="en-US" dirty="0">
                <a:cs typeface="Segoe UI"/>
              </a:rPr>
              <a:t>支持 </a:t>
            </a:r>
            <a:r>
              <a:rPr lang="en-US" dirty="0">
                <a:cs typeface="Segoe UI"/>
              </a:rPr>
              <a:t>AMD SEV-SNP </a:t>
            </a:r>
            <a:r>
              <a:rPr lang="zh-CN" altLang="en-US" dirty="0">
                <a:cs typeface="Segoe UI"/>
              </a:rPr>
              <a:t>介绍</a:t>
            </a:r>
            <a:endParaRPr lang="en-US" dirty="0"/>
          </a:p>
        </p:txBody>
      </p:sp>
      <p:sp>
        <p:nvSpPr>
          <p:cNvPr id="11" name="Text Placeholder 10">
            <a:extLst>
              <a:ext uri="{FF2B5EF4-FFF2-40B4-BE49-F238E27FC236}">
                <a16:creationId xmlns:a16="http://schemas.microsoft.com/office/drawing/2014/main" id="{DF47E056-1867-D0D5-739C-6DB90E19E127}"/>
              </a:ext>
            </a:extLst>
          </p:cNvPr>
          <p:cNvSpPr>
            <a:spLocks noGrp="1"/>
          </p:cNvSpPr>
          <p:nvPr>
            <p:ph type="body" sz="quarter" idx="12"/>
          </p:nvPr>
        </p:nvSpPr>
        <p:spPr>
          <a:xfrm>
            <a:off x="5928360" y="3852790"/>
            <a:ext cx="6244332" cy="276999"/>
          </a:xfrm>
        </p:spPr>
        <p:txBody>
          <a:bodyPr vert="horz" wrap="square" lIns="0" tIns="0" rIns="0" bIns="0" rtlCol="0" anchor="t">
            <a:spAutoFit/>
          </a:bodyPr>
          <a:lstStyle/>
          <a:p>
            <a:r>
              <a:rPr lang="de-DE" dirty="0"/>
              <a:t>Wenkuan.Wang@amd.com</a:t>
            </a:r>
            <a:endParaRPr lang="en-US" dirty="0"/>
          </a:p>
        </p:txBody>
      </p:sp>
    </p:spTree>
    <p:custDataLst>
      <p:custData r:id="rId1"/>
      <p:custData r:id="rId2"/>
    </p:custDataLst>
    <p:extLst>
      <p:ext uri="{BB962C8B-B14F-4D97-AF65-F5344CB8AC3E}">
        <p14:creationId xmlns:p14="http://schemas.microsoft.com/office/powerpoint/2010/main" val="218018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Object 37" hidden="1">
            <a:extLst>
              <a:ext uri="{FF2B5EF4-FFF2-40B4-BE49-F238E27FC236}">
                <a16:creationId xmlns:a16="http://schemas.microsoft.com/office/drawing/2014/main" id="{CBDAE8A1-FA65-FBF4-C073-C632FFB0A3E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8" name="Object 37" hidden="1">
                        <a:extLst>
                          <a:ext uri="{FF2B5EF4-FFF2-40B4-BE49-F238E27FC236}">
                            <a16:creationId xmlns:a16="http://schemas.microsoft.com/office/drawing/2014/main" id="{CBDAE8A1-FA65-FBF4-C073-C632FFB0A3E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0" name="Title 11">
            <a:extLst>
              <a:ext uri="{FF2B5EF4-FFF2-40B4-BE49-F238E27FC236}">
                <a16:creationId xmlns:a16="http://schemas.microsoft.com/office/drawing/2014/main" id="{6E4B4B12-9CFA-0A35-A66B-223E135C416C}"/>
              </a:ext>
            </a:extLst>
          </p:cNvPr>
          <p:cNvSpPr txBox="1">
            <a:spLocks/>
          </p:cNvSpPr>
          <p:nvPr/>
        </p:nvSpPr>
        <p:spPr>
          <a:xfrm>
            <a:off x="0" y="393981"/>
            <a:ext cx="12191995" cy="649171"/>
          </a:xfrm>
          <a:prstGeom prst="rect">
            <a:avLst/>
          </a:prstGeom>
        </p:spPr>
        <p:txBody>
          <a:bodyPr anchor="ctr"/>
          <a:lstStyle>
            <a:lvl1pPr algn="l" defTabSz="914674" rtl="0" eaLnBrk="1" latinLnBrk="0" hangingPunct="1">
              <a:spcBef>
                <a:spcPct val="0"/>
              </a:spcBef>
              <a:buNone/>
              <a:defRPr sz="2800" b="0" i="0" strike="noStrike" kern="1200" cap="all" baseline="0">
                <a:solidFill>
                  <a:srgbClr val="FFFFFF"/>
                </a:solidFill>
                <a:latin typeface="Klavika Medium" panose="020B0506040000020004" pitchFamily="34" charset="0"/>
                <a:ea typeface="+mj-ea"/>
                <a:cs typeface="Calibri" panose="020F0502020204030204" pitchFamily="34" charset="0"/>
              </a:defRPr>
            </a:lvl1pPr>
          </a:lstStyle>
          <a:p>
            <a:pPr marL="0" marR="0" lvl="0" indent="0" algn="ctr" defTabSz="914674" rtl="0" eaLnBrk="1" fontAlgn="auto" latinLnBrk="0" hangingPunct="1">
              <a:lnSpc>
                <a:spcPct val="82000"/>
              </a:lnSpc>
              <a:spcBef>
                <a:spcPct val="0"/>
              </a:spcBef>
              <a:spcAft>
                <a:spcPts val="0"/>
              </a:spcAft>
              <a:buClrTx/>
              <a:buSzTx/>
              <a:buFontTx/>
              <a:buNone/>
              <a:tabLst/>
              <a:defRPr/>
            </a:pPr>
            <a:endParaRPr kumimoji="0" lang="en-US" sz="5200" b="1" i="0" u="none" strike="noStrike" kern="1200" cap="all" spc="-200" normalizeH="0" baseline="0" noProof="0">
              <a:ln>
                <a:noFill/>
              </a:ln>
              <a:gradFill>
                <a:gsLst>
                  <a:gs pos="100000">
                    <a:prstClr val="white">
                      <a:lumMod val="50000"/>
                    </a:prstClr>
                  </a:gs>
                  <a:gs pos="32000">
                    <a:srgbClr val="FFFFFF"/>
                  </a:gs>
                </a:gsLst>
                <a:lin ang="5400000" scaled="0"/>
              </a:gradFill>
              <a:effectLst/>
              <a:uLnTx/>
              <a:uFillTx/>
              <a:latin typeface="Arial" panose="020B0604020202020204"/>
              <a:ea typeface="+mj-ea"/>
              <a:cs typeface="Calibri"/>
            </a:endParaRPr>
          </a:p>
        </p:txBody>
      </p:sp>
      <p:sp>
        <p:nvSpPr>
          <p:cNvPr id="6" name="Title 5">
            <a:extLst>
              <a:ext uri="{FF2B5EF4-FFF2-40B4-BE49-F238E27FC236}">
                <a16:creationId xmlns:a16="http://schemas.microsoft.com/office/drawing/2014/main" id="{344A93D1-EEB3-C351-9D1A-1EB0CF12480D}"/>
              </a:ext>
            </a:extLst>
          </p:cNvPr>
          <p:cNvSpPr>
            <a:spLocks noGrp="1"/>
          </p:cNvSpPr>
          <p:nvPr>
            <p:ph type="title"/>
          </p:nvPr>
        </p:nvSpPr>
        <p:spPr/>
        <p:txBody>
          <a:bodyPr vert="horz"/>
          <a:lstStyle/>
          <a:p>
            <a:r>
              <a:rPr lang="en-US" dirty="0"/>
              <a:t>openEuler-24.03-LTS-SP1 </a:t>
            </a:r>
            <a:endParaRPr lang="en-US" sz="1800" b="0" dirty="0">
              <a:solidFill>
                <a:srgbClr val="00C2DE"/>
              </a:solidFill>
            </a:endParaRPr>
          </a:p>
        </p:txBody>
      </p:sp>
      <p:pic>
        <p:nvPicPr>
          <p:cNvPr id="3" name="Picture 2">
            <a:extLst>
              <a:ext uri="{FF2B5EF4-FFF2-40B4-BE49-F238E27FC236}">
                <a16:creationId xmlns:a16="http://schemas.microsoft.com/office/drawing/2014/main" id="{7E7E2E87-C929-FE8E-229F-C9E3C3DC449C}"/>
              </a:ext>
            </a:extLst>
          </p:cNvPr>
          <p:cNvPicPr>
            <a:picLocks noChangeAspect="1"/>
          </p:cNvPicPr>
          <p:nvPr/>
        </p:nvPicPr>
        <p:blipFill>
          <a:blip r:embed="rId6"/>
          <a:stretch>
            <a:fillRect/>
          </a:stretch>
        </p:blipFill>
        <p:spPr>
          <a:xfrm>
            <a:off x="588263" y="2236902"/>
            <a:ext cx="10148256" cy="2863170"/>
          </a:xfrm>
          <a:prstGeom prst="rect">
            <a:avLst/>
          </a:prstGeom>
        </p:spPr>
      </p:pic>
      <p:sp>
        <p:nvSpPr>
          <p:cNvPr id="5" name="TextBox 4">
            <a:extLst>
              <a:ext uri="{FF2B5EF4-FFF2-40B4-BE49-F238E27FC236}">
                <a16:creationId xmlns:a16="http://schemas.microsoft.com/office/drawing/2014/main" id="{7C278B96-BF8C-0DBA-7768-DAE45D3C9FDC}"/>
              </a:ext>
            </a:extLst>
          </p:cNvPr>
          <p:cNvSpPr txBox="1"/>
          <p:nvPr/>
        </p:nvSpPr>
        <p:spPr>
          <a:xfrm>
            <a:off x="522949" y="1240961"/>
            <a:ext cx="10761908" cy="363946"/>
          </a:xfrm>
          <a:prstGeom prst="rect">
            <a:avLst/>
          </a:prstGeom>
          <a:noFill/>
        </p:spPr>
        <p:txBody>
          <a:bodyPr wrap="square">
            <a:spAutoFit/>
          </a:bodyPr>
          <a:lstStyle/>
          <a:p>
            <a:r>
              <a:rPr lang="en-US" dirty="0"/>
              <a:t>https://gitee.com/openeuler/release-management/blob/master/openEuler-24.03-LTS-SP1/release-plan.md</a:t>
            </a:r>
          </a:p>
        </p:txBody>
      </p:sp>
    </p:spTree>
    <p:extLst>
      <p:ext uri="{BB962C8B-B14F-4D97-AF65-F5344CB8AC3E}">
        <p14:creationId xmlns:p14="http://schemas.microsoft.com/office/powerpoint/2010/main" val="297089387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835329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Object 37" hidden="1">
            <a:extLst>
              <a:ext uri="{FF2B5EF4-FFF2-40B4-BE49-F238E27FC236}">
                <a16:creationId xmlns:a16="http://schemas.microsoft.com/office/drawing/2014/main" id="{CBDAE8A1-FA65-FBF4-C073-C632FFB0A3E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8" name="Object 37" hidden="1">
                        <a:extLst>
                          <a:ext uri="{FF2B5EF4-FFF2-40B4-BE49-F238E27FC236}">
                            <a16:creationId xmlns:a16="http://schemas.microsoft.com/office/drawing/2014/main" id="{CBDAE8A1-FA65-FBF4-C073-C632FFB0A3E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0" name="Title 11">
            <a:extLst>
              <a:ext uri="{FF2B5EF4-FFF2-40B4-BE49-F238E27FC236}">
                <a16:creationId xmlns:a16="http://schemas.microsoft.com/office/drawing/2014/main" id="{6E4B4B12-9CFA-0A35-A66B-223E135C416C}"/>
              </a:ext>
            </a:extLst>
          </p:cNvPr>
          <p:cNvSpPr txBox="1">
            <a:spLocks/>
          </p:cNvSpPr>
          <p:nvPr/>
        </p:nvSpPr>
        <p:spPr>
          <a:xfrm>
            <a:off x="0" y="393981"/>
            <a:ext cx="12191995" cy="649171"/>
          </a:xfrm>
          <a:prstGeom prst="rect">
            <a:avLst/>
          </a:prstGeom>
        </p:spPr>
        <p:txBody>
          <a:bodyPr anchor="ctr"/>
          <a:lstStyle>
            <a:lvl1pPr algn="l" defTabSz="914674" rtl="0" eaLnBrk="1" latinLnBrk="0" hangingPunct="1">
              <a:spcBef>
                <a:spcPct val="0"/>
              </a:spcBef>
              <a:buNone/>
              <a:defRPr sz="2800" b="0" i="0" strike="noStrike" kern="1200" cap="all" baseline="0">
                <a:solidFill>
                  <a:srgbClr val="FFFFFF"/>
                </a:solidFill>
                <a:latin typeface="Klavika Medium" panose="020B0506040000020004" pitchFamily="34" charset="0"/>
                <a:ea typeface="+mj-ea"/>
                <a:cs typeface="Calibri" panose="020F0502020204030204" pitchFamily="34" charset="0"/>
              </a:defRPr>
            </a:lvl1pPr>
          </a:lstStyle>
          <a:p>
            <a:pPr marL="0" marR="0" lvl="0" indent="0" algn="ctr" defTabSz="914674" rtl="0" eaLnBrk="1" fontAlgn="auto" latinLnBrk="0" hangingPunct="1">
              <a:lnSpc>
                <a:spcPct val="82000"/>
              </a:lnSpc>
              <a:spcBef>
                <a:spcPct val="0"/>
              </a:spcBef>
              <a:spcAft>
                <a:spcPts val="0"/>
              </a:spcAft>
              <a:buClrTx/>
              <a:buSzTx/>
              <a:buFontTx/>
              <a:buNone/>
              <a:tabLst/>
              <a:defRPr/>
            </a:pPr>
            <a:endParaRPr kumimoji="0" lang="en-US" sz="5200" b="1" i="0" u="none" strike="noStrike" kern="1200" cap="all" spc="-200" normalizeH="0" baseline="0" noProof="0">
              <a:ln>
                <a:noFill/>
              </a:ln>
              <a:gradFill>
                <a:gsLst>
                  <a:gs pos="100000">
                    <a:prstClr val="white">
                      <a:lumMod val="50000"/>
                    </a:prstClr>
                  </a:gs>
                  <a:gs pos="32000">
                    <a:srgbClr val="FFFFFF"/>
                  </a:gs>
                </a:gsLst>
                <a:lin ang="5400000" scaled="0"/>
              </a:gradFill>
              <a:effectLst/>
              <a:uLnTx/>
              <a:uFillTx/>
              <a:latin typeface="Arial" panose="020B0604020202020204"/>
              <a:ea typeface="+mj-ea"/>
              <a:cs typeface="Calibri"/>
            </a:endParaRPr>
          </a:p>
        </p:txBody>
      </p:sp>
      <p:sp>
        <p:nvSpPr>
          <p:cNvPr id="6" name="Title 5">
            <a:extLst>
              <a:ext uri="{FF2B5EF4-FFF2-40B4-BE49-F238E27FC236}">
                <a16:creationId xmlns:a16="http://schemas.microsoft.com/office/drawing/2014/main" id="{344A93D1-EEB3-C351-9D1A-1EB0CF12480D}"/>
              </a:ext>
            </a:extLst>
          </p:cNvPr>
          <p:cNvSpPr>
            <a:spLocks noGrp="1"/>
          </p:cNvSpPr>
          <p:nvPr>
            <p:ph type="title"/>
          </p:nvPr>
        </p:nvSpPr>
        <p:spPr>
          <a:xfrm>
            <a:off x="588263" y="591790"/>
            <a:ext cx="11018520" cy="738664"/>
          </a:xfrm>
        </p:spPr>
        <p:txBody>
          <a:bodyPr vert="horz"/>
          <a:lstStyle/>
          <a:p>
            <a:r>
              <a:rPr lang="en-US"/>
              <a:t>AMD EPYC™ Processors</a:t>
            </a:r>
            <a:br>
              <a:rPr lang="en-US"/>
            </a:br>
            <a:r>
              <a:rPr lang="en-US" sz="2000" b="0">
                <a:solidFill>
                  <a:srgbClr val="00C2DE"/>
                </a:solidFill>
              </a:rPr>
              <a:t>Five generations of on time technology innovation</a:t>
            </a:r>
            <a:endParaRPr lang="en-US" sz="1800" b="0">
              <a:solidFill>
                <a:srgbClr val="00C2DE"/>
              </a:solidFill>
            </a:endParaRPr>
          </a:p>
        </p:txBody>
      </p:sp>
      <p:sp>
        <p:nvSpPr>
          <p:cNvPr id="9" name="Rectangle 8">
            <a:extLst>
              <a:ext uri="{FF2B5EF4-FFF2-40B4-BE49-F238E27FC236}">
                <a16:creationId xmlns:a16="http://schemas.microsoft.com/office/drawing/2014/main" id="{73CC52CD-9D11-951A-1C33-D17436EB17F1}"/>
              </a:ext>
            </a:extLst>
          </p:cNvPr>
          <p:cNvSpPr/>
          <p:nvPr/>
        </p:nvSpPr>
        <p:spPr bwMode="auto">
          <a:xfrm>
            <a:off x="588263" y="3506245"/>
            <a:ext cx="1632538" cy="2055952"/>
          </a:xfrm>
          <a:prstGeom prst="rect">
            <a:avLst/>
          </a:prstGeom>
          <a:solidFill>
            <a:schemeClr val="bg1">
              <a:lumMod val="85000"/>
              <a:lumOff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10" name="Rectangle 9">
            <a:extLst>
              <a:ext uri="{FF2B5EF4-FFF2-40B4-BE49-F238E27FC236}">
                <a16:creationId xmlns:a16="http://schemas.microsoft.com/office/drawing/2014/main" id="{298B36A2-3CFC-A051-B90F-8636D8C76263}"/>
              </a:ext>
            </a:extLst>
          </p:cNvPr>
          <p:cNvSpPr/>
          <p:nvPr/>
        </p:nvSpPr>
        <p:spPr bwMode="auto">
          <a:xfrm>
            <a:off x="2446267" y="3044238"/>
            <a:ext cx="1632538" cy="2517959"/>
          </a:xfrm>
          <a:prstGeom prst="rect">
            <a:avLst/>
          </a:prstGeom>
          <a:solidFill>
            <a:schemeClr val="bg1">
              <a:lumMod val="85000"/>
              <a:lumOff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11" name="Rectangle 10">
            <a:extLst>
              <a:ext uri="{FF2B5EF4-FFF2-40B4-BE49-F238E27FC236}">
                <a16:creationId xmlns:a16="http://schemas.microsoft.com/office/drawing/2014/main" id="{17F6BC68-825D-D3B4-51D9-08810B661403}"/>
              </a:ext>
            </a:extLst>
          </p:cNvPr>
          <p:cNvSpPr/>
          <p:nvPr/>
        </p:nvSpPr>
        <p:spPr bwMode="auto">
          <a:xfrm>
            <a:off x="4309921" y="2595369"/>
            <a:ext cx="1632538" cy="2966829"/>
          </a:xfrm>
          <a:prstGeom prst="rect">
            <a:avLst/>
          </a:prstGeom>
          <a:solidFill>
            <a:schemeClr val="bg1">
              <a:lumMod val="85000"/>
              <a:lumOff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12" name="Rectangle 11">
            <a:extLst>
              <a:ext uri="{FF2B5EF4-FFF2-40B4-BE49-F238E27FC236}">
                <a16:creationId xmlns:a16="http://schemas.microsoft.com/office/drawing/2014/main" id="{F91FCD19-0C8C-E3BA-EA2E-B0D18E9093CB}"/>
              </a:ext>
            </a:extLst>
          </p:cNvPr>
          <p:cNvSpPr/>
          <p:nvPr/>
        </p:nvSpPr>
        <p:spPr bwMode="auto">
          <a:xfrm>
            <a:off x="6178919" y="2111666"/>
            <a:ext cx="2599523" cy="3450533"/>
          </a:xfrm>
          <a:prstGeom prst="rect">
            <a:avLst/>
          </a:prstGeom>
          <a:solidFill>
            <a:schemeClr val="bg1">
              <a:lumMod val="85000"/>
              <a:lumOff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13" name="Rectangle 12">
            <a:extLst>
              <a:ext uri="{FF2B5EF4-FFF2-40B4-BE49-F238E27FC236}">
                <a16:creationId xmlns:a16="http://schemas.microsoft.com/office/drawing/2014/main" id="{F66A7859-B1E3-89FA-19BE-B7C572F03B40}"/>
              </a:ext>
            </a:extLst>
          </p:cNvPr>
          <p:cNvSpPr/>
          <p:nvPr/>
        </p:nvSpPr>
        <p:spPr bwMode="auto">
          <a:xfrm>
            <a:off x="9004214" y="1757871"/>
            <a:ext cx="2599523" cy="3789559"/>
          </a:xfrm>
          <a:prstGeom prst="rect">
            <a:avLst/>
          </a:prstGeom>
          <a:solidFill>
            <a:schemeClr val="bg1">
              <a:lumMod val="85000"/>
              <a:lumOff val="1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cxnSp>
        <p:nvCxnSpPr>
          <p:cNvPr id="16" name="Straight Arrow Connector 15">
            <a:extLst>
              <a:ext uri="{FF2B5EF4-FFF2-40B4-BE49-F238E27FC236}">
                <a16:creationId xmlns:a16="http://schemas.microsoft.com/office/drawing/2014/main" id="{B1E94157-4A11-00B9-690E-8AF83ED69750}"/>
              </a:ext>
            </a:extLst>
          </p:cNvPr>
          <p:cNvCxnSpPr>
            <a:cxnSpLocks/>
          </p:cNvCxnSpPr>
          <p:nvPr/>
        </p:nvCxnSpPr>
        <p:spPr>
          <a:xfrm>
            <a:off x="588263" y="5803373"/>
            <a:ext cx="11015474" cy="0"/>
          </a:xfrm>
          <a:prstGeom prst="straightConnector1">
            <a:avLst/>
          </a:prstGeom>
          <a:ln w="76200">
            <a:solidFill>
              <a:srgbClr val="00C2DE"/>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CCF3C63-DFFE-37ED-F24B-712E3B4384EB}"/>
              </a:ext>
            </a:extLst>
          </p:cNvPr>
          <p:cNvSpPr/>
          <p:nvPr/>
        </p:nvSpPr>
        <p:spPr>
          <a:xfrm>
            <a:off x="6283006" y="2188100"/>
            <a:ext cx="2391348" cy="492443"/>
          </a:xfrm>
          <a:prstGeom prst="rect">
            <a:avLst/>
          </a:prstGeom>
        </p:spPr>
        <p:txBody>
          <a:bodyPr wrap="square" lIns="0" tIns="0" rIns="0" bIns="0" anchor="ctr">
            <a:spAutoFit/>
          </a:bodyPr>
          <a:lstStyle/>
          <a:p>
            <a:pPr marL="0" marR="0" lvl="0" indent="0" algn="ctr" defTabSz="913951"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4</a:t>
            </a:r>
            <a:r>
              <a:rPr kumimoji="0" lang="en-US" sz="1400" b="0" i="0" u="none" strike="noStrike" kern="1200" cap="none" spc="0" normalizeH="0" baseline="30000" noProof="0">
                <a:ln>
                  <a:noFill/>
                </a:ln>
                <a:solidFill>
                  <a:srgbClr val="FFFFFF"/>
                </a:solidFill>
                <a:effectLst/>
                <a:uLnTx/>
                <a:uFillTx/>
                <a:latin typeface="Arial" panose="020B0604020202020204" pitchFamily="34" charset="0"/>
                <a:ea typeface="+mn-ea"/>
                <a:cs typeface="Arial" panose="020B0604020202020204" pitchFamily="34" charset="0"/>
              </a:rPr>
              <a:t>th</a:t>
            </a:r>
            <a:r>
              <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 Gen </a:t>
            </a:r>
            <a:br>
              <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br>
            <a:r>
              <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AMD EPYC</a:t>
            </a:r>
            <a:r>
              <a:rPr kumimoji="0" lang="en-US" sz="1400" b="0" i="0" u="none" strike="noStrike" kern="1200" cap="none" spc="0" normalizeH="0" baseline="30000" noProof="0">
                <a:ln>
                  <a:noFill/>
                </a:ln>
                <a:solidFill>
                  <a:srgbClr val="FFFFFF"/>
                </a:solidFill>
                <a:effectLst/>
                <a:uLnTx/>
                <a:uFillTx/>
                <a:latin typeface="Arial" panose="020B0604020202020204" pitchFamily="34" charset="0"/>
                <a:ea typeface="+mn-ea"/>
                <a:cs typeface="Arial" panose="020B0604020202020204" pitchFamily="34" charset="0"/>
              </a:rPr>
              <a:t>™</a:t>
            </a:r>
            <a:endParaRPr kumimoji="0" lang="en-US" sz="1800" b="0" i="0" u="none" strike="noStrike" kern="1200" cap="none" spc="0" normalizeH="0" baseline="3000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19" name="Rectangle 18">
            <a:extLst>
              <a:ext uri="{FF2B5EF4-FFF2-40B4-BE49-F238E27FC236}">
                <a16:creationId xmlns:a16="http://schemas.microsoft.com/office/drawing/2014/main" id="{558F1634-9519-E5FB-2870-A360B0FA7900}"/>
              </a:ext>
            </a:extLst>
          </p:cNvPr>
          <p:cNvSpPr/>
          <p:nvPr/>
        </p:nvSpPr>
        <p:spPr>
          <a:xfrm>
            <a:off x="650527" y="3713230"/>
            <a:ext cx="1508011" cy="369332"/>
          </a:xfrm>
          <a:prstGeom prst="rect">
            <a:avLst/>
          </a:prstGeom>
        </p:spPr>
        <p:txBody>
          <a:bodyPr wrap="square" lIns="0" tIns="0" rIns="0" bIns="0" anchor="ctr">
            <a:spAutoFit/>
          </a:bodyPr>
          <a:lstStyle/>
          <a:p>
            <a:pPr marL="0" marR="0" lvl="0" indent="0" algn="ctr" defTabSz="913951"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1</a:t>
            </a:r>
            <a:r>
              <a:rPr kumimoji="0" lang="en-US" sz="1200" b="0" i="0" u="none" strike="noStrike" kern="1200" cap="none" spc="0" normalizeH="0" baseline="30000" noProof="0">
                <a:ln>
                  <a:noFill/>
                </a:ln>
                <a:solidFill>
                  <a:srgbClr val="FFFFFF"/>
                </a:solidFill>
                <a:effectLst/>
                <a:uLnTx/>
                <a:uFillTx/>
                <a:latin typeface="Arial" panose="020B0604020202020204" pitchFamily="34" charset="0"/>
                <a:ea typeface="+mn-ea"/>
                <a:cs typeface="Arial" panose="020B0604020202020204" pitchFamily="34" charset="0"/>
              </a:rPr>
              <a:t>st</a:t>
            </a: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 Gen </a:t>
            </a:r>
          </a:p>
          <a:p>
            <a:pPr marL="0" marR="0" lvl="0" indent="0" algn="ctr" defTabSz="913951"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AMD EPYC</a:t>
            </a:r>
            <a:r>
              <a:rPr kumimoji="0" lang="en-US" sz="1200" b="0" i="0" u="none" strike="noStrike" kern="1200" cap="none" spc="0" normalizeH="0" baseline="30000" noProof="0">
                <a:ln>
                  <a:noFill/>
                </a:ln>
                <a:solidFill>
                  <a:srgbClr val="FFFFFF"/>
                </a:solidFill>
                <a:effectLst/>
                <a:uLnTx/>
                <a:uFillTx/>
                <a:latin typeface="Arial" panose="020B0604020202020204" pitchFamily="34" charset="0"/>
                <a:ea typeface="+mn-ea"/>
                <a:cs typeface="Arial" panose="020B0604020202020204" pitchFamily="34" charset="0"/>
              </a:rPr>
              <a:t>™</a:t>
            </a:r>
          </a:p>
        </p:txBody>
      </p:sp>
      <p:pic>
        <p:nvPicPr>
          <p:cNvPr id="20" name="Picture 19">
            <a:extLst>
              <a:ext uri="{FF2B5EF4-FFF2-40B4-BE49-F238E27FC236}">
                <a16:creationId xmlns:a16="http://schemas.microsoft.com/office/drawing/2014/main" id="{D7AD9F12-4E74-BDB7-EBED-D366B40BF1B2}"/>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1183075" y="4313915"/>
            <a:ext cx="442914" cy="446277"/>
          </a:xfrm>
          <a:prstGeom prst="rect">
            <a:avLst/>
          </a:prstGeom>
          <a:ln>
            <a:noFill/>
          </a:ln>
          <a:effectLst/>
        </p:spPr>
      </p:pic>
      <p:sp>
        <p:nvSpPr>
          <p:cNvPr id="21" name="Rectangle 20">
            <a:extLst>
              <a:ext uri="{FF2B5EF4-FFF2-40B4-BE49-F238E27FC236}">
                <a16:creationId xmlns:a16="http://schemas.microsoft.com/office/drawing/2014/main" id="{9F5545A7-2A1A-A6F9-0739-D2AC2B1B33A1}"/>
              </a:ext>
            </a:extLst>
          </p:cNvPr>
          <p:cNvSpPr/>
          <p:nvPr/>
        </p:nvSpPr>
        <p:spPr>
          <a:xfrm>
            <a:off x="2508531" y="3252678"/>
            <a:ext cx="1508011" cy="369332"/>
          </a:xfrm>
          <a:prstGeom prst="rect">
            <a:avLst/>
          </a:prstGeom>
        </p:spPr>
        <p:txBody>
          <a:bodyPr wrap="square" lIns="0" tIns="0" rIns="0" bIns="0" anchor="ctr">
            <a:normAutofit lnSpcReduction="10000"/>
          </a:bodyPr>
          <a:lstStyle/>
          <a:p>
            <a:pPr marL="0" marR="0" lvl="0" indent="0" algn="ctr" defTabSz="913951"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2</a:t>
            </a:r>
            <a:r>
              <a:rPr kumimoji="0" lang="en-US" sz="1200" b="0" i="0" u="none" strike="noStrike" kern="1200" cap="none" spc="0" normalizeH="0" baseline="30000" noProof="0">
                <a:ln>
                  <a:noFill/>
                </a:ln>
                <a:solidFill>
                  <a:srgbClr val="FFFFFF"/>
                </a:solidFill>
                <a:effectLst/>
                <a:uLnTx/>
                <a:uFillTx/>
                <a:latin typeface="Arial" panose="020B0604020202020204" pitchFamily="34" charset="0"/>
                <a:ea typeface="+mn-ea"/>
                <a:cs typeface="Arial" panose="020B0604020202020204" pitchFamily="34" charset="0"/>
              </a:rPr>
              <a:t>nd </a:t>
            </a: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Gen </a:t>
            </a:r>
          </a:p>
          <a:p>
            <a:pPr marL="0" marR="0" lvl="0" indent="0" algn="ctr" defTabSz="913951"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AMD EPYC</a:t>
            </a:r>
            <a:r>
              <a:rPr kumimoji="0" lang="en-US" sz="1200" b="0" i="0" u="none" strike="noStrike" kern="1200" cap="none" spc="0" normalizeH="0" baseline="30000" noProof="0">
                <a:ln>
                  <a:noFill/>
                </a:ln>
                <a:solidFill>
                  <a:srgbClr val="FFFFFF"/>
                </a:solidFill>
                <a:effectLst/>
                <a:uLnTx/>
                <a:uFillTx/>
                <a:latin typeface="Arial" panose="020B0604020202020204" pitchFamily="34" charset="0"/>
                <a:ea typeface="+mn-ea"/>
                <a:cs typeface="Arial" panose="020B0604020202020204" pitchFamily="34" charset="0"/>
              </a:rPr>
              <a:t>™</a:t>
            </a:r>
          </a:p>
        </p:txBody>
      </p:sp>
      <p:pic>
        <p:nvPicPr>
          <p:cNvPr id="22" name="Picture 21">
            <a:extLst>
              <a:ext uri="{FF2B5EF4-FFF2-40B4-BE49-F238E27FC236}">
                <a16:creationId xmlns:a16="http://schemas.microsoft.com/office/drawing/2014/main" id="{364EB50E-71F5-7AA9-EE19-903912DB0AD7}"/>
              </a:ext>
            </a:extLst>
          </p:cNvPr>
          <p:cNvPicPr>
            <a:picLocks noChangeAspect="1"/>
          </p:cNvPicPr>
          <p:nvPr/>
        </p:nvPicPr>
        <p:blipFill>
          <a:blip r:embed="rId7" cstate="screen">
            <a:extLst>
              <a:ext uri="{BEBA8EAE-BF5A-486C-A8C5-ECC9F3942E4B}">
                <a14:imgProps xmlns:a14="http://schemas.microsoft.com/office/drawing/2010/main">
                  <a14:imgLayer r:embed="rId8">
                    <a14:imgEffect>
                      <a14:brightnessContrast bright="20000" contrast="20000"/>
                    </a14:imgEffect>
                  </a14:imgLayer>
                </a14:imgProps>
              </a:ext>
              <a:ext uri="{28A0092B-C50C-407E-A947-70E740481C1C}">
                <a14:useLocalDpi xmlns:a14="http://schemas.microsoft.com/office/drawing/2010/main"/>
              </a:ext>
            </a:extLst>
          </a:blip>
          <a:srcRect/>
          <a:stretch/>
        </p:blipFill>
        <p:spPr>
          <a:xfrm>
            <a:off x="2975009" y="4073582"/>
            <a:ext cx="575055" cy="466391"/>
          </a:xfrm>
          <a:prstGeom prst="rect">
            <a:avLst/>
          </a:prstGeom>
          <a:effectLst/>
        </p:spPr>
      </p:pic>
      <p:sp>
        <p:nvSpPr>
          <p:cNvPr id="23" name="TextBox 22">
            <a:extLst>
              <a:ext uri="{FF2B5EF4-FFF2-40B4-BE49-F238E27FC236}">
                <a16:creationId xmlns:a16="http://schemas.microsoft.com/office/drawing/2014/main" id="{7EFAFEFA-5865-84C6-A37F-8373790C47DE}"/>
              </a:ext>
            </a:extLst>
          </p:cNvPr>
          <p:cNvSpPr txBox="1"/>
          <p:nvPr/>
        </p:nvSpPr>
        <p:spPr>
          <a:xfrm>
            <a:off x="4372185" y="4991545"/>
            <a:ext cx="1508011" cy="407804"/>
          </a:xfrm>
          <a:prstGeom prst="rect">
            <a:avLst/>
          </a:prstGeom>
          <a:noFill/>
        </p:spPr>
        <p:txBody>
          <a:bodyPr wrap="square" lIns="0" tIns="0" rIns="0" bIns="0">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C2DE"/>
                </a:solidFill>
                <a:effectLst/>
                <a:uLnTx/>
                <a:uFillTx/>
                <a:latin typeface="Arial" panose="020B0604020202020204" pitchFamily="34" charset="0"/>
                <a:ea typeface="+mn-ea"/>
                <a:cs typeface="Arial" panose="020B0604020202020204" pitchFamily="34" charset="0"/>
              </a:rPr>
              <a:t>7003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C2DE"/>
                </a:solidFill>
                <a:effectLst/>
                <a:uLnTx/>
                <a:uFillTx/>
                <a:latin typeface="Arial" panose="020B0604020202020204" pitchFamily="34" charset="0"/>
                <a:ea typeface="+mn-ea"/>
                <a:cs typeface="Arial" panose="020B0604020202020204" pitchFamily="34" charset="0"/>
              </a:rPr>
              <a:t>SP3</a:t>
            </a:r>
          </a:p>
        </p:txBody>
      </p:sp>
      <p:sp>
        <p:nvSpPr>
          <p:cNvPr id="24" name="TextBox 23">
            <a:extLst>
              <a:ext uri="{FF2B5EF4-FFF2-40B4-BE49-F238E27FC236}">
                <a16:creationId xmlns:a16="http://schemas.microsoft.com/office/drawing/2014/main" id="{EF499FCA-DA59-E120-8C44-11192E2CD243}"/>
              </a:ext>
            </a:extLst>
          </p:cNvPr>
          <p:cNvSpPr txBox="1"/>
          <p:nvPr/>
        </p:nvSpPr>
        <p:spPr>
          <a:xfrm>
            <a:off x="6262282" y="3318632"/>
            <a:ext cx="2432796" cy="323165"/>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C2DE"/>
                </a:solidFill>
                <a:effectLst/>
                <a:uLnTx/>
                <a:uFillTx/>
                <a:latin typeface="Arial" panose="020B0604020202020204" pitchFamily="34" charset="0"/>
                <a:ea typeface="+mn-ea"/>
                <a:cs typeface="Arial" panose="020B0604020202020204" pitchFamily="34" charset="0"/>
              </a:rPr>
              <a:t>9004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C2DE"/>
                </a:solidFill>
                <a:effectLst/>
                <a:uLnTx/>
                <a:uFillTx/>
                <a:latin typeface="Arial" panose="020B0604020202020204" pitchFamily="34" charset="0"/>
                <a:ea typeface="+mn-ea"/>
                <a:cs typeface="Arial" panose="020B0604020202020204" pitchFamily="34" charset="0"/>
              </a:rPr>
              <a:t>SP5</a:t>
            </a:r>
          </a:p>
        </p:txBody>
      </p:sp>
      <p:sp>
        <p:nvSpPr>
          <p:cNvPr id="25" name="Rectangle 24">
            <a:extLst>
              <a:ext uri="{FF2B5EF4-FFF2-40B4-BE49-F238E27FC236}">
                <a16:creationId xmlns:a16="http://schemas.microsoft.com/office/drawing/2014/main" id="{342F3267-248F-3D1F-3463-A12847B3C0D3}"/>
              </a:ext>
            </a:extLst>
          </p:cNvPr>
          <p:cNvSpPr/>
          <p:nvPr/>
        </p:nvSpPr>
        <p:spPr>
          <a:xfrm>
            <a:off x="4372185" y="2779547"/>
            <a:ext cx="1508011" cy="369332"/>
          </a:xfrm>
          <a:prstGeom prst="rect">
            <a:avLst/>
          </a:prstGeom>
        </p:spPr>
        <p:txBody>
          <a:bodyPr wrap="square" lIns="0" tIns="0" rIns="0" bIns="0" anchor="ctr">
            <a:normAutofit lnSpcReduction="10000"/>
          </a:bodyPr>
          <a:lstStyle/>
          <a:p>
            <a:pPr marL="0" marR="0" lvl="0" indent="0" algn="ctr" defTabSz="913951"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3</a:t>
            </a:r>
            <a:r>
              <a:rPr kumimoji="0" lang="en-US" sz="1200" b="0" i="0" u="none" strike="noStrike" kern="1200" cap="none" spc="0" normalizeH="0" baseline="30000" noProof="0">
                <a:ln>
                  <a:noFill/>
                </a:ln>
                <a:solidFill>
                  <a:srgbClr val="FFFFFF"/>
                </a:solidFill>
                <a:effectLst/>
                <a:uLnTx/>
                <a:uFillTx/>
                <a:latin typeface="Arial" panose="020B0604020202020204" pitchFamily="34" charset="0"/>
                <a:ea typeface="+mn-ea"/>
                <a:cs typeface="Arial" panose="020B0604020202020204" pitchFamily="34" charset="0"/>
              </a:rPr>
              <a:t>rd</a:t>
            </a: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 Gen</a:t>
            </a:r>
            <a:b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b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AMD EPYC</a:t>
            </a:r>
            <a:r>
              <a:rPr kumimoji="0" lang="en-US" sz="1200" b="0" i="0" u="none" strike="noStrike" kern="1200" cap="none" spc="0" normalizeH="0" baseline="30000" noProof="0">
                <a:ln>
                  <a:noFill/>
                </a:ln>
                <a:solidFill>
                  <a:srgbClr val="FFFFFF"/>
                </a:solidFill>
                <a:effectLst/>
                <a:uLnTx/>
                <a:uFillTx/>
                <a:latin typeface="Arial" panose="020B0604020202020204" pitchFamily="34" charset="0"/>
                <a:ea typeface="+mn-ea"/>
                <a:cs typeface="Arial" panose="020B0604020202020204" pitchFamily="34" charset="0"/>
              </a:rPr>
              <a:t>™</a:t>
            </a:r>
            <a:endParaRPr kumimoji="0" lang="en-US" sz="1400" b="0" i="0" u="none" strike="noStrike" kern="1200" cap="none" spc="0" normalizeH="0" baseline="3000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27" name="Rectangle 26">
            <a:extLst>
              <a:ext uri="{FF2B5EF4-FFF2-40B4-BE49-F238E27FC236}">
                <a16:creationId xmlns:a16="http://schemas.microsoft.com/office/drawing/2014/main" id="{E397B20D-2BF3-2FEE-ACAE-63F2D1CCED8B}"/>
              </a:ext>
            </a:extLst>
          </p:cNvPr>
          <p:cNvSpPr/>
          <p:nvPr/>
        </p:nvSpPr>
        <p:spPr>
          <a:xfrm>
            <a:off x="9087577" y="1936419"/>
            <a:ext cx="2432796" cy="615553"/>
          </a:xfrm>
          <a:prstGeom prst="rect">
            <a:avLst/>
          </a:prstGeom>
        </p:spPr>
        <p:txBody>
          <a:bodyPr wrap="square" lIns="0" tIns="0" rIns="0" bIns="0" anchor="ctr">
            <a:spAutoFit/>
          </a:bodyPr>
          <a:lstStyle/>
          <a:p>
            <a:pPr marL="0" marR="0" lvl="0" indent="0" algn="ctr" defTabSz="913951"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000" b="1"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5</a:t>
            </a:r>
            <a:r>
              <a:rPr kumimoji="0" lang="en-US" sz="2000" b="1" i="0" u="none" strike="noStrike" kern="1200" cap="none" spc="0" normalizeH="0" baseline="30000" noProof="0">
                <a:ln>
                  <a:noFill/>
                </a:ln>
                <a:solidFill>
                  <a:srgbClr val="FFFFFF"/>
                </a:solidFill>
                <a:effectLst/>
                <a:uLnTx/>
                <a:uFillTx/>
                <a:latin typeface="Arial" panose="020B0604020202020204" pitchFamily="34" charset="0"/>
                <a:ea typeface="+mn-ea"/>
                <a:cs typeface="Arial" panose="020B0604020202020204" pitchFamily="34" charset="0"/>
              </a:rPr>
              <a:t>th</a:t>
            </a:r>
            <a:r>
              <a:rPr kumimoji="0" lang="en-US" sz="2000" b="1"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 Gen </a:t>
            </a:r>
            <a:br>
              <a:rPr kumimoji="0" lang="en-US" sz="2000" b="1"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br>
            <a:r>
              <a:rPr kumimoji="0" lang="en-US" sz="2000" b="1"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AMD EPYC</a:t>
            </a:r>
            <a:r>
              <a:rPr kumimoji="0" lang="en-US" sz="1600" b="1" i="0" u="none" strike="noStrike" kern="1200" cap="none" spc="0" normalizeH="0" baseline="30000" noProof="0">
                <a:ln>
                  <a:noFill/>
                </a:ln>
                <a:solidFill>
                  <a:srgbClr val="FFFFFF"/>
                </a:solidFill>
                <a:effectLst/>
                <a:uLnTx/>
                <a:uFillTx/>
                <a:latin typeface="Arial" panose="020B0604020202020204" pitchFamily="34" charset="0"/>
                <a:ea typeface="+mn-ea"/>
                <a:cs typeface="Arial" panose="020B0604020202020204" pitchFamily="34" charset="0"/>
              </a:rPr>
              <a:t>™</a:t>
            </a:r>
          </a:p>
        </p:txBody>
      </p:sp>
      <p:sp>
        <p:nvSpPr>
          <p:cNvPr id="28" name="TextBox 27">
            <a:extLst>
              <a:ext uri="{FF2B5EF4-FFF2-40B4-BE49-F238E27FC236}">
                <a16:creationId xmlns:a16="http://schemas.microsoft.com/office/drawing/2014/main" id="{2D9CB590-5157-9A38-19EC-982C4A65BF1F}"/>
              </a:ext>
            </a:extLst>
          </p:cNvPr>
          <p:cNvSpPr txBox="1"/>
          <p:nvPr/>
        </p:nvSpPr>
        <p:spPr>
          <a:xfrm>
            <a:off x="2508531" y="4991545"/>
            <a:ext cx="1508011" cy="407804"/>
          </a:xfrm>
          <a:prstGeom prst="rect">
            <a:avLst/>
          </a:prstGeom>
          <a:noFill/>
        </p:spPr>
        <p:txBody>
          <a:bodyPr wrap="square" lIns="0" tIns="0" rIns="0" bIns="0">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C2DE"/>
                </a:solidFill>
                <a:effectLst/>
                <a:uLnTx/>
                <a:uFillTx/>
                <a:latin typeface="Arial" panose="020B0604020202020204" pitchFamily="34" charset="0"/>
                <a:ea typeface="+mn-ea"/>
                <a:cs typeface="Arial" panose="020B0604020202020204" pitchFamily="34" charset="0"/>
              </a:rPr>
              <a:t>7002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C2DE"/>
                </a:solidFill>
                <a:effectLst/>
                <a:uLnTx/>
                <a:uFillTx/>
                <a:latin typeface="Arial" panose="020B0604020202020204" pitchFamily="34" charset="0"/>
                <a:ea typeface="+mn-ea"/>
                <a:cs typeface="Arial" panose="020B0604020202020204" pitchFamily="34" charset="0"/>
              </a:rPr>
              <a:t>SP3</a:t>
            </a:r>
          </a:p>
        </p:txBody>
      </p:sp>
      <p:sp>
        <p:nvSpPr>
          <p:cNvPr id="29" name="TextBox 28">
            <a:extLst>
              <a:ext uri="{FF2B5EF4-FFF2-40B4-BE49-F238E27FC236}">
                <a16:creationId xmlns:a16="http://schemas.microsoft.com/office/drawing/2014/main" id="{141F3290-C98F-6D52-5101-CC714D80715C}"/>
              </a:ext>
            </a:extLst>
          </p:cNvPr>
          <p:cNvSpPr txBox="1"/>
          <p:nvPr/>
        </p:nvSpPr>
        <p:spPr>
          <a:xfrm>
            <a:off x="650527" y="4991545"/>
            <a:ext cx="1508011" cy="40780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
                <a:srgbClr val="636466"/>
              </a:buClr>
              <a:buSzPct val="60000"/>
              <a:buFontTx/>
              <a:buNone/>
              <a:tabLst/>
              <a:defRPr/>
            </a:pPr>
            <a:r>
              <a:rPr kumimoji="0" lang="en-US" sz="1600" b="1" i="0" u="none" strike="noStrike" kern="1200" cap="none" spc="0" normalizeH="0" baseline="0" noProof="0">
                <a:ln>
                  <a:noFill/>
                </a:ln>
                <a:solidFill>
                  <a:srgbClr val="00C2DE"/>
                </a:solidFill>
                <a:effectLst/>
                <a:uLnTx/>
                <a:uFillTx/>
                <a:latin typeface="Arial" panose="020B0604020202020204" pitchFamily="34" charset="0"/>
                <a:ea typeface="+mn-ea"/>
                <a:cs typeface="Arial" panose="020B0604020202020204" pitchFamily="34" charset="0"/>
              </a:rPr>
              <a:t>7001</a:t>
            </a:r>
          </a:p>
          <a:p>
            <a:pPr marL="0" marR="0" lvl="0" indent="0" algn="ctr" defTabSz="914400" rtl="0" eaLnBrk="1" fontAlgn="auto" latinLnBrk="0" hangingPunct="1">
              <a:lnSpc>
                <a:spcPct val="100000"/>
              </a:lnSpc>
              <a:spcBef>
                <a:spcPts val="0"/>
              </a:spcBef>
              <a:spcAft>
                <a:spcPts val="0"/>
              </a:spcAft>
              <a:buClr>
                <a:srgbClr val="636466"/>
              </a:buClr>
              <a:buSzPct val="60000"/>
              <a:buFontTx/>
              <a:buNone/>
              <a:tabLst/>
              <a:defRPr/>
            </a:pPr>
            <a:r>
              <a:rPr kumimoji="0" lang="en-US" sz="1050" b="0" i="0" u="none" strike="noStrike" kern="1200" cap="none" spc="0" normalizeH="0" baseline="0" noProof="0">
                <a:ln>
                  <a:noFill/>
                </a:ln>
                <a:solidFill>
                  <a:srgbClr val="00C2DE"/>
                </a:solidFill>
                <a:effectLst/>
                <a:uLnTx/>
                <a:uFillTx/>
                <a:latin typeface="Arial" panose="020B0604020202020204" pitchFamily="34" charset="0"/>
                <a:ea typeface="+mn-ea"/>
                <a:cs typeface="Arial" panose="020B0604020202020204" pitchFamily="34" charset="0"/>
              </a:rPr>
              <a:t>SP3</a:t>
            </a:r>
          </a:p>
        </p:txBody>
      </p:sp>
      <p:pic>
        <p:nvPicPr>
          <p:cNvPr id="30" name="Picture 29">
            <a:extLst>
              <a:ext uri="{FF2B5EF4-FFF2-40B4-BE49-F238E27FC236}">
                <a16:creationId xmlns:a16="http://schemas.microsoft.com/office/drawing/2014/main" id="{56FD20C7-124A-75CB-A540-0AF2AB3D0183}"/>
              </a:ext>
            </a:extLst>
          </p:cNvPr>
          <p:cNvPicPr>
            <a:picLocks noChangeAspect="1"/>
          </p:cNvPicPr>
          <p:nvPr/>
        </p:nvPicPr>
        <p:blipFill>
          <a:blip r:embed="rId9" cstate="screen">
            <a:extLst>
              <a:ext uri="{BEBA8EAE-BF5A-486C-A8C5-ECC9F3942E4B}">
                <a14:imgProps xmlns:a14="http://schemas.microsoft.com/office/drawing/2010/main">
                  <a14:imgLayer r:embed="rId10">
                    <a14:imgEffect>
                      <a14:brightnessContrast bright="20000" contrast="20000"/>
                    </a14:imgEffect>
                  </a14:imgLayer>
                </a14:imgProps>
              </a:ext>
              <a:ext uri="{28A0092B-C50C-407E-A947-70E740481C1C}">
                <a14:useLocalDpi xmlns:a14="http://schemas.microsoft.com/office/drawing/2010/main"/>
              </a:ext>
            </a:extLst>
          </a:blip>
          <a:srcRect/>
          <a:stretch/>
        </p:blipFill>
        <p:spPr>
          <a:xfrm>
            <a:off x="4769016" y="3749058"/>
            <a:ext cx="714349" cy="642308"/>
          </a:xfrm>
          <a:prstGeom prst="rect">
            <a:avLst/>
          </a:prstGeom>
          <a:ln>
            <a:solidFill>
              <a:schemeClr val="tx1">
                <a:lumMod val="50000"/>
              </a:schemeClr>
            </a:solidFill>
          </a:ln>
          <a:effectLst/>
        </p:spPr>
      </p:pic>
      <p:sp>
        <p:nvSpPr>
          <p:cNvPr id="31" name="TextBox 30">
            <a:extLst>
              <a:ext uri="{FF2B5EF4-FFF2-40B4-BE49-F238E27FC236}">
                <a16:creationId xmlns:a16="http://schemas.microsoft.com/office/drawing/2014/main" id="{D282DF2A-F989-3CA4-9885-2C32CDE9AEB0}"/>
              </a:ext>
            </a:extLst>
          </p:cNvPr>
          <p:cNvSpPr txBox="1"/>
          <p:nvPr/>
        </p:nvSpPr>
        <p:spPr>
          <a:xfrm>
            <a:off x="9087577" y="4316356"/>
            <a:ext cx="2432796" cy="492443"/>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C2DE"/>
                </a:solidFill>
                <a:effectLst/>
                <a:uLnTx/>
                <a:uFillTx/>
                <a:latin typeface="Arial" panose="020B0604020202020204" pitchFamily="34" charset="0"/>
                <a:ea typeface="+mn-ea"/>
                <a:cs typeface="Arial" panose="020B0604020202020204" pitchFamily="34" charset="0"/>
              </a:rPr>
              <a:t>9005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C2DE"/>
                </a:solidFill>
                <a:effectLst/>
                <a:uLnTx/>
                <a:uFillTx/>
                <a:latin typeface="Arial" panose="020B0604020202020204" pitchFamily="34" charset="0"/>
                <a:ea typeface="+mn-ea"/>
                <a:cs typeface="Arial" panose="020B0604020202020204" pitchFamily="34" charset="0"/>
              </a:rPr>
              <a:t>SP5</a:t>
            </a:r>
          </a:p>
        </p:txBody>
      </p:sp>
      <p:pic>
        <p:nvPicPr>
          <p:cNvPr id="32" name="Picture 31" descr="A computer chip with black and white text&#10;&#10;Description automatically generated">
            <a:extLst>
              <a:ext uri="{FF2B5EF4-FFF2-40B4-BE49-F238E27FC236}">
                <a16:creationId xmlns:a16="http://schemas.microsoft.com/office/drawing/2014/main" id="{3177433E-64F2-0152-615F-60A391545544}"/>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9047921" y="2762454"/>
            <a:ext cx="2512108" cy="1385927"/>
          </a:xfrm>
          <a:prstGeom prst="rect">
            <a:avLst/>
          </a:prstGeom>
          <a:effectLst>
            <a:glow rad="127000">
              <a:schemeClr val="tx1">
                <a:alpha val="40000"/>
              </a:schemeClr>
            </a:glow>
          </a:effectLst>
        </p:spPr>
      </p:pic>
      <p:sp>
        <p:nvSpPr>
          <p:cNvPr id="35" name="TextBox 34">
            <a:extLst>
              <a:ext uri="{FF2B5EF4-FFF2-40B4-BE49-F238E27FC236}">
                <a16:creationId xmlns:a16="http://schemas.microsoft.com/office/drawing/2014/main" id="{BB145388-68A8-8F6F-398A-DCC9DE2FE616}"/>
              </a:ext>
            </a:extLst>
          </p:cNvPr>
          <p:cNvSpPr txBox="1"/>
          <p:nvPr/>
        </p:nvSpPr>
        <p:spPr>
          <a:xfrm>
            <a:off x="9903641" y="5002583"/>
            <a:ext cx="800669" cy="415498"/>
          </a:xfrm>
          <a:prstGeom prst="rect">
            <a:avLst/>
          </a:prstGeom>
          <a:noFill/>
          <a:ln>
            <a:solidFill>
              <a:schemeClr val="tx1"/>
            </a:solidFill>
            <a:prstDash val="dash"/>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Future products</a:t>
            </a:r>
          </a:p>
        </p:txBody>
      </p:sp>
      <p:sp>
        <p:nvSpPr>
          <p:cNvPr id="4" name="Rectangle 3">
            <a:extLst>
              <a:ext uri="{FF2B5EF4-FFF2-40B4-BE49-F238E27FC236}">
                <a16:creationId xmlns:a16="http://schemas.microsoft.com/office/drawing/2014/main" id="{663C9D11-494D-92EC-B60B-20831293F082}"/>
              </a:ext>
            </a:extLst>
          </p:cNvPr>
          <p:cNvSpPr/>
          <p:nvPr/>
        </p:nvSpPr>
        <p:spPr bwMode="auto">
          <a:xfrm>
            <a:off x="6178918" y="2037077"/>
            <a:ext cx="2599523" cy="72000"/>
          </a:xfrm>
          <a:prstGeom prst="rect">
            <a:avLst/>
          </a:prstGeom>
          <a:solidFill>
            <a:srgbClr val="9D9FA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5" name="Rectangle 4">
            <a:extLst>
              <a:ext uri="{FF2B5EF4-FFF2-40B4-BE49-F238E27FC236}">
                <a16:creationId xmlns:a16="http://schemas.microsoft.com/office/drawing/2014/main" id="{46CCA7BE-0BFD-6C48-752B-702F55A14DFF}"/>
              </a:ext>
            </a:extLst>
          </p:cNvPr>
          <p:cNvSpPr/>
          <p:nvPr/>
        </p:nvSpPr>
        <p:spPr bwMode="auto">
          <a:xfrm>
            <a:off x="4309921" y="2531204"/>
            <a:ext cx="1630800" cy="72000"/>
          </a:xfrm>
          <a:prstGeom prst="rect">
            <a:avLst/>
          </a:prstGeom>
          <a:solidFill>
            <a:srgbClr val="9D9FA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7" name="Rectangle 6">
            <a:extLst>
              <a:ext uri="{FF2B5EF4-FFF2-40B4-BE49-F238E27FC236}">
                <a16:creationId xmlns:a16="http://schemas.microsoft.com/office/drawing/2014/main" id="{0B8DA9DF-ED27-DF98-A2D8-2F29103273F1}"/>
              </a:ext>
            </a:extLst>
          </p:cNvPr>
          <p:cNvSpPr/>
          <p:nvPr/>
        </p:nvSpPr>
        <p:spPr bwMode="auto">
          <a:xfrm>
            <a:off x="2447136" y="2968335"/>
            <a:ext cx="1630800" cy="72000"/>
          </a:xfrm>
          <a:prstGeom prst="rect">
            <a:avLst/>
          </a:prstGeom>
          <a:solidFill>
            <a:srgbClr val="9D9FA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8" name="Rectangle 7">
            <a:extLst>
              <a:ext uri="{FF2B5EF4-FFF2-40B4-BE49-F238E27FC236}">
                <a16:creationId xmlns:a16="http://schemas.microsoft.com/office/drawing/2014/main" id="{E5A62390-345A-FA1E-B794-4D309BCE5690}"/>
              </a:ext>
            </a:extLst>
          </p:cNvPr>
          <p:cNvSpPr/>
          <p:nvPr/>
        </p:nvSpPr>
        <p:spPr bwMode="auto">
          <a:xfrm>
            <a:off x="588263" y="3430443"/>
            <a:ext cx="1630800" cy="72000"/>
          </a:xfrm>
          <a:prstGeom prst="rect">
            <a:avLst/>
          </a:prstGeom>
          <a:solidFill>
            <a:srgbClr val="9D9FA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3" name="Rectangle 2">
            <a:extLst>
              <a:ext uri="{FF2B5EF4-FFF2-40B4-BE49-F238E27FC236}">
                <a16:creationId xmlns:a16="http://schemas.microsoft.com/office/drawing/2014/main" id="{5525F0AE-E960-375F-2DE1-A41BB52BDE23}"/>
              </a:ext>
            </a:extLst>
          </p:cNvPr>
          <p:cNvSpPr/>
          <p:nvPr/>
        </p:nvSpPr>
        <p:spPr bwMode="auto">
          <a:xfrm>
            <a:off x="9004214" y="1680118"/>
            <a:ext cx="2599523" cy="72000"/>
          </a:xfrm>
          <a:prstGeom prst="rect">
            <a:avLst/>
          </a:prstGeom>
          <a:solidFill>
            <a:srgbClr val="9D9FA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err="1">
              <a:ln>
                <a:noFill/>
              </a:ln>
              <a:gradFill>
                <a:gsLst>
                  <a:gs pos="0">
                    <a:srgbClr val="FFFFFF"/>
                  </a:gs>
                  <a:gs pos="100000">
                    <a:srgbClr val="FFFFFF"/>
                  </a:gs>
                </a:gsLst>
                <a:lin ang="5400000" scaled="0"/>
              </a:gradFill>
              <a:effectLst/>
              <a:uLnTx/>
              <a:uFillTx/>
              <a:latin typeface="Arial" panose="020B0604020202020204"/>
              <a:ea typeface="Segoe UI" pitchFamily="34" charset="0"/>
              <a:cs typeface="Segoe UI" pitchFamily="34" charset="0"/>
            </a:endParaRPr>
          </a:p>
        </p:txBody>
      </p:sp>
      <p:sp>
        <p:nvSpPr>
          <p:cNvPr id="14" name="Rectangle 13">
            <a:extLst>
              <a:ext uri="{FF2B5EF4-FFF2-40B4-BE49-F238E27FC236}">
                <a16:creationId xmlns:a16="http://schemas.microsoft.com/office/drawing/2014/main" id="{B16B6E0C-13CD-B50F-F1A2-6E08E70D6351}"/>
              </a:ext>
            </a:extLst>
          </p:cNvPr>
          <p:cNvSpPr/>
          <p:nvPr/>
        </p:nvSpPr>
        <p:spPr>
          <a:xfrm>
            <a:off x="584200" y="5931948"/>
            <a:ext cx="11025188" cy="352951"/>
          </a:xfrm>
          <a:prstGeom prst="rect">
            <a:avLst/>
          </a:prstGeom>
        </p:spPr>
        <p:txBody>
          <a:bodyPr wrap="square" lIns="0" tIns="0" rIns="0" bIns="0" anchor="b" anchorCtr="0">
            <a:no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br>
              <a:rPr kumimoji="0" lang="en-US" sz="800" b="0" i="0" u="none" strike="noStrike" kern="1200" cap="none" spc="0" normalizeH="0" baseline="0" noProof="0">
                <a:ln>
                  <a:noFill/>
                </a:ln>
                <a:solidFill>
                  <a:srgbClr val="9D9FA2"/>
                </a:solidFill>
                <a:effectLst/>
                <a:uLnTx/>
                <a:uFillTx/>
                <a:latin typeface="Arial" panose="020B0604020202020204"/>
                <a:ea typeface="+mn-ea"/>
                <a:cs typeface="+mn-cs"/>
              </a:rPr>
            </a:br>
            <a:r>
              <a:rPr kumimoji="0" lang="en-US" sz="800" b="0" i="0" u="none" strike="noStrike" kern="1200" cap="none" spc="0" normalizeH="0" baseline="0" noProof="0">
                <a:ln>
                  <a:noFill/>
                </a:ln>
                <a:solidFill>
                  <a:srgbClr val="9D9FA2"/>
                </a:solidFill>
                <a:effectLst/>
                <a:uLnTx/>
                <a:uFillTx/>
                <a:latin typeface="Arial" panose="020B0604020202020204"/>
                <a:ea typeface="+mn-ea"/>
                <a:cs typeface="+mn-cs"/>
              </a:rPr>
              <a:t>All roadmaps are subject to change.</a:t>
            </a:r>
          </a:p>
        </p:txBody>
      </p:sp>
      <p:pic>
        <p:nvPicPr>
          <p:cNvPr id="17" name="Picture 16">
            <a:extLst>
              <a:ext uri="{FF2B5EF4-FFF2-40B4-BE49-F238E27FC236}">
                <a16:creationId xmlns:a16="http://schemas.microsoft.com/office/drawing/2014/main" id="{C7F2872E-DD25-72BA-1275-3549F878A8A8}"/>
              </a:ext>
            </a:extLst>
          </p:cNvPr>
          <p:cNvPicPr>
            <a:picLocks noChangeAspect="1"/>
          </p:cNvPicPr>
          <p:nvPr/>
        </p:nvPicPr>
        <p:blipFill>
          <a:blip r:embed="rId12" cstate="screen">
            <a:extLst>
              <a:ext uri="{28A0092B-C50C-407E-A947-70E740481C1C}">
                <a14:useLocalDpi xmlns:a14="http://schemas.microsoft.com/office/drawing/2010/main"/>
              </a:ext>
            </a:extLst>
          </a:blip>
          <a:srcRect/>
          <a:stretch/>
        </p:blipFill>
        <p:spPr>
          <a:xfrm>
            <a:off x="6938732" y="2494741"/>
            <a:ext cx="1061097" cy="1061097"/>
          </a:xfrm>
          <a:prstGeom prst="rect">
            <a:avLst/>
          </a:prstGeom>
          <a:ln>
            <a:noFill/>
          </a:ln>
          <a:effectLst/>
        </p:spPr>
      </p:pic>
      <p:pic>
        <p:nvPicPr>
          <p:cNvPr id="34" name="Picture 33">
            <a:extLst>
              <a:ext uri="{FF2B5EF4-FFF2-40B4-BE49-F238E27FC236}">
                <a16:creationId xmlns:a16="http://schemas.microsoft.com/office/drawing/2014/main" id="{DA22E64F-1905-6D8F-D0CB-B9CEEFB92769}"/>
              </a:ext>
            </a:extLst>
          </p:cNvPr>
          <p:cNvPicPr>
            <a:picLocks noChangeAspect="1"/>
          </p:cNvPicPr>
          <p:nvPr/>
        </p:nvPicPr>
        <p:blipFill>
          <a:blip r:embed="rId13" cstate="screen">
            <a:extLst>
              <a:ext uri="{28A0092B-C50C-407E-A947-70E740481C1C}">
                <a14:useLocalDpi xmlns:a14="http://schemas.microsoft.com/office/drawing/2010/main"/>
              </a:ext>
            </a:extLst>
          </a:blip>
          <a:srcRect/>
          <a:stretch/>
        </p:blipFill>
        <p:spPr>
          <a:xfrm>
            <a:off x="7049866" y="3481647"/>
            <a:ext cx="844913" cy="844913"/>
          </a:xfrm>
          <a:prstGeom prst="rect">
            <a:avLst/>
          </a:prstGeom>
          <a:ln>
            <a:noFill/>
          </a:ln>
          <a:effectLst/>
        </p:spPr>
      </p:pic>
      <p:pic>
        <p:nvPicPr>
          <p:cNvPr id="39" name="Picture 38">
            <a:extLst>
              <a:ext uri="{FF2B5EF4-FFF2-40B4-BE49-F238E27FC236}">
                <a16:creationId xmlns:a16="http://schemas.microsoft.com/office/drawing/2014/main" id="{AA3E5F1C-DF62-5FAF-3BF1-3013507416AC}"/>
              </a:ext>
            </a:extLst>
          </p:cNvPr>
          <p:cNvPicPr>
            <a:picLocks noChangeAspect="1"/>
          </p:cNvPicPr>
          <p:nvPr/>
        </p:nvPicPr>
        <p:blipFill>
          <a:blip r:embed="rId14" cstate="screen">
            <a:extLst>
              <a:ext uri="{28A0092B-C50C-407E-A947-70E740481C1C}">
                <a14:useLocalDpi xmlns:a14="http://schemas.microsoft.com/office/drawing/2010/main"/>
              </a:ext>
            </a:extLst>
          </a:blip>
          <a:srcRect/>
          <a:stretch/>
        </p:blipFill>
        <p:spPr>
          <a:xfrm>
            <a:off x="6951921" y="4253990"/>
            <a:ext cx="1053518" cy="1053518"/>
          </a:xfrm>
          <a:prstGeom prst="rect">
            <a:avLst/>
          </a:prstGeom>
          <a:ln>
            <a:noFill/>
          </a:ln>
          <a:effectLst/>
        </p:spPr>
      </p:pic>
      <p:sp>
        <p:nvSpPr>
          <p:cNvPr id="42" name="TextBox 41">
            <a:extLst>
              <a:ext uri="{FF2B5EF4-FFF2-40B4-BE49-F238E27FC236}">
                <a16:creationId xmlns:a16="http://schemas.microsoft.com/office/drawing/2014/main" id="{76FBB804-8397-25D7-17E1-A2FCF333EDF5}"/>
              </a:ext>
            </a:extLst>
          </p:cNvPr>
          <p:cNvSpPr txBox="1"/>
          <p:nvPr/>
        </p:nvSpPr>
        <p:spPr>
          <a:xfrm>
            <a:off x="7078346" y="4149727"/>
            <a:ext cx="800669" cy="323165"/>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C2DE"/>
                </a:solidFill>
                <a:effectLst/>
                <a:uLnTx/>
                <a:uFillTx/>
                <a:latin typeface="Arial" panose="020B0604020202020204" pitchFamily="34" charset="0"/>
                <a:ea typeface="+mn-ea"/>
                <a:cs typeface="Arial" panose="020B0604020202020204" pitchFamily="34" charset="0"/>
              </a:rPr>
              <a:t>8004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C2DE"/>
                </a:solidFill>
                <a:effectLst/>
                <a:uLnTx/>
                <a:uFillTx/>
                <a:latin typeface="Arial" panose="020B0604020202020204" pitchFamily="34" charset="0"/>
                <a:ea typeface="+mn-ea"/>
                <a:cs typeface="Arial" panose="020B0604020202020204" pitchFamily="34" charset="0"/>
              </a:rPr>
              <a:t>SP6</a:t>
            </a:r>
          </a:p>
        </p:txBody>
      </p:sp>
      <p:sp>
        <p:nvSpPr>
          <p:cNvPr id="43" name="TextBox 42">
            <a:extLst>
              <a:ext uri="{FF2B5EF4-FFF2-40B4-BE49-F238E27FC236}">
                <a16:creationId xmlns:a16="http://schemas.microsoft.com/office/drawing/2014/main" id="{40D3F236-189F-EAB2-658B-E61519046FC6}"/>
              </a:ext>
            </a:extLst>
          </p:cNvPr>
          <p:cNvSpPr txBox="1"/>
          <p:nvPr/>
        </p:nvSpPr>
        <p:spPr>
          <a:xfrm>
            <a:off x="7078346" y="5076184"/>
            <a:ext cx="800669" cy="323165"/>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C2DE"/>
                </a:solidFill>
                <a:effectLst/>
                <a:uLnTx/>
                <a:uFillTx/>
                <a:latin typeface="Arial" panose="020B0604020202020204" pitchFamily="34" charset="0"/>
                <a:ea typeface="+mn-ea"/>
                <a:cs typeface="Arial" panose="020B0604020202020204" pitchFamily="34" charset="0"/>
              </a:rPr>
              <a:t>4004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C2DE"/>
                </a:solidFill>
                <a:effectLst/>
                <a:uLnTx/>
                <a:uFillTx/>
                <a:latin typeface="Arial" panose="020B0604020202020204" pitchFamily="34" charset="0"/>
                <a:ea typeface="+mn-ea"/>
                <a:cs typeface="Arial" panose="020B0604020202020204" pitchFamily="34" charset="0"/>
              </a:rPr>
              <a:t>AM5</a:t>
            </a:r>
          </a:p>
        </p:txBody>
      </p:sp>
    </p:spTree>
    <p:extLst>
      <p:ext uri="{BB962C8B-B14F-4D97-AF65-F5344CB8AC3E}">
        <p14:creationId xmlns:p14="http://schemas.microsoft.com/office/powerpoint/2010/main" val="17029634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8537D2A0-235E-95A6-2C75-9BEA2625C741}"/>
              </a:ext>
            </a:extLst>
          </p:cNvPr>
          <p:cNvSpPr txBox="1"/>
          <p:nvPr/>
        </p:nvSpPr>
        <p:spPr>
          <a:xfrm>
            <a:off x="1695149" y="365986"/>
            <a:ext cx="8801702" cy="829457"/>
          </a:xfrm>
          <a:prstGeom prst="rect">
            <a:avLst/>
          </a:prstGeom>
          <a:noFill/>
        </p:spPr>
        <p:txBody>
          <a:bodyPr wrap="square" lIns="0" tIns="0" rIns="0" bIns="0" rtlCol="0" anchor="ctr">
            <a:noAutofit/>
          </a:bodyPr>
          <a:lstStyle/>
          <a:p>
            <a:pPr algn="ctr">
              <a:buClr>
                <a:schemeClr val="accent1"/>
              </a:buClr>
              <a:buSzPct val="60000"/>
            </a:pPr>
            <a:endParaRPr lang="en-US" sz="4000" b="1">
              <a:latin typeface="+mj-lt"/>
            </a:endParaRPr>
          </a:p>
        </p:txBody>
      </p:sp>
      <p:sp>
        <p:nvSpPr>
          <p:cNvPr id="29" name="Title 3">
            <a:extLst>
              <a:ext uri="{FF2B5EF4-FFF2-40B4-BE49-F238E27FC236}">
                <a16:creationId xmlns:a16="http://schemas.microsoft.com/office/drawing/2014/main" id="{2DE2E372-70E6-9DD3-DD4A-5C4A81BA4498}"/>
              </a:ext>
            </a:extLst>
          </p:cNvPr>
          <p:cNvSpPr txBox="1">
            <a:spLocks/>
          </p:cNvSpPr>
          <p:nvPr/>
        </p:nvSpPr>
        <p:spPr>
          <a:xfrm>
            <a:off x="532754" y="539936"/>
            <a:ext cx="11425928" cy="646331"/>
          </a:xfrm>
          <a:prstGeom prst="rect">
            <a:avLst/>
          </a:prstGeom>
        </p:spPr>
        <p:txBody>
          <a:bodyPr vert="horz"/>
          <a:lstStyle>
            <a:lvl1pPr algn="l" defTabSz="932742" rtl="0" eaLnBrk="1" latinLnBrk="0" hangingPunct="1">
              <a:lnSpc>
                <a:spcPct val="100000"/>
              </a:lnSpc>
              <a:spcBef>
                <a:spcPct val="0"/>
              </a:spcBef>
              <a:buNone/>
              <a:defRPr lang="en-US" sz="2800" b="1" kern="1200" cap="none" spc="0" baseline="0" dirty="0" smtClean="0">
                <a:ln w="3175">
                  <a:noFill/>
                </a:ln>
                <a:solidFill>
                  <a:schemeClr val="tx1"/>
                </a:solidFill>
                <a:effectLst/>
                <a:latin typeface="+mj-lt"/>
                <a:ea typeface="+mn-ea"/>
                <a:cs typeface="Segoe UI" pitchFamily="34" charset="0"/>
              </a:defRPr>
            </a:lvl1pPr>
          </a:lstStyle>
          <a:p>
            <a:r>
              <a:rPr lang="en-US" b="1">
                <a:latin typeface="+mj-lt"/>
              </a:rPr>
              <a:t>AMD Infinity Guard Journey</a:t>
            </a:r>
            <a:br>
              <a:rPr lang="en-US"/>
            </a:br>
            <a:r>
              <a:rPr lang="en-US" sz="2000" b="0">
                <a:solidFill>
                  <a:srgbClr val="00C2DE"/>
                </a:solidFill>
              </a:rPr>
              <a:t>Multiple Generations of Security Leadership in Confidential Computing</a:t>
            </a:r>
            <a:endParaRPr lang="en-US" sz="1800" b="0">
              <a:solidFill>
                <a:srgbClr val="00C2DE"/>
              </a:solidFill>
            </a:endParaRPr>
          </a:p>
        </p:txBody>
      </p:sp>
      <p:sp>
        <p:nvSpPr>
          <p:cNvPr id="71" name="Arrow: Right 70">
            <a:extLst>
              <a:ext uri="{FF2B5EF4-FFF2-40B4-BE49-F238E27FC236}">
                <a16:creationId xmlns:a16="http://schemas.microsoft.com/office/drawing/2014/main" id="{097622DA-FF6E-CFC0-8C8A-3F200020C7C1}"/>
              </a:ext>
            </a:extLst>
          </p:cNvPr>
          <p:cNvSpPr/>
          <p:nvPr/>
        </p:nvSpPr>
        <p:spPr bwMode="auto">
          <a:xfrm>
            <a:off x="888883" y="2374344"/>
            <a:ext cx="10799171" cy="639084"/>
          </a:xfrm>
          <a:prstGeom prst="rightArrow">
            <a:avLst/>
          </a:prstGeom>
          <a:solidFill>
            <a:schemeClr val="accent1"/>
          </a:solidFill>
          <a:ln>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72">
            <a:extLst>
              <a:ext uri="{FF2B5EF4-FFF2-40B4-BE49-F238E27FC236}">
                <a16:creationId xmlns:a16="http://schemas.microsoft.com/office/drawing/2014/main" id="{47649483-F90D-7786-93A4-E2EC178206EB}"/>
              </a:ext>
            </a:extLst>
          </p:cNvPr>
          <p:cNvSpPr/>
          <p:nvPr/>
        </p:nvSpPr>
        <p:spPr>
          <a:xfrm>
            <a:off x="5095682" y="3066605"/>
            <a:ext cx="1779269" cy="1594752"/>
          </a:xfrm>
          <a:prstGeom prst="rect">
            <a:avLst/>
          </a:prstGeom>
          <a:no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1200" dirty="0">
                <a:solidFill>
                  <a:schemeClr val="tx1"/>
                </a:solidFill>
              </a:rPr>
              <a:t>SEV Secure Nested Pages adds malicious hypervisor protection</a:t>
            </a:r>
          </a:p>
        </p:txBody>
      </p:sp>
      <p:sp>
        <p:nvSpPr>
          <p:cNvPr id="96" name="Oval 95">
            <a:extLst>
              <a:ext uri="{FF2B5EF4-FFF2-40B4-BE49-F238E27FC236}">
                <a16:creationId xmlns:a16="http://schemas.microsoft.com/office/drawing/2014/main" id="{8163C421-7518-B663-5173-F29A17178B46}"/>
              </a:ext>
            </a:extLst>
          </p:cNvPr>
          <p:cNvSpPr>
            <a:spLocks noChangeAspect="1"/>
          </p:cNvSpPr>
          <p:nvPr/>
        </p:nvSpPr>
        <p:spPr bwMode="auto">
          <a:xfrm>
            <a:off x="5786632" y="2456142"/>
            <a:ext cx="475488" cy="475488"/>
          </a:xfrm>
          <a:prstGeom prst="ellipse">
            <a:avLst/>
          </a:prstGeom>
          <a:solidFill>
            <a:srgbClr val="00A2B8"/>
          </a:solidFill>
          <a:ln w="76200">
            <a:solidFill>
              <a:srgbClr val="00A2B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321A9625-A19D-6914-A869-C53AECF3DE51}"/>
              </a:ext>
            </a:extLst>
          </p:cNvPr>
          <p:cNvSpPr/>
          <p:nvPr/>
        </p:nvSpPr>
        <p:spPr>
          <a:xfrm>
            <a:off x="765066" y="3066605"/>
            <a:ext cx="1804029" cy="1270147"/>
          </a:xfrm>
          <a:prstGeom prst="rect">
            <a:avLst/>
          </a:prstGeom>
          <a:no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1200">
                <a:solidFill>
                  <a:schemeClr val="tx1"/>
                </a:solidFill>
              </a:rPr>
              <a:t>AMD launches Secure Encrypted Virtualization</a:t>
            </a:r>
          </a:p>
        </p:txBody>
      </p:sp>
      <p:sp>
        <p:nvSpPr>
          <p:cNvPr id="98" name="Oval 97">
            <a:extLst>
              <a:ext uri="{FF2B5EF4-FFF2-40B4-BE49-F238E27FC236}">
                <a16:creationId xmlns:a16="http://schemas.microsoft.com/office/drawing/2014/main" id="{7284324B-A4CC-89DC-79DE-F1449AAE7C17}"/>
              </a:ext>
            </a:extLst>
          </p:cNvPr>
          <p:cNvSpPr>
            <a:spLocks noChangeAspect="1"/>
          </p:cNvSpPr>
          <p:nvPr/>
        </p:nvSpPr>
        <p:spPr bwMode="auto">
          <a:xfrm>
            <a:off x="1523123" y="2456142"/>
            <a:ext cx="475488" cy="475488"/>
          </a:xfrm>
          <a:prstGeom prst="ellipse">
            <a:avLst/>
          </a:prstGeom>
          <a:solidFill>
            <a:srgbClr val="78E0E8"/>
          </a:solidFill>
          <a:ln w="76200">
            <a:solidFill>
              <a:srgbClr val="78E0E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98">
            <a:extLst>
              <a:ext uri="{FF2B5EF4-FFF2-40B4-BE49-F238E27FC236}">
                <a16:creationId xmlns:a16="http://schemas.microsoft.com/office/drawing/2014/main" id="{745B9A25-3D5B-0A49-6222-4E893EF9F0E5}"/>
              </a:ext>
            </a:extLst>
          </p:cNvPr>
          <p:cNvSpPr/>
          <p:nvPr/>
        </p:nvSpPr>
        <p:spPr>
          <a:xfrm>
            <a:off x="2975937" y="3066605"/>
            <a:ext cx="1899418" cy="1377217"/>
          </a:xfrm>
          <a:prstGeom prst="rect">
            <a:avLst/>
          </a:prstGeom>
          <a:no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1200" dirty="0">
                <a:solidFill>
                  <a:schemeClr val="tx1"/>
                </a:solidFill>
              </a:rPr>
              <a:t>SEV Encrypted State adds register encryption</a:t>
            </a:r>
          </a:p>
        </p:txBody>
      </p:sp>
      <p:sp>
        <p:nvSpPr>
          <p:cNvPr id="100" name="Oval 99">
            <a:extLst>
              <a:ext uri="{FF2B5EF4-FFF2-40B4-BE49-F238E27FC236}">
                <a16:creationId xmlns:a16="http://schemas.microsoft.com/office/drawing/2014/main" id="{07FC48DD-39BE-749E-9C39-48215FCB7A6E}"/>
              </a:ext>
            </a:extLst>
          </p:cNvPr>
          <p:cNvSpPr>
            <a:spLocks noChangeAspect="1"/>
          </p:cNvSpPr>
          <p:nvPr/>
        </p:nvSpPr>
        <p:spPr bwMode="auto">
          <a:xfrm>
            <a:off x="3647120" y="2456142"/>
            <a:ext cx="475488" cy="475488"/>
          </a:xfrm>
          <a:prstGeom prst="ellipse">
            <a:avLst/>
          </a:prstGeom>
          <a:solidFill>
            <a:srgbClr val="00C2DE"/>
          </a:solidFill>
          <a:ln w="76200">
            <a:solidFill>
              <a:srgbClr val="00C2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101" name="Oval 100">
            <a:extLst>
              <a:ext uri="{FF2B5EF4-FFF2-40B4-BE49-F238E27FC236}">
                <a16:creationId xmlns:a16="http://schemas.microsoft.com/office/drawing/2014/main" id="{56D4E38B-52E3-ADDD-C4E0-8C876323BE39}"/>
              </a:ext>
            </a:extLst>
          </p:cNvPr>
          <p:cNvSpPr>
            <a:spLocks noChangeAspect="1"/>
          </p:cNvSpPr>
          <p:nvPr/>
        </p:nvSpPr>
        <p:spPr bwMode="auto">
          <a:xfrm>
            <a:off x="7676613" y="2456142"/>
            <a:ext cx="475488" cy="475488"/>
          </a:xfrm>
          <a:prstGeom prst="ellipse">
            <a:avLst/>
          </a:prstGeom>
          <a:solidFill>
            <a:srgbClr val="0090A4"/>
          </a:solidFill>
          <a:ln w="76200">
            <a:solidFill>
              <a:srgbClr val="0090A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102" name="Rectangle 101">
            <a:extLst>
              <a:ext uri="{FF2B5EF4-FFF2-40B4-BE49-F238E27FC236}">
                <a16:creationId xmlns:a16="http://schemas.microsoft.com/office/drawing/2014/main" id="{460F60BE-6A10-36E0-0DFB-58A4D8840DC0}"/>
              </a:ext>
            </a:extLst>
          </p:cNvPr>
          <p:cNvSpPr/>
          <p:nvPr/>
        </p:nvSpPr>
        <p:spPr>
          <a:xfrm>
            <a:off x="7047015" y="3066605"/>
            <a:ext cx="1779269" cy="1473891"/>
          </a:xfrm>
          <a:prstGeom prst="rect">
            <a:avLst/>
          </a:prstGeom>
          <a:no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AMD publishes</a:t>
            </a:r>
          </a:p>
          <a:p>
            <a:pPr algn="ctr"/>
            <a:r>
              <a:rPr lang="en-US" sz="1200" dirty="0">
                <a:solidFill>
                  <a:schemeClr val="tx1"/>
                </a:solidFill>
              </a:rPr>
              <a:t>SEV-SNP source code</a:t>
            </a:r>
          </a:p>
        </p:txBody>
      </p:sp>
      <p:sp>
        <p:nvSpPr>
          <p:cNvPr id="103" name="Oval 102">
            <a:extLst>
              <a:ext uri="{FF2B5EF4-FFF2-40B4-BE49-F238E27FC236}">
                <a16:creationId xmlns:a16="http://schemas.microsoft.com/office/drawing/2014/main" id="{2FD584C8-0182-DE78-CB1B-6BE2FAE8AB92}"/>
              </a:ext>
            </a:extLst>
          </p:cNvPr>
          <p:cNvSpPr>
            <a:spLocks noChangeAspect="1"/>
          </p:cNvSpPr>
          <p:nvPr/>
        </p:nvSpPr>
        <p:spPr bwMode="auto">
          <a:xfrm>
            <a:off x="9730072" y="2456142"/>
            <a:ext cx="475488" cy="475488"/>
          </a:xfrm>
          <a:prstGeom prst="ellipse">
            <a:avLst/>
          </a:prstGeom>
          <a:solidFill>
            <a:srgbClr val="007A8A"/>
          </a:solidFill>
          <a:ln w="76200">
            <a:solidFill>
              <a:srgbClr val="007A8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104" name="Rectangle 103">
            <a:extLst>
              <a:ext uri="{FF2B5EF4-FFF2-40B4-BE49-F238E27FC236}">
                <a16:creationId xmlns:a16="http://schemas.microsoft.com/office/drawing/2014/main" id="{36E1DFB2-3C86-9CC5-888A-5333F954540A}"/>
              </a:ext>
            </a:extLst>
          </p:cNvPr>
          <p:cNvSpPr/>
          <p:nvPr/>
        </p:nvSpPr>
        <p:spPr>
          <a:xfrm>
            <a:off x="9039967" y="3066605"/>
            <a:ext cx="1855698" cy="1208413"/>
          </a:xfrm>
          <a:prstGeom prst="rect">
            <a:avLst/>
          </a:prstGeom>
          <a:no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0" lang="en-US" sz="1200" i="0" u="none" strike="noStrike" kern="1200" cap="none" spc="0" normalizeH="0" baseline="0" noProof="0">
                <a:ln>
                  <a:noFill/>
                </a:ln>
                <a:solidFill>
                  <a:srgbClr val="FFFFFF"/>
                </a:solidFill>
                <a:effectLst/>
                <a:uLnTx/>
                <a:uFillTx/>
                <a:latin typeface="Arial" panose="020B0604020202020204"/>
                <a:ea typeface="+mn-ea"/>
                <a:cs typeface="+mn-cs"/>
              </a:rPr>
              <a:t>AMD extends the trust boundary to include external devices</a:t>
            </a:r>
            <a:endParaRPr lang="en-US" sz="1200">
              <a:solidFill>
                <a:srgbClr val="FFFFFF"/>
              </a:solidFill>
              <a:latin typeface="Arial" panose="020B0604020202020204"/>
            </a:endParaRPr>
          </a:p>
        </p:txBody>
      </p:sp>
      <p:sp>
        <p:nvSpPr>
          <p:cNvPr id="105" name="TextBox 104">
            <a:extLst>
              <a:ext uri="{FF2B5EF4-FFF2-40B4-BE49-F238E27FC236}">
                <a16:creationId xmlns:a16="http://schemas.microsoft.com/office/drawing/2014/main" id="{82ACA458-7EEF-38A9-8614-5914692BC5B6}"/>
              </a:ext>
            </a:extLst>
          </p:cNvPr>
          <p:cNvSpPr txBox="1"/>
          <p:nvPr/>
        </p:nvSpPr>
        <p:spPr>
          <a:xfrm>
            <a:off x="1590949" y="2601553"/>
            <a:ext cx="339837" cy="184666"/>
          </a:xfrm>
          <a:prstGeom prst="rect">
            <a:avLst/>
          </a:prstGeom>
          <a:noFill/>
        </p:spPr>
        <p:txBody>
          <a:bodyPr wrap="none" lIns="0" tIns="0" rIns="0" bIns="0" rtlCol="0" anchor="ctr">
            <a:spAutoFit/>
          </a:bodyPr>
          <a:lstStyle/>
          <a:p>
            <a:pPr algn="ctr">
              <a:buClr>
                <a:schemeClr val="accent1"/>
              </a:buClr>
              <a:buSzPct val="60000"/>
            </a:pPr>
            <a:r>
              <a:rPr lang="en-US" sz="1200" b="1"/>
              <a:t>2017</a:t>
            </a:r>
          </a:p>
        </p:txBody>
      </p:sp>
      <p:sp>
        <p:nvSpPr>
          <p:cNvPr id="106" name="TextBox 105">
            <a:extLst>
              <a:ext uri="{FF2B5EF4-FFF2-40B4-BE49-F238E27FC236}">
                <a16:creationId xmlns:a16="http://schemas.microsoft.com/office/drawing/2014/main" id="{E4FA9B8C-D026-B458-B44D-0EEE209483AE}"/>
              </a:ext>
            </a:extLst>
          </p:cNvPr>
          <p:cNvSpPr txBox="1"/>
          <p:nvPr/>
        </p:nvSpPr>
        <p:spPr>
          <a:xfrm>
            <a:off x="3714946" y="2601553"/>
            <a:ext cx="339837" cy="184666"/>
          </a:xfrm>
          <a:prstGeom prst="rect">
            <a:avLst/>
          </a:prstGeom>
          <a:noFill/>
        </p:spPr>
        <p:txBody>
          <a:bodyPr wrap="none" lIns="0" tIns="0" rIns="0" bIns="0" rtlCol="0" anchor="ctr">
            <a:spAutoFit/>
          </a:bodyPr>
          <a:lstStyle/>
          <a:p>
            <a:pPr algn="ctr">
              <a:buClr>
                <a:schemeClr val="accent1"/>
              </a:buClr>
              <a:buSzPct val="60000"/>
            </a:pPr>
            <a:r>
              <a:rPr lang="en-US" sz="1200" b="1"/>
              <a:t>2019</a:t>
            </a:r>
          </a:p>
        </p:txBody>
      </p:sp>
      <p:sp>
        <p:nvSpPr>
          <p:cNvPr id="107" name="TextBox 106">
            <a:extLst>
              <a:ext uri="{FF2B5EF4-FFF2-40B4-BE49-F238E27FC236}">
                <a16:creationId xmlns:a16="http://schemas.microsoft.com/office/drawing/2014/main" id="{39B93884-A151-0E18-8D11-782B294D7D27}"/>
              </a:ext>
            </a:extLst>
          </p:cNvPr>
          <p:cNvSpPr txBox="1"/>
          <p:nvPr/>
        </p:nvSpPr>
        <p:spPr>
          <a:xfrm>
            <a:off x="5854458" y="2601553"/>
            <a:ext cx="339837" cy="184666"/>
          </a:xfrm>
          <a:prstGeom prst="rect">
            <a:avLst/>
          </a:prstGeom>
          <a:noFill/>
        </p:spPr>
        <p:txBody>
          <a:bodyPr wrap="none" lIns="0" tIns="0" rIns="0" bIns="0" rtlCol="0" anchor="ctr">
            <a:spAutoFit/>
          </a:bodyPr>
          <a:lstStyle/>
          <a:p>
            <a:pPr algn="ctr">
              <a:buClr>
                <a:schemeClr val="accent1"/>
              </a:buClr>
              <a:buSzPct val="60000"/>
            </a:pPr>
            <a:r>
              <a:rPr lang="en-US" sz="1200" b="1"/>
              <a:t>2021</a:t>
            </a:r>
          </a:p>
        </p:txBody>
      </p:sp>
      <p:sp>
        <p:nvSpPr>
          <p:cNvPr id="108" name="TextBox 107">
            <a:extLst>
              <a:ext uri="{FF2B5EF4-FFF2-40B4-BE49-F238E27FC236}">
                <a16:creationId xmlns:a16="http://schemas.microsoft.com/office/drawing/2014/main" id="{20FE211A-3F66-69BF-62C5-585C16A6D2CF}"/>
              </a:ext>
            </a:extLst>
          </p:cNvPr>
          <p:cNvSpPr txBox="1"/>
          <p:nvPr/>
        </p:nvSpPr>
        <p:spPr>
          <a:xfrm>
            <a:off x="7744439" y="2601553"/>
            <a:ext cx="339837" cy="184666"/>
          </a:xfrm>
          <a:prstGeom prst="rect">
            <a:avLst/>
          </a:prstGeom>
          <a:noFill/>
        </p:spPr>
        <p:txBody>
          <a:bodyPr wrap="none" lIns="0" tIns="0" rIns="0" bIns="0" rtlCol="0" anchor="ctr">
            <a:spAutoFit/>
          </a:bodyPr>
          <a:lstStyle/>
          <a:p>
            <a:pPr algn="ctr">
              <a:buClr>
                <a:schemeClr val="accent1"/>
              </a:buClr>
              <a:buSzPct val="60000"/>
            </a:pPr>
            <a:r>
              <a:rPr lang="en-US" sz="1200" b="1"/>
              <a:t>2023</a:t>
            </a:r>
          </a:p>
        </p:txBody>
      </p:sp>
      <p:sp>
        <p:nvSpPr>
          <p:cNvPr id="109" name="TextBox 108">
            <a:extLst>
              <a:ext uri="{FF2B5EF4-FFF2-40B4-BE49-F238E27FC236}">
                <a16:creationId xmlns:a16="http://schemas.microsoft.com/office/drawing/2014/main" id="{A70E5369-2E7F-7F46-B2E1-7CA02B7F2D22}"/>
              </a:ext>
            </a:extLst>
          </p:cNvPr>
          <p:cNvSpPr txBox="1"/>
          <p:nvPr/>
        </p:nvSpPr>
        <p:spPr>
          <a:xfrm>
            <a:off x="9797898" y="2601553"/>
            <a:ext cx="339837" cy="184666"/>
          </a:xfrm>
          <a:prstGeom prst="rect">
            <a:avLst/>
          </a:prstGeom>
          <a:noFill/>
        </p:spPr>
        <p:txBody>
          <a:bodyPr wrap="none" lIns="0" tIns="0" rIns="0" bIns="0" rtlCol="0" anchor="ctr">
            <a:spAutoFit/>
          </a:bodyPr>
          <a:lstStyle/>
          <a:p>
            <a:pPr algn="ctr">
              <a:buClr>
                <a:schemeClr val="accent1"/>
              </a:buClr>
              <a:buSzPct val="60000"/>
            </a:pPr>
            <a:r>
              <a:rPr lang="en-US" sz="1200" b="1"/>
              <a:t>2024</a:t>
            </a:r>
          </a:p>
        </p:txBody>
      </p:sp>
      <p:sp>
        <p:nvSpPr>
          <p:cNvPr id="110" name="TextBox 109">
            <a:extLst>
              <a:ext uri="{FF2B5EF4-FFF2-40B4-BE49-F238E27FC236}">
                <a16:creationId xmlns:a16="http://schemas.microsoft.com/office/drawing/2014/main" id="{F58E04B8-D410-88FC-06E7-E4F5EFE9D855}"/>
              </a:ext>
            </a:extLst>
          </p:cNvPr>
          <p:cNvSpPr txBox="1"/>
          <p:nvPr/>
        </p:nvSpPr>
        <p:spPr>
          <a:xfrm>
            <a:off x="3275947" y="1923024"/>
            <a:ext cx="1185030" cy="276999"/>
          </a:xfrm>
          <a:prstGeom prst="rect">
            <a:avLst/>
          </a:prstGeom>
          <a:noFill/>
        </p:spPr>
        <p:txBody>
          <a:bodyPr wrap="square" lIns="0" tIns="0" rIns="0" bIns="0" rtlCol="0">
            <a:spAutoFit/>
          </a:bodyPr>
          <a:lstStyle/>
          <a:p>
            <a:pPr algn="ctr">
              <a:buClr>
                <a:schemeClr val="accent1"/>
              </a:buClr>
              <a:buSzPct val="60000"/>
            </a:pPr>
            <a:r>
              <a:rPr lang="en-US" sz="1800" b="1" dirty="0"/>
              <a:t>SEV-ES</a:t>
            </a:r>
          </a:p>
        </p:txBody>
      </p:sp>
      <p:sp>
        <p:nvSpPr>
          <p:cNvPr id="111" name="TextBox 110">
            <a:extLst>
              <a:ext uri="{FF2B5EF4-FFF2-40B4-BE49-F238E27FC236}">
                <a16:creationId xmlns:a16="http://schemas.microsoft.com/office/drawing/2014/main" id="{C6FE7BD0-694E-E304-CCDF-D03105930E0B}"/>
              </a:ext>
            </a:extLst>
          </p:cNvPr>
          <p:cNvSpPr txBox="1"/>
          <p:nvPr/>
        </p:nvSpPr>
        <p:spPr>
          <a:xfrm>
            <a:off x="5392801" y="1939576"/>
            <a:ext cx="1185030" cy="276999"/>
          </a:xfrm>
          <a:prstGeom prst="rect">
            <a:avLst/>
          </a:prstGeom>
          <a:noFill/>
        </p:spPr>
        <p:txBody>
          <a:bodyPr wrap="square" lIns="0" tIns="0" rIns="0" bIns="0" rtlCol="0">
            <a:spAutoFit/>
          </a:bodyPr>
          <a:lstStyle/>
          <a:p>
            <a:pPr algn="ctr">
              <a:buClr>
                <a:schemeClr val="accent1"/>
              </a:buClr>
              <a:buSzPct val="60000"/>
            </a:pPr>
            <a:r>
              <a:rPr lang="en-US" sz="1800" b="1" dirty="0"/>
              <a:t>SEV-SNP</a:t>
            </a:r>
          </a:p>
        </p:txBody>
      </p:sp>
      <p:sp>
        <p:nvSpPr>
          <p:cNvPr id="112" name="TextBox 111">
            <a:extLst>
              <a:ext uri="{FF2B5EF4-FFF2-40B4-BE49-F238E27FC236}">
                <a16:creationId xmlns:a16="http://schemas.microsoft.com/office/drawing/2014/main" id="{C82C45D3-5C29-C5E7-5BB9-1BA3C869A98E}"/>
              </a:ext>
            </a:extLst>
          </p:cNvPr>
          <p:cNvSpPr txBox="1"/>
          <p:nvPr/>
        </p:nvSpPr>
        <p:spPr>
          <a:xfrm>
            <a:off x="9127781" y="1929350"/>
            <a:ext cx="1664921" cy="276999"/>
          </a:xfrm>
          <a:prstGeom prst="rect">
            <a:avLst/>
          </a:prstGeom>
          <a:noFill/>
        </p:spPr>
        <p:txBody>
          <a:bodyPr wrap="square" lIns="0" tIns="0" rIns="0" bIns="0" rtlCol="0">
            <a:spAutoFit/>
          </a:bodyPr>
          <a:lstStyle/>
          <a:p>
            <a:pPr algn="ctr">
              <a:buClr>
                <a:schemeClr val="accent1"/>
              </a:buClr>
              <a:buSzPct val="60000"/>
            </a:pPr>
            <a:r>
              <a:rPr lang="en-US" sz="1800" b="1"/>
              <a:t>Trusted I/O</a:t>
            </a:r>
          </a:p>
        </p:txBody>
      </p:sp>
      <p:sp>
        <p:nvSpPr>
          <p:cNvPr id="113" name="Rectangle 112">
            <a:extLst>
              <a:ext uri="{FF2B5EF4-FFF2-40B4-BE49-F238E27FC236}">
                <a16:creationId xmlns:a16="http://schemas.microsoft.com/office/drawing/2014/main" id="{423F21B8-0D86-B8EC-01A8-985AF6376F29}"/>
              </a:ext>
            </a:extLst>
          </p:cNvPr>
          <p:cNvSpPr/>
          <p:nvPr/>
        </p:nvSpPr>
        <p:spPr bwMode="auto">
          <a:xfrm>
            <a:off x="8743951" y="1796559"/>
            <a:ext cx="2428874" cy="4326503"/>
          </a:xfrm>
          <a:prstGeom prst="rect">
            <a:avLst/>
          </a:prstGeom>
          <a:noFill/>
          <a:ln w="31750" cmpd="thinThick">
            <a:solidFill>
              <a:srgbClr val="00C2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114" name="TextBox 113">
            <a:extLst>
              <a:ext uri="{FF2B5EF4-FFF2-40B4-BE49-F238E27FC236}">
                <a16:creationId xmlns:a16="http://schemas.microsoft.com/office/drawing/2014/main" id="{6B4671D5-0B8D-2D7D-E20B-968FC9AB0631}"/>
              </a:ext>
            </a:extLst>
          </p:cNvPr>
          <p:cNvSpPr txBox="1"/>
          <p:nvPr/>
        </p:nvSpPr>
        <p:spPr>
          <a:xfrm>
            <a:off x="8518989" y="1493514"/>
            <a:ext cx="2915606" cy="215444"/>
          </a:xfrm>
          <a:prstGeom prst="rect">
            <a:avLst/>
          </a:prstGeom>
          <a:noFill/>
        </p:spPr>
        <p:txBody>
          <a:bodyPr wrap="none" lIns="0" tIns="0" rIns="0" bIns="0" rtlCol="0">
            <a:spAutoFit/>
          </a:bodyPr>
          <a:lstStyle/>
          <a:p>
            <a:pPr algn="l">
              <a:buClr>
                <a:schemeClr val="accent1"/>
              </a:buClr>
              <a:buSzPct val="60000"/>
            </a:pPr>
            <a:r>
              <a:rPr lang="en-US" sz="1400" i="1">
                <a:ln w="3175">
                  <a:noFill/>
                </a:ln>
                <a:latin typeface="+mj-lt"/>
                <a:cs typeface="Segoe UI" pitchFamily="34" charset="0"/>
              </a:rPr>
              <a:t>New in 5th Gen AMD EPYC™ CPUs</a:t>
            </a:r>
          </a:p>
        </p:txBody>
      </p:sp>
      <p:sp>
        <p:nvSpPr>
          <p:cNvPr id="115" name="TextBox 114">
            <a:extLst>
              <a:ext uri="{FF2B5EF4-FFF2-40B4-BE49-F238E27FC236}">
                <a16:creationId xmlns:a16="http://schemas.microsoft.com/office/drawing/2014/main" id="{F73DABB9-8285-404E-0B42-3B9F522FE44C}"/>
              </a:ext>
            </a:extLst>
          </p:cNvPr>
          <p:cNvSpPr txBox="1"/>
          <p:nvPr/>
        </p:nvSpPr>
        <p:spPr>
          <a:xfrm>
            <a:off x="532754" y="5877554"/>
            <a:ext cx="5868046" cy="415498"/>
          </a:xfrm>
          <a:prstGeom prst="rect">
            <a:avLst/>
          </a:prstGeom>
        </p:spPr>
        <p:txBody>
          <a:bodyPr wrap="square" anchor="b">
            <a:spAutoFit/>
          </a:bodyPr>
          <a:lstStyle>
            <a:defPPr>
              <a:defRPr lang="en-US"/>
            </a:defPPr>
            <a:lvl1pPr>
              <a:defRPr sz="800">
                <a:solidFill>
                  <a:schemeClr val="tx2"/>
                </a:solidFill>
              </a:defRPr>
            </a:lvl1p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700" b="1" spc="-6">
                <a:solidFill>
                  <a:schemeClr val="tx1">
                    <a:lumMod val="50000"/>
                  </a:schemeClr>
                </a:solidFill>
                <a:cs typeface="Arial" panose="020B0604020202020204" pitchFamily="34" charset="0"/>
              </a:rPr>
              <a:t>AMD Infinity Guard features vary by EPYC™ Processor series and/or generations. Infinity Guard security features must be enabled by server OEMs and/or Cloud Service Providers to operate. Check with your OEM or provider to confirm support of these features. Learn more about Infinity Guard at </a:t>
            </a:r>
            <a:r>
              <a:rPr lang="en-US" sz="700" b="1" spc="-6">
                <a:solidFill>
                  <a:schemeClr val="tx1">
                    <a:lumMod val="50000"/>
                  </a:schemeClr>
                </a:solidFill>
                <a:cs typeface="Arial" panose="020B0604020202020204" pitchFamily="34" charset="0"/>
                <a:hlinkClick r:id="rId3">
                  <a:extLst>
                    <a:ext uri="{A12FA001-AC4F-418D-AE19-62706E023703}">
                      <ahyp:hlinkClr xmlns:ahyp="http://schemas.microsoft.com/office/drawing/2018/hyperlinkcolor" val="tx"/>
                    </a:ext>
                  </a:extLst>
                </a:hlinkClick>
              </a:rPr>
              <a:t>https://www.amd.com/en/technologies/infinity-guard</a:t>
            </a:r>
            <a:r>
              <a:rPr lang="en-US" sz="700" b="1" spc="-6">
                <a:solidFill>
                  <a:schemeClr val="tx1">
                    <a:lumMod val="50000"/>
                  </a:schemeClr>
                </a:solidFill>
                <a:cs typeface="Arial" panose="020B0604020202020204" pitchFamily="34" charset="0"/>
              </a:rPr>
              <a:t>. GD-183A </a:t>
            </a:r>
          </a:p>
        </p:txBody>
      </p:sp>
      <p:sp>
        <p:nvSpPr>
          <p:cNvPr id="116" name="TextBox 115">
            <a:extLst>
              <a:ext uri="{FF2B5EF4-FFF2-40B4-BE49-F238E27FC236}">
                <a16:creationId xmlns:a16="http://schemas.microsoft.com/office/drawing/2014/main" id="{29775BD8-064B-B4E2-3375-4A352904E408}"/>
              </a:ext>
            </a:extLst>
          </p:cNvPr>
          <p:cNvSpPr txBox="1"/>
          <p:nvPr/>
        </p:nvSpPr>
        <p:spPr>
          <a:xfrm>
            <a:off x="978647" y="1575582"/>
            <a:ext cx="1564440" cy="830997"/>
          </a:xfrm>
          <a:prstGeom prst="rect">
            <a:avLst/>
          </a:prstGeom>
          <a:noFill/>
        </p:spPr>
        <p:txBody>
          <a:bodyPr wrap="square" lIns="0" tIns="0" rIns="0" bIns="0" rtlCol="0">
            <a:spAutoFit/>
          </a:bodyPr>
          <a:lstStyle/>
          <a:p>
            <a:pPr algn="ctr">
              <a:buClr>
                <a:schemeClr val="accent1"/>
              </a:buClr>
              <a:buSzPct val="60000"/>
            </a:pPr>
            <a:r>
              <a:rPr lang="en-US" sz="1800" b="1" dirty="0"/>
              <a:t>Secure Boot</a:t>
            </a:r>
          </a:p>
          <a:p>
            <a:pPr algn="ctr">
              <a:buClr>
                <a:schemeClr val="accent1"/>
              </a:buClr>
              <a:buSzPct val="60000"/>
            </a:pPr>
            <a:r>
              <a:rPr lang="en-US" sz="1800" b="1" dirty="0"/>
              <a:t>SME</a:t>
            </a:r>
          </a:p>
          <a:p>
            <a:pPr algn="ctr">
              <a:buClr>
                <a:schemeClr val="accent1"/>
              </a:buClr>
              <a:buSzPct val="60000"/>
            </a:pPr>
            <a:r>
              <a:rPr lang="en-US" sz="1800" b="1" dirty="0"/>
              <a:t>SEV</a:t>
            </a:r>
          </a:p>
        </p:txBody>
      </p:sp>
      <p:grpSp>
        <p:nvGrpSpPr>
          <p:cNvPr id="117" name="Group 116">
            <a:extLst>
              <a:ext uri="{FF2B5EF4-FFF2-40B4-BE49-F238E27FC236}">
                <a16:creationId xmlns:a16="http://schemas.microsoft.com/office/drawing/2014/main" id="{E2948301-7749-8035-44FF-472C958D98C3}"/>
              </a:ext>
            </a:extLst>
          </p:cNvPr>
          <p:cNvGrpSpPr/>
          <p:nvPr/>
        </p:nvGrpSpPr>
        <p:grpSpPr>
          <a:xfrm>
            <a:off x="8826979" y="3874839"/>
            <a:ext cx="2248867" cy="2176633"/>
            <a:chOff x="5732905" y="356608"/>
            <a:chExt cx="6107442" cy="6095044"/>
          </a:xfrm>
        </p:grpSpPr>
        <p:sp>
          <p:nvSpPr>
            <p:cNvPr id="118" name="Oval 117">
              <a:extLst>
                <a:ext uri="{FF2B5EF4-FFF2-40B4-BE49-F238E27FC236}">
                  <a16:creationId xmlns:a16="http://schemas.microsoft.com/office/drawing/2014/main" id="{EE338251-6B6D-6E81-E295-EEF2ED532342}"/>
                </a:ext>
              </a:extLst>
            </p:cNvPr>
            <p:cNvSpPr>
              <a:spLocks noChangeAspect="1"/>
            </p:cNvSpPr>
            <p:nvPr/>
          </p:nvSpPr>
          <p:spPr bwMode="auto">
            <a:xfrm>
              <a:off x="5732905" y="356608"/>
              <a:ext cx="6107442" cy="6095044"/>
            </a:xfrm>
            <a:prstGeom prst="ellipse">
              <a:avLst/>
            </a:prstGeom>
            <a:noFill/>
            <a:ln w="57150" cmpd="sng">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82880" tIns="146304" rIns="182880" bIns="146304" numCol="1" spcCol="0" rtlCol="0" fromWordArt="0" anchor="ctr" anchorCtr="0" forceAA="0" compatLnSpc="1">
              <a:prstTxWarp prst="textNoShape">
                <a:avLst/>
              </a:prstTxWarp>
              <a:noAutofit/>
            </a:bodyPr>
            <a:lstStyle/>
            <a:p>
              <a:pPr algn="l" defTabSz="932472" fontAlgn="base">
                <a:spcBef>
                  <a:spcPct val="0"/>
                </a:spcBef>
                <a:spcAft>
                  <a:spcPct val="0"/>
                </a:spcAft>
              </a:pPr>
              <a:endParaRPr lang="en-US" sz="1100">
                <a:gradFill>
                  <a:gsLst>
                    <a:gs pos="0">
                      <a:srgbClr val="FFFFFF"/>
                    </a:gs>
                    <a:gs pos="100000">
                      <a:srgbClr val="FFFFFF"/>
                    </a:gs>
                  </a:gsLst>
                  <a:lin ang="5400000" scaled="0"/>
                </a:gradFill>
                <a:ea typeface="Segoe UI" pitchFamily="34" charset="0"/>
                <a:cs typeface="Segoe UI" pitchFamily="34" charset="0"/>
              </a:endParaRPr>
            </a:p>
          </p:txBody>
        </p:sp>
        <p:grpSp>
          <p:nvGrpSpPr>
            <p:cNvPr id="119" name="Graphic 44" descr="Database with solid fill">
              <a:extLst>
                <a:ext uri="{FF2B5EF4-FFF2-40B4-BE49-F238E27FC236}">
                  <a16:creationId xmlns:a16="http://schemas.microsoft.com/office/drawing/2014/main" id="{E6A3571D-D09D-12FB-A308-BD2FBC6424FF}"/>
                </a:ext>
              </a:extLst>
            </p:cNvPr>
            <p:cNvGrpSpPr/>
            <p:nvPr/>
          </p:nvGrpSpPr>
          <p:grpSpPr>
            <a:xfrm>
              <a:off x="6881058" y="1874244"/>
              <a:ext cx="497782" cy="675560"/>
              <a:chOff x="6201321" y="905607"/>
              <a:chExt cx="602316" cy="817429"/>
            </a:xfrm>
            <a:solidFill>
              <a:schemeClr val="tx1"/>
            </a:solidFill>
          </p:grpSpPr>
          <p:sp>
            <p:nvSpPr>
              <p:cNvPr id="141" name="Freeform 18">
                <a:extLst>
                  <a:ext uri="{FF2B5EF4-FFF2-40B4-BE49-F238E27FC236}">
                    <a16:creationId xmlns:a16="http://schemas.microsoft.com/office/drawing/2014/main" id="{F8A80B42-353D-7ED3-2D5B-9A4260A791EB}"/>
                  </a:ext>
                </a:extLst>
              </p:cNvPr>
              <p:cNvSpPr/>
              <p:nvPr/>
            </p:nvSpPr>
            <p:spPr>
              <a:xfrm>
                <a:off x="6201321" y="905607"/>
                <a:ext cx="602316" cy="172090"/>
              </a:xfrm>
              <a:custGeom>
                <a:avLst/>
                <a:gdLst>
                  <a:gd name="connsiteX0" fmla="*/ 602317 w 602316"/>
                  <a:gd name="connsiteY0" fmla="*/ 86045 h 172090"/>
                  <a:gd name="connsiteX1" fmla="*/ 301158 w 602316"/>
                  <a:gd name="connsiteY1" fmla="*/ 172091 h 172090"/>
                  <a:gd name="connsiteX2" fmla="*/ 0 w 602316"/>
                  <a:gd name="connsiteY2" fmla="*/ 86045 h 172090"/>
                  <a:gd name="connsiteX3" fmla="*/ 301158 w 602316"/>
                  <a:gd name="connsiteY3" fmla="*/ 0 h 172090"/>
                  <a:gd name="connsiteX4" fmla="*/ 602317 w 602316"/>
                  <a:gd name="connsiteY4" fmla="*/ 86045 h 172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2316" h="172090">
                    <a:moveTo>
                      <a:pt x="602317" y="86045"/>
                    </a:moveTo>
                    <a:cubicBezTo>
                      <a:pt x="602317" y="133567"/>
                      <a:pt x="467484" y="172091"/>
                      <a:pt x="301158" y="172091"/>
                    </a:cubicBezTo>
                    <a:cubicBezTo>
                      <a:pt x="134833" y="172091"/>
                      <a:pt x="0" y="133567"/>
                      <a:pt x="0" y="86045"/>
                    </a:cubicBezTo>
                    <a:cubicBezTo>
                      <a:pt x="0" y="38524"/>
                      <a:pt x="134833" y="0"/>
                      <a:pt x="301158" y="0"/>
                    </a:cubicBezTo>
                    <a:cubicBezTo>
                      <a:pt x="467484" y="0"/>
                      <a:pt x="602317" y="38524"/>
                      <a:pt x="602317" y="86045"/>
                    </a:cubicBezTo>
                    <a:close/>
                  </a:path>
                </a:pathLst>
              </a:custGeom>
              <a:solidFill>
                <a:schemeClr val="tx1"/>
              </a:solidFill>
              <a:ln w="10716" cap="flat">
                <a:noFill/>
                <a:prstDash val="solid"/>
                <a:miter/>
              </a:ln>
            </p:spPr>
            <p:txBody>
              <a:bodyPr rtlCol="0" anchor="ctr"/>
              <a:lstStyle/>
              <a:p>
                <a:endParaRPr lang="en-US" sz="1100"/>
              </a:p>
            </p:txBody>
          </p:sp>
          <p:sp>
            <p:nvSpPr>
              <p:cNvPr id="142" name="Freeform 19">
                <a:extLst>
                  <a:ext uri="{FF2B5EF4-FFF2-40B4-BE49-F238E27FC236}">
                    <a16:creationId xmlns:a16="http://schemas.microsoft.com/office/drawing/2014/main" id="{57CCE114-FF6A-44DB-BA59-EF5D49CB6DE4}"/>
                  </a:ext>
                </a:extLst>
              </p:cNvPr>
              <p:cNvSpPr/>
              <p:nvPr/>
            </p:nvSpPr>
            <p:spPr>
              <a:xfrm>
                <a:off x="6201321" y="1034675"/>
                <a:ext cx="602316" cy="258135"/>
              </a:xfrm>
              <a:custGeom>
                <a:avLst/>
                <a:gdLst>
                  <a:gd name="connsiteX0" fmla="*/ 516272 w 602316"/>
                  <a:gd name="connsiteY0" fmla="*/ 172091 h 258135"/>
                  <a:gd name="connsiteX1" fmla="*/ 494760 w 602316"/>
                  <a:gd name="connsiteY1" fmla="*/ 150579 h 258135"/>
                  <a:gd name="connsiteX2" fmla="*/ 516272 w 602316"/>
                  <a:gd name="connsiteY2" fmla="*/ 129068 h 258135"/>
                  <a:gd name="connsiteX3" fmla="*/ 537783 w 602316"/>
                  <a:gd name="connsiteY3" fmla="*/ 150579 h 258135"/>
                  <a:gd name="connsiteX4" fmla="*/ 516272 w 602316"/>
                  <a:gd name="connsiteY4" fmla="*/ 172091 h 258135"/>
                  <a:gd name="connsiteX5" fmla="*/ 301158 w 602316"/>
                  <a:gd name="connsiteY5" fmla="*/ 86045 h 258135"/>
                  <a:gd name="connsiteX6" fmla="*/ 0 w 602316"/>
                  <a:gd name="connsiteY6" fmla="*/ 0 h 258135"/>
                  <a:gd name="connsiteX7" fmla="*/ 0 w 602316"/>
                  <a:gd name="connsiteY7" fmla="*/ 172091 h 258135"/>
                  <a:gd name="connsiteX8" fmla="*/ 301158 w 602316"/>
                  <a:gd name="connsiteY8" fmla="*/ 258136 h 258135"/>
                  <a:gd name="connsiteX9" fmla="*/ 602317 w 602316"/>
                  <a:gd name="connsiteY9" fmla="*/ 172091 h 258135"/>
                  <a:gd name="connsiteX10" fmla="*/ 602317 w 602316"/>
                  <a:gd name="connsiteY10" fmla="*/ 0 h 258135"/>
                  <a:gd name="connsiteX11" fmla="*/ 301158 w 602316"/>
                  <a:gd name="connsiteY11" fmla="*/ 86045 h 25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2316" h="258135">
                    <a:moveTo>
                      <a:pt x="516272" y="172091"/>
                    </a:moveTo>
                    <a:cubicBezTo>
                      <a:pt x="503365" y="172091"/>
                      <a:pt x="494760" y="163486"/>
                      <a:pt x="494760" y="150579"/>
                    </a:cubicBezTo>
                    <a:cubicBezTo>
                      <a:pt x="494760" y="137672"/>
                      <a:pt x="503365" y="129068"/>
                      <a:pt x="516272" y="129068"/>
                    </a:cubicBezTo>
                    <a:cubicBezTo>
                      <a:pt x="529178" y="129068"/>
                      <a:pt x="537783" y="137672"/>
                      <a:pt x="537783" y="150579"/>
                    </a:cubicBezTo>
                    <a:cubicBezTo>
                      <a:pt x="537783" y="163486"/>
                      <a:pt x="529178" y="172091"/>
                      <a:pt x="516272" y="172091"/>
                    </a:cubicBezTo>
                    <a:close/>
                    <a:moveTo>
                      <a:pt x="301158" y="86045"/>
                    </a:moveTo>
                    <a:cubicBezTo>
                      <a:pt x="135521" y="86045"/>
                      <a:pt x="0" y="47325"/>
                      <a:pt x="0" y="0"/>
                    </a:cubicBezTo>
                    <a:lnTo>
                      <a:pt x="0" y="172091"/>
                    </a:lnTo>
                    <a:cubicBezTo>
                      <a:pt x="0" y="219415"/>
                      <a:pt x="135521" y="258136"/>
                      <a:pt x="301158" y="258136"/>
                    </a:cubicBezTo>
                    <a:cubicBezTo>
                      <a:pt x="466796" y="258136"/>
                      <a:pt x="602317" y="219415"/>
                      <a:pt x="602317" y="172091"/>
                    </a:cubicBezTo>
                    <a:lnTo>
                      <a:pt x="602317" y="0"/>
                    </a:lnTo>
                    <a:cubicBezTo>
                      <a:pt x="602317" y="47325"/>
                      <a:pt x="466796" y="86045"/>
                      <a:pt x="301158" y="86045"/>
                    </a:cubicBezTo>
                    <a:close/>
                  </a:path>
                </a:pathLst>
              </a:custGeom>
              <a:solidFill>
                <a:schemeClr val="tx1"/>
              </a:solidFill>
              <a:ln w="10716" cap="flat">
                <a:noFill/>
                <a:prstDash val="solid"/>
                <a:miter/>
              </a:ln>
            </p:spPr>
            <p:txBody>
              <a:bodyPr rtlCol="0" anchor="ctr"/>
              <a:lstStyle/>
              <a:p>
                <a:endParaRPr lang="en-US" sz="1100"/>
              </a:p>
            </p:txBody>
          </p:sp>
          <p:sp>
            <p:nvSpPr>
              <p:cNvPr id="143" name="Freeform 20">
                <a:extLst>
                  <a:ext uri="{FF2B5EF4-FFF2-40B4-BE49-F238E27FC236}">
                    <a16:creationId xmlns:a16="http://schemas.microsoft.com/office/drawing/2014/main" id="{B307D500-559C-A86C-ADD3-81B863081EF6}"/>
                  </a:ext>
                </a:extLst>
              </p:cNvPr>
              <p:cNvSpPr/>
              <p:nvPr/>
            </p:nvSpPr>
            <p:spPr>
              <a:xfrm>
                <a:off x="6201321" y="1249788"/>
                <a:ext cx="602316" cy="258135"/>
              </a:xfrm>
              <a:custGeom>
                <a:avLst/>
                <a:gdLst>
                  <a:gd name="connsiteX0" fmla="*/ 516272 w 602316"/>
                  <a:gd name="connsiteY0" fmla="*/ 172091 h 258135"/>
                  <a:gd name="connsiteX1" fmla="*/ 494760 w 602316"/>
                  <a:gd name="connsiteY1" fmla="*/ 150579 h 258135"/>
                  <a:gd name="connsiteX2" fmla="*/ 516272 w 602316"/>
                  <a:gd name="connsiteY2" fmla="*/ 129068 h 258135"/>
                  <a:gd name="connsiteX3" fmla="*/ 537783 w 602316"/>
                  <a:gd name="connsiteY3" fmla="*/ 150579 h 258135"/>
                  <a:gd name="connsiteX4" fmla="*/ 516272 w 602316"/>
                  <a:gd name="connsiteY4" fmla="*/ 172091 h 258135"/>
                  <a:gd name="connsiteX5" fmla="*/ 301158 w 602316"/>
                  <a:gd name="connsiteY5" fmla="*/ 86045 h 258135"/>
                  <a:gd name="connsiteX6" fmla="*/ 0 w 602316"/>
                  <a:gd name="connsiteY6" fmla="*/ 0 h 258135"/>
                  <a:gd name="connsiteX7" fmla="*/ 0 w 602316"/>
                  <a:gd name="connsiteY7" fmla="*/ 172091 h 258135"/>
                  <a:gd name="connsiteX8" fmla="*/ 301158 w 602316"/>
                  <a:gd name="connsiteY8" fmla="*/ 258136 h 258135"/>
                  <a:gd name="connsiteX9" fmla="*/ 602317 w 602316"/>
                  <a:gd name="connsiteY9" fmla="*/ 172091 h 258135"/>
                  <a:gd name="connsiteX10" fmla="*/ 602317 w 602316"/>
                  <a:gd name="connsiteY10" fmla="*/ 0 h 258135"/>
                  <a:gd name="connsiteX11" fmla="*/ 301158 w 602316"/>
                  <a:gd name="connsiteY11" fmla="*/ 86045 h 25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2316" h="258135">
                    <a:moveTo>
                      <a:pt x="516272" y="172091"/>
                    </a:moveTo>
                    <a:cubicBezTo>
                      <a:pt x="503365" y="172091"/>
                      <a:pt x="494760" y="163486"/>
                      <a:pt x="494760" y="150579"/>
                    </a:cubicBezTo>
                    <a:cubicBezTo>
                      <a:pt x="494760" y="137672"/>
                      <a:pt x="503365" y="129068"/>
                      <a:pt x="516272" y="129068"/>
                    </a:cubicBezTo>
                    <a:cubicBezTo>
                      <a:pt x="529178" y="129068"/>
                      <a:pt x="537783" y="137672"/>
                      <a:pt x="537783" y="150579"/>
                    </a:cubicBezTo>
                    <a:cubicBezTo>
                      <a:pt x="537783" y="163486"/>
                      <a:pt x="529178" y="172091"/>
                      <a:pt x="516272" y="172091"/>
                    </a:cubicBezTo>
                    <a:close/>
                    <a:moveTo>
                      <a:pt x="301158" y="86045"/>
                    </a:moveTo>
                    <a:cubicBezTo>
                      <a:pt x="135521" y="86045"/>
                      <a:pt x="0" y="47325"/>
                      <a:pt x="0" y="0"/>
                    </a:cubicBezTo>
                    <a:lnTo>
                      <a:pt x="0" y="172091"/>
                    </a:lnTo>
                    <a:cubicBezTo>
                      <a:pt x="0" y="219415"/>
                      <a:pt x="135521" y="258136"/>
                      <a:pt x="301158" y="258136"/>
                    </a:cubicBezTo>
                    <a:cubicBezTo>
                      <a:pt x="466796" y="258136"/>
                      <a:pt x="602317" y="219415"/>
                      <a:pt x="602317" y="172091"/>
                    </a:cubicBezTo>
                    <a:lnTo>
                      <a:pt x="602317" y="0"/>
                    </a:lnTo>
                    <a:cubicBezTo>
                      <a:pt x="602317" y="47325"/>
                      <a:pt x="466796" y="86045"/>
                      <a:pt x="301158" y="86045"/>
                    </a:cubicBezTo>
                    <a:close/>
                  </a:path>
                </a:pathLst>
              </a:custGeom>
              <a:solidFill>
                <a:schemeClr val="tx1"/>
              </a:solidFill>
              <a:ln w="10716" cap="flat">
                <a:noFill/>
                <a:prstDash val="solid"/>
                <a:miter/>
              </a:ln>
            </p:spPr>
            <p:txBody>
              <a:bodyPr rtlCol="0" anchor="ctr"/>
              <a:lstStyle/>
              <a:p>
                <a:endParaRPr lang="en-US" sz="1100"/>
              </a:p>
            </p:txBody>
          </p:sp>
          <p:sp>
            <p:nvSpPr>
              <p:cNvPr id="144" name="Freeform 21">
                <a:extLst>
                  <a:ext uri="{FF2B5EF4-FFF2-40B4-BE49-F238E27FC236}">
                    <a16:creationId xmlns:a16="http://schemas.microsoft.com/office/drawing/2014/main" id="{1B3B9A8C-6576-632C-1B0A-825770391731}"/>
                  </a:ext>
                </a:extLst>
              </p:cNvPr>
              <p:cNvSpPr/>
              <p:nvPr/>
            </p:nvSpPr>
            <p:spPr>
              <a:xfrm>
                <a:off x="6201321" y="1464901"/>
                <a:ext cx="602316" cy="258135"/>
              </a:xfrm>
              <a:custGeom>
                <a:avLst/>
                <a:gdLst>
                  <a:gd name="connsiteX0" fmla="*/ 516272 w 602316"/>
                  <a:gd name="connsiteY0" fmla="*/ 172091 h 258135"/>
                  <a:gd name="connsiteX1" fmla="*/ 494760 w 602316"/>
                  <a:gd name="connsiteY1" fmla="*/ 150579 h 258135"/>
                  <a:gd name="connsiteX2" fmla="*/ 516272 w 602316"/>
                  <a:gd name="connsiteY2" fmla="*/ 129068 h 258135"/>
                  <a:gd name="connsiteX3" fmla="*/ 537783 w 602316"/>
                  <a:gd name="connsiteY3" fmla="*/ 150579 h 258135"/>
                  <a:gd name="connsiteX4" fmla="*/ 516272 w 602316"/>
                  <a:gd name="connsiteY4" fmla="*/ 172091 h 258135"/>
                  <a:gd name="connsiteX5" fmla="*/ 301158 w 602316"/>
                  <a:gd name="connsiteY5" fmla="*/ 86045 h 258135"/>
                  <a:gd name="connsiteX6" fmla="*/ 0 w 602316"/>
                  <a:gd name="connsiteY6" fmla="*/ 0 h 258135"/>
                  <a:gd name="connsiteX7" fmla="*/ 0 w 602316"/>
                  <a:gd name="connsiteY7" fmla="*/ 172091 h 258135"/>
                  <a:gd name="connsiteX8" fmla="*/ 301158 w 602316"/>
                  <a:gd name="connsiteY8" fmla="*/ 258136 h 258135"/>
                  <a:gd name="connsiteX9" fmla="*/ 602317 w 602316"/>
                  <a:gd name="connsiteY9" fmla="*/ 172091 h 258135"/>
                  <a:gd name="connsiteX10" fmla="*/ 602317 w 602316"/>
                  <a:gd name="connsiteY10" fmla="*/ 0 h 258135"/>
                  <a:gd name="connsiteX11" fmla="*/ 301158 w 602316"/>
                  <a:gd name="connsiteY11" fmla="*/ 86045 h 25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2316" h="258135">
                    <a:moveTo>
                      <a:pt x="516272" y="172091"/>
                    </a:moveTo>
                    <a:cubicBezTo>
                      <a:pt x="503365" y="172091"/>
                      <a:pt x="494760" y="163486"/>
                      <a:pt x="494760" y="150579"/>
                    </a:cubicBezTo>
                    <a:cubicBezTo>
                      <a:pt x="494760" y="137672"/>
                      <a:pt x="503365" y="129068"/>
                      <a:pt x="516272" y="129068"/>
                    </a:cubicBezTo>
                    <a:cubicBezTo>
                      <a:pt x="529178" y="129068"/>
                      <a:pt x="537783" y="137672"/>
                      <a:pt x="537783" y="150579"/>
                    </a:cubicBezTo>
                    <a:cubicBezTo>
                      <a:pt x="537783" y="163486"/>
                      <a:pt x="529178" y="172091"/>
                      <a:pt x="516272" y="172091"/>
                    </a:cubicBezTo>
                    <a:close/>
                    <a:moveTo>
                      <a:pt x="301158" y="86045"/>
                    </a:moveTo>
                    <a:cubicBezTo>
                      <a:pt x="135521" y="86045"/>
                      <a:pt x="0" y="47325"/>
                      <a:pt x="0" y="0"/>
                    </a:cubicBezTo>
                    <a:lnTo>
                      <a:pt x="0" y="172091"/>
                    </a:lnTo>
                    <a:cubicBezTo>
                      <a:pt x="0" y="219415"/>
                      <a:pt x="135521" y="258136"/>
                      <a:pt x="301158" y="258136"/>
                    </a:cubicBezTo>
                    <a:cubicBezTo>
                      <a:pt x="466796" y="258136"/>
                      <a:pt x="602317" y="219415"/>
                      <a:pt x="602317" y="172091"/>
                    </a:cubicBezTo>
                    <a:lnTo>
                      <a:pt x="602317" y="0"/>
                    </a:lnTo>
                    <a:cubicBezTo>
                      <a:pt x="602317" y="47325"/>
                      <a:pt x="466796" y="86045"/>
                      <a:pt x="301158" y="86045"/>
                    </a:cubicBezTo>
                    <a:close/>
                  </a:path>
                </a:pathLst>
              </a:custGeom>
              <a:solidFill>
                <a:schemeClr val="tx1"/>
              </a:solidFill>
              <a:ln w="10716" cap="flat">
                <a:noFill/>
                <a:prstDash val="solid"/>
                <a:miter/>
              </a:ln>
            </p:spPr>
            <p:txBody>
              <a:bodyPr rtlCol="0" anchor="ctr"/>
              <a:lstStyle/>
              <a:p>
                <a:endParaRPr lang="en-US" sz="1100"/>
              </a:p>
            </p:txBody>
          </p:sp>
        </p:grpSp>
        <p:sp>
          <p:nvSpPr>
            <p:cNvPr id="120" name="Freeform 28">
              <a:extLst>
                <a:ext uri="{FF2B5EF4-FFF2-40B4-BE49-F238E27FC236}">
                  <a16:creationId xmlns:a16="http://schemas.microsoft.com/office/drawing/2014/main" id="{C4E4B575-7FE3-B48C-D33C-BF0B23E47CAE}"/>
                </a:ext>
              </a:extLst>
            </p:cNvPr>
            <p:cNvSpPr/>
            <p:nvPr/>
          </p:nvSpPr>
          <p:spPr>
            <a:xfrm rot="2700000">
              <a:off x="8336807" y="4932869"/>
              <a:ext cx="864188" cy="864179"/>
            </a:xfrm>
            <a:custGeom>
              <a:avLst/>
              <a:gdLst>
                <a:gd name="connsiteX0" fmla="*/ 450785 w 1396464"/>
                <a:gd name="connsiteY0" fmla="*/ 1289918 h 1396449"/>
                <a:gd name="connsiteX1" fmla="*/ 492797 w 1396464"/>
                <a:gd name="connsiteY1" fmla="*/ 1331930 h 1396449"/>
                <a:gd name="connsiteX2" fmla="*/ 481536 w 1396464"/>
                <a:gd name="connsiteY2" fmla="*/ 1343191 h 1396449"/>
                <a:gd name="connsiteX3" fmla="*/ 439524 w 1396464"/>
                <a:gd name="connsiteY3" fmla="*/ 1343191 h 1396449"/>
                <a:gd name="connsiteX4" fmla="*/ 439524 w 1396464"/>
                <a:gd name="connsiteY4" fmla="*/ 1301179 h 1396449"/>
                <a:gd name="connsiteX5" fmla="*/ 450785 w 1396464"/>
                <a:gd name="connsiteY5" fmla="*/ 1289918 h 1396449"/>
                <a:gd name="connsiteX6" fmla="*/ 1109080 w 1396464"/>
                <a:gd name="connsiteY6" fmla="*/ 859096 h 1396449"/>
                <a:gd name="connsiteX7" fmla="*/ 829373 w 1396464"/>
                <a:gd name="connsiteY7" fmla="*/ 1138803 h 1396449"/>
                <a:gd name="connsiteX8" fmla="*/ 855490 w 1396464"/>
                <a:gd name="connsiteY8" fmla="*/ 1164920 h 1396449"/>
                <a:gd name="connsiteX9" fmla="*/ 897502 w 1396464"/>
                <a:gd name="connsiteY9" fmla="*/ 1164920 h 1396449"/>
                <a:gd name="connsiteX10" fmla="*/ 1135197 w 1396464"/>
                <a:gd name="connsiteY10" fmla="*/ 927225 h 1396449"/>
                <a:gd name="connsiteX11" fmla="*/ 1135197 w 1396464"/>
                <a:gd name="connsiteY11" fmla="*/ 885213 h 1396449"/>
                <a:gd name="connsiteX12" fmla="*/ 1109080 w 1396464"/>
                <a:gd name="connsiteY12" fmla="*/ 859096 h 1396449"/>
                <a:gd name="connsiteX13" fmla="*/ 782250 w 1396464"/>
                <a:gd name="connsiteY13" fmla="*/ 1185926 h 1396449"/>
                <a:gd name="connsiteX14" fmla="*/ 725382 w 1396464"/>
                <a:gd name="connsiteY14" fmla="*/ 1242795 h 1396449"/>
                <a:gd name="connsiteX15" fmla="*/ 751498 w 1396464"/>
                <a:gd name="connsiteY15" fmla="*/ 1268911 h 1396449"/>
                <a:gd name="connsiteX16" fmla="*/ 793511 w 1396464"/>
                <a:gd name="connsiteY16" fmla="*/ 1268911 h 1396449"/>
                <a:gd name="connsiteX17" fmla="*/ 808367 w 1396464"/>
                <a:gd name="connsiteY17" fmla="*/ 1254056 h 1396449"/>
                <a:gd name="connsiteX18" fmla="*/ 808367 w 1396464"/>
                <a:gd name="connsiteY18" fmla="*/ 1212043 h 1396449"/>
                <a:gd name="connsiteX19" fmla="*/ 782250 w 1396464"/>
                <a:gd name="connsiteY19" fmla="*/ 1185926 h 1396449"/>
                <a:gd name="connsiteX20" fmla="*/ 1213072 w 1396464"/>
                <a:gd name="connsiteY20" fmla="*/ 755104 h 1396449"/>
                <a:gd name="connsiteX21" fmla="*/ 1156203 w 1396464"/>
                <a:gd name="connsiteY21" fmla="*/ 811973 h 1396449"/>
                <a:gd name="connsiteX22" fmla="*/ 1182320 w 1396464"/>
                <a:gd name="connsiteY22" fmla="*/ 838090 h 1396449"/>
                <a:gd name="connsiteX23" fmla="*/ 1224333 w 1396464"/>
                <a:gd name="connsiteY23" fmla="*/ 838090 h 1396449"/>
                <a:gd name="connsiteX24" fmla="*/ 1239189 w 1396464"/>
                <a:gd name="connsiteY24" fmla="*/ 823234 h 1396449"/>
                <a:gd name="connsiteX25" fmla="*/ 1239189 w 1396464"/>
                <a:gd name="connsiteY25" fmla="*/ 781221 h 1396449"/>
                <a:gd name="connsiteX26" fmla="*/ 1213072 w 1396464"/>
                <a:gd name="connsiteY26" fmla="*/ 755104 h 1396449"/>
                <a:gd name="connsiteX27" fmla="*/ 225390 w 1396464"/>
                <a:gd name="connsiteY27" fmla="*/ 1064524 h 1396449"/>
                <a:gd name="connsiteX28" fmla="*/ 183378 w 1396464"/>
                <a:gd name="connsiteY28" fmla="*/ 1022511 h 1396449"/>
                <a:gd name="connsiteX29" fmla="*/ 172117 w 1396464"/>
                <a:gd name="connsiteY29" fmla="*/ 1033772 h 1396449"/>
                <a:gd name="connsiteX30" fmla="*/ 172117 w 1396464"/>
                <a:gd name="connsiteY30" fmla="*/ 1075784 h 1396449"/>
                <a:gd name="connsiteX31" fmla="*/ 214130 w 1396464"/>
                <a:gd name="connsiteY31" fmla="*/ 1075784 h 1396449"/>
                <a:gd name="connsiteX32" fmla="*/ 225390 w 1396464"/>
                <a:gd name="connsiteY32" fmla="*/ 1064524 h 1396449"/>
                <a:gd name="connsiteX33" fmla="*/ 242802 w 1396464"/>
                <a:gd name="connsiteY33" fmla="*/ 1081935 h 1396449"/>
                <a:gd name="connsiteX34" fmla="*/ 216685 w 1396464"/>
                <a:gd name="connsiteY34" fmla="*/ 1108051 h 1396449"/>
                <a:gd name="connsiteX35" fmla="*/ 216685 w 1396464"/>
                <a:gd name="connsiteY35" fmla="*/ 1150064 h 1396449"/>
                <a:gd name="connsiteX36" fmla="*/ 365244 w 1396464"/>
                <a:gd name="connsiteY36" fmla="*/ 1298623 h 1396449"/>
                <a:gd name="connsiteX37" fmla="*/ 407257 w 1396464"/>
                <a:gd name="connsiteY37" fmla="*/ 1298623 h 1396449"/>
                <a:gd name="connsiteX38" fmla="*/ 433373 w 1396464"/>
                <a:gd name="connsiteY38" fmla="*/ 1272507 h 1396449"/>
                <a:gd name="connsiteX39" fmla="*/ 242802 w 1396464"/>
                <a:gd name="connsiteY39" fmla="*/ 1081935 h 1396449"/>
                <a:gd name="connsiteX40" fmla="*/ 408742 w 1396464"/>
                <a:gd name="connsiteY40" fmla="*/ 735584 h 1396449"/>
                <a:gd name="connsiteX41" fmla="*/ 389430 w 1396464"/>
                <a:gd name="connsiteY41" fmla="*/ 758670 h 1396449"/>
                <a:gd name="connsiteX42" fmla="*/ 401077 w 1396464"/>
                <a:gd name="connsiteY42" fmla="*/ 757660 h 1396449"/>
                <a:gd name="connsiteX43" fmla="*/ 476842 w 1396464"/>
                <a:gd name="connsiteY43" fmla="*/ 790907 h 1396449"/>
                <a:gd name="connsiteX44" fmla="*/ 471731 w 1396464"/>
                <a:gd name="connsiteY44" fmla="*/ 735584 h 1396449"/>
                <a:gd name="connsiteX45" fmla="*/ 408742 w 1396464"/>
                <a:gd name="connsiteY45" fmla="*/ 735584 h 1396449"/>
                <a:gd name="connsiteX46" fmla="*/ 624866 w 1396464"/>
                <a:gd name="connsiteY46" fmla="*/ 870624 h 1396449"/>
                <a:gd name="connsiteX47" fmla="*/ 668513 w 1396464"/>
                <a:gd name="connsiteY47" fmla="*/ 906219 h 1396449"/>
                <a:gd name="connsiteX48" fmla="*/ 713081 w 1396464"/>
                <a:gd name="connsiteY48" fmla="*/ 861651 h 1396449"/>
                <a:gd name="connsiteX49" fmla="*/ 710377 w 1396464"/>
                <a:gd name="connsiteY49" fmla="*/ 831702 h 1396449"/>
                <a:gd name="connsiteX50" fmla="*/ 702890 w 1396464"/>
                <a:gd name="connsiteY50" fmla="*/ 840615 h 1396449"/>
                <a:gd name="connsiteX51" fmla="*/ 624866 w 1396464"/>
                <a:gd name="connsiteY51" fmla="*/ 870624 h 1396449"/>
                <a:gd name="connsiteX52" fmla="*/ 525837 w 1396464"/>
                <a:gd name="connsiteY52" fmla="*/ 951708 h 1396449"/>
                <a:gd name="connsiteX53" fmla="*/ 490242 w 1396464"/>
                <a:gd name="connsiteY53" fmla="*/ 995354 h 1396449"/>
                <a:gd name="connsiteX54" fmla="*/ 534810 w 1396464"/>
                <a:gd name="connsiteY54" fmla="*/ 1039922 h 1396449"/>
                <a:gd name="connsiteX55" fmla="*/ 564759 w 1396464"/>
                <a:gd name="connsiteY55" fmla="*/ 1037218 h 1396449"/>
                <a:gd name="connsiteX56" fmla="*/ 555846 w 1396464"/>
                <a:gd name="connsiteY56" fmla="*/ 1029731 h 1396449"/>
                <a:gd name="connsiteX57" fmla="*/ 525837 w 1396464"/>
                <a:gd name="connsiteY57" fmla="*/ 951708 h 1396449"/>
                <a:gd name="connsiteX58" fmla="*/ 534810 w 1396464"/>
                <a:gd name="connsiteY58" fmla="*/ 683380 h 1396449"/>
                <a:gd name="connsiteX59" fmla="*/ 504860 w 1396464"/>
                <a:gd name="connsiteY59" fmla="*/ 686084 h 1396449"/>
                <a:gd name="connsiteX60" fmla="*/ 513774 w 1396464"/>
                <a:gd name="connsiteY60" fmla="*/ 693571 h 1396449"/>
                <a:gd name="connsiteX61" fmla="*/ 543753 w 1396464"/>
                <a:gd name="connsiteY61" fmla="*/ 771594 h 1396449"/>
                <a:gd name="connsiteX62" fmla="*/ 579348 w 1396464"/>
                <a:gd name="connsiteY62" fmla="*/ 727948 h 1396449"/>
                <a:gd name="connsiteX63" fmla="*/ 534810 w 1396464"/>
                <a:gd name="connsiteY63" fmla="*/ 683380 h 1396449"/>
                <a:gd name="connsiteX64" fmla="*/ 592748 w 1396464"/>
                <a:gd name="connsiteY64" fmla="*/ 932365 h 1396449"/>
                <a:gd name="connsiteX65" fmla="*/ 597858 w 1396464"/>
                <a:gd name="connsiteY65" fmla="*/ 987689 h 1396449"/>
                <a:gd name="connsiteX66" fmla="*/ 660877 w 1396464"/>
                <a:gd name="connsiteY66" fmla="*/ 987689 h 1396449"/>
                <a:gd name="connsiteX67" fmla="*/ 680190 w 1396464"/>
                <a:gd name="connsiteY67" fmla="*/ 964603 h 1396449"/>
                <a:gd name="connsiteX68" fmla="*/ 668513 w 1396464"/>
                <a:gd name="connsiteY68" fmla="*/ 965643 h 1396449"/>
                <a:gd name="connsiteX69" fmla="*/ 592748 w 1396464"/>
                <a:gd name="connsiteY69" fmla="*/ 932365 h 1396449"/>
                <a:gd name="connsiteX70" fmla="*/ 564522 w 1396464"/>
                <a:gd name="connsiteY70" fmla="*/ 861651 h 1396449"/>
                <a:gd name="connsiteX71" fmla="*/ 534810 w 1396464"/>
                <a:gd name="connsiteY71" fmla="*/ 831939 h 1396449"/>
                <a:gd name="connsiteX72" fmla="*/ 505098 w 1396464"/>
                <a:gd name="connsiteY72" fmla="*/ 861651 h 1396449"/>
                <a:gd name="connsiteX73" fmla="*/ 534810 w 1396464"/>
                <a:gd name="connsiteY73" fmla="*/ 891363 h 1396449"/>
                <a:gd name="connsiteX74" fmla="*/ 564522 w 1396464"/>
                <a:gd name="connsiteY74" fmla="*/ 861651 h 1396449"/>
                <a:gd name="connsiteX75" fmla="*/ 564759 w 1396464"/>
                <a:gd name="connsiteY75" fmla="*/ 343982 h 1396449"/>
                <a:gd name="connsiteX76" fmla="*/ 433106 w 1396464"/>
                <a:gd name="connsiteY76" fmla="*/ 475635 h 1396449"/>
                <a:gd name="connsiteX77" fmla="*/ 564759 w 1396464"/>
                <a:gd name="connsiteY77" fmla="*/ 475635 h 1396449"/>
                <a:gd name="connsiteX78" fmla="*/ 564759 w 1396464"/>
                <a:gd name="connsiteY78" fmla="*/ 343982 h 1396449"/>
                <a:gd name="connsiteX79" fmla="*/ 408772 w 1396464"/>
                <a:gd name="connsiteY79" fmla="*/ 924670 h 1396449"/>
                <a:gd name="connsiteX80" fmla="*/ 408772 w 1396464"/>
                <a:gd name="connsiteY80" fmla="*/ 987689 h 1396449"/>
                <a:gd name="connsiteX81" fmla="*/ 431858 w 1396464"/>
                <a:gd name="connsiteY81" fmla="*/ 1007001 h 1396449"/>
                <a:gd name="connsiteX82" fmla="*/ 430818 w 1396464"/>
                <a:gd name="connsiteY82" fmla="*/ 995354 h 1396449"/>
                <a:gd name="connsiteX83" fmla="*/ 464066 w 1396464"/>
                <a:gd name="connsiteY83" fmla="*/ 919589 h 1396449"/>
                <a:gd name="connsiteX84" fmla="*/ 408772 w 1396464"/>
                <a:gd name="connsiteY84" fmla="*/ 924670 h 1396449"/>
                <a:gd name="connsiteX85" fmla="*/ 921064 w 1396464"/>
                <a:gd name="connsiteY85" fmla="*/ 831939 h 1396449"/>
                <a:gd name="connsiteX86" fmla="*/ 921064 w 1396464"/>
                <a:gd name="connsiteY86" fmla="*/ 963087 h 1396449"/>
                <a:gd name="connsiteX87" fmla="*/ 1052212 w 1396464"/>
                <a:gd name="connsiteY87" fmla="*/ 831939 h 1396449"/>
                <a:gd name="connsiteX88" fmla="*/ 921064 w 1396464"/>
                <a:gd name="connsiteY88" fmla="*/ 831939 h 1396449"/>
                <a:gd name="connsiteX89" fmla="*/ 401106 w 1396464"/>
                <a:gd name="connsiteY89" fmla="*/ 817083 h 1396449"/>
                <a:gd name="connsiteX90" fmla="*/ 356539 w 1396464"/>
                <a:gd name="connsiteY90" fmla="*/ 861651 h 1396449"/>
                <a:gd name="connsiteX91" fmla="*/ 359242 w 1396464"/>
                <a:gd name="connsiteY91" fmla="*/ 891601 h 1396449"/>
                <a:gd name="connsiteX92" fmla="*/ 366730 w 1396464"/>
                <a:gd name="connsiteY92" fmla="*/ 882687 h 1396449"/>
                <a:gd name="connsiteX93" fmla="*/ 444753 w 1396464"/>
                <a:gd name="connsiteY93" fmla="*/ 852708 h 1396449"/>
                <a:gd name="connsiteX94" fmla="*/ 401106 w 1396464"/>
                <a:gd name="connsiteY94" fmla="*/ 817083 h 1396449"/>
                <a:gd name="connsiteX95" fmla="*/ 660877 w 1396464"/>
                <a:gd name="connsiteY95" fmla="*/ 798632 h 1396449"/>
                <a:gd name="connsiteX96" fmla="*/ 660877 w 1396464"/>
                <a:gd name="connsiteY96" fmla="*/ 735613 h 1396449"/>
                <a:gd name="connsiteX97" fmla="*/ 660877 w 1396464"/>
                <a:gd name="connsiteY97" fmla="*/ 735613 h 1396449"/>
                <a:gd name="connsiteX98" fmla="*/ 637791 w 1396464"/>
                <a:gd name="connsiteY98" fmla="*/ 716330 h 1396449"/>
                <a:gd name="connsiteX99" fmla="*/ 638801 w 1396464"/>
                <a:gd name="connsiteY99" fmla="*/ 727977 h 1396449"/>
                <a:gd name="connsiteX100" fmla="*/ 605554 w 1396464"/>
                <a:gd name="connsiteY100" fmla="*/ 803743 h 1396449"/>
                <a:gd name="connsiteX101" fmla="*/ 660877 w 1396464"/>
                <a:gd name="connsiteY101" fmla="*/ 798632 h 1396449"/>
                <a:gd name="connsiteX102" fmla="*/ 1387748 w 1396464"/>
                <a:gd name="connsiteY102" fmla="*/ 496403 h 1396449"/>
                <a:gd name="connsiteX103" fmla="*/ 1111636 w 1396464"/>
                <a:gd name="connsiteY103" fmla="*/ 772516 h 1396449"/>
                <a:gd name="connsiteX104" fmla="*/ 891352 w 1396464"/>
                <a:gd name="connsiteY104" fmla="*/ 772516 h 1396449"/>
                <a:gd name="connsiteX105" fmla="*/ 861640 w 1396464"/>
                <a:gd name="connsiteY105" fmla="*/ 802227 h 1396449"/>
                <a:gd name="connsiteX106" fmla="*/ 861640 w 1396464"/>
                <a:gd name="connsiteY106" fmla="*/ 1022511 h 1396449"/>
                <a:gd name="connsiteX107" fmla="*/ 606534 w 1396464"/>
                <a:gd name="connsiteY107" fmla="*/ 1277617 h 1396449"/>
                <a:gd name="connsiteX108" fmla="*/ 674663 w 1396464"/>
                <a:gd name="connsiteY108" fmla="*/ 1345746 h 1396449"/>
                <a:gd name="connsiteX109" fmla="*/ 674663 w 1396464"/>
                <a:gd name="connsiteY109" fmla="*/ 1387759 h 1396449"/>
                <a:gd name="connsiteX110" fmla="*/ 632651 w 1396464"/>
                <a:gd name="connsiteY110" fmla="*/ 1387759 h 1396449"/>
                <a:gd name="connsiteX111" fmla="*/ 148556 w 1396464"/>
                <a:gd name="connsiteY111" fmla="*/ 903664 h 1396449"/>
                <a:gd name="connsiteX112" fmla="*/ 50714 w 1396464"/>
                <a:gd name="connsiteY112" fmla="*/ 1001505 h 1396449"/>
                <a:gd name="connsiteX113" fmla="*/ 8702 w 1396464"/>
                <a:gd name="connsiteY113" fmla="*/ 1001505 h 1396449"/>
                <a:gd name="connsiteX114" fmla="*/ 8702 w 1396464"/>
                <a:gd name="connsiteY114" fmla="*/ 959492 h 1396449"/>
                <a:gd name="connsiteX115" fmla="*/ 106543 w 1396464"/>
                <a:gd name="connsiteY115" fmla="*/ 861651 h 1396449"/>
                <a:gd name="connsiteX116" fmla="*/ 97837 w 1396464"/>
                <a:gd name="connsiteY116" fmla="*/ 852946 h 1396449"/>
                <a:gd name="connsiteX117" fmla="*/ 97837 w 1396464"/>
                <a:gd name="connsiteY117" fmla="*/ 810933 h 1396449"/>
                <a:gd name="connsiteX118" fmla="*/ 373712 w 1396464"/>
                <a:gd name="connsiteY118" fmla="*/ 535058 h 1396449"/>
                <a:gd name="connsiteX119" fmla="*/ 594501 w 1396464"/>
                <a:gd name="connsiteY119" fmla="*/ 535058 h 1396449"/>
                <a:gd name="connsiteX120" fmla="*/ 624213 w 1396464"/>
                <a:gd name="connsiteY120" fmla="*/ 505347 h 1396449"/>
                <a:gd name="connsiteX121" fmla="*/ 624213 w 1396464"/>
                <a:gd name="connsiteY121" fmla="*/ 284588 h 1396449"/>
                <a:gd name="connsiteX122" fmla="*/ 900087 w 1396464"/>
                <a:gd name="connsiteY122" fmla="*/ 8713 h 1396449"/>
                <a:gd name="connsiteX123" fmla="*/ 942100 w 1396464"/>
                <a:gd name="connsiteY123" fmla="*/ 8713 h 1396449"/>
                <a:gd name="connsiteX124" fmla="*/ 1387778 w 1396464"/>
                <a:gd name="connsiteY124" fmla="*/ 454391 h 1396449"/>
                <a:gd name="connsiteX125" fmla="*/ 1387748 w 1396464"/>
                <a:gd name="connsiteY125" fmla="*/ 496403 h 1396449"/>
                <a:gd name="connsiteX126" fmla="*/ 772505 w 1396464"/>
                <a:gd name="connsiteY126" fmla="*/ 861651 h 1396449"/>
                <a:gd name="connsiteX127" fmla="*/ 534810 w 1396464"/>
                <a:gd name="connsiteY127" fmla="*/ 623956 h 1396449"/>
                <a:gd name="connsiteX128" fmla="*/ 297115 w 1396464"/>
                <a:gd name="connsiteY128" fmla="*/ 861651 h 1396449"/>
                <a:gd name="connsiteX129" fmla="*/ 534810 w 1396464"/>
                <a:gd name="connsiteY129" fmla="*/ 1099346 h 1396449"/>
                <a:gd name="connsiteX130" fmla="*/ 772505 w 1396464"/>
                <a:gd name="connsiteY130" fmla="*/ 861651 h 1396449"/>
                <a:gd name="connsiteX131" fmla="*/ 1188471 w 1396464"/>
                <a:gd name="connsiteY131" fmla="*/ 445685 h 1396449"/>
                <a:gd name="connsiteX132" fmla="*/ 950776 w 1396464"/>
                <a:gd name="connsiteY132" fmla="*/ 207990 h 1396449"/>
                <a:gd name="connsiteX133" fmla="*/ 713081 w 1396464"/>
                <a:gd name="connsiteY133" fmla="*/ 445685 h 1396449"/>
                <a:gd name="connsiteX134" fmla="*/ 950776 w 1396464"/>
                <a:gd name="connsiteY134" fmla="*/ 683380 h 1396449"/>
                <a:gd name="connsiteX135" fmla="*/ 1188471 w 1396464"/>
                <a:gd name="connsiteY135" fmla="*/ 445685 h 1396449"/>
                <a:gd name="connsiteX136" fmla="*/ 950776 w 1396464"/>
                <a:gd name="connsiteY136" fmla="*/ 267414 h 1396449"/>
                <a:gd name="connsiteX137" fmla="*/ 920826 w 1396464"/>
                <a:gd name="connsiteY137" fmla="*/ 270118 h 1396449"/>
                <a:gd name="connsiteX138" fmla="*/ 929740 w 1396464"/>
                <a:gd name="connsiteY138" fmla="*/ 277605 h 1396449"/>
                <a:gd name="connsiteX139" fmla="*/ 959719 w 1396464"/>
                <a:gd name="connsiteY139" fmla="*/ 355629 h 1396449"/>
                <a:gd name="connsiteX140" fmla="*/ 995314 w 1396464"/>
                <a:gd name="connsiteY140" fmla="*/ 311982 h 1396449"/>
                <a:gd name="connsiteX141" fmla="*/ 950776 w 1396464"/>
                <a:gd name="connsiteY141" fmla="*/ 267414 h 1396449"/>
                <a:gd name="connsiteX142" fmla="*/ 941832 w 1396464"/>
                <a:gd name="connsiteY142" fmla="*/ 535742 h 1396449"/>
                <a:gd name="connsiteX143" fmla="*/ 906238 w 1396464"/>
                <a:gd name="connsiteY143" fmla="*/ 579389 h 1396449"/>
                <a:gd name="connsiteX144" fmla="*/ 950805 w 1396464"/>
                <a:gd name="connsiteY144" fmla="*/ 623956 h 1396449"/>
                <a:gd name="connsiteX145" fmla="*/ 980755 w 1396464"/>
                <a:gd name="connsiteY145" fmla="*/ 621253 h 1396449"/>
                <a:gd name="connsiteX146" fmla="*/ 971841 w 1396464"/>
                <a:gd name="connsiteY146" fmla="*/ 613765 h 1396449"/>
                <a:gd name="connsiteX147" fmla="*/ 941832 w 1396464"/>
                <a:gd name="connsiteY147" fmla="*/ 535742 h 1396449"/>
                <a:gd name="connsiteX148" fmla="*/ 980488 w 1396464"/>
                <a:gd name="connsiteY148" fmla="*/ 445685 h 1396449"/>
                <a:gd name="connsiteX149" fmla="*/ 950776 w 1396464"/>
                <a:gd name="connsiteY149" fmla="*/ 415973 h 1396449"/>
                <a:gd name="connsiteX150" fmla="*/ 921064 w 1396464"/>
                <a:gd name="connsiteY150" fmla="*/ 445685 h 1396449"/>
                <a:gd name="connsiteX151" fmla="*/ 950776 w 1396464"/>
                <a:gd name="connsiteY151" fmla="*/ 475397 h 1396449"/>
                <a:gd name="connsiteX152" fmla="*/ 980488 w 1396464"/>
                <a:gd name="connsiteY152" fmla="*/ 445685 h 1396449"/>
                <a:gd name="connsiteX153" fmla="*/ 1008714 w 1396464"/>
                <a:gd name="connsiteY153" fmla="*/ 516399 h 1396449"/>
                <a:gd name="connsiteX154" fmla="*/ 1013824 w 1396464"/>
                <a:gd name="connsiteY154" fmla="*/ 571723 h 1396449"/>
                <a:gd name="connsiteX155" fmla="*/ 1076843 w 1396464"/>
                <a:gd name="connsiteY155" fmla="*/ 571723 h 1396449"/>
                <a:gd name="connsiteX156" fmla="*/ 1096156 w 1396464"/>
                <a:gd name="connsiteY156" fmla="*/ 548637 h 1396449"/>
                <a:gd name="connsiteX157" fmla="*/ 1084479 w 1396464"/>
                <a:gd name="connsiteY157" fmla="*/ 549677 h 1396449"/>
                <a:gd name="connsiteX158" fmla="*/ 1008714 w 1396464"/>
                <a:gd name="connsiteY158" fmla="*/ 516399 h 1396449"/>
                <a:gd name="connsiteX159" fmla="*/ 1040832 w 1396464"/>
                <a:gd name="connsiteY159" fmla="*/ 454658 h 1396449"/>
                <a:gd name="connsiteX160" fmla="*/ 1084479 w 1396464"/>
                <a:gd name="connsiteY160" fmla="*/ 490253 h 1396449"/>
                <a:gd name="connsiteX161" fmla="*/ 1129047 w 1396464"/>
                <a:gd name="connsiteY161" fmla="*/ 445685 h 1396449"/>
                <a:gd name="connsiteX162" fmla="*/ 1126343 w 1396464"/>
                <a:gd name="connsiteY162" fmla="*/ 415736 h 1396449"/>
                <a:gd name="connsiteX163" fmla="*/ 1118856 w 1396464"/>
                <a:gd name="connsiteY163" fmla="*/ 424649 h 1396449"/>
                <a:gd name="connsiteX164" fmla="*/ 1040832 w 1396464"/>
                <a:gd name="connsiteY164" fmla="*/ 454658 h 1396449"/>
                <a:gd name="connsiteX165" fmla="*/ 824738 w 1396464"/>
                <a:gd name="connsiteY165" fmla="*/ 508734 h 1396449"/>
                <a:gd name="connsiteX166" fmla="*/ 824738 w 1396464"/>
                <a:gd name="connsiteY166" fmla="*/ 571753 h 1396449"/>
                <a:gd name="connsiteX167" fmla="*/ 847824 w 1396464"/>
                <a:gd name="connsiteY167" fmla="*/ 591065 h 1396449"/>
                <a:gd name="connsiteX168" fmla="*/ 846814 w 1396464"/>
                <a:gd name="connsiteY168" fmla="*/ 579418 h 1396449"/>
                <a:gd name="connsiteX169" fmla="*/ 880061 w 1396464"/>
                <a:gd name="connsiteY169" fmla="*/ 503653 h 1396449"/>
                <a:gd name="connsiteX170" fmla="*/ 824738 w 1396464"/>
                <a:gd name="connsiteY170" fmla="*/ 508734 h 1396449"/>
                <a:gd name="connsiteX171" fmla="*/ 817072 w 1396464"/>
                <a:gd name="connsiteY171" fmla="*/ 401117 h 1396449"/>
                <a:gd name="connsiteX172" fmla="*/ 772505 w 1396464"/>
                <a:gd name="connsiteY172" fmla="*/ 445685 h 1396449"/>
                <a:gd name="connsiteX173" fmla="*/ 775208 w 1396464"/>
                <a:gd name="connsiteY173" fmla="*/ 475635 h 1396449"/>
                <a:gd name="connsiteX174" fmla="*/ 782696 w 1396464"/>
                <a:gd name="connsiteY174" fmla="*/ 466721 h 1396449"/>
                <a:gd name="connsiteX175" fmla="*/ 860719 w 1396464"/>
                <a:gd name="connsiteY175" fmla="*/ 436742 h 1396449"/>
                <a:gd name="connsiteX176" fmla="*/ 817072 w 1396464"/>
                <a:gd name="connsiteY176" fmla="*/ 401117 h 1396449"/>
                <a:gd name="connsiteX177" fmla="*/ 1076843 w 1396464"/>
                <a:gd name="connsiteY177" fmla="*/ 382666 h 1396449"/>
                <a:gd name="connsiteX178" fmla="*/ 1076843 w 1396464"/>
                <a:gd name="connsiteY178" fmla="*/ 319648 h 1396449"/>
                <a:gd name="connsiteX179" fmla="*/ 1076843 w 1396464"/>
                <a:gd name="connsiteY179" fmla="*/ 319648 h 1396449"/>
                <a:gd name="connsiteX180" fmla="*/ 1053757 w 1396464"/>
                <a:gd name="connsiteY180" fmla="*/ 300365 h 1396449"/>
                <a:gd name="connsiteX181" fmla="*/ 1054767 w 1396464"/>
                <a:gd name="connsiteY181" fmla="*/ 312012 h 1396449"/>
                <a:gd name="connsiteX182" fmla="*/ 1021520 w 1396464"/>
                <a:gd name="connsiteY182" fmla="*/ 387777 h 1396449"/>
                <a:gd name="connsiteX183" fmla="*/ 1076843 w 1396464"/>
                <a:gd name="connsiteY183" fmla="*/ 382666 h 1396449"/>
                <a:gd name="connsiteX184" fmla="*/ 824738 w 1396464"/>
                <a:gd name="connsiteY184" fmla="*/ 319648 h 1396449"/>
                <a:gd name="connsiteX185" fmla="*/ 805425 w 1396464"/>
                <a:gd name="connsiteY185" fmla="*/ 342734 h 1396449"/>
                <a:gd name="connsiteX186" fmla="*/ 817072 w 1396464"/>
                <a:gd name="connsiteY186" fmla="*/ 341723 h 1396449"/>
                <a:gd name="connsiteX187" fmla="*/ 892838 w 1396464"/>
                <a:gd name="connsiteY187" fmla="*/ 374971 h 1396449"/>
                <a:gd name="connsiteX188" fmla="*/ 887727 w 1396464"/>
                <a:gd name="connsiteY188" fmla="*/ 319648 h 1396449"/>
                <a:gd name="connsiteX189" fmla="*/ 824738 w 1396464"/>
                <a:gd name="connsiteY189" fmla="*/ 319648 h 1396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1396464" h="1396449">
                  <a:moveTo>
                    <a:pt x="450785" y="1289918"/>
                  </a:moveTo>
                  <a:lnTo>
                    <a:pt x="492797" y="1331930"/>
                  </a:lnTo>
                  <a:lnTo>
                    <a:pt x="481536" y="1343191"/>
                  </a:lnTo>
                  <a:cubicBezTo>
                    <a:pt x="469949" y="1354808"/>
                    <a:pt x="451111" y="1354808"/>
                    <a:pt x="439524" y="1343191"/>
                  </a:cubicBezTo>
                  <a:cubicBezTo>
                    <a:pt x="427936" y="1331574"/>
                    <a:pt x="427906" y="1312766"/>
                    <a:pt x="439524" y="1301179"/>
                  </a:cubicBezTo>
                  <a:lnTo>
                    <a:pt x="450785" y="1289918"/>
                  </a:lnTo>
                  <a:close/>
                  <a:moveTo>
                    <a:pt x="1109080" y="859096"/>
                  </a:moveTo>
                  <a:lnTo>
                    <a:pt x="829373" y="1138803"/>
                  </a:lnTo>
                  <a:lnTo>
                    <a:pt x="855490" y="1164920"/>
                  </a:lnTo>
                  <a:cubicBezTo>
                    <a:pt x="867107" y="1176537"/>
                    <a:pt x="885915" y="1176537"/>
                    <a:pt x="897502" y="1164920"/>
                  </a:cubicBezTo>
                  <a:lnTo>
                    <a:pt x="1135197" y="927225"/>
                  </a:lnTo>
                  <a:cubicBezTo>
                    <a:pt x="1146814" y="915638"/>
                    <a:pt x="1146814" y="896800"/>
                    <a:pt x="1135197" y="885213"/>
                  </a:cubicBezTo>
                  <a:lnTo>
                    <a:pt x="1109080" y="859096"/>
                  </a:lnTo>
                  <a:close/>
                  <a:moveTo>
                    <a:pt x="782250" y="1185926"/>
                  </a:moveTo>
                  <a:lnTo>
                    <a:pt x="725382" y="1242795"/>
                  </a:lnTo>
                  <a:lnTo>
                    <a:pt x="751498" y="1268911"/>
                  </a:lnTo>
                  <a:cubicBezTo>
                    <a:pt x="763086" y="1280529"/>
                    <a:pt x="781923" y="1280529"/>
                    <a:pt x="793511" y="1268911"/>
                  </a:cubicBezTo>
                  <a:lnTo>
                    <a:pt x="808367" y="1254056"/>
                  </a:lnTo>
                  <a:cubicBezTo>
                    <a:pt x="819984" y="1242438"/>
                    <a:pt x="819984" y="1223631"/>
                    <a:pt x="808367" y="1212043"/>
                  </a:cubicBezTo>
                  <a:lnTo>
                    <a:pt x="782250" y="1185926"/>
                  </a:lnTo>
                  <a:close/>
                  <a:moveTo>
                    <a:pt x="1213072" y="755104"/>
                  </a:moveTo>
                  <a:lnTo>
                    <a:pt x="1156203" y="811973"/>
                  </a:lnTo>
                  <a:lnTo>
                    <a:pt x="1182320" y="838090"/>
                  </a:lnTo>
                  <a:cubicBezTo>
                    <a:pt x="1193937" y="849707"/>
                    <a:pt x="1212745" y="849707"/>
                    <a:pt x="1224333" y="838090"/>
                  </a:cubicBezTo>
                  <a:lnTo>
                    <a:pt x="1239189" y="823234"/>
                  </a:lnTo>
                  <a:cubicBezTo>
                    <a:pt x="1250806" y="811616"/>
                    <a:pt x="1250806" y="792809"/>
                    <a:pt x="1239189" y="781221"/>
                  </a:cubicBezTo>
                  <a:lnTo>
                    <a:pt x="1213072" y="755104"/>
                  </a:lnTo>
                  <a:close/>
                  <a:moveTo>
                    <a:pt x="225390" y="1064524"/>
                  </a:moveTo>
                  <a:lnTo>
                    <a:pt x="183378" y="1022511"/>
                  </a:lnTo>
                  <a:lnTo>
                    <a:pt x="172117" y="1033772"/>
                  </a:lnTo>
                  <a:cubicBezTo>
                    <a:pt x="160500" y="1045359"/>
                    <a:pt x="160500" y="1064197"/>
                    <a:pt x="172117" y="1075784"/>
                  </a:cubicBezTo>
                  <a:cubicBezTo>
                    <a:pt x="183734" y="1087372"/>
                    <a:pt x="202542" y="1087402"/>
                    <a:pt x="214130" y="1075784"/>
                  </a:cubicBezTo>
                  <a:lnTo>
                    <a:pt x="225390" y="1064524"/>
                  </a:lnTo>
                  <a:close/>
                  <a:moveTo>
                    <a:pt x="242802" y="1081935"/>
                  </a:moveTo>
                  <a:lnTo>
                    <a:pt x="216685" y="1108051"/>
                  </a:lnTo>
                  <a:cubicBezTo>
                    <a:pt x="205068" y="1119669"/>
                    <a:pt x="205068" y="1138476"/>
                    <a:pt x="216685" y="1150064"/>
                  </a:cubicBezTo>
                  <a:lnTo>
                    <a:pt x="365244" y="1298623"/>
                  </a:lnTo>
                  <a:cubicBezTo>
                    <a:pt x="376861" y="1310241"/>
                    <a:pt x="395669" y="1310241"/>
                    <a:pt x="407257" y="1298623"/>
                  </a:cubicBezTo>
                  <a:lnTo>
                    <a:pt x="433373" y="1272507"/>
                  </a:lnTo>
                  <a:lnTo>
                    <a:pt x="242802" y="1081935"/>
                  </a:lnTo>
                  <a:close/>
                  <a:moveTo>
                    <a:pt x="408742" y="735584"/>
                  </a:moveTo>
                  <a:cubicBezTo>
                    <a:pt x="401641" y="742685"/>
                    <a:pt x="395253" y="750469"/>
                    <a:pt x="389430" y="758670"/>
                  </a:cubicBezTo>
                  <a:cubicBezTo>
                    <a:pt x="393292" y="758224"/>
                    <a:pt x="397125" y="757660"/>
                    <a:pt x="401077" y="757660"/>
                  </a:cubicBezTo>
                  <a:cubicBezTo>
                    <a:pt x="431026" y="757660"/>
                    <a:pt x="457856" y="770584"/>
                    <a:pt x="476842" y="790907"/>
                  </a:cubicBezTo>
                  <a:cubicBezTo>
                    <a:pt x="488013" y="773645"/>
                    <a:pt x="486855" y="750677"/>
                    <a:pt x="471731" y="735584"/>
                  </a:cubicBezTo>
                  <a:cubicBezTo>
                    <a:pt x="454409" y="718232"/>
                    <a:pt x="426124" y="718232"/>
                    <a:pt x="408742" y="735584"/>
                  </a:cubicBezTo>
                  <a:close/>
                  <a:moveTo>
                    <a:pt x="624866" y="870624"/>
                  </a:moveTo>
                  <a:cubicBezTo>
                    <a:pt x="629026" y="890917"/>
                    <a:pt x="647031" y="906219"/>
                    <a:pt x="668513" y="906219"/>
                  </a:cubicBezTo>
                  <a:cubicBezTo>
                    <a:pt x="693085" y="906219"/>
                    <a:pt x="713081" y="886223"/>
                    <a:pt x="713081" y="861651"/>
                  </a:cubicBezTo>
                  <a:cubicBezTo>
                    <a:pt x="713081" y="851430"/>
                    <a:pt x="712011" y="841477"/>
                    <a:pt x="710377" y="831702"/>
                  </a:cubicBezTo>
                  <a:cubicBezTo>
                    <a:pt x="707970" y="834732"/>
                    <a:pt x="705683" y="837822"/>
                    <a:pt x="702890" y="840615"/>
                  </a:cubicBezTo>
                  <a:cubicBezTo>
                    <a:pt x="681467" y="862067"/>
                    <a:pt x="652974" y="871813"/>
                    <a:pt x="624866" y="870624"/>
                  </a:cubicBezTo>
                  <a:close/>
                  <a:moveTo>
                    <a:pt x="525837" y="951708"/>
                  </a:moveTo>
                  <a:cubicBezTo>
                    <a:pt x="505543" y="955867"/>
                    <a:pt x="490242" y="973873"/>
                    <a:pt x="490242" y="995354"/>
                  </a:cubicBezTo>
                  <a:cubicBezTo>
                    <a:pt x="490242" y="1019926"/>
                    <a:pt x="510238" y="1039922"/>
                    <a:pt x="534810" y="1039922"/>
                  </a:cubicBezTo>
                  <a:cubicBezTo>
                    <a:pt x="545031" y="1039922"/>
                    <a:pt x="554984" y="1038853"/>
                    <a:pt x="564759" y="1037218"/>
                  </a:cubicBezTo>
                  <a:cubicBezTo>
                    <a:pt x="561729" y="1034812"/>
                    <a:pt x="558639" y="1032524"/>
                    <a:pt x="555846" y="1029731"/>
                  </a:cubicBezTo>
                  <a:cubicBezTo>
                    <a:pt x="534394" y="1008309"/>
                    <a:pt x="524648" y="979815"/>
                    <a:pt x="525837" y="951708"/>
                  </a:cubicBezTo>
                  <a:close/>
                  <a:moveTo>
                    <a:pt x="534810" y="683380"/>
                  </a:moveTo>
                  <a:cubicBezTo>
                    <a:pt x="524589" y="683380"/>
                    <a:pt x="514635" y="684450"/>
                    <a:pt x="504860" y="686084"/>
                  </a:cubicBezTo>
                  <a:cubicBezTo>
                    <a:pt x="507891" y="688490"/>
                    <a:pt x="510981" y="690778"/>
                    <a:pt x="513774" y="693571"/>
                  </a:cubicBezTo>
                  <a:cubicBezTo>
                    <a:pt x="535196" y="714993"/>
                    <a:pt x="544971" y="743487"/>
                    <a:pt x="543753" y="771594"/>
                  </a:cubicBezTo>
                  <a:cubicBezTo>
                    <a:pt x="564046" y="767435"/>
                    <a:pt x="579348" y="749429"/>
                    <a:pt x="579348" y="727948"/>
                  </a:cubicBezTo>
                  <a:cubicBezTo>
                    <a:pt x="579377" y="703376"/>
                    <a:pt x="559381" y="683380"/>
                    <a:pt x="534810" y="683380"/>
                  </a:cubicBezTo>
                  <a:close/>
                  <a:moveTo>
                    <a:pt x="592748" y="932365"/>
                  </a:moveTo>
                  <a:cubicBezTo>
                    <a:pt x="581576" y="949628"/>
                    <a:pt x="582735" y="972595"/>
                    <a:pt x="597858" y="987689"/>
                  </a:cubicBezTo>
                  <a:cubicBezTo>
                    <a:pt x="615240" y="1005070"/>
                    <a:pt x="643496" y="1005070"/>
                    <a:pt x="660877" y="987689"/>
                  </a:cubicBezTo>
                  <a:cubicBezTo>
                    <a:pt x="667978" y="980588"/>
                    <a:pt x="674366" y="972803"/>
                    <a:pt x="680190" y="964603"/>
                  </a:cubicBezTo>
                  <a:cubicBezTo>
                    <a:pt x="676327" y="965048"/>
                    <a:pt x="672494" y="965643"/>
                    <a:pt x="668513" y="965643"/>
                  </a:cubicBezTo>
                  <a:cubicBezTo>
                    <a:pt x="638564" y="965643"/>
                    <a:pt x="611734" y="952718"/>
                    <a:pt x="592748" y="932365"/>
                  </a:cubicBezTo>
                  <a:close/>
                  <a:moveTo>
                    <a:pt x="564522" y="861651"/>
                  </a:moveTo>
                  <a:cubicBezTo>
                    <a:pt x="564522" y="845250"/>
                    <a:pt x="551211" y="831939"/>
                    <a:pt x="534810" y="831939"/>
                  </a:cubicBezTo>
                  <a:cubicBezTo>
                    <a:pt x="518409" y="831939"/>
                    <a:pt x="505098" y="845250"/>
                    <a:pt x="505098" y="861651"/>
                  </a:cubicBezTo>
                  <a:cubicBezTo>
                    <a:pt x="505098" y="878052"/>
                    <a:pt x="518409" y="891363"/>
                    <a:pt x="534810" y="891363"/>
                  </a:cubicBezTo>
                  <a:cubicBezTo>
                    <a:pt x="551211" y="891363"/>
                    <a:pt x="564522" y="878052"/>
                    <a:pt x="564522" y="861651"/>
                  </a:cubicBezTo>
                  <a:close/>
                  <a:moveTo>
                    <a:pt x="564759" y="343982"/>
                  </a:moveTo>
                  <a:lnTo>
                    <a:pt x="433106" y="475635"/>
                  </a:lnTo>
                  <a:lnTo>
                    <a:pt x="564759" y="475635"/>
                  </a:lnTo>
                  <a:lnTo>
                    <a:pt x="564759" y="343982"/>
                  </a:lnTo>
                  <a:close/>
                  <a:moveTo>
                    <a:pt x="408772" y="924670"/>
                  </a:moveTo>
                  <a:cubicBezTo>
                    <a:pt x="391391" y="942051"/>
                    <a:pt x="391391" y="970307"/>
                    <a:pt x="408772" y="987689"/>
                  </a:cubicBezTo>
                  <a:cubicBezTo>
                    <a:pt x="415873" y="994790"/>
                    <a:pt x="423658" y="1001178"/>
                    <a:pt x="431858" y="1007001"/>
                  </a:cubicBezTo>
                  <a:cubicBezTo>
                    <a:pt x="431412" y="1003139"/>
                    <a:pt x="430818" y="999336"/>
                    <a:pt x="430818" y="995354"/>
                  </a:cubicBezTo>
                  <a:cubicBezTo>
                    <a:pt x="430818" y="965405"/>
                    <a:pt x="443743" y="938575"/>
                    <a:pt x="464066" y="919589"/>
                  </a:cubicBezTo>
                  <a:cubicBezTo>
                    <a:pt x="446833" y="908418"/>
                    <a:pt x="423866" y="909576"/>
                    <a:pt x="408772" y="924670"/>
                  </a:cubicBezTo>
                  <a:close/>
                  <a:moveTo>
                    <a:pt x="921064" y="831939"/>
                  </a:moveTo>
                  <a:lnTo>
                    <a:pt x="921064" y="963087"/>
                  </a:lnTo>
                  <a:lnTo>
                    <a:pt x="1052212" y="831939"/>
                  </a:lnTo>
                  <a:lnTo>
                    <a:pt x="921064" y="831939"/>
                  </a:lnTo>
                  <a:close/>
                  <a:moveTo>
                    <a:pt x="401106" y="817083"/>
                  </a:moveTo>
                  <a:cubicBezTo>
                    <a:pt x="376535" y="817083"/>
                    <a:pt x="356539" y="837079"/>
                    <a:pt x="356539" y="861651"/>
                  </a:cubicBezTo>
                  <a:cubicBezTo>
                    <a:pt x="356539" y="871872"/>
                    <a:pt x="357608" y="881825"/>
                    <a:pt x="359242" y="891601"/>
                  </a:cubicBezTo>
                  <a:cubicBezTo>
                    <a:pt x="361649" y="888570"/>
                    <a:pt x="363937" y="885480"/>
                    <a:pt x="366730" y="882687"/>
                  </a:cubicBezTo>
                  <a:cubicBezTo>
                    <a:pt x="388152" y="861265"/>
                    <a:pt x="416646" y="851490"/>
                    <a:pt x="444753" y="852708"/>
                  </a:cubicBezTo>
                  <a:cubicBezTo>
                    <a:pt x="440593" y="832385"/>
                    <a:pt x="422618" y="817083"/>
                    <a:pt x="401106" y="817083"/>
                  </a:cubicBezTo>
                  <a:close/>
                  <a:moveTo>
                    <a:pt x="660877" y="798632"/>
                  </a:moveTo>
                  <a:cubicBezTo>
                    <a:pt x="678259" y="781251"/>
                    <a:pt x="678259" y="752995"/>
                    <a:pt x="660877" y="735613"/>
                  </a:cubicBezTo>
                  <a:cubicBezTo>
                    <a:pt x="660877" y="735613"/>
                    <a:pt x="660877" y="735613"/>
                    <a:pt x="660877" y="735613"/>
                  </a:cubicBezTo>
                  <a:cubicBezTo>
                    <a:pt x="653776" y="728512"/>
                    <a:pt x="645991" y="722154"/>
                    <a:pt x="637791" y="716330"/>
                  </a:cubicBezTo>
                  <a:cubicBezTo>
                    <a:pt x="638237" y="720193"/>
                    <a:pt x="638801" y="724026"/>
                    <a:pt x="638801" y="727977"/>
                  </a:cubicBezTo>
                  <a:cubicBezTo>
                    <a:pt x="638801" y="757927"/>
                    <a:pt x="625877" y="784757"/>
                    <a:pt x="605554" y="803743"/>
                  </a:cubicBezTo>
                  <a:cubicBezTo>
                    <a:pt x="622787" y="814885"/>
                    <a:pt x="645754" y="813726"/>
                    <a:pt x="660877" y="798632"/>
                  </a:cubicBezTo>
                  <a:close/>
                  <a:moveTo>
                    <a:pt x="1387748" y="496403"/>
                  </a:moveTo>
                  <a:lnTo>
                    <a:pt x="1111636" y="772516"/>
                  </a:lnTo>
                  <a:lnTo>
                    <a:pt x="891352" y="772516"/>
                  </a:lnTo>
                  <a:cubicBezTo>
                    <a:pt x="875605" y="772516"/>
                    <a:pt x="861640" y="786480"/>
                    <a:pt x="861640" y="802227"/>
                  </a:cubicBezTo>
                  <a:lnTo>
                    <a:pt x="861640" y="1022511"/>
                  </a:lnTo>
                  <a:lnTo>
                    <a:pt x="606534" y="1277617"/>
                  </a:lnTo>
                  <a:lnTo>
                    <a:pt x="674663" y="1345746"/>
                  </a:lnTo>
                  <a:cubicBezTo>
                    <a:pt x="686281" y="1357364"/>
                    <a:pt x="686281" y="1376171"/>
                    <a:pt x="674663" y="1387759"/>
                  </a:cubicBezTo>
                  <a:cubicBezTo>
                    <a:pt x="663046" y="1399346"/>
                    <a:pt x="644238" y="1399346"/>
                    <a:pt x="632651" y="1387759"/>
                  </a:cubicBezTo>
                  <a:lnTo>
                    <a:pt x="148556" y="903664"/>
                  </a:lnTo>
                  <a:lnTo>
                    <a:pt x="50714" y="1001505"/>
                  </a:lnTo>
                  <a:cubicBezTo>
                    <a:pt x="39097" y="1013122"/>
                    <a:pt x="20289" y="1013122"/>
                    <a:pt x="8702" y="1001505"/>
                  </a:cubicBezTo>
                  <a:cubicBezTo>
                    <a:pt x="-2886" y="989888"/>
                    <a:pt x="-2915" y="971080"/>
                    <a:pt x="8702" y="959492"/>
                  </a:cubicBezTo>
                  <a:lnTo>
                    <a:pt x="106543" y="861651"/>
                  </a:lnTo>
                  <a:lnTo>
                    <a:pt x="97837" y="852946"/>
                  </a:lnTo>
                  <a:cubicBezTo>
                    <a:pt x="86250" y="841328"/>
                    <a:pt x="86250" y="822521"/>
                    <a:pt x="97837" y="810933"/>
                  </a:cubicBezTo>
                  <a:lnTo>
                    <a:pt x="373712" y="535058"/>
                  </a:lnTo>
                  <a:lnTo>
                    <a:pt x="594501" y="535058"/>
                  </a:lnTo>
                  <a:cubicBezTo>
                    <a:pt x="610248" y="535058"/>
                    <a:pt x="624213" y="521094"/>
                    <a:pt x="624213" y="505347"/>
                  </a:cubicBezTo>
                  <a:lnTo>
                    <a:pt x="624213" y="284588"/>
                  </a:lnTo>
                  <a:lnTo>
                    <a:pt x="900087" y="8713"/>
                  </a:lnTo>
                  <a:cubicBezTo>
                    <a:pt x="911705" y="-2904"/>
                    <a:pt x="930512" y="-2904"/>
                    <a:pt x="942100" y="8713"/>
                  </a:cubicBezTo>
                  <a:lnTo>
                    <a:pt x="1387778" y="454391"/>
                  </a:lnTo>
                  <a:cubicBezTo>
                    <a:pt x="1399365" y="465978"/>
                    <a:pt x="1399365" y="484786"/>
                    <a:pt x="1387748" y="496403"/>
                  </a:cubicBezTo>
                  <a:close/>
                  <a:moveTo>
                    <a:pt x="772505" y="861651"/>
                  </a:moveTo>
                  <a:cubicBezTo>
                    <a:pt x="772505" y="730384"/>
                    <a:pt x="666077" y="623956"/>
                    <a:pt x="534810" y="623956"/>
                  </a:cubicBezTo>
                  <a:cubicBezTo>
                    <a:pt x="403543" y="623956"/>
                    <a:pt x="297115" y="730384"/>
                    <a:pt x="297115" y="861651"/>
                  </a:cubicBezTo>
                  <a:cubicBezTo>
                    <a:pt x="297115" y="992918"/>
                    <a:pt x="403543" y="1099346"/>
                    <a:pt x="534810" y="1099346"/>
                  </a:cubicBezTo>
                  <a:cubicBezTo>
                    <a:pt x="666077" y="1099346"/>
                    <a:pt x="772505" y="992918"/>
                    <a:pt x="772505" y="861651"/>
                  </a:cubicBezTo>
                  <a:close/>
                  <a:moveTo>
                    <a:pt x="1188471" y="445685"/>
                  </a:moveTo>
                  <a:cubicBezTo>
                    <a:pt x="1188471" y="314418"/>
                    <a:pt x="1082043" y="207990"/>
                    <a:pt x="950776" y="207990"/>
                  </a:cubicBezTo>
                  <a:cubicBezTo>
                    <a:pt x="819509" y="207990"/>
                    <a:pt x="713081" y="314418"/>
                    <a:pt x="713081" y="445685"/>
                  </a:cubicBezTo>
                  <a:cubicBezTo>
                    <a:pt x="713081" y="576952"/>
                    <a:pt x="819509" y="683380"/>
                    <a:pt x="950776" y="683380"/>
                  </a:cubicBezTo>
                  <a:cubicBezTo>
                    <a:pt x="1082043" y="683380"/>
                    <a:pt x="1188471" y="576952"/>
                    <a:pt x="1188471" y="445685"/>
                  </a:cubicBezTo>
                  <a:close/>
                  <a:moveTo>
                    <a:pt x="950776" y="267414"/>
                  </a:moveTo>
                  <a:cubicBezTo>
                    <a:pt x="940555" y="267414"/>
                    <a:pt x="930601" y="268484"/>
                    <a:pt x="920826" y="270118"/>
                  </a:cubicBezTo>
                  <a:cubicBezTo>
                    <a:pt x="923857" y="272525"/>
                    <a:pt x="926947" y="274812"/>
                    <a:pt x="929740" y="277605"/>
                  </a:cubicBezTo>
                  <a:cubicBezTo>
                    <a:pt x="951162" y="299028"/>
                    <a:pt x="960937" y="327521"/>
                    <a:pt x="959719" y="355629"/>
                  </a:cubicBezTo>
                  <a:cubicBezTo>
                    <a:pt x="980012" y="351469"/>
                    <a:pt x="995314" y="333464"/>
                    <a:pt x="995314" y="311982"/>
                  </a:cubicBezTo>
                  <a:cubicBezTo>
                    <a:pt x="995343" y="287410"/>
                    <a:pt x="975347" y="267414"/>
                    <a:pt x="950776" y="267414"/>
                  </a:cubicBezTo>
                  <a:close/>
                  <a:moveTo>
                    <a:pt x="941832" y="535742"/>
                  </a:moveTo>
                  <a:cubicBezTo>
                    <a:pt x="921539" y="539901"/>
                    <a:pt x="906238" y="557907"/>
                    <a:pt x="906238" y="579389"/>
                  </a:cubicBezTo>
                  <a:cubicBezTo>
                    <a:pt x="906238" y="603960"/>
                    <a:pt x="926234" y="623956"/>
                    <a:pt x="950805" y="623956"/>
                  </a:cubicBezTo>
                  <a:cubicBezTo>
                    <a:pt x="961026" y="623956"/>
                    <a:pt x="970980" y="622887"/>
                    <a:pt x="980755" y="621253"/>
                  </a:cubicBezTo>
                  <a:cubicBezTo>
                    <a:pt x="977724" y="618846"/>
                    <a:pt x="974634" y="616558"/>
                    <a:pt x="971841" y="613765"/>
                  </a:cubicBezTo>
                  <a:cubicBezTo>
                    <a:pt x="950389" y="592343"/>
                    <a:pt x="940614" y="563849"/>
                    <a:pt x="941832" y="535742"/>
                  </a:cubicBezTo>
                  <a:close/>
                  <a:moveTo>
                    <a:pt x="980488" y="445685"/>
                  </a:moveTo>
                  <a:cubicBezTo>
                    <a:pt x="980488" y="429284"/>
                    <a:pt x="967177" y="415973"/>
                    <a:pt x="950776" y="415973"/>
                  </a:cubicBezTo>
                  <a:cubicBezTo>
                    <a:pt x="934375" y="415973"/>
                    <a:pt x="921064" y="429284"/>
                    <a:pt x="921064" y="445685"/>
                  </a:cubicBezTo>
                  <a:cubicBezTo>
                    <a:pt x="921064" y="462086"/>
                    <a:pt x="934375" y="475397"/>
                    <a:pt x="950776" y="475397"/>
                  </a:cubicBezTo>
                  <a:cubicBezTo>
                    <a:pt x="967206" y="475397"/>
                    <a:pt x="980488" y="462086"/>
                    <a:pt x="980488" y="445685"/>
                  </a:cubicBezTo>
                  <a:close/>
                  <a:moveTo>
                    <a:pt x="1008714" y="516399"/>
                  </a:moveTo>
                  <a:cubicBezTo>
                    <a:pt x="997542" y="533662"/>
                    <a:pt x="998701" y="556629"/>
                    <a:pt x="1013824" y="571723"/>
                  </a:cubicBezTo>
                  <a:cubicBezTo>
                    <a:pt x="1031206" y="589104"/>
                    <a:pt x="1059462" y="589104"/>
                    <a:pt x="1076843" y="571723"/>
                  </a:cubicBezTo>
                  <a:cubicBezTo>
                    <a:pt x="1083944" y="564622"/>
                    <a:pt x="1090332" y="556837"/>
                    <a:pt x="1096156" y="548637"/>
                  </a:cubicBezTo>
                  <a:cubicBezTo>
                    <a:pt x="1092293" y="549082"/>
                    <a:pt x="1088460" y="549677"/>
                    <a:pt x="1084479" y="549677"/>
                  </a:cubicBezTo>
                  <a:cubicBezTo>
                    <a:pt x="1054529" y="549677"/>
                    <a:pt x="1027700" y="536752"/>
                    <a:pt x="1008714" y="516399"/>
                  </a:cubicBezTo>
                  <a:close/>
                  <a:moveTo>
                    <a:pt x="1040832" y="454658"/>
                  </a:moveTo>
                  <a:cubicBezTo>
                    <a:pt x="1044992" y="474951"/>
                    <a:pt x="1062997" y="490253"/>
                    <a:pt x="1084479" y="490253"/>
                  </a:cubicBezTo>
                  <a:cubicBezTo>
                    <a:pt x="1109051" y="490253"/>
                    <a:pt x="1129047" y="470257"/>
                    <a:pt x="1129047" y="445685"/>
                  </a:cubicBezTo>
                  <a:cubicBezTo>
                    <a:pt x="1129047" y="435464"/>
                    <a:pt x="1127977" y="425511"/>
                    <a:pt x="1126343" y="415736"/>
                  </a:cubicBezTo>
                  <a:cubicBezTo>
                    <a:pt x="1123936" y="418766"/>
                    <a:pt x="1121649" y="421856"/>
                    <a:pt x="1118856" y="424649"/>
                  </a:cubicBezTo>
                  <a:cubicBezTo>
                    <a:pt x="1097433" y="446101"/>
                    <a:pt x="1068940" y="455876"/>
                    <a:pt x="1040832" y="454658"/>
                  </a:cubicBezTo>
                  <a:close/>
                  <a:moveTo>
                    <a:pt x="824738" y="508734"/>
                  </a:moveTo>
                  <a:cubicBezTo>
                    <a:pt x="807357" y="526115"/>
                    <a:pt x="807357" y="554371"/>
                    <a:pt x="824738" y="571753"/>
                  </a:cubicBezTo>
                  <a:cubicBezTo>
                    <a:pt x="831839" y="578854"/>
                    <a:pt x="839624" y="585242"/>
                    <a:pt x="847824" y="591065"/>
                  </a:cubicBezTo>
                  <a:cubicBezTo>
                    <a:pt x="847378" y="587203"/>
                    <a:pt x="846814" y="583370"/>
                    <a:pt x="846814" y="579418"/>
                  </a:cubicBezTo>
                  <a:cubicBezTo>
                    <a:pt x="846814" y="549469"/>
                    <a:pt x="859739" y="522639"/>
                    <a:pt x="880061" y="503653"/>
                  </a:cubicBezTo>
                  <a:cubicBezTo>
                    <a:pt x="862799" y="492452"/>
                    <a:pt x="839832" y="493610"/>
                    <a:pt x="824738" y="508734"/>
                  </a:cubicBezTo>
                  <a:close/>
                  <a:moveTo>
                    <a:pt x="817072" y="401117"/>
                  </a:moveTo>
                  <a:cubicBezTo>
                    <a:pt x="792501" y="401117"/>
                    <a:pt x="772505" y="421114"/>
                    <a:pt x="772505" y="445685"/>
                  </a:cubicBezTo>
                  <a:cubicBezTo>
                    <a:pt x="772505" y="455906"/>
                    <a:pt x="773574" y="465860"/>
                    <a:pt x="775208" y="475635"/>
                  </a:cubicBezTo>
                  <a:cubicBezTo>
                    <a:pt x="777615" y="472604"/>
                    <a:pt x="779903" y="469514"/>
                    <a:pt x="782696" y="466721"/>
                  </a:cubicBezTo>
                  <a:cubicBezTo>
                    <a:pt x="804118" y="445299"/>
                    <a:pt x="832612" y="435524"/>
                    <a:pt x="860719" y="436742"/>
                  </a:cubicBezTo>
                  <a:cubicBezTo>
                    <a:pt x="856589" y="416419"/>
                    <a:pt x="838584" y="401117"/>
                    <a:pt x="817072" y="401117"/>
                  </a:cubicBezTo>
                  <a:close/>
                  <a:moveTo>
                    <a:pt x="1076843" y="382666"/>
                  </a:moveTo>
                  <a:cubicBezTo>
                    <a:pt x="1094224" y="365285"/>
                    <a:pt x="1094224" y="337029"/>
                    <a:pt x="1076843" y="319648"/>
                  </a:cubicBezTo>
                  <a:cubicBezTo>
                    <a:pt x="1076843" y="319648"/>
                    <a:pt x="1076843" y="319648"/>
                    <a:pt x="1076843" y="319648"/>
                  </a:cubicBezTo>
                  <a:cubicBezTo>
                    <a:pt x="1069742" y="312546"/>
                    <a:pt x="1061957" y="306188"/>
                    <a:pt x="1053757" y="300365"/>
                  </a:cubicBezTo>
                  <a:cubicBezTo>
                    <a:pt x="1054203" y="304227"/>
                    <a:pt x="1054767" y="308060"/>
                    <a:pt x="1054767" y="312012"/>
                  </a:cubicBezTo>
                  <a:cubicBezTo>
                    <a:pt x="1054767" y="341961"/>
                    <a:pt x="1041842" y="368791"/>
                    <a:pt x="1021520" y="387777"/>
                  </a:cubicBezTo>
                  <a:cubicBezTo>
                    <a:pt x="1038782" y="398919"/>
                    <a:pt x="1061720" y="397760"/>
                    <a:pt x="1076843" y="382666"/>
                  </a:cubicBezTo>
                  <a:close/>
                  <a:moveTo>
                    <a:pt x="824738" y="319648"/>
                  </a:moveTo>
                  <a:cubicBezTo>
                    <a:pt x="817637" y="326749"/>
                    <a:pt x="811249" y="334533"/>
                    <a:pt x="805425" y="342734"/>
                  </a:cubicBezTo>
                  <a:cubicBezTo>
                    <a:pt x="809288" y="342288"/>
                    <a:pt x="813121" y="341723"/>
                    <a:pt x="817072" y="341723"/>
                  </a:cubicBezTo>
                  <a:cubicBezTo>
                    <a:pt x="847022" y="341723"/>
                    <a:pt x="873852" y="354648"/>
                    <a:pt x="892838" y="374971"/>
                  </a:cubicBezTo>
                  <a:cubicBezTo>
                    <a:pt x="904009" y="357708"/>
                    <a:pt x="902850" y="334741"/>
                    <a:pt x="887727" y="319648"/>
                  </a:cubicBezTo>
                  <a:cubicBezTo>
                    <a:pt x="870375" y="302266"/>
                    <a:pt x="842119" y="302266"/>
                    <a:pt x="824738" y="319648"/>
                  </a:cubicBezTo>
                  <a:close/>
                </a:path>
              </a:pathLst>
            </a:custGeom>
            <a:solidFill>
              <a:schemeClr val="tx1"/>
            </a:solidFill>
            <a:ln w="29567" cap="flat">
              <a:noFill/>
              <a:prstDash val="solid"/>
              <a:miter/>
            </a:ln>
          </p:spPr>
          <p:txBody>
            <a:bodyPr rtlCol="0" anchor="ctr"/>
            <a:lstStyle/>
            <a:p>
              <a:endParaRPr lang="en-US" sz="1100"/>
            </a:p>
          </p:txBody>
        </p:sp>
        <p:grpSp>
          <p:nvGrpSpPr>
            <p:cNvPr id="121" name="Group 120">
              <a:extLst>
                <a:ext uri="{FF2B5EF4-FFF2-40B4-BE49-F238E27FC236}">
                  <a16:creationId xmlns:a16="http://schemas.microsoft.com/office/drawing/2014/main" id="{44CA367D-90BA-0F90-BB61-1A15F1EB0E21}"/>
                </a:ext>
              </a:extLst>
            </p:cNvPr>
            <p:cNvGrpSpPr/>
            <p:nvPr/>
          </p:nvGrpSpPr>
          <p:grpSpPr>
            <a:xfrm>
              <a:off x="8070691" y="2602949"/>
              <a:ext cx="1453325" cy="1375590"/>
              <a:chOff x="8070691" y="2602949"/>
              <a:chExt cx="1453325" cy="1375590"/>
            </a:xfrm>
          </p:grpSpPr>
          <p:pic>
            <p:nvPicPr>
              <p:cNvPr id="139" name="Graphic 138" descr="Processor with solid fill">
                <a:extLst>
                  <a:ext uri="{FF2B5EF4-FFF2-40B4-BE49-F238E27FC236}">
                    <a16:creationId xmlns:a16="http://schemas.microsoft.com/office/drawing/2014/main" id="{067AFDF8-248D-2FBB-68EE-D95D91D2EFA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03479" y="3008838"/>
                <a:ext cx="969701" cy="969701"/>
              </a:xfrm>
              <a:prstGeom prst="rect">
                <a:avLst/>
              </a:prstGeom>
            </p:spPr>
          </p:pic>
          <p:sp>
            <p:nvSpPr>
              <p:cNvPr id="140" name="TextBox 139">
                <a:extLst>
                  <a:ext uri="{FF2B5EF4-FFF2-40B4-BE49-F238E27FC236}">
                    <a16:creationId xmlns:a16="http://schemas.microsoft.com/office/drawing/2014/main" id="{AEE1438A-8FB9-23E1-BCCD-69B7847A4674}"/>
                  </a:ext>
                </a:extLst>
              </p:cNvPr>
              <p:cNvSpPr txBox="1"/>
              <p:nvPr/>
            </p:nvSpPr>
            <p:spPr>
              <a:xfrm>
                <a:off x="8070691" y="2602949"/>
                <a:ext cx="1453325" cy="607597"/>
              </a:xfrm>
              <a:prstGeom prst="rect">
                <a:avLst/>
              </a:prstGeom>
              <a:noFill/>
            </p:spPr>
            <p:txBody>
              <a:bodyPr wrap="square">
                <a:spAutoFit/>
              </a:bodyPr>
              <a:lstStyle/>
              <a:p>
                <a:pPr marL="0" lvl="0" indent="0" algn="ctr" defTabSz="889000">
                  <a:lnSpc>
                    <a:spcPct val="90000"/>
                  </a:lnSpc>
                  <a:spcBef>
                    <a:spcPct val="0"/>
                  </a:spcBef>
                  <a:spcAft>
                    <a:spcPct val="35000"/>
                  </a:spcAft>
                  <a:buNone/>
                </a:pPr>
                <a:r>
                  <a:rPr lang="en-US" sz="900" kern="1200" spc="-50">
                    <a:solidFill>
                      <a:schemeClr val="tx1"/>
                    </a:solidFill>
                  </a:rPr>
                  <a:t>CPU</a:t>
                </a:r>
              </a:p>
            </p:txBody>
          </p:sp>
        </p:grpSp>
        <p:sp>
          <p:nvSpPr>
            <p:cNvPr id="122" name="TextBox 121">
              <a:extLst>
                <a:ext uri="{FF2B5EF4-FFF2-40B4-BE49-F238E27FC236}">
                  <a16:creationId xmlns:a16="http://schemas.microsoft.com/office/drawing/2014/main" id="{E7BB400C-326B-C3F1-69D1-2BB0B8A870CE}"/>
                </a:ext>
              </a:extLst>
            </p:cNvPr>
            <p:cNvSpPr txBox="1"/>
            <p:nvPr/>
          </p:nvSpPr>
          <p:spPr>
            <a:xfrm>
              <a:off x="7609720" y="5579048"/>
              <a:ext cx="2405005" cy="646380"/>
            </a:xfrm>
            <a:prstGeom prst="rect">
              <a:avLst/>
            </a:prstGeom>
            <a:noFill/>
          </p:spPr>
          <p:txBody>
            <a:bodyPr wrap="square" anchor="ctr">
              <a:spAutoFit/>
            </a:bodyPr>
            <a:lstStyle/>
            <a:p>
              <a:pPr marL="0" lvl="0" indent="0" algn="ctr" defTabSz="889000">
                <a:lnSpc>
                  <a:spcPct val="90000"/>
                </a:lnSpc>
                <a:spcBef>
                  <a:spcPct val="0"/>
                </a:spcBef>
                <a:spcAft>
                  <a:spcPct val="35000"/>
                </a:spcAft>
                <a:buNone/>
              </a:pPr>
              <a:r>
                <a:rPr lang="en-US" sz="1000" kern="1200" spc="-50">
                  <a:solidFill>
                    <a:schemeClr val="tx1"/>
                  </a:solidFill>
                </a:rPr>
                <a:t>Accelerators</a:t>
              </a:r>
            </a:p>
          </p:txBody>
        </p:sp>
        <p:sp>
          <p:nvSpPr>
            <p:cNvPr id="123" name="TextBox 122">
              <a:extLst>
                <a:ext uri="{FF2B5EF4-FFF2-40B4-BE49-F238E27FC236}">
                  <a16:creationId xmlns:a16="http://schemas.microsoft.com/office/drawing/2014/main" id="{B868D2C9-05AE-1D30-3B58-7FD6F1FA52CB}"/>
                </a:ext>
              </a:extLst>
            </p:cNvPr>
            <p:cNvSpPr txBox="1"/>
            <p:nvPr/>
          </p:nvSpPr>
          <p:spPr>
            <a:xfrm>
              <a:off x="9226682" y="1362897"/>
              <a:ext cx="2425653" cy="646380"/>
            </a:xfrm>
            <a:prstGeom prst="rect">
              <a:avLst/>
            </a:prstGeom>
            <a:noFill/>
          </p:spPr>
          <p:txBody>
            <a:bodyPr wrap="square">
              <a:spAutoFit/>
            </a:bodyPr>
            <a:lstStyle/>
            <a:p>
              <a:pPr marL="0" lvl="0" indent="0" algn="ctr" defTabSz="889000">
                <a:lnSpc>
                  <a:spcPct val="90000"/>
                </a:lnSpc>
                <a:spcBef>
                  <a:spcPct val="0"/>
                </a:spcBef>
                <a:spcAft>
                  <a:spcPct val="35000"/>
                </a:spcAft>
                <a:buNone/>
              </a:pPr>
              <a:r>
                <a:rPr lang="en-US" sz="1000" kern="1200" spc="-50" err="1">
                  <a:solidFill>
                    <a:schemeClr val="tx1"/>
                  </a:solidFill>
                </a:rPr>
                <a:t>SmartNICs</a:t>
              </a:r>
              <a:endParaRPr lang="en-US" sz="1000" kern="1200" spc="-50">
                <a:solidFill>
                  <a:schemeClr val="tx1"/>
                </a:solidFill>
              </a:endParaRPr>
            </a:p>
          </p:txBody>
        </p:sp>
        <p:sp>
          <p:nvSpPr>
            <p:cNvPr id="124" name="TextBox 123">
              <a:extLst>
                <a:ext uri="{FF2B5EF4-FFF2-40B4-BE49-F238E27FC236}">
                  <a16:creationId xmlns:a16="http://schemas.microsoft.com/office/drawing/2014/main" id="{B29FF55D-6C0A-90A8-CA35-E8C2A9DC50C6}"/>
                </a:ext>
              </a:extLst>
            </p:cNvPr>
            <p:cNvSpPr txBox="1"/>
            <p:nvPr/>
          </p:nvSpPr>
          <p:spPr>
            <a:xfrm>
              <a:off x="6228411" y="1362897"/>
              <a:ext cx="1718256" cy="646380"/>
            </a:xfrm>
            <a:prstGeom prst="rect">
              <a:avLst/>
            </a:prstGeom>
            <a:noFill/>
          </p:spPr>
          <p:txBody>
            <a:bodyPr wrap="square">
              <a:spAutoFit/>
            </a:bodyPr>
            <a:lstStyle/>
            <a:p>
              <a:pPr marL="0" lvl="0" indent="0" algn="ctr" defTabSz="889000">
                <a:lnSpc>
                  <a:spcPct val="90000"/>
                </a:lnSpc>
                <a:spcBef>
                  <a:spcPct val="0"/>
                </a:spcBef>
                <a:spcAft>
                  <a:spcPct val="35000"/>
                </a:spcAft>
                <a:buNone/>
              </a:pPr>
              <a:r>
                <a:rPr lang="en-US" sz="1000" kern="1200" spc="-50">
                  <a:solidFill>
                    <a:schemeClr val="tx1"/>
                  </a:solidFill>
                </a:rPr>
                <a:t>Storage</a:t>
              </a:r>
            </a:p>
          </p:txBody>
        </p:sp>
        <p:sp>
          <p:nvSpPr>
            <p:cNvPr id="125" name="TextBox 124">
              <a:extLst>
                <a:ext uri="{FF2B5EF4-FFF2-40B4-BE49-F238E27FC236}">
                  <a16:creationId xmlns:a16="http://schemas.microsoft.com/office/drawing/2014/main" id="{86D41FC0-66E9-59F3-0722-AA0065CD8EE2}"/>
                </a:ext>
              </a:extLst>
            </p:cNvPr>
            <p:cNvSpPr txBox="1"/>
            <p:nvPr/>
          </p:nvSpPr>
          <p:spPr>
            <a:xfrm>
              <a:off x="8353916" y="579197"/>
              <a:ext cx="1877822" cy="879078"/>
            </a:xfrm>
            <a:prstGeom prst="rect">
              <a:avLst/>
            </a:prstGeom>
            <a:noFill/>
          </p:spPr>
          <p:txBody>
            <a:bodyPr wrap="square">
              <a:spAutoFit/>
            </a:bodyPr>
            <a:lstStyle/>
            <a:p>
              <a:pPr marL="0" lvl="0" indent="0" defTabSz="889000">
                <a:lnSpc>
                  <a:spcPct val="90000"/>
                </a:lnSpc>
                <a:spcBef>
                  <a:spcPct val="0"/>
                </a:spcBef>
                <a:spcAft>
                  <a:spcPct val="35000"/>
                </a:spcAft>
                <a:buNone/>
              </a:pPr>
              <a:r>
                <a:rPr lang="en-US" sz="800" kern="1200" spc="-50">
                  <a:solidFill>
                    <a:srgbClr val="00C2DE"/>
                  </a:solidFill>
                </a:rPr>
                <a:t>Trusted</a:t>
              </a:r>
              <a:br>
                <a:rPr lang="en-US" sz="800" kern="1200" spc="-50">
                  <a:solidFill>
                    <a:srgbClr val="00C2DE"/>
                  </a:solidFill>
                </a:rPr>
              </a:br>
              <a:r>
                <a:rPr lang="en-US" sz="800" kern="1200" spc="-50">
                  <a:solidFill>
                    <a:srgbClr val="00C2DE"/>
                  </a:solidFill>
                </a:rPr>
                <a:t>Boundaries</a:t>
              </a:r>
            </a:p>
          </p:txBody>
        </p:sp>
        <p:sp>
          <p:nvSpPr>
            <p:cNvPr id="126" name="Freeform 36">
              <a:extLst>
                <a:ext uri="{FF2B5EF4-FFF2-40B4-BE49-F238E27FC236}">
                  <a16:creationId xmlns:a16="http://schemas.microsoft.com/office/drawing/2014/main" id="{775622B9-8281-6B06-6208-214189F4A5DB}"/>
                </a:ext>
              </a:extLst>
            </p:cNvPr>
            <p:cNvSpPr/>
            <p:nvPr/>
          </p:nvSpPr>
          <p:spPr>
            <a:xfrm>
              <a:off x="8236297" y="669509"/>
              <a:ext cx="308564" cy="372983"/>
            </a:xfrm>
            <a:custGeom>
              <a:avLst/>
              <a:gdLst>
                <a:gd name="connsiteX0" fmla="*/ 390697 w 781795"/>
                <a:gd name="connsiteY0" fmla="*/ 472507 h 945008"/>
                <a:gd name="connsiteX1" fmla="*/ 659112 w 781795"/>
                <a:gd name="connsiteY1" fmla="*/ 472507 h 945008"/>
                <a:gd name="connsiteX2" fmla="*/ 655587 w 781795"/>
                <a:gd name="connsiteY2" fmla="*/ 502082 h 945008"/>
                <a:gd name="connsiteX3" fmla="*/ 585293 w 781795"/>
                <a:gd name="connsiteY3" fmla="*/ 666963 h 945008"/>
                <a:gd name="connsiteX4" fmla="*/ 403365 w 781795"/>
                <a:gd name="connsiteY4" fmla="*/ 796506 h 945008"/>
                <a:gd name="connsiteX5" fmla="*/ 390697 w 781795"/>
                <a:gd name="connsiteY5" fmla="*/ 798491 h 945008"/>
                <a:gd name="connsiteX6" fmla="*/ 390697 w 781795"/>
                <a:gd name="connsiteY6" fmla="*/ 146523 h 945008"/>
                <a:gd name="connsiteX7" fmla="*/ 390697 w 781795"/>
                <a:gd name="connsiteY7" fmla="*/ 472507 h 945008"/>
                <a:gd name="connsiteX8" fmla="*/ 122187 w 781795"/>
                <a:gd name="connsiteY8" fmla="*/ 472507 h 945008"/>
                <a:gd name="connsiteX9" fmla="*/ 120853 w 781795"/>
                <a:gd name="connsiteY9" fmla="*/ 441326 h 945008"/>
                <a:gd name="connsiteX10" fmla="*/ 120853 w 781795"/>
                <a:gd name="connsiteY10" fmla="*/ 365735 h 945008"/>
                <a:gd name="connsiteX11" fmla="*/ 120853 w 781795"/>
                <a:gd name="connsiteY11" fmla="*/ 271247 h 945008"/>
                <a:gd name="connsiteX12" fmla="*/ 127616 w 781795"/>
                <a:gd name="connsiteY12" fmla="*/ 261137 h 945008"/>
                <a:gd name="connsiteX13" fmla="*/ 384791 w 781795"/>
                <a:gd name="connsiteY13" fmla="*/ 147751 h 945008"/>
                <a:gd name="connsiteX14" fmla="*/ 390697 w 781795"/>
                <a:gd name="connsiteY14" fmla="*/ 146523 h 945008"/>
                <a:gd name="connsiteX15" fmla="*/ 383077 w 781795"/>
                <a:gd name="connsiteY15" fmla="*/ 82082 h 945008"/>
                <a:gd name="connsiteX16" fmla="*/ 75038 w 781795"/>
                <a:gd name="connsiteY16" fmla="*/ 218145 h 945008"/>
                <a:gd name="connsiteX17" fmla="*/ 66847 w 781795"/>
                <a:gd name="connsiteY17" fmla="*/ 231184 h 945008"/>
                <a:gd name="connsiteX18" fmla="*/ 65989 w 781795"/>
                <a:gd name="connsiteY18" fmla="*/ 231279 h 945008"/>
                <a:gd name="connsiteX19" fmla="*/ 66085 w 781795"/>
                <a:gd name="connsiteY19" fmla="*/ 344192 h 945008"/>
                <a:gd name="connsiteX20" fmla="*/ 66085 w 781795"/>
                <a:gd name="connsiteY20" fmla="*/ 434712 h 945008"/>
                <a:gd name="connsiteX21" fmla="*/ 164954 w 781795"/>
                <a:gd name="connsiteY21" fmla="*/ 717325 h 945008"/>
                <a:gd name="connsiteX22" fmla="*/ 375933 w 781795"/>
                <a:gd name="connsiteY22" fmla="*/ 862364 h 945008"/>
                <a:gd name="connsiteX23" fmla="*/ 406127 w 781795"/>
                <a:gd name="connsiteY23" fmla="*/ 862364 h 945008"/>
                <a:gd name="connsiteX24" fmla="*/ 625202 w 781795"/>
                <a:gd name="connsiteY24" fmla="*/ 706459 h 945008"/>
                <a:gd name="connsiteX25" fmla="*/ 709784 w 781795"/>
                <a:gd name="connsiteY25" fmla="*/ 508034 h 945008"/>
                <a:gd name="connsiteX26" fmla="*/ 715404 w 781795"/>
                <a:gd name="connsiteY26" fmla="*/ 439719 h 945008"/>
                <a:gd name="connsiteX27" fmla="*/ 715404 w 781795"/>
                <a:gd name="connsiteY27" fmla="*/ 230145 h 945008"/>
                <a:gd name="connsiteX28" fmla="*/ 707689 w 781795"/>
                <a:gd name="connsiteY28" fmla="*/ 218523 h 945008"/>
                <a:gd name="connsiteX29" fmla="*/ 398031 w 781795"/>
                <a:gd name="connsiteY29" fmla="*/ 82082 h 945008"/>
                <a:gd name="connsiteX30" fmla="*/ 383077 w 781795"/>
                <a:gd name="connsiteY30" fmla="*/ 82082 h 945008"/>
                <a:gd name="connsiteX31" fmla="*/ 381457 w 781795"/>
                <a:gd name="connsiteY31" fmla="*/ 2145 h 945008"/>
                <a:gd name="connsiteX32" fmla="*/ 399555 w 781795"/>
                <a:gd name="connsiteY32" fmla="*/ 2145 h 945008"/>
                <a:gd name="connsiteX33" fmla="*/ 772173 w 781795"/>
                <a:gd name="connsiteY33" fmla="*/ 166555 h 945008"/>
                <a:gd name="connsiteX34" fmla="*/ 781698 w 781795"/>
                <a:gd name="connsiteY34" fmla="*/ 180539 h 945008"/>
                <a:gd name="connsiteX35" fmla="*/ 781222 w 781795"/>
                <a:gd name="connsiteY35" fmla="*/ 433011 h 945008"/>
                <a:gd name="connsiteX36" fmla="*/ 774554 w 781795"/>
                <a:gd name="connsiteY36" fmla="*/ 515310 h 945008"/>
                <a:gd name="connsiteX37" fmla="*/ 672732 w 781795"/>
                <a:gd name="connsiteY37" fmla="*/ 754459 h 945008"/>
                <a:gd name="connsiteX38" fmla="*/ 409080 w 781795"/>
                <a:gd name="connsiteY38" fmla="*/ 942207 h 945008"/>
                <a:gd name="connsiteX39" fmla="*/ 372694 w 781795"/>
                <a:gd name="connsiteY39" fmla="*/ 942207 h 945008"/>
                <a:gd name="connsiteX40" fmla="*/ 119234 w 781795"/>
                <a:gd name="connsiteY40" fmla="*/ 767404 h 945008"/>
                <a:gd name="connsiteX41" fmla="*/ 172 w 781795"/>
                <a:gd name="connsiteY41" fmla="*/ 427247 h 945008"/>
                <a:gd name="connsiteX42" fmla="*/ 172 w 781795"/>
                <a:gd name="connsiteY42" fmla="*/ 318208 h 945008"/>
                <a:gd name="connsiteX43" fmla="*/ 172 w 781795"/>
                <a:gd name="connsiteY43" fmla="*/ 181956 h 945008"/>
                <a:gd name="connsiteX44" fmla="*/ 9697 w 781795"/>
                <a:gd name="connsiteY44" fmla="*/ 166271 h 945008"/>
                <a:gd name="connsiteX45" fmla="*/ 381457 w 781795"/>
                <a:gd name="connsiteY45" fmla="*/ 2145 h 94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781795" h="945008">
                  <a:moveTo>
                    <a:pt x="390697" y="472507"/>
                  </a:moveTo>
                  <a:lnTo>
                    <a:pt x="659112" y="472507"/>
                  </a:lnTo>
                  <a:cubicBezTo>
                    <a:pt x="658350" y="481956"/>
                    <a:pt x="657397" y="492255"/>
                    <a:pt x="655587" y="502082"/>
                  </a:cubicBezTo>
                  <a:cubicBezTo>
                    <a:pt x="645961" y="561878"/>
                    <a:pt x="621838" y="618461"/>
                    <a:pt x="585293" y="666963"/>
                  </a:cubicBezTo>
                  <a:cubicBezTo>
                    <a:pt x="540734" y="728888"/>
                    <a:pt x="476764" y="774438"/>
                    <a:pt x="403365" y="796506"/>
                  </a:cubicBezTo>
                  <a:cubicBezTo>
                    <a:pt x="399263" y="797779"/>
                    <a:pt x="394995" y="798448"/>
                    <a:pt x="390697" y="798491"/>
                  </a:cubicBezTo>
                  <a:close/>
                  <a:moveTo>
                    <a:pt x="390697" y="146523"/>
                  </a:moveTo>
                  <a:lnTo>
                    <a:pt x="390697" y="472507"/>
                  </a:lnTo>
                  <a:lnTo>
                    <a:pt x="122187" y="472507"/>
                  </a:lnTo>
                  <a:cubicBezTo>
                    <a:pt x="121361" y="462239"/>
                    <a:pt x="120917" y="451845"/>
                    <a:pt x="120853" y="441326"/>
                  </a:cubicBezTo>
                  <a:cubicBezTo>
                    <a:pt x="120853" y="416286"/>
                    <a:pt x="120853" y="391152"/>
                    <a:pt x="120853" y="365735"/>
                  </a:cubicBezTo>
                  <a:cubicBezTo>
                    <a:pt x="120853" y="334365"/>
                    <a:pt x="120853" y="302995"/>
                    <a:pt x="120853" y="271247"/>
                  </a:cubicBezTo>
                  <a:cubicBezTo>
                    <a:pt x="120341" y="266697"/>
                    <a:pt x="123190" y="262436"/>
                    <a:pt x="127616" y="261137"/>
                  </a:cubicBezTo>
                  <a:cubicBezTo>
                    <a:pt x="213278" y="223342"/>
                    <a:pt x="299003" y="185547"/>
                    <a:pt x="384791" y="147751"/>
                  </a:cubicBezTo>
                  <a:cubicBezTo>
                    <a:pt x="386661" y="146965"/>
                    <a:pt x="388666" y="146548"/>
                    <a:pt x="390697" y="146523"/>
                  </a:cubicBezTo>
                  <a:close/>
                  <a:moveTo>
                    <a:pt x="383077" y="82082"/>
                  </a:moveTo>
                  <a:cubicBezTo>
                    <a:pt x="280207" y="127689"/>
                    <a:pt x="177527" y="173043"/>
                    <a:pt x="75038" y="218145"/>
                  </a:cubicBezTo>
                  <a:cubicBezTo>
                    <a:pt x="69441" y="219895"/>
                    <a:pt x="65965" y="225429"/>
                    <a:pt x="66847" y="231184"/>
                  </a:cubicBezTo>
                  <a:lnTo>
                    <a:pt x="65989" y="231279"/>
                  </a:lnTo>
                  <a:cubicBezTo>
                    <a:pt x="66275" y="268980"/>
                    <a:pt x="66085" y="306680"/>
                    <a:pt x="66085" y="344192"/>
                  </a:cubicBezTo>
                  <a:cubicBezTo>
                    <a:pt x="66085" y="374334"/>
                    <a:pt x="66085" y="404570"/>
                    <a:pt x="66085" y="434712"/>
                  </a:cubicBezTo>
                  <a:cubicBezTo>
                    <a:pt x="65607" y="537341"/>
                    <a:pt x="100490" y="637052"/>
                    <a:pt x="164954" y="717325"/>
                  </a:cubicBezTo>
                  <a:cubicBezTo>
                    <a:pt x="217942" y="786698"/>
                    <a:pt x="291848" y="837505"/>
                    <a:pt x="375933" y="862364"/>
                  </a:cubicBezTo>
                  <a:cubicBezTo>
                    <a:pt x="385755" y="865463"/>
                    <a:pt x="396305" y="865463"/>
                    <a:pt x="406127" y="862364"/>
                  </a:cubicBezTo>
                  <a:cubicBezTo>
                    <a:pt x="494511" y="835836"/>
                    <a:pt x="571548" y="781012"/>
                    <a:pt x="625202" y="706459"/>
                  </a:cubicBezTo>
                  <a:cubicBezTo>
                    <a:pt x="669177" y="648088"/>
                    <a:pt x="698203" y="579994"/>
                    <a:pt x="709784" y="508034"/>
                  </a:cubicBezTo>
                  <a:cubicBezTo>
                    <a:pt x="713378" y="485434"/>
                    <a:pt x="715257" y="462598"/>
                    <a:pt x="715404" y="439719"/>
                  </a:cubicBezTo>
                  <a:cubicBezTo>
                    <a:pt x="715404" y="369893"/>
                    <a:pt x="715404" y="299972"/>
                    <a:pt x="715404" y="230145"/>
                  </a:cubicBezTo>
                  <a:cubicBezTo>
                    <a:pt x="716080" y="224912"/>
                    <a:pt x="712802" y="219974"/>
                    <a:pt x="707689" y="218523"/>
                  </a:cubicBezTo>
                  <a:cubicBezTo>
                    <a:pt x="604311" y="173169"/>
                    <a:pt x="501091" y="127689"/>
                    <a:pt x="398031" y="82082"/>
                  </a:cubicBezTo>
                  <a:cubicBezTo>
                    <a:pt x="393329" y="79725"/>
                    <a:pt x="387778" y="79725"/>
                    <a:pt x="383077" y="82082"/>
                  </a:cubicBezTo>
                  <a:close/>
                  <a:moveTo>
                    <a:pt x="381457" y="2145"/>
                  </a:moveTo>
                  <a:cubicBezTo>
                    <a:pt x="387145" y="-716"/>
                    <a:pt x="393867" y="-716"/>
                    <a:pt x="399555" y="2145"/>
                  </a:cubicBezTo>
                  <a:cubicBezTo>
                    <a:pt x="523761" y="57452"/>
                    <a:pt x="647967" y="112255"/>
                    <a:pt x="772173" y="166555"/>
                  </a:cubicBezTo>
                  <a:cubicBezTo>
                    <a:pt x="778421" y="168205"/>
                    <a:pt x="782486" y="174173"/>
                    <a:pt x="781698" y="180539"/>
                  </a:cubicBezTo>
                  <a:cubicBezTo>
                    <a:pt x="781222" y="264728"/>
                    <a:pt x="782079" y="348916"/>
                    <a:pt x="781222" y="433011"/>
                  </a:cubicBezTo>
                  <a:cubicBezTo>
                    <a:pt x="781079" y="460571"/>
                    <a:pt x="778851" y="488081"/>
                    <a:pt x="774554" y="515310"/>
                  </a:cubicBezTo>
                  <a:cubicBezTo>
                    <a:pt x="760648" y="602033"/>
                    <a:pt x="725705" y="684104"/>
                    <a:pt x="672732" y="754459"/>
                  </a:cubicBezTo>
                  <a:cubicBezTo>
                    <a:pt x="605104" y="844789"/>
                    <a:pt x="518713" y="909514"/>
                    <a:pt x="409080" y="942207"/>
                  </a:cubicBezTo>
                  <a:cubicBezTo>
                    <a:pt x="397244" y="945942"/>
                    <a:pt x="384531" y="945942"/>
                    <a:pt x="372694" y="942207"/>
                  </a:cubicBezTo>
                  <a:cubicBezTo>
                    <a:pt x="271643" y="912109"/>
                    <a:pt x="182871" y="850886"/>
                    <a:pt x="119234" y="767404"/>
                  </a:cubicBezTo>
                  <a:cubicBezTo>
                    <a:pt x="41655" y="670777"/>
                    <a:pt x="-349" y="550774"/>
                    <a:pt x="172" y="427247"/>
                  </a:cubicBezTo>
                  <a:cubicBezTo>
                    <a:pt x="172" y="390869"/>
                    <a:pt x="172" y="354586"/>
                    <a:pt x="172" y="318208"/>
                  </a:cubicBezTo>
                  <a:cubicBezTo>
                    <a:pt x="172" y="272854"/>
                    <a:pt x="172" y="227405"/>
                    <a:pt x="172" y="181956"/>
                  </a:cubicBezTo>
                  <a:cubicBezTo>
                    <a:pt x="-900" y="175130"/>
                    <a:pt x="3112" y="168522"/>
                    <a:pt x="9697" y="166271"/>
                  </a:cubicBezTo>
                  <a:cubicBezTo>
                    <a:pt x="133649" y="111783"/>
                    <a:pt x="257569" y="57074"/>
                    <a:pt x="381457" y="2145"/>
                  </a:cubicBezTo>
                  <a:close/>
                </a:path>
              </a:pathLst>
            </a:custGeom>
            <a:solidFill>
              <a:srgbClr val="00C2DE"/>
            </a:solidFill>
            <a:ln w="9525" cap="flat">
              <a:noFill/>
              <a:prstDash val="solid"/>
              <a:miter/>
            </a:ln>
          </p:spPr>
          <p:txBody>
            <a:bodyPr rtlCol="0" anchor="ctr"/>
            <a:lstStyle/>
            <a:p>
              <a:endParaRPr lang="en-US" sz="1100"/>
            </a:p>
          </p:txBody>
        </p:sp>
        <p:cxnSp>
          <p:nvCxnSpPr>
            <p:cNvPr id="127" name="Straight Connector 126">
              <a:extLst>
                <a:ext uri="{FF2B5EF4-FFF2-40B4-BE49-F238E27FC236}">
                  <a16:creationId xmlns:a16="http://schemas.microsoft.com/office/drawing/2014/main" id="{317E3224-344A-4C4D-2B34-FF52D9290F51}"/>
                </a:ext>
              </a:extLst>
            </p:cNvPr>
            <p:cNvCxnSpPr>
              <a:cxnSpLocks/>
            </p:cNvCxnSpPr>
            <p:nvPr/>
          </p:nvCxnSpPr>
          <p:spPr>
            <a:xfrm>
              <a:off x="7601064" y="2384363"/>
              <a:ext cx="807534" cy="676477"/>
            </a:xfrm>
            <a:prstGeom prst="line">
              <a:avLst/>
            </a:prstGeom>
            <a:ln w="63500">
              <a:solidFill>
                <a:srgbClr val="4B5765"/>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28" name="Oval 127">
              <a:extLst>
                <a:ext uri="{FF2B5EF4-FFF2-40B4-BE49-F238E27FC236}">
                  <a16:creationId xmlns:a16="http://schemas.microsoft.com/office/drawing/2014/main" id="{52EDFB07-FA54-9528-75EE-598A049A43B9}"/>
                </a:ext>
              </a:extLst>
            </p:cNvPr>
            <p:cNvSpPr/>
            <p:nvPr/>
          </p:nvSpPr>
          <p:spPr bwMode="auto">
            <a:xfrm>
              <a:off x="7551233" y="2333977"/>
              <a:ext cx="108583" cy="108583"/>
            </a:xfrm>
            <a:prstGeom prst="ellipse">
              <a:avLst/>
            </a:prstGeom>
            <a:solidFill>
              <a:srgbClr val="00FB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100" err="1">
                <a:gradFill>
                  <a:gsLst>
                    <a:gs pos="0">
                      <a:srgbClr val="FFFFFF"/>
                    </a:gs>
                    <a:gs pos="100000">
                      <a:srgbClr val="FFFFFF"/>
                    </a:gs>
                  </a:gsLst>
                  <a:lin ang="5400000" scaled="0"/>
                </a:gradFill>
                <a:ea typeface="Segoe UI" pitchFamily="34" charset="0"/>
                <a:cs typeface="Segoe UI" pitchFamily="34" charset="0"/>
              </a:endParaRPr>
            </a:p>
          </p:txBody>
        </p:sp>
        <p:sp>
          <p:nvSpPr>
            <p:cNvPr id="129" name="Oval 128">
              <a:extLst>
                <a:ext uri="{FF2B5EF4-FFF2-40B4-BE49-F238E27FC236}">
                  <a16:creationId xmlns:a16="http://schemas.microsoft.com/office/drawing/2014/main" id="{115073B8-06EB-FC43-F60F-F4B0DC1E331A}"/>
                </a:ext>
              </a:extLst>
            </p:cNvPr>
            <p:cNvSpPr/>
            <p:nvPr/>
          </p:nvSpPr>
          <p:spPr bwMode="auto">
            <a:xfrm>
              <a:off x="8344014" y="3002241"/>
              <a:ext cx="108583" cy="108583"/>
            </a:xfrm>
            <a:prstGeom prst="ellipse">
              <a:avLst/>
            </a:prstGeom>
            <a:solidFill>
              <a:srgbClr val="00FB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100" err="1">
                <a:gradFill>
                  <a:gsLst>
                    <a:gs pos="0">
                      <a:srgbClr val="FFFFFF"/>
                    </a:gs>
                    <a:gs pos="100000">
                      <a:srgbClr val="FFFFFF"/>
                    </a:gs>
                  </a:gsLst>
                  <a:lin ang="5400000" scaled="0"/>
                </a:gradFill>
                <a:ea typeface="Segoe UI" pitchFamily="34" charset="0"/>
                <a:cs typeface="Segoe UI" pitchFamily="34" charset="0"/>
              </a:endParaRPr>
            </a:p>
          </p:txBody>
        </p:sp>
        <p:cxnSp>
          <p:nvCxnSpPr>
            <p:cNvPr id="130" name="Straight Connector 129">
              <a:extLst>
                <a:ext uri="{FF2B5EF4-FFF2-40B4-BE49-F238E27FC236}">
                  <a16:creationId xmlns:a16="http://schemas.microsoft.com/office/drawing/2014/main" id="{7ECF61E7-F96B-310F-3CEA-7A2EA5F17509}"/>
                </a:ext>
              </a:extLst>
            </p:cNvPr>
            <p:cNvCxnSpPr>
              <a:cxnSpLocks/>
            </p:cNvCxnSpPr>
            <p:nvPr/>
          </p:nvCxnSpPr>
          <p:spPr>
            <a:xfrm>
              <a:off x="8796331" y="4058946"/>
              <a:ext cx="0" cy="867281"/>
            </a:xfrm>
            <a:prstGeom prst="line">
              <a:avLst/>
            </a:prstGeom>
            <a:ln w="63500">
              <a:solidFill>
                <a:srgbClr val="4B5765"/>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31" name="Oval 130">
              <a:extLst>
                <a:ext uri="{FF2B5EF4-FFF2-40B4-BE49-F238E27FC236}">
                  <a16:creationId xmlns:a16="http://schemas.microsoft.com/office/drawing/2014/main" id="{A1E9A45D-26D0-7822-54B1-3E066A170814}"/>
                </a:ext>
              </a:extLst>
            </p:cNvPr>
            <p:cNvSpPr/>
            <p:nvPr/>
          </p:nvSpPr>
          <p:spPr bwMode="auto">
            <a:xfrm>
              <a:off x="8746969" y="4010161"/>
              <a:ext cx="108583" cy="108583"/>
            </a:xfrm>
            <a:prstGeom prst="ellipse">
              <a:avLst/>
            </a:prstGeom>
            <a:solidFill>
              <a:srgbClr val="00FB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100" err="1">
                <a:gradFill>
                  <a:gsLst>
                    <a:gs pos="0">
                      <a:srgbClr val="FFFFFF"/>
                    </a:gs>
                    <a:gs pos="100000">
                      <a:srgbClr val="FFFFFF"/>
                    </a:gs>
                  </a:gsLst>
                  <a:lin ang="5400000" scaled="0"/>
                </a:gradFill>
                <a:ea typeface="Segoe UI" pitchFamily="34" charset="0"/>
                <a:cs typeface="Segoe UI" pitchFamily="34" charset="0"/>
              </a:endParaRPr>
            </a:p>
          </p:txBody>
        </p:sp>
        <p:sp>
          <p:nvSpPr>
            <p:cNvPr id="132" name="Oval 131">
              <a:extLst>
                <a:ext uri="{FF2B5EF4-FFF2-40B4-BE49-F238E27FC236}">
                  <a16:creationId xmlns:a16="http://schemas.microsoft.com/office/drawing/2014/main" id="{64ADE2E0-4242-C844-A578-A13C7BBE0BA5}"/>
                </a:ext>
              </a:extLst>
            </p:cNvPr>
            <p:cNvSpPr/>
            <p:nvPr/>
          </p:nvSpPr>
          <p:spPr bwMode="auto">
            <a:xfrm>
              <a:off x="8746969" y="4876793"/>
              <a:ext cx="108583" cy="108583"/>
            </a:xfrm>
            <a:prstGeom prst="ellipse">
              <a:avLst/>
            </a:prstGeom>
            <a:solidFill>
              <a:srgbClr val="00FB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100" err="1">
                <a:gradFill>
                  <a:gsLst>
                    <a:gs pos="0">
                      <a:srgbClr val="FFFFFF"/>
                    </a:gs>
                    <a:gs pos="100000">
                      <a:srgbClr val="FFFFFF"/>
                    </a:gs>
                  </a:gsLst>
                  <a:lin ang="5400000" scaled="0"/>
                </a:gradFill>
                <a:ea typeface="Segoe UI" pitchFamily="34" charset="0"/>
                <a:cs typeface="Segoe UI" pitchFamily="34" charset="0"/>
              </a:endParaRPr>
            </a:p>
          </p:txBody>
        </p:sp>
        <p:cxnSp>
          <p:nvCxnSpPr>
            <p:cNvPr id="133" name="Straight Connector 132">
              <a:extLst>
                <a:ext uri="{FF2B5EF4-FFF2-40B4-BE49-F238E27FC236}">
                  <a16:creationId xmlns:a16="http://schemas.microsoft.com/office/drawing/2014/main" id="{B8AFA241-6085-C99E-8B14-00C4B4181271}"/>
                </a:ext>
              </a:extLst>
            </p:cNvPr>
            <p:cNvCxnSpPr>
              <a:cxnSpLocks/>
            </p:cNvCxnSpPr>
            <p:nvPr/>
          </p:nvCxnSpPr>
          <p:spPr>
            <a:xfrm flipH="1">
              <a:off x="9179118" y="2384364"/>
              <a:ext cx="807533" cy="676477"/>
            </a:xfrm>
            <a:prstGeom prst="line">
              <a:avLst/>
            </a:prstGeom>
            <a:ln w="63500">
              <a:solidFill>
                <a:srgbClr val="4B5765"/>
              </a:solidFill>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34" name="Oval 133">
              <a:extLst>
                <a:ext uri="{FF2B5EF4-FFF2-40B4-BE49-F238E27FC236}">
                  <a16:creationId xmlns:a16="http://schemas.microsoft.com/office/drawing/2014/main" id="{D866A245-9394-A0BE-7298-8FE30CFE53AD}"/>
                </a:ext>
              </a:extLst>
            </p:cNvPr>
            <p:cNvSpPr/>
            <p:nvPr/>
          </p:nvSpPr>
          <p:spPr bwMode="auto">
            <a:xfrm>
              <a:off x="9127888" y="3002242"/>
              <a:ext cx="108583" cy="108583"/>
            </a:xfrm>
            <a:prstGeom prst="ellipse">
              <a:avLst/>
            </a:prstGeom>
            <a:solidFill>
              <a:srgbClr val="00FB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100" err="1">
                <a:gradFill>
                  <a:gsLst>
                    <a:gs pos="0">
                      <a:srgbClr val="FFFFFF"/>
                    </a:gs>
                    <a:gs pos="100000">
                      <a:srgbClr val="FFFFFF"/>
                    </a:gs>
                  </a:gsLst>
                  <a:lin ang="5400000" scaled="0"/>
                </a:gradFill>
                <a:ea typeface="Segoe UI" pitchFamily="34" charset="0"/>
                <a:cs typeface="Segoe UI" pitchFamily="34" charset="0"/>
              </a:endParaRPr>
            </a:p>
          </p:txBody>
        </p:sp>
        <p:sp>
          <p:nvSpPr>
            <p:cNvPr id="135" name="Oval 134">
              <a:extLst>
                <a:ext uri="{FF2B5EF4-FFF2-40B4-BE49-F238E27FC236}">
                  <a16:creationId xmlns:a16="http://schemas.microsoft.com/office/drawing/2014/main" id="{6E2EB72B-1349-91DB-0746-B9169D7737A8}"/>
                </a:ext>
              </a:extLst>
            </p:cNvPr>
            <p:cNvSpPr/>
            <p:nvPr/>
          </p:nvSpPr>
          <p:spPr bwMode="auto">
            <a:xfrm>
              <a:off x="9937046" y="2333978"/>
              <a:ext cx="108583" cy="108583"/>
            </a:xfrm>
            <a:prstGeom prst="ellipse">
              <a:avLst/>
            </a:prstGeom>
            <a:solidFill>
              <a:srgbClr val="00FB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100" err="1">
                <a:gradFill>
                  <a:gsLst>
                    <a:gs pos="0">
                      <a:srgbClr val="FFFFFF"/>
                    </a:gs>
                    <a:gs pos="100000">
                      <a:srgbClr val="FFFFFF"/>
                    </a:gs>
                  </a:gsLst>
                  <a:lin ang="5400000" scaled="0"/>
                </a:gradFill>
                <a:ea typeface="Segoe UI" pitchFamily="34" charset="0"/>
                <a:cs typeface="Segoe UI" pitchFamily="34" charset="0"/>
              </a:endParaRPr>
            </a:p>
          </p:txBody>
        </p:sp>
        <p:sp>
          <p:nvSpPr>
            <p:cNvPr id="136" name="TextBox 135">
              <a:extLst>
                <a:ext uri="{FF2B5EF4-FFF2-40B4-BE49-F238E27FC236}">
                  <a16:creationId xmlns:a16="http://schemas.microsoft.com/office/drawing/2014/main" id="{84EF9EF6-4BF2-BBDB-47C4-09F1833CFC89}"/>
                </a:ext>
              </a:extLst>
            </p:cNvPr>
            <p:cNvSpPr txBox="1"/>
            <p:nvPr/>
          </p:nvSpPr>
          <p:spPr>
            <a:xfrm rot="19195600">
              <a:off x="9081184" y="2416321"/>
              <a:ext cx="978196" cy="323190"/>
            </a:xfrm>
            <a:prstGeom prst="rect">
              <a:avLst/>
            </a:prstGeom>
            <a:noFill/>
          </p:spPr>
          <p:txBody>
            <a:bodyPr wrap="square" lIns="0" tIns="0" rIns="0">
              <a:spAutoFit/>
            </a:bodyPr>
            <a:lstStyle/>
            <a:p>
              <a:pPr marL="0" lvl="0" indent="0" algn="ctr" defTabSz="889000">
                <a:lnSpc>
                  <a:spcPct val="90000"/>
                </a:lnSpc>
                <a:spcBef>
                  <a:spcPct val="0"/>
                </a:spcBef>
                <a:spcAft>
                  <a:spcPct val="35000"/>
                </a:spcAft>
                <a:buNone/>
              </a:pPr>
              <a:r>
                <a:rPr lang="en-US" sz="500" b="1" kern="1200" spc="-20">
                  <a:solidFill>
                    <a:srgbClr val="00C2DE"/>
                  </a:solidFill>
                </a:rPr>
                <a:t>Trusted IO</a:t>
              </a:r>
            </a:p>
          </p:txBody>
        </p:sp>
        <p:sp>
          <p:nvSpPr>
            <p:cNvPr id="137" name="TextBox 136">
              <a:extLst>
                <a:ext uri="{FF2B5EF4-FFF2-40B4-BE49-F238E27FC236}">
                  <a16:creationId xmlns:a16="http://schemas.microsoft.com/office/drawing/2014/main" id="{3023447F-A648-B310-031C-061F8C19ED5B}"/>
                </a:ext>
              </a:extLst>
            </p:cNvPr>
            <p:cNvSpPr txBox="1"/>
            <p:nvPr/>
          </p:nvSpPr>
          <p:spPr>
            <a:xfrm rot="2413287">
              <a:off x="7524229" y="2417049"/>
              <a:ext cx="978196" cy="323190"/>
            </a:xfrm>
            <a:prstGeom prst="rect">
              <a:avLst/>
            </a:prstGeom>
            <a:noFill/>
          </p:spPr>
          <p:txBody>
            <a:bodyPr wrap="square" lIns="0" tIns="0" rIns="0">
              <a:spAutoFit/>
            </a:bodyPr>
            <a:lstStyle/>
            <a:p>
              <a:pPr marL="0" lvl="0" indent="0" algn="ctr" defTabSz="889000">
                <a:lnSpc>
                  <a:spcPct val="90000"/>
                </a:lnSpc>
                <a:spcBef>
                  <a:spcPct val="0"/>
                </a:spcBef>
                <a:spcAft>
                  <a:spcPct val="35000"/>
                </a:spcAft>
                <a:buNone/>
              </a:pPr>
              <a:r>
                <a:rPr lang="en-US" sz="500" b="1" kern="1200" spc="-20">
                  <a:solidFill>
                    <a:srgbClr val="00C2DE"/>
                  </a:solidFill>
                </a:rPr>
                <a:t>Trusted IO</a:t>
              </a:r>
            </a:p>
          </p:txBody>
        </p:sp>
        <p:sp>
          <p:nvSpPr>
            <p:cNvPr id="138" name="TextBox 137">
              <a:extLst>
                <a:ext uri="{FF2B5EF4-FFF2-40B4-BE49-F238E27FC236}">
                  <a16:creationId xmlns:a16="http://schemas.microsoft.com/office/drawing/2014/main" id="{6D05350A-CDA0-E7FF-7763-DDFD71783C39}"/>
                </a:ext>
              </a:extLst>
            </p:cNvPr>
            <p:cNvSpPr txBox="1"/>
            <p:nvPr/>
          </p:nvSpPr>
          <p:spPr>
            <a:xfrm rot="16200000">
              <a:off x="8213672" y="4351741"/>
              <a:ext cx="926138" cy="313445"/>
            </a:xfrm>
            <a:prstGeom prst="rect">
              <a:avLst/>
            </a:prstGeom>
            <a:noFill/>
          </p:spPr>
          <p:txBody>
            <a:bodyPr wrap="square" lIns="0" tIns="0" rIns="0">
              <a:spAutoFit/>
            </a:bodyPr>
            <a:lstStyle/>
            <a:p>
              <a:pPr marL="0" lvl="0" indent="0" algn="ctr" defTabSz="889000">
                <a:lnSpc>
                  <a:spcPct val="90000"/>
                </a:lnSpc>
                <a:spcBef>
                  <a:spcPct val="0"/>
                </a:spcBef>
                <a:spcAft>
                  <a:spcPct val="35000"/>
                </a:spcAft>
                <a:buNone/>
              </a:pPr>
              <a:r>
                <a:rPr lang="en-US" sz="500" b="1" kern="1200" spc="-20">
                  <a:solidFill>
                    <a:srgbClr val="00C2DE"/>
                  </a:solidFill>
                </a:rPr>
                <a:t>Trusted IO</a:t>
              </a:r>
            </a:p>
          </p:txBody>
        </p:sp>
      </p:grpSp>
      <p:sp>
        <p:nvSpPr>
          <p:cNvPr id="145" name="Oval 144">
            <a:extLst>
              <a:ext uri="{FF2B5EF4-FFF2-40B4-BE49-F238E27FC236}">
                <a16:creationId xmlns:a16="http://schemas.microsoft.com/office/drawing/2014/main" id="{66B3AC1F-3B18-7E98-B68A-3BB0B5240DF4}"/>
              </a:ext>
            </a:extLst>
          </p:cNvPr>
          <p:cNvSpPr/>
          <p:nvPr/>
        </p:nvSpPr>
        <p:spPr bwMode="auto">
          <a:xfrm>
            <a:off x="8837983" y="3786556"/>
            <a:ext cx="2248867" cy="2212703"/>
          </a:xfrm>
          <a:prstGeom prst="ellipse">
            <a:avLst/>
          </a:prstGeom>
          <a:noFill/>
          <a:ln>
            <a:solidFill>
              <a:srgbClr val="00C2D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grpSp>
        <p:nvGrpSpPr>
          <p:cNvPr id="146" name="Group 145">
            <a:extLst>
              <a:ext uri="{FF2B5EF4-FFF2-40B4-BE49-F238E27FC236}">
                <a16:creationId xmlns:a16="http://schemas.microsoft.com/office/drawing/2014/main" id="{BEC12BCE-73B7-40AC-DE66-6DC48E721702}"/>
              </a:ext>
            </a:extLst>
          </p:cNvPr>
          <p:cNvGrpSpPr/>
          <p:nvPr/>
        </p:nvGrpSpPr>
        <p:grpSpPr>
          <a:xfrm>
            <a:off x="10424213" y="4369309"/>
            <a:ext cx="318206" cy="308615"/>
            <a:chOff x="10424213" y="4369309"/>
            <a:chExt cx="318206" cy="308615"/>
          </a:xfrm>
        </p:grpSpPr>
        <p:grpSp>
          <p:nvGrpSpPr>
            <p:cNvPr id="147" name="Group 146">
              <a:extLst>
                <a:ext uri="{FF2B5EF4-FFF2-40B4-BE49-F238E27FC236}">
                  <a16:creationId xmlns:a16="http://schemas.microsoft.com/office/drawing/2014/main" id="{4930ACA1-4443-76BA-DB77-7AD7FCAD40E8}"/>
                </a:ext>
              </a:extLst>
            </p:cNvPr>
            <p:cNvGrpSpPr/>
            <p:nvPr/>
          </p:nvGrpSpPr>
          <p:grpSpPr>
            <a:xfrm>
              <a:off x="10424213" y="4369309"/>
              <a:ext cx="318206" cy="308615"/>
              <a:chOff x="5054193" y="4361588"/>
              <a:chExt cx="318206" cy="308615"/>
            </a:xfrm>
          </p:grpSpPr>
          <p:sp>
            <p:nvSpPr>
              <p:cNvPr id="150" name="Freeform 28">
                <a:extLst>
                  <a:ext uri="{FF2B5EF4-FFF2-40B4-BE49-F238E27FC236}">
                    <a16:creationId xmlns:a16="http://schemas.microsoft.com/office/drawing/2014/main" id="{81AD12BD-3385-AF2C-1CD1-9332857FE46A}"/>
                  </a:ext>
                </a:extLst>
              </p:cNvPr>
              <p:cNvSpPr/>
              <p:nvPr/>
            </p:nvSpPr>
            <p:spPr>
              <a:xfrm rot="2700000">
                <a:off x="5058988" y="4356793"/>
                <a:ext cx="308615" cy="318206"/>
              </a:xfrm>
              <a:custGeom>
                <a:avLst/>
                <a:gdLst>
                  <a:gd name="connsiteX0" fmla="*/ 450785 w 1396464"/>
                  <a:gd name="connsiteY0" fmla="*/ 1289918 h 1396449"/>
                  <a:gd name="connsiteX1" fmla="*/ 492797 w 1396464"/>
                  <a:gd name="connsiteY1" fmla="*/ 1331930 h 1396449"/>
                  <a:gd name="connsiteX2" fmla="*/ 481536 w 1396464"/>
                  <a:gd name="connsiteY2" fmla="*/ 1343191 h 1396449"/>
                  <a:gd name="connsiteX3" fmla="*/ 439524 w 1396464"/>
                  <a:gd name="connsiteY3" fmla="*/ 1343191 h 1396449"/>
                  <a:gd name="connsiteX4" fmla="*/ 439524 w 1396464"/>
                  <a:gd name="connsiteY4" fmla="*/ 1301179 h 1396449"/>
                  <a:gd name="connsiteX5" fmla="*/ 450785 w 1396464"/>
                  <a:gd name="connsiteY5" fmla="*/ 1289918 h 1396449"/>
                  <a:gd name="connsiteX6" fmla="*/ 1109080 w 1396464"/>
                  <a:gd name="connsiteY6" fmla="*/ 859096 h 1396449"/>
                  <a:gd name="connsiteX7" fmla="*/ 829373 w 1396464"/>
                  <a:gd name="connsiteY7" fmla="*/ 1138803 h 1396449"/>
                  <a:gd name="connsiteX8" fmla="*/ 855490 w 1396464"/>
                  <a:gd name="connsiteY8" fmla="*/ 1164920 h 1396449"/>
                  <a:gd name="connsiteX9" fmla="*/ 897502 w 1396464"/>
                  <a:gd name="connsiteY9" fmla="*/ 1164920 h 1396449"/>
                  <a:gd name="connsiteX10" fmla="*/ 1135197 w 1396464"/>
                  <a:gd name="connsiteY10" fmla="*/ 927225 h 1396449"/>
                  <a:gd name="connsiteX11" fmla="*/ 1135197 w 1396464"/>
                  <a:gd name="connsiteY11" fmla="*/ 885213 h 1396449"/>
                  <a:gd name="connsiteX12" fmla="*/ 1109080 w 1396464"/>
                  <a:gd name="connsiteY12" fmla="*/ 859096 h 1396449"/>
                  <a:gd name="connsiteX13" fmla="*/ 782250 w 1396464"/>
                  <a:gd name="connsiteY13" fmla="*/ 1185926 h 1396449"/>
                  <a:gd name="connsiteX14" fmla="*/ 725382 w 1396464"/>
                  <a:gd name="connsiteY14" fmla="*/ 1242795 h 1396449"/>
                  <a:gd name="connsiteX15" fmla="*/ 751498 w 1396464"/>
                  <a:gd name="connsiteY15" fmla="*/ 1268911 h 1396449"/>
                  <a:gd name="connsiteX16" fmla="*/ 793511 w 1396464"/>
                  <a:gd name="connsiteY16" fmla="*/ 1268911 h 1396449"/>
                  <a:gd name="connsiteX17" fmla="*/ 808367 w 1396464"/>
                  <a:gd name="connsiteY17" fmla="*/ 1254056 h 1396449"/>
                  <a:gd name="connsiteX18" fmla="*/ 808367 w 1396464"/>
                  <a:gd name="connsiteY18" fmla="*/ 1212043 h 1396449"/>
                  <a:gd name="connsiteX19" fmla="*/ 782250 w 1396464"/>
                  <a:gd name="connsiteY19" fmla="*/ 1185926 h 1396449"/>
                  <a:gd name="connsiteX20" fmla="*/ 1213072 w 1396464"/>
                  <a:gd name="connsiteY20" fmla="*/ 755104 h 1396449"/>
                  <a:gd name="connsiteX21" fmla="*/ 1156203 w 1396464"/>
                  <a:gd name="connsiteY21" fmla="*/ 811973 h 1396449"/>
                  <a:gd name="connsiteX22" fmla="*/ 1182320 w 1396464"/>
                  <a:gd name="connsiteY22" fmla="*/ 838090 h 1396449"/>
                  <a:gd name="connsiteX23" fmla="*/ 1224333 w 1396464"/>
                  <a:gd name="connsiteY23" fmla="*/ 838090 h 1396449"/>
                  <a:gd name="connsiteX24" fmla="*/ 1239189 w 1396464"/>
                  <a:gd name="connsiteY24" fmla="*/ 823234 h 1396449"/>
                  <a:gd name="connsiteX25" fmla="*/ 1239189 w 1396464"/>
                  <a:gd name="connsiteY25" fmla="*/ 781221 h 1396449"/>
                  <a:gd name="connsiteX26" fmla="*/ 1213072 w 1396464"/>
                  <a:gd name="connsiteY26" fmla="*/ 755104 h 1396449"/>
                  <a:gd name="connsiteX27" fmla="*/ 225390 w 1396464"/>
                  <a:gd name="connsiteY27" fmla="*/ 1064524 h 1396449"/>
                  <a:gd name="connsiteX28" fmla="*/ 183378 w 1396464"/>
                  <a:gd name="connsiteY28" fmla="*/ 1022511 h 1396449"/>
                  <a:gd name="connsiteX29" fmla="*/ 172117 w 1396464"/>
                  <a:gd name="connsiteY29" fmla="*/ 1033772 h 1396449"/>
                  <a:gd name="connsiteX30" fmla="*/ 172117 w 1396464"/>
                  <a:gd name="connsiteY30" fmla="*/ 1075784 h 1396449"/>
                  <a:gd name="connsiteX31" fmla="*/ 214130 w 1396464"/>
                  <a:gd name="connsiteY31" fmla="*/ 1075784 h 1396449"/>
                  <a:gd name="connsiteX32" fmla="*/ 225390 w 1396464"/>
                  <a:gd name="connsiteY32" fmla="*/ 1064524 h 1396449"/>
                  <a:gd name="connsiteX33" fmla="*/ 242802 w 1396464"/>
                  <a:gd name="connsiteY33" fmla="*/ 1081935 h 1396449"/>
                  <a:gd name="connsiteX34" fmla="*/ 216685 w 1396464"/>
                  <a:gd name="connsiteY34" fmla="*/ 1108051 h 1396449"/>
                  <a:gd name="connsiteX35" fmla="*/ 216685 w 1396464"/>
                  <a:gd name="connsiteY35" fmla="*/ 1150064 h 1396449"/>
                  <a:gd name="connsiteX36" fmla="*/ 365244 w 1396464"/>
                  <a:gd name="connsiteY36" fmla="*/ 1298623 h 1396449"/>
                  <a:gd name="connsiteX37" fmla="*/ 407257 w 1396464"/>
                  <a:gd name="connsiteY37" fmla="*/ 1298623 h 1396449"/>
                  <a:gd name="connsiteX38" fmla="*/ 433373 w 1396464"/>
                  <a:gd name="connsiteY38" fmla="*/ 1272507 h 1396449"/>
                  <a:gd name="connsiteX39" fmla="*/ 242802 w 1396464"/>
                  <a:gd name="connsiteY39" fmla="*/ 1081935 h 1396449"/>
                  <a:gd name="connsiteX40" fmla="*/ 408742 w 1396464"/>
                  <a:gd name="connsiteY40" fmla="*/ 735584 h 1396449"/>
                  <a:gd name="connsiteX41" fmla="*/ 389430 w 1396464"/>
                  <a:gd name="connsiteY41" fmla="*/ 758670 h 1396449"/>
                  <a:gd name="connsiteX42" fmla="*/ 401077 w 1396464"/>
                  <a:gd name="connsiteY42" fmla="*/ 757660 h 1396449"/>
                  <a:gd name="connsiteX43" fmla="*/ 476842 w 1396464"/>
                  <a:gd name="connsiteY43" fmla="*/ 790907 h 1396449"/>
                  <a:gd name="connsiteX44" fmla="*/ 471731 w 1396464"/>
                  <a:gd name="connsiteY44" fmla="*/ 735584 h 1396449"/>
                  <a:gd name="connsiteX45" fmla="*/ 408742 w 1396464"/>
                  <a:gd name="connsiteY45" fmla="*/ 735584 h 1396449"/>
                  <a:gd name="connsiteX46" fmla="*/ 624866 w 1396464"/>
                  <a:gd name="connsiteY46" fmla="*/ 870624 h 1396449"/>
                  <a:gd name="connsiteX47" fmla="*/ 668513 w 1396464"/>
                  <a:gd name="connsiteY47" fmla="*/ 906219 h 1396449"/>
                  <a:gd name="connsiteX48" fmla="*/ 713081 w 1396464"/>
                  <a:gd name="connsiteY48" fmla="*/ 861651 h 1396449"/>
                  <a:gd name="connsiteX49" fmla="*/ 710377 w 1396464"/>
                  <a:gd name="connsiteY49" fmla="*/ 831702 h 1396449"/>
                  <a:gd name="connsiteX50" fmla="*/ 702890 w 1396464"/>
                  <a:gd name="connsiteY50" fmla="*/ 840615 h 1396449"/>
                  <a:gd name="connsiteX51" fmla="*/ 624866 w 1396464"/>
                  <a:gd name="connsiteY51" fmla="*/ 870624 h 1396449"/>
                  <a:gd name="connsiteX52" fmla="*/ 525837 w 1396464"/>
                  <a:gd name="connsiteY52" fmla="*/ 951708 h 1396449"/>
                  <a:gd name="connsiteX53" fmla="*/ 490242 w 1396464"/>
                  <a:gd name="connsiteY53" fmla="*/ 995354 h 1396449"/>
                  <a:gd name="connsiteX54" fmla="*/ 534810 w 1396464"/>
                  <a:gd name="connsiteY54" fmla="*/ 1039922 h 1396449"/>
                  <a:gd name="connsiteX55" fmla="*/ 564759 w 1396464"/>
                  <a:gd name="connsiteY55" fmla="*/ 1037218 h 1396449"/>
                  <a:gd name="connsiteX56" fmla="*/ 555846 w 1396464"/>
                  <a:gd name="connsiteY56" fmla="*/ 1029731 h 1396449"/>
                  <a:gd name="connsiteX57" fmla="*/ 525837 w 1396464"/>
                  <a:gd name="connsiteY57" fmla="*/ 951708 h 1396449"/>
                  <a:gd name="connsiteX58" fmla="*/ 534810 w 1396464"/>
                  <a:gd name="connsiteY58" fmla="*/ 683380 h 1396449"/>
                  <a:gd name="connsiteX59" fmla="*/ 504860 w 1396464"/>
                  <a:gd name="connsiteY59" fmla="*/ 686084 h 1396449"/>
                  <a:gd name="connsiteX60" fmla="*/ 513774 w 1396464"/>
                  <a:gd name="connsiteY60" fmla="*/ 693571 h 1396449"/>
                  <a:gd name="connsiteX61" fmla="*/ 543753 w 1396464"/>
                  <a:gd name="connsiteY61" fmla="*/ 771594 h 1396449"/>
                  <a:gd name="connsiteX62" fmla="*/ 579348 w 1396464"/>
                  <a:gd name="connsiteY62" fmla="*/ 727948 h 1396449"/>
                  <a:gd name="connsiteX63" fmla="*/ 534810 w 1396464"/>
                  <a:gd name="connsiteY63" fmla="*/ 683380 h 1396449"/>
                  <a:gd name="connsiteX64" fmla="*/ 592748 w 1396464"/>
                  <a:gd name="connsiteY64" fmla="*/ 932365 h 1396449"/>
                  <a:gd name="connsiteX65" fmla="*/ 597858 w 1396464"/>
                  <a:gd name="connsiteY65" fmla="*/ 987689 h 1396449"/>
                  <a:gd name="connsiteX66" fmla="*/ 660877 w 1396464"/>
                  <a:gd name="connsiteY66" fmla="*/ 987689 h 1396449"/>
                  <a:gd name="connsiteX67" fmla="*/ 680190 w 1396464"/>
                  <a:gd name="connsiteY67" fmla="*/ 964603 h 1396449"/>
                  <a:gd name="connsiteX68" fmla="*/ 668513 w 1396464"/>
                  <a:gd name="connsiteY68" fmla="*/ 965643 h 1396449"/>
                  <a:gd name="connsiteX69" fmla="*/ 592748 w 1396464"/>
                  <a:gd name="connsiteY69" fmla="*/ 932365 h 1396449"/>
                  <a:gd name="connsiteX70" fmla="*/ 564522 w 1396464"/>
                  <a:gd name="connsiteY70" fmla="*/ 861651 h 1396449"/>
                  <a:gd name="connsiteX71" fmla="*/ 534810 w 1396464"/>
                  <a:gd name="connsiteY71" fmla="*/ 831939 h 1396449"/>
                  <a:gd name="connsiteX72" fmla="*/ 505098 w 1396464"/>
                  <a:gd name="connsiteY72" fmla="*/ 861651 h 1396449"/>
                  <a:gd name="connsiteX73" fmla="*/ 534810 w 1396464"/>
                  <a:gd name="connsiteY73" fmla="*/ 891363 h 1396449"/>
                  <a:gd name="connsiteX74" fmla="*/ 564522 w 1396464"/>
                  <a:gd name="connsiteY74" fmla="*/ 861651 h 1396449"/>
                  <a:gd name="connsiteX75" fmla="*/ 564759 w 1396464"/>
                  <a:gd name="connsiteY75" fmla="*/ 343982 h 1396449"/>
                  <a:gd name="connsiteX76" fmla="*/ 433106 w 1396464"/>
                  <a:gd name="connsiteY76" fmla="*/ 475635 h 1396449"/>
                  <a:gd name="connsiteX77" fmla="*/ 564759 w 1396464"/>
                  <a:gd name="connsiteY77" fmla="*/ 475635 h 1396449"/>
                  <a:gd name="connsiteX78" fmla="*/ 564759 w 1396464"/>
                  <a:gd name="connsiteY78" fmla="*/ 343982 h 1396449"/>
                  <a:gd name="connsiteX79" fmla="*/ 408772 w 1396464"/>
                  <a:gd name="connsiteY79" fmla="*/ 924670 h 1396449"/>
                  <a:gd name="connsiteX80" fmla="*/ 408772 w 1396464"/>
                  <a:gd name="connsiteY80" fmla="*/ 987689 h 1396449"/>
                  <a:gd name="connsiteX81" fmla="*/ 431858 w 1396464"/>
                  <a:gd name="connsiteY81" fmla="*/ 1007001 h 1396449"/>
                  <a:gd name="connsiteX82" fmla="*/ 430818 w 1396464"/>
                  <a:gd name="connsiteY82" fmla="*/ 995354 h 1396449"/>
                  <a:gd name="connsiteX83" fmla="*/ 464066 w 1396464"/>
                  <a:gd name="connsiteY83" fmla="*/ 919589 h 1396449"/>
                  <a:gd name="connsiteX84" fmla="*/ 408772 w 1396464"/>
                  <a:gd name="connsiteY84" fmla="*/ 924670 h 1396449"/>
                  <a:gd name="connsiteX85" fmla="*/ 921064 w 1396464"/>
                  <a:gd name="connsiteY85" fmla="*/ 831939 h 1396449"/>
                  <a:gd name="connsiteX86" fmla="*/ 921064 w 1396464"/>
                  <a:gd name="connsiteY86" fmla="*/ 963087 h 1396449"/>
                  <a:gd name="connsiteX87" fmla="*/ 1052212 w 1396464"/>
                  <a:gd name="connsiteY87" fmla="*/ 831939 h 1396449"/>
                  <a:gd name="connsiteX88" fmla="*/ 921064 w 1396464"/>
                  <a:gd name="connsiteY88" fmla="*/ 831939 h 1396449"/>
                  <a:gd name="connsiteX89" fmla="*/ 401106 w 1396464"/>
                  <a:gd name="connsiteY89" fmla="*/ 817083 h 1396449"/>
                  <a:gd name="connsiteX90" fmla="*/ 356539 w 1396464"/>
                  <a:gd name="connsiteY90" fmla="*/ 861651 h 1396449"/>
                  <a:gd name="connsiteX91" fmla="*/ 359242 w 1396464"/>
                  <a:gd name="connsiteY91" fmla="*/ 891601 h 1396449"/>
                  <a:gd name="connsiteX92" fmla="*/ 366730 w 1396464"/>
                  <a:gd name="connsiteY92" fmla="*/ 882687 h 1396449"/>
                  <a:gd name="connsiteX93" fmla="*/ 444753 w 1396464"/>
                  <a:gd name="connsiteY93" fmla="*/ 852708 h 1396449"/>
                  <a:gd name="connsiteX94" fmla="*/ 401106 w 1396464"/>
                  <a:gd name="connsiteY94" fmla="*/ 817083 h 1396449"/>
                  <a:gd name="connsiteX95" fmla="*/ 660877 w 1396464"/>
                  <a:gd name="connsiteY95" fmla="*/ 798632 h 1396449"/>
                  <a:gd name="connsiteX96" fmla="*/ 660877 w 1396464"/>
                  <a:gd name="connsiteY96" fmla="*/ 735613 h 1396449"/>
                  <a:gd name="connsiteX97" fmla="*/ 660877 w 1396464"/>
                  <a:gd name="connsiteY97" fmla="*/ 735613 h 1396449"/>
                  <a:gd name="connsiteX98" fmla="*/ 637791 w 1396464"/>
                  <a:gd name="connsiteY98" fmla="*/ 716330 h 1396449"/>
                  <a:gd name="connsiteX99" fmla="*/ 638801 w 1396464"/>
                  <a:gd name="connsiteY99" fmla="*/ 727977 h 1396449"/>
                  <a:gd name="connsiteX100" fmla="*/ 605554 w 1396464"/>
                  <a:gd name="connsiteY100" fmla="*/ 803743 h 1396449"/>
                  <a:gd name="connsiteX101" fmla="*/ 660877 w 1396464"/>
                  <a:gd name="connsiteY101" fmla="*/ 798632 h 1396449"/>
                  <a:gd name="connsiteX102" fmla="*/ 1387748 w 1396464"/>
                  <a:gd name="connsiteY102" fmla="*/ 496403 h 1396449"/>
                  <a:gd name="connsiteX103" fmla="*/ 1111636 w 1396464"/>
                  <a:gd name="connsiteY103" fmla="*/ 772516 h 1396449"/>
                  <a:gd name="connsiteX104" fmla="*/ 891352 w 1396464"/>
                  <a:gd name="connsiteY104" fmla="*/ 772516 h 1396449"/>
                  <a:gd name="connsiteX105" fmla="*/ 861640 w 1396464"/>
                  <a:gd name="connsiteY105" fmla="*/ 802227 h 1396449"/>
                  <a:gd name="connsiteX106" fmla="*/ 861640 w 1396464"/>
                  <a:gd name="connsiteY106" fmla="*/ 1022511 h 1396449"/>
                  <a:gd name="connsiteX107" fmla="*/ 606534 w 1396464"/>
                  <a:gd name="connsiteY107" fmla="*/ 1277617 h 1396449"/>
                  <a:gd name="connsiteX108" fmla="*/ 674663 w 1396464"/>
                  <a:gd name="connsiteY108" fmla="*/ 1345746 h 1396449"/>
                  <a:gd name="connsiteX109" fmla="*/ 674663 w 1396464"/>
                  <a:gd name="connsiteY109" fmla="*/ 1387759 h 1396449"/>
                  <a:gd name="connsiteX110" fmla="*/ 632651 w 1396464"/>
                  <a:gd name="connsiteY110" fmla="*/ 1387759 h 1396449"/>
                  <a:gd name="connsiteX111" fmla="*/ 148556 w 1396464"/>
                  <a:gd name="connsiteY111" fmla="*/ 903664 h 1396449"/>
                  <a:gd name="connsiteX112" fmla="*/ 50714 w 1396464"/>
                  <a:gd name="connsiteY112" fmla="*/ 1001505 h 1396449"/>
                  <a:gd name="connsiteX113" fmla="*/ 8702 w 1396464"/>
                  <a:gd name="connsiteY113" fmla="*/ 1001505 h 1396449"/>
                  <a:gd name="connsiteX114" fmla="*/ 8702 w 1396464"/>
                  <a:gd name="connsiteY114" fmla="*/ 959492 h 1396449"/>
                  <a:gd name="connsiteX115" fmla="*/ 106543 w 1396464"/>
                  <a:gd name="connsiteY115" fmla="*/ 861651 h 1396449"/>
                  <a:gd name="connsiteX116" fmla="*/ 97837 w 1396464"/>
                  <a:gd name="connsiteY116" fmla="*/ 852946 h 1396449"/>
                  <a:gd name="connsiteX117" fmla="*/ 97837 w 1396464"/>
                  <a:gd name="connsiteY117" fmla="*/ 810933 h 1396449"/>
                  <a:gd name="connsiteX118" fmla="*/ 373712 w 1396464"/>
                  <a:gd name="connsiteY118" fmla="*/ 535058 h 1396449"/>
                  <a:gd name="connsiteX119" fmla="*/ 594501 w 1396464"/>
                  <a:gd name="connsiteY119" fmla="*/ 535058 h 1396449"/>
                  <a:gd name="connsiteX120" fmla="*/ 624213 w 1396464"/>
                  <a:gd name="connsiteY120" fmla="*/ 505347 h 1396449"/>
                  <a:gd name="connsiteX121" fmla="*/ 624213 w 1396464"/>
                  <a:gd name="connsiteY121" fmla="*/ 284588 h 1396449"/>
                  <a:gd name="connsiteX122" fmla="*/ 900087 w 1396464"/>
                  <a:gd name="connsiteY122" fmla="*/ 8713 h 1396449"/>
                  <a:gd name="connsiteX123" fmla="*/ 942100 w 1396464"/>
                  <a:gd name="connsiteY123" fmla="*/ 8713 h 1396449"/>
                  <a:gd name="connsiteX124" fmla="*/ 1387778 w 1396464"/>
                  <a:gd name="connsiteY124" fmla="*/ 454391 h 1396449"/>
                  <a:gd name="connsiteX125" fmla="*/ 1387748 w 1396464"/>
                  <a:gd name="connsiteY125" fmla="*/ 496403 h 1396449"/>
                  <a:gd name="connsiteX126" fmla="*/ 772505 w 1396464"/>
                  <a:gd name="connsiteY126" fmla="*/ 861651 h 1396449"/>
                  <a:gd name="connsiteX127" fmla="*/ 534810 w 1396464"/>
                  <a:gd name="connsiteY127" fmla="*/ 623956 h 1396449"/>
                  <a:gd name="connsiteX128" fmla="*/ 297115 w 1396464"/>
                  <a:gd name="connsiteY128" fmla="*/ 861651 h 1396449"/>
                  <a:gd name="connsiteX129" fmla="*/ 534810 w 1396464"/>
                  <a:gd name="connsiteY129" fmla="*/ 1099346 h 1396449"/>
                  <a:gd name="connsiteX130" fmla="*/ 772505 w 1396464"/>
                  <a:gd name="connsiteY130" fmla="*/ 861651 h 1396449"/>
                  <a:gd name="connsiteX131" fmla="*/ 1188471 w 1396464"/>
                  <a:gd name="connsiteY131" fmla="*/ 445685 h 1396449"/>
                  <a:gd name="connsiteX132" fmla="*/ 950776 w 1396464"/>
                  <a:gd name="connsiteY132" fmla="*/ 207990 h 1396449"/>
                  <a:gd name="connsiteX133" fmla="*/ 713081 w 1396464"/>
                  <a:gd name="connsiteY133" fmla="*/ 445685 h 1396449"/>
                  <a:gd name="connsiteX134" fmla="*/ 950776 w 1396464"/>
                  <a:gd name="connsiteY134" fmla="*/ 683380 h 1396449"/>
                  <a:gd name="connsiteX135" fmla="*/ 1188471 w 1396464"/>
                  <a:gd name="connsiteY135" fmla="*/ 445685 h 1396449"/>
                  <a:gd name="connsiteX136" fmla="*/ 950776 w 1396464"/>
                  <a:gd name="connsiteY136" fmla="*/ 267414 h 1396449"/>
                  <a:gd name="connsiteX137" fmla="*/ 920826 w 1396464"/>
                  <a:gd name="connsiteY137" fmla="*/ 270118 h 1396449"/>
                  <a:gd name="connsiteX138" fmla="*/ 929740 w 1396464"/>
                  <a:gd name="connsiteY138" fmla="*/ 277605 h 1396449"/>
                  <a:gd name="connsiteX139" fmla="*/ 959719 w 1396464"/>
                  <a:gd name="connsiteY139" fmla="*/ 355629 h 1396449"/>
                  <a:gd name="connsiteX140" fmla="*/ 995314 w 1396464"/>
                  <a:gd name="connsiteY140" fmla="*/ 311982 h 1396449"/>
                  <a:gd name="connsiteX141" fmla="*/ 950776 w 1396464"/>
                  <a:gd name="connsiteY141" fmla="*/ 267414 h 1396449"/>
                  <a:gd name="connsiteX142" fmla="*/ 941832 w 1396464"/>
                  <a:gd name="connsiteY142" fmla="*/ 535742 h 1396449"/>
                  <a:gd name="connsiteX143" fmla="*/ 906238 w 1396464"/>
                  <a:gd name="connsiteY143" fmla="*/ 579389 h 1396449"/>
                  <a:gd name="connsiteX144" fmla="*/ 950805 w 1396464"/>
                  <a:gd name="connsiteY144" fmla="*/ 623956 h 1396449"/>
                  <a:gd name="connsiteX145" fmla="*/ 980755 w 1396464"/>
                  <a:gd name="connsiteY145" fmla="*/ 621253 h 1396449"/>
                  <a:gd name="connsiteX146" fmla="*/ 971841 w 1396464"/>
                  <a:gd name="connsiteY146" fmla="*/ 613765 h 1396449"/>
                  <a:gd name="connsiteX147" fmla="*/ 941832 w 1396464"/>
                  <a:gd name="connsiteY147" fmla="*/ 535742 h 1396449"/>
                  <a:gd name="connsiteX148" fmla="*/ 980488 w 1396464"/>
                  <a:gd name="connsiteY148" fmla="*/ 445685 h 1396449"/>
                  <a:gd name="connsiteX149" fmla="*/ 950776 w 1396464"/>
                  <a:gd name="connsiteY149" fmla="*/ 415973 h 1396449"/>
                  <a:gd name="connsiteX150" fmla="*/ 921064 w 1396464"/>
                  <a:gd name="connsiteY150" fmla="*/ 445685 h 1396449"/>
                  <a:gd name="connsiteX151" fmla="*/ 950776 w 1396464"/>
                  <a:gd name="connsiteY151" fmla="*/ 475397 h 1396449"/>
                  <a:gd name="connsiteX152" fmla="*/ 980488 w 1396464"/>
                  <a:gd name="connsiteY152" fmla="*/ 445685 h 1396449"/>
                  <a:gd name="connsiteX153" fmla="*/ 1008714 w 1396464"/>
                  <a:gd name="connsiteY153" fmla="*/ 516399 h 1396449"/>
                  <a:gd name="connsiteX154" fmla="*/ 1013824 w 1396464"/>
                  <a:gd name="connsiteY154" fmla="*/ 571723 h 1396449"/>
                  <a:gd name="connsiteX155" fmla="*/ 1076843 w 1396464"/>
                  <a:gd name="connsiteY155" fmla="*/ 571723 h 1396449"/>
                  <a:gd name="connsiteX156" fmla="*/ 1096156 w 1396464"/>
                  <a:gd name="connsiteY156" fmla="*/ 548637 h 1396449"/>
                  <a:gd name="connsiteX157" fmla="*/ 1084479 w 1396464"/>
                  <a:gd name="connsiteY157" fmla="*/ 549677 h 1396449"/>
                  <a:gd name="connsiteX158" fmla="*/ 1008714 w 1396464"/>
                  <a:gd name="connsiteY158" fmla="*/ 516399 h 1396449"/>
                  <a:gd name="connsiteX159" fmla="*/ 1040832 w 1396464"/>
                  <a:gd name="connsiteY159" fmla="*/ 454658 h 1396449"/>
                  <a:gd name="connsiteX160" fmla="*/ 1084479 w 1396464"/>
                  <a:gd name="connsiteY160" fmla="*/ 490253 h 1396449"/>
                  <a:gd name="connsiteX161" fmla="*/ 1129047 w 1396464"/>
                  <a:gd name="connsiteY161" fmla="*/ 445685 h 1396449"/>
                  <a:gd name="connsiteX162" fmla="*/ 1126343 w 1396464"/>
                  <a:gd name="connsiteY162" fmla="*/ 415736 h 1396449"/>
                  <a:gd name="connsiteX163" fmla="*/ 1118856 w 1396464"/>
                  <a:gd name="connsiteY163" fmla="*/ 424649 h 1396449"/>
                  <a:gd name="connsiteX164" fmla="*/ 1040832 w 1396464"/>
                  <a:gd name="connsiteY164" fmla="*/ 454658 h 1396449"/>
                  <a:gd name="connsiteX165" fmla="*/ 824738 w 1396464"/>
                  <a:gd name="connsiteY165" fmla="*/ 508734 h 1396449"/>
                  <a:gd name="connsiteX166" fmla="*/ 824738 w 1396464"/>
                  <a:gd name="connsiteY166" fmla="*/ 571753 h 1396449"/>
                  <a:gd name="connsiteX167" fmla="*/ 847824 w 1396464"/>
                  <a:gd name="connsiteY167" fmla="*/ 591065 h 1396449"/>
                  <a:gd name="connsiteX168" fmla="*/ 846814 w 1396464"/>
                  <a:gd name="connsiteY168" fmla="*/ 579418 h 1396449"/>
                  <a:gd name="connsiteX169" fmla="*/ 880061 w 1396464"/>
                  <a:gd name="connsiteY169" fmla="*/ 503653 h 1396449"/>
                  <a:gd name="connsiteX170" fmla="*/ 824738 w 1396464"/>
                  <a:gd name="connsiteY170" fmla="*/ 508734 h 1396449"/>
                  <a:gd name="connsiteX171" fmla="*/ 817072 w 1396464"/>
                  <a:gd name="connsiteY171" fmla="*/ 401117 h 1396449"/>
                  <a:gd name="connsiteX172" fmla="*/ 772505 w 1396464"/>
                  <a:gd name="connsiteY172" fmla="*/ 445685 h 1396449"/>
                  <a:gd name="connsiteX173" fmla="*/ 775208 w 1396464"/>
                  <a:gd name="connsiteY173" fmla="*/ 475635 h 1396449"/>
                  <a:gd name="connsiteX174" fmla="*/ 782696 w 1396464"/>
                  <a:gd name="connsiteY174" fmla="*/ 466721 h 1396449"/>
                  <a:gd name="connsiteX175" fmla="*/ 860719 w 1396464"/>
                  <a:gd name="connsiteY175" fmla="*/ 436742 h 1396449"/>
                  <a:gd name="connsiteX176" fmla="*/ 817072 w 1396464"/>
                  <a:gd name="connsiteY176" fmla="*/ 401117 h 1396449"/>
                  <a:gd name="connsiteX177" fmla="*/ 1076843 w 1396464"/>
                  <a:gd name="connsiteY177" fmla="*/ 382666 h 1396449"/>
                  <a:gd name="connsiteX178" fmla="*/ 1076843 w 1396464"/>
                  <a:gd name="connsiteY178" fmla="*/ 319648 h 1396449"/>
                  <a:gd name="connsiteX179" fmla="*/ 1076843 w 1396464"/>
                  <a:gd name="connsiteY179" fmla="*/ 319648 h 1396449"/>
                  <a:gd name="connsiteX180" fmla="*/ 1053757 w 1396464"/>
                  <a:gd name="connsiteY180" fmla="*/ 300365 h 1396449"/>
                  <a:gd name="connsiteX181" fmla="*/ 1054767 w 1396464"/>
                  <a:gd name="connsiteY181" fmla="*/ 312012 h 1396449"/>
                  <a:gd name="connsiteX182" fmla="*/ 1021520 w 1396464"/>
                  <a:gd name="connsiteY182" fmla="*/ 387777 h 1396449"/>
                  <a:gd name="connsiteX183" fmla="*/ 1076843 w 1396464"/>
                  <a:gd name="connsiteY183" fmla="*/ 382666 h 1396449"/>
                  <a:gd name="connsiteX184" fmla="*/ 824738 w 1396464"/>
                  <a:gd name="connsiteY184" fmla="*/ 319648 h 1396449"/>
                  <a:gd name="connsiteX185" fmla="*/ 805425 w 1396464"/>
                  <a:gd name="connsiteY185" fmla="*/ 342734 h 1396449"/>
                  <a:gd name="connsiteX186" fmla="*/ 817072 w 1396464"/>
                  <a:gd name="connsiteY186" fmla="*/ 341723 h 1396449"/>
                  <a:gd name="connsiteX187" fmla="*/ 892838 w 1396464"/>
                  <a:gd name="connsiteY187" fmla="*/ 374971 h 1396449"/>
                  <a:gd name="connsiteX188" fmla="*/ 887727 w 1396464"/>
                  <a:gd name="connsiteY188" fmla="*/ 319648 h 1396449"/>
                  <a:gd name="connsiteX189" fmla="*/ 824738 w 1396464"/>
                  <a:gd name="connsiteY189" fmla="*/ 319648 h 1396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1396464" h="1396449">
                    <a:moveTo>
                      <a:pt x="450785" y="1289918"/>
                    </a:moveTo>
                    <a:lnTo>
                      <a:pt x="492797" y="1331930"/>
                    </a:lnTo>
                    <a:lnTo>
                      <a:pt x="481536" y="1343191"/>
                    </a:lnTo>
                    <a:cubicBezTo>
                      <a:pt x="469949" y="1354808"/>
                      <a:pt x="451111" y="1354808"/>
                      <a:pt x="439524" y="1343191"/>
                    </a:cubicBezTo>
                    <a:cubicBezTo>
                      <a:pt x="427936" y="1331574"/>
                      <a:pt x="427906" y="1312766"/>
                      <a:pt x="439524" y="1301179"/>
                    </a:cubicBezTo>
                    <a:lnTo>
                      <a:pt x="450785" y="1289918"/>
                    </a:lnTo>
                    <a:close/>
                    <a:moveTo>
                      <a:pt x="1109080" y="859096"/>
                    </a:moveTo>
                    <a:lnTo>
                      <a:pt x="829373" y="1138803"/>
                    </a:lnTo>
                    <a:lnTo>
                      <a:pt x="855490" y="1164920"/>
                    </a:lnTo>
                    <a:cubicBezTo>
                      <a:pt x="867107" y="1176537"/>
                      <a:pt x="885915" y="1176537"/>
                      <a:pt x="897502" y="1164920"/>
                    </a:cubicBezTo>
                    <a:lnTo>
                      <a:pt x="1135197" y="927225"/>
                    </a:lnTo>
                    <a:cubicBezTo>
                      <a:pt x="1146814" y="915638"/>
                      <a:pt x="1146814" y="896800"/>
                      <a:pt x="1135197" y="885213"/>
                    </a:cubicBezTo>
                    <a:lnTo>
                      <a:pt x="1109080" y="859096"/>
                    </a:lnTo>
                    <a:close/>
                    <a:moveTo>
                      <a:pt x="782250" y="1185926"/>
                    </a:moveTo>
                    <a:lnTo>
                      <a:pt x="725382" y="1242795"/>
                    </a:lnTo>
                    <a:lnTo>
                      <a:pt x="751498" y="1268911"/>
                    </a:lnTo>
                    <a:cubicBezTo>
                      <a:pt x="763086" y="1280529"/>
                      <a:pt x="781923" y="1280529"/>
                      <a:pt x="793511" y="1268911"/>
                    </a:cubicBezTo>
                    <a:lnTo>
                      <a:pt x="808367" y="1254056"/>
                    </a:lnTo>
                    <a:cubicBezTo>
                      <a:pt x="819984" y="1242438"/>
                      <a:pt x="819984" y="1223631"/>
                      <a:pt x="808367" y="1212043"/>
                    </a:cubicBezTo>
                    <a:lnTo>
                      <a:pt x="782250" y="1185926"/>
                    </a:lnTo>
                    <a:close/>
                    <a:moveTo>
                      <a:pt x="1213072" y="755104"/>
                    </a:moveTo>
                    <a:lnTo>
                      <a:pt x="1156203" y="811973"/>
                    </a:lnTo>
                    <a:lnTo>
                      <a:pt x="1182320" y="838090"/>
                    </a:lnTo>
                    <a:cubicBezTo>
                      <a:pt x="1193937" y="849707"/>
                      <a:pt x="1212745" y="849707"/>
                      <a:pt x="1224333" y="838090"/>
                    </a:cubicBezTo>
                    <a:lnTo>
                      <a:pt x="1239189" y="823234"/>
                    </a:lnTo>
                    <a:cubicBezTo>
                      <a:pt x="1250806" y="811616"/>
                      <a:pt x="1250806" y="792809"/>
                      <a:pt x="1239189" y="781221"/>
                    </a:cubicBezTo>
                    <a:lnTo>
                      <a:pt x="1213072" y="755104"/>
                    </a:lnTo>
                    <a:close/>
                    <a:moveTo>
                      <a:pt x="225390" y="1064524"/>
                    </a:moveTo>
                    <a:lnTo>
                      <a:pt x="183378" y="1022511"/>
                    </a:lnTo>
                    <a:lnTo>
                      <a:pt x="172117" y="1033772"/>
                    </a:lnTo>
                    <a:cubicBezTo>
                      <a:pt x="160500" y="1045359"/>
                      <a:pt x="160500" y="1064197"/>
                      <a:pt x="172117" y="1075784"/>
                    </a:cubicBezTo>
                    <a:cubicBezTo>
                      <a:pt x="183734" y="1087372"/>
                      <a:pt x="202542" y="1087402"/>
                      <a:pt x="214130" y="1075784"/>
                    </a:cubicBezTo>
                    <a:lnTo>
                      <a:pt x="225390" y="1064524"/>
                    </a:lnTo>
                    <a:close/>
                    <a:moveTo>
                      <a:pt x="242802" y="1081935"/>
                    </a:moveTo>
                    <a:lnTo>
                      <a:pt x="216685" y="1108051"/>
                    </a:lnTo>
                    <a:cubicBezTo>
                      <a:pt x="205068" y="1119669"/>
                      <a:pt x="205068" y="1138476"/>
                      <a:pt x="216685" y="1150064"/>
                    </a:cubicBezTo>
                    <a:lnTo>
                      <a:pt x="365244" y="1298623"/>
                    </a:lnTo>
                    <a:cubicBezTo>
                      <a:pt x="376861" y="1310241"/>
                      <a:pt x="395669" y="1310241"/>
                      <a:pt x="407257" y="1298623"/>
                    </a:cubicBezTo>
                    <a:lnTo>
                      <a:pt x="433373" y="1272507"/>
                    </a:lnTo>
                    <a:lnTo>
                      <a:pt x="242802" y="1081935"/>
                    </a:lnTo>
                    <a:close/>
                    <a:moveTo>
                      <a:pt x="408742" y="735584"/>
                    </a:moveTo>
                    <a:cubicBezTo>
                      <a:pt x="401641" y="742685"/>
                      <a:pt x="395253" y="750469"/>
                      <a:pt x="389430" y="758670"/>
                    </a:cubicBezTo>
                    <a:cubicBezTo>
                      <a:pt x="393292" y="758224"/>
                      <a:pt x="397125" y="757660"/>
                      <a:pt x="401077" y="757660"/>
                    </a:cubicBezTo>
                    <a:cubicBezTo>
                      <a:pt x="431026" y="757660"/>
                      <a:pt x="457856" y="770584"/>
                      <a:pt x="476842" y="790907"/>
                    </a:cubicBezTo>
                    <a:cubicBezTo>
                      <a:pt x="488013" y="773645"/>
                      <a:pt x="486855" y="750677"/>
                      <a:pt x="471731" y="735584"/>
                    </a:cubicBezTo>
                    <a:cubicBezTo>
                      <a:pt x="454409" y="718232"/>
                      <a:pt x="426124" y="718232"/>
                      <a:pt x="408742" y="735584"/>
                    </a:cubicBezTo>
                    <a:close/>
                    <a:moveTo>
                      <a:pt x="624866" y="870624"/>
                    </a:moveTo>
                    <a:cubicBezTo>
                      <a:pt x="629026" y="890917"/>
                      <a:pt x="647031" y="906219"/>
                      <a:pt x="668513" y="906219"/>
                    </a:cubicBezTo>
                    <a:cubicBezTo>
                      <a:pt x="693085" y="906219"/>
                      <a:pt x="713081" y="886223"/>
                      <a:pt x="713081" y="861651"/>
                    </a:cubicBezTo>
                    <a:cubicBezTo>
                      <a:pt x="713081" y="851430"/>
                      <a:pt x="712011" y="841477"/>
                      <a:pt x="710377" y="831702"/>
                    </a:cubicBezTo>
                    <a:cubicBezTo>
                      <a:pt x="707970" y="834732"/>
                      <a:pt x="705683" y="837822"/>
                      <a:pt x="702890" y="840615"/>
                    </a:cubicBezTo>
                    <a:cubicBezTo>
                      <a:pt x="681467" y="862067"/>
                      <a:pt x="652974" y="871813"/>
                      <a:pt x="624866" y="870624"/>
                    </a:cubicBezTo>
                    <a:close/>
                    <a:moveTo>
                      <a:pt x="525837" y="951708"/>
                    </a:moveTo>
                    <a:cubicBezTo>
                      <a:pt x="505543" y="955867"/>
                      <a:pt x="490242" y="973873"/>
                      <a:pt x="490242" y="995354"/>
                    </a:cubicBezTo>
                    <a:cubicBezTo>
                      <a:pt x="490242" y="1019926"/>
                      <a:pt x="510238" y="1039922"/>
                      <a:pt x="534810" y="1039922"/>
                    </a:cubicBezTo>
                    <a:cubicBezTo>
                      <a:pt x="545031" y="1039922"/>
                      <a:pt x="554984" y="1038853"/>
                      <a:pt x="564759" y="1037218"/>
                    </a:cubicBezTo>
                    <a:cubicBezTo>
                      <a:pt x="561729" y="1034812"/>
                      <a:pt x="558639" y="1032524"/>
                      <a:pt x="555846" y="1029731"/>
                    </a:cubicBezTo>
                    <a:cubicBezTo>
                      <a:pt x="534394" y="1008309"/>
                      <a:pt x="524648" y="979815"/>
                      <a:pt x="525837" y="951708"/>
                    </a:cubicBezTo>
                    <a:close/>
                    <a:moveTo>
                      <a:pt x="534810" y="683380"/>
                    </a:moveTo>
                    <a:cubicBezTo>
                      <a:pt x="524589" y="683380"/>
                      <a:pt x="514635" y="684450"/>
                      <a:pt x="504860" y="686084"/>
                    </a:cubicBezTo>
                    <a:cubicBezTo>
                      <a:pt x="507891" y="688490"/>
                      <a:pt x="510981" y="690778"/>
                      <a:pt x="513774" y="693571"/>
                    </a:cubicBezTo>
                    <a:cubicBezTo>
                      <a:pt x="535196" y="714993"/>
                      <a:pt x="544971" y="743487"/>
                      <a:pt x="543753" y="771594"/>
                    </a:cubicBezTo>
                    <a:cubicBezTo>
                      <a:pt x="564046" y="767435"/>
                      <a:pt x="579348" y="749429"/>
                      <a:pt x="579348" y="727948"/>
                    </a:cubicBezTo>
                    <a:cubicBezTo>
                      <a:pt x="579377" y="703376"/>
                      <a:pt x="559381" y="683380"/>
                      <a:pt x="534810" y="683380"/>
                    </a:cubicBezTo>
                    <a:close/>
                    <a:moveTo>
                      <a:pt x="592748" y="932365"/>
                    </a:moveTo>
                    <a:cubicBezTo>
                      <a:pt x="581576" y="949628"/>
                      <a:pt x="582735" y="972595"/>
                      <a:pt x="597858" y="987689"/>
                    </a:cubicBezTo>
                    <a:cubicBezTo>
                      <a:pt x="615240" y="1005070"/>
                      <a:pt x="643496" y="1005070"/>
                      <a:pt x="660877" y="987689"/>
                    </a:cubicBezTo>
                    <a:cubicBezTo>
                      <a:pt x="667978" y="980588"/>
                      <a:pt x="674366" y="972803"/>
                      <a:pt x="680190" y="964603"/>
                    </a:cubicBezTo>
                    <a:cubicBezTo>
                      <a:pt x="676327" y="965048"/>
                      <a:pt x="672494" y="965643"/>
                      <a:pt x="668513" y="965643"/>
                    </a:cubicBezTo>
                    <a:cubicBezTo>
                      <a:pt x="638564" y="965643"/>
                      <a:pt x="611734" y="952718"/>
                      <a:pt x="592748" y="932365"/>
                    </a:cubicBezTo>
                    <a:close/>
                    <a:moveTo>
                      <a:pt x="564522" y="861651"/>
                    </a:moveTo>
                    <a:cubicBezTo>
                      <a:pt x="564522" y="845250"/>
                      <a:pt x="551211" y="831939"/>
                      <a:pt x="534810" y="831939"/>
                    </a:cubicBezTo>
                    <a:cubicBezTo>
                      <a:pt x="518409" y="831939"/>
                      <a:pt x="505098" y="845250"/>
                      <a:pt x="505098" y="861651"/>
                    </a:cubicBezTo>
                    <a:cubicBezTo>
                      <a:pt x="505098" y="878052"/>
                      <a:pt x="518409" y="891363"/>
                      <a:pt x="534810" y="891363"/>
                    </a:cubicBezTo>
                    <a:cubicBezTo>
                      <a:pt x="551211" y="891363"/>
                      <a:pt x="564522" y="878052"/>
                      <a:pt x="564522" y="861651"/>
                    </a:cubicBezTo>
                    <a:close/>
                    <a:moveTo>
                      <a:pt x="564759" y="343982"/>
                    </a:moveTo>
                    <a:lnTo>
                      <a:pt x="433106" y="475635"/>
                    </a:lnTo>
                    <a:lnTo>
                      <a:pt x="564759" y="475635"/>
                    </a:lnTo>
                    <a:lnTo>
                      <a:pt x="564759" y="343982"/>
                    </a:lnTo>
                    <a:close/>
                    <a:moveTo>
                      <a:pt x="408772" y="924670"/>
                    </a:moveTo>
                    <a:cubicBezTo>
                      <a:pt x="391391" y="942051"/>
                      <a:pt x="391391" y="970307"/>
                      <a:pt x="408772" y="987689"/>
                    </a:cubicBezTo>
                    <a:cubicBezTo>
                      <a:pt x="415873" y="994790"/>
                      <a:pt x="423658" y="1001178"/>
                      <a:pt x="431858" y="1007001"/>
                    </a:cubicBezTo>
                    <a:cubicBezTo>
                      <a:pt x="431412" y="1003139"/>
                      <a:pt x="430818" y="999336"/>
                      <a:pt x="430818" y="995354"/>
                    </a:cubicBezTo>
                    <a:cubicBezTo>
                      <a:pt x="430818" y="965405"/>
                      <a:pt x="443743" y="938575"/>
                      <a:pt x="464066" y="919589"/>
                    </a:cubicBezTo>
                    <a:cubicBezTo>
                      <a:pt x="446833" y="908418"/>
                      <a:pt x="423866" y="909576"/>
                      <a:pt x="408772" y="924670"/>
                    </a:cubicBezTo>
                    <a:close/>
                    <a:moveTo>
                      <a:pt x="921064" y="831939"/>
                    </a:moveTo>
                    <a:lnTo>
                      <a:pt x="921064" y="963087"/>
                    </a:lnTo>
                    <a:lnTo>
                      <a:pt x="1052212" y="831939"/>
                    </a:lnTo>
                    <a:lnTo>
                      <a:pt x="921064" y="831939"/>
                    </a:lnTo>
                    <a:close/>
                    <a:moveTo>
                      <a:pt x="401106" y="817083"/>
                    </a:moveTo>
                    <a:cubicBezTo>
                      <a:pt x="376535" y="817083"/>
                      <a:pt x="356539" y="837079"/>
                      <a:pt x="356539" y="861651"/>
                    </a:cubicBezTo>
                    <a:cubicBezTo>
                      <a:pt x="356539" y="871872"/>
                      <a:pt x="357608" y="881825"/>
                      <a:pt x="359242" y="891601"/>
                    </a:cubicBezTo>
                    <a:cubicBezTo>
                      <a:pt x="361649" y="888570"/>
                      <a:pt x="363937" y="885480"/>
                      <a:pt x="366730" y="882687"/>
                    </a:cubicBezTo>
                    <a:cubicBezTo>
                      <a:pt x="388152" y="861265"/>
                      <a:pt x="416646" y="851490"/>
                      <a:pt x="444753" y="852708"/>
                    </a:cubicBezTo>
                    <a:cubicBezTo>
                      <a:pt x="440593" y="832385"/>
                      <a:pt x="422618" y="817083"/>
                      <a:pt x="401106" y="817083"/>
                    </a:cubicBezTo>
                    <a:close/>
                    <a:moveTo>
                      <a:pt x="660877" y="798632"/>
                    </a:moveTo>
                    <a:cubicBezTo>
                      <a:pt x="678259" y="781251"/>
                      <a:pt x="678259" y="752995"/>
                      <a:pt x="660877" y="735613"/>
                    </a:cubicBezTo>
                    <a:cubicBezTo>
                      <a:pt x="660877" y="735613"/>
                      <a:pt x="660877" y="735613"/>
                      <a:pt x="660877" y="735613"/>
                    </a:cubicBezTo>
                    <a:cubicBezTo>
                      <a:pt x="653776" y="728512"/>
                      <a:pt x="645991" y="722154"/>
                      <a:pt x="637791" y="716330"/>
                    </a:cubicBezTo>
                    <a:cubicBezTo>
                      <a:pt x="638237" y="720193"/>
                      <a:pt x="638801" y="724026"/>
                      <a:pt x="638801" y="727977"/>
                    </a:cubicBezTo>
                    <a:cubicBezTo>
                      <a:pt x="638801" y="757927"/>
                      <a:pt x="625877" y="784757"/>
                      <a:pt x="605554" y="803743"/>
                    </a:cubicBezTo>
                    <a:cubicBezTo>
                      <a:pt x="622787" y="814885"/>
                      <a:pt x="645754" y="813726"/>
                      <a:pt x="660877" y="798632"/>
                    </a:cubicBezTo>
                    <a:close/>
                    <a:moveTo>
                      <a:pt x="1387748" y="496403"/>
                    </a:moveTo>
                    <a:lnTo>
                      <a:pt x="1111636" y="772516"/>
                    </a:lnTo>
                    <a:lnTo>
                      <a:pt x="891352" y="772516"/>
                    </a:lnTo>
                    <a:cubicBezTo>
                      <a:pt x="875605" y="772516"/>
                      <a:pt x="861640" y="786480"/>
                      <a:pt x="861640" y="802227"/>
                    </a:cubicBezTo>
                    <a:lnTo>
                      <a:pt x="861640" y="1022511"/>
                    </a:lnTo>
                    <a:lnTo>
                      <a:pt x="606534" y="1277617"/>
                    </a:lnTo>
                    <a:lnTo>
                      <a:pt x="674663" y="1345746"/>
                    </a:lnTo>
                    <a:cubicBezTo>
                      <a:pt x="686281" y="1357364"/>
                      <a:pt x="686281" y="1376171"/>
                      <a:pt x="674663" y="1387759"/>
                    </a:cubicBezTo>
                    <a:cubicBezTo>
                      <a:pt x="663046" y="1399346"/>
                      <a:pt x="644238" y="1399346"/>
                      <a:pt x="632651" y="1387759"/>
                    </a:cubicBezTo>
                    <a:lnTo>
                      <a:pt x="148556" y="903664"/>
                    </a:lnTo>
                    <a:lnTo>
                      <a:pt x="50714" y="1001505"/>
                    </a:lnTo>
                    <a:cubicBezTo>
                      <a:pt x="39097" y="1013122"/>
                      <a:pt x="20289" y="1013122"/>
                      <a:pt x="8702" y="1001505"/>
                    </a:cubicBezTo>
                    <a:cubicBezTo>
                      <a:pt x="-2886" y="989888"/>
                      <a:pt x="-2915" y="971080"/>
                      <a:pt x="8702" y="959492"/>
                    </a:cubicBezTo>
                    <a:lnTo>
                      <a:pt x="106543" y="861651"/>
                    </a:lnTo>
                    <a:lnTo>
                      <a:pt x="97837" y="852946"/>
                    </a:lnTo>
                    <a:cubicBezTo>
                      <a:pt x="86250" y="841328"/>
                      <a:pt x="86250" y="822521"/>
                      <a:pt x="97837" y="810933"/>
                    </a:cubicBezTo>
                    <a:lnTo>
                      <a:pt x="373712" y="535058"/>
                    </a:lnTo>
                    <a:lnTo>
                      <a:pt x="594501" y="535058"/>
                    </a:lnTo>
                    <a:cubicBezTo>
                      <a:pt x="610248" y="535058"/>
                      <a:pt x="624213" y="521094"/>
                      <a:pt x="624213" y="505347"/>
                    </a:cubicBezTo>
                    <a:lnTo>
                      <a:pt x="624213" y="284588"/>
                    </a:lnTo>
                    <a:lnTo>
                      <a:pt x="900087" y="8713"/>
                    </a:lnTo>
                    <a:cubicBezTo>
                      <a:pt x="911705" y="-2904"/>
                      <a:pt x="930512" y="-2904"/>
                      <a:pt x="942100" y="8713"/>
                    </a:cubicBezTo>
                    <a:lnTo>
                      <a:pt x="1387778" y="454391"/>
                    </a:lnTo>
                    <a:cubicBezTo>
                      <a:pt x="1399365" y="465978"/>
                      <a:pt x="1399365" y="484786"/>
                      <a:pt x="1387748" y="496403"/>
                    </a:cubicBezTo>
                    <a:close/>
                    <a:moveTo>
                      <a:pt x="772505" y="861651"/>
                    </a:moveTo>
                    <a:cubicBezTo>
                      <a:pt x="772505" y="730384"/>
                      <a:pt x="666077" y="623956"/>
                      <a:pt x="534810" y="623956"/>
                    </a:cubicBezTo>
                    <a:cubicBezTo>
                      <a:pt x="403543" y="623956"/>
                      <a:pt x="297115" y="730384"/>
                      <a:pt x="297115" y="861651"/>
                    </a:cubicBezTo>
                    <a:cubicBezTo>
                      <a:pt x="297115" y="992918"/>
                      <a:pt x="403543" y="1099346"/>
                      <a:pt x="534810" y="1099346"/>
                    </a:cubicBezTo>
                    <a:cubicBezTo>
                      <a:pt x="666077" y="1099346"/>
                      <a:pt x="772505" y="992918"/>
                      <a:pt x="772505" y="861651"/>
                    </a:cubicBezTo>
                    <a:close/>
                    <a:moveTo>
                      <a:pt x="1188471" y="445685"/>
                    </a:moveTo>
                    <a:cubicBezTo>
                      <a:pt x="1188471" y="314418"/>
                      <a:pt x="1082043" y="207990"/>
                      <a:pt x="950776" y="207990"/>
                    </a:cubicBezTo>
                    <a:cubicBezTo>
                      <a:pt x="819509" y="207990"/>
                      <a:pt x="713081" y="314418"/>
                      <a:pt x="713081" y="445685"/>
                    </a:cubicBezTo>
                    <a:cubicBezTo>
                      <a:pt x="713081" y="576952"/>
                      <a:pt x="819509" y="683380"/>
                      <a:pt x="950776" y="683380"/>
                    </a:cubicBezTo>
                    <a:cubicBezTo>
                      <a:pt x="1082043" y="683380"/>
                      <a:pt x="1188471" y="576952"/>
                      <a:pt x="1188471" y="445685"/>
                    </a:cubicBezTo>
                    <a:close/>
                    <a:moveTo>
                      <a:pt x="950776" y="267414"/>
                    </a:moveTo>
                    <a:cubicBezTo>
                      <a:pt x="940555" y="267414"/>
                      <a:pt x="930601" y="268484"/>
                      <a:pt x="920826" y="270118"/>
                    </a:cubicBezTo>
                    <a:cubicBezTo>
                      <a:pt x="923857" y="272525"/>
                      <a:pt x="926947" y="274812"/>
                      <a:pt x="929740" y="277605"/>
                    </a:cubicBezTo>
                    <a:cubicBezTo>
                      <a:pt x="951162" y="299028"/>
                      <a:pt x="960937" y="327521"/>
                      <a:pt x="959719" y="355629"/>
                    </a:cubicBezTo>
                    <a:cubicBezTo>
                      <a:pt x="980012" y="351469"/>
                      <a:pt x="995314" y="333464"/>
                      <a:pt x="995314" y="311982"/>
                    </a:cubicBezTo>
                    <a:cubicBezTo>
                      <a:pt x="995343" y="287410"/>
                      <a:pt x="975347" y="267414"/>
                      <a:pt x="950776" y="267414"/>
                    </a:cubicBezTo>
                    <a:close/>
                    <a:moveTo>
                      <a:pt x="941832" y="535742"/>
                    </a:moveTo>
                    <a:cubicBezTo>
                      <a:pt x="921539" y="539901"/>
                      <a:pt x="906238" y="557907"/>
                      <a:pt x="906238" y="579389"/>
                    </a:cubicBezTo>
                    <a:cubicBezTo>
                      <a:pt x="906238" y="603960"/>
                      <a:pt x="926234" y="623956"/>
                      <a:pt x="950805" y="623956"/>
                    </a:cubicBezTo>
                    <a:cubicBezTo>
                      <a:pt x="961026" y="623956"/>
                      <a:pt x="970980" y="622887"/>
                      <a:pt x="980755" y="621253"/>
                    </a:cubicBezTo>
                    <a:cubicBezTo>
                      <a:pt x="977724" y="618846"/>
                      <a:pt x="974634" y="616558"/>
                      <a:pt x="971841" y="613765"/>
                    </a:cubicBezTo>
                    <a:cubicBezTo>
                      <a:pt x="950389" y="592343"/>
                      <a:pt x="940614" y="563849"/>
                      <a:pt x="941832" y="535742"/>
                    </a:cubicBezTo>
                    <a:close/>
                    <a:moveTo>
                      <a:pt x="980488" y="445685"/>
                    </a:moveTo>
                    <a:cubicBezTo>
                      <a:pt x="980488" y="429284"/>
                      <a:pt x="967177" y="415973"/>
                      <a:pt x="950776" y="415973"/>
                    </a:cubicBezTo>
                    <a:cubicBezTo>
                      <a:pt x="934375" y="415973"/>
                      <a:pt x="921064" y="429284"/>
                      <a:pt x="921064" y="445685"/>
                    </a:cubicBezTo>
                    <a:cubicBezTo>
                      <a:pt x="921064" y="462086"/>
                      <a:pt x="934375" y="475397"/>
                      <a:pt x="950776" y="475397"/>
                    </a:cubicBezTo>
                    <a:cubicBezTo>
                      <a:pt x="967206" y="475397"/>
                      <a:pt x="980488" y="462086"/>
                      <a:pt x="980488" y="445685"/>
                    </a:cubicBezTo>
                    <a:close/>
                    <a:moveTo>
                      <a:pt x="1008714" y="516399"/>
                    </a:moveTo>
                    <a:cubicBezTo>
                      <a:pt x="997542" y="533662"/>
                      <a:pt x="998701" y="556629"/>
                      <a:pt x="1013824" y="571723"/>
                    </a:cubicBezTo>
                    <a:cubicBezTo>
                      <a:pt x="1031206" y="589104"/>
                      <a:pt x="1059462" y="589104"/>
                      <a:pt x="1076843" y="571723"/>
                    </a:cubicBezTo>
                    <a:cubicBezTo>
                      <a:pt x="1083944" y="564622"/>
                      <a:pt x="1090332" y="556837"/>
                      <a:pt x="1096156" y="548637"/>
                    </a:cubicBezTo>
                    <a:cubicBezTo>
                      <a:pt x="1092293" y="549082"/>
                      <a:pt x="1088460" y="549677"/>
                      <a:pt x="1084479" y="549677"/>
                    </a:cubicBezTo>
                    <a:cubicBezTo>
                      <a:pt x="1054529" y="549677"/>
                      <a:pt x="1027700" y="536752"/>
                      <a:pt x="1008714" y="516399"/>
                    </a:cubicBezTo>
                    <a:close/>
                    <a:moveTo>
                      <a:pt x="1040832" y="454658"/>
                    </a:moveTo>
                    <a:cubicBezTo>
                      <a:pt x="1044992" y="474951"/>
                      <a:pt x="1062997" y="490253"/>
                      <a:pt x="1084479" y="490253"/>
                    </a:cubicBezTo>
                    <a:cubicBezTo>
                      <a:pt x="1109051" y="490253"/>
                      <a:pt x="1129047" y="470257"/>
                      <a:pt x="1129047" y="445685"/>
                    </a:cubicBezTo>
                    <a:cubicBezTo>
                      <a:pt x="1129047" y="435464"/>
                      <a:pt x="1127977" y="425511"/>
                      <a:pt x="1126343" y="415736"/>
                    </a:cubicBezTo>
                    <a:cubicBezTo>
                      <a:pt x="1123936" y="418766"/>
                      <a:pt x="1121649" y="421856"/>
                      <a:pt x="1118856" y="424649"/>
                    </a:cubicBezTo>
                    <a:cubicBezTo>
                      <a:pt x="1097433" y="446101"/>
                      <a:pt x="1068940" y="455876"/>
                      <a:pt x="1040832" y="454658"/>
                    </a:cubicBezTo>
                    <a:close/>
                    <a:moveTo>
                      <a:pt x="824738" y="508734"/>
                    </a:moveTo>
                    <a:cubicBezTo>
                      <a:pt x="807357" y="526115"/>
                      <a:pt x="807357" y="554371"/>
                      <a:pt x="824738" y="571753"/>
                    </a:cubicBezTo>
                    <a:cubicBezTo>
                      <a:pt x="831839" y="578854"/>
                      <a:pt x="839624" y="585242"/>
                      <a:pt x="847824" y="591065"/>
                    </a:cubicBezTo>
                    <a:cubicBezTo>
                      <a:pt x="847378" y="587203"/>
                      <a:pt x="846814" y="583370"/>
                      <a:pt x="846814" y="579418"/>
                    </a:cubicBezTo>
                    <a:cubicBezTo>
                      <a:pt x="846814" y="549469"/>
                      <a:pt x="859739" y="522639"/>
                      <a:pt x="880061" y="503653"/>
                    </a:cubicBezTo>
                    <a:cubicBezTo>
                      <a:pt x="862799" y="492452"/>
                      <a:pt x="839832" y="493610"/>
                      <a:pt x="824738" y="508734"/>
                    </a:cubicBezTo>
                    <a:close/>
                    <a:moveTo>
                      <a:pt x="817072" y="401117"/>
                    </a:moveTo>
                    <a:cubicBezTo>
                      <a:pt x="792501" y="401117"/>
                      <a:pt x="772505" y="421114"/>
                      <a:pt x="772505" y="445685"/>
                    </a:cubicBezTo>
                    <a:cubicBezTo>
                      <a:pt x="772505" y="455906"/>
                      <a:pt x="773574" y="465860"/>
                      <a:pt x="775208" y="475635"/>
                    </a:cubicBezTo>
                    <a:cubicBezTo>
                      <a:pt x="777615" y="472604"/>
                      <a:pt x="779903" y="469514"/>
                      <a:pt x="782696" y="466721"/>
                    </a:cubicBezTo>
                    <a:cubicBezTo>
                      <a:pt x="804118" y="445299"/>
                      <a:pt x="832612" y="435524"/>
                      <a:pt x="860719" y="436742"/>
                    </a:cubicBezTo>
                    <a:cubicBezTo>
                      <a:pt x="856589" y="416419"/>
                      <a:pt x="838584" y="401117"/>
                      <a:pt x="817072" y="401117"/>
                    </a:cubicBezTo>
                    <a:close/>
                    <a:moveTo>
                      <a:pt x="1076843" y="382666"/>
                    </a:moveTo>
                    <a:cubicBezTo>
                      <a:pt x="1094224" y="365285"/>
                      <a:pt x="1094224" y="337029"/>
                      <a:pt x="1076843" y="319648"/>
                    </a:cubicBezTo>
                    <a:cubicBezTo>
                      <a:pt x="1076843" y="319648"/>
                      <a:pt x="1076843" y="319648"/>
                      <a:pt x="1076843" y="319648"/>
                    </a:cubicBezTo>
                    <a:cubicBezTo>
                      <a:pt x="1069742" y="312546"/>
                      <a:pt x="1061957" y="306188"/>
                      <a:pt x="1053757" y="300365"/>
                    </a:cubicBezTo>
                    <a:cubicBezTo>
                      <a:pt x="1054203" y="304227"/>
                      <a:pt x="1054767" y="308060"/>
                      <a:pt x="1054767" y="312012"/>
                    </a:cubicBezTo>
                    <a:cubicBezTo>
                      <a:pt x="1054767" y="341961"/>
                      <a:pt x="1041842" y="368791"/>
                      <a:pt x="1021520" y="387777"/>
                    </a:cubicBezTo>
                    <a:cubicBezTo>
                      <a:pt x="1038782" y="398919"/>
                      <a:pt x="1061720" y="397760"/>
                      <a:pt x="1076843" y="382666"/>
                    </a:cubicBezTo>
                    <a:close/>
                    <a:moveTo>
                      <a:pt x="824738" y="319648"/>
                    </a:moveTo>
                    <a:cubicBezTo>
                      <a:pt x="817637" y="326749"/>
                      <a:pt x="811249" y="334533"/>
                      <a:pt x="805425" y="342734"/>
                    </a:cubicBezTo>
                    <a:cubicBezTo>
                      <a:pt x="809288" y="342288"/>
                      <a:pt x="813121" y="341723"/>
                      <a:pt x="817072" y="341723"/>
                    </a:cubicBezTo>
                    <a:cubicBezTo>
                      <a:pt x="847022" y="341723"/>
                      <a:pt x="873852" y="354648"/>
                      <a:pt x="892838" y="374971"/>
                    </a:cubicBezTo>
                    <a:cubicBezTo>
                      <a:pt x="904009" y="357708"/>
                      <a:pt x="902850" y="334741"/>
                      <a:pt x="887727" y="319648"/>
                    </a:cubicBezTo>
                    <a:cubicBezTo>
                      <a:pt x="870375" y="302266"/>
                      <a:pt x="842119" y="302266"/>
                      <a:pt x="824738" y="319648"/>
                    </a:cubicBezTo>
                    <a:close/>
                  </a:path>
                </a:pathLst>
              </a:custGeom>
              <a:solidFill>
                <a:schemeClr val="tx1"/>
              </a:solidFill>
              <a:ln w="29567" cap="flat">
                <a:noFill/>
                <a:prstDash val="solid"/>
                <a:miter/>
              </a:ln>
            </p:spPr>
            <p:txBody>
              <a:bodyPr rtlCol="0" anchor="ctr"/>
              <a:lstStyle/>
              <a:p>
                <a:endParaRPr lang="en-US" sz="1100"/>
              </a:p>
            </p:txBody>
          </p:sp>
          <p:sp>
            <p:nvSpPr>
              <p:cNvPr id="151" name="Oval 150">
                <a:extLst>
                  <a:ext uri="{FF2B5EF4-FFF2-40B4-BE49-F238E27FC236}">
                    <a16:creationId xmlns:a16="http://schemas.microsoft.com/office/drawing/2014/main" id="{B2633F38-1753-1B40-D972-B66BEE27236E}"/>
                  </a:ext>
                </a:extLst>
              </p:cNvPr>
              <p:cNvSpPr/>
              <p:nvPr/>
            </p:nvSpPr>
            <p:spPr bwMode="auto">
              <a:xfrm>
                <a:off x="5105454" y="4454428"/>
                <a:ext cx="119008" cy="126560"/>
              </a:xfrm>
              <a:prstGeom prst="ellipse">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152" name="Oval 151">
                <a:extLst>
                  <a:ext uri="{FF2B5EF4-FFF2-40B4-BE49-F238E27FC236}">
                    <a16:creationId xmlns:a16="http://schemas.microsoft.com/office/drawing/2014/main" id="{76B2A3E2-0E30-94D3-22CE-58FC1CA1B777}"/>
                  </a:ext>
                </a:extLst>
              </p:cNvPr>
              <p:cNvSpPr/>
              <p:nvPr/>
            </p:nvSpPr>
            <p:spPr bwMode="auto">
              <a:xfrm>
                <a:off x="5234070" y="4454902"/>
                <a:ext cx="119009" cy="115956"/>
              </a:xfrm>
              <a:prstGeom prst="ellipse">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grpSp>
        <p:sp>
          <p:nvSpPr>
            <p:cNvPr id="148" name="Rectangle 147">
              <a:extLst>
                <a:ext uri="{FF2B5EF4-FFF2-40B4-BE49-F238E27FC236}">
                  <a16:creationId xmlns:a16="http://schemas.microsoft.com/office/drawing/2014/main" id="{73B4918C-866E-CCC8-1FE0-DC512F798FC6}"/>
                </a:ext>
              </a:extLst>
            </p:cNvPr>
            <p:cNvSpPr/>
            <p:nvPr/>
          </p:nvSpPr>
          <p:spPr bwMode="auto">
            <a:xfrm>
              <a:off x="10529055" y="4450789"/>
              <a:ext cx="128307" cy="45719"/>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149" name="Rectangle 148">
              <a:extLst>
                <a:ext uri="{FF2B5EF4-FFF2-40B4-BE49-F238E27FC236}">
                  <a16:creationId xmlns:a16="http://schemas.microsoft.com/office/drawing/2014/main" id="{9CFEABD9-3F4C-1C99-D267-794297A4A9DA}"/>
                </a:ext>
              </a:extLst>
            </p:cNvPr>
            <p:cNvSpPr/>
            <p:nvPr/>
          </p:nvSpPr>
          <p:spPr bwMode="auto">
            <a:xfrm>
              <a:off x="10543341" y="4550805"/>
              <a:ext cx="128307" cy="45719"/>
            </a:xfrm>
            <a:prstGeom prst="rect">
              <a:avLst/>
            </a:prstGeom>
            <a:solidFill>
              <a:schemeClr val="tx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74356021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8537D2A0-235E-95A6-2C75-9BEA2625C741}"/>
              </a:ext>
            </a:extLst>
          </p:cNvPr>
          <p:cNvSpPr txBox="1"/>
          <p:nvPr/>
        </p:nvSpPr>
        <p:spPr>
          <a:xfrm>
            <a:off x="1695149" y="365986"/>
            <a:ext cx="8801702" cy="829457"/>
          </a:xfrm>
          <a:prstGeom prst="rect">
            <a:avLst/>
          </a:prstGeom>
          <a:noFill/>
        </p:spPr>
        <p:txBody>
          <a:bodyPr wrap="square" lIns="0" tIns="0" rIns="0" bIns="0" rtlCol="0" anchor="ctr">
            <a:noAutofit/>
          </a:bodyPr>
          <a:lstStyle/>
          <a:p>
            <a:pPr algn="ctr">
              <a:buClr>
                <a:schemeClr val="accent1"/>
              </a:buClr>
              <a:buSzPct val="60000"/>
            </a:pPr>
            <a:endParaRPr lang="en-US" sz="4000" b="1">
              <a:latin typeface="+mj-lt"/>
            </a:endParaRPr>
          </a:p>
        </p:txBody>
      </p:sp>
      <p:sp>
        <p:nvSpPr>
          <p:cNvPr id="29" name="Title 3">
            <a:extLst>
              <a:ext uri="{FF2B5EF4-FFF2-40B4-BE49-F238E27FC236}">
                <a16:creationId xmlns:a16="http://schemas.microsoft.com/office/drawing/2014/main" id="{2DE2E372-70E6-9DD3-DD4A-5C4A81BA4498}"/>
              </a:ext>
            </a:extLst>
          </p:cNvPr>
          <p:cNvSpPr txBox="1">
            <a:spLocks/>
          </p:cNvSpPr>
          <p:nvPr/>
        </p:nvSpPr>
        <p:spPr>
          <a:xfrm>
            <a:off x="532754" y="539936"/>
            <a:ext cx="11425928" cy="646331"/>
          </a:xfrm>
          <a:prstGeom prst="rect">
            <a:avLst/>
          </a:prstGeom>
        </p:spPr>
        <p:txBody>
          <a:bodyPr vert="horz"/>
          <a:lstStyle>
            <a:lvl1pPr algn="l" defTabSz="932742" rtl="0" eaLnBrk="1" latinLnBrk="0" hangingPunct="1">
              <a:lnSpc>
                <a:spcPct val="100000"/>
              </a:lnSpc>
              <a:spcBef>
                <a:spcPct val="0"/>
              </a:spcBef>
              <a:buNone/>
              <a:defRPr lang="en-US" sz="2800" b="1" kern="1200" cap="none" spc="0" baseline="0" dirty="0" smtClean="0">
                <a:ln w="3175">
                  <a:noFill/>
                </a:ln>
                <a:solidFill>
                  <a:schemeClr val="tx1"/>
                </a:solidFill>
                <a:effectLst/>
                <a:latin typeface="+mj-lt"/>
                <a:ea typeface="+mn-ea"/>
                <a:cs typeface="Segoe UI" pitchFamily="34" charset="0"/>
              </a:defRPr>
            </a:lvl1pPr>
          </a:lstStyle>
          <a:p>
            <a:r>
              <a:rPr lang="en-US" b="1" dirty="0">
                <a:latin typeface="+mj-lt"/>
              </a:rPr>
              <a:t>SEV-SNP</a:t>
            </a:r>
            <a:endParaRPr lang="en-US" sz="1800" b="0" dirty="0">
              <a:solidFill>
                <a:srgbClr val="00C2DE"/>
              </a:solidFill>
            </a:endParaRPr>
          </a:p>
        </p:txBody>
      </p:sp>
      <p:sp>
        <p:nvSpPr>
          <p:cNvPr id="3" name="TextBox 2">
            <a:extLst>
              <a:ext uri="{FF2B5EF4-FFF2-40B4-BE49-F238E27FC236}">
                <a16:creationId xmlns:a16="http://schemas.microsoft.com/office/drawing/2014/main" id="{38519EBC-84C1-35B7-9401-BC232976B33F}"/>
              </a:ext>
            </a:extLst>
          </p:cNvPr>
          <p:cNvSpPr txBox="1"/>
          <p:nvPr/>
        </p:nvSpPr>
        <p:spPr>
          <a:xfrm>
            <a:off x="532754" y="1294902"/>
            <a:ext cx="9721589" cy="363946"/>
          </a:xfrm>
          <a:prstGeom prst="rect">
            <a:avLst/>
          </a:prstGeom>
          <a:noFill/>
        </p:spPr>
        <p:txBody>
          <a:bodyPr wrap="square">
            <a:spAutoFit/>
          </a:bodyPr>
          <a:lstStyle/>
          <a:p>
            <a:r>
              <a:rPr lang="en-US" dirty="0"/>
              <a:t>https://lore.kernel.org/lkml/20240311151909.GAZe8g7SqDKRcP4XrO@fat_crate.local/</a:t>
            </a:r>
          </a:p>
        </p:txBody>
      </p:sp>
      <p:sp>
        <p:nvSpPr>
          <p:cNvPr id="6" name="TextBox 5">
            <a:extLst>
              <a:ext uri="{FF2B5EF4-FFF2-40B4-BE49-F238E27FC236}">
                <a16:creationId xmlns:a16="http://schemas.microsoft.com/office/drawing/2014/main" id="{D7E511A3-DFD1-9947-CED6-14FC233DCCAB}"/>
              </a:ext>
            </a:extLst>
          </p:cNvPr>
          <p:cNvSpPr txBox="1"/>
          <p:nvPr/>
        </p:nvSpPr>
        <p:spPr>
          <a:xfrm>
            <a:off x="532754" y="1959429"/>
            <a:ext cx="9582451" cy="2492990"/>
          </a:xfrm>
          <a:prstGeom prst="rect">
            <a:avLst/>
          </a:prstGeom>
          <a:noFill/>
        </p:spPr>
        <p:txBody>
          <a:bodyPr wrap="square" lIns="0" tIns="0" rIns="0" bIns="0" rtlCol="0">
            <a:spAutoFit/>
          </a:bodyPr>
          <a:lstStyle/>
          <a:p>
            <a:pPr algn="l">
              <a:buClr>
                <a:schemeClr val="accent1"/>
              </a:buClr>
              <a:buSzPct val="60000"/>
            </a:pPr>
            <a:r>
              <a:rPr lang="en-US" sz="1800" dirty="0"/>
              <a:t>  Add the x86 part of the SEV-SNP host support. This will allow the</a:t>
            </a:r>
          </a:p>
          <a:p>
            <a:pPr algn="l">
              <a:buClr>
                <a:schemeClr val="accent1"/>
              </a:buClr>
              <a:buSzPct val="60000"/>
            </a:pPr>
            <a:r>
              <a:rPr lang="en-US" sz="1800" dirty="0"/>
              <a:t>  kernel to be used as a KVM hypervisor capable of running SNP (Secure</a:t>
            </a:r>
          </a:p>
          <a:p>
            <a:pPr algn="l">
              <a:buClr>
                <a:schemeClr val="accent1"/>
              </a:buClr>
              <a:buSzPct val="60000"/>
            </a:pPr>
            <a:r>
              <a:rPr lang="en-US" sz="1800" dirty="0"/>
              <a:t>  Nested Paging) guests. Roughly speaking, </a:t>
            </a:r>
            <a:r>
              <a:rPr lang="en-US" sz="1800" b="1" dirty="0"/>
              <a:t>SEV-SNP</a:t>
            </a:r>
            <a:r>
              <a:rPr lang="en-US" sz="1800" dirty="0"/>
              <a:t> is the ultimate goal</a:t>
            </a:r>
          </a:p>
          <a:p>
            <a:pPr algn="l">
              <a:buClr>
                <a:schemeClr val="accent1"/>
              </a:buClr>
              <a:buSzPct val="60000"/>
            </a:pPr>
            <a:r>
              <a:rPr lang="en-US" sz="1800" dirty="0"/>
              <a:t>  of the AMD confidential computing side, providing the most</a:t>
            </a:r>
          </a:p>
          <a:p>
            <a:pPr algn="l">
              <a:buClr>
                <a:schemeClr val="accent1"/>
              </a:buClr>
              <a:buSzPct val="60000"/>
            </a:pPr>
            <a:r>
              <a:rPr lang="en-US" sz="1800" dirty="0"/>
              <a:t>  comprehensive confidential computing environment up to date.</a:t>
            </a:r>
          </a:p>
          <a:p>
            <a:pPr algn="l">
              <a:buClr>
                <a:schemeClr val="accent1"/>
              </a:buClr>
              <a:buSzPct val="60000"/>
            </a:pPr>
            <a:endParaRPr lang="en-US" sz="1800" dirty="0"/>
          </a:p>
          <a:p>
            <a:pPr algn="l">
              <a:buClr>
                <a:schemeClr val="accent1"/>
              </a:buClr>
              <a:buSzPct val="60000"/>
            </a:pPr>
            <a:r>
              <a:rPr lang="en-US" sz="1800" dirty="0"/>
              <a:t>  This is the x86 part and there is a KVM part which did not get ready</a:t>
            </a:r>
          </a:p>
          <a:p>
            <a:pPr algn="l">
              <a:buClr>
                <a:schemeClr val="accent1"/>
              </a:buClr>
              <a:buSzPct val="60000"/>
            </a:pPr>
            <a:r>
              <a:rPr lang="en-US" sz="1800" dirty="0"/>
              <a:t>  in time for the merge window so latter will be forthcoming in the next</a:t>
            </a:r>
          </a:p>
          <a:p>
            <a:pPr algn="l">
              <a:buClr>
                <a:schemeClr val="accent1"/>
              </a:buClr>
              <a:buSzPct val="60000"/>
            </a:pPr>
            <a:r>
              <a:rPr lang="en-US" sz="1800" dirty="0"/>
              <a:t>  cycle.</a:t>
            </a:r>
          </a:p>
        </p:txBody>
      </p:sp>
    </p:spTree>
    <p:extLst>
      <p:ext uri="{BB962C8B-B14F-4D97-AF65-F5344CB8AC3E}">
        <p14:creationId xmlns:p14="http://schemas.microsoft.com/office/powerpoint/2010/main" val="155278956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8537D2A0-235E-95A6-2C75-9BEA2625C741}"/>
              </a:ext>
            </a:extLst>
          </p:cNvPr>
          <p:cNvSpPr txBox="1"/>
          <p:nvPr/>
        </p:nvSpPr>
        <p:spPr>
          <a:xfrm>
            <a:off x="1695149" y="365986"/>
            <a:ext cx="8801702" cy="829457"/>
          </a:xfrm>
          <a:prstGeom prst="rect">
            <a:avLst/>
          </a:prstGeom>
          <a:noFill/>
        </p:spPr>
        <p:txBody>
          <a:bodyPr wrap="square" lIns="0" tIns="0" rIns="0" bIns="0" rtlCol="0" anchor="ctr">
            <a:noAutofit/>
          </a:bodyPr>
          <a:lstStyle/>
          <a:p>
            <a:pPr algn="ctr">
              <a:buClr>
                <a:schemeClr val="accent1"/>
              </a:buClr>
              <a:buSzPct val="60000"/>
            </a:pPr>
            <a:endParaRPr lang="en-US" sz="4000" b="1">
              <a:latin typeface="+mj-lt"/>
            </a:endParaRPr>
          </a:p>
        </p:txBody>
      </p:sp>
      <p:sp>
        <p:nvSpPr>
          <p:cNvPr id="29" name="Title 3">
            <a:extLst>
              <a:ext uri="{FF2B5EF4-FFF2-40B4-BE49-F238E27FC236}">
                <a16:creationId xmlns:a16="http://schemas.microsoft.com/office/drawing/2014/main" id="{2DE2E372-70E6-9DD3-DD4A-5C4A81BA4498}"/>
              </a:ext>
            </a:extLst>
          </p:cNvPr>
          <p:cNvSpPr txBox="1">
            <a:spLocks/>
          </p:cNvSpPr>
          <p:nvPr/>
        </p:nvSpPr>
        <p:spPr>
          <a:xfrm>
            <a:off x="532754" y="539936"/>
            <a:ext cx="11425928" cy="646331"/>
          </a:xfrm>
          <a:prstGeom prst="rect">
            <a:avLst/>
          </a:prstGeom>
        </p:spPr>
        <p:txBody>
          <a:bodyPr vert="horz"/>
          <a:lstStyle>
            <a:lvl1pPr algn="l" defTabSz="932742" rtl="0" eaLnBrk="1" latinLnBrk="0" hangingPunct="1">
              <a:lnSpc>
                <a:spcPct val="100000"/>
              </a:lnSpc>
              <a:spcBef>
                <a:spcPct val="0"/>
              </a:spcBef>
              <a:buNone/>
              <a:defRPr lang="en-US" sz="2800" b="1" kern="1200" cap="none" spc="0" baseline="0" dirty="0" smtClean="0">
                <a:ln w="3175">
                  <a:noFill/>
                </a:ln>
                <a:solidFill>
                  <a:schemeClr val="tx1"/>
                </a:solidFill>
                <a:effectLst/>
                <a:latin typeface="+mj-lt"/>
                <a:ea typeface="+mn-ea"/>
                <a:cs typeface="Segoe UI" pitchFamily="34" charset="0"/>
              </a:defRPr>
            </a:lvl1pPr>
          </a:lstStyle>
          <a:p>
            <a:r>
              <a:rPr lang="en-US" b="1" dirty="0">
                <a:latin typeface="+mj-lt"/>
              </a:rPr>
              <a:t>SEV-SNP</a:t>
            </a:r>
            <a:endParaRPr lang="en-US" sz="1800" b="0" dirty="0">
              <a:solidFill>
                <a:srgbClr val="00C2DE"/>
              </a:solidFill>
            </a:endParaRPr>
          </a:p>
        </p:txBody>
      </p:sp>
      <p:sp>
        <p:nvSpPr>
          <p:cNvPr id="3" name="TextBox 2">
            <a:extLst>
              <a:ext uri="{FF2B5EF4-FFF2-40B4-BE49-F238E27FC236}">
                <a16:creationId xmlns:a16="http://schemas.microsoft.com/office/drawing/2014/main" id="{38519EBC-84C1-35B7-9401-BC232976B33F}"/>
              </a:ext>
            </a:extLst>
          </p:cNvPr>
          <p:cNvSpPr txBox="1"/>
          <p:nvPr/>
        </p:nvSpPr>
        <p:spPr>
          <a:xfrm>
            <a:off x="532754" y="1294902"/>
            <a:ext cx="9721589" cy="363946"/>
          </a:xfrm>
          <a:prstGeom prst="rect">
            <a:avLst/>
          </a:prstGeom>
          <a:noFill/>
        </p:spPr>
        <p:txBody>
          <a:bodyPr wrap="square">
            <a:spAutoFit/>
          </a:bodyPr>
          <a:lstStyle/>
          <a:p>
            <a:r>
              <a:rPr lang="en-US" dirty="0"/>
              <a:t>https://lore.kernel.org/lkml/20240421180122.1650812-1-michael.roth@amd.com/</a:t>
            </a:r>
          </a:p>
        </p:txBody>
      </p:sp>
      <p:sp>
        <p:nvSpPr>
          <p:cNvPr id="6" name="TextBox 5">
            <a:extLst>
              <a:ext uri="{FF2B5EF4-FFF2-40B4-BE49-F238E27FC236}">
                <a16:creationId xmlns:a16="http://schemas.microsoft.com/office/drawing/2014/main" id="{D7E511A3-DFD1-9947-CED6-14FC233DCCAB}"/>
              </a:ext>
            </a:extLst>
          </p:cNvPr>
          <p:cNvSpPr txBox="1"/>
          <p:nvPr/>
        </p:nvSpPr>
        <p:spPr>
          <a:xfrm>
            <a:off x="532754" y="1959429"/>
            <a:ext cx="9582451" cy="3323987"/>
          </a:xfrm>
          <a:prstGeom prst="rect">
            <a:avLst/>
          </a:prstGeom>
          <a:noFill/>
        </p:spPr>
        <p:txBody>
          <a:bodyPr wrap="square" lIns="0" tIns="0" rIns="0" bIns="0" rtlCol="0">
            <a:spAutoFit/>
          </a:bodyPr>
          <a:lstStyle/>
          <a:p>
            <a:pPr algn="l">
              <a:buClr>
                <a:schemeClr val="accent1"/>
              </a:buClr>
              <a:buSzPct val="60000"/>
            </a:pPr>
            <a:r>
              <a:rPr lang="en-US" sz="1800" dirty="0"/>
              <a:t>"This part of the Secure Encrypted Paging (SEV-SNP) series focuses on the changes required to add KVM support for SEV-SNP. This series builds upon SEV-SNP guest support, which is now in mainline, and </a:t>
            </a:r>
            <a:r>
              <a:rPr lang="en-US" sz="1800" dirty="0" err="1"/>
              <a:t>and</a:t>
            </a:r>
            <a:r>
              <a:rPr lang="en-US" sz="1800" dirty="0"/>
              <a:t> SEV-SNP host initialization support, which is now in </a:t>
            </a:r>
            <a:r>
              <a:rPr lang="en-US" sz="1800" dirty="0" err="1"/>
              <a:t>linux</a:t>
            </a:r>
            <a:r>
              <a:rPr lang="en-US" sz="1800" dirty="0"/>
              <a:t>-next.</a:t>
            </a:r>
          </a:p>
          <a:p>
            <a:pPr algn="l">
              <a:buClr>
                <a:schemeClr val="accent1"/>
              </a:buClr>
              <a:buSzPct val="60000"/>
            </a:pPr>
            <a:endParaRPr lang="en-US" sz="1800" dirty="0"/>
          </a:p>
          <a:p>
            <a:pPr algn="l">
              <a:buClr>
                <a:schemeClr val="accent1"/>
              </a:buClr>
              <a:buSzPct val="60000"/>
            </a:pPr>
            <a:r>
              <a:rPr lang="en-US" sz="1800" dirty="0"/>
              <a:t>While series provides the basic building blocks to support booting the SEV-SNP VMs, it does not cover all the security enhancement introduced by the SEV-SNP such as interrupt protection, which will added in the future.</a:t>
            </a:r>
          </a:p>
          <a:p>
            <a:pPr algn="l">
              <a:buClr>
                <a:schemeClr val="accent1"/>
              </a:buClr>
              <a:buSzPct val="60000"/>
            </a:pPr>
            <a:endParaRPr lang="en-US" sz="1800" dirty="0"/>
          </a:p>
          <a:p>
            <a:pPr algn="l">
              <a:buClr>
                <a:schemeClr val="accent1"/>
              </a:buClr>
              <a:buSzPct val="60000"/>
            </a:pPr>
            <a:r>
              <a:rPr lang="en-US" sz="1800" dirty="0"/>
              <a:t>With SNP, when pages are marked as guest-owned in the </a:t>
            </a:r>
            <a:r>
              <a:rPr lang="en-US" sz="1800" dirty="0">
                <a:solidFill>
                  <a:srgbClr val="FF0000"/>
                </a:solidFill>
              </a:rPr>
              <a:t>RMP</a:t>
            </a:r>
            <a:r>
              <a:rPr lang="en-US" sz="1800" dirty="0"/>
              <a:t> table, they are assigned to a specific guest/ASID, as well as a specific GFN with in the guest. Any attempts to map it in the RMP table to a different guest/ASID, or a different GFN within a guest/ASID, will result in an RMP nested page fault."</a:t>
            </a:r>
          </a:p>
        </p:txBody>
      </p:sp>
    </p:spTree>
    <p:extLst>
      <p:ext uri="{BB962C8B-B14F-4D97-AF65-F5344CB8AC3E}">
        <p14:creationId xmlns:p14="http://schemas.microsoft.com/office/powerpoint/2010/main" val="234018143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8537D2A0-235E-95A6-2C75-9BEA2625C741}"/>
              </a:ext>
            </a:extLst>
          </p:cNvPr>
          <p:cNvSpPr txBox="1"/>
          <p:nvPr/>
        </p:nvSpPr>
        <p:spPr>
          <a:xfrm>
            <a:off x="1695149" y="365986"/>
            <a:ext cx="8801702" cy="829457"/>
          </a:xfrm>
          <a:prstGeom prst="rect">
            <a:avLst/>
          </a:prstGeom>
          <a:noFill/>
        </p:spPr>
        <p:txBody>
          <a:bodyPr wrap="square" lIns="0" tIns="0" rIns="0" bIns="0" rtlCol="0" anchor="ctr">
            <a:noAutofit/>
          </a:bodyPr>
          <a:lstStyle/>
          <a:p>
            <a:pPr algn="ctr">
              <a:buClr>
                <a:schemeClr val="accent1"/>
              </a:buClr>
              <a:buSzPct val="60000"/>
            </a:pPr>
            <a:endParaRPr lang="en-US" sz="4000" b="1">
              <a:latin typeface="+mj-lt"/>
            </a:endParaRPr>
          </a:p>
        </p:txBody>
      </p:sp>
      <p:sp>
        <p:nvSpPr>
          <p:cNvPr id="29" name="Title 3">
            <a:extLst>
              <a:ext uri="{FF2B5EF4-FFF2-40B4-BE49-F238E27FC236}">
                <a16:creationId xmlns:a16="http://schemas.microsoft.com/office/drawing/2014/main" id="{2DE2E372-70E6-9DD3-DD4A-5C4A81BA4498}"/>
              </a:ext>
            </a:extLst>
          </p:cNvPr>
          <p:cNvSpPr txBox="1">
            <a:spLocks/>
          </p:cNvSpPr>
          <p:nvPr/>
        </p:nvSpPr>
        <p:spPr>
          <a:xfrm>
            <a:off x="532754" y="539936"/>
            <a:ext cx="11425928" cy="646331"/>
          </a:xfrm>
          <a:prstGeom prst="rect">
            <a:avLst/>
          </a:prstGeom>
        </p:spPr>
        <p:txBody>
          <a:bodyPr vert="horz"/>
          <a:lstStyle>
            <a:lvl1pPr algn="l" defTabSz="932742" rtl="0" eaLnBrk="1" latinLnBrk="0" hangingPunct="1">
              <a:lnSpc>
                <a:spcPct val="100000"/>
              </a:lnSpc>
              <a:spcBef>
                <a:spcPct val="0"/>
              </a:spcBef>
              <a:buNone/>
              <a:defRPr lang="en-US" sz="2800" b="1" kern="1200" cap="none" spc="0" baseline="0" dirty="0" smtClean="0">
                <a:ln w="3175">
                  <a:noFill/>
                </a:ln>
                <a:solidFill>
                  <a:schemeClr val="tx1"/>
                </a:solidFill>
                <a:effectLst/>
                <a:latin typeface="+mj-lt"/>
                <a:ea typeface="+mn-ea"/>
                <a:cs typeface="Segoe UI" pitchFamily="34" charset="0"/>
              </a:defRPr>
            </a:lvl1pPr>
          </a:lstStyle>
          <a:p>
            <a:r>
              <a:rPr lang="en-US" b="1" dirty="0">
                <a:latin typeface="+mj-lt"/>
              </a:rPr>
              <a:t>SEV-SNP</a:t>
            </a:r>
            <a:endParaRPr lang="en-US" sz="1800" b="0" dirty="0">
              <a:solidFill>
                <a:srgbClr val="00C2DE"/>
              </a:solidFill>
            </a:endParaRPr>
          </a:p>
        </p:txBody>
      </p:sp>
      <p:pic>
        <p:nvPicPr>
          <p:cNvPr id="4" name="Picture 3">
            <a:extLst>
              <a:ext uri="{FF2B5EF4-FFF2-40B4-BE49-F238E27FC236}">
                <a16:creationId xmlns:a16="http://schemas.microsoft.com/office/drawing/2014/main" id="{A0CCE58A-ABA9-051F-244D-0F5155AA90E1}"/>
              </a:ext>
            </a:extLst>
          </p:cNvPr>
          <p:cNvPicPr>
            <a:picLocks noChangeAspect="1"/>
          </p:cNvPicPr>
          <p:nvPr/>
        </p:nvPicPr>
        <p:blipFill>
          <a:blip r:embed="rId3"/>
          <a:stretch>
            <a:fillRect/>
          </a:stretch>
        </p:blipFill>
        <p:spPr>
          <a:xfrm>
            <a:off x="1695149" y="1409700"/>
            <a:ext cx="7639050" cy="4038600"/>
          </a:xfrm>
          <a:prstGeom prst="rect">
            <a:avLst/>
          </a:prstGeom>
        </p:spPr>
      </p:pic>
    </p:spTree>
    <p:extLst>
      <p:ext uri="{BB962C8B-B14F-4D97-AF65-F5344CB8AC3E}">
        <p14:creationId xmlns:p14="http://schemas.microsoft.com/office/powerpoint/2010/main" val="118169757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Object 37" hidden="1">
            <a:extLst>
              <a:ext uri="{FF2B5EF4-FFF2-40B4-BE49-F238E27FC236}">
                <a16:creationId xmlns:a16="http://schemas.microsoft.com/office/drawing/2014/main" id="{CBDAE8A1-FA65-FBF4-C073-C632FFB0A3E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8" name="Object 37" hidden="1">
                        <a:extLst>
                          <a:ext uri="{FF2B5EF4-FFF2-40B4-BE49-F238E27FC236}">
                            <a16:creationId xmlns:a16="http://schemas.microsoft.com/office/drawing/2014/main" id="{CBDAE8A1-FA65-FBF4-C073-C632FFB0A3E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0" name="Title 11">
            <a:extLst>
              <a:ext uri="{FF2B5EF4-FFF2-40B4-BE49-F238E27FC236}">
                <a16:creationId xmlns:a16="http://schemas.microsoft.com/office/drawing/2014/main" id="{6E4B4B12-9CFA-0A35-A66B-223E135C416C}"/>
              </a:ext>
            </a:extLst>
          </p:cNvPr>
          <p:cNvSpPr txBox="1">
            <a:spLocks/>
          </p:cNvSpPr>
          <p:nvPr/>
        </p:nvSpPr>
        <p:spPr>
          <a:xfrm>
            <a:off x="0" y="393981"/>
            <a:ext cx="12191995" cy="649171"/>
          </a:xfrm>
          <a:prstGeom prst="rect">
            <a:avLst/>
          </a:prstGeom>
        </p:spPr>
        <p:txBody>
          <a:bodyPr anchor="ctr"/>
          <a:lstStyle>
            <a:lvl1pPr algn="l" defTabSz="914674" rtl="0" eaLnBrk="1" latinLnBrk="0" hangingPunct="1">
              <a:spcBef>
                <a:spcPct val="0"/>
              </a:spcBef>
              <a:buNone/>
              <a:defRPr sz="2800" b="0" i="0" strike="noStrike" kern="1200" cap="all" baseline="0">
                <a:solidFill>
                  <a:srgbClr val="FFFFFF"/>
                </a:solidFill>
                <a:latin typeface="Klavika Medium" panose="020B0506040000020004" pitchFamily="34" charset="0"/>
                <a:ea typeface="+mj-ea"/>
                <a:cs typeface="Calibri" panose="020F0502020204030204" pitchFamily="34" charset="0"/>
              </a:defRPr>
            </a:lvl1pPr>
          </a:lstStyle>
          <a:p>
            <a:pPr marL="0" marR="0" lvl="0" indent="0" algn="ctr" defTabSz="914674" rtl="0" eaLnBrk="1" fontAlgn="auto" latinLnBrk="0" hangingPunct="1">
              <a:lnSpc>
                <a:spcPct val="82000"/>
              </a:lnSpc>
              <a:spcBef>
                <a:spcPct val="0"/>
              </a:spcBef>
              <a:spcAft>
                <a:spcPts val="0"/>
              </a:spcAft>
              <a:buClrTx/>
              <a:buSzTx/>
              <a:buFontTx/>
              <a:buNone/>
              <a:tabLst/>
              <a:defRPr/>
            </a:pPr>
            <a:endParaRPr kumimoji="0" lang="en-US" sz="5200" b="1" i="0" u="none" strike="noStrike" kern="1200" cap="all" spc="-200" normalizeH="0" baseline="0" noProof="0">
              <a:ln>
                <a:noFill/>
              </a:ln>
              <a:gradFill>
                <a:gsLst>
                  <a:gs pos="100000">
                    <a:prstClr val="white">
                      <a:lumMod val="50000"/>
                    </a:prstClr>
                  </a:gs>
                  <a:gs pos="32000">
                    <a:srgbClr val="FFFFFF"/>
                  </a:gs>
                </a:gsLst>
                <a:lin ang="5400000" scaled="0"/>
              </a:gradFill>
              <a:effectLst/>
              <a:uLnTx/>
              <a:uFillTx/>
              <a:latin typeface="Arial" panose="020B0604020202020204"/>
              <a:ea typeface="+mj-ea"/>
              <a:cs typeface="Calibri"/>
            </a:endParaRPr>
          </a:p>
        </p:txBody>
      </p:sp>
      <p:sp>
        <p:nvSpPr>
          <p:cNvPr id="6" name="Title 5">
            <a:extLst>
              <a:ext uri="{FF2B5EF4-FFF2-40B4-BE49-F238E27FC236}">
                <a16:creationId xmlns:a16="http://schemas.microsoft.com/office/drawing/2014/main" id="{344A93D1-EEB3-C351-9D1A-1EB0CF12480D}"/>
              </a:ext>
            </a:extLst>
          </p:cNvPr>
          <p:cNvSpPr>
            <a:spLocks noGrp="1"/>
          </p:cNvSpPr>
          <p:nvPr>
            <p:ph type="title"/>
          </p:nvPr>
        </p:nvSpPr>
        <p:spPr/>
        <p:txBody>
          <a:bodyPr vert="horz"/>
          <a:lstStyle/>
          <a:p>
            <a:r>
              <a:rPr lang="en-US" dirty="0"/>
              <a:t>SNP Patches</a:t>
            </a:r>
            <a:endParaRPr lang="en-US" sz="1800" b="0" dirty="0">
              <a:solidFill>
                <a:srgbClr val="00C2DE"/>
              </a:solidFill>
            </a:endParaRPr>
          </a:p>
        </p:txBody>
      </p:sp>
      <p:sp>
        <p:nvSpPr>
          <p:cNvPr id="33" name="TextBox 32">
            <a:extLst>
              <a:ext uri="{FF2B5EF4-FFF2-40B4-BE49-F238E27FC236}">
                <a16:creationId xmlns:a16="http://schemas.microsoft.com/office/drawing/2014/main" id="{8A336B69-F179-1DF5-8978-BBE9299F7594}"/>
              </a:ext>
            </a:extLst>
          </p:cNvPr>
          <p:cNvSpPr txBox="1"/>
          <p:nvPr/>
        </p:nvSpPr>
        <p:spPr>
          <a:xfrm>
            <a:off x="588263" y="1468008"/>
            <a:ext cx="8904080" cy="1815882"/>
          </a:xfrm>
          <a:prstGeom prst="rect">
            <a:avLst/>
          </a:prstGeom>
          <a:noFill/>
        </p:spPr>
        <p:txBody>
          <a:bodyPr wrap="square">
            <a:spAutoFit/>
          </a:bodyPr>
          <a:lstStyle/>
          <a:p>
            <a:pPr marL="285750" indent="-285750">
              <a:buFont typeface="Arial" panose="020B0604020202020204" pitchFamily="34" charset="0"/>
              <a:buChar char="•"/>
            </a:pPr>
            <a:r>
              <a:rPr lang="en-US" sz="2800" dirty="0"/>
              <a:t>OVMF/EDK2 (Guest support stable202405)</a:t>
            </a:r>
          </a:p>
          <a:p>
            <a:pPr marL="285750" indent="-285750">
              <a:buFont typeface="Arial" panose="020B0604020202020204" pitchFamily="34" charset="0"/>
              <a:buChar char="•"/>
            </a:pPr>
            <a:r>
              <a:rPr lang="en-US" sz="2800" dirty="0"/>
              <a:t>Kernel (</a:t>
            </a:r>
            <a:r>
              <a:rPr lang="en-US" sz="2800" b="1" dirty="0"/>
              <a:t>Guest</a:t>
            </a:r>
            <a:r>
              <a:rPr lang="en-US" sz="2800" dirty="0"/>
              <a:t> Support May 2022 linux-5.19)</a:t>
            </a:r>
          </a:p>
          <a:p>
            <a:pPr marL="285750" indent="-285750">
              <a:buFont typeface="Arial" panose="020B0604020202020204" pitchFamily="34" charset="0"/>
              <a:buChar char="•"/>
            </a:pPr>
            <a:r>
              <a:rPr lang="en-US" sz="2800" dirty="0"/>
              <a:t>Kernel (</a:t>
            </a:r>
            <a:r>
              <a:rPr lang="en-US" sz="2800" b="1" dirty="0"/>
              <a:t>Host</a:t>
            </a:r>
            <a:r>
              <a:rPr lang="en-US" sz="2800" dirty="0"/>
              <a:t> Support June 2024 linux-6.11)</a:t>
            </a:r>
          </a:p>
          <a:p>
            <a:pPr marL="285750" indent="-285750">
              <a:buFont typeface="Arial" panose="020B0604020202020204" pitchFamily="34" charset="0"/>
              <a:buChar char="•"/>
            </a:pPr>
            <a:r>
              <a:rPr lang="en-US" sz="2800" dirty="0"/>
              <a:t>QEMU (Host Support 9.1)</a:t>
            </a:r>
          </a:p>
        </p:txBody>
      </p:sp>
    </p:spTree>
    <p:extLst>
      <p:ext uri="{BB962C8B-B14F-4D97-AF65-F5344CB8AC3E}">
        <p14:creationId xmlns:p14="http://schemas.microsoft.com/office/powerpoint/2010/main" val="380290618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Object 37" hidden="1">
            <a:extLst>
              <a:ext uri="{FF2B5EF4-FFF2-40B4-BE49-F238E27FC236}">
                <a16:creationId xmlns:a16="http://schemas.microsoft.com/office/drawing/2014/main" id="{CBDAE8A1-FA65-FBF4-C073-C632FFB0A3E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8" name="Object 37" hidden="1">
                        <a:extLst>
                          <a:ext uri="{FF2B5EF4-FFF2-40B4-BE49-F238E27FC236}">
                            <a16:creationId xmlns:a16="http://schemas.microsoft.com/office/drawing/2014/main" id="{CBDAE8A1-FA65-FBF4-C073-C632FFB0A3E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0" name="Title 11">
            <a:extLst>
              <a:ext uri="{FF2B5EF4-FFF2-40B4-BE49-F238E27FC236}">
                <a16:creationId xmlns:a16="http://schemas.microsoft.com/office/drawing/2014/main" id="{6E4B4B12-9CFA-0A35-A66B-223E135C416C}"/>
              </a:ext>
            </a:extLst>
          </p:cNvPr>
          <p:cNvSpPr txBox="1">
            <a:spLocks/>
          </p:cNvSpPr>
          <p:nvPr/>
        </p:nvSpPr>
        <p:spPr>
          <a:xfrm>
            <a:off x="0" y="393981"/>
            <a:ext cx="12191995" cy="649171"/>
          </a:xfrm>
          <a:prstGeom prst="rect">
            <a:avLst/>
          </a:prstGeom>
        </p:spPr>
        <p:txBody>
          <a:bodyPr anchor="ctr"/>
          <a:lstStyle>
            <a:lvl1pPr algn="l" defTabSz="914674" rtl="0" eaLnBrk="1" latinLnBrk="0" hangingPunct="1">
              <a:spcBef>
                <a:spcPct val="0"/>
              </a:spcBef>
              <a:buNone/>
              <a:defRPr sz="2800" b="0" i="0" strike="noStrike" kern="1200" cap="all" baseline="0">
                <a:solidFill>
                  <a:srgbClr val="FFFFFF"/>
                </a:solidFill>
                <a:latin typeface="Klavika Medium" panose="020B0506040000020004" pitchFamily="34" charset="0"/>
                <a:ea typeface="+mj-ea"/>
                <a:cs typeface="Calibri" panose="020F0502020204030204" pitchFamily="34" charset="0"/>
              </a:defRPr>
            </a:lvl1pPr>
          </a:lstStyle>
          <a:p>
            <a:pPr marL="0" marR="0" lvl="0" indent="0" algn="ctr" defTabSz="914674" rtl="0" eaLnBrk="1" fontAlgn="auto" latinLnBrk="0" hangingPunct="1">
              <a:lnSpc>
                <a:spcPct val="82000"/>
              </a:lnSpc>
              <a:spcBef>
                <a:spcPct val="0"/>
              </a:spcBef>
              <a:spcAft>
                <a:spcPts val="0"/>
              </a:spcAft>
              <a:buClrTx/>
              <a:buSzTx/>
              <a:buFontTx/>
              <a:buNone/>
              <a:tabLst/>
              <a:defRPr/>
            </a:pPr>
            <a:endParaRPr kumimoji="0" lang="en-US" sz="5200" b="1" i="0" u="none" strike="noStrike" kern="1200" cap="all" spc="-200" normalizeH="0" baseline="0" noProof="0">
              <a:ln>
                <a:noFill/>
              </a:ln>
              <a:gradFill>
                <a:gsLst>
                  <a:gs pos="100000">
                    <a:prstClr val="white">
                      <a:lumMod val="50000"/>
                    </a:prstClr>
                  </a:gs>
                  <a:gs pos="32000">
                    <a:srgbClr val="FFFFFF"/>
                  </a:gs>
                </a:gsLst>
                <a:lin ang="5400000" scaled="0"/>
              </a:gradFill>
              <a:effectLst/>
              <a:uLnTx/>
              <a:uFillTx/>
              <a:latin typeface="Arial" panose="020B0604020202020204"/>
              <a:ea typeface="+mj-ea"/>
              <a:cs typeface="Calibri"/>
            </a:endParaRPr>
          </a:p>
        </p:txBody>
      </p:sp>
      <p:sp>
        <p:nvSpPr>
          <p:cNvPr id="6" name="Title 5">
            <a:extLst>
              <a:ext uri="{FF2B5EF4-FFF2-40B4-BE49-F238E27FC236}">
                <a16:creationId xmlns:a16="http://schemas.microsoft.com/office/drawing/2014/main" id="{344A93D1-EEB3-C351-9D1A-1EB0CF12480D}"/>
              </a:ext>
            </a:extLst>
          </p:cNvPr>
          <p:cNvSpPr>
            <a:spLocks noGrp="1"/>
          </p:cNvSpPr>
          <p:nvPr>
            <p:ph type="title"/>
          </p:nvPr>
        </p:nvSpPr>
        <p:spPr/>
        <p:txBody>
          <a:bodyPr vert="horz"/>
          <a:lstStyle/>
          <a:p>
            <a:r>
              <a:rPr lang="en-US" sz="2800" dirty="0"/>
              <a:t>Kernel (</a:t>
            </a:r>
            <a:r>
              <a:rPr lang="en-US" sz="2800" b="1" dirty="0"/>
              <a:t>Guest</a:t>
            </a:r>
            <a:r>
              <a:rPr lang="en-US" sz="2800" dirty="0"/>
              <a:t> Support May 2022 linux-5.19)</a:t>
            </a:r>
          </a:p>
        </p:txBody>
      </p:sp>
      <p:sp>
        <p:nvSpPr>
          <p:cNvPr id="3" name="TextBox 2">
            <a:extLst>
              <a:ext uri="{FF2B5EF4-FFF2-40B4-BE49-F238E27FC236}">
                <a16:creationId xmlns:a16="http://schemas.microsoft.com/office/drawing/2014/main" id="{833619A7-2361-EDE9-04EC-7DF36F44C5ED}"/>
              </a:ext>
            </a:extLst>
          </p:cNvPr>
          <p:cNvSpPr txBox="1"/>
          <p:nvPr/>
        </p:nvSpPr>
        <p:spPr>
          <a:xfrm>
            <a:off x="588263" y="1220486"/>
            <a:ext cx="6103256" cy="363946"/>
          </a:xfrm>
          <a:prstGeom prst="rect">
            <a:avLst/>
          </a:prstGeom>
          <a:noFill/>
        </p:spPr>
        <p:txBody>
          <a:bodyPr wrap="square">
            <a:spAutoFit/>
          </a:bodyPr>
          <a:lstStyle/>
          <a:p>
            <a:r>
              <a:rPr lang="en-US" dirty="0"/>
              <a:t>https://lore.kernel.org/lkml/YotXilVhT2BZHZ5R@zn.tnic/</a:t>
            </a:r>
          </a:p>
        </p:txBody>
      </p:sp>
      <p:sp>
        <p:nvSpPr>
          <p:cNvPr id="5" name="TextBox 4">
            <a:extLst>
              <a:ext uri="{FF2B5EF4-FFF2-40B4-BE49-F238E27FC236}">
                <a16:creationId xmlns:a16="http://schemas.microsoft.com/office/drawing/2014/main" id="{3C81963D-C9EA-7C33-F469-0EF03DEF901E}"/>
              </a:ext>
            </a:extLst>
          </p:cNvPr>
          <p:cNvSpPr txBox="1"/>
          <p:nvPr/>
        </p:nvSpPr>
        <p:spPr>
          <a:xfrm>
            <a:off x="682172" y="1669144"/>
            <a:ext cx="8614228" cy="4678204"/>
          </a:xfrm>
          <a:prstGeom prst="rect">
            <a:avLst/>
          </a:prstGeom>
          <a:noFill/>
        </p:spPr>
        <p:txBody>
          <a:bodyPr wrap="square" lIns="0" tIns="0" rIns="0" bIns="0" rtlCol="0">
            <a:spAutoFit/>
          </a:bodyPr>
          <a:lstStyle/>
          <a:p>
            <a:pPr algn="l">
              <a:buClr>
                <a:schemeClr val="accent1"/>
              </a:buClr>
              <a:buSzPct val="60000"/>
            </a:pPr>
            <a:r>
              <a:rPr lang="en-US" sz="1600" dirty="0"/>
              <a:t>AMD SEV-SNP support</a:t>
            </a:r>
          </a:p>
          <a:p>
            <a:pPr algn="l">
              <a:buClr>
                <a:schemeClr val="accent1"/>
              </a:buClr>
              <a:buSzPct val="60000"/>
            </a:pPr>
            <a:endParaRPr lang="en-US" sz="1600" dirty="0"/>
          </a:p>
          <a:p>
            <a:pPr algn="l">
              <a:buClr>
                <a:schemeClr val="accent1"/>
              </a:buClr>
              <a:buSzPct val="60000"/>
            </a:pPr>
            <a:r>
              <a:rPr lang="en-US" sz="1600" dirty="0"/>
              <a:t>Add to confidential guests the necessary memory integrity protection</a:t>
            </a:r>
          </a:p>
          <a:p>
            <a:pPr algn="l">
              <a:buClr>
                <a:schemeClr val="accent1"/>
              </a:buClr>
              <a:buSzPct val="60000"/>
            </a:pPr>
            <a:r>
              <a:rPr lang="en-US" sz="1600" dirty="0"/>
              <a:t>against malicious hypervisor-based attacks like data replay, memory</a:t>
            </a:r>
          </a:p>
          <a:p>
            <a:pPr algn="l">
              <a:buClr>
                <a:schemeClr val="accent1"/>
              </a:buClr>
              <a:buSzPct val="60000"/>
            </a:pPr>
            <a:r>
              <a:rPr lang="en-US" sz="1600" dirty="0"/>
              <a:t>remapping and others, thus achieving a stronger isolation from the</a:t>
            </a:r>
          </a:p>
          <a:p>
            <a:pPr algn="l">
              <a:buClr>
                <a:schemeClr val="accent1"/>
              </a:buClr>
              <a:buSzPct val="60000"/>
            </a:pPr>
            <a:r>
              <a:rPr lang="en-US" sz="1600" dirty="0"/>
              <a:t>hypervisor.</a:t>
            </a:r>
          </a:p>
          <a:p>
            <a:pPr algn="l">
              <a:buClr>
                <a:schemeClr val="accent1"/>
              </a:buClr>
              <a:buSzPct val="60000"/>
            </a:pPr>
            <a:endParaRPr lang="en-US" sz="1600" dirty="0"/>
          </a:p>
          <a:p>
            <a:pPr algn="l">
              <a:buClr>
                <a:schemeClr val="accent1"/>
              </a:buClr>
              <a:buSzPct val="60000"/>
            </a:pPr>
            <a:r>
              <a:rPr lang="en-US" sz="1600" dirty="0"/>
              <a:t>At the core of the functionality is a new structure called a reverse</a:t>
            </a:r>
          </a:p>
          <a:p>
            <a:pPr algn="l">
              <a:buClr>
                <a:schemeClr val="accent1"/>
              </a:buClr>
              <a:buSzPct val="60000"/>
            </a:pPr>
            <a:r>
              <a:rPr lang="en-US" sz="1600" dirty="0"/>
              <a:t>map table (RMP) with which the guest has a say in which pages get</a:t>
            </a:r>
          </a:p>
          <a:p>
            <a:pPr algn="l">
              <a:buClr>
                <a:schemeClr val="accent1"/>
              </a:buClr>
              <a:buSzPct val="60000"/>
            </a:pPr>
            <a:r>
              <a:rPr lang="en-US" sz="1600" dirty="0"/>
              <a:t>assigned to it and gets notified when a page which it owns, gets</a:t>
            </a:r>
          </a:p>
          <a:p>
            <a:pPr algn="l">
              <a:buClr>
                <a:schemeClr val="accent1"/>
              </a:buClr>
              <a:buSzPct val="60000"/>
            </a:pPr>
            <a:r>
              <a:rPr lang="en-US" sz="1600" dirty="0"/>
              <a:t>accessed/modified under the covers so that the guest can take an</a:t>
            </a:r>
          </a:p>
          <a:p>
            <a:pPr algn="l">
              <a:buClr>
                <a:schemeClr val="accent1"/>
              </a:buClr>
              <a:buSzPct val="60000"/>
            </a:pPr>
            <a:r>
              <a:rPr lang="en-US" sz="1600" dirty="0"/>
              <a:t>appropriate action.</a:t>
            </a:r>
          </a:p>
          <a:p>
            <a:pPr algn="l">
              <a:buClr>
                <a:schemeClr val="accent1"/>
              </a:buClr>
              <a:buSzPct val="60000"/>
            </a:pPr>
            <a:endParaRPr lang="en-US" sz="1600" dirty="0"/>
          </a:p>
          <a:p>
            <a:pPr algn="l">
              <a:buClr>
                <a:schemeClr val="accent1"/>
              </a:buClr>
              <a:buSzPct val="60000"/>
            </a:pPr>
            <a:r>
              <a:rPr lang="en-US" sz="1600" dirty="0"/>
              <a:t>In addition, add support for the whole machinery needed to launch a SNP</a:t>
            </a:r>
          </a:p>
          <a:p>
            <a:pPr algn="l">
              <a:buClr>
                <a:schemeClr val="accent1"/>
              </a:buClr>
              <a:buSzPct val="60000"/>
            </a:pPr>
            <a:r>
              <a:rPr lang="en-US" sz="1600" dirty="0"/>
              <a:t>guest, details of which is properly explained in each patch.</a:t>
            </a:r>
          </a:p>
          <a:p>
            <a:pPr algn="l">
              <a:buClr>
                <a:schemeClr val="accent1"/>
              </a:buClr>
              <a:buSzPct val="60000"/>
            </a:pPr>
            <a:endParaRPr lang="en-US" sz="1600" dirty="0"/>
          </a:p>
          <a:p>
            <a:pPr algn="l">
              <a:buClr>
                <a:schemeClr val="accent1"/>
              </a:buClr>
              <a:buSzPct val="60000"/>
            </a:pPr>
            <a:r>
              <a:rPr lang="en-US" sz="1600" dirty="0"/>
              <a:t>And last but not least, the series refactors and improves parts of the</a:t>
            </a:r>
          </a:p>
          <a:p>
            <a:pPr algn="l">
              <a:buClr>
                <a:schemeClr val="accent1"/>
              </a:buClr>
              <a:buSzPct val="60000"/>
            </a:pPr>
            <a:r>
              <a:rPr lang="en-US" sz="1600" dirty="0"/>
              <a:t>previous SEV support so that the new code is </a:t>
            </a:r>
            <a:r>
              <a:rPr lang="en-US" sz="1600" dirty="0" err="1"/>
              <a:t>accomodated</a:t>
            </a:r>
            <a:r>
              <a:rPr lang="en-US" sz="1600" dirty="0"/>
              <a:t> properly and</a:t>
            </a:r>
          </a:p>
          <a:p>
            <a:pPr algn="l">
              <a:buClr>
                <a:schemeClr val="accent1"/>
              </a:buClr>
              <a:buSzPct val="60000"/>
            </a:pPr>
            <a:r>
              <a:rPr lang="en-US" sz="1600" dirty="0"/>
              <a:t>not just bolted on.</a:t>
            </a:r>
          </a:p>
        </p:txBody>
      </p:sp>
    </p:spTree>
    <p:extLst>
      <p:ext uri="{BB962C8B-B14F-4D97-AF65-F5344CB8AC3E}">
        <p14:creationId xmlns:p14="http://schemas.microsoft.com/office/powerpoint/2010/main" val="266353133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Object 37" hidden="1">
            <a:extLst>
              <a:ext uri="{FF2B5EF4-FFF2-40B4-BE49-F238E27FC236}">
                <a16:creationId xmlns:a16="http://schemas.microsoft.com/office/drawing/2014/main" id="{CBDAE8A1-FA65-FBF4-C073-C632FFB0A3E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8" name="Object 37" hidden="1">
                        <a:extLst>
                          <a:ext uri="{FF2B5EF4-FFF2-40B4-BE49-F238E27FC236}">
                            <a16:creationId xmlns:a16="http://schemas.microsoft.com/office/drawing/2014/main" id="{CBDAE8A1-FA65-FBF4-C073-C632FFB0A3E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0" name="Title 11">
            <a:extLst>
              <a:ext uri="{FF2B5EF4-FFF2-40B4-BE49-F238E27FC236}">
                <a16:creationId xmlns:a16="http://schemas.microsoft.com/office/drawing/2014/main" id="{6E4B4B12-9CFA-0A35-A66B-223E135C416C}"/>
              </a:ext>
            </a:extLst>
          </p:cNvPr>
          <p:cNvSpPr txBox="1">
            <a:spLocks/>
          </p:cNvSpPr>
          <p:nvPr/>
        </p:nvSpPr>
        <p:spPr>
          <a:xfrm>
            <a:off x="0" y="393981"/>
            <a:ext cx="12191995" cy="649171"/>
          </a:xfrm>
          <a:prstGeom prst="rect">
            <a:avLst/>
          </a:prstGeom>
        </p:spPr>
        <p:txBody>
          <a:bodyPr anchor="ctr"/>
          <a:lstStyle>
            <a:lvl1pPr algn="l" defTabSz="914674" rtl="0" eaLnBrk="1" latinLnBrk="0" hangingPunct="1">
              <a:spcBef>
                <a:spcPct val="0"/>
              </a:spcBef>
              <a:buNone/>
              <a:defRPr sz="2800" b="0" i="0" strike="noStrike" kern="1200" cap="all" baseline="0">
                <a:solidFill>
                  <a:srgbClr val="FFFFFF"/>
                </a:solidFill>
                <a:latin typeface="Klavika Medium" panose="020B0506040000020004" pitchFamily="34" charset="0"/>
                <a:ea typeface="+mj-ea"/>
                <a:cs typeface="Calibri" panose="020F0502020204030204" pitchFamily="34" charset="0"/>
              </a:defRPr>
            </a:lvl1pPr>
          </a:lstStyle>
          <a:p>
            <a:pPr marL="0" marR="0" lvl="0" indent="0" algn="ctr" defTabSz="914674" rtl="0" eaLnBrk="1" fontAlgn="auto" latinLnBrk="0" hangingPunct="1">
              <a:lnSpc>
                <a:spcPct val="82000"/>
              </a:lnSpc>
              <a:spcBef>
                <a:spcPct val="0"/>
              </a:spcBef>
              <a:spcAft>
                <a:spcPts val="0"/>
              </a:spcAft>
              <a:buClrTx/>
              <a:buSzTx/>
              <a:buFontTx/>
              <a:buNone/>
              <a:tabLst/>
              <a:defRPr/>
            </a:pPr>
            <a:endParaRPr kumimoji="0" lang="en-US" sz="5200" b="1" i="0" u="none" strike="noStrike" kern="1200" cap="all" spc="-200" normalizeH="0" baseline="0" noProof="0">
              <a:ln>
                <a:noFill/>
              </a:ln>
              <a:gradFill>
                <a:gsLst>
                  <a:gs pos="100000">
                    <a:prstClr val="white">
                      <a:lumMod val="50000"/>
                    </a:prstClr>
                  </a:gs>
                  <a:gs pos="32000">
                    <a:srgbClr val="FFFFFF"/>
                  </a:gs>
                </a:gsLst>
                <a:lin ang="5400000" scaled="0"/>
              </a:gradFill>
              <a:effectLst/>
              <a:uLnTx/>
              <a:uFillTx/>
              <a:latin typeface="Arial" panose="020B0604020202020204"/>
              <a:ea typeface="+mj-ea"/>
              <a:cs typeface="Calibri"/>
            </a:endParaRPr>
          </a:p>
        </p:txBody>
      </p:sp>
      <p:sp>
        <p:nvSpPr>
          <p:cNvPr id="6" name="Title 5">
            <a:extLst>
              <a:ext uri="{FF2B5EF4-FFF2-40B4-BE49-F238E27FC236}">
                <a16:creationId xmlns:a16="http://schemas.microsoft.com/office/drawing/2014/main" id="{344A93D1-EEB3-C351-9D1A-1EB0CF12480D}"/>
              </a:ext>
            </a:extLst>
          </p:cNvPr>
          <p:cNvSpPr>
            <a:spLocks noGrp="1"/>
          </p:cNvSpPr>
          <p:nvPr>
            <p:ph type="title"/>
          </p:nvPr>
        </p:nvSpPr>
        <p:spPr/>
        <p:txBody>
          <a:bodyPr vert="horz"/>
          <a:lstStyle/>
          <a:p>
            <a:r>
              <a:rPr lang="en-US" sz="2800" dirty="0"/>
              <a:t>Kernel (</a:t>
            </a:r>
            <a:r>
              <a:rPr lang="en-US" sz="2800" b="1" dirty="0"/>
              <a:t>Host</a:t>
            </a:r>
            <a:r>
              <a:rPr lang="en-US" sz="2800" dirty="0"/>
              <a:t> Support June 2024 linux-6.11)</a:t>
            </a:r>
          </a:p>
        </p:txBody>
      </p:sp>
      <p:sp>
        <p:nvSpPr>
          <p:cNvPr id="3" name="TextBox 2">
            <a:extLst>
              <a:ext uri="{FF2B5EF4-FFF2-40B4-BE49-F238E27FC236}">
                <a16:creationId xmlns:a16="http://schemas.microsoft.com/office/drawing/2014/main" id="{C06E4B54-3365-AB8E-8CFD-DC4835647965}"/>
              </a:ext>
            </a:extLst>
          </p:cNvPr>
          <p:cNvSpPr txBox="1"/>
          <p:nvPr/>
        </p:nvSpPr>
        <p:spPr>
          <a:xfrm>
            <a:off x="537463" y="1111083"/>
            <a:ext cx="10391794" cy="369373"/>
          </a:xfrm>
          <a:prstGeom prst="rect">
            <a:avLst/>
          </a:prstGeom>
          <a:noFill/>
        </p:spPr>
        <p:txBody>
          <a:bodyPr wrap="square">
            <a:spAutoFit/>
          </a:bodyPr>
          <a:lstStyle/>
          <a:p>
            <a:r>
              <a:rPr lang="en-US" dirty="0"/>
              <a:t>https://git.kernel.org/pub/scm/virt/kvm/kvm.git/commit/?h=next&amp;id=ab978c62e72d6b2d4184</a:t>
            </a:r>
          </a:p>
        </p:txBody>
      </p:sp>
      <p:sp>
        <p:nvSpPr>
          <p:cNvPr id="4" name="AutoShape 2" descr="AMD SEV-SNP guest support merged for KVM">
            <a:extLst>
              <a:ext uri="{FF2B5EF4-FFF2-40B4-BE49-F238E27FC236}">
                <a16:creationId xmlns:a16="http://schemas.microsoft.com/office/drawing/2014/main" id="{62C92420-6ED2-80A7-6012-1938CB78ADD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065F6488-71EF-C771-46D4-145B76C07D96}"/>
              </a:ext>
            </a:extLst>
          </p:cNvPr>
          <p:cNvPicPr>
            <a:picLocks noChangeAspect="1"/>
          </p:cNvPicPr>
          <p:nvPr/>
        </p:nvPicPr>
        <p:blipFill>
          <a:blip r:embed="rId6"/>
          <a:stretch>
            <a:fillRect/>
          </a:stretch>
        </p:blipFill>
        <p:spPr>
          <a:xfrm>
            <a:off x="588263" y="1548387"/>
            <a:ext cx="6322332" cy="4665515"/>
          </a:xfrm>
          <a:prstGeom prst="rect">
            <a:avLst/>
          </a:prstGeom>
        </p:spPr>
      </p:pic>
    </p:spTree>
    <p:extLst>
      <p:ext uri="{BB962C8B-B14F-4D97-AF65-F5344CB8AC3E}">
        <p14:creationId xmlns:p14="http://schemas.microsoft.com/office/powerpoint/2010/main" val="80754272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4_AMD Corporate Template_Dark">
  <a:themeElements>
    <a:clrScheme name="AMD Palette">
      <a:dk1>
        <a:srgbClr val="000000"/>
      </a:dk1>
      <a:lt1>
        <a:srgbClr val="FFFFFF"/>
      </a:lt1>
      <a:dk2>
        <a:srgbClr val="5E5E5E"/>
      </a:dk2>
      <a:lt2>
        <a:srgbClr val="9D9FA2"/>
      </a:lt2>
      <a:accent1>
        <a:srgbClr val="636466"/>
      </a:accent1>
      <a:accent2>
        <a:srgbClr val="9D9FA2"/>
      </a:accent2>
      <a:accent3>
        <a:srgbClr val="C1A968"/>
      </a:accent3>
      <a:accent4>
        <a:srgbClr val="F26522"/>
      </a:accent4>
      <a:accent5>
        <a:srgbClr val="ED1C24"/>
      </a:accent5>
      <a:accent6>
        <a:srgbClr val="24C7D3"/>
      </a:accent6>
      <a:hlink>
        <a:srgbClr val="D5D5D5"/>
      </a:hlink>
      <a:folHlink>
        <a:srgbClr val="A9A9A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solidFill>
            <a:schemeClr val="accent2"/>
          </a:solid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18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buClr>
            <a:schemeClr val="accent1"/>
          </a:buClr>
          <a:buSzPct val="60000"/>
          <a:defRPr sz="1800" dirty="0" smtClean="0"/>
        </a:defPPr>
      </a:lstStyle>
    </a:txDef>
  </a:objectDefaults>
  <a:extraClrSchemeLst/>
  <a:extLst>
    <a:ext uri="{05A4C25C-085E-4340-85A3-A5531E510DB2}">
      <thm15:themeFamily xmlns:thm15="http://schemas.microsoft.com/office/thememl/2012/main" name="16x9 Presentation - Corporate Black Background - 2024 update -v1.1 4.pptx" id="{E14F8F89-5749-4A2B-A045-C50D990DBDB3}" vid="{98C03837-8BF8-4E63-8F9A-6D88A2DD0C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FormConfiguration><![CDATA[{"formFields":[],"formDataEntries":[]}]]></TemplafySlideFormConfiguration>
</file>

<file path=customXml/item10.xml><?xml version="1.0" encoding="utf-8"?>
<?mso-contentType ?>
<FormTemplates xmlns="http://schemas.microsoft.com/sharepoint/v3/contenttype/forms">
  <Display>DocumentLibraryForm</Display>
  <Edit>DocumentLibraryForm</Edit>
  <New>DocumentLibraryForm</New>
</FormTemplates>
</file>

<file path=customXml/item11.xml><?xml version="1.0" encoding="utf-8"?>
<TemplafySlideFormConfiguration><![CDATA[{"formFields":[],"formDataEntries":[]}]]></TemplafySlideFormConfiguration>
</file>

<file path=customXml/item12.xml><?xml version="1.0" encoding="utf-8"?>
<ct:contentTypeSchema xmlns:ct="http://schemas.microsoft.com/office/2006/metadata/contentType" xmlns:ma="http://schemas.microsoft.com/office/2006/metadata/properties/metaAttributes" ct:_="" ma:_="" ma:contentTypeName="Document" ma:contentTypeID="0x010100DDE2DA70567CAC469BA43E484B0BB758" ma:contentTypeVersion="6" ma:contentTypeDescription="Create a new document." ma:contentTypeScope="" ma:versionID="273bd52d6cc1e4ac483ae59b9114301f">
  <xsd:schema xmlns:xsd="http://www.w3.org/2001/XMLSchema" xmlns:xs="http://www.w3.org/2001/XMLSchema" xmlns:p="http://schemas.microsoft.com/office/2006/metadata/properties" xmlns:ns2="742f7993-eabd-44b1-a5c2-d94f1c0e252f" xmlns:ns3="077e5cca-4064-4ecc-bb4b-6663fd2ab34c" targetNamespace="http://schemas.microsoft.com/office/2006/metadata/properties" ma:root="true" ma:fieldsID="1d2403a9c0ab328db9b4b3e3a3ac78fc" ns2:_="" ns3:_="">
    <xsd:import namespace="742f7993-eabd-44b1-a5c2-d94f1c0e252f"/>
    <xsd:import namespace="077e5cca-4064-4ecc-bb4b-6663fd2ab34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2f7993-eabd-44b1-a5c2-d94f1c0e252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77e5cca-4064-4ecc-bb4b-6663fd2ab34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3.xml><?xml version="1.0" encoding="utf-8"?>
<TemplafySlideTemplateConfiguration><![CDATA[{"slideVersion":1,"isValidatorEnabled":false,"isLocked":false,"elementsMetadata":[],"slideId":"637629098472298093","enableDocumentContentUpdater":true,"version":"2.0"}]]></TemplafySlideTemplateConfiguration>
</file>

<file path=customXml/item14.xml><?xml version="1.0" encoding="utf-8"?>
<TemplafySlideFormConfiguration><![CDATA[{"formFields":[],"formDataEntries":[]}]]></TemplafySlideFormConfiguration>
</file>

<file path=customXml/item15.xml><?xml version="1.0" encoding="utf-8"?>
<TemplafySlideFormConfiguration><![CDATA[{"formFields":[],"formDataEntries":[]}]]></TemplafySlideFormConfiguration>
</file>

<file path=customXml/item16.xml><?xml version="1.0" encoding="utf-8"?>
<TemplafySlideFormConfiguration><![CDATA[{"formFields":[],"formDataEntries":[]}]]></TemplafySlideFormConfiguration>
</file>

<file path=customXml/item17.xml><?xml version="1.0" encoding="utf-8"?>
<TemplafySlideTemplateConfiguration><![CDATA[{"slideVersion":1,"isValidatorEnabled":false,"isLocked":false,"elementsMetadata":[],"slideId":"637629098472095892","enableDocumentContentUpdater":true,"version":"2.0"}]]></TemplafySlideTemplateConfiguration>
</file>

<file path=customXml/item18.xml><?xml version="1.0" encoding="utf-8"?>
<TemplafySlideFormConfiguration><![CDATA[{"formFields":[],"formDataEntries":[]}]]></TemplafySlideFormConfiguration>
</file>

<file path=customXml/item19.xml><?xml version="1.0" encoding="utf-8"?>
<TemplafyFormConfiguration><![CDATA[{"formFields":[{"required":false,"placeholder":"Title | Date | Security Setting","lines":1,"shareValue":false,"type":"textBox","name":"Footer","label":"Enter footer description","fullyQualifiedName":"Footer"}],"formDataEntries":[]}]]></TemplafyFormConfiguration>
</file>

<file path=customXml/item2.xml><?xml version="1.0" encoding="utf-8"?>
<TemplafySlideTemplateConfiguration><![CDATA[{"slideVersion":1,"isValidatorEnabled":false,"isLocked":false,"elementsMetadata":[],"slideId":"637629098472294646","enableDocumentContentUpdater":true,"version":"2.0"}]]></TemplafySlideTemplateConfiguration>
</file>

<file path=customXml/item20.xml><?xml version="1.0" encoding="utf-8"?>
<TemplafySlideFormConfiguration><![CDATA[{"formFields":[],"formDataEntries":[]}]]></TemplafySlideFormConfiguration>
</file>

<file path=customXml/item21.xml><?xml version="1.0" encoding="utf-8"?>
<TemplafySlideTemplateConfiguration><![CDATA[{"slideVersion":1,"isValidatorEnabled":false,"isLocked":false,"elementsMetadata":[],"slideId":"637629098472294991","enableDocumentContentUpdater":true,"version":"2.0"}]]></TemplafySlideTemplateConfiguration>
</file>

<file path=customXml/item22.xml><?xml version="1.0" encoding="utf-8"?>
<TemplafySlideTemplateConfiguration><![CDATA[{"slideVersion":1,"isValidatorEnabled":false,"isLocked":false,"elementsMetadata":[],"slideId":"637629098472113973","enableDocumentContentUpdater":true,"version":"2.0"}]]></TemplafySlideTemplateConfiguration>
</file>

<file path=customXml/item23.xml><?xml version="1.0" encoding="utf-8"?>
<TemplafySlideFormConfiguration><![CDATA[{"formFields":[],"formDataEntries":[]}]]></TemplafySlideFormConfiguration>
</file>

<file path=customXml/item24.xml><?xml version="1.0" encoding="utf-8"?>
<TemplafySlideTemplateConfiguration><![CDATA[{"slideVersion":1,"isValidatorEnabled":false,"isLocked":false,"elementsMetadata":[],"slideId":"637629098472281739","enableDocumentContentUpdater":true,"version":"2.0"}]]></TemplafySlideTemplateConfiguration>
</file>

<file path=customXml/item25.xml><?xml version="1.0" encoding="utf-8"?>
<TemplafySlideFormConfiguration><![CDATA[{"formFields":[],"formDataEntries":[]}]]></TemplafySlideFormConfiguration>
</file>

<file path=customXml/item26.xml><?xml version="1.0" encoding="utf-8"?>
<TemplafySlideTemplateConfiguration><![CDATA[{"slideVersion":1,"isValidatorEnabled":false,"isLocked":false,"elementsMetadata":[],"slideId":"637629098472221519","enableDocumentContentUpdater":true,"version":"2.0"}]]></TemplafySlideTemplateConfiguration>
</file>

<file path=customXml/item27.xml><?xml version="1.0" encoding="utf-8"?>
<TemplafySlideTemplateConfiguration><![CDATA[{"slideVersion":1,"isValidatorEnabled":false,"isLocked":false,"elementsMetadata":[],"slideId":"637629098472291984","enableDocumentContentUpdater":true,"version":"2.0"}]]></TemplafySlideTemplateConfiguration>
</file>

<file path=customXml/item28.xml><?xml version="1.0" encoding="utf-8"?>
<TemplafySlideFormConfiguration><![CDATA[{"formFields":[],"formDataEntries":[]}]]></TemplafySlideFormConfiguration>
</file>

<file path=customXml/item29.xml><?xml version="1.0" encoding="utf-8"?>
<TemplafySlideTemplateConfiguration><![CDATA[{"slideVersion":1,"isValidatorEnabled":false,"isLocked":false,"elementsMetadata":[],"slideId":"637629098472115478","enableDocumentContentUpdater":true,"version":"2.0"}]]></TemplafySlideTemplateConfiguration>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30.xml><?xml version="1.0" encoding="utf-8"?>
<TemplafySlideTemplateConfiguration><![CDATA[{"slideVersion":1,"isValidatorEnabled":false,"isLocked":false,"elementsMetadata":[],"slideId":"637629098472302020","enableDocumentContentUpdater":true,"version":"2.0"}]]></TemplafySlideTemplateConfiguration>
</file>

<file path=customXml/item31.xml><?xml version="1.0" encoding="utf-8"?>
<TemplafySlideTemplateConfiguration><![CDATA[{"slideVersion":1,"isValidatorEnabled":false,"isLocked":false,"elementsMetadata":[],"slideId":"637629098472211994","enableDocumentContentUpdater":true,"version":"2.0"}]]></TemplafySlideTemplateConfiguration>
</file>

<file path=customXml/item32.xml><?xml version="1.0" encoding="utf-8"?>
<TemplafySlideFormConfiguration><![CDATA[{"formFields":[],"formDataEntries":[]}]]></TemplafySlideFormConfiguration>
</file>

<file path=customXml/item33.xml><?xml version="1.0" encoding="utf-8"?>
<TemplafySlideFormConfiguration><![CDATA[{"formFields":[],"formDataEntries":[]}]]></TemplafySlideFormConfiguration>
</file>

<file path=customXml/item34.xml><?xml version="1.0" encoding="utf-8"?>
<TemplafySlideTemplateConfiguration><![CDATA[{"slideVersion":1,"isValidatorEnabled":false,"isLocked":false,"elementsMetadata":[],"slideId":"637629098472251078","enableDocumentContentUpdater":true,"version":"2.0"}]]></TemplafySlideTemplateConfiguration>
</file>

<file path=customXml/item35.xml><?xml version="1.0" encoding="utf-8"?>
<TemplafySlideTemplateConfiguration><![CDATA[{"slideVersion":1,"isValidatorEnabled":false,"isLocked":false,"elementsMetadata":[],"slideId":"637629098472289287","enableDocumentContentUpdater":true,"version":"2.0"}]]></TemplafySlideTemplateConfiguration>
</file>

<file path=customXml/item36.xml><?xml version="1.0" encoding="utf-8"?>
<TemplafySlideFormConfiguration><![CDATA[{"formFields":[],"formDataEntries":[]}]]></TemplafySlideFormConfiguration>
</file>

<file path=customXml/item37.xml><?xml version="1.0" encoding="utf-8"?>
<TemplafySlideFormConfiguration><![CDATA[{"formFields":[],"formDataEntries":[]}]]></TemplafySlideFormConfiguration>
</file>

<file path=customXml/item38.xml><?xml version="1.0" encoding="utf-8"?>
<TemplafySlideTemplateConfiguration><![CDATA[{"slideVersion":1,"isValidatorEnabled":false,"isLocked":false,"elementsMetadata":[],"slideId":"637629098472214232","enableDocumentContentUpdater":true,"version":"2.0"}]]></TemplafySlideTemplateConfiguration>
</file>

<file path=customXml/item39.xml><?xml version="1.0" encoding="utf-8"?>
<TemplafySlideFormConfiguration><![CDATA[{"formFields":[],"formDataEntries":[]}]]></TemplafySlideFormConfiguration>
</file>

<file path=customXml/item4.xml><?xml version="1.0" encoding="utf-8"?>
<TemplafyTemplateConfiguration><![CDATA[{"elementsMetadata":[],"transformationConfigurations":[{"colorTheme":"{{DataSources.ColorThemes[\"Corporate\"].ColorTheme}}","disableUpdates":false,"type":"colorTheme"}],"enableDocumentContentUpdater":true,"version":"2.0"}]]></TemplafyTemplateConfiguration>
</file>

<file path=customXml/item40.xml><?xml version="1.0" encoding="utf-8"?>
<TemplafySlideFormConfiguration><![CDATA[{"formFields":[],"formDataEntries":[]}]]></TemplafySlideFormConfiguration>
</file>

<file path=customXml/item41.xml><?xml version="1.0" encoding="utf-8"?>
<TemplafySlideTemplateConfiguration><![CDATA[{"slideVersion":1,"isValidatorEnabled":false,"isLocked":false,"elementsMetadata":[],"slideId":"637629098472216437","enableDocumentContentUpdater":true,"version":"2.0"}]]></TemplafySlideTemplateConfiguration>
</file>

<file path=customXml/item42.xml><?xml version="1.0" encoding="utf-8"?>
<TemplafySlideFormConfiguration><![CDATA[{"formFields":[],"formDataEntries":[]}]]></TemplafySlideFormConfiguration>
</file>

<file path=customXml/item43.xml><?xml version="1.0" encoding="utf-8"?>
<TemplafySlideFormConfiguration><![CDATA[{"formFields":[],"formDataEntries":[]}]]></TemplafySlideFormConfiguration>
</file>

<file path=customXml/item44.xml><?xml version="1.0" encoding="utf-8"?>
<TemplafySlideTemplateConfiguration><![CDATA[{"slideVersion":1,"isValidatorEnabled":false,"isLocked":false,"elementsMetadata":[],"slideId":"637629098472003968","enableDocumentContentUpdater":true,"version":"2.0"}]]></TemplafySlideTemplateConfiguration>
</file>

<file path=customXml/item45.xml><?xml version="1.0" encoding="utf-8"?>
<TemplafySlideFormConfiguration><![CDATA[{"formFields":[],"formDataEntries":[]}]]></TemplafySlideFormConfiguration>
</file>

<file path=customXml/item46.xml><?xml version="1.0" encoding="utf-8"?>
<TemplafySlideTemplateConfiguration><![CDATA[{"slideVersion":1,"isValidatorEnabled":false,"isLocked":false,"elementsMetadata":[],"slideId":"637629098472208672","enableDocumentContentUpdater":true,"version":"2.0"}]]></TemplafySlideTemplateConfiguration>
</file>

<file path=customXml/item47.xml><?xml version="1.0" encoding="utf-8"?>
<TemplafySlideFormConfiguration><![CDATA[{"formFields":[],"formDataEntries":[]}]]></TemplafySlideFormConfiguration>
</file>

<file path=customXml/item48.xml><?xml version="1.0" encoding="utf-8"?>
<TemplafySlideTemplateConfiguration><![CDATA[{"slideVersion":1,"isValidatorEnabled":false,"isLocked":false,"elementsMetadata":[],"slideId":"637629098472239985","enableDocumentContentUpdater":true,"version":"2.0"}]]></TemplafySlideTemplateConfiguration>
</file>

<file path=customXml/item49.xml><?xml version="1.0" encoding="utf-8"?>
<TemplafySlideFormConfiguration><![CDATA[{"formFields":[],"formDataEntries":[]}]]></TemplafySlideFormConfiguration>
</file>

<file path=customXml/item5.xml><?xml version="1.0" encoding="utf-8"?>
<TemplafySlideTemplateConfiguration><![CDATA[{"slideVersion":1,"isValidatorEnabled":false,"isLocked":false,"elementsMetadata":[],"slideId":"637629098472229203","enableDocumentContentUpdater":true,"version":"2.0"}]]></TemplafySlideTemplateConfiguration>
</file>

<file path=customXml/item50.xml><?xml version="1.0" encoding="utf-8"?>
<TemplafySlideFormConfiguration><![CDATA[{"formFields":[],"formDataEntries":[]}]]></TemplafySlideFormConfiguration>
</file>

<file path=customXml/item51.xml><?xml version="1.0" encoding="utf-8"?>
<TemplafySlideFormConfiguration><![CDATA[{"formFields":[],"formDataEntries":[]}]]></TemplafySlideFormConfiguration>
</file>

<file path=customXml/item52.xml><?xml version="1.0" encoding="utf-8"?>
<TemplafySlideTemplateConfiguration><![CDATA[{"slideVersion":1,"isValidatorEnabled":false,"isLocked":false,"elementsMetadata":[],"slideId":"637629098472211994","enableDocumentContentUpdater":true,"version":"2.0"}]]></TemplafySlideTemplateConfiguration>
</file>

<file path=customXml/item53.xml><?xml version="1.0" encoding="utf-8"?>
<TemplafySlideTemplateConfiguration><![CDATA[{"slideVersion":1,"isValidatorEnabled":false,"isLocked":false,"elementsMetadata":[],"slideId":"637629098472204811","enableDocumentContentUpdater":true,"version":"2.0"}]]></TemplafySlideTemplateConfiguration>
</file>

<file path=customXml/item6.xml><?xml version="1.0" encoding="utf-8"?>
<TemplafySlideTemplateConfiguration><![CDATA[{"slideVersion":1,"isValidatorEnabled":false,"isLocked":false,"elementsMetadata":[],"slideId":"637629098472286320","enableDocumentContentUpdater":true,"version":"2.0"}]]></TemplafySlideTemplateConfiguration>
</file>

<file path=customXml/item7.xml><?xml version="1.0" encoding="utf-8"?>
<TemplafySlideTemplateConfiguration><![CDATA[{"slideVersion":1,"isValidatorEnabled":false,"isLocked":false,"elementsMetadata":[],"slideId":"637629098472116884","enableDocumentContentUpdater":true,"version":"2.0"}]]></TemplafySlideTemplateConfiguration>
</file>

<file path=customXml/item8.xml><?xml version="1.0" encoding="utf-8"?>
<TemplafySlideFormConfiguration><![CDATA[{"formFields":[],"formDataEntries":[]}]]></TemplafySlideFormConfiguration>
</file>

<file path=customXml/item9.xml><?xml version="1.0" encoding="utf-8"?>
<TemplafySlideTemplateConfiguration><![CDATA[{"slideVersion":1,"isValidatorEnabled":false,"isLocked":false,"elementsMetadata":[],"slideId":"637629098472259969","enableDocumentContentUpdater":true,"version":"2.0"}]]></TemplafySlideTemplateConfiguration>
</file>

<file path=customXml/itemProps1.xml><?xml version="1.0" encoding="utf-8"?>
<ds:datastoreItem xmlns:ds="http://schemas.openxmlformats.org/officeDocument/2006/customXml" ds:itemID="{3F169137-A922-4A26-80E7-FAB9CC926990}">
  <ds:schemaRefs/>
</ds:datastoreItem>
</file>

<file path=customXml/itemProps10.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1.xml><?xml version="1.0" encoding="utf-8"?>
<ds:datastoreItem xmlns:ds="http://schemas.openxmlformats.org/officeDocument/2006/customXml" ds:itemID="{0B0E439A-7067-4B53-AA5A-2CBB2C8CBE21}">
  <ds:schemaRefs/>
</ds:datastoreItem>
</file>

<file path=customXml/itemProps12.xml><?xml version="1.0" encoding="utf-8"?>
<ds:datastoreItem xmlns:ds="http://schemas.openxmlformats.org/officeDocument/2006/customXml" ds:itemID="{364FDFCA-78F6-4806-A29B-41A8A1369E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2f7993-eabd-44b1-a5c2-d94f1c0e252f"/>
    <ds:schemaRef ds:uri="077e5cca-4064-4ecc-bb4b-6663fd2ab34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3.xml><?xml version="1.0" encoding="utf-8"?>
<ds:datastoreItem xmlns:ds="http://schemas.openxmlformats.org/officeDocument/2006/customXml" ds:itemID="{52B9228B-21CE-45A5-9150-41541C04C020}">
  <ds:schemaRefs/>
</ds:datastoreItem>
</file>

<file path=customXml/itemProps14.xml><?xml version="1.0" encoding="utf-8"?>
<ds:datastoreItem xmlns:ds="http://schemas.openxmlformats.org/officeDocument/2006/customXml" ds:itemID="{492EE822-79BF-4039-BF53-4DFB6ACACBFF}">
  <ds:schemaRefs/>
</ds:datastoreItem>
</file>

<file path=customXml/itemProps15.xml><?xml version="1.0" encoding="utf-8"?>
<ds:datastoreItem xmlns:ds="http://schemas.openxmlformats.org/officeDocument/2006/customXml" ds:itemID="{33041E32-BB17-453B-A365-D886F183EE44}">
  <ds:schemaRefs/>
</ds:datastoreItem>
</file>

<file path=customXml/itemProps16.xml><?xml version="1.0" encoding="utf-8"?>
<ds:datastoreItem xmlns:ds="http://schemas.openxmlformats.org/officeDocument/2006/customXml" ds:itemID="{2344DAD7-8BFF-4ACD-BBA3-74F6ADFFD128}">
  <ds:schemaRefs/>
</ds:datastoreItem>
</file>

<file path=customXml/itemProps17.xml><?xml version="1.0" encoding="utf-8"?>
<ds:datastoreItem xmlns:ds="http://schemas.openxmlformats.org/officeDocument/2006/customXml" ds:itemID="{F91A0867-35A7-4CBF-94F6-D7FB298BEB8C}">
  <ds:schemaRefs/>
</ds:datastoreItem>
</file>

<file path=customXml/itemProps18.xml><?xml version="1.0" encoding="utf-8"?>
<ds:datastoreItem xmlns:ds="http://schemas.openxmlformats.org/officeDocument/2006/customXml" ds:itemID="{307A5E8D-54ED-4E32-8D7A-AAE9216E2C6D}">
  <ds:schemaRefs/>
</ds:datastoreItem>
</file>

<file path=customXml/itemProps19.xml><?xml version="1.0" encoding="utf-8"?>
<ds:datastoreItem xmlns:ds="http://schemas.openxmlformats.org/officeDocument/2006/customXml" ds:itemID="{43BC5722-1D5B-4915-8247-E6D5F513E549}">
  <ds:schemaRefs/>
</ds:datastoreItem>
</file>

<file path=customXml/itemProps2.xml><?xml version="1.0" encoding="utf-8"?>
<ds:datastoreItem xmlns:ds="http://schemas.openxmlformats.org/officeDocument/2006/customXml" ds:itemID="{0B4EDEF2-4914-42F4-B0ED-75280D163F4A}">
  <ds:schemaRefs/>
</ds:datastoreItem>
</file>

<file path=customXml/itemProps20.xml><?xml version="1.0" encoding="utf-8"?>
<ds:datastoreItem xmlns:ds="http://schemas.openxmlformats.org/officeDocument/2006/customXml" ds:itemID="{3F8E02AC-FDB5-4D5E-86CE-40FD3E2ACE94}">
  <ds:schemaRefs/>
</ds:datastoreItem>
</file>

<file path=customXml/itemProps21.xml><?xml version="1.0" encoding="utf-8"?>
<ds:datastoreItem xmlns:ds="http://schemas.openxmlformats.org/officeDocument/2006/customXml" ds:itemID="{D2814F53-E0D8-4755-9559-176DDC8FC725}">
  <ds:schemaRefs/>
</ds:datastoreItem>
</file>

<file path=customXml/itemProps22.xml><?xml version="1.0" encoding="utf-8"?>
<ds:datastoreItem xmlns:ds="http://schemas.openxmlformats.org/officeDocument/2006/customXml" ds:itemID="{010468DE-BA7E-4E5E-B1CA-28ED269D9DDD}">
  <ds:schemaRefs/>
</ds:datastoreItem>
</file>

<file path=customXml/itemProps23.xml><?xml version="1.0" encoding="utf-8"?>
<ds:datastoreItem xmlns:ds="http://schemas.openxmlformats.org/officeDocument/2006/customXml" ds:itemID="{5512705F-00BE-42B7-9EA0-AF2B182903FD}">
  <ds:schemaRefs/>
</ds:datastoreItem>
</file>

<file path=customXml/itemProps24.xml><?xml version="1.0" encoding="utf-8"?>
<ds:datastoreItem xmlns:ds="http://schemas.openxmlformats.org/officeDocument/2006/customXml" ds:itemID="{B75F16DD-F239-4706-8559-A5E2B745D790}">
  <ds:schemaRefs/>
</ds:datastoreItem>
</file>

<file path=customXml/itemProps25.xml><?xml version="1.0" encoding="utf-8"?>
<ds:datastoreItem xmlns:ds="http://schemas.openxmlformats.org/officeDocument/2006/customXml" ds:itemID="{3EA6D134-2F17-40CD-A85C-2CF97EA6954F}">
  <ds:schemaRefs/>
</ds:datastoreItem>
</file>

<file path=customXml/itemProps26.xml><?xml version="1.0" encoding="utf-8"?>
<ds:datastoreItem xmlns:ds="http://schemas.openxmlformats.org/officeDocument/2006/customXml" ds:itemID="{EBCF7816-C29E-40FC-8F56-1A308E0AB260}">
  <ds:schemaRefs/>
</ds:datastoreItem>
</file>

<file path=customXml/itemProps27.xml><?xml version="1.0" encoding="utf-8"?>
<ds:datastoreItem xmlns:ds="http://schemas.openxmlformats.org/officeDocument/2006/customXml" ds:itemID="{39047231-9940-4496-9CC2-2CFFC3760C3B}">
  <ds:schemaRefs/>
</ds:datastoreItem>
</file>

<file path=customXml/itemProps28.xml><?xml version="1.0" encoding="utf-8"?>
<ds:datastoreItem xmlns:ds="http://schemas.openxmlformats.org/officeDocument/2006/customXml" ds:itemID="{891D8673-EFC2-4CD6-BE6A-7C04FAD6C358}">
  <ds:schemaRefs/>
</ds:datastoreItem>
</file>

<file path=customXml/itemProps29.xml><?xml version="1.0" encoding="utf-8"?>
<ds:datastoreItem xmlns:ds="http://schemas.openxmlformats.org/officeDocument/2006/customXml" ds:itemID="{668E4936-4C6F-423E-9954-79FA2D147C16}">
  <ds:schemaRefs/>
</ds:datastoreItem>
</file>

<file path=customXml/itemProps3.xml><?xml version="1.0" encoding="utf-8"?>
<ds:datastoreItem xmlns:ds="http://schemas.openxmlformats.org/officeDocument/2006/customXml" ds:itemID="{F990F116-B58F-4255-B05B-DA3808E0E5C6}">
  <ds:schemaRefs>
    <ds:schemaRef ds:uri="http://www.w3.org/XML/1998/namespace"/>
    <ds:schemaRef ds:uri="742f7993-eabd-44b1-a5c2-d94f1c0e252f"/>
    <ds:schemaRef ds:uri="http://purl.org/dc/terms/"/>
    <ds:schemaRef ds:uri="http://schemas.microsoft.com/office/2006/documentManagement/types"/>
    <ds:schemaRef ds:uri="http://schemas.microsoft.com/office/2006/metadata/properties"/>
    <ds:schemaRef ds:uri="http://purl.org/dc/dcmitype/"/>
    <ds:schemaRef ds:uri="http://purl.org/dc/elements/1.1/"/>
    <ds:schemaRef ds:uri="http://schemas.microsoft.com/office/infopath/2007/PartnerControls"/>
    <ds:schemaRef ds:uri="http://schemas.openxmlformats.org/package/2006/metadata/core-properties"/>
    <ds:schemaRef ds:uri="077e5cca-4064-4ecc-bb4b-6663fd2ab34c"/>
  </ds:schemaRefs>
</ds:datastoreItem>
</file>

<file path=customXml/itemProps30.xml><?xml version="1.0" encoding="utf-8"?>
<ds:datastoreItem xmlns:ds="http://schemas.openxmlformats.org/officeDocument/2006/customXml" ds:itemID="{174D1DE4-3232-4C09-81D8-D287631DA0E9}">
  <ds:schemaRefs/>
</ds:datastoreItem>
</file>

<file path=customXml/itemProps31.xml><?xml version="1.0" encoding="utf-8"?>
<ds:datastoreItem xmlns:ds="http://schemas.openxmlformats.org/officeDocument/2006/customXml" ds:itemID="{58020A67-392C-5041-AE76-684CB4F51378}">
  <ds:schemaRefs/>
</ds:datastoreItem>
</file>

<file path=customXml/itemProps32.xml><?xml version="1.0" encoding="utf-8"?>
<ds:datastoreItem xmlns:ds="http://schemas.openxmlformats.org/officeDocument/2006/customXml" ds:itemID="{7CFDE471-7CD9-43CE-9ACE-248F4FA7DF53}">
  <ds:schemaRefs/>
</ds:datastoreItem>
</file>

<file path=customXml/itemProps33.xml><?xml version="1.0" encoding="utf-8"?>
<ds:datastoreItem xmlns:ds="http://schemas.openxmlformats.org/officeDocument/2006/customXml" ds:itemID="{4A3B424B-F222-410E-80C1-5C7CBB603D66}">
  <ds:schemaRefs/>
</ds:datastoreItem>
</file>

<file path=customXml/itemProps34.xml><?xml version="1.0" encoding="utf-8"?>
<ds:datastoreItem xmlns:ds="http://schemas.openxmlformats.org/officeDocument/2006/customXml" ds:itemID="{B4048335-6E68-4766-A360-C017FF6106C7}">
  <ds:schemaRefs/>
</ds:datastoreItem>
</file>

<file path=customXml/itemProps35.xml><?xml version="1.0" encoding="utf-8"?>
<ds:datastoreItem xmlns:ds="http://schemas.openxmlformats.org/officeDocument/2006/customXml" ds:itemID="{489A0BE5-92F6-4FE6-AE01-353A0023001F}">
  <ds:schemaRefs/>
</ds:datastoreItem>
</file>

<file path=customXml/itemProps36.xml><?xml version="1.0" encoding="utf-8"?>
<ds:datastoreItem xmlns:ds="http://schemas.openxmlformats.org/officeDocument/2006/customXml" ds:itemID="{D253A4FF-95F5-4E13-AB53-6E37037569D1}">
  <ds:schemaRefs/>
</ds:datastoreItem>
</file>

<file path=customXml/itemProps37.xml><?xml version="1.0" encoding="utf-8"?>
<ds:datastoreItem xmlns:ds="http://schemas.openxmlformats.org/officeDocument/2006/customXml" ds:itemID="{FF2A7D79-D7BB-42BA-8338-B18A3F711A7B}">
  <ds:schemaRefs/>
</ds:datastoreItem>
</file>

<file path=customXml/itemProps38.xml><?xml version="1.0" encoding="utf-8"?>
<ds:datastoreItem xmlns:ds="http://schemas.openxmlformats.org/officeDocument/2006/customXml" ds:itemID="{1E66EDE9-6AFA-446F-AF89-E3998A5C25DC}">
  <ds:schemaRefs/>
</ds:datastoreItem>
</file>

<file path=customXml/itemProps39.xml><?xml version="1.0" encoding="utf-8"?>
<ds:datastoreItem xmlns:ds="http://schemas.openxmlformats.org/officeDocument/2006/customXml" ds:itemID="{42B36AE6-17EF-4934-A45B-79F242C9233F}">
  <ds:schemaRefs/>
</ds:datastoreItem>
</file>

<file path=customXml/itemProps4.xml><?xml version="1.0" encoding="utf-8"?>
<ds:datastoreItem xmlns:ds="http://schemas.openxmlformats.org/officeDocument/2006/customXml" ds:itemID="{6291F803-2EF0-4E47-96D6-4796950CE6BD}">
  <ds:schemaRefs/>
</ds:datastoreItem>
</file>

<file path=customXml/itemProps40.xml><?xml version="1.0" encoding="utf-8"?>
<ds:datastoreItem xmlns:ds="http://schemas.openxmlformats.org/officeDocument/2006/customXml" ds:itemID="{74C8FEC0-888A-40BB-946C-4A8544A6304B}">
  <ds:schemaRefs/>
</ds:datastoreItem>
</file>

<file path=customXml/itemProps41.xml><?xml version="1.0" encoding="utf-8"?>
<ds:datastoreItem xmlns:ds="http://schemas.openxmlformats.org/officeDocument/2006/customXml" ds:itemID="{E0D6E706-8A91-46F7-8A8F-C34A1C60AAEF}">
  <ds:schemaRefs/>
</ds:datastoreItem>
</file>

<file path=customXml/itemProps42.xml><?xml version="1.0" encoding="utf-8"?>
<ds:datastoreItem xmlns:ds="http://schemas.openxmlformats.org/officeDocument/2006/customXml" ds:itemID="{9A257C24-588C-4CA7-9B7F-C2528B9DD2ED}">
  <ds:schemaRefs/>
</ds:datastoreItem>
</file>

<file path=customXml/itemProps43.xml><?xml version="1.0" encoding="utf-8"?>
<ds:datastoreItem xmlns:ds="http://schemas.openxmlformats.org/officeDocument/2006/customXml" ds:itemID="{CB59157B-BA3A-45A2-8099-06168B9647D4}">
  <ds:schemaRefs/>
</ds:datastoreItem>
</file>

<file path=customXml/itemProps44.xml><?xml version="1.0" encoding="utf-8"?>
<ds:datastoreItem xmlns:ds="http://schemas.openxmlformats.org/officeDocument/2006/customXml" ds:itemID="{96078763-D75A-44E2-B2E6-A315926C3126}">
  <ds:schemaRefs/>
</ds:datastoreItem>
</file>

<file path=customXml/itemProps45.xml><?xml version="1.0" encoding="utf-8"?>
<ds:datastoreItem xmlns:ds="http://schemas.openxmlformats.org/officeDocument/2006/customXml" ds:itemID="{799718E2-4AB9-4981-8334-26C7305F8929}">
  <ds:schemaRefs/>
</ds:datastoreItem>
</file>

<file path=customXml/itemProps46.xml><?xml version="1.0" encoding="utf-8"?>
<ds:datastoreItem xmlns:ds="http://schemas.openxmlformats.org/officeDocument/2006/customXml" ds:itemID="{996B8092-0564-4B06-923E-E3E5EA0DA092}">
  <ds:schemaRefs/>
</ds:datastoreItem>
</file>

<file path=customXml/itemProps47.xml><?xml version="1.0" encoding="utf-8"?>
<ds:datastoreItem xmlns:ds="http://schemas.openxmlformats.org/officeDocument/2006/customXml" ds:itemID="{2CC9EE11-963B-4792-8C18-124591009C1C}">
  <ds:schemaRefs/>
</ds:datastoreItem>
</file>

<file path=customXml/itemProps48.xml><?xml version="1.0" encoding="utf-8"?>
<ds:datastoreItem xmlns:ds="http://schemas.openxmlformats.org/officeDocument/2006/customXml" ds:itemID="{6FDEE764-9000-4458-9E78-C60855F5EDCF}">
  <ds:schemaRefs/>
</ds:datastoreItem>
</file>

<file path=customXml/itemProps49.xml><?xml version="1.0" encoding="utf-8"?>
<ds:datastoreItem xmlns:ds="http://schemas.openxmlformats.org/officeDocument/2006/customXml" ds:itemID="{1E693357-7EF7-4D46-B7E8-8A3DA05F389E}">
  <ds:schemaRefs/>
</ds:datastoreItem>
</file>

<file path=customXml/itemProps5.xml><?xml version="1.0" encoding="utf-8"?>
<ds:datastoreItem xmlns:ds="http://schemas.openxmlformats.org/officeDocument/2006/customXml" ds:itemID="{DEAD617C-938E-46B7-8782-EF509E44F054}">
  <ds:schemaRefs/>
</ds:datastoreItem>
</file>

<file path=customXml/itemProps50.xml><?xml version="1.0" encoding="utf-8"?>
<ds:datastoreItem xmlns:ds="http://schemas.openxmlformats.org/officeDocument/2006/customXml" ds:itemID="{8F397F8F-7EDC-994F-A696-92B6C094C93E}">
  <ds:schemaRefs/>
</ds:datastoreItem>
</file>

<file path=customXml/itemProps51.xml><?xml version="1.0" encoding="utf-8"?>
<ds:datastoreItem xmlns:ds="http://schemas.openxmlformats.org/officeDocument/2006/customXml" ds:itemID="{F66D9643-CE4D-403E-8C87-77A28D104661}">
  <ds:schemaRefs/>
</ds:datastoreItem>
</file>

<file path=customXml/itemProps52.xml><?xml version="1.0" encoding="utf-8"?>
<ds:datastoreItem xmlns:ds="http://schemas.openxmlformats.org/officeDocument/2006/customXml" ds:itemID="{89EED34D-F6A3-4BD0-BD67-DFAAFFC65336}">
  <ds:schemaRefs/>
</ds:datastoreItem>
</file>

<file path=customXml/itemProps53.xml><?xml version="1.0" encoding="utf-8"?>
<ds:datastoreItem xmlns:ds="http://schemas.openxmlformats.org/officeDocument/2006/customXml" ds:itemID="{EE884A63-BFD6-4412-8B8B-585264C575F2}">
  <ds:schemaRefs/>
</ds:datastoreItem>
</file>

<file path=customXml/itemProps6.xml><?xml version="1.0" encoding="utf-8"?>
<ds:datastoreItem xmlns:ds="http://schemas.openxmlformats.org/officeDocument/2006/customXml" ds:itemID="{6EE67217-AAA1-405B-A75F-D977A4EA3596}">
  <ds:schemaRefs/>
</ds:datastoreItem>
</file>

<file path=customXml/itemProps7.xml><?xml version="1.0" encoding="utf-8"?>
<ds:datastoreItem xmlns:ds="http://schemas.openxmlformats.org/officeDocument/2006/customXml" ds:itemID="{9F91A016-C5D7-4594-84B1-B85BD0447352}">
  <ds:schemaRefs/>
</ds:datastoreItem>
</file>

<file path=customXml/itemProps8.xml><?xml version="1.0" encoding="utf-8"?>
<ds:datastoreItem xmlns:ds="http://schemas.openxmlformats.org/officeDocument/2006/customXml" ds:itemID="{70E7B92A-6DBD-46AF-A7B3-3B8C39336BA7}">
  <ds:schemaRefs/>
</ds:datastoreItem>
</file>

<file path=customXml/itemProps9.xml><?xml version="1.0" encoding="utf-8"?>
<ds:datastoreItem xmlns:ds="http://schemas.openxmlformats.org/officeDocument/2006/customXml" ds:itemID="{A2F9A0F1-960C-47F9-ABFC-2B7B0F8C0554}">
  <ds:schemaRefs/>
</ds:datastoreItem>
</file>

<file path=docMetadata/LabelInfo.xml><?xml version="1.0" encoding="utf-8"?>
<clbl:labelList xmlns:clbl="http://schemas.microsoft.com/office/2020/mipLabelMetadata">
  <clbl:label id="{f265efc6-e181-49d6-80f4-fae95cf838a0}" enabled="1" method="Privileged" siteId="{3dd8961f-e488-4e60-8e11-a82d994e183d}" contentBits="1" removed="0"/>
</clbl:labelList>
</file>

<file path=docProps/app.xml><?xml version="1.0" encoding="utf-8"?>
<Properties xmlns="http://schemas.openxmlformats.org/officeDocument/2006/extended-properties" xmlns:vt="http://schemas.openxmlformats.org/officeDocument/2006/docPropsVTypes">
  <Template/>
  <TotalTime>3760</TotalTime>
  <Words>1330</Words>
  <Application>Microsoft Office PowerPoint</Application>
  <PresentationFormat>Widescreen</PresentationFormat>
  <Paragraphs>142</Paragraphs>
  <Slides>11</Slides>
  <Notes>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7" baseType="lpstr">
      <vt:lpstr>Arial</vt:lpstr>
      <vt:lpstr>Calibri</vt:lpstr>
      <vt:lpstr>Consolas</vt:lpstr>
      <vt:lpstr>Segoe UI</vt:lpstr>
      <vt:lpstr>4_AMD Corporate Template_Dark</vt:lpstr>
      <vt:lpstr>think-cell Slide</vt:lpstr>
      <vt:lpstr>openEuler 支持 AMD SEV-SNP 介绍</vt:lpstr>
      <vt:lpstr>AMD EPYC™ Processors Five generations of on time technology innovation</vt:lpstr>
      <vt:lpstr>PowerPoint Presentation</vt:lpstr>
      <vt:lpstr>PowerPoint Presentation</vt:lpstr>
      <vt:lpstr>PowerPoint Presentation</vt:lpstr>
      <vt:lpstr>PowerPoint Presentation</vt:lpstr>
      <vt:lpstr>SNP Patches</vt:lpstr>
      <vt:lpstr>Kernel (Guest Support May 2022 linux-5.19)</vt:lpstr>
      <vt:lpstr>Kernel (Host Support June 2024 linux-6.11)</vt:lpstr>
      <vt:lpstr>openEuler-24.03-LTS-SP1 </vt:lpstr>
      <vt:lpstr>PowerPoint Presentation</vt:lpstr>
    </vt:vector>
  </TitlesOfParts>
  <Manager>&lt;Comms manager name here&gt;</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AMD Corporate Powerpoint Template</dc:subject>
  <dc:creator>Federico Gasquet</dc:creator>
  <cp:keywords>AMD Corporate Powerpoint Template</cp:keywords>
  <dc:description/>
  <cp:lastModifiedBy>Wang, Wenkuan</cp:lastModifiedBy>
  <cp:revision>69</cp:revision>
  <cp:lastPrinted>2020-04-30T18:59:47Z</cp:lastPrinted>
  <dcterms:created xsi:type="dcterms:W3CDTF">2021-04-19T14:31:00Z</dcterms:created>
  <dcterms:modified xsi:type="dcterms:W3CDTF">2024-11-13T19:30:32Z</dcterms:modified>
  <cp:category>AMD Corporate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AMD Creative Studio</vt:lpwstr>
  </property>
  <property fmtid="{D5CDD505-2E9C-101B-9397-08002B2CF9AE}" pid="3" name="Date completed">
    <vt:lpwstr>April 30, 2020</vt:lpwstr>
  </property>
  <property fmtid="{D5CDD505-2E9C-101B-9397-08002B2CF9AE}" pid="4" name="MS_Version">
    <vt:lpwstr>1.0.0</vt:lpwstr>
  </property>
  <property fmtid="{D5CDD505-2E9C-101B-9397-08002B2CF9AE}" pid="5" name="TemplafyTimeStamp">
    <vt:lpwstr>2021-07-26T15:24:07</vt:lpwstr>
  </property>
  <property fmtid="{D5CDD505-2E9C-101B-9397-08002B2CF9AE}" pid="6" name="MSIP_Label_4342314e-0df4-4b58-84bf-38bed6170a0f_Enabled">
    <vt:lpwstr>true</vt:lpwstr>
  </property>
  <property fmtid="{D5CDD505-2E9C-101B-9397-08002B2CF9AE}" pid="7" name="MSIP_Label_4342314e-0df4-4b58-84bf-38bed6170a0f_SetDate">
    <vt:lpwstr>2024-04-03T19:29:53Z</vt:lpwstr>
  </property>
  <property fmtid="{D5CDD505-2E9C-101B-9397-08002B2CF9AE}" pid="8" name="MSIP_Label_4342314e-0df4-4b58-84bf-38bed6170a0f_Method">
    <vt:lpwstr>Standard</vt:lpwstr>
  </property>
  <property fmtid="{D5CDD505-2E9C-101B-9397-08002B2CF9AE}" pid="9" name="MSIP_Label_4342314e-0df4-4b58-84bf-38bed6170a0f_Name">
    <vt:lpwstr>General</vt:lpwstr>
  </property>
  <property fmtid="{D5CDD505-2E9C-101B-9397-08002B2CF9AE}" pid="10" name="MSIP_Label_4342314e-0df4-4b58-84bf-38bed6170a0f_SiteId">
    <vt:lpwstr>3dd8961f-e488-4e60-8e11-a82d994e183d</vt:lpwstr>
  </property>
  <property fmtid="{D5CDD505-2E9C-101B-9397-08002B2CF9AE}" pid="11" name="MSIP_Label_4342314e-0df4-4b58-84bf-38bed6170a0f_ActionId">
    <vt:lpwstr>35a70717-8365-47db-b5e1-414ae0f16de3</vt:lpwstr>
  </property>
  <property fmtid="{D5CDD505-2E9C-101B-9397-08002B2CF9AE}" pid="12" name="MSIP_Label_4342314e-0df4-4b58-84bf-38bed6170a0f_ContentBits">
    <vt:lpwstr>1</vt:lpwstr>
  </property>
  <property fmtid="{D5CDD505-2E9C-101B-9397-08002B2CF9AE}" pid="13" name="ContentTypeId">
    <vt:lpwstr>0x010100DDE2DA70567CAC469BA43E484B0BB758</vt:lpwstr>
  </property>
  <property fmtid="{D5CDD505-2E9C-101B-9397-08002B2CF9AE}" pid="14" name="ClassificationContentMarkingHeaderLocations">
    <vt:lpwstr>AMD Corporate Template_Dark:8\1_AMD Corporate Template_Dark:8\4_AMD Corporate Template_Dark:8\2_AMD Corporate Template_Dark:6\1_AMD Blue:4\AMD Orange:4</vt:lpwstr>
  </property>
  <property fmtid="{D5CDD505-2E9C-101B-9397-08002B2CF9AE}" pid="15" name="ClassificationContentMarkingHeaderText">
    <vt:lpwstr>[Public]</vt:lpwstr>
  </property>
</Properties>
</file>