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20"/>
  </p:handoutMasterIdLst>
  <p:sldIdLst>
    <p:sldId id="305" r:id="rId3"/>
    <p:sldId id="307" r:id="rId4"/>
    <p:sldId id="299" r:id="rId5"/>
    <p:sldId id="326" r:id="rId6"/>
    <p:sldId id="300" r:id="rId7"/>
    <p:sldId id="314" r:id="rId8"/>
    <p:sldId id="339" r:id="rId9"/>
    <p:sldId id="337" r:id="rId10"/>
    <p:sldId id="315" r:id="rId11"/>
    <p:sldId id="327" r:id="rId12"/>
    <p:sldId id="338" r:id="rId13"/>
    <p:sldId id="318" r:id="rId14"/>
    <p:sldId id="321" r:id="rId15"/>
    <p:sldId id="317" r:id="rId17"/>
    <p:sldId id="320" r:id="rId18"/>
    <p:sldId id="283"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64"/>
    <p:restoredTop sz="96405"/>
  </p:normalViewPr>
  <p:slideViewPr>
    <p:cSldViewPr snapToGrid="0" snapToObjects="1">
      <p:cViewPr varScale="1">
        <p:scale>
          <a:sx n="131" d="100"/>
          <a:sy n="131" d="100"/>
        </p:scale>
        <p:origin x="1552" y="184"/>
      </p:cViewPr>
      <p:guideLst/>
    </p:cSldViewPr>
  </p:slideViewPr>
  <p:notesTextViewPr>
    <p:cViewPr>
      <p:scale>
        <a:sx n="1" d="1"/>
        <a:sy n="1" d="1"/>
      </p:scale>
      <p:origin x="0" y="0"/>
    </p:cViewPr>
  </p:notesTextViewPr>
  <p:notesViewPr>
    <p:cSldViewPr snapToGrid="0" snapToObjects="1">
      <p:cViewPr varScale="1">
        <p:scale>
          <a:sx n="99" d="100"/>
          <a:sy n="99" d="100"/>
        </p:scale>
        <p:origin x="3696"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4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086DB-17F3-D143-84B7-6785B95D1431}"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EA845A-D161-814F-ADFA-373BFEEF085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E4BA5-34B3-A44C-AEB1-6EFAB49E6D5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862B-C71E-E94B-AC4F-5609ED8B15D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cxl技术实现的共享内存特性，在创建虚拟机时从cxl共享内存中申请虚拟机内存，从而使虚拟机热迁移时目的主机直接使用共享内存中的虚拟机内存即可，免去了热迁移过程中的内存迭代传输流程，仅传输设备状态即可，极大加速虚拟机热迁移，同时可以避免虚拟机内存变化速度快导致迁移时间过长的情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tretch>
            <a:fillRect/>
          </a:stretch>
        </p:blipFill>
        <p:spPr>
          <a:xfrm>
            <a:off x="550863" y="6175988"/>
            <a:ext cx="2732848" cy="277200"/>
          </a:xfrm>
          <a:prstGeom prst="rect">
            <a:avLst/>
          </a:prstGeom>
        </p:spPr>
      </p:pic>
      <p:sp>
        <p:nvSpPr>
          <p:cNvPr id="10" name="标题 1"/>
          <p:cNvSpPr>
            <a:spLocks noGrp="1"/>
          </p:cNvSpPr>
          <p:nvPr>
            <p:ph type="ctrTitle" hasCustomPrompt="1"/>
          </p:nvPr>
        </p:nvSpPr>
        <p:spPr>
          <a:xfrm>
            <a:off x="460623" y="2772274"/>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单击此处编辑主标题</a:t>
            </a:r>
            <a:endParaRPr kumimoji="1" lang="zh-CN" altLang="en-US" dirty="0"/>
          </a:p>
        </p:txBody>
      </p:sp>
      <p:sp>
        <p:nvSpPr>
          <p:cNvPr id="12" name="副标题 2"/>
          <p:cNvSpPr>
            <a:spLocks noGrp="1"/>
          </p:cNvSpPr>
          <p:nvPr>
            <p:ph type="subTitle" idx="1" hasCustomPrompt="1"/>
          </p:nvPr>
        </p:nvSpPr>
        <p:spPr>
          <a:xfrm>
            <a:off x="468000" y="3657600"/>
            <a:ext cx="11282400" cy="288000"/>
          </a:xfrm>
          <a:prstGeom prst="rect">
            <a:avLst/>
          </a:prstGeom>
        </p:spPr>
        <p:txBody>
          <a:bodyPr>
            <a:normAutofit/>
          </a:bodyPr>
          <a:lstStyle>
            <a:lvl1pPr marL="0" indent="0" algn="l">
              <a:buNone/>
              <a:defRPr sz="1400" b="0" i="0" baseline="0">
                <a:solidFill>
                  <a:schemeClr val="bg1"/>
                </a:solidFill>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hasCustomPrompt="1"/>
          </p:nvPr>
        </p:nvSpPr>
        <p:spPr>
          <a:xfrm>
            <a:off x="460625" y="3054600"/>
            <a:ext cx="11282400" cy="748800"/>
          </a:xfrm>
          <a:prstGeom prst="rect">
            <a:avLst/>
          </a:prstGeom>
        </p:spPr>
        <p:txBody>
          <a:bodyPr anchor="ctr">
            <a:normAutofit/>
          </a:bodyPr>
          <a:lstStyle>
            <a:lvl1pPr algn="l">
              <a:defRPr sz="4000" b="1" i="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THANKS</a:t>
            </a:r>
            <a:endParaRPr kumimoji="1" lang="zh-CN" altLang="en-US" dirty="0"/>
          </a:p>
        </p:txBody>
      </p:sp>
      <p:pic>
        <p:nvPicPr>
          <p:cNvPr id="3" name="图片 2"/>
          <p:cNvPicPr>
            <a:picLocks noChangeAspect="1"/>
          </p:cNvPicPr>
          <p:nvPr userDrawn="1"/>
        </p:nvPicPr>
        <p:blipFill>
          <a:blip r:embed="rId3"/>
          <a:stretch>
            <a:fillRect/>
          </a:stretch>
        </p:blipFill>
        <p:spPr>
          <a:xfrm>
            <a:off x="550863" y="6175988"/>
            <a:ext cx="2732848" cy="277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_1</a:t>
            </a:r>
            <a:endParaRPr kumimoji="1" lang="zh-CN" altLang="en-US" dirty="0"/>
          </a:p>
        </p:txBody>
      </p:sp>
      <p:sp>
        <p:nvSpPr>
          <p:cNvPr id="6" name="文本占位符 3"/>
          <p:cNvSpPr>
            <a:spLocks noGrp="1"/>
          </p:cNvSpPr>
          <p:nvPr>
            <p:ph type="body" sz="half" idx="34" hasCustomPrompt="1"/>
          </p:nvPr>
        </p:nvSpPr>
        <p:spPr>
          <a:xfrm>
            <a:off x="460792" y="1052514"/>
            <a:ext cx="11282028" cy="5256212"/>
          </a:xfrm>
          <a:prstGeom prst="rect">
            <a:avLst/>
          </a:prstGeom>
        </p:spPr>
        <p:txBody>
          <a:bodyPr anchor="t">
            <a:noAutofit/>
          </a:bodyPr>
          <a:lstStyle>
            <a:lvl1pPr marL="171450" indent="-171450">
              <a:lnSpc>
                <a:spcPct val="200000"/>
              </a:lnSpc>
              <a:spcBef>
                <a:spcPts val="0"/>
              </a:spcBef>
              <a:buFont typeface="Wingdings" panose="05000000000000000000" pitchFamily="2" charset="2"/>
              <a:buChar char="l"/>
              <a:defRPr sz="1600" b="1" i="0" baseline="0">
                <a:solidFill>
                  <a:schemeClr val="bg1"/>
                </a:solidFill>
                <a:latin typeface="Arial" panose="020B0604020202020204" pitchFamily="34" charset="0"/>
                <a:ea typeface="微软雅黑" panose="020B0503020204020204" pitchFamily="34" charset="-122"/>
              </a:defRPr>
            </a:lvl1pPr>
            <a:lvl2pPr marL="457200" indent="0">
              <a:lnSpc>
                <a:spcPct val="150000"/>
              </a:lnSpc>
              <a:buNone/>
              <a:defRPr sz="1200">
                <a:solidFill>
                  <a:schemeClr val="bg1"/>
                </a:solidFill>
                <a:latin typeface="微软雅黑" panose="020B0503020204020204" pitchFamily="34" charset="-122"/>
                <a:ea typeface="微软雅黑" panose="020B0503020204020204" pitchFamily="34" charset="-122"/>
              </a:defRPr>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 单击此处编辑章节标题</a:t>
            </a:r>
            <a:r>
              <a:rPr kumimoji="1" lang="en-US" altLang="zh-CN" dirty="0"/>
              <a:t>1</a:t>
            </a:r>
            <a:endParaRPr kumimoji="1" lang="en-US" altLang="zh-CN" dirty="0"/>
          </a:p>
          <a:p>
            <a:pPr lvl="0"/>
            <a:r>
              <a:rPr kumimoji="1" lang="zh-CN" altLang="en-US" dirty="0"/>
              <a:t> 单击此处编辑章节标题</a:t>
            </a:r>
            <a:r>
              <a:rPr kumimoji="1" lang="en-US" altLang="zh-CN" dirty="0"/>
              <a:t>2</a:t>
            </a:r>
            <a:endParaRPr kumimoji="1" lang="en-US" altLang="zh-CN" dirty="0"/>
          </a:p>
          <a:p>
            <a:pPr lvl="1"/>
            <a:r>
              <a:rPr kumimoji="1" lang="zh-CN" altLang="en-US" dirty="0"/>
              <a:t>章节小标题</a:t>
            </a:r>
            <a:r>
              <a:rPr kumimoji="1" lang="en-US" altLang="zh-CN" dirty="0"/>
              <a:t>2.1</a:t>
            </a:r>
            <a:endParaRPr kumimoji="1" lang="en-US" altLang="zh-CN" dirty="0"/>
          </a:p>
          <a:p>
            <a:pPr lvl="1"/>
            <a:r>
              <a:rPr kumimoji="1" lang="zh-CN" altLang="en-US" dirty="0"/>
              <a:t>章节小标题</a:t>
            </a:r>
            <a:r>
              <a:rPr kumimoji="1" lang="en-US" altLang="zh-CN" dirty="0"/>
              <a:t>2.2</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3</a:t>
            </a:r>
            <a:endParaRPr kumimoji="1" lang="en-US" altLang="zh-CN" dirty="0"/>
          </a:p>
          <a:p>
            <a:pPr lvl="1"/>
            <a:r>
              <a:rPr kumimoji="1" lang="zh-CN" altLang="en-US" dirty="0"/>
              <a:t>章节小标题</a:t>
            </a:r>
            <a:r>
              <a:rPr kumimoji="1" lang="en-US" altLang="zh-CN" dirty="0"/>
              <a:t>3.1</a:t>
            </a:r>
            <a:endParaRPr kumimoji="1" lang="en-US" altLang="zh-CN" dirty="0"/>
          </a:p>
          <a:p>
            <a:pPr lvl="1"/>
            <a:r>
              <a:rPr kumimoji="1" lang="zh-CN" altLang="en-US" dirty="0"/>
              <a:t>章节小标题</a:t>
            </a:r>
            <a:r>
              <a:rPr kumimoji="1" lang="en-US" altLang="zh-CN" dirty="0"/>
              <a:t>3.2</a:t>
            </a:r>
            <a:endParaRPr kumimoji="1" lang="en-US" altLang="zh-CN" dirty="0"/>
          </a:p>
          <a:p>
            <a:pPr marL="457200" marR="0" lvl="1" indent="0" algn="l" defTabSz="914400" rtl="0" eaLnBrk="1" fontAlgn="auto" latinLnBrk="0" hangingPunct="1">
              <a:lnSpc>
                <a:spcPct val="150000"/>
              </a:lnSpc>
              <a:spcBef>
                <a:spcPts val="500"/>
              </a:spcBef>
              <a:spcAft>
                <a:spcPts val="0"/>
              </a:spcAft>
              <a:buClrTx/>
              <a:buSzTx/>
              <a:buFont typeface="Arial" panose="020B0604020202020204" pitchFamily="34" charset="0"/>
              <a:buNone/>
              <a:defRPr/>
            </a:pPr>
            <a:r>
              <a:rPr kumimoji="1" lang="zh-CN" altLang="en-US" dirty="0"/>
              <a:t>章节小标题</a:t>
            </a:r>
            <a:r>
              <a:rPr kumimoji="1" lang="en-US" altLang="zh-CN" dirty="0"/>
              <a:t>3.3</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4</a:t>
            </a:r>
            <a:endParaRPr kumimoji="1" lang="en-US" altLang="zh-CN" dirty="0"/>
          </a:p>
          <a:p>
            <a:pPr marL="171450" marR="0" lvl="0" indent="-171450" algn="l" defTabSz="914400" rtl="0" eaLnBrk="1" fontAlgn="auto" latinLnBrk="0" hangingPunct="1">
              <a:lnSpc>
                <a:spcPct val="200000"/>
              </a:lnSpc>
              <a:spcBef>
                <a:spcPts val="0"/>
              </a:spcBef>
              <a:spcAft>
                <a:spcPts val="0"/>
              </a:spcAft>
              <a:buClrTx/>
              <a:buSzTx/>
              <a:buFont typeface="Wingdings" panose="05000000000000000000" pitchFamily="2" charset="2"/>
              <a:buChar char="l"/>
              <a:defRPr/>
            </a:pPr>
            <a:r>
              <a:rPr kumimoji="1" lang="zh-CN" altLang="en-US" dirty="0"/>
              <a:t> 单击此处编辑章节标题</a:t>
            </a:r>
            <a:r>
              <a:rPr kumimoji="1" lang="en-US" altLang="zh-CN" dirty="0"/>
              <a:t>5</a:t>
            </a:r>
            <a:endParaRPr kumimoji="1" lang="en-US" altLang="zh-CN"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微软雅黑" panose="020B0503020204020204" pitchFamily="34" charset="-122"/>
                <a:ea typeface="微软雅黑" panose="020B0503020204020204" pitchFamily="34" charset="-122"/>
              </a:defRPr>
            </a:lvl1pPr>
          </a:lstStyle>
          <a:p>
            <a:r>
              <a:rPr kumimoji="1" lang="zh-CN" altLang="en-US" dirty="0"/>
              <a:t>目录页</a:t>
            </a:r>
            <a:r>
              <a:rPr kumimoji="1" lang="en-US" altLang="zh-CN" dirty="0"/>
              <a:t>_2</a:t>
            </a:r>
            <a:endParaRPr kumimoji="1" lang="zh-CN" altLang="en-US" dirty="0"/>
          </a:p>
        </p:txBody>
      </p:sp>
      <p:sp>
        <p:nvSpPr>
          <p:cNvPr id="3" name="文本占位符 3"/>
          <p:cNvSpPr>
            <a:spLocks noGrp="1"/>
          </p:cNvSpPr>
          <p:nvPr>
            <p:ph type="body" sz="half" idx="33" hasCustomPrompt="1"/>
          </p:nvPr>
        </p:nvSpPr>
        <p:spPr>
          <a:xfrm>
            <a:off x="1049191" y="1766133"/>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 name="文本占位符 3"/>
          <p:cNvSpPr>
            <a:spLocks noGrp="1"/>
          </p:cNvSpPr>
          <p:nvPr>
            <p:ph type="body" sz="half" idx="34" hasCustomPrompt="1"/>
          </p:nvPr>
        </p:nvSpPr>
        <p:spPr>
          <a:xfrm>
            <a:off x="1049191" y="2078537"/>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1" name="文本占位符 3"/>
          <p:cNvSpPr>
            <a:spLocks noGrp="1"/>
          </p:cNvSpPr>
          <p:nvPr>
            <p:ph type="body" sz="half" idx="21" hasCustomPrompt="1"/>
          </p:nvPr>
        </p:nvSpPr>
        <p:spPr>
          <a:xfrm>
            <a:off x="1049191"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2" name="文本占位符 3"/>
          <p:cNvSpPr>
            <a:spLocks noGrp="1"/>
          </p:cNvSpPr>
          <p:nvPr>
            <p:ph type="body" sz="half" idx="22" hasCustomPrompt="1"/>
          </p:nvPr>
        </p:nvSpPr>
        <p:spPr>
          <a:xfrm>
            <a:off x="1049191"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2" name="文本占位符 3"/>
          <p:cNvSpPr>
            <a:spLocks noGrp="1"/>
          </p:cNvSpPr>
          <p:nvPr>
            <p:ph type="body" sz="half" idx="35" hasCustomPrompt="1"/>
          </p:nvPr>
        </p:nvSpPr>
        <p:spPr>
          <a:xfrm>
            <a:off x="4946930" y="1767602"/>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4" name="文本占位符 3"/>
          <p:cNvSpPr>
            <a:spLocks noGrp="1"/>
          </p:cNvSpPr>
          <p:nvPr>
            <p:ph type="body" sz="half" idx="36" hasCustomPrompt="1"/>
          </p:nvPr>
        </p:nvSpPr>
        <p:spPr>
          <a:xfrm>
            <a:off x="4946930" y="2077202"/>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66" name="文本占位符 3"/>
          <p:cNvSpPr>
            <a:spLocks noGrp="1"/>
          </p:cNvSpPr>
          <p:nvPr>
            <p:ph type="body" sz="half" idx="37" hasCustomPrompt="1"/>
          </p:nvPr>
        </p:nvSpPr>
        <p:spPr>
          <a:xfrm>
            <a:off x="4946930" y="3993826"/>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67" name="文本占位符 3"/>
          <p:cNvSpPr>
            <a:spLocks noGrp="1"/>
          </p:cNvSpPr>
          <p:nvPr>
            <p:ph type="body" sz="half" idx="38" hasCustomPrompt="1"/>
          </p:nvPr>
        </p:nvSpPr>
        <p:spPr>
          <a:xfrm>
            <a:off x="4946930" y="430623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pic>
        <p:nvPicPr>
          <p:cNvPr id="16" name="图片 15"/>
          <p:cNvPicPr>
            <a:picLocks noChangeAspect="1"/>
          </p:cNvPicPr>
          <p:nvPr userDrawn="1"/>
        </p:nvPicPr>
        <p:blipFill>
          <a:blip r:embed="rId3"/>
          <a:stretch>
            <a:fillRect/>
          </a:stretch>
        </p:blipFill>
        <p:spPr>
          <a:xfrm>
            <a:off x="9792000" y="6458400"/>
            <a:ext cx="1845556" cy="187200"/>
          </a:xfrm>
          <a:prstGeom prst="rect">
            <a:avLst/>
          </a:prstGeom>
        </p:spPr>
      </p:pic>
      <p:sp>
        <p:nvSpPr>
          <p:cNvPr id="23" name="文本占位符 3"/>
          <p:cNvSpPr>
            <a:spLocks noGrp="1"/>
          </p:cNvSpPr>
          <p:nvPr>
            <p:ph type="body" sz="half" idx="39" hasCustomPrompt="1"/>
          </p:nvPr>
        </p:nvSpPr>
        <p:spPr>
          <a:xfrm>
            <a:off x="9013445" y="1767600"/>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4" name="文本占位符 3"/>
          <p:cNvSpPr>
            <a:spLocks noGrp="1"/>
          </p:cNvSpPr>
          <p:nvPr>
            <p:ph type="body" sz="half" idx="40" hasCustomPrompt="1"/>
          </p:nvPr>
        </p:nvSpPr>
        <p:spPr>
          <a:xfrm>
            <a:off x="9013445" y="2077200"/>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
        <p:nvSpPr>
          <p:cNvPr id="25" name="文本占位符 3"/>
          <p:cNvSpPr>
            <a:spLocks noGrp="1"/>
          </p:cNvSpPr>
          <p:nvPr>
            <p:ph type="body" sz="half" idx="41" hasCustomPrompt="1"/>
          </p:nvPr>
        </p:nvSpPr>
        <p:spPr>
          <a:xfrm>
            <a:off x="9013445" y="3993824"/>
            <a:ext cx="2729376" cy="288000"/>
          </a:xfrm>
          <a:prstGeom prst="rect">
            <a:avLst/>
          </a:prstGeom>
        </p:spPr>
        <p:txBody>
          <a:bodyPr anchor="ctr">
            <a:noAutofit/>
          </a:bodyPr>
          <a:lstStyle>
            <a:lvl1pPr marL="0" indent="0">
              <a:buNone/>
              <a:defRPr sz="1400" b="1"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单击此处编辑章节标题</a:t>
            </a:r>
            <a:endParaRPr kumimoji="1" lang="zh-CN" altLang="en-US" dirty="0"/>
          </a:p>
        </p:txBody>
      </p:sp>
      <p:sp>
        <p:nvSpPr>
          <p:cNvPr id="26" name="文本占位符 3"/>
          <p:cNvSpPr>
            <a:spLocks noGrp="1"/>
          </p:cNvSpPr>
          <p:nvPr>
            <p:ph type="body" sz="half" idx="42" hasCustomPrompt="1"/>
          </p:nvPr>
        </p:nvSpPr>
        <p:spPr>
          <a:xfrm>
            <a:off x="9013445" y="4306228"/>
            <a:ext cx="2729376" cy="1311686"/>
          </a:xfrm>
          <a:prstGeom prst="rect">
            <a:avLst/>
          </a:prstGeom>
        </p:spPr>
        <p:txBody>
          <a:bodyPr anchor="t">
            <a:noAutofit/>
          </a:bodyPr>
          <a:lstStyle>
            <a:lvl1pPr marL="171450" indent="-171450">
              <a:lnSpc>
                <a:spcPct val="200000"/>
              </a:lnSpc>
              <a:spcBef>
                <a:spcPts val="0"/>
              </a:spcBef>
              <a:buFont typeface="Arial" panose="020B0604020202020204" pitchFamily="34" charset="0"/>
              <a:buChar char="•"/>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章节小标题</a:t>
            </a:r>
            <a:r>
              <a:rPr kumimoji="1" lang="en-US" altLang="zh-CN" dirty="0"/>
              <a:t>01</a:t>
            </a:r>
            <a:endParaRPr kumimoji="1" lang="en-US" altLang="zh-CN" dirty="0"/>
          </a:p>
          <a:p>
            <a:pPr lvl="0"/>
            <a:r>
              <a:rPr kumimoji="1" lang="zh-CN" altLang="en-US" dirty="0"/>
              <a:t>章节小标题</a:t>
            </a:r>
            <a:r>
              <a:rPr kumimoji="1" lang="en-US" altLang="zh-CN" dirty="0"/>
              <a:t>02</a:t>
            </a:r>
            <a:endParaRPr kumimoji="1" lang="en-US" altLang="zh-CN" dirty="0"/>
          </a:p>
          <a:p>
            <a:pPr lvl="0"/>
            <a:r>
              <a:rPr kumimoji="1" lang="en-US" altLang="zh-CN" dirty="0"/>
              <a:t>……</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标题_白底">
    <p:spTree>
      <p:nvGrpSpPr>
        <p:cNvPr id="1" name=""/>
        <p:cNvGrpSpPr/>
        <p:nvPr/>
      </p:nvGrpSpPr>
      <p:grpSpPr>
        <a:xfrm>
          <a:off x="0" y="0"/>
          <a:ext cx="0" cy="0"/>
          <a:chOff x="0" y="0"/>
          <a:chExt cx="0" cy="0"/>
        </a:xfrm>
      </p:grpSpPr>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460623" y="3054600"/>
            <a:ext cx="11282400" cy="748800"/>
          </a:xfrm>
          <a:prstGeom prst="rect">
            <a:avLst/>
          </a:prstGeom>
        </p:spPr>
        <p:txBody>
          <a:bodyPr anchor="b">
            <a:normAutofit/>
          </a:bodyPr>
          <a:lstStyle>
            <a:lvl1pPr algn="l">
              <a:defRPr sz="4000" b="1" i="0" baseline="0">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sp>
        <p:nvSpPr>
          <p:cNvPr id="4"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标题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157" y="3054600"/>
            <a:ext cx="11282400" cy="748800"/>
          </a:xfrm>
          <a:prstGeom prst="rect">
            <a:avLst/>
          </a:prstGeom>
        </p:spPr>
        <p:txBody>
          <a:bodyPr anchor="b">
            <a:normAutofit/>
          </a:bodyPr>
          <a:lstStyle>
            <a:lvl1pPr algn="l">
              <a:defRPr sz="40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单击此处编辑章节标题</a:t>
            </a:r>
            <a:endParaRPr kumimoji="1" lang="zh-CN" altLang="en-US" dirty="0"/>
          </a:p>
        </p:txBody>
      </p:sp>
      <p:pic>
        <p:nvPicPr>
          <p:cNvPr id="3" name="图片 2"/>
          <p:cNvPicPr>
            <a:picLocks noChangeAspect="1"/>
          </p:cNvPicPr>
          <p:nvPr userDrawn="1"/>
        </p:nvPicPr>
        <p:blipFill>
          <a:blip r:embed="rId2"/>
          <a:stretch>
            <a:fillRect/>
          </a:stretch>
        </p:blipFill>
        <p:spPr>
          <a:xfrm>
            <a:off x="9792000" y="6458400"/>
            <a:ext cx="1845556" cy="187200"/>
          </a:xfrm>
          <a:prstGeom prst="rect">
            <a:avLst/>
          </a:prstGeom>
        </p:spPr>
      </p:pic>
      <p:sp>
        <p:nvSpPr>
          <p:cNvPr id="4" name="六边形 3"/>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白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9792338" y="6458400"/>
            <a:ext cx="1845555" cy="187200"/>
          </a:xfrm>
          <a:prstGeom prst="rect">
            <a:avLst/>
          </a:prstGeom>
        </p:spPr>
      </p:pic>
      <p:sp>
        <p:nvSpPr>
          <p:cNvPr id="2"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4"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8" name="文本占位符 3"/>
          <p:cNvSpPr>
            <a:spLocks noGrp="1"/>
          </p:cNvSpPr>
          <p:nvPr>
            <p:ph type="body" sz="half" idx="10" hasCustomPrompt="1"/>
          </p:nvPr>
        </p:nvSpPr>
        <p:spPr>
          <a:xfrm>
            <a:off x="460793" y="1440844"/>
            <a:ext cx="11282028" cy="4867881"/>
          </a:xfrm>
          <a:prstGeom prst="rect">
            <a:avLst/>
          </a:prstGeom>
        </p:spPr>
        <p:txBody>
          <a:bodyPr anchor="t" anchorCtr="0">
            <a:normAutofit/>
          </a:bodyPr>
          <a:lstStyle>
            <a:lvl1pPr marL="0" indent="0">
              <a:lnSpc>
                <a:spcPct val="150000"/>
              </a:lnSpc>
              <a:spcBef>
                <a:spcPts val="0"/>
              </a:spcBef>
              <a:buNone/>
              <a:defRPr sz="1200" b="0" i="0" baseline="0">
                <a:solidFill>
                  <a:schemeClr val="tx1">
                    <a:lumMod val="75000"/>
                    <a:lumOff val="25000"/>
                  </a:schemeClr>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
        <p:nvSpPr>
          <p:cNvPr id="6" name="六边形 5"/>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蓝底">
    <p:bg>
      <p:bgPr>
        <a:gradFill>
          <a:gsLst>
            <a:gs pos="0">
              <a:srgbClr val="3165F3"/>
            </a:gs>
            <a:gs pos="100000">
              <a:srgbClr val="002FA7"/>
            </a:gs>
          </a:gsLst>
          <a:lin ang="5400000" scaled="0"/>
        </a:gra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000" y="6458400"/>
            <a:ext cx="1845556" cy="187200"/>
          </a:xfrm>
          <a:prstGeom prst="rect">
            <a:avLst/>
          </a:prstGeom>
        </p:spPr>
      </p:pic>
      <p:sp>
        <p:nvSpPr>
          <p:cNvPr id="8" name="六边形 7"/>
          <p:cNvSpPr>
            <a:spLocks noChangeAspect="1"/>
          </p:cNvSpPr>
          <p:nvPr userDrawn="1"/>
        </p:nvSpPr>
        <p:spPr>
          <a:xfrm rot="5400000">
            <a:off x="540000" y="6472800"/>
            <a:ext cx="192096" cy="1656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p:cNvSpPr>
            <a:spLocks noGrp="1"/>
          </p:cNvSpPr>
          <p:nvPr>
            <p:ph type="sldNum" sz="quarter" idx="33"/>
          </p:nvPr>
        </p:nvSpPr>
        <p:spPr>
          <a:xfrm>
            <a:off x="446400" y="6372983"/>
            <a:ext cx="379156" cy="365125"/>
          </a:xfrm>
          <a:prstGeom prst="rect">
            <a:avLst/>
          </a:prstGeom>
        </p:spPr>
        <p:txBody>
          <a:bodyPr anchor="ctr" anchorCtr="1"/>
          <a:lstStyle>
            <a:lvl1pPr algn="ctr">
              <a:defRPr sz="600" b="0" i="0">
                <a:solidFill>
                  <a:srgbClr val="002FA7"/>
                </a:solidFill>
                <a:latin typeface="微软雅黑" panose="020B0503020204020204" pitchFamily="34" charset="-122"/>
                <a:ea typeface="微软雅黑" panose="020B0503020204020204" pitchFamily="34" charset="-122"/>
              </a:defRPr>
            </a:lvl1pPr>
          </a:lstStyle>
          <a:p>
            <a:fld id="{665EB1C3-3A1F-5444-83DA-CFB0D9AA77F2}" type="slidenum">
              <a:rPr kumimoji="1" lang="zh-CN" altLang="en-US" smtClean="0"/>
            </a:fld>
            <a:endParaRPr kumimoji="1" lang="zh-CN" altLang="en-US" dirty="0"/>
          </a:p>
        </p:txBody>
      </p:sp>
      <p:sp>
        <p:nvSpPr>
          <p:cNvPr id="6" name="标题 1"/>
          <p:cNvSpPr>
            <a:spLocks noGrp="1"/>
          </p:cNvSpPr>
          <p:nvPr>
            <p:ph type="title" hasCustomPrompt="1"/>
          </p:nvPr>
        </p:nvSpPr>
        <p:spPr>
          <a:xfrm>
            <a:off x="460793" y="344653"/>
            <a:ext cx="11282028" cy="648000"/>
          </a:xfrm>
          <a:prstGeom prst="rect">
            <a:avLst/>
          </a:prstGeom>
        </p:spPr>
        <p:txBody>
          <a:bodyPr anchor="ctr"/>
          <a:lstStyle>
            <a:lvl1pPr>
              <a:lnSpc>
                <a:spcPct val="100000"/>
              </a:lnSpc>
              <a:defRPr sz="3200" b="1" i="0" baseline="0">
                <a:solidFill>
                  <a:schemeClr val="bg1"/>
                </a:solidFill>
                <a:latin typeface="Arial" panose="020B0604020202020204" pitchFamily="34" charset="0"/>
                <a:ea typeface="微软雅黑" panose="020B0503020204020204" pitchFamily="34" charset="-122"/>
              </a:defRPr>
            </a:lvl1pPr>
          </a:lstStyle>
          <a:p>
            <a:r>
              <a:rPr kumimoji="1" lang="zh-CN" altLang="en-US" dirty="0"/>
              <a:t>单击此处编辑标题</a:t>
            </a:r>
            <a:endParaRPr kumimoji="1" lang="zh-CN" altLang="en-US" dirty="0"/>
          </a:p>
        </p:txBody>
      </p:sp>
      <p:sp>
        <p:nvSpPr>
          <p:cNvPr id="9" name="文本占位符 3"/>
          <p:cNvSpPr>
            <a:spLocks noGrp="1"/>
          </p:cNvSpPr>
          <p:nvPr>
            <p:ph type="body" sz="half" idx="2" hasCustomPrompt="1"/>
          </p:nvPr>
        </p:nvSpPr>
        <p:spPr>
          <a:xfrm>
            <a:off x="460800" y="1065600"/>
            <a:ext cx="11282028" cy="288000"/>
          </a:xfrm>
          <a:prstGeom prst="rect">
            <a:avLst/>
          </a:prstGeom>
        </p:spPr>
        <p:txBody>
          <a:bodyPr anchor="ctr">
            <a:normAutofit/>
          </a:bodyPr>
          <a:lstStyle>
            <a:lvl1pPr marL="0" indent="0">
              <a:buNone/>
              <a:defRPr sz="14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单击此处编辑副标题</a:t>
            </a:r>
            <a:endParaRPr kumimoji="1" lang="zh-CN" altLang="en-US" dirty="0"/>
          </a:p>
        </p:txBody>
      </p:sp>
      <p:sp>
        <p:nvSpPr>
          <p:cNvPr id="10" name="文本占位符 3"/>
          <p:cNvSpPr>
            <a:spLocks noGrp="1"/>
          </p:cNvSpPr>
          <p:nvPr>
            <p:ph type="body" sz="half" idx="10" hasCustomPrompt="1"/>
          </p:nvPr>
        </p:nvSpPr>
        <p:spPr>
          <a:xfrm>
            <a:off x="460793" y="1440000"/>
            <a:ext cx="11282028" cy="4867200"/>
          </a:xfrm>
          <a:prstGeom prst="rect">
            <a:avLst/>
          </a:prstGeom>
        </p:spPr>
        <p:txBody>
          <a:bodyPr anchor="t" anchorCtr="0">
            <a:normAutofit/>
          </a:bodyPr>
          <a:lstStyle>
            <a:lvl1pPr marL="0" indent="0">
              <a:lnSpc>
                <a:spcPct val="150000"/>
              </a:lnSpc>
              <a:spcBef>
                <a:spcPts val="0"/>
              </a:spcBef>
              <a:buNone/>
              <a:defRPr sz="1200" b="0" i="0" baseline="0">
                <a:solidFill>
                  <a:schemeClr val="bg1"/>
                </a:solidFill>
                <a:latin typeface="Arial" panose="020B0604020202020204" pitchFamily="34" charset="0"/>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正文内容</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_带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9792338" y="6458400"/>
            <a:ext cx="1845555" cy="187200"/>
          </a:xfrm>
          <a:prstGeom prst="rect">
            <a:avLst/>
          </a:prstGeom>
        </p:spPr>
      </p:pic>
      <p:sp>
        <p:nvSpPr>
          <p:cNvPr id="8" name="六边形 7"/>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_无logo">
    <p:spTree>
      <p:nvGrpSpPr>
        <p:cNvPr id="1" name=""/>
        <p:cNvGrpSpPr/>
        <p:nvPr/>
      </p:nvGrpSpPr>
      <p:grpSpPr>
        <a:xfrm>
          <a:off x="0" y="0"/>
          <a:ext cx="0" cy="0"/>
          <a:chOff x="0" y="0"/>
          <a:chExt cx="0" cy="0"/>
        </a:xfrm>
      </p:grpSpPr>
      <p:sp>
        <p:nvSpPr>
          <p:cNvPr id="2" name="六边形 1"/>
          <p:cNvSpPr>
            <a:spLocks noChangeAspect="1"/>
          </p:cNvSpPr>
          <p:nvPr userDrawn="1"/>
        </p:nvSpPr>
        <p:spPr>
          <a:xfrm rot="5400000">
            <a:off x="539284" y="6472124"/>
            <a:ext cx="191360" cy="16560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5"/>
          <p:cNvSpPr txBox="1"/>
          <p:nvPr userDrawn="1"/>
        </p:nvSpPr>
        <p:spPr>
          <a:xfrm>
            <a:off x="446400" y="6372000"/>
            <a:ext cx="379156" cy="365125"/>
          </a:xfrm>
          <a:prstGeom prst="rect">
            <a:avLst/>
          </a:prstGeom>
        </p:spPr>
        <p:txBody>
          <a:bodyPr vert="horz" lIns="91440" tIns="45720" rIns="91440" bIns="45720" rtlCol="0" anchor="ctr"/>
          <a:lstStyle>
            <a:defPPr>
              <a:defRPr lang="zh-CN"/>
            </a:defPPr>
            <a:lvl1pPr marL="0" algn="ctr" defTabSz="914400" rtl="0" eaLnBrk="1" latinLnBrk="0" hangingPunct="1">
              <a:defRPr sz="600" b="0" i="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mtClean="0"/>
            </a:fld>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4" Type="http://schemas.openxmlformats.org/officeDocument/2006/relationships/slideLayout" Target="../slideLayouts/slideLayout6.xml"/><Relationship Id="rId23" Type="http://schemas.openxmlformats.org/officeDocument/2006/relationships/tags" Target="../tags/tag39.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8.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6.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基于</a:t>
            </a:r>
            <a:r>
              <a:rPr kumimoji="1" lang="en-US" altLang="zh-CN"/>
              <a:t>cxl</a:t>
            </a:r>
            <a:r>
              <a:rPr kumimoji="1" lang="zh-CN" altLang="en-US"/>
              <a:t>设计虚拟机共享内存池</a:t>
            </a:r>
            <a:endParaRPr kumimoji="1" lang="zh-CN" altLang="en-US"/>
          </a:p>
        </p:txBody>
      </p:sp>
      <p:sp>
        <p:nvSpPr>
          <p:cNvPr id="3" name="副标题 2"/>
          <p:cNvSpPr>
            <a:spLocks noGrp="1"/>
          </p:cNvSpPr>
          <p:nvPr>
            <p:ph type="subTitle" idx="1"/>
          </p:nvPr>
        </p:nvSpPr>
        <p:spPr/>
        <p:txBody>
          <a:bodyPr>
            <a:noAutofit/>
          </a:bodyPr>
          <a:lstStyle/>
          <a:p>
            <a:r>
              <a:rPr kumimoji="1" lang="zh-CN" altLang="en-US" sz="1500"/>
              <a:t>麒麟软件有限公司  操作系统研发工程师  温志伟</a:t>
            </a:r>
            <a:endParaRPr kumimoji="1" lang="zh-CN" altLang="en-US"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CXL</a:t>
            </a:r>
            <a:r>
              <a:rPr kumimoji="1" lang="zh-CN" altLang="en-US"/>
              <a:t>技术</a:t>
            </a:r>
            <a:r>
              <a:rPr kumimoji="1" lang="zh-CN" altLang="en-US"/>
              <a:t>优势</a:t>
            </a:r>
            <a:endParaRPr kumimoji="1" lang="zh-CN" altLang="en-US"/>
          </a:p>
        </p:txBody>
      </p:sp>
      <p:sp>
        <p:nvSpPr>
          <p:cNvPr id="4" name="文本占位符 3"/>
          <p:cNvSpPr>
            <a:spLocks noGrp="1"/>
          </p:cNvSpPr>
          <p:nvPr>
            <p:ph type="body" sz="half" idx="10"/>
          </p:nvPr>
        </p:nvSpPr>
        <p:spPr/>
        <p:txBody>
          <a:bodyPr/>
          <a:lstStyle/>
          <a:p>
            <a:r>
              <a:rPr kumimoji="1" lang="en-US" altLang="zh-CN"/>
              <a:t> </a:t>
            </a:r>
            <a:endParaRPr kumimoji="1" lang="en-US" altLang="zh-CN"/>
          </a:p>
        </p:txBody>
      </p:sp>
      <p:sp>
        <p:nvSpPr>
          <p:cNvPr id="5" name="文本框 4"/>
          <p:cNvSpPr txBox="1"/>
          <p:nvPr/>
        </p:nvSpPr>
        <p:spPr>
          <a:xfrm>
            <a:off x="791845" y="3026410"/>
            <a:ext cx="4638040" cy="1549400"/>
          </a:xfrm>
          <a:prstGeom prst="rect">
            <a:avLst/>
          </a:prstGeom>
          <a:noFill/>
        </p:spPr>
        <p:txBody>
          <a:bodyPr wrap="square" rtlCol="0">
            <a:noAutofit/>
          </a:bodyPr>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rPr>
              <a:t>提供高带宽、低延迟数据传输</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具有更好的灵活性和扩展性</a:t>
            </a:r>
            <a:endParaRPr lang="zh-CN" altLang="en-US">
              <a:latin typeface="等线" panose="02010600030101010101" charset="-122"/>
              <a:ea typeface="等线" panose="02010600030101010101" charset="-122"/>
              <a:cs typeface="等线" panose="02010600030101010101" charset="-122"/>
              <a:sym typeface="+mn-ea"/>
            </a:endParaRPr>
          </a:p>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可以实现混合使用不同类型的</a:t>
            </a:r>
            <a:r>
              <a:rPr lang="zh-CN" altLang="en-US">
                <a:latin typeface="等线" panose="02010600030101010101" charset="-122"/>
                <a:ea typeface="等线" panose="02010600030101010101" charset="-122"/>
                <a:cs typeface="等线" panose="02010600030101010101" charset="-122"/>
                <a:sym typeface="+mn-ea"/>
              </a:rPr>
              <a:t>硬件设备</a:t>
            </a:r>
            <a:endParaRPr lang="zh-CN" altLang="en-US">
              <a:latin typeface="等线" panose="02010600030101010101" charset="-122"/>
              <a:ea typeface="等线" panose="02010600030101010101" charset="-122"/>
              <a:cs typeface="等线" panose="02010600030101010101" charset="-122"/>
              <a:sym typeface="+mn-ea"/>
            </a:endParaRPr>
          </a:p>
        </p:txBody>
      </p:sp>
      <p:pic>
        <p:nvPicPr>
          <p:cNvPr id="8" name="图片 7"/>
          <p:cNvPicPr>
            <a:picLocks noChangeAspect="1"/>
          </p:cNvPicPr>
          <p:nvPr/>
        </p:nvPicPr>
        <p:blipFill>
          <a:blip r:embed="rId1"/>
          <a:stretch>
            <a:fillRect/>
          </a:stretch>
        </p:blipFill>
        <p:spPr>
          <a:xfrm>
            <a:off x="5782310" y="1623695"/>
            <a:ext cx="5484495" cy="4354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CXL</a:t>
            </a:r>
            <a:r>
              <a:rPr kumimoji="1" lang="zh-CN" altLang="en-US"/>
              <a:t>技术</a:t>
            </a:r>
            <a:r>
              <a:rPr kumimoji="1" lang="zh-CN" altLang="en-US"/>
              <a:t>优势</a:t>
            </a:r>
            <a:endParaRPr kumimoji="1" lang="zh-CN" altLang="en-US"/>
          </a:p>
        </p:txBody>
      </p:sp>
      <p:sp>
        <p:nvSpPr>
          <p:cNvPr id="4" name="文本占位符 3"/>
          <p:cNvSpPr>
            <a:spLocks noGrp="1"/>
          </p:cNvSpPr>
          <p:nvPr>
            <p:ph type="body" sz="half" idx="10"/>
          </p:nvPr>
        </p:nvSpPr>
        <p:spPr/>
        <p:txBody>
          <a:bodyPr/>
          <a:lstStyle/>
          <a:p>
            <a:r>
              <a:rPr kumimoji="1" lang="en-US" altLang="zh-CN"/>
              <a:t> </a:t>
            </a:r>
            <a:endParaRPr kumimoji="1" lang="en-US" altLang="zh-CN"/>
          </a:p>
        </p:txBody>
      </p:sp>
      <p:sp>
        <p:nvSpPr>
          <p:cNvPr id="5" name="文本框 4"/>
          <p:cNvSpPr txBox="1"/>
          <p:nvPr/>
        </p:nvSpPr>
        <p:spPr>
          <a:xfrm>
            <a:off x="791845" y="3026410"/>
            <a:ext cx="4638040" cy="1549400"/>
          </a:xfrm>
          <a:prstGeom prst="rect">
            <a:avLst/>
          </a:prstGeom>
          <a:noFill/>
        </p:spPr>
        <p:txBody>
          <a:bodyPr wrap="square" rtlCol="0">
            <a:noAutofit/>
          </a:bodyPr>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rPr>
              <a:t>提供高带宽、低延迟数据传输</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具有更好的灵活性和扩展性</a:t>
            </a:r>
            <a:endParaRPr lang="zh-CN" altLang="en-US">
              <a:latin typeface="等线" panose="02010600030101010101" charset="-122"/>
              <a:ea typeface="等线" panose="02010600030101010101" charset="-122"/>
              <a:cs typeface="等线" panose="02010600030101010101" charset="-122"/>
              <a:sym typeface="+mn-ea"/>
            </a:endParaRPr>
          </a:p>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可以实现混合使用不同类型的</a:t>
            </a:r>
            <a:r>
              <a:rPr lang="zh-CN" altLang="en-US">
                <a:latin typeface="等线" panose="02010600030101010101" charset="-122"/>
                <a:ea typeface="等线" panose="02010600030101010101" charset="-122"/>
                <a:cs typeface="等线" panose="02010600030101010101" charset="-122"/>
                <a:sym typeface="+mn-ea"/>
              </a:rPr>
              <a:t>硬件设备</a:t>
            </a:r>
            <a:endParaRPr lang="zh-CN" altLang="en-US">
              <a:latin typeface="等线" panose="02010600030101010101" charset="-122"/>
              <a:ea typeface="等线" panose="02010600030101010101" charset="-122"/>
              <a:cs typeface="等线" panose="02010600030101010101" charset="-122"/>
              <a:sym typeface="+mn-ea"/>
            </a:endParaRPr>
          </a:p>
        </p:txBody>
      </p:sp>
      <p:pic>
        <p:nvPicPr>
          <p:cNvPr id="8" name="图片 7"/>
          <p:cNvPicPr>
            <a:picLocks noChangeAspect="1"/>
          </p:cNvPicPr>
          <p:nvPr/>
        </p:nvPicPr>
        <p:blipFill>
          <a:blip r:embed="rId1"/>
          <a:stretch>
            <a:fillRect/>
          </a:stretch>
        </p:blipFill>
        <p:spPr>
          <a:xfrm>
            <a:off x="5782310" y="1623695"/>
            <a:ext cx="5484495" cy="4354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从</a:t>
            </a:r>
            <a:r>
              <a:rPr kumimoji="1" lang="en-US" altLang="zh-CN"/>
              <a:t>CXL</a:t>
            </a:r>
            <a:r>
              <a:rPr kumimoji="1" lang="zh-CN" altLang="en-US"/>
              <a:t>共享内存申请虚拟机运行</a:t>
            </a:r>
            <a:r>
              <a:rPr kumimoji="1" lang="zh-CN" altLang="en-US"/>
              <a:t>内存</a:t>
            </a:r>
            <a:endParaRPr kumimoji="1" lang="zh-CN" altLang="en-US"/>
          </a:p>
        </p:txBody>
      </p:sp>
      <p:sp>
        <p:nvSpPr>
          <p:cNvPr id="3" name="文本占位符 2"/>
          <p:cNvSpPr>
            <a:spLocks noGrp="1"/>
          </p:cNvSpPr>
          <p:nvPr>
            <p:ph type="body" sz="half" idx="2"/>
          </p:nvPr>
        </p:nvSpPr>
        <p:spPr/>
        <p:txBody>
          <a:bodyPr>
            <a:normAutofit fontScale="80000"/>
          </a:bodyPr>
          <a:lstStyle/>
          <a:p>
            <a:r>
              <a:rPr kumimoji="1" lang="zh-CN" altLang="en-US"/>
              <a:t>云平台内存分配</a:t>
            </a:r>
            <a:r>
              <a:rPr kumimoji="1" lang="zh-CN" altLang="en-US"/>
              <a:t>策略</a:t>
            </a:r>
            <a:endParaRPr kumimoji="1" lang="zh-CN" altLang="en-US"/>
          </a:p>
        </p:txBody>
      </p:sp>
      <p:sp>
        <p:nvSpPr>
          <p:cNvPr id="4" name="文本占位符 3"/>
          <p:cNvSpPr>
            <a:spLocks noGrp="1"/>
          </p:cNvSpPr>
          <p:nvPr>
            <p:ph type="body" sz="half" idx="10"/>
          </p:nvPr>
        </p:nvSpPr>
        <p:spPr/>
        <p:txBody>
          <a:bodyPr/>
          <a:lstStyle/>
          <a:p>
            <a:r>
              <a:rPr kumimoji="1" lang="zh-CN" altLang="en-US"/>
              <a:t>  </a:t>
            </a:r>
            <a:endParaRPr kumimoji="1" lang="zh-CN" altLang="en-US"/>
          </a:p>
        </p:txBody>
      </p:sp>
      <p:pic>
        <p:nvPicPr>
          <p:cNvPr id="9" name="图片 8"/>
          <p:cNvPicPr>
            <a:picLocks noChangeAspect="1"/>
          </p:cNvPicPr>
          <p:nvPr/>
        </p:nvPicPr>
        <p:blipFill>
          <a:blip r:embed="rId1"/>
          <a:stretch>
            <a:fillRect/>
          </a:stretch>
        </p:blipFill>
        <p:spPr>
          <a:xfrm>
            <a:off x="2082165" y="1353820"/>
            <a:ext cx="8192135" cy="2865120"/>
          </a:xfrm>
          <a:prstGeom prst="rect">
            <a:avLst/>
          </a:prstGeom>
        </p:spPr>
      </p:pic>
      <p:sp>
        <p:nvSpPr>
          <p:cNvPr id="10" name="文本框 9"/>
          <p:cNvSpPr txBox="1"/>
          <p:nvPr/>
        </p:nvSpPr>
        <p:spPr>
          <a:xfrm>
            <a:off x="697230" y="4441190"/>
            <a:ext cx="10118090" cy="92202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内存池化，降低内存</a:t>
            </a:r>
            <a:r>
              <a:rPr lang="zh-CN" altLang="en-US">
                <a:latin typeface="微软雅黑" panose="020B0503020204020204" pitchFamily="34" charset="-122"/>
                <a:ea typeface="微软雅黑" panose="020B0503020204020204" pitchFamily="34" charset="-122"/>
              </a:rPr>
              <a:t>成本</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利用</a:t>
            </a:r>
            <a:r>
              <a:rPr lang="en-US" altLang="zh-CN">
                <a:latin typeface="微软雅黑" panose="020B0503020204020204" pitchFamily="34" charset="-122"/>
                <a:ea typeface="微软雅黑" panose="020B0503020204020204" pitchFamily="34" charset="-122"/>
                <a:sym typeface="+mn-ea"/>
              </a:rPr>
              <a:t>CXL</a:t>
            </a:r>
            <a:r>
              <a:rPr lang="zh-CN" altLang="en-US">
                <a:latin typeface="微软雅黑" panose="020B0503020204020204" pitchFamily="34" charset="-122"/>
                <a:ea typeface="微软雅黑" panose="020B0503020204020204" pitchFamily="34" charset="-122"/>
                <a:sym typeface="+mn-ea"/>
              </a:rPr>
              <a:t>技术实现</a:t>
            </a:r>
            <a:r>
              <a:rPr lang="zh-CN" altLang="en-US">
                <a:latin typeface="微软雅黑" panose="020B0503020204020204" pitchFamily="34" charset="-122"/>
                <a:ea typeface="微软雅黑" panose="020B0503020204020204" pitchFamily="34" charset="-122"/>
                <a:sym typeface="+mn-ea"/>
              </a:rPr>
              <a:t>设备内存</a:t>
            </a:r>
            <a:r>
              <a:rPr lang="zh-CN" altLang="en-US">
                <a:latin typeface="微软雅黑" panose="020B0503020204020204" pitchFamily="34" charset="-122"/>
                <a:ea typeface="微软雅黑" panose="020B0503020204020204" pitchFamily="34" charset="-122"/>
                <a:sym typeface="+mn-ea"/>
              </a:rPr>
              <a:t>共享</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8" descr="normal(1)"/>
          <p:cNvPicPr>
            <a:picLocks noChangeAspect="1"/>
          </p:cNvPicPr>
          <p:nvPr/>
        </p:nvPicPr>
        <p:blipFill>
          <a:blip r:embed="rId1"/>
          <a:stretch>
            <a:fillRect/>
          </a:stretch>
        </p:blipFill>
        <p:spPr>
          <a:xfrm>
            <a:off x="510540" y="1082040"/>
            <a:ext cx="5271770" cy="1621790"/>
          </a:xfrm>
          <a:prstGeom prst="rect">
            <a:avLst/>
          </a:prstGeom>
        </p:spPr>
      </p:pic>
      <p:pic>
        <p:nvPicPr>
          <p:cNvPr id="11" name="图片 11" descr="cxl"/>
          <p:cNvPicPr>
            <a:picLocks noChangeAspect="1"/>
          </p:cNvPicPr>
          <p:nvPr/>
        </p:nvPicPr>
        <p:blipFill>
          <a:blip r:embed="rId2"/>
          <a:stretch>
            <a:fillRect/>
          </a:stretch>
        </p:blipFill>
        <p:spPr>
          <a:xfrm>
            <a:off x="6416675" y="1082040"/>
            <a:ext cx="5271770" cy="2467610"/>
          </a:xfrm>
          <a:prstGeom prst="rect">
            <a:avLst/>
          </a:prstGeom>
        </p:spPr>
      </p:pic>
      <p:sp>
        <p:nvSpPr>
          <p:cNvPr id="2" name="文本框 1"/>
          <p:cNvSpPr txBox="1"/>
          <p:nvPr/>
        </p:nvSpPr>
        <p:spPr>
          <a:xfrm>
            <a:off x="1057275" y="3688715"/>
            <a:ext cx="4397375" cy="368300"/>
          </a:xfrm>
          <a:prstGeom prst="rect">
            <a:avLst/>
          </a:prstGeom>
          <a:noFill/>
        </p:spPr>
        <p:txBody>
          <a:bodyPr wrap="square" rtlCol="0">
            <a:spAutoFit/>
          </a:bodyPr>
          <a:p>
            <a:r>
              <a:rPr lang="en-US" altLang="zh-CN"/>
              <a:t>              </a:t>
            </a:r>
            <a:r>
              <a:rPr lang="zh-CN" altLang="en-US"/>
              <a:t>图 1 普通环境下热迁移</a:t>
            </a:r>
            <a:endParaRPr lang="zh-CN" altLang="en-US"/>
          </a:p>
        </p:txBody>
      </p:sp>
      <p:sp>
        <p:nvSpPr>
          <p:cNvPr id="4" name="文本框 3"/>
          <p:cNvSpPr txBox="1"/>
          <p:nvPr/>
        </p:nvSpPr>
        <p:spPr>
          <a:xfrm>
            <a:off x="7016750" y="3688715"/>
            <a:ext cx="4064000" cy="368300"/>
          </a:xfrm>
          <a:prstGeom prst="rect">
            <a:avLst/>
          </a:prstGeom>
          <a:noFill/>
        </p:spPr>
        <p:txBody>
          <a:bodyPr wrap="square" rtlCol="0">
            <a:spAutoFit/>
          </a:bodyPr>
          <a:p>
            <a:r>
              <a:rPr lang="zh-CN" altLang="en-US"/>
              <a:t>图 2 CXL共享内存环境下热迁移</a:t>
            </a:r>
            <a:endParaRPr lang="zh-CN" altLang="en-US"/>
          </a:p>
        </p:txBody>
      </p:sp>
      <p:sp>
        <p:nvSpPr>
          <p:cNvPr id="5" name="文本框 4"/>
          <p:cNvSpPr txBox="1"/>
          <p:nvPr/>
        </p:nvSpPr>
        <p:spPr>
          <a:xfrm>
            <a:off x="511810" y="4672330"/>
            <a:ext cx="11348720" cy="1198880"/>
          </a:xfrm>
          <a:prstGeom prst="rect">
            <a:avLst/>
          </a:prstGeom>
          <a:noFill/>
        </p:spPr>
        <p:txBody>
          <a:bodyPr wrap="square" rtlCol="0">
            <a:spAutoFit/>
          </a:bodyPr>
          <a:p>
            <a:r>
              <a:rPr lang="zh-CN" altLang="en-US"/>
              <a:t>需求重点：</a:t>
            </a:r>
            <a:endParaRPr lang="zh-CN" altLang="en-US"/>
          </a:p>
          <a:p>
            <a:r>
              <a:rPr lang="zh-CN" altLang="en-US"/>
              <a:t>1.共享内存设备可靠性需要得到保证，否则设备故障情况下会导致设备上所有内存失效，虚拟机崩溃。</a:t>
            </a:r>
            <a:endParaRPr lang="zh-CN" altLang="en-US"/>
          </a:p>
          <a:p>
            <a:r>
              <a:rPr lang="zh-CN" altLang="en-US"/>
              <a:t>2.按目前业界测试结果，</a:t>
            </a:r>
            <a:r>
              <a:rPr lang="en-US" altLang="zh-CN"/>
              <a:t>CXL</a:t>
            </a:r>
            <a:r>
              <a:rPr lang="zh-CN" altLang="en-US"/>
              <a:t>内存的访问延迟要比系统内存高约200ns，因此对于内存访问延迟敏感的虚拟机或应用可能需要谨慎使用</a:t>
            </a:r>
            <a:r>
              <a:rPr lang="en-US" altLang="zh-CN"/>
              <a:t>CXL</a:t>
            </a:r>
            <a:r>
              <a:rPr lang="zh-CN" altLang="en-US"/>
              <a:t>内存。</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展望</a:t>
            </a:r>
            <a:endParaRPr kumimoji="1" lang="zh-CN" altLang="en-US"/>
          </a:p>
        </p:txBody>
      </p:sp>
      <p:sp>
        <p:nvSpPr>
          <p:cNvPr id="3" name="灯片编号占位符 2"/>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未来</a:t>
            </a:r>
            <a:r>
              <a:rPr kumimoji="1" lang="zh-CN" altLang="en-US"/>
              <a:t>规划</a:t>
            </a:r>
            <a:endParaRPr kumimoji="1" lang="zh-CN" altLang="en-US"/>
          </a:p>
        </p:txBody>
      </p:sp>
      <p:sp>
        <p:nvSpPr>
          <p:cNvPr id="3" name="文本占位符 2"/>
          <p:cNvSpPr>
            <a:spLocks noGrp="1"/>
          </p:cNvSpPr>
          <p:nvPr>
            <p:ph type="body" sz="half" idx="2"/>
          </p:nvPr>
        </p:nvSpPr>
        <p:spPr>
          <a:xfrm>
            <a:off x="461010" y="1065530"/>
            <a:ext cx="6646545" cy="288290"/>
          </a:xfrm>
        </p:spPr>
        <p:txBody>
          <a:bodyPr>
            <a:noAutofit/>
          </a:bodyPr>
          <a:lstStyle/>
          <a:p>
            <a:r>
              <a:rPr kumimoji="1" lang="en-US" altLang="zh-CN" sz="1600"/>
              <a:t>CXL</a:t>
            </a:r>
            <a:r>
              <a:rPr kumimoji="1" lang="zh-CN" altLang="en-US" sz="1600"/>
              <a:t>在虚拟化场景下的</a:t>
            </a:r>
            <a:r>
              <a:rPr kumimoji="1" lang="zh-CN" altLang="en-US" sz="1600"/>
              <a:t>发展</a:t>
            </a:r>
            <a:endParaRPr kumimoji="1" lang="zh-CN" altLang="en-US" sz="1600"/>
          </a:p>
        </p:txBody>
      </p:sp>
      <p:sp>
        <p:nvSpPr>
          <p:cNvPr id="92" name="Rectangle: Rounded Corners 11"/>
          <p:cNvSpPr/>
          <p:nvPr>
            <p:custDataLst>
              <p:tags r:id="rId1"/>
            </p:custDataLst>
          </p:nvPr>
        </p:nvSpPr>
        <p:spPr>
          <a:xfrm>
            <a:off x="6497014" y="4007181"/>
            <a:ext cx="360001" cy="360000"/>
          </a:xfrm>
          <a:prstGeom prst="round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endParaRPr lang="zh-CN" altLang="en-US" sz="1600" b="1" dirty="0">
              <a:solidFill>
                <a:srgbClr val="FFFFFF"/>
              </a:solidFill>
            </a:endParaRPr>
          </a:p>
        </p:txBody>
      </p:sp>
      <p:grpSp>
        <p:nvGrpSpPr>
          <p:cNvPr id="27" name="Group 1"/>
          <p:cNvGrpSpPr/>
          <p:nvPr>
            <p:custDataLst>
              <p:tags r:id="rId2"/>
            </p:custDataLst>
          </p:nvPr>
        </p:nvGrpSpPr>
        <p:grpSpPr>
          <a:xfrm>
            <a:off x="3582695" y="4007181"/>
            <a:ext cx="5026459" cy="2562424"/>
            <a:chOff x="2125370" y="2736546"/>
            <a:chExt cx="5026459" cy="2562424"/>
          </a:xfrm>
        </p:grpSpPr>
        <p:grpSp>
          <p:nvGrpSpPr>
            <p:cNvPr id="28" name="Group 3"/>
            <p:cNvGrpSpPr/>
            <p:nvPr/>
          </p:nvGrpSpPr>
          <p:grpSpPr>
            <a:xfrm>
              <a:off x="2125370" y="2736546"/>
              <a:ext cx="2111657" cy="2562424"/>
              <a:chOff x="2126439" y="2627341"/>
              <a:chExt cx="2111657" cy="2562424"/>
            </a:xfrm>
          </p:grpSpPr>
          <p:sp>
            <p:nvSpPr>
              <p:cNvPr id="29" name="Rectangle: Rounded Corners 20"/>
              <p:cNvSpPr/>
              <p:nvPr>
                <p:custDataLst>
                  <p:tags r:id="rId3"/>
                </p:custDataLst>
              </p:nvPr>
            </p:nvSpPr>
            <p:spPr>
              <a:xfrm>
                <a:off x="2281781" y="2807341"/>
                <a:ext cx="1956315" cy="2382424"/>
              </a:xfrm>
              <a:prstGeom prst="roundRect">
                <a:avLst>
                  <a:gd name="adj" fmla="val 9280"/>
                </a:avLst>
              </a:prstGeom>
              <a:solidFill>
                <a:srgbClr val="7030A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30" name="Rectangle: Rounded Corners 21"/>
              <p:cNvSpPr/>
              <p:nvPr>
                <p:custDataLst>
                  <p:tags r:id="rId4"/>
                </p:custDataLst>
              </p:nvPr>
            </p:nvSpPr>
            <p:spPr>
              <a:xfrm>
                <a:off x="2126439" y="2627341"/>
                <a:ext cx="360001" cy="360000"/>
              </a:xfrm>
              <a:prstGeom prst="roundRect">
                <a:avLst/>
              </a:prstGeom>
              <a:gradFill>
                <a:gsLst>
                  <a:gs pos="0">
                    <a:srgbClr val="7B32B2"/>
                  </a:gs>
                  <a:gs pos="100000">
                    <a:srgbClr val="401A5D"/>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1600" b="1" dirty="0">
                    <a:solidFill>
                      <a:srgbClr val="FFFFFF"/>
                    </a:solidFill>
                  </a:rPr>
                  <a:t>4</a:t>
                </a:r>
                <a:endParaRPr lang="en-US" altLang="zh-CN" sz="1600" b="1" dirty="0">
                  <a:solidFill>
                    <a:srgbClr val="FFFFFF"/>
                  </a:solidFill>
                </a:endParaRPr>
              </a:p>
            </p:txBody>
          </p:sp>
          <p:sp>
            <p:nvSpPr>
              <p:cNvPr id="31" name="TextBox 22"/>
              <p:cNvSpPr txBox="1"/>
              <p:nvPr>
                <p:custDataLst>
                  <p:tags r:id="rId5"/>
                </p:custDataLst>
              </p:nvPr>
            </p:nvSpPr>
            <p:spPr>
              <a:xfrm>
                <a:off x="2398323" y="3121360"/>
                <a:ext cx="1723230" cy="400110"/>
              </a:xfrm>
              <a:prstGeom prst="rect">
                <a:avLst/>
              </a:prstGeom>
              <a:noFill/>
            </p:spPr>
            <p:txBody>
              <a:bodyPr wrap="none" rtlCol="0" anchor="b" anchorCtr="0">
                <a:normAutofit/>
              </a:bodyPr>
              <a:lstStyle/>
              <a:p>
                <a:pPr algn="ctr">
                  <a:lnSpc>
                    <a:spcPct val="100000"/>
                  </a:lnSpc>
                </a:pPr>
                <a:r>
                  <a:rPr lang="zh-CN" altLang="en-US" sz="1600" b="1" dirty="0">
                    <a:solidFill>
                      <a:srgbClr val="7030A0"/>
                    </a:solidFill>
                    <a:effectLst>
                      <a:outerShdw blurRad="76200" dist="50800" dir="5400000" algn="ctr" rotWithShape="0">
                        <a:schemeClr val="accent1">
                          <a:alpha val="20000"/>
                        </a:schemeClr>
                      </a:outerShdw>
                    </a:effectLst>
                  </a:rPr>
                  <a:t>虚拟</a:t>
                </a:r>
                <a:r>
                  <a:rPr lang="zh-CN" altLang="en-US" sz="1600" b="1" dirty="0">
                    <a:solidFill>
                      <a:srgbClr val="7030A0"/>
                    </a:solidFill>
                    <a:effectLst>
                      <a:outerShdw blurRad="76200" dist="50800" dir="5400000" algn="ctr" rotWithShape="0">
                        <a:schemeClr val="accent1">
                          <a:alpha val="20000"/>
                        </a:schemeClr>
                      </a:outerShdw>
                    </a:effectLst>
                  </a:rPr>
                  <a:t>设备支持</a:t>
                </a:r>
                <a:r>
                  <a:rPr lang="en-US" altLang="zh-CN" sz="1600" b="1" dirty="0">
                    <a:solidFill>
                      <a:srgbClr val="7030A0"/>
                    </a:solidFill>
                    <a:effectLst>
                      <a:outerShdw blurRad="76200" dist="50800" dir="5400000" algn="ctr" rotWithShape="0">
                        <a:schemeClr val="accent1">
                          <a:alpha val="20000"/>
                        </a:schemeClr>
                      </a:outerShdw>
                    </a:effectLst>
                  </a:rPr>
                  <a:t>CXL</a:t>
                </a:r>
                <a:r>
                  <a:rPr lang="zh-CN" altLang="en-US" sz="1600" b="1" dirty="0">
                    <a:solidFill>
                      <a:srgbClr val="7030A0"/>
                    </a:solidFill>
                    <a:effectLst>
                      <a:outerShdw blurRad="76200" dist="50800" dir="5400000" algn="ctr" rotWithShape="0">
                        <a:schemeClr val="accent1">
                          <a:alpha val="20000"/>
                        </a:schemeClr>
                      </a:outerShdw>
                    </a:effectLst>
                  </a:rPr>
                  <a:t>协议</a:t>
                </a:r>
                <a:endParaRPr lang="zh-CN" altLang="en-US" sz="1600" b="1" dirty="0">
                  <a:solidFill>
                    <a:srgbClr val="7030A0"/>
                  </a:solidFill>
                  <a:effectLst>
                    <a:outerShdw blurRad="76200" dist="50800" dir="5400000" algn="ctr" rotWithShape="0">
                      <a:schemeClr val="accent1">
                        <a:alpha val="20000"/>
                      </a:schemeClr>
                    </a:outerShdw>
                  </a:effectLst>
                </a:endParaRPr>
              </a:p>
            </p:txBody>
          </p:sp>
          <p:sp>
            <p:nvSpPr>
              <p:cNvPr id="32" name="Rectangle 23"/>
              <p:cNvSpPr/>
              <p:nvPr>
                <p:custDataLst>
                  <p:tags r:id="rId6"/>
                </p:custDataLst>
              </p:nvPr>
            </p:nvSpPr>
            <p:spPr>
              <a:xfrm>
                <a:off x="2398323" y="3877369"/>
                <a:ext cx="1723230" cy="842645"/>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just">
                  <a:lnSpc>
                    <a:spcPct val="120000"/>
                  </a:lnSpc>
                </a:pPr>
                <a:r>
                  <a:rPr lang="zh-CN" altLang="en-US" sz="1200" dirty="0">
                    <a:solidFill>
                      <a:schemeClr val="tx1"/>
                    </a:solidFill>
                  </a:rPr>
                  <a:t>虚拟化设备支持</a:t>
                </a:r>
                <a:r>
                  <a:rPr lang="en-US" altLang="zh-CN" sz="1200" dirty="0">
                    <a:solidFill>
                      <a:schemeClr val="tx1"/>
                    </a:solidFill>
                  </a:rPr>
                  <a:t>CXL</a:t>
                </a:r>
                <a:r>
                  <a:rPr lang="zh-CN" altLang="en-US" sz="1200" dirty="0">
                    <a:solidFill>
                      <a:schemeClr val="tx1"/>
                    </a:solidFill>
                  </a:rPr>
                  <a:t>协议，做到高带宽、低延迟及内存</a:t>
                </a:r>
                <a:r>
                  <a:rPr lang="zh-CN" altLang="en-US" sz="1200" dirty="0">
                    <a:solidFill>
                      <a:schemeClr val="tx1"/>
                    </a:solidFill>
                  </a:rPr>
                  <a:t>一致性</a:t>
                </a:r>
                <a:endParaRPr lang="zh-CN" altLang="en-US" sz="1200" dirty="0">
                  <a:solidFill>
                    <a:schemeClr val="tx1"/>
                  </a:solidFill>
                </a:endParaRPr>
              </a:p>
            </p:txBody>
          </p:sp>
        </p:grpSp>
        <p:grpSp>
          <p:nvGrpSpPr>
            <p:cNvPr id="33" name="Group 4"/>
            <p:cNvGrpSpPr/>
            <p:nvPr/>
          </p:nvGrpSpPr>
          <p:grpSpPr>
            <a:xfrm>
              <a:off x="5040172" y="2736546"/>
              <a:ext cx="2111657" cy="2562424"/>
              <a:chOff x="5041241" y="2627341"/>
              <a:chExt cx="2111657" cy="2562424"/>
            </a:xfrm>
          </p:grpSpPr>
          <p:sp>
            <p:nvSpPr>
              <p:cNvPr id="34" name="Rectangle: Rounded Corners 15"/>
              <p:cNvSpPr/>
              <p:nvPr>
                <p:custDataLst>
                  <p:tags r:id="rId7"/>
                </p:custDataLst>
              </p:nvPr>
            </p:nvSpPr>
            <p:spPr>
              <a:xfrm>
                <a:off x="5196583" y="2807341"/>
                <a:ext cx="1956315" cy="2382424"/>
              </a:xfrm>
              <a:prstGeom prst="roundRect">
                <a:avLst>
                  <a:gd name="adj" fmla="val 9280"/>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buClrTx/>
                  <a:buSzTx/>
                  <a:buFontTx/>
                </a:pPr>
                <a:r>
                  <a:rPr lang="zh-CN" altLang="en-US" sz="1200" dirty="0">
                    <a:solidFill>
                      <a:schemeClr val="tx1"/>
                    </a:solidFill>
                  </a:rPr>
                  <a:t>CXL技术能够提供更高的数据吞吐量和更低的延迟，满足其严苛的计算需求。</a:t>
                </a:r>
                <a:endParaRPr lang="zh-CN" altLang="en-US" sz="1200" dirty="0">
                  <a:solidFill>
                    <a:schemeClr val="tx1"/>
                  </a:solidFill>
                </a:endParaRPr>
              </a:p>
            </p:txBody>
          </p:sp>
          <p:sp>
            <p:nvSpPr>
              <p:cNvPr id="35" name="Rectangle: Rounded Corners 16"/>
              <p:cNvSpPr/>
              <p:nvPr>
                <p:custDataLst>
                  <p:tags r:id="rId8"/>
                </p:custDataLst>
              </p:nvPr>
            </p:nvSpPr>
            <p:spPr>
              <a:xfrm>
                <a:off x="5041241" y="2627341"/>
                <a:ext cx="360001" cy="360000"/>
              </a:xfrm>
              <a:prstGeom prst="roundRect">
                <a:avLst/>
              </a:prstGeom>
              <a:gradFill flip="none">
                <a:gsLst>
                  <a:gs pos="0">
                    <a:srgbClr val="FE4444"/>
                  </a:gs>
                  <a:gs pos="100000">
                    <a:srgbClr val="832B2B"/>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1600" b="1" dirty="0">
                    <a:solidFill>
                      <a:srgbClr val="FFFFFF"/>
                    </a:solidFill>
                  </a:rPr>
                  <a:t>5</a:t>
                </a:r>
                <a:endParaRPr lang="en-US" altLang="zh-CN" sz="1600" b="1" dirty="0">
                  <a:solidFill>
                    <a:srgbClr val="FFFFFF"/>
                  </a:solidFill>
                </a:endParaRPr>
              </a:p>
            </p:txBody>
          </p:sp>
          <p:sp>
            <p:nvSpPr>
              <p:cNvPr id="36" name="TextBox 17"/>
              <p:cNvSpPr txBox="1"/>
              <p:nvPr>
                <p:custDataLst>
                  <p:tags r:id="rId9"/>
                </p:custDataLst>
              </p:nvPr>
            </p:nvSpPr>
            <p:spPr>
              <a:xfrm>
                <a:off x="5313760" y="3121360"/>
                <a:ext cx="1723230" cy="400110"/>
              </a:xfrm>
              <a:prstGeom prst="rect">
                <a:avLst/>
              </a:prstGeom>
              <a:noFill/>
            </p:spPr>
            <p:txBody>
              <a:bodyPr wrap="none" rtlCol="0" anchor="b" anchorCtr="0">
                <a:normAutofit/>
              </a:bodyPr>
              <a:lstStyle/>
              <a:p>
                <a:pPr algn="ctr">
                  <a:lnSpc>
                    <a:spcPct val="100000"/>
                  </a:lnSpc>
                </a:pPr>
                <a:r>
                  <a:rPr lang="zh-CN" altLang="en-US" sz="1600" b="1" dirty="0">
                    <a:solidFill>
                      <a:srgbClr val="FF0000"/>
                    </a:solidFill>
                    <a:effectLst>
                      <a:outerShdw blurRad="76200" dist="50800" dir="5400000" algn="ctr" rotWithShape="0">
                        <a:schemeClr val="accent6">
                          <a:alpha val="20000"/>
                        </a:schemeClr>
                      </a:outerShdw>
                    </a:effectLst>
                  </a:rPr>
                  <a:t>高性能</a:t>
                </a:r>
                <a:r>
                  <a:rPr lang="zh-CN" altLang="en-US" sz="1600" b="1" dirty="0">
                    <a:solidFill>
                      <a:srgbClr val="FF0000"/>
                    </a:solidFill>
                    <a:effectLst>
                      <a:outerShdw blurRad="76200" dist="50800" dir="5400000" algn="ctr" rotWithShape="0">
                        <a:schemeClr val="accent6">
                          <a:alpha val="20000"/>
                        </a:schemeClr>
                      </a:outerShdw>
                    </a:effectLst>
                  </a:rPr>
                  <a:t>计算</a:t>
                </a:r>
                <a:endParaRPr lang="zh-CN" altLang="en-US" sz="1600" b="1" dirty="0">
                  <a:solidFill>
                    <a:srgbClr val="FF0000"/>
                  </a:solidFill>
                  <a:effectLst>
                    <a:outerShdw blurRad="76200" dist="50800" dir="5400000" algn="ctr" rotWithShape="0">
                      <a:schemeClr val="accent6">
                        <a:alpha val="20000"/>
                      </a:schemeClr>
                    </a:outerShdw>
                  </a:effectLst>
                </a:endParaRPr>
              </a:p>
            </p:txBody>
          </p:sp>
          <p:sp>
            <p:nvSpPr>
              <p:cNvPr id="37" name="Rectangle 18"/>
              <p:cNvSpPr/>
              <p:nvPr>
                <p:custDataLst>
                  <p:tags r:id="rId10"/>
                </p:custDataLst>
              </p:nvPr>
            </p:nvSpPr>
            <p:spPr>
              <a:xfrm>
                <a:off x="5313125" y="4098665"/>
                <a:ext cx="1723230" cy="40005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just">
                  <a:lnSpc>
                    <a:spcPct val="120000"/>
                  </a:lnSpc>
                </a:pPr>
                <a:endParaRPr lang="zh-CN" altLang="en-US" sz="1200" dirty="0">
                  <a:solidFill>
                    <a:schemeClr val="tx1"/>
                  </a:solidFill>
                </a:endParaRPr>
              </a:p>
            </p:txBody>
          </p:sp>
        </p:grpSp>
      </p:grpSp>
      <p:grpSp>
        <p:nvGrpSpPr>
          <p:cNvPr id="43" name="Group 1"/>
          <p:cNvGrpSpPr/>
          <p:nvPr>
            <p:custDataLst>
              <p:tags r:id="rId11"/>
            </p:custDataLst>
          </p:nvPr>
        </p:nvGrpSpPr>
        <p:grpSpPr>
          <a:xfrm>
            <a:off x="2131720" y="1444956"/>
            <a:ext cx="7941261" cy="2562424"/>
            <a:chOff x="2125370" y="2736546"/>
            <a:chExt cx="7941261" cy="2562424"/>
          </a:xfrm>
        </p:grpSpPr>
        <p:grpSp>
          <p:nvGrpSpPr>
            <p:cNvPr id="44" name="Group 3"/>
            <p:cNvGrpSpPr/>
            <p:nvPr/>
          </p:nvGrpSpPr>
          <p:grpSpPr>
            <a:xfrm>
              <a:off x="2125370" y="2736546"/>
              <a:ext cx="2111657" cy="2562424"/>
              <a:chOff x="2126439" y="2627341"/>
              <a:chExt cx="2111657" cy="2562424"/>
            </a:xfrm>
          </p:grpSpPr>
          <p:sp>
            <p:nvSpPr>
              <p:cNvPr id="45" name="Rectangle: Rounded Corners 20"/>
              <p:cNvSpPr/>
              <p:nvPr>
                <p:custDataLst>
                  <p:tags r:id="rId12"/>
                </p:custDataLst>
              </p:nvPr>
            </p:nvSpPr>
            <p:spPr>
              <a:xfrm>
                <a:off x="2281781" y="2807341"/>
                <a:ext cx="1956315" cy="2382424"/>
              </a:xfrm>
              <a:prstGeom prst="roundRect">
                <a:avLst>
                  <a:gd name="adj" fmla="val 9280"/>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46" name="Rectangle: Rounded Corners 21"/>
              <p:cNvSpPr/>
              <p:nvPr>
                <p:custDataLst>
                  <p:tags r:id="rId13"/>
                </p:custDataLst>
              </p:nvPr>
            </p:nvSpPr>
            <p:spPr>
              <a:xfrm>
                <a:off x="2126439" y="2627341"/>
                <a:ext cx="360001" cy="360000"/>
              </a:xfrm>
              <a:prstGeom prst="roundRect">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1600" b="1" dirty="0">
                    <a:solidFill>
                      <a:srgbClr val="FFFFFF"/>
                    </a:solidFill>
                  </a:rPr>
                  <a:t>1</a:t>
                </a:r>
                <a:endParaRPr lang="en-US" altLang="zh-CN" sz="1600" b="1" dirty="0">
                  <a:solidFill>
                    <a:srgbClr val="FFFFFF"/>
                  </a:solidFill>
                </a:endParaRPr>
              </a:p>
            </p:txBody>
          </p:sp>
          <p:sp>
            <p:nvSpPr>
              <p:cNvPr id="47" name="TextBox 22"/>
              <p:cNvSpPr txBox="1"/>
              <p:nvPr>
                <p:custDataLst>
                  <p:tags r:id="rId14"/>
                </p:custDataLst>
              </p:nvPr>
            </p:nvSpPr>
            <p:spPr>
              <a:xfrm>
                <a:off x="2398323" y="3121360"/>
                <a:ext cx="1723230" cy="400110"/>
              </a:xfrm>
              <a:prstGeom prst="rect">
                <a:avLst/>
              </a:prstGeom>
              <a:noFill/>
            </p:spPr>
            <p:txBody>
              <a:bodyPr wrap="none" rtlCol="0" anchor="b" anchorCtr="0">
                <a:normAutofit/>
              </a:bodyPr>
              <a:lstStyle/>
              <a:p>
                <a:pPr algn="ctr">
                  <a:lnSpc>
                    <a:spcPct val="100000"/>
                  </a:lnSpc>
                </a:pPr>
                <a:r>
                  <a:rPr lang="en-US" altLang="zh-CN" sz="1600" b="1" dirty="0">
                    <a:solidFill>
                      <a:schemeClr val="accent1">
                        <a:lumMod val="75000"/>
                      </a:schemeClr>
                    </a:solidFill>
                    <a:effectLst>
                      <a:outerShdw blurRad="76200" dist="50800" dir="5400000" algn="ctr" rotWithShape="0">
                        <a:schemeClr val="accent1">
                          <a:alpha val="20000"/>
                        </a:schemeClr>
                      </a:outerShdw>
                    </a:effectLst>
                  </a:rPr>
                  <a:t>AI</a:t>
                </a:r>
                <a:endParaRPr lang="en-US" altLang="zh-CN" sz="1600" b="1" dirty="0">
                  <a:solidFill>
                    <a:schemeClr val="accent1">
                      <a:lumMod val="75000"/>
                    </a:schemeClr>
                  </a:solidFill>
                  <a:effectLst>
                    <a:outerShdw blurRad="76200" dist="50800" dir="5400000" algn="ctr" rotWithShape="0">
                      <a:schemeClr val="accent1">
                        <a:alpha val="20000"/>
                      </a:schemeClr>
                    </a:outerShdw>
                  </a:effectLst>
                </a:endParaRPr>
              </a:p>
            </p:txBody>
          </p:sp>
          <p:sp>
            <p:nvSpPr>
              <p:cNvPr id="48" name="Rectangle 23"/>
              <p:cNvSpPr/>
              <p:nvPr>
                <p:custDataLst>
                  <p:tags r:id="rId15"/>
                </p:custDataLst>
              </p:nvPr>
            </p:nvSpPr>
            <p:spPr>
              <a:xfrm>
                <a:off x="2398323" y="3766880"/>
                <a:ext cx="1723230" cy="1063625"/>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just">
                  <a:lnSpc>
                    <a:spcPct val="120000"/>
                  </a:lnSpc>
                </a:pPr>
                <a:r>
                  <a:rPr lang="zh-CN" altLang="en-US" sz="1200" dirty="0">
                    <a:solidFill>
                      <a:schemeClr val="tx1"/>
                    </a:solidFill>
                  </a:rPr>
                  <a:t>在</a:t>
                </a:r>
                <a:r>
                  <a:rPr lang="en-US" altLang="zh-CN" sz="1200" dirty="0">
                    <a:solidFill>
                      <a:schemeClr val="tx1"/>
                    </a:solidFill>
                  </a:rPr>
                  <a:t>GPU</a:t>
                </a:r>
                <a:r>
                  <a:rPr lang="zh-CN" altLang="en-US" sz="1200" dirty="0">
                    <a:solidFill>
                      <a:schemeClr val="tx1"/>
                    </a:solidFill>
                  </a:rPr>
                  <a:t>虚拟化的基础上，做到通过</a:t>
                </a:r>
                <a:r>
                  <a:rPr lang="en-US" altLang="zh-CN" sz="1200" dirty="0">
                    <a:solidFill>
                      <a:schemeClr val="tx1"/>
                    </a:solidFill>
                  </a:rPr>
                  <a:t>CXL</a:t>
                </a:r>
                <a:r>
                  <a:rPr lang="zh-CN" altLang="en-US" sz="1200" dirty="0">
                    <a:solidFill>
                      <a:schemeClr val="tx1"/>
                    </a:solidFill>
                  </a:rPr>
                  <a:t>协议来增强</a:t>
                </a:r>
                <a:r>
                  <a:rPr lang="en-US" altLang="zh-CN" sz="1200" dirty="0">
                    <a:solidFill>
                      <a:schemeClr val="tx1"/>
                    </a:solidFill>
                  </a:rPr>
                  <a:t>GPU</a:t>
                </a:r>
                <a:r>
                  <a:rPr lang="zh-CN" altLang="en-US" sz="1200" dirty="0">
                    <a:solidFill>
                      <a:schemeClr val="tx1"/>
                    </a:solidFill>
                  </a:rPr>
                  <a:t>与</a:t>
                </a:r>
                <a:r>
                  <a:rPr lang="en-US" altLang="zh-CN" sz="1200" dirty="0">
                    <a:solidFill>
                      <a:schemeClr val="tx1"/>
                    </a:solidFill>
                  </a:rPr>
                  <a:t>CPU</a:t>
                </a:r>
                <a:r>
                  <a:rPr lang="zh-CN" altLang="en-US" sz="1200" dirty="0">
                    <a:solidFill>
                      <a:schemeClr val="tx1"/>
                    </a:solidFill>
                  </a:rPr>
                  <a:t>之间的协调计算</a:t>
                </a:r>
                <a:r>
                  <a:rPr lang="zh-CN" altLang="en-US" sz="1200" dirty="0">
                    <a:solidFill>
                      <a:schemeClr val="tx1"/>
                    </a:solidFill>
                  </a:rPr>
                  <a:t>性能</a:t>
                </a:r>
                <a:endParaRPr lang="zh-CN" altLang="en-US" sz="1200" dirty="0">
                  <a:solidFill>
                    <a:schemeClr val="tx1"/>
                  </a:solidFill>
                </a:endParaRPr>
              </a:p>
            </p:txBody>
          </p:sp>
        </p:grpSp>
        <p:grpSp>
          <p:nvGrpSpPr>
            <p:cNvPr id="49" name="Group 4"/>
            <p:cNvGrpSpPr/>
            <p:nvPr/>
          </p:nvGrpSpPr>
          <p:grpSpPr>
            <a:xfrm>
              <a:off x="5040172" y="2736546"/>
              <a:ext cx="2111657" cy="2562424"/>
              <a:chOff x="5041241" y="2627341"/>
              <a:chExt cx="2111657" cy="2562424"/>
            </a:xfrm>
          </p:grpSpPr>
          <p:sp>
            <p:nvSpPr>
              <p:cNvPr id="50" name="Rectangle: Rounded Corners 15"/>
              <p:cNvSpPr/>
              <p:nvPr>
                <p:custDataLst>
                  <p:tags r:id="rId16"/>
                </p:custDataLst>
              </p:nvPr>
            </p:nvSpPr>
            <p:spPr>
              <a:xfrm>
                <a:off x="5196583" y="2807341"/>
                <a:ext cx="1956315" cy="2382424"/>
              </a:xfrm>
              <a:prstGeom prst="roundRect">
                <a:avLst>
                  <a:gd name="adj" fmla="val 9280"/>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buClrTx/>
                  <a:buSzTx/>
                  <a:buFontTx/>
                </a:pPr>
                <a:r>
                  <a:rPr lang="zh-CN" altLang="en-US" sz="1200" dirty="0">
                    <a:solidFill>
                      <a:schemeClr val="tx1"/>
                    </a:solidFill>
                  </a:rPr>
                  <a:t>CXL技术可以将不同的计算和存储资源进行互联，提高系统性能和效率。</a:t>
                </a:r>
                <a:endParaRPr lang="zh-CN" altLang="en-US" sz="1200" dirty="0">
                  <a:solidFill>
                    <a:schemeClr val="tx1"/>
                  </a:solidFill>
                </a:endParaRPr>
              </a:p>
            </p:txBody>
          </p:sp>
          <p:sp>
            <p:nvSpPr>
              <p:cNvPr id="51" name="Rectangle: Rounded Corners 16"/>
              <p:cNvSpPr/>
              <p:nvPr>
                <p:custDataLst>
                  <p:tags r:id="rId17"/>
                </p:custDataLst>
              </p:nvPr>
            </p:nvSpPr>
            <p:spPr>
              <a:xfrm>
                <a:off x="5041241" y="2627341"/>
                <a:ext cx="360001" cy="360000"/>
              </a:xfrm>
              <a:prstGeom prst="roundRect">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1600" b="1" dirty="0">
                    <a:solidFill>
                      <a:srgbClr val="FFFFFF"/>
                    </a:solidFill>
                  </a:rPr>
                  <a:t>2</a:t>
                </a:r>
                <a:endParaRPr lang="en-US" altLang="zh-CN" sz="1600" b="1" dirty="0">
                  <a:solidFill>
                    <a:srgbClr val="FFFFFF"/>
                  </a:solidFill>
                </a:endParaRPr>
              </a:p>
            </p:txBody>
          </p:sp>
          <p:sp>
            <p:nvSpPr>
              <p:cNvPr id="52" name="TextBox 17"/>
              <p:cNvSpPr txBox="1"/>
              <p:nvPr>
                <p:custDataLst>
                  <p:tags r:id="rId18"/>
                </p:custDataLst>
              </p:nvPr>
            </p:nvSpPr>
            <p:spPr>
              <a:xfrm>
                <a:off x="5313125" y="3123265"/>
                <a:ext cx="1723230" cy="400110"/>
              </a:xfrm>
              <a:prstGeom prst="rect">
                <a:avLst/>
              </a:prstGeom>
              <a:noFill/>
            </p:spPr>
            <p:txBody>
              <a:bodyPr wrap="none" rtlCol="0" anchor="b" anchorCtr="0">
                <a:normAutofit/>
              </a:bodyPr>
              <a:lstStyle/>
              <a:p>
                <a:pPr algn="ctr">
                  <a:lnSpc>
                    <a:spcPct val="100000"/>
                  </a:lnSpc>
                </a:pPr>
                <a:r>
                  <a:rPr lang="zh-CN" altLang="en-US" sz="1600" b="1" dirty="0">
                    <a:solidFill>
                      <a:schemeClr val="accent6">
                        <a:lumMod val="75000"/>
                      </a:schemeClr>
                    </a:solidFill>
                    <a:effectLst>
                      <a:outerShdw blurRad="76200" dist="50800" dir="5400000" algn="ctr" rotWithShape="0">
                        <a:schemeClr val="accent6">
                          <a:alpha val="20000"/>
                        </a:schemeClr>
                      </a:outerShdw>
                    </a:effectLst>
                  </a:rPr>
                  <a:t>大数据</a:t>
                </a:r>
                <a:r>
                  <a:rPr lang="zh-CN" altLang="en-US" sz="1600" b="1" dirty="0">
                    <a:solidFill>
                      <a:schemeClr val="accent6">
                        <a:lumMod val="75000"/>
                      </a:schemeClr>
                    </a:solidFill>
                    <a:effectLst>
                      <a:outerShdw blurRad="76200" dist="50800" dir="5400000" algn="ctr" rotWithShape="0">
                        <a:schemeClr val="accent6">
                          <a:alpha val="20000"/>
                        </a:schemeClr>
                      </a:outerShdw>
                    </a:effectLst>
                  </a:rPr>
                  <a:t>分析</a:t>
                </a:r>
                <a:endParaRPr lang="zh-CN" altLang="en-US" sz="1600" b="1" dirty="0">
                  <a:solidFill>
                    <a:schemeClr val="accent6">
                      <a:lumMod val="75000"/>
                    </a:schemeClr>
                  </a:solidFill>
                  <a:effectLst>
                    <a:outerShdw blurRad="76200" dist="50800" dir="5400000" algn="ctr" rotWithShape="0">
                      <a:schemeClr val="accent6">
                        <a:alpha val="20000"/>
                      </a:schemeClr>
                    </a:outerShdw>
                  </a:effectLst>
                </a:endParaRPr>
              </a:p>
            </p:txBody>
          </p:sp>
          <p:sp>
            <p:nvSpPr>
              <p:cNvPr id="53" name="Rectangle 18"/>
              <p:cNvSpPr/>
              <p:nvPr>
                <p:custDataLst>
                  <p:tags r:id="rId19"/>
                </p:custDataLst>
              </p:nvPr>
            </p:nvSpPr>
            <p:spPr>
              <a:xfrm>
                <a:off x="5313125" y="4098666"/>
                <a:ext cx="1723230" cy="40005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just">
                  <a:lnSpc>
                    <a:spcPct val="120000"/>
                  </a:lnSpc>
                </a:pPr>
                <a:endParaRPr lang="zh-CN" altLang="en-US" sz="1200" dirty="0">
                  <a:solidFill>
                    <a:schemeClr val="tx1"/>
                  </a:solidFill>
                </a:endParaRPr>
              </a:p>
            </p:txBody>
          </p:sp>
        </p:grpSp>
        <p:grpSp>
          <p:nvGrpSpPr>
            <p:cNvPr id="54" name="Group 5"/>
            <p:cNvGrpSpPr/>
            <p:nvPr/>
          </p:nvGrpSpPr>
          <p:grpSpPr>
            <a:xfrm>
              <a:off x="7954974" y="2736546"/>
              <a:ext cx="2111657" cy="2562424"/>
              <a:chOff x="7956043" y="2627341"/>
              <a:chExt cx="2111657" cy="2562424"/>
            </a:xfrm>
          </p:grpSpPr>
          <p:sp>
            <p:nvSpPr>
              <p:cNvPr id="55" name="Rectangle: Rounded Corners 10"/>
              <p:cNvSpPr/>
              <p:nvPr>
                <p:custDataLst>
                  <p:tags r:id="rId20"/>
                </p:custDataLst>
              </p:nvPr>
            </p:nvSpPr>
            <p:spPr>
              <a:xfrm>
                <a:off x="8111385" y="2807341"/>
                <a:ext cx="1956315" cy="2382424"/>
              </a:xfrm>
              <a:prstGeom prst="roundRect">
                <a:avLst>
                  <a:gd name="adj" fmla="val 9280"/>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利用CXL技术设备之间内存共享的特性，实现不同架构服务器</a:t>
                </a:r>
                <a:r>
                  <a:rPr lang="zh-CN" altLang="en-US" sz="1200" dirty="0">
                    <a:solidFill>
                      <a:schemeClr val="tx1"/>
                    </a:solidFill>
                  </a:rPr>
                  <a:t>之间的互连</a:t>
                </a:r>
                <a:r>
                  <a:rPr lang="zh-CN" altLang="en-US" sz="1200" dirty="0">
                    <a:solidFill>
                      <a:schemeClr val="tx1"/>
                    </a:solidFill>
                  </a:rPr>
                  <a:t>互通</a:t>
                </a:r>
                <a:endParaRPr lang="zh-CN" altLang="en-US" sz="1200" dirty="0">
                  <a:solidFill>
                    <a:schemeClr val="tx1"/>
                  </a:solidFill>
                </a:endParaRPr>
              </a:p>
            </p:txBody>
          </p:sp>
          <p:sp>
            <p:nvSpPr>
              <p:cNvPr id="56" name="Rectangle: Rounded Corners 11"/>
              <p:cNvSpPr/>
              <p:nvPr>
                <p:custDataLst>
                  <p:tags r:id="rId21"/>
                </p:custDataLst>
              </p:nvPr>
            </p:nvSpPr>
            <p:spPr>
              <a:xfrm>
                <a:off x="7956043" y="2627341"/>
                <a:ext cx="360001" cy="360000"/>
              </a:xfrm>
              <a:prstGeom prst="round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1600" b="1" dirty="0">
                    <a:solidFill>
                      <a:srgbClr val="FFFFFF"/>
                    </a:solidFill>
                  </a:rPr>
                  <a:t>3</a:t>
                </a:r>
                <a:endParaRPr lang="en-US" altLang="zh-CN" sz="1600" b="1" dirty="0">
                  <a:solidFill>
                    <a:srgbClr val="FFFFFF"/>
                  </a:solidFill>
                </a:endParaRPr>
              </a:p>
            </p:txBody>
          </p:sp>
          <p:sp>
            <p:nvSpPr>
              <p:cNvPr id="57" name="TextBox 12"/>
              <p:cNvSpPr txBox="1"/>
              <p:nvPr>
                <p:custDataLst>
                  <p:tags r:id="rId22"/>
                </p:custDataLst>
              </p:nvPr>
            </p:nvSpPr>
            <p:spPr>
              <a:xfrm>
                <a:off x="8227927" y="3123265"/>
                <a:ext cx="1723230" cy="400110"/>
              </a:xfrm>
              <a:prstGeom prst="rect">
                <a:avLst/>
              </a:prstGeom>
              <a:noFill/>
            </p:spPr>
            <p:txBody>
              <a:bodyPr wrap="none" rtlCol="0" anchor="b" anchorCtr="0">
                <a:normAutofit/>
              </a:bodyPr>
              <a:lstStyle/>
              <a:p>
                <a:pPr algn="ctr">
                  <a:lnSpc>
                    <a:spcPct val="100000"/>
                  </a:lnSpc>
                </a:pPr>
                <a:r>
                  <a:rPr lang="zh-CN" altLang="en-US" sz="1600" b="1" dirty="0">
                    <a:solidFill>
                      <a:schemeClr val="accent3">
                        <a:lumMod val="75000"/>
                      </a:schemeClr>
                    </a:solidFill>
                    <a:effectLst>
                      <a:outerShdw blurRad="76200" dist="50800" dir="5400000" algn="ctr" rotWithShape="0">
                        <a:schemeClr val="accent3">
                          <a:alpha val="20000"/>
                        </a:schemeClr>
                      </a:outerShdw>
                    </a:effectLst>
                  </a:rPr>
                  <a:t>可组合服务器架构</a:t>
                </a:r>
                <a:endParaRPr lang="zh-CN" altLang="en-US" sz="1600" b="1" dirty="0">
                  <a:solidFill>
                    <a:schemeClr val="accent3">
                      <a:lumMod val="75000"/>
                    </a:schemeClr>
                  </a:solidFill>
                  <a:effectLst>
                    <a:outerShdw blurRad="76200" dist="50800" dir="5400000" algn="ctr" rotWithShape="0">
                      <a:schemeClr val="accent3">
                        <a:alpha val="20000"/>
                      </a:schemeClr>
                    </a:outerShdw>
                  </a:effectLst>
                </a:endParaRPr>
              </a:p>
            </p:txBody>
          </p:sp>
          <p:sp>
            <p:nvSpPr>
              <p:cNvPr id="58" name="Rectangle 13"/>
              <p:cNvSpPr/>
              <p:nvPr>
                <p:custDataLst>
                  <p:tags r:id="rId23"/>
                </p:custDataLst>
              </p:nvPr>
            </p:nvSpPr>
            <p:spPr>
              <a:xfrm>
                <a:off x="8227927" y="4098667"/>
                <a:ext cx="1723230" cy="400050"/>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ctr" anchorCtr="0" forceAA="0" compatLnSpc="1">
                <a:spAutoFit/>
              </a:bodyPr>
              <a:lstStyle/>
              <a:p>
                <a:pPr algn="just">
                  <a:lnSpc>
                    <a:spcPct val="120000"/>
                  </a:lnSpc>
                </a:pPr>
                <a:endParaRPr lang="zh-CN" altLang="en-US" sz="1200" dirty="0">
                  <a:solidFill>
                    <a:schemeClr val="tx1"/>
                  </a:solidFill>
                </a:endParaRPr>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THANKS</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目录</a:t>
            </a:r>
            <a:endParaRPr kumimoji="1" lang="zh-CN" altLang="en-US"/>
          </a:p>
        </p:txBody>
      </p:sp>
      <p:sp>
        <p:nvSpPr>
          <p:cNvPr id="3" name="文本占位符 2"/>
          <p:cNvSpPr>
            <a:spLocks noGrp="1"/>
          </p:cNvSpPr>
          <p:nvPr>
            <p:ph type="body" sz="half" idx="34"/>
          </p:nvPr>
        </p:nvSpPr>
        <p:spPr/>
        <p:txBody>
          <a:bodyPr/>
          <a:lstStyle/>
          <a:p>
            <a:pPr>
              <a:lnSpc>
                <a:spcPct val="150000"/>
              </a:lnSpc>
            </a:pPr>
            <a:r>
              <a:rPr kumimoji="1" lang="zh-CN" altLang="en-US" sz="2400" dirty="0"/>
              <a:t> 云场景虚机内存分配现状与</a:t>
            </a:r>
            <a:r>
              <a:rPr kumimoji="1" lang="zh-CN" altLang="en-US" sz="2400" dirty="0"/>
              <a:t>挑战</a:t>
            </a:r>
            <a:endParaRPr kumimoji="1" lang="zh-CN" altLang="en-US" sz="2400" dirty="0"/>
          </a:p>
          <a:p>
            <a:pPr marL="0" indent="0">
              <a:lnSpc>
                <a:spcPct val="150000"/>
              </a:lnSpc>
              <a:buNone/>
            </a:pPr>
            <a:endParaRPr kumimoji="1" lang="en-US" altLang="zh-CN" sz="2400" dirty="0"/>
          </a:p>
          <a:p>
            <a:pPr>
              <a:lnSpc>
                <a:spcPct val="150000"/>
              </a:lnSpc>
            </a:pPr>
            <a:r>
              <a:rPr kumimoji="1" lang="zh-CN" altLang="en-US" sz="2400" dirty="0"/>
              <a:t> </a:t>
            </a:r>
            <a:r>
              <a:rPr kumimoji="1" lang="zh-CN" altLang="en-US" sz="2400" dirty="0"/>
              <a:t>常见虚拟机内存共享</a:t>
            </a:r>
            <a:r>
              <a:rPr kumimoji="1" lang="zh-CN" altLang="en-US" sz="2400" dirty="0"/>
              <a:t>方案</a:t>
            </a:r>
            <a:endParaRPr kumimoji="1" lang="zh-CN" altLang="en-US" sz="2400" dirty="0"/>
          </a:p>
          <a:p>
            <a:pPr marL="0" indent="0">
              <a:lnSpc>
                <a:spcPct val="150000"/>
              </a:lnSpc>
              <a:buNone/>
            </a:pPr>
            <a:endParaRPr kumimoji="1" lang="en-US" altLang="zh-CN" sz="2400" dirty="0"/>
          </a:p>
          <a:p>
            <a:pPr>
              <a:lnSpc>
                <a:spcPct val="150000"/>
              </a:lnSpc>
            </a:pPr>
            <a:r>
              <a:rPr kumimoji="1" lang="zh-CN" altLang="en-US" sz="2400" dirty="0"/>
              <a:t> 基于</a:t>
            </a:r>
            <a:r>
              <a:rPr kumimoji="1" lang="en-US" altLang="zh-CN" sz="2400" dirty="0"/>
              <a:t>CXL</a:t>
            </a:r>
            <a:r>
              <a:rPr kumimoji="1" lang="zh-CN" altLang="en-US" sz="2400" dirty="0"/>
              <a:t>虚拟机共享内存池方案</a:t>
            </a:r>
            <a:endParaRPr kumimoji="1" lang="zh-CN" altLang="en-US" sz="2400" dirty="0"/>
          </a:p>
          <a:p>
            <a:pPr marL="0" indent="0">
              <a:lnSpc>
                <a:spcPct val="150000"/>
              </a:lnSpc>
              <a:buNone/>
            </a:pPr>
            <a:endParaRPr kumimoji="1" lang="en-US" altLang="zh-CN" sz="2400" dirty="0"/>
          </a:p>
          <a:p>
            <a:pPr>
              <a:lnSpc>
                <a:spcPct val="150000"/>
              </a:lnSpc>
            </a:pPr>
            <a:r>
              <a:rPr kumimoji="1" lang="zh-CN" altLang="en-US" sz="2400" dirty="0"/>
              <a:t> 展望</a:t>
            </a:r>
            <a:endParaRPr kumimoji="1"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ym typeface="+mn-ea"/>
              </a:rPr>
              <a:t>云场景虚机内存分配现状与</a:t>
            </a:r>
            <a:r>
              <a:rPr kumimoji="1" lang="zh-CN" altLang="en-US" dirty="0">
                <a:sym typeface="+mn-ea"/>
              </a:rPr>
              <a:t>挑战</a:t>
            </a:r>
            <a:endParaRPr kumimoji="1" lang="zh-CN" altLang="en-US" dirty="0">
              <a:sym typeface="+mn-ea"/>
            </a:endParaRPr>
          </a:p>
        </p:txBody>
      </p:sp>
      <p:sp>
        <p:nvSpPr>
          <p:cNvPr id="3" name="灯片编号占位符 2"/>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云场景</a:t>
            </a:r>
            <a:r>
              <a:rPr kumimoji="1" lang="zh-CN" altLang="en-US"/>
              <a:t>虚机内存分配</a:t>
            </a:r>
            <a:r>
              <a:rPr kumimoji="1" lang="zh-CN" altLang="en-US"/>
              <a:t>现状</a:t>
            </a:r>
            <a:endParaRPr kumimoji="1" lang="zh-CN" altLang="en-US"/>
          </a:p>
        </p:txBody>
      </p:sp>
      <p:sp>
        <p:nvSpPr>
          <p:cNvPr id="3" name="文本占位符 2"/>
          <p:cNvSpPr>
            <a:spLocks noGrp="1"/>
          </p:cNvSpPr>
          <p:nvPr>
            <p:ph type="body" sz="half" idx="2"/>
          </p:nvPr>
        </p:nvSpPr>
        <p:spPr/>
        <p:txBody>
          <a:bodyPr>
            <a:normAutofit fontScale="80000"/>
          </a:bodyPr>
          <a:lstStyle/>
          <a:p>
            <a:r>
              <a:rPr kumimoji="1" lang="zh-CN" altLang="en-US"/>
              <a:t>内存壁垒</a:t>
            </a:r>
            <a:endParaRPr kumimoji="1" lang="zh-CN" altLang="en-US"/>
          </a:p>
        </p:txBody>
      </p:sp>
      <p:sp>
        <p:nvSpPr>
          <p:cNvPr id="4" name="文本占位符 3"/>
          <p:cNvSpPr>
            <a:spLocks noGrp="1"/>
          </p:cNvSpPr>
          <p:nvPr>
            <p:ph type="body" sz="half" idx="10"/>
          </p:nvPr>
        </p:nvSpPr>
        <p:spPr/>
        <p:txBody>
          <a:bodyPr/>
          <a:lstStyle/>
          <a:p>
            <a:r>
              <a:rPr kumimoji="1" lang="zh-CN" altLang="en-US"/>
              <a:t>采用多级存储层次结构，其基本思想是将频繁访问的数据尽可能放到靠近处理器的内存，避免计算过程中访问速度慢的外部存储。</a:t>
            </a:r>
            <a:endParaRPr kumimoji="1" lang="zh-CN" altLang="en-US"/>
          </a:p>
        </p:txBody>
      </p:sp>
      <p:pic>
        <p:nvPicPr>
          <p:cNvPr id="5" name="图片 4"/>
          <p:cNvPicPr>
            <a:picLocks noChangeAspect="1"/>
          </p:cNvPicPr>
          <p:nvPr/>
        </p:nvPicPr>
        <p:blipFill>
          <a:blip r:embed="rId1"/>
          <a:stretch>
            <a:fillRect/>
          </a:stretch>
        </p:blipFill>
        <p:spPr>
          <a:xfrm>
            <a:off x="8015605" y="2836545"/>
            <a:ext cx="3238500" cy="2076450"/>
          </a:xfrm>
          <a:prstGeom prst="rect">
            <a:avLst/>
          </a:prstGeom>
        </p:spPr>
      </p:pic>
      <p:pic>
        <p:nvPicPr>
          <p:cNvPr id="6" name="图片 5"/>
          <p:cNvPicPr/>
          <p:nvPr/>
        </p:nvPicPr>
        <p:blipFill>
          <a:blip r:embed="rId2">
            <a:lum bright="24000" contrast="6000"/>
          </a:blip>
          <a:stretch>
            <a:fillRect/>
          </a:stretch>
        </p:blipFill>
        <p:spPr>
          <a:xfrm>
            <a:off x="639445" y="2324100"/>
            <a:ext cx="6339840" cy="3383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云场景内存</a:t>
            </a:r>
            <a:r>
              <a:rPr kumimoji="1" lang="zh-CN" altLang="en-US"/>
              <a:t>挑战</a:t>
            </a:r>
            <a:endParaRPr kumimoji="1" lang="zh-CN" altLang="en-US"/>
          </a:p>
        </p:txBody>
      </p:sp>
      <p:sp>
        <p:nvSpPr>
          <p:cNvPr id="3" name="文本占位符 2"/>
          <p:cNvSpPr>
            <a:spLocks noGrp="1"/>
          </p:cNvSpPr>
          <p:nvPr>
            <p:ph type="body" sz="half" idx="2"/>
          </p:nvPr>
        </p:nvSpPr>
        <p:spPr/>
        <p:txBody>
          <a:bodyPr>
            <a:normAutofit fontScale="80000"/>
          </a:bodyPr>
          <a:lstStyle/>
          <a:p>
            <a:r>
              <a:rPr kumimoji="1" lang="zh-CN" altLang="en-US"/>
              <a:t>云平台：</a:t>
            </a:r>
            <a:r>
              <a:rPr kumimoji="1" lang="zh-CN" altLang="en-US"/>
              <a:t>虚拟机内存</a:t>
            </a:r>
            <a:r>
              <a:rPr kumimoji="1" lang="zh-CN" altLang="en-US"/>
              <a:t>分配</a:t>
            </a:r>
            <a:endParaRPr kumimoji="1" lang="zh-CN" altLang="en-US"/>
          </a:p>
        </p:txBody>
      </p:sp>
      <p:sp>
        <p:nvSpPr>
          <p:cNvPr id="4" name="文本占位符 3"/>
          <p:cNvSpPr>
            <a:spLocks noGrp="1"/>
          </p:cNvSpPr>
          <p:nvPr>
            <p:ph type="body" sz="half" idx="10"/>
          </p:nvPr>
        </p:nvSpPr>
        <p:spPr/>
        <p:txBody>
          <a:bodyPr/>
          <a:lstStyle/>
          <a:p>
            <a:r>
              <a:rPr kumimoji="1" lang="en-US" altLang="zh-CN"/>
              <a:t> </a:t>
            </a:r>
            <a:endParaRPr kumimoji="1" lang="en-US" altLang="zh-CN"/>
          </a:p>
        </p:txBody>
      </p:sp>
      <p:grpSp>
        <p:nvGrpSpPr>
          <p:cNvPr id="41" name="Group 1"/>
          <p:cNvGrpSpPr/>
          <p:nvPr>
            <p:custDataLst>
              <p:tags r:id="rId1"/>
            </p:custDataLst>
          </p:nvPr>
        </p:nvGrpSpPr>
        <p:grpSpPr>
          <a:xfrm>
            <a:off x="805134" y="1833245"/>
            <a:ext cx="10581734" cy="1902420"/>
            <a:chOff x="940856" y="2792161"/>
            <a:chExt cx="9578402" cy="1902457"/>
          </a:xfrm>
        </p:grpSpPr>
        <p:grpSp>
          <p:nvGrpSpPr>
            <p:cNvPr id="45" name="Group 44"/>
            <p:cNvGrpSpPr/>
            <p:nvPr/>
          </p:nvGrpSpPr>
          <p:grpSpPr>
            <a:xfrm>
              <a:off x="4730414" y="2792161"/>
              <a:ext cx="1999285" cy="1902457"/>
              <a:chOff x="4730414" y="2792161"/>
              <a:chExt cx="1999285" cy="1902457"/>
            </a:xfrm>
          </p:grpSpPr>
          <p:sp>
            <p:nvSpPr>
              <p:cNvPr id="43" name="Oval 29"/>
              <p:cNvSpPr/>
              <p:nvPr>
                <p:custDataLst>
                  <p:tags r:id="rId2"/>
                </p:custDataLst>
              </p:nvPr>
            </p:nvSpPr>
            <p:spPr bwMode="auto">
              <a:xfrm>
                <a:off x="5172056" y="2792161"/>
                <a:ext cx="1116000" cy="1116000"/>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dirty="0">
                  <a:solidFill>
                    <a:schemeClr val="tx1">
                      <a:lumMod val="10000"/>
                      <a:lumOff val="90000"/>
                    </a:schemeClr>
                  </a:solidFill>
                </a:endParaRPr>
              </a:p>
            </p:txBody>
          </p:sp>
          <p:sp>
            <p:nvSpPr>
              <p:cNvPr id="44" name="Rectangle 30"/>
              <p:cNvSpPr/>
              <p:nvPr>
                <p:custDataLst>
                  <p:tags r:id="rId3"/>
                </p:custDataLst>
              </p:nvPr>
            </p:nvSpPr>
            <p:spPr>
              <a:xfrm>
                <a:off x="4730414" y="4325286"/>
                <a:ext cx="199928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0000"/>
                  </a:lnSpc>
                </a:pPr>
                <a:r>
                  <a:rPr kumimoji="1" lang="zh-CN" altLang="en-US" sz="1600" b="1" dirty="0">
                    <a:solidFill>
                      <a:schemeClr val="tx1"/>
                    </a:solidFill>
                  </a:rPr>
                  <a:t>提高云利用率</a:t>
                </a:r>
                <a:endParaRPr kumimoji="1" lang="zh-CN" altLang="en-US" sz="1600" b="1" dirty="0">
                  <a:solidFill>
                    <a:schemeClr val="tx1"/>
                  </a:solidFill>
                </a:endParaRPr>
              </a:p>
            </p:txBody>
          </p:sp>
          <p:sp>
            <p:nvSpPr>
              <p:cNvPr id="47" name="Rectangle 32"/>
              <p:cNvSpPr/>
              <p:nvPr>
                <p:custDataLst>
                  <p:tags r:id="rId4"/>
                </p:custDataLst>
              </p:nvPr>
            </p:nvSpPr>
            <p:spPr>
              <a:xfrm>
                <a:off x="5466202" y="3120606"/>
                <a:ext cx="527709" cy="460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02</a:t>
                </a:r>
                <a:endParaRPr kumimoji="1" lang="en-US" altLang="zh-CN" sz="2400" b="1" dirty="0">
                  <a:solidFill>
                    <a:schemeClr val="bg1"/>
                  </a:solidFill>
                </a:endParaRPr>
              </a:p>
            </p:txBody>
          </p:sp>
        </p:grpSp>
        <p:grpSp>
          <p:nvGrpSpPr>
            <p:cNvPr id="48" name="Group 43"/>
            <p:cNvGrpSpPr/>
            <p:nvPr/>
          </p:nvGrpSpPr>
          <p:grpSpPr>
            <a:xfrm>
              <a:off x="940856" y="2792161"/>
              <a:ext cx="1999285" cy="1687823"/>
              <a:chOff x="940856" y="2792161"/>
              <a:chExt cx="1999285" cy="1687823"/>
            </a:xfrm>
          </p:grpSpPr>
          <p:sp>
            <p:nvSpPr>
              <p:cNvPr id="49" name="Oval 34"/>
              <p:cNvSpPr/>
              <p:nvPr>
                <p:custDataLst>
                  <p:tags r:id="rId5"/>
                </p:custDataLst>
              </p:nvPr>
            </p:nvSpPr>
            <p:spPr bwMode="auto">
              <a:xfrm>
                <a:off x="1382498" y="2792161"/>
                <a:ext cx="1116000" cy="111600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dirty="0">
                  <a:solidFill>
                    <a:schemeClr val="tx1">
                      <a:lumMod val="10000"/>
                      <a:lumOff val="90000"/>
                    </a:schemeClr>
                  </a:solidFill>
                </a:endParaRPr>
              </a:p>
            </p:txBody>
          </p:sp>
          <p:sp>
            <p:nvSpPr>
              <p:cNvPr id="50" name="Rectangle 35"/>
              <p:cNvSpPr/>
              <p:nvPr>
                <p:custDataLst>
                  <p:tags r:id="rId6"/>
                </p:custDataLst>
              </p:nvPr>
            </p:nvSpPr>
            <p:spPr>
              <a:xfrm>
                <a:off x="940856" y="4110652"/>
                <a:ext cx="199928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0000"/>
                  </a:lnSpc>
                  <a:buClrTx/>
                  <a:buSzTx/>
                  <a:buFontTx/>
                </a:pPr>
                <a:r>
                  <a:rPr kumimoji="1" lang="zh-CN" altLang="en-US" sz="1500" b="1" dirty="0">
                    <a:solidFill>
                      <a:schemeClr val="tx1"/>
                    </a:solidFill>
                  </a:rPr>
                  <a:t>提高虚拟设备间交互</a:t>
                </a:r>
                <a:endParaRPr kumimoji="1" lang="zh-CN" altLang="en-US" sz="1500" b="1" dirty="0">
                  <a:solidFill>
                    <a:schemeClr val="tx1"/>
                  </a:solidFill>
                </a:endParaRPr>
              </a:p>
              <a:p>
                <a:pPr algn="ctr">
                  <a:lnSpc>
                    <a:spcPct val="100000"/>
                  </a:lnSpc>
                  <a:buClrTx/>
                  <a:buSzTx/>
                  <a:buFontTx/>
                </a:pPr>
                <a:r>
                  <a:rPr kumimoji="1" lang="zh-CN" altLang="en-US" sz="1500" b="1" dirty="0">
                    <a:solidFill>
                      <a:schemeClr val="tx1"/>
                    </a:solidFill>
                  </a:rPr>
                  <a:t>灵活性</a:t>
                </a:r>
                <a:endParaRPr kumimoji="1" lang="zh-CN" altLang="en-US" sz="1500" b="1" dirty="0">
                  <a:solidFill>
                    <a:schemeClr val="tx1"/>
                  </a:solidFill>
                </a:endParaRPr>
              </a:p>
            </p:txBody>
          </p:sp>
          <p:sp>
            <p:nvSpPr>
              <p:cNvPr id="52" name="Rectangle 37"/>
              <p:cNvSpPr/>
              <p:nvPr>
                <p:custDataLst>
                  <p:tags r:id="rId7"/>
                </p:custDataLst>
              </p:nvPr>
            </p:nvSpPr>
            <p:spPr>
              <a:xfrm>
                <a:off x="1676644" y="3126756"/>
                <a:ext cx="527709" cy="460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rgbClr val="FFFFFF"/>
                    </a:solidFill>
                  </a:rPr>
                  <a:t>01</a:t>
                </a:r>
                <a:endParaRPr kumimoji="1" lang="en-US" altLang="zh-CN" sz="2400" b="1" dirty="0">
                  <a:solidFill>
                    <a:srgbClr val="FFFFFF"/>
                  </a:solidFill>
                </a:endParaRPr>
              </a:p>
            </p:txBody>
          </p:sp>
        </p:grpSp>
        <p:grpSp>
          <p:nvGrpSpPr>
            <p:cNvPr id="53" name="Group 45"/>
            <p:cNvGrpSpPr/>
            <p:nvPr/>
          </p:nvGrpSpPr>
          <p:grpSpPr>
            <a:xfrm>
              <a:off x="8519973" y="2792161"/>
              <a:ext cx="1999285" cy="1902457"/>
              <a:chOff x="8519973" y="2792161"/>
              <a:chExt cx="1999285" cy="1902457"/>
            </a:xfrm>
          </p:grpSpPr>
          <p:sp>
            <p:nvSpPr>
              <p:cNvPr id="54" name="Oval 39"/>
              <p:cNvSpPr/>
              <p:nvPr>
                <p:custDataLst>
                  <p:tags r:id="rId8"/>
                </p:custDataLst>
              </p:nvPr>
            </p:nvSpPr>
            <p:spPr bwMode="auto">
              <a:xfrm>
                <a:off x="8961615" y="2792161"/>
                <a:ext cx="1116000" cy="11160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dirty="0">
                  <a:solidFill>
                    <a:schemeClr val="tx1">
                      <a:lumMod val="10000"/>
                      <a:lumOff val="90000"/>
                    </a:schemeClr>
                  </a:solidFill>
                </a:endParaRPr>
              </a:p>
            </p:txBody>
          </p:sp>
          <p:sp>
            <p:nvSpPr>
              <p:cNvPr id="55" name="Rectangle 40"/>
              <p:cNvSpPr/>
              <p:nvPr>
                <p:custDataLst>
                  <p:tags r:id="rId9"/>
                </p:custDataLst>
              </p:nvPr>
            </p:nvSpPr>
            <p:spPr>
              <a:xfrm>
                <a:off x="8519973" y="4325286"/>
                <a:ext cx="199928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0000"/>
                  </a:lnSpc>
                </a:pPr>
                <a:r>
                  <a:rPr kumimoji="1" lang="zh-CN" altLang="en-US" sz="1600" b="1" dirty="0">
                    <a:solidFill>
                      <a:schemeClr val="tx1"/>
                    </a:solidFill>
                  </a:rPr>
                  <a:t>降低</a:t>
                </a:r>
                <a:r>
                  <a:rPr kumimoji="1" lang="en-US" altLang="zh-CN" sz="1600" b="1" dirty="0">
                    <a:solidFill>
                      <a:schemeClr val="tx1"/>
                    </a:solidFill>
                  </a:rPr>
                  <a:t>“</a:t>
                </a:r>
                <a:r>
                  <a:rPr kumimoji="1" lang="zh-CN" altLang="en-US" sz="1600" b="1" dirty="0">
                    <a:solidFill>
                      <a:schemeClr val="tx1"/>
                    </a:solidFill>
                  </a:rPr>
                  <a:t>内存墙</a:t>
                </a:r>
                <a:r>
                  <a:rPr kumimoji="1" lang="en-US" altLang="zh-CN" sz="1600" b="1" dirty="0">
                    <a:solidFill>
                      <a:schemeClr val="tx1"/>
                    </a:solidFill>
                  </a:rPr>
                  <a:t>”</a:t>
                </a:r>
                <a:r>
                  <a:rPr kumimoji="1" lang="zh-CN" altLang="en-US" sz="1600" b="1" dirty="0">
                    <a:solidFill>
                      <a:schemeClr val="tx1"/>
                    </a:solidFill>
                  </a:rPr>
                  <a:t>影响</a:t>
                </a:r>
                <a:endParaRPr kumimoji="1" lang="zh-CN" altLang="en-US" sz="1600" b="1" dirty="0">
                  <a:solidFill>
                    <a:schemeClr val="tx1"/>
                  </a:solidFill>
                </a:endParaRPr>
              </a:p>
            </p:txBody>
          </p:sp>
          <p:sp>
            <p:nvSpPr>
              <p:cNvPr id="57" name="Rectangle 42"/>
              <p:cNvSpPr/>
              <p:nvPr>
                <p:custDataLst>
                  <p:tags r:id="rId10"/>
                </p:custDataLst>
              </p:nvPr>
            </p:nvSpPr>
            <p:spPr>
              <a:xfrm>
                <a:off x="9255761" y="3161545"/>
                <a:ext cx="527709" cy="46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03</a:t>
                </a:r>
                <a:endParaRPr kumimoji="1" lang="en-US" altLang="zh-CN" sz="2400" b="1" dirty="0">
                  <a:solidFill>
                    <a:schemeClr val="bg1"/>
                  </a:solidFill>
                </a:endParaRPr>
              </a:p>
            </p:txBody>
          </p:sp>
        </p:grpSp>
      </p:grpSp>
      <p:sp>
        <p:nvSpPr>
          <p:cNvPr id="58" name="Oval 29"/>
          <p:cNvSpPr/>
          <p:nvPr>
            <p:custDataLst>
              <p:tags r:id="rId11"/>
            </p:custDataLst>
          </p:nvPr>
        </p:nvSpPr>
        <p:spPr bwMode="auto">
          <a:xfrm>
            <a:off x="3055620" y="3521075"/>
            <a:ext cx="1231900" cy="1115695"/>
          </a:xfrm>
          <a:prstGeom prst="ellipse">
            <a:avLst/>
          </a:prstGeom>
          <a:gradFill>
            <a:gsLst>
              <a:gs pos="0">
                <a:srgbClr val="7B32B2"/>
              </a:gs>
              <a:gs pos="100000">
                <a:srgbClr val="401A5D"/>
              </a:gs>
            </a:gsLst>
            <a:lin ang="2700000" scaled="0"/>
          </a:gradFill>
          <a:ln w="57150" cap="rnd">
            <a:noFill/>
            <a:prstDash val="solid"/>
            <a:round/>
          </a:ln>
          <a:effectLst>
            <a:outerShdw blurRad="508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dirty="0">
              <a:solidFill>
                <a:schemeClr val="tx1">
                  <a:lumMod val="10000"/>
                  <a:lumOff val="90000"/>
                </a:schemeClr>
              </a:solidFill>
            </a:endParaRPr>
          </a:p>
        </p:txBody>
      </p:sp>
      <p:sp>
        <p:nvSpPr>
          <p:cNvPr id="59" name="Rectangle 30"/>
          <p:cNvSpPr/>
          <p:nvPr>
            <p:custDataLst>
              <p:tags r:id="rId12"/>
            </p:custDataLst>
          </p:nvPr>
        </p:nvSpPr>
        <p:spPr>
          <a:xfrm>
            <a:off x="2613660" y="4921250"/>
            <a:ext cx="2207895" cy="369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0000"/>
              </a:lnSpc>
            </a:pPr>
            <a:r>
              <a:rPr kumimoji="1" lang="zh-CN" altLang="en-US" sz="1600" b="1" dirty="0">
                <a:solidFill>
                  <a:schemeClr val="tx1"/>
                </a:solidFill>
              </a:rPr>
              <a:t>降低</a:t>
            </a:r>
            <a:r>
              <a:rPr kumimoji="1" lang="zh-CN" altLang="en-US" sz="1600" b="1" dirty="0">
                <a:solidFill>
                  <a:schemeClr val="tx1"/>
                </a:solidFill>
              </a:rPr>
              <a:t>内存成本</a:t>
            </a:r>
            <a:endParaRPr kumimoji="1" lang="zh-CN" altLang="en-US" sz="1600" b="1" dirty="0">
              <a:solidFill>
                <a:schemeClr val="tx1"/>
              </a:solidFill>
            </a:endParaRPr>
          </a:p>
        </p:txBody>
      </p:sp>
      <p:sp>
        <p:nvSpPr>
          <p:cNvPr id="61" name="Rectangle 32"/>
          <p:cNvSpPr/>
          <p:nvPr>
            <p:custDataLst>
              <p:tags r:id="rId13"/>
            </p:custDataLst>
          </p:nvPr>
        </p:nvSpPr>
        <p:spPr>
          <a:xfrm>
            <a:off x="3393440" y="3848735"/>
            <a:ext cx="582295"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04</a:t>
            </a:r>
            <a:endParaRPr kumimoji="1" lang="en-US" altLang="zh-CN" sz="2400" b="1" dirty="0">
              <a:solidFill>
                <a:schemeClr val="bg1"/>
              </a:solidFill>
            </a:endParaRPr>
          </a:p>
        </p:txBody>
      </p:sp>
      <p:sp>
        <p:nvSpPr>
          <p:cNvPr id="62" name="Oval 39"/>
          <p:cNvSpPr/>
          <p:nvPr>
            <p:custDataLst>
              <p:tags r:id="rId14"/>
            </p:custDataLst>
          </p:nvPr>
        </p:nvSpPr>
        <p:spPr bwMode="auto">
          <a:xfrm>
            <a:off x="7418070" y="3529330"/>
            <a:ext cx="1231900" cy="1115695"/>
          </a:xfrm>
          <a:prstGeom prst="ellipse">
            <a:avLst/>
          </a:prstGeom>
          <a:gradFill>
            <a:gsLst>
              <a:gs pos="0">
                <a:srgbClr val="14CD68"/>
              </a:gs>
              <a:gs pos="100000">
                <a:srgbClr val="035C7D"/>
              </a:gs>
            </a:gsLst>
            <a:lin ang="2700000" scaled="0"/>
          </a:gra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dirty="0">
              <a:solidFill>
                <a:schemeClr val="tx1">
                  <a:lumMod val="10000"/>
                  <a:lumOff val="90000"/>
                </a:schemeClr>
              </a:solidFill>
            </a:endParaRPr>
          </a:p>
        </p:txBody>
      </p:sp>
      <p:sp>
        <p:nvSpPr>
          <p:cNvPr id="63" name="Rectangle 40"/>
          <p:cNvSpPr/>
          <p:nvPr>
            <p:custDataLst>
              <p:tags r:id="rId15"/>
            </p:custDataLst>
          </p:nvPr>
        </p:nvSpPr>
        <p:spPr>
          <a:xfrm>
            <a:off x="6976110" y="4921885"/>
            <a:ext cx="2207895" cy="369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0000"/>
              </a:lnSpc>
            </a:pPr>
            <a:r>
              <a:rPr kumimoji="1" lang="zh-CN" altLang="en-US" sz="1600" b="1" dirty="0">
                <a:solidFill>
                  <a:schemeClr val="tx1"/>
                </a:solidFill>
              </a:rPr>
              <a:t>低延时高</a:t>
            </a:r>
            <a:r>
              <a:rPr kumimoji="1" lang="zh-CN" altLang="en-US" sz="1600" b="1" dirty="0">
                <a:solidFill>
                  <a:schemeClr val="tx1"/>
                </a:solidFill>
              </a:rPr>
              <a:t>带宽</a:t>
            </a:r>
            <a:endParaRPr kumimoji="1" lang="zh-CN" altLang="en-US" sz="1600" b="1" dirty="0">
              <a:solidFill>
                <a:schemeClr val="tx1"/>
              </a:solidFill>
            </a:endParaRPr>
          </a:p>
        </p:txBody>
      </p:sp>
      <p:sp>
        <p:nvSpPr>
          <p:cNvPr id="65" name="Rectangle 42"/>
          <p:cNvSpPr/>
          <p:nvPr>
            <p:custDataLst>
              <p:tags r:id="rId16"/>
            </p:custDataLst>
          </p:nvPr>
        </p:nvSpPr>
        <p:spPr>
          <a:xfrm>
            <a:off x="7720330" y="3868420"/>
            <a:ext cx="582295"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05</a:t>
            </a:r>
            <a:endParaRPr kumimoji="1" lang="en-US" altLang="zh-CN" sz="24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常见虚拟机内存共享</a:t>
            </a:r>
            <a:r>
              <a:rPr kumimoji="1" lang="zh-CN" altLang="en-US"/>
              <a:t>方案</a:t>
            </a:r>
            <a:endParaRPr kumimoji="1" lang="zh-CN" altLang="en-US"/>
          </a:p>
        </p:txBody>
      </p:sp>
      <p:sp>
        <p:nvSpPr>
          <p:cNvPr id="3" name="灯片编号占位符 2"/>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内存共享方案一：</a:t>
            </a:r>
            <a:r>
              <a:rPr kumimoji="1" lang="en-US" altLang="zh-CN"/>
              <a:t>ivshmem</a:t>
            </a:r>
            <a:endParaRPr kumimoji="1" lang="en-US" altLang="zh-CN"/>
          </a:p>
        </p:txBody>
      </p:sp>
      <p:sp>
        <p:nvSpPr>
          <p:cNvPr id="4" name="文本占位符 3"/>
          <p:cNvSpPr>
            <a:spLocks noGrp="1"/>
          </p:cNvSpPr>
          <p:nvPr>
            <p:ph type="body" sz="half" idx="10"/>
          </p:nvPr>
        </p:nvSpPr>
        <p:spPr/>
        <p:txBody>
          <a:bodyPr/>
          <a:lstStyle/>
          <a:p>
            <a:r>
              <a:rPr kumimoji="1" lang="en-US" altLang="zh-CN"/>
              <a:t> </a:t>
            </a:r>
            <a:endParaRPr kumimoji="1" lang="en-US" altLang="zh-CN"/>
          </a:p>
        </p:txBody>
      </p:sp>
      <p:sp>
        <p:nvSpPr>
          <p:cNvPr id="5" name="文本框 4"/>
          <p:cNvSpPr txBox="1"/>
          <p:nvPr/>
        </p:nvSpPr>
        <p:spPr>
          <a:xfrm>
            <a:off x="791845" y="3026410"/>
            <a:ext cx="4638040" cy="1549400"/>
          </a:xfrm>
          <a:prstGeom prst="rect">
            <a:avLst/>
          </a:prstGeom>
          <a:noFill/>
        </p:spPr>
        <p:txBody>
          <a:bodyPr wrap="square" rtlCol="0">
            <a:noAutofit/>
          </a:bodyPr>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同宿主机，不能跨</a:t>
            </a:r>
            <a:r>
              <a:rPr lang="en-US" altLang="zh-CN">
                <a:latin typeface="等线" panose="02010600030101010101" charset="-122"/>
                <a:ea typeface="等线" panose="02010600030101010101" charset="-122"/>
                <a:cs typeface="等线" panose="02010600030101010101" charset="-122"/>
                <a:sym typeface="+mn-ea"/>
              </a:rPr>
              <a:t>hostos</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sym typeface="+mn-ea"/>
              </a:rPr>
              <a:t>●</a:t>
            </a:r>
            <a:r>
              <a:rPr lang="en-US" altLang="zh-CN">
                <a:latin typeface="等线" panose="02010600030101010101" charset="-122"/>
                <a:ea typeface="等线" panose="02010600030101010101" charset="-122"/>
                <a:cs typeface="等线" panose="02010600030101010101" charset="-122"/>
                <a:sym typeface="+mn-ea"/>
              </a:rPr>
              <a:t>  </a:t>
            </a:r>
            <a:r>
              <a:rPr lang="zh-CN" altLang="en-US">
                <a:latin typeface="等线" panose="02010600030101010101" charset="-122"/>
                <a:ea typeface="等线" panose="02010600030101010101" charset="-122"/>
                <a:cs typeface="等线" panose="02010600030101010101" charset="-122"/>
                <a:sym typeface="+mn-ea"/>
              </a:rPr>
              <a:t>虚拟机之间零</a:t>
            </a:r>
            <a:r>
              <a:rPr lang="zh-CN" altLang="en-US">
                <a:latin typeface="等线" panose="02010600030101010101" charset="-122"/>
                <a:ea typeface="等线" panose="02010600030101010101" charset="-122"/>
                <a:cs typeface="等线" panose="02010600030101010101" charset="-122"/>
                <a:sym typeface="+mn-ea"/>
              </a:rPr>
              <a:t>拷贝</a:t>
            </a:r>
            <a:endParaRPr lang="zh-CN" altLang="en-US">
              <a:latin typeface="等线" panose="02010600030101010101" charset="-122"/>
              <a:ea typeface="等线" panose="02010600030101010101" charset="-122"/>
              <a:cs typeface="等线" panose="02010600030101010101" charset="-122"/>
              <a:sym typeface="+mn-ea"/>
            </a:endParaRPr>
          </a:p>
        </p:txBody>
      </p:sp>
      <p:pic>
        <p:nvPicPr>
          <p:cNvPr id="3" name="图片 1"/>
          <p:cNvPicPr>
            <a:picLocks noChangeAspect="1"/>
          </p:cNvPicPr>
          <p:nvPr/>
        </p:nvPicPr>
        <p:blipFill>
          <a:blip r:embed="rId1"/>
          <a:stretch>
            <a:fillRect/>
          </a:stretch>
        </p:blipFill>
        <p:spPr>
          <a:xfrm>
            <a:off x="6096000" y="1664970"/>
            <a:ext cx="5273040" cy="3944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基于</a:t>
            </a:r>
            <a:r>
              <a:rPr kumimoji="1" lang="en-US" altLang="zh-CN"/>
              <a:t>CXL</a:t>
            </a:r>
            <a:r>
              <a:rPr kumimoji="1" lang="zh-CN" altLang="en-US"/>
              <a:t>虚拟机共享内存池方案</a:t>
            </a:r>
            <a:endParaRPr kumimoji="1" lang="zh-CN" altLang="en-US"/>
          </a:p>
        </p:txBody>
      </p:sp>
      <p:sp>
        <p:nvSpPr>
          <p:cNvPr id="3" name="灯片编号占位符 2"/>
          <p:cNvSpPr>
            <a:spLocks noGrp="1"/>
          </p:cNvSpPr>
          <p:nvPr>
            <p:ph type="sldNum" sz="quarter" idx="33"/>
          </p:nvPr>
        </p:nvSpPr>
        <p:spPr/>
        <p:txBody>
          <a:bodyPr/>
          <a:lstStyle/>
          <a:p>
            <a:fld id="{665EB1C3-3A1F-5444-83DA-CFB0D9AA77F2}" type="slidenum">
              <a:rPr kumimoji="1" lang="zh-CN" altLang="en-US" smtClean="0"/>
            </a:fld>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CXL</a:t>
            </a:r>
            <a:r>
              <a:rPr kumimoji="1" lang="zh-CN" altLang="en-US"/>
              <a:t>技术</a:t>
            </a:r>
            <a:endParaRPr kumimoji="1" lang="zh-CN" altLang="en-US"/>
          </a:p>
        </p:txBody>
      </p:sp>
      <p:sp>
        <p:nvSpPr>
          <p:cNvPr id="3" name="文本占位符 2"/>
          <p:cNvSpPr>
            <a:spLocks noGrp="1"/>
          </p:cNvSpPr>
          <p:nvPr>
            <p:ph type="body" sz="half" idx="2"/>
          </p:nvPr>
        </p:nvSpPr>
        <p:spPr/>
        <p:txBody>
          <a:bodyPr>
            <a:normAutofit fontScale="80000"/>
          </a:bodyPr>
          <a:lstStyle/>
          <a:p>
            <a:r>
              <a:rPr kumimoji="1" lang="zh-CN" altLang="en-US"/>
              <a:t>实现计算机系统内部的不同组件之间快速可靠的数据</a:t>
            </a:r>
            <a:r>
              <a:rPr kumimoji="1" lang="zh-CN" altLang="en-US"/>
              <a:t>传输</a:t>
            </a:r>
            <a:endParaRPr kumimoji="1" lang="zh-CN" altLang="en-US"/>
          </a:p>
        </p:txBody>
      </p:sp>
      <p:sp>
        <p:nvSpPr>
          <p:cNvPr id="4" name="文本占位符 3"/>
          <p:cNvSpPr>
            <a:spLocks noGrp="1"/>
          </p:cNvSpPr>
          <p:nvPr>
            <p:ph type="body" sz="half" idx="10"/>
          </p:nvPr>
        </p:nvSpPr>
        <p:spPr/>
        <p:txBody>
          <a:bodyPr/>
          <a:lstStyle/>
          <a:p>
            <a:r>
              <a:rPr kumimoji="1" lang="en-US" altLang="zh-CN"/>
              <a:t> </a:t>
            </a:r>
            <a:endParaRPr kumimoji="1" lang="en-US" altLang="zh-CN"/>
          </a:p>
        </p:txBody>
      </p:sp>
      <p:pic>
        <p:nvPicPr>
          <p:cNvPr id="6" name="图片 5"/>
          <p:cNvPicPr>
            <a:picLocks noChangeAspect="1"/>
          </p:cNvPicPr>
          <p:nvPr/>
        </p:nvPicPr>
        <p:blipFill>
          <a:blip r:embed="rId1"/>
          <a:stretch>
            <a:fillRect/>
          </a:stretch>
        </p:blipFill>
        <p:spPr>
          <a:xfrm>
            <a:off x="1962785" y="1610995"/>
            <a:ext cx="8545830" cy="3183255"/>
          </a:xfrm>
          <a:prstGeom prst="rect">
            <a:avLst/>
          </a:prstGeom>
        </p:spPr>
      </p:pic>
      <p:sp>
        <p:nvSpPr>
          <p:cNvPr id="8" name="文本框 7"/>
          <p:cNvSpPr txBox="1"/>
          <p:nvPr/>
        </p:nvSpPr>
        <p:spPr>
          <a:xfrm>
            <a:off x="627380" y="4969510"/>
            <a:ext cx="10886440" cy="92202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 </a:t>
            </a:r>
            <a:r>
              <a:rPr lang="en-US" altLang="zh-CN"/>
              <a:t>cxl.io</a:t>
            </a:r>
            <a:r>
              <a:rPr lang="zh-CN" altLang="en-US"/>
              <a:t>：</a:t>
            </a:r>
            <a:r>
              <a:rPr lang="en-US" altLang="zh-CN"/>
              <a:t>CPU</a:t>
            </a:r>
            <a:r>
              <a:rPr lang="zh-CN" altLang="en-US"/>
              <a:t>与外部设备共享内存，可直接访问外部设备的</a:t>
            </a:r>
            <a:r>
              <a:rPr lang="en-US" altLang="zh-CN"/>
              <a:t>I/O</a:t>
            </a:r>
            <a:r>
              <a:rPr lang="zh-CN" altLang="en-US"/>
              <a:t>资源</a:t>
            </a:r>
            <a:endParaRPr lang="en-US" altLang="zh-CN"/>
          </a:p>
          <a:p>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 </a:t>
            </a:r>
            <a:r>
              <a:rPr lang="en-US" altLang="zh-CN"/>
              <a:t>cxl.cache</a:t>
            </a:r>
            <a:r>
              <a:rPr lang="zh-CN" altLang="en-US"/>
              <a:t>：让设备像访问本地内存一样访问主机内存</a:t>
            </a:r>
            <a:endParaRPr lang="en-US" altLang="zh-CN"/>
          </a:p>
          <a:p>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 </a:t>
            </a:r>
            <a:r>
              <a:rPr lang="en-US" altLang="zh-CN"/>
              <a:t>cxl.memory</a:t>
            </a:r>
            <a:r>
              <a:rPr lang="zh-CN" altLang="en-US"/>
              <a:t>：可以将外部设备作为主内存使用，从而实现更大的内存</a:t>
            </a:r>
            <a:r>
              <a:rPr lang="zh-CN" altLang="en-US"/>
              <a:t>容量</a:t>
            </a:r>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272.3,&quot;left&quot;:63.396377952755905,&quot;top&quot;:144.35,&quot;width&quot;:833.2074015748033}"/>
</p:tagLst>
</file>

<file path=ppt/tags/tag10.xml><?xml version="1.0" encoding="utf-8"?>
<p:tagLst xmlns:p="http://schemas.openxmlformats.org/presentationml/2006/main">
  <p:tag name="KSO_WM_DIAGRAM_VIRTUALLY_FRAME" val="{&quot;height&quot;:272.3,&quot;left&quot;:63.396377952755905,&quot;top&quot;:144.35,&quot;width&quot;:833.2074015748033}"/>
</p:tagLst>
</file>

<file path=ppt/tags/tag11.xml><?xml version="1.0" encoding="utf-8"?>
<p:tagLst xmlns:p="http://schemas.openxmlformats.org/presentationml/2006/main">
  <p:tag name="KSO_WM_DIAGRAM_VIRTUALLY_FRAME" val="{&quot;height&quot;:272.3,&quot;left&quot;:63.396377952755905,&quot;top&quot;:144.35,&quot;width&quot;:833.2074015748033}"/>
</p:tagLst>
</file>

<file path=ppt/tags/tag12.xml><?xml version="1.0" encoding="utf-8"?>
<p:tagLst xmlns:p="http://schemas.openxmlformats.org/presentationml/2006/main">
  <p:tag name="KSO_WM_DIAGRAM_VIRTUALLY_FRAME" val="{&quot;height&quot;:272.3,&quot;left&quot;:63.396377952755905,&quot;top&quot;:144.35,&quot;width&quot;:833.2074015748033}"/>
</p:tagLst>
</file>

<file path=ppt/tags/tag13.xml><?xml version="1.0" encoding="utf-8"?>
<p:tagLst xmlns:p="http://schemas.openxmlformats.org/presentationml/2006/main">
  <p:tag name="KSO_WM_DIAGRAM_VIRTUALLY_FRAME" val="{&quot;height&quot;:272.3,&quot;left&quot;:63.396377952755905,&quot;top&quot;:144.35,&quot;width&quot;:833.2074015748033}"/>
</p:tagLst>
</file>

<file path=ppt/tags/tag14.xml><?xml version="1.0" encoding="utf-8"?>
<p:tagLst xmlns:p="http://schemas.openxmlformats.org/presentationml/2006/main">
  <p:tag name="KSO_WM_DIAGRAM_VIRTUALLY_FRAME" val="{&quot;height&quot;:272.3,&quot;left&quot;:63.396377952755905,&quot;top&quot;:144.35,&quot;width&quot;:833.2074015748033}"/>
</p:tagLst>
</file>

<file path=ppt/tags/tag15.xml><?xml version="1.0" encoding="utf-8"?>
<p:tagLst xmlns:p="http://schemas.openxmlformats.org/presentationml/2006/main">
  <p:tag name="KSO_WM_DIAGRAM_VIRTUALLY_FRAME" val="{&quot;height&quot;:272.3,&quot;left&quot;:63.396377952755905,&quot;top&quot;:144.35,&quot;width&quot;:833.2074015748033}"/>
</p:tagLst>
</file>

<file path=ppt/tags/tag16.xml><?xml version="1.0" encoding="utf-8"?>
<p:tagLst xmlns:p="http://schemas.openxmlformats.org/presentationml/2006/main">
  <p:tag name="KSO_WM_DIAGRAM_VIRTUALLY_FRAME" val="{&quot;height&quot;:272.3,&quot;left&quot;:63.396377952755905,&quot;top&quot;:144.35,&quot;width&quot;:833.2074015748033}"/>
</p:tagLst>
</file>

<file path=ppt/tags/tag17.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18.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19.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xml><?xml version="1.0" encoding="utf-8"?>
<p:tagLst xmlns:p="http://schemas.openxmlformats.org/presentationml/2006/main">
  <p:tag name="KSO_WM_DIAGRAM_VIRTUALLY_FRAME" val="{&quot;height&quot;:272.3,&quot;left&quot;:63.396377952755905,&quot;top&quot;:144.35,&quot;width&quot;:833.2074015748033}"/>
</p:tagLst>
</file>

<file path=ppt/tags/tag20.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1.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2.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3.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4.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5.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6.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7.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8.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29.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xml><?xml version="1.0" encoding="utf-8"?>
<p:tagLst xmlns:p="http://schemas.openxmlformats.org/presentationml/2006/main">
  <p:tag name="KSO_WM_DIAGRAM_VIRTUALLY_FRAME" val="{&quot;height&quot;:272.3,&quot;left&quot;:63.396377952755905,&quot;top&quot;:144.35,&quot;width&quot;:833.2074015748033}"/>
</p:tagLst>
</file>

<file path=ppt/tags/tag30.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1.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2.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3.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4.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5.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6.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7.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8.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39.xml><?xml version="1.0" encoding="utf-8"?>
<p:tagLst xmlns:p="http://schemas.openxmlformats.org/presentationml/2006/main">
  <p:tag name="KSO_WM_DIAGRAM_VIRTUALLY_FRAME" val="{&quot;height&quot;:403.51566929133855,&quot;left&quot;:167.851968503937,&quot;top&quot;:113.77606299212599,&quot;width&quot;:625.2961417322834}"/>
</p:tagLst>
</file>

<file path=ppt/tags/tag4.xml><?xml version="1.0" encoding="utf-8"?>
<p:tagLst xmlns:p="http://schemas.openxmlformats.org/presentationml/2006/main">
  <p:tag name="KSO_WM_DIAGRAM_VIRTUALLY_FRAME" val="{&quot;height&quot;:272.3,&quot;left&quot;:63.396377952755905,&quot;top&quot;:144.35,&quot;width&quot;:833.2074015748033}"/>
</p:tagLst>
</file>

<file path=ppt/tags/tag40.xml><?xml version="1.0" encoding="utf-8"?>
<p:tagLst xmlns:p="http://schemas.openxmlformats.org/presentationml/2006/main">
  <p:tag name="commondata" val="eyJoZGlkIjoiM2M3NmJkNGE1Y2NkMjEwNTMyY2EzNzk5MzQ0MWJmMmUifQ=="/>
</p:tagLst>
</file>

<file path=ppt/tags/tag5.xml><?xml version="1.0" encoding="utf-8"?>
<p:tagLst xmlns:p="http://schemas.openxmlformats.org/presentationml/2006/main">
  <p:tag name="KSO_WM_DIAGRAM_VIRTUALLY_FRAME" val="{&quot;height&quot;:272.3,&quot;left&quot;:63.396377952755905,&quot;top&quot;:144.35,&quot;width&quot;:833.2074015748033}"/>
</p:tagLst>
</file>

<file path=ppt/tags/tag6.xml><?xml version="1.0" encoding="utf-8"?>
<p:tagLst xmlns:p="http://schemas.openxmlformats.org/presentationml/2006/main">
  <p:tag name="KSO_WM_DIAGRAM_VIRTUALLY_FRAME" val="{&quot;height&quot;:272.3,&quot;left&quot;:63.396377952755905,&quot;top&quot;:144.35,&quot;width&quot;:833.2074015748033}"/>
</p:tagLst>
</file>

<file path=ppt/tags/tag7.xml><?xml version="1.0" encoding="utf-8"?>
<p:tagLst xmlns:p="http://schemas.openxmlformats.org/presentationml/2006/main">
  <p:tag name="KSO_WM_DIAGRAM_VIRTUALLY_FRAME" val="{&quot;height&quot;:272.3,&quot;left&quot;:63.396377952755905,&quot;top&quot;:144.35,&quot;width&quot;:833.2074015748033}"/>
</p:tagLst>
</file>

<file path=ppt/tags/tag8.xml><?xml version="1.0" encoding="utf-8"?>
<p:tagLst xmlns:p="http://schemas.openxmlformats.org/presentationml/2006/main">
  <p:tag name="KSO_WM_DIAGRAM_VIRTUALLY_FRAME" val="{&quot;height&quot;:272.3,&quot;left&quot;:63.396377952755905,&quot;top&quot;:144.35,&quot;width&quot;:833.2074015748033}"/>
</p:tagLst>
</file>

<file path=ppt/tags/tag9.xml><?xml version="1.0" encoding="utf-8"?>
<p:tagLst xmlns:p="http://schemas.openxmlformats.org/presentationml/2006/main">
  <p:tag name="KSO_WM_DIAGRAM_VIRTUALLY_FRAME" val="{&quot;height&quot;:272.3,&quot;left&quot;:63.396377952755905,&quot;top&quot;:144.35,&quot;width&quot;:833.20740157480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Words>
  <Application>WPS 演示</Application>
  <PresentationFormat>宽屏</PresentationFormat>
  <Paragraphs>150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等线</vt:lpstr>
      <vt:lpstr>Arial Unicode MS</vt:lpstr>
      <vt:lpstr>Office 主题​​</vt:lpstr>
      <vt:lpstr>基于cxl设计虚拟机共享内存池</vt:lpstr>
      <vt:lpstr>目录</vt:lpstr>
      <vt:lpstr>云场景虚机内存分配现状与挑战</vt:lpstr>
      <vt:lpstr>云场景虚机内存分配现状</vt:lpstr>
      <vt:lpstr>云场景内存挑战</vt:lpstr>
      <vt:lpstr>CXL简介</vt:lpstr>
      <vt:lpstr>CXL技术优势</vt:lpstr>
      <vt:lpstr>基于CXL虚拟机共享内存池方案</vt:lpstr>
      <vt:lpstr>CXL技术</vt:lpstr>
      <vt:lpstr>CXL技术优势</vt:lpstr>
      <vt:lpstr>CXL技术优势</vt:lpstr>
      <vt:lpstr>从CXL共享内存申请虚拟机运行内存</vt:lpstr>
      <vt:lpstr>PowerPoint 演示文稿</vt:lpstr>
      <vt:lpstr>展望</vt:lpstr>
      <vt:lpstr>未来规划</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Drew</cp:lastModifiedBy>
  <cp:revision>71</cp:revision>
  <dcterms:created xsi:type="dcterms:W3CDTF">2023-10-13T08:11:00Z</dcterms:created>
  <dcterms:modified xsi:type="dcterms:W3CDTF">2024-11-07T09:38:46Z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(3)Pl5FK/vAeNN36ZzOCAIVQo46D+KzoFvIv85UQYAJsBEe9qjmI9vsLY6o6l7UTs7SRDQITG7a
k8XRMF05l+J2k+CgX9BGn8gUGDrMJLgCFylJ1yAyGimJHpOOTgAo4UT38GKFvvbYqRVQnWHC
BoAVhFQg1yhQGv23reE01p8lMl68cRAUggzOiVActFv6QGSu2L7zkducMZ82FDM+Je2Ssvh2
PEVoUXP0+UQnOJOsKq</vt:lpwstr>
  </property>
  <property fmtid="{D5CDD505-2E9C-101B-9397-08002B2CF9AE}" pid="3" name="_2015_ms_pID_7253431">
    <vt:lpwstr>vR1kowiHlwIeFY3y2zZB6mfnbPt74b8oAxFnOpsnz8l1zpWDL9hcEC
Vgk+RuZRZdCcIPt0t3rIpF8XEEdwUMBqLlT4ufAwa0F8IBPIrfPBqqMur3fV2ZkzW4t5FLoc
K4yE7H3SA/u8hsQI+IKOTEKQ7pB+xKawKLHdF7Ur3UjXMnoDgKGtXXk+ogRDGPjtZoByclFP
T4W69NZho5r9bOj2OiqRqA5TXmkuUnpKBelI</vt:lpwstr>
  </property>
  <property fmtid="{D5CDD505-2E9C-101B-9397-08002B2CF9AE}" pid="4" name="_2015_ms_pID_7253432">
    <vt:lpwstr>yw==</vt:lpwstr>
  </property>
  <property fmtid="{D5CDD505-2E9C-101B-9397-08002B2CF9AE}" pid="5" name="ICV">
    <vt:lpwstr>CF57DC7AF97B49158037E7B729A7E0E6_12</vt:lpwstr>
  </property>
  <property fmtid="{D5CDD505-2E9C-101B-9397-08002B2CF9AE}" pid="6" name="KSOProductBuildVer">
    <vt:lpwstr>2052-12.1.0.18608</vt:lpwstr>
  </property>
</Properties>
</file>