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4" r:id="rId2"/>
    <p:sldId id="315" r:id="rId3"/>
    <p:sldId id="326" r:id="rId4"/>
    <p:sldId id="327" r:id="rId5"/>
    <p:sldId id="319" r:id="rId6"/>
    <p:sldId id="328" r:id="rId7"/>
    <p:sldId id="329" r:id="rId8"/>
    <p:sldId id="330" r:id="rId9"/>
    <p:sldId id="331" r:id="rId10"/>
    <p:sldId id="324" r:id="rId11"/>
    <p:sldId id="332" r:id="rId12"/>
    <p:sldId id="333" r:id="rId13"/>
    <p:sldId id="325" r:id="rId14"/>
    <p:sldId id="320" r:id="rId15"/>
    <p:sldId id="322" r:id="rId16"/>
    <p:sldId id="334" r:id="rId17"/>
    <p:sldId id="28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A7"/>
    <a:srgbClr val="316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77"/>
    <p:restoredTop sz="96405"/>
  </p:normalViewPr>
  <p:slideViewPr>
    <p:cSldViewPr snapToGrid="0" snapToObjects="1" showGuides="1">
      <p:cViewPr varScale="1">
        <p:scale>
          <a:sx n="114" d="100"/>
          <a:sy n="114" d="100"/>
        </p:scale>
        <p:origin x="89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9" d="100"/>
          <a:sy n="99" d="100"/>
        </p:scale>
        <p:origin x="36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51F0885-519F-2140-81CF-210F7B25B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48909E-368E-CB4C-9645-7B33099FF4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086DB-17F3-D143-84B7-6785B95D1431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14A26D-6F20-0644-8EA0-13FA2084C0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406BFD-1091-0040-BF1A-3A1ADF0B28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A845A-D161-814F-ADFA-373BFEEF08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420950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E4BA5-34B3-A44C-AEB1-6EFAB49E6D52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E862B-C71E-E94B-AC4F-5609ED8B15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80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90E1C9E-B6DD-D843-9BC2-9820F21248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78014C46-AEE6-F4A8-28CC-63B7905470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0623" y="27288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Cover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Page_Click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4E2F2162-293B-5B13-03DD-E4BF5C9715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8000" y="3657600"/>
            <a:ext cx="11282400" cy="28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09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6F47719B-32CC-0243-8011-4D5AF9FB00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0625" y="3054600"/>
            <a:ext cx="11282400" cy="748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A69A77-C4CE-A96A-0AC7-D190FC7DAB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18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orient="horz" pos="2160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1ED22-B39A-A842-8BBB-B109D6342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Agenda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Page_1</a:t>
            </a:r>
            <a:endParaRPr kumimoji="1" lang="zh-CN" altLang="en-US" dirty="0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04606BC8-400D-ED7B-76B0-EAC101335A4F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460792" y="1052513"/>
            <a:ext cx="11282028" cy="5256213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l"/>
              <a:defRPr sz="1600" b="1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 </a:t>
            </a:r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Title1</a:t>
            </a:r>
          </a:p>
          <a:p>
            <a:pPr lvl="0"/>
            <a:r>
              <a:rPr kumimoji="1" lang="zh-CN" altLang="en-US" dirty="0"/>
              <a:t> </a:t>
            </a:r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Title2</a:t>
            </a:r>
          </a:p>
          <a:p>
            <a:pPr lvl="1"/>
            <a:r>
              <a:rPr kumimoji="1" lang="en-US" altLang="zh-CN" dirty="0"/>
              <a:t>Subtitle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2.1</a:t>
            </a:r>
          </a:p>
          <a:p>
            <a:pPr lvl="1"/>
            <a:r>
              <a:rPr kumimoji="1" lang="en-US" altLang="zh-CN" dirty="0"/>
              <a:t>Subtitle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2.2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zh-CN" altLang="en-US" dirty="0"/>
              <a:t> </a:t>
            </a:r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Title3</a:t>
            </a:r>
          </a:p>
          <a:p>
            <a:pPr lvl="1"/>
            <a:r>
              <a:rPr kumimoji="1" lang="en-US" altLang="zh-CN" dirty="0"/>
              <a:t>Subtitle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3.1</a:t>
            </a:r>
          </a:p>
          <a:p>
            <a:pPr lvl="1"/>
            <a:r>
              <a:rPr kumimoji="1" lang="en-US" altLang="zh-CN" dirty="0"/>
              <a:t>Subtitle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3.2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Subtitle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3.3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zh-CN" altLang="en-US" dirty="0"/>
              <a:t> </a:t>
            </a:r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Title4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zh-CN" altLang="en-US" dirty="0"/>
              <a:t> </a:t>
            </a:r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Title5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97F86EC-BB11-014E-9569-1D52FA7C91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6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572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orient="horz" pos="663" userDrawn="1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1ED22-B39A-A842-8BBB-B109D6342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Agenda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Page_2</a:t>
            </a:r>
            <a:endParaRPr kumimoji="1" lang="zh-CN" altLang="en-US" dirty="0"/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11111AE2-6BCC-33A9-31F8-57A4FF785424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1049191" y="1766133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04606BC8-400D-ED7B-76B0-EAC101335A4F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049191" y="2078537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dirty="0"/>
              <a:t>Section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en-US" altLang="zh-CN" dirty="0"/>
              <a:t>Section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D8521214-146E-7A04-33B3-08908371CF07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1049191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BF48E8D5-9034-0A75-1A37-C11D30FD8167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1049191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dirty="0"/>
              <a:t>Section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en-US" altLang="zh-CN" dirty="0"/>
              <a:t>Section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2" name="文本占位符 3">
            <a:extLst>
              <a:ext uri="{FF2B5EF4-FFF2-40B4-BE49-F238E27FC236}">
                <a16:creationId xmlns:a16="http://schemas.microsoft.com/office/drawing/2014/main" id="{58ED5491-39E1-50EA-5E3D-B30F47F8755A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4946930" y="1767602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4" name="文本占位符 3">
            <a:extLst>
              <a:ext uri="{FF2B5EF4-FFF2-40B4-BE49-F238E27FC236}">
                <a16:creationId xmlns:a16="http://schemas.microsoft.com/office/drawing/2014/main" id="{4F622ECF-4F3D-9B18-BE44-19CCB98A7D6D}"/>
              </a:ext>
            </a:extLst>
          </p:cNvPr>
          <p:cNvSpPr>
            <a:spLocks noGrp="1"/>
          </p:cNvSpPr>
          <p:nvPr>
            <p:ph type="body" sz="half" idx="36" hasCustomPrompt="1"/>
          </p:nvPr>
        </p:nvSpPr>
        <p:spPr>
          <a:xfrm>
            <a:off x="4946930" y="2077202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dirty="0"/>
              <a:t>Section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en-US" altLang="zh-CN" dirty="0"/>
              <a:t>Section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6" name="文本占位符 3">
            <a:extLst>
              <a:ext uri="{FF2B5EF4-FFF2-40B4-BE49-F238E27FC236}">
                <a16:creationId xmlns:a16="http://schemas.microsoft.com/office/drawing/2014/main" id="{85A6A433-EE77-F2B4-CEB5-BBF0A6DFF4ED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4946930" y="3993826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7" name="文本占位符 3">
            <a:extLst>
              <a:ext uri="{FF2B5EF4-FFF2-40B4-BE49-F238E27FC236}">
                <a16:creationId xmlns:a16="http://schemas.microsoft.com/office/drawing/2014/main" id="{EB96CAE5-EBCE-E682-433A-ABB6177B31FD}"/>
              </a:ext>
            </a:extLst>
          </p:cNvPr>
          <p:cNvSpPr>
            <a:spLocks noGrp="1"/>
          </p:cNvSpPr>
          <p:nvPr>
            <p:ph type="body" sz="half" idx="38" hasCustomPrompt="1"/>
          </p:nvPr>
        </p:nvSpPr>
        <p:spPr>
          <a:xfrm>
            <a:off x="4946930" y="430623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dirty="0"/>
              <a:t>Section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en-US" altLang="zh-CN" dirty="0"/>
              <a:t>Section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97F86EC-BB11-014E-9569-1D52FA7C91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8BA8C8D4-10CB-E74C-A218-E2D53AADA30E}"/>
              </a:ext>
            </a:extLst>
          </p:cNvPr>
          <p:cNvSpPr>
            <a:spLocks noGrp="1"/>
          </p:cNvSpPr>
          <p:nvPr>
            <p:ph type="body" sz="half" idx="39" hasCustomPrompt="1"/>
          </p:nvPr>
        </p:nvSpPr>
        <p:spPr>
          <a:xfrm>
            <a:off x="9013445" y="1767600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98A9343B-510B-C34B-8C43-0F87E2E82231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9013445" y="207720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dirty="0"/>
              <a:t>Section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en-US" altLang="zh-CN" dirty="0"/>
              <a:t>Section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8DA16E86-38DF-9D48-AABA-F51F3F4D79C9}"/>
              </a:ext>
            </a:extLst>
          </p:cNvPr>
          <p:cNvSpPr>
            <a:spLocks noGrp="1"/>
          </p:cNvSpPr>
          <p:nvPr>
            <p:ph type="body" sz="half" idx="41" hasCustomPrompt="1"/>
          </p:nvPr>
        </p:nvSpPr>
        <p:spPr>
          <a:xfrm>
            <a:off x="9013445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2EFE56E9-1775-324F-89F7-A85684A76A52}"/>
              </a:ext>
            </a:extLst>
          </p:cNvPr>
          <p:cNvSpPr>
            <a:spLocks noGrp="1"/>
          </p:cNvSpPr>
          <p:nvPr>
            <p:ph type="body" sz="half" idx="42" hasCustomPrompt="1"/>
          </p:nvPr>
        </p:nvSpPr>
        <p:spPr>
          <a:xfrm>
            <a:off x="9013445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dirty="0"/>
              <a:t>Section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en-US" altLang="zh-CN" dirty="0"/>
              <a:t>Section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048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572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>
            <a:extLst>
              <a:ext uri="{FF2B5EF4-FFF2-40B4-BE49-F238E27FC236}">
                <a16:creationId xmlns:a16="http://schemas.microsoft.com/office/drawing/2014/main" id="{915D22FF-C59E-4E24-A97D-EE71D4F78374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D92C66-97B6-A844-B883-C98DB502B2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0623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Section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Header_Click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A9DB0D0-10E2-A93C-3456-7F5784D66B78}"/>
              </a:ext>
            </a:extLst>
          </p:cNvPr>
          <p:cNvSpPr txBox="1">
            <a:spLocks/>
          </p:cNvSpPr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4DB698-1414-D798-8092-30E4BAA62D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27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2160" userDrawn="1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dark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92C66-97B6-A844-B883-C98DB502B2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0800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Section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Header_Click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5F9644-E5B9-B20E-9298-0C36B8DEF3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4" name="六边形 3">
            <a:extLst>
              <a:ext uri="{FF2B5EF4-FFF2-40B4-BE49-F238E27FC236}">
                <a16:creationId xmlns:a16="http://schemas.microsoft.com/office/drawing/2014/main" id="{A8BD0578-72CF-BCFA-5E31-668F2518E2BD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72883-B4E9-21E8-ACFB-BB9B07492392}"/>
              </a:ext>
            </a:extLst>
          </p:cNvPr>
          <p:cNvSpPr txBox="1">
            <a:spLocks/>
          </p:cNvSpPr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>
                <a:solidFill>
                  <a:srgbClr val="002F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kumimoji="1" lang="zh-CN" altLang="en-US" dirty="0">
              <a:solidFill>
                <a:srgbClr val="002F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6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832EF9E-4894-6904-212B-EBCEFC3120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D91ED22-B39A-A842-8BBB-B109D6342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Content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Page_Click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08B882-490F-144E-8AF4-0866009AA5C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60793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Subtitle</a:t>
            </a:r>
            <a:endParaRPr kumimoji="1" lang="zh-CN" altLang="en-US" dirty="0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8F52F4AF-64E1-5D4F-8107-A54C001C30AA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844"/>
            <a:ext cx="11282028" cy="486788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endParaRPr kumimoji="1" lang="zh-CN" altLang="en-US" dirty="0"/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B51DBB72-9D19-CA9A-964C-5DB6477B20B2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A052F24-A617-98AB-093D-7D13A27DE6EF}"/>
              </a:ext>
            </a:extLst>
          </p:cNvPr>
          <p:cNvSpPr txBox="1">
            <a:spLocks/>
          </p:cNvSpPr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21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572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orient="horz" pos="663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dark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6C8314B-828B-CDAF-07C5-34CB1A2F3C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8" name="六边形 7">
            <a:extLst>
              <a:ext uri="{FF2B5EF4-FFF2-40B4-BE49-F238E27FC236}">
                <a16:creationId xmlns:a16="http://schemas.microsoft.com/office/drawing/2014/main" id="{81DCD0C9-0454-8B1E-84B9-AF832B9F5EB0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CE5F384-4451-4CAF-02DD-A40BC4F6C5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Content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Page_Click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4F8D9F47-29DD-C34C-F7C4-E9186D32131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60793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Subtitle</a:t>
            </a:r>
            <a:endParaRPr kumimoji="1" lang="zh-CN" altLang="en-US" dirty="0"/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84AB3009-C1F9-12A8-1587-60FBEA1E7C2C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1152"/>
            <a:ext cx="11282028" cy="486757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endParaRPr kumimoji="1" lang="zh-CN" altLang="en-US" dirty="0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16802A4D-22B0-1817-FB72-A9A4230F7211}"/>
              </a:ext>
            </a:extLst>
          </p:cNvPr>
          <p:cNvSpPr txBox="1">
            <a:spLocks/>
          </p:cNvSpPr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>
                <a:solidFill>
                  <a:srgbClr val="002F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kumimoji="1" lang="zh-CN" altLang="en-US" dirty="0">
              <a:solidFill>
                <a:srgbClr val="002F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535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orient="horz" pos="572" userDrawn="1">
          <p15:clr>
            <a:srgbClr val="A4A3A4"/>
          </p15:clr>
        </p15:guide>
        <p15:guide id="5" orient="horz" pos="663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7ED2E00-AC2E-D6DB-4554-66491CAB1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8" name="六边形 7">
            <a:extLst>
              <a:ext uri="{FF2B5EF4-FFF2-40B4-BE49-F238E27FC236}">
                <a16:creationId xmlns:a16="http://schemas.microsoft.com/office/drawing/2014/main" id="{BCADD38B-8A83-594B-826C-655E4046A6EF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C797629F-E09E-BE49-E352-3719E8870ABC}"/>
              </a:ext>
            </a:extLst>
          </p:cNvPr>
          <p:cNvSpPr txBox="1">
            <a:spLocks/>
          </p:cNvSpPr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836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>
            <a:extLst>
              <a:ext uri="{FF2B5EF4-FFF2-40B4-BE49-F238E27FC236}">
                <a16:creationId xmlns:a16="http://schemas.microsoft.com/office/drawing/2014/main" id="{7E0E4024-3BFC-215E-1C8A-906DCFD7345B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21B17B6D-5E44-59ED-7C03-E40903D30867}"/>
              </a:ext>
            </a:extLst>
          </p:cNvPr>
          <p:cNvSpPr txBox="1">
            <a:spLocks/>
          </p:cNvSpPr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213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033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9" r:id="rId2"/>
    <p:sldLayoutId id="2147483670" r:id="rId3"/>
    <p:sldLayoutId id="2147483660" r:id="rId4"/>
    <p:sldLayoutId id="2147483662" r:id="rId5"/>
    <p:sldLayoutId id="2147483657" r:id="rId6"/>
    <p:sldLayoutId id="2147483661" r:id="rId7"/>
    <p:sldLayoutId id="2147483655" r:id="rId8"/>
    <p:sldLayoutId id="2147483671" r:id="rId9"/>
    <p:sldLayoutId id="214748366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A4A3A4"/>
          </p15:clr>
        </p15:guide>
        <p15:guide id="2" orient="horz" pos="4065" userDrawn="1">
          <p15:clr>
            <a:srgbClr val="A4A3A4"/>
          </p15:clr>
        </p15:guide>
        <p15:guide id="3" pos="733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5551.vsd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9BEC8-3302-A1E6-C8F7-C21FC7499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holistic scheduler framework to manage </a:t>
            </a:r>
            <a:r>
              <a:rPr lang="en-US" dirty="0" err="1"/>
              <a:t>xPUs</a:t>
            </a:r>
            <a:r>
              <a:rPr lang="en-US" dirty="0"/>
              <a:t> for containers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71767E-BCE4-F202-94C8-97B309820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623" y="3285000"/>
            <a:ext cx="11282400" cy="288000"/>
          </a:xfrm>
        </p:spPr>
        <p:txBody>
          <a:bodyPr/>
          <a:lstStyle/>
          <a:p>
            <a:r>
              <a:rPr kumimoji="1" lang="en-US" altLang="zh-CN" dirty="0"/>
              <a:t>Huawei OS Kernel Lab: Meskhidze Konstantin/Chenhui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642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998DA-B148-AC23-6C1C-FCA4110D1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Xsched</a:t>
            </a:r>
            <a:r>
              <a:rPr kumimoji="1" lang="en-US" altLang="zh-CN" dirty="0"/>
              <a:t> class description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27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B631D58-C5DB-4E60-80F2-C122A8E1E088}"/>
              </a:ext>
            </a:extLst>
          </p:cNvPr>
          <p:cNvSpPr txBox="1">
            <a:spLocks/>
          </p:cNvSpPr>
          <p:nvPr/>
        </p:nvSpPr>
        <p:spPr>
          <a:xfrm>
            <a:off x="309954" y="47880"/>
            <a:ext cx="4395799" cy="496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等线 (Body)"/>
              </a:rPr>
              <a:t>“Completely fair scheduler”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48D115-4816-454F-91E3-A2FCFEF7D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59" y="598606"/>
            <a:ext cx="7117387" cy="5512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F9410-B953-4C9E-BC37-5041500FE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5" y="691376"/>
            <a:ext cx="2555006" cy="172331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B2DDD7-642E-499A-9F5C-21819334D1AE}"/>
              </a:ext>
            </a:extLst>
          </p:cNvPr>
          <p:cNvSpPr/>
          <p:nvPr/>
        </p:nvSpPr>
        <p:spPr>
          <a:xfrm>
            <a:off x="2046913" y="1619074"/>
            <a:ext cx="1182847" cy="6878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E9415-0198-416C-BA20-54386BA9B7BC}"/>
              </a:ext>
            </a:extLst>
          </p:cNvPr>
          <p:cNvSpPr txBox="1"/>
          <p:nvPr/>
        </p:nvSpPr>
        <p:spPr>
          <a:xfrm>
            <a:off x="174954" y="2831617"/>
            <a:ext cx="5149076" cy="29109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636" indent="-274210">
              <a:lnSpc>
                <a:spcPts val="1899"/>
              </a:lnSpc>
              <a:buFont typeface="Arial" panose="020B0604020202020204" pitchFamily="34" charset="0"/>
              <a:buChar char="•"/>
            </a:pPr>
            <a:r>
              <a:rPr kumimoji="1" lang="en-US" sz="1400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Serves AI training tasks.</a:t>
            </a:r>
          </a:p>
          <a:p>
            <a:pPr marL="285636" indent="-274210">
              <a:lnSpc>
                <a:spcPts val="1899"/>
              </a:lnSpc>
              <a:buFont typeface="Arial" panose="020B0604020202020204" pitchFamily="34" charset="0"/>
              <a:buChar char="•"/>
            </a:pPr>
            <a:r>
              <a:rPr kumimoji="1" lang="en-US" sz="1400" dirty="0" err="1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Runqueue</a:t>
            </a:r>
            <a:r>
              <a:rPr kumimoji="1" lang="en-US" sz="1400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 is a red-black tree.</a:t>
            </a:r>
          </a:p>
          <a:p>
            <a:pPr marL="285636" indent="-274210">
              <a:lnSpc>
                <a:spcPts val="1899"/>
              </a:lnSpc>
              <a:buFont typeface="Arial" panose="020B0604020202020204" pitchFamily="34" charset="0"/>
              <a:buChar char="•"/>
            </a:pPr>
            <a:r>
              <a:rPr kumimoji="1" lang="en-US" sz="1400" i="1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runtime</a:t>
            </a:r>
            <a:r>
              <a:rPr kumimoji="1" lang="en-US" sz="1400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 - a kicks number (commands submitted to XCU) between T1 (first stream to submit)  and T4 (last stream to finish).</a:t>
            </a:r>
          </a:p>
          <a:p>
            <a:pPr marL="285636" indent="-274210">
              <a:lnSpc>
                <a:spcPts val="1899"/>
              </a:lnSpc>
              <a:buFont typeface="Arial" panose="020B0604020202020204" pitchFamily="34" charset="0"/>
              <a:buChar char="•"/>
            </a:pPr>
            <a:r>
              <a:rPr kumimoji="1" lang="en-US" sz="1400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Leftmost </a:t>
            </a:r>
            <a:r>
              <a:rPr kumimoji="1" lang="en-US" sz="1400" dirty="0" err="1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elemet</a:t>
            </a:r>
            <a:r>
              <a:rPr kumimoji="1" lang="en-US" sz="1400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 (min runtime) is always picked to run.</a:t>
            </a:r>
          </a:p>
          <a:p>
            <a:pPr marL="285636" indent="-274210">
              <a:lnSpc>
                <a:spcPts val="1899"/>
              </a:lnSpc>
              <a:buFont typeface="Arial" panose="020B0604020202020204" pitchFamily="34" charset="0"/>
              <a:buChar char="•"/>
            </a:pPr>
            <a:r>
              <a:rPr kumimoji="1" lang="en-US" sz="1400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At least one kernel </a:t>
            </a:r>
            <a:r>
              <a:rPr kumimoji="1" lang="en-US" sz="1400" i="1" dirty="0" err="1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kthread</a:t>
            </a:r>
            <a:r>
              <a:rPr kumimoji="1" lang="en-US" sz="1400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 maintains the scheduling process.</a:t>
            </a:r>
          </a:p>
          <a:p>
            <a:pPr marL="285636" indent="-274210">
              <a:lnSpc>
                <a:spcPts val="1899"/>
              </a:lnSpc>
              <a:buFont typeface="Arial" panose="020B0604020202020204" pitchFamily="34" charset="0"/>
              <a:buChar char="•"/>
            </a:pPr>
            <a:r>
              <a:rPr kumimoji="1" lang="en-US" sz="1400" i="1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Fixed CFS_KICK_SLICE.</a:t>
            </a:r>
            <a:endParaRPr kumimoji="1" lang="en-US" sz="1400" dirty="0">
              <a:solidFill>
                <a:srgbClr val="0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636" indent="-274210">
              <a:lnSpc>
                <a:spcPts val="1899"/>
              </a:lnSpc>
              <a:buFont typeface="Arial" panose="020B0604020202020204" pitchFamily="34" charset="0"/>
              <a:buChar char="•"/>
            </a:pPr>
            <a:r>
              <a:rPr kumimoji="1" lang="en-US" sz="1400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T4 – is a </a:t>
            </a:r>
            <a:r>
              <a:rPr kumimoji="1" lang="en-US" sz="1400" i="1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preemption check point</a:t>
            </a:r>
            <a:r>
              <a:rPr kumimoji="1" lang="en-US" sz="1400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.</a:t>
            </a:r>
          </a:p>
          <a:p>
            <a:pPr marL="285636" indent="-274210">
              <a:lnSpc>
                <a:spcPts val="1899"/>
              </a:lnSpc>
              <a:buFont typeface="Arial" panose="020B0604020202020204" pitchFamily="34" charset="0"/>
              <a:buChar char="•"/>
            </a:pPr>
            <a:r>
              <a:rPr kumimoji="1" lang="en-US" sz="1400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Context preemption:</a:t>
            </a:r>
          </a:p>
          <a:p>
            <a:pPr marL="742693" lvl="1" indent="-274210">
              <a:lnSpc>
                <a:spcPts val="1899"/>
              </a:lnSpc>
              <a:buFont typeface="Arial" panose="020B0604020202020204" pitchFamily="34" charset="0"/>
              <a:buChar char="•"/>
            </a:pPr>
            <a:r>
              <a:rPr kumimoji="1" lang="en-US" sz="1400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High priority context has streams to run (in RT class).</a:t>
            </a:r>
          </a:p>
          <a:p>
            <a:pPr marL="742693" lvl="1" indent="-274210">
              <a:lnSpc>
                <a:spcPts val="1899"/>
              </a:lnSpc>
              <a:buFont typeface="Arial" panose="020B0604020202020204" pitchFamily="34" charset="0"/>
              <a:buChar char="•"/>
            </a:pPr>
            <a:r>
              <a:rPr kumimoji="1" lang="en-US" sz="1400" i="1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CFS_KICK_SLICE</a:t>
            </a:r>
            <a:r>
              <a:rPr kumimoji="1" lang="en-US" sz="1400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 is expired.</a:t>
            </a:r>
          </a:p>
        </p:txBody>
      </p:sp>
    </p:spTree>
    <p:extLst>
      <p:ext uri="{BB962C8B-B14F-4D97-AF65-F5344CB8AC3E}">
        <p14:creationId xmlns:p14="http://schemas.microsoft.com/office/powerpoint/2010/main" val="3281056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383F0EB-0284-433D-B877-6EC6B240195C}"/>
              </a:ext>
            </a:extLst>
          </p:cNvPr>
          <p:cNvSpPr txBox="1">
            <a:spLocks/>
          </p:cNvSpPr>
          <p:nvPr/>
        </p:nvSpPr>
        <p:spPr>
          <a:xfrm>
            <a:off x="377529" y="105508"/>
            <a:ext cx="2498824" cy="5628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等线 (Body)"/>
              </a:rPr>
              <a:t>“Real-Time”</a:t>
            </a:r>
            <a:r>
              <a:rPr lang="ru-RU" sz="2000" b="1" dirty="0">
                <a:latin typeface="等线 (Body)"/>
              </a:rPr>
              <a:t> </a:t>
            </a:r>
            <a:r>
              <a:rPr lang="en-US" sz="2000" b="1" dirty="0">
                <a:latin typeface="等线 (Body)"/>
              </a:rPr>
              <a:t>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B854B-A71E-4F8E-941B-18038EA6BC89}"/>
              </a:ext>
            </a:extLst>
          </p:cNvPr>
          <p:cNvSpPr txBox="1"/>
          <p:nvPr/>
        </p:nvSpPr>
        <p:spPr>
          <a:xfrm>
            <a:off x="280171" y="3173729"/>
            <a:ext cx="4133203" cy="21730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636" indent="-274210">
              <a:lnSpc>
                <a:spcPts val="1899"/>
              </a:lnSpc>
              <a:buFont typeface="Arial" panose="020B0604020202020204" pitchFamily="34" charset="0"/>
              <a:buChar char="•"/>
            </a:pPr>
            <a:r>
              <a:rPr kumimoji="1" lang="en-US" sz="1400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Serves AI inference tasks.</a:t>
            </a:r>
          </a:p>
          <a:p>
            <a:pPr marL="285636" indent="-274210">
              <a:lnSpc>
                <a:spcPts val="1899"/>
              </a:lnSpc>
              <a:buFont typeface="Arial" panose="020B0604020202020204" pitchFamily="34" charset="0"/>
              <a:buChar char="•"/>
            </a:pPr>
            <a:r>
              <a:rPr kumimoji="1" lang="en-US" sz="1400" dirty="0" err="1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Runqueue</a:t>
            </a:r>
            <a:r>
              <a:rPr kumimoji="1" lang="en-US" sz="1400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 – two linked lists (</a:t>
            </a:r>
            <a:r>
              <a:rPr kumimoji="1" lang="en-US" sz="1400" i="1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high priority </a:t>
            </a:r>
            <a:r>
              <a:rPr kumimoji="1" lang="en-US" sz="1400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or </a:t>
            </a:r>
            <a:r>
              <a:rPr kumimoji="1" lang="en-US" sz="1400" i="1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low priority)</a:t>
            </a:r>
            <a:endParaRPr kumimoji="1" lang="en-US" sz="1400" dirty="0">
              <a:solidFill>
                <a:srgbClr val="0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636" indent="-274210">
              <a:lnSpc>
                <a:spcPts val="1899"/>
              </a:lnSpc>
              <a:buFont typeface="Arial" panose="020B0604020202020204" pitchFamily="34" charset="0"/>
              <a:buChar char="•"/>
            </a:pPr>
            <a:r>
              <a:rPr kumimoji="1" lang="en-US" sz="1400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RT class’s mechanism runs a Round Robin on both lists.</a:t>
            </a:r>
          </a:p>
          <a:p>
            <a:pPr marL="285636" indent="-274210">
              <a:lnSpc>
                <a:spcPts val="1899"/>
              </a:lnSpc>
              <a:buFont typeface="Arial" panose="020B0604020202020204" pitchFamily="34" charset="0"/>
              <a:buChar char="•"/>
            </a:pPr>
            <a:r>
              <a:rPr kumimoji="1" lang="en-US" sz="1400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Context preemption::</a:t>
            </a:r>
          </a:p>
          <a:p>
            <a:pPr marL="742693" lvl="1" indent="-274210">
              <a:lnSpc>
                <a:spcPts val="1899"/>
              </a:lnSpc>
              <a:buFont typeface="Arial" panose="020B0604020202020204" pitchFamily="34" charset="0"/>
              <a:buChar char="•"/>
            </a:pPr>
            <a:r>
              <a:rPr kumimoji="1" lang="en-US" sz="1400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High priority context has streams to run.</a:t>
            </a:r>
          </a:p>
          <a:p>
            <a:pPr marL="742693" lvl="1" indent="-274210">
              <a:lnSpc>
                <a:spcPts val="1899"/>
              </a:lnSpc>
              <a:buFont typeface="Arial" panose="020B0604020202020204" pitchFamily="34" charset="0"/>
              <a:buChar char="•"/>
            </a:pPr>
            <a:r>
              <a:rPr kumimoji="1" lang="en-US" sz="1400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RT_KICK_SLICE is expired.</a:t>
            </a:r>
          </a:p>
          <a:p>
            <a:pPr marL="285636" indent="-274210">
              <a:lnSpc>
                <a:spcPts val="1899"/>
              </a:lnSpc>
              <a:buFont typeface="Arial" panose="020B0604020202020204" pitchFamily="34" charset="0"/>
              <a:buChar char="•"/>
            </a:pPr>
            <a:endParaRPr kumimoji="1" lang="en-US" sz="1200" dirty="0">
              <a:solidFill>
                <a:srgbClr val="0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30B66-F711-4897-983E-58FF835AE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74" y="864066"/>
            <a:ext cx="7650222" cy="4982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7F556D-9681-49E5-A727-EE575B91E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46" y="808822"/>
            <a:ext cx="2555006" cy="172331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93CE7D-8D92-41BC-A708-ACB89BF35382}"/>
              </a:ext>
            </a:extLst>
          </p:cNvPr>
          <p:cNvSpPr/>
          <p:nvPr/>
        </p:nvSpPr>
        <p:spPr>
          <a:xfrm>
            <a:off x="864066" y="1753298"/>
            <a:ext cx="1182847" cy="6878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4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998DA-B148-AC23-6C1C-FCA4110D1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Bandwidth control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18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9DA014-BEA6-4BF1-B940-5F6620DCC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31" y="766958"/>
            <a:ext cx="2986829" cy="37584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8412D7-0BA3-4B6E-A20C-8BE7C4CE5408}"/>
              </a:ext>
            </a:extLst>
          </p:cNvPr>
          <p:cNvSpPr/>
          <p:nvPr/>
        </p:nvSpPr>
        <p:spPr>
          <a:xfrm>
            <a:off x="1025966" y="4000402"/>
            <a:ext cx="2275586" cy="266596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0732CD-FADF-4993-B31E-B4383DB80DDC}"/>
              </a:ext>
            </a:extLst>
          </p:cNvPr>
          <p:cNvSpPr/>
          <p:nvPr/>
        </p:nvSpPr>
        <p:spPr>
          <a:xfrm>
            <a:off x="78128" y="112199"/>
            <a:ext cx="3070071" cy="369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sz="1799" b="1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Relative control with Shares</a:t>
            </a:r>
            <a:endParaRPr lang="en-US" sz="1799" b="1" dirty="0"/>
          </a:p>
        </p:txBody>
      </p:sp>
      <p:pic>
        <p:nvPicPr>
          <p:cNvPr id="8" name="Picture 2" descr="C:\Users\k00667025\AppData\Roaming\WeLink_Desktop\appdata\IM\k00667025\ReceiveFiles\originalImgfiles\4945D95C-AF21-4F3D-A537-EF2D20556AF2.png">
            <a:extLst>
              <a:ext uri="{FF2B5EF4-FFF2-40B4-BE49-F238E27FC236}">
                <a16:creationId xmlns:a16="http://schemas.microsoft.com/office/drawing/2014/main" id="{D785B26C-3706-4A3F-A097-78F5C4B79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934" y="4324250"/>
            <a:ext cx="6754615" cy="228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17DF8A-479F-44E2-973A-15EE0C4F9C1A}"/>
              </a:ext>
            </a:extLst>
          </p:cNvPr>
          <p:cNvSpPr/>
          <p:nvPr/>
        </p:nvSpPr>
        <p:spPr>
          <a:xfrm>
            <a:off x="4929328" y="1884560"/>
            <a:ext cx="6624921" cy="276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llama2_inference, 2 containers, Shares - 256/512. </a:t>
            </a:r>
            <a:r>
              <a:rPr lang="en-US" sz="1200" b="1" dirty="0"/>
              <a:t>Throughput – 1.16/2.28</a:t>
            </a:r>
            <a:r>
              <a:rPr lang="ru-RU" sz="1200" b="1" dirty="0"/>
              <a:t> </a:t>
            </a:r>
            <a:r>
              <a:rPr lang="en-US" sz="1200" dirty="0"/>
              <a:t>samples per/sec.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B40DC9-A2C4-49A7-A2E8-04A2F04AFE0E}"/>
              </a:ext>
            </a:extLst>
          </p:cNvPr>
          <p:cNvSpPr/>
          <p:nvPr/>
        </p:nvSpPr>
        <p:spPr>
          <a:xfrm>
            <a:off x="4929328" y="4047359"/>
            <a:ext cx="7556431" cy="276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Resnet50_inference, 3 containers, Shares - 256/256/512. </a:t>
            </a:r>
            <a:r>
              <a:rPr lang="en-US" sz="1200" b="1" dirty="0"/>
              <a:t>Throughput - 19.25/19.15/40.26</a:t>
            </a:r>
            <a:r>
              <a:rPr lang="ru-RU" sz="1200" b="1" dirty="0"/>
              <a:t> </a:t>
            </a:r>
            <a:r>
              <a:rPr lang="en-US" sz="1200" dirty="0"/>
              <a:t>samples per/sec.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D4394-5AAA-465C-85E3-DD072FFDC883}"/>
              </a:ext>
            </a:extLst>
          </p:cNvPr>
          <p:cNvSpPr txBox="1"/>
          <p:nvPr/>
        </p:nvSpPr>
        <p:spPr>
          <a:xfrm>
            <a:off x="176691" y="5113663"/>
            <a:ext cx="4519513" cy="9845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marL="285636" indent="-285636" algn="just">
              <a:buFont typeface="Arial" panose="020B0604020202020204" pitchFamily="34" charset="0"/>
              <a:buChar char="•"/>
            </a:pPr>
            <a:r>
              <a:rPr kumimoji="1" lang="en-US" sz="1599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Shares allow to rearrange streams bandwidth</a:t>
            </a:r>
          </a:p>
          <a:p>
            <a:pPr algn="just"/>
            <a:r>
              <a:rPr kumimoji="1" lang="en-US" sz="1599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ratio between applications.</a:t>
            </a:r>
          </a:p>
          <a:p>
            <a:pPr marL="285636" indent="-285636" algn="just">
              <a:buFont typeface="Arial" panose="020B0604020202020204" pitchFamily="34" charset="0"/>
              <a:buChar char="•"/>
            </a:pPr>
            <a:r>
              <a:rPr kumimoji="1" lang="en-US" sz="1599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In cloud scenarios a user who pays more gets more bandwidth.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863139-52FE-4B99-B3AF-23A64872328E}"/>
              </a:ext>
            </a:extLst>
          </p:cNvPr>
          <p:cNvSpPr/>
          <p:nvPr/>
        </p:nvSpPr>
        <p:spPr>
          <a:xfrm>
            <a:off x="1150076" y="3943149"/>
            <a:ext cx="2572746" cy="381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pic>
        <p:nvPicPr>
          <p:cNvPr id="13" name="Picture 2" descr="C:\Users\k00667025\AppData\Roaming\WeLink_Desktop\appdata\IM\k00667025\ReceiveFiles\originalImgfiles\74746A92-6E9B-45FB-B90B-A756B70A91A3.png">
            <a:extLst>
              <a:ext uri="{FF2B5EF4-FFF2-40B4-BE49-F238E27FC236}">
                <a16:creationId xmlns:a16="http://schemas.microsoft.com/office/drawing/2014/main" id="{E3CADCEC-FD23-4DF5-BB24-04BC5F5DE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934" y="2122424"/>
            <a:ext cx="6815086" cy="177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05BB1E8-1554-4C72-958A-DC05331965E8}"/>
              </a:ext>
            </a:extLst>
          </p:cNvPr>
          <p:cNvSpPr/>
          <p:nvPr/>
        </p:nvSpPr>
        <p:spPr>
          <a:xfrm>
            <a:off x="4790268" y="133387"/>
            <a:ext cx="7261946" cy="16291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&gt; </a:t>
            </a:r>
            <a:r>
              <a:rPr lang="en-US" sz="1400" dirty="0" err="1"/>
              <a:t>mkdir</a:t>
            </a:r>
            <a:r>
              <a:rPr lang="en-US" sz="1400" dirty="0"/>
              <a:t> /sys/fs/</a:t>
            </a:r>
            <a:r>
              <a:rPr lang="en-US" sz="1400" dirty="0" err="1"/>
              <a:t>cgroup</a:t>
            </a:r>
            <a:r>
              <a:rPr lang="en-US" sz="1400" dirty="0"/>
              <a:t>/llama  </a:t>
            </a:r>
            <a:r>
              <a:rPr lang="en-US" sz="1200" dirty="0"/>
              <a:t># create </a:t>
            </a:r>
            <a:r>
              <a:rPr lang="en-US" sz="1200" dirty="0" err="1"/>
              <a:t>cgroup</a:t>
            </a:r>
            <a:br>
              <a:rPr lang="en-US" sz="1200" dirty="0"/>
            </a:br>
            <a:r>
              <a:rPr lang="en-US" sz="1200" dirty="0"/>
              <a:t>&gt; </a:t>
            </a:r>
            <a:r>
              <a:rPr lang="en-US" sz="1400" dirty="0"/>
              <a:t>echo 256 &gt;&gt; /sys/fs/</a:t>
            </a:r>
            <a:r>
              <a:rPr lang="en-US" sz="1400" dirty="0" err="1"/>
              <a:t>cgroup</a:t>
            </a:r>
            <a:r>
              <a:rPr lang="en-US" sz="1400" dirty="0"/>
              <a:t>/llama/</a:t>
            </a:r>
            <a:r>
              <a:rPr lang="en-US" sz="1400" dirty="0" err="1"/>
              <a:t>xcu.shares</a:t>
            </a:r>
            <a:r>
              <a:rPr lang="en-US" sz="1400" dirty="0"/>
              <a:t>  </a:t>
            </a:r>
            <a:r>
              <a:rPr lang="en-US" sz="1200" dirty="0"/>
              <a:t># assign share to 256</a:t>
            </a:r>
            <a:br>
              <a:rPr lang="en-US" sz="1200" dirty="0"/>
            </a:br>
            <a:r>
              <a:rPr lang="en-US" sz="1200" dirty="0"/>
              <a:t>…</a:t>
            </a:r>
            <a:br>
              <a:rPr lang="en-US" sz="1200" dirty="0"/>
            </a:br>
            <a:r>
              <a:rPr lang="en-US" sz="1400" dirty="0"/>
              <a:t>&gt; echo </a:t>
            </a:r>
            <a:r>
              <a:rPr lang="en-US" sz="1400" dirty="0" err="1"/>
              <a:t>pid_llama</a:t>
            </a:r>
            <a:r>
              <a:rPr lang="en-US" sz="1400" dirty="0"/>
              <a:t> &gt;&gt; /sys/fs/</a:t>
            </a:r>
            <a:r>
              <a:rPr lang="en-US" sz="1400" dirty="0" err="1"/>
              <a:t>cgroup</a:t>
            </a:r>
            <a:r>
              <a:rPr lang="en-US" sz="1400" dirty="0"/>
              <a:t>/llama_256/</a:t>
            </a:r>
            <a:r>
              <a:rPr lang="en-US" sz="1400" dirty="0" err="1"/>
              <a:t>cgroup.procs</a:t>
            </a:r>
            <a:r>
              <a:rPr lang="en-US" sz="1400" dirty="0"/>
              <a:t> </a:t>
            </a:r>
            <a:r>
              <a:rPr lang="en-US" sz="1200" dirty="0"/>
              <a:t># add </a:t>
            </a:r>
            <a:r>
              <a:rPr lang="en-US" sz="1200" dirty="0" err="1"/>
              <a:t>proccess</a:t>
            </a:r>
            <a:r>
              <a:rPr lang="en-US" sz="1200" dirty="0"/>
              <a:t> to llama </a:t>
            </a:r>
            <a:r>
              <a:rPr lang="en-US" sz="1200" dirty="0" err="1"/>
              <a:t>cgroup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400" dirty="0"/>
              <a:t>&gt; launch_llama_container.sh </a:t>
            </a:r>
            <a:r>
              <a:rPr lang="en-US" sz="1200" dirty="0"/>
              <a:t># start execution of container</a:t>
            </a:r>
          </a:p>
        </p:txBody>
      </p:sp>
    </p:spTree>
    <p:extLst>
      <p:ext uri="{BB962C8B-B14F-4D97-AF65-F5344CB8AC3E}">
        <p14:creationId xmlns:p14="http://schemas.microsoft.com/office/powerpoint/2010/main" val="3850781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0FC352-B5D7-438D-8BA5-94653D2D576A}"/>
              </a:ext>
            </a:extLst>
          </p:cNvPr>
          <p:cNvSpPr/>
          <p:nvPr/>
        </p:nvSpPr>
        <p:spPr>
          <a:xfrm>
            <a:off x="190051" y="109325"/>
            <a:ext cx="3326552" cy="369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sz="1799" b="1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Absolute control with Quotas</a:t>
            </a:r>
            <a:endParaRPr lang="en-US" sz="1799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21205C-BE90-4C46-8DC4-33850B1BBAB1}"/>
              </a:ext>
            </a:extLst>
          </p:cNvPr>
          <p:cNvSpPr/>
          <p:nvPr/>
        </p:nvSpPr>
        <p:spPr>
          <a:xfrm>
            <a:off x="5928714" y="3643549"/>
            <a:ext cx="5906366" cy="523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399" dirty="0">
                <a:solidFill>
                  <a:srgbClr val="00B05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pros</a:t>
            </a:r>
            <a:r>
              <a:rPr kumimoji="1" lang="en-US" sz="1399" dirty="0">
                <a:ea typeface="Microsoft YaHei" panose="020B0503020204020204" pitchFamily="34" charset="-122"/>
                <a:cs typeface="Arial" panose="020B0604020202020204" pitchFamily="34" charset="0"/>
              </a:rPr>
              <a:t>: max NPU utilization (in time).</a:t>
            </a:r>
          </a:p>
          <a:p>
            <a:r>
              <a:rPr kumimoji="1" lang="en-US" sz="1399" dirty="0">
                <a:solidFill>
                  <a:schemeClr val="accent2">
                    <a:lumMod val="60000"/>
                    <a:lumOff val="40000"/>
                  </a:schemeClr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cons</a:t>
            </a:r>
            <a:r>
              <a:rPr kumimoji="1" lang="en-US" sz="1399" dirty="0">
                <a:ea typeface="Microsoft YaHei" panose="020B0503020204020204" pitchFamily="34" charset="-122"/>
                <a:cs typeface="Arial" panose="020B0604020202020204" pitchFamily="34" charset="0"/>
              </a:rPr>
              <a:t>: limited number quota groups (possible just one with 100% quota). </a:t>
            </a:r>
            <a:endParaRPr lang="en-US" sz="1399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F63F0-D871-4F9B-89D9-97D2526F8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672" y="4271661"/>
            <a:ext cx="5412520" cy="2224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EE07CC-EBD6-46F9-B234-8C2C0E106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439" y="27261"/>
            <a:ext cx="5906367" cy="3137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B6E16D-6970-40EA-B831-63C764EB1A48}"/>
              </a:ext>
            </a:extLst>
          </p:cNvPr>
          <p:cNvSpPr txBox="1"/>
          <p:nvPr/>
        </p:nvSpPr>
        <p:spPr>
          <a:xfrm>
            <a:off x="408741" y="1082487"/>
            <a:ext cx="4323603" cy="984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636" indent="-285636" algn="just">
              <a:buFont typeface="Arial" panose="020B0604020202020204" pitchFamily="34" charset="0"/>
              <a:buChar char="•"/>
            </a:pPr>
            <a:r>
              <a:rPr kumimoji="1" lang="en-US" sz="1599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Measure commands (kicks) frequency in the system.</a:t>
            </a:r>
          </a:p>
          <a:p>
            <a:pPr marL="285636" indent="-285636" algn="just">
              <a:buFont typeface="Arial" panose="020B0604020202020204" pitchFamily="34" charset="0"/>
              <a:buChar char="•"/>
            </a:pPr>
            <a:r>
              <a:rPr kumimoji="1" lang="en-US" sz="1599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Calculate throttling time period.</a:t>
            </a:r>
          </a:p>
          <a:p>
            <a:pPr marL="285636" indent="-285636" algn="just">
              <a:buFont typeface="Arial" panose="020B0604020202020204" pitchFamily="34" charset="0"/>
              <a:buChar char="•"/>
            </a:pPr>
            <a:r>
              <a:rPr kumimoji="1" lang="en-US" sz="1599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Throttle contexts based on their quotas.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06E4F4-9EF1-42DA-9370-7463EC6CD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59" y="2247595"/>
            <a:ext cx="3943980" cy="25434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07AC9C-0848-4B92-837C-4DE6E2FEDC43}"/>
              </a:ext>
            </a:extLst>
          </p:cNvPr>
          <p:cNvSpPr txBox="1"/>
          <p:nvPr/>
        </p:nvSpPr>
        <p:spPr>
          <a:xfrm>
            <a:off x="527195" y="5206402"/>
            <a:ext cx="4519513" cy="4922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marL="285636" indent="-285636" algn="just">
              <a:buFont typeface="Arial" panose="020B0604020202020204" pitchFamily="34" charset="0"/>
              <a:buChar char="•"/>
            </a:pPr>
            <a:r>
              <a:rPr kumimoji="1" lang="en-US" sz="1599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Quotas give absolute control of application’s bandwidth.</a:t>
            </a:r>
          </a:p>
        </p:txBody>
      </p:sp>
    </p:spTree>
    <p:extLst>
      <p:ext uri="{BB962C8B-B14F-4D97-AF65-F5344CB8AC3E}">
        <p14:creationId xmlns:p14="http://schemas.microsoft.com/office/powerpoint/2010/main" val="356358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642B186-AF32-4519-97B0-61381B5CAFB7}"/>
              </a:ext>
            </a:extLst>
          </p:cNvPr>
          <p:cNvSpPr/>
          <p:nvPr/>
        </p:nvSpPr>
        <p:spPr>
          <a:xfrm>
            <a:off x="251670" y="85229"/>
            <a:ext cx="16209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Future plans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8D3625-4F5F-4975-9678-EFBE6CE0BD7B}"/>
              </a:ext>
            </a:extLst>
          </p:cNvPr>
          <p:cNvSpPr/>
          <p:nvPr/>
        </p:nvSpPr>
        <p:spPr>
          <a:xfrm>
            <a:off x="352288" y="749830"/>
            <a:ext cx="4108816" cy="645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9" dirty="0"/>
              <a:t>Open source plan:</a:t>
            </a:r>
          </a:p>
          <a:p>
            <a:pPr marL="742693" lvl="1" indent="-285636">
              <a:buFont typeface="Wingdings" panose="05000000000000000000" pitchFamily="2" charset="2"/>
              <a:buChar char="§"/>
            </a:pPr>
            <a:r>
              <a:rPr lang="en-US" sz="1799" dirty="0" err="1"/>
              <a:t>OpenEuler</a:t>
            </a:r>
            <a:r>
              <a:rPr lang="en-US" sz="1799" dirty="0"/>
              <a:t> SP23.09 in Dec 2024.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CF13C-904A-4C56-BB3D-67005123643B}"/>
              </a:ext>
            </a:extLst>
          </p:cNvPr>
          <p:cNvSpPr/>
          <p:nvPr/>
        </p:nvSpPr>
        <p:spPr>
          <a:xfrm>
            <a:off x="352289" y="1903401"/>
            <a:ext cx="11839712" cy="92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/>
              <a:t>Follow-up development plan:</a:t>
            </a:r>
          </a:p>
          <a:p>
            <a:pPr marL="742693" lvl="1" indent="-285636">
              <a:buFont typeface="Wingdings" panose="05000000000000000000" pitchFamily="2" charset="2"/>
              <a:buChar char="§"/>
            </a:pPr>
            <a:r>
              <a:rPr lang="en-US" sz="1799" dirty="0"/>
              <a:t>Hybrid deployment - scheduling, memory, and I/O collaboration, implementing QoS management and control.</a:t>
            </a:r>
          </a:p>
          <a:p>
            <a:pPr marL="742693" lvl="1" indent="-285636">
              <a:buFont typeface="Wingdings" panose="05000000000000000000" pitchFamily="2" charset="2"/>
              <a:buChar char="§"/>
            </a:pPr>
            <a:r>
              <a:rPr lang="en-US" sz="1799" dirty="0"/>
              <a:t>Large-scale model scenarios, multi-NPU collaborative preemption, load balancing and bandwidth control.</a:t>
            </a:r>
          </a:p>
        </p:txBody>
      </p:sp>
    </p:spTree>
    <p:extLst>
      <p:ext uri="{BB962C8B-B14F-4D97-AF65-F5344CB8AC3E}">
        <p14:creationId xmlns:p14="http://schemas.microsoft.com/office/powerpoint/2010/main" val="4140261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7332D-1CF4-D2E0-BC1E-C6285E74E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5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2F18E-0DA3-94D8-7332-370CFCF4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986" y="101372"/>
            <a:ext cx="11282028" cy="648000"/>
          </a:xfrm>
        </p:spPr>
        <p:txBody>
          <a:bodyPr/>
          <a:lstStyle/>
          <a:p>
            <a:r>
              <a:rPr kumimoji="1"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DB5C84-D59E-5764-F7BD-719A144DF029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460792" y="675008"/>
            <a:ext cx="11282028" cy="5952295"/>
          </a:xfrm>
        </p:spPr>
        <p:txBody>
          <a:bodyPr/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Problem statement</a:t>
            </a:r>
          </a:p>
          <a:p>
            <a:r>
              <a:rPr kumimoji="1" lang="zh-CN" altLang="en-US" dirty="0"/>
              <a:t> </a:t>
            </a:r>
            <a:r>
              <a:rPr kumimoji="1" lang="en-US" altLang="zh-CN" dirty="0" err="1"/>
              <a:t>Xsched</a:t>
            </a:r>
            <a:r>
              <a:rPr kumimoji="1" lang="en-US" altLang="zh-CN" dirty="0"/>
              <a:t> framework overall description</a:t>
            </a:r>
            <a:endParaRPr kumimoji="1" lang="ru-RU" altLang="zh-CN" dirty="0"/>
          </a:p>
          <a:p>
            <a:r>
              <a:rPr kumimoji="1" lang="ru-RU" altLang="zh-CN" dirty="0"/>
              <a:t> </a:t>
            </a:r>
            <a:r>
              <a:rPr kumimoji="1" lang="en-US" altLang="zh-CN" dirty="0"/>
              <a:t>Model selection</a:t>
            </a:r>
          </a:p>
          <a:p>
            <a:pPr lvl="1"/>
            <a:r>
              <a:rPr kumimoji="1" lang="en-US" altLang="zh-CN" dirty="0"/>
              <a:t>Ascend computation workflow</a:t>
            </a:r>
          </a:p>
          <a:p>
            <a:pPr lvl="1"/>
            <a:r>
              <a:rPr kumimoji="1" lang="en-US" altLang="zh-CN" dirty="0"/>
              <a:t>Stream model</a:t>
            </a:r>
          </a:p>
          <a:p>
            <a:pPr lvl="1"/>
            <a:r>
              <a:rPr kumimoji="1" lang="en-US" altLang="zh-CN" dirty="0"/>
              <a:t>Stream model drawback</a:t>
            </a:r>
          </a:p>
          <a:p>
            <a:pPr lvl="1"/>
            <a:r>
              <a:rPr kumimoji="1" lang="en-US" altLang="zh-CN" dirty="0"/>
              <a:t>Context model</a:t>
            </a:r>
          </a:p>
          <a:p>
            <a:r>
              <a:rPr kumimoji="1" lang="zh-CN" altLang="en-US" dirty="0"/>
              <a:t> </a:t>
            </a:r>
            <a:r>
              <a:rPr kumimoji="1" lang="en-US" altLang="zh-CN" dirty="0" err="1"/>
              <a:t>Xsched</a:t>
            </a:r>
            <a:r>
              <a:rPr kumimoji="1" lang="en-US" altLang="zh-CN" dirty="0"/>
              <a:t> class description</a:t>
            </a:r>
          </a:p>
          <a:p>
            <a:pPr lvl="1"/>
            <a:r>
              <a:rPr kumimoji="1" lang="en-US" altLang="zh-CN" dirty="0"/>
              <a:t>“Completely fair scheduler” class</a:t>
            </a:r>
          </a:p>
          <a:p>
            <a:pPr lvl="1"/>
            <a:r>
              <a:rPr kumimoji="1" lang="en-US" altLang="zh-CN" dirty="0"/>
              <a:t>“Real time” class</a:t>
            </a:r>
          </a:p>
          <a:p>
            <a:r>
              <a:rPr kumimoji="1" lang="zh-CN" altLang="en-US" dirty="0"/>
              <a:t> </a:t>
            </a:r>
            <a:r>
              <a:rPr kumimoji="1" lang="en-US" altLang="zh-CN" dirty="0"/>
              <a:t>Bandwidth control</a:t>
            </a:r>
          </a:p>
          <a:p>
            <a:pPr lvl="1"/>
            <a:r>
              <a:rPr kumimoji="1" lang="en-US" altLang="zh-CN" dirty="0"/>
              <a:t>Relative control with Shares</a:t>
            </a:r>
          </a:p>
          <a:p>
            <a:pPr lvl="1"/>
            <a:r>
              <a:rPr kumimoji="1" lang="en-US" altLang="zh-CN" dirty="0"/>
              <a:t>Absolute control with Quotas</a:t>
            </a:r>
          </a:p>
          <a:p>
            <a:r>
              <a:rPr kumimoji="1" lang="en-US" altLang="zh-CN" dirty="0"/>
              <a:t> Future Plans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lvl="1"/>
            <a:r>
              <a:rPr kumimoji="1" lang="en-US" altLang="zh-CN" dirty="0"/>
              <a:t>Relative Shares</a:t>
            </a:r>
          </a:p>
          <a:p>
            <a:pPr lvl="1"/>
            <a:r>
              <a:rPr kumimoji="1" lang="en-US" altLang="zh-CN" dirty="0"/>
              <a:t>Absolute Quotas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32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DC38F-36EF-4B51-8F59-F26AEA8758C7}"/>
              </a:ext>
            </a:extLst>
          </p:cNvPr>
          <p:cNvSpPr/>
          <p:nvPr/>
        </p:nvSpPr>
        <p:spPr>
          <a:xfrm>
            <a:off x="152790" y="59154"/>
            <a:ext cx="2490415" cy="399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9" b="1" dirty="0"/>
              <a:t>Problem statement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670116-23D3-45D5-B529-BFE2AA62920A}"/>
              </a:ext>
            </a:extLst>
          </p:cNvPr>
          <p:cNvSpPr/>
          <p:nvPr/>
        </p:nvSpPr>
        <p:spPr>
          <a:xfrm>
            <a:off x="152790" y="517875"/>
            <a:ext cx="596783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pc="80" dirty="0">
                <a:solidFill>
                  <a:srgbClr val="333333"/>
                </a:solidFill>
                <a:cs typeface="Arial" panose="020B0604020202020204" pitchFamily="34" charset="0"/>
              </a:rPr>
              <a:t>Background</a:t>
            </a:r>
          </a:p>
          <a:p>
            <a:endParaRPr lang="en-US" sz="1200" spc="8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spc="80" dirty="0">
                <a:solidFill>
                  <a:srgbClr val="333333"/>
                </a:solidFill>
                <a:cs typeface="Arial" panose="020B0604020202020204" pitchFamily="34" charset="0"/>
              </a:rPr>
              <a:t>The rapid development of AI services increases computing power requirements. Insufficient computing power and high computing cost restrict the development of AI technologies. However, the current XPU computing power </a:t>
            </a:r>
            <a:r>
              <a:rPr lang="en-US" sz="1200" i="1" spc="80" dirty="0">
                <a:solidFill>
                  <a:srgbClr val="333333"/>
                </a:solidFill>
                <a:cs typeface="Arial" panose="020B0604020202020204" pitchFamily="34" charset="0"/>
              </a:rPr>
              <a:t>cannot be fully utilized, low computing power utilization aggravates this pain point</a:t>
            </a:r>
            <a:r>
              <a:rPr lang="en-US" sz="1200" spc="80" dirty="0">
                <a:solidFill>
                  <a:srgbClr val="333333"/>
                </a:solidFill>
                <a:cs typeface="Arial" panose="020B0604020202020204" pitchFamily="34" charset="0"/>
              </a:rPr>
              <a:t>.</a:t>
            </a:r>
          </a:p>
          <a:p>
            <a:pPr marL="228509" indent="-228509">
              <a:buFont typeface="Wingdings" panose="05000000000000000000" pitchFamily="2" charset="2"/>
              <a:buChar char="q"/>
            </a:pPr>
            <a:endParaRPr lang="en-US" sz="1200" spc="8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i="1" spc="80" dirty="0">
                <a:solidFill>
                  <a:srgbClr val="333333"/>
                </a:solidFill>
                <a:cs typeface="Arial" panose="020B0604020202020204" pitchFamily="34" charset="0"/>
              </a:rPr>
              <a:t>Computing power is varied</a:t>
            </a:r>
            <a:r>
              <a:rPr lang="en-US" sz="1200" spc="80" dirty="0">
                <a:solidFill>
                  <a:srgbClr val="333333"/>
                </a:solidFill>
                <a:cs typeface="Arial" panose="020B0604020202020204" pitchFamily="34" charset="0"/>
              </a:rPr>
              <a:t>. Different hardware types - GPU, NPU, and TPU. Technology stacks are siloed, ecosystem are fragmented, high maintenance costs, and computing power cannot be reused.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sp>
        <p:nvSpPr>
          <p:cNvPr id="7" name="文本框 48">
            <a:extLst>
              <a:ext uri="{FF2B5EF4-FFF2-40B4-BE49-F238E27FC236}">
                <a16:creationId xmlns:a16="http://schemas.microsoft.com/office/drawing/2014/main" id="{351F38E6-0759-447E-B1E6-FD1731E8EEB6}"/>
              </a:ext>
            </a:extLst>
          </p:cNvPr>
          <p:cNvSpPr txBox="1"/>
          <p:nvPr/>
        </p:nvSpPr>
        <p:spPr>
          <a:xfrm>
            <a:off x="6831344" y="1359296"/>
            <a:ext cx="5275967" cy="25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50" b="1" dirty="0">
                <a:solidFill>
                  <a:srgbClr val="1D1D1A"/>
                </a:solidFill>
                <a:ea typeface="微软雅黑" panose="020B0503020204020204" pitchFamily="34" charset="-122"/>
              </a:rPr>
              <a:t>The resource usage is low due to pool-based deployment and resource reservation.</a:t>
            </a:r>
            <a:endParaRPr lang="zh-CN" altLang="en-US" sz="1050" b="1" dirty="0">
              <a:solidFill>
                <a:srgbClr val="1D1D1A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49">
            <a:extLst>
              <a:ext uri="{FF2B5EF4-FFF2-40B4-BE49-F238E27FC236}">
                <a16:creationId xmlns:a16="http://schemas.microsoft.com/office/drawing/2014/main" id="{5F3AF359-CAB3-464B-919F-A282C919849F}"/>
              </a:ext>
            </a:extLst>
          </p:cNvPr>
          <p:cNvCxnSpPr/>
          <p:nvPr/>
        </p:nvCxnSpPr>
        <p:spPr>
          <a:xfrm flipV="1">
            <a:off x="7189825" y="2271030"/>
            <a:ext cx="3927663" cy="16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50">
            <a:extLst>
              <a:ext uri="{FF2B5EF4-FFF2-40B4-BE49-F238E27FC236}">
                <a16:creationId xmlns:a16="http://schemas.microsoft.com/office/drawing/2014/main" id="{A9A8DD04-38DB-452F-B209-71F0C1B12F8C}"/>
              </a:ext>
            </a:extLst>
          </p:cNvPr>
          <p:cNvSpPr/>
          <p:nvPr/>
        </p:nvSpPr>
        <p:spPr>
          <a:xfrm>
            <a:off x="7973393" y="2230520"/>
            <a:ext cx="3058413" cy="315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99"/>
              </a:lnSpc>
            </a:pPr>
            <a:r>
              <a:rPr lang="en-US" altLang="zh-CN" sz="900" dirty="0">
                <a:solidFill>
                  <a:srgbClr val="0606EA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the GPU usage on the public cloud is only </a:t>
            </a:r>
            <a:r>
              <a:rPr lang="en-US" altLang="zh-CN" sz="900" b="1" dirty="0">
                <a:solidFill>
                  <a:srgbClr val="0606EA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20% </a:t>
            </a:r>
            <a:r>
              <a:rPr lang="en-US" altLang="zh-CN" sz="900" dirty="0">
                <a:solidFill>
                  <a:srgbClr val="0606EA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to </a:t>
            </a:r>
            <a:r>
              <a:rPr lang="en-US" altLang="zh-CN" sz="900" b="1" dirty="0">
                <a:solidFill>
                  <a:srgbClr val="0606EA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30%</a:t>
            </a:r>
            <a:r>
              <a:rPr lang="en-US" altLang="zh-CN" sz="900" dirty="0">
                <a:solidFill>
                  <a:srgbClr val="0606EA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endParaRPr lang="en-US" altLang="zh-CN" sz="9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51">
            <a:extLst>
              <a:ext uri="{FF2B5EF4-FFF2-40B4-BE49-F238E27FC236}">
                <a16:creationId xmlns:a16="http://schemas.microsoft.com/office/drawing/2014/main" id="{E1CDFC39-88CE-4A0B-9FD7-1458B010B280}"/>
              </a:ext>
            </a:extLst>
          </p:cNvPr>
          <p:cNvSpPr/>
          <p:nvPr/>
        </p:nvSpPr>
        <p:spPr>
          <a:xfrm>
            <a:off x="7288890" y="1882268"/>
            <a:ext cx="579765" cy="197101"/>
          </a:xfrm>
          <a:prstGeom prst="rect">
            <a:avLst/>
          </a:prstGeom>
          <a:solidFill>
            <a:srgbClr val="99CCFF">
              <a:alpha val="74000"/>
            </a:srgbClr>
          </a:solidFill>
          <a:ln cap="rnd">
            <a:solidFill>
              <a:srgbClr val="99CC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57">
            <a:extLst>
              <a:ext uri="{FF2B5EF4-FFF2-40B4-BE49-F238E27FC236}">
                <a16:creationId xmlns:a16="http://schemas.microsoft.com/office/drawing/2014/main" id="{E1C57822-8E83-450F-9980-80C2D431EE1F}"/>
              </a:ext>
            </a:extLst>
          </p:cNvPr>
          <p:cNvSpPr/>
          <p:nvPr/>
        </p:nvSpPr>
        <p:spPr>
          <a:xfrm>
            <a:off x="8511582" y="1882268"/>
            <a:ext cx="579765" cy="197101"/>
          </a:xfrm>
          <a:prstGeom prst="rect">
            <a:avLst/>
          </a:prstGeom>
          <a:solidFill>
            <a:srgbClr val="99CCFF">
              <a:alpha val="74000"/>
            </a:srgbClr>
          </a:solidFill>
          <a:ln cap="rnd">
            <a:solidFill>
              <a:srgbClr val="99CC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59">
            <a:extLst>
              <a:ext uri="{FF2B5EF4-FFF2-40B4-BE49-F238E27FC236}">
                <a16:creationId xmlns:a16="http://schemas.microsoft.com/office/drawing/2014/main" id="{B9759638-1E0F-4C2D-B742-02EE4B917F8D}"/>
              </a:ext>
            </a:extLst>
          </p:cNvPr>
          <p:cNvSpPr/>
          <p:nvPr/>
        </p:nvSpPr>
        <p:spPr>
          <a:xfrm>
            <a:off x="9759020" y="1882268"/>
            <a:ext cx="579765" cy="197101"/>
          </a:xfrm>
          <a:prstGeom prst="rect">
            <a:avLst/>
          </a:prstGeom>
          <a:solidFill>
            <a:srgbClr val="99CCFF">
              <a:alpha val="74000"/>
            </a:srgbClr>
          </a:solidFill>
          <a:ln cap="rnd">
            <a:solidFill>
              <a:srgbClr val="99CC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60">
            <a:extLst>
              <a:ext uri="{FF2B5EF4-FFF2-40B4-BE49-F238E27FC236}">
                <a16:creationId xmlns:a16="http://schemas.microsoft.com/office/drawing/2014/main" id="{E4027B61-0836-4521-BC9A-633C4626BA70}"/>
              </a:ext>
            </a:extLst>
          </p:cNvPr>
          <p:cNvSpPr txBox="1"/>
          <p:nvPr/>
        </p:nvSpPr>
        <p:spPr>
          <a:xfrm>
            <a:off x="11030126" y="1839800"/>
            <a:ext cx="1213543" cy="452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39"/>
              </a:lnSpc>
            </a:pPr>
            <a:r>
              <a:rPr lang="en-US" altLang="en-US" sz="980" dirty="0">
                <a:latin typeface="+mj-lt"/>
                <a:ea typeface="Microsoft YaHei" panose="020B0503020204020204" pitchFamily="34" charset="-122"/>
                <a:cs typeface="Times New Roman" panose="02020603050405020304" pitchFamily="18" charset="0"/>
              </a:rPr>
              <a:t>Time domain</a:t>
            </a:r>
          </a:p>
        </p:txBody>
      </p:sp>
      <p:sp>
        <p:nvSpPr>
          <p:cNvPr id="14" name="矩形 62">
            <a:extLst>
              <a:ext uri="{FF2B5EF4-FFF2-40B4-BE49-F238E27FC236}">
                <a16:creationId xmlns:a16="http://schemas.microsoft.com/office/drawing/2014/main" id="{34DE077E-60F2-4D4D-9295-7B7EB49BDEA3}"/>
              </a:ext>
            </a:extLst>
          </p:cNvPr>
          <p:cNvSpPr/>
          <p:nvPr/>
        </p:nvSpPr>
        <p:spPr>
          <a:xfrm>
            <a:off x="7898139" y="1882268"/>
            <a:ext cx="579765" cy="197101"/>
          </a:xfrm>
          <a:prstGeom prst="rect">
            <a:avLst/>
          </a:prstGeom>
          <a:noFill/>
          <a:ln w="19050" cap="rnd">
            <a:solidFill>
              <a:srgbClr val="C00000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63">
            <a:extLst>
              <a:ext uri="{FF2B5EF4-FFF2-40B4-BE49-F238E27FC236}">
                <a16:creationId xmlns:a16="http://schemas.microsoft.com/office/drawing/2014/main" id="{09D16F56-DC8E-4F3B-9DA3-0024ED0A49F9}"/>
              </a:ext>
            </a:extLst>
          </p:cNvPr>
          <p:cNvSpPr/>
          <p:nvPr/>
        </p:nvSpPr>
        <p:spPr>
          <a:xfrm>
            <a:off x="9145577" y="1882268"/>
            <a:ext cx="579765" cy="197101"/>
          </a:xfrm>
          <a:prstGeom prst="rect">
            <a:avLst/>
          </a:prstGeom>
          <a:noFill/>
          <a:ln w="19050" cap="rnd">
            <a:solidFill>
              <a:srgbClr val="C00000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64">
            <a:extLst>
              <a:ext uri="{FF2B5EF4-FFF2-40B4-BE49-F238E27FC236}">
                <a16:creationId xmlns:a16="http://schemas.microsoft.com/office/drawing/2014/main" id="{ABDD0143-71E7-48B4-B588-832019D1D52D}"/>
              </a:ext>
            </a:extLst>
          </p:cNvPr>
          <p:cNvSpPr/>
          <p:nvPr/>
        </p:nvSpPr>
        <p:spPr>
          <a:xfrm>
            <a:off x="10394573" y="1882268"/>
            <a:ext cx="579765" cy="197101"/>
          </a:xfrm>
          <a:prstGeom prst="rect">
            <a:avLst/>
          </a:prstGeom>
          <a:noFill/>
          <a:ln w="19050" cap="rnd">
            <a:solidFill>
              <a:srgbClr val="C00000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3">
            <a:extLst>
              <a:ext uri="{FF2B5EF4-FFF2-40B4-BE49-F238E27FC236}">
                <a16:creationId xmlns:a16="http://schemas.microsoft.com/office/drawing/2014/main" id="{34BCFD34-47EB-45BC-BEE2-B0C2CB21DCC7}"/>
              </a:ext>
            </a:extLst>
          </p:cNvPr>
          <p:cNvGrpSpPr/>
          <p:nvPr/>
        </p:nvGrpSpPr>
        <p:grpSpPr>
          <a:xfrm>
            <a:off x="7672218" y="3000515"/>
            <a:ext cx="4069541" cy="2041439"/>
            <a:chOff x="6601873" y="1402625"/>
            <a:chExt cx="5557916" cy="3627546"/>
          </a:xfrm>
        </p:grpSpPr>
        <p:sp>
          <p:nvSpPr>
            <p:cNvPr id="18" name="文本框 14">
              <a:extLst>
                <a:ext uri="{FF2B5EF4-FFF2-40B4-BE49-F238E27FC236}">
                  <a16:creationId xmlns:a16="http://schemas.microsoft.com/office/drawing/2014/main" id="{9C14CE01-7219-45FD-9752-6848E8137337}"/>
                </a:ext>
              </a:extLst>
            </p:cNvPr>
            <p:cNvSpPr txBox="1"/>
            <p:nvPr/>
          </p:nvSpPr>
          <p:spPr>
            <a:xfrm>
              <a:off x="11131337" y="4080789"/>
              <a:ext cx="1028452" cy="949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439"/>
                </a:lnSpc>
              </a:pPr>
              <a:r>
                <a:rPr lang="en-US" altLang="en-US" sz="980" dirty="0">
                  <a:latin typeface="+mj-lt"/>
                  <a:ea typeface="Microsoft YaHei" panose="020B0503020204020204" pitchFamily="34" charset="-122"/>
                  <a:cs typeface="Times New Roman" panose="02020603050405020304" pitchFamily="18" charset="0"/>
                </a:rPr>
                <a:t>Time</a:t>
              </a:r>
            </a:p>
          </p:txBody>
        </p:sp>
        <p:grpSp>
          <p:nvGrpSpPr>
            <p:cNvPr id="19" name="组合 15">
              <a:extLst>
                <a:ext uri="{FF2B5EF4-FFF2-40B4-BE49-F238E27FC236}">
                  <a16:creationId xmlns:a16="http://schemas.microsoft.com/office/drawing/2014/main" id="{E8FA6864-DE40-4911-8C48-676CC1DD85E6}"/>
                </a:ext>
              </a:extLst>
            </p:cNvPr>
            <p:cNvGrpSpPr/>
            <p:nvPr/>
          </p:nvGrpSpPr>
          <p:grpSpPr>
            <a:xfrm>
              <a:off x="6601873" y="1402625"/>
              <a:ext cx="4546448" cy="3427376"/>
              <a:chOff x="6601873" y="1402625"/>
              <a:chExt cx="4546448" cy="3427376"/>
            </a:xfrm>
          </p:grpSpPr>
          <p:cxnSp>
            <p:nvCxnSpPr>
              <p:cNvPr id="20" name="直接箭头连接符 16">
                <a:extLst>
                  <a:ext uri="{FF2B5EF4-FFF2-40B4-BE49-F238E27FC236}">
                    <a16:creationId xmlns:a16="http://schemas.microsoft.com/office/drawing/2014/main" id="{696A5D2E-9D7B-41C8-AE94-899E0D8103B0}"/>
                  </a:ext>
                </a:extLst>
              </p:cNvPr>
              <p:cNvCxnSpPr/>
              <p:nvPr/>
            </p:nvCxnSpPr>
            <p:spPr>
              <a:xfrm>
                <a:off x="7328401" y="2090057"/>
                <a:ext cx="26126" cy="27344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17">
                <a:extLst>
                  <a:ext uri="{FF2B5EF4-FFF2-40B4-BE49-F238E27FC236}">
                    <a16:creationId xmlns:a16="http://schemas.microsoft.com/office/drawing/2014/main" id="{B30F56A6-2BB4-4941-9B4C-A3489B527FF3}"/>
                  </a:ext>
                </a:extLst>
              </p:cNvPr>
              <p:cNvCxnSpPr/>
              <p:nvPr/>
            </p:nvCxnSpPr>
            <p:spPr>
              <a:xfrm>
                <a:off x="7354527" y="4824549"/>
                <a:ext cx="3793794" cy="54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18">
                <a:extLst>
                  <a:ext uri="{FF2B5EF4-FFF2-40B4-BE49-F238E27FC236}">
                    <a16:creationId xmlns:a16="http://schemas.microsoft.com/office/drawing/2014/main" id="{5D873F23-9920-4273-B4F6-8817D21086B4}"/>
                  </a:ext>
                </a:extLst>
              </p:cNvPr>
              <p:cNvSpPr txBox="1"/>
              <p:nvPr/>
            </p:nvSpPr>
            <p:spPr>
              <a:xfrm>
                <a:off x="6620653" y="1402625"/>
                <a:ext cx="1115733" cy="947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439"/>
                  </a:lnSpc>
                </a:pPr>
                <a:r>
                  <a:rPr lang="en-US" altLang="en-US" sz="980" dirty="0">
                    <a:latin typeface="+mj-lt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Space</a:t>
                </a:r>
                <a:r>
                  <a:rPr lang="en-US" altLang="en-US" sz="98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3" name="矩形 19">
                <a:extLst>
                  <a:ext uri="{FF2B5EF4-FFF2-40B4-BE49-F238E27FC236}">
                    <a16:creationId xmlns:a16="http://schemas.microsoft.com/office/drawing/2014/main" id="{37AD853A-9CCF-4A20-8B25-766DC1B93524}"/>
                  </a:ext>
                </a:extLst>
              </p:cNvPr>
              <p:cNvSpPr/>
              <p:nvPr/>
            </p:nvSpPr>
            <p:spPr>
              <a:xfrm>
                <a:off x="7163129" y="4280545"/>
                <a:ext cx="171734" cy="353961"/>
              </a:xfrm>
              <a:prstGeom prst="rect">
                <a:avLst/>
              </a:prstGeom>
              <a:solidFill>
                <a:srgbClr val="C0000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0">
                <a:extLst>
                  <a:ext uri="{FF2B5EF4-FFF2-40B4-BE49-F238E27FC236}">
                    <a16:creationId xmlns:a16="http://schemas.microsoft.com/office/drawing/2014/main" id="{7977A3CA-1B39-47E9-90D5-FCE761DC1E59}"/>
                  </a:ext>
                </a:extLst>
              </p:cNvPr>
              <p:cNvSpPr/>
              <p:nvPr/>
            </p:nvSpPr>
            <p:spPr>
              <a:xfrm>
                <a:off x="7163129" y="3675123"/>
                <a:ext cx="171734" cy="353961"/>
              </a:xfrm>
              <a:prstGeom prst="rect">
                <a:avLst/>
              </a:prstGeom>
              <a:solidFill>
                <a:srgbClr val="C0000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21">
                <a:extLst>
                  <a:ext uri="{FF2B5EF4-FFF2-40B4-BE49-F238E27FC236}">
                    <a16:creationId xmlns:a16="http://schemas.microsoft.com/office/drawing/2014/main" id="{69CA4DB9-24D7-419E-87BE-01089FA885CD}"/>
                  </a:ext>
                </a:extLst>
              </p:cNvPr>
              <p:cNvSpPr/>
              <p:nvPr/>
            </p:nvSpPr>
            <p:spPr>
              <a:xfrm>
                <a:off x="7163129" y="3069701"/>
                <a:ext cx="171734" cy="353961"/>
              </a:xfrm>
              <a:prstGeom prst="rect">
                <a:avLst/>
              </a:prstGeom>
              <a:solidFill>
                <a:srgbClr val="C0000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矩形 22">
                <a:extLst>
                  <a:ext uri="{FF2B5EF4-FFF2-40B4-BE49-F238E27FC236}">
                    <a16:creationId xmlns:a16="http://schemas.microsoft.com/office/drawing/2014/main" id="{28524D03-D356-47C4-98D7-010B1AA99896}"/>
                  </a:ext>
                </a:extLst>
              </p:cNvPr>
              <p:cNvSpPr/>
              <p:nvPr/>
            </p:nvSpPr>
            <p:spPr>
              <a:xfrm>
                <a:off x="7163129" y="2464279"/>
                <a:ext cx="171734" cy="353961"/>
              </a:xfrm>
              <a:prstGeom prst="rect">
                <a:avLst/>
              </a:prstGeom>
              <a:solidFill>
                <a:srgbClr val="C0000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文本框 23">
                <a:extLst>
                  <a:ext uri="{FF2B5EF4-FFF2-40B4-BE49-F238E27FC236}">
                    <a16:creationId xmlns:a16="http://schemas.microsoft.com/office/drawing/2014/main" id="{78DFFFAD-90F5-4551-A192-2297087F7D60}"/>
                  </a:ext>
                </a:extLst>
              </p:cNvPr>
              <p:cNvSpPr txBox="1"/>
              <p:nvPr/>
            </p:nvSpPr>
            <p:spPr>
              <a:xfrm>
                <a:off x="6601873" y="4134917"/>
                <a:ext cx="934064" cy="508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299"/>
                  </a:lnSpc>
                </a:pPr>
                <a:r>
                  <a:rPr lang="en-US" altLang="zh-CN" sz="839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SM0</a:t>
                </a:r>
                <a:endParaRPr lang="zh-CN" altLang="en-US" sz="1799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4">
                <a:extLst>
                  <a:ext uri="{FF2B5EF4-FFF2-40B4-BE49-F238E27FC236}">
                    <a16:creationId xmlns:a16="http://schemas.microsoft.com/office/drawing/2014/main" id="{854FEA96-DBD6-44A4-8BA2-06A28BE8886D}"/>
                  </a:ext>
                </a:extLst>
              </p:cNvPr>
              <p:cNvSpPr txBox="1"/>
              <p:nvPr/>
            </p:nvSpPr>
            <p:spPr>
              <a:xfrm>
                <a:off x="6603109" y="3533082"/>
                <a:ext cx="934064" cy="508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299"/>
                  </a:lnSpc>
                </a:pPr>
                <a:r>
                  <a:rPr lang="en-US" altLang="zh-CN" sz="839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SM1</a:t>
                </a:r>
                <a:endParaRPr lang="zh-CN" altLang="en-US" sz="1799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5">
                <a:extLst>
                  <a:ext uri="{FF2B5EF4-FFF2-40B4-BE49-F238E27FC236}">
                    <a16:creationId xmlns:a16="http://schemas.microsoft.com/office/drawing/2014/main" id="{2FFD72E2-F5EA-46CF-8359-4F9F06CB9E40}"/>
                  </a:ext>
                </a:extLst>
              </p:cNvPr>
              <p:cNvSpPr txBox="1"/>
              <p:nvPr/>
            </p:nvSpPr>
            <p:spPr>
              <a:xfrm>
                <a:off x="6613588" y="2983808"/>
                <a:ext cx="934064" cy="508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299"/>
                  </a:lnSpc>
                </a:pPr>
                <a:r>
                  <a:rPr lang="en-US" altLang="zh-CN" sz="839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SM2</a:t>
                </a:r>
                <a:endParaRPr lang="zh-CN" altLang="en-US" sz="1799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文本框 26">
                <a:extLst>
                  <a:ext uri="{FF2B5EF4-FFF2-40B4-BE49-F238E27FC236}">
                    <a16:creationId xmlns:a16="http://schemas.microsoft.com/office/drawing/2014/main" id="{BAB7BDCA-DCF5-497A-89D4-4D820B718DE8}"/>
                  </a:ext>
                </a:extLst>
              </p:cNvPr>
              <p:cNvSpPr txBox="1"/>
              <p:nvPr/>
            </p:nvSpPr>
            <p:spPr>
              <a:xfrm>
                <a:off x="6613588" y="2507898"/>
                <a:ext cx="934064" cy="508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299"/>
                  </a:lnSpc>
                </a:pPr>
                <a:r>
                  <a:rPr lang="en-US" altLang="zh-CN" sz="839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SM3</a:t>
                </a:r>
                <a:endParaRPr lang="zh-CN" altLang="en-US" sz="1799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27">
                <a:extLst>
                  <a:ext uri="{FF2B5EF4-FFF2-40B4-BE49-F238E27FC236}">
                    <a16:creationId xmlns:a16="http://schemas.microsoft.com/office/drawing/2014/main" id="{27D51829-60D6-471D-BC93-F14E42CD855E}"/>
                  </a:ext>
                </a:extLst>
              </p:cNvPr>
              <p:cNvSpPr/>
              <p:nvPr/>
            </p:nvSpPr>
            <p:spPr>
              <a:xfrm>
                <a:off x="7575754" y="4339537"/>
                <a:ext cx="639097" cy="253703"/>
              </a:xfrm>
              <a:prstGeom prst="rect">
                <a:avLst/>
              </a:prstGeom>
              <a:solidFill>
                <a:srgbClr val="99CCFF">
                  <a:alpha val="20000"/>
                </a:srgbClr>
              </a:solidFill>
              <a:ln cap="rnd">
                <a:solidFill>
                  <a:srgbClr val="99CC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矩形 28">
                <a:extLst>
                  <a:ext uri="{FF2B5EF4-FFF2-40B4-BE49-F238E27FC236}">
                    <a16:creationId xmlns:a16="http://schemas.microsoft.com/office/drawing/2014/main" id="{649E92D5-DFBD-43BD-A66B-E7C15FDD3B8A}"/>
                  </a:ext>
                </a:extLst>
              </p:cNvPr>
              <p:cNvSpPr/>
              <p:nvPr/>
            </p:nvSpPr>
            <p:spPr>
              <a:xfrm>
                <a:off x="7575754" y="3718218"/>
                <a:ext cx="639097" cy="253703"/>
              </a:xfrm>
              <a:prstGeom prst="rect">
                <a:avLst/>
              </a:prstGeom>
              <a:solidFill>
                <a:srgbClr val="99CCFF">
                  <a:alpha val="20000"/>
                </a:srgbClr>
              </a:solidFill>
              <a:ln cap="rnd">
                <a:solidFill>
                  <a:srgbClr val="99CC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29">
                <a:extLst>
                  <a:ext uri="{FF2B5EF4-FFF2-40B4-BE49-F238E27FC236}">
                    <a16:creationId xmlns:a16="http://schemas.microsoft.com/office/drawing/2014/main" id="{108D4EA7-6195-45C9-91C4-BCE37D3D18F6}"/>
                  </a:ext>
                </a:extLst>
              </p:cNvPr>
              <p:cNvSpPr/>
              <p:nvPr/>
            </p:nvSpPr>
            <p:spPr>
              <a:xfrm>
                <a:off x="7575754" y="3106732"/>
                <a:ext cx="639097" cy="253703"/>
              </a:xfrm>
              <a:prstGeom prst="rect">
                <a:avLst/>
              </a:prstGeom>
              <a:solidFill>
                <a:srgbClr val="99CCFF">
                  <a:alpha val="20000"/>
                </a:srgbClr>
              </a:solidFill>
              <a:ln cap="rnd">
                <a:solidFill>
                  <a:srgbClr val="99CC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0">
                <a:extLst>
                  <a:ext uri="{FF2B5EF4-FFF2-40B4-BE49-F238E27FC236}">
                    <a16:creationId xmlns:a16="http://schemas.microsoft.com/office/drawing/2014/main" id="{7380218A-3BC1-4949-9B5F-FFB8B53AA118}"/>
                  </a:ext>
                </a:extLst>
              </p:cNvPr>
              <p:cNvSpPr/>
              <p:nvPr/>
            </p:nvSpPr>
            <p:spPr>
              <a:xfrm>
                <a:off x="8268928" y="4338337"/>
                <a:ext cx="639097" cy="253703"/>
              </a:xfrm>
              <a:prstGeom prst="rect">
                <a:avLst/>
              </a:prstGeom>
              <a:solidFill>
                <a:srgbClr val="99CCFF">
                  <a:alpha val="20000"/>
                </a:srgbClr>
              </a:solidFill>
              <a:ln cap="rnd">
                <a:solidFill>
                  <a:srgbClr val="99CC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1">
                <a:extLst>
                  <a:ext uri="{FF2B5EF4-FFF2-40B4-BE49-F238E27FC236}">
                    <a16:creationId xmlns:a16="http://schemas.microsoft.com/office/drawing/2014/main" id="{DE4174BB-732F-4FDA-8BD3-833C1E11D448}"/>
                  </a:ext>
                </a:extLst>
              </p:cNvPr>
              <p:cNvSpPr/>
              <p:nvPr/>
            </p:nvSpPr>
            <p:spPr>
              <a:xfrm>
                <a:off x="8268928" y="3717018"/>
                <a:ext cx="639097" cy="253703"/>
              </a:xfrm>
              <a:prstGeom prst="rect">
                <a:avLst/>
              </a:prstGeom>
              <a:solidFill>
                <a:srgbClr val="99CCFF">
                  <a:alpha val="20000"/>
                </a:srgbClr>
              </a:solidFill>
              <a:ln cap="rnd">
                <a:solidFill>
                  <a:srgbClr val="99CC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矩形 32">
                <a:extLst>
                  <a:ext uri="{FF2B5EF4-FFF2-40B4-BE49-F238E27FC236}">
                    <a16:creationId xmlns:a16="http://schemas.microsoft.com/office/drawing/2014/main" id="{671DB90C-0B10-4979-8A5C-6AA2D3C91CF9}"/>
                  </a:ext>
                </a:extLst>
              </p:cNvPr>
              <p:cNvSpPr/>
              <p:nvPr/>
            </p:nvSpPr>
            <p:spPr>
              <a:xfrm>
                <a:off x="8974882" y="4334032"/>
                <a:ext cx="639097" cy="253703"/>
              </a:xfrm>
              <a:prstGeom prst="rect">
                <a:avLst/>
              </a:prstGeom>
              <a:solidFill>
                <a:srgbClr val="99CCFF">
                  <a:alpha val="20000"/>
                </a:srgbClr>
              </a:solidFill>
              <a:ln cap="rnd">
                <a:solidFill>
                  <a:srgbClr val="99CC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矩形 33">
                <a:extLst>
                  <a:ext uri="{FF2B5EF4-FFF2-40B4-BE49-F238E27FC236}">
                    <a16:creationId xmlns:a16="http://schemas.microsoft.com/office/drawing/2014/main" id="{EF7520F3-A05D-42BA-9BBE-4EB2C6C9EB3B}"/>
                  </a:ext>
                </a:extLst>
              </p:cNvPr>
              <p:cNvSpPr/>
              <p:nvPr/>
            </p:nvSpPr>
            <p:spPr>
              <a:xfrm>
                <a:off x="10446767" y="4334032"/>
                <a:ext cx="639097" cy="253703"/>
              </a:xfrm>
              <a:prstGeom prst="rect">
                <a:avLst/>
              </a:prstGeom>
              <a:solidFill>
                <a:srgbClr val="99CCFF">
                  <a:alpha val="20000"/>
                </a:srgbClr>
              </a:solidFill>
              <a:ln cap="rnd">
                <a:solidFill>
                  <a:srgbClr val="99CC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8" name="组合 35">
                <a:extLst>
                  <a:ext uri="{FF2B5EF4-FFF2-40B4-BE49-F238E27FC236}">
                    <a16:creationId xmlns:a16="http://schemas.microsoft.com/office/drawing/2014/main" id="{09B4B579-33AB-4F9E-B2BB-0069AA53C0A9}"/>
                  </a:ext>
                </a:extLst>
              </p:cNvPr>
              <p:cNvGrpSpPr/>
              <p:nvPr/>
            </p:nvGrpSpPr>
            <p:grpSpPr>
              <a:xfrm>
                <a:off x="7575754" y="2464279"/>
                <a:ext cx="3510110" cy="2123456"/>
                <a:chOff x="7575754" y="2464279"/>
                <a:chExt cx="3510110" cy="2123456"/>
              </a:xfrm>
            </p:grpSpPr>
            <p:cxnSp>
              <p:nvCxnSpPr>
                <p:cNvPr id="39" name="直接连接符 36">
                  <a:extLst>
                    <a:ext uri="{FF2B5EF4-FFF2-40B4-BE49-F238E27FC236}">
                      <a16:creationId xmlns:a16="http://schemas.microsoft.com/office/drawing/2014/main" id="{54BFE355-BC64-4AC3-ABA7-0F99F21DB9DC}"/>
                    </a:ext>
                  </a:extLst>
                </p:cNvPr>
                <p:cNvCxnSpPr/>
                <p:nvPr/>
              </p:nvCxnSpPr>
              <p:spPr>
                <a:xfrm>
                  <a:off x="7575754" y="2464279"/>
                  <a:ext cx="0" cy="605422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7">
                  <a:extLst>
                    <a:ext uri="{FF2B5EF4-FFF2-40B4-BE49-F238E27FC236}">
                      <a16:creationId xmlns:a16="http://schemas.microsoft.com/office/drawing/2014/main" id="{5AAF9CE5-2CAD-46FA-AE16-B33EA63C56A9}"/>
                    </a:ext>
                  </a:extLst>
                </p:cNvPr>
                <p:cNvCxnSpPr/>
                <p:nvPr/>
              </p:nvCxnSpPr>
              <p:spPr>
                <a:xfrm>
                  <a:off x="7575754" y="2464279"/>
                  <a:ext cx="3510110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38">
                  <a:extLst>
                    <a:ext uri="{FF2B5EF4-FFF2-40B4-BE49-F238E27FC236}">
                      <a16:creationId xmlns:a16="http://schemas.microsoft.com/office/drawing/2014/main" id="{726CA363-0E5C-4080-8427-7F3C6F89ACAA}"/>
                    </a:ext>
                  </a:extLst>
                </p:cNvPr>
                <p:cNvCxnSpPr/>
                <p:nvPr/>
              </p:nvCxnSpPr>
              <p:spPr>
                <a:xfrm>
                  <a:off x="11085864" y="2464279"/>
                  <a:ext cx="0" cy="181626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39">
                  <a:extLst>
                    <a:ext uri="{FF2B5EF4-FFF2-40B4-BE49-F238E27FC236}">
                      <a16:creationId xmlns:a16="http://schemas.microsoft.com/office/drawing/2014/main" id="{357938D0-03C9-4146-8E38-28AD81CDAE79}"/>
                    </a:ext>
                  </a:extLst>
                </p:cNvPr>
                <p:cNvCxnSpPr/>
                <p:nvPr/>
              </p:nvCxnSpPr>
              <p:spPr>
                <a:xfrm flipV="1">
                  <a:off x="10410825" y="4268021"/>
                  <a:ext cx="675039" cy="1457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0">
                  <a:extLst>
                    <a:ext uri="{FF2B5EF4-FFF2-40B4-BE49-F238E27FC236}">
                      <a16:creationId xmlns:a16="http://schemas.microsoft.com/office/drawing/2014/main" id="{A4F974E9-2CC5-49B3-AB47-BC43CE093897}"/>
                    </a:ext>
                  </a:extLst>
                </p:cNvPr>
                <p:cNvCxnSpPr/>
                <p:nvPr/>
              </p:nvCxnSpPr>
              <p:spPr>
                <a:xfrm>
                  <a:off x="7575754" y="3069701"/>
                  <a:ext cx="693174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1">
                  <a:extLst>
                    <a:ext uri="{FF2B5EF4-FFF2-40B4-BE49-F238E27FC236}">
                      <a16:creationId xmlns:a16="http://schemas.microsoft.com/office/drawing/2014/main" id="{8080AFA6-0586-402F-B0D7-900BDF568987}"/>
                    </a:ext>
                  </a:extLst>
                </p:cNvPr>
                <p:cNvCxnSpPr/>
                <p:nvPr/>
              </p:nvCxnSpPr>
              <p:spPr>
                <a:xfrm>
                  <a:off x="8268928" y="3069701"/>
                  <a:ext cx="0" cy="605422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2">
                  <a:extLst>
                    <a:ext uri="{FF2B5EF4-FFF2-40B4-BE49-F238E27FC236}">
                      <a16:creationId xmlns:a16="http://schemas.microsoft.com/office/drawing/2014/main" id="{FB8CA180-3573-42A8-93AF-87F3BE31A8E0}"/>
                    </a:ext>
                  </a:extLst>
                </p:cNvPr>
                <p:cNvCxnSpPr/>
                <p:nvPr/>
              </p:nvCxnSpPr>
              <p:spPr>
                <a:xfrm>
                  <a:off x="8268928" y="3675123"/>
                  <a:ext cx="705954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3">
                  <a:extLst>
                    <a:ext uri="{FF2B5EF4-FFF2-40B4-BE49-F238E27FC236}">
                      <a16:creationId xmlns:a16="http://schemas.microsoft.com/office/drawing/2014/main" id="{580F0BC7-CAFF-43B8-B0D8-597D3F3AF2D0}"/>
                    </a:ext>
                  </a:extLst>
                </p:cNvPr>
                <p:cNvCxnSpPr/>
                <p:nvPr/>
              </p:nvCxnSpPr>
              <p:spPr>
                <a:xfrm>
                  <a:off x="8974882" y="3682120"/>
                  <a:ext cx="0" cy="605422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4">
                  <a:extLst>
                    <a:ext uri="{FF2B5EF4-FFF2-40B4-BE49-F238E27FC236}">
                      <a16:creationId xmlns:a16="http://schemas.microsoft.com/office/drawing/2014/main" id="{697E5F6C-2031-493F-93B8-FF0A929CC47E}"/>
                    </a:ext>
                  </a:extLst>
                </p:cNvPr>
                <p:cNvCxnSpPr/>
                <p:nvPr/>
              </p:nvCxnSpPr>
              <p:spPr>
                <a:xfrm>
                  <a:off x="8974882" y="4287542"/>
                  <a:ext cx="705954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5">
                  <a:extLst>
                    <a:ext uri="{FF2B5EF4-FFF2-40B4-BE49-F238E27FC236}">
                      <a16:creationId xmlns:a16="http://schemas.microsoft.com/office/drawing/2014/main" id="{3D9BC27E-E80D-496D-801B-65B780011D50}"/>
                    </a:ext>
                  </a:extLst>
                </p:cNvPr>
                <p:cNvCxnSpPr/>
                <p:nvPr/>
              </p:nvCxnSpPr>
              <p:spPr>
                <a:xfrm>
                  <a:off x="9680836" y="4287542"/>
                  <a:ext cx="0" cy="300193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6">
                  <a:extLst>
                    <a:ext uri="{FF2B5EF4-FFF2-40B4-BE49-F238E27FC236}">
                      <a16:creationId xmlns:a16="http://schemas.microsoft.com/office/drawing/2014/main" id="{BDC08D94-20C2-4E28-8F46-ABB1C099E13F}"/>
                    </a:ext>
                  </a:extLst>
                </p:cNvPr>
                <p:cNvCxnSpPr/>
                <p:nvPr/>
              </p:nvCxnSpPr>
              <p:spPr>
                <a:xfrm>
                  <a:off x="9680836" y="4587735"/>
                  <a:ext cx="729989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7">
                  <a:extLst>
                    <a:ext uri="{FF2B5EF4-FFF2-40B4-BE49-F238E27FC236}">
                      <a16:creationId xmlns:a16="http://schemas.microsoft.com/office/drawing/2014/main" id="{D3CCEB67-E666-4E19-A777-C2E2A8917BC4}"/>
                    </a:ext>
                  </a:extLst>
                </p:cNvPr>
                <p:cNvCxnSpPr/>
                <p:nvPr/>
              </p:nvCxnSpPr>
              <p:spPr>
                <a:xfrm>
                  <a:off x="10410825" y="4268021"/>
                  <a:ext cx="0" cy="319714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1" name="文本框 61">
            <a:extLst>
              <a:ext uri="{FF2B5EF4-FFF2-40B4-BE49-F238E27FC236}">
                <a16:creationId xmlns:a16="http://schemas.microsoft.com/office/drawing/2014/main" id="{5EBAE03D-6DA2-41FC-9093-4706F389316A}"/>
              </a:ext>
            </a:extLst>
          </p:cNvPr>
          <p:cNvSpPr txBox="1"/>
          <p:nvPr/>
        </p:nvSpPr>
        <p:spPr>
          <a:xfrm>
            <a:off x="7446593" y="2927208"/>
            <a:ext cx="4069541" cy="276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>
                <a:solidFill>
                  <a:srgbClr val="1D1D1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GPU exclusive use leads to low resource utilization.</a:t>
            </a:r>
            <a:endParaRPr lang="zh-CN" altLang="en-US" sz="1200" b="1" dirty="0">
              <a:solidFill>
                <a:srgbClr val="1D1D1A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CBF8E16-B84D-42A4-8B72-43F4D196C69A}"/>
              </a:ext>
            </a:extLst>
          </p:cNvPr>
          <p:cNvSpPr/>
          <p:nvPr/>
        </p:nvSpPr>
        <p:spPr>
          <a:xfrm>
            <a:off x="8134789" y="4906215"/>
            <a:ext cx="3169561" cy="318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99"/>
              </a:lnSpc>
              <a:spcBef>
                <a:spcPts val="600"/>
              </a:spcBef>
            </a:pPr>
            <a:r>
              <a:rPr lang="en-US" altLang="zh-CN" sz="1000" dirty="0">
                <a:solidFill>
                  <a:srgbClr val="0606EA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the average GPU usage of a single task is </a:t>
            </a:r>
            <a:r>
              <a:rPr lang="en-US" altLang="zh-CN" sz="1000" b="1" dirty="0">
                <a:solidFill>
                  <a:srgbClr val="0606EA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&lt;20%</a:t>
            </a:r>
            <a:r>
              <a:rPr lang="en-US" altLang="zh-CN" sz="1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endParaRPr lang="en-US" altLang="zh-CN" sz="10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BFAA805-2A56-499F-90E2-541E1569B75E}"/>
              </a:ext>
            </a:extLst>
          </p:cNvPr>
          <p:cNvSpPr/>
          <p:nvPr/>
        </p:nvSpPr>
        <p:spPr>
          <a:xfrm>
            <a:off x="231716" y="3083078"/>
            <a:ext cx="57514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80" dirty="0">
                <a:solidFill>
                  <a:schemeClr val="accent1"/>
                </a:solidFill>
                <a:cs typeface="Arial" panose="020B0604020202020204" pitchFamily="34" charset="0"/>
              </a:rPr>
              <a:t>Technical issues:</a:t>
            </a:r>
          </a:p>
          <a:p>
            <a:pPr marL="285636" indent="-285636">
              <a:buFont typeface="Arial" panose="020B0604020202020204" pitchFamily="34" charset="0"/>
              <a:buChar char="•"/>
            </a:pPr>
            <a:r>
              <a:rPr lang="en-US" spc="80" dirty="0">
                <a:solidFill>
                  <a:srgbClr val="333333"/>
                </a:solidFill>
                <a:cs typeface="Arial" panose="020B0604020202020204" pitchFamily="34" charset="0"/>
              </a:rPr>
              <a:t>Exclusive computing power.</a:t>
            </a:r>
            <a:endParaRPr lang="ru-RU" spc="8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285636" indent="-285636">
              <a:buFont typeface="Arial" panose="020B0604020202020204" pitchFamily="34" charset="0"/>
              <a:buChar char="•"/>
            </a:pPr>
            <a:r>
              <a:rPr lang="en-US" spc="80" dirty="0">
                <a:solidFill>
                  <a:srgbClr val="333333"/>
                </a:solidFill>
                <a:cs typeface="Arial" panose="020B0604020202020204" pitchFamily="34" charset="0"/>
              </a:rPr>
              <a:t>Static computing power control.</a:t>
            </a:r>
            <a:endParaRPr lang="ru-RU" spc="8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285636" indent="-285636">
              <a:buFont typeface="Arial" panose="020B0604020202020204" pitchFamily="34" charset="0"/>
              <a:buChar char="•"/>
            </a:pPr>
            <a:r>
              <a:rPr lang="en-US" spc="80" dirty="0">
                <a:solidFill>
                  <a:srgbClr val="333333"/>
                </a:solidFill>
                <a:cs typeface="Arial" panose="020B0604020202020204" pitchFamily="34" charset="0"/>
              </a:rPr>
              <a:t>Lack of unified abstraction and management.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2BADF50-565D-4E49-B3C2-51782691F8FD}"/>
              </a:ext>
            </a:extLst>
          </p:cNvPr>
          <p:cNvSpPr/>
          <p:nvPr/>
        </p:nvSpPr>
        <p:spPr>
          <a:xfrm>
            <a:off x="193398" y="4798527"/>
            <a:ext cx="69499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Solution:</a:t>
            </a:r>
            <a:r>
              <a:rPr lang="ru-RU" sz="1600" dirty="0">
                <a:solidFill>
                  <a:srgbClr val="00B050"/>
                </a:solidFill>
              </a:rPr>
              <a:t> </a:t>
            </a:r>
            <a:r>
              <a:rPr lang="en-US" sz="1600" i="1" dirty="0"/>
              <a:t>Unified scheduling framework and computing power ecosystem.</a:t>
            </a:r>
            <a:endParaRPr lang="en-US" sz="1600" i="1" dirty="0">
              <a:solidFill>
                <a:srgbClr val="00B050"/>
              </a:solidFill>
            </a:endParaRPr>
          </a:p>
          <a:p>
            <a:pPr marL="1200007" lvl="2" indent="-285750">
              <a:buFont typeface="Wingdings" panose="05000000000000000000" pitchFamily="2" charset="2"/>
              <a:buChar char="ü"/>
            </a:pPr>
            <a:r>
              <a:rPr lang="en-US" sz="1600" dirty="0"/>
              <a:t>optimize the siloed AI technological stack.</a:t>
            </a:r>
            <a:endParaRPr lang="ru-RU" sz="1600" dirty="0"/>
          </a:p>
          <a:p>
            <a:pPr marL="1200007" lvl="2" indent="-285750">
              <a:buFont typeface="Wingdings" panose="05000000000000000000" pitchFamily="2" charset="2"/>
              <a:buChar char="ü"/>
            </a:pPr>
            <a:r>
              <a:rPr lang="en-US" sz="1600" dirty="0"/>
              <a:t>improve dynamic and flexible computing power management </a:t>
            </a:r>
            <a:endParaRPr lang="ru-RU" sz="1600" dirty="0"/>
          </a:p>
          <a:p>
            <a:pPr marL="1200007" lvl="2" indent="-285750">
              <a:buFont typeface="Wingdings" panose="05000000000000000000" pitchFamily="2" charset="2"/>
              <a:buChar char="ü"/>
            </a:pPr>
            <a:r>
              <a:rPr lang="en-US" sz="1600" dirty="0"/>
              <a:t>leverage computing power efficiency for different service scenarios</a:t>
            </a:r>
            <a:r>
              <a:rPr lang="en-US" sz="1399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670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A7496A4-3508-401E-BE8D-849AB5F1E2DD}"/>
              </a:ext>
            </a:extLst>
          </p:cNvPr>
          <p:cNvGrpSpPr/>
          <p:nvPr/>
        </p:nvGrpSpPr>
        <p:grpSpPr>
          <a:xfrm>
            <a:off x="301441" y="1353064"/>
            <a:ext cx="7137353" cy="4990151"/>
            <a:chOff x="2321784" y="855617"/>
            <a:chExt cx="8083395" cy="5722678"/>
          </a:xfrm>
        </p:grpSpPr>
        <p:sp>
          <p:nvSpPr>
            <p:cNvPr id="3" name="矩形 176">
              <a:extLst>
                <a:ext uri="{FF2B5EF4-FFF2-40B4-BE49-F238E27FC236}">
                  <a16:creationId xmlns:a16="http://schemas.microsoft.com/office/drawing/2014/main" id="{BA6583AF-71B5-47C9-872D-D153AAAE5676}"/>
                </a:ext>
              </a:extLst>
            </p:cNvPr>
            <p:cNvSpPr/>
            <p:nvPr/>
          </p:nvSpPr>
          <p:spPr bwMode="auto">
            <a:xfrm>
              <a:off x="2321784" y="1442011"/>
              <a:ext cx="8024366" cy="4437907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046">
                <a:defRPr/>
              </a:pPr>
              <a:endParaRPr lang="zh-CN" altLang="en-US" sz="1799" kern="0" dirty="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4" name="矩形 177">
              <a:extLst>
                <a:ext uri="{FF2B5EF4-FFF2-40B4-BE49-F238E27FC236}">
                  <a16:creationId xmlns:a16="http://schemas.microsoft.com/office/drawing/2014/main" id="{2D50D43B-A621-4F6F-B383-5D8163E215B1}"/>
                </a:ext>
              </a:extLst>
            </p:cNvPr>
            <p:cNvSpPr/>
            <p:nvPr/>
          </p:nvSpPr>
          <p:spPr bwMode="auto">
            <a:xfrm>
              <a:off x="4985040" y="2132668"/>
              <a:ext cx="1943457" cy="1758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046">
                <a:defRPr/>
              </a:pPr>
              <a:endParaRPr lang="zh-CN" altLang="en-US" sz="1799" kern="0" dirty="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5" name="矩形 178">
              <a:extLst>
                <a:ext uri="{FF2B5EF4-FFF2-40B4-BE49-F238E27FC236}">
                  <a16:creationId xmlns:a16="http://schemas.microsoft.com/office/drawing/2014/main" id="{5943AEE7-9D9E-4118-A4A0-B6514394BC3C}"/>
                </a:ext>
              </a:extLst>
            </p:cNvPr>
            <p:cNvSpPr/>
            <p:nvPr/>
          </p:nvSpPr>
          <p:spPr bwMode="auto">
            <a:xfrm>
              <a:off x="5272959" y="2545276"/>
              <a:ext cx="1439598" cy="28792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046">
                <a:defRPr/>
              </a:pPr>
              <a:r>
                <a:rPr lang="en-US" altLang="zh-CN" sz="11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AI inference APP</a:t>
              </a:r>
              <a:endParaRPr lang="zh-CN" alt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6" name="矩形 179">
              <a:extLst>
                <a:ext uri="{FF2B5EF4-FFF2-40B4-BE49-F238E27FC236}">
                  <a16:creationId xmlns:a16="http://schemas.microsoft.com/office/drawing/2014/main" id="{41FBBCB7-78FA-4837-A571-A6286CF5888E}"/>
                </a:ext>
              </a:extLst>
            </p:cNvPr>
            <p:cNvSpPr/>
            <p:nvPr/>
          </p:nvSpPr>
          <p:spPr bwMode="auto">
            <a:xfrm>
              <a:off x="5272959" y="2940957"/>
              <a:ext cx="1439598" cy="28792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046">
                <a:defRPr/>
              </a:pPr>
              <a:r>
                <a:rPr lang="en-US" altLang="zh-CN" sz="1100" kern="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MindSpore</a:t>
              </a:r>
              <a:r>
                <a:rPr lang="en-US" altLang="zh-CN" sz="11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/</a:t>
              </a:r>
              <a:r>
                <a:rPr lang="en-US" altLang="zh-CN" sz="1100" kern="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Pytorch</a:t>
              </a:r>
              <a:endParaRPr lang="zh-CN" alt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7" name="矩形 180">
              <a:extLst>
                <a:ext uri="{FF2B5EF4-FFF2-40B4-BE49-F238E27FC236}">
                  <a16:creationId xmlns:a16="http://schemas.microsoft.com/office/drawing/2014/main" id="{9D3344FA-DE87-4EFD-8552-98658CF9FC4A}"/>
                </a:ext>
              </a:extLst>
            </p:cNvPr>
            <p:cNvSpPr/>
            <p:nvPr/>
          </p:nvSpPr>
          <p:spPr bwMode="auto">
            <a:xfrm>
              <a:off x="5272959" y="3297742"/>
              <a:ext cx="1439598" cy="28792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046">
                <a:defRPr/>
              </a:pPr>
              <a:r>
                <a:rPr lang="en-US" altLang="zh-CN" sz="1100" kern="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CANN</a:t>
              </a:r>
              <a:endParaRPr lang="zh-CN" alt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8" name="矩形 181">
              <a:extLst>
                <a:ext uri="{FF2B5EF4-FFF2-40B4-BE49-F238E27FC236}">
                  <a16:creationId xmlns:a16="http://schemas.microsoft.com/office/drawing/2014/main" id="{399DD795-EBFD-4EAE-9378-BE295875786F}"/>
                </a:ext>
              </a:extLst>
            </p:cNvPr>
            <p:cNvSpPr/>
            <p:nvPr/>
          </p:nvSpPr>
          <p:spPr bwMode="auto">
            <a:xfrm>
              <a:off x="7216416" y="2132668"/>
              <a:ext cx="1943457" cy="1790094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046">
                <a:defRPr/>
              </a:pPr>
              <a:endParaRPr lang="zh-CN" altLang="en-US" sz="1799" kern="0" dirty="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矩形 182">
              <a:extLst>
                <a:ext uri="{FF2B5EF4-FFF2-40B4-BE49-F238E27FC236}">
                  <a16:creationId xmlns:a16="http://schemas.microsoft.com/office/drawing/2014/main" id="{1710A391-989E-44C2-B77F-20EB8E62C460}"/>
                </a:ext>
              </a:extLst>
            </p:cNvPr>
            <p:cNvSpPr/>
            <p:nvPr/>
          </p:nvSpPr>
          <p:spPr bwMode="auto">
            <a:xfrm>
              <a:off x="7504336" y="2545276"/>
              <a:ext cx="1439598" cy="28792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046">
                <a:defRPr/>
              </a:pPr>
              <a:r>
                <a:rPr lang="en-US" altLang="zh-CN" sz="12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AI training APP</a:t>
              </a:r>
              <a:endParaRPr lang="zh-CN" alt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0" name="矩形 183">
              <a:extLst>
                <a:ext uri="{FF2B5EF4-FFF2-40B4-BE49-F238E27FC236}">
                  <a16:creationId xmlns:a16="http://schemas.microsoft.com/office/drawing/2014/main" id="{514EF067-6E4D-418C-AFDD-6132C2BF4A49}"/>
                </a:ext>
              </a:extLst>
            </p:cNvPr>
            <p:cNvSpPr/>
            <p:nvPr/>
          </p:nvSpPr>
          <p:spPr bwMode="auto">
            <a:xfrm>
              <a:off x="7504336" y="2940957"/>
              <a:ext cx="1439598" cy="28792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046">
                <a:defRPr/>
              </a:pPr>
              <a:r>
                <a:rPr lang="en-US" altLang="zh-CN" sz="1100" kern="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MindSpore</a:t>
              </a:r>
              <a:r>
                <a:rPr lang="en-US" altLang="zh-CN" sz="11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/</a:t>
              </a:r>
              <a:r>
                <a:rPr lang="en-US" altLang="zh-CN" sz="1100" kern="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Pytorch</a:t>
              </a:r>
              <a:endParaRPr lang="zh-CN" alt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84">
              <a:extLst>
                <a:ext uri="{FF2B5EF4-FFF2-40B4-BE49-F238E27FC236}">
                  <a16:creationId xmlns:a16="http://schemas.microsoft.com/office/drawing/2014/main" id="{8816F2CA-6EE7-4D2C-85AF-353677F9B4F7}"/>
                </a:ext>
              </a:extLst>
            </p:cNvPr>
            <p:cNvSpPr/>
            <p:nvPr/>
          </p:nvSpPr>
          <p:spPr bwMode="auto">
            <a:xfrm>
              <a:off x="7514164" y="3297742"/>
              <a:ext cx="1439598" cy="28792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046">
                <a:defRPr/>
              </a:pPr>
              <a:r>
                <a:rPr lang="en-US" altLang="zh-CN" sz="1100" kern="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CANN</a:t>
              </a:r>
              <a:endParaRPr lang="zh-CN" alt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85">
              <a:extLst>
                <a:ext uri="{FF2B5EF4-FFF2-40B4-BE49-F238E27FC236}">
                  <a16:creationId xmlns:a16="http://schemas.microsoft.com/office/drawing/2014/main" id="{D844FCC3-3353-4D3B-AE50-7C2162F372DC}"/>
                </a:ext>
              </a:extLst>
            </p:cNvPr>
            <p:cNvSpPr txBox="1"/>
            <p:nvPr/>
          </p:nvSpPr>
          <p:spPr>
            <a:xfrm>
              <a:off x="5493385" y="2205462"/>
              <a:ext cx="1219173" cy="278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668"/>
              <a:r>
                <a:rPr lang="en-US" altLang="zh-CN" sz="979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 1</a:t>
              </a:r>
              <a:endParaRPr lang="zh-CN" altLang="en-US" sz="1398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86">
              <a:extLst>
                <a:ext uri="{FF2B5EF4-FFF2-40B4-BE49-F238E27FC236}">
                  <a16:creationId xmlns:a16="http://schemas.microsoft.com/office/drawing/2014/main" id="{99258306-8E2D-4026-A823-3FC98C7CC75B}"/>
                </a:ext>
              </a:extLst>
            </p:cNvPr>
            <p:cNvSpPr txBox="1"/>
            <p:nvPr/>
          </p:nvSpPr>
          <p:spPr>
            <a:xfrm>
              <a:off x="7834503" y="2217884"/>
              <a:ext cx="1295637" cy="278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668"/>
              <a:r>
                <a:rPr lang="en-US" altLang="zh-CN" sz="979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 2</a:t>
              </a:r>
              <a:endParaRPr lang="zh-CN" altLang="en-US" sz="1398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87">
              <a:extLst>
                <a:ext uri="{FF2B5EF4-FFF2-40B4-BE49-F238E27FC236}">
                  <a16:creationId xmlns:a16="http://schemas.microsoft.com/office/drawing/2014/main" id="{526C6CEE-D55D-4981-8718-D04DB88674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53664" y="4148104"/>
              <a:ext cx="7490039" cy="19739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矩形 188">
              <a:extLst>
                <a:ext uri="{FF2B5EF4-FFF2-40B4-BE49-F238E27FC236}">
                  <a16:creationId xmlns:a16="http://schemas.microsoft.com/office/drawing/2014/main" id="{0C39750E-BCDB-4FD4-828B-333BF79391F9}"/>
                </a:ext>
              </a:extLst>
            </p:cNvPr>
            <p:cNvSpPr/>
            <p:nvPr/>
          </p:nvSpPr>
          <p:spPr bwMode="auto">
            <a:xfrm>
              <a:off x="2825644" y="2195244"/>
              <a:ext cx="1583557" cy="1578449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046">
                <a:defRPr/>
              </a:pPr>
              <a:endParaRPr lang="zh-CN" altLang="en-US" sz="1799" kern="0" dirty="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文本框 189">
              <a:extLst>
                <a:ext uri="{FF2B5EF4-FFF2-40B4-BE49-F238E27FC236}">
                  <a16:creationId xmlns:a16="http://schemas.microsoft.com/office/drawing/2014/main" id="{860AE55A-D989-4603-891D-8444CD0D70D2}"/>
                </a:ext>
              </a:extLst>
            </p:cNvPr>
            <p:cNvSpPr txBox="1"/>
            <p:nvPr/>
          </p:nvSpPr>
          <p:spPr>
            <a:xfrm>
              <a:off x="2725745" y="2812520"/>
              <a:ext cx="1801349" cy="352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668"/>
              <a:r>
                <a:rPr lang="en-US" altLang="zh-CN" sz="1399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Container Agent</a:t>
              </a:r>
              <a:endParaRPr lang="zh-CN" altLang="en-US" sz="1399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90">
              <a:extLst>
                <a:ext uri="{FF2B5EF4-FFF2-40B4-BE49-F238E27FC236}">
                  <a16:creationId xmlns:a16="http://schemas.microsoft.com/office/drawing/2014/main" id="{70698BB7-981F-4BE0-A985-1D1D6E0287E0}"/>
                </a:ext>
              </a:extLst>
            </p:cNvPr>
            <p:cNvSpPr/>
            <p:nvPr/>
          </p:nvSpPr>
          <p:spPr bwMode="auto">
            <a:xfrm>
              <a:off x="2825644" y="4553201"/>
              <a:ext cx="1583557" cy="975211"/>
            </a:xfrm>
            <a:prstGeom prst="rect">
              <a:avLst/>
            </a:prstGeom>
            <a:solidFill>
              <a:srgbClr val="BDEE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046">
                <a:defRPr/>
              </a:pPr>
              <a:r>
                <a:rPr lang="en-US" altLang="zh-CN" sz="1399" kern="0" dirty="0" err="1">
                  <a:solidFill>
                    <a:srgbClr val="000000"/>
                  </a:solidFill>
                  <a:ea typeface="ＭＳ Ｐゴシック" pitchFamily="34" charset="-128"/>
                </a:rPr>
                <a:t>cgroup</a:t>
              </a:r>
              <a:endParaRPr lang="zh-CN" altLang="en-US" sz="1399" kern="0" dirty="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矩形 191">
              <a:extLst>
                <a:ext uri="{FF2B5EF4-FFF2-40B4-BE49-F238E27FC236}">
                  <a16:creationId xmlns:a16="http://schemas.microsoft.com/office/drawing/2014/main" id="{A79359F6-B4A7-4D6C-A80D-7E440C84323B}"/>
                </a:ext>
              </a:extLst>
            </p:cNvPr>
            <p:cNvSpPr/>
            <p:nvPr/>
          </p:nvSpPr>
          <p:spPr bwMode="auto">
            <a:xfrm>
              <a:off x="4985039" y="4519149"/>
              <a:ext cx="5189543" cy="1042307"/>
            </a:xfrm>
            <a:prstGeom prst="rect">
              <a:avLst/>
            </a:prstGeom>
            <a:solidFill>
              <a:srgbClr val="BDEE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046">
                <a:defRPr/>
              </a:pPr>
              <a:r>
                <a:rPr lang="en-US" altLang="zh-CN" sz="1119" b="1" kern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Xsched</a:t>
              </a:r>
              <a:r>
                <a:rPr lang="en-US" altLang="zh-CN" sz="1119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framework</a:t>
              </a:r>
              <a:endParaRPr lang="zh-CN" altLang="en-US" sz="1598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连接符 192">
              <a:extLst>
                <a:ext uri="{FF2B5EF4-FFF2-40B4-BE49-F238E27FC236}">
                  <a16:creationId xmlns:a16="http://schemas.microsoft.com/office/drawing/2014/main" id="{2DFD5E1E-AA3E-4110-8122-5B32B8EFDF10}"/>
                </a:ext>
              </a:extLst>
            </p:cNvPr>
            <p:cNvCxnSpPr/>
            <p:nvPr/>
          </p:nvCxnSpPr>
          <p:spPr bwMode="auto">
            <a:xfrm>
              <a:off x="4697120" y="2060688"/>
              <a:ext cx="0" cy="3670974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文本框 193">
              <a:extLst>
                <a:ext uri="{FF2B5EF4-FFF2-40B4-BE49-F238E27FC236}">
                  <a16:creationId xmlns:a16="http://schemas.microsoft.com/office/drawing/2014/main" id="{1AF1F165-F935-4AF7-A9D1-B2052AF33BE0}"/>
                </a:ext>
              </a:extLst>
            </p:cNvPr>
            <p:cNvSpPr txBox="1"/>
            <p:nvPr/>
          </p:nvSpPr>
          <p:spPr>
            <a:xfrm>
              <a:off x="5611754" y="1566811"/>
              <a:ext cx="2519296" cy="299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668"/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NODE</a:t>
              </a:r>
              <a:endParaRPr lang="zh-CN" alt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194">
              <a:extLst>
                <a:ext uri="{FF2B5EF4-FFF2-40B4-BE49-F238E27FC236}">
                  <a16:creationId xmlns:a16="http://schemas.microsoft.com/office/drawing/2014/main" id="{DB797E70-83FA-4E0F-8B65-7D41379EB5DA}"/>
                </a:ext>
              </a:extLst>
            </p:cNvPr>
            <p:cNvSpPr/>
            <p:nvPr/>
          </p:nvSpPr>
          <p:spPr bwMode="auto">
            <a:xfrm>
              <a:off x="5848798" y="6256127"/>
              <a:ext cx="2591276" cy="322168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046">
                <a:defRPr/>
              </a:pPr>
              <a:r>
                <a:rPr lang="en-US" altLang="zh-CN" sz="1200" kern="0" dirty="0">
                  <a:solidFill>
                    <a:srgbClr val="000000"/>
                  </a:solidFill>
                  <a:ea typeface="ＭＳ Ｐゴシック" pitchFamily="34" charset="-128"/>
                </a:rPr>
                <a:t>Ascend NPU</a:t>
              </a:r>
              <a:endParaRPr lang="zh-CN" altLang="en-US" sz="1200" kern="0" dirty="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cxnSp>
          <p:nvCxnSpPr>
            <p:cNvPr id="22" name="直接箭头连接符 195">
              <a:extLst>
                <a:ext uri="{FF2B5EF4-FFF2-40B4-BE49-F238E27FC236}">
                  <a16:creationId xmlns:a16="http://schemas.microsoft.com/office/drawing/2014/main" id="{DCBAF809-D6EA-4963-9762-5A2E37F1B71A}"/>
                </a:ext>
              </a:extLst>
            </p:cNvPr>
            <p:cNvCxnSpPr/>
            <p:nvPr/>
          </p:nvCxnSpPr>
          <p:spPr bwMode="auto">
            <a:xfrm>
              <a:off x="6411171" y="5561456"/>
              <a:ext cx="0" cy="685209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196">
              <a:extLst>
                <a:ext uri="{FF2B5EF4-FFF2-40B4-BE49-F238E27FC236}">
                  <a16:creationId xmlns:a16="http://schemas.microsoft.com/office/drawing/2014/main" id="{9608AE55-F3D7-49DD-A7FC-FC3003A83AAD}"/>
                </a:ext>
              </a:extLst>
            </p:cNvPr>
            <p:cNvCxnSpPr>
              <a:stCxn id="4" idx="2"/>
            </p:cNvCxnSpPr>
            <p:nvPr/>
          </p:nvCxnSpPr>
          <p:spPr bwMode="auto">
            <a:xfrm>
              <a:off x="5956768" y="3891068"/>
              <a:ext cx="0" cy="618214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197">
              <a:extLst>
                <a:ext uri="{FF2B5EF4-FFF2-40B4-BE49-F238E27FC236}">
                  <a16:creationId xmlns:a16="http://schemas.microsoft.com/office/drawing/2014/main" id="{CB51B161-C1B6-4764-A8E4-260F37572D15}"/>
                </a:ext>
              </a:extLst>
            </p:cNvPr>
            <p:cNvCxnSpPr/>
            <p:nvPr/>
          </p:nvCxnSpPr>
          <p:spPr bwMode="auto">
            <a:xfrm>
              <a:off x="8224135" y="3891068"/>
              <a:ext cx="0" cy="618214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198">
              <a:extLst>
                <a:ext uri="{FF2B5EF4-FFF2-40B4-BE49-F238E27FC236}">
                  <a16:creationId xmlns:a16="http://schemas.microsoft.com/office/drawing/2014/main" id="{2190EECB-6B8B-4877-AF3E-38DF47BCE19A}"/>
                </a:ext>
              </a:extLst>
            </p:cNvPr>
            <p:cNvCxnSpPr>
              <a:stCxn id="15" idx="2"/>
              <a:endCxn id="17" idx="0"/>
            </p:cNvCxnSpPr>
            <p:nvPr/>
          </p:nvCxnSpPr>
          <p:spPr bwMode="auto">
            <a:xfrm>
              <a:off x="3617422" y="3773693"/>
              <a:ext cx="0" cy="779508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199">
              <a:extLst>
                <a:ext uri="{FF2B5EF4-FFF2-40B4-BE49-F238E27FC236}">
                  <a16:creationId xmlns:a16="http://schemas.microsoft.com/office/drawing/2014/main" id="{EE567263-CF90-4922-9BA9-021605D38E1A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 bwMode="auto">
            <a:xfrm flipV="1">
              <a:off x="4409202" y="5040302"/>
              <a:ext cx="575837" cy="50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接箭头连接符 200">
              <a:extLst>
                <a:ext uri="{FF2B5EF4-FFF2-40B4-BE49-F238E27FC236}">
                  <a16:creationId xmlns:a16="http://schemas.microsoft.com/office/drawing/2014/main" id="{39D025C6-4497-4F90-B3BD-AF2BCEA81CDE}"/>
                </a:ext>
              </a:extLst>
            </p:cNvPr>
            <p:cNvCxnSpPr/>
            <p:nvPr/>
          </p:nvCxnSpPr>
          <p:spPr bwMode="auto">
            <a:xfrm>
              <a:off x="4409201" y="3012502"/>
              <a:ext cx="575839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文本框 201">
              <a:extLst>
                <a:ext uri="{FF2B5EF4-FFF2-40B4-BE49-F238E27FC236}">
                  <a16:creationId xmlns:a16="http://schemas.microsoft.com/office/drawing/2014/main" id="{B237F902-749C-43A4-AEE9-9D0150AD1192}"/>
                </a:ext>
              </a:extLst>
            </p:cNvPr>
            <p:cNvSpPr txBox="1"/>
            <p:nvPr/>
          </p:nvSpPr>
          <p:spPr>
            <a:xfrm>
              <a:off x="4409201" y="2673153"/>
              <a:ext cx="719799" cy="30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668"/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start</a:t>
              </a:r>
              <a:endParaRPr lang="zh-CN" alt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02">
              <a:extLst>
                <a:ext uri="{FF2B5EF4-FFF2-40B4-BE49-F238E27FC236}">
                  <a16:creationId xmlns:a16="http://schemas.microsoft.com/office/drawing/2014/main" id="{B8E92296-6E7B-4EA6-8EBF-E83296E63D99}"/>
                </a:ext>
              </a:extLst>
            </p:cNvPr>
            <p:cNvSpPr txBox="1"/>
            <p:nvPr/>
          </p:nvSpPr>
          <p:spPr>
            <a:xfrm>
              <a:off x="3626420" y="3860185"/>
              <a:ext cx="719799" cy="30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668"/>
              <a:r>
                <a:rPr lang="en-US" altLang="zh-CN" sz="11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config</a:t>
              </a:r>
              <a:endParaRPr lang="zh-CN" alt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03">
              <a:extLst>
                <a:ext uri="{FF2B5EF4-FFF2-40B4-BE49-F238E27FC236}">
                  <a16:creationId xmlns:a16="http://schemas.microsoft.com/office/drawing/2014/main" id="{93C9F47A-0DF7-4AFC-972B-86BC2BAF94C6}"/>
                </a:ext>
              </a:extLst>
            </p:cNvPr>
            <p:cNvSpPr txBox="1"/>
            <p:nvPr/>
          </p:nvSpPr>
          <p:spPr>
            <a:xfrm>
              <a:off x="4347049" y="4667405"/>
              <a:ext cx="719799" cy="317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668"/>
              <a:r>
                <a:rPr lang="en-US" altLang="zh-CN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control</a:t>
              </a:r>
              <a:endPara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204">
              <a:extLst>
                <a:ext uri="{FF2B5EF4-FFF2-40B4-BE49-F238E27FC236}">
                  <a16:creationId xmlns:a16="http://schemas.microsoft.com/office/drawing/2014/main" id="{B7A81F38-1A6D-44D1-9269-24317B5B08A4}"/>
                </a:ext>
              </a:extLst>
            </p:cNvPr>
            <p:cNvSpPr txBox="1"/>
            <p:nvPr/>
          </p:nvSpPr>
          <p:spPr>
            <a:xfrm>
              <a:off x="9685380" y="3851351"/>
              <a:ext cx="719799" cy="278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668"/>
              <a:r>
                <a:rPr lang="en-US" altLang="zh-CN" sz="979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User</a:t>
              </a:r>
              <a:endParaRPr lang="zh-CN" altLang="en-US" sz="1398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205">
              <a:extLst>
                <a:ext uri="{FF2B5EF4-FFF2-40B4-BE49-F238E27FC236}">
                  <a16:creationId xmlns:a16="http://schemas.microsoft.com/office/drawing/2014/main" id="{DE61F01C-CBAF-49DE-A7ED-87EB6CEEE3D1}"/>
                </a:ext>
              </a:extLst>
            </p:cNvPr>
            <p:cNvSpPr txBox="1"/>
            <p:nvPr/>
          </p:nvSpPr>
          <p:spPr>
            <a:xfrm>
              <a:off x="9673656" y="4167483"/>
              <a:ext cx="719799" cy="278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668"/>
              <a:r>
                <a:rPr lang="en-US" altLang="zh-CN" sz="979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Kernel</a:t>
              </a:r>
              <a:endParaRPr lang="zh-CN" altLang="en-US" sz="1398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208">
              <a:extLst>
                <a:ext uri="{FF2B5EF4-FFF2-40B4-BE49-F238E27FC236}">
                  <a16:creationId xmlns:a16="http://schemas.microsoft.com/office/drawing/2014/main" id="{4370D6D1-67A7-4313-9522-9570D6220F6C}"/>
                </a:ext>
              </a:extLst>
            </p:cNvPr>
            <p:cNvSpPr/>
            <p:nvPr/>
          </p:nvSpPr>
          <p:spPr bwMode="auto">
            <a:xfrm>
              <a:off x="2380268" y="855617"/>
              <a:ext cx="2474308" cy="273404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046">
                <a:defRPr/>
              </a:pPr>
              <a:r>
                <a:rPr lang="en-US" altLang="zh-CN" sz="1399" kern="0" dirty="0" err="1">
                  <a:solidFill>
                    <a:srgbClr val="000000"/>
                  </a:solidFill>
                  <a:ea typeface="ＭＳ Ｐゴシック" pitchFamily="34" charset="-128"/>
                </a:rPr>
                <a:t>K8S</a:t>
              </a:r>
              <a:endParaRPr lang="zh-CN" altLang="en-US" sz="1399" kern="0" dirty="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cxnSp>
          <p:nvCxnSpPr>
            <p:cNvPr id="34" name="直接箭头连接符 209">
              <a:extLst>
                <a:ext uri="{FF2B5EF4-FFF2-40B4-BE49-F238E27FC236}">
                  <a16:creationId xmlns:a16="http://schemas.microsoft.com/office/drawing/2014/main" id="{FE8D4A66-BA88-4784-AC61-FF39D4F2F97A}"/>
                </a:ext>
              </a:extLst>
            </p:cNvPr>
            <p:cNvCxnSpPr>
              <a:stCxn id="33" idx="2"/>
              <a:endCxn id="15" idx="0"/>
            </p:cNvCxnSpPr>
            <p:nvPr/>
          </p:nvCxnSpPr>
          <p:spPr bwMode="auto">
            <a:xfrm>
              <a:off x="3617422" y="1129020"/>
              <a:ext cx="0" cy="1066224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矩形 211">
              <a:extLst>
                <a:ext uri="{FF2B5EF4-FFF2-40B4-BE49-F238E27FC236}">
                  <a16:creationId xmlns:a16="http://schemas.microsoft.com/office/drawing/2014/main" id="{2F03A75F-9DAB-48D9-9D15-9C5C5E51973F}"/>
                </a:ext>
              </a:extLst>
            </p:cNvPr>
            <p:cNvSpPr/>
            <p:nvPr/>
          </p:nvSpPr>
          <p:spPr bwMode="auto">
            <a:xfrm>
              <a:off x="5272960" y="4834078"/>
              <a:ext cx="4731076" cy="172675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046">
                <a:defRPr/>
              </a:pPr>
              <a:r>
                <a:rPr lang="en-US" altLang="zh-CN" sz="839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Core API</a:t>
              </a:r>
              <a:endParaRPr lang="zh-CN" altLang="en-US" sz="1799" kern="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36" name="矩形 212">
              <a:extLst>
                <a:ext uri="{FF2B5EF4-FFF2-40B4-BE49-F238E27FC236}">
                  <a16:creationId xmlns:a16="http://schemas.microsoft.com/office/drawing/2014/main" id="{0F882FB3-E92A-40DE-9021-6FEF49B33AFC}"/>
                </a:ext>
              </a:extLst>
            </p:cNvPr>
            <p:cNvSpPr/>
            <p:nvPr/>
          </p:nvSpPr>
          <p:spPr bwMode="auto">
            <a:xfrm>
              <a:off x="5272960" y="5054436"/>
              <a:ext cx="977986" cy="32336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046">
                <a:defRPr/>
              </a:pPr>
              <a:r>
                <a:rPr lang="en-US" altLang="en-US" sz="839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Preemption</a:t>
              </a:r>
            </a:p>
            <a:p>
              <a:pPr algn="ctr" defTabSz="801046">
                <a:defRPr/>
              </a:pPr>
              <a:r>
                <a:rPr lang="en-US" altLang="en-US" sz="839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logic</a:t>
              </a:r>
            </a:p>
          </p:txBody>
        </p:sp>
        <p:sp>
          <p:nvSpPr>
            <p:cNvPr id="37" name="矩形 213">
              <a:extLst>
                <a:ext uri="{FF2B5EF4-FFF2-40B4-BE49-F238E27FC236}">
                  <a16:creationId xmlns:a16="http://schemas.microsoft.com/office/drawing/2014/main" id="{2B5E8797-F5EC-4A83-A2CD-ED99F31B685E}"/>
                </a:ext>
              </a:extLst>
            </p:cNvPr>
            <p:cNvSpPr/>
            <p:nvPr/>
          </p:nvSpPr>
          <p:spPr bwMode="auto">
            <a:xfrm>
              <a:off x="6258836" y="5054155"/>
              <a:ext cx="999829" cy="323641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046">
                <a:defRPr/>
              </a:pPr>
              <a:r>
                <a:rPr lang="en-US" altLang="en-US" sz="839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Task selection logic</a:t>
              </a:r>
            </a:p>
          </p:txBody>
        </p:sp>
        <p:sp>
          <p:nvSpPr>
            <p:cNvPr id="38" name="矩形 214">
              <a:extLst>
                <a:ext uri="{FF2B5EF4-FFF2-40B4-BE49-F238E27FC236}">
                  <a16:creationId xmlns:a16="http://schemas.microsoft.com/office/drawing/2014/main" id="{D714A2CF-236F-48F5-8140-82604A6A6631}"/>
                </a:ext>
              </a:extLst>
            </p:cNvPr>
            <p:cNvSpPr/>
            <p:nvPr/>
          </p:nvSpPr>
          <p:spPr bwMode="auto">
            <a:xfrm>
              <a:off x="7288396" y="5052870"/>
              <a:ext cx="863759" cy="324926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046">
                <a:defRPr/>
              </a:pPr>
              <a:r>
                <a:rPr lang="en-US" altLang="en-US" sz="839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Group scheduling</a:t>
              </a:r>
            </a:p>
          </p:txBody>
        </p:sp>
        <p:sp>
          <p:nvSpPr>
            <p:cNvPr id="39" name="矩形 215">
              <a:extLst>
                <a:ext uri="{FF2B5EF4-FFF2-40B4-BE49-F238E27FC236}">
                  <a16:creationId xmlns:a16="http://schemas.microsoft.com/office/drawing/2014/main" id="{39D211C5-A65E-43F4-9915-4C3F9FBE1751}"/>
                </a:ext>
              </a:extLst>
            </p:cNvPr>
            <p:cNvSpPr/>
            <p:nvPr/>
          </p:nvSpPr>
          <p:spPr bwMode="auto">
            <a:xfrm>
              <a:off x="9090957" y="5040807"/>
              <a:ext cx="906007" cy="288368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046">
                <a:defRPr/>
              </a:pPr>
              <a:r>
                <a:rPr lang="en-US" altLang="en-US" sz="839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Bandwidth control</a:t>
              </a:r>
            </a:p>
          </p:txBody>
        </p:sp>
        <p:cxnSp>
          <p:nvCxnSpPr>
            <p:cNvPr id="40" name="直接箭头连接符 91">
              <a:extLst>
                <a:ext uri="{FF2B5EF4-FFF2-40B4-BE49-F238E27FC236}">
                  <a16:creationId xmlns:a16="http://schemas.microsoft.com/office/drawing/2014/main" id="{36334024-398D-44FD-B33B-295236CF0A27}"/>
                </a:ext>
              </a:extLst>
            </p:cNvPr>
            <p:cNvCxnSpPr/>
            <p:nvPr/>
          </p:nvCxnSpPr>
          <p:spPr>
            <a:xfrm flipV="1">
              <a:off x="7646551" y="5528412"/>
              <a:ext cx="0" cy="7277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A275DCE7-C9F6-41C1-8ED2-C13815C75FB0}"/>
              </a:ext>
            </a:extLst>
          </p:cNvPr>
          <p:cNvSpPr/>
          <p:nvPr/>
        </p:nvSpPr>
        <p:spPr>
          <a:xfrm>
            <a:off x="106337" y="60672"/>
            <a:ext cx="6720498" cy="449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668" eaLnBrk="0" hangingPunct="0">
              <a:lnSpc>
                <a:spcPct val="125000"/>
              </a:lnSpc>
            </a:pPr>
            <a:r>
              <a:rPr lang="en-US" altLang="en-US" sz="2000" b="1" dirty="0" err="1">
                <a:ea typeface="微软雅黑" panose="020B0503020204020204" pitchFamily="34" charset="-122"/>
                <a:cs typeface="Arial" pitchFamily="34" charset="0"/>
              </a:rPr>
              <a:t>Xsched</a:t>
            </a:r>
            <a:r>
              <a:rPr lang="ru-RU" altLang="en-US" sz="2000" b="1" dirty="0"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en-US" sz="2000" b="1" dirty="0">
                <a:ea typeface="微软雅黑" panose="020B0503020204020204" pitchFamily="34" charset="-122"/>
                <a:cs typeface="Arial" pitchFamily="34" charset="0"/>
              </a:rPr>
              <a:t>framework overall</a:t>
            </a:r>
            <a:r>
              <a:rPr lang="ru-RU" altLang="en-US" sz="2000" b="1" dirty="0"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en-US" sz="2000" b="1" dirty="0">
                <a:ea typeface="微软雅黑" panose="020B0503020204020204" pitchFamily="34" charset="-122"/>
                <a:cs typeface="Arial" pitchFamily="34" charset="0"/>
              </a:rPr>
              <a:t>description</a:t>
            </a:r>
            <a:r>
              <a:rPr lang="ru-RU" altLang="en-US" sz="2000" b="1" dirty="0"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en-US" sz="2000" b="1" dirty="0">
                <a:ea typeface="微软雅黑" panose="020B0503020204020204" pitchFamily="34" charset="-122"/>
                <a:cs typeface="Arial" pitchFamily="34" charset="0"/>
              </a:rPr>
              <a:t> </a:t>
            </a:r>
            <a:endParaRPr lang="zh-CN" altLang="en-US" sz="2000" b="1" dirty="0"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42" name="矩形 251">
            <a:extLst>
              <a:ext uri="{FF2B5EF4-FFF2-40B4-BE49-F238E27FC236}">
                <a16:creationId xmlns:a16="http://schemas.microsoft.com/office/drawing/2014/main" id="{B49C0311-ECB0-48AD-9A52-D2C33E8587D8}"/>
              </a:ext>
            </a:extLst>
          </p:cNvPr>
          <p:cNvSpPr/>
          <p:nvPr/>
        </p:nvSpPr>
        <p:spPr>
          <a:xfrm>
            <a:off x="7882447" y="3905419"/>
            <a:ext cx="1580140" cy="881440"/>
          </a:xfrm>
          <a:prstGeom prst="rect">
            <a:avLst/>
          </a:prstGeom>
          <a:solidFill>
            <a:srgbClr val="BDEEFF">
              <a:alpha val="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68" tIns="45684" rIns="91368" bIns="456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99" dirty="0">
              <a:solidFill>
                <a:srgbClr val="1D1D1A"/>
              </a:solidFill>
            </a:endParaRPr>
          </a:p>
        </p:txBody>
      </p:sp>
      <p:sp>
        <p:nvSpPr>
          <p:cNvPr id="43" name="矩形 252">
            <a:extLst>
              <a:ext uri="{FF2B5EF4-FFF2-40B4-BE49-F238E27FC236}">
                <a16:creationId xmlns:a16="http://schemas.microsoft.com/office/drawing/2014/main" id="{1342355C-D329-4ED3-BB60-449F18CDBCC3}"/>
              </a:ext>
            </a:extLst>
          </p:cNvPr>
          <p:cNvSpPr/>
          <p:nvPr/>
        </p:nvSpPr>
        <p:spPr>
          <a:xfrm>
            <a:off x="8006067" y="4496631"/>
            <a:ext cx="580459" cy="204235"/>
          </a:xfrm>
          <a:prstGeom prst="rect">
            <a:avLst/>
          </a:prstGeom>
          <a:solidFill>
            <a:srgbClr val="BDEEFF">
              <a:alpha val="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68" tIns="45684" rIns="91368" bIns="456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39" dirty="0">
                <a:solidFill>
                  <a:srgbClr val="1D1D1A"/>
                </a:solidFill>
              </a:rPr>
              <a:t>A</a:t>
            </a:r>
            <a:endParaRPr lang="zh-CN" altLang="en-US" sz="1799" dirty="0">
              <a:solidFill>
                <a:srgbClr val="1D1D1A"/>
              </a:solidFill>
            </a:endParaRPr>
          </a:p>
        </p:txBody>
      </p:sp>
      <p:sp>
        <p:nvSpPr>
          <p:cNvPr id="44" name="矩形 253">
            <a:extLst>
              <a:ext uri="{FF2B5EF4-FFF2-40B4-BE49-F238E27FC236}">
                <a16:creationId xmlns:a16="http://schemas.microsoft.com/office/drawing/2014/main" id="{67B6996D-9FBC-454E-80DC-465D57A00DCC}"/>
              </a:ext>
            </a:extLst>
          </p:cNvPr>
          <p:cNvSpPr/>
          <p:nvPr/>
        </p:nvSpPr>
        <p:spPr>
          <a:xfrm>
            <a:off x="8672518" y="4496631"/>
            <a:ext cx="580459" cy="204235"/>
          </a:xfrm>
          <a:prstGeom prst="rect">
            <a:avLst/>
          </a:prstGeom>
          <a:solidFill>
            <a:srgbClr val="BDEEFF">
              <a:alpha val="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68" tIns="45684" rIns="91368" bIns="456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39" dirty="0">
                <a:solidFill>
                  <a:srgbClr val="1D1D1A"/>
                </a:solidFill>
              </a:rPr>
              <a:t>B</a:t>
            </a:r>
            <a:endParaRPr lang="zh-CN" altLang="en-US" sz="1799" dirty="0">
              <a:solidFill>
                <a:srgbClr val="1D1D1A"/>
              </a:solidFill>
            </a:endParaRPr>
          </a:p>
        </p:txBody>
      </p:sp>
      <p:sp>
        <p:nvSpPr>
          <p:cNvPr id="45" name="文本框 254">
            <a:extLst>
              <a:ext uri="{FF2B5EF4-FFF2-40B4-BE49-F238E27FC236}">
                <a16:creationId xmlns:a16="http://schemas.microsoft.com/office/drawing/2014/main" id="{14AFAC6D-AB30-4CBE-826C-C01BCA341C5D}"/>
              </a:ext>
            </a:extLst>
          </p:cNvPr>
          <p:cNvSpPr txBox="1"/>
          <p:nvPr/>
        </p:nvSpPr>
        <p:spPr>
          <a:xfrm>
            <a:off x="7930381" y="3927067"/>
            <a:ext cx="1504895" cy="221385"/>
          </a:xfrm>
          <a:prstGeom prst="rect">
            <a:avLst/>
          </a:prstGeom>
          <a:solidFill>
            <a:srgbClr val="BDEEFF">
              <a:alpha val="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39" b="1" dirty="0">
                <a:solidFill>
                  <a:srgbClr val="57575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Container 1</a:t>
            </a:r>
            <a:endParaRPr kumimoji="1" lang="zh-CN" altLang="en-US" sz="1799" b="1" dirty="0">
              <a:solidFill>
                <a:srgbClr val="57575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255">
            <a:extLst>
              <a:ext uri="{FF2B5EF4-FFF2-40B4-BE49-F238E27FC236}">
                <a16:creationId xmlns:a16="http://schemas.microsoft.com/office/drawing/2014/main" id="{5E684BA1-DDFE-448D-8A74-F4F75224AB74}"/>
              </a:ext>
            </a:extLst>
          </p:cNvPr>
          <p:cNvSpPr txBox="1"/>
          <p:nvPr/>
        </p:nvSpPr>
        <p:spPr>
          <a:xfrm>
            <a:off x="8464252" y="3524442"/>
            <a:ext cx="1454284" cy="221385"/>
          </a:xfrm>
          <a:prstGeom prst="rect">
            <a:avLst/>
          </a:prstGeom>
          <a:solidFill>
            <a:srgbClr val="BDEEFF">
              <a:alpha val="6000"/>
            </a:srgb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839" b="1" dirty="0" err="1">
                <a:solidFill>
                  <a:srgbClr val="57575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User1</a:t>
            </a:r>
            <a:endParaRPr kumimoji="1" lang="zh-CN" altLang="en-US" sz="1799" b="1" dirty="0">
              <a:solidFill>
                <a:srgbClr val="57575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256">
            <a:extLst>
              <a:ext uri="{FF2B5EF4-FFF2-40B4-BE49-F238E27FC236}">
                <a16:creationId xmlns:a16="http://schemas.microsoft.com/office/drawing/2014/main" id="{BA70FD7F-D52F-4FAF-82BA-2547E18A9013}"/>
              </a:ext>
            </a:extLst>
          </p:cNvPr>
          <p:cNvSpPr txBox="1"/>
          <p:nvPr/>
        </p:nvSpPr>
        <p:spPr>
          <a:xfrm>
            <a:off x="8158306" y="4221098"/>
            <a:ext cx="1094670" cy="307657"/>
          </a:xfrm>
          <a:prstGeom prst="rect">
            <a:avLst/>
          </a:prstGeom>
          <a:solidFill>
            <a:srgbClr val="BDEEFF">
              <a:alpha val="6000"/>
            </a:srgb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700" dirty="0">
                <a:solidFill>
                  <a:srgbClr val="57575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30% NPU computing power</a:t>
            </a:r>
          </a:p>
        </p:txBody>
      </p:sp>
      <p:sp>
        <p:nvSpPr>
          <p:cNvPr id="48" name="矩形 257">
            <a:extLst>
              <a:ext uri="{FF2B5EF4-FFF2-40B4-BE49-F238E27FC236}">
                <a16:creationId xmlns:a16="http://schemas.microsoft.com/office/drawing/2014/main" id="{0CDABDD3-A5CD-4696-970B-6A7154D2045E}"/>
              </a:ext>
            </a:extLst>
          </p:cNvPr>
          <p:cNvSpPr/>
          <p:nvPr/>
        </p:nvSpPr>
        <p:spPr>
          <a:xfrm>
            <a:off x="9773600" y="3916100"/>
            <a:ext cx="1580140" cy="881440"/>
          </a:xfrm>
          <a:prstGeom prst="rect">
            <a:avLst/>
          </a:prstGeom>
          <a:solidFill>
            <a:srgbClr val="BDEEFF">
              <a:alpha val="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68" tIns="45684" rIns="91368" bIns="456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99" dirty="0">
              <a:solidFill>
                <a:srgbClr val="1D1D1A"/>
              </a:solidFill>
            </a:endParaRPr>
          </a:p>
        </p:txBody>
      </p:sp>
      <p:sp>
        <p:nvSpPr>
          <p:cNvPr id="49" name="矩形 258">
            <a:extLst>
              <a:ext uri="{FF2B5EF4-FFF2-40B4-BE49-F238E27FC236}">
                <a16:creationId xmlns:a16="http://schemas.microsoft.com/office/drawing/2014/main" id="{185FD831-9D15-4F36-AF7A-B08C2026E32C}"/>
              </a:ext>
            </a:extLst>
          </p:cNvPr>
          <p:cNvSpPr/>
          <p:nvPr/>
        </p:nvSpPr>
        <p:spPr>
          <a:xfrm>
            <a:off x="9897220" y="4507311"/>
            <a:ext cx="580459" cy="204235"/>
          </a:xfrm>
          <a:prstGeom prst="rect">
            <a:avLst/>
          </a:prstGeom>
          <a:solidFill>
            <a:srgbClr val="BDEEFF">
              <a:alpha val="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68" tIns="45684" rIns="91368" bIns="456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39" dirty="0">
                <a:solidFill>
                  <a:srgbClr val="1D1D1A"/>
                </a:solidFill>
              </a:rPr>
              <a:t>C</a:t>
            </a:r>
            <a:endParaRPr lang="zh-CN" altLang="en-US" sz="1799" dirty="0">
              <a:solidFill>
                <a:srgbClr val="1D1D1A"/>
              </a:solidFill>
            </a:endParaRPr>
          </a:p>
        </p:txBody>
      </p:sp>
      <p:sp>
        <p:nvSpPr>
          <p:cNvPr id="50" name="矩形 259">
            <a:extLst>
              <a:ext uri="{FF2B5EF4-FFF2-40B4-BE49-F238E27FC236}">
                <a16:creationId xmlns:a16="http://schemas.microsoft.com/office/drawing/2014/main" id="{10D59407-4E12-4378-A96F-3C1F3D84F980}"/>
              </a:ext>
            </a:extLst>
          </p:cNvPr>
          <p:cNvSpPr/>
          <p:nvPr/>
        </p:nvSpPr>
        <p:spPr>
          <a:xfrm>
            <a:off x="10563671" y="4507311"/>
            <a:ext cx="580459" cy="204235"/>
          </a:xfrm>
          <a:prstGeom prst="rect">
            <a:avLst/>
          </a:prstGeom>
          <a:solidFill>
            <a:srgbClr val="BDEEFF">
              <a:alpha val="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68" tIns="45684" rIns="91368" bIns="456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39" dirty="0">
                <a:solidFill>
                  <a:srgbClr val="1D1D1A"/>
                </a:solidFill>
              </a:rPr>
              <a:t>D</a:t>
            </a:r>
            <a:endParaRPr lang="zh-CN" altLang="en-US" sz="1799" dirty="0">
              <a:solidFill>
                <a:srgbClr val="1D1D1A"/>
              </a:solidFill>
            </a:endParaRPr>
          </a:p>
        </p:txBody>
      </p:sp>
      <p:sp>
        <p:nvSpPr>
          <p:cNvPr id="51" name="文本框 260">
            <a:extLst>
              <a:ext uri="{FF2B5EF4-FFF2-40B4-BE49-F238E27FC236}">
                <a16:creationId xmlns:a16="http://schemas.microsoft.com/office/drawing/2014/main" id="{2D3AEAD1-ADE4-43B5-B908-B2146E085699}"/>
              </a:ext>
            </a:extLst>
          </p:cNvPr>
          <p:cNvSpPr txBox="1"/>
          <p:nvPr/>
        </p:nvSpPr>
        <p:spPr>
          <a:xfrm>
            <a:off x="9821534" y="3937748"/>
            <a:ext cx="1504895" cy="221385"/>
          </a:xfrm>
          <a:prstGeom prst="rect">
            <a:avLst/>
          </a:prstGeom>
          <a:solidFill>
            <a:srgbClr val="BDEEFF">
              <a:alpha val="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39" b="1" dirty="0">
                <a:solidFill>
                  <a:srgbClr val="57575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Container 2</a:t>
            </a:r>
            <a:endParaRPr kumimoji="1" lang="zh-CN" altLang="en-US" sz="1799" b="1" dirty="0">
              <a:solidFill>
                <a:srgbClr val="57575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261">
            <a:extLst>
              <a:ext uri="{FF2B5EF4-FFF2-40B4-BE49-F238E27FC236}">
                <a16:creationId xmlns:a16="http://schemas.microsoft.com/office/drawing/2014/main" id="{FF570517-F9D2-4932-90D5-D15A4E35AAA9}"/>
              </a:ext>
            </a:extLst>
          </p:cNvPr>
          <p:cNvSpPr txBox="1"/>
          <p:nvPr/>
        </p:nvSpPr>
        <p:spPr>
          <a:xfrm>
            <a:off x="10356886" y="3511750"/>
            <a:ext cx="1454284" cy="221385"/>
          </a:xfrm>
          <a:prstGeom prst="rect">
            <a:avLst/>
          </a:prstGeom>
          <a:solidFill>
            <a:srgbClr val="BDEEFF">
              <a:alpha val="6000"/>
            </a:srgb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839" b="1" dirty="0" err="1">
                <a:solidFill>
                  <a:srgbClr val="57575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User2</a:t>
            </a:r>
            <a:endParaRPr kumimoji="1" lang="zh-CN" altLang="en-US" sz="1799" b="1" dirty="0">
              <a:solidFill>
                <a:srgbClr val="57575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矩形 262">
            <a:extLst>
              <a:ext uri="{FF2B5EF4-FFF2-40B4-BE49-F238E27FC236}">
                <a16:creationId xmlns:a16="http://schemas.microsoft.com/office/drawing/2014/main" id="{E201C370-E1A2-48D8-A43E-68720F0DDF49}"/>
              </a:ext>
            </a:extLst>
          </p:cNvPr>
          <p:cNvSpPr/>
          <p:nvPr/>
        </p:nvSpPr>
        <p:spPr>
          <a:xfrm>
            <a:off x="8059253" y="5370034"/>
            <a:ext cx="3250458" cy="535010"/>
          </a:xfrm>
          <a:prstGeom prst="rect">
            <a:avLst/>
          </a:prstGeom>
          <a:solidFill>
            <a:srgbClr val="BDEEFF">
              <a:alpha val="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68" tIns="45684" rIns="91368" bIns="456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99" dirty="0">
              <a:solidFill>
                <a:srgbClr val="1D1D1A"/>
              </a:solidFill>
            </a:endParaRPr>
          </a:p>
        </p:txBody>
      </p:sp>
      <p:sp>
        <p:nvSpPr>
          <p:cNvPr id="54" name="文本框 263">
            <a:extLst>
              <a:ext uri="{FF2B5EF4-FFF2-40B4-BE49-F238E27FC236}">
                <a16:creationId xmlns:a16="http://schemas.microsoft.com/office/drawing/2014/main" id="{6BC7FEB4-4BF6-42D7-B2C3-7EAED919A256}"/>
              </a:ext>
            </a:extLst>
          </p:cNvPr>
          <p:cNvSpPr txBox="1"/>
          <p:nvPr/>
        </p:nvSpPr>
        <p:spPr>
          <a:xfrm>
            <a:off x="8921757" y="6000425"/>
            <a:ext cx="1504895" cy="221385"/>
          </a:xfrm>
          <a:prstGeom prst="rect">
            <a:avLst/>
          </a:prstGeom>
          <a:solidFill>
            <a:srgbClr val="BDEEFF">
              <a:alpha val="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39" b="1" dirty="0">
                <a:solidFill>
                  <a:srgbClr val="57575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Ascend NPU </a:t>
            </a:r>
            <a:endParaRPr kumimoji="1" lang="zh-CN" altLang="en-US" sz="1799" b="1" dirty="0">
              <a:solidFill>
                <a:srgbClr val="57575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矩形 265">
            <a:extLst>
              <a:ext uri="{FF2B5EF4-FFF2-40B4-BE49-F238E27FC236}">
                <a16:creationId xmlns:a16="http://schemas.microsoft.com/office/drawing/2014/main" id="{21F30D2C-4898-4DC2-B915-AE00A1D3917D}"/>
              </a:ext>
            </a:extLst>
          </p:cNvPr>
          <p:cNvSpPr/>
          <p:nvPr/>
        </p:nvSpPr>
        <p:spPr>
          <a:xfrm>
            <a:off x="8059255" y="5370684"/>
            <a:ext cx="591344" cy="534361"/>
          </a:xfrm>
          <a:prstGeom prst="rect">
            <a:avLst/>
          </a:prstGeom>
          <a:solidFill>
            <a:srgbClr val="BDEEFF">
              <a:alpha val="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68" tIns="45684" rIns="91368" bIns="456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39" dirty="0">
                <a:solidFill>
                  <a:srgbClr val="1D1D1A"/>
                </a:solidFill>
              </a:rPr>
              <a:t>A</a:t>
            </a:r>
            <a:endParaRPr lang="zh-CN" altLang="en-US" sz="1799" dirty="0">
              <a:solidFill>
                <a:srgbClr val="1D1D1A"/>
              </a:solidFill>
            </a:endParaRPr>
          </a:p>
        </p:txBody>
      </p:sp>
      <p:sp>
        <p:nvSpPr>
          <p:cNvPr id="56" name="矩形 266">
            <a:extLst>
              <a:ext uri="{FF2B5EF4-FFF2-40B4-BE49-F238E27FC236}">
                <a16:creationId xmlns:a16="http://schemas.microsoft.com/office/drawing/2014/main" id="{8BD53269-6836-4B4E-9E50-ECCE2DAEB3BB}"/>
              </a:ext>
            </a:extLst>
          </p:cNvPr>
          <p:cNvSpPr/>
          <p:nvPr/>
        </p:nvSpPr>
        <p:spPr>
          <a:xfrm>
            <a:off x="8659828" y="5373659"/>
            <a:ext cx="416775" cy="534361"/>
          </a:xfrm>
          <a:prstGeom prst="rect">
            <a:avLst/>
          </a:prstGeom>
          <a:solidFill>
            <a:srgbClr val="BDEEFF">
              <a:alpha val="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68" tIns="45684" rIns="91368" bIns="456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39" dirty="0">
                <a:solidFill>
                  <a:srgbClr val="1D1D1A"/>
                </a:solidFill>
              </a:rPr>
              <a:t>B</a:t>
            </a:r>
            <a:endParaRPr lang="zh-CN" altLang="en-US" sz="1799" dirty="0">
              <a:solidFill>
                <a:srgbClr val="1D1D1A"/>
              </a:solidFill>
            </a:endParaRPr>
          </a:p>
        </p:txBody>
      </p:sp>
      <p:sp>
        <p:nvSpPr>
          <p:cNvPr id="57" name="矩形 268">
            <a:extLst>
              <a:ext uri="{FF2B5EF4-FFF2-40B4-BE49-F238E27FC236}">
                <a16:creationId xmlns:a16="http://schemas.microsoft.com/office/drawing/2014/main" id="{AF2AA83B-3695-4C28-80A6-D750B3C83DD8}"/>
              </a:ext>
            </a:extLst>
          </p:cNvPr>
          <p:cNvSpPr/>
          <p:nvPr/>
        </p:nvSpPr>
        <p:spPr>
          <a:xfrm>
            <a:off x="9072341" y="5370684"/>
            <a:ext cx="601863" cy="534361"/>
          </a:xfrm>
          <a:prstGeom prst="rect">
            <a:avLst/>
          </a:prstGeom>
          <a:solidFill>
            <a:srgbClr val="BDEEFF">
              <a:alpha val="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68" tIns="45684" rIns="91368" bIns="456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39" dirty="0">
                <a:solidFill>
                  <a:srgbClr val="1D1D1A"/>
                </a:solidFill>
              </a:rPr>
              <a:t>C</a:t>
            </a:r>
            <a:endParaRPr lang="zh-CN" altLang="en-US" sz="1799" dirty="0">
              <a:solidFill>
                <a:srgbClr val="1D1D1A"/>
              </a:solidFill>
            </a:endParaRPr>
          </a:p>
        </p:txBody>
      </p:sp>
      <p:sp>
        <p:nvSpPr>
          <p:cNvPr id="58" name="矩形 269">
            <a:extLst>
              <a:ext uri="{FF2B5EF4-FFF2-40B4-BE49-F238E27FC236}">
                <a16:creationId xmlns:a16="http://schemas.microsoft.com/office/drawing/2014/main" id="{3A6FEC78-1FF5-43CA-A348-913D73A87B6E}"/>
              </a:ext>
            </a:extLst>
          </p:cNvPr>
          <p:cNvSpPr/>
          <p:nvPr/>
        </p:nvSpPr>
        <p:spPr>
          <a:xfrm>
            <a:off x="9672675" y="5373346"/>
            <a:ext cx="591344" cy="534361"/>
          </a:xfrm>
          <a:prstGeom prst="rect">
            <a:avLst/>
          </a:prstGeom>
          <a:solidFill>
            <a:srgbClr val="BDEEFF">
              <a:alpha val="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68" tIns="45684" rIns="91368" bIns="456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39" dirty="0">
                <a:solidFill>
                  <a:srgbClr val="1D1D1A"/>
                </a:solidFill>
              </a:rPr>
              <a:t>D</a:t>
            </a:r>
            <a:endParaRPr lang="zh-CN" altLang="en-US" sz="1799" dirty="0">
              <a:solidFill>
                <a:srgbClr val="1D1D1A"/>
              </a:solidFill>
            </a:endParaRPr>
          </a:p>
        </p:txBody>
      </p:sp>
      <p:sp>
        <p:nvSpPr>
          <p:cNvPr id="59" name="矩形 270">
            <a:extLst>
              <a:ext uri="{FF2B5EF4-FFF2-40B4-BE49-F238E27FC236}">
                <a16:creationId xmlns:a16="http://schemas.microsoft.com/office/drawing/2014/main" id="{76C04A00-7FDF-4302-ACCE-674A81FFE04C}"/>
              </a:ext>
            </a:extLst>
          </p:cNvPr>
          <p:cNvSpPr/>
          <p:nvPr/>
        </p:nvSpPr>
        <p:spPr>
          <a:xfrm>
            <a:off x="10259914" y="5379725"/>
            <a:ext cx="1049799" cy="521605"/>
          </a:xfrm>
          <a:prstGeom prst="rect">
            <a:avLst/>
          </a:prstGeom>
          <a:pattFill prst="pct80">
            <a:fgClr>
              <a:srgbClr val="BDEEFF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68" tIns="45684" rIns="91368" bIns="456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99" dirty="0">
              <a:solidFill>
                <a:srgbClr val="1D1D1A"/>
              </a:solidFill>
            </a:endParaRPr>
          </a:p>
        </p:txBody>
      </p:sp>
      <p:cxnSp>
        <p:nvCxnSpPr>
          <p:cNvPr id="60" name="直接连接符 271">
            <a:extLst>
              <a:ext uri="{FF2B5EF4-FFF2-40B4-BE49-F238E27FC236}">
                <a16:creationId xmlns:a16="http://schemas.microsoft.com/office/drawing/2014/main" id="{7EC02388-78BF-44DC-8017-BC92D47B07E0}"/>
              </a:ext>
            </a:extLst>
          </p:cNvPr>
          <p:cNvCxnSpPr/>
          <p:nvPr/>
        </p:nvCxnSpPr>
        <p:spPr>
          <a:xfrm flipH="1">
            <a:off x="9085720" y="4797539"/>
            <a:ext cx="687881" cy="57249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272">
            <a:extLst>
              <a:ext uri="{FF2B5EF4-FFF2-40B4-BE49-F238E27FC236}">
                <a16:creationId xmlns:a16="http://schemas.microsoft.com/office/drawing/2014/main" id="{FE1574D0-F2A5-41BB-B299-C97A0ECBD88E}"/>
              </a:ext>
            </a:extLst>
          </p:cNvPr>
          <p:cNvCxnSpPr/>
          <p:nvPr/>
        </p:nvCxnSpPr>
        <p:spPr>
          <a:xfrm flipH="1">
            <a:off x="10259913" y="4786860"/>
            <a:ext cx="1089656" cy="58317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273">
            <a:extLst>
              <a:ext uri="{FF2B5EF4-FFF2-40B4-BE49-F238E27FC236}">
                <a16:creationId xmlns:a16="http://schemas.microsoft.com/office/drawing/2014/main" id="{55239F63-9670-4F3D-9C16-AC0D3506CC3A}"/>
              </a:ext>
            </a:extLst>
          </p:cNvPr>
          <p:cNvCxnSpPr/>
          <p:nvPr/>
        </p:nvCxnSpPr>
        <p:spPr>
          <a:xfrm>
            <a:off x="7882447" y="4786859"/>
            <a:ext cx="176806" cy="5928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274">
            <a:extLst>
              <a:ext uri="{FF2B5EF4-FFF2-40B4-BE49-F238E27FC236}">
                <a16:creationId xmlns:a16="http://schemas.microsoft.com/office/drawing/2014/main" id="{4DB45789-8399-40D1-AF14-7395F80162D9}"/>
              </a:ext>
            </a:extLst>
          </p:cNvPr>
          <p:cNvCxnSpPr/>
          <p:nvPr/>
        </p:nvCxnSpPr>
        <p:spPr>
          <a:xfrm flipH="1">
            <a:off x="9067372" y="4786859"/>
            <a:ext cx="395214" cy="5928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275">
            <a:extLst>
              <a:ext uri="{FF2B5EF4-FFF2-40B4-BE49-F238E27FC236}">
                <a16:creationId xmlns:a16="http://schemas.microsoft.com/office/drawing/2014/main" id="{9D173287-EE1A-4A52-8493-2F6FED5401E9}"/>
              </a:ext>
            </a:extLst>
          </p:cNvPr>
          <p:cNvSpPr txBox="1"/>
          <p:nvPr/>
        </p:nvSpPr>
        <p:spPr>
          <a:xfrm>
            <a:off x="10082635" y="4243451"/>
            <a:ext cx="1086455" cy="307657"/>
          </a:xfrm>
          <a:prstGeom prst="rect">
            <a:avLst/>
          </a:prstGeom>
          <a:solidFill>
            <a:srgbClr val="BDEEFF">
              <a:alpha val="6000"/>
            </a:srgb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700" dirty="0">
                <a:solidFill>
                  <a:srgbClr val="57575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40% NPU computing power</a:t>
            </a:r>
          </a:p>
        </p:txBody>
      </p:sp>
      <p:sp>
        <p:nvSpPr>
          <p:cNvPr id="65" name="文本框 49">
            <a:extLst>
              <a:ext uri="{FF2B5EF4-FFF2-40B4-BE49-F238E27FC236}">
                <a16:creationId xmlns:a16="http://schemas.microsoft.com/office/drawing/2014/main" id="{19DDCDBE-0F02-4A60-B89C-CB661DBB47DA}"/>
              </a:ext>
            </a:extLst>
          </p:cNvPr>
          <p:cNvSpPr txBox="1"/>
          <p:nvPr/>
        </p:nvSpPr>
        <p:spPr>
          <a:xfrm>
            <a:off x="8378899" y="3258498"/>
            <a:ext cx="2475001" cy="24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979" b="1" dirty="0">
                <a:solidFill>
                  <a:srgbClr val="57575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Bandwidth control </a:t>
            </a:r>
          </a:p>
        </p:txBody>
      </p:sp>
      <p:sp>
        <p:nvSpPr>
          <p:cNvPr id="66" name="右大括号 234">
            <a:extLst>
              <a:ext uri="{FF2B5EF4-FFF2-40B4-BE49-F238E27FC236}">
                <a16:creationId xmlns:a16="http://schemas.microsoft.com/office/drawing/2014/main" id="{3A5C492F-0283-455F-9D7A-77C12D3A06B9}"/>
              </a:ext>
            </a:extLst>
          </p:cNvPr>
          <p:cNvSpPr/>
          <p:nvPr/>
        </p:nvSpPr>
        <p:spPr>
          <a:xfrm rot="10800000">
            <a:off x="7296217" y="2917667"/>
            <a:ext cx="999522" cy="2408393"/>
          </a:xfrm>
          <a:prstGeom prst="rightBrace">
            <a:avLst>
              <a:gd name="adj1" fmla="val 69023"/>
              <a:gd name="adj2" fmla="val 52145"/>
            </a:avLst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1D1D1A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36FC3B8-5054-4280-A82B-06C067FF201D}"/>
              </a:ext>
            </a:extLst>
          </p:cNvPr>
          <p:cNvSpPr/>
          <p:nvPr/>
        </p:nvSpPr>
        <p:spPr>
          <a:xfrm>
            <a:off x="7700214" y="1020413"/>
            <a:ext cx="4394013" cy="181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99" spc="80" dirty="0">
                <a:solidFill>
                  <a:srgbClr val="333333"/>
                </a:solidFill>
                <a:cs typeface="Arial" panose="020B0604020202020204" pitchFamily="34" charset="0"/>
              </a:rPr>
              <a:t>Key features: </a:t>
            </a:r>
          </a:p>
          <a:p>
            <a:pPr marL="285636" indent="-285636">
              <a:buFont typeface="Wingdings" panose="05000000000000000000" pitchFamily="2" charset="2"/>
              <a:buChar char="§"/>
            </a:pPr>
            <a:r>
              <a:rPr lang="en-US" sz="1599" spc="80" dirty="0">
                <a:solidFill>
                  <a:srgbClr val="333333"/>
                </a:solidFill>
                <a:cs typeface="Arial" panose="020B0604020202020204" pitchFamily="34" charset="0"/>
              </a:rPr>
              <a:t>fast task preemption in kernel.</a:t>
            </a:r>
          </a:p>
          <a:p>
            <a:pPr marL="285636" indent="-285636">
              <a:buFont typeface="Wingdings" panose="05000000000000000000" pitchFamily="2" charset="2"/>
              <a:buChar char="§"/>
            </a:pPr>
            <a:r>
              <a:rPr lang="en-US" sz="1599" spc="80" dirty="0">
                <a:solidFill>
                  <a:srgbClr val="333333"/>
                </a:solidFill>
                <a:cs typeface="Arial" panose="020B0604020202020204" pitchFamily="34" charset="0"/>
              </a:rPr>
              <a:t>low latency and overhead.</a:t>
            </a:r>
          </a:p>
          <a:p>
            <a:pPr marL="285636" indent="-285636">
              <a:buFont typeface="Wingdings" panose="05000000000000000000" pitchFamily="2" charset="2"/>
              <a:buChar char="§"/>
            </a:pPr>
            <a:r>
              <a:rPr lang="en-US" sz="1599" spc="80" dirty="0">
                <a:solidFill>
                  <a:srgbClr val="333333"/>
                </a:solidFill>
                <a:cs typeface="Arial" panose="020B0604020202020204" pitchFamily="34" charset="0"/>
              </a:rPr>
              <a:t>modular nature, scheduling policy easy integration.</a:t>
            </a:r>
          </a:p>
          <a:p>
            <a:pPr marL="285636" indent="-285636">
              <a:buFont typeface="Wingdings" panose="05000000000000000000" pitchFamily="2" charset="2"/>
              <a:buChar char="§"/>
            </a:pPr>
            <a:r>
              <a:rPr lang="en-US" sz="1599" spc="80" dirty="0">
                <a:solidFill>
                  <a:srgbClr val="333333"/>
                </a:solidFill>
                <a:cs typeface="Arial" panose="020B0604020202020204" pitchFamily="34" charset="0"/>
              </a:rPr>
              <a:t>QoS management and control with </a:t>
            </a:r>
            <a:r>
              <a:rPr lang="en-US" sz="1599" spc="80" dirty="0" err="1">
                <a:solidFill>
                  <a:srgbClr val="333333"/>
                </a:solidFill>
                <a:cs typeface="Arial" panose="020B0604020202020204" pitchFamily="34" charset="0"/>
              </a:rPr>
              <a:t>cgroups</a:t>
            </a:r>
            <a:r>
              <a:rPr lang="en-US" sz="1599" spc="80" dirty="0">
                <a:solidFill>
                  <a:srgbClr val="333333"/>
                </a:solidFill>
                <a:cs typeface="Arial" panose="020B0604020202020204" pitchFamily="34" charset="0"/>
              </a:rPr>
              <a:t>.</a:t>
            </a:r>
            <a:endParaRPr lang="en-US" sz="1599" dirty="0"/>
          </a:p>
        </p:txBody>
      </p:sp>
      <p:sp>
        <p:nvSpPr>
          <p:cNvPr id="68" name="右大括号 234">
            <a:extLst>
              <a:ext uri="{FF2B5EF4-FFF2-40B4-BE49-F238E27FC236}">
                <a16:creationId xmlns:a16="http://schemas.microsoft.com/office/drawing/2014/main" id="{CAB77105-6357-4273-BD6B-27E7E80A637D}"/>
              </a:ext>
            </a:extLst>
          </p:cNvPr>
          <p:cNvSpPr/>
          <p:nvPr/>
        </p:nvSpPr>
        <p:spPr>
          <a:xfrm rot="10800000">
            <a:off x="7111239" y="3803554"/>
            <a:ext cx="711615" cy="2665924"/>
          </a:xfrm>
          <a:prstGeom prst="rightBrace">
            <a:avLst>
              <a:gd name="adj1" fmla="val 69023"/>
              <a:gd name="adj2" fmla="val 52145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D1D1A"/>
              </a:solidFill>
            </a:endParaRPr>
          </a:p>
        </p:txBody>
      </p:sp>
      <p:sp>
        <p:nvSpPr>
          <p:cNvPr id="69" name="矩形 215">
            <a:extLst>
              <a:ext uri="{FF2B5EF4-FFF2-40B4-BE49-F238E27FC236}">
                <a16:creationId xmlns:a16="http://schemas.microsoft.com/office/drawing/2014/main" id="{D1B3D242-E426-4EAE-B964-B6BC93282C6C}"/>
              </a:ext>
            </a:extLst>
          </p:cNvPr>
          <p:cNvSpPr/>
          <p:nvPr/>
        </p:nvSpPr>
        <p:spPr bwMode="auto">
          <a:xfrm>
            <a:off x="5497419" y="5010788"/>
            <a:ext cx="737613" cy="251456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38" tIns="39570" rIns="79138" bIns="3957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046">
              <a:defRPr/>
            </a:pPr>
            <a:r>
              <a:rPr lang="en-US" altLang="en-US" sz="839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Scheduling policy</a:t>
            </a:r>
          </a:p>
        </p:txBody>
      </p:sp>
    </p:spTree>
    <p:extLst>
      <p:ext uri="{BB962C8B-B14F-4D97-AF65-F5344CB8AC3E}">
        <p14:creationId xmlns:p14="http://schemas.microsoft.com/office/powerpoint/2010/main" val="66081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998DA-B148-AC23-6C1C-FCA4110D1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Model selection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86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9EF3C9-27C7-4B66-A19A-495FF24F7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85" y="922648"/>
            <a:ext cx="4307596" cy="42894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1DB15C-F3D9-411F-82CD-ECB5B6ADE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452" y="3881085"/>
            <a:ext cx="5353820" cy="289495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8475DF-02F5-466B-BF98-344FA435BA16}"/>
              </a:ext>
            </a:extLst>
          </p:cNvPr>
          <p:cNvCxnSpPr/>
          <p:nvPr/>
        </p:nvCxnSpPr>
        <p:spPr>
          <a:xfrm flipV="1">
            <a:off x="4192255" y="3981234"/>
            <a:ext cx="2425036" cy="80214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B28719-4FA1-4119-AE18-2CB5B901DF43}"/>
              </a:ext>
            </a:extLst>
          </p:cNvPr>
          <p:cNvCxnSpPr/>
          <p:nvPr/>
        </p:nvCxnSpPr>
        <p:spPr>
          <a:xfrm>
            <a:off x="4192254" y="5161981"/>
            <a:ext cx="2425036" cy="64541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data:image/png;base64,iVBORw0KGgoAAAANSUhEUgAABaQAAASMCAYAAAB3UopLAAAAAXNSR0IArs4c6QAAQJF0RVh0bXhmaWxlACUzQ214R3JhcGhNb2RlbCUzRSUzQ3Jvb3QlM0UlM0NteENlbGwlMjBpZCUzRCUyMjAlMjIlMkYlM0UlM0NteENlbGwlMjBpZCUzRCUyMjElMjIlMjBwYXJlbnQlM0QlMjIwJTIyJTJGJTNFJTNDbXhDZWxsJTIwaWQlM0QlMjIyJTIyJTIwdmFsdWUlM0QlMjIlMjIlMjBzdHlsZSUzRCUyMnJvdW5kZWQlM0QxJTNCd2hpdGVTcGFjZSUzRHdyYXAlM0JodG1sJTNEMSUzQmZvbnRGYW1pbHklM0RMdWNpZGElMjBDb25zb2xlJTNCZm9udFNpemUlM0Q5JTNCZmlsbENvbG9yJTNEbm9uZSUzQmRhc2hlZCUzRDElM0IlMjIlMjB2ZXJ0ZXglM0QlMjIxJTIyJTIwcGFyZW50JTNEJTIyMSUyMiUzRSUzQ214R2VvbWV0cnklMjB4JTNEJTIyMTI0MCUyMiUyMHklM0QlMjIxMTAlMjIlMjB3aWR0aCUzRCUyMjM0MCUyMiUyMGhlaWdodCUzRCUyMjIzMCUyMiUyMGFzJTNEJTIyZ2VvbWV0cnklMjIlMkYlM0UlM0MlMkZteENlbGwlM0UlM0NteENlbGwlMjBpZCUzRCUyMjMlMjIlMjB2YWx1ZSUzRCUyMiUyMiUyMHN0eWxlJTNEJTIycm91bmRlZCUzRDAlM0J3aGl0ZVNwYWNlJTNEd3JhcCUzQmh0bWwlM0QxJTNCZm9udEZhbWlseSUzREx1Y2lkYSUyMENvbnNvbGUlM0Jmb250U2l6ZSUzRDE1JTNCbGFiZWxCYWNrZ3JvdW5kQ29sb3IlM0Rub25lJTNCZmlsbENvbG9yJTNEJTIzZGFlOGZjJTNCc3Ryb2tlQ29sb3IlM0QlMjM2YzhlYmYlM0IlMjIlMjB2ZXJ0ZXglM0QlMjIxJTIyJTIwcGFyZW50JTNEJTIyMSUyMiUzRSUzQ214R2VvbWV0cnklMjB4JTNEJTIyMTI3MiUyMiUyMHklM0QlMjIxNDAlMjIlMjB3aWR0aCUzRCUyMjYwJTIyJTIwaGVpZ2h0JTNEJTIyMTgwJTIyJTIwYXMlM0QlMjJnZW9tZXRyeSUyMiUyRiUzRSUzQyUyRm14Q2VsbCUzRSUzQ214Q2VsbCUyMGlkJTNEJTIyNCUyMiUyMHZhbHVlJTNEJTIyVEFTSyUyMDElMjIlMjBzdHlsZSUzRCUyMnJvdW5kZWQlM0QwJTNCd2hpdGVTcGFjZSUzRHdyYXAlM0JodG1sJTNEMSUzQmZpbGxDb2xvciUzRCUyM2UxZDVlNyUzQnN0cm9rZUNvbG9yJTNEJTIzOTY3M2E2JTNCJTIyJTIwdmVydGV4JTNEJTIyMSUyMiUyMHBhcmVudCUzRCUyMjElMjIlM0UlM0NteEdlb21ldHJ5JTIweCUzRCUyMjEyNzclMjIlMjB5JTNEJTIyMTUwJTIyJTIwd2lkdGglM0QlMjI1MCUyMiUyMGhlaWdodCUzRCUyMjIwJTIyJTIwYXMlM0QlMjJnZW9tZXRyeSUyMiUyRiUzRSUzQyUyRm14Q2VsbCUzRSUzQ214Q2VsbCUyMGlkJTNEJTIyNSUyMiUyMHZhbHVlJTNEJTIyVEFTSyUyMDIlMjIlMjBzdHlsZSUzRCUyMnJvdW5kZWQlM0QwJTNCd2hpdGVTcGFjZSUzRHdyYXAlM0JodG1sJTNEMSUzQmZpbGxDb2xvciUzRCUyM2UxZDVlNyUzQnN0cm9rZUNvbG9yJTNEJTIzOTY3M2E2JTNCJTIyJTIwdmVydGV4JTNEJTIyMSUyMiUyMHBhcmVudCUzRCUyMjElMjIlM0UlM0NteEdlb21ldHJ5JTIweCUzRCUyMjEyNzclMjIlMjB5JTNEJTIyMTcwJTIyJTIwd2lkdGglM0QlMjI1MCUyMiUyMGhlaWdodCUzRCUyMjIwJTIyJTIwYXMlM0QlMjJnZW9tZXRyeSUyMiUyRiUzRSUzQyUyRm14Q2VsbCUzRSUzQ214Q2VsbCUyMGlkJTNEJTIyNiUyMiUyMHZhbHVlJTNEJTIyVEFTSyUyMDMlMjIlMjBzdHlsZSUzRCUyMnJvdW5kZWQlM0QwJTNCd2hpdGVTcGFjZSUzRHdyYXAlM0JodG1sJTNEMSUzQmZpbGxDb2xvciUzRCUyM2UxZDVlNyUzQnN0cm9rZUNvbG9yJTNEJTIzOTY3M2E2JTNCJTIyJTIwdmVydGV4JTNEJTIyMSUyMiUyMHBhcmVudCUzRCUyMjElMjIlM0UlM0NteEdlb21ldHJ5JTIweCUzRCUyMjEyNzclMjIlMjB5JTNEJTIyMTkwJTIyJTIwd2lkdGglM0QlMjI1MCUyMiUyMGhlaWdodCUzRCUyMjIwJTIyJTIwYXMlM0QlMjJnZW9tZXRyeSUyMiUyRiUzRSUzQyUyRm14Q2VsbCUzRSUzQ214Q2VsbCUyMGlkJTNEJTIyNyUyMiUyMHZhbHVlJTNEJTIyVEFTSyUyMDQlMjIlMjBzdHlsZSUzRCUyMnJvdW5kZWQlM0QwJTNCd2hpdGVTcGFjZSUzRHdyYXAlM0JodG1sJTNEMSUzQmZpbGxDb2xvciUzRCUyM2UxZDVlNyUzQnN0cm9rZUNvbG9yJTNEJTIzOTY3M2E2JTNCJTIyJTIwdmVydGV4JTNEJTIyMSUyMiUyMHBhcmVudCUzRCUyMjElMjIlM0UlM0NteEdlb21ldHJ5JTIweCUzRCUyMjEyNzclMjIlMjB5JTNEJTIyMjEwJTIyJTIwd2lkdGglM0QlMjI1MCUyMiUyMGhlaWdodCUzRCUyMjIwJTIyJTIwYXMlM0QlMjJnZW9tZXRyeSUyMiUyRiUzRSUzQyUyRm14Q2VsbCUzRSUzQ214Q2VsbCUyMGlkJTNEJTIyOCUyMiUyMHZhbHVlJTNEJTIyVEFTSyUyMDUlMjIlMjBzdHlsZSUzRCUyMnJvdW5kZWQlM0QwJTNCd2hpdGVTcGFjZSUzRHdyYXAlM0JodG1sJTNEMSUzQmZpbGxDb2xvciUzRCUyM2UxZDVlNyUzQnN0cm9rZUNvbG9yJTNEJTIzOTY3M2E2JTNCJTIyJTIwdmVydGV4JTNEJTIyMSUyMiUyMHBhcmVudCUzRCUyMjElMjIlM0UlM0NteEdlb21ldHJ5JTIweCUzRCUyMjEyNzclMjIlMjB5JTNEJTIyMjMwJTIyJTIwd2lkdGglM0QlMjI1MCUyMiUyMGhlaWdodCUzRCUyMjIwJTIyJTIwYXMlM0QlMjJnZW9tZXRyeSUyMiUyRiUzRSUzQyUyRm14Q2VsbCUzRSUzQ214Q2VsbCUyMGlkJTNEJTIyOSUyMiUyMHZhbHVlJTNEJTIyVEFTSyUyMDYlMjIlMjBzdHlsZSUzRCUyMnJvdW5kZWQlM0QwJTNCd2hpdGVTcGFjZSUzRHdyYXAlM0JodG1sJTNEMSUzQmZpbGxDb2xvciUzRCUyM2UxZDVlNyUzQnN0cm9rZUNvbG9yJTNEJTIzOTY3M2E2JTNCJTIyJTIwdmVydGV4JTNEJTIyMSUyMiUyMHBhcmVudCUzRCUyMjElMjIlM0UlM0NteEdlb21ldHJ5JTIweCUzRCUyMjEyNzclMjIlMjB5JTNEJTIyMjUwJTIyJTIwd2lkdGglM0QlMjI1MCUyMiUyMGhlaWdodCUzRCUyMjIwJTIyJTIwYXMlM0QlMjJnZW9tZXRyeSUyMiUyRiUzRSUzQyUyRm14Q2VsbCUzRSUzQ214Q2VsbCUyMGlkJTNEJTIyMTAlMjIlMjB2YWx1ZSUzRCUyMlRBU0slMjBpJTIyJTIwc3R5bGUlM0QlMjJyb3VuZGVkJTNEMCUzQndoaXRlU3BhY2UlM0R3cmFwJTNCaHRtbCUzRDElM0JmaWxsQ29sb3IlM0QlMjNlMWQ1ZTclM0JzdHJva2VDb2xvciUzRCUyMzk2NzNhNiUzQiUyMiUyMHZlcnRleCUzRCUyMjElMjIlMjBwYXJlbnQlM0QlMjIxJTIyJTNFJTNDbXhHZW9tZXRyeSUyMHglM0QlMjIxMjc3JTIyJTIweSUzRCUyMjI5MCUyMiUyMHdpZHRoJTNEJTIyNTAlMjIlMjBoZWlnaHQlM0QlMjIyMCUyMiUyMGFzJTNEJTIyZ2VvbWV0cnklMjIlMkYlM0UlM0MlMkZteENlbGwlM0UlM0NteENlbGwlMjBpZCUzRCUyMjExJTIyJTIwdmFsdWUlM0QlMjJTdHJlYW0lMjAxJTIyJTIwc3R5bGUlM0QlMjJ0ZXh0JTNCaHRtbCUzRDElM0JzdHJva2VDb2xvciUzRG5vbmUlM0JmaWxsQ29sb3IlM0Rub25lJTNCYWxpZ24lM0RjZW50ZXIlM0J2ZXJ0aWNhbEFsaWduJTNEbWlkZGxlJTNCd2hpdGVTcGFjZSUzRHdyYXAlM0Jyb3VuZGVkJTNEMCUzQiUyMiUyMHZlcnRleCUzRCUyMjElMjIlMjBwYXJlbnQlM0QlMjIxJTIyJTNFJTNDbXhHZW9tZXRyeSUyMHglM0QlMjIxMjcyJTIyJTIweSUzRCUyMjEyMCUyMiUyMHdpZHRoJTNEJTIyNjAlMjIlMjBoZWlnaHQlM0QlMjIyMCUyMiUyMGFzJTNEJTIyZ2VvbWV0cnklMjIlMkYlM0UlM0MlMkZteENlbGwlM0UlM0NteENlbGwlMjBpZCUzRCUyMjEyJTIyJTIwdmFsdWUlM0QlMjJTdHJlYW0lMjAyJTIyJTIwc3R5bGUlM0QlMjJ0ZXh0JTNCaHRtbCUzRDElM0JzdHJva2VDb2xvciUzRG5vbmUlM0JmaWxsQ29sb3IlM0Rub25lJTNCYWxpZ24lM0RjZW50ZXIlM0J2ZXJ0aWNhbEFsaWduJTNEbWlkZGxlJTNCd2hpdGVTcGFjZSUzRHdyYXAlM0Jyb3VuZGVkJTNEMCUzQiUyMiUyMHZlcnRleCUzRCUyMjElMjIlMjBwYXJlbnQlM0QlMjIxJTIyJTNFJTNDbXhHZW9tZXRyeSUyMHglM0QlMjIxMzcyJTIyJTIweSUzRCUyMjEyMCUyMiUyMHdpZHRoJTNEJTIyNjAlMjIlMjBoZWlnaHQlM0QlMjIyMCUyMiUyMGFzJTNEJTIyZ2VvbWV0cnklMjIlMkYlM0UlM0MlMkZteENlbGwlM0UlM0NteENlbGwlMjBpZCUzRCUyMjEzJTIyJTIwdmFsdWUlM0QlMjJTdHJlYW0lMjBuJTIyJTIwc3R5bGUlM0QlMjJ0ZXh0JTNCaHRtbCUzRDElM0JzdHJva2VDb2xvciUzRG5vbmUlM0JmaWxsQ29sb3IlM0Rub25lJTNCYWxpZ24lM0RjZW50ZXIlM0J2ZXJ0aWNhbEFsaWduJTNEbWlkZGxlJTNCd2hpdGVTcGFjZSUzRHdyYXAlM0Jyb3VuZGVkJTNEMCUzQiUyMiUyMHZlcnRleCUzRCUyMjElMjIlMjBwYXJlbnQlM0QlMjIxJTIyJTNFJTNDbXhHZW9tZXRyeSUyMHglM0QlMjIxNDkwJTIyJTIweSUzRCUyMjExOSUyMiUyMHdpZHRoJTNEJTIyNjAlMjIlMjBoZWlnaHQlM0QlMjIyMCUyMiUyMGFzJTNEJTIyZ2VvbWV0cnklMjIlMkYlM0UlM0MlMkZteENlbGwlM0UlM0NteENlbGwlMjBpZCUzRCUyMjE0JTIyJTIwdmFsdWUlM0QlMjIuLi4lMjIlMjBzdHlsZSUzRCUyMnRleHQlM0JodG1sJTNEMSUzQnN0cm9rZUNvbG9yJTNEbm9uZSUzQmZpbGxDb2xvciUzRG5vbmUlM0JhbGlnbiUzRGNlbnRlciUzQnZlcnRpY2FsQWxpZ24lM0RtaWRkbGUlM0J3aGl0ZVNwYWNlJTNEd3JhcCUzQnJvdW5kZWQlM0QwJTNCZm9udFNpemUlM0QzMSUzQiUyMiUyMHZlcnRleCUzRCUyMjElMjIlMjBwYXJlbnQlM0QlMjIxJTIyJTNFJTNDbXhHZW9tZXRyeSUyMHglM0QlMjIxNDI3JTIyJTIweSUzRCUyMjIyMCUyMiUyMHdpZHRoJTNEJTIyNjAlMjIlMjBoZWlnaHQlM0QlMjIyMCUyMiUyMGFzJTNEJTIyZ2VvbWV0cnklMjIlMkYlM0UlM0MlMkZteENlbGwlM0UlM0NteENlbGwlMjBpZCUzRCUyMjE1JTIyJTIwdmFsdWUlM0QlMjIuLi4lMjIlMjBzdHlsZSUzRCUyMnRleHQlM0JodG1sJTNEMSUzQnN0cm9rZUNvbG9yJTNEbm9uZSUzQmZpbGxDb2xvciUzRG5vbmUlM0JhbGlnbiUzRGNlbnRlciUzQnZlcnRpY2FsQWxpZ24lM0RtaWRkbGUlM0J3aGl0ZVNwYWNlJTNEd3JhcCUzQnJvdW5kZWQlM0QwJTNCZm9udFNpemUlM0QyMSUzQiUyMiUyMHZlcnRleCUzRCUyMjElMjIlMjBwYXJlbnQlM0QlMjIxJTIyJTNFJTNDbXhHZW9tZXRyeSUyMHglM0QlMjIxMjcyJTIyJTIweSUzRCUyMjI3MCUyMiUyMHdpZHRoJTNEJTIyNjAlMjIlMjBoZWlnaHQlM0QlMjIxMCUyMiUyMGFzJTNEJTIyZ2VvbWV0cnklMjIlMkYlM0UlM0MlMkZteENlbGwlM0UlM0NteENlbGwlMjBpZCUzRCUyMjE2JTIyJTIwc3R5bGUlM0QlMjJyb3VuZGVkJTNEMCUzQm9ydGhvZ29uYWxMb29wJTNEMSUzQmpldHR5U2l6ZSUzRGF1dG8lM0JodG1sJTNEMSUzQmVudHJ5WCUzRDAlM0JlbnRyeVklM0QwJTNCZW50cnlEeCUzRDAlM0JlbnRyeUR5JTNEMCUzQmZvbnRTaXplJTNENyUzQmVuZEFycm93JTNEY2xhc3NpY1RoaW4lM0JlbmRGaWxsJTNEMSUzQiUyMiUyMGVkZ2UlM0QlMjIxJTIyJTIwc291cmNlJTNEJTIyMTclMjIlMjB0YXJnZXQlM0QlMjI0JTIyJTIwcGFyZW50JTNEJTIyMSUyMiUzRSUzQ214R2VvbWV0cnklMjByZWxhdGl2ZSUzRCUyMjElMjIlMjBhcyUzRCUyMmdlb21ldHJ5JTIyJTJGJTNFJTNDJTJGbXhDZWxsJTNFJTNDbXhDZWxsJTIwaWQlM0QlMjIxNyUyMiUyMHZhbHVlJTNEJTIySEVBRCUyMiUyMHN0eWxlJTNEJTIydGV4dCUzQmh0bWwlM0QxJTNCc3Ryb2tlQ29sb3IlM0Rub25lJTNCZmlsbENvbG9yJTNEbm9uZSUzQmFsaWduJTNEY2VudGVyJTNCdmVydGljYWxBbGlnbiUzRG1pZGRsZSUzQndoaXRlU3BhY2UlM0R3cmFwJTNCcm91bmRlZCUzRDAlM0Jmb250U2l6ZSUzRDklM0Jmb250U3R5bGUlM0QyJTIyJTIwdmVydGV4JTNEJTIyMSUyMiUyMHBhcmVudCUzRCUyMjElMjIlM0UlM0NteEdlb21ldHJ5JTIweCUzRCUyMjEyNDIlMjIlMjB5JTNEJTIyMTMwJTIyJTIwd2lkdGglM0QlMjIzMCUyMiUyMGhlaWdodCUzRCUyMjEwJTIyJTIwYXMlM0QlMjJnZW9tZXRyeSUyMiUyRiUzRSUzQyUyRm14Q2VsbCUzRSUzQ214Q2VsbCUyMGlkJTNEJTIyMTglMjIlMjBzdHlsZSUzRCUyMnJvdW5kZWQlM0QwJTNCb3J0aG9nb25hbExvb3AlM0QxJTNCamV0dHlTaXplJTNEYXV0byUzQmh0bWwlM0QxJTNCZW50cnlYJTNEMCUzQmVudHJ5WSUzRDAlM0JlbnRyeUR4JTNEMCUzQmVudHJ5RHklM0QwJTNCZm9udFNpemUlM0Q3JTNCZW5kQXJyb3clM0RjbGFzc2ljVGhpbiUzQmVuZEZpbGwlM0QxJTNCJTIyJTIwZWRnZSUzRCUyMjElMjIlMjBzb3VyY2UlM0QlMjIxOSUyMiUyMHBhcmVudCUzRCUyMjElMjIlM0UlM0NteEdlb21ldHJ5JTIwcmVsYXRpdmUlM0QlMjIxJTIyJTIwYXMlM0QlMjJnZW9tZXRyeSUyMiUzRSUzQ214UG9pbnQlMjB4JTNEJTIyMTI3NyUyMiUyMHklM0QlMjIyOTAlMjIlMjBhcyUzRCUyMnRhcmdldFBvaW50JTIyJTJGJTNFJTNDJTJGbXhHZW9tZXRyeSUzRSUzQyUyRm14Q2VsbCUzRSUzQ214Q2VsbCUyMGlkJTNEJTIyMTklMjIlMjB2YWx1ZSUzRCUyMlRBSUwlMjIlMjBzdHlsZSUzRCUyMnRleHQlM0JodG1sJTNEMSUzQnN0cm9rZUNvbG9yJTNEbm9uZSUzQmZpbGxDb2xvciUzRG5vbmUlM0JhbGlnbiUzRGNlbnRlciUzQnZlcnRpY2FsQWxpZ24lM0RtaWRkbGUlM0J3aGl0ZVNwYWNlJTNEd3JhcCUzQnJvdW5kZWQlM0QwJTNCZm9udFNpemUlM0Q5JTNCZm9udFN0eWxlJTNEMiUyMiUyMHZlcnRleCUzRCUyMjElMjIlMjBwYXJlbnQlM0QlMjIxJTIyJTNFJTNDbXhHZW9tZXRyeSUyMHglM0QlMjIxMjQyJTIyJTIweSUzRCUyMjI3MCUyMiUyMHdpZHRoJTNEJTIyMzAlMjIlMjBoZWlnaHQlM0QlMjIxMCUyMiUyMGFzJTNEJTIyZ2VvbWV0cnklMjIlMkYlM0UlM0MlMkZteENlbGwlM0UlM0NteENlbGwlMjBpZCUzRCUyMjIwJTIyJTIwdmFsdWUlM0QlMjIlMjIlMjBzdHlsZSUzRCUyMnJvdW5kZWQlM0QwJTNCd2hpdGVTcGFjZSUzRHdyYXAlM0JodG1sJTNEMSUzQmZvbnRGYW1pbHklM0RMdWNpZGElMjBDb25zb2xlJTNCZm9udFNpemUlM0QxNSUzQmxhYmVsQmFja2dyb3VuZENvbG9yJTNEbm9uZSUzQmZpbGxDb2xvciUzRCUyM2RhZThmYyUzQnN0cm9rZUNvbG9yJTNEJTIzNmM4ZWJmJTNCJTIyJTIwdmVydGV4JTNEJTIyMSUyMiUyMHBhcmVudCUzRCUyMjElMjIlM0UlM0NteEdlb21ldHJ5JTIweCUzRCUyMjEzNzIlMjIlMjB5JTNEJTIyMTQwJTIyJTIwd2lkdGglM0QlMjI2MCUyMiUyMGhlaWdodCUzRCUyMjE4MCUyMiUyMGFzJTNEJTIyZ2VvbWV0cnklMjIlMkYlM0UlM0MlMkZteENlbGwlM0UlM0NteENlbGwlMjBpZCUzRCUyMjIxJTIyJTIwdmFsdWUlM0QlMjJUQVNLJTIwMSUyMiUyMHN0eWxlJTNEJTIycm91bmRlZCUzRDAlM0J3aGl0ZVNwYWNlJTNEd3JhcCUzQmh0bWwlM0QxJTNCZmlsbENvbG9yJTNEJTIzZTFkNWU3JTNCc3Ryb2tlQ29sb3IlM0QlMjM5NjczYTYlM0IlMjIlMjB2ZXJ0ZXglM0QlMjIxJTIyJTIwcGFyZW50JTNEJTIyMSUyMiUzRSUzQ214R2VvbWV0cnklMjB4JTNEJTIyMTM3NyUyMiUyMHklM0QlMjIxNTAlMjIlMjB3aWR0aCUzRCUyMjUwJTIyJTIwaGVpZ2h0JTNEJTIyMjAlMjIlMjBhcyUzRCUyMmdlb21ldHJ5JTIyJTJGJTNFJTNDJTJGbXhDZWxsJTNFJTNDbXhDZWxsJTIwaWQlM0QlMjIyMiUyMiUyMHZhbHVlJTNEJTIyVEFTSyUyMDIlMjIlMjBzdHlsZSUzRCUyMnJvdW5kZWQlM0QwJTNCd2hpdGVTcGFjZSUzRHdyYXAlM0JodG1sJTNEMSUzQmZpbGxDb2xvciUzRCUyM2UxZDVlNyUzQnN0cm9rZUNvbG9yJTNEJTIzOTY3M2E2JTNCJTIyJTIwdmVydGV4JTNEJTIyMSUyMiUyMHBhcmVudCUzRCUyMjElMjIlM0UlM0NteEdlb21ldHJ5JTIweCUzRCUyMjEzNzclMjIlMjB5JTNEJTIyMTcwJTIyJTIwd2lkdGglM0QlMjI1MCUyMiUyMGhlaWdodCUzRCUyMjIwJTIyJTIwYXMlM0QlMjJnZW9tZXRyeSUyMiUyRiUzRSUzQyUyRm14Q2VsbCUzRSUzQ214Q2VsbCUyMGlkJTNEJTIyMjMlMjIlMjB2YWx1ZSUzRCUyMlRBU0slMjAzJTIyJTIwc3R5bGUlM0QlMjJyb3VuZGVkJTNEMCUzQndoaXRlU3BhY2UlM0R3cmFwJTNCaHRtbCUzRDElM0JmaWxsQ29sb3IlM0QlMjNlMWQ1ZTclM0JzdHJva2VDb2xvciUzRCUyMzk2NzNhNiUzQiUyMiUyMHZlcnRleCUzRCUyMjElMjIlMjBwYXJlbnQlM0QlMjIxJTIyJTNFJTNDbXhHZW9tZXRyeSUyMHglM0QlMjIxMzc3JTIyJTIweSUzRCUyMjE5MCUyMiUyMHdpZHRoJTNEJTIyNTAlMjIlMjBoZWlnaHQlM0QlMjIyMCUyMiUyMGFzJTNEJTIyZ2VvbWV0cnklMjIlMkYlM0UlM0MlMkZteENlbGwlM0UlM0NteENlbGwlMjBpZCUzRCUyMjI0JTIyJTIwdmFsdWUlM0QlMjJUQVNLJTIwNCUyMiUyMHN0eWxlJTNEJTIycm91bmRlZCUzRDAlM0J3aGl0ZVNwYWNlJTNEd3JhcCUzQmh0bWwlM0QxJTNCZmlsbENvbG9yJTNEJTIzZTFkNWU3JTNCc3Ryb2tlQ29sb3IlM0QlMjM5NjczYTYlM0IlMjIlMjB2ZXJ0ZXglM0QlMjIxJTIyJTIwcGFyZW50JTNEJTIyMSUyMiUzRSUzQ214R2VvbWV0cnklMjB4JTNEJTIyMTM3NyUyMiUyMHklM0QlMjIyMTAlMjIlMjB3aWR0aCUzRCUyMjUwJTIyJTIwaGVpZ2h0JTNEJTIyMjAlMjIlMjBhcyUzRCUyMmdlb21ldHJ5JTIyJTJGJTNFJTNDJTJGbXhDZWxsJTNFJTNDbXhDZWxsJTIwaWQlM0QlMjIyNSUyMiUyMHZhbHVlJTNEJTIyVEFTSyUyMDUlMjIlMjBzdHlsZSUzRCUyMnJvdW5kZWQlM0QwJTNCd2hpdGVTcGFjZSUzRHdyYXAlM0JodG1sJTNEMSUzQmZpbGxDb2xvciUzRCUyM2UxZDVlNyUzQnN0cm9rZUNvbG9yJTNEJTIzOTY3M2E2JTNCJTIyJTIwdmVydGV4JTNEJTIyMSUyMiUyMHBhcmVudCUzRCUyMjElMjIlM0UlM0NteEdlb21ldHJ5JTIweCUzRCUyMjEzNzclMjIlMjB5JTNEJTIyMjMwJTIyJTIwd2lkdGglM0QlMjI1MCUyMiUyMGhlaWdodCUzRCUyMjIwJTIyJTIwYXMlM0QlMjJnZW9tZXRyeSUyMiUyRiUzRSUzQyUyRm14Q2VsbCUzRSUzQ214Q2VsbCUyMGlkJTNEJTIyMjYlMjIlMjB2YWx1ZSUzRCUyMlRBU0slMjA2JTIyJTIwc3R5bGUlM0QlMjJyb3VuZGVkJTNEMCUzQndoaXRlU3BhY2UlM0R3cmFwJTNCaHRtbCUzRDElM0JmaWxsQ29sb3IlM0QlMjNlMWQ1ZTclM0JzdHJva2VDb2xvciUzRCUyMzk2NzNhNiUzQiUyMiUyMHZlcnRleCUzRCUyMjElMjIlMjBwYXJlbnQlM0QlMjIxJTIyJTNFJTNDbXhHZW9tZXRyeSUyMHglM0QlMjIxMzc3JTIyJTIweSUzRCUyMjI1MCUyMiUyMHdpZHRoJTNEJTIyNTAlMjIlMjBoZWlnaHQlM0QlMjIyMCUyMiUyMGFzJTNEJTIyZ2VvbWV0cnklMjIlMkYlM0UlM0MlMkZteENlbGwlM0UlM0NteENlbGwlMjBpZCUzRCUyMjI3JTIyJTIwdmFsdWUlM0QlMjJUQVNLJTIwaiUyMiUyMHN0eWxlJTNEJTIycm91bmRlZCUzRDAlM0J3aGl0ZVNwYWNlJTNEd3JhcCUzQmh0bWwlM0QxJTNCZmlsbENvbG9yJTNEJTIzZTFkNWU3JTNCc3Ryb2tlQ29sb3IlM0QlMjM5NjczYTYlM0IlMjIlMjB2ZXJ0ZXglM0QlMjIxJTIyJTIwcGFyZW50JTNEJTIyMSUyMiUzRSUzQ214R2VvbWV0cnklMjB4JTNEJTIyMTM3NyUyMiUyMHklM0QlMjIyOTAlMjIlMjB3aWR0aCUzRCUyMjUwJTIyJTIwaGVpZ2h0JTNEJTIyMjAlMjIlMjBhcyUzRCUyMmdlb21ldHJ5JTIyJTJGJTNFJTNDJTJGbXhDZWxsJTNFJTNDbXhDZWxsJTIwaWQlM0QlMjIyOCUyMiUyMHZhbHVlJTNEJTIyLi4uJTIyJTIwc3R5bGUlM0QlMjJ0ZXh0JTNCaHRtbCUzRDElM0JzdHJva2VDb2xvciUzRG5vbmUlM0JmaWxsQ29sb3IlM0Rub25lJTNCYWxpZ24lM0RjZW50ZXIlM0J2ZXJ0aWNhbEFsaWduJTNEbWlkZGxlJTNCd2hpdGVTcGFjZSUzRHdyYXAlM0Jyb3VuZGVkJTNEMCUzQmZvbnRTaXplJTNEMjElM0IlMjIlMjB2ZXJ0ZXglM0QlMjIxJTIyJTIwcGFyZW50JTNEJTIyMSUyMiUzRSUzQ214R2VvbWV0cnklMjB4JTNEJTIyMTM3MiUyMiUyMHklM0QlMjIyNzAlMjIlMjB3aWR0aCUzRCUyMjYwJTIyJTIwaGVpZ2h0JTNEJTIyMTAlMjIlMjBhcyUzRCUyMmdlb21ldHJ5JTIyJTJGJTNFJTNDJTJGbXhDZWxsJTNFJTNDbXhDZWxsJTIwaWQlM0QlMjIyOSUyMiUyMHN0eWxlJTNEJTIyZWRnZVN0eWxlJTNEbm9uZSUzQnJvdW5kZWQlM0QwJTNCb3J0aG9nb25hbExvb3AlM0QxJTNCamV0dHlTaXplJTNEYXV0byUzQmh0bWwlM0QxJTNCZW50cnlYJTNEMCUzQmVudHJ5WSUzRDAlM0JlbnRyeUR4JTNEMCUzQmVudHJ5RHklM0QwJTNCZm9udFNpemUlM0Q3JTNCZW5kQXJyb3clM0RjbGFzc2ljVGhpbiUzQmVuZEZpbGwlM0QxJTNCJTIyJTIwZWRnZSUzRCUyMjElMjIlMjBzb3VyY2UlM0QlMjIzMCUyMiUyMHRhcmdldCUzRCUyMjIxJTIyJTIwcGFyZW50JTNEJTIyMSUyMiUzRSUzQ214R2VvbWV0cnklMjByZWxhdGl2ZSUzRCUyMjElMjIlMjBhcyUzRCUyMmdlb21ldHJ5JTIyJTJGJTNFJTNDJTJGbXhDZWxsJTNFJTNDbXhDZWxsJTIwaWQlM0QlMjIzMCUyMiUyMHZhbHVlJTNEJTIySEVBRCUyMiUyMHN0eWxlJTNEJTIydGV4dCUzQmh0bWwlM0QxJTNCc3Ryb2tlQ29sb3IlM0Rub25lJTNCZmlsbENvbG9yJTNEbm9uZSUzQmFsaWduJTNEY2VudGVyJTNCdmVydGljYWxBbGlnbiUzRG1pZGRsZSUzQndoaXRlU3BhY2UlM0R3cmFwJTNCcm91bmRlZCUzRDAlM0Jmb250U2l6ZSUzRDklM0Jmb250U3R5bGUlM0QyJTIyJTIwdmVydGV4JTNEJTIyMSUyMiUyMHBhcmVudCUzRCUyMjElMjIlM0UlM0NteEdlb21ldHJ5JTIweCUzRCUyMjEzNDIlMjIlMjB5JTNEJTIyMTMwJTIyJTIwd2lkdGglM0QlMjIzMCUyMiUyMGhlaWdodCUzRCUyMjEwJTIyJTIwYXMlM0QlMjJnZW9tZXRyeSUyMiUyRiUzRSUzQyUyRm14Q2VsbCUzRSUzQ214Q2VsbCUyMGlkJTNEJTIyMzElMjIlMjBzdHlsZSUzRCUyMmVkZ2VTdHlsZSUzRG5vbmUlM0Jyb3VuZGVkJTNEMCUzQm9ydGhvZ29uYWxMb29wJTNEMSUzQmpldHR5U2l6ZSUzRGF1dG8lM0JodG1sJTNEMSUzQmVudHJ5WCUzRDAlM0JlbnRyeVklM0QwJTNCZW50cnlEeCUzRDAlM0JlbnRyeUR5JTNEMCUzQmZvbnRTaXplJTNENyUzQmVuZEFycm93JTNEY2xhc3NpY1RoaW4lM0JlbmRGaWxsJTNEMSUzQiUyMiUyMGVkZ2UlM0QlMjIxJTIyJTIwc291cmNlJTNEJTIyMzIlMjIlMjB0YXJnZXQlM0QlMjIyNyUyMiUyMHBhcmVudCUzRCUyMjElMjIlM0UlM0NteEdlb21ldHJ5JTIwcmVsYXRpdmUlM0QlMjIxJTIyJTIwYXMlM0QlMjJnZW9tZXRyeSUyMiUyRiUzRSUzQyUyRm14Q2VsbCUzRSUzQ214Q2VsbCUyMGlkJTNEJTIyMzIlMjIlMjB2YWx1ZSUzRCUyMlRBSUwlMjIlMjBzdHlsZSUzRCUyMnRleHQlM0JodG1sJTNEMSUzQnN0cm9rZUNvbG9yJTNEbm9uZSUzQmZpbGxDb2xvciUzRG5vbmUlM0JhbGlnbiUzRGNlbnRlciUzQnZlcnRpY2FsQWxpZ24lM0RtaWRkbGUlM0J3aGl0ZVNwYWNlJTNEd3JhcCUzQnJvdW5kZWQlM0QwJTNCZm9udFNpemUlM0Q5JTNCZm9udFN0eWxlJTNEMiUyMiUyMHZlcnRleCUzRCUyMjElMjIlMjBwYXJlbnQlM0QlMjIxJTIyJTNFJTNDbXhHZW9tZXRyeSUyMHglM0QlMjIxMzQyJTIyJTIweSUzRCUyMjI3MCUyMiUyMHdpZHRoJTNEJTIyMzAlMjIlMjBoZWlnaHQlM0QlMjIxMCUyMiUyMGFzJTNEJTIyZ2VvbWV0cnklMjIlMkYlM0UlM0MlMkZteENlbGwlM0UlM0NteENlbGwlMjBpZCUzRCUyMjMzJTIyJTIwdmFsdWUlM0QlMjIlMjIlMjBzdHlsZSUzRCUyMnJvdW5kZWQlM0QwJTNCd2hpdGVTcGFjZSUzRHdyYXAlM0JodG1sJTNEMSUzQmZvbnRGYW1pbHklM0RMdWNpZGElMjBDb25zb2xlJTNCZm9udFNpemUlM0QxNSUzQmxhYmVsQmFja2dyb3VuZENvbG9yJTNEbm9uZSUzQmZpbGxDb2xvciUzRCUyM2RhZThmYyUzQnN0cm9rZUNvbG9yJTNEJTIzNmM4ZWJmJTNCJTIyJTIwdmVydGV4JTNEJTIyMSUyMiUyMHBhcmVudCUzRCUyMjElMjIlM0UlM0NteEdlb21ldHJ5JTIweCUzRCUyMjE0OTAlMjIlMjB5JTNEJTIyMTM5JTIyJTIwd2lkdGglM0QlMjI2MCUyMiUyMGhlaWdodCUzRCUyMjE4MCUyMiUyMGFzJTNEJTIyZ2VvbWV0cnklMjIlMkYlM0UlM0MlMkZteENlbGwlM0UlM0NteENlbGwlMjBpZCUzRCUyMjM0JTIyJTIwdmFsdWUlM0QlMjJUQVNLJTIwMSUyMiUyMHN0eWxlJTNEJTIycm91bmRlZCUzRDAlM0J3aGl0ZVNwYWNlJTNEd3JhcCUzQmh0bWwlM0QxJTNCZmlsbENvbG9yJTNEJTIzZTFkNWU3JTNCc3Ryb2tlQ29sb3IlM0QlMjM5NjczYTYlM0IlMjIlMjB2ZXJ0ZXglM0QlMjIxJTIyJTIwcGFyZW50JTNEJTIyMSUyMiUzRSUzQ214R2VvbWV0cnklMjB4JTNEJTIyMTQ5NSUyMiUyMHklM0QlMjIxNDklMjIlMjB3aWR0aCUzRCUyMjUwJTIyJTIwaGVpZ2h0JTNEJTIyMjAlMjIlMjBhcyUzRCUyMmdlb21ldHJ5JTIyJTJGJTNFJTNDJTJGbXhDZWxsJTNFJTNDbXhDZWxsJTIwaWQlM0QlMjIzNSUyMiUyMHZhbHVlJTNEJTIyVEFTSyUyMDIlMjIlMjBzdHlsZSUzRCUyMnJvdW5kZWQlM0QwJTNCd2hpdGVTcGFjZSUzRHdyYXAlM0JodG1sJTNEMSUzQmZpbGxDb2xvciUzRCUyM2UxZDVlNyUzQnN0cm9rZUNvbG9yJTNEJTIzOTY3M2E2JTNCJTIyJTIwdmVydGV4JTNEJTIyMSUyMiUyMHBhcmVudCUzRCUyMjElMjIlM0UlM0NteEdlb21ldHJ5JTIweCUzRCUyMjE0OTUlMjIlMjB5JTNEJTIyMTY5JTIyJTIwd2lkdGglM0QlMjI1MCUyMiUyMGhlaWdodCUzRCUyMjIwJTIyJTIwYXMlM0QlMjJnZW9tZXRyeSUyMiUyRiUzRSUzQyUyRm14Q2VsbCUzRSUzQ214Q2VsbCUyMGlkJTNEJTIyMzYlMjIlMjB2YWx1ZSUzRCUyMlRBU0slMjAzJTIyJTIwc3R5bGUlM0QlMjJyb3VuZGVkJTNEMCUzQndoaXRlU3BhY2UlM0R3cmFwJTNCaHRtbCUzRDElM0JmaWxsQ29sb3IlM0QlMjNlMWQ1ZTclM0JzdHJva2VDb2xvciUzRCUyMzk2NzNhNiUzQiUyMiUyMHZlcnRleCUzRCUyMjElMjIlMjBwYXJlbnQlM0QlMjIxJTIyJTNFJTNDbXhHZW9tZXRyeSUyMHglM0QlMjIxNDk1JTIyJTIweSUzRCUyMjE4OSUyMiUyMHdpZHRoJTNEJTIyNTAlMjIlMjBoZWlnaHQlM0QlMjIyMCUyMiUyMGFzJTNEJTIyZ2VvbWV0cnklMjIlMkYlM0UlM0MlMkZteENlbGwlM0UlM0NteENlbGwlMjBpZCUzRCUyMjM3JTIyJTIwdmFsdWUlM0QlMjJUQVNLJTIwNCUyMiUyMHN0eWxlJTNEJTIycm91bmRlZCUzRDAlM0J3aGl0ZVNwYWNlJTNEd3JhcCUzQmh0bWwlM0QxJTNCZmlsbENvbG9yJTNEJTIzZTFkNWU3JTNCc3Ryb2tlQ29sb3IlM0QlMjM5NjczYTYlM0IlMjIlMjB2ZXJ0ZXglM0QlMjIxJTIyJTIwcGFyZW50JTNEJTIyMSUyMiUzRSUzQ214R2VvbWV0cnklMjB4JTNEJTIyMTQ5NSUyMiUyMHklM0QlMjIyMDklMjIlMjB3aWR0aCUzRCUyMjUwJTIyJTIwaGVpZ2h0JTNEJTIyMjAlMjIlMjBhcyUzRCUyMmdlb21ldHJ5JTIyJTJGJTNFJTNDJTJGbXhDZWxsJTNFJTNDbXhDZWxsJTIwaWQlM0QlMjIzOCUyMiUyMHZhbHVlJTNEJTIyVEFTSyUyMDUlMjIlMjBzdHlsZSUzRCUyMnJvdW5kZWQlM0QwJTNCd2hpdGVTcGFjZSUzRHdyYXAlM0JodG1sJTNEMSUzQmZpbGxDb2xvciUzRCUyM2UxZDVlNyUzQnN0cm9rZUNvbG9yJTNEJTIzOTY3M2E2JTNCJTIyJTIwdmVydGV4JTNEJTIyMSUyMiUyMHBhcmVudCUzRCUyMjElMjIlM0UlM0NteEdlb21ldHJ5JTIweCUzRCUyMjE0OTUlMjIlMjB5JTNEJTIyMjI5JTIyJTIwd2lkdGglM0QlMjI1MCUyMiUyMGhlaWdodCUzRCUyMjIwJTIyJTIwYXMlM0QlMjJnZW9tZXRyeSUyMiUyRiUzRSUzQyUyRm14Q2VsbCUzRSUzQ214Q2VsbCUyMGlkJTNEJTIyMzklMjIlMjB2YWx1ZSUzRCUyMlRBU0slMjA2JTIyJTIwc3R5bGUlM0QlMjJyb3VuZGVkJTNEMCUzQndoaXRlU3BhY2UlM0R3cmFwJTNCaHRtbCUzRDElM0JmaWxsQ29sb3IlM0QlMjNlMWQ1ZTclM0JzdHJva2VDb2xvciUzRCUyMzk2NzNhNiUzQiUyMiUyMHZlcnRleCUzRCUyMjElMjIlMjBwYXJlbnQlM0QlMjIxJTIyJTNFJTNDbXhHZW9tZXRyeSUyMHglM0QlMjIxNDk1JTIyJTIweSUzRCUyMjI0OSUyMiUyMHdpZHRoJTNEJTIyNTAlMjIlMjBoZWlnaHQlM0QlMjIyMCUyMiUyMGFzJTNEJTIyZ2VvbWV0cnklMjIlMkYlM0UlM0MlMkZteENlbGwlM0UlM0NteENlbGwlMjBpZCUzRCUyMjQwJTIyJTIwdmFsdWUlM0QlMjJUQVNLJTIwbSUyMiUyMHN0eWxlJTNEJTIycm91bmRlZCUzRDAlM0J3aGl0ZVNwYWNlJTNEd3JhcCUzQmh0bWwlM0QxJTNCZmlsbENvbG9yJTNEJTIzZTFkNWU3JTNCc3Ryb2tlQ29sb3IlM0QlMjM5NjczYTYlM0IlMjIlMjB2ZXJ0ZXglM0QlMjIxJTIyJTIwcGFyZW50JTNEJTIyMSUyMiUzRSUzQ214R2VvbWV0cnklMjB4JTNEJTIyMTQ5NSUyMiUyMHklM0QlMjIyODklMjIlMjB3aWR0aCUzRCUyMjUwJTIyJTIwaGVpZ2h0JTNEJTIyMjAlMjIlMjBhcyUzRCUyMmdlb21ldHJ5JTIyJTJGJTNFJTNDJTJGbXhDZWxsJTNFJTNDbXhDZWxsJTIwaWQlM0QlMjI0MSUyMiUyMHZhbHVlJTNEJTIyLi4uJTIyJTIwc3R5bGUlM0QlMjJ0ZXh0JTNCaHRtbCUzRDElM0JzdHJva2VDb2xvciUzRG5vbmUlM0JmaWxsQ29sb3IlM0Rub25lJTNCYWxpZ24lM0RjZW50ZXIlM0J2ZXJ0aWNhbEFsaWduJTNEbWlkZGxlJTNCd2hpdGVTcGFjZSUzRHdyYXAlM0Jyb3VuZGVkJTNEMCUzQmZvbnRTaXplJTNEMjElM0IlMjIlMjB2ZXJ0ZXglM0QlMjIxJTIyJTIwcGFyZW50JTNEJTIyMSUyMiUzRSUzQ214R2VvbWV0cnklMjB4JTNEJTIyMTQ5MCUyMiUyMHklM0QlMjIyNjklMjIlMjB3aWR0aCUzRCUyMjYwJTIyJTIwaGVpZ2h0JTNEJTIyMTAlMjIlMjBhcyUzRCUyMmdlb21ldHJ5JTIyJTJGJTNFJTNDJTJGbXhDZWxsJTNFJTNDbXhDZWxsJTIwaWQlM0QlMjI0MiUyMiUyMHN0eWxlJTNEJTIyZWRnZVN0eWxlJTNEbm9uZSUzQnJvdW5kZWQlM0QwJTNCb3J0aG9nb25hbExvb3AlM0QxJTNCamV0dHlTaXplJTNEYXV0byUzQmh0bWwlM0QxJTNCZW50cnlYJTNEMCUzQmVudHJ5WSUzRDAlM0JlbnRyeUR4JTNEMCUzQmVudHJ5RHklM0QwJTNCZm9udFNpemUlM0Q3JTNCZW5kQXJyb3clM0RjbGFzc2ljVGhpbiUzQmVuZEZpbGwlM0QxJTNCJTIyJTIwZWRnZSUzRCUyMjElMjIlMjBzb3VyY2UlM0QlMjI0MyUyMiUyMHRhcmdldCUzRCUyMjM0JTIyJTIwcGFyZW50JTNEJTIyMSUyMiUzRSUzQ214R2VvbWV0cnklMjByZWxhdGl2ZSUzRCUyMjElMjIlMjBhcyUzRCUyMmdlb21ldHJ5JTIyJTJGJTNFJTNDJTJGbXhDZWxsJTNFJTNDbXhDZWxsJTIwaWQlM0QlMjI0MyUyMiUyMHZhbHVlJTNEJTIySEVBRCUyMiUyMHN0eWxlJTNEJTIydGV4dCUzQmh0bWwlM0QxJTNCc3Ryb2tlQ29sb3IlM0Rub25lJTNCZmlsbENvbG9yJTNEbm9uZSUzQmFsaWduJTNEY2VudGVyJTNCdmVydGljYWxBbGlnbiUzRG1pZGRsZSUzQndoaXRlU3BhY2UlM0R3cmFwJTNCcm91bmRlZCUzRDAlM0Jmb250U2l6ZSUzRDklM0Jmb250U3R5bGUlM0QyJTIyJTIwdmVydGV4JTNEJTIyMSUyMiUyMHBhcmVudCUzRCUyMjElMjIlM0UlM0NteEdlb21ldHJ5JTIweCUzRCUyMjE0NjAlMjIlMjB5JTNEJTIyMTI5JTIyJTIwd2lkdGglM0QlMjIzMCUyMiUyMGhlaWdodCUzRCUyMjEwJTIyJTIwYXMlM0QlMjJnZW9tZXRyeSUyMiUyRiUzRSUzQyUyRm14Q2VsbCUzRSUzQ214Q2VsbCUyMGlkJTNEJTIyNDQlMjIlMjBzdHlsZSUzRCUyMmVkZ2VTdHlsZSUzRG5vbmUlM0Jyb3VuZGVkJTNEMCUzQm9ydGhvZ29uYWxMb29wJTNEMSUzQmpldHR5U2l6ZSUzRGF1dG8lM0JodG1sJTNEMSUzQmVudHJ5WCUzRDAlM0JlbnRyeVklM0QwJTNCZW50cnlEeCUzRDAlM0JlbnRyeUR5JTNEMCUzQmZvbnRTaXplJTNENyUzQmVuZEFycm93JTNEY2xhc3NpY1RoaW4lM0JlbmRGaWxsJTNEMSUzQiUyMiUyMGVkZ2UlM0QlMjIxJTIyJTIwc291cmNlJTNEJTIyNDUlMjIlMjB0YXJnZXQlM0QlMjI0MCUyMiUyMHBhcmVudCUzRCUyMjElMjIlM0UlM0NteEdlb21ldHJ5JTIwcmVsYXRpdmUlM0QlMjIxJTIyJTIwYXMlM0QlMjJnZW9tZXRyeSUyMiUyRiUzRSUzQyUyRm14Q2VsbCUzRSUzQ214Q2VsbCUyMGlkJTNEJTIyNDUlMjIlMjB2YWx1ZSUzRCUyMlRBSUwlMjIlMjBzdHlsZSUzRCUyMnRleHQlM0JodG1sJTNEMSUzQnN0cm9rZUNvbG9yJTNEbm9uZSUzQmZpbGxDb2xvciUzRG5vbmUlM0JhbGlnbiUzRGNlbnRlciUzQnZlcnRpY2FsQWxpZ24lM0RtaWRkbGUlM0J3aGl0ZVNwYWNlJTNEd3JhcCUzQnJvdW5kZWQlM0QwJTNCZm9udFNpemUlM0Q5JTNCZm9udFN0eWxlJTNEMiUyMiUyMHZlcnRleCUzRCUyMjElMjIlMjBwYXJlbnQlM0QlMjIxJTIyJTNFJTNDbXhHZW9tZXRyeSUyMHglM0QlMjIxNDYwJTIyJTIweSUzRCUyMjI2OSUyMiUyMHdpZHRoJTNEJTIyMzAlMjIlMjBoZWlnaHQlM0QlMjIxMCUyMiUyMGFzJTNEJTIyZ2VvbWV0cnklMjIlMkYlM0UlM0MlMkZteENlbGwlM0UlM0NteENlbGwlMjBpZCUzRCUyMjQ2JTIyJTIwdmFsdWUlM0QlMjIlMjZsdCUzQnNwYW4lMjBzdHlsZSUzRCUyNnF1b3QlM0Jmb250LXNpemUlM0ElMjAxN3B4JTNCJTI2cXVvdCUzQiUyNmd0JTNCJTI2bHQlM0JiJTI2Z3QlM0JBSSUyMEFQUCUyNmx0JTNCJTJGYiUyNmd0JTNCJTI2bHQlM0IlMkZzcGFuJTI2Z3QlM0IlMjIlMjBzdHlsZSUzRCUyMnRleHQlM0JodG1sJTNEMSUzQnN0cm9rZUNvbG9yJTNEbm9uZSUzQmZpbGxDb2xvciUzRG5vbmUlM0JhbGlnbiUzRGNlbnRlciUzQnZlcnRpY2FsQWxpZ24lM0RtaWRkbGUlM0J3aGl0ZVNwYWNlJTNEd3JhcCUzQnJvdW5kZWQlM0QwJTNCJTIyJTIwdmVydGV4JTNEJTIyMSUyMiUyMHBhcmVudCUzRCUyMjElMjIlM0UlM0NteEdlb21ldHJ5JTIweCUzRCUyMjEzMjclMjIlMjB5JTNEJTIyNzAlMjIlMjB3aWR0aCUzRCUyMjEzMyUyMiUyMGhlaWdodCUzRCUyMjIwJTIyJTIwYXMlM0QlMjJnZW9tZXRyeSUyMiUyRiUzRSUzQyUyRm14Q2VsbCUzRSUzQyUyRnJvb3QlM0UlM0MlMkZteEdyYXBoTW9kZWwlM0U6+5VVAAAgAElEQVR4XuzdB7g8S1kn/q+AkuSSkbBIElkERVSiCJJBcs5pEVFAFET+CCxRRK+SBBHJXHKSLFGSosRFQJKAyOLKSg6LGAj/efn1cPsOc850Tzo9PZ9+nvPA/Z3q6qpP9UzNeaf6rR+IgwABAgQIECBAgAABAgQIECBAgAABAgQIbEHgB7ZwDZcgQIAAAQIECBAgQIAAAQIECBAgQIAAAQIRkHYTECBAgAABAgQIECBAgAABAgQIECBAgMBWBASkt8LsIgQIECBAgAABAgQIECBAgAABAgQIECAgIO0eIECAAAECBAgQIECAAAECBAgQIECAAIGtCAhIb4XZRQgQIECAAAECBAgQIECAAAECBAgQIEBAQNo9QIAAAQIECBAgQIAAAQIECBAgQIAAAQJbERCQ3gqzixAgQIAAAQIECBAgQIAAAQIECBAgQICAgLR7gAABAgQIECBAgAABAgQIECBAgAABAgS2IiAgvRVmFyFAgAABAgQIECBAgAABAgQIECBAgAABAWn3AAECBAgQIECAAAECBAgQIECAAAECBAhsRUBAeivMLkKAAAECBAgQIECAAAECBAgQIECAAAECAtLuAQIECBAgQIAAAQIECBAgQIAAAQIECBDYioCA9FaYXYQAAQIECBAgQIAAAQIECBAgQIAAAQIEBKTdAwQIECBAgAABAgQIECBAgAABAgQIECCwFQEB6a0wuwgBAgQIECBAgAABAgQIECBAgAABAgQICEi7BwgQIECAAAECBAgQIECAAAECBAgQIEBgKwIC0lthdhECBAgQIECAAAECBAgQIECAAAECBAgQEJB2DxAgQIAAAQIECBAgQIAAAQIECBAgQIDAVgQEpLfC7CIECBAgQIAAAQIECBAgQIAAAQIECBAgICDtHiBAgAABAgQIECBAgAABAgQIECBAgACBrQgISG+F2UUIECBAgAABAgQIECBAgAABAgQIECBAQEDaPUCAAAECBAgQIECAAAECBAgQIECAAAECWxEQkN4Ks4sQIECAAAECBAgQIECAAAECBAgQIECAgIC0e4AAAQIECBAgQIAAAQIECBAgQIAAAQIEtiIgIL0VZhchQIAAAQIECBAgQIAAAQIECBAgQIAAAQFp9wABAgQIECBAgAABAgQIECBAgAABAgQIbEVAQHorzC5CgAABAgQIECBAgAABAgQIECBAgAABAgLS7gECBAgQIECAAAECBAgQIECAAAECBAgQ2IqAgPRWmF2EAAECBAgQIECAAAECBAgQIECAAAECBASk3QMECBAgQIAAAQIECBAgQIAAAQIECBAgsBUBAemtMLsIAQIECBAgQIAAAQIECBAgQIAAAQIECAhIuwcIECBAgAABAgQIECBAgAABAgQIECBAYCsCAtJbYXYRAgQIECBAgAABAgQIECBAgAABAgQIEBCQdg8QIECAAAECBAgQIECAAAECBAgQIECAwFYEBKS3wuwiBAgQIECAAAECBAgQIECAAAECBAgQICAg7R4gQIAAAQIECBAgQIAAAQIECBAgQIAAga0ICEhvhdlFCBAgQIAAAQIECBAgQIAAAQIECBAgQEBA2j1AgAABAgQIECBAgAABAgQIECBAgAABAlsREJDeCrOLECBAgAABAgQIECBAgAABAgQIECBAgICAtHuAAAECBAgQIECAAAECBAgQIECAAAECBLYiICC9FWYXIUCAAAECBAgQIECAAAECBAgQIECAAAEBafcAAQIECBAgQIAAAQIECBAgQIAAAQIECGxFQEB6K8wuQoAAAQIECBAgQIAAAQIECBAgQIAAAQIC0u4BAgQIECBAgAABAgQIECBAgAABAgQIENiKgID0VphdhAABAgQIECBAgAABAgQIECBAgAABAgQEpN0DBAgQIECAAAECBAgQIECAAAECBAgQILAVAQHprTC7CAECBAgQIECAAAECBAgQIECAAAECBAgISLsHCBAgQIAAAQIECBAgQIAAAQIECBAgQGArAgLSW2F2EQIECBAgQIAAAQIECBAgQIAAAQIECBAQkHYPECBAgAABAgQIECBAgAABAgQIECBAgMBWBASkt8LsIgQIECBAgMCaBc6Y5ClJbrCg3q81Zf5yzddvV/fzSf66Q/23TvLsDuWOokh9JrxHkkd0uPhDkzw4ybc6lF22yP9M8pBlTz7gvE8l+ViSbyf5tyT/K8knkry3+d//XPF6F0ry/CQXW7Ge2dPfnuSrzT9+PEn9VJs/kOSLSb6z5uupjgABAgQIECBAgMBGBQSkN8qrcgIECBAgQGBDAleeBP5eMgmgnq5D/Q+fBE8rwLmpAOoYAtLnSHLCJLB+lQ6eb54Edm+V5F86lF22yCYC0oe1pYLVT0zytCSfWbLRmwpIH9acVyZ5dJK3JPnmku12GgECBAgQIECAAIGtCghIb5XbxQgQIECAAIE1CJw8Sa3S/Z2Odb0jyS2SfLJj+b7FxhCQvmqS1/Xo+I2S/HmP8n2LbjsgPW1frTi+V5LnTO6v/+jZ6KMISE+bWF/OVLv/sWebFSdAgAABAgQIECCwdQEB6a2TuyABAgQIECCwosD5kjw3yaV61PPLTYqPHqd0LrrrAelTJjl+kv7h7p17nDw9yd2SfL3HOX2KHlVAetrGxya5X5JK+dL1OMqAdLXxo0l+tVktLY1H11FTjgABAgQIECBAYOsCAtJbJ3dBAgQIECBAYEWBOyZ5cs86agVpnfelnud1Kb7rAemLJHnhJP/xhbt0tilTaS2un+SdPc7pU/SoA9LV1sdPck3fu0fQ/agD0tXmSj1yuyYo3cdbWQIECBAgQIAAAQJbExCQ3hq1CxEgQIAAAQJrEDh9E4y+cc+6Nrm54a4HpGszw0f29Kzim9zccAgB6erjfZqNHrvkZx5CQLraXClq7pDkw0uMqVMIECBAgAABAgQIbFxAQHrjxC5AgAABAgQIrFHgkklemqQ24et7/HGz4rVvbuBF19nlgPQZm1QmN1jUyTm/32Ru7qEEpGsl+K2TvLGDz1AC0tXUJyWpLxo2lVKlA4ciBAgQIECAAAECBOYLCEi7MwgQIECAAIFdEajNDB+YpIKVyxybCqDuckD6ykkqncnplgFNsqnNDYcSkC6WSmdy5w7pXoYUkK4nAm6T5GVLjqvTCBAgQIAAAQIECGxMQEB6Y7QqJkCAAAECBNYssMxmhrNN2MTmhrsakF5mM8NZz01tbtglIP2+SVqKmzWb+R12q516smnjaSZpSY5LcrkkN01y7R73Ztd0L10D0g9o0p0c1oSTJan0NKdI8uOTNBzXbFZqn6dHuzc1Nj2aoCgBAgQIECBAgACB7xcQkHZXECBAgAABArsicMMkL16xsZvY3HBXA9LrCPBvanPDdQakZ2+ZCvZWgPcRSSqI3OV4eLMy/1uHFF5nQHreZc46+ccHJblLlwYn+ViSyrX+/o7lFSNAgAABAgQIECCwFQEB6a0wuwgBAgQIECCwosBpkzwuye1XrKfratc+l9nVgPQdmw0i+/R1XtlNbG64yYD0tA9XSPKMJF1WHb8hyS2TfO4IA9J16XodHN8jKH27JCesOsDOJ0CAAAECBAgQILBOAQHpdWqqiwABAgQIENiUwCqbGc62ad2bG+5iQHqVzQxnPTeRm3sbAen6HFwpXJ7Y4aatleDXmfy854gD0nX5cyV5ZpIrdmj3o5LcJ8l/diirCAECBAgQIECAAIGtCAhIb4XZRQgQIECAAIEVBLpuZvj8JJ+frGK964JrfTjJTSY/H1yhTe1TdzEg3WUzw0r58NRJMPO+HTY9XHdu7m0EpGsMz9GsIL5Kh3vhakleP4CAdDWh6+r2ClzX66GeDHAQIECAAAECBAgQGISAgPQghkEjCBAgQIAAgUMEugYNKyj6kSSv3nIAddcC0l0D/LUp3oOT/GmSayy4Q9e9gd62AtJlUSlHfqfDK/DWSZ49kID0TyV50aQ9F1zQ7tdOcknfKskXOvRPEQIECBAgQIAAAQJbERCQ3gqzixAgQIAAAQIrCHTZzPB9SW42ya372SRPSXKDBddb5+aGuxaQ7rqZYQVgn5PkHs0GgIeRrntzw20FpKtP1b9Hdrg/hxSQrrzXNTaXFZDuMHKKECBAgAABAgQIDEpAQHpQw6ExBAgQIECAwIxA180M23mhuwQY17m54a4FpLuke2jnhf7ZJK9o0lscdoOuc3PDbQakawXxszq88oYUkD5zs1r76gLSHUZOEQIECBAgQIAAgUEJCEgPajg0hgABAgQIEJgR6Jqa4HpJXt6ce5EkL0xy4QWa69rccJcC0qdL8idJbrPApr0ZXtcvBda5ueE2A9JdvsAoriEFpK2Q9lZJgAABAgQIECCwswIC0js7dBpOgAABAgRGL1CfU7qki3hzkyf3XxqRUyepgOqdFwita3PDXQpIXzLJSzusdp7dwK/rKuJ1bW64rYD0DyX5/eY+W/SCGlJAuuuqdTmkF42q3xMgQIAAAQIECGxdQEB66+QuSIAAAQIECHQU6LqZ4bxUEV3yTlczfqsJXn+nY5vmFduVgHTXzQzfkOS2k4B+5YWeHl3zTq8rN/e2AtJd+1UOl0vytkPukwtNVuU/P8nFFtxLD2g2Ulz2luv6RU3V/2dNsP0by17MeQQIECBAgAABAgTWLSAgvW5R9REgQIAAAQLrErhukpctqKxyQV9zTqDwnE2O3V9ccP46Aqi7EpDumuahgsEPS9IO0lcwuwL/v7PAc12bG24jIF2fg++e5NEdbtgPJLlpko8MICB93ibndd13i44HJ6mfVb5wWXQNvydAgAABAgQIECDQS0BAuheXwgQIECBAgMCWBE6Z5PgmYHjYJQ8KKHddDbyOzQ13JSDdZdX4YQHlK09W/5Z35aE+7FjH5obbCEhfIckzklSgftHxoiSVjuQrhxTcxgrpyuddr4u7LGpw8/t2bvWOpyhGgAABAgQIECBAYLMCAtKb9VU7AQIECBAgsJxA140J79mk3Jh3la75klfd3HAXAtJdNyY8LPB6xiRPSXKDBUO6js0NNxmQri87bpLkdzsGo6u7XVK7bDogXSujfy/JLTq+pNYxDh0vpRgBAgQIECBAgACB7gIC0t2tlCRAgAABAgS2I9A1R+6iTQm7BlAX1bOo17sQkO4anD9sU8Ku41Jeq25uuK6AdLX5uEkgtzYvvECSSyepleK/sGhQW7/ven+sMyBd7a2V6NX2n05y9SaIfqYe7V7HSvUel1OUAAECBAgQIECAQDcBAeluTkoRIECAAAEC2xPoGkh+epK7Jfn6IU27Y5Ind2h6lxWwB1Uz9IB010Byl8Br15Xrq+bm7hKQ7jCsayly3yZNxrcW1NY1IL2WRi2o5H1JbjZZTf3RbVzMNQgQIECAAAECBAj0ERCQ7qOlLAECBAgQILANga65im+U5M8XNKhrAPUNSW6bpHIo9z2GHpA+R5ITklxlQce6pC7pmvpj1dzcQwlIvy3JrZP8U4ebYkgB6d9MUuNpM8MOA6cIAQIECBAgQIDAdgUEpLfr7WoECBAgQIDA4QJdNzPsmh+3a32rBFCHHpDusplhjUqXAH+V61rfKikjhhCQ/lSS2yV5S8cX7VAC0o9Pcu8FTw507JJiBAgQIECAAAECBNYvICC9flM1EiBAgAABAssLdA3qPTxJBS0XpVGollw3ycs6NKnLCuF51Qw5IH3qZtPHOy/o/5uT3CrJv3RwOk+S5yS57IKyXb80mFfNUQekv5jkrkme32OVcdd7twPx0kVemOTXk/zr0jU4kQABAgQIECBAgMCGBQSkNwysegIECBAgQKCXQJecz31XM3dNWdElh/KuBaS7pizps5r55JMg7QObLwQWDe6ymxseZUC68i5XyovX9ghGl8NRB6RrZXS5VTDdQYAAAQIECBAgQGCwAgLSgx0aDSNAgAABAnsn0HUzw9ckuc1kQ8PPdxTqE0BdZnPDoa6Q7rqZYQX4r5mk8iV3Pbrm+V52c8OjCkhXru37J/l0V4hWuaMKSFcA/cFJanX0N5dot1MIECBAgAABAgQIbFVAQHqr3C5GgAABAgQIHCLQNci5TND4kklemqRWSx92LLO54VAD0l1Xhi8TNO765UHf1ezTsdlmQLpWFL+4SW3ykZ6rotv30rYD0pUS5U+TvEi+aO+rBAgQIECAAAECuyQgIL1Lo6WtBAgQIEBgvAJ9VjFvWqHr5n7Tdgw1IN01wL9pz2Vyc687IF1B5/cl+a8mpcUHkvxTkg8lqRXG31gDwiYC0u+d5LL+XNO2av9nJptKvj9JpZf5v0m+vYZ2q4IAAQIECBAgQIDAVgUEpLfK7WIECBAgQIDAAQLnm+TgfW6SSw1AqG8AdYgB6VMmOX4SfL37ADyX2dywS0C6ArQ3awLKA+hm5xzSD0hSObsdBAgQIECAAAECBPZSQEB6L4ddpwkQIECAwOAEumxmuK1G993ccIgB6a6bGW7LtO/mhgLS2xoZ1yFAgAABAgQIECCwZQEB6S2DuxwBAgQIECDwfQKnS/InzUaFQ+Hpk6d6iAHpOyd5wlAwk/TNUy0gPaDB0xQCBAgQIECAAAEC6xQQkF6nproIECBAgACBZQS6bji4TN3LntNnc8OhBaS7bji4rM0y5/Xd3FBAehll5xAgQIAAAQIECBDYAQEB6R0YJE0kQIAAAQIjFhjSZoazzF03NxxaQHoomxnOevbJzS0gPeIXva4RIECAAAECBAjst4CA9H6Pv94TIECAAIGjFhjSZoazFk9PcrckX1+ANKSA9JA2M5xl65ObW0D6qF+Zrk+AAAECBAgQIEBgQwIC0huCVS0BAgQIECDQSeCGSV7cqeT2C3UNoA4pID3kAH+NYNfNDQWkt3+/uyIBAgQIECBAgACBrQgISG+F2UUIECBAgACBOQKnTfK4JLdfoPOZJNdP8s41KXa9bl2uy+aGQwpI3zHJkzs4delXh2q+V6Trdbtubigg3UdfWQIECBAgQIAAAQI7JCAgvUODpakECBAgQGBkAl03M3xRs7L2K2vs/62SPKtDfV02NxxKQLrrZoYV4L/O5Oc9HfrftciFkjw/ycUWnNB1c0MB6a7yyhEgQIAAAQIECBDYMQEB6R0bMM0lQIAAAQIjEajPIPdL8tAO/ema5qFDVd8r0ie1xaLNDYcSkK52vDrJ6RZAdM2N3cezT+7qLpsbCkj30VeWAAECBAgQIECAwA4JCEjv0GBpKgECBAgQGJHAOZKckOQqC/rUNY9zX5qTJ3lgkgp8LjoWBXCHEJDu059NBPjL8MqTFdKVkmNRQLzLmApIL7or/Z4AAQIECBAgQIDAjgoISO/owGk2AQIECBDYcYGumxl2WU27LEXXFcWLclgPISDddcX3O5LcIsknl0U75LyzJHlmkmt0qHtRDmsB6Q6IihAgQIAAAQIECBDYRQEB6V0cNW0mQIAAAQK7LdBnU8FF6TJWkeiac7mucVgAdQgB6a6bCm4ywF+fK+8xWSH9iA6DsmhzQwHpDoiKECBAgAABAgQIENhFAQHpXRw1bSZAgAABArstcJEkL5xsgnfhBd34myS3TPKpDXa3ayD3sM0Njzog3SfAf70kL9+gZ9exXbS5oYD0BgdJ1QQIECBAgAABAgSOUkBA+ij1XZsAAQIECOyfQJ9VtLXh4YMneZ6/tUGmC00C48+f5D6+WIdrHLRa+6gD0pdM8tIklZf7sOOwoHqH7ncqcuokj0py5w6lD1utLSDdAVARAgQIECBAgAABArsoICC9i6OmzQQIECBAYHcFum5muGgF7boETpnk+CR371DhQZsbHmVAus9mhtsI8Bdj1/zgh21uKCDd4YZUhAABAgQIECBAgMAuCghI7+KoaTMBAgQIENhdgasmeV2H5i/KMdyhis5FrjxZIV3XO92CMw7a3PAoA9LnTPLsJL+4ZNs7I/Uo2PVLh6ryoNzcAtI9wBUlQIAAAQIECBAgsEsCAtK7NFraSoAAAQIEdlugz2rkwzYRXLdCnwDqvFXGRxmQ7roaeZsB/j6rtg9KIyIgve67XH0ECBAgQIAAAQIEBiIgID2QgdAMAgQIECBAgAABAgQIECBAgAABAgQIjF1AQHrsI6x/BAgQIECAAAECBAgQIECAAAECBAgQGIiAgPRABkIzCBAgQIAAAQIECBAgQIAAAQIECBAgMHYBAemxj7D+ESBAgAABAgQIECBAgAABAgQIECBAYCACAtIDGQjNIECAAAECBAgQIECAAAECBAgQIECAwNgFBKTHPsL6R4AAAQIECBAgQIAAAQIECBAgQIAAgYEICEgPZCA0gwABAgQIECBAgAABAgQIECBAgAABAmMXEJAe+wjrHwECBAgQIECAAAECBAgQIECAAAECBAYiICA9kIHQDAIECBAgQIAAAQIECBAgQIAAAQIECIxdQEB67COsfwQIECBAgAABAgQIECBAgAABAgQIEBiIgID0QAZCMwgQIECAAAECBAgQIECAAAECBAgQIDB2AQHpsY+w/hEgQIAAAQIECBAgQIAAAQIECBAgQGAgAgLSAxkIzSBAgAABAgQIECBAgAABAgQIECBAgMDYBQSkxz7C+keAAAECBAgQIECAAAECBAgQIECAAIGBCAhID2QgNIMAAQIECBAgQIAAAQIECBAgQIAAAQJjFxCQHvsI6x8BAgQIECBAgAABAgQIECBAgAABAgQGIiAgPZCB0AwCBAgQIECAAAECBAgQIECAAAECBAiMXUBAeuwjrH8ECBAgQIAAAQIECBAgQIAAAQIECBAYiICA9EAGQjMIECBAgAABAgQIECBAgAABAgQIECAwdgEB6bGPsP4RIECAAAECBAgQIECAAAECBAgQIEBgIAIC0gMZCM0gQIAAAQIECBAgQIAAAQIECBAgQIDA2AUEpMc+wvpHgAABAgQIECBAgAABAgQIECBAgACBgQgISA9kIDSDAAECBAgQIECAAAECBAgQIECAAAECYxcQkB77COsfAQIECBAgQIAAAQIECBAgQIAAAQIEBiIgID2QgdAMAgQIECBAgAABAgQIECBAgAABAgQIjF1AQHrsI6x/BAgQIECAAAECBAgQIECAAAECBAgQGIiAgPRABkIzCBAgQIAAAQIECBAgQIAAAQIECBAgMHYBAemxj7D+ESBAgAABAgQIECBAgAABAgQIECBAYCACAtIDGQjNIECAAAECBAgQIECAAAECBAgQIECAwNgFBKTHPsL6R4AAAQIECBAgQIAAAQIECBAgQIAAgYEICEgPZCA0gwABAgQIECBAgAABAgQIECBAgAABAmMXEJAe+wjrHwECBAgQIECAAAECBAgQIECAAAECBAYiICA9kIHQDAIECBAgQIAAAQIECBAgQIAAAQIECIxdQEB67COsfwQIECBAgAABAgQIECBAgAABAgQIEBiIgID0QAZCMwgQIECAAAECBAgQIECAAAECBAgQIDB2AQHpsY+w/hEgQIAAAQIECBAgQIAAAQIECBAgQGAgAgLSAxkIzSBAgAABAgQIECBAgAABAgQIECBAgMDYBQSkxz7C+keAAAECBAgQIECAAAECBAgQIECAAIGBCAhID2QgNIMAAQIECBAgQIAAAQIECBAgQIAAAQJjFxCQHvsI6x8BAgQIECBAgAABAgQIECBAgAABAgQGIiAgPZCB0AwCBAgQIECAAAECBAgQIECAAAECBAiMXUBAeuwjrH8ECBAgQIAAAQIECBAgQIAAAQIECBAYiICA9EAGQjMIECBAgAABAgQIECBAgAABAgQIECAwdgEB6bGPsP4RIECAAAECBAgQIECAAAECBAgQIEBgIAIC0gMZCM0gQIAAAQIECBAgQIAAAQIECBAgQIDA2AUEpMc+wvpHgAABAgQIECBAgAABAgQIECBAgACBgQgISA9kIDSDAAECBAgQIECAAAECBAgQIECAAAECYxcQkB77COsfAQIECBAgQIAAAQIECBAgQIAAAQIEBiIgID2QgdAMAgQIECBAgAABAgQIECBAgAABAgQIjF1AQHrsI6x/BAgQIECAAAECBAgQIECAAAECBAgQGIiAgPRABkIzCBAgQIAAAQIECBAgQIAAAQIECBAgMHYBAemxj7D+ESBAgAABAgQIECBAgAABAgQIECBAYCACAtIDGQjNIECAAAECBAgQIECAAAECBAgQIECAwNgFBKTHPsL6R4AAAQIECBAgQIAAAQIECBAgQIAAgYEICEgPZCA0gwABAgQIECBAgAABAgQIECBAgAABAmMXEJAe+wjrHwECBAgQIECAAAECBAgQIECAAAECBAYiICA9kIHQDAIECBAgQIAAAQIECBAgQIAAAQIECIxdQEB67COsfwQIECBAgAABAgQIECBAgAABAgQIEBiIgID0QAZCMwgQIECAAAECBAgQIECAAAECBAgQIDB2AQHpsY+w/hEgQIAAAQIECBAgQIAAAQIECBAgQGAgAgLSAxkIzSBAgAABAgQIECBAgAABAgQIECBAgMDYBQSkxz7C+keAAAECBAgQIECAAAECBAgQIECAAIGBCAhID2QgNIMAAQIECBAgQIAAAQIECBAgQIAAAQJjFxCQHvsI6x8BAgQIECBAgAABAgQIECBAgAABAgQGIiAgPZCB0AwCBAgQIECAAAECBAgQIECAAAECBAiMXUBAeuwjrH8ECBAgQIAAAQIECBAgQIAAAQIECBAYiICA9EAGQjMIECBAgAABAgQIECBAgAABAgQIECAwdgEB6bGPsP4RIECAAAECBAgQIECAAAECBAgQIEBgIAIC0gMZCM0gQIAAAQIECBAgQIAAAQIECBAgQIDA2AUEpMc+wvpHgAABAgQIECBAgAABAgQIECBAgACBgQgISA9kIDSDAAECBAgQIECAAAECBAgQIECAAAECYxcQkB77COsfAQIECAawsw8AACAASURBVBAgQIAAAQIECBAgQIAAAQIEBiIgID2QgdAMAgQIECBAgAABAgQIECBAgAABAgQIjF1AQHrsI6x/BAgQIECAAAECBAgQIECAAAECBAgQGIiAgPRABkIzCBAgQIAAAQIECBAgQIAAAQIECBAgMHYBAemxj7D+ESBAgAABAgQIECBAgAABAgQIECBAYCACAtIDGQjNIECAAAECBAgQIECAAAECBAgQIECAwNgFBKTHPsL6R4AAAQIECBAgQIAAAQIECBAgQIAAgYEICEgPZCA0gwABAgQIECBAgAABAgQIECBAgAABAmMXEJAe+wjrHwECBAgQIECAAAECBAgQIECAAAECBAYiICA9kIHQDAIECBAgQIAAAQIECBAgQIAAAQIECIxdQEB67COsfwQIECBAgAABAgQIECBAgAABAgQIEBiIgID0QAZCMwgQIECAAAECBAgQIECAAAECBAgQIDB2AQHpsY+w/hEgQIAAAQIECBAgQIAAAQIECBAgQGAgAgLSAxkIzSBAgAABAgQIECBAgAABAgQIECBAgMDYBQSkxz7C+keAAAECBAgQIECAAAECBAgQIECAAIGBCAhID2QgNIMAAQIECBAgQIAAAQIECBAgQIAAAQJjFxCQHvsI6x8BAgQIECBAgAABAgQIECBAgAABAgQGIiAgPZCB0AwCBAgQIECAAAECBAgQIECAAAECBAiMXUBAeuwjrH8ECBAgQIAAAQIECBAgQIAAAQIECBAYiICA9EAGQjMIECBAgAABAgQIECBAgAABAgQIECAwdgEB6bGPsP4RIECAAAECBAgQIECAAAECBAgQIEBgIAIC0gMZCM0gQIAAAQIECBAgQIAAAQIECBAgQIDA2AUEpMc+wvpHgAABAgQIECBAgAABAgQIECBAgACBgQgISA9kIDSDAAECBAgQIECAAAECBAgQIECAAAECYxcQkB77COsfAQIECBAgQIAAAQIECBAgQIAAAQIEBiIgID2QgdAMAgQIECBAgAABAgQIECBAgAABAgQIjF1AQHrsI6x/BAgQIECAAAECBAgQIECAAAECBAgQGIiAgPRABkIzCBAgQIAAAQIECBAgQIAAAQIECBAgMHYBAemxj7D+ESBAgAABAgQIECBAgAABAgQIECBAYCACAtIDGQjN+K7AqZP8WJKPJfn3HiavTnKNHuXbRfu+Br7T8zrqPxyMD5+2gNfX4fcDHz7mr+6TsPnF/GJ+6f56Mb+YX8wv3V8v5hfzy1HPL//WxEsqZjL78/Pdb2UlCRytQN8306NtrauPQeCMSX4yyUWSnDfJBZv/rf9fv6vjp5O8r0dnX5Hk2j3K+8DVHavve4Q/aPxB4/Xl9XWQgPcH7w/eH7w/eH84JuDzlYDWUQe0DhsB96f70/3Zfb7e9c+3d0jymSQfTPLp7t1WksDqAn0nm9WvqIZ9FHhokvqmroLQZ+sAUMHlV3UoNy3ykiTX71HeH8Tdsfq+R+z6hKz9AmbeH7w/CJgJmHV5FZgfBWwEbLq8Uo6V8fnK5yufr7q/Xswv5pdl55cvJTlT91vtuyW/keRUzTlfS/KhJjhdCwTfleRve9anOIHOAn3f7DpXrCCBlsCbkvxiD5E7J3lij/IvmLxp3qRHeR+IumP1fY/wB4c/OLy+vL4OEvD+4P3B+4P3B+8PxwR8vhJwWjbg5P5Z/D7q9eX1ta+vr08mOf/il8j3SpwryT93KP/uJO9J8s4kT+1QXhECnQT6vll3qlQhAjMCj0xyj44q9ZjIA5M8rWN5xQgQIECAAAECBAgQIECAAAEC+yBwumZVc61snv7UflzfnqQyreBx1+OKSd7YtXCzmvo0PcorSuBQAQFpN0hfgasn+XiST/Q48dZJntkq/0/NYyAfSPKPSeqbvPq3qtdBgAABAgQIECBAgAABAgQIECCwOYHau+s+SS6c5Kc6XOYNSa7aoZwiBDoJCEh3YtrrQmeZbDB4g0n+oGsluVqS+ubtIc0q5q4w/22Se6gC2X+fpILQtSusgwABAgQIECBAgAABAgQIECBA4OgFKij9E0kumuTSk329LpHkuFazHjz5/w86+mZqwVgEBKTHMpLr7cfZk9xyEkC+cZLLzKm6HgOpNycHAQIECBAgQIAAAQIECBAgQIDA+AQqSP1zSX42ybMnixT/pkcXr5Pkd5I8K8nzknyxx7mK7oGAgPQeDHLHLp5+snr5Rk0gunIJnWzBeWdN8vmOdStGgAABAgQIECBAgAABAgQIECCwHwIViL5V09VvJnldE9R+WZKv7weBXh4mICDt/iiBC04C0f/QkeL9SeoN5LFJPtfxHMUIECBAgAABAgQIECBAgAABAgT2Q+CrSWoDxtnjG01g+ilJ3r4fFHo5T0BA2n0xFfhQk8x+nshfTh7ReEWSlyb5FDICBAgQIECAAAECBAgQIECAAAECcwQuO9kA8W0dZCoO9YQkz0zy5Q7lFRmRgID0iAZzxa7cK8kftup4R5JnTILUz5frZ0VZpxMgQIAAAQIECBAgQIAAAQIE9kfgLElunuS2Hfcgq/Jf2B8ePRWQdg9MBSon9F9NdlV9QROI/gQaAgQIECBAgAABAgQIECBAgAABAisI/FgTmL5NkvPOqafyS199hfqduoMCAtI7OGiaTIAAAQIECBAgQIAAAQIECBAgQGCHBCoGWYHnuyS5VpKTNW2/frNX2Q51RVNXFRCQXlVwmOdfOsnlkxw/zOZpFQECBAgQIECAAAECBAgQIECAwJ4K/GiSOye5SpJL7anBXndbQHpcw3/xJL+b5JeSfDvJjyeRemNcY6w3BAgQIECAAAECBAgQIECAAAECBHZWQEB6Z4fuJA2/6ORRh4ckucFMd56T5Fbj6KJeECBAgAABAgQIECBAgAABAgQI7LnAmZJ8cc8Ndr77AtK7PYTnTPLwJjn8QT05R5L/u9vd1HoCBAgQIECAAAECBAgQIECAAIE9F6gFme9K8sdJHpbkq3vusbPdF5DezaE7dZL/L8lvT/JEn2ZOF76T5EVJ/meSj+5mF7WaAAECBAgQIECAAAECBAgQIECAwPcEXp3kGs1/fTbJ/ZM8pUlbi2mHBASkd2iwktR43b7JE12ro+cdL29ekB/Yra5pLQECBAgQIECAAAECBAgQIECAAIG5AldM8sY5v/lgkt9I8pfcdkdAQHp3xmra0o8nucCcZr8/yV2SvG33uqTFBAgQIECAAAECBAgQIECAAAECBA4UuHKSp05+fvSAEi9McrdJbKxWTjsGLiAgPfABmtO8qyR5fevfP5fkfkmenKRSdTgIECBAgAABAgQIECBAgAABAgQIjE3glM1q6IqDHTenc19Ocm8xsuEPu4D08MdoXgsrLcc1kzxukifnAUm+tpvd0GoCBAgQIECAAAECBAgQIECAAAECvQTOkuShSe40+d+Tzznz7Ulum+RjvWpVeGsCAtJbo17rhc6XpL4V+shaa1UZAQIECBAgQIAAAQIECBAgQIAAgd0QuGiSJyW59Jzm1h5sz9iNbuxfKwWk92/M9ZgAAQIECBAgQIAAAQIECBAgQIDAGAQqtvnLSX4/yZmaDr06yS+NoXNj7YOA9FhHVr8IECBAgAABAgQIECBAgAABAgQI7IfAmZP8UZLrJrmwzQ2HPegC0sMYnzMkqcTrDgIECBAgQIAAAQIECBAgQIAAAQIElhOoVdJfXO5UZ21LQEB6W9IHX+eWSZ6Q5KqTjQrfcfTN0QICBAgQIECAAAECBAgQIECAAAECBAhsRkBAejOuXWqtTQkf2+wIWuU/neQiSb7W5WRlCBAgQIAAAQIECBAgQIAAAQIECBAgsGsCAtJHM2LnS/KyJD85c/kXJ7nx0TTJVQkQIECAAAECBAgQIECAAAECBAgQILBZAQHpzfrOq/3qSV6Q5LiZX/77JI/0byb5s+03yRUJECBAgAABAgQIECBAgAABAgQI7JXAKZoFo8cnecte9fyIOysgvd0BuG+ShyY52cxlP5nkekk+sN3muBoBAgQIECBAgAABAgQIECBAgACBvRR4RJJ7JvlWs0j0cXupcASdFpDeDvqpkzwryQ3nXO7lSW4td/R2BsJVCBAgQIAAAQIECBAgQIAAAQIE9l7gOkkqJtc+npbkV5J8c+91NgwgIL1h4CTnaZb/X2zOpe7ebGy4+Va4AgECBAgQIECAAAECBAgQIECAAAECJfCgJA+cQ/HXSa6f5AuYNicgIL0522nNj01yt5nLfD7JdZP87eYv7woECBAgQIAAAQIECBAgQIAAAQIECMwI3H6ykLRWRc8en0hylST/RGwzAgLSm3Ft1/qDSd6Q5PLNP74vyTWTfGbzl3YFAgQIECBAgAABAgQIECBAgAABAgQOELhEkldPMhiceeb3n22C0vZ728CtIyC9AdQ5VR43CUK/I0kFo2+X5D+2c1lXIUCAAAECBAgQIECAAAECBAgQIEDgEIFzJ/mLJBedKfO1ZlHp2+itV0BAer2eh9VW37TIP7M9b1ciQIAAAQIECBAgQIAAAQIECBAg0EXgNEme26TYnS1fOaVf1qUSZboJCEh3c1KKAAECBAgQIECAAAECBAgQIECAAIHxClSc9Pgk92p18VtJbj5ZPf2i8XZ7+z0TkN6+uSsSIECAAAECBAgQIECAAAECBAgQIDBMgdsmeWrTNMHoDYyRgPQGUFVJgAABAgQIECBAgAABAgQIECBAgMDOClwpydmSPG9nezDghgtID3hwNI0AAQIECBAgQIAAAQIECBAgQIAAAQJjEhCQXm00T5/kK6tV4WwCBAgQIECAAAECBAgQIECAAAECBAjsh4CA9PLjfPskf5Dkikk+tHw1ziRAgAABAgQIECBAgAABAgQIECBAgMB+CAhILzfON0rygiQnS/LlJFdI8v7lqnIWAQIECBAgQIAAAQIECBAgQIAAAQIE9kNAQLr/OF85yRtmTvvXJGfvX5UzCBAgQIAAAQIECBAgQIAAAQIECBAgsD8CAtL9xvrnkrw5yWlnTrtaktf3q0ppAgQIECBAgAABAgQIECBAgAABAgRGIHCGJovCCLqy+S4ISHc3/rEk70xyxtYp357kj75pkhd3r0ZJAgQIECBAgAABAgQIECBAgAABAgRGIFDpfI9PcrMkF0/y+RH0aeNdEJDuRnyWJO9Ocp6Z4ndI8vRuVShFgAABAgQIECBAgAABAgQIECBAgMBIBH44yfMnC1h/qelPxQ4vn+QbI+nfxrohIL2Y9tRNmo5LzhS9Z5JHLT5dCQIECBAgQIAAAQIECBAgQIAAAQIERiZw6yTPnOnTS5LccGT9XHt3BKQPJy2fV7a+6ZiWrkB0BaQdBAgQIECAAAECBAgQIECAAAECBAjsp8Djk/zaTNf/MMm995OjW68FpA93un+Sh84UeXmS63XjVYoAAQIECBAgQIAAAQIECBAgQIAAgREL1GLWa83073ZJThhxn1fqmoD04XxnblZIX7op9oEkl5ILZqV7zskECBAgQIAAAQIECBAgQIAAAQIExiJw2iR/k+SnWh36rySXm2RdeOdYOrnOfghIL9Y8RZJHJ7l+kp+dLMP/18WnKEGAAAECBAgQIECAAAECBAgQIECAwJ4InH2SUeG9Sep/p8fnklwsyWf2xKBzNwWkO1PljEm+1L24kgQIECBAgAABAgQIECBAgAABAgQI7InAJeasiH7PJPvCz+1J/zt3U0C6M5WCBAgQIECAAAECBAgQIECAAAECBAgQOFDg7kkeM/Pb5ye5ObMTBQSk3Q0ECBAgQIAAAQIECBAgQIAAAQIECBBYj8BLJ+k7rtdU9c0k95oTpF7PlXa0FgHpHR04zSZAgAABAgQIECBAgAABAnsmUHs81aZhl09yhSQXTnKhlkHlb/1Ukr9N8rbJXlB/l+Tre2akuwQIHL3A6ZK8P8mpmsC0jQ1nxkRA+uhvUi0gQIAAAQIECBAgQIAAAQIEDhY4bZLbJ/n1mQD0IrMvJnlSkscn+d+LCh/w+/MmucVko7In2FdqSUGnEdhPgZ+YvGd9Icm/7mf3D++1gLS7ggABAgQIECBAgAABAgQIEBiiQMUsLpPk0Ulqs7BljwpM1yPzz0nyHx0rOfMkiP0/ktwnybuS3KoJLnU8XTECBAgQOEhAQNq9QYAAAQIECBAgQIAAAQIECAxNoOIV10jyp0nOs6bG3TfJIzsEpS+Q5FlJLt1c97UC0msaAdUQIEAgiYB0cuok33A3EDhAQI4yt8auCVROvec1+fQekOShu9YB7SUwEgHzx0gGcmTdqM/+PzJZ6XetJFdpHnu/eNPHWj34vibn6ssn+Q4rD2ttwuMgQIDAUQlUfuinJbnUTAP+KslTkrw1yecmK5//X+v39ff92Zsc03dM8gtzGn+bJM9O8p1DOlZ5qZ+f5GIC0kc1/K5LgMCYBfY9IP3gJLdNcvMk7xjzQOtbbwE5ynqTOWEAAnXfPirJnZq2CEgPYFA0Ye8EzB97N+Q70+FzTxaj1GffGyepjXYWHfV4eq0kfGOSby8q7PcECBBYs8ApkzwsyW+16v1akns0K5e7pN04WZIbJfnDmRXW9eXbzSZ5oT8qIL3mUVMdAQIEOgrsc0C6kovXRFQrmOpD9h8l+Z+TD97/2dFOsXEKyFE2znHdh17Ve1l9YP/9VmcFpPdh5PVxKALmj6GMhHbMCtS9eYVmM65a8df3+L0k9fP1vicqT4AAgRUELpLkhc1Tf9NqfiXJkxesbJ73HlhpP2q1c/vLuPrcXAs5DlolbYX0CoPnVAIECCwS2NeA9MmTvDvJT7eAPjvZ4ODHJ9+4fmURmt+PVkCOstEO7eg7VvfudOfv9gdtAenRD70ODkTA/DGQgdCMuQIVjH7GnPyrlaLjL5P83WRRxreS/GiSKzdpPGYrqg29HiGFhzuMAIEtCtQK5kpDNz1ekqRScHxpiTbMW239miSVuuPzB9QnIL0EtFMIECDQVWBfA9L1bWitiG4f9fjii7vCKTdKATnKRjmso+9UvY/foNmcZXazFwHp0Q+/Dg5EwPwxkIHQjO8TOFeSZya5Yus3FYi+X/Pvs6ue6/H2KzUroi/ROqcek6+Vie3gEG4CBAhsUqCeXn5I6wIPb55ori/QljnqC7cKak8Xb3wgyU0n6Ts/ckBlAtLLKDuHAAECHQX2MSB9/knuvL/Psc0Mp8efN7mlOrIpNkIBOcpGOKh70KVK03G75nHDeflABaT34CbQxSMXMH8c+RBowAEC9Tn/7kke3fr9p5p54y0L1CqQ/SeTjQ2v1yr3hmbvlc8QJ0CAwBYEZgPSlQO/fg7biPCwZtXCjedMgtz1xdtXJ1/M/VeTJ//9rZN+frLh61937NtsHuqKL1QKkDs35782ya2SfCHJeZv34xs2T6vUprG1MeMLmr2sDttAtuqtTR1rAcolk1y6qb++XKxc/29rAu0fWjHf/w81T5D/YpLLNKlS2mmeKt/2hydfcNb8UX2r/+6yv0AZPKtlermmzfVP9Rnq8klu2Vxzer23J6k5p9KsHNSv45L8UuNSPjW+U5NXNrb1FPwmjjM3m2Jevan8z5rc5t9o/vtsk6ePrt9sIFybYlbb6ovdeiKp/A7r1ybaq85hC5wqye8keVKSfx52U9fbun0MSNfGLO1VIpWio1J1bOrNar0jprZNCchRtilZ9W5KoALQtdlUPUZ90CEgvSl99RI4UcD84W4YqsA5kpwwCa5cpdXAPvlXf6pZEV1PAEyP2hysFnI4CBAgsGmBCtBU/vrpsUrKjq5tXXdA+tZNwPWRc9ImTdtUX/y9fE4DK1hb77n1eb5L/v8Kwj5w8kViBbv7BO2X3Yy56/XmBaT/pglA1xem7adx5o3T45uV8RVsrqO+UKjA/u8ucKny92wCx4cF/LveG+1yBwWkq8yvTtJb3T/JmRZUXH6/fcgK/WXa5ZzdE6jXeKVEqy8tKmd+PbWxN8e+BaTrW6qayNrHHSbfWD59b0ZcRw8SkKPMvbErAodtnFar1ioAMT0EpHdlVLVzlwXMH7s8euNu+1WTvK7Vxb4rnCsYcnyzqm9azaqPzI9bXO8IEFinwOx7WK0wrWDfc3sGXPu0ad0B6ack+cNDgtEHvS+fvXn/rRzXfY4yqgUrT+iY8/+CSR6X5Gp9LtIqW0HfuzYrfg8Kgs8LSJ+7eQpnUdB2eqkKSt97sor0P5qVyLV6ft7TobPdmHrUEz99gvSLOOYFpOvLkwqS9xmzWmVeXxS/ddEF/X6UAvU0wptmelb/tugpttFg7FNAuj5UfyxJvflNj3q8pR4ZcRCQo8w9sAsC9bhfBZkr5337Q1h92KoPQLUpS33wnR4C0rswqtq46wLmj10fwfG2/x7N/gLTHi4TTJ4NJDx5sqHYb0wCA/82XjY9I0BgIALznvKoAGh95q3Pu5V2Y91HBWhr9W0dFSyt4OJ0sUelq6gUG9O0DBUcrbz6/7cpP5uyoxaKVBunq5vf0aShqPfPWhVcOa0f1KT5aAdLf2RyzUoB0U6ZVJeoz/vvTFLpLOr/198CFcuojWtnjy4b0R50nWnai3c316m6a9PbSuNx8TnXmk1dMltkdh6ZBm2ne9/U9V6V5IOTFfGVNuSySeqLgdmAc41FpQipYPv0dxXQrdXllRalgsTXnbNqusbtJk3967pfZgPStbK17odaET89qm21cfD/XtCvav+dPLG/rqHZuXpq4UB9+TY9KkVNPaG2bK78nQLYp4D0Q5tHJ6YDVAN8UY9I7NT9usnGylF2TFeOsvm50I4yR9n0vp/94NP+sPObTS63yr/WztEmIL3Jdw11EzgmYP4wfwwxx2XlI6xHQO/SeqHWngOVwqPPMbtasJ0TtU89yhIgQKCvQMUqKphZG7POHhXErJXSL2ryKM9u0Nr3WvPK993UcDYgPa2zgse1kewTm6Dl9N8rz3Clkpimoqh/r/QZ9WRK+727zq8Vwo+Z5KeezeFfRudrgvS3aHVi0Ua0J29WHLdTotQ5tYlktXNesL+uVWnKqkzls24fvzUnsD79/WxAuu0y73p1nZ+bBJgf2+TOnpavFKtlXMHoCoJXuosK+LbzWNcixAoKVy7vdkD7sPYtc68c9HdZ1VV5vWu8a+XrbKqQ2s/sj+b4SYe1zCiM45wfa2KS9ZqcHrWgoL3/xzh6OqcX+xKQrhd+fdNQb1DTo97gaqMXB4ESkKNMjrK6D4aYo2z6Cp394DP9cFoBh881hWY/8AlIe38jsHkB84f5Y4jzR60yqz9wazVbbah01iZA/eyeL4nZlDQV/PnlySPTtQeLgwABApsWqADtw5onMw67Vj3iXsHJ2i/q79f0HrWugHR9cf37HVNozH6Wr8/7FZyuzRgP20CwArWV0qJWXE+PCojWquL/MweugtgV0K/NAKdH1z0GzjBZPf7HM6kp6kuDSt1R7Z095gWku6RfqZXqL55TX600r7SrtfJ53lGbvtcK8VqQOD3WPXcdFJB+WeMwz3zalnkr02c3Rdz060r9wxKoLynqS5PpUV8I1Wu0/WXVsFq8ptbsS0D6NE3A8V6TyaBWjNRj7RWknveGuSZa1eyYgBxl/fJd1fDKUXbSm3xTOcqmV2l/8DloExEB6R1749HcUQiYP8wf0xt5aDkuV32B1d8Jtcqr/Ud99bH+aPr3VSt3PgECBDoKVLC13ncq4Nolb3BVWxv7vabJo18rVpdZQb2OgHSfdBFnbFKRtFcfd0m9MWWsJzpr0d1tW671BWI7nd/0V5XaooKn06PvhpHz9iioJzWni2TaQzsvIF0B7WlO6INug3M2GxJWTt3pUX9vVZC93fZ55/9skle00q3UJorVvk91vOcWFZsXkK66K61ipTpZdMwG2yuX+EF+i+ry+90XqPe1TzSLB6a9qVX+tSnnqI99CUhPB7HyR9e3DzU5PW3UI6tzfQXkKDupmBxlw8lRNh2Z+uBTqx7+vNnoYN4qCQHpvq985QmsLmD+MH+0BYaU43LVu3vevV0bitVKLgcBAgS2KVBxi3ri4/5z0h0sakf9XVMB18o9XKtrD1tp3K5rHQHpw1YOz7a7ckpXO6dB98NWOB/U59k6DloZXDmsr9iY1h41T+/53j5rc1ge6XmrvivoXivaDzvmpUCpOE7Ns7XA8LCj8lPXqvLKR13HojzXi+6h2d/PC0j3WeVcOYJrbCpn+Sba17c/yh+9wB2T1D4d7aNWSf/T0Tdtcy3Yt4D05iTVvOsCcpQdG0E5yo45DClHWZ/XloB0Hy1lCaxHwPxh/mg/8ryr88e8V8PsnNJnpd96Xl1qIUCAwEkFTtZsWlcpiSpX8HTDwK5O9ZRhpdD4uw4nrCMg/eAk9dPetHDepec9kVLtrHQli85t1ze7qvhjzard93fob58iqwSku65Wrpy69YROpUabHl03550NGG8jIN3nC9vZcVp3+/qMpbLDEKj3tkoz3H5Pq01T27nhh9HSNbZCQHqNmKraeQE5yuQom72Jh5CjrM8LS0C6j5ayBNYnYP4wf+z6/DHb/gs3TxO2g+1dHrFe36tKTQQIEDhcoAI4Z5/kjb58kmskqdQOtTJ20VF5WX89SQV7DlstvY6AdAXNu+Tur1XRfzKTl/nmSWrT3D5HpSqtzQ8rVcf0uF6Sl/eppEPZVQLSfVaNz24cXSkMKpXBouMoAtJXSPLWRQ1rfr/p9nVshmIDE5hNpVPNq/Qz/2tg7VxbcwSk10apopEIyFH2/bsBzxtaOcpOVNl0jrI+Ly0B6T5ayhJYr4D5w/wxvaOGkuNy2Tu8vmA5vtlIa1pHrY6u4Mi6V9kt20bnESBAYFZgGqD+ucl7VeXoPSxA3WVTvXUEpK+W5PUdhmpevuTHTQLL/9zh3HaRH2yC8z/f+sc+K3cPu1xtlnuBxrVWqFd6kOnRJ2VHn9QWswHprgH+TQd8YQ1HGQAAIABJREFU5202X2P99o7jten2dWyGYgMUqC81fqHVrhdOVk7fdIDtXEuTBKTXwqiSkQnIUdZtQOUoO+a06Rxl3UbjWCkB6T5ayhJYv4D5o5up+WN488d05CoYfd/mpz2av9LkNuzz6Hi3u0EpAgQIbEbgFJMVxvW0R+VmrbzDZ5q5TAVR63H4+sJt3rGOgPTlkrytQ/dmr9XhlM5FHjCzOe1hJ1ZQ//TN3zdnneQ5vuhk/5rKd3yxJt/0Qef2CUh3TbtR19qVgHTflBsC0p1v370rWF+o1Uas/6dZHPDEMW8kLSC9d/e3DvcQkKPscCw5yo75DOkDhYB0jxe4ogQ2KGD+MH/UH9HfWnCPDWn+qKaestnR/fdm2v34JPdO8vUNvmZUTYAAgU0KnD/JH83ZELFyFFeO53nv1/sSkK4nvGo1+R2aVc+zgfsu49InIN0nQC4g3UVfmbEJXDtJ5bsf/SEgPfoh1sE1CchR9v2QcpQJSK/p5aUaAqMWMH+YPw66wYcUkK6ARAWdHzTT2HpUtHKt/uuoX6U6R4DAPgj8SJJKF1E5lafHm5snDP9lDsDYA9L1+eRKSepLyEv0uAEqB/d7k/zExPMczXkC0snNJivuP9rRcUjzf8cmK0Zg/QIC0us3VeN+CMhRlshRJiC9H692vSSwXgHzh/ljekcN5Q/S2kzrYU3guX23C0av97WvNgIEugn8cJLKe1yrduvJjQsmuW2PDeMOu8psyqjPJLnO5Oc9AwtI900B0U32xFKVzqSMKxhdc8BBx6eSfLAJQJdRBaIrr3Xlkq4NFyuVRx0C0gLSfe9B5QlEQNpNQGA9AnKUHXPs8wiWHGXruffatUjZsX5TNRLYtID5w/xx9Q5/0G/qPqwcoY9o8qu2r/HMJL+V5HOburB6CRAgcIBA5TB+cpIbt36/ro35Zvd+qUsclOd5myukfyzJ85LUZul11KaLfTbJ63sz1croZ7VWONf5tfL5uU2qgL+fbGz72cl+Av95QMWzNgLSAtJ970HlCQhIuwcIbEBAjrKDUeUo28AN16pSQHqzvmonsGkB84f5o88jv6vej7Xq8HFN0KNd15MmG+jcpwlOrHoN5xNYRqAdnDtsBethdddGbC9qVtd+IMlNk3xk5oTZIOAybZ2eU8HD13es4LjJHiSPbVb9Tk9ZZkVsvV9UEHPRUYHGqr8273vZJE/wXyX5xqKTjvD3P5Tk95Pco9WGSrVR/71qu+tLuOckuUqr7iEEpM84WXVcXwReq9WuW0/u32dvYBxq89p67799q+7aePHOzWroLpcUkD42Nst+oTyUJ6S6jLUyBDYmMLYV0pWA/y2TXWGfluSpSb68MTkVEzhcQI6yk/rIUbadV4yA9HacXYXAJgXMH+aPrjkol70P6/P/ZZP8Setx62ld9fh2/djAcFld561D4PLN33RV12E5fg+71nWb4GuVeVXzFMCXZk5oX2eVdh8U8D6ozsphXMHH2VQJBwVGD6pndsO3rn2o95jayK/S8nyz60lbLnfHZpX09LKVOqJWTL97xXa0v6ioqg4bu22ukJ4XhP/jJrf/f/TocwW2K3h/luYLiI9PVl2/Ikn97/SYNajV2GX7uh7XmX3tWCFthXSP20dRAscExhaQ/p3mQ/R0fO87yTv1cINN4BABOcoOz/m1jptHjrJ1KHarQ0C6m5NSBNYhYP4wf0zvo9mgUNdVbUexQqo++98gySMnCzjq0fXpUQGJ303ymCR9gh/reC2pg8CsQK3UfELzj5W64Tcmgbl/68nU/rvwUc2q/9n0A+3r9Kz+JMUPCnjPq/NsSeophAqY1+rvWlVd+ZHruHmTl7dLW+ZtLt7lvHaZIX8BdZEmYH7hVoPLrVZJL/uFWb3/3T3Jo1t11ir6X57U+5U5eNsMSNflb5jkxa121Ir2uife32Nga6V+9Wn6Zce8JwyuOhN8/pskt0xSQf8uRznWOFS6p+khIC0g3eXeUYbASQTGFJCuFZj1JvrfWj2808w3q4afwKyAHGVylE3viV0KKBz0ShaQ9h5HYHsC5g/zx67NH/UF8e2SVHCuvTKzHuf/9ebR/29v7yXkSgTmCsyuFF1mgdFssHZe/uF1XGeZIWx/Vnt6kr9sVktXXX36es4mnUNt/FfHYSlDKmXe2ZNcv0nLUIHW6VHpeSqwOLSV0vV+Vau4y6R9VCqPCqTXl2h9jyskecbMl3EVjH7KARVtOyB93iav88+32vP4ZpV0lyB8pSOp1dH1peP0qI0HfyXJV1v/1n56oP65NiuswHd7FfVhtrXCulLFtL8sEJAWkO77elSewKhWSM9+o1hvuvUN9KJVHnKUdXshyFHWzaldSo6yRI6y/vfNKmcISK+i1/9c80c3M/NHNyfzx0mdzB/975vDzqjgTq1oqy9f28HoenS/gnWV8u47672k2ggsJTCbS7fSW7y8Z02zwdoKRL51po51XKdns3KuJvh8xSagWmkSKtD4101FFXyszUT/vUPFtfldpWI4x4K0E7NVVWD6+NZGputKhdGhyb2LVJ77Sm1yqZkzX5nkDyZB+FrZ2+VLtFNOciPfpHkKpP1kyJsah/9zQMtmA9KL0sdU4L++8KuV99OjTxqWeSu4q54HNWN2WP7s6uM9Z54Wr6D9bVqpa6ZtunSzQro9F1S5yom8aB6olesV9G4Hzavew1KfrPL3yVAXDK36hNOq5/d+MTmBwBAFxrRCur5drt1ip0d903uvDuhylHVAav6AeUi3oicpJUdZUh+mFk3U2/wGXo6y+TfyUD/w9HnZrfKBr891lD0mYP7odifIcdnNqV1KjstEjsv+981BZxyUOusdSe7arI5b39XURGA1gf+e5AWT1AU/meRjTW7bPikL6urtYO1Bqz/XcZ0+PZ0NNlb+5gpc1r4B0/4elj5i9lrtL3v7pAypetqB8frvg1Ka9OnfpspeJ0mtJK+9omaP2pzxuU2e8U9P/vb/f02Bsq6NI8+d5JcmK38rjVLdT+2jAvH1xEh9GXfQUcHr2gCxcu7XUQHeuzT/Ni8QvmpAuq4xb5Vz/Xv186HNxpyzQeNaWV2ryaepX6b9OWh1dX2JccLMxo7lcf8mTcq8BX210K+8akX9vLGoax4UfF/l75Oh/n22akB51fM39XpT724I1Gu40vHs/DGWgHQ9LvKh1mjUm3RNIDUxLTrkKFsklMhRtthotoQcZcdE5Cjrf++scsYqH/hWue6+nmv+WDzy5o/FRuaPYx+qK+hQgaPpYf7of+/MO6M+j9yiycfbXg1Xm1fdrQn4redKaiGwHoH2a/8NTW7bz/Wsuh2sPSjIu47r9GnW+ZqgYq32ba9cbQc9++TybefI7rOyetrm9qaBfa7bp8/rKFvvYTWetQnrQYHQvtepNEX1ZVylszhsRfC81Fx1rfdOzq978r+alCLTL0zWEZCu+iu28bQ5K8On167XxRcmq6FrkVGt/r/yHIB6j/+1SZD6H+f8rkwrVckT5/yuFpP9bRP4rl9X4PQXktSq6vbxrmZ1/zRlTP1u3pMI9e+r/H0iIN337lZ+rAL1uq15q/7+rLQ7NZf8r13v7FgC0rUxQW12MT3qMZ76w2bRsY7cYXKUnVRZjrJjHnKUHXOQo2zRu9B6f7/KB771tmT8tZk/uo2xHJfdnNqlzB/mjwoIrOv4uWaDq/Zj6rWasoIxXTewWldb1EOgi0CllqlNN+tYJtBaf98+sPmpOmqD+wpqfWvm4u3rLLtxYpf+VJmTN3mAK/dxHdPV0V+abCTaTh0y78u5edeY/fuzUjXUKuc+x+zTmQcFE/vUuamyNaa16r3+5p9NFdH3mhVIrVW+la5jUXqKg1JotK/Zzt29roB01V9P2D6uyQ3et49dvnCstFgPm4mhdL3OUyfB+PtN5pA7zKQIqRXUtfJ69ljl7xMB6a6jotzYBWpT1/oiaXr88ZKv30E5jSEgXZsZ1jeEZ2jJ1oYNL+sgvY7cYXKUHQwtR9mJNnKUnWghR1mHN6cli6zygW/JS+7taeYPOS6nN78cl8ck5Lg88e2wHg+vXJyLjk0/slvvU5Xrs3KnTo9K01FBhA8vapzfEzgCgVM1G+xVWoQ6lgm01pMAtZq2Pm/WMS9INnudPpsJLsPS3gSuVkdX7ugKGtYxG8TskjO7z5e9B7V39nPMQcHEZfq7qXPK6trNJqy1arfPUTmO/7QJmHbZIHBad63Kro0U73TAxdobZq4zIF2Xq6BxbUhYC+/aXyoe1O9a+f27zcrnLn2s9lb7K1VHl9Xnr21yd1eak0pZMrvwqOab+qJnNtf1Kn+fCEj3ucuVHbPAjZoFBtM+frnZM6+e1NjZYwwB6Zq0X9oagRqY+oDfZYODdeQOk6Ps8NtfjrJjK5DkKDvxPpGjbHNTxiof+DbXqnHWbP5IvtJhaOW4TOS4PHajyHH5/S+YTQekZ+eECoRVcON5HV67ihA4CoHZDcHbq0+7tqedAqPu+arj7TMnz16nSxC46/Vny9Vmc7UStTYrrKNWkP76JNj+1VbBdtCtHeA86JrtHPuHbSZ3WJtng6cPaHIUL9vPbZ5XC9IqP3Stlv7pyUK0izcrittB23rSpL54q+BpbWhZaTW+uWQjawwrF/XNm8fk29dpr8Bfd0B62twKTFdf6z6tXNjV52kKprq3P9IEqurzRvu+6trdyg9dT5dfpbGs1fN11N9s72tWk1cwukzbMZZ2GpoqX95lNJvzfZW/TwSku46icmMX+MFJDvvPzizErSD1n+9yx8cQkK4BuEFrEB6T5Dc7Dso6cofJUbYYW44yOcrkKFv8OllHiVU+8K3j+vtUh/mj2+P+clwu/6qQ41KOy+XvnmNpAJ4y8xl5lfqm51ZQouaaejrRQWDdAusItFau21p9XAG7g3Ijt6+z7MaJXft+yWbxVG1CVQHy+rv1L2dOrs3ontH820EpRtqntFemLvua3OWAdFd75QgQIDAmgcc2+39M+/SK5kmFne3jrgekK01HfUtQ3xZMj59pNhroMihylJ10A6F5ZnKUdbmT5peRo+yYixxly99Dfc8UkO4rtnx584f5Y/bukeOy3+tJjstjT/RVao+rN3S1Eq0WOqwjh3RtcvWS1iq6fqNzcOllg1/rur56xi0wmwJg1d4+s8mXXoHg9rGu6ywKHs8GfQ9KaXD5ZiVvtfGgNrfbv+qXvVWXgPSqd5fzCRAgsF2Bys7w7tYla2+EWoAwO8dtt1UrXG3XA9L1uFUFBSoPV+VwrEeW6hvvLoccZcce+3n5Aiw5yo7tLNznkKPs+7XkKOtzBy1fVkB6ebs+Z5o/zB+H3S9yXB7+apLj8kSfTQak21+a9Xl/W1RWQHqRkN+vItAOtK5Sz/TcByepn9nN69Z1nUV/S1W6kBc1XwzVhoW1z9E753SsvWL7zc1TCP9yAMA6FgtV1bO5tpfJ172OMVIHAQIECHQXqJQ4lbpnety+9YRN91oGUnLXA9JtxsodVRNr5YjqcshRdmwTg/qm/rBjHY/O7fI38HKUyVG26P1kkwGFRdee/b2AdF+x5cqbP8wfXe4c84f5Y9F9ssn5Yzbv5qK2dP29gHRXKeX6CswGWvueP6985bN9/swv1nWdRak+ZjcVfUSS+yX5jzkNbS8AWpQTeh2fQaoJs/XMs1rHGKiDAAECBNYnMPuF6quazV7Xd4Ut1jSmgHRftnUEWuUo66a+ywHpbj1UigCBfRIwfySLHlOu+0GOy316VegrAQIEVhOYfSrzCj0WGk2v3N5wuFYk10Zt75lp1jqe/uzS0xtOVrG9uClYm8PVE73tR63bdcyuVj6s7+vKf92u5yCrLv1UhgABAgS2J1CbjtZGptPjP5OcZVfTduxzQHpducOmN4IcZQe/CAWkt/cG5UoECGxewPwhx+Xm7zJXIECAwH4JVG7M2qCpNv+rIHKt2P14T4L2hsMHpb5oX2fRauSel/9e8bMleVJrs6nfm6QNeWCSbx5Q4Q8l+f0mFWUVuV2SEw4o2/4M8oYkt5zkyf7cEg1tP1X3miS3mWyW9fkl6nEKAQIECGxX4INJfqJ1ycPmjO22rOfV9jkgva7cYVNyOcoOvvnkKOv5wlScAIFBC5g/EjkuB32LahwBAgR2TqA29Hxe0+rKu/zLkwDtV3r2op07/clJfiPJv83U0b5OPepcgdgv9bzOYcXr7+tq+xNXqPMBSR56wPnr2NCwNhx/XJLKPVpHXav+lq0NshwECBAgMGyBes++f6uJr2yeCBp2q+e0bl8D0uvKHdYmlaPs4NtfjrKde2vQYAIEDhAwfyS/2GwifNOZR8baZHJcegkRIECAQFeB+pu0VhDXTx1d0kLN1j274fB9m3ra5Wav86gk90lSjzyv6zhvkmcl+fkVKqw9fiq4/o2ZOtaxqXJVefkm+F+r0Q/bbHGFLjiVAAECBDYk8NNJ3tvUXU/K1JzzjA1da6PV7mtAWo6yY6sB6pCjbKMvMZUTIDAyAfOH+WNkt7TuECBA4MgFZp+mXObx49kvQq+X5OUzPZu9TpcN3vvg1N/Wd0/y6D4nzSl70OahXfq46NK1OroC8XdqCh622eKiuvyeAAECBI5GoNIu/cWan/DZek/2NSAtR9mxb93rkKNs6y87FyRAYIcFzB/mjx2+fTWdAAECgxQ4T5LnJLlsszHT1ZK8vWdLu2z2175OVb/MxomHNas2m3p+kos1hW6d5Nkd+9E+931JKrXIR2fO7dLHwy5Xf/vfIskTklRw/sNNru73d2yjYgQIECBAYG0C+xqQlqPsxFtIjrK1vZxURIDAHgiYP8wfe3Cb6yIBAgS2KnDpSTD6dU2Q9G+ajfo+1bMFXTb7a19n2Y0TD2rWKZo8zJUqpI5anV2rkD/bsR+zq58vl+RtM+e2N21cZkPDCsDXY90VmK+jnpitgPl3OrZRMQIECBAgsDaBfQxIy1F20ttHjrK1vZxURIDAyAXMH+aPkd/iukeAAIEjEbhtK//lM5PctVkp3acxXTb7a19n2Y0TD2rTzyWpOivY+7Um2PuyHh2Y3aNi3v5E7U0bHz+5zm9NcmD/e4dr1OeXqzepRGoldh2PSXK/JF/vcL4iBAgQIEBg7QL7GJCWo+ykt5EcZWt/WamQAIGRCpg/zB8jvbV1iwABAkcmcPIkD01SAeU6Htz89Fm1OxvMvWeTJ7ndqdnrLLNx4kFIp0zysCZAXGVeONks8M49c3vOfuk9uyljl00bZ9t3siS1yeKvNe2pzzF1CEYf2e3uwgQIECAwFdjHgLQcZYkcZd4DCBAg0F/A/GH+6H/XOIMAAQIEDhM4fZInJ7lxU2jeyuBFgrMbDlcO6tfPnDR7nUV1Lvp9bQx4nyT/meTySZ6X5BzN6ujqS6Ug6XtUELvyO9cxuwJ6NqVH37qrfK3cPn6SGqU2MvzGMhU4hwABAgQIrEtgFwPSH0lSGy+8sfn5h54YcpQlcpT1vGkUJ0CAQBLzh/nDC4EAAQIE1ivwY00wtzYNroDpMhsatjcc/kCSm04266u/GdtH+zrr6MF0FfZxSR6bpNKB1PH0JHdbMhVGO0f0q5q0H19q6v3vSV6Q5CeXbPxzk/xB83d0n9XnS17OaQQIECBA4HCBXQtIXyDJx1tdqpxZp03y7R4DLUdZIkdZjxtGUQIECDQC5g/zhxcDAQIECKxXoFYXv6WpctkNDdsbDs8GcqetbV9nHT2YrsK+XpLKe13pMD4zCYTXCu+3LnmBn2ryUF9wEpiftWgHqxdVX4H9v5sEtD+RpNIzvnmStuNfbV64iM3vCRAgQGCbArsWkK6dgE9oAb1pMuFfqQeYHGXHsOQo63HTKEqAAIFJfkvzh/nDC4EAAQIECBAgQIAAAQIE1iCwawHpyqlVubWmR20ecf8eDnKUnYglR1mPG0dRAgT2XsD8Yf7Y+xcBAAIECBAgQIAAAQIECKxDYNcC0pUT7KKtjl8ryV/0gJCj7EQsOcp63DiKEiCw9wLmD/PH3r8IABAgQIAAAQIECBAgQGAdArsUkK4NI74y0+lasfbVHhBylJ2IJUdZjxtHUQIE9l7A/GH+2PsXAQACBAgQIECAAAECBAYlcOYktbnvxZv/vX2SfxtUCw9ozC4FpK+c5A2tfnwoyUV2AVkbCRAgQIAAAQIECBAgQIAAAQIECBAgsEaBv5+JjV42yd+usf6NVbVLAenfSvJHLYlnJKnIv4MAAQIECBAgQIAAAQIECBAgQIAAAQL7JPCsJLdqdfjXktT+e4M/dikg/cwkt26J3jPJowYvrIEECBAgQIAAAQIECBAgQIAAAQIECBBYr8BvJzm+VeWfJfnV9V5iM7XtUkB6dkPDSuHxxs2wqJUAAQIECBAgQIAAAQIECBAgQIAAAQKDFbhqkte1Wvf2JJcZbGtbDduVgPQPJvn3JCdrtf2MSb68C8jaSIAAAQIECBAgQIAAAQIE1iRwxST/L8m71lRf52ru9sg3fadzYQUJEBi0wOPuecVdiQkO2vGIG3emJF9oteHrk3THP3zEbep0+V25+c6f5K+SnLPp1aeT/GinHipEgAABAgQIECBAgAABAgTGIXBckncnuWCSrecKFZAex02kFwRKQEB6NPfBvyQ5R6s3503yqaH3blcC0lPHMyf5mSRnmOwi+cKh42ofAQIECBAgQIAAAQIECBBYo8Bzk9y8Vd+Tk9w5ybfXeI0DqxKQ3oayaxDYjoCA9Hact3CV1ye5Sus6V59J47GFJvS/xK4FpPv30BkECBAgQIAAAQIECBAgQGD3Be6V5A/ndOO9TVB64yk8BKR3/ybSAwJTAQHp0dwLT2jmgGmH7p7ksUPvnYD00EdoGO2To2wY46AVBHZawAeenR6+ZRtv/lhWznkECHxPwPzhZiBwEoFfnjya/Wcz+ytNC2w8hcdsQPrut/wFw0OAwI4I/PFzKhPuiYf5dUcGbnEzZ7+srGB0BaUHfQhID3p4BtE4OcoGMQwaQWD3BXzg2f0x7NkD80dPMMUJEJgvYP5wZxD4PoGLN0HpS8yx2WgKDwFpdyOB3RUQkN7dsVvQ8usneUmrzGuTXGPovRWQHvoIHX375Cg7+jHQAgKjEBBQGMUw9umE+aOPlrIECBwoYP5wcxA4UOBPk/zqnN9uLIWHgLS7kcDuCghI7+7YLWj5RZN8oFXmk0nOP/TeCkgPfYSOtn1ylB2tv6sTGJWAgMKohnNRZ8wfi4T8ngCBzgLmj85UCu6nwFZTeAhI7+dNptfjEBCQHsc4zunFqZI8P8k/JvlUko8neeXQeysgPfQROvr2bfUDzmx3feA5+htACwgsK+ADz7JyoznP/DGaodQRAtsVMH9s19vVRiGwtRQe/j4bxf2iE3sqYH7d04EfaLcFpAc6MANr1tY+4AhID2zkNYfACgI+8KyAN55TzR/jGUs9IbA1AfPH1qhdaHwCm07hcbNb/PZTnnfmc5z4JLhNDcd3E+nReAXMr+Md213smYD0Lo7a0bV50x9wvq9nvoE/usF2ZQKrCvjAs6rgqM43f4xqOHWGwGYFzB+b9VX76AU2+YTSbc54tnOfcPPffmpOfvJTfBdSQHr095MOjkjA/DqiwRxBVwSkRzCIW+7CJj/gCEhveTBdjsAmBXzg2aTuTtZt/tjJYdNoAtsXMH9s39wVRyewqSeUbjPZKOuEn77CTXK5691FQHp0t40OjV3A/Dr2Ed6t/glI79Z4DaW1m/qAIyA9lBHWDgJrEPCBZw2I46vC/DG+MdUjAmsXMH+snVSF+yuw7ieUvhuQzg/8QG5wl0flXBe4mBXS+3tv6fkOCphfd3DQRtxkAekRD+4WurbuDzizTZajbAuD6BIENiXgA8+mZEdRr/ljFMOoEwQ2I2D+2IyrWvdWYJ1PKB0LSCc57XFnzq3uc0Lu9T+uvrewOk5g1wTMr7s2YuNu7y4EpJ+X5GpJvtz8/GaSt457WHaqd+v8gDPbcTnKdupW0FgCJxXwgccdsUDA/OEWIUBgroD5w41BYO0C63pC6XsB6WrhhX72qnnFq1699saqkACBzQiYXzfjqtblBHYhIP3aJiA97eE1ktS/OYYjsK4PON8XkJajbDiDrCUE+gr4wNNXbC/Lmz/2cth1msDhAuYPdwiBjQms+oTSSQLS1connPDSXOlq195Yg1VMgMD6BMyv67NU0+oCuxCQ/tskl2519bJJ6t8cwxNY9QPO3IC0HGXDG2gtItBFwAeeLkrKNALmD7cCAQLfEzB/uBkIbFRglSeUbp3kme3WHXf6M+Qv3vL+nO3s59xoo1VOgMDqAubX1Q3VsD6BXQhIfyjJhVtdvmiSD66PQE1rFljlA878gLQcZWseItUR2I6ADzzbcR7RVcwfIxpMXSGwioD5YxU95xLoJLDsE0rft0K6rnbJy1w+z3rJGztdWCECBI5OwPx6dPau/P0CuxCQ/uck52o1/UeTfNpgDlpg2Q84Bwak6xdylA16zDWOwPcJ+MDjplhCwPyxBJpTCIxNwPwxthHVnwEL9H1CaW5Auvr3gN97TG79P+464K5qGgEC5lf3wJAEdiEg/YUkZ2qhnSVJ/Ztj+AJ9P+AcGpCuX8pRNvxB10ICUwEfeNwLKwiYP1bAcyqBXRcwf+z6CGr/jgn0eULpwID0KU95qvzFW9+fc5/n/DvWfc0lsD8C5tdRj/Wpkzw4yRman4r33mTIPd6FgPRXk5yuhVi4XxkyqradRKDPB5xZOjnK3EwEdljAB54dHrxhNN38MYxx0AoCWxcwf2yd3AUJdH1C6cCAdBFe5Ccvnhe9+m9z8lOcgigBAgMUML8OcFDW16TjZmKlFUs9/fqqX39NuxCQ/kaSU7W6ftok/7Z+CjVuUKDrB5zZJshRtsFBUTWBTQv4wLNp4b2o3/yxF8OskwROKmD+cEcQODKBRU8oXWh2U8PZlt71nvfPb9ybI26EAAAgAElEQVT7QUfWARcmQOBgAfPrqO+OWiHdjpVWLPU0Q+7xLgSkv5nk5C3EH0ryX0NG1bYDBRZ9wHnXzJlylLmZCOywgA88Ozx4w2u6+WN4Y6JFBDYmYP7YGK2KCXQROOwJpaclucOiSl7y+nd9d7W0gwCBYQmYX4c1HmtuzQ8m+c9WnRU3rfjpYI9dCEh/Z0ZvF9o82AEfQMP6PIItR9kABkwTCCwr4APPsnLOO0DA/OHWILAnAuaPPRlo3RyywGFPKC1sd+WRfuWb3ptTn6YebnYQIDAUAfPrUEZiI+2ohby1oHd6fCvJoPMn7UJwV0B6I/fqkVba9RFsOcqOdJhcnMBqAj7wrObn7LkC5g83BoE9EDB/7MEg6+KuCBz0hNLC9t/8tr+Shxz/+IXlFCBAYHsC5tftWR/RlXYqfiogfUR3ict+V2DRI9hylLlRCOywgA88Ozx4w2+6+WP4Y6SFBJYWMH8sTedEApsQOOwJpUOv96RnvyJXuPI1N9EmdRIgsISA+XUJtN06RUB6t8ZLa49YQI6yIx4AlyewKQEfeDYlq95GwPzhViAwUgHzx0gHVrd2TeAqSa6T5NpJzr9M48905rPm1X/1gZzxTGdZ5nTnECCwZgHz65pBh1edgPTwxkSLBi4gR9nAB0jzCCwj4APPMmrO6Slg/ugJpjiBXRAwf+zCKGnjCAVOn+RaTRC6ljXXf698XOlq184TTnjpyvWogACB1QXMr6sbDrwGAemBD5DmDVdAjrLhjo2WEegt4ANPbzInLC9g/ljezpkEBidg/hjckGjQeAXOk+QmSX4pyRU31c2HP/rJudHNb7+p6tVLgEBHAfNrR6jdLSYgvbtjp+UDEJCjbACDoAkE1iHgA886FNXRQ8D80QNLUQJDFjB/DHl0tG3HBU6W5DJJrtushL7wNvpz6tOcNq/567/POc557m1czjUIEDhAwPw6+ltDQHr0Q6yDmxCQo2wTquokcIQCPvAcIf5+Xdr8sV/jrbd7IGD+2INB1sWjFLhSkusnuXmSs26rIT9zicvkea/4q21dznUIEJgjYH4d/W0hID36IdbBdQjIUbYORXUQGLCADzwDHpzdbpr5Y7fHT+sJLBQwfywkUoDAugQun+TGSW6U5JzrqvSgeu51/9/Lr9zt3pu+jPoJEDhAwPw6+lvjF2d6+OYh9/gHhtw4bRudgBxloxtSHSJwsIAPPO6ONQqYP9aIqSoCQxcwfwx9hLRvhAIVF7hsk0+6gtP/bRN9PPkpTpGXvf7d+fELX3QT1auTAIEFAuZXt8iQBASkhzQa42uLHGXjG1M9ItBZwAeezlQKfr+A+cNdQWCPBcwfezz4uj4UgcozXSun6+dH19mo813gQnnlm9+bH/zBH1pnteoiQKCDgPm1A5IiWxMQkN4a9d5eSI6yvR16Hd93AR949v0OWLn/5o+VCVVAYDcFzB+7OW5aPVqBS7WC0+ddRy9vd6e7534PfeQ6qlIHAQI9BMyvPbAU3biAgPTGiV2gJSBHmduBwB4J+MCzR4O9+a6aPzZv7AoEBiNg/hjMUGgIgVmBS/zMlW7+zo//3Vvy1S9+ZiWdE170+lz6cldcqQ4nEyDQT8D82s9L6c0KCEhv1lft8wXkKHNnENgDAR949mCQt99F88f2zV2RwNYFzB9bJ3dBAp0F7vbIN32nCn/unz+Wj7/vzfn8P74zn/rkxzufPy141h85R1771x/MD5/uuN7nOoEAgeUEzK/LuTlrMwIC0ptxVWs/ATnK+nkpTWAnBHzg2Ylh2vVGmj92fQS1n8AcAfOH24LAcAWmAelpC+9+y1/Ihz7wd3ntq/48r3zJ8/LpT/1j58Zf54a3yCMe/8zO5RUkQGA1AfPran7OXq/ALgSkv/sNbOvYhTavd5T2qzY5yvZrvPV2xAI+8Ix4cIfZNfPHMMdFqwj0FjB/9CZzAoGtCcwLSLcv/g8f/vu8+hUvymte8eJ84mMfXtiuxzzpebnmdWrvRAcBApsWML9uWlj9fQR2IbgrIN1nRMdVVo6ycY2n3uyZgA88ezbgw+qu+WNY46E1BHoJmD96cSlMYKsCiwLS7cZ89EMfyGte+eK8/tUvTQWq5x2nO+70+Yu3vD8/co5zbbUfLkZgHwXMr/s46sPts4D0cMdGy5LIUeY2ILC7Aj7w7O7YjaHl5o8xjKI+7KuA+WNfR16/d0GgT0C63Z9PfuKjedVLX5DXvOJF+YePfPAkXb3Qj140v3GT++5C97WRwJEKXOW3b7rS9c2vK/E5ec0CAtJrBlXdegXkKFuvp9oIbFPAB55tarvWrID5wz1BYHcFzB+7O3ZaPn6BZQPSbZl/+sQ/fDfn9Btf98q8991v/+6vbnLF2+aKP3ON8QPqIYEVBASkV8Bz6uAEBKQHNyQa1BZY9IFHjjL3C4HhCggoDHds9qFl5o99GGV9HKuA+WOsI6tfYxBYNL/27eNLH/KUvP8T78kHP/m+3OD/Z++9w6yqzr7/GywvYqMkatTn+f3sInZBUEmAhGjAXoINsTFKhxGYYRAGGMoMA0gbsIDlxZLYULEbVFAjICg2RFDxSR4liYqxPzwWeK918JyZc+acs9vae6+99+dcV/6Is+rnXvt87/nO4t6/uVh+sedeToegPQQSQwBDOjGhTsRGMaQTEebobtJJwkONsujGmZXHkwCGQjzjGpVdoR9RiRTrhEBjAugHpwIC5hJwoq92drFk6n12mtEGAhAQEQxpjoEFgaU5P+9iMjEMaZOjw9oyNaTTKAZf8mtbVKhRZgsTjSBQlAAJDwckygTc/sKMfkQ56qzdFALohymRYB0Q0E/Arb4WWkmuIX36VV31L5oRIRBRAo/f9nzWytHXiAYyuGVvy5nKaM/X6MX9DDJSQIM7Z8mYSUfCQ42yZJwVdqmfAAmPfqaMGBwB9CM41swEgVwC6AdnAgLxJaBDXxvSwZCO71lhZ94JYEh7Z5iwESLln2JIJ+x0Rm27uhMeapRF7QSw3jAJYCiESZ+5vRJAP7wSpD8E3BNAP9yzoycETCegW18xpE2POOsLkwCGdJj0Izk3hrTmsEUKqOa9J344vxOexAMGAASKEMBQ4HhEmQD6EeXosfaoE0A/oh5B1g+BwgT81ldKdnD6IFBPAEOa0+CQQKT8U25IO4wuzYMlQMITLG9mSzYBEp5kxz9uu0c/4hZR9mMyAfTD5OiwNgjoJYC+6uXJaBAoRgB95Xw4JIAh7RCYVfNIAbXaDD93RoCExxkvWkPACwESHi/06GsaAfTDtIiwnjgTQD/iHF32BoFsAugrJwICwRFAX4NjHZOZIuWfRuGGdEzOBdtwQ4CExw01+kDAHQESHnfc6GUmAfTDzLiwqngSQD/iGVd2BYF8BNBXzgUEgiOAvgbHOiYzYUjHJJBswwACJDwGBIElJIYACU9iQp2IjaIfiQgzmzSEAPphSCBYBgQCIIC+BgCZKSDwMwH0laPgkACGtENgNIdAQQIkPBwOCARHgIQnONbM5D8B9MN/xswAgTQB9IOzAIHkEEBfkxNrdho+AfQ1/BhEbAUY0hELGMs1mAAJj8HBYWmxI0DCE7uQJnpD6Eeiw8/mAyaAfgQMnOkgECIB9DVE+EydOALoa+JC7nXDGNJeCdIfAmkCJDycBQgER4CEJzjWzOQ/AfTDf8bMAIE0AfSDswCB5BBAX5MTa3YaPgH0NfwYRGwFGNIRCxjLNZgACY/BwWFpsSNAwhO7kCZ6Q+hHosPP5gMmgH4EDJzpIBAiAfQ1RPhMnTgC6GviQu51w11yBljqdUA/+zfxc3DGhoBXAiQ8XgnSHwL2CZDw2GdFS/MJoB/mx4gVxocA+hGfWLITCFgRQF+tCPFzCOgjgL7qY8lI5hHAkDYvJqyoAQESHo4DBIIjQMITHGtm8p8A+uE/Y2aAQJoA+sFZgEByCKCvyYk1Ow2fAPoafgxYgX8EMKT9Y8vIGgiQ8GiAyBAQsEmAhMcmKJpFggD6EYkwsciYEEA/YhJItgEBGwTQVxuQaAIBTQTQV00gGcZIAhjSRoaFRaUJkPBwFiAQHAESnuBYM5P/BNAP/xkzAwTSBNAPzgIEkkMAfU1OrNlp+ATQ1/BjwAr8I4Ah7R9bRtZAgIRHA0SGgIBNAiQ8NkHRLBIE0I9IhIlFxoQA+hGTQLINCNgggL7agEQTCGgigL5qAskwRhLAkDYyLCwqTYCEh7MAgeAIkPAEx5qZ/CeAfvjPmBkgkCaAfnAWIJAcAibr65YtW6RqSqXcfd+dgQTkwbsWS7vj2lvOteH99dKvtETe3/hepm2nk34jM6pny16/3Nuyv5sGP/70o7y7fp2sXL1CVq5+Wd7b+J5s/PCDzFBt2xwp+++7vxx/TDtpd/yJcsThbaX5Ls0dTzX7phkyfU5tpt+lPS+TyvIqadasmeOxVIdt27bJ4icekorx5fLtt99kxth1191kSN9Sufrya2THHXZ0NbabTorjjLppUnfLLGlzWFuZN/1mOfCAg9wM5aoP+uoKG50iQiAKhvS2HJZRWHNEwm/+Mk1OeMynxwoh4IwACY8zXrQ2mwD6YXZ8WF28CKAf8Yonu4FAMQIm66uJhrQyWBcsvEUm1o5rhPXmWbfKH7r10Hrgvvuf7+SBh++V2+++NcuAtpqkxZ4t5OILeknvi6+QfX+1n1XzzM91GtLFzOjyoRVy6YW9AzWj1SZfXvmSDCkfKJ98+i8MadungoYQsEcgCuYuhrS9WMaylckJTyyBs6lEE8BQSHT4Y7d59CN2IWVDBhNAPwwODkuDgGYCJuuriYb0l199KSPGlMrTS55sFIk/nnOhVI2e7Opmcu5gysx97Y3VMr66Ut54+3XXUVfG9PUjxso5p58nO++8s+U4ugxptf5Hn3xExkyskC++/CIzr7oZHZYZrW60D79+qKx587XUerghbXkcaAABRwQwpB3honHQBExOeIJmwXwQ8JsAhoLfhBk/SALoR5C0mSvpBNCPpJ8A9p8kAibrq4mG9F9XvCglg69KlZ9Q5mqz/9NMNn/+WerIqHId8+fcLscedZynI6TM3GUvPS+jqsrl400feRor3blsaIWUXN7X0pTWYUir9T/97JNSNWVs1vrDNKM/2/ypVIwrk2eeeyrDE0Nay9FiEAhkCGBIcxiMJkDCUx8eapSJ6Eh4Gh54apRlP/4YCkZ/HbI4hwTQD/Sj4ZFBPxw+QA6box8OgdEcAhEmYLK+OsX68GOLZEj5gEy3zqd0kVm186Rli5ZOh8rb/qetP8n02bUyd/7s1M9POLa9dP99D5k4dXym/eC+pTJ0wDDZoekOrufMvcmbHujEEzrIhedfIh1O6CitWrWWXZvvmplDmfeffvaJrHx1hdz74D3yyqsrG80/s6ZOzjnjPGnSpLBt5FVfC5npyoweWz5ezj+nZ+BlOjZ/vlkmTh0nixY/kMUEQ9r1EaUjBPISwJDmYBhNwOSEx8S/wFOjzP5xpkZZY1YYCvbPDy3NJ4B+ODOk0Q/7Zxr9QD/snxZaQiB+BEzWV6e0/Tak//ujv8ugEf0yJR/OO+sCubJXHykbM0zWrV+bWq7Xlxt+//33UjurWubfcVNm+2kz99wzL7C84aw6bd26VZ78y+MyaVpV1g1lOwasF0Na6enyV/4qw0eXNroZHZYZrW6Yj55YIc8tW9LoONnh4fQMWrXn9zMrQvw8ygQwpKMcvQSs3eSEx0RDmhpl9h4KapTl50TCY+/80CoaBNAPZ4Y0+mHvXKMf6Ie9k0IrCMSXgMn66pS634b0U0uekGuHXJ1Z1vBB5XL15dekXnB49313Zv67l5cbbnh/vfQrLRF1Szr9qRk/TS46/5KiN5tzWaVvKvcfdm2qvEj6M7psnPTpfU3BsbwY0itWLZfrRg02woxW+3/19dUyekJF5o8FuYwwpJ0+YbQPgcDSnDm7hLAG21NiSNtGRcMwCJic8JhoSFOjzPqUUqOsMCMMaevzQ4voEEA/nBnS6If12UY/0A/rU0ILCMSfgMn66pS+n4b0d//znVROHCX3P3xvZll3zf+z/PrkzpI7r5eXG6oXAQ4c3jczx2ndusvUCTNkzz32dIpD8t227tKpq8yoqZNWLVvlHc+tIW2SGa0M+HkL6uT2u2/NMuNbt/qFbPnfLZn/hiHt+EjRIXgC23KmNNrzNXpxP4OMFNDgz1u8ZyThsR9fapRZs6JGWXFGGNLWZ4gW0SGAftiPFfphzQr9QD+sTwktIJAMAuirvTiv2/CO9BtaIh/+bWOqg6ofPWfqPNlv3/1l44cfiLqJnC7b4eXlhrmG8ICSwTJscJnrmtQN/0Ct1n34oW1k3g23yEEHHKzNkF65eoWMHDc8xSH9UWVGJo2pkbNPP1eaNm1qD7LHVsqAf3LJ4zJv/hx5d8O6rNHaHddeRgypkHnzZ8uyv26/dIoh7RE43YMgECn/FEM6iCPBHK4JkPDYR0eNsuKsqFFmfZYwpK0Z0SI6BNAP+7FCP9AP+6clf0v0wytB+kMgOgTQV+tY5Xsvgyp7MfK60bLTTjulbiJPnj5Bbr9rQWYwty83zDWkh/YfJup/xV5EWGwHqobyoBH9Zeu2rbL7rrvJjjvtJGVDK6TNoUdoMaRfe321jKoamVUWIwwzWm0m96Z6eoO9L75Chg0qFxXHIWX9MaStjzwtzCGAIa05FpECqnnviR+OhMf+EaBGWXFWJv2zMGqU2T/XtISAWwLoh31y6Af6Yf+0YEh7ZUV/CESdAPpqHcHP//25lI4cKEtfej7TOLdOdK72NrxBbT1DfYu582dL7czqzH/wUrLDybzptk5Kdry19k0ZM7Ei85JHNUZYZnQ+Q/qYI49Nme8nd+iUuqX97y/+jSHt5lDQJ0wCkfJPuSEd5lFhbksCJDyWiFINqFHWrCgok8xoapTZO9O0goBXAuiHPYLoB/ph76QUb8UNaR0UGQMC0SCAvlrHKbfsRT6zOX0T+dXXVxU0ra1nEnnx5WXSq+SiTFNl8FaPnSJn9TjX9S1pO/M6NaTXv/eulFcOa2RGB7nW3H2lb0i32LOFDOpbKpf8sZc036V5phmGtJOTQFtDCGBIaw5EpIBq3nvihyPhsXcEqFFW2FCgRpm9M6RaYSjYZ0VL8wmgH/ZihH6gH/ZOCoa0Dk6MAYE4EEBfi0fxhx9+kJobJsqChbdkGuar65z7/gbV2M3LDT/59F9SWjFYXlr+Qma+tMF60XkXy2677e7rsbNzQ/r9je/J8OuHGmVGp373efrRVI3viy/oJa1btW7ECUPa16PD4P4QiJR/GoUb0v6EiVEjQYCExzpM1CirkmbN8hsK1CizPj8NW2BIO+NFa7MJoB/W8UE/0A/rU2KvBfphjxOtIBAHAuhr8SjmvpdB3VieP/s2OaXjrxt1zL1J7eblhkrL1U3foSMHNhpfGdPqpvTpp50hRx95bNbtX11n0cqQzmdGq3VNGF0tZ3Y/O5Bb3G73iiHtlhz9QiSAIR0ifKaOGQESHuuAUqMsv6FAjTLrs5PbAkPBOTN6mEsA/bCODfqBflifEnst0A97nGgFgTgQQF+LRzH3RXldOnWVGTV10qplq0Yd891udvNyQ1V+a+qsGrntzvlFF9ex/UkpY1zVSD7s4MNk99338HwkixnSGz/8QEaMKZXVa+rLkqgJe553sYwbWZWqH23yB0Pa5OiwtgIEMKQ5GhDQRYCEx5okNcoaGwrUKLM+N/laYCi440YvMwmgH9ZxQT/QD+tTYq8F+mGPE60gEAcC6GvhKOZ7L8PosnHSp/c1eW8Cq9vNdTfPkmlzpmQGPe7o42XO1BvlP/b/T0fHZcuWLTL/jpvkxtvminpnjZ1P2zZHSpdOv5XfnNLZ9Q3qQob0P/61SSonjpIXXl6WdyljR1bJlb36cEPaIlDoq52TTJsGBDCkOQ4Q0EWAhKc4SWqUXSaV5dmGAjXK3D99JDzu2dHTPALoB/rRkIDVPylWbdEP988x+uGeHT0hEDUC6GvhiKl/oXnVgN6ibj6rj50SHK+/tUZKBl2Z6aP63TzrVvlDtx6Oj4YyuNeue1tm3zxDnl7ypKP+6rbyH7p1l149e8uxRx8vTZs2tdU/n75edVmJTJpWJc8tW1JwjP323V9umDxb1K1tUz/ckDY1MqyrCAEMaY4HBHQRIOEpTpIaZdmGNDXKvD15GAre+NHbLALoB/rhxJBGP7w9v+iHN370hkCUCKCv+aOV770MPU49Q2qrphctjfH1119JWeUweeKZxzIDu3m5YcNVbd26VTb+1wfy5DOPy6LHHhBVOsPJ53edfy/DB5fLEYe3teyWa0ifdOIpsm3bVlmxanmmrzKfLzi7pzzwyH3y8aaPMv/9t527pfj88hd7Wc4TRgMM6TCoM6dHAhjSHgHSHQIZAiQ8xQ8DNcrqDWlqlHn/4sBQ8M6QEcwhgH6gH3YNafTD+3OLfnhnyAgQiAoB9DV/pPLVg548tlYu7XmZZWjvvu9OGTW+LNPOzs1qy0F/bqDM6U8/+0RWrl4hy156XpavejnLFC40jnrxYNX1k+TM7ucUvS2da0jnjpe+Cd3u+PapkiI1N0zKanL5JVfJqGFjCr6k3u4+/WiHIe0HVcb0mUCXnPGX+jyfp+GbeOpNZwj4TICEpzBgapRJKsFTJTuoUabnQcRQ0MORUcwggH6gH3YMafRDz/OKfujhyCgQiAIB9DV/lHLfy3DwgYfIjTPmy6EHH2YZ1g3vr5d+pSWp0lHpj5uXG1pOJCJpg/rNtW/IU395oqhBrcp4VI+dImf1OLdgredihrQyo6dNnCHq1nSTJk1k8+ebpWL8iKxyInbmsLMvP9pgSPtBlTEhUE8AQ5rTYDQBEp7C4aFG2XZDmhpl+h5hDAV9LBkpfALoB/phZUijH/qeU/RDH0tGgoDpBNDXxhHK914fJ2U38l00cvtyQ6fn58effpT3P3hP7l30J1m0+H754ssvsoZoc1hbqZt2oyiDPd+nkCGda0an+yojvO/QPlm3tNXYddNvkjaHHuF0+b62x5D2FS+DQ0AwpDkERhMg4ckfHmqUbedCjTK9jy+Ggl6ejBYuAfQD/ShmSKMfep9P9EMvT0aDgMkE0NfG0cl9r4+u+Kn6yheef4mu4SzH+ftHf5OJU8c3eiFisdva+QzpQma0WoD6PfbPD94jI8cOz1rPad26S/XYqdK6VWvLdQbVAEM6KNLMk1QCGNJJjXxE9k3Ckz9Q1CjLz4UaZd4ebAwFb/zobRYB9AP9KGZI59JBP7w9v+iHN370hkCUCKCvjaN174P3pF5MqPvj5Ja1rrk/2/ypVIwrk2eeeyozZMf2J8vs2rmy9177NJom15BWejq5cop07tS1YJmPb775WionXy8PPnJ/1ngjr7teSq7oKzvusKOu7XgaB0PaEz46Q8CSAIa0JSIahEmAhCc/fWqUNeZCjTLvTyqGgneGjGAOAfQD/bBrSKMf3p9b9MM7Q0aAQFQIoK/ZkcpXbkNXLIu93PDb776Vu+9dmKoB/f3338uHf9soM6rnSId2HT1Pn/u7plrHbXMXylFtj7Y0pNPv+GnWrFnRdah62QOH95N169dm2ql60jfNXCC/Obmz5z3oGABDWgdFxoBAYQIY0pwOowmQ8DQODzXKahtBoUaZnscYQ0EPR0YxgwD6gX7YMaTRDz3PK/qhhyOjQCAKBNDX7Ci9/tYaKRl0pah/wZr+HHfMCbL7rrs5DueW/90ia99dK99++02mb6FyGV9//VXqVvYTzzyWaTt5bG3qHTtePx9v+kgGjegvr76+KjPUg3ctlnbHtW80dO4NabuGtCrdsfiJh6RifHnWflXt7GmTZhasWe11b076Y0g7oUVbCDgnEAVDelvOtqKwZueRoEdeAiQ8jbFQoyzbkKZGmb4vDwwFfSwZKXwC6Af6YWVIox/6nlP0Qx9LRoKA6QTQ1/oI5Xuvj5eXEX751ZcyYkxpVg3nQuPlu6Rk1wy2OmObP98sg8v6y0vLX/DNkFYDq9vl1dMnyMI/3ZG1pN4XXyEVw8ZI812aWy3V159jSPuKl8EhEImXGmJIJ/igkvA0Dj41yuoNaWqU6f1ywFDQy5PRwiWAfqAfxQxp9EPv84l+6OXJaBAwmQD6Wh+dfO/1GVAyWIYNLpMdmu7gKowLFt4iE6aMzepb6OWGub8XKm1TJS+ObnuMq7nTndZteEf6DS1JlQFRn8MPbSPzbrhFDjrg4Ebjur0hnR5IzVE6cpCsefO1rLHHjqySK3v1KViH2tMGbXbGkLYJimYQcEkgCreNMaRdBjcO3Uh4sqNIjbIZMn1OvSFt9xYANcrsfRtgKNjjRKtoEEA/0I9ihjT6ofc5Rj/08mQ0CJhMAH2tj86LLy+TXiUXZf6DqoE8f/ZtckrHX7sO4Yb310u/0hJRv7+kP+eddYFMHF0tavyGn3xtL77gUqkcWeX6drG69X37XQtkfE1lZqoep54hyhTfffc9tBvSakD1AsWhIwdlle5Iv2y4Y/uTXLP02hFD2itB+kOgOAEMaU6I0QRIeLLDQ40yd4Y0NcrsPeYYCvY40SoaBNAP9EOHIY1+2Hve0Q97nGgFgTgQQF+3R1G9SHDy9Akp8zb96dKpq8yoqZNWLVu5DnW+cQu93PDHn36UGXXTpO6WWVnz9e8zSAZeM7iRgW1nUStWLZfrRg0WVUc6/Sl0Q1v93OsNaTVGoX2c+ts/SPW4WvlF61/aWbr2NhjS2pEyIASyCGBIcyCMJkDCUx8eapR5S3ioUWb9qGMoWDOiRXQIoB/ohw5DWo2Bflg/9+iHNSNaQCAuBNDX7ZHM916f0WXjpE/vazyXmci9ea3mK/Ryw0IlL37X+ffSr89AOeHYdtK0aVPL46eM8MefflSmzq7JMqNPOvEUmVlTJ/vsvU/eMXQY0mrgTz/7JPWSxvJ46kwAACAASURBVOeWLcmap+SKvlI2pEJ23nlnyz3oboAhrZso40EgmwCGNCfCaAIkPPXhoUaZN0NakaRGWfHHHUPB6K9DFueQAPqBfugypNEP64cP/bBmRAsIxIUA+ro9krn1m9Ut5tvmLpSj2h7tOdT5fu8r9rLEJUufkWGjhsgXX37RaO4TT+ggZ/U4V0468WT51T77yq7Nd021UZedvvnma9n0z03y/AvPykOPPSjvbliX1d9O2QxdhrSaON/tbFWmpHrslNQemjQJ1r7CkPZ8lBkgeAJLc6bsEvwS7M8Y7BNtf10NW1JD2h23WPQi4akPIzXKvBvSiiY1ygp/NWAoxOJrk038TAD9QD8aPgw6fmFGP9APvmAhAAER9FVStY5HT6yQRYsfyByJP55zoVSNnuy6dnOWAbJtm6iXG06sHZd15AqVzlDm8qNPPiJjJlbkNaXdnNsWe7aQCaOr5czuZxc1gnXoa3p9qnTH/DtukpobJmUtuc1hbaVu2o1y8IGHuNmK6z4Y0q7R0TE8ApHyTzGkwzsozGyDAAnPdkjUKNvOQUfCQ40yDAUbXz00iQEB9AP90G1Iox/oRwy+GtkCBDwTQF9F8r3Xp1idZTfQ1214R/oNLUn9C8/057Ru3WXqhBmy5x57NhpSmdJvvfOmjK8eI6vXrHIzZabPMUceKyOvu15UuQ6rW8k6fj9ruNjPNn8qFePKUpeIGn7U3qvHTpXWrVp72puTzhjSTmjR1hACGNKaAxEpoJr3nvjhSHi2HwFqlG3noCvhoUZZ/q8Wbkgn/is3VgDQD/Sj4YFGP/x9vNEPf/kyOgRMIpB0fVXGb93Ns2TanCmZsBQrp+E2dur9BZUTR8n9D9+bGaLQyw0bzrFlyxZ5dtlf5I67b5VXXl3paPrDD20jvS68XM4/+4+2b3rr0teGC1WG+uCy/lm1rNXPlUmuakrvuMOOjvbltjGGtFty9AuRQKT8U25Ih3hSmNqaQNITnjQhapTpNaTVaNQoa/z8YShYfyfRIjoE0I/tsUI/0I8gnlr0IwjKzAEBMwgkXV/z1Xe+slcfGTVsjPYX7z215Am5dsjVWYEv9HLD3NOxdetW+cc/N8nqNa/I2nfXytp1b6duW3+86aNM0wMPOEgOOfAQ6dDuZOnQrqMcflgbx2avH4a0Mv1vv2uBjK+pzNqWMuRnTamTkzt0CuRhwJAOBDOT6CWAIa2Xp0QKqOa9J364pCc86gBQo6z+MdCZ8FCjDEM68V+wMQeAfqAfDY84+uHvA48h7S9fRoeASQTipK8mcWUtEMhHAH3lXDgkECn/lBvSDqNL82AJxCnhefixRTKkfEAGYOdTusis2nnSskXLolCpUeaPIa1GpUZZ9tEj4Qn2+43Z/CWAflDj0i9DGv3gD5r+fnsxOgTMJhAnfTWbNKuDgAi/n3EKHBLAkHYIjOYQKEggTgmPG0OaGmXZR0PnDbf0yNQoq2dMwsOXcZwIoB/UuPTTkFZjox/oR5y+M9kLBOwSiJO+2t0z7SAQFgF+PwuLfGTnxZCObOhYuHEE4pTwuDGkqVHmvyFNjTIMBeO++FiQFgLox7+ktGKwvLT8hQxPalzWZlhc2vMyqSyvkmbNmrk+b+gH+uH68NARAhEmECd9jXAYWHpCCGBIJyTQ+raJIa2PJSMlnQAJT9JPAPsPkgAJT5C0mctvAuiH34QZHwIY0pwBCCSRAPqaxKiz57AI8PtZWOQjOy+GdGRDx8KNI0DCY1xIWFCMCZDwxDi4Cdwa+pHAoLPl0AigH6GhZ2IIBE4AfQ0cORMmmAD6muDgu9s6hrQ7bvSCQGMCJDycCggER4CEJzjWzOQ/AfTDf8bMAIE0AfSDswCB5BBAX5MTa3YaPgH0NfwYRGwFGNIRCxjLNZgACY/BwWFpsSNAwhO7kCZ6Q+hHosPP5gMmgH4EDJzpIBAiAfQ1RPhMnTgC6GviQu51w11yBljqdUA/+zfxc3DGhoBXAiQ8XgnSHwL2CZDw2GdFS/MJoB/mx4gVxocA+hGfWLITCFgRQF+tCPFzCOgjgL7qY8lI5hHAkDYvJqyoAQESHo4DBIIjQMITHGtm8p8A+uE/Y2aAQJoA+sFZgEByCKCvyYk1Ow2fAPoafgxYgX8EMKT9Y8vIGgiQ8GiAyBAQsEmAhMcmKJpFggD6EYkwsciYEEA/YhJItgEBGwTQVxuQaAIBTQTQV00gGcZIAhjSRoaFRaUJkPBwFiAQHAESnuBYM5P/BNAP/xkzAwTSBNAPzgIEkkMAfU1OrNlp+ATQ1/BjwAr8I4Ah7R9bRtZAgIRHA0SGgIBNAiQ8NkHRLBIE0I9IhIlFxoQA+hGTQLINCNgggL7agEQTCGgigL5qAskwRhLAkDYyLCwqTYCEh7MAgeAIkPAEx5qZ/CeAfvjPmBkgkCaAfnAWIJAcAuhrcmLNTsMngL6GHwNW4B+BKBjS23K2H4U1+xexhI1MwpOwgLPdUAmQ8ISKn8k1E0A/NANlOAgUIYB+cDwgkBwC6GtyYs1OwyeAvoYfA1bgH4EomLsY0v7F3/iRSXiMDxELjBEBEp4YBZOtCPrBIYBAcATQj+BYMxMEwiaAvoYdAeZPEgH0NUnRTt5eMaSTF/NI7ZiEJ1LhYrERJ0DCE/EAsvwsAugHBwICwRFAP4JjzUwQCJsA+hp2BJg/SQTQ1yRFO3l7xZBOXswjtWMSnkiFi8VGnAAJT8QDyPIxpDkDEAiJAPoREnimhUAIBPj9LAToTJlYAuhrYkOfiI1jSCcizNHdJAlPdGPHyqNHgIQnejFjxYUJoB+cDggERwD9CI41M0EgbALoa9gRYP4kEUBfkxTt5O0VQzp5MY/Ujkl4IhUuFhtxAiQ8EQ8gy88igH5wICAQHAH0IzjWzASBsAmgr2FHgPmTRAB9TVK0tex1ac4oXbSM6tMgGNI+gWVYPQRIePRwZBQI2CFAwmOHEm2iQgD9iEqkWGccCKAfcYgie4CAPQLoqz1OtIKADgLoqw6KiRpjW85ujfZ8jV7czyAjBTRRRz2AzZLwBACZKSDwMwESHo5CnAigH3GKJnsxnQD6YXqEWB8E9BFAX/WxZCQIWBFAX60I8fMcApHyTzGkOb9GEyDhMTo8LC5mBEh4YhbQhG8H/Uj4AWD7gRJAPwLFzWQQCJUA+hoqfiZPGAH0NWEB975dDGnvDLNGiBRQzXtP/HAkPIk/AgAIkAAJT4Cwmcp3AuiH74iZAAIZAugHhwECySGAviYn1uw0fALoa/gxiNgKIuWfckM6Yqcracsl4UlaxNlvmARIeMKkz9y6CaAfuokyHgQKE0A/OB0QSA4Bv/U1OSTZKQScE+g2oqfzTg16zL7nxaz+ddd1jYIn6GnPCeuMIa054JECqnnviR/O74Tn9Ku6Jp4xACCQJoChwFmIEwH0I07RZC+mE0A/TI8Q64OAPgJ+66u+lTISBOJHAEM6fjHVvKNI+af8NURz9BlOLwG/Ex4Mab3xYrRoE8BQiHb8WH02AfSDEwGB4AigH8GxZiYIhE3Ab30Ne3/MDwGTCWBImxwdI9aGIW1EGFhELAj4nfBgSMfimLAJTQQwFDSBZBgjCKAfRoSBRSSEAPqRkECzTQiIiN/6CmQIQKAwAQxpTocFAQxpjggEdBEg4dFFknEg4JwACY9zZvQwhwD6YU4sWEnyCKAfyYs5O04OAb/1lQtDyTlL7NSaAH/wtWZEiywCGNIcCAjoIuB3wqNrnYwDgTgSwFCIY1STsyf0IzmxZqfmEUA/zIsJK4KALgJ+6yuGtK5IMU4cCGBIxyGKge4BQzpQ3EwWawJ+JzyxhsfmIOCRAIaCR4B0D5UA+hEqfiZPOAH0I+EHgO3HmoDf+oohHevjw+YcEsCQdgiM5hjSnAEI6CLgd8Kja52MA4E4EsBQiGNUk7Mn9CM5sWan5hFAP8yLCSuCgC4CfusrhrSuSDFOHAhgSMchioHuoUvObEsDnd3hZE0ctqc5BAIlQMITKG4mSzgBEp6EH4CYbR/9iFlA2Y7RBNAPo8PD4iCglQD6qhUng0GgKAH0lQMSZwIY0nGObgz2RsITgyCyhcgQIOGJTKhYqA0C6IcNSDSBgCYC6IcmkAwDgQgQQF8jECSWGBsC6GtsQslG8hDAkOZYGE2AhMfo8LC4mBEg4YlZQBO+HfQj4QeA7QdKAP0IFDeTQSBUAuhrqPiZPGEE0NeEBTxh28WQTljAo7ZdEp6oRYz1RpkACU+Uo8facwmgH5wJCARHAP0IjjUzQSBsAuhr2BFg/iQRQF+TFO3k7RVDOnkxj9SOSXgiFS4WG3ECJDwRDyDLzyKAfnAgIBAcAfQjONbMBIGwCaCvYUeA+ZNEAH1NUrSTt1cM6eTFPFI7JuGJVLhYbMQJkPBEPIAsH0OaMwCBkAigHyGBZ1oIhECA389CgM6UiSWAviY29InYeBQM6W05kYjCmhNxeILYJAlPEJSZAwLbCZDwcBLiRAD9iFM02YvpBNAP0yPE+iCgjwD6qo8lI0HAigD6akWIn0eZQBTMXQzpKJ8wj2sn4fEIkO4QcECAhMcBLJoaTwD9MD5ELDBGBNCPGAWTrUDAggD6yhGBQHAE0NfgWDNT8AQwpINnzowOCJDwOIBFUwh4JEDC4xEg3Y0igH4YFQ4WE3MC6EfMA8z2INCAAPrKcYBAcATQ1+BYM1PwBDCkg2fOjA4IkPA4gEVTCHgkQMLjESDdjSKAfhgVDhYTcwLoR8wDzPYggCHNGYBAKATQ11CwM2lABDCkAwLNNO4IYCi440YvCLghQMLjhhp9TCWAfpgaGdYVRwLoRxyjyp4gkJ8A+srJgEBwBNDX4FgzU/AEMKSDZ86MDgiQ8DiARVMIeCRAwuMRIN2NIoB+GBUOFhNzAuhHzAPM9iDQgAD6ynGAQHAE0NfgWMdkpqU5++hi8r4wpE2ODmsTEh4OAQSCI0DCExxrZvKfAPrhP2NmgECaAPrBWYBAcgigr8mJNTsNnwD6Gn4MIraCbTnrNdrzNXpxP4OMFNCIHVbjl0vCY3yIWGCMCJDwxCiYbIU/aHIGIBAgAfQjQNhMBYGQCZj8+9mWLVukakql3H3fnYFQevCuxdLuuPaWc214f730Ky2R9ze+l2nb6aTfyIzq2bLXL/e27O+mwY8//Sjvrl8nK1evkJWrX5b3Nr4nGz/8IDNU2zZHyv777i/HH9NO2h1/ohxxeFtpvktzx1PNvmmGTJ9Tm+l3ac/LpLK8Spo1a+Z4LNVh27ZtsviJh6RifLl8++03mTF23XU3GdK3VK6+/BrZcYcdXY1drNMPP/wgr7+1Rp5/4Vl57Y1XZd36tfLFl1+kuihWBx1wsHTr8ntRcWvd6hfa5y80IPoaGOq4TBQp/xRDOi7HLqb7MDnhiSlytpVgAiQ8CQ5+DLeOfsQwqGzJWALoh7GhYWEQ0E7AZH010ZBWBuuChbfIxNpxjWJx86xb5Q/demiN0Xf/85088PC9cvvdt2YZ0FaTtNizhVx8QS/pffEVsu+v9rNqnvm5TkO6mBldPrRCLr2wt3YzWhn3Tzz9mMydP1ve3bDOct/KGO990RVSckVfad2qtWV7rw3QV68EE9cfQ1pzyCMFVPPeEz+cyQlP4oMDgNgRIOGJXUgTvSH0I9HhZ/MBE0A/AgbOdBAIkYDJ+mqiIf3lV1/KiDGl8vSSJxtF7Y/nXChVoye7upmcO5gyc197Y7WMr66UN95+3fUJUcb09SPGyjmnnyc777yz5Ti6DGm1/keffETGTKzI3ExWkysD2C8zWt3Arp1VI3fcfavlPnMbtDmsrUyurJHjj23nuK+TDuirE1q0Vf/IIIeC0ZeQjV7czyAjBZRHQC8BkxMevTtlNAiET4CEJ/wYsAJ9BNAPfSwZCQJWBNAPK0L8HALxIWCyvppoSP91xYtSMviqVPkJZa42+z/NZPPnn6UOhCrXMX/O7XLsUcd5OiDKzF320vMyqqpcPt70kaex0p3LhlZIyeV9LU1pHYa0Wv/Tzz4pVVPGZq3fTzNa3SSvnj5BFv7pjka8VIkOVZqjZYuWokp5vLpmlaxasyqrhIjqdNzRx8u0STPl4AMP0cI83yDoq29o4zpwpPxTDOm4HsOY7IuEpz6Q1CgT0ZHwNHw0qFGW/UVBwhOTL062kSKAfqAfDR8F9MPfLwb0w1++jA4BkwiYrK9OOT382CIZUj4g063zKV1kVu28lBGp4/PT1p9k+uzaVDkI9Tnh2PbS/fc9ZOLU8ZnhB/ctlaEDhskOTXdwPaWqTT38+qGy5s3XssY48YQOcuH5l0iHEzpKq1atZdfmu2Z+rsz7Tz/7RFa+ukLuffAeeeXVlY3mn1lTJ+eccZ40aVLYNvKqr4XMdGVGjy0fL+ef01N7mQ41558fvEdGjh2etefTunWXYQPL5NCDD2u0582fb5b5d9wkC/98R5YxrfpUj53qW/kO9NX1Y5HUjhjSSY08+9ZPwOSEx8S/wFOjzP4ZpEZZY1YkPPbPDy3NJ4B+ODOk0Q/7Zxr9QD/snxZaQiB+BEzWV6e0/Tak//ujv8ugEf0yRvF5Z10gV/bqI2VjhqVemqc+Xl9u+P3330vtrOqUWZr+pM3cc8+8wPKGs+qzdetWefIvj8ukaVVZN5RVWYp502+WAw84qCBaL4a00tPlr/xVho8ubXQz2i8zWm3ko4//O/WHiNVrVmX2pWpnVwwbU7R8iuL0yOMPyfUTRmaZ0rVV01PGvx8ffj/zg2qsx8SQjnV42VygBExOeEw0pKlRZu94UqMsPycSHnvnh1bRIIB+ODOk0Q975xr9QD/snRRaQSC+BEzWV6fU/Takn1ryhFw75OrMsoYPKperL78m9YLDu++7M/PfvbzccMP766VfaYmoW9LpT834aXLR+ZcUvdmcyyp9U7n/sGuzzNbRZeOkT+9rCo7lxZBesWq5XDdqcKBmtNq3uhFeVjksg+CkE08RdRt8n733sTxC6iWIM+qmSd0tszJt1S3pqRNmyJ577GnZ32kDfj9zSizx7TGkE38EAKCNgMkJj4mGNDXKrI8eNcoKMyLhsT4/tIgOAfTDmSGNflifbfQD/bA+JbSAQPwJmKyvTun7aUirGsWVE0fJ/Q/fm1nWXfP/LL8+ubPkzuvl5YbqRYADh/fVYo7mu23dpVNXmVFTJ61atsqL160hHZYZrWp5j55YIYsWP5DZj9Mbzq+/tUZKBl0pn3z6r9QYB/x/B8qNM+dLm0OPcHoELdvz+5klIhpkE8CQ5kRAQBcBEh77JKlRZs2KGmXFGZHwWJ8hWkSHAPphP1bohzUr9AP9sD4ltIBAMgigr/bivG7DO9JvaIl8+LeNqQ6qfvScqfNkv333l40ffiDqJnK6bIeXlxvmGsIDSgbLsMFlrmtSN/wDtVr34Ye2kXk33CIHHXCwNkN65eoVMnLc8BSH9EeVGZk0pkbOPv1cadq0qT3ILlqplz4OGtFfXn19e7kON2byv7/4twwp6y/L/ro0s4L7/u9D0qFdRxcrQl+1Q0v2gBjSyY4/u9dJgITHPk1qlBVnRY0y67OEIW3NiBbRIYB+2I8V+oF+2D8t+VuiH14J0h8C0SGAvlrHKt97GVTZi5HXjZaddtpJ1E3kydMnyO13LcgM5vblhrmG9ND+w0T9r9iLCIvtIG3Ybt22VXbfdTfZcaedpGxoRcHbv05vSL/2+moZVTUyY8artQRlRqu51rzxqlxaclGmLImq4T27dp6jlxLm+5fSs6bMTb0AUvcHfdVNNPbjYUjHPsRsMDACJDz2UVOjrDirsP5ZGDXK6uNSd13Xwq/otn/UaQkBWwTQD1uYUo3QD/TD/mnBkPbKiv4QiDoB9NU6gp//+3MpHTlQlr70fKZxbp3oXO1teIPaeob6FnPnz5bamdWZ/+BnPeN863JiSL+19k0ZM7Ei85LHoM1oNZ+6sf7404/K+vfelU8/+1R22WUXuWHybGnZoqVt7Oq9G0NHDpTnli3J9FlQd4f8vutptsew2xBD2i4p2v1MoEsOifpr/AYiwhwwMCgsqZ4ACY+900CNsmZFQYVlRlOj7MWsuGBI23ueaaWHAPphjyP6gX7YOynFW/ELsw6KjAGBaBBAX63jlFv2Ip/ZnFs6Qo3q5uWGL768THqVXJRZlLptXD12ipzV41zXt6Std1jfwq4hrQzg8sphjczoINfqZF/F2uaWXFHM757/ZznumBN0TZEZB33VjpQBDSKAIW1QMFhKYwIkPPZOBTXKChsK1Cizd4ZUKxIe+6xoaT4B9MNejNAP9MPeScGQ1sGJMSAQBwLoa/Eo/vDDD1Jzw0RZsPCWTMN8dZ1z39+gGrt5uaF6sV5pxWB5afkLmfla7NlCBvUtlYvOu1h22213X4+dHUP6/Y3vyfDrh8bCjFYwc/8FbMf2J8vs2rmy9177aGfN72fakTKgQQQwpA0KBkvBkHZzBqhRViXNmuU3FKhR5uxEkfA440VrswnwC7N1fNAP9MP6lNhrgX7Y40QrCMSBAPpaPIq572VQt2fnz75NTun460Ydc29Su3m5odLyhx9blCohkftRxrS6KX36aWfI0UceK813aa79CFoZ0vnMaLWuCaOr5czuZwdyi1vnpjd//pmUVw6Xvzz/dGZYt/W/7awLfbVDiTZRJYAhHdXIJWTdJDzWgaZGWX5DgRpl1mcntwUJj3Nm9DCXAPphHRv0A/2wPiX2WqAf9jjRCgJxIIC+Fo+iMoeHlA/INOrSqavMqKmTVi1bNeqY73azG3NTld+aOqtGbrtzftHFdWx/UsoYP7lDJzns4MNk99338HwkixnSqrTFiDGlsnrNqqx5ep53sYwbWZV6mWGUPj/+9KPMv+MmqblhUmbZbv6I4GTP6KsTWrSNGgEM6ahFLGHrJeGxDjg1yhobCtQosz43+VqQ8LjjRi8zCaAf1nFBP9AP61NirwX6YY8TrSAQBwLoa+Eo5nsvw+iycdKn9zV5bwKr2811N8+SaXOmZAY97ujjZc7UG+U/9v9PR8dly5YtKbP0xtvminqPjZ1P2zZHSpdOv5XfnNLZ9Q3qQob0P/61SSonjpIXXl6WdyljR1bJlb36ROqGdL73Eg28ZoiUDhwuO+6wox3kjtugr46R0SFCBDCkIxSsJC6VhKd41KlRdplUlmcbCtQoc/9NQcLjnh09zSOAfqAfDQlY/ZNi1Rb9cP8cox/u2dETAlEjgL4Wjpj6F5pXDegt6uaz+ti5Pfv6W2ukZNCVmT6qn5uXG6p+yuBeu+5tmX3zDHl6yZOOjpa6rfyHbt2lV8/ecuzRx0vTpk1t9c+nr1ddViKTplXJc8uWFBxjv333lxsmzxZ1azsKn3ylIE868RSZWVMn++ytv3Z0mgn6GoXTwRrdEoiCIb0tZ3NRWLPbeNAvhwAJT/EjQY2ybEOaGmXevkJIeLzxo7dZBNAP9MOJIY1+eHt+0Q9v/OgNgSgRQF/zRyvfexl6nHqG1FZNL1oa4+uvv5KyymHyxDOPZQZ283LDhqvaunWrbPyvD+TJZx6XRY89IKp0hpPP7zr/XoYPLpcjDm9r2S3XkFYm7bZtW0XdJk5/lPl8wdk95YFH7pOPN32U+e+/7dwtxeeXv9jLcp4wG+T717dBGeroa5iRZ26/CUTB3MWQ9vsUGDw+CU/x4FCjrN6QpkaZ9weZhMc7Q0YwhwD6gX7YNaTRD+/PLfrhnSEjQCAqBNDX/JHKVw968thaubTnZZahvfu+O2XU+LJMOzs3qy0H/bmBMqc//ewTWbl6hSx76XlZvurlLFO40DjqxYNV10+SM7ufU/S2dK4hnTte2rhtd3z7RvWXVdvLL7lKRg0bU/Al9Xb36Ve7fO8lCvKljOirX5FlXBMIYEibEAXWUJAACU/hw0GNMkkleKpkBzXK9HyJkPDo4cgoZhBAP9APO4Y0+qHneUU/9HBkFAhEgQD6mj9Kue9lOPjAQ+TGGfPl0IMPswzrhvfXS7/SklTpqPTHzcsNLScSkbRB/ebaN+SpvzxR1KBWZTyqx06Rs3qcW7DWczFDWpnR0ybOEHVrukmTJrL5881SMX5EVjkRO3PY2ZfuNurG+8rVy6VifFnWDfMgzWi1J/RVd2QZzyQCGNImRYO1NCJAwlP4UFCjbLshTY0yfV8cJDz6WDJS+ATQD/TDypBGP/Q9p+iHPpaMBAHTCaCvjSOU770+Tspu5Lto5Pblhk7Pz48//Sjvf/Ce3LvoT7Jo8f3yxZdfZA3R5rC2UjftRlEGe75PIUM614xO91VGeN+hfbJuaaux66bfJG0OPcLp8n1pr8zop599UqqmjM1ap9pTZfl4Oe133QN7GSP66kuIGdQQAhjShgSCZeQnQMKTnws1yrZzoUaZ3m8OEh69PBktXALoB/pRzJBGP/Q+n+iHXp6MBgGTCaCvjaOT+14fXfFT9ZUvPP8SXcNZjvP3j/4mE6eOb/RCxGK3tfMZ0oXMaLUA9Xvsnx+8R0aOHZ61ntO6dZfqsVOldavWluv0s4Ey6O++d6FMmVkt3377TWYqtafJlVOkc6eugZnRanL01c9oM3bYBDCkw44A8xclQMKTHw81yvJzoUaZty8UEh5v/OhtFgH0A/0oZkjn0kE/vD2/6Ic3fvSGQJQIoK+No3Xvg/ekXkyo++PklrWuuT/b/KlUjCuTZ557KjNkx/Yny+zaubL3Xvs0mibXkLZj3H7zzddSOfl6efCR+7PGG3nd9VJyRV/ZcYcddW3H0TjKgK67ZbbMWzAnq5+6JT65skaOP7ado/F0NEZfdVBM1BhLc3bbxeTdY0ibHB3WJiQ8+Q8BNcoac6FGmfcvDBIe7wwZwRwC6Af6YdeQRj+8P7foh3eGjACBqBBAX7Mjla/chq5YFnu54bfffZu6yateUvj999/Lh3/bKDOq50iHdh09T5/7u6Zax21zF8pRbY+2E+HG+QAAIABJREFUNKTT7/hp1qxZ0XWoetkDh/eTdevXZtqpetI3zVwgvzm5s+c9OB1A1beeOHWcLFr8QFbXdse1l+pxU23VAnc6p5326KsdSrRpQGBbDg2jPV+jF/czyEgB5VHQS4CEpzFPapTVNoJCjTI9zx0Jjx6OjGIGAfQD/bBjSKMfep5X9EMPR0aBQBQIoK/ZUXr9rTVSMuhKUf+CNf057pgTZPddd3Mczi3/u0XWvrs2q1REoXIZX3/9VepW9hPPPJaZZ/LY2tQ7drx+Pt70kQwa0V9efX1VZqgH71osypzN/eTekLZrSKvSHYufeEgqxpdn7VfVzp42aWbBmtVe95avv9rv6IkV8tyyJVk/Pv20M6WyvEr22bvxzXA/1pFvTPQ1KNKxmSdS/imGdGzOXTw3QsLTOK7UKMs2pKlRpu/ZJ+HRx5KRwieAfqAfVoY0+qHvOUU/9LFkJAiYTgB9rY9Qvvf6eHkZ4ZdffSkjxpRm1XAuNF6+S0p2zWCrM6ZuCw8u6y8vLX/BN0NaDaxul1dPnyAL/3RH1pJ6X3yFVAwbI813aW61VM8/3/jhBynmq9fUm+9q0CsuvVrKhowUdWs7zA/6Gib9SM6NIa05bJECqnnviR+OhKfxEaBGWb0hTY0yvV8RJDx6eTJauATQD/SjmCGNfuh9PtEPvTwZDQImE0Bf66OT770+A0oGy7DBZbJD0x1chXHBwltkwpSxWX0Lvdww9/dCpW2q5MXRbY9xNXe607oN70i/oSWpMiDqc/ihbWTeDbfIQQcc3Ghctzek0wOpOUpHDpI1b76WNfbYkVVyZa8+vr5AUM1dOXGUvPDysqy5SwcMl75XDRCrsiOeINvsjL7aBEWzNIFI+afckObgGk2AhCc7PNQomyHT59Qb0nZvAVCjzN5jTsJjjxOtokEA/UA/ihnS6Ife5xj90MuT0SBgMgH0tT46L768THqVXJT5D+o27fzZt8kpHX/tOoQb3l8v/UpLRP3+kv6cd9YFMnF0daPbuvnaXnzBpVI5ssr17WJ16/v2uxbI+JrKzPw9Tj1DlCm+++57aDek1YDqBYpDRw7KKt2Rftlwx/YnuWZZrGO+lzeq+JUPrZBLL+wd2osVc9eMvvoS/jgPiiGtObqRAqp574kfjoQn+whQo8ydIU2NMntfJSQ89jjRKhoE0A/0Q4chjX7Ye97RD3ucaAWBOBBAX7dHUb1IcPL0CSnzNv3p0qmrzKipk1YtW7kOdb5xC73c8MeffpQZddOk7pZZWfP17zNIBl4z2FW5iRWrlst1owaLqquc/hS6oa1+7vWGtBqj0D5O/e0fpHpcrfyi9S9d88zXUTGunVUt8++4KfNjZUaPLR8v55/T0xgzWi0OfdUa+iQMFin/NAo3pJNwaNhjAQIkPPVgqFHmLeGhRpn11wwJjzUjWkSHAPqBfugwpNUY6If1c49+WDOiBQTiQgB93R7JfO/1GV02Tvr0vsZzmYncm9dqvkIvNyxU8uJ3nX8v/foMlBOObSdNmza1PH7KpH386Udl6uyaLDP6pBNPkZk1dQVf7KfDkFaL+/SzT1Ivacx9sWDJFX2lbEiF7LzzzpZ7sNsg343skdddL2quHXfY0e4wgbRDXwPBHKdJMKTjFE32Ei4BEp56/tQo82ZIK5LUKCv+PJPwhPt9x+x6CaAf6IcuQxr9sH420Q9rRrSAQFwIoK/bI5lbv1ndYr5t7kI5qu3RnkOd7/e+Yi9LXLL0GRk2aoh88eUXjeY+8YQOclaPc+WkE0+WX+2zr+zafNdUG3XZ6ZtvvpZN/9wkz7/wrDz02IPy7oZ1Wf3tlM3QZUirifPdzlY3l6vHTkntoUkT7/cpN3/+mZRXDpe/PP90Zq+ndesu1WOnSutWrT3HTvcA6KtuorEfD0M69iFmg4ERIOGpR02NMu+GtKJJjbLCjy8JT2BfbUwUAAH0A/3QaUijH8UfWvQjgC81poCAIQTQV0nVOh49sUIWLX4gE5U/nnOhVI2e7Lp2c8Pw5vuXsernhUpnqPaPPvmIjJlYkdeUdnN0WuzZQiaMrpYzu59d1AjWaUir0h2qjEbNDZOyltzmsLZSN+1GOfjAQ9xsJavPU0uekGuHXO15nNwBZk2ZK+eccZ72cdFX7UjjPiCGdNwjzP6CI0DCs501Ncq2c9CR8FCjrPDzS8IT3HcbM/lPAP1APxqeMvTD32cO/fCXL6NDwCQC6KtIvvf6FKuz7CZ+6za8I/2GlqT+hWf6o27yTp0wQ/bcY89GQypT+q133pTx1WNk9ZpVbqbM9DnmyGNFlbBQ5TqsbiXr0NeGi833skH1cx23mFUJrsqJo+T+h+/1xCdfZwxp7UgZ0B0BDGl33OgFgcYESHi2M6FG2XYOuhIeapTl/7bBUOBbOE4E0A/0o+F5Rj/8fbrRD3/5MjoETCKQdH1Vxm/dzbNk2pwpmbAUK6fhNnb5zNNCLzdsOMeWLVvk2WV/kTvuvlVeeXWlo+kPP7SN9Lrwcjn/7D/avumtS18bLlQZ6oPL+mfVslY/91rnWb2ocdCI/vLq694MewxpR8eKxsESwJAOljezxZlA0hOedGypUabXkFajUaOs8TcHhkKcv02Ttzf0Y3vM0Q/0I4inH/0IgjJzQMAMAknX13z1na/s1UdGDRuj9cV7Ktr5yksUerlh7unYunWr/OOfm2T1mldk7btrZe26t1O3rZUpm/4ceMBBcsiBh0iHdidLh3Yd5fDD2jh+qZ8fhrQy/W+/a4GMr6nM2pYy5GdNqZOTO3Ry9TBs/PAD6T/sWlm3fq2r/sU6cUNaO1IGdEegS063pe6GCaaX96rwwayTWRJKIOkJjwo7NcrqD7/OhIcaZRjSCf1aTcy20Q/0o+FhRz+20+AX5sR8BbJRCPhGIE766hskBoaAJgL8wVcTSIYxkgCGtJFhYVFpAnFKeB5+bJEMKR+QCW7nU7rIrNp50rJFy6IBp0aZP4a0GpUaZdlHj4SH7944EUA/qHHplyGNfvAHzTh9V7IXCDglECd9dbp32kMgaAL8fhY0ceYLkgCGdJC0mcsxgTglPG4MaWqUZR8ZnTfc0iNTo6yeMQmP468oOhhMAP2gxqWfhrQaG/1APwz+CmRpEPCNQJz01TdIDAwBTQT4/UwTSIYxkgCGtJFhYVFpAnFKeNwY0tQo89+QpkYZhgLfuPEkgH78S0orBstLy1/IBJgal7UZFpf2vEwqy6ukWbNmrh8A9AP9cH146AiBCBOIk75GOAwsPSEEMKQTEuiEbhNDOqGBj8q2SXiiEinWGQcCJDxxiCJ7iOMfNIkqBEwngH6YHiHWBwF9BPj9TB9LRoKAFQH01YoQP48yAQzpKEcvAWsn4UlAkNmiMQRIeIwJBQvRQAD90ACRISBgkwD6YRMUzSAQAwLoawyCyBYiQwB9jUyoWKgLAlEwpLfl7CsKa3YRCrrkI0DCw7mAQHAESHiCY81M/hNAP/xnzAwQSBNAPzgLEEgOAfQ1ObFmp+ETQF/DjwEr8I9AFMxdDGn/4m/8yCQ8xoeIBcaIAAlPjILJVgT94BBAIDgC6EdwrJkJAmETQF/DjgDzJ4kA+pqkaCdvrxjSyYt5pHZMwhOpcLHYiBMg4Yl4AFl+FgH0gwMBgeAIoB/BsWYmCIRNAH0NOwLMnyQC6GuSop28vWJIJy/mkdoxCU+kwsViI06AhCfiAWT5GNKcAQiERAD9CAk800IgBAL8fhYCdKZMLAH0NbGhT8TGMaQTEebobpKEJ7qxY+XRI0DCE72YseLCBNAPTgcEgiOAfgTHmpkgEDYB9DXsCDB/kgigr0mKdvL2iiGdvJhHasckPJEKF4uNOAESnogHkOVnEUA/OBAQCI4A+hEca2aCQNgE0NewI8D8SSKAviYp2lr2ujRnlC5aRvVpEAxpn8AyrB4CJDx6ODIKBOwQIOGxQ4k2USGAfkQlUqwzDgTQjzhEkT1AwB4B9NUeJ1pBQAcB9FUHxUSNsS1nt0Z7vkYv7meQkQKaqKMewGZJeAKAzBQQ+JkACQ9HIU4E0I84RZO9mE4A/TA9QqwPAvoIoK/6WDISBKwIoK9WhPh5DoFI+acY0pxfowmQ8BgdHhYXMwIkPDELaMK3g34k/ACw/UAJoB+B4mYyCIRKAH0NFT+TJ4wA+pqwgHvfLoa0d4ZZI0QKqOa9J344Ep7EHwEABEiAhCdA2EzlOwH0w3fETACBDAH0g8MAgeQQQF+TE2t2Gj4B9DX8GERsBZHyT7khHbHTlbTlkvAkLeLsN0wCJDxh0mdu3QTQD91EGQ8ChQmgH5wOCCSHAPqanFiz0/AJoK/hxyBiK8CQ1hywSAHVvPfED0fCk/gjAIAACZDwBAibqXwngH74jpgJIJAhgH5wGCCQHALoa3JizU7DJ4C+hh+DiK0gUv5pFG5IRyz+LFcnARIenTQZCwLFCZDwcELiRAD9iFM02YvpBNAP0yPE+iCgjwD6qo8lI0HAigD6akWIn+cQwJDmSEBAFwESHl0kGQcC1gRIeKwZ0SI6BNCP6MSKlUafAPoR/RiyAwjYJYC+2iVFOwh4J4C+emeYsBEwpBMWcLbrIwESHh/hMjQEcgiQ8HAk4kQA/YhTNNmL6QTQD9MjxPogoI8A+qqPJSNBwIoA+mpFiJ/nEMCQ5khAQBcBEh5dJBkHAtYESHisGdEiOgTQj+jEipVGnwD6Ef0YsgMI2CWAvtolRTsIeCeAvnpnmLARMKQTFnC26yMBEh4f4TI0BHIIkPBwJOJEAP2IUzTZi+kE0A/TI8T6IKCPAPqqjyUjQcCKAPpqRYif5xDAkOZIQEAXARIeXSQZBwLWBEh4rBnRIjoE0I/oxIqVRp8A+hH9GLIDCNglgL7aJUU7CHgngL56Z5iwEbrk7HepyftvYvLiWBsESHg4AxAIjgAJT3Csmcl/AuiH/4yZAQJpAugHZwECySHgt74mhyQ7hYBzAt1G9HTeqUGP2fe8mNW/7rqueIKeiNLZCwEOnxd69PWdgN8Jz+lXdfV9D0wAgagQwFCISqRYpx0C6IcdSrSBgB4C6IcejowCgSgQ8Ftfo8CANUIgLAIY0mGRZ14/CGBI+0GVMbUR8DvhwZDWFioGigEBDIUYBJEtZAigHxwGCARHAP0IjjUzQSBsAn7ra9j7Y34ImEwAQ9rk6LA2pwQwpJ0So32gBPxOeDCkAw0nkxlOAEPB8ACxPEcE0A9HuGgMAU8E0A9P+OgMgUgR8FtfIwWDxUIgYAIY0gEDZzpfCWBI+4qXwb0SIOHxSpD+EHBPgITHPTt6hk8A/Qg/BqwguQTQj+TGnp3Hn4Df+sqFofifIXZonwB/8LXPipbRI4AhHb2YJWrFfic8iYLJZiHgkACGgkNgNDeKAPphVDhYTMIIoB8JCzjbTRQBv/UVQzpRx4nNWhDAkOaIxJlAFAzpbTkBiMKa43xmAt2b3wlPoJthMghEjACGQsQCxnKzCKAfHAgIhEcA/QiPPTNDwG8CfusrhrTfEWT8KBHAkI5StFirUwJRMHcxpJ1GNUbt/U54YoSKrUBAOwEMBe1IGTBAAuhHgLCZCgI5BNAPjgQE4kvAb33FkI7v2WFnzglgSDtnRo/oEMCQjk6sErlSEp5Ehp1Nh0SAhCck8EzrCwH0wxesDAqBvATQDw4GBJJDAH1NTqzZafgE0NfwY8AK/COAIe0fW0bWQICERwNEhoCATQIkPDZB0SwSBNCPSISJRcaEAPoRk0CyDQjYIIC+2oBEEwhoIoC+agLJMEYSwJA2MiwsKk2AhIezAIHgCJDwBMeamfwngH74z5gZIJAmgH5wFiCQHALoa3JizU7DJ4C+hh8DVuAfAQxp/9gysgYCJDwaIDIEBGwSIOGxCYpmkSCAfkQiTCwyJgTQj5gEkm1AwAYB9NUGJJpAQBMB9FUTyOQMszRnq11M3jqGtMnRYW1CwsMhgEBwBEh4gmPNTP4TQD/8Z8wMEEgTQD84CxBIDgH0NTmxZqfhE0Bfw49BxFawLWe9Rnu+Ri/uZ5CRAhqxw2r8ckl4jA8RC4wRARKeGAWTrfAHTc4ABAIkgH4ECJupIBAyAX4/CzkATJ8oAuhrosKtY7OR8k8xpHWEnDF8I0DC4xtaBoZAIwIkPByKOBFAP+IUTfZiOgH0w/QIsT4I6COAvupjyUgQsCKAvloR4uc5BDCkNR+JSAHVvPfED0fCk/gjAIAACZDwBAibqXwngH74jpgJIJAhgH5wGCCQHALoa3JizU7DJ4C+hh+DiK0gUv4pN6QjdrqStlwSnqRFnP2GSYCEJ0z6zK2bAPqhmyjjQaAwAfSD0wGB5BBAX5MTa3YaPgH0NfwYRGwFGNKaAxYpoJr3nvjhSHgSfwQAECABEp4AYTOV7wTQD98RMwEEMgTQDw4DBJJDAH1NTqzZafgE0NfwYxCxFUTKP43CDemIxZ/l6iRAwqOTJmNBoDgBEh5OSJwIoB9xiiZ7MZ0A+mF6hFgfBPQRQF/1sWQkCFgRQF+tCPHzHAIY0hwJCOgiQMKjiyTjQMCaAAmPNSNaRIcA+hGdWLHS6BNAP6IfQ3YAAbsE0Fe7pGgHAe8E0FfvDBM2AoZ0wgLOdn0kQMLjI1yGhkAOARIejkScCKAfcYomezGdAPpheoRYHwT0EUBf9bFkJAhYEUBfrQjx8xwCGNIcCQjoIkDCo4sk40DAmgAJjzUjWkSHAPoRnVix0ugTQD+iH0N2AAG7BEzW1y1btkjVlEq5+7477W7HU7sH71os7Y5rbznGhvfXS7/SEnl/43uZtp1O+o3MqJ4te/1yb8v+bhr8+NOP8u76dbJy9QpZufpleW/je7Lxww8yQ7Vtc6Tsv+/+cvwx7aTd8SfKEYe3lea7NHc81eybZsj0ObWZfpf2vEwqy6ukWbNmjsdSHbZt2yaLn3hIKsaXy7fffpMZY9ddd5MhfUvl6suvkR132NHV2MU6qbPzymsrZfHjD8k769fK2nVvp5ofeMBBcmSbo6RTx19Lt66nSutWv9A+d7EB0ddAccdhMgzpOESRPZhBwOSExwxCrAIC+giQ8OhjyUjhE0A/wo8BK0gOAfQjObFmpxAwWV9NNKSVwbpg4S0ysXZco8Nz86xb5Q/demg9VN/9z3fywMP3yu1335plQFtN0mLPFnLxBb2k98VXyL6/2s+qeebnOg3pYmZ0+dAKufTC3trNaGXcP/70ozJz3nRLXsoU733RFVJyRV9p3aq1bUZeGqKvXuglsi+GdCLDzqZ9IWBywuPLhhkUAiESIOEJET5TayeAfmhHyoAQKEgA/eBwQCA5BEzWVxMN6S+/+lJGjCmVp5c82eiQ/PGcC6Vq9GRXN5NzB1Nm7mtvrJbx1ZXyxtuvuz6Qypi+fsRYOef082TnnXe2HEeXIa3W/+iTj8iYiRXyxZdfZOZVJrBfZrQy7+feMlvqbplluc+GDdoc1lYmV9bI8ce2c9TPTWP01Q21RPfpkrP7pSbTaGLy4lgbBExOeIgOBOJGgIQnbhFN9n7Qj2THn90HSwD9CJY3s0EgTAIm66uJhvRfV7woJYOvSpWfUOZqs//TTDZ//lkqhKpcx/w5t8uxRx3nKaTKzF320vMyqqpcPt70kaex0p3LhlZIyeV9LU1pHYa0Wv/Tzz4pVVPGZq3fTzP6+++/lxtvrZMb6qZm8VJztj+uvZxwXHvZaaedZNM/PpaXVrzY6Pb0fvvuLzdMni0d25+khXehQdBXX/EyeMgEMKRDDgDTFydAwlPPhxplIjoSnoYnjhpl2c8fCQ/fyHEigH6gHw3PM/rh79ONfvjLl9EhYBIBk/XVKaeHH1skQ8oHZLp1PqWLzKqdJy1btHQ6VN72P239SabPrpW582enfn7Cse2l++97yMSp4zPtB/ctlaEDhskOTXdwPaeqTT38+qGy5s3XssY48YQOcuH5l0iHEzpKq1atZdfmu2Z+rsz7Tz/7RFa+ukLuffAeeeXVlY3mn1lTJ+eccZ40aVLYNvKqr4XMdGUMjy0fL+ef01N7mQ610cVPPCwjx43IqlN9do9zRRnx++/3H1kslHn9/AvPSs3MSVnG9Gndukv12Km+lu9AX10/FnSMAAEM6QgEKclLNDnhMfEv8NQos/+0UKOsMSsSHvvnh5bmE0A/nBnS6If9M41+oB/2TwstIRA/Aibrq1PafhvS//3R32XQiH4Zo/i8sy6QK3v1kbIxw2Td+rWp5Xp9uaEyS2tnVcv8O27KbD9t5p575gWWN5xVp61bt8qTf3lcJk2ryrqhrEpTzJt+c+rFfoU+XgxppafLX/mrDB9d2uhmtJ9m9Cef/ktKKwbLS8tfyGxL1c6uGDamaPmUFauWy3WjBmet1Y864A1Z8/uZ06ea9lEigCEdpWglcK0mJzwmGtLUKLP3kFCjLD8nEh5754dW0SCAfjgzpNEPe+ca/UA/7J0UWkEgvgRM1len1P02pJ9a8oRcO+TqzLKGDyqXqy+/JvWCw7vvuzPz372YmhveXy/9SktE3ZJOf2rGT5OLzr+k6M3mXFbpm8r9h12bdWt4dNk46dP7moJjeTGk8xm8ft+MVvvOjUu749rLrClzG92Mzsco9wWVl/a8TCrLq6RZs2ZOj5+t9vx+ZgsTjSJKAEM6ooFLyrJNTnhMNKSpUWb9ZFCjrDAjEh7r80OL6BBAP5wZ0uiH9dlGP9AP61NCCwjEn4DJ+uqUvp+GtHphXuXEUXL/w/dmlnXX/D/Lr0/uLLnzenm5oXoR4MDhfTNzqDISUyfMkD332NMpDsl327pLp64yo6ZOWrVslXc8t4Z0WGZ0vt/hrUz3hht/a+2bctWA3qJuWatPx/Yny+zaubL3Xvs45m2nA7+f2aFEm6gSwJCOauQSsm4SHvuBpkaZNStqlBVnRMJjfYZoER0C6If9WKEf1qzQD/TD+pTQAgLJIIC+2ovzug3vSL+hJfLh3zamOqj60XOmzhP1MryNH34g6iZyumyHl5cb5hrCA0oGy7DBZa5rUjf8A7Va9+GHtpF5N9wiBx1wsDZDeuXqFTJy3PCseszqZvSkMTVy9unnStOmTe1BdtHqX5/8UwaXDZAVq15O9Vbsb5u7UI5qe7St0XJjZ6esia2BCzTi9zMv9OhrOoEoGNLbciBGYc2mxz0y6yPhsR8qapQVZ0WNMuuzRMJjzYgW0SGAftiPFfqBftg/Lflboh9eCdIfAtEhgL5axyrfexlU2YuR142WnXbaKXUTefL0CXL7XQsyg7l9uWGuIT20/zBR/yv2IsJiO/h400cyaER/2bptq+y+626y4047pV701+bQI7QY0q+9vlpGVY3MmPFq0KDMaDWXuiH91jtvyrr178ibb78uX3/7tVSNmmT7hnPuHxqUkV037Sb5///zAOuD4aIF+uoCGl0iQyAK5i6GdGSOk/6FkvDYZ0qNsuKswvpnYdQoq49L3XVdo6A59h86WhpNAP2wHx70A/2wf1owpL2yoj8Eok4AfbWO4Of//lxKRw6UpS89n2mcWyc6V3sb3qC2nqG+xdz5s6V2ZnXmP3gp2eFk3nRbJyU7VLmLMRMrMi95DNqMdrO/3D65cetx6hlSWzVddt99Dx3DNxoDQ9oXrAxqCIEomAMY0oYcljCWQcJjjzo1yoq/RCIsM5oaZS9mHWAMaXvPM630EEA/7HFEP9APeyeleCt+YdZBkTEgEA0C6Kt1nHLLXuQzm9M3kV99fVVB09p6JpEXX14mvUouyjRVt42rx06Rs3qc6/qWtJ15nRrS6997V8orhzUyo4Ncq5N95Wv76WefSFnlMHlu2ZLMj8eOrJIre/XxjTX66jVq9DeZAIa0ydFhbULCY+8QUKOssKFAjTJ7Z0i1IuGxz4qW5hNAP+zFCP1AP+ydFAxpHZwYAwJxIIC+Fo/iDz/8IDU3TJQFC2/JNMxX1zn3/Q2qsZuXG6qX65VWDJaXlr+Qma/Fni1kUN9Suei8i2W33Xb39djZuSH9/sb3ZPj1QyNtRv/9o7/JxKnj5eklT2Z4nnTiKTKzpk722dufFxry+5mvR5fBDSCAIW1AEFhCYQIkPNangxplVdKsWX5DgRpl1uenYQsMaWe8aG02AfTDOj7oB/phfUrstUA/7HGiFQTiQAB9LR7F3PcyqBvL82ffJqd0/HWjjrk3qd283FBp+cOPLZKhIwc2Gl8Z0+qm9OmnnSFHH3msNN+lufYjaGVI5zOj1bomjK6WM7uf7dvNYh0b/fa7b+W9DzbIosUPyAOP3CfffvtNZtgDDzhIasZNkw7tOuqYquAY6KuveBk8ZAIY0iEHgOmLEyDhsT4h1CjLbyhQo8z67OS2IOFxzowe5hJAP6xjg36gH9anxF4L9MMeJ1pBIA4E0NfiUVTm8JDyAZlGXTp1lRk1ddKqZatGHfPdbnbzckNVfmvqrBq57c75RRfXsf1JKWP85A6d5LCDD9NS97iYIb3xww9kxJhSWb2mviyJWmDP8y6WcSOrUi8zNO2jTOfREytSJnShz+86/16GDy6XIw5v6/vy0VffEcdtgqU5G+pi8gYxpE2ODmujZIeNM0CNssaGAjXKbBycPE1IeNxxo5eZBPiF2Tou6Af6YX1K7LVAP+xxohUE4kAAfS0cxXzvZRhdNk769L4m701gdbu57uZZMm3OlMygxx19vMyZeqP8x/7/6ei4qHfXzL/jJrnxtrlZN3mLDdK2zZHSpdNv5TendHZ9g7qQIf2Pf22Syomj5IWXl+Vdgt+1lx3Ba9D431/8W4aU9Zdlf8319bY3uviCS2XQtUNl31/tF8jtbvTVbSQT2y9S7+DDkE7sOY3Gxkl4iseJGmWXSWV5tqFAjTL3zzYJj3t29DSPAPqBfjQkYPVPilVb9MP9c4x+uGdHTwhEjQD6Wjhi6l9oXjWgt6ibz+pjpwTH62+tkZJBV2b6qH43z7pV/tCth+M+aG9qAAAgAElEQVSjoQzuteveltk3z8iqdWxnIHVb+Q/dukuvnr3l2KOPl6ZNm9rpJvn09arLSmTStKqsl//lDrbfvvvLDZNni7q1bdJH3eruP+xaWbd+bcFlKVann3qGDOl3ney/33/4unz01Ve8cRwcQ1pzVCMFVPPeEz8cCU/xI0CNsmxDmhpl3r4ySHi88aO3WQTQD/TDiSGNfnh7ftEPb/zoDYEoEUBf80cr33sZepx6htRWTS9aGuPrr7+Sssph8sQzj2UGdvNyw4ar2rp1q2z8rw/kyWcel0WPPSDKZHXycVKSIteQVi/627Ztq6xYtTwzpTKfLzi7Z6oO88ebPsr899927pbi88tf7OVkeb62VX9UUC8vPOaoY6Vli5aiLoC9umaVrFqzqtHN8yDqSKOvvoY7joNHyj/lhnQcj2CM9kTCUzyY1CirN6SpUeb9wSfh8c6QEcwhgH6gH3YNafTD+3OLfnhnyAgQiAoB9DV/pPLVg548tlYu7XmZZWjvvu9OGTW+LNPOzs1qy0F/bqDM6U8/+0RWrl4hy156XpavejnLFC40jnrxYNX1k+TM7ucUvS2da0jnjpe+Cd3u+PapkiI1N0zKanL5JVfJqGFjCr6k3u4+/W6n4nvbnQtk4Z/vyDKmVYmVaZNmysEHHuLLEtBXX7DGeVAMac3RjRRQzXtP/HAkPIWPADXKJJXgqZId1CjT81VBwqOHI6OYQQD9QD/sGNLoh57nFf3Qw5FRIBAFAuhr/ijlvpdBGZQ3zpgvhx58mGVYN7y/XvqVlqRKR6U/bl5uaDmRiKQN6jfXviFP/eWJoga1Kk1RPXaKnNXj3IL1kosZ0sqMnjZxhqhb002aNJHNn2+WivEjssqJ2JnDzr6CaKPYPfL4Q3L9hJFZpnT6d9JmzZppXwb6qh1p3AeMlH/KDem4H8eI74+Ep3AAqVG23ZCmRpm+h5yERx9LRgqfAPqBflgZ0uiHvucU/dDHkpEgYDoB9LVxhPK918dJ2Y18F43cvtzQ6fn58acf5f0P3pN7F/1JFi2+X7748ousIdoc1lbqpt1Y8AZwIUM614xOD6qM8L5D+2Td0lbmfd30m6TNoUc4XX7g7RWvG+fXZb2IUt1ov23uQjmq7dHa14O+akca9wExpOMeYfYXHAESnvysqVG2nQs1yvQ+iyQ8enkyWrgE0A/0o5ghjX7ofT7RD708GQ0CJhNAXxtHJ/e9Prrip+orX3j+JbqGsxzn7x/9LVU/+eklT2a1LXZbO58hXciMVoOq32P//OA9MnLs8Kw5TuvWXarHTpXWrVpbrjPsBvnibbc8i9O1o69OiSW+PYZ04o8AALQRIOHJj5IaZfm5UKPM26NHwuONH73NIoB+oB/FDOlcOuiHt+cX/fDGj94QiBIB9LVxtO598J7Uiwl1f5zcstY192ebP5WKcWXyzHNPZYbs2P5kmV07V/bea59G0+Qa0kpPJ1dOkc6duhYs8/HNN19L5eTr5cFH7s8ab+R110vJFX1lxx121LUdX8bZsmWLVE2pFFX7O/0ZUDJYhg0ukx2a7qB1TvRVK84kDIYhnYQos8dgCJDw5OdMjbLGXKhR5v2ZJOHxzpARzCGAfqAfdg1p9MP7c4t+eGfICBCICgH0NTtS+cpt6IplsZcbfvvdt3L3vQtTNaC///57+fBvG2VG9Rzp0K6j5+lzf9csVpIi15C2W09Z1cseOLyfrFu/NrNeVU/6ppkL5Dcnd/a8B78HcLtvp+tCX50SS3x7DOnEHwEAaCNAwtMYJTXKahtBoUaZnkeOhEcPR0YxgwD6gX7YMaTRDz3PK/qhhyOjQCAKBNDX7Ci9/tYaKRl0pah/wZr+HHfMCbL7rrs5DueW/90ia99dm/XCvELlMr7++qvUrewnnnksM4+ushEfb/pIBo3oL6++vioz9oN3LZZ2x7VvtCe3xqwq3bH4iYekYnx51n5V7expk2YWrFntGKpPHdzu2+ly0FenxBLfHkM68UcAANoIkPA0RkmNsmxDmhpl2h43IeHRx5KRwieAfqAfVoY0+qHvOUU/9LFkJAiYTgB9rY9Qvvf6eHkZ4ZdffSkjxpRm1XAuNF6+S0p2bydbnbHNn2+WwWX95aXlL/hmSKuB1e3y6ukTZOGf7shaUu+Lr5CKYWOk+S7NrZbq+OdvvP26rFy1XDa8v17+9t//JZ1O+o0o079Jkya2x1Jxnzlveup/6U+f3tfIyOtGy0477WR7HDsN0Vc7lGjTgACGNMcBAroIkPA0JkmNsnpDmhpl1CjT9V3DOPEjgH6gH8UMafQD/Yjftx47gkAwBNDXes753uvjtZbwgoW3yIQpY7OCWejlhrm/FyptUyUvjm57jKfDsG7DO9JvaEmqDIj6HH5oG5l3wy1y0AEHNxrX601hNUfpyEGy5s3XssYeO7JKruzVx5FRbGfTqm71daMGZ5qqlylOnTBD9txjTzvdU23y3U4fUz5elCmt+4MhrZto7MfrkrPDpSbv2P6fgUzeBWuLLQESnuzQUqNshkyfU29I270FQI0ye18RJDz2ONEqGgTQD/SjmCGNfjTT+iCjH1pxMhgEjCaAvtaH58WXl0mvkosy/0HVQJ4/+zY5peOvXcdQ3dztV1oi6veX9Oe8sy6QiaOrRY3f8JOv7cUXXCqVI6tc3y5Wt39vv2uBjK+pzEzV49QzRJniu+++R6N9eTWk1YDqBYpDRw7KKt2Rftlwx/YnuWaZr+Nba9+Uqwb0zpRYcROzlatXyMDhfbPGWHjzPXlLmnhdPPrqlSD9TSaAIW1ydFibkPBkHwJqlLkzpKlRZu/LhITHHidaRYMA+oF+6DCk0Q97zzv6YY8TrSAQBwLo6/YoqhcJTp4+IWXepj9dOnWVGTV10qplK9ehzjduoZcb/vjTjzKjbprU3TIra77+fQbJwGsGNzKw7SxqxarlqRvEqo50+lPohrb6uQ5DutA+Tv3tH6R6XK38ovUv7SzdVpt8ZVHOP/uPUjVqkuy22+6WY3y2+VOpGFeWMtHTHze3rC0n+rkB+mqXFO2iSABDOopRS9CaSXjqg02NMm8JDzXKrL84SHisGdEiOgTQD/Sj4Wn18gsz+mH93KMf1oxoAYG4EEBft0cy33t9RpeNS5VtcFKPON+5yL15rdoUerlhoZIXv+v8e+nXZ6CccGw7adq0qeXxU0b4408/KlNn12SZ0SedeIrMrKmTffbeJ+8YXvS14YCffvZJ6iWNzy1bkjVPyRV9pWxIhey8886We7Db4OHHFsmQ8gFZzUded72ouXbcYceCw3z77TdSfcNEufPP/zfTRt2wnlkzR5R57scHffWDKmOaQgBD2pRIsI68BEh46rFQo8ybIa1IUqOs+BcNCQ9fxHEigH6gHw3Ps9dfmNEP9CNO34/sBQJeCKCv2+nl1m9Wt5hvm7tQjmp7tBe8qb75fu8r9rLEJUufkWGjhsgXX37RaO4TT+ggZ/U4V0468WT51T77yq7Nd021UZedvvnma9n0z03y/AvPykOPPSjvbliX1d9O2Qyv+tpwwny3s5XhWz12SmoPXo3+9Fxq35WTrxdVT7rh55or+0nJ5deKimXDz9atW+XtdW/JzLnT5dllf8n62cBrhkjpwOFFjWwvB4Lfz7zQo6/pBDCkTY9QwtdHwlN/AKhR5t2QVjSpUVb4S4WEJ+FfuDHbPvqBfjQ80jp+YUY/0I+YfU2yHQi4IoC+SqrW8eiJFbJo8QMZhn8850KpGj3Zde3mhsHI9y9j1c8Llc5Q7R998hEZM7EiryntJtAt9mwhE0ZXy5ndzy5qBOvQ1/T6VOmO+XfcJDU3TMpacpvD2krdtBvl4AMPcbOVvH02fviBjBhTKqvXrMr6uTLA2x/XXk44rr3stNNO8u8v/i0vLX9B1q57u9E4l110uVRcN9pVaRS7G+H3M7ukaBdFAhjSUYxagtZMwrM92NQo285BR8JDjTIMhQR9hSZ6q+gH+qHbkEY/0I9Ef6myeQj8TAB9Fcn3Xp9idZbdHJ51G96RfkNLUv/CM/0pVqtYmdJvvfOmjK8e08hkdTr/MUceK6qEhSrXYXUrWcfvZw3Xl69Gs/q52nv12KnSulVrp9sp2F6xrZw4Sl54eZnjMb3U6XYyGYa0E1q0jRqBKBjS23KgRmHNUTsHxq6XhGd7aKhRps+QViNRoyz/I0/CY+xXIQtzQQD9QD90G9LoR+EHEf1w8SVFFwhElEDS9VUZv3U3z5Jpc6ZkIlisnIbbMKv3Fyiz9P6H780MUejlhg3n2LJlS6qsxB133yqvvLrS0fSHH9pGel14uaiX/DXfpbmtvroNaTWpurU8uKx/Vi1r9d/t1Hm2tegGjRTne+6/S+bcNMPW7XJVAmVIv+vk5A6dbNXmdrqe3Pboq1eC9DeZQBTMXQxpk0+Qz2tLesKTxkuNMr2GtBqNGmWNH14SHp+/0Bg+UALox3bc6Af6oQhQ4zLQrx8mg0CsCSRdX/PVd76yVx8ZNWyM1hfvqUP01JIn5NohV2edp0IvN8w9dKru8T/+uUlWr3lF1r67NlVyQt0I/njTR5mmBx5wkBxy4CHSod3J0qFdRzn8sDaOayH7YUgr0//2uxbI+JrKrG0pQ37WlLqUGaz7o+pKKwP/iWcek3fWb+elPqp0ibox3u74E6Vzp67Sts2Rjhl5WSu/n3mhR1/TCWBImx6hhK8v6QmPCj81yuofAp0JDzXKMKQT/vUa++2jH+hHw0OOflDjMvZfemwQAgERiJO+BoSMaSDgmgCGtGt0dIwAAQzpCAQpyUuMU8Lz8GOLZEj5gEw4O5/SRWbVzpOWLVoWDTE1yvwxpNWo1CjLPnokPEn+to3f3tEPalz6ZUijH/xBM37fmOwIAvYJxElf7e+alhAIhwC/n4XDnVmDIYAhHQxnZnFJIE4JjxtDmhpl2QdH5w239MjUKKtnTMLj8ouKbkYSQD+ocemnIa3GRj/QDyO//FgUBHwmECd99RkVw0PAMwF+P/OMkAEMJoAhbXBwWJpInBIeN4Y0Ncr8N6SpUYahwHdtPAmgH/+S0orB8tLyFzIBpsZlbYbFpT0vk8ryKmnWrJnrBwD9QD9cHx46QiDCBOKkrxEOA0tPCAEM6YQEWt82l+YM1UXf0PpHwpDWz5QRNRIg4dEIk6EgYEGAhIcjEicC6EecosleTCeAfpgeIdYHAX0E0Fd9LBkJAlYE0FcrQvw8h8C2nP9vtOdr9OJ+BhkpoDwOegmQ8OjlyWgQKEaAhIfzEScC6EecosleTCeAfpgeIdYHAX0E0Fd9LBkJAlYE0FcrQvwcQ9rfM4Ah7S9fo0cn4TE6PCwuZgRIeGIW0IRvB/1I+AFg+4ESQD8Cxc1kEAiVAPoaKn4mTxgB9DVhAfe+3Uj5p9yQ9h5wRvCRAAmPj3AZGgI5BEh4OBJxIoB+xCma7MV0AuiH6RFifRDQRwB91ceSkSBgRQB9tSLEz3MIYEhrPhKRAqp574kfjoQn8UcAAAESIOEJEDZT+U4A/fAdMRNAIEMA/eAwQCA5BNDX5MSanYZPAH0NPwYRW0Gk/FNuSEfsdCVtuSQ8SYs4+w2TAAlPmPSZWzcB9EM3UcaDQGEC6AenAwLJIYC+JifW7DR8Auhr+DGI2AowpCMWMJZrMAESHoODw9JiR4CEJ3YhTfSG0I9Eh5/NB0wA/QgYONNBIEQC6GuI8Jk6cQTQ18SF3OuGMaS9EqQ/BNIESHg4CxAIjgAJT3Csmcl/AuiH/4yZAQJpAugHZwECySGAviYn1uw0fALoa/gxiNgKMKQjFjCWazABEh6Dg8PSYkeAhCd2IU30htCPRIefzQdMAP0IGDjTQSBEAuhriPCZOnEE0NfEhdzrhjGkvRKkPwTSBEh4OAsQCI4ACU9wrJnJfwLoh/+MmQECaQLoB2cBAskhgL4mJ9bsNHwC6Gv4MYjYCjCkIxYwlmswARIeg4PD0mJHgIQndiFN9IbQj0SHn80HTAD9CBg400EgRALoa4jwmTpxBNDXxIXc64YxpL0SpD8E0gRIeDgLEAiOAAlPcKyZyX8C6If/jJkBAmkC6AdnAQLJIYC+JifW7DR8Auhr+DGI2Aq65Kx3qcnrb2Ly4lgbBEh4OAMQCI4ACU9wrJnJfwLoh/+MmQECGNKcAQgkjwD6mryYs+PwCPD7WXjsmdl/AhjS/jNmBg8ESHg8wKMrBBwSIOFxCIzmRhNAP4wOD4uLGQH0I2YBZTsQKEIAfeV4QCA4AuhrcKyZKXgCGNLBM2dGBwRIeBzAoikEPBIg4fEIkO5GEUA/jAoHi4k5AfQj5gFmexBoQAB95ThAIDgC6GtwrJkpeAIY0sEzZ0YHBEh4HMCiKQQ8EiDh8QiQ7kYRQD+MCgeLiTkB9CPmAWZ7EMCQ5gxAIBQC6Gso2Jk0IAIY0gGBZhp3BDAU3HGjFwTcECDhcUONPqYSQD9MjQzriiMB9COOUWVPEMhPAH3lZEAgOALoa3CsmSl4AhjSwTNnRgcESHgcwKIpBDwSIOHxCJDuRhFAP4wKB4uJOQH0I+YBZnsQaEAAfeU4QCA4AuhrcKyZKXgCUTCkt+VgicKag49kTGck4YlpYNmWkQRIeIwMC4tySQD9cAmObhBwQQD9cAGNLhCIKAH0NaKBY9mRJIC+RjJsLNomgSiYuxjSNoMZx2YkPHGMKnsylQAJj6mRYV1uCKAfbqjRBwLuCKAf7rjRCwJRJIC+RjFqrDmqBNDXqEaOddshgCFthxJtQiNAwhMaeiZOIAESngQGPcZbRj9iHFy2ZhwB9MO4kLAgCPhGwG999W3hDAyBGBDoNqKnp13MvufFrP5113WNgifoac90NpdAFA4fN6TNPT++r8zvhOf0q7r6vgcmgEBUCGAoRCVSrNMOAfTDDiXaQEAPAfRDD0dGgUAUCPitr1FgwBohEBYBDOmwyDOvHwQwpP2gypjaCPid8GBIawsVA8WAAIZCDILIFjIE0A8OAwSCI4B+BMeamSAQNgG/9TXs/TE/BEwmgCFtcnRYm1MCGNJOidE+UAJ+JzwY0oGGk8kMJ4ChYHiAWJ4jAuiHI1w0hoAnAuiHJ3x0hkCkCPitr5GCwWIhEDABDOmAgUdvuqU5S+5i8hYwpE2ODmsTEh4OAQTCI0DCEx57ZvZOAP3wzpARIOCWAPrhlhz9IGA+Ab/1lQtD5p8BVhgcAf7gGxzrmMwUqZLHGNIxOXVx3YbfCU9cubEvCOgggKGggyJjhEUA/QiLPPNCQAT94BRAIL4E/NZXDOn4nh125pwAhrRzZgnvgSGt+QBECqjmvSd+OL8TnsQDBgAEihDAUOB4RJkA+hHl6LH2qBNAP6IeQdYPgcIE/NZXDGlOHwTqCWBIcxocEoiUf8oNaYfRpXmwBPxOeILdDbNBIFoEMBSiFS9Wm00A/eBEQCA8AuhHeOyZGQJ+E/BbXzGk/Y4g40eJAIZ0lKJlxFoxpDWHIVJANe898cOR8CT+CAAgQAIkPAHCZirfCaAfviNmAghkCKAfHAYIJIcA+pqcWLPT8Amgr+HHIGIriJR/yg3piJ2upC2XhCdpEWe/YRIg4QmTPnPrJoB+6CbKeBAoTAD94HRAIDkE0NfkxJqdhk8AfQ0/BhFbAYZ0xALGcg0mQMJjcHBYWuwIkPDELqSJ3hD6kejws/mACaAfAQNnOgiESOD/sffeYVJUaf/+AypiBtzgur7v72cWMQOCwgoormJOiwkxMS4ZhjDMIAwwhBkGkDSgAiqLac1hzRGUFRAUEyKouLuvsmtAwbSsq/C9TmM307Gquk5Vnaq6+7r8Q+bE+zndn6c/c+Yp9DVA+EwdOwLoa+xC7nbDGNJuCdIfAkkCJDycBQj4R4CExz/WzOQ9AfTDe8bMAIEkAfSDswCB+BBAX+MTa3YaPAH0NfgYhGwFGNIhCxjLNZgACY/BwWFpkSNAwhO5kMZ6Q+hHrMPP5n0mgH74DJzpIBAgAfQ1QPhMHTsC6GvsQu52wxjSbgnSHwJJAiQ8nAUI+EeAhMc/1szkPQH0w3vGzACBJAH0g7MAgfgQQF/jE2t2GjwB9DX4GIRsBRjSIQsYyzWYAAmPwcFhaZEjQMITuZDGekPoR6zDz+Z9JoB++Ayc6SAQIAH0NUD4TB07Auhr7ELudsMY0m4J0h8CSQIkPJwFCPhHgITHP9bM5D0B9MN7xswAgSQB9IOzAIH4EEBf4xNrdho8AfQ1+BiEbAUdM9a70OT1NzB5cawNAiQ8nAEI+EeAhMc/1szkPQH0w3vGzAABDGnOAATiRwB9jV/M2XFwBPh+Fhx7ZvaeAIa094yZwQUBEh4X8OgKAYcESHgcAqO50QTQD6PDw+IiRgD9iFhA2Q4EChBAXzkeEPCPAPrqH2tm8p8AhrT/zJnRAQESHgewaAoBlwRIeFwCpLtRBNAPo8LBYiJOAP2IeIDZHgTqEUBfOQ4Q8I8A+uofa2bynwCGtP/MmdEBARIeB7BoCgGXBEh4XAKku1EE0A+jwsFiIk4A/Yh4gNkeBDCkOQMQCIQA+hoIdib1iQCGtE+gmaY4AhgKxXGjFwSKIUDCUww1+phKAP0wNTKsK4oE0I8oRpU9QSA3AfSVkwEB/wigr/6xZib/CWBI+8+cGR0QIOFxAIumEHBJgITHJUC6G0UA/TAqHCwm4gTQj4gHmO1BoB4Bk/V18+bNUjWxUu6893ZfYvbAHY9Kq2NbW8619oM10qu0RD5Y936qbfsTTpKp1TPkV7/8tWX/Yhr8+NOP8t6a1bJsxVJZtuIVeX/d+7Luow9TQ7VofoTst+9+ctzRraTVccfL4Ye1kF132dXxVDNumipTZtam+l3e9QqpHFYljRs3djyW6rB161Z59ImHpGLMMPnuu29TY+y22+4yoGepXHvldbLjDjsWNXaxnRTLG+fWyeSZExNDdGjXUabXzpamTZoWO6TtfuirbVQ0DCGBMBjSWzO4hmHNITwKZi7Z5ITHTGKsCgLFEyDhKZ4dPc0jgH6YFxNWFF0C6Ed0Y8vOIJBJwGR9NdGQVgbrvAVzZFzt6KzDdPP0W+T0zmdoPWTf//t7uf/he+S2O29JM6CtJmmyVxO59KJu0v3Sq2Tf3/zWqnnq5zoN6UJm9LCBFXL5xd19N6PVRl96ZZH0HNgjZZBjSNs+HjSEQEECYTB3MaRjfIhNTnhiHBa2HlECGAoRDWxMt4V+xDTwbDsQAuhHINiZFAKBEDBZX000pDd9vUmGjiyVp597MitefzjvYqkaMaGom8mZgykz9/U3V8iY6kp58503ij4bypi+fugoOe/MC6RRo0aW4+gypNX6//LkIzJyXIVs3LQxNa+6GR2kGf2vT/8lA8v7ypJX/5paE4a05bGgAQRsEcCQtoWJRkERMDnhCYoJ80LAKwIYCl6RZdwgCKAfQVBnzrgSQD/iGnn2HUcCJuuriYb0X5e+LCX9r0ncrlXmauOdG8uGL79IHB1VrmPuzNvkmCOPdXWUlJm7aPGLMrxqmHyy/mNXYyU7lw2skJIre1qa0joMabX+p59/Uqomjkpbf9Bm9A8//CC106tl7vyb0phiSGs5YgwCAcGQ5hAYTYCEZ3t4qFEmoiPhqX/gqVGW/vbHUDD645DFOSSAfqAf9Y8M+uHwDeSwOfrhEBjNIRBiAibrq1OsDz/2oAwY1ifVTbfR+NOWn2TKjFqZNXdGYo6Wx7SWLqeeIeMmjUnN2b9nqQzsM1h2aLiD0+Wn2qva1EOuHygr33o9bYzjW7aRiy+8TNq0bCvNmu0tu+26W+rnyrz//IvPZNlrS+WeB+6SV19bljX/tJo6Oe+sC6RBg/y2kVt9zWemKzN61LAxcuF5XQMp06FgPPPCUzKwvF9aLWv177rPSaHAo69Fvy3oGAICGNIhCFKcl2hywmPib+CpUWb/3UKNsmxWJDz2zw8tzSeAfjgzpNEP+2ca/UA/7J8WWkIgegRM1lentL02pP/v439Iv6G9UkbxBedcJFd36yFlIwfL6jWrEst1+3DDXLd4k2bu+WdfZHnDWa1hy5Yt8uSzj8v4yVVpN5SbH9pCZk+5WQ7Y/8C8aN0Y0kpPVSmMISNKs25GB21Gf/T3dVJa3i/L5MeQdvouoz0E8hPAkOZ0GE3A5ITHREOaGmX2jjM1ynJzwpC2d35oFQ4C6IczQxr9sHeu0Q/0w95JoRUEokvAZH11St1rQ/qp556QPw64NrWsIf2GybVXXpd4wOGd996e+nc3Dzdc+8Ea6VVaIuqWdPJVM2ayXHLhZQVvNmeySt5U7j34j2k3gkeUjZYe3a/LO5YbQ3rp8iUyaHh/48xo9T1/wpSx8qe7bs15pLgh7fSdRnsfCSzMmKujj3M7ngpD2jEyOvhJwOSEx0RDmhpl1qeTGmX5GWFIW58fWoSHAPrhzJBGP6zPNvqBflifElpAIPoETNZXp/S9NKS///f3UjluuNz38D2pZd0x98/yuxM7SOa8bh5uqB4E2HdIz9Qcp3XuIpPGTpW99tzLKQ7Jddu6Y/tOMrWmTpo1bZZzvGINaVPN6My/glK3zbtd3D1Ro/u9tasTDDCkHR8tOvhHYGvGVEZ7vkYv7meQoQLq3zmLx0wkPPbjTI0ya1bUKCvMCEPa+gzRIjwE0A/7sUI/rFmhH+iH9SmhBQTiQQB9tRfn1WvflV4DS0SVflAvVT965qTZ8tt995N1H30o6iZysmyHm4cbZhrCfUr6y+D+ZUXXpK7/C2q17sMOaS6zb5gjB+5/kDZDetmKpVI+ekiCQ/KljN/xI2vk3DPPl4YNG9qD7EGrzHrc3S+9Srqef6kMHTkoFS8MaQ/AM6QuAqHyTzGkdYWdcTwhQMJjHys1ygqzokaZ9VnCkLZmRIvwEEA/7McK/UA/7J+W3C3RD7cE6Q+B8BBAX61jleu5DKrsRfmgEbLTTjslbiKrkhC33TEvNds5aHgAACAASURBVFixDzfMNKQH9h4s6r9CDyIstINP1n8s/Yb2li1bt8geu+0uO+60k5QNrJDmhxyuxZB+/Y0VMryqPGXuqkFNMaPVrfbqKWNlwd3zE3s99qjjZPL4adKwQcO0XyBgSFu/B2gRGAEMac3oQwVU895jPxwJj/0jQI2ywqxM/bMwapTZP+O0hIATAuiHfVroB/ph/7RgSLtlRX8IhJ0A+modwS+/+lJKy/vKwsUvphpn1onO1N76N6itZ9jeYtbcGVI7rTr1D25KdjiZN9nWScmOt1e9JSPHVaQ9KNAUM1r9EkGVUhlY3jexNbWu6lET5ZwzzpeP/rYOQ7qYw0GfIAiEyj/lhnQQR4Q5bRMg4bGHihpljQuCMtWMpkaZvfNNKwgUQwD9sEcN/UA/7J2Uwq24Ia2DImNAIBwE0FfrOGWWvchlNidvIr/2xvK8prX1TCIvv7JIupVckmpa30gt9pa0nXmdGtJr3n9PhlUOzjKjk6avH2sttC9VqqPvkF6pm9uqVEfF4JGy6y67ZpVY4Ya0kxNCW58JYEhrBh4qoJr3HvvhSHjsHQFqlOU3FKhRZu8MqVYYCvZZ0dJ8AuiHvRihH+iHvZOCIa2DE2NAIAoE0NfCUfzvf/8rNTeMk3kL5qQa5qrrnPn8BtW4mIcbfvb5p1Ja0V8WL3kpNV+TvZpIv56lcskFl8ruu+/h6bGzc0M6sy6zWpDfxnkhCN9++41UTrheHnjkvkSzZKmOgw44OPH/mTW/MaQ9PVIM7o5AqPzTMNyQdhcOeoeaAAmPdfioUVYljRvnNhSoUWZ9fuq3wJB2xovWZhNAP6zjg36gH9anxF4L9MMeJ1pBIAoE0NfCUcx8LoMyXufOuFXatf1dVsfMm9TFPNwws9RE/UmUMa1KTpx52lly1BHHJG776n5ZGdK5zGi1rrEjquXsLucWXeta1z4Uvz8/cJeUjxqSGDKXUY4hrYs24/hAAEPaB8hMERMCJDzWgaZGWW5DgRpl1mcnswWGgnNm9DCXAPphHRv0A/2wPiX2WqAf9jjRCgJRIIC+Fo6iqkM8YFifVKOO7TvJ1Jo6ada0WVbHXLebi3m4oSq/NWl6jdx6+9yCi2vb+oSEMX5im/Zy6EGHyh577On6SBYypJWRO3RkqaxYub0siZqw6wWXyujyqoT5G/TrrVVvSs+BPUSVUFGvKy+7RoYPHpl24QlDOugoMb8DAhjSDmDRFAIFCZDwWB8QapRlGwrUKLM+N7laYCgUx41eZhJAP6zjgn6gH9anxF4L9MMeJ1pBIAoE0Nf8Ucz1XIYRZaOlR/frct4EVrdz626eLpNnTkwNqspFzJx0o/zPfv/r6LioB6XPnX+T3HjrLPnuu29t9W3R/Ajp2P5kOaldh6JvUOczpP/56XqpHDdcXnplUc61jCqvkqu79Qj0hvSmrzdJxeih8vjTf0msUbGfWjNT9v//DkhbM4a0reNEIzMIYEibEQdWEQUCJDyFo0iNsiukcli6oUCNsuLf+RgKxbOjp3kE0A/0oz4Bqz8pVm3Rj+Lfx+hH8ezoCYGwEUBf80dM/YXmNX26i7r5rF52SnC88fZKKel3daqP6nfz9Fvk9M5nOD4ayuBetfodmXHzVHn6uScd9Ve3lU/v3EW6de0uxxx1nDRs2NBW/1z6es0VJTJ+cpW8sOi5vGP8dt/95IYJM0Td2g7ipWp4z5t/s0yYMjYxvdp/zehJcs4Z52UtB0M6iAgxZ5EEMKSLBEc3CGQRIOEpfCioUZZuSFOjzN2HCIaCO370NosA+oF+1CdgZUijH+7ev+iHO370hkCYCKCvuaOV67kMZ/z+LKmtmlKwNMY333wtZZWD5YlnHksNXMzDDeuvasuWLbLubx/Kk888Lg8+dn/ioXxOXqd0OFWG9B8mhx/WwrJbpr6ecHw72bp1iyxdviTVV5nPF53bVe5/5N5UaQz1w5M7dE7w+eUvfmU5j+4GqoxI/7LeBUt1JOfEkNZNn/E8JIAh7SFcho4ZARKewgGnRtl2Q5oaZe4/HDAU3DNkBHMIoB/oh11DGv1w/75FP9wzZAQIhIUA+po7UrnqQU8YVSuXd73CMrR33nu7DB9Tlmpn52a15aA/N1Dm9OdffCbLViyVRYtflCXLX0kzhfONox48WHX9eDm7y3kFb0tnGtKZ4yVvQrc6rnWipEjNDePTmuSq2Wx3b8W2+2LD51IxukyeeeGpxBD5SnVgSBdLmH4BEuiYMffCANdiOXUDyxY0gECABEh48sOnRpkkEjxVsoMaZXrepBgKejgyihkE0A/0oz4Balx6+75EP7zly+gQMIkA+po7GpnPZTjogIPlxqlz5ZCDDrUM39oP1kiv0pJE6ajkq5iHG1pOJCJJg1o9zO+pZ58oaFCrMhbVoybKOWecn7fWcyFDWpnRk8dNFXVrukGDBrLhyw1SMWZoWjkRO3PY2ZfdNj/+9GOaMV6oVAeGtF2qtINAcQQwpIvjRi+fCJDw5AdNjbJthjQ1yvS9GTEU9LFkpOAJoB/oh5UhjX7oe5+iH/pYMhIETCeAvmZHKNdzfZyU3ch10ajYhxs6PT/KoP3gw/flngfvlgcfvU82btqYNkTzQ1tI3eQbRRnsuV75DOlMMzrZVxnhPQf2SLulrcaum3KTND/kcKfLd9xelRIZNLx/av6Sq3pK2YAKadSoUd6xKNnhGDMdIGCLAIa0LUw0CooACU9u8tQo28aFGmV635kYCnp5MlqwBNAP9KOQIY1+6H1/oh96eTIaBEwmgL5mRyfzuT664qfqK1984WW6hrMc5x8f/13GTRqT9UDEQre1cxnS+cxotQD1PfbPD9wl5aOGpK3ntM5dpHrUJNm72d6W6yy2gSpdoup1Jx+22OrY1jJ94izZ77f/U3BIDOliidMPAoUJYEhzQowmQMKTOzzUKMvNhRpl7t7OGAru+NHbLALoB/pRyJDOpIN+uHv/oh/u+NEbAmEigL5mR+ueB+5KGJ26X05uWeuaO7O+shq3besTZUbtLPn1r/bJmibTkFZ6OqFyonRo3ylvmY9vv/1GKidcLw88cl/aeOWDrhd1Y3nHHXbUtZ3UOOom+I1z62TyzImJf1OlOqbVzJTfn3y65VwY0paIaACBoghgSBeFjU5+ESDhyU2aGmXZXKhR5v5diaHgniEjmEMA/UA/6hOgxqW37030w1u+jA4Bkwigr+nRyFVuQ1e8Cj3c8Lvvv5M771mQqAH9ww8/yEd/XydTq2dKm1ZtXU+f+V1TrePWWQvkyBZHWRrSyWf8NG7cuOA6VL3svkN6yeo1q1LtlEl807R5ctKJHVzvIXOArzZ+JQPKesuiv3rzjLfB/cpE3STX/UJfdRNlPJMIYEibFA3WkkWAhCf7UFCjrDYLCjXK9Hx4kPDo4cgoZhBAP9APO4Y0+qHn/Yp+6OHIKBAIAwH0NT1Kb7y9Ukr6XS3qL1iTr2OPbil77La743Bu/s9mWfXeKvnuu29TffOVy/jmm68Tt7KfeOaxVNsJo2oTz9hx+/pk/cfSb2hvee2N5amhHrjjUVElLjJf+R4abGVIq9Idjz7xkFSMGZa2X1U7e/L4aXlrVhe7NwzpbeRm3PVyGsK6QZ3wBIs9VPRzTSAMh29rxi7DsGbXgWGAbQRIeLJPAjXK0g1papTp+7TAUNDHkpGCJ4B+oB/1CVDj0tv3JPrhLV9Gh4BJBNDX7dHI9VwfNw8j3PT1Jhk6sjSthnO+8XJdUrJ7O9nqPG34coP0L+sti5e85JkhrQZWt8urp4yVBXfPT1tS90uvkorBI2XXXXa1Wqrtn2NIY0jbPiw09I1AGMxdDGnfjoN5E5HwZMeEGmXbDWlqlOl9z2Io6OXJaMESQD/Qj0KGNPqh9/2JfujlyWgQMJkA+ro9Orme69OnpL8M7l8mOzTcoagwzlswR8ZOHJXWN9/DDTO/FyptUyUvjmpxdFFzJzutXvuu9BpYkigDol6HHdJcZt8wRw7c/6CscYu9IZ0cSM1RWt5PVr71etrYo8qr5OpuPfLWoXa6QWX2T5gyVtav/9hpV8m8ud5krybS/NAWstOO22tdn9LxVLnq8msdj23VAX21IsTPw0wAQzrM0YvB2kl40oNMjbKpMmXmdkPa7i0AapTZ+7Ag4bHHiVbhIIB+oB+FDGn0Q+/7GP3Qy5PRIGAyAfR1e3RefmWRdCu5JPUPqgby3Bm3Sru2vys6hGs/WCO9SktEfX9Jvi445yIZN6I68SC++q9cbS+96HKpLK8q+naxuvV92x3zZExNZWqqM35/lihTfI899tRuSKsBn3nhKRlY3i+tdEfyYcNtW59QNEtdHXmooS6SjAOBdAIY0pwIowmQ8KSHhxplxRnS1Ciz9zbHULDHiVbhIIB+oB86DGn0w977Hf2wx4lWEIgCAfR1WxTVgwTVjVtl3iZfHdt3kqk1ddKsabOiQ51r3HwPN/zxpx9lat1kqZszPW2+3j36Sd/r+mcZ2HYWtXT5Ehk0vL+oOtLJV74b2urnbm9IqzHy7eP3J58u1aNr5Rd7/9LO0j1rgyHtGVoGjjkBDOmYHwDTt0/Csz1C1Chzl/BQo8z63Y6hYM2IFuEhgH6gHzoMaTUG+mH9vkc/rBnRAgJRIYC+botkruf6jCgbLT26X+e6zETmzWs1X76HG+YreXFKh1OlV4++0vKYVtKwYUPL46eM8Mef/otMmlGTZkafcHw7mVZTJ/v8ep+cY+gwpNXAn3/xWeIhjS8sei5tnpKrekrZgApp1KiR5R68aoAh7RVZxo07AQzpuJ8Aw/dPwrM9QNQoc2dIK5LUKCv8hsdQMPwDkeU5IoB+oB+6DGn0w/qth35YM6IFBKJCAH3dFsnM+s3qFvOtsxbIkS2Och3qXN/7Cj0s8bmFz8jg4QNk46aNWXMf37KNnHPG+XLC8SfKb/bZV3bbdbdEG3XZ6dtvv5H1/1ovL770vDz02APy3trVaf3tlM3QZUiriXPdzlZlSqpHTUzsoUGDYOwrDGnXR5oB/COwMGOqjv5N7XymYN7RztbJQw2d8YpUaxKe7eGkRpl7Q1rRpEZZ/o8IDIVIfXzGfjPoB/qh05BGPwp/pKAfsf/IBUCMCKCvkqh1PGJchTz46P2pyP/hvIulasSEoms31z9Cuf4yVv08X+kM1f4vTz4iI8dV5DSlizme6sF9Y0dUy9ldzi1oBOs0pFXpjrnzb5KaG8anLVk9QLBu8o1y0AEHF7MV130wpF0jZAD/CITKP8WQ9u9gMFMRBEh4tkGjRtk2DjoSHmqUYUgX8VFElxASQD/QD92GNPqBfoTwo5AlQ0A7AfRVJNdzfQrVWS4mCKvXviu9BpYk/sIz+TqtcxeZNHaq7LXnXllDKlP67XffkjHVI2XFyuXFTJnqc/QRx0j5oOtFleuwupWs4/tZ/cV+seFzqRhdlrhEVP+l9l49apLs3WxvV3srpjOGdDHU6BMQAQxpzeBDBVTz3mM/HAnPtiNAjbJtHHQlPNQoy/3Rwg232H/kRgoA+oF+1D/Q6Ie3b2/0w1u+jA4BkwjEXV+V8Vt383SZPHNiKiyFymkUGzv1/ILKccPlvofvSQ2R7+GG9efYvHmzPL/oWZl/5y3y6mvLHE1/2CHNpdvFV8qF5/7B9k1vXfpaf6HKUO9f1jutlrX6uTLJVU3pHXfY0dG+3DbGkHZLkP4+EgiVf8oNaR9PBlM5JxD3hCdJjBpleg1pNRo1yrLfjxgKzj+j6GEuAfRjW2zQD/SjaZOmnr9R0Q/PETMBBIwhEHd9zVXf+epuPWT44JHaH7z31HNPyB8HXJsW+3wPN8w8IFu2bJF//mu9rFj5qqx6b5WsWv1O4rb1J+s/TjU9YP8D5eADDpY2rU6UNq3aymGHNnds9nphSCvT/7Y75smYmsq0bSlDfvrEOjmxTXtf3w8Y0r7iZjJ3BDCk3fHL6h0qoJr3Hvvh4p7wqANAjbLtbwOdCQ81yjCkY/8BG3EA6Af6Uf+Iox/evuExpL3ly+gQMIlAlPTVJK6sBQK5CKCvnAuHBELln3JD2mF0ae4vgSglPA8/9qAMGNYnBbBDu44yvXa2WN1cokaZN4a0GpUaZenvZxIefz/fmM1bAugHNS69MqTRD36h6e2nF6NDwGwCUdJXs0mzOgiI8P2MU+CQAIa0Q2A0h0BeAlFKeIoxpKlRln40dN5wS45MjbLtjEl4+DCOEgH0gxqXXhrSamz0A/2I0mcme4GAXQJR0le7e6YdBIIiwPezoMiHdl4M6dCGjoUbRyBKCU8xhjQ1yrw3pKlRhqFg3AcfC9JCAP34VEor+sviJS+leFLjsjbF4vKuV0jlsCpp3Lhx0ecN/UA/ij48dIRAiAlESV9DHAaWHhMCGNIxCbS+bWJI62PJSHEnQMIT9xPA/v0kQMLjJ23m8poA+uE1YcaHAIY0ZwACcSSAvsYx6uw5KAJ8PwuKfGjnxZAObehYuHEESHiMCwkLijABEp4IBzeGW0M/Yhh0thwYAfQjMPRMDAHfCaCvviNnwhgTQF9jHPzito4hXRw3ekEgmwAJD6cCAv4RIOHxjzUzeU8A/fCeMTNAIEkA/eAsQCA+BNDX+MSanQZPAH0NPgYhWwGGdMgCxnINJkDCY3BwWFrkCJDwRC6ksd4Q+hHr8LN5nwmgHz4DZzoIBEgAfQ0QPlPHjgD6GruQu91wx4wBFrod0Mv+DbwcnLEh4JYACY9bgvSHgH0CJDz2WdHSfALoh/kxYoXRIYB+RCeW7AQCVgTQVytC/BwC+gigr/pYMpJ5BDCkzYsJK6pHgISH4wAB/wiQ8PjHmpm8J4B+eM+YGSCQJIB+cBYgEB8C6Gt8Ys1OgyeAvgYfA1bgHQEMae/YMrIGAiQ8GiAyBARsEiDhsQmKZqEggH6EIkwsMiIE0I+IBJJtQMAGAfTVBiSaQEATAfRVE0iGMZIAhrSRYWFRSQIkPJwFCPhHgITHP9bM5D0B9MN7xswAgSQB9IOzAIH4EEBf4xNrdho8AfQ1+BiwAu8IYEh7x5aRNRAg4dEAkSEgYJMACY9NUDQLBQH0IxRhYpERIYB+RCSQbAMCNgigrzYg0QQCmgigr5pAMoyRBDCkjQwLi0oSIOHhLEDAPwIkPP6xZibvCaAf3jNmBggkCaAfnAUIxIcA+hqfWLPT4Amgr8HHgBV4RyAMhvTWjO2HYc3eRSxmI5PwxCzgbDdQAiQ8geJncs0E0A/NQBkOAgUIoB8cDwjEhwD6Gp9Ys9PgCaCvwceAFXhHIAzmLoa0d/E3fmQSHuNDxAIjRICEJ0LBZCuCfnAIIOAfAfTDP9bMBIGgCaCvQUeA+eNEAH2NU7Tjt1cM6fjFPFQ7JuEJVbhYbMgJkPCEPIAsP40A+sGBgIB/BNAP/1gzEwSCJoC+Bh0B5o8TAfQ1TtGO314xpOMX81DtmIQnVOFisSEnQMIT8gCyfAxpzgAEAiKAfgQEnmkhEAABvp8FAJ0pY0sAfY1t6GOxcQzpWIQ5vJsk4Qlv7Fh5+AiQ8IQvZqw4PwH0g9MBAf8IoB/+sWYmCARNAH0NOgLMHycC6Gucoh2/vWJIxy/modoxCU+owsViQ06AhCfkAWT5aQTQDw4EBPwjgH74x5qZIBA0AfQ16Agwf5wIoK9xiraWvS7MGKWjllE9GgRD2iOwDKuHAAmPHo6MAgE7BEh47FCiTVgIoB9hiRTrjAIB9CMKUWQPELBHAH21x4lWENBBAH3VQTFWY2zN2K3Rnq/Ri/sZZKiAxuqo+7BZEh4fIDMFBH4mQMLDUYgSAfQjStFkL6YTQD9MjxDrg4A+AuirPpaMBAErAuirFSF+nkEgVP4phjTn12gCJDxGh4fFRYwACU/EAhrz7aAfMT8AbN9XAuiHr7iZDAKBEkBfA8XP5DEjgL7GLODut4sh7Z5h2gihAqp577EfjoQn9kcAAD4SIOHxETZTeU4A/fAcMRNAIEUA/eAwQCA+BNDX+MSanQZPAH0NPgYhW0Go/FNuSIfsdMVtuSQ8cYs4+w2SAAlPkPSZWzcB9EM3UcaDQH4C6AenAwLxIeC1vsaHJDuFgHMCnYd2dd6pXo8Zd72c1r9uUKcweIKu9hyzzhjSmgMeKqCa9x774bxOeM68plPsGQMAAkkCGAqchSgRQD+iFE32YjoB9MP0CLE+COgj4LW+6lspI0EgegQwpKMXU807CpV/ym9DNEef4fQS8DrhwZDWGy9GCzcBDIVwx4/VpxNAPzgREPCPAPrhH2tmgkDQBLzW16D3x/wQMJkAhrTJ0TFibRjSRoSBRUSCgNcJD4Z0JI4Jm9BEAENBE0iGMYIA+mFEGFhETAigHzEJNNuEgIh4ra9AhgAE8hPAkOZ0WBDAkOaIQEAXARIeXSQZBwLOCZDwOGdGD3MIoB/mxIKVxI8A+hG/mLPj+BDwWl+5MBSfs8ROrQnwC19rRrRII4AhzYGAgC4CXic8utbJOBCIIgEMhShGNT57Qj/iE2t2ah4B9MO8mLAiCOgi4LW+YkjrihTjRIEAhnQUoujrHjCkfcXNZJEm4HXCE2l4bA4CLglgKLgESPdACaAfgeJn8pgTQD9ifgDYfqQJeK2vGNKRPj5sziEBDGmHwGiOIc0ZgIAuAl4nPLrWyTgQiCIBDIUoRjU+e0I/4hNrdmoeAfTDvJiwIgjoIuC1vmJI64oU40SBAIZ0FKLo6x46Zsy20NfZHU7WwGF7mkPAVwIkPL7iZrKYEyDhifkBiNj20Y+IBZTtGE0A/TA6PCwOAloJoK9acTIYBAoSQF85IFEmgCEd5ehGYG8kPBEIIlsIDQESntCEioXaIIB+2IBEEwhoIoB+aALJMBAIAQH0NQRBYomRIYC+RiaUbCQHAQxpjoXRBEh4jA4Pi4sYARKeiAU05ttBP2J+ANi+rwTQD19xMxkEAiWAvgaKn8ljRgB9jVnAY7ZdDOmYBTxs2yXhCVvEWG+YCZDwhDl6rD2TAPrBmYCAfwTQD/9YMxMEgiaAvgYdAeaPEwH0NU7Rjt9eMaTjF/NQ7ZiEJ1ThYrEhJ0DCE/IAsvw0AugHBwIC/hFAP/xjzUwQCJoA+hp0BJg/TgTQ1zhFO357xZCOX8xDtWMSnlCFi8WGnAAJT8gDyPIxpDkDEAiIAPoREHimhUAABPh+FgB0powtAfQ1tqGPxcbDYEhvzYhEGNYci8PjxyZJePygzBwQ2EaAhIeTECUC6EeUosleTCeAfpgeIdYHAX0E0Fd9LBkJAlYE0FcrQvw8zATCYO5iSIf5hLlcOwmPS4B0h4ADAiQ8DmDR1HgC6IfxIWKBESKAfkQomGwFAhYE0FeOCAT8I4C++seamfwngCHtP3NmdECAhMcBLJpCwCUBEh6XAOluFAH0w6hwsJiIE0A/Ih5gtgeBegTQV44DBPwjgL76x5qZ/CeAIe0/c2Z0QICExwEsmkLAJQESHpcA6W4UAfTDqHCwmIgTQD8iHmC2BwEMac4ABAIhgL4Ggp1JfSKAIe0TaKYpjgCGQnHc6AWBYgiQ8BRDjT6mEkA/TI0M64oiAfQjilFlTxDITQB95WRAwD8C6Kt/rJnJfwIY0v4zZ0YHBEh4HMCiKQRcEiDhcQmQ7kYRQD+MCgeLiTgB9CPiAWZ7EKhHAH3lOEDAPwLoq3+sIzLTwox9dDR5XxjSJkeHtQkJD4cAAv4RIOHxjzUzeU8A/fCeMTNAIEkA/eAsQCA+BNDX+MSanQZPAH0NPgYhW8HWjPUa7fkavbifQYYKaMgOq/HLJeExPkQsMEIESHgiFEy2wi80OQMQ8JEA+uEjbKaCQMAETP5+tnnzZqmaWCl33nu7L5QeuONRaXVsa8u51n6wRnqVlsgH695PtW1/wkkytXqG/OqXv7bsX0yDH3/6Ud5bs1qWrVgqy1a8Iu+ve1/WffRhaqgWzY+Q/fbdT447upW0Ou54OfywFrLrLrs6nmrGTVNlyszaVL/Lu14hlcOqpHHjxo7HUh22bt0qjz7xkFSMGSbfffdtaozddttdBvQslWuvvE523GHHosbO7KTmmjZ7SuI/N6/pE2fJeWdd4GaIvH3RV0+wRnnQUPmnGNJRPooR2JvJCU8E8LIFCKQRIOHhQESJAPoRpWiyF9MJoB+mR4j1QUAfAZP11URDWpme8xbMkXG1o7OCcPP0W+T0zmfoC46IfP/v7+X+h++R2+68Jc2AtpqkyV5N5NKLukn3S6+SfX/zW6vmqZ/rNKQLmdHDBlbI5Rd312ZGqw38e/O/ZXT1SPnz/Xfa3m+uhhjSrvDRWS8BDGm9PCVUQDXvPfbDmZzwxD44AIgcAQyFyIU01htCP2IdfjbvMwH0w2fgTAeBAAmYrK8mGtKbvt4kQ0eWytPPPZkVtT+cd7FUjZhQ1M3kzMGUmfv6mytkTHWlvPnOG0WfEGVMXz90lJx35gXSqFEjy3F0GdJq/X958hEZOa5CNm7amJpX3Yz2woxWE3z62b+kf1kfWbr8Fct9FmqAIe0KH531EgiVf8oNab3BZzTNBExOeDRvleEgEDgBDIXAQ8ACNBJAPzTCZCgIWBBAPzgiEIgPAZP11URD+q9LX5aS/tckyk8oc7Xxzo1lw5dfJA6MKtcxd+ZtcsyRx7o6QMrMXbT4RRleNUw+Wf+xq7GSncsGVkjJlT0tTWkdhrRa/9PPPylVE0elrd9LM1rt8+1Vb8k1fbrLZ59/6ooZhrQrfHTWSwBDWi9Pbkhr5hmq4Uh4toeLGmUiOhKe+m8AapSlfxxgKITq45HFWhBAP9CP+kcE/RDhCzMfmxCAgA4CJuur0/09/NiDMmBYn1S3Du06yvTa2dK0SVOnQ+Vs/9OWn2TKjFqZNXdG4uctj2ktXU49Q8ZNGpNq379nqQzsM1h2aLhD0XOq2tRDrh8oK996PW2M41u2kYsvvEzatGwrzZrtLbvtulvq58q8Upj3KQAAIABJREFU//yLz2TZa0vlngfukldfW5Y1/7SaukRt5AYN8t9jdKuv+cx0ZUaPGjZGLjyvq9YyHfU3+eyLT0uPvlel/mlg78Gi/iu036KDVGRHvp8VCS6+3TCk4xt7dq6bgMkJj4m/gadGmf0TSI2ybFYkPPbPDy3NJ4B+ODOk0Q/7Zxr9QD/snxZaQiB6BEzWV6e0vTak/+/jf0i/ob1SRvEF51wkV3frIWUjB8vqNasSy3X7cMMffvhBaqdXy9z5N6W2nzRzzz/7IssbzqrTli1b5MlnH5fxk6vSbig3P7SFzJ5ysxyw/4F50boxpJWeLnn1rzJkRGnWzWivzWi1IfWLgtpp1am91U2+Sc7ucq7TY+Rpe76feYo3ioNjSEcxquwpGAImJzwmGtLUKLN3TqlRlpsTCY+980OrcBBAP5wZ0uiHvXONfqAf9k4KrSAQXQIm66tT6l4b0k8994T8ccC1qWUN6TdMrr3yusQDDu+89/bUv7t5uOHaD9ZIr9ISUbekk6+aMZPlkgsvc3TTN3lTuffgPybKiyRfI8pGS4/u1+Udy40hvXT5Ehk0vH8gZvR//vMfGTdptCy4e35iq6p8yq2zFsiRLY5yeow8bc/3M0/xRnFwDOkoRpU9BUPA5ITHREOaGmXW55QaZfkZkfBYnx9ahIcA+uHMkEY/rM82+oF+WJ8SWkAg+gRM1len9L00pL//9/dSOW643PfwPall3TH3z/K7EztI5rxuHm6oHgTYd0jP1Bynde4ik8ZOlb323MspDsl127pj+04ytaZOmjVtlnO8Yg3pIM1otZENX26Q/mW9ZfGSlxL7atv6RJlRO0t+/at9HHPzsgPfz7ykG8mxMaQjGVY2FQgBEh772KlRZs2KGmWFGZHwWJ8hWoSHAPphP1bohzUr9AP9sD4ltIBAPAigr/bivHrtu9JrYIl89Pd1iQ6qfvTMSbPlt/vuJ+s++lDUTeRk2Q43DzfMNIT7lPSXwf3Liq5JXf8X1Grdhx3SXGbfMEcO3P8gbYb0shVLpXz0kASH5EuVGRk/skbOPfN8adiwoT3ILlp9+NEH0nvQdfLe2tWJUS656HIZXTFWdmm8i4tR9Xfl+5l+phEfEUM64gFmez4SIOGxD5saZYVZUaPM+iyR8FgzokV4CKAf9mOFfqAf9k9L7pboh1uC9IdAeAigr9axyvVcBlX2onzQCNlpp50SN5EnTBkrt90xLzVYsQ83zDSk3T6Y75P1H0u/ob1ly9Ytssduu8uOO+0kZQMrpPkhh2sxpF9/Y4UMrypPmfFqUL/NaDXny68skm4ll6T2pPaozHzTXuiraRExfj0Y0saHiAWGhgAJj/1QUaOsMKsg/yyMGmXbYlM3qFP+R3TbP+q0hIAtAuiHLUyJRugH+mH/tGBIu2VFfwiEnQD6ah3BL7/6UkrL+8rCxS+mGmfWic7U3vo3qK1n2N4i88F8bkp2OJk32dZJyY63V70lI8dVpB7yqMYIwoxW885bMEfGThyV2rKJDzRUi8OQLuZUxrpPx4zdLzSZBuaAydFhbULCY+8QUKOscUFQQZrRamHUKNsWHgxpe+9nWukhgH7Y44h+oB/2TkrhVnxh1kGRMSAQDgLoq3WcMste5DKbkzeRX3tjeV7T2nqm7Ju+yuCtHjVRzjnjfEcPNbQzV642dg3pNe+/J8MqB2eZ0X6uNbn+//73v1Jzw7iEKa1eyQcaHnH4kYkHLD721KPyyrLF8uY7b8jGTRulyV5NEiVX2rX9nZx2yumJsisNGvhjpaGvxZ5M+oWBgD/vojCQYI1GEiDhsRcWapTlNxSoUWbvDKlWJDz2WdHSfALoh70YoR/oh72TgiGtgxNjQCAKBNDXwlHMNDtV61x1nTOf36DaFfNww88+/1RKK/qnHs6nxlEGar+epXLJBZfK7rvv4emxs2NIf7DufRly/UAjzGgFY9PXm2RgeV95YdFzCTbHt2wjva7tm3jY5CNPPFSQlzL8z+lyrgzuVya//MWvPGXL9zPP8TJBwAQwpAMOANMXJkDCY31CqFFWJY0b5zYUqFFmfX7qt8CQdsaL1mYTQD+s44N+oB/Wp8ReC/TDHidaQSAKBNDXwlHMfC6DMjDnzrg1cbs285V5k7qYhxsqLVdGqjJYM1/KmFY3pc887Sw56ohjZNdddtV+BK0M6VxmtFrX2BHVcnaXc327aVx/43/7x0fSd0hPUSVEin01P7SFTKiskeOOaVXsELb6oa+2MNEopAQwpEMauLgsm4THOtLUKMttKFCjzPrsZLYg4XHOjB7mEkA/rGODfqAf1qfEXgv0wx4nWkEgCgTQ18JRVObwgGF9Uo06tu8kU2vqpFnTZlkdc91uLubhhqr81qTpNXLr7XMLLq5t6xMSxviJbdrLoQcdKnvssafrI1nIkF730YcydGSprFi5vSyJmrDrBZfK6PKqRP3oIF7qL2i7Xnl+zqnVmlof21paHts68QDKrzZ+Ja++tkxWvvlaVntVuuOGCTNEcfXqhb56RZZxTSCAIW1CFFhDXgIkPNaHgxpl2YYCNcqsz02uFiQ8xXGjl5kE0A/ruKAf6If1KbHXAv2wxylPq3YistjBCE+LyOXqERUO+thpuouITBWRP9pp/HObbiJyp4P2dpuawsTuemPVDn3NH+5cz2UYUTZaenS/LudNYHW7ue7m6TJ55sTUoMcedZzMnHSj/M9+/+voXG3evFnmzr9Jbrx1lnz33be2+rZofoR0bH+ynNSuQ9E3qPMZ0v/8dL1UjhsuL72yKOdaRpVXydXdegRyQ/qBR+6TQcP7p62rUJkTFaf/++QfMm32FFF9679aHdtapk+cJfv99n9sMXfaCH11Soz2YSKAIR2maMVwrSQ8hYNOjbIrpHJYuqFAjbLiPyhIeIpnR0/zCKAf6Ed9AlZ/Uqzaoh/Fv4/Rj+LZiYgp5iuGtKswxqcz+po/1uovNK/p013UzWf1slOC4423V0pJv6tTfVS/m6ffIqd3PsPxoVLG6arV78iMm6fK08896ai/uhl8eucu0q1rdznmqOOkYcOGtvrn0tdrriiR8ZOrUjWacw3kx+3iXPPmqt2tym+MG1ktLY9pVdAg/+GHH2Tun26S2mnVaUP3vW6AlPYdIjvusKMtZk4aoa9OaNE2bATCYEhvzYAahjWH7RwYu14SnsKhoUZZuiFNjTJ3b2USHnf86G0WAfQD/XBiSKMf7t6/6IcrfhjS2fhMYeIqsFHtjL7mjmyu5zKc8fuzpLZqSsHSGN9887WUVQ6WJ555LDVwMQ83rL+qLVu2yLq/fShPPvO4PPjY/aJKZzh5ndLhVBnSf5gcflgLy26ZhvQJx7eTrVu3yNLlS1J9lfl80bld5f5H7pVP1n+c+veTO3RO8PHj4YDJSdWFrieefSxh3K9+b5Vs+GqDjBg6KlHGxM5L3YKvnjJWFtw9P9X8oAMOlhunzpVDDjrUzhCO2qCvjnDROGQEwmDuYkiH7FDpXC4JT2Ga1CjbbkhTo8z9O4+Exz1DRjCHAPqBftg1pNEP9+9b9MMVQ1PMV25IuwpjfDqjr7ljnase9IRRtXJ51yssD8ed994uw8eUpdrZuVltOejPDZQ5/fkXn4mqm7xo8YuyZPkraaZwvnFUCYuq68fL2V3OK3hbOtOQzhwveRO61XGtEyVFam4Yn9bkysuukeGDR+Z9SL3dffrZbvXad6Xv4J6Jv6xKvuzG2uk60VenxGgfJgIY0mGKVgzXSsKTP+jUKJNEgqdKdlCjTM+HAwmPHo6MYgYB9AP9sGNIox963q/ohyuOGNLZ+Exh4iqwUe2MvuaObOZzGZzcml37wRrpVVqSZnAW83BDO2cuaVC/tepNeerZJwoa1KqMR/WoiXLOGefnLWVRyJBWZvTkcVNF3Zpu0KCBbPhyg1SMGZpWTsTOHHb25WcbVa+7amKlqF8kJF/dL71KRgwdLTvvvLPWpaCvWnEymGEEMKQNCwjLSSdAwpP/RFCjbJshTY0yfZ8aJDz6WDJS8ATQD/TDypBGP/S9T9EPVyxNMV+5Ie0qjPHpjL5mxzrXc32clN3IddGo2IcbOj2JP/70o3zw4ftyz4N3y4OP3icbN21MG0LVV66bfKMogz3XK58hnWlGJ/sqI7znwB5pt7TV2HVTbpLmhxzudPmBtc+81d6hXUeZXjtbmjZpqnVN6KtWnAxmGAEMacMCwnIwpO2cAWqUbaNEjTI7p8V+GxIe+6xoaT4BvjDnjhH6gX5Q49K4zy8M6eyQmMLEuMNiwoLQ1+woZD7XR1ecVH3liy+8TNdwluP84+O/y7hJY7IeiFjotnYuQzqfGa0WoPKQPz9wl5SPGpK2ntM6d5HqUZNk72Z7W67ThAbPvvi09Oh7VWopLY9pLTMnzRa1d50vvp/ppMlYphHAkDYtIqwnjQAJT+4DQY2y3FyoUebuA4SExx0/eptFAP1AP+oToMblNhrUuDTrc+rn1ZhivnJD2sjjYd6i0NfsmNzzwF2JBxPqfjm5Za1r7i82fC4Vo8vkmReeSg3ZtvWJMqN2lvz6V/tkTZOpr+r72ITKidKhfae8ZT6+/fYbqZxwvTzwyH1p45UPul5KruopO+6wo67teDbOipXL5cJu56TGVzfJZ0+5WQ7Y/0Ctc/L9TCvOOAy2MGOTHU3eNIa0ydFhbULCk/sQUKMsmws1ytx/YJDwuGfICOYQQD/QD7uGNPrh/n2LfrhiiCGdjc8UJq4CG9XO6Gt6ZHOV29AV+0IPN/zu++/kznsWJGpA//DDD/LR39fJ1OqZ0qZVW9fTZ37XVOu4ddYCObLFUZaGdPIZP40bNy64DvVAwL5DesnqNatS7VQ96ZumzZOTTuzgeg9eD6AeEtn1yvNT0xQy7d2sBX11Qy+Wfbdm7Npoz9foxf0MMlRAY3nkPdw0CU82XGqU1WZBoUaZnjchCY8ejoxiBgH0A/2wY0ijH3rer+iHK46mmK/ckHYVxvh0Rl/TY/3G2yulpN/Vov6CNfk69uiWssduuzs+FJv/s1lWvbdKvvvu21TffOUyvvnm68St7CeeeSzVVtdfwXyy/mPpN7S3vPbG8tTYD9zxqLQ6trU2Q1qV7nj0iYekYsywtP2q2tmTx0/LW7PaMdQcHdRDCf+9+d+ieG/c9JWoUlY7NNzB0dAPP/agDBjWJ9WHGtKO8NHYOwKh8k8xpL07CIysgQAJTzZEapSlG9LUKNPwRvt5CAwFfSwZKXgC6Af6YWVIox/63qfohyuWGNLZ+Exh4iqwUe2Mvm6PbK7nMrh5GOGmrzfJ0JGlaTWc842X65KS3dvJVmdzw5cbpH9Zb1m85CXPDGk1sLpdXj1lrCy4e37akrpfepVUDB4pu+6yq9VSHf981twZUjutOtXvgnMuknEjqkXdzrb7UnGfNntK4r/kS615xNDRsvPOO9sdxlY79NUWJhrV+1jKgGG052v04n4GGSqHn3eCXgIkPNk8qVG23ZCmRhk1yvR+4jBalAigH+hHIUMa/UA/DPq8M8V85Ya0QYfC5KWgr9ujk+u5Pn1K+svg/mWOb9wmR523YI6MnTgq7Qjke7hh5vdCpW2q5MVRLY52dYRWr31Xeg0sSZQBUa/DDmkus2+YIwfuf1DWuJk1pJ2a4mqO0vJ+svKt19PGHlVeJVd365G3DnWxG8x8GGExtZ+//OpLKS3vKwsXv5hahq7b6Zn7wpAuNtKx7Rcq/xRDOrbnNBwbJ+FJjxM1yqbKlJnbDWm7CQ81yuy930l47HGiVTgIoB/oRyFDGv3IfjCVm3c2+uGGHn0hEC4C6Ov2eL38yiLpVnJJ6h/ULdu5M26Vdm1/V3RQ136wRnqVloj6/pJ85bvFm6vtpRddLpXlVUXfLla3f2+7Y56MqalMzX/G788SZYrvscee2g1pNaB6gOLA8n5ppTuSD6tv2/qEolnm6piLWT7DP9/Emes96ICD5capcxOlP3S/0FfdRCM/Hoa05hCHCqjmvcd+OBKe9CNAjbLiDGlqlNn7KCHhsceJVuEggH6gHzoMafTD3vsd/bDHiVYQiAIB9HVbFNWDBCdMGZswb5Ovju07ydSaOmnWtFnRoc41br6HG/74048ytW6y1M2ZnjZf7x79pO91/R2VoUgOsHT5Ehk0vL+oOtLJVyHD1u0NaTVHvn38/uTTpXp0rfxi718WzTOzY64LXicc306m1dTJPr+2/mXtvz79lwws7ytLXv1rauiSq3pK2YAKadSokbZ1JgdCX7UjjfqAofJPw3BDOuoHhv0VIEDCsx0ONcpE3CQ81Ciz/qgh4bFmRIvwEEA/0I/6pxX92EaDGpfh+QxjpRAwlQD6ui0yuZ7rM6JstPTofp3rMhOZN6/VfPkebpiv5MUpHU6VXj36SstjWknDhg0tj5Mywh9/+i8yaUZNmhltZda60df6i/r8i88SD2l8YdFzaWv1wux96ZVF0nNgj7Qb2VdccqVUDBpR0MRXtbXHTRotDz56f2qN6nZ03ZSbpPkhh1syLqYB38+KoRbrPhjSsQ4/m9dKgIRnO05qlLkzpBVJapQVfnuS8Gj9+GKwgAmgH+iHLkMa/bB+M6Mf1oxoAYGoEEBft0Uys36zusV866wFcmSLo1yHOtf3vkIPS3xu4TMyePgA2bhpY9bcx7dsI+eccb6ccPyJ8pt99pXddt0t0UZddvr2229k/b/Wy4svPS8PPfaAvLd2dVp/O2UzdBnSauJct7NVGZTqURMTe2jQQM99ys2bNydut//prlvT9nta5y4JU/r//9/90+basmWLLH/9VamdNkFWrFye1kfdrD7vrAu0rS0zgOir67dT3AbAkI5bxNmvdwRIeLazpUaZe0Na0aRGWf73KwmPd59ljOw/AfQD/dBpSKMfhd/D6If/n3HMCIGgCKCvkrhZO2JcRdpN2T+cd7FUjZhQdO3m+vHM9Zex6uf5Smeo9n958hEZOa4ipyldzFlpslcTGTuiWs7ucm5Bs1WnIa1Kd8ydf5PU3DA+bcnqwYN1k28UdRtZ1+uLDZ9LxeiyxHfDzJeqW936uOMTt6W/2viVLF7ykqxa/U5Wu9I+Q6TnNX2kcePGupaVNQ766hnaqA6MIR3VyLIv/wmQ8GxjTo2ybRx0JDzUKMv/Pibh8f8zjhm9I4B+oB/1Txf6IeLFnz0nGaMf3n2WMTIETCOAvorkeq6P0wfjWcV19dp3pdfAksRfeCZf6gbvpLFTZa8998rqrkzpt999S8ZUj8y6xWs1V+bPjz7iGCkfdL2och1Wt5J16Gv9+fMZxWrv1aMmyd7N9na6nbztVT3oqomViVIlTl7KqO51TZ+ErnppRqs1oa9OIkNb9ccPGRT0/FmBR2iNXpxHe2bYEBEg4dkWLGqUbeOgK+GhRlnuDwESnhB9OLJUSwLoB/pR/5CgH9S4tPzQoAEEIGCLQNz1VRm/dTdPl8kzJ6Z4FSqnYQtqjka5Hr6X7+GG9burchTPL3pW5t95i7z62jJH0x92SHPpdvGVcuG5f7B901uXvtZfqCqL0b+sd1ota/VzZZIrE3jHHXZ0tK9CjRWvu+67XeYtmJM1X65+qgTKgF6D5MQ27W3V5na7UL6fuSUYu/4Y0rELORv2jEDcE54kWGqU6TWk1WjUKMt+25LwePZRxsABEEA/tkFHP9APRYAalwF8CDElBCJKIO76mqu+89XdesjwwSOlUaNGWqP+1HNPyB8HXJs2Zr6HG2ZOrOoe//Nf62XFyldl1XurEiUn1G3rT9Z/nGp6wP4HysEHHCxtWp0obVq1lcMObe7Y7PXCkFam/213zJMxNZVp21KG/PSJdQkzWPdL1dNWBv6LLz8vb7/7tqx887XEFKp0ibox3uq446VD+07SovkRjhm5WSvfz9zQi2Xfjhm7XmgyBW5Imxwd1iZxT3jUEaBG2fY3gs6EhxplGNJ8xEabAPqBftQ/4egHNS6j/YnH7iDgH4Eo6at/1JgJAsURwJAujhu9wkEAQzoccYrtKqOU8Dz82IMyYFifVCw7tOso02tnS9MmTQvGlxpl3hjSalRqlKUfPRKe2H7URnLj6Ac1Lr0ypNEPfqEZyQ9NNgUBmwSipK82t0wzCARGgO9ngaFnYh8IYEj7AJkpiicQpYSnGEOaGmXpZ0fnDbfkyNQo286YhKf4zyp6mkcA/aDGpZeGtBob/UA/zPvkY0UQ8J5AlPTVe1rMAAF3BPh+5o4fvc0mgCFtdnxiv7ooJTzFGNLUKPPekKZGGYZC7D9oIwoA/fhUSiv6y+IlL6UiTI3L2hSLy7teIZXDqqRx48ZFvwPQD/Sj6MNDRwiEmECU9DXEYWDpMSGAIR2TQMd0mxjSMQ18WLZNwhOWSLHOKBAg4YlCFNlDkgD6wVmAgH8E0A//WDMTBIImgL4GHQHmjxMB9DVO0Y7fXjGk4xfzUO2YhCdU4WKxISdAwhPyALL8NALoBwcCAv4RQD/8Y81MEAiaAPoadASYP04E0Nc4RTt+ew2DIb01IyxhWHP8TpJHOybh8Qgsw0IgBwESHo5FlAigH1GKJnsxnQD6YXqEWB8E9BFAX/WxZCQIWBFAX60I8fMwEwiDuYshHeYT5nLtJDwuAdIdAg4IkPA4gEVT4wmgH8aHiAVGiAD6EaFgshUIWBBAXzkiEPCPAPrqH2tm8p8AhrT/zJnRAQESHgewaAoBlwRIeFwCpLtRBNAPo8LBYiJOAP2IeIDZHgTqEUBfOQ4Q8I8A+uofa2bynwCGtP/MmdEBARIeB7BoCgGXBEh4XAKku1EE0A+jwsFiIk4A/Yh4gNkeBDCkOQMQCIQA+hoIdib1iQCGtE+gmaY4AhgKxXGjFwSKIUDCUww1+phKAP0wNTKsK4oE0I8oRpU9QSA3AfSVkwEB/wigr/6xZib/CWBI+8+cGR0QIOFxAIumEHBJgITHJUC6G0UA/TAqHCwm4gTQj4gHmO1BoB4B9JXjAAH/CKCv/rGOyEwLM/bR0eR9YUibHB3WJiQ8HAII+EeAhMc/1szkPQH0w3vGzACBJAH0g7MAgfgQQF/jE2t2GjwB9DX4GIRsBVsz1mu052v04n4GGSqgITusxi+XhMf4ELHACBEg4YlQMNkKv9DkDEDARwLoh4+wmQoCARPg+1nAAWD6WBFAX2MVbh2bDZV/iiGtI+SM4RkBEh7P0DIwBLIIkPBwKKJEAP2IUjTZi+kE0A/TI8T6IKCPAPqqjyUjQcCKAPpqRYifZxDAkNZ8JEIFVPPeYz8cCU/sjwAAfCRAwuMjbKbynAD64TliJoBAigD6wWGAQHwIoK/xiTU7DZ4A+hp8DEK2glD5p9yQDtnpittySXjiFnH2GyQBEp4g6TO3bgLoh26ijAeB/ATQD04HBOJDAH2NT6zZafAE0NfgYxCyFWBIaw5YqIBq3nvshyPhif0RAICPBEh4fITNVJ4TQD88R8wEEEgRQD84DBCIDwH0NT6xZqfBE0Bfg49ByFYQKv80DDekQxZ/lquTAAmPTpqMBYHCBEh4OCFRIoB+RCma7MV0AuiH6RFifRDQRwB91ceSkSBgRQB9tSLEzzMIYEhzJCCgiwAJjy6SjAMBawIkPNaMaBEeAuhHeGLFSsNPAP0IfwzZAQTsEkBf7ZKiHQTcE0Bf3TOM2QgY0jELONv1kAAJj4dwGRoCGQRIeDgSUSKAfkQpmuzFdALoh+kRYn0Q0EcAfdXHkpEgYEUAfbUixM8zCGBIcyQgoIsACY8ukowDAWsCJDzWjGgRHgLoR3hixUrDTwD9CH8M2QEE7BJAX+2Soh0E3BNAX90zjNkIGNIxCzjb9ZAACY+HcBkaAhkESHg4ElEigH5EKZrsxXQC6IfpEWJ9ENBHAH3Vx5KRIGBFAH21IsTPMwhgSHMkIKCLAAmPLpKMAwFrAiQ81oxoER4C6Ed4YsVKw08A/Qh/DNkBBOwSQF/tkqIdBNwTQF/dM4zZCB0z9rvQ5P03MHlxrA0CJDycAQj4R4CExz/WzOQ9AfTDe8bMAIEkAfSDswCB+BDwWl/jQ5KdQsA5gc5DuzrvVK/HjLteTutfN6gTnqAronR2Q4DD54YefT0n4HXCc+Y1nTzfAxNAICwEMBTCEinWaYcA+mGHEm0goIcA+qGHI6NAIAwEvNbXMDBgjRAIigCGdFDkmdcLAhjSXlBlTG0EvE54MKS1hYqBIkAAQyECQWQLKQLoB4cBAv4RQD/8Y81MEAiagNf6GvT+mB8CJhPAkDY5OqzNKQEMaafEaO8rAa8THgxpX8PJZIYTwFAwPEAszxEB9MMRLhpDwBUB9MMVPjpDIFQEvNbXUMFgsRDwmQCGtM/Amc5TAhjSnuJlcLcESHjcEqQ/BIonQMJTPDt6Bk8A/Qg+BqwgvgTQj/jGnp1Hn4DX+sqFoeifIXZonwC/8LXPipbhI4AhHb6YxWrFXic8sYLJZiHgkACGgkNgNDeKAPphVDhYTMwIoB8xCzjbjRUBr/UVQzpWx4nNWhDAkOaIRJlAGAzprRkBCMOao3xmfN2b1wmPr5thMgiEjACGQsgCxnLTCKAfHAgIBEcA/QiOPTNDwGsCXusrhrTXEWT8MBHAkA5TtFirUwJhMHcxpJ1GNULtvU54IoSKrUBAOwEMBe1IGdBHAuiHj7CZCgIZBNAPjgQEokvAa33FkI7u2WFnzglgSDtnRo/wEMCQDk+sYrlSEp5Yhp1NB0SAhCcg8EzrCQH0wxOsDAqBnATQDw4GBOJDAH2NT6zZafAE0NfgY8AKvCOAIe0dW0bWQICERwNEhoCATQIkPDZB0SwUBNCPUISJRUaEAPoRkUCyDQjYIIC+2oBEEwhoIoC+agLJMEYSwJA2MiwsKkmAhIezAAH/CJDw+MeambwngH54z5gZIJAkgH5wFiAQHwLoa3xizU6DJ4C+Bh8DVuAdAQxp79gysgYCJDwaIDIEBGyueyhSAAAgAElEQVQSIOGxCYpmoSCAfoQiTCwyIgTQj4gEkm1AwAYB9NUGJJpAQBMB9FUTyPgMszBjqx1N3jqGtMnRYW1CwsMhgIB/BEh4/GPNTN4TQD+8Z8wMEEgSQD84CxCIDwH0NT6xZqfBE0Bfg49ByFawNWO9Rnu+Ri/uZ5ChAhqyw2r8ckl4jA8RC4wQARKeCAWTrfALTc4ABHwkgH74CJupIBAwAb6fBRwApo8VAfQ1VuHWsdlQ+acY0jpCzhieESDh8QwtA0MgiwAJD4ciSgTQjyhFk72YTgD9MD1CrA8C+gigr/pYMhIErAigr1aE+HkGAQxpzUciVEA17z32w5HwxP4IAMBHAiQ8PsJmKs8JoB+eI2YCCKQIoB8cBgjEhwD6Gp9Ys9PgCaCvwccgZCsIlX/KDemQna64LZeEJ24RZ79BEiDhCZI+c+smgH7oJsp4EMhPAP3gdEAgPgTQ1/jEmp0GTwB9DT4GIVsBhrTmgIUKqOa9x344Ep7YHwEA+EiAhMdH2EzlOQH0w3PETACBFAH0g8MAgfgQQF/jE2t2GjwB9DX4GIRsBaHyT8NwQzpk8We5OgmQ8OikyVgQKEyAhIcTEiUC6EeUosleTCeAfpgeIdYHAX0E0Fd9LBkJAlYE0FcrQvw8gwCGNEcCAroIkPDoIsk4ELAmQMJjzYgW4SGAfoQnVqw0/ATQj/DHkB1AwC4B9NUuKdpBwD0B9NU9w5iNgCEds4CzXQ8JkPB4CJehIZBBgISHIxElAuhHlKLJXkwngH6YHiHWBwF9BNBXfSwZCQJWBNBXK0L8PIMAhjRHAgK6CJDw6CLJOBCwJkDCY82IFuEhgH6EJ1asNPwE0I/wx5AdQMAuAZP1dfPmzVI1sVLuvPd2u9tx1e6BOx6VVse2thxj7QdrpFdpiXyw7v1U2/YnnCRTq2fIr375a8v+xTT48acf5b01q2XZiqWybMUr8v6692XdRx+mhmrR/AjZb9/95LijW0mr446Xww9rIbvusqvjqWbcNFWmzKxN9bu86xVSOaxKGjdu7Hgs1WHr1q3y6BMPScWYYfLdd9+mxthtt91lQM9SufbK62THHXYsamyrTorZG2+tlBcWPSfLX18mq95blViDmvuYI4+Vtq1PkNNO6SIHH3iINGzY0Go4LT9HX7VgjNMgGNJxijZ79ZaAyQmPtztndAj4T4CEx3/mzOgdAfTDO7aMDIFMAugHZwIC8SFgsr6aaEgrg3XegjkyrnZ01iG5efotcnrnM7Qenu///b3c//A9ctudt6QZ0FaTNNmriVx6UTfpfulVsu9vfmvVPPVznYZ0ITN62MAKufzi7p6Y0Vu2bJFXli2W2mnV8uY7b1ju/cJz/yCD+gyV/X77P5Zt3TZAX90SjF1/DOnYhZwNe0bA5ITHs00zMAQCIkDCExB4pvWEAPrhCVYGhUBOAugHBwMC8SFgsr6aaEhv+nqTDB1ZKk8/92TWIfnDeRdL1YgJRd1MzhxMmbmvv7lCxlRX2jJV851YZUxfP3SUnHfmBdKoUSPLg63LkFbr/8uTj8jIcRWycdPG1LzqdrKXZrQy8GfNmSF1c6Zb7rV+gwP2P1BqRk+WNq3aOurntDH66pRY7Nt3zCCw0GQiDUxeHGuDgMkJD9GBQNQIkPBELaLx3g/6Ee/4s3t/CaAf/vJmNggEScBkfTXRkP7r0pelpP81qdIPjXduLBu+/CIRQlWuY+7M2xLlINy8lJm7aPGLMrxqmHyy/mM3Q6X6lg2skJIre1qa0joMabX+p59/Uqomjkpbvx9mdPWUsbLg7vlpzNS8rY9tLS2PbS077bSTfPDh+7Jk+StZbI896jiZPH6aHHTAwVqY5xoEffUMLQMbQABD2oAgsIT8BEh4trOhRpmIjoSn/mmjRln6e4+Eh0/jKBFAP9CP+ucZ/fD23Y1+eMuX0SFgEgGT9dUpp4cfe1AGDOuT6tahXUeZXjtbmjZp6nSonO1/2vKTTJlRK7Pmzkj8vOUxraXLqWfIuEljUu379yyVgX0Gyw4Ndyh6TlWbesj1A2XlW6+njXF8yzZy8YWXSZuWbaVZs71lt113S/1cmfeff/GZLHttqdzzwF3y6mvLsuafVlMn5511gTRokN82cquv+cx0ZQqPGjZGLjyvqydlOlRs5s2/WSZMGZu273zlONRN6jv+/CeZduMNabWtVfuq4eNl9933KDp+hTqir55gZVBDCGBIGxIIlpGbgMkJj4m/gadGmf13EjXKslmR8Ng/P7Q0nwD64cyQRj/sn2n0A/2wf1poCYHoETBZX53S9tqQ/r+P/yH9hvZKGcUXnHORXN2th5SNHCyr16xKLNftww1/+OEHqZ1eLXPn35TaftLMPf/siyxvOKtOqobyk88+LuMnV6XdAm5+aAuZPeVmUeUp8r3cGNJKT5e8+lcZMqI062a0l2a02stbq96UngN7pM1rdSs8l/4r1nNn3Crt2v7O6fGz1Z7vZ7Yw0SikBDCkQxq4uCzb5ITHREOaGmX23hnUKMvNiYTH3vmhVTgIoB/ODGn0w965Rj/QD3snhVYQiC4Bk/XVKXWvDemnnntC/jjg2tSyhvQbJtdeeV3iAYd33nt76t/dPNxw7QdrpFdpiahb0slXzZjJcsmFlxW82ZzJKnlTuffgP6bdAB5RNlp6dL8u71huDOmly5fIoOH9fTejc5n46mGOFYNHWtbzzuUBKD7lg0YkynvofvH9TDdRxjOJAIa0SdFgLVkETE54TDSkqVFm/SaiRll+RiQ81ueHFuEhgH44M6TRD+uzjX6gH9anhBYQiD4Bk/XVKX0vDWlV4qFy3HC57+F7Usu6Y+6f5XcndpDMed083FA9CLDvkJ6pOU7r3EUmjZ0qe+25l1Mcksuo7di+k0ytqZNmTZvlHK9YQzooM1ptItPEt3MTvP7mX35lkXQruST1T+qW+4za2bJ3s70dM7fqwPczK0L8PMwEMKTDHL0YrJ2Ex36QqVFmzYoaZYUZkfBYnyFahIcA+mE/VuiHNSv0A/2wPiW0gEA8CKCv9uK8eu270mtgiXz093WJDqp+9MxJs+W3++4n6z76UNRN5GTZDjcPN8w0hPuU9JfB/cuKrkld/xfUat2HHdJcZt8wRw7c/yBthvSyFUulfPSQBIfkS5W+GD+yRs4983xp2LChPchFtlK304ePKUv1troFnjmNenBkv6G9ZcvWLbLHbrvLPvvsK0P6lcmvf7VPkSvK343vZ9qRMqBBBMJgSG/N4BWGNRsU4nAvhYTHfvyoUVaYFTXKrM8SCY81I1qEhwD6YT9W6Af6Yf+05G6JfrglSH8IhIcA+modq1zPZahf1kHdRFYP07vtjnmpwYp9uGGmIT2w92BR/xV6EGGhHWSarTvutJOo2srNDzlciyH9+hsrZHhVecqMV4P6aUZn/pWz+mXArbMWyJEtjrIObAAt0NcAoDOlbwTCYO5iSPt2HMybiITHfkyoUVaYVVB/FkaNsu1xqRvUKQyaY/9NR0ujCaAf9sODfqAf9k8LhrRbVvSHQNgJoK/WEfzyqy+ltLyvLFz8YqpxZp3oTO2tf4PaeobtLWbNnSG106pT/+CmZIeTeZNtnZTseHvVWzJyXEXqIY9+m9FqvqTh/tobyxNbOLlDZ5lWU1dUiZNieDntgyHtlBjtw0QgDOYAhnSYTpTmtZLw2ANKjbLGBUEFZUarRVGjbHtoMKTtvZ9ppYcA+mGPI/qBftg7KYVb8YVZB0XGgEA4CKCv1nHKLHuRy2zONEbVqMU83DCznrG6bVw9aqKcc8b5Rd+Stt7h9hZ2Dek1778nwyoHZ5nRfq5VrXrlm6/J5SWXpB7c6OUDCZ1wzNcWfdVBkTFMJYAhbWpkWFeCAAmPvYNAjbL8hgI1yuydIdWKhMc+K1qaTwD9sBcj9AP9sHdSMKR1cGIMCESBAPpaOIr//e9/peaGcTJvwZxUw1x1nTOf36AaF/Nww88+/1RKK/rL4iUvpeZrslcT6dezVC654FLZffc9PD12dgzpD9a9L0OuHxi4Ga1AZD4EcuSwMaJM6eTr22+/kRdeel6efv7JxHrVLw6UyX/MkcfKSSd2kLNOPydRB7zYkihOg8H3M6fEaB8mAhjSYYpWDNdKwmMddGqUVUnjxrkNBWqUWZ+f+i1IeJzxorXZBNAP6/igH+iH9Smx1wL9sMeJVhCIAgH0tXAUM5/LoMzMuTNulXZtf5fVMfMmdTEPN1Ra/vBjD8rA8r5Z4ytjWt2UPvO0s+SoI46RXXfZVfsRtDKkc5nRal1jR1TL2V3O9c3YTW5c/aJg7MRRKQ7TJ86S8866QNRfjN113x0y86apsnHTxrycVDzP6XKuDO5XJr/8xa+088wcEH31HDETBEgAQzpA+ExtTYCEx5oRNcpyGwrUKLM+OyQ8zhnRIzwE0A/rWKEf6If1KbHXgi/M9jjRCgJRIIC+Fo6iMocHDOuTatSxfSeZWlMnzZo2y+qY63ZzMQ83VGbqpOk1cuvtcwsurm3rExLG+Ilt2suhBx0qe+yxp+sjWciQXvfRhzJ0ZKmsWLmtXnPy1fWCS2V0eVXi5rHfr8z13vunh+TA/Q+UyvHXy+NP/8X2co496riEqe71wxDRV9shoeE2AgszQHQ0GQyGtMnRYW2U7LBxBqhRlm0oUKPMxsHJ0YSEpzhu9DKTAF+YreOCfqAf1qfEXgv0wx4nWkEgCgTQ1/xRzPVchhFloxMlIXKVeFC3m+tuni6TZ05MDaqMzpmTbpT/2e9/HR2XzZs3y9z5N8mNt85K1Ue2GqBF8yOkY/uT5aR2HYq+QZ3PkP7np+ulctxweemVRTmXMaq8Sq7u1sPXG9L/+c9/ZNyk0bLg7vmpNc2+YU7ihvkzLzyV+jdVkuPkk05JlOb46aef5K133pDFSxdncVWxmjx+mhx0wMFWqIv+OfpaNLq4dgzVM/gwpON6TEOybxKewoGiRtkVUjks3VCgRlnxb24SnuLZ0dM8AugH+lGfgNWfFKu26Efx72P0o3h29IRA2Aigr/kjpv5C85o+3UXdfFYvOyU43nh7pZT0uzrVR/Ur5uGGqp8yuFetfkdm3DxVnn7uSUdHS91WPr1zF+nWtbscc9Rx0rBhQ1v9c+nrNVeUyPjJVfLCoufyjqHM3hsmzBB1a9uvlzLtqyZWyp333p6aUpnyipl6HbD/gTKw1yDpcupZ0qhRo7RlbfhyQ8LwX/Dn+WnG9Gmdu0j1qEmyd7O9PdkG+uoJ1igPiiGtObqhAqp577EfjoSn8BGgRlm6IU2NMncfGSQ87vjR2ywC6Af6UZ+AlSGNfrh7/6If7vjRGwJhIoC+5o5WrucynPH7s6S2akrB0hjffPO1lFUOlieeeSw1cDEPN6y/qi1btsi6v30oTz7zuDz42P2iSmc4eZ3S4VQZ0n+YHH5YC8tumfp6wvHtZOvWLbJ0+ZJUX2U+X3RuV7n/kXsTDwlMvk7u0DnBx49azGrOXIZ0ci12bjsrro88/pBcP7Y8zZSuGTNZLrnwMk9ue6OvlkeQBukEQuWfckOa42s0ARKewuGhRtl2Q5oaZe7fyiQ87hkygjkE0A/0w64hjX64f9+iH+4ZMgIEwkIAfc0dqVz1oCeMqpXLu15hGVp1Y3f4mLJUOzs3qy0H/bmBMlE//+IzWbZiqSxa/KIsWf5Kmimcbxz14MGq68fL2V3OK3hbOtOQzhwveRO61XGtEzeMa24Yn9bkysuukeGDR+Z9SL3dfdppl8+QdnJb+8effpSpdZOlbs701JTtTzhJplbPSNyI1/1CX3UTjfx4GNKaQxwqoJr3HvvhSHjyHwFqlEkiwVMlO6hRpuejgoRHD0dGMYMA+oF+2DGk0Q8971f0Qw9HRoFAGAigr7mjlPlcBlVX+Mapc+WQgw61DOvaD9ZIr9KSROmo5KuYhxtaTiQiSYP6rVVvylPPPlHQoFZlPKpHTZRzzjg/7+3fQoa0Mnonj5sq6ta0qqGtyl5UjBmaVk7Ezhx29mWnTT5Duu91A6S07xDZcYcd7QwjmfFSe1hw813S6tjWtvo7aYS+OqFFW1W5J4OC0ZeQjV7czyBDBZS3gF4CJDz5eVKjbJshTY0yfe85Eh59LBkpeALoB/phZUijH/rep+iHPpaMBAHTCaCv2RHK9VwfJ2U3cl00Kvbhhk7Pj7rx+8GH78s9D94tDz56n2zctDFtiOaHtpC6yTfmfXBfPkM604xODqqM8J4De6Td0lbmfd2Um6T5IYc7Xb6j9rkM6WLM5FzjjBw2JvHwSt0v9FU30ciPFyr/NAyGdORPDBvMT4CEJzcbapRt40KNMr2fHiQ8enkyWrAE0A/0o5AhjX7ofX+iH3p5MhoETCaAvmZHJ/O5Prrip+orX3zhZbqGsxznHx//XcZNGpP1QMRCt7VzGdL5zGi1APU99s8P3CXlo4akrcfrhwOqyX7a8pNMmVErs+bOSM3d8pjWMnPSbFFrdvJSY9ROq0516VPSXwb3L5MdGu7gZBjLtuirJSIapBPAkOZEQEAXARKe3CSpUZabCzXK3L3zSHjc8aO3WQTQD/SjkCGdSQf9cPf+RT/c8aM3BMJEAH3NjtY9D9yVeDCh7peTW9a65v5iw+dSMbpMnnnhqdSQbVufKDNqZ8mvf7VP1jSZhrTS0wmVE6VD+055y3x8++03UjnhenngkfvSxisfdL2UXNXTdumMYvacud4O7TrK9NrZ0rRJU0fDZT7LKVlKsnHjxo7GsWqMvloR4ucZBDCkORIQ0EWAhCc3SWqUZXOhRpn7dx0Jj3uGjGAOAfQD/bBrSKMf7t+36Id7howAgbAQQF/TI5Wr3IauWBZ6uOF3338nd96zIFED+ocffpCP/r5OplbPlDat2rqePvO7plrHrbMWyJEtjrI0pO0as6pedt8hvWT1mlWpMVX5jJumzZOTTuzgeg/5Bsg0kjGkO1E1wbPTFsjAGNKBYGfSSBIg4ckOKzXKarOgUKNMz9sfQ0EPR0YxgwD6gX7YMaTRDz3vV/RDD0dGgUAYCKCv6VF64+2VUtLvalF/wZp8HXt0S9ljt90dh3PzfzbLqvdWyXfffZvqm69cxjfffJ24lf3EM4+l2k4YVZt4xo7b1yfrP5Z+Q3vLa28sTw31wB2P5nxoX+aNY7uGtCrd8egTD0nFmGFp+1W1syePn5a3ZrXbvS1bsVS6Xnl+aphiS3ZkGtvdL71KRgwdLTvvvLPbJab1R1+14ozDYBjScYgye/SHAAlPNmdqlKUb0tQo0/deJOHRx5KRgieAfqAfVoY0+qHvfYp+6GPJSBAwnQD6uj1CuZ7r4+ZhhJu+3iRDR5am1XDON16uS0p2zWCrM7bhyw3Sv6y3LF7ykmeGtBpY3S6vnjJWFtw9P21JytytGDxSdt1lV6ulOv753/7xkfQd0lPeXvVWom+h29+FBs804ssGVoiqI637hb7qJhr58TCkIx9iNugbARKebNTUKNtuSFOjjBplvn0YMVHoCKAf6EchQxr9QD9C96HGgiFgCAH0dXsgcj3Xx+3D7eYtmCNjJ45Ki3a+hxtmfi9U2qZKXhzV4mhXp2X12nel18CSRBkQ9TrskOYy+4Y5cuD+B2WNW+wN6eRAao7S8n6y8q3X08YeVV4lV3frkbcOdbEbVLfPR4yrkAcfvT81xIiy0dKj+3W258o1xry6+XJqp9OKXVbefhjS2pFGfcCOGRtcaPKGqRdjcnRYm5DwpB8CapRNlSkztxvSdm8BUKPM3ocJCY89TrQKBwH0A/0oZEijHxjS4fgkY5UQMI8A+ro9Ji+/ski6lVyS+gdVA3nujFulXdvfFR24tR+skV6lJaK+vyRfF5xzkYwbUS1q/PqvXG0vvehyqSyvKvp2sbr1fdsd82RMTWVqqjN+f5YoU3yPPfbUbkirAdUDFAeW90sr3ZF82HDb1icUzTJfxzvvvV2GjylL/bj9CSfJ1OoZidvSdl6ZZVqaH9pCZk+5WQ7Y/0A73R214fuZI1w0DhkBDOmQBSxuyyXhSY84NcqKM6SpUWbvk4OExx4nWoWDAPqBftQnUOwNLvTD3vsd/bDHiVYQiAIB9HVbFNWDBCdMGZswb5Ovju07ydSaOmnWtFnRoc41br6HG/74048ytW6y1M2ZnjZf7x79pO91/bMMbDuLWrp8iQwa3l9UHenkK98NbfXzYvW1/lry7eP3J58u1aNr5Rd7/9LO0m23WffRh9J78B/THqho90a2uiBWVVMpd99/Z2o+dZN7+OCR0qhRI9trsNsQfbVLinZhJIAhHcaoxWjNJDzbg02NMncJDzXKrD84SHisGdEiPATQD/Sj/ml184UZ/bB+36Mf1oxoAYGoEEBft0Uy13N9nJZ+yHcmMm9eq3b5Hm6Yr+TFKR1OlV49+krLY1pJw4YNLY+fMsIff/ovMmlGTZoZfcLx7WRaTZ3s8+t9co7hRl/rD/j5F58lHtL4wqLn0uYpuaqnlA2o0Gr2/rTlJ7nplllSO606NZe6kV05bIycdkqXvKU7lHE+d/5NUnPD+LR+Osqk5AsQ+mp5dGkQYgIY0iEOXhyWTsKzPcrUKHNnSCuS1Cgr/KlBwhOHT9X47BH9QD90GdLoh/XnBvphzYgWEIgKAfR1WyQz6zcX+3C8XOci1/e+Qg9LfG7hMzJ4+ADZuGlj1nDHt2wj55xxvpxw/Inym332ld123S3RRl12+vbbb2T9v9bLiy89Lw899oC8t3Z1Wn87ZTN0GdJq4ly3s1WZkupRExN7aNBAn331xYbPpWJ0WaJcSPKl5up+yVWiTPC9m+2dxkLFZO6fbpY5t92Y9u9D+g2TXiV9ZccddvTkLY6+eoKVQQ0hoO8dbciGWEa0CJDwbI8nNcrcG9KKJjXK8n9GkPBE6/Mz7rtBP9CP+u8BHV+Y0Q/0I+6fq+wfAooA+iqJWseZD8b7w3kXS9WICUXXbq5/unL9Zaz6eb7SGar9X558REaOq8hpShdzcpvs1UTGjqiWs7ucW9AI1qGvyfXluoGsfqZqNNdNvlEOOuDgYraSt4+q0z3k+oFZD1RUe1d1wA8/rEWi71vvvCGLly5Oq3Gt/t2rkiL1F8z3M60hZzDDCGBIGxYQlpNOgIRnGw9qlG3joCPhoUYZhgKfs/EggH6gH/VPOvohQo3LeHz2sUsIeE0AfRXJ9VyfQnWWi4nJ6rXvSq+BJYm/8Ey+TuvcRSaNnSp77blX1pDKlH773bdkTPVIWbFyeTFTpvocfcQxUj7oelHlOqxuJevQ1/qLzXVzWf1c7b161KSsm8uuNioiH370gYyeMEJeemWRo6HUgyZHDB2tfT2Zi8CQdhQWGoeMQBgM6a0ZTMOw5pAdA3OXS8KzLTbUKNNnSKuRqFGW+z1PwmPuZyErc04A/UA/dBvS6Ef+9yH64fwzih4QCCuBuOurMn7rbp4uk2dOTIWwUDmNYuOsnl9QOW643PfwPakh8j3csP4cmzdvlucXPSvz77xFXn1tmaPpDzukuXS7+Eq58Nw/2L7prduQVgtWhnr/st5ptazVvyuTXJXT0F0eQ7G+6747ZOZNUy1vmKsyJj26XyeX/eEKady4sSO+xTRGX4uhRp+wEAiDuYshHZbT5ME6457wJJFSo0yvIa1Go0ZZ9huWhMeDDzGGDIwA+rENPfqBfigC1LgM7KOIiSEQOQJx19dc9Z29+guUp557Qv444Nq0M5Tv4YaZB23Lli3yz3+tlxUrX5VV762SVavfSdy2/mT9x6mmB+x/oBx8wMHSptWJ0qZVWzns0OaOzV4vDGll+t92xzwZU1OZti1lyE+fWCcntmnvyftK1dRe9NeFiZra767Zxky9FKeWR7eSTiedIh3adZTdd9/Dk/lzDcr3M99QM1EABDCkA4DOlPYJxD3hUaSoUbb9vOhMeKhRhiFt/5OIlmEkgH6gH/XPLfpRK7/Y+5eevZX5wuwZWgaGgHEEoqSvxsFlQRDIIIC+ciSiTABDOsrRjcDeopTwPPzYgzJgWJ9UVNRvV6fXzpamTZoWjBQ1yrwxpNWo1ChLP3okPBH40GQLKQLoBzUuvTKk0Q9+oclHLQTiTCBK+hrnOLL3cBDg+1k44sQqiyOAIV0cN3r5RCBKCU8xhjQ1ytIPms4bbsmRqVG2nTEJj08fbEzjCwH0gxqXXhrSamz0A/3w5cOMSSBgGIEo6athaFkOBLII8P2MQxFlAhjSUY5uBPYWpYSnGEOaGmXeG9LUKMNQiMBHJVvIQQD9+FRKK/rL4iUvpehQ47I2xeLyrldI5bAqVw8kQj/QDz58IRBHAlHS1zjGjz2HiwCGdLjiZcBqF2asoaMBa8q7BAxpk6PD2oSEh0MAAf8IkPD4x5qZvCeAfnjPmBkgkCSAfnAWIBAfAuhrfGLNToMngL4GH4OQrWBrxnqN9nyNXtzPIEMFNGSH1fjlkvAYHyIWGCECJDwRCiZb4ReanAEI+EgA/fARNlNBIGACfD8LOABMHysC6Guswq1js6HyTzGkdYScMTwjQMLjGVoGhkAWARIeDkWUCKAfUYomezGdAPpheoRYHwT0EUBf9bFkJAhYEUBfrQjx8wwCGNKaj0SogGree+yHI+GJ/REAgI8ESHh8hM1UnhNAPzxHzAQQSBFAPzgMEIgPAfQ1PrFmp8ETQF+Dj0HIVhAq/5Qb0iE7XXFbLglP3CLOfoMkQMITJH3m1k0A/dBNlPEgkJ8A+sHpgEB8CKCv8Yk1Ow2eAPoafAxCtgIMac0BCxVQzXuP/XAkPLE/AgDwkQAJj4+wmcpzAuiH54iZAAIpAugHhwEC8SGAvsYn1uw0eALoa/AxCNkKQuWfhuGGdMjiz3J1EiDh0UmTsSBQmAAJDyckSgTQjyhFk72YTgD9MD1CrA8C+gigr/pYMhIErAigr1aE+HkGAQxpjgQEdBEg4dFFkhO/pyAAACAASURBVHEgYE2AhMeaES3CQwD9CE+sWGn4CaAf4Y8hO4CAXQLoq11StIOAewLoq3uGMRsBQzpmAWe7HhIg4fEQLkNDIIMACQ9HIkoE0I8oRZO9mE4A/TA9QqwPAvoIoK/6WDISBKwIoK9WhPh5BgEMaY4EBHQRIOHRRZJxIGBNgITHmhEtwkMA/QhPrFhp+AmgH+GPITuAgF0C6KtdUrSDgHsC6Kt7hjEbAUM6ZgFnux4SIOHxEC5DQyCDAAkPRyJKBNCPKEWTvZhOAP0wPUKsDwL6CKCv+lgyEgSsCKCvVoT4eQYBDGmOBAR0ESDh0UWScSBgTYCEx5oRLcJDAP0IT6xYafgJoB/hjyE7gIBdAuirXVK0g4B7Auire4YxG6Fjxn4Xmrz/BiYvjrVBgISHMwAB/wiQ8PjHmpm8J4B+eM+YGSCQJIB+cBYgEB8C6Gt8Ys1OgyeAvgYfA1bgHQEMae/YMrIGAiQ8GiAyBARsEiDhsQmKZqEggH6EIkwsMiIE0I+IBJJtQMAGAfTVBiSaQEATAfRVE0iGMZIAhrSRYWFRSQIkPJwFCPhHgITHP9bM5D0B9MN7xswAgSQB9IOzAIH4EEBf4xNrdho8AfQ1+BiwAu8IYEh7x5aRNRAg4dEAkSEgYJMACY9NUDQLBQH0IxRhYpERIYB+RCSQbAMCNgigrzYg0QQCmgigr5pAMoyRBDCkjQwLi0oSIOHhLEDAPwIkPP6xZibvCaAf3jNmBggkCaAfnAUIxIcA+hqfWLPT4Amgr8HHgBV4RwBD2ju2jKyBAAmPBogMAQGbBEh4bIKiWSgIoB+hCBOLjAgB9CMigWQbELBBAH21AYkmENBEAH3VBJJhjCQQBkN6awa5MKzZyGCHcVEkPGGMGmsOKwESnrBGjnXnIoB+cC4g4B8B9MM/1swEgaAJoK9BR4D540QAfY1TtOO31zCYuxjS8TuXqR2T8MQ4+GzddwIkPL4jZ0IPCaAfHsJlaAhkEEA/OBIQiA8B9DU+sWanwRNAX4OPASvwjgCGtHdsGVkDARIeDRAZAgI2CZDw2ARFs1AQQD9CESYWGREC6EdEAsk2IGCDgNf6amMJNIFAbAl0HtrV1d5n3PVyWv+6QZ3C4Am62jOdzSUQhsPHDWlzz4/nK/M64Tnzmk6e74EJIBAWAhgKYYkU67RDAP2wQ4k2ENBDAP3Qw5FRIBAGAl7raxgYsEYIBEUAQzoo8szrBQEMaS+oMqY2Al4nPBjS2kLFQBEggKEQgSCyhRQB9IPDAAH/CKAf/rFmJggETcBrfQ16f8wPAZMJYEibHB3W5pQAhrRTYrT3lYDXCQ+GtK/hZDLDCWAoGB4glueIAPrhCBeNIeCKAPrhCh+dIRAqAl7ra6hgsFgI+EwAQ9pn4OGbbmHGkjuavAUMaZOjw9qEhIdDAIHgCJDwBMeemd0TQD/cM2QECBRLAP0olhz9IGA+Ad36av6OWSEEokOAGtLRiWWenYSq5DGGdOTPY7g3qDvheW7SveEGwuoh4CMBDAUfYTOVdgLoh3akDAgB2wTQD9uoaAiB0BHQra+hA8CCIRBiAhjSIQ6evaVjSNvjZLtVqIDa3hUNbRHQnfBgSNvCTiMIJAhgKHAQwkwA/Qhz9Fh72AmgH2GPYKjWry5Yjfr5P10Lv11E+ojINzkG/K2IqJ/XfzL60yJyuYhscLCARiJSIyKlP/cZLvL/2DsPMKuK842/YsPeu8a/Giux9xIVg733EltUVBQRRRAU6QqCiCDYsAVL7L1X7L1hEHuPJrG3hFj/O9e7671nbzn9zJzzu8/Dk7g75ft+3+y+c9+dO0fDa/TfQNI9kuaS9Lik/SS9F2Ce2JvGra+xB8iAEIBAXQIY0rlfHE75p5yQzv16dDvBuDc8GNJurweiT5cAhkK6vJktXgLoR7w8GQ0CQQigH0Fo0TYiAWPUTpB0QMRxKrsPlmT+1Xpj30PSWZ65XpK0t6TXAsQwX9nY3r7cZ2dJt9Tof6Ckv5a/3sgoDzB1tKZx62u0aOgNAQgEIYAhHYSWk20xpGMum1NAY8698MOx4Sn8EgCAwwTY8DhcvByEjn7koIikUFgC6EdhSx8m8cUlXSEpzgc37SPp6hrBrFj++uqSnpL0saRdyiept5L0ZIAEVpJk7hJcteV09RuS9pA0xdN/RklDJfUrf72eUR5g2uhN0dfoDBkBAlkRQF+zIp/avE75p5yQTm1dMFEYAmx4wlCjDwTsIMCGx446FDUK9KOolSfvPBBAP/JQRatyOELSeeWIwp4yNuZwH0mnlccxRrG50mNk+b/rmdj1QGxZvorDfP++8lUcn3gazyPpwrJZbb4VdI5EioC+JoKVQSGQCgH0NRXMWU6CIZ0l/YTn5o6yhAF7h2fDkzJwpoNAjATY8FTBRD9iXFt+hkI//FCiDQTsJIB+2FkXR6Py3tUc9pTxapKuajkhvXLL9RzTyuawOd18eZlLvTug62Ezd0efWf7mOS3mdi9J0z2Nf1+ec+3yaewdJT2XdR3Q16wrwPwQCE8AfQ3PzpGeGNKOFCpMmNxRFoZahD5seCLAoysEMibAhqeqAOhHyusR/UgZONNBIEYC6EeMMBnKe1dzmFPGs0o6tWwaG6KjJZ0saf2Whxs+VEY8psVQ7ivpex/IO5bHOKrc9nhJpr/3tWnF+JPLD078yMf4iTZBXxPFy+AQSJQA+pooXhsGx5C2oQoJxcAdZQmBrTcsG56UgTMdBGIkwIanCib6EePa8jMU+uGHEm0gYCcB9MPOujgaVeVdzebO5zCnjNeTdJOkxSS9V75C41lJ5uTyreWvXyfpMElf+eC0kKQrJXUptzX3T99bo1/lVSPm6o5jW64N+Y+P8RNtgr4mipfBIZAoAfQ1Ubw2DI4hbUMVMoyBO8pihM+GJ0aYDAWBlAmw4QkMHP0IjKx+B/QjRpgMBYGUCaAfKQPP93SVdzWHOWU8W/n0stFo82o9Hf2/lus6Kq/UeLx8D7QxrJu9zPUfxsBeXtLLkvZquQLkVU8n71UjQa8EaRZD6O+jr6HR0RECmRNAXzMvQdIBYEgnTdji8bmjLObisOGJGSjDQSBFAmx4AsFGPwLhat4Y/WjOiBYQsJUA+mFrZZyMq/Ku5jCnjM3pZWMem6u3Wu+OnlImsUCLqXyFpK0D3vG8k6Sby2PcLumAltPPX3joeq8a2VnSLTZUAH21oQrEAIFwBNDXcNwc6oUh7VCx4g6VO8piJsqGJ2agDAeBFAmw4QkEG/0IhKt5Y/SjOSNaQMBWAuiHrZVxLi7vXc1BTxkbbT5f0p7lzE+TNFDSj+X/9p6ernf1hhdcP0lmLPOqd/d05VUjb5SvCWk1wjMtBPqaKX4mh0AkAuhrJHwudN7cE6T5ZJC1rxmsjczNwLijLOa6seGJGSjDQSBFAmx4AsFGPwLhat4Y/WjOiBYQsJUA+mFrZZyLy3tXc9BTxrtJur6ctTkdbYzpqRUUzHtpY1Cbf+Z1ZNnAbgRqdkljy/dNm3b1HmhYedXIfeXrQD6xoQLoqw1VIAYIhCOAvobjRq9kCGBIx8uVO8ri5Sk2PDEDZTgIpEiADU8g2OhHIFzNG6MfzRnRAgK2EkA/bK2Mc3FV3tUc9JTxwpImSjLXa5iXOV09UtJPHgoHSvpr+WvDW75/So02lV28Dzmud6q68qoRc0rb/Pd/bagA+mpDFYgBAuEIoK/huNErGQIY0vFy5Y6yeHliSMfMk+EgkCYBNjyBaKMfgXA1b8wb5uaMaAEBWwmgH7ZWxrm4Ku9qDnLK2LxHPkzSBeWMn5K0r6R3ahCo/IPyZZKOlvRNA1JrS7q15ST1Yg0eaBj1qpFEC4W+JoqXwSGQKAH0NVG8DB6QAIZ0QGANmkfdOHBHWQ24bHjiW6CMBIG0CbDh8U0c/fCNyn9D9MM/K1pCwDYC6IdtFXE2nsq7ms9pMYp7SZruI5v/k3S5pI3LbXtKGtdyNYf3YVHm25WnsP2Y3n4eaBj1qhEfKYZvgr6GZ0dPCGRNAH3NugLMX0kAQzq+9RB148AdZRjS8a1GRoKABQTY8PguAvrhG5X/hrxh9s+KlhCwjQD6YVtFnIzH713N3uTM+2PzqaXR5W88Jml/Se/WoVB5BcfLkvaS9GoDYn4eaBjlqpHEi4W+Jo6YCSCQGAH0NTG0DByCAIZ0CGh1ukTZOHBHWR2obHjiW6CMBIG0CbDh8U0c/fCNyn9D9MM/K1pCwDYC6IdtFXEyHu9dzZtJethHJitKulrS6uW2h0u6sM7paNNknvL39yi3bzSP1ySv9xDEsFeN+EgvehP0NTpDRoBAVgTQ16zIM28tAi4Y0t6PRtkac9iNA3eUNfjZZMPDLy4IuEuADY/v2qEfvlH5b4h++GdFSwjYRgD9sK0iTsZTeVfzcy2nlvdpOen8ZpNMZpI0uPwAw7BJm9PUV9Tp7NckD3vVSNiYA/VDXwPhojEErCKAvlpVjsIHY6u5W1kYVwzpsBsH7ijDkC78LyIA5JMAGx7fdUU/fKPy35A3zP5Z0RICthFAP2yriJPxHCjpr+XIrys/pPCrJpmsI8m0XTpCxgMkDa3T349JHvaqkQghB+uKvgbjRWsI2EQAfbWpGsSCIR3PGgi7ceCOsib82fDEs0AZBQJZEGDD44s6+uELU/BG6EdwZvSAgC0E0A9bKuFsHDOWTWHzB1/zGi7plJZ/PzXIaFZJp5YffBgl8fPLd1D/t8Yge0u6qvz1eia59xT1Vi0PV7w3SkBx90Vf4ybKeBBIjwD6mh5rZmpOAEO6OSM/Lfx+/Mo7FneUNaHLhsfP8qMNBOwkwIbHV13QD1+YgjdCP4IzowcEbCGAfthSCWfj8N7rfJCkSU2y2bRsFi8m6ePyFR9+7pw2w24s6dHy+HdL+rOkzzzzmffdA8v/zLfqmeSVp6j9PCQx9SKhr6kjZ0IIxEYAfY0NJQPFQABDOgaIkvx8/Mo7E3eU+WDPhscHJJpAwFICbHh8FQb98IUpeCP0IzgzekDAFgLohy2VcDaO35fNZaOx30gyp4yfbJDN3JLOlmSu+TCvRqecaw2zkqRrJK0q6SVJ5iT0a56Gc0maIOmA8tfrmeSVp6hvL7f/wqZKoK82VYNYIBCMAPoajBetkyWAIR0PX+4oi4dju1HY8CQElmEhkAIBNjy+IKMfvjAFb4R+BGdGDwjYQgD9sKUSzsZhTjs/VI7+cUn7SXqvQTY7S7pMkjGNTbs9JD0bIPuFJF3Zckq6SwMD3NxLbdps1KCN9xT1GEl9Wx6y+H2AWBJvir4mjpgJIJAYAfQ1MbS2DDzZE8jmtgRWKw4M6ejV4Y6y6AzrjsCGJ0G4DA2BhAmw4WkKGP1oiih8A/QjPDt6QiBrAuhH1hVwfv4jJJ1XzsIYzUeXTeBaic1XPhG9Z/mboyWdLOl/ASh4nwexj6SrPf03aDGj7ymb3vVMcu8p6iPLsQUIJfmm6GvyjJkBAkkRQF+TImvNuL94IrHa87U6uDJI24FyR1mCP3tseBKEy9AQSJgAG56mgNGPpojCN0A/wrOjJwSyJoB+ZF0Bp+efRdKI8oMFTSKDy/+87ylbkzT3PV9e/o9p5bujpwQk4P0D80nlO6Irh6n8RFQ9k7zyFHXAENqa+3mAY9ixS/3Q10j46AyBTAmgr5niT2Ny2/3TKgYY0tGXBHeURWdYdwQ2PAnCZWgIJEyADU9TwOhHU0ThG6Af4dnREwJZE0A/sq6A0/ObE8/G8N2+nEWt08qtCS5Rbtu5/IWhZfP6pxAEKk9ln9NyIrtXy3Ub08vjeA3reiZ55SnqECGUupjrR24J29lPP/TVDyXaQMBOAuirnXWJMSoM6RhhmqFsB8odZTEXvHI4NjwJwmVoCCRMgA1PU8DoR1NE4RugH+HZ0RMCWRNAP7KugNPzVz5g8GNJO7b8e65GRuZgVg9JZ5W/V+9hhH5hbFm+ksO0v07SYS2ntL8qd/Z+IqqeSV55itrvvJXtoubga0701RcmGkHASgLoq5VliTMo2/3Tqlw5IR299NxRFp1h3RHY8CQIl6EhkDABNjxNAaMfTRGFb4B+hGdHTwhkTQD9yLoCzA+B+gTQV1YHBNwlgL66WzufkWNI+wTlt5nNQLmjTDpFUpiPtfmqPxseX5hoBAErCbDhaVgW9AP9sPLnlqAgYAMB9MOGKhADBGoT4P0ZKwMC7hJAX92tnc/IbfZP26Xgwglpn9wzacYdZdxRlsnCY1IIuECADU/DKqEf6IcLP8bECIFMCKAfmWBnUgj4IoAh7QsTjSBgJQH01cqyxBkUhnScNC0fizvKpNeSrBEbniTpMjYEkiXAhqchX/QD/Uj2B5DRIeAwAfTD4eIReu4J8P4s9yUmwRwTQF9zXNxfU8OQzn2JSTA1Amx4UkPNRBCInQAbntiRMmAAAuhHAFg0hYBlBNAPywpCOBCoIIC+shwg4C4B9NXd2vmMHEPaJyiaQaApATY8TRHRAALWEmDDY21pChEY+lGIMpNkTgmgHzktLGnlggD6mosykkRBCaCvuS88hnTuS0yCqRFgw5MaaiaCQOwE2PDEjpQBAxBAPwLAoikELCOAflhWEMKBQAUB9JXlAAF3CaCv7tbOZ+QY0j5B0QwCTQmw4WmKiAYQsJYAGx5rS1OIwNCPQpSZJHNKAP3IaWFJKxcE0NdclJEkCkoAfc194Tf3ZDjZ5oxnsDk4YoMAGx7WAATcJcCGx93a5SFy9CMPVSSHohJAP4paefIOQKCzpG8lPROgTyxN0ddYMDIIBDIhgL5mgp1J6xDAkGZpWE2ADY/V5SE4CDQkwIaHBZIlAfQjS/rMDYFoBNCPaPzonXsCc0t6VtLykrpJOi/NjNHXNGkzFwTiJYC+xsuT0aIRwJCOxo/eCRNgw5MwYIaHQIIE2PAkCJehmxJAP5oiogEErCWAflhbGgKzg8DfJO1TEcqFko6Q9HMa4aGvaVBmDggkQwB9TYYro4YjgCEdjhu9UiLAhicl0EwDgQQIsOFJACpD+iaAfvhGRUMIWEcA/bCuJARkD4ETJI2qEc4LZVM68Ss80Fd7FgORQCAoAfQ1KDHaJ0kAQzpJuvkZmzvK8lNLMoFAagTY8KSG2uaJ0A+bq0NsELCUAPphaWEIyxYCh0k6X1KHGgElfoUHhnS6y+D5px/XPjttWnfSP3beSqPPuUzzzrdA4MC+/OIz9TrqAD3y4D11+151y8Naa72NAo89ffp/ddqAXrpq0gV1+54xYZJ22n2/wGPTITwB9DU8O3rGTwBDOn6meRuRO8ryVlHygUBKBNjwpATa3mnQD3trQ2QQsJoA+mF1eQjODgJrlk3pdWuEk+gVHhjS6S4ADOl0eed9NvQ17xV2Kz8XDOlfPEhdiNmtVdA4Wu4oy1M1yQUCKRJgw5MibDunQj/srAtRQcB6AuiH9SUiQHsInCvpyBrhJHaFB4Z0usXHkE6Xd95nQ1/zXmG38nPB3MWQzm5NcUdZduyZGQLOE2DD43wJoySAfkShR18IFJwA+lHwBUD6QQmkeoUHhnTQ8kRrjyEdjR+9qwmgr6wImwhgSNtUDTtjSXWD40XAhifdRcGGJ13eeZ+NDU/eK9w0P/SjKaL8NEA/8lNLGzJBP2yoAjE4RiC1Kzx4f5buykBf0+Wd99nQ17xX2K38MKTdqldW0aa2wcGQzqrEv87Lhidb/nmbnQ1P3ioaKh/0IxQ29zqhH+7VzOaI0Q+bq0NslhNI+gqPvfftfdFVCyy2bBuGHvv90XIkboeHvrpdP9uiR19tq0ix48GQLnb9g2af9AanXTz8BT5oiaK1Z8MTjR+9qwmw4WFFVBBAP3K+HNCPnBc45fTQj5SBM13eCCT5CaUD5lt4qUn79L5YM844U4kbhnSyywd9TZZv0UZHX4tWcbvzxZC2uz42RpfkBgdDOuOKs+HJuAA5m54NT84KGj0d9CM6Q2tHQD+sLY2TgaEfTpaNoO0ikNQnlA6QNGmNzfbUJjsfhSGdQs3R1xQgF2gK9DX3xZ7syXBzmzPGkLa5OvbGltQGB0M645qz4cm4ADmbng1PzgoaTzroRzwcrRsF/bCuJE4HhH44XT6Ct4tA3J9QKhnSmmEG7XrUGC2x3OqckLar3kQDgYYE0NfcL5BfPBla7flaHVwZpFNAc7+8qxOMe4PjxccdZSkvKAyFlIHnfDo2PDkvcLT00I9o/KzrjX5YVxKnA0I/nC4fwdtHIM5PKP1qSEuaY+4F9Oe+k3TCIVvblzERQQACNQmgr7lfGE75pxjSuV+PiScY5wbHGyx3lCVevuoJMBRSBp7z6djw5LzA0dNDP6IztGYE9MOaUuQiEPQjF2UkCbsIxPUJpTZD2qS34tpb6tbb77QrU6KBAATqEkBfc784MKRjLrFTQGPO3ZXh4trgtDOkuaMs3SWAoZAu77zPxoYn7xWOJT/0IxaM2Q+CfmRfgzxFgH7kqZrkYhmBqJ9QqjKkTW7nTbpJW2y1g2VpEg4EIFCLAPqa+3XhlH/KCencr8dUE4y6walpSHNHWao1ZDIIxEaADU9sKIswEPpRhCqTIwR8EkA/fIKiGQTCEYjyCaX9JV1WOe3c88yrOx6aooUXXTxcNPSCAARSI4C+poY6q4kwpGMm7xTQmHN3cbgoG5zahjR3lLm4DogZAmLDwyIISAD9CAiM5hDIKwH0I6+VJS+LCIT9hFK7E9Imp/U23FSX3/iARekRCgQgUIsA+pr7deGUf+rCCencr5gcJhh2g1PXkDbf4I6yHK4UUso1ATY8uS5vUsmhH0mRZVwIOEQA/XCoWITqOoGgn1CqaUgbCANOG6v9DznadR7ED4FcE0Bfc11ekxyGdO5LTIJ+CQTd4DQ0pM03uaPML3raQSB7Amx4sq+BwxGgHw4Xj9AhEJUA+hGVIP0hEIhAkE8o1TWkZ521o+54eIqWWnrZQJPTGAIQSI8A+poe64xmwpDOCDzT2kkgyAbHmwF3lNlZU6KCgC8CbHh8YaJRfQLoB6sDAgUlgH4UtPCknSUBv59QqmtIm+A7rbqmrrvzCc0400xZ5sLcEIBAHQLoa+6XBoZ07ktMgkEJ+N3geMfljrKgpGkPAYsIsOGxqBjuhoJ+uFs7IodAaALoR2h0dIRAVALNPqG0ovehht4Jjz6+v47tMyhqHPSHAAQSIIC+JgDVriExpO2qB9FYRKDZBucZT6zcUWZR8QgFAkEJsOEJSoz2DQigHywPCBSIAPpRoGKTqo0EGn1C6RJJf2kW9I33PlM6Lc0LAhCwiwD6alc9EogGQzoBqAyZHwJBPoLNHWX5qTuZFJAAG54CFj3ZlNGPZPkyOgSsIYB+WFMKAikugUafUGpKxdwjfduDL2i22edo2pYGEIBAegTQ1/RYZzTT5p55J2cUh69pZ/DVikYQiJeA349gc0dZvNwZDQKpEmDDkyruokyGfhSl0uRZaALoR6HLT/J2Eaj3CaWmUe5z4OEaMvKcpu1oAAEIpEcAfU2PNTM1J4Ah3ZwRLZIj0Owj2NxRlhx7RoZA4gTY8CSOuMgToB9Frj65554A+pH7EpOgWwQafUKpYSYTr7hVm/1pW7eyJVoI5JgA+prj4jqYGoa0g0XLWcjcUZazgpIOBFoJsOFhLSRMAP1IGDDDQyArAuhHVuSZFwJVBLpI2lHSDpKWDcNm/gUW0p2PvKz55l8wTHf6QAACMRNAX2MGynCRCGBIR8JH55gIcEdZTCAZBgI2EWDDY1M1chsL+pHb0pJYkQmgH0WuPrlnSGAeSduXTWhzrNn8d+TXFlvtoPMm3RR5HAaAAASiE0BfozNkhPgIYEjHx5KRohPgjrLoDBkBAtYQYMNjTSmKEAj6UYQqk2NhCKAfhSk1iWZPYGlJe0raTlLnpMIZftaF2n2fg5MannEhAAGfBNBXn6BolgoBDOlUMDNJAALcURYAFk0hYDMBNjw2VyeXsaEfuSwrSRWRAPpRxKqTc0oEOkjaUNJO5ZPQK6cx72yzz6G7Hv27Flt8qTSmYw4IQKAOAfSVpWETARcM6V88wFyI2aYauxILd5S5UinihIBPAmx4fIKiWVQC6EdUgvSHgGUE0A/LCkI4eSOwhaRdJO0jaaG0kltr3Q111a2PpDUd80AAAjUIoK8sC5sIuGDuYkjbtGLii4U7yuJjyUgQsJIAGx4ry5KHoNCPPFSRHCDQgAD6wfKAQGoENpW0h6TdJS2e9Kwn9D9Nh3fvk/Q0jA8BCNQhgL6yNGwigCFtUzXyHwt3lOW/xmQIgTYCbHhYDDESQD9ihMlQELCdAPphe4WIL4cEjC+wUfk+aWNOL5lEjjPONJNuvvdZrbDyH5IYnjEhAIEmBNBXlohNBDCkbapG/mLhjrL81ZSMIOCbABse36ho2J4A+sGqgECBCaAfBS4+qdtCwNwzbU5Om3+/izOoZZZbUbdNfkEzzzxLnMMyFgQg4IMA+uoDEk1SI4AhnRrqwk7EHWWFLT2JF50AG56ir4DI+aMfkREyAATcJIB+uFk3os4tgfUrzOn/iyPLg7r20MlDz4xjKMaAAAQCEEBfA8CiaeIEMKQTR8wEFQS4o4zlAIECEWDDU6BiJ58q+pE8Y2aAgDUE0A9rSkEgEPASWHetLfZ5+s0XH9LXn38cic6k6+7VBpt0jjQGnSEAgWAE0NdgvBxsPdkT8+Y254AhbXN18hsbd5Tlt7ZkBoE2Amx4WAwJEEA/EoDKkBCwjQD6YVtFiAcCvxHofuaDv5j/+uTDN/TmS5P16dtP67133gyMaKFFFtPdj07VnHPNHbgvHSAAgXAE0Ndw3BzqVfr9XPGy2vO1OrgyRKeAOrRQbQqVO8psqgaxQCAmAmx4YgLJMI0IoB+sDwjkkAD6kcOiklJuCLQa0q0J9djvj3rl5Rd19+036LYbr9IH773tO9cdd9tXo8+5zHd7zDKAmgAAIABJREFUGkIAAtEIoK/R+DnQ2yn/FEPagRVVsBC5o6xgBSfd/BJgw5Pf2lqaGfphaWEICwJBCaAfQYnRHgLpEahlSFfO/vq0v+vOW6/TXbder7femNY0sLETr9K2O5pnJ/KCAASSJoC+Jk048/ExpGMugVNAY8696MNxR1nRVwD5O02ADY/T5XM9ePTD9QoSf6EJoB+FLj/JW06gmSFdGf5rr7ysu267XvfeeZOMUV3rNdfc8+iOh6ZokcWWsDxzwoOA+wTQV/dr2CQDp/xTTkjnfj26nSB3lLldP6IvNgE2PMWuf9bZox9ZV4D5IRCeAPoRnh09IZA0gSCGdGUs77z1mm6/6Rrddet1ev3VqVVhrvi7P+jYPU9KOnTGh4DzBLr03itSDuhrJHwudMaQjrlKTgGNOffCD8cdZYVfAgBwmAAbHoeLl4PQ0Y8cFJEUCksA/Shs6UncAQJhDenK1N596/XSndMP3HObXnj2ydK39ux8oDqvtY0DBAgRAtkRwJDOjr0jMzvln7pwQtqRuhNmEgSabXi4oywJ6owJgXgIYCjEw5FRwhFAP8JxoxcEbCCAfthQBWKAQG0CzfQ1KLebhlykKW89p6nvvKRdN91XC86zcNAhaA+BwhDAkC5MqcMmiiEdlhz9IOAlEGTDwx1lrB8I2EUAQ8GuehQtGvSjaBUn3zwRQD/yVE1yyRuBIPrqJ/f7Rl3jpxltIAABSRjSLIMmBDCkWSIQiItA2A0Pd5TFVQHGKTIBNjxFrr77uaMf7teQDNwlgH64Wzsih0AzAmH1td64XkN6+0M6NwuB70OgMARuv/jBqlzR18KUPmyiGNJhydEPAl4CcWx4uKOMdQWBcATY8ITjRi87CKAfdtSBKIpJAP0oZt3JuhgE4tDXSlIY0sVYN2QZjgCGdDhuBe6FIV3g4pN6zATi3vBwR1nMBWK4XBPAUMh1eXOfHPqR+xKToMUE0A+Li0NoEIhIIG59xZCOWBC655oAhnSuy5tEchjSSVBlzGISSHrDU0yqZA0BfwQwFPxxopWdBNAPO+tCVMUggH4Uo85kWUwCSesrV3YUc12RdW0CGNKsjIAENve0nxywf6rNZ0h1NiaDQEACbHgCAqM5BCIQYMMTAR5drSOAflhXEgLKMQH0I8fFJTUIeAigrywJCKRHAH1NjzUzpU8AQzp95swYgAAbngCwaAqBiATY8EQESHerCKAfVpWDYHJOAP3IeYFJDwIVBNBXlgME0iOAvqbHmpnSJ4AhnT5zZgxAgA1PAFg0hUBEAmx4IgKku1UE0A+rykEwOSeAfuS8wKQHAQxp1gAEMiGAvmaCnUlTIoAhnRJopglHAEMhHDd6QSAMATY8YajRx1YC6IetlSGuPBJAP/JYVXKCQG0C6CsrAwLpEUBf02PNTOkTwJBOnzkzBiDAhicALJpCICIBNjwRAdLdKgLoh1XlIJicE0A/cl5g0oNABQH0leUAgfQIoK/psWam9AlgSKfPnBkDEGDDEwAWTSEQkQAbnogA6W4VAfTDqnIQTM4JoB85LzDpQQBDmjUAgUwIoK+ZYGfSlAi4YEj/4mHhQswplS//02Ao5L/GZGgPATY89tSCSKITQD+iM2QECPglgH74JUU7CLhPAH11v4Zk4A4B9NWdWhFpcAIumLsY0sHrmpsebHhyU0oScYAAGx4HikSIvgmgH75R0RACkQmgH5ERMgAEnCGAvjpTKgLNAQH0NQdFJIW6BDCkWRxWE2DDY3V5CC5nBNjw5KygBU8H/Sj4AiD9VAmgH6niZjIIZEoAfc0UP5MXjAD6WrCCFyxdDOmCFdy1dNnwuFYx4nWZABsel6tH7F4C6AdrAgLpEUA/0mPNTBDImgD6mnUFmL9IBNDXIlW7eLliSBev5k5lzIbHqXIRrOME2PA4XkDCryKAfrAgIJAeAfQjPdbMBIGsCaCvWVeA+YtEAH0tUrWLlyuGdPFq7lTGbHicKhfBOk6ADY/jBSR8DGnWAAQyIoB+ZASeaSGQAQHen2UAnSkLSwB9LWzpwyY+2dNx87ADpdEPQzoNyswRmgAbntDo6AiBwATY8ARGRgeLCaAfFheH0HJHAP3IXUlJCAJ1CaCvLA4IpEcAfU2PdU5m+sWTh9Wer9XBlUE6BTQni9iaNNjwWFMKAikAATY8BShygVJEPwpUbFLNnAD6kXkJCAACqRGwQV+ffeEZ7b7/Tqnk/Oe9DtCAE4eoY8eODef76eefdNaE0Rp33piqdiOHjNbeu++XWKyfff6pnn/pOT382GS9+vo0TX11qr777tvSfPPOM69WXrGTll9uea2z5rpaZ831tNiii6tDhw6B4nn7nbd0VK8jNO21qW39rr/8ltKYYV+ffvaJ+g3qo3seuKtqCDPmqKFjtOwyy4UdOlf90NdclTONZJzyTzGk01gSzBGagA0bntDB0xECjhFgw+NYwQi3IQH0gwUCgfQIoB/psWYmCGRNwAZ9tdGQ/uDD93VM7256YcrzVSXausu2JYN1nrnnia10v/zyi159/RWde+EE3XzHjYHGXW/t9dXt0O7aZMNNNcsss/jqG7chXc+M3nSjzTSk/2laZullfcVVhEboaxGqHGuOGNKx4pScAhpz7oUfzoYNT+GLAIDCEGDDU5hSFyJR9KMQZSZJSwigH5YUgjAgkAIBG/TVRkP6rvvu0BHHHtquAnPMMacmjrtYG2/wx1iqY04/n3PheF1yxUVtJ6HDDGyM8v69B+p3Sy7dtHuchrQxowecerJuv/vWqnkxo2uXAX1tujxpUE3AKf+UE9IsX6sJ2LDhsRoQwUEgRgJseGKEyVCZE0A/Mi8BARSIAPpRoGKTauEJ2KCvthnS//nvfzRg2Em69qarS+tjgfkX1PT/TW8zjP+y/2E6qdcpvk8k11tkX371pUacOUx/u+6KWNbhmqutpdOHjNaKy6/UcLy4DOnPPv9Mw0YN0g23XIcZ7bOC6KtPUDRrJYAhHfNacApozLkXfjgbNjxhizB9+nQNOX2ArrjmsrBDBOrn9x6v1998Td2O66o3336jbXzzka0xw8dp4YUWCTSn38Y//vSjXn1tmp569kk99ezjeuPtN2Q2Nq2vTiv/QUsuvqTWWn0drbPWelplpU6afbbZ/Q7f1s7c2Tb67JFt/+33zrd6E5mPw91yx43qN/jEqhMI5qTDsUcep0MPOlwzzThT4DgrO9x02w069sSj277U65g+6nHkcZHGDNuZDU9YcvSzkQD64b8q6IdKd36iH/7XjLcl+hGeHT0h4BoB1/T1iy+/0LF9jtJDj01uQz329AnaZYfdYkM/7fVX1K1nV73z3tulMbsffqzefvct3XHPbaX//v2yy+vcMRO1wu9XDD2neT818dLzNOLMU6vGMPdE77bTntp+6x217P8tp7nnnrvt/cnPP/+sr77+Sm+982bpRPINt1wrY2pXvrbYrIvMPdcLLbhw3djiMKTrmelm/mH9h2uJxZcMzSbPHdHXPFc3kdyc8k9dOCGdSJUY1A0Crm14KqnaaEgbg/XCSRdo2MhB7RbA+WMv0jZdtot1YZjTAtfddHXpI2WVBnSzSczGat899teB+x6sxRdbolnztu/HaSg0MqNP7NlPf977wMhmtAkcQ9p3eWkIgUAE0A//uPwY0uiHf57oh9Sl917+gdVoOe7KR6q+Ov74zrxniUSUzhCIj4Br+pq0IV1LHy+beJVemvKCzjj79DbwUR9uOGXqSzqy52H6x0cfto1pzNzBJw3zde2G6fTJp//WaaOHtjuh3KdnPx156NGascOMNRdKVEPaXDMy/Mxhuuyqv1aNjxnd/OcSQ7o5I1pUEcCQZkFAIC4Crm14bDekzV/Ie59ynO6+7852Jdpzl71LD5EIczLZO5jZmD3/0rMaPHyAXvr7i6GXgzGmT+49ULtsv5uvj7jFZUib+G+982adMqxf1SkCczI6TjMaQzr00qAjBJoSQD+aImpr4MeQRj/88UQ/fuWEIe1vvdAKAi4ScE1fkzakvfq48oqddM7o8/X5l5/rwCP2a/uUZZSHG/708086a8Lo0qd5Wl8brrexzhoxXosusmigZfT1N19r4GknV5nS5uqOs0edq6WW/F3shrQ5oDR89FBN+tulmNGBKvVrYwzpENCK3QVDutj1J/s4Cbi24anM3cYT0o89+Yi69jiktDEy5mrHWTvqs88/LYVtruuYePYlWmPVNSOV0LwZf+jRB3XSkBOr/oIfZVDzV/uuBx3Z1JSOw5A28d99/50acvrAqviTMKMNE05IR1kZ9IVAfQLoh//V4ceQRj+a80Q/fmOEId18vdACAq4ScE1fkzakK/XR1HS3nfYoXUHxv++/13F9u2vyow+WSh3l4YbG9O7Zt7seeOi+tmUT5dOttU5bN7rGJOwJaczo6D/lGNLRGRZsBAzpghWcdBMk4NqGJwoKrzG52caba+zIczTfvPNFGbatr/nL+uhxIzVh4rjS19ZeY11tu+V2GjZqcFsbc3dxz6N71f24lp9AzN3UJ5zcUy9Meb6q+Xprr6+9d99P66+9geaffwHNMfscbd835r35CNlTzz2pq6+/Uk8/91S7qcwJAHPX2wwz1P/UblRDup6ZbjaQA08crN132SuWazoqk8OQ9rOqaAOB4ATQD/SjddWgH8F/foL24A1zUGK0h4C7BFzT1yQNae/7K1PVU04crMMOPFzmfcX488dWXdsR9uGGXkN4maWX1blnTdTKK6wSaiF5H8JoBul5VK/Sv1rvtcIY0maOUWNH6OLLJlbFuNUW22ho/+GBT3aHSjQHndDXHBQx3RQwpNPlzWx5JuDahidKLZI2pD/48H0d07tbm1Fs/npvNkV9Tumlaa9NLYUe9eGG33//vUaOHV564Ebrq9XM3XXHPZqecDZ9zMM37rz3dp16xpCqE8qtH39bdpnl6mKOYkibTeMTTz+mE/of1+5kdFJmdJT1kkRfNjxJUGXMrAigH/EZ0uhH41WMfvCR4qx+zzEvBLIg4Jq+JmlIe/XRfOL04gmTtGqn1UqlefHlF9T1mL/o35/8q/TfYR9u6DWEV1phZZ1z5gVabpnfh14C5rlCxiw25naHGWbQumuvr26HdtfMM8/cbsyghrQxoydcME7jLxibmRn97AvPaPf9d2qbv/IEuHm/+eKU53XLnTfr6eee1NRpfy+167TyH7Te2htoh2120hqrrVnzIJI5SPX080/plttv1HMvPVt6TpJ5v9tppU7adKPNteuOu5ce0NjoEFWQovH+LAgt2krCkGYZQCAuAq5teKLknbQhfdd9d+iIYw9tC/GEY07UoQcdXnrA4RXXXNb29Sgf/3r9zdfU7biuMqekW18jBp+hfXbfL5Aot55UPqrXEW33rpnx+vcZVDpxUE/goxjSTz7zhI4/qUdhzWjDlw1PlJ9g+tpGAP2Iz5BGPxqvbvQD/bDt9x/xQCBJAq7pa5KGtPf9m/ee6FrPX2g9QR2kRu++/466n3CkXp46JZb3bEHmNm2DGNLGsD3v4gkaM+GMzMxoM3E9Q/qtd97UqaOG6P6H7m2IwdRy4IlDSuayefl9RpIxp7sdcrS6HnykOnbsGBR1u/a8P4uMsGgDbO5JeLLNAHhitc3VITa5tuGJUrIkDelaH8u6fOJV+uNGm7W7wzjKww3NgwDNZqn1FeXhHbVOW2++SWeNGTFe8883f03UYQ1pzIRfcbLhifITTF/bCKAf8RjS6EfjN5PoB/ph2+8+4oFA0gRc09ekDOla+ljLbDYnkYeePjDS+yPz/J/+w/pVPYjQXH0xfNBILbjAQkmX3Lchbd6/TfzreRp51vB2ZnRasbZOXMuQXmzRxdV30AmlfPy8WhkvMP+CNR9432iMow47RscdfYKvTwg3Gof3Z34qRRtXCWBIu1q5gsTt2oYnSlmSNKSnvf6KuvXsqnfee7sUork/+uxR55T+4uv9i3eUhxt6DeGju/ZQrx59Qt9J7X1ISLOPp4UxpJ969sl2GxPzl+1TTxmhnbffVR06dIhSVqf6suFxqlwE24QA+hGPIY1+1Dek0Y/ffgjRD34lQ6A4BFzT16QMaXNa+ZCjD2y7jqPevc5eHQ37cEPznJ0+A3pVLbQ/bbZl6fk/f1h51UTfs/g5If3jTz+Wrm0cceapmZvRJgCvId31oCNKX2t9zpGpwyYbbKLV/rBGKd5XXp0q897zy6++rIq/T89+WmPVNdX7lOPbPklr3kNvsemfSu+lzR8LHn3ikXbPTwpbZ+9vEvS1OL9bi5gphnQRq+5Qzq5teKKgTcqQNh8vMn+ZN1dztL7MtRd9j+9fuiPM/CX7tNFDdcnlF7Z9P+zDDb2GcKOHY/hh9Y+PPtQxvY/Sz7/8rLnmmFMzzTyzzKag3gM8ghrSz7/4rE4a0rftDm0TU9pmNA819LMSaAOB4ATQj+iGNPoxpO7HbdGP6p9J3jAH/x1FDwi4SsA1fU3CkK6lj/U+ZVrrJHWYhxuaB8AbQ/qBh+5rt3TMw+N32m7XkklqTgHHfaCmmSFdz4zefusdNeTkU1M5xe2F4jWkK79/+F+6yRjU5iBW5ev9D9/TwNP6VzE27w07ztpRn33+acmA7t2jr0xes8wyS1tXcyf15EceKJ1iN+9fW19h6owh7epvRuIOQwBDOgw1+qRGwLUNTxQwSRnSn3/xuY7r212TH32wLTzvPdHe+0ErT1AHyWnCxHFVH9GKcmVHkHlb2wYxpM2phlOG9av6a3baZrSJG0M6TKXpA4HmBNCP6IY0+lHbkEY/2v/8YUg3/51ECwjkhYBr+pqEIV1LHysfmuettfd0c9iHG9b6ZI53LmOabrjuRtp0481Kn4pddNHFaj6cL8h6bGRIGzP6or9eoLHnjal69o+55sJ8InfjDf4YZKrY2tYzpPsef3LpfueZZpyp5lzeB1G2NjJczzxtnDZYd8Oa/cwfKcz7up59u7d9P+x76soJ0NfYlgQDWUgAQ9rCohDSbwRc2/BEqV1ShrT32otawth6Evm5F5+pa1r7ye2Rxx/S/l33aWtqDN7hA08v/cU+ricNN4rDryH92huv6sQBvdqZ0WnG2poHhrSflUUbCAQngH5EN6TRj/aGNPpR+2eRN8zBf0fRAwKuEnBNX5MwpL36uOZqa+nsUedqqSV/V7OstQzdZg9rr7c+/v7Kyxp42sml6yf8vOadZ96SKWz+mefxhDlBXc+QXmO1NXXF1ZN0+lnDq8zo1rjWWXNdGaN+ySWW8hNqrG1qGdJ+DkvVuq/bBDaw7xCZE8+N3tN631ObE9gXT5ikVTutFjo39DU0Ojo6QABD2oEiFTlE1zY8UWqVhCH9ww8/aMSZw0pXdrS+at3r/NPPP2n0uJEyJ5xbX2EebvjvT/6l4/r10KNPPNw2jtkEHXPkcdpnt30155xzRUHUtK8fQ/rNt9/QCSf3tMKMNglhSDctKw0gEIoA+hHNkEY/DtCAE6sNafSj/o8ib5hD/ZqiEwScJOCavsZtSNfSx2ZXM9S6ItGPOVpvgZhrQK689nJdfNnEqisi/Cwo80ye/fbcv3RgaL555/PTpeZDDa++9Aa99/47Gnz6wJpmdOvAB+57sPr1OkWzzza7r7nialTLkB45ZLT23n2/plN431OuvGInnTP6fC27zHIN+37zzdela1XuuOe2tnbXX36LjDEf9oW+hiVHPxcIuGBI/+IB6ULMLtTeiRhd2/BEgZqEIf3Bh+/rmN7dqh7eMHHcxTU/OuX9S3+YhxvW+qhSKxNjTJuNz/Zb71B6eEQSm5JmhnQtM8HENbT/cO247c6pnOL2rhEM6Sg/NfSFQH0C6Ec0Qxr9qDak0Y/Gv214w8xvYwgUh4Br+hq3Ie3VR1P5C8dfqi07b91wEdz74N06rPvBbW3ieOjdt99+oyeeeVzX3niVHn3y0YbGsDe41kND++91YN3nJbT2qXVCetcdd9c9D9xdNefuO+9Z6nL9zddWTXfWiPHaZYfdUn2v5TWkg5xWvuKay3TS4D5tOey20x4a1n946VlDjV7Tp0/XkNMHyPRvfWFIF+d3I5kGJ+CCuYshHbyuuenh2oYnCvgkDGnvmOZjWmNGjNf8883fLtRap5vDPNzQ/MV+1NgRpb/YN3qZ+7fMR8c2Wn8Trfj7FTXXXHNHwVfq28iQNhup3qcc1+7jbXvttq8G9R3SdIMRObg6A2BIJ0WWcYtOAP2IZkijH78Z0uhH898mGNLNGdECAnkh4Jq+xm1Ie++D3mDdjTRu5AQtsvCiDUv8r3//Uz36HK0nn3m8rV2zk9VB1owxQ199Y5oefmyyzEGjJ595wld384A+84mgRRepH38tQ9o7eOtJ6I8+/ke7T6Oa+5fHjTwn0klhX8lUNPIa0n7rZIbw7oEOO/Bw9T2+v2aeeeaGYWBIB60S7YtOAEO66CvA8vxd2/BEwRm3IV3ric6N7iozp5vHnz9WZ5x9elsaze5Dq5evEeOJl56ncy+e4Psv9Z1W/oM232SL0gM4wp6grmdIf/yvjzRg2El6+PGHaobs506wKLVt1BdDOimyjFt0AuhHeEMa/ZD+vNevhjT64e83CYa0P060gkAeCLimr3Ea0rX00e8BHnNF4lkTRpcO0LS+wj7c0M86Mu/H3njr9ZI5/eAj9zc0qLfaYhsNHzRSCy6wUM2hmxnSB+xzkPod37/tgM8td9ykvoN6V70PbDaHn5yCtPEa0pttvLnGjvS3Nwr7/gxDOkiFaAsBCUOaVWA1Adc2PFFgxm1Ivzx1ig45+kCZk8/m5ecKjlpPFT5/7EXapst2gVMzBvfUaX/XuPPH6O777gzU33wcapsu28p8hGyN1dZShw4dfPWvZUgfckBXnXrGED3w0H11x2j21GRfk4dsFHbDE3K6ht0wFJKgyphZEUA//L3pqlUf9ONXQxr98P/Ti374Z0VLCLhOwDV9jdOQ9upj0Gs3vFckmrUQ9uGGQdfRV19/pcmP3K/Lr56kp597ql33E445Ud26dtdMM87U7nuNDGmvGW06mzuzR44dXjqgVPnqfvixOq77CTXnCJpPs/ZeQ9rvtRtm3LDvzzCkm1WF70OgmgCGNCvCagKubXiiwIzTkDZmsHmQ4bCRg9pC2m6rHWQe5NDoaoxaD2II83DDSg4///yz3n73Ld15z+264bbrSg/FCPL602Zb6oQeJ2qVlTo17eY1pDdcb2P98svPVScCjPm8x8576bqbr6l6CMgWm3Up8VlowYWbzhNng7AbnjhjaB0LQyEJqoyZFQH0I5whjX78umLRj2A/uehHMF60hoDLBFzT17gM6Vr6GEcdN9lwU40ZPq50eCiNlzGLb7r9Bp06arC+/OrLtikbndauZ0jXMqNbB/znv/6pnn2764mnH2ubwxj4IwaN0k7b7ZJ4ql5DuvWTTx07dmw6d9j3ZxjSTdHSAAJVBDCkWRBWE3BtwxMFZpyGdK37oE8bOLJ04qvZy/sQBz8nq5uN2fp9Y05/8um/9dSzT+qhRx8sPYTjHx992LS7eejGkJNP1Y7b7tLwtLTXkPYO3HoSep211i39xX7EmadWNTlov0N0Uq9Tmj7Yo2nAARqE3fAEmMJ3UwwF36ho6AAB9COcIY1+1F7c6EfjH3r0w4FfioQIgZgIuKavcRnStfQxDqRBT1nHMacx12+540b1G3xi1bUa9d4v1jKk993jz6V7lc37tHovc13ikT0Pq5rDXAl5xqlnyRjgSb4wpGvTHXflI1XfGH98Zxc8wSSXSt7GnuxJaHObE3Rh8fFQQ5tXUMKxubbhiYIjTkPa+3GwIPeTvf7ma+p2XFe9+fYbben4vRstaP6tBvWUqS/prnvvaGhQm83a8IGna6ftdq37hOZGhrQxE84YNqZ06m2GGWbQZ59/pn6De1ddJ+JnjqA5NmuPId2MEN+HQDgC6Ec4Qxr9aL/e0I/mP4MY0s0Z0QICeSHgmr7GZUjXum4jrpo2erjhCy89J3NgyDwU8ZvvvtWKy6+kQf2GaraOs0WavtZ92PUe3lfLkL7+8luaPqTwx59+1LkTx1c9o8gEvfvOe2rISadqzjnnipRDo84Y0hjSiS0uuwd2yj/FkLZ7MRU+Otc2PFEKFpch/cMPP2jEmcNKV3a0voJcu1FrcxL24YZBeZhNy5tvvaGrb/ibbrjl2qqPkZmxVl6xk8afcW7dv6jXM6S9ZkJrXMYIN3+1rzylbcz78aPP08orrBI0/FDtMaRDYaMTBJoSQD+CG9Lox8h26wr9aPqjVmqAIe2PE60gkAcCrulrHIa0uebitNFDdcnlF7aV0OjDMksvqw4zBLdUPvz4w6prDBsdHrr3wbt1WPeD2+bdYN2NNG7kBC2y8KKRl5N5vzj09IFt49S71iKsIW0G/vSzT9RvUB/d88BdVfH2Pf5kdT34yMTuk8aQxpCO/APi5gAY0jHXzSmgMede+OFc2/BEKVhchvQHH76vY3p30wtTno8STru+5n7lvXffL9YxGw32/ofvadiowe0eiNjotHYtQ7qemWDmNh9Xu+r6K9V34AlVoWzdZVsNHzhKC8y/QOL5YkgnjpgJCkoA/QhuSKMf1YY0+uH/lweGtH9WtISA6wRc09c4DOla+hjlYYR33XeHjjj20KqlUG+8Wg9SnHT+lU1PJ/tZZ9fffK2OP6lHooa0GfzJZ54ozVN5CCjph8pjSGNI+/kZyGEbp/zT4H/OS79iTgFNH0++Z3RtwxOlGnEZ0ldff6X6DOgVJZSafYOcso5r8lp/UW90KsBrSJuNzmkDTtdmm3Sue83Ht99+owGnnSyzIat8Jf1X+9a5MKTjWi2MA4FqAuhHcEMa/fjNkEY/gv1GwZAOxovWEHCZgGv6Goch7dVHczL63LMmhv5EpTFmj+l9lJ578Zm2pVDv4Ya17q42J4v7HNtPs8wyS+il9NO3gLEAAAAgAElEQVTPP2n0uJGaMHFc2xg9j+ol889cb1j5inJC2oxj5rrw0vNLp8wrX+usua7Gnj5BSy6xVOg86nXEkMaQjn1RuTGgU/4phrQbi6qwUbq24YlSqDgM6VrXbUSJqbJvo4cbfvef73TF1ZNKd0Cbj7S9897bGjP8bK2/zgaRp/fe12biuHjCJK3aabV2Y3sNab9PUzb3ZXc/oZumvTa1bUxzn/R5Z12oTTfaLHIOjQbAkE4UL4MXmAD6EcyQRj/GaPTZvxnS6EewXx4Y0sF40RoCLhNwTV+jGtLfffet+g/rpxtuua6tbFEP6hiD9qwJo2Xeu1S+Lp94lf7oee9Rq615PzT29PHaaP1NQi+lD//xgY498WgZ47b1deH4S7Vl563bjRnVkDYDfvX1V+o3qLduv/vWqvEP3Pdg9et1imafbfbQudTqiCGNIR3rgnJnMAzpmGvlFNCYcy/8cK5teKIULA5D+sWXX1DXY/4i85f01teaq6+tueaYM3Bo0/83XVNfnVr1VOR612V8883XpVPZd9xzW9s89Z7SHDSQWicI6j1EI6whXe9J02k8BRpDOuiKoD0E/BFAP4IZ0uhHOEMa/fj15xFD2t/vJVpBIA8EXNPXqIZ0LX00p3p32WG3SOWsNW69hxtOe/0Vde91ZNVD582zdYadMlxrr7FO3U+C1gvQ/BF6+OihmvS3S9ua1DuhbRrEYUibcWrlkdRD5TGkMaQj/YC629kp/9SFE9LuLgUij0zAtQ1PlISjGtLmTbF5MMWwkYN+M6NXW0tnjzpXSy35u8Chmb9i9z7luKo7nOs93LDWg7D8ni5rFthnn3+mHn2O0qNPPNzWNG5D2gxca2Nmvp7UX+1bk8GQbrYC+D4EwhFAP/wb0uiHSqfUwpyQRj8wpMP9hqIXBNwl4Jq+RjGk49bHyqrXOnld7+GG9a68mHeeeXXUYcdor9321XzzzudrUZmT0SPPGq6b77ixqv2IwWdon933q2lux2VIG57mvU/Pvt2r5jbXZJlPpq7WaXVfOfhphCGNIe1nneSwDYZ0DotKShkRcG3DEwVTVEO61v1iR3ftoV49+mjGDjOGCs375GUzSL2HG3rvVotrY2H+kt6tZ9fSNSDmtdIKK+ucMy/Qcsv8vl1OUQwFM5iZ47i+x7R7IOTAvkNkTix471MLBdXTCUM6DoqMAYH2BNAP/4Y0+hHNkEY/OCHN72AIFImAa/oaxZCupY+HHXi4+h7fXzPPPHPkstd6dkO9hxuaw0IDTj2pZOh6X8aY3mm7XbXlFltrlRVX0bzzzqeZZpyp1MwcHPrq6y815e8vlfre99C9VZ+ANW2aHcCJy5A2c9U7BLTVFtto+KCRWnCBhSJzNQNgSGNIx7KQ3BsEQ9q9mhGxrQRc2/BE4RjVkH7k8Ye0f9d92kIwH3+aOO5ibbzBH0OH9fqbr6nbcV2rPh622057aFj/4TLjV75qtd13jz9rQN8hoe8EM39Fv+TyCzV4xIC2qbbbaoeSKT7XXHO3yyuqIW0GvOeBu9Sz7zFVG7UknwKNIR16edIRAg0JoB/+DWn0I7ohjX48WPXz2KX3XpF+Q4278pGq/uOP78ynOiMRpTME4iPgmr5GMaST0MfKSnzw4fs6pne3qsMwja7OMA98H3Dqye3uYY5S3e233lFDTj61oREcpyFtYjXP7znh5J7tDgGdcMyJ6ta1e5uZHiUvDGkM6Sjrx+G+GNIOF4/QLSPg2oYnCr4ohrR5kKB5arExb1tfm2/SWWNGjNf8880fOqxa49Z7uOGPP/2oMePP0PgLxlbNZz5G1v3wHu0MbD9BPfnMEzr+pB4y90i3vuqd0Dbfj8OQrpdH3H+1b80HQ9rPSqANBIITQD/8GdLox69rC/0I/jNW2YM7pKPxozcEXCLgmr6GNaRr6WMjszhMDc1VHKPHjdSEieOqup8/9iJt02W7mkOaE8YX/vV8nXfxOe1OOgeJwRwuOnCfg3XkoUfLnLBu9IrbkK73/AUT04hBo7TTdrsESaVmWwzp2gj5g2/kpWX7ABjStleI+Nwh4NqGJwrZKIZ0rb+u1/u4V9AYvScDTP96Dzesd+XFnzbbUt0O61566EaHDh2ahmA2gOYJzKPGjagyozdcb2OdNWK8Fl1k0ZpjxGEomIE/+fTfpYc0PvDQfVXzdD34SPU5tp9mmWWWpjn4bYAh7ZcU7SAQjAD64c+QRj9+XVfoR7CfL29rDOlo/OgNAZcIuKavYQ3pWiZsXO+vKuv92JOPqGuPQ6rM5XoPN2ztZwzdD/7xvi65/CLdcMu1+vKrL30vIWP6btNlW3U96AittMIqvq4kjNuQNsFOnz69dKDqr1deXBV7XA+Vx5CuvSQwpH3/qLjaEEPa1coRt30EXNvwRCEYxZD23j9mTjFfPGGSVu20WpSQSn1r3Z1W7+GGpv19k+9Rr5OOrbkxWm/t9Uv3m2243kZabNHFNcfsc5TmMJuqb7/9Rh/98yM9+PD9uvG26/Xq69OqYvdzbUZchoKZuNbp7CSeAo0hHXmJMgAEahJAP/wZ0ujHr8sH/Yj2iwRDOho/ekPAJQKu6WtYQ7qWPk48+xKtseqasZar1oPk6z3csNbE5sT0K69O1QsvPacpU1/SB//4oPT/W1/m/UunlTqVnsOz6caba63V19YC8y8YKIckDGkTgHnA4rEnHl2677nyFfXaRzMWhnTtEmNIB1r6Ljbe3BP0ZJuT4D42m6tDbHJtwxOlZGEN6VpPaN5zl701pP9poe9ursyj1tOlzffrXZ1h2t965806ZVi/QH+tb8TOfIxsaP/h2nHbnRv+FT9OQ8Fc3THx0vM04sxTq0JbecVOGn/GuTIbxTheGNJxUGQMCLQngH40N6TRj9/WDfoR7bcIhnQ0fvSGgEsEiqSvLtWFWPNJAH3NZ13J6lcCGNKsBKsJFGnDE9aQfvHlF9T1mL+UTjK3vhrdsxym4NNef0XdenaVuZKj9bV1l201augYzTP3PO2GNKb0y69M0eDhp7T7i3fQ+Vf/wxrqe/zJMtd1zDBD419ZcRoKJk7z4JB+g/qUHnRY+TK5Dx84SgvMv0DQdNq1x5COjJABIFCTAPrR3JBGP5IxpNEPiYca8osZAvklUCR9zW8VycwVAhjSrlSKOMMQwJAOQ40+qREo0oYnjCFtjN/x54/VGWef3laTRtdphC2c+SjYgGEn6dqbrm4bot7DDSvnMHeD3f/Qvbr0iov09HNPBZrefKxs/70P0u477+n7pHfchrQJ2Hzcq0efo6rusjZfNya5uVN6phlnCpSXtzGGdCR8dIZAXQLoR2NDGv2oXjroR7RfJrxhjsaP3hBwiUCR9NWluhBrPgmgr/msK1n9SgBDmpVgNYEibXjCGNK17ndu9hCMsAW/6747dMSxh1Z1r/dwQ+8cP//8sz7+50d69oWnNfXVqZo67e+l09b/+OjDtqbLLrOcll92ea2/zkZaf50NtNKKKwc2e5MwFIxpc8nlF2rwiAFVaRlDfuzp47XR+puERVrqhyEdCR+dIYAhXeP3yGYbb66xIxsb0uhH8oY0+hH+FxR3XIZnR08IJE2gSO/PkmbJ+BBoRgBDuhkhvu8yAQxpl6tXgNjZ8BSgyKRoDQE2PNaUgkBiIIB+xACRIawmwB80rS4PwUEgtwTQ19yWlsQsJMD7MwuLQkixEcCQjg0lAyVBgA1PElQZEwK1CbDhYWXkiQD6kadqkkstAhjSrAsIQCALAuhrFtSZs6gEeH9W1MoXI28XDOlfPKVwIeZirJ4UsmTDkwJkpoBAmQAbHpZCngigH3mqJrlgSHdm/8+PAQQsIYC+WlIIwigEAd6fFaLMhU3Shc0dhnRhl6fEhqfAxSf11Amw4UkdORMmSAD9SBAuQ1tBwPvchFNOHKzDDjw8k9jQj0ywMykEMiGAvmaCnUkLSgB9LWjhC5I2hnRBCu1qmmx4XK0ccbtIgA2Pi1Uj5noE0A/WRp4J/PDDDxpx5jBdOOmCtjTHnj5Bu+ywWyZpox+ZYGdSCGRCAH3NBDuTFpQA+lrQwhckbQzpghTa1TTZ8LhaOeJ2kQAbHherRswY0qyBIhJ48+031P2Ebpr22tRS+nPMMaeumHiV1lx97UxwoB+ZYGdSCGRCgPdnmWBn0oISQF8LWviCpI0hXZBCu5omGx5XK0fcLhJgw+Ni1YgZQ5o1UAQC777/jsaee6aWWXpZffPtN7r97lv1j48+bEt9kw031Zjh47TwQotkggP9yAQ7k0IgEwK8P8sEO5MWlAD6WtDCFyRtDOmCFNrVNNnwuFo54naRABseF6tGzBjSrIEiEHjk8Ye0f9d96qY6YvAZ2mf3/TTDDNls7dGPIqxCcoTArwR4f8ZKgEB6BNDX9FjnZKbJnjw2tzmvbHatwYj8LKkyzg6SvA86DDYirZ0hwIbHmVIRaA4IsOHJQRFJoY0A+sFiyBMBc1f00NMH1kyp++HH6ujDe2j22WbPLGX0IzP0TAyB1Amgr6kjZ8ICE0BfC1z84Kkbr/Snim7GS50x+DDp9XDBkP7RA3FmSeZrvApAgA1PAYpMitYQYMNjTSkIJAYC6EcMEBnCCgLmAYZ/u+4K3XrnTZr66lR99923WmLxJWWu6dhnt321xmprqUMH8x4kuxf6kR17ZoZA2gTQ17SJM1+RCaCvRa5+4Nw7SvpvRa/pkmYLPEqKHVwwpP8naZYKJrNK+j5FRkyVIQE2PBnCZ+rCEWDDU7iS5zph9CPX5SU5ywigH5YVhHAgkCAB9DVBuAwNAQ8B9JUlEYDA3JK+qmj/jSTzNWtfLhjS35qHh1cQnFPSd9YSJbBYCbDhiRUng0GgIQE2PCyQPBFAP/JUTXKxnQD6YXuFiA8C8RFAX+NjyUgQaEYAfW1GiO9XEFhQ0icV//2ZJPM1a18uGNKfSlqggqD5/59bS5TAYiXAhidWnAwGAQxp1kBhCKAfhSk1iVpAgDfMFhSBECCQEgH0NSXQTAMBSegryyAAgcUkfVTR/mNJiwfon3pTFwzpDyUtUUHGQP5n6qSYMBMCbHgywc6kBSXAhqeghc9p2uhHTgtLWlYSQD+sLAtBQSARAuhrIlgZFAI1CaCvLIwABJaW9G5F+/clma9Z+3LBkLYWHoElT4ANT/KMmQECrQTY8LAW8kQA/chTNcnFdgLoh+0VIj4IxEcAfY2PJSNBoBkB9LUZIb5fQWAVSVMr/nuaJPM1a18Y0taWhsAMATY8rAMIpEeADU96rJkpeQLoR/KMmQECrQTQD9YCBIpDAH0tTq3JNHsC6Gv2NXAogo0kPVYR7xOSzNesfWFIW1saAsOQZg1AIF0CbHjS5c1syRLgDXOyfBkdApUE0A/WAwSKQwB9LU6tyTR7Auhr9jVwKILtzLXjFfHeKcl8zdoXhrS1pSEwDGnWAATSJcCGJ13ezJYsAd4wJ8uX0SGAIc0agEAxCaCvxaw7WWdDgPdn2XB3dNb9JF1REfvfJJmvWfvCkLa2NASGIc0agEC6BNjwpMub2ZIlwBvmZPkyOgQwpFkDECgmAfS1mHUn62wI8P4sG+6OznqUpAkVsZ8ryXzN2heGtLWlITAMadYABNIlwIYnXd7MliwB3jAny5fRIYAhzRqAQDEJoK/FrDtZZ0OA92fZcHd01t9JWkvSvOV/f5d0n825YEjbXB1i46GGrAEIpEiADU+KsJkqcQK8YU4cMRNAoI0A+sFigEBxCCStr8UhSaYQCE6gS++9gneq6DHuykeq+o8/vjOeYCSidI5CgMUXhR59EyeQ9IZn+0M6J54DE0DAFQIYCq5Uijj9EEA//FCiDQTiIYB+xMORUSDgAoGk9dUFBsQIgawIYEhnRZ55kyCAIZ0EVcaMjUDSGx4M6dhKxUA5IIChkIMikkIbAfSDxQCB9AigH+mxZiYIZE0gaX3NOj/mh4DNBDCkba4OsQUlgCEdlBjtUyWQ9IYHQzrVcjKZ5QQwFCwvEOEFIoB+BMJFYwhEIoB+RMJHZwg4RSBpfXUKBsFCIGUCGNIpA2e6RAlgSCeKl8GjEmDDE5Ug/SEQngAbnvDs6Jk9AfQj+xoQQXEJoB/FrT2Z559A3Pqaf2JkCAF7CHCHtD21IBLJNUN6dknLSHpX0ncUMP8E4t7w3DfqmvxDI0MIxEQAQyEmkAyTCQH0IxPsTAqBEgH0g4UAgfwSiFtf80uKzCBgHwEMaftqUuSIXDGkL5C0q6QFy8XqIun+IheuKLnHveHBkC7KyiHPOAhgKMRBkTGyIoB+ZEWeeSGAIc0agECeCcStr3lmRW4QsI0AhrRtFSl2PK4Y0hdL+ktFqbpLmlDs0hUj+7g3PBjSxVg3ZBkPAQzpeDgySjYE0I9suDMrBAwB9IN1AIH8EohbX/NLiswgYB8BDGn7alLkiFwxpE+UNKKiUGdL6lHkwhUldzY8Rak0eeaRABuePFbVnZzQD3dqRaQQ8BJAP1gTELCXAPpqb22IDALNCKCvzQjx/TQJuGJI7yLpxgow90jaOk1QzJUNATY82XBnVgjEQYANTxwUGSMsAfQjLDn6QSB7AuhH9jUgAgjUI4C+sjYg4C4B9NXd2uUxclcM6ZUkTasogHmooXm4Ia+cE2DDk/MCk16uCbDhyXV5rU8O/bC+RAQIgboE0A8WBwTsJYC+2lsbIoNAMwLoazNCzn5/ZY9n6kQirhjSBuYvHqKzSZruBGWCDE2ADU9odHSEQOYE2PBkXoJCB4B+FLr8JO84AfTD8QISfq4JoK+5Li/J5ZwA+prLAs8v6bOyP/qypKclmefuWf9yyZCeKmmVCqLrSXrGesIEGIkAG55I+OgMgUwJsOHJFH/hJ0c/Cr8EAOAwAfTD4eIReu4JoK+5LzEJ5pgA+prL4m4l6e6KzF6StIYLmbpkSF8maf8KqEdLOscFyMQYngAbnvDs6AmBrAmw4cm6AsWeH/0odv3J3m0C6Ifb9SP6fBNAX/NdX7LLNwH0NZf17StpeEVml0g6xIVMXTKkj5N0ZgXUv0o62AXIxBieABue8OzoCYGsCbDhyboCxZ4f/Sh2/cnebQLoh9v1I/p8E0Bf811fsss3AfQ1l/W9RtKeFZn1kHS2C5m6ZEhvJmlyBdRXJHVyATIxhifAhic8O3pCIGsCbHiyrkCx50c/il1/snebAPrhdv2IPt8E0Nd815fs8k0Afc1lfd+UtFxFZptIesyFTF0ypGeX9J0Hqvnaf10ATYzhCLDhCceNXhCwgQAbHhuqUNwY0I/i1p7M3SeAfrhfQzLILwH0Nb+1JbP8E0Bfc1fj2ST9x1Wf1CVD2jB+veXe6IXLJ6UflHSRpG9zt6RIqI0AGx4WAwTcJcCGx93a5SFy9CMPVSSHohJAP4paefJ2gQD66kKViBECtQmgr7lbGVtIur8iqymSVnclS9cM6WUkveMKXOKMToANT3SGjACBrAiw4cmKPPMaAugH6wAC7hJAP9ytHZHnnwD6mv8ak2F+CaCvuavtwJaMBlVkda6ko1zJ0jVD2hWuxBkTATY8MYFkGAhkQIANTwbQmbKNAPrBYoCAuwTQD3drR+T5J4C+5r/GZJhfAuhr7mp7r6QuFVkdIOlyV7LEkHalUgWNkw1PQQtP2rkgwIYnF2V0Ngn0w9nSETgEhH6wCCBgLwH01d7aEBkEmhFAX5sRcur7HcrP2etYEbW5VeJdV7LAkHalUgWNkw1PQQtP2rkgwIYnF2V0Ngn0w9nSETgEMKRZAxCwmAD6anFxCA0CTQjw/ixXS2QtSc9VZPSRpCVcyhBD2qVqFTBWNjwFLDop54YAG57clNLJRNAPJ8tG0BAoEUA/WAgQsJcA+mpvbYgMAs0IoK/NCDn1/XUkjZTUuRz11ZL2cSkDDGmXqlXAWNnwFLDopJwbAmx4clNKJxNBP5wsG0FDAEOaNQABywmgr5YXiPAg0IAA789yuzy2kPRfSU+4lCGGtEvVKmCsbHgKWHRSzg0BNjy5KaWTiaAfTpaNoCGAIc0agIDlBNBXywtEeBDAkGYNOEIAQ9qRQhU1TDY8Ra08eeeBAIZ0Hqrobg7oh7u1I3IIoB+sAQjYSwB9tbc2RAaBZgTQ12aE+H6aBDCk06TNXIEJsOEJjIwOELCGABsea0pRyEDQj0KWnaRzQgD9yEkhSSOXBNDXXJaVpApCAH0tSKEdSRND2pFCFTVMNjxFrTx554EAG548VNHdHNAPd2tH5BBAP1gDELCXAPpqb22IDALNCKCvzQjx/TQJ5MWQnl1SR0mfpwmPuZInwIYnecbMAIGkCLDhSYos4/ohgH74oUQbCNhJAP2wsy5EBQFDAH1lHUDAXQLoq7u1y2PkLhvSc0raUdIekraRNFrSgDwWqcg5seEpcvXJ3XUCbHhcr6Db8aMfbteP6ItNAP0odv3J3m4C6Kvd9SE6CDQigL6yPmwi4LIhfaikCytgviFpBZvgEkt0Amx4ojNkBAhkRYANT1bkmdcQQD9YBxBwlwD64W7tiDz/BNDX/NeYDPNLAH3Nb21dzMxlQ3p+Sf+WNGMF+DUkveRiIYi5NgE2PKwMCLhLgA2Pu7XLQ+ToRx6qSA5FJYB+FLXy5O0CAfTVhSoRIwRqE0BfWRk2EXDZkDYc75C0bQXQ0ySdbBNgYolGgA1PNH70hkCWBNjwZEmfudEP1gAE3CWAfrhbOyLPPwH0Nf81JsP8EkBf81tbFzNz3ZA+UNJfK8C/KWl5FwtBzLUJsOFhZUDAXQJseNytXR4iRz/yUEVyKCoB9KOolSdvFwigry5UiRghUJsA+ur8ylhK0gfOZ1FOwHVDeq6WayI/lTRLRUE2aDk1/VReClT0PNjwFH0FkL/LBNjwuFw992NHP9yvIRkUlwD6Udzak7n9BNBX+2tEhBCoRwB9dXptrC3pmbLfea2kayR96HJGrhvShv0tknasKMJ5krq5XBRi/40AGx5WAwTcJcCGx93a5SFy9CMPVSSHohJAP4paefJ2gQD66kKViBECtQmgr06vjAktz9E7qiIDY0jv7XJGeTCk9yz/ZaC1Dt9JWlDSdJcLQ+y/EmDDw0qAgLsE2PC4W7s8RI5+5KGK5FBUAuhHUStP3i4QQF9dqBIxQgBDOmdrYNaWg7f/kjRPRV7bSLrb5TzzYEjP3PJXgn9LmreiEPtJ+pvLhSF2DGnWAARcJ4Ch4HoF3Y6fN8xu14/oi00A/Sh2/cnebgLoq931IToINCKAvjq7PvaVdGVF9B9LWkLSL85mJCkPhrThP0ZSz4pC3CNpa5cLQ+wY0qwBCLhOgA2P6xV0O37eMLtdP6IvNgH0o9j1J3u7CaCvdteH6CCAIZ3LNXCvpC4VmQ2VNMD1TPNiSK/UcnfKtIpimL8SLCnpI9cLVPT42fAUfQWQv8sEMBRcrp77saMf7teQDIpLAP0obu3J3H4C6Kv9NSJCCNQjgL46uTaWlfRmxYFi43cuI+k9J7OpCDovhrRJ6SlJ60q6T5J5sOHNkn5yvUBFj58NT9FXAPm7TIANj8vVcz929MP9GpJBcQmgH8WtPZnbT8Crr/ZHTIQQgEA9AuOP75wnTzCvhfbeCPGApD/lIdk8Lb4Ny5d8v52HwpDDrwQwFFgJEHCXAIaCu7XLQ+ToRx6qSA5FJYB+FLXy5O0CAQxpF6pEjBDwRwBD2h+nDFvNXr75ofJhhntIuj7DmGKbOk+GdGxQGMgeAhgK9tSCSCAQlACGQlBitI+TAPoRJ03GgkC6BNCPdHkzGwSCEMCQDkKLthCwmwCGtN31kXSUpAkVUX4oaemW+6N/tj5yHwFiSPuARJPsCGAoZMeemSEQlQCGQlSC9I9CAP2IQo++EMiWAPqRLX9mh0AjAhjSrA8I5IcAhrT1tXxLkrlDuvXVW9IZ1kftM0AMaZ+gaJYNATY82XBnVggkQYANTxJUGbMeAfSDtQGB/BBAP/JTSzKBAAQgAAEIQMAXgdUkvVTR8j+SFpf0la/eDjTCkHagSEUOEUOhyNUn97wRwFDIW0Xtzgf9sLs+RAeBIATQjyC0aAsBCEAAAhCAQE4ILNXyrLxukg6VdK15zFpO8iqlgSGdp2rmMBcMhRwWlZQKSwBDobClzyRx9CMT7EwKgUQIoB+JYGVQCEAAAhCAAATcITCfpC/cCbd5pBjSzRnRIkMCGAoZwmdqCMRMAEMhZqAM15AA+sECgUB+CKAf+aklmUAAAhCAAAQgAAFDAEOadQABCEAAAhCAAAQgAAEIQAACEIAABCAAAQhAAAKpEMCQTgUzk0AAAhCAAAQgAAEIQAACEIAABCAAAQhAAAIQgEDRDOkFJH1G2SEAAQhAAAIQgAAEIAABCEAAAhCAAAQgAAEIQCB9AkUwpGeUtL+kkyS9Jmmn9DEzIwQgAAEIQAACEIAABCAAAQhAAAIQgAAEIAABCOTdkJ5f0ouSlqoo9SaSHqP0EIAABCAAAQhAAAIQgAAEIAABCEAAAhCAAAQgkC6BvBvShuadkrapwPqspHXTxcxsEIAABCAAAQhAAAIQgAAEIAABCEAAAhCAAAQgUARDetXyKekOFeXeW9I1lB8CEIAABCAAAQhAAAIQgAAEIAABCEAAAhCAAATSI1AEQ9rQvETSwRVY35a0XHqYmQkCEIAABCAAAQhAAAIQgAAEIAABCEAAAhCAQBWBUZJOl/RpkbgUxZBeUtIbkjpWFPdESSOLVGxyhQAEIAABCEAAAhCAAAQgAAEIQAACEIAABKwgMFRSf0lfSRos6eyW//7RisgSDqIohrTBOFxS3wqe/5G0gqR/JMyY4SEAAQhAAAIQgAAEIAABCEAAAhCAAAQgAAEItBJYVtJbHhzGnD61CIiKZEjPJel1SYtWFPZaSXsVodDkCAEIQAACEIAABCAAAQhAAAIQgAAEIAABCFhB4AFJnSsiMVd2GJP6GyuiSziIIhnSBqV5mMQ9Jg8AABVASURBVOFVHqZdJN2fMGeGhwAEIAABCEAAAhCAAAQgAAEIQAACEIAABCCwi6QbPRj2l3RFUdAUzZA2dfX+BcI84HAlST8UpejkCQEIQAACEIAABCAAAQhAAAIQgAAEIAABCKROYI7yDQ6LV8z8uKSNU48kwwmLaEib4++vtNwpPaukz1qM6JMlXSDplwzrwNQQgAAEIAABCEAAAhCAAAQgAAEIQAACEIBAvgkYD7JrRYo/Seok6bV8p12dXRENaUNgkKRFyg85NE+y5AUBCEAAAhCAAAQgAAEIQAACEIAABCAAAQhAICkC5hT0o57BTysflk1qTivHLaohbWUxCAoCEIAABCAAAQhAAAIQgAAEIAABCEAAAhDIHYGOkl6VtHRFZm9JWkXS97nLtklCGNJFqzj5QgACEIAABCAAAQhAAAIQgAAEIAABCEAAAmkSOFtS94oJzdXB60t6Js0gbJkLQ9qWShAHBCAAAQhAAAIQgAAEIAABCEAAAhCAAAQgkEcCl0o6qCKxUZL65DFRPzlhSPuhRBsIQAACEIAABCAAAQhAAAIQgAAEIAABCEAAAuEJbCvpcklfFPWqjlZ0GNLhFxE9IQABCEAAAhCAAAQgAAEIQAACEIAABCAAAQj4JbCQpMUkTfHbIY/tMKTzWFVyggAEIAABCEAAAhCAAAQgAAEIQAACEIAABCBgIQEMaQuLQkgQgAAEIAABCEAAAhCAAAQgAAEIQAACEIAABPJIAEO6cVVXl/SBpM/zWHxyggAEIAABCEAAAhCAAAQgAAEIQAACEIAABCCQJgEM6fq095Z0iaRnJHWW9HOahWEuCEAAAhCAAAQgAAEIQAACEIAABCAAAQhAAAJ5I4Ah3b6iM0kaI6l7xbfOlNQrb8UnHwhAAAIQgAAEIAABCEAAAhCAAAQgAAEIQAACaRLAkG5Pe1ZJj0tay/OtP0u6Ms3iMBcEIAABCEAAAhCAAAQgAAEIQAACEIAABCAAgTwRwJCuXc0lJL0oacGKb/9X0gaSpuRpAZALBCAAAQhAAAIQgAAEIAABCEAAAhCAAAQgEInAfJK+iDRCgTpjSNcv9qaSHpA0Y0UT84DDtSV9UqA1QqoQgAAEIAABCEAAAhCAAAQgAAEIQAACEIBAbQKzSXpK0nuS9pJkDrXyakAAQ7rx8jhG0jhPE/OQwz9K+h8rCwIQgAAEIAABCEAAAhCAAAQgAAEIQAACECgsgQ4th1dvlbRdmcBUSduXzenCQmmWOIZ0M0LSJEkHeJr9TdJ+zbvSAgIQgAAEIAABCEAAAhCAAAQgAAEIQAACEMgpgXMlHenJ7fwaX8tp+uHSwpBuzm2WlhPR90vaxNN0QMt1HkObd6cFBCAAAQhAAAIQgAAEIAABCEAAAhCAAAQgkDMCx0sa7cnpSUmbSfo+Z7nGmg6GtD+c80h6QtLKnuZdyma1v1FoBQEIQAACEIAABCAAAQhAAAIQgAAEIAABCLhO4M+SLvck8Zak9SR97npyScePIe2f8CKSnpe0eLnLFZIOlvSj/yFoCQEIQAACEIAABCAAAQhAAAIQgAAEIAABCDhMwNwXfUvLzQkzVuTwRdmMftPhvFILHUM6GOoVyyelR0oaEawrrSEAAQhAAAIQgAAEIAABCEAAAhCAAAQgAAGHCWwq6V5J5orf1pe5nsNc02Gu6+DlgwCGtA9InibzSvoyeDd6QAACEIAABCAAAQhAAAIQgAAEIAABCEAAAo4S2LDlGXP3SZrdE/9Okm51NKdMwsaQzgQ7k0IAAhCAAAQgAAEIQAACEIAABCAAAQhAAAIOEfhQ0hKeePeSdK1DOVgRKoa0FWUgCAhAAAIQgAAEIAABCEAAAhCAAAQgAAEIQMBiAqtIeljSAuUYD5R0mcXxWhsahrS1pSEwCEAAAhCAAAQgAAEIQAACEIAABCAAAQhAwCICy0t6tOWBhkMljbcoLqdCwZB2qlwECwEIQAACEIAABCAAAQhAAAIQgAAEIAABCGRIYB5JX2U4v/NTY0g7X0ISgAAEIAABCEAAAhCAAAQgAAEIQAACEIAABCDgBgEM6WTrdLakD1qevjky2WkYHQIQgAAEIAABCEAAAhCAAAQgAAEIQAACEICA/QQwpJOr0YmSRpSHP1dSd0k/JzcdI0MAAhCAAAQgAAEIQAACEIAABCAAAQhAAAIQsJsAhnQy9dm/xlM275S0m6TpyUzJqBCAAAQgAAEIQAACEIAABCAAAQhAAAIQgAAE7CaAIZ1MfbaVdL2k2TzDPyNpe0mfJDMto0IAAhCAAAQgAAEIQAACEIAABCAAAQhAAAIBCMwtaQVJzwboQ9MIBDCkI8Br0nUNSfdIWsjTztwpvZWkV5ObmpEhAAEIQAACEIAABCAAAQhAAAIQgAAEIACBJgRWlHS7pPklrS/pDYglTwBDOlnGS0u6v+X6juU803wraVdJ9yU7PaNDAAIQgAAEIAABCEAAAhCAAAQgAAEIQAACNQhsXb7hYI7y996VtJakL6CVLAEM6WT5mtHNX1hubTktvVGNqcyDD0cmHwIzQAACEIAABCAAAQhAAAIQgAAEIAABCEAAAmUC/SUNrUHjDEm9oZQsAQzpZPlWjj5R0mE1pjtbUo/0wmAmCEAAAhCAAAQgAAEIQAACEIAABCAAAQgUksB8kia13Be9Q43sz5J0XCGppJw0hnS6wI0hPV7SrBXTmqs7bko3DGaDAAQgAAEIQAACEIAABCAAAQhAAAIQgEChCKwt6UZJS3my/l7SgZKuLhSNDJPFkE4fvln8xoBesvzRgAHph8CMEIAABCAAAQhAAAIQgAAEIAABCEAAAhAoDIE+kk6VNJMn448l7djy77nCkLAgUQzpbIqwoKTuLVMPymZ6ZoUABCAAAQhAAAIQgAAEIAABCEAAAhCAQCEI3CFp2xqZPiBpP0n/KgQFi5LEkLaoGIQCAQhAAAIQgAAEIAABCEAAAhCAAAQgAAEIxErgnBbTuVvFiD+3nJQeJmmwJPP/eaVMAEM6ZeBMBwEIQAACEIAABCAAAQhAAAIQgAAEIAABCKRGoKOklyStIOkTSXtKeii12ZmoHQEMaRYFBCAAAQhAAAIQgAAEIAABCEAAAhCAAAQgkGcCq0s6Q9IBkv6Z50RdyA1D2oUq/RrjppKel/StOyETKQQgAAEIQAACEIAABCAAAQhAAAIQgAAEIACB3whgSLuxGhZvuWT9dUlfS+op6Ro3wiZKCEAAAhCAAAQgAAEIQAACEIAABCAAAQhAAAIY0q6tgfslbVERtHkK6OEtHzN4y7VEiBcCEIAABCAAAQhAAAIQgAAEIAABCEAAAhAoLgFOSNtf+10l3VAnzCGSBtqfAhFCAAIQgAAEIAABCEAAAhCAAAQgAAEIQCAWArNJ6ivpQkkfxDIig6RKAEM6VdyhJjM1OkTS6ZIWqDHCe5L6SbqqxZz+JdQMdIIABCAAAQhAAAIQgAAEIAABCEAAAhCAgN0EOrQY0IdKGixpMUnXStrL7pCJrhYBDGl31oUxo40pbczpWnV7seUpoUdKesqdlIgUAhCAAAQgAAEIQAACEIAABCAAAQhAAAJNCWwjaZSkP3haboAX1pSddQ0wpK0rSdOANm75K9D5LX8F6lSn5WmSTm46Cg0gAAEIQAACEIAABCAAAQhAAAIQgAAEIGA3gT9JOlXS+nXCNM9ZM214OUQAQ9qhYlWEOmP5NLS5Q3p+Two7SbrVzbSIGgIQgAAEIAABCEAAAhCAAAQgAAEIQAAC2qL83LRN67D4QdJ55TZfwMstAhjSbtXLG60xo81ficxVHeb1mKRN3E6J6CEAAQhAAAIQgAAEIAABCEAAAhCAAAQKSsDcCGCM5kb+ljmIebykNwvKyPm0MaSdL2EpgZXKP6z9JT2aj5TIAgIQgAAEIAABCEAAAhCAAAQgAAEIQKBgBFaQ9CrPT8t31TGk811fsoMABCAAAQhAAAIQgAAEIAABCEAAAhCAgEsEzAnoHSoC/nvL/x8k6YaWKzp+cSkRYq1NAEO62CvD3MPzXvlfsUmQPQQgAAEIQAACEIAABCAAAQhAAAIQgIANBP4o6WFJr0saIOlqG4IihvgIYEjHx9LFkcxdO8tJul/SpZIudzEJYoYABCAAAQhAAAIQgAAEIAABCEAAAhDIFQFzQvq2XGVEMm0EMKSLuxi2lHSPJ/2vJF0k6QJJrxUXDZlDAAIQgAAEIAABCEAAAhCAAAQgAAEIxEBgcUlrSro9hrEYIicEMKRzUsgQadwoaZcG/aaU7+Yx7cz/5wUBCEAAAhCAAAQgAAEIQAACEIAABCAAgWYE5pK0l6Q/S9pM0n8kLSRperOOfL8YBDCki1HnWll2l3SMJPP00mavd8p39nClRzNSfB8CEIAABCAAAQhAAAIQgAAEIAABCBSPwMKSti4/jNCY0d7XvpKuKh4WMq5FAEOadbGBpK6S9pY0RwMcB3DHNIsFAhCAAAQgAAEIQAACEIAABCAAAQhAQNKckjpL+pOkLpI6NaFyt6RtIAcBQwBDmnXQSsCY0btJMsazuV/a+5pXkrljmhcEIAABCEAAAhCAAAQgAAEIQAACEIBAsQkMaPEVB/tE8KSkKySN99meZjkngCGd8wKHTG9RSfuV/60taXL5r15Bhlul5b6gV4J0oC0EIAABCEAAAhCAAAQgAAEIQAACEICAEwQ2ajnQ+FiDSF+SdHXLVbFXSnrPiYwIMjUCGNKpoXZ2opUkLdDkl4w3OXNv0L8kfdvycQzzV7CnWu4ReqL873NnSRA4BCAAAQhAAAIQgAAEIAABCEAAAhDIJwFz5cbUgKl9Lck8wLD19YikWyXdKOnNgGPRvEAEMKQLVOwUU91d0nV15vtM0tuS3pVkHpZo/vdZSc+kGB9TQQACEIAABCAAAQhAAAIQgAAEIACBohFYWpI5RLhUi2m8uqTVJJlPuK9QBhHUJ/ybpNlaxrmhbER/UTSg5BuOQNCFFm4WehWNwFmSjg2Q9KUtH9/4S4D25heouVbkP55/3HEdACJNIQABCEAAAhCAAAQgAAEIQAACEMg1gcskbVw2oc2zw5q9jEH9crNGfB8CUQlgSEclSP9aBI6RtK+kNSV19IHIXIQ/1Ee71ianSeoXoL15UOPlAdpPKj/c0W8Xxm9MCj7wqSTAz1fj9QAf+FQS4Pcnvz/5/el3Nybx+5Pfn/z+9P/zgr6gL+iL/58X2/TFfCLdnEb2+/r/9u4YJZIoigLoiw1mCSamRoO4iYlNdRETTmQqRoKpMIHgKtyG4ALEwU3YH0toh+nif6v7ysApEBGq+7XHV+9bV7vqfvCeYKPzofd12I/ABwGBtIbYtcD3qjqqquMpoG5f/721Gyi2t3n0bldV1ULv3m10oP5eXVbktPfJp/B6JPD2/PO4fPgsOaHUP/pH//QvYNbH7QYS5o/5Y/6YP5sEzAfzwXwwH7Y1H05mLpH6rxq3VdUyl56tvev8V1Vd9+xsHwJLBATSS/Q89rMCB9M1ig6nzxeDbwm5GbzEx+gJd7uEyNnAN+f5t3tCz3/ekw+fJSc0+kf/6J/+Bd76bn1fFzA/zU/z0/zcJGA+mA/J+TAaSF9W1c+1F9ju6/VSVc+roPqxqh6mPKZ9fuo/zO1JYJmAQHqZn0d/jcD56iaIP6YL5+9VVftoF9Ffv7PrkgXBfzDM/1z58HF89c++0UDL8eX4cnw5vjYJmA/mg/lgPpgPbwJ+v9ruHwytL//X+tIuj3rXPw5rv6q+TSH0n4HH2ZXATgUE0jvl9eQECBAgQIAAAQIECBAgQIAAAQIECBAg8C4gkNYLBAgQIECAAAECBAgQIECAAAECBAgQIBAREEhHmBUhQIAAAQIECBAgQIAAAQIECBAgQIAAAYG0HiBAgAABAgQIECBAgAABAgQIECBAgACBiIBAOsKsCAECBAgQIECAAAECBAgQIECAAAECBAgIpPUAAQIECBAgQIAAAQIECBAgQIAAAQIECEQEBNIRZkUIECBAgAABAgQIECBAgAABAgQIECBAQCCtBwgQIECAAAECBAgQIECAAAECBAgQIEAgIiCQjjArQoAAAQIECBAgQIAAAQIECBAgQIAAAQICaT1AgAABAgQIECBAgAABAgQIECBAgAABAhEBgXSEWRECBAgQIECAAAECBAgQIECAAAECBAgQEEjrAQIECBAgQIAAAQIECBAgQIAAAQIECBCICAikI8yKECBAgAABAgQIECBAgAABAgQIECBAgIBAWg8QIECAAAECBAgQIECAAAECBAgQIECAQERAIB1hVoQAAQIECBAgQIAAAQIECBAgQIAAAQIEBNJ6gAABAgQIECBAgAABAgQIECBAgAABAgQiAgLpCLMiBAgQIECAAAECBAgQIECAAAECBAgQICCQ1gMECBAgQIAAAQIECBAgQIAAAQIECBAgEBEQSEeYFSFAgAABAgQIECBAgAABAgQIECBAgAABgbQeIECAAAECBAgQIECAAAECBAgQIECAAIGIgEA6wqwIAQIECBAgQIAAAQIECBAgQIAAAQIECAik9QABAgQIECBAgAABAgQIECBAgAABAgQIRAQE0hFmRQgQIECAAAECBAgQIECAAAECBAgQIEBAIK0HCBAgQIAAAQIECBAgQIAAAQIECBAgQCAiIJCOMCtCgAABAgQIECBAgAABAgQIECBAgAABAgJpPUCAAAECBAgQIECAAAECBAgQIECAAAECEQGBdIRZEQIECBAgQIAAAQIECBAgQIAAAQIECBAQSOsBAgQIECBAgAABAgQIECBAgAABAgQIEIgICKQjzIoQIECAAAECBAgQIECAAAECBAgQIECAgEBaDxAgQIAAAQIECBAgQIAAAQIECBAgQIBAREAgHWFWhAABAgQIECBAgAABAgQIECBAgAABAgQE0nqAAAECBAgQIECAAAECBAgQIECAAAECBCICAukIsyIECBAgQIAAAQIECBAgQIAAAQIECBAgIJDWAwQIECBAgAABAgQIECBAgAABAgQIECAQERBIR5gVIUCAAAECBAgQIECAAAECBAgQIECAAAGBtB4gQIAAAQIECBAgQIAAAQIECBAgQIAAgYiAQDrCrAgBAgQIECBAgAABAgQIECBAgAABAgQICKT1AAECBAgQIECAAAECBAgQIECAAAECBAhEBATSEWZFCBAgQIAAAQIECBAgQIAAAQIECBAgQEAgrQcIECBAgAABAgQIECBAgAABAgQIECBAICLwCjvIwFxQ5oMlAAAAAElFTkSuQmCC">
            <a:extLst>
              <a:ext uri="{FF2B5EF4-FFF2-40B4-BE49-F238E27FC236}">
                <a16:creationId xmlns:a16="http://schemas.microsoft.com/office/drawing/2014/main" id="{FBA1D418-8B22-46B4-9FBD-CCB24D1B2A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15" y="-1323707"/>
            <a:ext cx="3437182" cy="277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979E09-7159-4F1B-AA37-487D827BB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796" y="1157568"/>
            <a:ext cx="2592948" cy="1622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F475B4-E598-4C9F-B42D-C3289F834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1687" y="1197366"/>
            <a:ext cx="2420176" cy="158242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422D02-834B-4F07-B409-8F3328241C22}"/>
              </a:ext>
            </a:extLst>
          </p:cNvPr>
          <p:cNvCxnSpPr/>
          <p:nvPr/>
        </p:nvCxnSpPr>
        <p:spPr>
          <a:xfrm flipV="1">
            <a:off x="4135485" y="1446987"/>
            <a:ext cx="1843102" cy="7155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59F44-6A09-43DA-95C4-F689FFFDF876}"/>
              </a:ext>
            </a:extLst>
          </p:cNvPr>
          <p:cNvCxnSpPr/>
          <p:nvPr/>
        </p:nvCxnSpPr>
        <p:spPr>
          <a:xfrm>
            <a:off x="4135485" y="2557229"/>
            <a:ext cx="1945699" cy="1919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1AFFA5A-975A-4B5C-A134-1FA6062293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0516" y="931203"/>
            <a:ext cx="1123511" cy="196149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D6956F-0A6A-4B30-B553-9D384FD73038}"/>
              </a:ext>
            </a:extLst>
          </p:cNvPr>
          <p:cNvCxnSpPr/>
          <p:nvPr/>
        </p:nvCxnSpPr>
        <p:spPr>
          <a:xfrm flipV="1">
            <a:off x="10434299" y="1197366"/>
            <a:ext cx="916623" cy="4407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42D1F3-ED73-4517-8357-A3B5CC29AFA5}"/>
              </a:ext>
            </a:extLst>
          </p:cNvPr>
          <p:cNvCxnSpPr/>
          <p:nvPr/>
        </p:nvCxnSpPr>
        <p:spPr>
          <a:xfrm>
            <a:off x="10477494" y="2476872"/>
            <a:ext cx="873428" cy="3029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9118995-00E0-4B58-9E1B-285D8D4118F6}"/>
              </a:ext>
            </a:extLst>
          </p:cNvPr>
          <p:cNvSpPr/>
          <p:nvPr/>
        </p:nvSpPr>
        <p:spPr>
          <a:xfrm>
            <a:off x="155515" y="61641"/>
            <a:ext cx="3743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Ascend computation workflow</a:t>
            </a:r>
          </a:p>
        </p:txBody>
      </p:sp>
    </p:spTree>
    <p:extLst>
      <p:ext uri="{BB962C8B-B14F-4D97-AF65-F5344CB8AC3E}">
        <p14:creationId xmlns:p14="http://schemas.microsoft.com/office/powerpoint/2010/main" val="302532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F9540F-B3D9-44DC-ACAF-66C055D72413}"/>
              </a:ext>
            </a:extLst>
          </p:cNvPr>
          <p:cNvSpPr/>
          <p:nvPr/>
        </p:nvSpPr>
        <p:spPr>
          <a:xfrm>
            <a:off x="230130" y="7171"/>
            <a:ext cx="1819729" cy="6769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Stream model</a:t>
            </a:r>
          </a:p>
          <a:p>
            <a:endParaRPr lang="en-US" sz="1799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11A671-B3F0-48D9-A739-AA49398926C6}"/>
              </a:ext>
            </a:extLst>
          </p:cNvPr>
          <p:cNvSpPr/>
          <p:nvPr/>
        </p:nvSpPr>
        <p:spPr>
          <a:xfrm>
            <a:off x="0" y="1213872"/>
            <a:ext cx="815973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63" indent="-342763">
              <a:buFont typeface="Wingdings" panose="05000000000000000000" pitchFamily="2" charset="2"/>
              <a:buChar char="§"/>
            </a:pPr>
            <a:r>
              <a:rPr lang="en-US" sz="1400" dirty="0"/>
              <a:t>Low-level instructions stream is a </a:t>
            </a:r>
            <a:r>
              <a:rPr lang="en-US" sz="1400" b="1" dirty="0"/>
              <a:t>scheduling object</a:t>
            </a:r>
            <a:r>
              <a:rPr lang="en-US" sz="1400" dirty="0"/>
              <a:t>.</a:t>
            </a:r>
            <a:endParaRPr lang="en-US" sz="1400" b="1" dirty="0">
              <a:solidFill>
                <a:srgbClr val="00B050"/>
              </a:solidFill>
            </a:endParaRPr>
          </a:p>
          <a:p>
            <a:pPr marL="342763" indent="-342763">
              <a:buFont typeface="Wingdings" panose="05000000000000000000" pitchFamily="2" charset="2"/>
              <a:buChar char="§"/>
            </a:pPr>
            <a:r>
              <a:rPr lang="en-US" sz="1400" dirty="0"/>
              <a:t>A </a:t>
            </a:r>
            <a:r>
              <a:rPr lang="en-US" sz="1400" i="1" dirty="0"/>
              <a:t>scheduling entity </a:t>
            </a:r>
            <a:r>
              <a:rPr lang="en-US" sz="1400" dirty="0"/>
              <a:t>(</a:t>
            </a:r>
            <a:r>
              <a:rPr lang="en-US" sz="1400" b="1" dirty="0"/>
              <a:t>se</a:t>
            </a:r>
            <a:r>
              <a:rPr lang="en-US" sz="1400" dirty="0"/>
              <a:t>) - controls the running of stream. </a:t>
            </a:r>
            <a:r>
              <a:rPr lang="en-US" sz="1400" i="1" dirty="0"/>
              <a:t>One </a:t>
            </a:r>
            <a:r>
              <a:rPr lang="en-US" sz="1400" b="1" i="1" dirty="0"/>
              <a:t>se</a:t>
            </a:r>
            <a:r>
              <a:rPr lang="en-US" sz="1400" i="1" dirty="0"/>
              <a:t> per </a:t>
            </a:r>
            <a:r>
              <a:rPr lang="en-US" sz="1400" b="1" i="1" dirty="0"/>
              <a:t>stream</a:t>
            </a:r>
            <a:r>
              <a:rPr lang="en-US" sz="1400" dirty="0"/>
              <a:t>.</a:t>
            </a:r>
          </a:p>
          <a:p>
            <a:pPr marL="342763" indent="-342763">
              <a:buFont typeface="Wingdings" panose="05000000000000000000" pitchFamily="2" charset="2"/>
              <a:buChar char="§"/>
            </a:pPr>
            <a:r>
              <a:rPr lang="en-US" sz="1400" dirty="0"/>
              <a:t>A kernel thread represents one computing unit </a:t>
            </a:r>
            <a:r>
              <a:rPr lang="en-US" sz="1400" i="1" dirty="0"/>
              <a:t>CU</a:t>
            </a:r>
            <a:r>
              <a:rPr lang="en-US" sz="1400" dirty="0"/>
              <a:t>.</a:t>
            </a:r>
          </a:p>
          <a:p>
            <a:pPr marL="342763" indent="-342763">
              <a:buFont typeface="Wingdings" panose="05000000000000000000" pitchFamily="2" charset="2"/>
              <a:buChar char="§"/>
            </a:pPr>
            <a:r>
              <a:rPr lang="en-US" sz="1400" dirty="0"/>
              <a:t>Stream : SQ/CQ = 1:1 model (Linux-like thread model).</a:t>
            </a:r>
          </a:p>
          <a:p>
            <a:pPr marL="342763" indent="-342763">
              <a:buFont typeface="Wingdings" panose="05000000000000000000" pitchFamily="2" charset="2"/>
              <a:buChar char="§"/>
            </a:pPr>
            <a:r>
              <a:rPr lang="en-US" sz="1400" dirty="0"/>
              <a:t>Split tasks into 2 categories:</a:t>
            </a:r>
          </a:p>
          <a:p>
            <a:pPr marL="1713932" lvl="3" indent="-342763">
              <a:buFont typeface="Wingdings" panose="05000000000000000000" pitchFamily="2" charset="2"/>
              <a:buChar char="§"/>
            </a:pPr>
            <a:r>
              <a:rPr lang="en-US" sz="1400" dirty="0"/>
              <a:t>inference tasks (delay-sensitive). Higher priority.</a:t>
            </a:r>
          </a:p>
          <a:p>
            <a:pPr marL="1713932" lvl="3" indent="-342763">
              <a:buFont typeface="Wingdings" panose="05000000000000000000" pitchFamily="2" charset="2"/>
              <a:buChar char="§"/>
            </a:pPr>
            <a:r>
              <a:rPr lang="en-US" sz="1400" dirty="0"/>
              <a:t>training tasks.</a:t>
            </a:r>
          </a:p>
          <a:p>
            <a:pPr marL="342763" indent="-342763">
              <a:buAutoNum type="arabicPeriod"/>
            </a:pP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F55FF-0EC5-42C9-8BD5-7E070288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917" y="759330"/>
            <a:ext cx="4788327" cy="24485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FE7D07-B4C8-41AF-A633-F2E3AC8E5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56" y="2998976"/>
            <a:ext cx="67246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8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9F1DE5-97D3-4311-B9D0-3E34FBF0306F}"/>
              </a:ext>
            </a:extLst>
          </p:cNvPr>
          <p:cNvSpPr/>
          <p:nvPr/>
        </p:nvSpPr>
        <p:spPr>
          <a:xfrm>
            <a:off x="230129" y="7171"/>
            <a:ext cx="30748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9" b="1" dirty="0"/>
              <a:t> </a:t>
            </a:r>
            <a:r>
              <a:rPr lang="en-US" sz="2000" b="1" dirty="0"/>
              <a:t>Stream model drawback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87C6C7-BF77-42F7-941B-CCC4F1D1E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738" y="1173416"/>
            <a:ext cx="17240160" cy="369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799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7818DE3-11DF-420D-A07D-59F013766B8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253895" y="1077244"/>
          <a:ext cx="7952806" cy="207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r:id="rId3" imgW="8096344" imgH="1857221" progId="Visio.Drawing.15">
                  <p:embed/>
                </p:oleObj>
              </mc:Choice>
              <mc:Fallback>
                <p:oleObj r:id="rId3" imgW="8096344" imgH="1857221" progId="Visio.Drawing.15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3895" y="1077244"/>
                        <a:ext cx="7952806" cy="2079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CBAA8B3-B363-4BBD-8147-7DF522B36943}"/>
              </a:ext>
            </a:extLst>
          </p:cNvPr>
          <p:cNvSpPr/>
          <p:nvPr/>
        </p:nvSpPr>
        <p:spPr>
          <a:xfrm>
            <a:off x="596926" y="3884499"/>
            <a:ext cx="9942549" cy="1633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63" indent="-3427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99" dirty="0"/>
              <a:t>Task execution is serial within a stream, between streams is concurrent.</a:t>
            </a:r>
          </a:p>
          <a:p>
            <a:pPr marL="342763" indent="-3427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99" dirty="0"/>
              <a:t>Possible dependencies between streams.</a:t>
            </a:r>
          </a:p>
          <a:p>
            <a:pPr marL="342763" indent="-3427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99" dirty="0"/>
              <a:t>Dependencies are controlled by commands: </a:t>
            </a:r>
            <a:r>
              <a:rPr lang="en-US" sz="1399" i="1" dirty="0" err="1"/>
              <a:t>EventRecord</a:t>
            </a:r>
            <a:r>
              <a:rPr lang="en-US" sz="1399" dirty="0"/>
              <a:t> and </a:t>
            </a:r>
            <a:r>
              <a:rPr lang="en-US" sz="1399" i="1" dirty="0" err="1"/>
              <a:t>EventWait</a:t>
            </a:r>
            <a:r>
              <a:rPr lang="en-US" sz="1399" dirty="0"/>
              <a:t>.</a:t>
            </a:r>
          </a:p>
          <a:p>
            <a:pPr marL="342763" indent="-3427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99" i="1" dirty="0"/>
              <a:t>Dependency can cause a DEADLOCK, when Stream2 is scheduled first.</a:t>
            </a:r>
            <a:endParaRPr lang="en-US" sz="1200" dirty="0"/>
          </a:p>
          <a:p>
            <a:pPr marL="342763" indent="-342763">
              <a:lnSpc>
                <a:spcPct val="150000"/>
              </a:lnSpc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081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64AF5E-9E23-4C2D-8BA9-6950B16E7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75" y="255525"/>
            <a:ext cx="5172113" cy="60031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003C15-A19E-4745-81A2-9E53244C8FF9}"/>
              </a:ext>
            </a:extLst>
          </p:cNvPr>
          <p:cNvSpPr/>
          <p:nvPr/>
        </p:nvSpPr>
        <p:spPr>
          <a:xfrm>
            <a:off x="230130" y="7171"/>
            <a:ext cx="1906291" cy="6769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Context model</a:t>
            </a:r>
          </a:p>
          <a:p>
            <a:endParaRPr lang="en-US" sz="1799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A46C6A-A742-41A8-9F3F-353F6752E0F7}"/>
              </a:ext>
            </a:extLst>
          </p:cNvPr>
          <p:cNvSpPr/>
          <p:nvPr/>
        </p:nvSpPr>
        <p:spPr>
          <a:xfrm>
            <a:off x="223096" y="1080808"/>
            <a:ext cx="6212615" cy="361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381" indent="-17138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99" dirty="0">
                <a:solidFill>
                  <a:srgbClr val="333333"/>
                </a:solidFill>
                <a:latin typeface="Helvetica Neue"/>
              </a:rPr>
              <a:t>  Context </a:t>
            </a:r>
            <a:r>
              <a:rPr lang="en-US" sz="1399" dirty="0"/>
              <a:t>is a </a:t>
            </a:r>
            <a:r>
              <a:rPr lang="en-US" sz="1400" b="1" dirty="0"/>
              <a:t>scheduling object.</a:t>
            </a:r>
          </a:p>
          <a:p>
            <a:pPr marL="285636" indent="-285636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99" dirty="0">
                <a:solidFill>
                  <a:srgbClr val="333333"/>
                </a:solidFill>
                <a:latin typeface="Helvetica Neue"/>
              </a:rPr>
              <a:t>Context can include several streams.</a:t>
            </a:r>
          </a:p>
          <a:p>
            <a:pPr marL="285636" indent="-285636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99" dirty="0"/>
              <a:t>One Ascend device (NPU) corresponds to a computing power unit (X</a:t>
            </a:r>
            <a:r>
              <a:rPr lang="en-US" sz="1399" i="1" dirty="0"/>
              <a:t>CU</a:t>
            </a:r>
            <a:r>
              <a:rPr lang="en-US" sz="1399" dirty="0"/>
              <a:t>). At least one </a:t>
            </a:r>
            <a:r>
              <a:rPr lang="en-US" sz="1399" dirty="0" err="1"/>
              <a:t>kthread</a:t>
            </a:r>
            <a:r>
              <a:rPr lang="en-US" sz="1399" dirty="0"/>
              <a:t> per XCU to maintain scheduling.</a:t>
            </a:r>
          </a:p>
          <a:p>
            <a:pPr marL="285636" indent="-285636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99" dirty="0"/>
              <a:t>Modular design, inherited from Linux scheduler:</a:t>
            </a:r>
          </a:p>
          <a:p>
            <a:pPr marL="285636" indent="-285636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399" dirty="0"/>
          </a:p>
          <a:p>
            <a:pPr marL="285636" indent="-285636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399" dirty="0"/>
          </a:p>
          <a:p>
            <a:pPr>
              <a:lnSpc>
                <a:spcPct val="150000"/>
              </a:lnSpc>
            </a:pPr>
            <a:endParaRPr lang="en-US" sz="1399" dirty="0"/>
          </a:p>
          <a:p>
            <a:pPr marL="285636" indent="-285636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399" dirty="0"/>
          </a:p>
          <a:p>
            <a:pPr marL="285636" indent="-285636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399" dirty="0"/>
          </a:p>
          <a:p>
            <a:pPr marL="285636" indent="-285636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99" dirty="0"/>
              <a:t>Per XCU </a:t>
            </a:r>
            <a:r>
              <a:rPr lang="en-US" sz="1399" dirty="0" err="1"/>
              <a:t>runqueue</a:t>
            </a:r>
            <a:r>
              <a:rPr lang="en-US" sz="1399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BFE8D-006C-45ED-AF85-715F0F9AB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4" y="2751611"/>
            <a:ext cx="3705834" cy="149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8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6744</TotalTime>
  <Words>952</Words>
  <Application>Microsoft Office PowerPoint</Application>
  <PresentationFormat>Widescreen</PresentationFormat>
  <Paragraphs>164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Helvetica Neue</vt:lpstr>
      <vt:lpstr>ＭＳ Ｐゴシック</vt:lpstr>
      <vt:lpstr>等线</vt:lpstr>
      <vt:lpstr>等线 (Body)</vt:lpstr>
      <vt:lpstr>等线 Light</vt:lpstr>
      <vt:lpstr>Arial</vt:lpstr>
      <vt:lpstr>Times New Roman</vt:lpstr>
      <vt:lpstr>Wingdings</vt:lpstr>
      <vt:lpstr>宋体</vt:lpstr>
      <vt:lpstr>微软雅黑</vt:lpstr>
      <vt:lpstr>微软雅黑</vt:lpstr>
      <vt:lpstr>Office 主题​​</vt:lpstr>
      <vt:lpstr>Visio.Drawing.15</vt:lpstr>
      <vt:lpstr>A holistic scheduler framework to manage xPUs for containers </vt:lpstr>
      <vt:lpstr>Agenda</vt:lpstr>
      <vt:lpstr>PowerPoint Presentation</vt:lpstr>
      <vt:lpstr>PowerPoint Presentation</vt:lpstr>
      <vt:lpstr>Model selection</vt:lpstr>
      <vt:lpstr>PowerPoint Presentation</vt:lpstr>
      <vt:lpstr>PowerPoint Presentation</vt:lpstr>
      <vt:lpstr>PowerPoint Presentation</vt:lpstr>
      <vt:lpstr>PowerPoint Presentation</vt:lpstr>
      <vt:lpstr>Xsched class description</vt:lpstr>
      <vt:lpstr>PowerPoint Presentation</vt:lpstr>
      <vt:lpstr>PowerPoint Presentation</vt:lpstr>
      <vt:lpstr>Bandwidth control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Konstantin Meskhidze (A)</cp:lastModifiedBy>
  <cp:revision>120</cp:revision>
  <dcterms:created xsi:type="dcterms:W3CDTF">2023-10-13T08:11:36Z</dcterms:created>
  <dcterms:modified xsi:type="dcterms:W3CDTF">2024-11-02T07:47:44Z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(3)ZDOUlKgDWaNF7+02T1G1Iljv+nrZ4/IrlAhQXumxWtw/XrQwaZeLsDjbIHVWjIIBgEkdn/KQ
X41dNOUopDe2tXXPayAC2Z3DfFjP0atBhLlYjgOmpWPtAd3U3JoxeLXaack3R1ZitgZRgM+m
2v4rp1VWNQA74RV1LaggkM95d8oL/YOx1N0tPoZoiBNa5Gyc9GJYG76HE9RZC05Sd7xhLOKS
yj3I3LoCCkKfHpRalo</vt:lpwstr>
  </property>
  <property fmtid="{D5CDD505-2E9C-101B-9397-08002B2CF9AE}" pid="3" name="_2015_ms_pID_7253431">
    <vt:lpwstr>6ETbP0kZ1XKdUeeUoV32Nrglpz3UHfFXv35xAAvDgV22YzepjC8F2h
YmNrLW6Ow7+Pu0jTBddzfYCPe4dDiHdWIrfsCqc9fYVBKucasJCaDLxXLEnSU2WT6Qfj7KT+
g4JPOQt4DC6KdTqdzj/XQ1YHlBoh0r/16Ft+tluVVYO7wU6qQFqLLhag0hIEJZbu3DnbuyTy
R4YjWbvtGGH9IdBQJFNI50PBPeJTMUg/xCZt</vt:lpwstr>
  </property>
  <property fmtid="{D5CDD505-2E9C-101B-9397-08002B2CF9AE}" pid="4" name="_2015_ms_pID_7253432">
    <vt:lpwstr>Ww==</vt:lpwstr>
  </property>
</Properties>
</file>