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6" r:id="rId1"/>
  </p:sldMasterIdLst>
  <p:sldIdLst>
    <p:sldId id="414" r:id="rId2"/>
    <p:sldId id="415" r:id="rId3"/>
  </p:sldIdLst>
  <p:sldSz cx="43200638" cy="21601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13" userDrawn="1">
          <p15:clr>
            <a:srgbClr val="A4A3A4"/>
          </p15:clr>
        </p15:guide>
        <p15:guide id="2" pos="139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7AEE2"/>
    <a:srgbClr val="FFD966"/>
    <a:srgbClr val="FFD79D"/>
    <a:srgbClr val="FFC000"/>
    <a:srgbClr val="969696"/>
    <a:srgbClr val="FFFFFF"/>
    <a:srgbClr val="5FCD9A"/>
    <a:srgbClr val="56CA95"/>
    <a:srgbClr val="F18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33" d="100"/>
          <a:sy n="33" d="100"/>
        </p:scale>
        <p:origin x="-5128" y="-848"/>
      </p:cViewPr>
      <p:guideLst>
        <p:guide orient="horz" pos="7013"/>
        <p:guide pos="1391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3535184"/>
            <a:ext cx="32400479" cy="7520387"/>
          </a:xfrm>
        </p:spPr>
        <p:txBody>
          <a:bodyPr anchor="b"/>
          <a:lstStyle>
            <a:lvl1pPr algn="ctr">
              <a:defRPr sz="188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1345586"/>
            <a:ext cx="32400479" cy="5215267"/>
          </a:xfrm>
        </p:spPr>
        <p:txBody>
          <a:bodyPr/>
          <a:lstStyle>
            <a:lvl1pPr marL="0" indent="0" algn="ctr">
              <a:buNone/>
              <a:defRPr sz="7560"/>
            </a:lvl1pPr>
            <a:lvl2pPr marL="1440089" indent="0" algn="ctr">
              <a:buNone/>
              <a:defRPr sz="6300"/>
            </a:lvl2pPr>
            <a:lvl3pPr marL="2880177" indent="0" algn="ctr">
              <a:buNone/>
              <a:defRPr sz="5670"/>
            </a:lvl3pPr>
            <a:lvl4pPr marL="4320266" indent="0" algn="ctr">
              <a:buNone/>
              <a:defRPr sz="5040"/>
            </a:lvl4pPr>
            <a:lvl5pPr marL="5760354" indent="0" algn="ctr">
              <a:buNone/>
              <a:defRPr sz="5040"/>
            </a:lvl5pPr>
            <a:lvl6pPr marL="7200443" indent="0" algn="ctr">
              <a:buNone/>
              <a:defRPr sz="5040"/>
            </a:lvl6pPr>
            <a:lvl7pPr marL="8640531" indent="0" algn="ctr">
              <a:buNone/>
              <a:defRPr sz="5040"/>
            </a:lvl7pPr>
            <a:lvl8pPr marL="10080620" indent="0" algn="ctr">
              <a:buNone/>
              <a:defRPr sz="5040"/>
            </a:lvl8pPr>
            <a:lvl9pPr marL="11520708" indent="0" algn="ctr">
              <a:buNone/>
              <a:defRPr sz="50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806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7646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150059"/>
            <a:ext cx="9315138" cy="1830594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150059"/>
            <a:ext cx="27405405" cy="1830594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14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2155979" y="4899630"/>
            <a:ext cx="18544394" cy="1451742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8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22503837" y="4899630"/>
            <a:ext cx="18523569" cy="14517422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8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2021/9/30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2155979" y="2438473"/>
            <a:ext cx="38884185" cy="1727346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248176" y="7825802"/>
            <a:ext cx="34725314" cy="320971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75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4248176" y="11216979"/>
            <a:ext cx="34725314" cy="148576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700" spc="3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7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5385281"/>
            <a:ext cx="37260550" cy="8985461"/>
          </a:xfrm>
        </p:spPr>
        <p:txBody>
          <a:bodyPr anchor="b"/>
          <a:lstStyle>
            <a:lvl1pPr>
              <a:defRPr sz="188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4455748"/>
            <a:ext cx="37260550" cy="4725242"/>
          </a:xfrm>
        </p:spPr>
        <p:txBody>
          <a:bodyPr/>
          <a:lstStyle>
            <a:lvl1pPr marL="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1pPr>
            <a:lvl2pPr marL="1440089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2pPr>
            <a:lvl3pPr marL="2880177" indent="0">
              <a:buNone/>
              <a:defRPr sz="5670">
                <a:solidFill>
                  <a:schemeClr val="tx1">
                    <a:tint val="75000"/>
                  </a:schemeClr>
                </a:solidFill>
              </a:defRPr>
            </a:lvl3pPr>
            <a:lvl4pPr marL="4320266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35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4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53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62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708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6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5750296"/>
            <a:ext cx="18360271" cy="137057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5750296"/>
            <a:ext cx="18360271" cy="137057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36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150061"/>
            <a:ext cx="37260550" cy="41752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5295274"/>
            <a:ext cx="18275893" cy="259513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089" indent="0">
              <a:buNone/>
              <a:defRPr sz="6300" b="1"/>
            </a:lvl2pPr>
            <a:lvl3pPr marL="2880177" indent="0">
              <a:buNone/>
              <a:defRPr sz="5670" b="1"/>
            </a:lvl3pPr>
            <a:lvl4pPr marL="4320266" indent="0">
              <a:buNone/>
              <a:defRPr sz="5040" b="1"/>
            </a:lvl4pPr>
            <a:lvl5pPr marL="5760354" indent="0">
              <a:buNone/>
              <a:defRPr sz="5040" b="1"/>
            </a:lvl5pPr>
            <a:lvl6pPr marL="7200443" indent="0">
              <a:buNone/>
              <a:defRPr sz="5040" b="1"/>
            </a:lvl6pPr>
            <a:lvl7pPr marL="8640531" indent="0">
              <a:buNone/>
              <a:defRPr sz="5040" b="1"/>
            </a:lvl7pPr>
            <a:lvl8pPr marL="10080620" indent="0">
              <a:buNone/>
              <a:defRPr sz="5040" b="1"/>
            </a:lvl8pPr>
            <a:lvl9pPr marL="11520708" indent="0">
              <a:buNone/>
              <a:defRPr sz="5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7890406"/>
            <a:ext cx="18275893" cy="11605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5295274"/>
            <a:ext cx="18365898" cy="2595132"/>
          </a:xfrm>
        </p:spPr>
        <p:txBody>
          <a:bodyPr anchor="b"/>
          <a:lstStyle>
            <a:lvl1pPr marL="0" indent="0">
              <a:buNone/>
              <a:defRPr sz="7560" b="1"/>
            </a:lvl1pPr>
            <a:lvl2pPr marL="1440089" indent="0">
              <a:buNone/>
              <a:defRPr sz="6300" b="1"/>
            </a:lvl2pPr>
            <a:lvl3pPr marL="2880177" indent="0">
              <a:buNone/>
              <a:defRPr sz="5670" b="1"/>
            </a:lvl3pPr>
            <a:lvl4pPr marL="4320266" indent="0">
              <a:buNone/>
              <a:defRPr sz="5040" b="1"/>
            </a:lvl4pPr>
            <a:lvl5pPr marL="5760354" indent="0">
              <a:buNone/>
              <a:defRPr sz="5040" b="1"/>
            </a:lvl5pPr>
            <a:lvl6pPr marL="7200443" indent="0">
              <a:buNone/>
              <a:defRPr sz="5040" b="1"/>
            </a:lvl6pPr>
            <a:lvl7pPr marL="8640531" indent="0">
              <a:buNone/>
              <a:defRPr sz="5040" b="1"/>
            </a:lvl7pPr>
            <a:lvl8pPr marL="10080620" indent="0">
              <a:buNone/>
              <a:defRPr sz="5040" b="1"/>
            </a:lvl8pPr>
            <a:lvl9pPr marL="11520708" indent="0">
              <a:buNone/>
              <a:defRPr sz="50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7890406"/>
            <a:ext cx="18365898" cy="11605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85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7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62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440074"/>
            <a:ext cx="13933329" cy="5040260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110162"/>
            <a:ext cx="21870323" cy="15350791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60"/>
            </a:lvl3pPr>
            <a:lvl4pPr>
              <a:defRPr sz="6300"/>
            </a:lvl4pPr>
            <a:lvl5pPr>
              <a:defRPr sz="6300"/>
            </a:lvl5pPr>
            <a:lvl6pPr>
              <a:defRPr sz="6300"/>
            </a:lvl6pPr>
            <a:lvl7pPr>
              <a:defRPr sz="6300"/>
            </a:lvl7pPr>
            <a:lvl8pPr>
              <a:defRPr sz="6300"/>
            </a:lvl8pPr>
            <a:lvl9pPr>
              <a:defRPr sz="6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480334"/>
            <a:ext cx="13933329" cy="12005620"/>
          </a:xfrm>
        </p:spPr>
        <p:txBody>
          <a:bodyPr/>
          <a:lstStyle>
            <a:lvl1pPr marL="0" indent="0">
              <a:buNone/>
              <a:defRPr sz="5040"/>
            </a:lvl1pPr>
            <a:lvl2pPr marL="1440089" indent="0">
              <a:buNone/>
              <a:defRPr sz="4410"/>
            </a:lvl2pPr>
            <a:lvl3pPr marL="2880177" indent="0">
              <a:buNone/>
              <a:defRPr sz="3780"/>
            </a:lvl3pPr>
            <a:lvl4pPr marL="4320266" indent="0">
              <a:buNone/>
              <a:defRPr sz="3150"/>
            </a:lvl4pPr>
            <a:lvl5pPr marL="5760354" indent="0">
              <a:buNone/>
              <a:defRPr sz="3150"/>
            </a:lvl5pPr>
            <a:lvl6pPr marL="7200443" indent="0">
              <a:buNone/>
              <a:defRPr sz="3150"/>
            </a:lvl6pPr>
            <a:lvl7pPr marL="8640531" indent="0">
              <a:buNone/>
              <a:defRPr sz="3150"/>
            </a:lvl7pPr>
            <a:lvl8pPr marL="10080620" indent="0">
              <a:buNone/>
              <a:defRPr sz="3150"/>
            </a:lvl8pPr>
            <a:lvl9pPr marL="11520708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60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440074"/>
            <a:ext cx="13933329" cy="5040260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110162"/>
            <a:ext cx="21870323" cy="15350791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89" indent="0">
              <a:buNone/>
              <a:defRPr sz="8819"/>
            </a:lvl2pPr>
            <a:lvl3pPr marL="2880177" indent="0">
              <a:buNone/>
              <a:defRPr sz="7560"/>
            </a:lvl3pPr>
            <a:lvl4pPr marL="4320266" indent="0">
              <a:buNone/>
              <a:defRPr sz="6300"/>
            </a:lvl4pPr>
            <a:lvl5pPr marL="5760354" indent="0">
              <a:buNone/>
              <a:defRPr sz="6300"/>
            </a:lvl5pPr>
            <a:lvl6pPr marL="7200443" indent="0">
              <a:buNone/>
              <a:defRPr sz="6300"/>
            </a:lvl6pPr>
            <a:lvl7pPr marL="8640531" indent="0">
              <a:buNone/>
              <a:defRPr sz="6300"/>
            </a:lvl7pPr>
            <a:lvl8pPr marL="10080620" indent="0">
              <a:buNone/>
              <a:defRPr sz="6300"/>
            </a:lvl8pPr>
            <a:lvl9pPr marL="11520708" indent="0">
              <a:buNone/>
              <a:defRPr sz="63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480334"/>
            <a:ext cx="13933329" cy="12005620"/>
          </a:xfrm>
        </p:spPr>
        <p:txBody>
          <a:bodyPr/>
          <a:lstStyle>
            <a:lvl1pPr marL="0" indent="0">
              <a:buNone/>
              <a:defRPr sz="5040"/>
            </a:lvl1pPr>
            <a:lvl2pPr marL="1440089" indent="0">
              <a:buNone/>
              <a:defRPr sz="4410"/>
            </a:lvl2pPr>
            <a:lvl3pPr marL="2880177" indent="0">
              <a:buNone/>
              <a:defRPr sz="3780"/>
            </a:lvl3pPr>
            <a:lvl4pPr marL="4320266" indent="0">
              <a:buNone/>
              <a:defRPr sz="3150"/>
            </a:lvl4pPr>
            <a:lvl5pPr marL="5760354" indent="0">
              <a:buNone/>
              <a:defRPr sz="3150"/>
            </a:lvl5pPr>
            <a:lvl6pPr marL="7200443" indent="0">
              <a:buNone/>
              <a:defRPr sz="3150"/>
            </a:lvl6pPr>
            <a:lvl7pPr marL="8640531" indent="0">
              <a:buNone/>
              <a:defRPr sz="3150"/>
            </a:lvl7pPr>
            <a:lvl8pPr marL="10080620" indent="0">
              <a:buNone/>
              <a:defRPr sz="3150"/>
            </a:lvl8pPr>
            <a:lvl9pPr marL="11520708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2021/9/30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47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150061"/>
            <a:ext cx="37260550" cy="41752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5750296"/>
            <a:ext cx="37260550" cy="13705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0021033"/>
            <a:ext cx="9720144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2021/9/30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0021033"/>
            <a:ext cx="14580215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0021033"/>
            <a:ext cx="9720144" cy="11500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55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656" r:id="rId12"/>
    <p:sldLayoutId id="2147483658" r:id="rId13"/>
    <p:sldLayoutId id="2147483659" r:id="rId14"/>
  </p:sldLayoutIdLst>
  <p:txStyles>
    <p:titleStyle>
      <a:lvl1pPr algn="l" defTabSz="2880177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44" indent="-720044" algn="l" defTabSz="2880177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133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600221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5040310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6480399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920487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9360576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800664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2240753" indent="-720044" algn="l" defTabSz="288017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1pPr>
      <a:lvl2pPr marL="1440089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880177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3pPr>
      <a:lvl4pPr marL="4320266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4pPr>
      <a:lvl5pPr marL="5760354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5pPr>
      <a:lvl6pPr marL="7200443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6pPr>
      <a:lvl7pPr marL="8640531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7pPr>
      <a:lvl8pPr marL="10080620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8pPr>
      <a:lvl9pPr marL="11520708" algn="l" defTabSz="2880177" rtl="0" eaLnBrk="1" latinLnBrk="0" hangingPunct="1">
        <a:defRPr sz="56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120196" y="11015946"/>
            <a:ext cx="32021564" cy="393042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3693294" y="3012948"/>
            <a:ext cx="1341176" cy="15917252"/>
          </a:xfrm>
          <a:prstGeom prst="roundRect">
            <a:avLst/>
          </a:prstGeom>
          <a:solidFill>
            <a:srgbClr val="5FC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43860" y="8632775"/>
            <a:ext cx="738664" cy="63823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400" b="1" spc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3600" b="1" spc="4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活动运营知识地图  </a:t>
            </a:r>
            <a:endParaRPr lang="en-US" altLang="zh-CN" sz="2400" b="1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174333" y="9514475"/>
            <a:ext cx="43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评价方法</a:t>
            </a:r>
          </a:p>
        </p:txBody>
      </p:sp>
      <p:sp>
        <p:nvSpPr>
          <p:cNvPr id="60" name="矩形 59"/>
          <p:cNvSpPr/>
          <p:nvPr/>
        </p:nvSpPr>
        <p:spPr>
          <a:xfrm>
            <a:off x="5583113" y="11043565"/>
            <a:ext cx="31371038" cy="3865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4322658" y="8484181"/>
            <a:ext cx="137160" cy="148590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4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6F34DDE-E48A-416D-87BE-BB77F011975E}"/>
              </a:ext>
            </a:extLst>
          </p:cNvPr>
          <p:cNvSpPr/>
          <p:nvPr/>
        </p:nvSpPr>
        <p:spPr>
          <a:xfrm>
            <a:off x="5120195" y="14999778"/>
            <a:ext cx="32021564" cy="3930422"/>
          </a:xfrm>
          <a:prstGeom prst="rect">
            <a:avLst/>
          </a:prstGeom>
          <a:solidFill>
            <a:srgbClr val="47AEE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D993824B-B8C2-4CCC-9B49-A6A49E773204}"/>
              </a:ext>
            </a:extLst>
          </p:cNvPr>
          <p:cNvSpPr txBox="1"/>
          <p:nvPr/>
        </p:nvSpPr>
        <p:spPr>
          <a:xfrm>
            <a:off x="5097331" y="16232784"/>
            <a:ext cx="43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28D1A36-E2DE-4587-8C37-9E29A18556B3}"/>
              </a:ext>
            </a:extLst>
          </p:cNvPr>
          <p:cNvSpPr/>
          <p:nvPr/>
        </p:nvSpPr>
        <p:spPr>
          <a:xfrm>
            <a:off x="5544063" y="15023236"/>
            <a:ext cx="31371039" cy="3865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313379D-ED93-4957-B1D5-17B9130CD5DE}"/>
              </a:ext>
            </a:extLst>
          </p:cNvPr>
          <p:cNvSpPr/>
          <p:nvPr/>
        </p:nvSpPr>
        <p:spPr>
          <a:xfrm>
            <a:off x="5152338" y="3012948"/>
            <a:ext cx="31998707" cy="3930422"/>
          </a:xfrm>
          <a:prstGeom prst="rect">
            <a:avLst/>
          </a:prstGeom>
          <a:solidFill>
            <a:srgbClr val="5FCD9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0736773-1A86-4D58-9109-17F93607BC8E}"/>
              </a:ext>
            </a:extLst>
          </p:cNvPr>
          <p:cNvSpPr txBox="1"/>
          <p:nvPr/>
        </p:nvSpPr>
        <p:spPr>
          <a:xfrm>
            <a:off x="5129476" y="4245954"/>
            <a:ext cx="43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活动概述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E84379C6-851E-4828-987F-5B3865434B9F}"/>
              </a:ext>
            </a:extLst>
          </p:cNvPr>
          <p:cNvSpPr/>
          <p:nvPr/>
        </p:nvSpPr>
        <p:spPr>
          <a:xfrm>
            <a:off x="5615254" y="3040567"/>
            <a:ext cx="31338897" cy="3865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33F67B62-73C9-48BE-BA9E-E1E75F71F9F7}"/>
              </a:ext>
            </a:extLst>
          </p:cNvPr>
          <p:cNvSpPr/>
          <p:nvPr/>
        </p:nvSpPr>
        <p:spPr>
          <a:xfrm>
            <a:off x="5143054" y="7019766"/>
            <a:ext cx="31998705" cy="3930422"/>
          </a:xfrm>
          <a:prstGeom prst="rect">
            <a:avLst/>
          </a:prstGeom>
          <a:solidFill>
            <a:srgbClr val="FFD79D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E702638-DE45-40CB-BD81-520ABF59C92E}"/>
              </a:ext>
            </a:extLst>
          </p:cNvPr>
          <p:cNvSpPr txBox="1"/>
          <p:nvPr/>
        </p:nvSpPr>
        <p:spPr>
          <a:xfrm>
            <a:off x="5120193" y="8252772"/>
            <a:ext cx="43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活动因素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FFBFDB3-2D33-4C03-9274-43050CFC6035}"/>
              </a:ext>
            </a:extLst>
          </p:cNvPr>
          <p:cNvSpPr/>
          <p:nvPr/>
        </p:nvSpPr>
        <p:spPr>
          <a:xfrm>
            <a:off x="5605974" y="7047385"/>
            <a:ext cx="31348178" cy="3865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D999A5B2-489F-40D0-A92E-37A2D84481D7}"/>
              </a:ext>
            </a:extLst>
          </p:cNvPr>
          <p:cNvSpPr txBox="1"/>
          <p:nvPr/>
        </p:nvSpPr>
        <p:spPr>
          <a:xfrm>
            <a:off x="5097331" y="12430391"/>
            <a:ext cx="43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评价方法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4298515-410F-4DDC-B553-0B89FC43AA5B}"/>
              </a:ext>
            </a:extLst>
          </p:cNvPr>
          <p:cNvSpPr txBox="1"/>
          <p:nvPr/>
        </p:nvSpPr>
        <p:spPr>
          <a:xfrm>
            <a:off x="6397755" y="3193662"/>
            <a:ext cx="6290244" cy="1708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endParaRPr lang="en-US" altLang="zh-CN" sz="1500" b="1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500" b="1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社区数据</a:t>
            </a:r>
            <a:r>
              <a:rPr lang="zh-CN" altLang="en-US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（发帖量、评论量、点赞量、转发量、浏览量等）</a:t>
            </a:r>
            <a:endParaRPr lang="en-US" altLang="zh-CN" sz="1500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  <a:r>
              <a:rPr lang="zh-CN" altLang="en-US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（提升某类人群在社区上的行为数据）</a:t>
            </a:r>
            <a:endParaRPr lang="en-US" altLang="zh-CN" sz="1500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市场热点</a:t>
            </a:r>
            <a:endParaRPr lang="en-US" altLang="zh-CN" sz="1500" b="1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竞品动态</a:t>
            </a:r>
            <a:endParaRPr lang="en-US" altLang="zh-CN" sz="1500" b="1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领导观点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EBBB9AED-02D9-4A35-A222-BA0B759FF22F}"/>
              </a:ext>
            </a:extLst>
          </p:cNvPr>
          <p:cNvSpPr txBox="1"/>
          <p:nvPr/>
        </p:nvSpPr>
        <p:spPr>
          <a:xfrm>
            <a:off x="13496103" y="4129347"/>
            <a:ext cx="4425239" cy="17081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拉新</a:t>
            </a:r>
            <a:r>
              <a:rPr lang="zh-CN" altLang="en-US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：新增</a:t>
            </a:r>
            <a:r>
              <a:rPr lang="en-US" altLang="zh-CN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、新增注册、新增下载</a:t>
            </a:r>
            <a:endParaRPr lang="en-US" altLang="zh-CN" sz="1500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促活</a:t>
            </a:r>
            <a:r>
              <a:rPr lang="zh-CN" altLang="en-US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：社区日活（峰值）、月活（去重求和）</a:t>
            </a:r>
            <a:endParaRPr lang="en-US" altLang="zh-CN" sz="1500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留存</a:t>
            </a:r>
            <a:r>
              <a:rPr lang="zh-CN" altLang="en-US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：次日留存、</a:t>
            </a:r>
            <a:r>
              <a:rPr lang="en-US" altLang="zh-CN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日留存、</a:t>
            </a:r>
            <a:r>
              <a:rPr lang="en-US" altLang="zh-CN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日留存、</a:t>
            </a:r>
            <a:r>
              <a:rPr lang="en-US" altLang="zh-CN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日留存</a:t>
            </a:r>
            <a:endParaRPr lang="en-US" altLang="zh-CN" sz="1500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  <a:r>
              <a:rPr lang="zh-CN" altLang="en-US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：百度指数、微信指数、微博指数、话题阅读量、媒体传播量</a:t>
            </a:r>
            <a:endParaRPr lang="en-US" altLang="zh-CN" sz="1500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转化</a:t>
            </a:r>
            <a:r>
              <a:rPr lang="zh-CN" altLang="en-US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：付费人数、新增付费人数、销售总额、付费订单总量、人均客单价</a:t>
            </a: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B8CD6F2-7150-46EE-B27F-3083C1C211B9}"/>
              </a:ext>
            </a:extLst>
          </p:cNvPr>
          <p:cNvSpPr txBox="1"/>
          <p:nvPr/>
        </p:nvSpPr>
        <p:spPr>
          <a:xfrm>
            <a:off x="22605811" y="4520271"/>
            <a:ext cx="1292478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服务热点</a:t>
            </a:r>
            <a:endParaRPr lang="en-US" altLang="zh-CN" sz="1500" b="1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热点名人</a:t>
            </a:r>
            <a:endParaRPr lang="en-US" altLang="zh-CN" sz="1500" b="1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目标人群</a:t>
            </a:r>
            <a:endParaRPr lang="en-US" altLang="zh-CN" sz="1500" b="1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用户痛点</a:t>
            </a: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FDC4C91-4E9B-489F-86E0-E832B519B5B4}"/>
              </a:ext>
            </a:extLst>
          </p:cNvPr>
          <p:cNvSpPr txBox="1"/>
          <p:nvPr/>
        </p:nvSpPr>
        <p:spPr>
          <a:xfrm>
            <a:off x="29977295" y="4480279"/>
            <a:ext cx="2048828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500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给予用户生命周期、活动性质设定时间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E9EACF4B-D1B9-4623-8063-531270BC4010}"/>
              </a:ext>
            </a:extLst>
          </p:cNvPr>
          <p:cNvSpPr txBox="1"/>
          <p:nvPr/>
        </p:nvSpPr>
        <p:spPr>
          <a:xfrm>
            <a:off x="24640077" y="8544978"/>
            <a:ext cx="5979627" cy="193899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开源社区项目状态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Pull request 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数、</a:t>
            </a:r>
            <a:r>
              <a:rPr lang="en-US" altLang="zh-CN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Commit 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数、</a:t>
            </a:r>
            <a:r>
              <a:rPr lang="en-US" altLang="zh-CN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 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提交数与评论数、</a:t>
            </a:r>
            <a:r>
              <a:rPr lang="en-US" altLang="zh-CN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 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活动参与情况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：参与人数、参与范围、活动主题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开源社区贡献者趋势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：贡献者活跃时间、活动时间内贡献者增量、活动时间贡献者停止贡献量</a:t>
            </a:r>
          </a:p>
          <a:p>
            <a:endParaRPr lang="zh-CN" altLang="en-US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5D4801C-D9CF-49BD-9BA3-1F789EF1D552}"/>
              </a:ext>
            </a:extLst>
          </p:cNvPr>
          <p:cNvSpPr txBox="1"/>
          <p:nvPr/>
        </p:nvSpPr>
        <p:spPr>
          <a:xfrm>
            <a:off x="5728214" y="8164652"/>
            <a:ext cx="6609959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媒体接触度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：媒体级别、活动发文数量、发文时间、关注数量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认知度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：内容针对性、最高阅读量、平均阅读量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说服度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：最高点赞数、平均点赞数、文章收藏数、文章留言数、留言点赞数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二次传播度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：被转发数、被转载数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59AA1528-94AA-4B68-8B25-612DDE78C915}"/>
              </a:ext>
            </a:extLst>
          </p:cNvPr>
          <p:cNvSpPr txBox="1"/>
          <p:nvPr/>
        </p:nvSpPr>
        <p:spPr>
          <a:xfrm>
            <a:off x="30972867" y="8578659"/>
            <a:ext cx="5823153" cy="147732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技术交流与输出情况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：国际论文、讲座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en-US" altLang="zh-CN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组织分布与劳动力投入情况</a:t>
            </a:r>
          </a:p>
          <a:p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贡献情况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：仓库总量、仓库新增量、</a:t>
            </a:r>
            <a:r>
              <a:rPr lang="en-US" altLang="zh-CN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签署量、</a:t>
            </a:r>
            <a:r>
              <a:rPr lang="en-US" altLang="zh-CN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签署增量、开源社区贡献者趋势、开源社区状态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FD72363B-C2EC-40B2-85B0-F8CD6C672083}"/>
              </a:ext>
            </a:extLst>
          </p:cNvPr>
          <p:cNvSpPr/>
          <p:nvPr/>
        </p:nvSpPr>
        <p:spPr>
          <a:xfrm>
            <a:off x="7874445" y="7229119"/>
            <a:ext cx="2066670" cy="374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知晓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A3490FFA-5EDF-4A66-987E-9F6705410445}"/>
              </a:ext>
            </a:extLst>
          </p:cNvPr>
          <p:cNvSpPr/>
          <p:nvPr/>
        </p:nvSpPr>
        <p:spPr>
          <a:xfrm>
            <a:off x="14490227" y="7202674"/>
            <a:ext cx="1751537" cy="37241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9A6D575B-8478-4EB6-AF62-1AE35074EBF1}"/>
              </a:ext>
            </a:extLst>
          </p:cNvPr>
          <p:cNvSpPr/>
          <p:nvPr/>
        </p:nvSpPr>
        <p:spPr>
          <a:xfrm>
            <a:off x="20877137" y="7196156"/>
            <a:ext cx="1751537" cy="3656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9677606E-0321-47BF-8435-D38DE864642C}"/>
              </a:ext>
            </a:extLst>
          </p:cNvPr>
          <p:cNvSpPr/>
          <p:nvPr/>
        </p:nvSpPr>
        <p:spPr>
          <a:xfrm>
            <a:off x="26930618" y="7190470"/>
            <a:ext cx="1751537" cy="37884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52599E48-5511-4924-ACAB-63016C7EA944}"/>
              </a:ext>
            </a:extLst>
          </p:cNvPr>
          <p:cNvSpPr/>
          <p:nvPr/>
        </p:nvSpPr>
        <p:spPr>
          <a:xfrm>
            <a:off x="32940977" y="7197248"/>
            <a:ext cx="1751537" cy="42989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成长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59C69F7-A5BE-440F-BB26-5CCF5DD611C4}"/>
              </a:ext>
            </a:extLst>
          </p:cNvPr>
          <p:cNvSpPr txBox="1"/>
          <p:nvPr/>
        </p:nvSpPr>
        <p:spPr>
          <a:xfrm>
            <a:off x="5771012" y="12056766"/>
            <a:ext cx="6693065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B651A06-03D4-4F73-81D9-B505A9A14023}"/>
              </a:ext>
            </a:extLst>
          </p:cNvPr>
          <p:cNvSpPr txBox="1"/>
          <p:nvPr/>
        </p:nvSpPr>
        <p:spPr>
          <a:xfrm>
            <a:off x="12517814" y="11628481"/>
            <a:ext cx="6045485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将模糊因素集对应的模糊权向量集，依靠单因素评判矩阵采取合适的合成算子，进行模糊变换，得到一个模糊综合评价结果，并对结果进行比较分析，来评价事物的优劣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10F70F0-6CAF-47B2-8912-126C843CA8F3}"/>
              </a:ext>
            </a:extLst>
          </p:cNvPr>
          <p:cNvSpPr txBox="1"/>
          <p:nvPr/>
        </p:nvSpPr>
        <p:spPr>
          <a:xfrm>
            <a:off x="18698323" y="11655883"/>
            <a:ext cx="5832916" cy="78483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以秩和法为基础，取各指标数与个体数秩和的平均值，得到具有</a:t>
            </a:r>
            <a:r>
              <a:rPr lang="en-US" altLang="zh-CN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0-1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连续变量特征的非参数统计量，即秩和比，再据此进行排序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E7E93AD-F9C9-4EEE-A4FB-DFA0DFEDC85B}"/>
              </a:ext>
            </a:extLst>
          </p:cNvPr>
          <p:cNvSpPr txBox="1"/>
          <p:nvPr/>
        </p:nvSpPr>
        <p:spPr>
          <a:xfrm>
            <a:off x="24606979" y="11654441"/>
            <a:ext cx="6045486" cy="78483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将不同性质、不同单位的各种实测指标值通过指数变换，加权得出综合指数，对综合指数进行比较与评价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2B3C956-0167-47BC-B5CB-9500823EC500}"/>
              </a:ext>
            </a:extLst>
          </p:cNvPr>
          <p:cNvSpPr txBox="1"/>
          <p:nvPr/>
        </p:nvSpPr>
        <p:spPr>
          <a:xfrm>
            <a:off x="30779810" y="11699441"/>
            <a:ext cx="6135293" cy="78483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基于归一化后的原始数据矩阵，找出最优与最劣方案，通过计算评价对象与两者距离，得到与两者的接近程度，从而评价各对象优劣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95B3903-D248-493E-99B6-6B2F45BD48C9}"/>
              </a:ext>
            </a:extLst>
          </p:cNvPr>
          <p:cNvSpPr txBox="1"/>
          <p:nvPr/>
        </p:nvSpPr>
        <p:spPr>
          <a:xfrm>
            <a:off x="12435946" y="7961237"/>
            <a:ext cx="6011184" cy="263149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：官网、公众号、头条、</a:t>
            </a:r>
            <a:r>
              <a:rPr lang="en-US" altLang="zh-CN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站、搜索引擎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：文档访问量、慕课观看量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：新闻、博客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渠道接触度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：渠道发文（视频）数量、发文（视频）时间、关注数量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认知度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：内容针对性、最高阅读量、平均阅读量、阅读完成率、公众号打开率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说服度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：最高点赞数、平均点赞数、收藏数、留言数、留言点赞数、渠道吸引用户量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二次传播度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：被转发数、被转载数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7DBAA28-E7B6-4049-B178-90ECF428D0E4}"/>
              </a:ext>
            </a:extLst>
          </p:cNvPr>
          <p:cNvSpPr txBox="1"/>
          <p:nvPr/>
        </p:nvSpPr>
        <p:spPr>
          <a:xfrm>
            <a:off x="18693689" y="8150204"/>
            <a:ext cx="5805971" cy="124649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：不同版本软件包下载量、不同版本软件包讨论量、镜像仓库访问量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互动</a:t>
            </a:r>
            <a:r>
              <a:rPr lang="zh-CN" altLang="en-US" sz="150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：直播参与人数、直播回顾人数、直播讨论数、 沙龙参与人数、会议参与人数</a:t>
            </a:r>
            <a:endParaRPr lang="en-US" altLang="zh-CN" sz="150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50F91F8-0AF2-45F7-8E27-9EFC9CBB5677}"/>
              </a:ext>
            </a:extLst>
          </p:cNvPr>
          <p:cNvSpPr txBox="1"/>
          <p:nvPr/>
        </p:nvSpPr>
        <p:spPr>
          <a:xfrm>
            <a:off x="26805051" y="15264517"/>
            <a:ext cx="4744290" cy="553998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③单指标优化</a:t>
            </a:r>
            <a:endParaRPr lang="en-US" altLang="zh-CN" sz="1500" b="1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采用控制变量等方法，判断单指标的优化方向</a:t>
            </a:r>
            <a:endParaRPr lang="en-US" altLang="zh-CN" sz="1500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39448BF-6189-442C-9E3A-43ED3FBBA588}"/>
              </a:ext>
            </a:extLst>
          </p:cNvPr>
          <p:cNvSpPr txBox="1"/>
          <p:nvPr/>
        </p:nvSpPr>
        <p:spPr>
          <a:xfrm>
            <a:off x="5792640" y="15272305"/>
            <a:ext cx="3200444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①可视化</a:t>
            </a:r>
            <a:endParaRPr lang="en-US" altLang="zh-CN" sz="1500" b="1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2D6B87C-FA03-467F-8B56-1B7B14079E1F}"/>
              </a:ext>
            </a:extLst>
          </p:cNvPr>
          <p:cNvSpPr txBox="1"/>
          <p:nvPr/>
        </p:nvSpPr>
        <p:spPr>
          <a:xfrm>
            <a:off x="16734259" y="15257083"/>
            <a:ext cx="6621990" cy="553998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②评价得分</a:t>
            </a:r>
            <a:endParaRPr lang="en-US" altLang="zh-CN" sz="1500" b="1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通过分析不同阶段的评价得分，找出有待提升的运营步骤，并能得到总评分</a:t>
            </a:r>
            <a:endParaRPr lang="en-US" altLang="zh-CN" sz="1500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310C058-F84C-41FA-B331-70079E35C893}"/>
              </a:ext>
            </a:extLst>
          </p:cNvPr>
          <p:cNvCxnSpPr>
            <a:cxnSpLocks/>
          </p:cNvCxnSpPr>
          <p:nvPr/>
        </p:nvCxnSpPr>
        <p:spPr>
          <a:xfrm>
            <a:off x="8907780" y="12624711"/>
            <a:ext cx="0" cy="1660479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3F5FD19C-B6C7-4B6D-BBB6-64A29C654D58}"/>
              </a:ext>
            </a:extLst>
          </p:cNvPr>
          <p:cNvSpPr txBox="1"/>
          <p:nvPr/>
        </p:nvSpPr>
        <p:spPr>
          <a:xfrm>
            <a:off x="6025075" y="13024349"/>
            <a:ext cx="2611050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分析方法更为系统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方法简洁且更为客观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所需定量数据信息较少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3EDD757-EFA8-4EC0-92D8-D2F25D3BD0D0}"/>
              </a:ext>
            </a:extLst>
          </p:cNvPr>
          <p:cNvSpPr txBox="1"/>
          <p:nvPr/>
        </p:nvSpPr>
        <p:spPr>
          <a:xfrm>
            <a:off x="8966295" y="12774752"/>
            <a:ext cx="3272298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不能为决策提供新方案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定量数据较少，定性成分多，不易令人信服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指标过多时数据统计量大，且权重难以确定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1CB2932-C451-4391-AC1D-9F7AACB06AAE}"/>
              </a:ext>
            </a:extLst>
          </p:cNvPr>
          <p:cNvSpPr txBox="1"/>
          <p:nvPr/>
        </p:nvSpPr>
        <p:spPr>
          <a:xfrm>
            <a:off x="5700374" y="14357650"/>
            <a:ext cx="6414815" cy="415498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：适用于定量数据较难确定的</a:t>
            </a:r>
            <a:r>
              <a:rPr lang="zh-CN" altLang="en-US" sz="21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获取、成长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8E978D4D-A386-4C25-A6F3-3EACAE50D1D7}"/>
              </a:ext>
            </a:extLst>
          </p:cNvPr>
          <p:cNvSpPr txBox="1"/>
          <p:nvPr/>
        </p:nvSpPr>
        <p:spPr>
          <a:xfrm>
            <a:off x="12500774" y="12866496"/>
            <a:ext cx="3079712" cy="124649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通过精确数字手段处理模糊评价对象，量化评价更为合理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评价结果是矢量，信息更为丰富合理。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F2E6F5F-115A-4A47-A630-5130952FAC67}"/>
              </a:ext>
            </a:extLst>
          </p:cNvPr>
          <p:cNvSpPr txBox="1"/>
          <p:nvPr/>
        </p:nvSpPr>
        <p:spPr>
          <a:xfrm>
            <a:off x="15628882" y="12899304"/>
            <a:ext cx="2965368" cy="124649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计算较为复杂，对指标权重矢量的确定主观性较强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指标过多时数据统计量大，且权重难以确定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EF931BC-E8B1-4785-B6CD-5B14A8926AE1}"/>
              </a:ext>
            </a:extLst>
          </p:cNvPr>
          <p:cNvSpPr txBox="1"/>
          <p:nvPr/>
        </p:nvSpPr>
        <p:spPr>
          <a:xfrm>
            <a:off x="12509118" y="14356943"/>
            <a:ext cx="6414815" cy="415498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：适用于权重能定量，但是不能精确的</a:t>
            </a:r>
            <a:r>
              <a:rPr lang="zh-CN" altLang="en-US" sz="21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知晓</a:t>
            </a:r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1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A63A19D-7603-4B73-AB62-DA9C6DCF6809}"/>
              </a:ext>
            </a:extLst>
          </p:cNvPr>
          <p:cNvSpPr txBox="1"/>
          <p:nvPr/>
        </p:nvSpPr>
        <p:spPr>
          <a:xfrm>
            <a:off x="18723552" y="12463093"/>
            <a:ext cx="3010080" cy="170816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不引入主观变量，克服了主观定权的问题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综合能力强，可作为专门的综合指标进行统计分析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可进行分档排序，消除异常值干扰，显示数据间的微小差异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C65E58EA-F1B3-4769-BBAD-6553045B39A2}"/>
              </a:ext>
            </a:extLst>
          </p:cNvPr>
          <p:cNvCxnSpPr>
            <a:cxnSpLocks/>
          </p:cNvCxnSpPr>
          <p:nvPr/>
        </p:nvCxnSpPr>
        <p:spPr>
          <a:xfrm>
            <a:off x="15593308" y="12683175"/>
            <a:ext cx="0" cy="1660479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C8FC069A-89EA-4517-A161-25723FCCADB6}"/>
              </a:ext>
            </a:extLst>
          </p:cNvPr>
          <p:cNvCxnSpPr>
            <a:cxnSpLocks/>
          </p:cNvCxnSpPr>
          <p:nvPr/>
        </p:nvCxnSpPr>
        <p:spPr>
          <a:xfrm>
            <a:off x="21721066" y="12585587"/>
            <a:ext cx="0" cy="1660479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3DAD29C2-E7AF-43AE-860D-5BD67E5727D5}"/>
              </a:ext>
            </a:extLst>
          </p:cNvPr>
          <p:cNvSpPr txBox="1"/>
          <p:nvPr/>
        </p:nvSpPr>
        <p:spPr>
          <a:xfrm>
            <a:off x="21738679" y="12926139"/>
            <a:ext cx="2760756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指标值进行秩代换会损失信息，导致对信息利用不完全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对离群值不敏感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FDA83D3-D616-4A35-B285-9AC793C9B8AC}"/>
              </a:ext>
            </a:extLst>
          </p:cNvPr>
          <p:cNvSpPr txBox="1"/>
          <p:nvPr/>
        </p:nvSpPr>
        <p:spPr>
          <a:xfrm>
            <a:off x="18698324" y="14357649"/>
            <a:ext cx="6414815" cy="415498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：适用于只需要利用次序信息的</a:t>
            </a:r>
            <a:r>
              <a:rPr lang="zh-CN" altLang="en-US" sz="21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F201BC4E-EC6B-41F0-91E2-525187E4C931}"/>
              </a:ext>
            </a:extLst>
          </p:cNvPr>
          <p:cNvSpPr txBox="1"/>
          <p:nvPr/>
        </p:nvSpPr>
        <p:spPr>
          <a:xfrm>
            <a:off x="24646646" y="12693166"/>
            <a:ext cx="2897348" cy="124649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评价过程系统、全面、简便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数据利用充分，通过对综合指数和个体指数分析，找出薄弱环节，为改进提供依据。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3D663E7F-9EA5-4ABB-BE0D-C4AFEAD04619}"/>
              </a:ext>
            </a:extLst>
          </p:cNvPr>
          <p:cNvSpPr txBox="1"/>
          <p:nvPr/>
        </p:nvSpPr>
        <p:spPr>
          <a:xfrm>
            <a:off x="27660251" y="12696411"/>
            <a:ext cx="2992208" cy="124649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缺陷：</a:t>
            </a:r>
            <a:endParaRPr lang="en-US" altLang="zh-CN" sz="15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对比较标准依赖太强，同时标准的确定较为困难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指标值无上下限，若存在极大值会影响评价结果的准确性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DD35281C-A5A2-4ADB-92CF-5399DC13EDC7}"/>
              </a:ext>
            </a:extLst>
          </p:cNvPr>
          <p:cNvCxnSpPr>
            <a:cxnSpLocks/>
          </p:cNvCxnSpPr>
          <p:nvPr/>
        </p:nvCxnSpPr>
        <p:spPr>
          <a:xfrm>
            <a:off x="27629722" y="12531654"/>
            <a:ext cx="0" cy="1660479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6C6C043-F525-4A33-A144-1CBC1615ECC7}"/>
              </a:ext>
            </a:extLst>
          </p:cNvPr>
          <p:cNvSpPr/>
          <p:nvPr/>
        </p:nvSpPr>
        <p:spPr>
          <a:xfrm>
            <a:off x="5676090" y="7750906"/>
            <a:ext cx="6591966" cy="3049650"/>
          </a:xfrm>
          <a:prstGeom prst="roundRect">
            <a:avLst/>
          </a:prstGeom>
          <a:noFill/>
          <a:ln w="19050">
            <a:solidFill>
              <a:srgbClr val="FFD7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94308E4-8878-4F67-884F-28A108E4646E}"/>
              </a:ext>
            </a:extLst>
          </p:cNvPr>
          <p:cNvSpPr txBox="1"/>
          <p:nvPr/>
        </p:nvSpPr>
        <p:spPr>
          <a:xfrm>
            <a:off x="24618828" y="14332427"/>
            <a:ext cx="5910233" cy="415498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：适用于能简单综合指标的</a:t>
            </a:r>
            <a:r>
              <a:rPr lang="zh-CN" altLang="en-US" sz="21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获取、成长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6F04DF1-C0C0-43F9-99AD-A8E032BEA90D}"/>
              </a:ext>
            </a:extLst>
          </p:cNvPr>
          <p:cNvSpPr txBox="1"/>
          <p:nvPr/>
        </p:nvSpPr>
        <p:spPr>
          <a:xfrm>
            <a:off x="30809557" y="12553061"/>
            <a:ext cx="3113694" cy="1477328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对样本资料无特殊要求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比较充分地利用了原有的数据信息，与实际情况较为吻合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可对每个评价对象的优劣进行排序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9CA7448-9DCF-4A3C-8960-15EA4B834D13}"/>
              </a:ext>
            </a:extLst>
          </p:cNvPr>
          <p:cNvSpPr txBox="1"/>
          <p:nvPr/>
        </p:nvSpPr>
        <p:spPr>
          <a:xfrm>
            <a:off x="33927815" y="12507813"/>
            <a:ext cx="2992208" cy="1708160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当两个评价对象指标关于最优与最劣方案的连线对称时，无法得出准确的结果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57175" indent="-257175">
              <a:buFont typeface="Wingdings" panose="05000000000000000000" pitchFamily="2" charset="2"/>
              <a:buChar char="l"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只能对每个评价对象的优劣进行排序，不能分档管理，灵敏度不高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2E1C0EB6-8053-4C4B-95FC-C28D65FEA6F6}"/>
              </a:ext>
            </a:extLst>
          </p:cNvPr>
          <p:cNvCxnSpPr>
            <a:cxnSpLocks/>
          </p:cNvCxnSpPr>
          <p:nvPr/>
        </p:nvCxnSpPr>
        <p:spPr>
          <a:xfrm>
            <a:off x="33842086" y="12461485"/>
            <a:ext cx="0" cy="1660479"/>
          </a:xfrm>
          <a:prstGeom prst="line">
            <a:avLst/>
          </a:prstGeom>
          <a:ln w="19050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3934DB52-3328-4EAE-A486-B6350D0DD970}"/>
              </a:ext>
            </a:extLst>
          </p:cNvPr>
          <p:cNvSpPr txBox="1"/>
          <p:nvPr/>
        </p:nvSpPr>
        <p:spPr>
          <a:xfrm>
            <a:off x="30768977" y="14332429"/>
            <a:ext cx="5910233" cy="415498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：适用于能确定最优解的</a:t>
            </a:r>
            <a:r>
              <a:rPr lang="zh-CN" altLang="en-US" sz="21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了解、参与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环节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A6F6863-AD7A-4E09-AD86-431676E97C5B}"/>
              </a:ext>
            </a:extLst>
          </p:cNvPr>
          <p:cNvSpPr/>
          <p:nvPr/>
        </p:nvSpPr>
        <p:spPr>
          <a:xfrm>
            <a:off x="12373392" y="7746805"/>
            <a:ext cx="6189906" cy="3049650"/>
          </a:xfrm>
          <a:prstGeom prst="roundRect">
            <a:avLst/>
          </a:prstGeom>
          <a:noFill/>
          <a:ln w="19050">
            <a:solidFill>
              <a:srgbClr val="FFD7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DD346C11-C925-48E5-AF1A-1751410E74B1}"/>
              </a:ext>
            </a:extLst>
          </p:cNvPr>
          <p:cNvSpPr/>
          <p:nvPr/>
        </p:nvSpPr>
        <p:spPr>
          <a:xfrm>
            <a:off x="18684830" y="7756380"/>
            <a:ext cx="5805971" cy="3049650"/>
          </a:xfrm>
          <a:prstGeom prst="roundRect">
            <a:avLst/>
          </a:prstGeom>
          <a:noFill/>
          <a:ln w="19050">
            <a:solidFill>
              <a:srgbClr val="FFD7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8A143CC4-4CBF-4EC8-83B6-F8C3647C77CE}"/>
              </a:ext>
            </a:extLst>
          </p:cNvPr>
          <p:cNvSpPr/>
          <p:nvPr/>
        </p:nvSpPr>
        <p:spPr>
          <a:xfrm>
            <a:off x="24640074" y="7797249"/>
            <a:ext cx="6039266" cy="3049650"/>
          </a:xfrm>
          <a:prstGeom prst="roundRect">
            <a:avLst/>
          </a:prstGeom>
          <a:noFill/>
          <a:ln w="19050">
            <a:solidFill>
              <a:srgbClr val="FFD7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EACF4A50-053B-47D4-A451-D09DEC5C96D2}"/>
              </a:ext>
            </a:extLst>
          </p:cNvPr>
          <p:cNvSpPr/>
          <p:nvPr/>
        </p:nvSpPr>
        <p:spPr>
          <a:xfrm>
            <a:off x="30828613" y="7793320"/>
            <a:ext cx="5915967" cy="3049650"/>
          </a:xfrm>
          <a:prstGeom prst="roundRect">
            <a:avLst/>
          </a:prstGeom>
          <a:noFill/>
          <a:ln w="19050">
            <a:solidFill>
              <a:srgbClr val="FFD79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pic>
        <p:nvPicPr>
          <p:cNvPr id="14" name="图形 13" descr="智能手机">
            <a:extLst>
              <a:ext uri="{FF2B5EF4-FFF2-40B4-BE49-F238E27FC236}">
                <a16:creationId xmlns:a16="http://schemas.microsoft.com/office/drawing/2014/main" id="{993B8AFC-3311-4893-82A9-36EE2941F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0502" y="9225268"/>
            <a:ext cx="1371600" cy="13716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79F0BD4-B1AC-4DA9-BE78-687FA152D5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992" y="9293425"/>
            <a:ext cx="2877653" cy="1297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5389C38A-2C0F-4D54-B629-3893CFACB15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31"/>
          <a:stretch/>
        </p:blipFill>
        <p:spPr>
          <a:xfrm>
            <a:off x="19411034" y="9460433"/>
            <a:ext cx="3279092" cy="119076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5" name="矩形 94">
            <a:extLst>
              <a:ext uri="{FF2B5EF4-FFF2-40B4-BE49-F238E27FC236}">
                <a16:creationId xmlns:a16="http://schemas.microsoft.com/office/drawing/2014/main" id="{D24C9636-66C8-4246-915A-0501C75606FA}"/>
              </a:ext>
            </a:extLst>
          </p:cNvPr>
          <p:cNvSpPr/>
          <p:nvPr/>
        </p:nvSpPr>
        <p:spPr>
          <a:xfrm>
            <a:off x="5704194" y="11163960"/>
            <a:ext cx="6557255" cy="3631565"/>
          </a:xfrm>
          <a:prstGeom prst="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9F848ED4-DCC0-4CF7-A575-C72EE35BB579}"/>
              </a:ext>
            </a:extLst>
          </p:cNvPr>
          <p:cNvSpPr/>
          <p:nvPr/>
        </p:nvSpPr>
        <p:spPr>
          <a:xfrm>
            <a:off x="12385572" y="11159886"/>
            <a:ext cx="6140324" cy="3635639"/>
          </a:xfrm>
          <a:prstGeom prst="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2CEEAB1-26E2-4C35-8A3D-6B30475B0423}"/>
              </a:ext>
            </a:extLst>
          </p:cNvPr>
          <p:cNvSpPr/>
          <p:nvPr/>
        </p:nvSpPr>
        <p:spPr>
          <a:xfrm>
            <a:off x="18672156" y="11159886"/>
            <a:ext cx="5830751" cy="3635639"/>
          </a:xfrm>
          <a:prstGeom prst="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D65A651-4E20-4404-9465-0E88757DDE23}"/>
              </a:ext>
            </a:extLst>
          </p:cNvPr>
          <p:cNvSpPr/>
          <p:nvPr/>
        </p:nvSpPr>
        <p:spPr>
          <a:xfrm>
            <a:off x="24636440" y="11166030"/>
            <a:ext cx="6038882" cy="3635639"/>
          </a:xfrm>
          <a:prstGeom prst="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003753B5-0FF9-416F-A5FB-69E64B3FE92A}"/>
              </a:ext>
            </a:extLst>
          </p:cNvPr>
          <p:cNvSpPr/>
          <p:nvPr/>
        </p:nvSpPr>
        <p:spPr>
          <a:xfrm>
            <a:off x="30808854" y="11158488"/>
            <a:ext cx="5892395" cy="3635639"/>
          </a:xfrm>
          <a:prstGeom prst="rect">
            <a:avLst/>
          </a:prstGeom>
          <a:noFill/>
          <a:ln w="19050">
            <a:solidFill>
              <a:srgbClr val="ED7D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DCA24B73-B7BC-4342-8393-E2469E5DF487}"/>
              </a:ext>
            </a:extLst>
          </p:cNvPr>
          <p:cNvSpPr/>
          <p:nvPr/>
        </p:nvSpPr>
        <p:spPr>
          <a:xfrm>
            <a:off x="5812638" y="3260073"/>
            <a:ext cx="7379489" cy="3480390"/>
          </a:xfrm>
          <a:prstGeom prst="roundRect">
            <a:avLst/>
          </a:prstGeom>
          <a:noFill/>
          <a:ln w="19050">
            <a:solidFill>
              <a:srgbClr val="5FCD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E03A0BB9-E831-4688-B5E5-5C2D3EFBC541}"/>
              </a:ext>
            </a:extLst>
          </p:cNvPr>
          <p:cNvSpPr/>
          <p:nvPr/>
        </p:nvSpPr>
        <p:spPr>
          <a:xfrm>
            <a:off x="13389510" y="3244759"/>
            <a:ext cx="8210810" cy="3480390"/>
          </a:xfrm>
          <a:prstGeom prst="roundRect">
            <a:avLst/>
          </a:prstGeom>
          <a:noFill/>
          <a:ln w="19050">
            <a:solidFill>
              <a:srgbClr val="5FCD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DBF97C1-4C8D-49B6-9BCD-582D9E3F5743}"/>
              </a:ext>
            </a:extLst>
          </p:cNvPr>
          <p:cNvSpPr/>
          <p:nvPr/>
        </p:nvSpPr>
        <p:spPr>
          <a:xfrm>
            <a:off x="21797708" y="3254470"/>
            <a:ext cx="7379489" cy="3480390"/>
          </a:xfrm>
          <a:prstGeom prst="roundRect">
            <a:avLst/>
          </a:prstGeom>
          <a:noFill/>
          <a:ln w="19050">
            <a:solidFill>
              <a:srgbClr val="5FCD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BC9F6FAC-6126-4EB6-B668-7F390B98BD4A}"/>
              </a:ext>
            </a:extLst>
          </p:cNvPr>
          <p:cNvSpPr/>
          <p:nvPr/>
        </p:nvSpPr>
        <p:spPr>
          <a:xfrm>
            <a:off x="29374575" y="3254470"/>
            <a:ext cx="7379489" cy="3480390"/>
          </a:xfrm>
          <a:prstGeom prst="roundRect">
            <a:avLst/>
          </a:prstGeom>
          <a:noFill/>
          <a:ln w="19050">
            <a:solidFill>
              <a:srgbClr val="5FCD9A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CA781D1-54EF-4F7D-AB6F-F1DF7CE2699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094" y="3924635"/>
            <a:ext cx="3567380" cy="18325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897E3456-476F-410C-8205-8561D0DF112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0F0F0"/>
              </a:clrFrom>
              <a:clrTo>
                <a:srgbClr val="F0F0F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287" y="4484448"/>
            <a:ext cx="3595604" cy="1963157"/>
          </a:xfrm>
          <a:prstGeom prst="round2DiagRect">
            <a:avLst>
              <a:gd name="adj1" fmla="val 16667"/>
              <a:gd name="adj2" fmla="val 1644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24A81D6D-AE49-45B0-9305-D3893D1B716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1342" y="4145390"/>
            <a:ext cx="3279098" cy="169907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41C80C8-5CDC-4156-A9E0-D0EA9B5190D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549" y="3905513"/>
            <a:ext cx="2995415" cy="2314229"/>
          </a:xfrm>
          <a:prstGeom prst="rect">
            <a:avLst/>
          </a:prstGeom>
        </p:spPr>
      </p:pic>
      <p:sp>
        <p:nvSpPr>
          <p:cNvPr id="31" name="箭头: 右 30">
            <a:extLst>
              <a:ext uri="{FF2B5EF4-FFF2-40B4-BE49-F238E27FC236}">
                <a16:creationId xmlns:a16="http://schemas.microsoft.com/office/drawing/2014/main" id="{34FD2622-4C33-43E4-9836-6355EF9F0BA6}"/>
              </a:ext>
            </a:extLst>
          </p:cNvPr>
          <p:cNvSpPr/>
          <p:nvPr/>
        </p:nvSpPr>
        <p:spPr>
          <a:xfrm>
            <a:off x="9941115" y="7331459"/>
            <a:ext cx="4526250" cy="146678"/>
          </a:xfrm>
          <a:prstGeom prst="rightArrow">
            <a:avLst>
              <a:gd name="adj1" fmla="val 15159"/>
              <a:gd name="adj2" fmla="val 50000"/>
            </a:avLst>
          </a:prstGeom>
          <a:solidFill>
            <a:srgbClr val="FFD9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10" name="箭头: 右 109">
            <a:extLst>
              <a:ext uri="{FF2B5EF4-FFF2-40B4-BE49-F238E27FC236}">
                <a16:creationId xmlns:a16="http://schemas.microsoft.com/office/drawing/2014/main" id="{1B3395F4-EE5C-435E-A2C4-E54193C236AB}"/>
              </a:ext>
            </a:extLst>
          </p:cNvPr>
          <p:cNvSpPr/>
          <p:nvPr/>
        </p:nvSpPr>
        <p:spPr>
          <a:xfrm>
            <a:off x="16231653" y="7306180"/>
            <a:ext cx="4622622" cy="144378"/>
          </a:xfrm>
          <a:prstGeom prst="rightArrow">
            <a:avLst>
              <a:gd name="adj1" fmla="val 15159"/>
              <a:gd name="adj2" fmla="val 50000"/>
            </a:avLst>
          </a:prstGeom>
          <a:solidFill>
            <a:srgbClr val="FFD9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11" name="箭头: 右 110">
            <a:extLst>
              <a:ext uri="{FF2B5EF4-FFF2-40B4-BE49-F238E27FC236}">
                <a16:creationId xmlns:a16="http://schemas.microsoft.com/office/drawing/2014/main" id="{F562FAB6-9490-4846-BD4C-00EE03186071}"/>
              </a:ext>
            </a:extLst>
          </p:cNvPr>
          <p:cNvSpPr/>
          <p:nvPr/>
        </p:nvSpPr>
        <p:spPr>
          <a:xfrm>
            <a:off x="22647485" y="7290105"/>
            <a:ext cx="4249421" cy="162548"/>
          </a:xfrm>
          <a:prstGeom prst="rightArrow">
            <a:avLst>
              <a:gd name="adj1" fmla="val 15159"/>
              <a:gd name="adj2" fmla="val 50000"/>
            </a:avLst>
          </a:prstGeom>
          <a:solidFill>
            <a:srgbClr val="FFD9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12" name="箭头: 右 111">
            <a:extLst>
              <a:ext uri="{FF2B5EF4-FFF2-40B4-BE49-F238E27FC236}">
                <a16:creationId xmlns:a16="http://schemas.microsoft.com/office/drawing/2014/main" id="{D4C1AC93-A8FB-4D55-9703-FC4BD2F32FA7}"/>
              </a:ext>
            </a:extLst>
          </p:cNvPr>
          <p:cNvSpPr/>
          <p:nvPr/>
        </p:nvSpPr>
        <p:spPr>
          <a:xfrm>
            <a:off x="28651300" y="7320444"/>
            <a:ext cx="4289676" cy="180261"/>
          </a:xfrm>
          <a:prstGeom prst="rightArrow">
            <a:avLst>
              <a:gd name="adj1" fmla="val 15159"/>
              <a:gd name="adj2" fmla="val 50000"/>
            </a:avLst>
          </a:prstGeom>
          <a:solidFill>
            <a:srgbClr val="FFD9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C5CF376-47B5-4430-B86A-0B1D77D15E18}"/>
              </a:ext>
            </a:extLst>
          </p:cNvPr>
          <p:cNvSpPr/>
          <p:nvPr/>
        </p:nvSpPr>
        <p:spPr>
          <a:xfrm>
            <a:off x="5700374" y="15144357"/>
            <a:ext cx="10744475" cy="3631565"/>
          </a:xfrm>
          <a:prstGeom prst="rect">
            <a:avLst/>
          </a:prstGeom>
          <a:noFill/>
          <a:ln w="19050">
            <a:solidFill>
              <a:srgbClr val="47AEE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E65FC3F6-8893-4F4A-88FB-3C2150C2F186}"/>
              </a:ext>
            </a:extLst>
          </p:cNvPr>
          <p:cNvSpPr/>
          <p:nvPr/>
        </p:nvSpPr>
        <p:spPr>
          <a:xfrm>
            <a:off x="16632456" y="15144152"/>
            <a:ext cx="9890043" cy="3631565"/>
          </a:xfrm>
          <a:prstGeom prst="rect">
            <a:avLst/>
          </a:prstGeom>
          <a:noFill/>
          <a:ln w="19050">
            <a:solidFill>
              <a:srgbClr val="47AEE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0EBFE0E6-38B4-40ED-8737-04EBE6DE626D}"/>
              </a:ext>
            </a:extLst>
          </p:cNvPr>
          <p:cNvSpPr/>
          <p:nvPr/>
        </p:nvSpPr>
        <p:spPr>
          <a:xfrm>
            <a:off x="26710107" y="15164924"/>
            <a:ext cx="10027190" cy="3631565"/>
          </a:xfrm>
          <a:prstGeom prst="rect">
            <a:avLst/>
          </a:prstGeom>
          <a:noFill/>
          <a:ln w="19050">
            <a:solidFill>
              <a:srgbClr val="47AEE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B6F2CA-4977-4D99-9E0E-5C4C6B51B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224" y="15818515"/>
            <a:ext cx="3979013" cy="240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文本框 128">
            <a:extLst>
              <a:ext uri="{FF2B5EF4-FFF2-40B4-BE49-F238E27FC236}">
                <a16:creationId xmlns:a16="http://schemas.microsoft.com/office/drawing/2014/main" id="{63848AEE-DA33-4146-8FB6-CEF254D89007}"/>
              </a:ext>
            </a:extLst>
          </p:cNvPr>
          <p:cNvSpPr txBox="1"/>
          <p:nvPr/>
        </p:nvSpPr>
        <p:spPr>
          <a:xfrm>
            <a:off x="6883297" y="18311206"/>
            <a:ext cx="2421692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社区评论活跃度可视化</a:t>
            </a:r>
            <a:endParaRPr lang="en-US" altLang="zh-CN" sz="1500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C7E8287C-4E52-48FC-BBC9-1E79925216C4}"/>
              </a:ext>
            </a:extLst>
          </p:cNvPr>
          <p:cNvSpPr/>
          <p:nvPr/>
        </p:nvSpPr>
        <p:spPr>
          <a:xfrm>
            <a:off x="17158771" y="16614775"/>
            <a:ext cx="1278609" cy="12545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知晓</a:t>
            </a:r>
          </a:p>
        </p:txBody>
      </p:sp>
      <p:sp>
        <p:nvSpPr>
          <p:cNvPr id="135" name="椭圆 134">
            <a:extLst>
              <a:ext uri="{FF2B5EF4-FFF2-40B4-BE49-F238E27FC236}">
                <a16:creationId xmlns:a16="http://schemas.microsoft.com/office/drawing/2014/main" id="{2BD913FE-F5EA-4318-99F1-6EBBF0F2D377}"/>
              </a:ext>
            </a:extLst>
          </p:cNvPr>
          <p:cNvSpPr/>
          <p:nvPr/>
        </p:nvSpPr>
        <p:spPr>
          <a:xfrm>
            <a:off x="19078660" y="16614775"/>
            <a:ext cx="1278609" cy="12545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E7C48C23-923D-412A-BC28-524B547A505E}"/>
              </a:ext>
            </a:extLst>
          </p:cNvPr>
          <p:cNvSpPr/>
          <p:nvPr/>
        </p:nvSpPr>
        <p:spPr>
          <a:xfrm>
            <a:off x="20961015" y="16602472"/>
            <a:ext cx="1278609" cy="125452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D29C0B3F-B6C0-4456-96C2-2954A24782DC}"/>
              </a:ext>
            </a:extLst>
          </p:cNvPr>
          <p:cNvSpPr/>
          <p:nvPr/>
        </p:nvSpPr>
        <p:spPr>
          <a:xfrm>
            <a:off x="22843369" y="16614775"/>
            <a:ext cx="1278609" cy="125452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</a:t>
            </a:r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A370A48E-D2DF-46E6-86A2-8BC5EEE80287}"/>
              </a:ext>
            </a:extLst>
          </p:cNvPr>
          <p:cNvSpPr/>
          <p:nvPr/>
        </p:nvSpPr>
        <p:spPr>
          <a:xfrm>
            <a:off x="24661468" y="16614775"/>
            <a:ext cx="1278609" cy="125452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zh-CN" altLang="en-US" sz="18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成长</a:t>
            </a:r>
          </a:p>
        </p:txBody>
      </p:sp>
      <p:sp>
        <p:nvSpPr>
          <p:cNvPr id="42" name="箭头: 上弧形 41">
            <a:extLst>
              <a:ext uri="{FF2B5EF4-FFF2-40B4-BE49-F238E27FC236}">
                <a16:creationId xmlns:a16="http://schemas.microsoft.com/office/drawing/2014/main" id="{012C47C7-EACB-4901-B46F-CA61C5990154}"/>
              </a:ext>
            </a:extLst>
          </p:cNvPr>
          <p:cNvSpPr/>
          <p:nvPr/>
        </p:nvSpPr>
        <p:spPr>
          <a:xfrm>
            <a:off x="18114292" y="16269260"/>
            <a:ext cx="1278609" cy="306425"/>
          </a:xfrm>
          <a:prstGeom prst="curved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solidFill>
                <a:schemeClr val="tx1"/>
              </a:solidFill>
            </a:endParaRPr>
          </a:p>
        </p:txBody>
      </p:sp>
      <p:sp>
        <p:nvSpPr>
          <p:cNvPr id="43" name="箭头: 下弧形 42">
            <a:extLst>
              <a:ext uri="{FF2B5EF4-FFF2-40B4-BE49-F238E27FC236}">
                <a16:creationId xmlns:a16="http://schemas.microsoft.com/office/drawing/2014/main" id="{18097A8F-B10D-440B-A76D-F588DA5FB3F0}"/>
              </a:ext>
            </a:extLst>
          </p:cNvPr>
          <p:cNvSpPr/>
          <p:nvPr/>
        </p:nvSpPr>
        <p:spPr>
          <a:xfrm>
            <a:off x="20062183" y="17923440"/>
            <a:ext cx="1278609" cy="297960"/>
          </a:xfrm>
          <a:prstGeom prst="curvedUp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solidFill>
                <a:schemeClr val="tx1"/>
              </a:solidFill>
            </a:endParaRPr>
          </a:p>
        </p:txBody>
      </p:sp>
      <p:sp>
        <p:nvSpPr>
          <p:cNvPr id="139" name="箭头: 上弧形 138">
            <a:extLst>
              <a:ext uri="{FF2B5EF4-FFF2-40B4-BE49-F238E27FC236}">
                <a16:creationId xmlns:a16="http://schemas.microsoft.com/office/drawing/2014/main" id="{76A5D2FF-20F0-40F8-9C04-AD7901261436}"/>
              </a:ext>
            </a:extLst>
          </p:cNvPr>
          <p:cNvSpPr/>
          <p:nvPr/>
        </p:nvSpPr>
        <p:spPr>
          <a:xfrm>
            <a:off x="21872536" y="16250536"/>
            <a:ext cx="1278609" cy="314412"/>
          </a:xfrm>
          <a:prstGeom prst="curvedDown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solidFill>
                <a:schemeClr val="tx1"/>
              </a:solidFill>
            </a:endParaRPr>
          </a:p>
        </p:txBody>
      </p:sp>
      <p:sp>
        <p:nvSpPr>
          <p:cNvPr id="140" name="箭头: 下弧形 139">
            <a:extLst>
              <a:ext uri="{FF2B5EF4-FFF2-40B4-BE49-F238E27FC236}">
                <a16:creationId xmlns:a16="http://schemas.microsoft.com/office/drawing/2014/main" id="{7250A4D6-47AC-4CC8-825F-CF77318361F1}"/>
              </a:ext>
            </a:extLst>
          </p:cNvPr>
          <p:cNvSpPr/>
          <p:nvPr/>
        </p:nvSpPr>
        <p:spPr>
          <a:xfrm>
            <a:off x="23824309" y="17923440"/>
            <a:ext cx="1278609" cy="297960"/>
          </a:xfrm>
          <a:prstGeom prst="curvedUpArrow">
            <a:avLst/>
          </a:prstGeom>
          <a:solidFill>
            <a:srgbClr val="FFD9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50">
              <a:solidFill>
                <a:schemeClr val="tx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72A1955F-0F8E-489D-AEA7-153C14403073}"/>
              </a:ext>
            </a:extLst>
          </p:cNvPr>
          <p:cNvSpPr txBox="1"/>
          <p:nvPr/>
        </p:nvSpPr>
        <p:spPr>
          <a:xfrm>
            <a:off x="16891491" y="18086621"/>
            <a:ext cx="901649" cy="300082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altLang="zh-CN" sz="1350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84.57</a:t>
            </a:r>
          </a:p>
        </p:txBody>
      </p: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4DE51C63-4B3A-4259-9044-D124505E0FDF}"/>
              </a:ext>
            </a:extLst>
          </p:cNvPr>
          <p:cNvCxnSpPr>
            <a:cxnSpLocks/>
            <a:stCxn id="141" idx="0"/>
            <a:endCxn id="40" idx="3"/>
          </p:cNvCxnSpPr>
          <p:nvPr/>
        </p:nvCxnSpPr>
        <p:spPr>
          <a:xfrm flipV="1">
            <a:off x="17342316" y="17685577"/>
            <a:ext cx="3703" cy="401044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69EBA264-6763-4C6E-A310-22D3FA8BFD5D}"/>
              </a:ext>
            </a:extLst>
          </p:cNvPr>
          <p:cNvSpPr txBox="1"/>
          <p:nvPr/>
        </p:nvSpPr>
        <p:spPr>
          <a:xfrm>
            <a:off x="19725662" y="15974210"/>
            <a:ext cx="901649" cy="300082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altLang="zh-CN" sz="135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76.31</a:t>
            </a:r>
          </a:p>
        </p:txBody>
      </p: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3B6B51B8-E300-478F-A5AB-433ED9D6A81D}"/>
              </a:ext>
            </a:extLst>
          </p:cNvPr>
          <p:cNvCxnSpPr>
            <a:cxnSpLocks/>
            <a:stCxn id="135" idx="7"/>
            <a:endCxn id="142" idx="2"/>
          </p:cNvCxnSpPr>
          <p:nvPr/>
        </p:nvCxnSpPr>
        <p:spPr>
          <a:xfrm flipV="1">
            <a:off x="20170021" y="16274292"/>
            <a:ext cx="6466" cy="524203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146">
            <a:extLst>
              <a:ext uri="{FF2B5EF4-FFF2-40B4-BE49-F238E27FC236}">
                <a16:creationId xmlns:a16="http://schemas.microsoft.com/office/drawing/2014/main" id="{3A4F5AD4-E1BF-44DE-B559-C3CE3C60E830}"/>
              </a:ext>
            </a:extLst>
          </p:cNvPr>
          <p:cNvSpPr txBox="1"/>
          <p:nvPr/>
        </p:nvSpPr>
        <p:spPr>
          <a:xfrm>
            <a:off x="21600320" y="18033191"/>
            <a:ext cx="901649" cy="300082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altLang="zh-CN" sz="1350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62.46</a:t>
            </a:r>
          </a:p>
        </p:txBody>
      </p:sp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4F789E5E-01C4-4905-AA02-E4F80D07ADD5}"/>
              </a:ext>
            </a:extLst>
          </p:cNvPr>
          <p:cNvCxnSpPr>
            <a:cxnSpLocks/>
            <a:stCxn id="147" idx="0"/>
            <a:endCxn id="136" idx="5"/>
          </p:cNvCxnSpPr>
          <p:nvPr/>
        </p:nvCxnSpPr>
        <p:spPr>
          <a:xfrm flipV="1">
            <a:off x="22051145" y="17673274"/>
            <a:ext cx="1231" cy="359917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文本框 151">
            <a:extLst>
              <a:ext uri="{FF2B5EF4-FFF2-40B4-BE49-F238E27FC236}">
                <a16:creationId xmlns:a16="http://schemas.microsoft.com/office/drawing/2014/main" id="{B85BBCD6-684B-44E2-A950-79B2A6B9D33C}"/>
              </a:ext>
            </a:extLst>
          </p:cNvPr>
          <p:cNvSpPr txBox="1"/>
          <p:nvPr/>
        </p:nvSpPr>
        <p:spPr>
          <a:xfrm>
            <a:off x="25302005" y="18009342"/>
            <a:ext cx="901649" cy="300082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altLang="zh-CN" sz="1350" dirty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92.14</a:t>
            </a: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281E4845-D511-4B6C-B100-8844D0C868F3}"/>
              </a:ext>
            </a:extLst>
          </p:cNvPr>
          <p:cNvCxnSpPr>
            <a:cxnSpLocks/>
            <a:stCxn id="152" idx="0"/>
            <a:endCxn id="138" idx="5"/>
          </p:cNvCxnSpPr>
          <p:nvPr/>
        </p:nvCxnSpPr>
        <p:spPr>
          <a:xfrm flipH="1" flipV="1">
            <a:off x="25752829" y="17685577"/>
            <a:ext cx="1" cy="323765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3F4F095-EE88-493D-9E01-BFE832ECC79A}"/>
              </a:ext>
            </a:extLst>
          </p:cNvPr>
          <p:cNvSpPr txBox="1"/>
          <p:nvPr/>
        </p:nvSpPr>
        <p:spPr>
          <a:xfrm>
            <a:off x="23466098" y="15976242"/>
            <a:ext cx="901649" cy="300082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altLang="zh-CN" sz="1350" dirty="0">
                <a:solidFill>
                  <a:schemeClr val="accent2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79.33</a:t>
            </a:r>
          </a:p>
        </p:txBody>
      </p: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37AA1DF8-5F19-4F15-BCD8-E9E073F5A1CE}"/>
              </a:ext>
            </a:extLst>
          </p:cNvPr>
          <p:cNvCxnSpPr>
            <a:cxnSpLocks/>
            <a:stCxn id="137" idx="7"/>
            <a:endCxn id="157" idx="2"/>
          </p:cNvCxnSpPr>
          <p:nvPr/>
        </p:nvCxnSpPr>
        <p:spPr>
          <a:xfrm flipH="1" flipV="1">
            <a:off x="23916923" y="16276324"/>
            <a:ext cx="17807" cy="522171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椭圆 160">
            <a:extLst>
              <a:ext uri="{FF2B5EF4-FFF2-40B4-BE49-F238E27FC236}">
                <a16:creationId xmlns:a16="http://schemas.microsoft.com/office/drawing/2014/main" id="{6774897B-36D4-4FFD-8E9E-5349C537FC66}"/>
              </a:ext>
            </a:extLst>
          </p:cNvPr>
          <p:cNvSpPr/>
          <p:nvPr/>
        </p:nvSpPr>
        <p:spPr>
          <a:xfrm>
            <a:off x="27533241" y="16605757"/>
            <a:ext cx="1278609" cy="125452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知晓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89E63FD8-D0AF-46E6-AFB0-2AD811250B32}"/>
              </a:ext>
            </a:extLst>
          </p:cNvPr>
          <p:cNvSpPr txBox="1"/>
          <p:nvPr/>
        </p:nvSpPr>
        <p:spPr>
          <a:xfrm>
            <a:off x="29933518" y="16127621"/>
            <a:ext cx="5085150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媒体接触度</a:t>
            </a:r>
            <a:r>
              <a:rPr lang="zh-CN" altLang="en-US" sz="150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媒体级别</a:t>
            </a:r>
            <a:r>
              <a:rPr lang="zh-CN" altLang="en-US" sz="150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：正相关，影响较大，本次活动可以提升</a:t>
            </a:r>
            <a:endParaRPr lang="en-US" altLang="zh-CN" sz="1500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活动发文数量</a:t>
            </a:r>
            <a:r>
              <a:rPr lang="zh-CN" altLang="en-US" sz="150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：正相关，影响较大，本次活动可以提升</a:t>
            </a:r>
            <a:endParaRPr lang="en-US" altLang="zh-CN" sz="1500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ABC2488A-6D15-40D4-A991-8A9538699CC6}"/>
              </a:ext>
            </a:extLst>
          </p:cNvPr>
          <p:cNvSpPr txBox="1"/>
          <p:nvPr/>
        </p:nvSpPr>
        <p:spPr>
          <a:xfrm>
            <a:off x="31463153" y="17395409"/>
            <a:ext cx="475786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认知度</a:t>
            </a:r>
            <a:r>
              <a:rPr lang="zh-CN" altLang="en-US" sz="150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内容针对性</a:t>
            </a:r>
            <a:r>
              <a:rPr lang="zh-CN" altLang="en-US" sz="150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：正相关，影响较小</a:t>
            </a:r>
            <a:endParaRPr lang="en-US" altLang="zh-CN" sz="1500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最高阅读量</a:t>
            </a:r>
            <a:r>
              <a:rPr lang="zh-CN" altLang="en-US" sz="150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：正相关，影响较小</a:t>
            </a:r>
            <a:endParaRPr lang="en-US" altLang="zh-CN" sz="1500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500" b="1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平均阅读量</a:t>
            </a:r>
            <a:r>
              <a:rPr lang="zh-CN" altLang="en-US" sz="150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：正相关，影响较大，本次活动可以提升</a:t>
            </a:r>
            <a:endParaRPr lang="en-US" altLang="zh-CN" sz="1500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3" name="连接符: 肘形 162">
            <a:extLst>
              <a:ext uri="{FF2B5EF4-FFF2-40B4-BE49-F238E27FC236}">
                <a16:creationId xmlns:a16="http://schemas.microsoft.com/office/drawing/2014/main" id="{F9925256-D7C6-4D8E-BF83-4C43B247B3F8}"/>
              </a:ext>
            </a:extLst>
          </p:cNvPr>
          <p:cNvCxnSpPr>
            <a:cxnSpLocks/>
            <a:stCxn id="161" idx="6"/>
            <a:endCxn id="162" idx="1"/>
          </p:cNvCxnSpPr>
          <p:nvPr/>
        </p:nvCxnSpPr>
        <p:spPr>
          <a:xfrm flipV="1">
            <a:off x="28811850" y="16520036"/>
            <a:ext cx="1121668" cy="712982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D7E9A990-2FE9-4368-893D-C3BCA012E2EC}"/>
              </a:ext>
            </a:extLst>
          </p:cNvPr>
          <p:cNvCxnSpPr>
            <a:cxnSpLocks/>
            <a:stCxn id="161" idx="6"/>
            <a:endCxn id="165" idx="1"/>
          </p:cNvCxnSpPr>
          <p:nvPr/>
        </p:nvCxnSpPr>
        <p:spPr>
          <a:xfrm>
            <a:off x="28811850" y="17233018"/>
            <a:ext cx="2651303" cy="67022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47F6A28-2A0C-4FCC-A122-A582AD020247}"/>
              </a:ext>
            </a:extLst>
          </p:cNvPr>
          <p:cNvSpPr txBox="1"/>
          <p:nvPr/>
        </p:nvSpPr>
        <p:spPr>
          <a:xfrm>
            <a:off x="17441458" y="18379976"/>
            <a:ext cx="3178155" cy="300082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35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总得分：</a:t>
            </a:r>
            <a:r>
              <a:rPr lang="en-US" altLang="zh-CN" sz="135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78.96</a:t>
            </a:r>
            <a:r>
              <a:rPr lang="zh-CN" altLang="en-US" sz="135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，活动举办较为成功</a:t>
            </a:r>
            <a:endParaRPr lang="en-US" altLang="zh-CN" sz="1350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8408847-BCF0-4365-87F4-AF2E7723428B}"/>
              </a:ext>
            </a:extLst>
          </p:cNvPr>
          <p:cNvSpPr txBox="1"/>
          <p:nvPr/>
        </p:nvSpPr>
        <p:spPr>
          <a:xfrm>
            <a:off x="22787899" y="9915778"/>
            <a:ext cx="1244721" cy="5078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1350" dirty="0" err="1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1350" dirty="0">
                <a:solidFill>
                  <a:srgbClr val="FFBA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下载源</a:t>
            </a:r>
            <a:endParaRPr lang="en-US" altLang="zh-CN" sz="1350" dirty="0">
              <a:solidFill>
                <a:srgbClr val="FFBA5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B072F9D-95D9-4B5C-87E1-2786FB546591}"/>
              </a:ext>
            </a:extLst>
          </p:cNvPr>
          <p:cNvSpPr txBox="1"/>
          <p:nvPr/>
        </p:nvSpPr>
        <p:spPr>
          <a:xfrm>
            <a:off x="6087336" y="3355242"/>
            <a:ext cx="2611050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①活动背景</a:t>
            </a:r>
            <a:endParaRPr lang="en-US" altLang="zh-CN" sz="1500" b="1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42DD801D-CA1F-468C-96C3-B023ED154FFB}"/>
              </a:ext>
            </a:extLst>
          </p:cNvPr>
          <p:cNvSpPr txBox="1"/>
          <p:nvPr/>
        </p:nvSpPr>
        <p:spPr>
          <a:xfrm>
            <a:off x="13720723" y="3371449"/>
            <a:ext cx="2611050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②活动目的</a:t>
            </a:r>
            <a:endParaRPr lang="en-US" altLang="zh-CN" sz="1500" b="1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9FE6AA81-053E-4083-879F-55FF35A099F2}"/>
              </a:ext>
            </a:extLst>
          </p:cNvPr>
          <p:cNvSpPr txBox="1"/>
          <p:nvPr/>
        </p:nvSpPr>
        <p:spPr>
          <a:xfrm>
            <a:off x="22103928" y="3355240"/>
            <a:ext cx="2611050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③活动主题</a:t>
            </a:r>
            <a:endParaRPr lang="en-US" altLang="zh-CN" sz="1500" b="1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5FA87F00-9566-4B12-8C2E-52B785B8FADA}"/>
              </a:ext>
            </a:extLst>
          </p:cNvPr>
          <p:cNvSpPr txBox="1"/>
          <p:nvPr/>
        </p:nvSpPr>
        <p:spPr>
          <a:xfrm>
            <a:off x="29640112" y="3371449"/>
            <a:ext cx="2611050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b="1" dirty="0">
                <a:solidFill>
                  <a:srgbClr val="56CA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④活动时间</a:t>
            </a:r>
            <a:endParaRPr lang="en-US" altLang="zh-CN" sz="1500" b="1" dirty="0">
              <a:solidFill>
                <a:srgbClr val="56CA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12BB4FE8-B40A-4169-96A1-75C970521D04}"/>
              </a:ext>
            </a:extLst>
          </p:cNvPr>
          <p:cNvSpPr/>
          <p:nvPr/>
        </p:nvSpPr>
        <p:spPr>
          <a:xfrm>
            <a:off x="5845849" y="11271924"/>
            <a:ext cx="6294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①层次分析法（</a:t>
            </a:r>
            <a:r>
              <a:rPr lang="en-US" altLang="zh-CN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AHP</a:t>
            </a:r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500" b="1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5841C41A-EBCB-4508-B8DF-2FA7DA3C52C3}"/>
              </a:ext>
            </a:extLst>
          </p:cNvPr>
          <p:cNvSpPr txBox="1"/>
          <p:nvPr/>
        </p:nvSpPr>
        <p:spPr>
          <a:xfrm>
            <a:off x="5729934" y="11691053"/>
            <a:ext cx="6426314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pPr>
              <a:defRPr/>
            </a:pPr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500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以系统分层分析为手段，对评价对象总目标进行连续性分解，通过两两比较确定各层子目标权重，并以最下层目标组合权重定权，加权求出综合指数，再以综合指数大小评定目标实现情况</a:t>
            </a:r>
            <a:endParaRPr lang="en-US" altLang="zh-CN" sz="1500" dirty="0">
              <a:solidFill>
                <a:srgbClr val="ED7D3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9" name="矩形 198">
            <a:extLst>
              <a:ext uri="{FF2B5EF4-FFF2-40B4-BE49-F238E27FC236}">
                <a16:creationId xmlns:a16="http://schemas.microsoft.com/office/drawing/2014/main" id="{9FADB60A-5AB3-4A9A-A3FF-BDECEA6AC899}"/>
              </a:ext>
            </a:extLst>
          </p:cNvPr>
          <p:cNvSpPr/>
          <p:nvPr/>
        </p:nvSpPr>
        <p:spPr>
          <a:xfrm>
            <a:off x="12494958" y="11271924"/>
            <a:ext cx="59184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②模糊评价法（</a:t>
            </a:r>
            <a:r>
              <a:rPr lang="en-US" altLang="zh-CN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FCE</a:t>
            </a:r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0" name="矩形 199">
            <a:extLst>
              <a:ext uri="{FF2B5EF4-FFF2-40B4-BE49-F238E27FC236}">
                <a16:creationId xmlns:a16="http://schemas.microsoft.com/office/drawing/2014/main" id="{FD86993C-EBA6-42E7-9461-8F0E5FE3DF10}"/>
              </a:ext>
            </a:extLst>
          </p:cNvPr>
          <p:cNvSpPr/>
          <p:nvPr/>
        </p:nvSpPr>
        <p:spPr>
          <a:xfrm>
            <a:off x="18776552" y="11271924"/>
            <a:ext cx="56069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③秩和比法（</a:t>
            </a:r>
            <a:r>
              <a:rPr lang="en-US" altLang="zh-CN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RSR</a:t>
            </a:r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1" name="矩形 200">
            <a:extLst>
              <a:ext uri="{FF2B5EF4-FFF2-40B4-BE49-F238E27FC236}">
                <a16:creationId xmlns:a16="http://schemas.microsoft.com/office/drawing/2014/main" id="{2F0D7708-6848-4B7C-B419-F95F058C8E79}"/>
              </a:ext>
            </a:extLst>
          </p:cNvPr>
          <p:cNvSpPr/>
          <p:nvPr/>
        </p:nvSpPr>
        <p:spPr>
          <a:xfrm>
            <a:off x="24743809" y="11287083"/>
            <a:ext cx="58118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④综合指数法（</a:t>
            </a:r>
            <a:r>
              <a:rPr lang="en-US" altLang="zh-CN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CIM</a:t>
            </a:r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202" name="矩形 201">
            <a:extLst>
              <a:ext uri="{FF2B5EF4-FFF2-40B4-BE49-F238E27FC236}">
                <a16:creationId xmlns:a16="http://schemas.microsoft.com/office/drawing/2014/main" id="{72280F4E-D6C5-4790-BCDE-115407375102}"/>
              </a:ext>
            </a:extLst>
          </p:cNvPr>
          <p:cNvSpPr/>
          <p:nvPr/>
        </p:nvSpPr>
        <p:spPr>
          <a:xfrm>
            <a:off x="30921661" y="11281172"/>
            <a:ext cx="566677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⑤逼近理想解排序法（</a:t>
            </a:r>
            <a:r>
              <a:rPr lang="en-US" altLang="zh-CN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TOPSIS</a:t>
            </a:r>
            <a:r>
              <a:rPr lang="zh-CN" altLang="en-US" sz="1500" b="1" dirty="0">
                <a:solidFill>
                  <a:srgbClr val="ED7D3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269C7-B8D5-4B90-AC80-C6122AF95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351" y="15846812"/>
            <a:ext cx="3804498" cy="228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9B84CA-C129-42AA-AACB-66A16754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7991" y="15841098"/>
            <a:ext cx="2149266" cy="222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BE48E632-F01D-478F-A39B-3B8691BAFEBE}"/>
              </a:ext>
            </a:extLst>
          </p:cNvPr>
          <p:cNvSpPr txBox="1"/>
          <p:nvPr/>
        </p:nvSpPr>
        <p:spPr>
          <a:xfrm>
            <a:off x="11225100" y="18311206"/>
            <a:ext cx="2421692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秩和比法评价</a:t>
            </a:r>
            <a:endParaRPr lang="en-US" altLang="zh-CN" sz="1500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91462A1B-C111-4446-8261-929102ABD8E3}"/>
              </a:ext>
            </a:extLst>
          </p:cNvPr>
          <p:cNvSpPr txBox="1"/>
          <p:nvPr/>
        </p:nvSpPr>
        <p:spPr>
          <a:xfrm>
            <a:off x="14272941" y="18265000"/>
            <a:ext cx="1659191" cy="323165"/>
          </a:xfrm>
          <a:prstGeom prst="rect">
            <a:avLst/>
          </a:prstGeom>
          <a:solidFill>
            <a:srgbClr val="FFFFFF"/>
          </a:solidFill>
        </p:spPr>
        <p:txBody>
          <a:bodyPr wrap="square" rtlCol="0" anchor="ctr" anchorCtr="0">
            <a:spAutoFit/>
          </a:bodyPr>
          <a:lstStyle/>
          <a:p>
            <a:r>
              <a:rPr lang="zh-CN" altLang="en-US" sz="1500" dirty="0">
                <a:solidFill>
                  <a:srgbClr val="47AEE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活动各阶段评分</a:t>
            </a:r>
            <a:endParaRPr lang="en-US" altLang="zh-CN" sz="1500" dirty="0">
              <a:solidFill>
                <a:srgbClr val="47AEE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92C473-C142-478A-8142-4AF55AFFA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中国信通院可信开源社区评估体系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张琪，出版社微信公众号影响力评价模型构建及其应用研究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，武汉大学，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王晨，面向大型开源社区的缺陷数据分析与研究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，武汉大学，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Identifying indicators for monitoring and evaluation. 2017.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尹秀波，读者视角下高校图书馆阅读推广活动评价指标体系构建研究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，大学图书情报学刊，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Vol.34 No.1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盛捷，许增雯，李苪，浅谈构建银行类互联网线上营销活动运营效果后评价模型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，金融天地，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1671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6728( 2021) 21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0078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《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高阶运营方法论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活动运营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</a:p>
          <a:p>
            <a:pPr marL="0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1580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5952</TotalTime>
  <Words>1404</Words>
  <Application>Microsoft Office PowerPoint</Application>
  <PresentationFormat>自定义</PresentationFormat>
  <Paragraphs>148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Symcal</dc:creator>
  <cp:lastModifiedBy>shen sympathy</cp:lastModifiedBy>
  <cp:revision>160</cp:revision>
  <dcterms:created xsi:type="dcterms:W3CDTF">2019-06-19T02:08:00Z</dcterms:created>
  <dcterms:modified xsi:type="dcterms:W3CDTF">2021-09-30T15:37:28Z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