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3"/>
  </p:sldMasterIdLst>
  <p:sldIdLst>
    <p:sldId id="256" r:id="rId4"/>
    <p:sldId id="257" r:id="rId5"/>
    <p:sldId id="258" r:id="rId6"/>
    <p:sldId id="259" r:id="rId7"/>
    <p:sldId id="260" r:id="rId8"/>
    <p:sldId id="261" r:id="rId9"/>
    <p:sldId id="266"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77" r:id="rId23"/>
    <p:sldId id="275" r:id="rId24"/>
    <p:sldId id="278" r:id="rId25"/>
    <p:sldId id="276"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nb-NO"/>
    </a:defPPr>
    <a:lvl1pPr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5pPr>
    <a:lvl6pPr marL="2286000" algn="l" defTabSz="914400" rtl="0" eaLnBrk="1" latinLnBrk="0" hangingPunct="1">
      <a:defRPr sz="3600" kern="1200">
        <a:solidFill>
          <a:schemeClr val="tx1"/>
        </a:solidFill>
        <a:latin typeface="Arial" panose="020B0604020202020204" pitchFamily="34" charset="0"/>
        <a:ea typeface="+mn-ea"/>
        <a:cs typeface="+mn-cs"/>
      </a:defRPr>
    </a:lvl6pPr>
    <a:lvl7pPr marL="2743200" algn="l" defTabSz="914400" rtl="0" eaLnBrk="1" latinLnBrk="0" hangingPunct="1">
      <a:defRPr sz="3600" kern="1200">
        <a:solidFill>
          <a:schemeClr val="tx1"/>
        </a:solidFill>
        <a:latin typeface="Arial" panose="020B0604020202020204" pitchFamily="34" charset="0"/>
        <a:ea typeface="+mn-ea"/>
        <a:cs typeface="+mn-cs"/>
      </a:defRPr>
    </a:lvl7pPr>
    <a:lvl8pPr marL="3200400" algn="l" defTabSz="914400" rtl="0" eaLnBrk="1" latinLnBrk="0" hangingPunct="1">
      <a:defRPr sz="3600" kern="1200">
        <a:solidFill>
          <a:schemeClr val="tx1"/>
        </a:solidFill>
        <a:latin typeface="Arial" panose="020B0604020202020204" pitchFamily="34" charset="0"/>
        <a:ea typeface="+mn-ea"/>
        <a:cs typeface="+mn-cs"/>
      </a:defRPr>
    </a:lvl8pPr>
    <a:lvl9pPr marL="3657600" algn="l" defTabSz="914400" rtl="0" eaLnBrk="1" latinLnBrk="0" hangingPunct="1">
      <a:defRPr sz="3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9CCFE-4B88-4889-B743-E1F8F3F127CA}" v="26" dt="2023-12-21T12:38:45.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196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Øystein Stranden" userId="208ca4c88a375dda" providerId="LiveId" clId="{3CC9CCFE-4B88-4889-B743-E1F8F3F127CA}"/>
    <pc:docChg chg="custSel modSld modMainMaster">
      <pc:chgData name="Øystein Stranden" userId="208ca4c88a375dda" providerId="LiveId" clId="{3CC9CCFE-4B88-4889-B743-E1F8F3F127CA}" dt="2023-12-21T12:38:45.284" v="39" actId="1076"/>
      <pc:docMkLst>
        <pc:docMk/>
      </pc:docMkLst>
      <pc:sldChg chg="addSp modSp mod modClrScheme chgLayout">
        <pc:chgData name="Øystein Stranden" userId="208ca4c88a375dda" providerId="LiveId" clId="{3CC9CCFE-4B88-4889-B743-E1F8F3F127CA}" dt="2023-12-21T12:38:45.284" v="39" actId="1076"/>
        <pc:sldMkLst>
          <pc:docMk/>
          <pc:sldMk cId="0" sldId="256"/>
        </pc:sldMkLst>
        <pc:spChg chg="add mod ord">
          <ac:chgData name="Øystein Stranden" userId="208ca4c88a375dda" providerId="LiveId" clId="{3CC9CCFE-4B88-4889-B743-E1F8F3F127CA}" dt="2023-12-21T12:38:45.284" v="39" actId="1076"/>
          <ac:spMkLst>
            <pc:docMk/>
            <pc:sldMk cId="0" sldId="256"/>
            <ac:spMk id="2" creationId="{052330B8-619A-1621-8AB9-C2880356BCCD}"/>
          </ac:spMkLst>
        </pc:spChg>
        <pc:spChg chg="mod ord">
          <ac:chgData name="Øystein Stranden" userId="208ca4c88a375dda" providerId="LiveId" clId="{3CC9CCFE-4B88-4889-B743-E1F8F3F127CA}" dt="2023-12-21T12:35:53.656" v="0" actId="700"/>
          <ac:spMkLst>
            <pc:docMk/>
            <pc:sldMk cId="0" sldId="256"/>
            <ac:spMk id="3074" creationId="{41E2639B-A918-3BD8-5ECA-3978AD9B9250}"/>
          </ac:spMkLst>
        </pc:spChg>
        <pc:picChg chg="mod">
          <ac:chgData name="Øystein Stranden" userId="208ca4c88a375dda" providerId="LiveId" clId="{3CC9CCFE-4B88-4889-B743-E1F8F3F127CA}" dt="2023-12-21T12:38:44.599" v="37" actId="1076"/>
          <ac:picMkLst>
            <pc:docMk/>
            <pc:sldMk cId="0" sldId="256"/>
            <ac:picMk id="3075" creationId="{E5774843-4DE9-08A4-F2E5-3CE408F6BFE1}"/>
          </ac:picMkLst>
        </pc:picChg>
        <pc:picChg chg="mod">
          <ac:chgData name="Øystein Stranden" userId="208ca4c88a375dda" providerId="LiveId" clId="{3CC9CCFE-4B88-4889-B743-E1F8F3F127CA}" dt="2023-12-21T12:38:43.478" v="34" actId="1076"/>
          <ac:picMkLst>
            <pc:docMk/>
            <pc:sldMk cId="0" sldId="256"/>
            <ac:picMk id="3076" creationId="{42D2532C-E3D4-2419-3620-0D4EA5BED743}"/>
          </ac:picMkLst>
        </pc:picChg>
        <pc:picChg chg="mod">
          <ac:chgData name="Øystein Stranden" userId="208ca4c88a375dda" providerId="LiveId" clId="{3CC9CCFE-4B88-4889-B743-E1F8F3F127CA}" dt="2023-12-21T12:38:44.949" v="38" actId="1076"/>
          <ac:picMkLst>
            <pc:docMk/>
            <pc:sldMk cId="0" sldId="256"/>
            <ac:picMk id="3077" creationId="{7895F9A5-C981-C03B-7F2B-A3C6C5F7C048}"/>
          </ac:picMkLst>
        </pc:picChg>
      </pc:sldChg>
      <pc:sldMasterChg chg="addSp delSp modSp mod">
        <pc:chgData name="Øystein Stranden" userId="208ca4c88a375dda" providerId="LiveId" clId="{3CC9CCFE-4B88-4889-B743-E1F8F3F127CA}" dt="2023-12-21T12:37:50.736" v="19" actId="478"/>
        <pc:sldMasterMkLst>
          <pc:docMk/>
          <pc:sldMasterMk cId="0" sldId="2147483649"/>
        </pc:sldMasterMkLst>
        <pc:spChg chg="add mod ord">
          <ac:chgData name="Øystein Stranden" userId="208ca4c88a375dda" providerId="LiveId" clId="{3CC9CCFE-4B88-4889-B743-E1F8F3F127CA}" dt="2023-12-21T12:37:28.789" v="18" actId="14100"/>
          <ac:spMkLst>
            <pc:docMk/>
            <pc:sldMasterMk cId="0" sldId="2147483649"/>
            <ac:spMk id="2" creationId="{B55C76A8-9245-AF27-94DA-12724622272B}"/>
          </ac:spMkLst>
        </pc:spChg>
        <pc:picChg chg="add mod">
          <ac:chgData name="Øystein Stranden" userId="208ca4c88a375dda" providerId="LiveId" clId="{3CC9CCFE-4B88-4889-B743-E1F8F3F127CA}" dt="2023-12-21T12:37:26.690" v="17" actId="14100"/>
          <ac:picMkLst>
            <pc:docMk/>
            <pc:sldMasterMk cId="0" sldId="2147483649"/>
            <ac:picMk id="4" creationId="{C6935FCC-86BE-1649-EA67-19D1665F8EE3}"/>
          </ac:picMkLst>
        </pc:picChg>
        <pc:picChg chg="del">
          <ac:chgData name="Øystein Stranden" userId="208ca4c88a375dda" providerId="LiveId" clId="{3CC9CCFE-4B88-4889-B743-E1F8F3F127CA}" dt="2023-12-21T12:36:20.384" v="3" actId="478"/>
          <ac:picMkLst>
            <pc:docMk/>
            <pc:sldMasterMk cId="0" sldId="2147483649"/>
            <ac:picMk id="1027" creationId="{016D8268-67EF-0531-6A0B-E532CC5C0CC9}"/>
          </ac:picMkLst>
        </pc:picChg>
        <pc:picChg chg="del">
          <ac:chgData name="Øystein Stranden" userId="208ca4c88a375dda" providerId="LiveId" clId="{3CC9CCFE-4B88-4889-B743-E1F8F3F127CA}" dt="2023-12-21T12:37:50.736" v="19" actId="478"/>
          <ac:picMkLst>
            <pc:docMk/>
            <pc:sldMasterMk cId="0" sldId="2147483649"/>
            <ac:picMk id="1029" creationId="{D2CE1F96-3EFC-54D6-8DA2-863FEA0B87C4}"/>
          </ac:picMkLst>
        </pc:pic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fedem.com/index.shtml" TargetMode="External"/><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4" descr="WebTopPicture">
            <a:hlinkClick r:id="rId2"/>
            <a:extLst>
              <a:ext uri="{FF2B5EF4-FFF2-40B4-BE49-F238E27FC236}">
                <a16:creationId xmlns:a16="http://schemas.microsoft.com/office/drawing/2014/main" id="{0417DB06-C458-DD4E-1874-7BE582655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WebFooter">
            <a:extLst>
              <a:ext uri="{FF2B5EF4-FFF2-40B4-BE49-F238E27FC236}">
                <a16:creationId xmlns:a16="http://schemas.microsoft.com/office/drawing/2014/main" id="{C68C9F34-F011-D1E8-F6AA-D4E069327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72250"/>
            <a:ext cx="9144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971550" y="1773238"/>
            <a:ext cx="7345363" cy="533400"/>
          </a:xfrm>
        </p:spPr>
        <p:txBody>
          <a:bodyPr anchor="ctr"/>
          <a:lstStyle>
            <a:lvl1pPr>
              <a:defRPr sz="1200">
                <a:solidFill>
                  <a:srgbClr val="000000"/>
                </a:solidFill>
                <a:cs typeface="Times New Roman" panose="02020603050405020304" pitchFamily="18" charset="0"/>
              </a:defRPr>
            </a:lvl1pPr>
          </a:lstStyle>
          <a:p>
            <a:pPr lvl="0"/>
            <a:r>
              <a:rPr lang="nb-NO" altLang="nb-NO" noProof="0"/>
              <a:t>Langlee </a:t>
            </a:r>
          </a:p>
        </p:txBody>
      </p:sp>
      <p:sp>
        <p:nvSpPr>
          <p:cNvPr id="5123" name="Rectangle 3"/>
          <p:cNvSpPr>
            <a:spLocks noGrp="1" noChangeArrowheads="1"/>
          </p:cNvSpPr>
          <p:nvPr>
            <p:ph type="subTitle" idx="1"/>
          </p:nvPr>
        </p:nvSpPr>
        <p:spPr>
          <a:xfrm>
            <a:off x="990600" y="2420938"/>
            <a:ext cx="7315200" cy="2684462"/>
          </a:xfrm>
        </p:spPr>
        <p:txBody>
          <a:bodyPr/>
          <a:lstStyle>
            <a:lvl1pPr marL="0" indent="0" algn="ctr">
              <a:buFontTx/>
              <a:buNone/>
              <a:defRPr sz="1200">
                <a:solidFill>
                  <a:srgbClr val="000000"/>
                </a:solidFill>
                <a:latin typeface="Verdana" panose="020B0604030504040204" pitchFamily="34" charset="0"/>
                <a:cs typeface="Times New Roman" panose="02020603050405020304" pitchFamily="18" charset="0"/>
              </a:defRPr>
            </a:lvl1pPr>
          </a:lstStyle>
          <a:p>
            <a:pPr lvl="0"/>
            <a:r>
              <a:rPr lang="nb-NO" altLang="nb-NO" noProof="0"/>
              <a:t>Fase 1: initiale beregninger / Design prinsipper </a:t>
            </a:r>
          </a:p>
          <a:p>
            <a:pPr lvl="0"/>
            <a:r>
              <a:rPr lang="nb-NO" altLang="nb-NO" noProof="0"/>
              <a:t>Fase 2: Konseptvurdering, initiale analyser og simuleringer</a:t>
            </a:r>
          </a:p>
          <a:p>
            <a:pPr lvl="0"/>
            <a:r>
              <a:rPr lang="nb-NO" altLang="nb-NO" noProof="0"/>
              <a:t>Fase 3: Konseptvalg, Design, Engineering og utvidet analyse</a:t>
            </a:r>
          </a:p>
        </p:txBody>
      </p:sp>
    </p:spTree>
    <p:extLst>
      <p:ext uri="{BB962C8B-B14F-4D97-AF65-F5344CB8AC3E}">
        <p14:creationId xmlns:p14="http://schemas.microsoft.com/office/powerpoint/2010/main" val="127324189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23199748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500" y="0"/>
            <a:ext cx="2222500" cy="6524625"/>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250825" y="0"/>
            <a:ext cx="6518275" cy="6524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20568871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7241868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nb-NO"/>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4369159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250825" y="765175"/>
            <a:ext cx="437038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4773613" y="765175"/>
            <a:ext cx="4370387"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48471176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nb-NO"/>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91863452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198306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059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nb-NO"/>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2871040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nb-NO"/>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2392358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C76A8-9245-AF27-94DA-12724622272B}"/>
              </a:ext>
            </a:extLst>
          </p:cNvPr>
          <p:cNvSpPr/>
          <p:nvPr userDrawn="1"/>
        </p:nvSpPr>
        <p:spPr bwMode="auto">
          <a:xfrm>
            <a:off x="0" y="0"/>
            <a:ext cx="8451304" cy="692696"/>
          </a:xfrm>
          <a:prstGeom prst="rect">
            <a:avLst/>
          </a:prstGeom>
          <a:solidFill>
            <a:schemeClr val="bg1">
              <a:lumMod val="75000"/>
            </a:schemeClr>
          </a:solidFill>
          <a:ln w="19050" cap="flat" cmpd="sng" algn="ctr">
            <a:noFill/>
            <a:prstDash val="solid"/>
            <a:round/>
            <a:headEnd type="none" w="med" len="med"/>
            <a:tailEnd type="triangle" w="med" len="med"/>
          </a:ln>
          <a:effec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3600" b="0" i="0" u="none" strike="noStrike" cap="none" normalizeH="0" baseline="0">
              <a:ln>
                <a:noFill/>
              </a:ln>
              <a:solidFill>
                <a:schemeClr val="tx1"/>
              </a:solidFill>
              <a:effectLst/>
              <a:latin typeface="Arial" panose="020B0604020202020204" pitchFamily="34" charset="0"/>
            </a:endParaRPr>
          </a:p>
        </p:txBody>
      </p:sp>
      <p:sp>
        <p:nvSpPr>
          <p:cNvPr id="1026" name="Rectangle 2">
            <a:extLst>
              <a:ext uri="{FF2B5EF4-FFF2-40B4-BE49-F238E27FC236}">
                <a16:creationId xmlns:a16="http://schemas.microsoft.com/office/drawing/2014/main" id="{97F74457-A4D3-B529-718A-7424C15AB578}"/>
              </a:ext>
            </a:extLst>
          </p:cNvPr>
          <p:cNvSpPr>
            <a:spLocks noGrp="1" noChangeArrowheads="1"/>
          </p:cNvSpPr>
          <p:nvPr>
            <p:ph type="body" idx="1"/>
          </p:nvPr>
        </p:nvSpPr>
        <p:spPr bwMode="auto">
          <a:xfrm>
            <a:off x="250825" y="765175"/>
            <a:ext cx="8893175" cy="575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nb-NO"/>
              <a:t>Click to edit Master text styles</a:t>
            </a:r>
          </a:p>
          <a:p>
            <a:pPr lvl="1"/>
            <a:r>
              <a:rPr lang="en-GB" altLang="nb-NO"/>
              <a:t>Second level</a:t>
            </a:r>
          </a:p>
          <a:p>
            <a:pPr lvl="2"/>
            <a:r>
              <a:rPr lang="en-GB" altLang="nb-NO"/>
              <a:t>Third level</a:t>
            </a:r>
          </a:p>
          <a:p>
            <a:pPr lvl="3"/>
            <a:r>
              <a:rPr lang="en-GB" altLang="nb-NO"/>
              <a:t>Fourth level</a:t>
            </a:r>
          </a:p>
          <a:p>
            <a:pPr lvl="4"/>
            <a:r>
              <a:rPr lang="en-GB" altLang="nb-NO"/>
              <a:t>Fifth level</a:t>
            </a:r>
          </a:p>
        </p:txBody>
      </p:sp>
      <p:sp>
        <p:nvSpPr>
          <p:cNvPr id="1028" name="Rectangle 4">
            <a:extLst>
              <a:ext uri="{FF2B5EF4-FFF2-40B4-BE49-F238E27FC236}">
                <a16:creationId xmlns:a16="http://schemas.microsoft.com/office/drawing/2014/main" id="{1D7CF195-65E5-3039-A38E-C51E717067AC}"/>
              </a:ext>
            </a:extLst>
          </p:cNvPr>
          <p:cNvSpPr>
            <a:spLocks noGrp="1" noChangeArrowheads="1"/>
          </p:cNvSpPr>
          <p:nvPr>
            <p:ph type="title"/>
          </p:nvPr>
        </p:nvSpPr>
        <p:spPr bwMode="auto">
          <a:xfrm>
            <a:off x="250825" y="0"/>
            <a:ext cx="5834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nb-NO"/>
              <a:t>Click to edit Master title style</a:t>
            </a:r>
          </a:p>
        </p:txBody>
      </p:sp>
      <p:pic>
        <p:nvPicPr>
          <p:cNvPr id="4" name="Picture 3">
            <a:extLst>
              <a:ext uri="{FF2B5EF4-FFF2-40B4-BE49-F238E27FC236}">
                <a16:creationId xmlns:a16="http://schemas.microsoft.com/office/drawing/2014/main" id="{C6935FCC-86BE-1649-EA67-19D1665F8EE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51304" y="0"/>
            <a:ext cx="692696" cy="692696"/>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algn="l" rtl="0" eaLnBrk="0" fontAlgn="base" hangingPunct="0">
        <a:spcBef>
          <a:spcPct val="0"/>
        </a:spcBef>
        <a:spcAft>
          <a:spcPct val="0"/>
        </a:spcAft>
        <a:defRPr sz="2000" b="1" kern="1200">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Verdana" panose="020B0604030504040204" pitchFamily="34" charset="0"/>
        </a:defRPr>
      </a:lvl2pPr>
      <a:lvl3pPr algn="l" rtl="0" eaLnBrk="0" fontAlgn="base" hangingPunct="0">
        <a:spcBef>
          <a:spcPct val="0"/>
        </a:spcBef>
        <a:spcAft>
          <a:spcPct val="0"/>
        </a:spcAft>
        <a:defRPr sz="2000" b="1">
          <a:solidFill>
            <a:schemeClr val="bg1"/>
          </a:solidFill>
          <a:latin typeface="Verdana" panose="020B0604030504040204" pitchFamily="34" charset="0"/>
        </a:defRPr>
      </a:lvl3pPr>
      <a:lvl4pPr algn="l" rtl="0" eaLnBrk="0" fontAlgn="base" hangingPunct="0">
        <a:spcBef>
          <a:spcPct val="0"/>
        </a:spcBef>
        <a:spcAft>
          <a:spcPct val="0"/>
        </a:spcAft>
        <a:defRPr sz="2000" b="1">
          <a:solidFill>
            <a:schemeClr val="bg1"/>
          </a:solidFill>
          <a:latin typeface="Verdana" panose="020B0604030504040204" pitchFamily="34" charset="0"/>
        </a:defRPr>
      </a:lvl4pPr>
      <a:lvl5pPr algn="l" rtl="0" eaLnBrk="0" fontAlgn="base" hangingPunct="0">
        <a:spcBef>
          <a:spcPct val="0"/>
        </a:spcBef>
        <a:spcAft>
          <a:spcPct val="0"/>
        </a:spcAft>
        <a:defRPr sz="2000" b="1">
          <a:solidFill>
            <a:schemeClr val="bg1"/>
          </a:solidFill>
          <a:latin typeface="Verdana" panose="020B0604030504040204" pitchFamily="34" charset="0"/>
        </a:defRPr>
      </a:lvl5pPr>
      <a:lvl6pPr marL="457200" algn="l" rtl="0" fontAlgn="base">
        <a:spcBef>
          <a:spcPct val="0"/>
        </a:spcBef>
        <a:spcAft>
          <a:spcPct val="0"/>
        </a:spcAft>
        <a:defRPr sz="2000" b="1">
          <a:solidFill>
            <a:schemeClr val="bg1"/>
          </a:solidFill>
          <a:latin typeface="Verdana" panose="020B0604030504040204" pitchFamily="34" charset="0"/>
        </a:defRPr>
      </a:lvl6pPr>
      <a:lvl7pPr marL="914400" algn="l" rtl="0" fontAlgn="base">
        <a:spcBef>
          <a:spcPct val="0"/>
        </a:spcBef>
        <a:spcAft>
          <a:spcPct val="0"/>
        </a:spcAft>
        <a:defRPr sz="2000" b="1">
          <a:solidFill>
            <a:schemeClr val="bg1"/>
          </a:solidFill>
          <a:latin typeface="Verdana" panose="020B0604030504040204" pitchFamily="34" charset="0"/>
        </a:defRPr>
      </a:lvl7pPr>
      <a:lvl8pPr marL="1371600" algn="l" rtl="0" fontAlgn="base">
        <a:spcBef>
          <a:spcPct val="0"/>
        </a:spcBef>
        <a:spcAft>
          <a:spcPct val="0"/>
        </a:spcAft>
        <a:defRPr sz="2000" b="1">
          <a:solidFill>
            <a:schemeClr val="bg1"/>
          </a:solidFill>
          <a:latin typeface="Verdana" panose="020B0604030504040204" pitchFamily="34" charset="0"/>
        </a:defRPr>
      </a:lvl8pPr>
      <a:lvl9pPr marL="1828800" algn="l" rtl="0" fontAlgn="base">
        <a:spcBef>
          <a:spcPct val="0"/>
        </a:spcBef>
        <a:spcAft>
          <a:spcPct val="0"/>
        </a:spcAft>
        <a:defRPr sz="20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hyperlink" Target="http://www.fedem.com/"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B8-619A-1621-8AB9-C2880356BCCD}"/>
              </a:ext>
            </a:extLst>
          </p:cNvPr>
          <p:cNvSpPr>
            <a:spLocks noGrp="1"/>
          </p:cNvSpPr>
          <p:nvPr>
            <p:ph type="title"/>
          </p:nvPr>
        </p:nvSpPr>
        <p:spPr/>
        <p:txBody>
          <a:bodyPr/>
          <a:lstStyle/>
          <a:p>
            <a:endParaRPr lang="en-US"/>
          </a:p>
        </p:txBody>
      </p:sp>
      <p:sp>
        <p:nvSpPr>
          <p:cNvPr id="3074" name="Rectangle 3">
            <a:extLst>
              <a:ext uri="{FF2B5EF4-FFF2-40B4-BE49-F238E27FC236}">
                <a16:creationId xmlns:a16="http://schemas.microsoft.com/office/drawing/2014/main" id="{41E2639B-A918-3BD8-5ECA-3978AD9B9250}"/>
              </a:ext>
            </a:extLst>
          </p:cNvPr>
          <p:cNvSpPr>
            <a:spLocks noGrp="1" noChangeArrowheads="1"/>
          </p:cNvSpPr>
          <p:nvPr>
            <p:ph type="body" idx="1"/>
          </p:nvPr>
        </p:nvSpPr>
        <p:spPr/>
        <p:txBody>
          <a:bodyPr/>
          <a:lstStyle/>
          <a:p>
            <a:pPr eaLnBrk="1" hangingPunct="1"/>
            <a:r>
              <a:rPr lang="en-US" altLang="nb-NO" sz="3600" b="1" i="1" dirty="0"/>
              <a:t>Tutorial </a:t>
            </a:r>
          </a:p>
          <a:p>
            <a:pPr eaLnBrk="1" hangingPunct="1"/>
            <a:r>
              <a:rPr lang="en-US" altLang="nb-NO" sz="3600" b="1" i="1" dirty="0"/>
              <a:t>Scissor Lift Part 1</a:t>
            </a:r>
          </a:p>
        </p:txBody>
      </p:sp>
      <p:pic>
        <p:nvPicPr>
          <p:cNvPr id="3075" name="Picture 4">
            <a:extLst>
              <a:ext uri="{FF2B5EF4-FFF2-40B4-BE49-F238E27FC236}">
                <a16:creationId xmlns:a16="http://schemas.microsoft.com/office/drawing/2014/main" id="{E5774843-4DE9-08A4-F2E5-3CE408F6B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268760"/>
            <a:ext cx="1812925"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5">
            <a:extLst>
              <a:ext uri="{FF2B5EF4-FFF2-40B4-BE49-F238E27FC236}">
                <a16:creationId xmlns:a16="http://schemas.microsoft.com/office/drawing/2014/main" id="{42D2532C-E3D4-2419-3620-0D4EA5BED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836613"/>
            <a:ext cx="17811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6">
            <a:extLst>
              <a:ext uri="{FF2B5EF4-FFF2-40B4-BE49-F238E27FC236}">
                <a16:creationId xmlns:a16="http://schemas.microsoft.com/office/drawing/2014/main" id="{7895F9A5-C981-C03B-7F2B-A3C6C5F7C0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394" y="1268760"/>
            <a:ext cx="1685925"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F8D91F7-1D2C-8121-E7E4-27EA562F330A}"/>
              </a:ext>
            </a:extLst>
          </p:cNvPr>
          <p:cNvSpPr>
            <a:spLocks noGrp="1" noChangeArrowheads="1"/>
          </p:cNvSpPr>
          <p:nvPr>
            <p:ph type="title"/>
          </p:nvPr>
        </p:nvSpPr>
        <p:spPr>
          <a:xfrm>
            <a:off x="179388" y="0"/>
            <a:ext cx="5834062" cy="609600"/>
          </a:xfrm>
        </p:spPr>
        <p:txBody>
          <a:bodyPr/>
          <a:lstStyle/>
          <a:p>
            <a:pPr eaLnBrk="1" hangingPunct="1"/>
            <a:r>
              <a:rPr lang="en-US" altLang="nb-NO"/>
              <a:t>Connecting Surface to triad</a:t>
            </a:r>
          </a:p>
        </p:txBody>
      </p:sp>
      <p:sp>
        <p:nvSpPr>
          <p:cNvPr id="12291" name="Rectangle 3">
            <a:extLst>
              <a:ext uri="{FF2B5EF4-FFF2-40B4-BE49-F238E27FC236}">
                <a16:creationId xmlns:a16="http://schemas.microsoft.com/office/drawing/2014/main" id="{6073F61E-5ABD-7249-C967-BA1EB6831438}"/>
              </a:ext>
            </a:extLst>
          </p:cNvPr>
          <p:cNvSpPr>
            <a:spLocks noGrp="1" noChangeArrowheads="1"/>
          </p:cNvSpPr>
          <p:nvPr>
            <p:ph type="body" idx="1"/>
          </p:nvPr>
        </p:nvSpPr>
        <p:spPr>
          <a:xfrm>
            <a:off x="250825" y="908050"/>
            <a:ext cx="8893175" cy="2232025"/>
          </a:xfrm>
        </p:spPr>
        <p:txBody>
          <a:bodyPr/>
          <a:lstStyle/>
          <a:p>
            <a:pPr marL="381000" indent="-381000" eaLnBrk="1" hangingPunct="1">
              <a:buFont typeface="Wingdings" panose="05000000000000000000" pitchFamily="2" charset="2"/>
              <a:buAutoNum type="arabicPeriod" startAt="5"/>
            </a:pPr>
            <a:r>
              <a:rPr lang="en-US" altLang="nb-NO"/>
              <a:t>Select the triad (The triad will turn red when selected) . The ’’Property Editor’’ will then appear. Change the origin Z value to -0.225 (X 1.25, Y -0.4325) this will locate the triad in the centre of the hole.</a:t>
            </a:r>
          </a:p>
          <a:p>
            <a:pPr marL="381000" indent="-381000" eaLnBrk="1" hangingPunct="1">
              <a:buFont typeface="Wingdings" panose="05000000000000000000" pitchFamily="2" charset="2"/>
              <a:buAutoNum type="arabicPeriod" startAt="5"/>
            </a:pPr>
            <a:endParaRPr lang="en-US" altLang="nb-NO" sz="1000"/>
          </a:p>
          <a:p>
            <a:pPr marL="381000" indent="-381000" eaLnBrk="1" hangingPunct="1">
              <a:buFont typeface="Wingdings" panose="05000000000000000000" pitchFamily="2" charset="2"/>
              <a:buAutoNum type="arabicPeriod" startAt="5"/>
            </a:pPr>
            <a:r>
              <a:rPr lang="en-US" altLang="nb-NO"/>
              <a:t>Select the ’’Surface connector’’ drop down menu in the toolbar. Select: flexible surface – by cylindrical volume.</a:t>
            </a:r>
            <a:r>
              <a:rPr lang="nb-NO" altLang="nb-NO"/>
              <a:t> </a:t>
            </a:r>
            <a:endParaRPr lang="en-US" altLang="nb-NO"/>
          </a:p>
        </p:txBody>
      </p:sp>
      <p:pic>
        <p:nvPicPr>
          <p:cNvPr id="12292" name="Picture 4">
            <a:extLst>
              <a:ext uri="{FF2B5EF4-FFF2-40B4-BE49-F238E27FC236}">
                <a16:creationId xmlns:a16="http://schemas.microsoft.com/office/drawing/2014/main" id="{39FC7840-8BF4-B884-2B55-CAFE58CD5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565400"/>
            <a:ext cx="2305050" cy="5762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293" name="Picture 5">
            <a:extLst>
              <a:ext uri="{FF2B5EF4-FFF2-40B4-BE49-F238E27FC236}">
                <a16:creationId xmlns:a16="http://schemas.microsoft.com/office/drawing/2014/main" id="{96601053-9705-DAF8-D4FC-D3B892A71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581525"/>
            <a:ext cx="2303462"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9">
            <a:extLst>
              <a:ext uri="{FF2B5EF4-FFF2-40B4-BE49-F238E27FC236}">
                <a16:creationId xmlns:a16="http://schemas.microsoft.com/office/drawing/2014/main" id="{D4EB115A-B002-D1EC-E5D1-95010B62CB4A}"/>
              </a:ext>
            </a:extLst>
          </p:cNvPr>
          <p:cNvSpPr>
            <a:spLocks noChangeArrowheads="1"/>
          </p:cNvSpPr>
          <p:nvPr/>
        </p:nvSpPr>
        <p:spPr bwMode="auto">
          <a:xfrm>
            <a:off x="250825" y="3500438"/>
            <a:ext cx="4249738"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nb-NO" altLang="nb-NO" sz="1800"/>
              <a:t>7.	</a:t>
            </a:r>
            <a:r>
              <a:rPr lang="en-US" altLang="nb-NO" sz="1800"/>
              <a:t>Highlight the triad (so it is red) – Done, then select three point on the circumference of the circle – Done. Click ’’Complete Circle’’</a:t>
            </a:r>
            <a:endParaRPr lang="en-US" altLang="nb-NO" sz="800"/>
          </a:p>
        </p:txBody>
      </p:sp>
      <p:sp>
        <p:nvSpPr>
          <p:cNvPr id="12295" name="Rectangle 10">
            <a:extLst>
              <a:ext uri="{FF2B5EF4-FFF2-40B4-BE49-F238E27FC236}">
                <a16:creationId xmlns:a16="http://schemas.microsoft.com/office/drawing/2014/main" id="{A854D66C-A296-813D-61DE-25588E43E8D9}"/>
              </a:ext>
            </a:extLst>
          </p:cNvPr>
          <p:cNvSpPr>
            <a:spLocks noChangeArrowheads="1"/>
          </p:cNvSpPr>
          <p:nvPr/>
        </p:nvSpPr>
        <p:spPr bwMode="auto">
          <a:xfrm>
            <a:off x="4427538" y="3500438"/>
            <a:ext cx="450056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nb-NO" altLang="nb-NO" sz="1800"/>
              <a:t>8.	</a:t>
            </a:r>
            <a:r>
              <a:rPr lang="en-US" altLang="nb-NO" sz="1800"/>
              <a:t>Select a point/node on one side of the desired cylindrical volume – Done. Then select a node on the opposite side of the volume - Done</a:t>
            </a:r>
            <a:endParaRPr lang="en-US" altLang="nb-NO" sz="800"/>
          </a:p>
        </p:txBody>
      </p:sp>
      <p:pic>
        <p:nvPicPr>
          <p:cNvPr id="12296" name="Picture 11">
            <a:extLst>
              <a:ext uri="{FF2B5EF4-FFF2-40B4-BE49-F238E27FC236}">
                <a16:creationId xmlns:a16="http://schemas.microsoft.com/office/drawing/2014/main" id="{FE31B6C8-096D-4706-A6F2-FBB9BB711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581525"/>
            <a:ext cx="25923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330D31C-E352-C688-D06F-27415A80D7B0}"/>
              </a:ext>
            </a:extLst>
          </p:cNvPr>
          <p:cNvSpPr>
            <a:spLocks noGrp="1" noChangeArrowheads="1"/>
          </p:cNvSpPr>
          <p:nvPr>
            <p:ph type="title"/>
          </p:nvPr>
        </p:nvSpPr>
        <p:spPr/>
        <p:txBody>
          <a:bodyPr/>
          <a:lstStyle/>
          <a:p>
            <a:pPr eaLnBrk="1" hangingPunct="1"/>
            <a:r>
              <a:rPr lang="en-US" altLang="nb-NO"/>
              <a:t>Applying Triads</a:t>
            </a:r>
          </a:p>
        </p:txBody>
      </p:sp>
      <p:sp>
        <p:nvSpPr>
          <p:cNvPr id="13315" name="Rectangle 3">
            <a:extLst>
              <a:ext uri="{FF2B5EF4-FFF2-40B4-BE49-F238E27FC236}">
                <a16:creationId xmlns:a16="http://schemas.microsoft.com/office/drawing/2014/main" id="{CF01FECB-BC37-B253-5D1D-84A76BDBCEA3}"/>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nb-NO" altLang="nb-NO"/>
              <a:t>	</a:t>
            </a:r>
            <a:r>
              <a:rPr lang="en-US" altLang="nb-NO"/>
              <a:t>The Joint should now appear as shown below.</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AutoNum type="arabicPeriod"/>
            </a:pPr>
            <a:r>
              <a:rPr lang="en-US" altLang="nb-NO"/>
              <a:t>Repeat the exercise for the other cylindrical supports. And remember the following:</a:t>
            </a:r>
          </a:p>
          <a:p>
            <a:pPr marL="838200" lvl="1" indent="-381000" eaLnBrk="1" hangingPunct="1">
              <a:buFont typeface="Wingdings" panose="05000000000000000000" pitchFamily="2" charset="2"/>
              <a:buChar char="ü"/>
            </a:pPr>
            <a:r>
              <a:rPr lang="en-US" altLang="nb-NO"/>
              <a:t>Change the coordinate slightly after applying the triad in order to disconnect from node (z=0.225 on other side, 0.295 for opposing links) </a:t>
            </a:r>
          </a:p>
          <a:p>
            <a:pPr marL="838200" lvl="1" indent="-381000" eaLnBrk="1" hangingPunct="1">
              <a:buFont typeface="Wingdings" panose="05000000000000000000" pitchFamily="2" charset="2"/>
              <a:buChar char="ü"/>
            </a:pPr>
            <a:r>
              <a:rPr lang="en-US" altLang="nb-NO"/>
              <a:t>The centre triads (middle of the link) are located on the outside of the structure</a:t>
            </a:r>
          </a:p>
          <a:p>
            <a:pPr marL="381000" indent="-381000" eaLnBrk="1" hangingPunct="1">
              <a:buFont typeface="Wingdings" panose="05000000000000000000" pitchFamily="2" charset="2"/>
              <a:buNone/>
            </a:pPr>
            <a:r>
              <a:rPr lang="en-US" altLang="nb-NO"/>
              <a:t>Snap Shots:</a:t>
            </a:r>
            <a:r>
              <a:rPr lang="nb-NO" altLang="nb-NO"/>
              <a:t> </a:t>
            </a:r>
          </a:p>
          <a:p>
            <a:pPr marL="381000" indent="-381000" eaLnBrk="1" hangingPunct="1">
              <a:buFont typeface="Wingdings" panose="05000000000000000000" pitchFamily="2" charset="2"/>
              <a:buNone/>
            </a:pPr>
            <a:endParaRPr lang="nb-NO" altLang="nb-NO"/>
          </a:p>
          <a:p>
            <a:pPr marL="381000" indent="-381000" eaLnBrk="1" hangingPunct="1">
              <a:buFont typeface="Wingdings" panose="05000000000000000000" pitchFamily="2" charset="2"/>
              <a:buNone/>
            </a:pPr>
            <a:endParaRPr lang="en-US" altLang="nb-NO"/>
          </a:p>
        </p:txBody>
      </p:sp>
      <p:pic>
        <p:nvPicPr>
          <p:cNvPr id="13316" name="Picture 5">
            <a:extLst>
              <a:ext uri="{FF2B5EF4-FFF2-40B4-BE49-F238E27FC236}">
                <a16:creationId xmlns:a16="http://schemas.microsoft.com/office/drawing/2014/main" id="{64021F6C-8EB0-97D0-61F6-868963FD1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149725"/>
            <a:ext cx="309721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a:extLst>
              <a:ext uri="{FF2B5EF4-FFF2-40B4-BE49-F238E27FC236}">
                <a16:creationId xmlns:a16="http://schemas.microsoft.com/office/drawing/2014/main" id="{F0604E3A-429C-6BE9-E304-CF619633E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5373688"/>
            <a:ext cx="7000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a:extLst>
              <a:ext uri="{FF2B5EF4-FFF2-40B4-BE49-F238E27FC236}">
                <a16:creationId xmlns:a16="http://schemas.microsoft.com/office/drawing/2014/main" id="{E2598741-E3BC-E392-74B0-433DF71EA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445125"/>
            <a:ext cx="2303463"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
            <a:extLst>
              <a:ext uri="{FF2B5EF4-FFF2-40B4-BE49-F238E27FC236}">
                <a16:creationId xmlns:a16="http://schemas.microsoft.com/office/drawing/2014/main" id="{FE8FB32C-0335-D300-1B75-A1A879C37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149725"/>
            <a:ext cx="55086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A8FD197-2AFC-848A-3EBE-2F13CF9AF5FA}"/>
              </a:ext>
            </a:extLst>
          </p:cNvPr>
          <p:cNvSpPr>
            <a:spLocks noGrp="1" noChangeArrowheads="1"/>
          </p:cNvSpPr>
          <p:nvPr>
            <p:ph type="title"/>
          </p:nvPr>
        </p:nvSpPr>
        <p:spPr/>
        <p:txBody>
          <a:bodyPr/>
          <a:lstStyle/>
          <a:p>
            <a:pPr eaLnBrk="1" hangingPunct="1"/>
            <a:r>
              <a:rPr lang="en-US" altLang="nb-NO"/>
              <a:t>Applying Triads Cont.</a:t>
            </a:r>
          </a:p>
        </p:txBody>
      </p:sp>
      <p:sp>
        <p:nvSpPr>
          <p:cNvPr id="14339" name="Rectangle 3">
            <a:extLst>
              <a:ext uri="{FF2B5EF4-FFF2-40B4-BE49-F238E27FC236}">
                <a16:creationId xmlns:a16="http://schemas.microsoft.com/office/drawing/2014/main" id="{BF5BE2EE-1B04-971A-B01C-2C80AEBC322A}"/>
              </a:ext>
            </a:extLst>
          </p:cNvPr>
          <p:cNvSpPr>
            <a:spLocks noGrp="1" noChangeArrowheads="1"/>
          </p:cNvSpPr>
          <p:nvPr>
            <p:ph type="body" idx="1"/>
          </p:nvPr>
        </p:nvSpPr>
        <p:spPr/>
        <p:txBody>
          <a:bodyPr/>
          <a:lstStyle/>
          <a:p>
            <a:pPr marL="381000" indent="-381000" eaLnBrk="1" hangingPunct="1">
              <a:buFont typeface="Wingdings" panose="05000000000000000000" pitchFamily="2" charset="2"/>
              <a:buAutoNum type="arabicPeriod"/>
            </a:pPr>
            <a:r>
              <a:rPr lang="en-US" altLang="nb-NO"/>
              <a:t>Use the item appearance tool to hide the current link (ls-i) and make link ls-e visible.</a:t>
            </a:r>
          </a:p>
          <a:p>
            <a:pPr marL="381000" indent="-381000" eaLnBrk="1" hangingPunct="1">
              <a:buFont typeface="Wingdings" panose="05000000000000000000" pitchFamily="2" charset="2"/>
              <a:buAutoNum type="arabicPeriod"/>
            </a:pPr>
            <a:r>
              <a:rPr lang="en-US" altLang="nb-NO" sz="1800"/>
              <a:t>Repeat the triad placement. Note that the triad that is already located in the centre hole can now be used to create the new surface connector for this link (where as a new triad will automatically be created) Note. New Z value to locate the triad </a:t>
            </a:r>
          </a:p>
          <a:p>
            <a:pPr marL="381000" indent="-381000" eaLnBrk="1" hangingPunct="1">
              <a:buFont typeface="Wingdings" panose="05000000000000000000" pitchFamily="2" charset="2"/>
              <a:buNone/>
            </a:pPr>
            <a:r>
              <a:rPr lang="en-US" altLang="nb-NO" sz="1800"/>
              <a:t>	= -0.295</a:t>
            </a:r>
          </a:p>
          <a:p>
            <a:pPr marL="381000" indent="-381000" eaLnBrk="1" hangingPunct="1">
              <a:buFont typeface="Wingdings" panose="05000000000000000000" pitchFamily="2" charset="2"/>
              <a:buNone/>
            </a:pPr>
            <a:endParaRPr lang="en-US" altLang="nb-NO" sz="1800"/>
          </a:p>
          <a:p>
            <a:pPr marL="381000" indent="-381000" eaLnBrk="1" hangingPunct="1">
              <a:buFont typeface="Wingdings" panose="05000000000000000000" pitchFamily="2" charset="2"/>
              <a:buNone/>
            </a:pPr>
            <a:r>
              <a:rPr lang="en-US" altLang="nb-NO"/>
              <a:t>Snap Shots:</a:t>
            </a:r>
          </a:p>
          <a:p>
            <a:pPr marL="381000" indent="-381000" eaLnBrk="1" hangingPunct="1">
              <a:buFont typeface="Wingdings" panose="05000000000000000000" pitchFamily="2" charset="2"/>
              <a:buNone/>
            </a:pPr>
            <a:endParaRPr lang="en-US" altLang="nb-NO"/>
          </a:p>
        </p:txBody>
      </p:sp>
      <p:pic>
        <p:nvPicPr>
          <p:cNvPr id="14340" name="Picture 4">
            <a:extLst>
              <a:ext uri="{FF2B5EF4-FFF2-40B4-BE49-F238E27FC236}">
                <a16:creationId xmlns:a16="http://schemas.microsoft.com/office/drawing/2014/main" id="{8790F8C9-2E31-7C97-3160-25D3CA3E4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57563"/>
            <a:ext cx="2160587"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a:extLst>
              <a:ext uri="{FF2B5EF4-FFF2-40B4-BE49-F238E27FC236}">
                <a16:creationId xmlns:a16="http://schemas.microsoft.com/office/drawing/2014/main" id="{B8160D3E-A22C-3F14-D768-98955A3ED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357563"/>
            <a:ext cx="273685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a:extLst>
              <a:ext uri="{FF2B5EF4-FFF2-40B4-BE49-F238E27FC236}">
                <a16:creationId xmlns:a16="http://schemas.microsoft.com/office/drawing/2014/main" id="{C6449E50-0F36-7E36-F3F5-8A4A7D161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357563"/>
            <a:ext cx="1871663"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a:extLst>
              <a:ext uri="{FF2B5EF4-FFF2-40B4-BE49-F238E27FC236}">
                <a16:creationId xmlns:a16="http://schemas.microsoft.com/office/drawing/2014/main" id="{9410D7B3-492B-2500-730C-084CCE52B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157788"/>
            <a:ext cx="6265863"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E1B8701-AA7D-EFD2-3461-A3BBAA838CEA}"/>
              </a:ext>
            </a:extLst>
          </p:cNvPr>
          <p:cNvSpPr>
            <a:spLocks noGrp="1" noChangeArrowheads="1"/>
          </p:cNvSpPr>
          <p:nvPr>
            <p:ph type="title"/>
          </p:nvPr>
        </p:nvSpPr>
        <p:spPr/>
        <p:txBody>
          <a:bodyPr/>
          <a:lstStyle/>
          <a:p>
            <a:pPr eaLnBrk="1" hangingPunct="1"/>
            <a:r>
              <a:rPr lang="en-US" altLang="nb-NO"/>
              <a:t>Applying Triads Cont.</a:t>
            </a:r>
          </a:p>
        </p:txBody>
      </p:sp>
      <p:sp>
        <p:nvSpPr>
          <p:cNvPr id="15363" name="Rectangle 3">
            <a:extLst>
              <a:ext uri="{FF2B5EF4-FFF2-40B4-BE49-F238E27FC236}">
                <a16:creationId xmlns:a16="http://schemas.microsoft.com/office/drawing/2014/main" id="{0A501388-642A-276F-7E27-AC4CF4603FC1}"/>
              </a:ext>
            </a:extLst>
          </p:cNvPr>
          <p:cNvSpPr>
            <a:spLocks noGrp="1" noChangeArrowheads="1"/>
          </p:cNvSpPr>
          <p:nvPr>
            <p:ph type="body" idx="1"/>
          </p:nvPr>
        </p:nvSpPr>
        <p:spPr/>
        <p:txBody>
          <a:bodyPr/>
          <a:lstStyle/>
          <a:p>
            <a:pPr marL="381000" indent="-381000" eaLnBrk="1" hangingPunct="1">
              <a:buFont typeface="Wingdings" panose="05000000000000000000" pitchFamily="2" charset="2"/>
              <a:buAutoNum type="arabicPeriod"/>
            </a:pPr>
            <a:r>
              <a:rPr lang="en-US" altLang="nb-NO"/>
              <a:t>Hide the current link and use the item appearance tool from the toolbar to make link ls-f. New Z value to orientate the triad +0.295</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AutoNum type="arabicPeriod" startAt="2"/>
            </a:pPr>
            <a:r>
              <a:rPr lang="en-US" altLang="nb-NO"/>
              <a:t>When this is completed, use the item appearance tool to hide ls-f and to make ls-n visible. This link will ultimately contain 4 joints. Two revolute joint to allow the connected link to swivel and two identical free joints that will allow the shaft to follow the designated rail in the base.</a:t>
            </a:r>
          </a:p>
          <a:p>
            <a:pPr marL="381000" indent="-381000" eaLnBrk="1" hangingPunct="1">
              <a:buFont typeface="Wingdings" panose="05000000000000000000" pitchFamily="2" charset="2"/>
              <a:buAutoNum type="arabicPeriod" startAt="2"/>
            </a:pPr>
            <a:endParaRPr lang="en-US" altLang="nb-NO"/>
          </a:p>
          <a:p>
            <a:pPr marL="381000" indent="-381000" eaLnBrk="1" hangingPunct="1">
              <a:buFont typeface="Wingdings" panose="05000000000000000000" pitchFamily="2" charset="2"/>
              <a:buNone/>
            </a:pPr>
            <a:r>
              <a:rPr lang="en-US" altLang="nb-NO"/>
              <a:t>3.	Apply a surface connector (by cylindrical volume) where triads already are located (from the connecting link). Use the existing triads to create the surface connector</a:t>
            </a:r>
            <a:endParaRPr lang="nb-NO" altLang="nb-NO"/>
          </a:p>
          <a:p>
            <a:pPr marL="381000" indent="-381000" eaLnBrk="1" hangingPunct="1">
              <a:buFont typeface="Wingdings" panose="05000000000000000000" pitchFamily="2" charset="2"/>
              <a:buNone/>
            </a:pPr>
            <a:endParaRPr lang="en-US" altLang="nb-NO"/>
          </a:p>
        </p:txBody>
      </p:sp>
      <p:pic>
        <p:nvPicPr>
          <p:cNvPr id="15364" name="Picture 4">
            <a:extLst>
              <a:ext uri="{FF2B5EF4-FFF2-40B4-BE49-F238E27FC236}">
                <a16:creationId xmlns:a16="http://schemas.microsoft.com/office/drawing/2014/main" id="{0E6FB81A-4358-AC68-F893-BD910C4F7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24400"/>
            <a:ext cx="7704137"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56F743C-4118-5AB8-F519-F96A78B4ADA6}"/>
              </a:ext>
            </a:extLst>
          </p:cNvPr>
          <p:cNvSpPr>
            <a:spLocks noGrp="1" noChangeArrowheads="1"/>
          </p:cNvSpPr>
          <p:nvPr>
            <p:ph type="title"/>
          </p:nvPr>
        </p:nvSpPr>
        <p:spPr/>
        <p:txBody>
          <a:bodyPr/>
          <a:lstStyle/>
          <a:p>
            <a:pPr eaLnBrk="1" hangingPunct="1"/>
            <a:r>
              <a:rPr lang="en-US" altLang="nb-NO"/>
              <a:t>Applying Revolute Joints</a:t>
            </a:r>
          </a:p>
        </p:txBody>
      </p:sp>
      <p:sp>
        <p:nvSpPr>
          <p:cNvPr id="16387" name="Rectangle 3">
            <a:extLst>
              <a:ext uri="{FF2B5EF4-FFF2-40B4-BE49-F238E27FC236}">
                <a16:creationId xmlns:a16="http://schemas.microsoft.com/office/drawing/2014/main" id="{FBD05798-D544-7A83-BEAF-FCF2A072E4E8}"/>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nb-NO" altLang="nb-NO"/>
              <a:t>	</a:t>
            </a:r>
            <a:r>
              <a:rPr lang="en-US" altLang="nb-NO"/>
              <a:t>In order to relate the separate parts and their triads to each other their individual degrees of freedom has to defined and constrained with respect to each other.</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AutoNum type="arabicPeriod"/>
            </a:pPr>
            <a:r>
              <a:rPr lang="en-US" altLang="nb-NO"/>
              <a:t>Show link: sl-n, sl-e, sl-f, sl-i and base</a:t>
            </a:r>
          </a:p>
          <a:p>
            <a:pPr marL="381000" indent="-381000" eaLnBrk="1" hangingPunct="1">
              <a:buFont typeface="Wingdings" panose="05000000000000000000" pitchFamily="2" charset="2"/>
              <a:buAutoNum type="arabicPeriod"/>
            </a:pPr>
            <a:r>
              <a:rPr lang="en-US" altLang="nb-NO"/>
              <a:t>Use the joint selection menu as referred to earlier and pick the revolute joint</a:t>
            </a:r>
          </a:p>
          <a:p>
            <a:pPr marL="381000" indent="-381000" eaLnBrk="1" hangingPunct="1">
              <a:buFont typeface="Wingdings" panose="05000000000000000000" pitchFamily="2" charset="2"/>
              <a:buAutoNum type="arabicPeriod"/>
            </a:pPr>
            <a:r>
              <a:rPr lang="en-US" altLang="nb-NO"/>
              <a:t>Apply the revolute joint to each part of the links where triads have been applied earlier. Note that only one joint is required per location. (it may be required to change the appearance of some links in order to locate the triad and hence apply the revolute joint). NOTE.  Do not place joints in the top links that does not have a connecting link. (Shown in pictures for illustrative purposes)</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r>
              <a:rPr lang="en-US" altLang="nb-NO"/>
              <a:t>Snap Shot:</a:t>
            </a:r>
            <a:r>
              <a:rPr lang="nb-NO" altLang="nb-NO"/>
              <a:t> </a:t>
            </a:r>
            <a:endParaRPr lang="en-US" altLang="nb-NO"/>
          </a:p>
        </p:txBody>
      </p:sp>
      <p:pic>
        <p:nvPicPr>
          <p:cNvPr id="16388" name="Picture 4">
            <a:extLst>
              <a:ext uri="{FF2B5EF4-FFF2-40B4-BE49-F238E27FC236}">
                <a16:creationId xmlns:a16="http://schemas.microsoft.com/office/drawing/2014/main" id="{62FA459B-2DC6-377D-CB71-70F1A7432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5084763"/>
            <a:ext cx="15113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a:extLst>
              <a:ext uri="{FF2B5EF4-FFF2-40B4-BE49-F238E27FC236}">
                <a16:creationId xmlns:a16="http://schemas.microsoft.com/office/drawing/2014/main" id="{DB2E3873-EC9D-50B9-86E5-35072FFA8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5084763"/>
            <a:ext cx="2808288"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79A5E86-09C7-E18E-9D09-E5471838AAB5}"/>
              </a:ext>
            </a:extLst>
          </p:cNvPr>
          <p:cNvSpPr>
            <a:spLocks noGrp="1" noChangeArrowheads="1"/>
          </p:cNvSpPr>
          <p:nvPr>
            <p:ph type="title"/>
          </p:nvPr>
        </p:nvSpPr>
        <p:spPr/>
        <p:txBody>
          <a:bodyPr/>
          <a:lstStyle/>
          <a:p>
            <a:pPr eaLnBrk="1" hangingPunct="1"/>
            <a:r>
              <a:rPr lang="en-US" altLang="nb-NO"/>
              <a:t>Aligning Revolute Joints</a:t>
            </a:r>
          </a:p>
        </p:txBody>
      </p:sp>
      <p:sp>
        <p:nvSpPr>
          <p:cNvPr id="17411" name="Rectangle 3">
            <a:extLst>
              <a:ext uri="{FF2B5EF4-FFF2-40B4-BE49-F238E27FC236}">
                <a16:creationId xmlns:a16="http://schemas.microsoft.com/office/drawing/2014/main" id="{CB6EC877-0F20-9237-1623-B87B8DBFD2A4}"/>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nb-NO" altLang="nb-NO"/>
              <a:t>	</a:t>
            </a:r>
            <a:r>
              <a:rPr lang="en-US" altLang="nb-NO"/>
              <a:t>In order to allow the relative motion between links it has to be aligned so that the axis of rotation is normal and intersecting with the centre of of the cylinder volume. </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AutoNum type="arabicPeriod"/>
            </a:pPr>
            <a:r>
              <a:rPr lang="en-US" altLang="nb-NO"/>
              <a:t>Use the smart move command located in the ’’move’’ drop down menu in the toolbar. </a:t>
            </a:r>
          </a:p>
          <a:p>
            <a:pPr marL="381000" indent="-381000" eaLnBrk="1" hangingPunct="1">
              <a:buFont typeface="Wingdings" panose="05000000000000000000" pitchFamily="2" charset="2"/>
              <a:buAutoNum type="arabicPeriod"/>
            </a:pPr>
            <a:r>
              <a:rPr lang="en-US" altLang="nb-NO"/>
              <a:t>Choose the z axis of a revolute joint by clicking on it- Done / Enter. A small cross will appear on the axis and the joint will appear red. </a:t>
            </a:r>
          </a:p>
          <a:p>
            <a:pPr marL="381000" indent="-381000" eaLnBrk="1" hangingPunct="1">
              <a:buFont typeface="Wingdings" panose="05000000000000000000" pitchFamily="2" charset="2"/>
              <a:buAutoNum type="arabicPeriod"/>
            </a:pPr>
            <a:r>
              <a:rPr lang="en-US" altLang="nb-NO"/>
              <a:t>Click on a node / triad that is in the direction of where the z-axis will be intersecting – Enter. The z-axis will then move. Shown Below.</a:t>
            </a:r>
          </a:p>
        </p:txBody>
      </p:sp>
      <p:pic>
        <p:nvPicPr>
          <p:cNvPr id="17412" name="Picture 5">
            <a:extLst>
              <a:ext uri="{FF2B5EF4-FFF2-40B4-BE49-F238E27FC236}">
                <a16:creationId xmlns:a16="http://schemas.microsoft.com/office/drawing/2014/main" id="{5380B0B8-1B36-02E7-3BC5-8B8D581E5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365625"/>
            <a:ext cx="21605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6">
            <a:extLst>
              <a:ext uri="{FF2B5EF4-FFF2-40B4-BE49-F238E27FC236}">
                <a16:creationId xmlns:a16="http://schemas.microsoft.com/office/drawing/2014/main" id="{DA3AEA5D-224F-D011-57B5-3DA147B6A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365625"/>
            <a:ext cx="2087563"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7">
            <a:extLst>
              <a:ext uri="{FF2B5EF4-FFF2-40B4-BE49-F238E27FC236}">
                <a16:creationId xmlns:a16="http://schemas.microsoft.com/office/drawing/2014/main" id="{BA3444CE-DFDD-5096-6FEB-736222A2DEFE}"/>
              </a:ext>
            </a:extLst>
          </p:cNvPr>
          <p:cNvSpPr>
            <a:spLocks noChangeArrowheads="1"/>
          </p:cNvSpPr>
          <p:nvPr/>
        </p:nvSpPr>
        <p:spPr bwMode="auto">
          <a:xfrm>
            <a:off x="5580063" y="4265613"/>
            <a:ext cx="2557462"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sz="1800"/>
              <a:t>	note that one pyramid indicates the location of the joint and the other the alignment of the axis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BECDD9B-8FAB-CA41-1E59-2D4BB4A23BFF}"/>
              </a:ext>
            </a:extLst>
          </p:cNvPr>
          <p:cNvSpPr>
            <a:spLocks noGrp="1" noChangeArrowheads="1"/>
          </p:cNvSpPr>
          <p:nvPr>
            <p:ph type="title"/>
          </p:nvPr>
        </p:nvSpPr>
        <p:spPr/>
        <p:txBody>
          <a:bodyPr/>
          <a:lstStyle/>
          <a:p>
            <a:pPr eaLnBrk="1" hangingPunct="1"/>
            <a:r>
              <a:rPr lang="en-US" altLang="nb-NO"/>
              <a:t>Align revolute Joints Cont.</a:t>
            </a:r>
          </a:p>
        </p:txBody>
      </p:sp>
      <p:sp>
        <p:nvSpPr>
          <p:cNvPr id="18435" name="Rectangle 3">
            <a:extLst>
              <a:ext uri="{FF2B5EF4-FFF2-40B4-BE49-F238E27FC236}">
                <a16:creationId xmlns:a16="http://schemas.microsoft.com/office/drawing/2014/main" id="{F521473B-A428-E494-4AE0-C87B6462BA07}"/>
              </a:ext>
            </a:extLst>
          </p:cNvPr>
          <p:cNvSpPr>
            <a:spLocks noGrp="1" noChangeArrowheads="1"/>
          </p:cNvSpPr>
          <p:nvPr>
            <p:ph type="body" idx="1"/>
          </p:nvPr>
        </p:nvSpPr>
        <p:spPr>
          <a:xfrm>
            <a:off x="250825" y="765175"/>
            <a:ext cx="8893175" cy="1150938"/>
          </a:xfrm>
        </p:spPr>
        <p:txBody>
          <a:bodyPr/>
          <a:lstStyle/>
          <a:p>
            <a:pPr eaLnBrk="1" hangingPunct="1">
              <a:buFont typeface="Wingdings" panose="05000000000000000000" pitchFamily="2" charset="2"/>
              <a:buNone/>
            </a:pPr>
            <a:r>
              <a:rPr lang="en-US" altLang="nb-NO"/>
              <a:t>Complete this procedure for all the applied joints.</a:t>
            </a:r>
          </a:p>
          <a:p>
            <a:pPr eaLnBrk="1" hangingPunct="1">
              <a:buFont typeface="Wingdings" panose="05000000000000000000" pitchFamily="2" charset="2"/>
              <a:buNone/>
            </a:pPr>
            <a:endParaRPr lang="nb-NO" altLang="nb-NO"/>
          </a:p>
          <a:p>
            <a:pPr eaLnBrk="1" hangingPunct="1">
              <a:buFont typeface="Wingdings" panose="05000000000000000000" pitchFamily="2" charset="2"/>
              <a:buNone/>
            </a:pPr>
            <a:r>
              <a:rPr lang="en-US" altLang="nb-NO"/>
              <a:t>Snap Shots:</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p:txBody>
      </p:sp>
      <p:sp>
        <p:nvSpPr>
          <p:cNvPr id="18436" name="Rectangle 6">
            <a:extLst>
              <a:ext uri="{FF2B5EF4-FFF2-40B4-BE49-F238E27FC236}">
                <a16:creationId xmlns:a16="http://schemas.microsoft.com/office/drawing/2014/main" id="{262CAF71-7A83-0F3A-C679-F27D27FC3EFF}"/>
              </a:ext>
            </a:extLst>
          </p:cNvPr>
          <p:cNvSpPr>
            <a:spLocks noChangeArrowheads="1"/>
          </p:cNvSpPr>
          <p:nvPr/>
        </p:nvSpPr>
        <p:spPr bwMode="auto">
          <a:xfrm>
            <a:off x="250825" y="5300663"/>
            <a:ext cx="8893175"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a:t>Note that all the revolute joints have two stickers (pyramids) indicating that</a:t>
            </a:r>
          </a:p>
          <a:p>
            <a:pPr eaLnBrk="1" hangingPunct="1">
              <a:buFont typeface="Wingdings" panose="05000000000000000000" pitchFamily="2" charset="2"/>
              <a:buNone/>
            </a:pPr>
            <a:r>
              <a:rPr lang="en-US" altLang="nb-NO"/>
              <a:t>both the centre and direction of the z axis (directing of rotation) are aligned.</a:t>
            </a:r>
          </a:p>
          <a:p>
            <a:pPr eaLnBrk="1" hangingPunct="1">
              <a:buFont typeface="Wingdings" panose="05000000000000000000" pitchFamily="2" charset="2"/>
              <a:buNone/>
            </a:pPr>
            <a:endParaRPr lang="en-US" altLang="nb-NO"/>
          </a:p>
        </p:txBody>
      </p:sp>
      <p:pic>
        <p:nvPicPr>
          <p:cNvPr id="18437" name="Picture 7">
            <a:extLst>
              <a:ext uri="{FF2B5EF4-FFF2-40B4-BE49-F238E27FC236}">
                <a16:creationId xmlns:a16="http://schemas.microsoft.com/office/drawing/2014/main" id="{81E5C715-F33E-0EAE-6F07-61BAE6138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268413"/>
            <a:ext cx="6275388"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C6BB32A-D296-5436-3DC2-F5FBB296790F}"/>
              </a:ext>
            </a:extLst>
          </p:cNvPr>
          <p:cNvSpPr>
            <a:spLocks noGrp="1" noChangeArrowheads="1"/>
          </p:cNvSpPr>
          <p:nvPr>
            <p:ph type="title"/>
          </p:nvPr>
        </p:nvSpPr>
        <p:spPr/>
        <p:txBody>
          <a:bodyPr/>
          <a:lstStyle/>
          <a:p>
            <a:pPr eaLnBrk="1" hangingPunct="1"/>
            <a:r>
              <a:rPr lang="en-US" altLang="nb-NO"/>
              <a:t>Attaching Revolute Joints</a:t>
            </a:r>
          </a:p>
        </p:txBody>
      </p:sp>
      <p:sp>
        <p:nvSpPr>
          <p:cNvPr id="19459" name="Rectangle 3">
            <a:extLst>
              <a:ext uri="{FF2B5EF4-FFF2-40B4-BE49-F238E27FC236}">
                <a16:creationId xmlns:a16="http://schemas.microsoft.com/office/drawing/2014/main" id="{ACFE8806-A101-3A5B-21A4-B62E5B6C44D7}"/>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en-US" altLang="nb-NO"/>
              <a:t>	In order to relate the revolute joints to each part it is necessary to connect it to the individual links where relative motion is occurring.</a:t>
            </a:r>
          </a:p>
          <a:p>
            <a:pPr marL="381000" indent="-381000" eaLnBrk="1" hangingPunct="1"/>
            <a:endParaRPr lang="en-US" altLang="nb-NO"/>
          </a:p>
          <a:p>
            <a:pPr marL="381000" indent="-381000" eaLnBrk="1" hangingPunct="1">
              <a:buFont typeface="Wingdings" panose="05000000000000000000" pitchFamily="2" charset="2"/>
              <a:buAutoNum type="arabicPeriod"/>
            </a:pPr>
            <a:r>
              <a:rPr lang="en-US" altLang="nb-NO"/>
              <a:t>Use the Attach button from the toolbar menu   </a:t>
            </a:r>
          </a:p>
          <a:p>
            <a:pPr marL="381000" indent="-381000" eaLnBrk="1" hangingPunct="1">
              <a:buFont typeface="Wingdings" panose="05000000000000000000" pitchFamily="2" charset="2"/>
              <a:buAutoNum type="arabicPeriod"/>
            </a:pPr>
            <a:r>
              <a:rPr lang="en-US" altLang="nb-NO"/>
              <a:t>Select the joint that needs to be connected Done/Enter</a:t>
            </a:r>
          </a:p>
          <a:p>
            <a:pPr marL="381000" indent="-381000" eaLnBrk="1" hangingPunct="1">
              <a:buFont typeface="Wingdings" panose="05000000000000000000" pitchFamily="2" charset="2"/>
              <a:buAutoNum type="arabicPeriod"/>
            </a:pPr>
            <a:r>
              <a:rPr lang="en-US" altLang="nb-NO"/>
              <a:t>Select one of the connecting links Done/Enter</a:t>
            </a:r>
          </a:p>
          <a:p>
            <a:pPr marL="381000" indent="-381000" eaLnBrk="1" hangingPunct="1">
              <a:buFont typeface="Wingdings" panose="05000000000000000000" pitchFamily="2" charset="2"/>
              <a:buAutoNum type="arabicPeriod"/>
            </a:pPr>
            <a:r>
              <a:rPr lang="en-US" altLang="nb-NO"/>
              <a:t>Select the other connecting link Done/Enter</a:t>
            </a:r>
          </a:p>
          <a:p>
            <a:pPr marL="381000" indent="-381000" eaLnBrk="1" hangingPunct="1">
              <a:buFont typeface="Wingdings" panose="05000000000000000000" pitchFamily="2" charset="2"/>
              <a:buAutoNum type="arabicPeriod"/>
            </a:pPr>
            <a:r>
              <a:rPr lang="en-US" altLang="nb-NO"/>
              <a:t>Repeat for all revolute joints</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r>
              <a:rPr lang="en-US" altLang="nb-NO"/>
              <a:t>	The joint should appear yellow if it is connected. Master/slave is not relevant unless the joint is connected to ground. (when connecting to base, the master has to be the base)</a:t>
            </a:r>
          </a:p>
          <a:p>
            <a:pPr marL="381000" indent="-381000" eaLnBrk="1" hangingPunct="1">
              <a:buFont typeface="Wingdings" panose="05000000000000000000" pitchFamily="2" charset="2"/>
              <a:buNone/>
            </a:pPr>
            <a:endParaRPr lang="nb-NO" altLang="nb-NO"/>
          </a:p>
          <a:p>
            <a:pPr marL="381000" indent="-381000" eaLnBrk="1" hangingPunct="1">
              <a:buFont typeface="Wingdings" panose="05000000000000000000" pitchFamily="2" charset="2"/>
              <a:buNone/>
            </a:pPr>
            <a:endParaRPr lang="en-US" altLang="nb-NO"/>
          </a:p>
        </p:txBody>
      </p:sp>
      <p:pic>
        <p:nvPicPr>
          <p:cNvPr id="19460" name="Picture 4">
            <a:extLst>
              <a:ext uri="{FF2B5EF4-FFF2-40B4-BE49-F238E27FC236}">
                <a16:creationId xmlns:a16="http://schemas.microsoft.com/office/drawing/2014/main" id="{78D1DC8F-25F6-0BF0-3CBE-EB1E52A4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70021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BAD6C01-1135-C16D-263E-9EB0B4089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256213"/>
            <a:ext cx="14398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a:extLst>
              <a:ext uri="{FF2B5EF4-FFF2-40B4-BE49-F238E27FC236}">
                <a16:creationId xmlns:a16="http://schemas.microsoft.com/office/drawing/2014/main" id="{DD7CCD76-A32D-F635-65C2-382805681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5229225"/>
            <a:ext cx="1054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a:extLst>
              <a:ext uri="{FF2B5EF4-FFF2-40B4-BE49-F238E27FC236}">
                <a16:creationId xmlns:a16="http://schemas.microsoft.com/office/drawing/2014/main" id="{D0FDF0E3-5FFF-5400-5064-4EC8249E8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5211763"/>
            <a:ext cx="13684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8">
            <a:extLst>
              <a:ext uri="{FF2B5EF4-FFF2-40B4-BE49-F238E27FC236}">
                <a16:creationId xmlns:a16="http://schemas.microsoft.com/office/drawing/2014/main" id="{95E058EF-E873-BA01-35B2-AB7BAD5E77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5229225"/>
            <a:ext cx="1044575"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EE5F579-C575-3BB2-6BEB-51911E59FA57}"/>
              </a:ext>
            </a:extLst>
          </p:cNvPr>
          <p:cNvSpPr>
            <a:spLocks noGrp="1" noChangeArrowheads="1"/>
          </p:cNvSpPr>
          <p:nvPr>
            <p:ph type="title"/>
          </p:nvPr>
        </p:nvSpPr>
        <p:spPr/>
        <p:txBody>
          <a:bodyPr/>
          <a:lstStyle/>
          <a:p>
            <a:pPr eaLnBrk="1" hangingPunct="1"/>
            <a:r>
              <a:rPr lang="nb-NO" altLang="nb-NO"/>
              <a:t> </a:t>
            </a:r>
            <a:r>
              <a:rPr lang="en-US" altLang="nb-NO"/>
              <a:t>Applying Free Joint</a:t>
            </a:r>
          </a:p>
        </p:txBody>
      </p:sp>
      <p:sp>
        <p:nvSpPr>
          <p:cNvPr id="20483" name="Rectangle 3">
            <a:extLst>
              <a:ext uri="{FF2B5EF4-FFF2-40B4-BE49-F238E27FC236}">
                <a16:creationId xmlns:a16="http://schemas.microsoft.com/office/drawing/2014/main" id="{1F7D5005-C88C-5BC3-628D-2E48B8ECAE37}"/>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en-US" altLang="nb-NO"/>
              <a:t>	In order to allow the bottom shaft to follow the rail (hence allowing the structure to move up and down) a free joint is applied. The joint will later be constrained in a manner so that only the desired degree of freedom is allowed.</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AutoNum type="arabicPeriod"/>
            </a:pPr>
            <a:r>
              <a:rPr lang="en-US" altLang="nb-NO"/>
              <a:t>Apply a triad to the centre end node of the shaft by selecting the ’’ surface connector-by cylindrical volume’’. Click on three point on the circumference of the end of the shaft (sl-n) Done/Enter – Done/Enter</a:t>
            </a:r>
          </a:p>
          <a:p>
            <a:pPr marL="381000" indent="-381000" eaLnBrk="1" hangingPunct="1">
              <a:buFont typeface="Wingdings" panose="05000000000000000000" pitchFamily="2" charset="2"/>
              <a:buAutoNum type="arabicPeriod"/>
            </a:pPr>
            <a:r>
              <a:rPr lang="en-US" altLang="nb-NO"/>
              <a:t>Select free joint from the dropdown menu in the tool bare menu. </a:t>
            </a:r>
          </a:p>
          <a:p>
            <a:pPr marL="381000" indent="-381000" eaLnBrk="1" hangingPunct="1">
              <a:buFont typeface="Wingdings" panose="05000000000000000000" pitchFamily="2" charset="2"/>
              <a:buAutoNum type="arabicPeriod"/>
            </a:pPr>
            <a:r>
              <a:rPr lang="en-US" altLang="nb-NO"/>
              <a:t>Select the Base Done/Enter </a:t>
            </a:r>
          </a:p>
          <a:p>
            <a:pPr marL="381000" indent="-381000" eaLnBrk="1" hangingPunct="1">
              <a:buFont typeface="Wingdings" panose="05000000000000000000" pitchFamily="2" charset="2"/>
              <a:buAutoNum type="arabicPeriod"/>
            </a:pPr>
            <a:r>
              <a:rPr lang="en-US" altLang="nb-NO"/>
              <a:t>Select the centre triad of the shaft as made in 1 Done/Enter (appears red when selected)</a:t>
            </a:r>
          </a:p>
          <a:p>
            <a:pPr marL="381000" indent="-381000" eaLnBrk="1" hangingPunct="1">
              <a:buFont typeface="Wingdings" panose="05000000000000000000" pitchFamily="2" charset="2"/>
              <a:buAutoNum type="arabicPeriod"/>
            </a:pPr>
            <a:endParaRPr lang="en-US" altLang="nb-NO"/>
          </a:p>
        </p:txBody>
      </p:sp>
      <p:pic>
        <p:nvPicPr>
          <p:cNvPr id="20484" name="Picture 7">
            <a:extLst>
              <a:ext uri="{FF2B5EF4-FFF2-40B4-BE49-F238E27FC236}">
                <a16:creationId xmlns:a16="http://schemas.microsoft.com/office/drawing/2014/main" id="{C45AD146-D0E3-D035-A710-0E8266CB4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941888"/>
            <a:ext cx="1719263"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8">
            <a:extLst>
              <a:ext uri="{FF2B5EF4-FFF2-40B4-BE49-F238E27FC236}">
                <a16:creationId xmlns:a16="http://schemas.microsoft.com/office/drawing/2014/main" id="{6BDFF1B4-A6A2-5864-CA53-9EE457F3D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4941888"/>
            <a:ext cx="137160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9">
            <a:extLst>
              <a:ext uri="{FF2B5EF4-FFF2-40B4-BE49-F238E27FC236}">
                <a16:creationId xmlns:a16="http://schemas.microsoft.com/office/drawing/2014/main" id="{9D6768D0-ADF3-D9BB-7F9C-A310330FA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41888"/>
            <a:ext cx="16573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0">
            <a:extLst>
              <a:ext uri="{FF2B5EF4-FFF2-40B4-BE49-F238E27FC236}">
                <a16:creationId xmlns:a16="http://schemas.microsoft.com/office/drawing/2014/main" id="{F3B6AE0C-117A-A76D-0C07-FA699A4DD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4868863"/>
            <a:ext cx="15113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7F1DC17-B2A2-31A6-08A5-0454C9DB4050}"/>
              </a:ext>
            </a:extLst>
          </p:cNvPr>
          <p:cNvSpPr>
            <a:spLocks noGrp="1" noChangeArrowheads="1"/>
          </p:cNvSpPr>
          <p:nvPr>
            <p:ph type="title"/>
          </p:nvPr>
        </p:nvSpPr>
        <p:spPr/>
        <p:txBody>
          <a:bodyPr/>
          <a:lstStyle/>
          <a:p>
            <a:pPr eaLnBrk="1" hangingPunct="1"/>
            <a:r>
              <a:rPr lang="en-US" altLang="nb-NO"/>
              <a:t>Attaching Free Joints</a:t>
            </a:r>
          </a:p>
        </p:txBody>
      </p:sp>
      <p:sp>
        <p:nvSpPr>
          <p:cNvPr id="21507" name="Rectangle 3">
            <a:extLst>
              <a:ext uri="{FF2B5EF4-FFF2-40B4-BE49-F238E27FC236}">
                <a16:creationId xmlns:a16="http://schemas.microsoft.com/office/drawing/2014/main" id="{844F5342-248E-9C23-1A00-9B58C6133562}"/>
              </a:ext>
            </a:extLst>
          </p:cNvPr>
          <p:cNvSpPr>
            <a:spLocks noGrp="1" noChangeArrowheads="1"/>
          </p:cNvSpPr>
          <p:nvPr>
            <p:ph type="body" idx="1"/>
          </p:nvPr>
        </p:nvSpPr>
        <p:spPr>
          <a:xfrm>
            <a:off x="250825" y="765175"/>
            <a:ext cx="8893175" cy="4032250"/>
          </a:xfrm>
        </p:spPr>
        <p:txBody>
          <a:bodyPr/>
          <a:lstStyle/>
          <a:p>
            <a:pPr marL="381000" indent="-381000" eaLnBrk="1" hangingPunct="1">
              <a:lnSpc>
                <a:spcPct val="90000"/>
              </a:lnSpc>
              <a:buFont typeface="Wingdings" panose="05000000000000000000" pitchFamily="2" charset="2"/>
              <a:buNone/>
            </a:pPr>
            <a:r>
              <a:rPr lang="en-US" altLang="nb-NO"/>
              <a:t>	In order to define what links are in relative motion with respect to the free joint, it has to be attached.</a:t>
            </a:r>
          </a:p>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buFont typeface="Wingdings" panose="05000000000000000000" pitchFamily="2" charset="2"/>
              <a:buAutoNum type="arabicPeriod"/>
            </a:pPr>
            <a:r>
              <a:rPr lang="en-US" altLang="nb-NO"/>
              <a:t>Use the attach option from the tool bar menu.</a:t>
            </a:r>
          </a:p>
          <a:p>
            <a:pPr marL="381000" indent="-381000" eaLnBrk="1" hangingPunct="1">
              <a:lnSpc>
                <a:spcPct val="90000"/>
              </a:lnSpc>
              <a:buFont typeface="Wingdings" panose="05000000000000000000" pitchFamily="2" charset="2"/>
              <a:buAutoNum type="arabicPeriod"/>
            </a:pPr>
            <a:r>
              <a:rPr lang="en-US" altLang="nb-NO"/>
              <a:t>Select the joint (closest to the base), Done/Enter</a:t>
            </a:r>
          </a:p>
          <a:p>
            <a:pPr marL="381000" indent="-381000" eaLnBrk="1" hangingPunct="1">
              <a:lnSpc>
                <a:spcPct val="90000"/>
              </a:lnSpc>
              <a:buFont typeface="Wingdings" panose="05000000000000000000" pitchFamily="2" charset="2"/>
              <a:buAutoNum type="arabicPeriod"/>
            </a:pPr>
            <a:r>
              <a:rPr lang="en-US" altLang="nb-NO"/>
              <a:t>Select the base, Done/Enter. (this will now become the master) </a:t>
            </a:r>
          </a:p>
          <a:p>
            <a:pPr marL="381000" indent="-381000" eaLnBrk="1" hangingPunct="1">
              <a:lnSpc>
                <a:spcPct val="90000"/>
              </a:lnSpc>
              <a:buFont typeface="Wingdings" panose="05000000000000000000" pitchFamily="2" charset="2"/>
              <a:buAutoNum type="arabicPeriod"/>
            </a:pPr>
            <a:r>
              <a:rPr lang="en-US" altLang="nb-NO"/>
              <a:t>Select the joint closest to shaft Done/Enter</a:t>
            </a:r>
          </a:p>
          <a:p>
            <a:pPr marL="381000" indent="-381000" eaLnBrk="1" hangingPunct="1">
              <a:lnSpc>
                <a:spcPct val="90000"/>
              </a:lnSpc>
              <a:buFont typeface="Wingdings" panose="05000000000000000000" pitchFamily="2" charset="2"/>
              <a:buAutoNum type="arabicPeriod"/>
            </a:pPr>
            <a:r>
              <a:rPr lang="en-US" altLang="nb-NO"/>
              <a:t>Select the shaft Done/Enter  (this will then become the slave)</a:t>
            </a:r>
          </a:p>
          <a:p>
            <a:pPr marL="381000" indent="-381000" eaLnBrk="1" hangingPunct="1">
              <a:lnSpc>
                <a:spcPct val="90000"/>
              </a:lnSpc>
              <a:buFont typeface="Wingdings" panose="05000000000000000000" pitchFamily="2" charset="2"/>
              <a:buNone/>
            </a:pPr>
            <a:r>
              <a:rPr lang="en-US" altLang="nb-NO"/>
              <a:t>	The joint should now appear yellow (green coordinates)</a:t>
            </a:r>
          </a:p>
          <a:p>
            <a:pPr marL="381000" indent="-381000" eaLnBrk="1" hangingPunct="1">
              <a:lnSpc>
                <a:spcPct val="90000"/>
              </a:lnSpc>
              <a:buFont typeface="Wingdings" panose="05000000000000000000" pitchFamily="2" charset="2"/>
              <a:buNone/>
            </a:pPr>
            <a:r>
              <a:rPr lang="en-US" altLang="nb-NO"/>
              <a:t>6. Click on the joint so that the Property Editor comes up. (make sure to select the actual joint and not the coordinate systems). Set  all except Tx to fixed</a:t>
            </a:r>
          </a:p>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buFont typeface="Wingdings" panose="05000000000000000000" pitchFamily="2" charset="2"/>
              <a:buNone/>
            </a:pPr>
            <a:endParaRPr lang="nb-NO" altLang="nb-NO"/>
          </a:p>
          <a:p>
            <a:pPr marL="381000" indent="-381000" eaLnBrk="1" hangingPunct="1">
              <a:lnSpc>
                <a:spcPct val="90000"/>
              </a:lnSpc>
              <a:buFont typeface="Wingdings" panose="05000000000000000000" pitchFamily="2" charset="2"/>
              <a:buNone/>
            </a:pPr>
            <a:endParaRPr lang="nb-NO" altLang="nb-NO"/>
          </a:p>
          <a:p>
            <a:pPr marL="381000" indent="-381000" eaLnBrk="1" hangingPunct="1">
              <a:lnSpc>
                <a:spcPct val="90000"/>
              </a:lnSpc>
              <a:buFont typeface="Wingdings" panose="05000000000000000000" pitchFamily="2" charset="2"/>
              <a:buAutoNum type="arabicPeriod"/>
            </a:pPr>
            <a:endParaRPr lang="nb-NO" altLang="nb-NO"/>
          </a:p>
          <a:p>
            <a:pPr marL="381000" indent="-381000" eaLnBrk="1" hangingPunct="1">
              <a:lnSpc>
                <a:spcPct val="90000"/>
              </a:lnSpc>
              <a:buFont typeface="Wingdings" panose="05000000000000000000" pitchFamily="2" charset="2"/>
              <a:buNone/>
            </a:pPr>
            <a:endParaRPr lang="nb-NO" altLang="nb-NO"/>
          </a:p>
          <a:p>
            <a:pPr marL="381000" indent="-381000" eaLnBrk="1" hangingPunct="1">
              <a:lnSpc>
                <a:spcPct val="90000"/>
              </a:lnSpc>
              <a:buFont typeface="Wingdings" panose="05000000000000000000" pitchFamily="2" charset="2"/>
              <a:buAutoNum type="arabicPeriod"/>
            </a:pPr>
            <a:endParaRPr lang="nb-NO" altLang="nb-NO"/>
          </a:p>
          <a:p>
            <a:pPr marL="381000" indent="-381000" eaLnBrk="1" hangingPunct="1">
              <a:lnSpc>
                <a:spcPct val="90000"/>
              </a:lnSpc>
              <a:buFont typeface="Wingdings" panose="05000000000000000000" pitchFamily="2" charset="2"/>
              <a:buNone/>
            </a:pPr>
            <a:endParaRPr lang="en-US" altLang="nb-NO"/>
          </a:p>
        </p:txBody>
      </p:sp>
      <p:pic>
        <p:nvPicPr>
          <p:cNvPr id="21508" name="Picture 5">
            <a:extLst>
              <a:ext uri="{FF2B5EF4-FFF2-40B4-BE49-F238E27FC236}">
                <a16:creationId xmlns:a16="http://schemas.microsoft.com/office/drawing/2014/main" id="{2DAFC57E-6F7C-F466-0DE0-AF02C840E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97425"/>
            <a:ext cx="1871662"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a:extLst>
              <a:ext uri="{FF2B5EF4-FFF2-40B4-BE49-F238E27FC236}">
                <a16:creationId xmlns:a16="http://schemas.microsoft.com/office/drawing/2014/main" id="{172D4980-8A99-A01A-5B0B-AF5727B08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4797425"/>
            <a:ext cx="18732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88DC56C-F6CF-4AEE-EC64-3FA0BB9B2AE8}"/>
              </a:ext>
            </a:extLst>
          </p:cNvPr>
          <p:cNvSpPr>
            <a:spLocks noGrp="1" noChangeArrowheads="1"/>
          </p:cNvSpPr>
          <p:nvPr>
            <p:ph type="title"/>
          </p:nvPr>
        </p:nvSpPr>
        <p:spPr/>
        <p:txBody>
          <a:bodyPr/>
          <a:lstStyle/>
          <a:p>
            <a:pPr eaLnBrk="1" hangingPunct="1"/>
            <a:r>
              <a:rPr lang="en-US" altLang="nb-NO"/>
              <a:t>Tutorial Scissor Lift</a:t>
            </a:r>
          </a:p>
        </p:txBody>
      </p:sp>
      <p:sp>
        <p:nvSpPr>
          <p:cNvPr id="4099" name="Rectangle 3">
            <a:extLst>
              <a:ext uri="{FF2B5EF4-FFF2-40B4-BE49-F238E27FC236}">
                <a16:creationId xmlns:a16="http://schemas.microsoft.com/office/drawing/2014/main" id="{6E95C0F2-9FDF-9D15-7153-9190175A5FD9}"/>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nb-NO"/>
              <a:t>	</a:t>
            </a:r>
          </a:p>
          <a:p>
            <a:pPr eaLnBrk="1" hangingPunct="1">
              <a:buFont typeface="Wingdings" panose="05000000000000000000" pitchFamily="2" charset="2"/>
              <a:buNone/>
            </a:pPr>
            <a:r>
              <a:rPr lang="en-US" altLang="nb-NO"/>
              <a:t>	FEDEM is a comprehensive modern CAE tool for virtual testing and verification of mechanical systems. The integrated use of dynamics and structural solving in FEDEM is an exceptionally efficient way of analyzing mechanisms, in this case a scissor lift. </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r>
              <a:rPr lang="en-US" altLang="nb-NO"/>
              <a:t>	This tutorial (part 1) will introduce the relevant tools used in order to simulate the ascend and decent of a scissor lift in the FEDEM Software. The result of the analysis will present the dynamic rigid body motion and the von Mises stress and deformation. </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r>
              <a:rPr lang="en-US" altLang="nb-NO"/>
              <a:t>	Part 2 of the tutorial will introduce loads and control system to the scissor lift mechanism.</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7ADCAC4-219B-3556-AB0D-EFB33EE9E65E}"/>
              </a:ext>
            </a:extLst>
          </p:cNvPr>
          <p:cNvSpPr>
            <a:spLocks noGrp="1" noChangeArrowheads="1"/>
          </p:cNvSpPr>
          <p:nvPr>
            <p:ph type="title"/>
          </p:nvPr>
        </p:nvSpPr>
        <p:spPr/>
        <p:txBody>
          <a:bodyPr/>
          <a:lstStyle/>
          <a:p>
            <a:pPr eaLnBrk="1" hangingPunct="1"/>
            <a:r>
              <a:rPr lang="en-US" altLang="nb-NO"/>
              <a:t>Change Direction Of gravity</a:t>
            </a:r>
          </a:p>
        </p:txBody>
      </p:sp>
      <p:sp>
        <p:nvSpPr>
          <p:cNvPr id="22531" name="Rectangle 3">
            <a:extLst>
              <a:ext uri="{FF2B5EF4-FFF2-40B4-BE49-F238E27FC236}">
                <a16:creationId xmlns:a16="http://schemas.microsoft.com/office/drawing/2014/main" id="{CD2F3AB8-A097-1BAA-DD34-7D2D08CABAC7}"/>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nb-NO" altLang="nb-NO"/>
              <a:t>	</a:t>
            </a:r>
            <a:r>
              <a:rPr lang="en-US" altLang="nb-NO"/>
              <a:t>The bottom left coordinate system indicates the directions of the global coordinatesystem. The Orange harrow indicates the direction of gravity. </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r>
              <a:rPr lang="en-US" altLang="nb-NO"/>
              <a:t>	To change direction of gravity</a:t>
            </a:r>
          </a:p>
          <a:p>
            <a:pPr marL="381000" indent="-381000" eaLnBrk="1" hangingPunct="1">
              <a:buFont typeface="Wingdings" panose="05000000000000000000" pitchFamily="2" charset="2"/>
              <a:buNone/>
            </a:pPr>
            <a:r>
              <a:rPr lang="en-US" altLang="nb-NO"/>
              <a:t>	</a:t>
            </a:r>
          </a:p>
          <a:p>
            <a:pPr marL="838200" lvl="1" indent="-381000" eaLnBrk="1" hangingPunct="1">
              <a:buFont typeface="Wingdings" panose="05000000000000000000" pitchFamily="2" charset="2"/>
              <a:buAutoNum type="arabicPeriod"/>
            </a:pPr>
            <a:r>
              <a:rPr lang="en-US" altLang="nb-NO"/>
              <a:t>Edit</a:t>
            </a:r>
          </a:p>
          <a:p>
            <a:pPr marL="838200" lvl="1" indent="-381000" eaLnBrk="1" hangingPunct="1">
              <a:buFont typeface="Wingdings" panose="05000000000000000000" pitchFamily="2" charset="2"/>
              <a:buAutoNum type="arabicPeriod"/>
            </a:pPr>
            <a:r>
              <a:rPr lang="en-US" altLang="nb-NO"/>
              <a:t>Model Preferences </a:t>
            </a:r>
          </a:p>
          <a:p>
            <a:pPr marL="838200" lvl="1" indent="-381000" eaLnBrk="1" hangingPunct="1">
              <a:buFont typeface="Wingdings" panose="05000000000000000000" pitchFamily="2" charset="2"/>
              <a:buAutoNum type="arabicPeriod"/>
            </a:pPr>
            <a:r>
              <a:rPr lang="en-US" altLang="nb-NO"/>
              <a:t>Change the direction of gravity by setting the magnitude 9.81 in the correct direction. (z=0, x=0 Y=9.81 in this case)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1594C2E-BDF5-54FE-1F32-5436746CC97E}"/>
              </a:ext>
            </a:extLst>
          </p:cNvPr>
          <p:cNvSpPr>
            <a:spLocks noGrp="1" noChangeArrowheads="1"/>
          </p:cNvSpPr>
          <p:nvPr>
            <p:ph type="title"/>
          </p:nvPr>
        </p:nvSpPr>
        <p:spPr/>
        <p:txBody>
          <a:bodyPr/>
          <a:lstStyle/>
          <a:p>
            <a:pPr eaLnBrk="1" hangingPunct="1"/>
            <a:r>
              <a:rPr lang="en-US" altLang="nb-NO"/>
              <a:t>Checkpoint 1.</a:t>
            </a:r>
            <a:r>
              <a:rPr lang="nb-NO" altLang="nb-NO"/>
              <a:t>	</a:t>
            </a:r>
            <a:endParaRPr lang="en-US" altLang="nb-NO"/>
          </a:p>
        </p:txBody>
      </p:sp>
      <p:sp>
        <p:nvSpPr>
          <p:cNvPr id="23555" name="Rectangle 3">
            <a:extLst>
              <a:ext uri="{FF2B5EF4-FFF2-40B4-BE49-F238E27FC236}">
                <a16:creationId xmlns:a16="http://schemas.microsoft.com/office/drawing/2014/main" id="{F3CD6315-C0E4-3419-FA1B-BCD583A9ACFA}"/>
              </a:ext>
            </a:extLst>
          </p:cNvPr>
          <p:cNvSpPr>
            <a:spLocks noGrp="1" noChangeArrowheads="1"/>
          </p:cNvSpPr>
          <p:nvPr>
            <p:ph type="body" idx="1"/>
          </p:nvPr>
        </p:nvSpPr>
        <p:spPr>
          <a:xfrm>
            <a:off x="250825" y="765175"/>
            <a:ext cx="8893175" cy="1079500"/>
          </a:xfrm>
        </p:spPr>
        <p:txBody>
          <a:bodyPr/>
          <a:lstStyle/>
          <a:p>
            <a:pPr marL="381000" indent="-381000" eaLnBrk="1" hangingPunct="1">
              <a:buFont typeface="Wingdings" panose="05000000000000000000" pitchFamily="2" charset="2"/>
              <a:buAutoNum type="arabicPeriod"/>
            </a:pPr>
            <a:r>
              <a:rPr lang="en-US" altLang="nb-NO"/>
              <a:t>Click        in the far left corner to reduce links. </a:t>
            </a:r>
          </a:p>
          <a:p>
            <a:pPr marL="838200" lvl="1" indent="-381000" eaLnBrk="1" hangingPunct="1">
              <a:buFont typeface="Wingdings" panose="05000000000000000000" pitchFamily="2" charset="2"/>
              <a:buChar char="ü"/>
            </a:pPr>
            <a:r>
              <a:rPr lang="en-US" altLang="nb-NO"/>
              <a:t>Check the result file browser from the toolbar menu. Reduced links should have a green hatches as shown below.</a:t>
            </a:r>
            <a:r>
              <a:rPr lang="nb-NO" altLang="nb-NO"/>
              <a:t> </a:t>
            </a:r>
          </a:p>
          <a:p>
            <a:pPr marL="838200" lvl="1" indent="-381000" eaLnBrk="1" hangingPunct="1">
              <a:buFont typeface="Wingdings" panose="05000000000000000000" pitchFamily="2" charset="2"/>
              <a:buChar char="ü"/>
            </a:pPr>
            <a:endParaRPr lang="en-US" altLang="nb-NO"/>
          </a:p>
        </p:txBody>
      </p:sp>
      <p:pic>
        <p:nvPicPr>
          <p:cNvPr id="23556" name="Picture 4">
            <a:extLst>
              <a:ext uri="{FF2B5EF4-FFF2-40B4-BE49-F238E27FC236}">
                <a16:creationId xmlns:a16="http://schemas.microsoft.com/office/drawing/2014/main" id="{FA690858-8904-A9E2-7BAD-135A98654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844675"/>
            <a:ext cx="1768475"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5">
            <a:extLst>
              <a:ext uri="{FF2B5EF4-FFF2-40B4-BE49-F238E27FC236}">
                <a16:creationId xmlns:a16="http://schemas.microsoft.com/office/drawing/2014/main" id="{86147998-101A-C96C-5E28-1B1D90F31A8E}"/>
              </a:ext>
            </a:extLst>
          </p:cNvPr>
          <p:cNvSpPr>
            <a:spLocks noChangeArrowheads="1"/>
          </p:cNvSpPr>
          <p:nvPr/>
        </p:nvSpPr>
        <p:spPr bwMode="auto">
          <a:xfrm>
            <a:off x="-252413" y="4724400"/>
            <a:ext cx="8893176"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buFont typeface="Wingdings" panose="05000000000000000000" pitchFamily="2" charset="2"/>
              <a:buNone/>
            </a:pPr>
            <a:r>
              <a:rPr lang="en-US" altLang="nb-NO"/>
              <a:t>Problems:</a:t>
            </a:r>
          </a:p>
          <a:p>
            <a:pPr lvl="1" eaLnBrk="1" hangingPunct="1">
              <a:buFont typeface="Wingdings" panose="05000000000000000000" pitchFamily="2" charset="2"/>
              <a:buChar char="ü"/>
            </a:pPr>
            <a:r>
              <a:rPr lang="en-US" altLang="nb-NO"/>
              <a:t>If a red cross appears on any other parts they are probably not switched to ’’visualization only’’. See slide 6.</a:t>
            </a:r>
          </a:p>
          <a:p>
            <a:pPr lvl="1" eaLnBrk="1" hangingPunct="1">
              <a:buFont typeface="Wingdings" panose="05000000000000000000" pitchFamily="2" charset="2"/>
              <a:buChar char="ü"/>
            </a:pPr>
            <a:r>
              <a:rPr lang="en-US" altLang="nb-NO"/>
              <a:t>If any of the relevant parts have a red cross it might be a problem with the application of triads or surface connector. Do over</a:t>
            </a:r>
          </a:p>
          <a:p>
            <a:pPr lvl="1" eaLnBrk="1" hangingPunct="1">
              <a:buFont typeface="Wingdings" panose="05000000000000000000" pitchFamily="2" charset="2"/>
              <a:buNone/>
            </a:pPr>
            <a:endParaRPr lang="en-US" altLang="nb-NO"/>
          </a:p>
          <a:p>
            <a:pPr lvl="1" eaLnBrk="1" hangingPunct="1">
              <a:buFont typeface="Wingdings" panose="05000000000000000000" pitchFamily="2" charset="2"/>
              <a:buNone/>
            </a:pPr>
            <a:endParaRPr lang="nb-NO" altLang="nb-NO"/>
          </a:p>
          <a:p>
            <a:pPr lvl="1" eaLnBrk="1" hangingPunct="1">
              <a:buFont typeface="Wingdings" panose="05000000000000000000" pitchFamily="2" charset="2"/>
              <a:buNone/>
            </a:pPr>
            <a:endParaRPr lang="en-US" altLang="nb-NO"/>
          </a:p>
        </p:txBody>
      </p:sp>
      <p:pic>
        <p:nvPicPr>
          <p:cNvPr id="23558" name="Picture 6">
            <a:extLst>
              <a:ext uri="{FF2B5EF4-FFF2-40B4-BE49-F238E27FC236}">
                <a16:creationId xmlns:a16="http://schemas.microsoft.com/office/drawing/2014/main" id="{923E5AEE-E92B-C127-99A9-766FDE745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765175"/>
            <a:ext cx="3603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4D3884C-AC70-D7C9-F3E8-A9B1935528BA}"/>
              </a:ext>
            </a:extLst>
          </p:cNvPr>
          <p:cNvSpPr>
            <a:spLocks noGrp="1" noChangeArrowheads="1"/>
          </p:cNvSpPr>
          <p:nvPr>
            <p:ph type="title"/>
          </p:nvPr>
        </p:nvSpPr>
        <p:spPr/>
        <p:txBody>
          <a:bodyPr/>
          <a:lstStyle/>
          <a:p>
            <a:pPr eaLnBrk="1" hangingPunct="1"/>
            <a:r>
              <a:rPr lang="en-US" altLang="nb-NO"/>
              <a:t>Checkpoint 1</a:t>
            </a:r>
          </a:p>
        </p:txBody>
      </p:sp>
      <p:sp>
        <p:nvSpPr>
          <p:cNvPr id="24579" name="Rectangle 3">
            <a:extLst>
              <a:ext uri="{FF2B5EF4-FFF2-40B4-BE49-F238E27FC236}">
                <a16:creationId xmlns:a16="http://schemas.microsoft.com/office/drawing/2014/main" id="{06645A54-F1F5-2BE9-C6C6-460DC70FF2D5}"/>
              </a:ext>
            </a:extLst>
          </p:cNvPr>
          <p:cNvSpPr>
            <a:spLocks noGrp="1" noChangeArrowheads="1"/>
          </p:cNvSpPr>
          <p:nvPr>
            <p:ph type="body" idx="1"/>
          </p:nvPr>
        </p:nvSpPr>
        <p:spPr/>
        <p:txBody>
          <a:bodyPr/>
          <a:lstStyle/>
          <a:p>
            <a:pPr eaLnBrk="1" hangingPunct="1"/>
            <a:r>
              <a:rPr lang="en-US" altLang="nb-NO"/>
              <a:t>Now it is time to try the model for the first time. Click  </a:t>
            </a:r>
          </a:p>
          <a:p>
            <a:pPr eaLnBrk="1" hangingPunct="1">
              <a:buFont typeface="Wingdings" panose="05000000000000000000" pitchFamily="2" charset="2"/>
              <a:buNone/>
            </a:pPr>
            <a:r>
              <a:rPr lang="en-US" altLang="nb-NO"/>
              <a:t>	(If some error messages appears on the screen, read the output and try and identify the error. Note that there are no revolute joint in the top 4 joints)</a:t>
            </a:r>
          </a:p>
          <a:p>
            <a:pPr eaLnBrk="1" hangingPunct="1">
              <a:buFont typeface="Wingdings" panose="05000000000000000000" pitchFamily="2" charset="2"/>
              <a:buNone/>
            </a:pPr>
            <a:endParaRPr lang="en-US" altLang="nb-NO"/>
          </a:p>
          <a:p>
            <a:pPr eaLnBrk="1" hangingPunct="1"/>
            <a:r>
              <a:rPr lang="en-US" altLang="nb-NO"/>
              <a:t>The model will then solve. Enter the result tab in the Model Manager (left on screen)</a:t>
            </a:r>
          </a:p>
          <a:p>
            <a:pPr eaLnBrk="1" hangingPunct="1"/>
            <a:r>
              <a:rPr lang="en-US" altLang="nb-NO"/>
              <a:t>Enter the dynamics tree and right click ’’dynamics [rigid body motion]’’- Load Animation</a:t>
            </a:r>
          </a:p>
          <a:p>
            <a:pPr eaLnBrk="1" hangingPunct="1"/>
            <a:r>
              <a:rPr lang="en-US" altLang="nb-NO"/>
              <a:t>Press Play button on the control that appears at the bottom right of the screen.</a:t>
            </a:r>
          </a:p>
          <a:p>
            <a:pPr eaLnBrk="1" hangingPunct="1"/>
            <a:endParaRPr lang="en-US" altLang="nb-NO"/>
          </a:p>
          <a:p>
            <a:pPr eaLnBrk="1" hangingPunct="1"/>
            <a:r>
              <a:rPr lang="en-US" altLang="nb-NO"/>
              <a:t>The links should now drop downwards as expected whereas there is nothing constraining them from this motion. Check that the shaft is only moving in the designated free motion (x-direction)</a:t>
            </a:r>
          </a:p>
          <a:p>
            <a:pPr eaLnBrk="1" hangingPunct="1"/>
            <a:endParaRPr lang="en-US" altLang="nb-NO"/>
          </a:p>
          <a:p>
            <a:pPr eaLnBrk="1" hangingPunct="1"/>
            <a:endParaRPr lang="en-US" altLang="nb-NO"/>
          </a:p>
        </p:txBody>
      </p:sp>
      <p:pic>
        <p:nvPicPr>
          <p:cNvPr id="24580" name="Picture 4">
            <a:extLst>
              <a:ext uri="{FF2B5EF4-FFF2-40B4-BE49-F238E27FC236}">
                <a16:creationId xmlns:a16="http://schemas.microsoft.com/office/drawing/2014/main" id="{19CFE806-FA03-18C8-F9D9-A3B99AFDD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765175"/>
            <a:ext cx="431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66A292-F496-46DB-31C5-716936FC750A}"/>
              </a:ext>
            </a:extLst>
          </p:cNvPr>
          <p:cNvSpPr>
            <a:spLocks noGrp="1" noChangeArrowheads="1"/>
          </p:cNvSpPr>
          <p:nvPr>
            <p:ph type="title"/>
          </p:nvPr>
        </p:nvSpPr>
        <p:spPr/>
        <p:txBody>
          <a:bodyPr/>
          <a:lstStyle/>
          <a:p>
            <a:pPr eaLnBrk="1" hangingPunct="1"/>
            <a:r>
              <a:rPr lang="en-US" altLang="nb-NO"/>
              <a:t>Checkpoint 1.</a:t>
            </a:r>
          </a:p>
        </p:txBody>
      </p:sp>
      <p:sp>
        <p:nvSpPr>
          <p:cNvPr id="25603" name="Rectangle 3">
            <a:extLst>
              <a:ext uri="{FF2B5EF4-FFF2-40B4-BE49-F238E27FC236}">
                <a16:creationId xmlns:a16="http://schemas.microsoft.com/office/drawing/2014/main" id="{CD800944-3239-5B16-58D1-96088446990C}"/>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nb-NO"/>
              <a:t>Snap Shots</a:t>
            </a:r>
          </a:p>
        </p:txBody>
      </p:sp>
      <p:pic>
        <p:nvPicPr>
          <p:cNvPr id="25604" name="Picture 4">
            <a:extLst>
              <a:ext uri="{FF2B5EF4-FFF2-40B4-BE49-F238E27FC236}">
                <a16:creationId xmlns:a16="http://schemas.microsoft.com/office/drawing/2014/main" id="{098ED192-F87B-9916-58F1-C4DCCCBE6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341438"/>
            <a:ext cx="1655762"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extLst>
              <a:ext uri="{FF2B5EF4-FFF2-40B4-BE49-F238E27FC236}">
                <a16:creationId xmlns:a16="http://schemas.microsoft.com/office/drawing/2014/main" id="{D9AEBDD3-5E4D-70B5-EE78-F46D8754E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341438"/>
            <a:ext cx="18161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a:extLst>
              <a:ext uri="{FF2B5EF4-FFF2-40B4-BE49-F238E27FC236}">
                <a16:creationId xmlns:a16="http://schemas.microsoft.com/office/drawing/2014/main" id="{DB34017D-513E-447E-168A-C0CB0E1B39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1341438"/>
            <a:ext cx="172878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a:extLst>
              <a:ext uri="{FF2B5EF4-FFF2-40B4-BE49-F238E27FC236}">
                <a16:creationId xmlns:a16="http://schemas.microsoft.com/office/drawing/2014/main" id="{355F4B77-DE85-BD32-3724-AF81919E2F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924175"/>
            <a:ext cx="15843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a:extLst>
              <a:ext uri="{FF2B5EF4-FFF2-40B4-BE49-F238E27FC236}">
                <a16:creationId xmlns:a16="http://schemas.microsoft.com/office/drawing/2014/main" id="{BD434D10-D116-6B27-1864-6A513794D4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2924175"/>
            <a:ext cx="1512887"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9">
            <a:extLst>
              <a:ext uri="{FF2B5EF4-FFF2-40B4-BE49-F238E27FC236}">
                <a16:creationId xmlns:a16="http://schemas.microsoft.com/office/drawing/2014/main" id="{F0A6D96D-FB2A-0615-C326-DF90F2BA6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2924175"/>
            <a:ext cx="1528762"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0">
            <a:extLst>
              <a:ext uri="{FF2B5EF4-FFF2-40B4-BE49-F238E27FC236}">
                <a16:creationId xmlns:a16="http://schemas.microsoft.com/office/drawing/2014/main" id="{4DCE1333-4EA7-0678-37E2-834BE02482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508500"/>
            <a:ext cx="36163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41D1341-1EF1-241C-46CA-74B1CDAF41D4}"/>
              </a:ext>
            </a:extLst>
          </p:cNvPr>
          <p:cNvSpPr>
            <a:spLocks noGrp="1" noChangeArrowheads="1"/>
          </p:cNvSpPr>
          <p:nvPr>
            <p:ph type="title"/>
          </p:nvPr>
        </p:nvSpPr>
        <p:spPr/>
        <p:txBody>
          <a:bodyPr/>
          <a:lstStyle/>
          <a:p>
            <a:pPr eaLnBrk="1" hangingPunct="1"/>
            <a:r>
              <a:rPr lang="en-US" altLang="nb-NO"/>
              <a:t>Adding Components</a:t>
            </a:r>
          </a:p>
        </p:txBody>
      </p:sp>
      <p:sp>
        <p:nvSpPr>
          <p:cNvPr id="26627" name="Rectangle 3">
            <a:extLst>
              <a:ext uri="{FF2B5EF4-FFF2-40B4-BE49-F238E27FC236}">
                <a16:creationId xmlns:a16="http://schemas.microsoft.com/office/drawing/2014/main" id="{8B4D1899-891E-F9CB-12B2-89B9F2A6500A}"/>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nb-NO"/>
              <a:t>	Now that the preliminary stage is completed it is time to add more links to the lift. It is recommended that only three pieces are added at the time and that the simulation is runned after each stage in order to obtained better control.</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r>
              <a:rPr lang="en-US" altLang="nb-NO"/>
              <a:t>	1. 	Enter the Model manager-Links, and change link sl-a, sl-b and sl-k to 	FE-Parts (no visualization only)</a:t>
            </a:r>
          </a:p>
          <a:p>
            <a:pPr eaLnBrk="1" hangingPunct="1">
              <a:buFont typeface="Wingdings" panose="05000000000000000000" pitchFamily="2" charset="2"/>
              <a:buNone/>
            </a:pPr>
            <a:r>
              <a:rPr lang="en-US" altLang="nb-NO"/>
              <a:t>	2.	Follow the previous steps and place surface connectors in each of 	the holes in the 	new members</a:t>
            </a:r>
          </a:p>
          <a:p>
            <a:pPr eaLnBrk="1" hangingPunct="1">
              <a:buFont typeface="Wingdings" panose="05000000000000000000" pitchFamily="2" charset="2"/>
              <a:buNone/>
            </a:pPr>
            <a:r>
              <a:rPr lang="en-US" altLang="nb-NO"/>
              <a:t>	3. 	Put revolute joints in all the new triads and attach them to the 	links as per previous slides</a:t>
            </a:r>
          </a:p>
          <a:p>
            <a:pPr eaLnBrk="1" hangingPunct="1">
              <a:buFont typeface="Wingdings" panose="05000000000000000000" pitchFamily="2" charset="2"/>
              <a:buNone/>
            </a:pPr>
            <a:r>
              <a:rPr lang="en-US" altLang="nb-NO"/>
              <a:t>	4.	Run the simulation</a:t>
            </a:r>
          </a:p>
          <a:p>
            <a:pPr eaLnBrk="1" hangingPunct="1">
              <a:buFont typeface="Wingdings" panose="05000000000000000000" pitchFamily="2" charset="2"/>
              <a:buNone/>
            </a:pPr>
            <a:endParaRPr lang="en-US" altLang="nb-NO"/>
          </a:p>
        </p:txBody>
      </p:sp>
      <p:pic>
        <p:nvPicPr>
          <p:cNvPr id="26628" name="Picture 4">
            <a:extLst>
              <a:ext uri="{FF2B5EF4-FFF2-40B4-BE49-F238E27FC236}">
                <a16:creationId xmlns:a16="http://schemas.microsoft.com/office/drawing/2014/main" id="{DB43F656-3DD6-B711-50E7-5F566C674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868863"/>
            <a:ext cx="13652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29AFBE13-4F56-A705-A53A-B2925E951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4868863"/>
            <a:ext cx="172720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a:extLst>
              <a:ext uri="{FF2B5EF4-FFF2-40B4-BE49-F238E27FC236}">
                <a16:creationId xmlns:a16="http://schemas.microsoft.com/office/drawing/2014/main" id="{9CE44998-E33B-A65B-467C-AC2A53E4D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4868863"/>
            <a:ext cx="1970087"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E7E5586-BAAB-1D7C-B424-F26EFF0F2C1E}"/>
              </a:ext>
            </a:extLst>
          </p:cNvPr>
          <p:cNvSpPr>
            <a:spLocks noGrp="1" noChangeArrowheads="1"/>
          </p:cNvSpPr>
          <p:nvPr>
            <p:ph type="title"/>
          </p:nvPr>
        </p:nvSpPr>
        <p:spPr/>
        <p:txBody>
          <a:bodyPr/>
          <a:lstStyle/>
          <a:p>
            <a:pPr eaLnBrk="1" hangingPunct="1"/>
            <a:r>
              <a:rPr lang="en-US" altLang="nb-NO"/>
              <a:t>Complete The Lift</a:t>
            </a:r>
          </a:p>
        </p:txBody>
      </p:sp>
      <p:sp>
        <p:nvSpPr>
          <p:cNvPr id="27651" name="Rectangle 3">
            <a:extLst>
              <a:ext uri="{FF2B5EF4-FFF2-40B4-BE49-F238E27FC236}">
                <a16:creationId xmlns:a16="http://schemas.microsoft.com/office/drawing/2014/main" id="{37671E40-33C2-A452-412D-075A5D927711}"/>
              </a:ext>
            </a:extLst>
          </p:cNvPr>
          <p:cNvSpPr>
            <a:spLocks noGrp="1" noChangeArrowheads="1"/>
          </p:cNvSpPr>
          <p:nvPr>
            <p:ph type="body" idx="1"/>
          </p:nvPr>
        </p:nvSpPr>
        <p:spPr/>
        <p:txBody>
          <a:bodyPr/>
          <a:lstStyle/>
          <a:p>
            <a:pPr eaLnBrk="1" hangingPunct="1">
              <a:buFont typeface="Wingdings" panose="05000000000000000000" pitchFamily="2" charset="2"/>
              <a:buNone/>
            </a:pPr>
            <a:r>
              <a:rPr lang="nb-NO" altLang="nb-NO"/>
              <a:t>	</a:t>
            </a:r>
            <a:r>
              <a:rPr lang="en-US" altLang="nb-NO"/>
              <a:t>Repeat the previous steps for all remaining links</a:t>
            </a:r>
          </a:p>
        </p:txBody>
      </p:sp>
      <p:pic>
        <p:nvPicPr>
          <p:cNvPr id="27652" name="Picture 4">
            <a:extLst>
              <a:ext uri="{FF2B5EF4-FFF2-40B4-BE49-F238E27FC236}">
                <a16:creationId xmlns:a16="http://schemas.microsoft.com/office/drawing/2014/main" id="{E1C1C3E1-35DA-420D-6136-11CD70A55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268413"/>
            <a:ext cx="49498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6FCE945-A8B7-FC90-3F43-18C82F63A160}"/>
              </a:ext>
            </a:extLst>
          </p:cNvPr>
          <p:cNvSpPr>
            <a:spLocks noGrp="1" noChangeArrowheads="1"/>
          </p:cNvSpPr>
          <p:nvPr>
            <p:ph type="title"/>
          </p:nvPr>
        </p:nvSpPr>
        <p:spPr/>
        <p:txBody>
          <a:bodyPr/>
          <a:lstStyle/>
          <a:p>
            <a:pPr eaLnBrk="1" hangingPunct="1"/>
            <a:r>
              <a:rPr lang="en-US" altLang="nb-NO"/>
              <a:t>Attaching The Top Base</a:t>
            </a:r>
          </a:p>
        </p:txBody>
      </p:sp>
      <p:sp>
        <p:nvSpPr>
          <p:cNvPr id="28675" name="Rectangle 3">
            <a:extLst>
              <a:ext uri="{FF2B5EF4-FFF2-40B4-BE49-F238E27FC236}">
                <a16:creationId xmlns:a16="http://schemas.microsoft.com/office/drawing/2014/main" id="{460D6E23-93B5-AA7A-36A6-E0D30C3FDBA7}"/>
              </a:ext>
            </a:extLst>
          </p:cNvPr>
          <p:cNvSpPr>
            <a:spLocks noGrp="1" noChangeArrowheads="1"/>
          </p:cNvSpPr>
          <p:nvPr>
            <p:ph type="body" idx="1"/>
          </p:nvPr>
        </p:nvSpPr>
        <p:spPr/>
        <p:txBody>
          <a:bodyPr/>
          <a:lstStyle/>
          <a:p>
            <a:pPr marL="381000" indent="-381000" eaLnBrk="1" hangingPunct="1">
              <a:lnSpc>
                <a:spcPct val="90000"/>
              </a:lnSpc>
              <a:buFont typeface="Wingdings" panose="05000000000000000000" pitchFamily="2" charset="2"/>
              <a:buAutoNum type="arabicPeriod"/>
            </a:pPr>
            <a:r>
              <a:rPr lang="en-US" altLang="nb-NO"/>
              <a:t>Make the top base visible</a:t>
            </a:r>
          </a:p>
          <a:p>
            <a:pPr marL="381000" indent="-381000" eaLnBrk="1" hangingPunct="1">
              <a:lnSpc>
                <a:spcPct val="90000"/>
              </a:lnSpc>
              <a:buFont typeface="Wingdings" panose="05000000000000000000" pitchFamily="2" charset="2"/>
              <a:buAutoNum type="arabicPeriod"/>
            </a:pPr>
            <a:r>
              <a:rPr lang="en-US" altLang="nb-NO"/>
              <a:t>Add revolute joint, and attach</a:t>
            </a:r>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r>
              <a:rPr lang="en-US" altLang="nb-NO"/>
              <a:t>Add link sl-m and hide all connecting links</a:t>
            </a:r>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r>
              <a:rPr lang="en-US" altLang="nb-NO"/>
              <a:t>Create surface connector to current triad and at the end nodes similar to joint sl-n (slide 13)</a:t>
            </a:r>
          </a:p>
          <a:p>
            <a:pPr marL="381000" indent="-381000" eaLnBrk="1" hangingPunct="1">
              <a:lnSpc>
                <a:spcPct val="90000"/>
              </a:lnSpc>
              <a:buFont typeface="Wingdings" panose="05000000000000000000" pitchFamily="2" charset="2"/>
              <a:buNone/>
            </a:pPr>
            <a:r>
              <a:rPr lang="nb-NO" altLang="nb-NO"/>
              <a:t> </a:t>
            </a:r>
            <a:endParaRPr lang="en-US" altLang="nb-NO"/>
          </a:p>
        </p:txBody>
      </p:sp>
      <p:pic>
        <p:nvPicPr>
          <p:cNvPr id="28676" name="Picture 4">
            <a:extLst>
              <a:ext uri="{FF2B5EF4-FFF2-40B4-BE49-F238E27FC236}">
                <a16:creationId xmlns:a16="http://schemas.microsoft.com/office/drawing/2014/main" id="{48424893-2863-599A-2429-0C8F01E5E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57338"/>
            <a:ext cx="31686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a:extLst>
              <a:ext uri="{FF2B5EF4-FFF2-40B4-BE49-F238E27FC236}">
                <a16:creationId xmlns:a16="http://schemas.microsoft.com/office/drawing/2014/main" id="{5E3CAE04-0B19-ABD6-9EBA-48F32FB8C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573463"/>
            <a:ext cx="2808287"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a:extLst>
              <a:ext uri="{FF2B5EF4-FFF2-40B4-BE49-F238E27FC236}">
                <a16:creationId xmlns:a16="http://schemas.microsoft.com/office/drawing/2014/main" id="{33EE7E28-5BAB-0C85-7CCE-E2DE858A6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5445125"/>
            <a:ext cx="239236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a:extLst>
              <a:ext uri="{FF2B5EF4-FFF2-40B4-BE49-F238E27FC236}">
                <a16:creationId xmlns:a16="http://schemas.microsoft.com/office/drawing/2014/main" id="{14AAA1A9-708F-5E32-D017-E6FB471450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5445125"/>
            <a:ext cx="194468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2257190-665D-D6EE-AA27-BDA86010D199}"/>
              </a:ext>
            </a:extLst>
          </p:cNvPr>
          <p:cNvSpPr>
            <a:spLocks noGrp="1" noChangeArrowheads="1"/>
          </p:cNvSpPr>
          <p:nvPr>
            <p:ph type="title"/>
          </p:nvPr>
        </p:nvSpPr>
        <p:spPr/>
        <p:txBody>
          <a:bodyPr/>
          <a:lstStyle/>
          <a:p>
            <a:pPr eaLnBrk="1" hangingPunct="1"/>
            <a:r>
              <a:rPr lang="en-US" altLang="nb-NO"/>
              <a:t>Attaching Revolute Joints	</a:t>
            </a:r>
          </a:p>
        </p:txBody>
      </p:sp>
      <p:sp>
        <p:nvSpPr>
          <p:cNvPr id="29699" name="Rectangle 3">
            <a:extLst>
              <a:ext uri="{FF2B5EF4-FFF2-40B4-BE49-F238E27FC236}">
                <a16:creationId xmlns:a16="http://schemas.microsoft.com/office/drawing/2014/main" id="{D414CAC1-F57C-CF46-4D6D-51F170A57C1C}"/>
              </a:ext>
            </a:extLst>
          </p:cNvPr>
          <p:cNvSpPr>
            <a:spLocks noGrp="1" noChangeArrowheads="1"/>
          </p:cNvSpPr>
          <p:nvPr>
            <p:ph type="body" idx="1"/>
          </p:nvPr>
        </p:nvSpPr>
        <p:spPr/>
        <p:txBody>
          <a:bodyPr/>
          <a:lstStyle/>
          <a:p>
            <a:pPr marL="381000" indent="-381000" eaLnBrk="1" hangingPunct="1">
              <a:buFont typeface="Wingdings" panose="05000000000000000000" pitchFamily="2" charset="2"/>
              <a:buNone/>
            </a:pPr>
            <a:r>
              <a:rPr lang="nb-NO" altLang="nb-NO"/>
              <a:t>	</a:t>
            </a:r>
            <a:r>
              <a:rPr lang="en-US" altLang="nb-NO"/>
              <a:t>Attach revolute joints to the shaft and the connecting links</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None/>
            </a:pPr>
            <a:r>
              <a:rPr lang="en-US" altLang="nb-NO"/>
              <a:t>	The triads created at the end of the shaft will connect to the top base and allow the shaft to follow that rail by the use of a free joint</a:t>
            </a:r>
          </a:p>
          <a:p>
            <a:pPr marL="381000" indent="-381000" eaLnBrk="1" hangingPunct="1">
              <a:buFont typeface="Wingdings" panose="05000000000000000000" pitchFamily="2" charset="2"/>
              <a:buNone/>
            </a:pPr>
            <a:r>
              <a:rPr lang="en-US" altLang="nb-NO"/>
              <a:t>	</a:t>
            </a:r>
          </a:p>
          <a:p>
            <a:pPr marL="381000" indent="-381000" eaLnBrk="1" hangingPunct="1">
              <a:buFont typeface="Wingdings" panose="05000000000000000000" pitchFamily="2" charset="2"/>
              <a:buAutoNum type="arabicPeriod"/>
            </a:pPr>
            <a:r>
              <a:rPr lang="en-US" altLang="nb-NO"/>
              <a:t>Apply free joint to the top shaft (sl-m) and the top base. Attach to both    making the shaft the master. Set the </a:t>
            </a:r>
          </a:p>
          <a:p>
            <a:pPr marL="381000" indent="-381000" eaLnBrk="1" hangingPunct="1">
              <a:buFont typeface="Wingdings" panose="05000000000000000000" pitchFamily="2" charset="2"/>
              <a:buNone/>
            </a:pPr>
            <a:r>
              <a:rPr lang="en-US" altLang="nb-NO"/>
              <a:t>	free joint to fixed i all directions </a:t>
            </a:r>
          </a:p>
          <a:p>
            <a:pPr marL="381000" indent="-381000" eaLnBrk="1" hangingPunct="1">
              <a:buFont typeface="Wingdings" panose="05000000000000000000" pitchFamily="2" charset="2"/>
              <a:buNone/>
            </a:pPr>
            <a:r>
              <a:rPr lang="en-US" altLang="nb-NO"/>
              <a:t>	except x-direction</a:t>
            </a:r>
          </a:p>
        </p:txBody>
      </p:sp>
      <p:pic>
        <p:nvPicPr>
          <p:cNvPr id="29700" name="Picture 4">
            <a:extLst>
              <a:ext uri="{FF2B5EF4-FFF2-40B4-BE49-F238E27FC236}">
                <a16:creationId xmlns:a16="http://schemas.microsoft.com/office/drawing/2014/main" id="{4D13945C-27C5-904E-B10C-B12A3749A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412875"/>
            <a:ext cx="36449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a:extLst>
              <a:ext uri="{FF2B5EF4-FFF2-40B4-BE49-F238E27FC236}">
                <a16:creationId xmlns:a16="http://schemas.microsoft.com/office/drawing/2014/main" id="{961C92F4-2651-9EF3-9E6C-0CD8322E5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437063"/>
            <a:ext cx="273685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A1A2A5B-D926-662D-F943-98CA891E565B}"/>
              </a:ext>
            </a:extLst>
          </p:cNvPr>
          <p:cNvSpPr>
            <a:spLocks noGrp="1" noChangeArrowheads="1"/>
          </p:cNvSpPr>
          <p:nvPr>
            <p:ph type="title"/>
          </p:nvPr>
        </p:nvSpPr>
        <p:spPr/>
        <p:txBody>
          <a:bodyPr/>
          <a:lstStyle/>
          <a:p>
            <a:pPr eaLnBrk="1" hangingPunct="1"/>
            <a:r>
              <a:rPr lang="en-US" altLang="nb-NO"/>
              <a:t>Run Simulation</a:t>
            </a:r>
            <a:r>
              <a:rPr lang="nb-NO" altLang="nb-NO"/>
              <a:t>	</a:t>
            </a:r>
            <a:endParaRPr lang="en-US" altLang="nb-NO"/>
          </a:p>
        </p:txBody>
      </p:sp>
      <p:sp>
        <p:nvSpPr>
          <p:cNvPr id="30723" name="Rectangle 3">
            <a:extLst>
              <a:ext uri="{FF2B5EF4-FFF2-40B4-BE49-F238E27FC236}">
                <a16:creationId xmlns:a16="http://schemas.microsoft.com/office/drawing/2014/main" id="{11FF9DE3-37F8-0487-3685-C14ADD4E8720}"/>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nb-NO"/>
              <a:t>	Now it is time to run the simulation and watch the scissor lift fall (due to lack of applied loads)</a:t>
            </a:r>
          </a:p>
        </p:txBody>
      </p:sp>
      <p:pic>
        <p:nvPicPr>
          <p:cNvPr id="30724" name="Picture 4">
            <a:extLst>
              <a:ext uri="{FF2B5EF4-FFF2-40B4-BE49-F238E27FC236}">
                <a16:creationId xmlns:a16="http://schemas.microsoft.com/office/drawing/2014/main" id="{BC85A2C8-FF3A-4D7D-E61D-F7F2A9848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844675"/>
            <a:ext cx="2543175"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a:extLst>
              <a:ext uri="{FF2B5EF4-FFF2-40B4-BE49-F238E27FC236}">
                <a16:creationId xmlns:a16="http://schemas.microsoft.com/office/drawing/2014/main" id="{00BAE11B-1611-6017-3E8B-E463B0F85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844675"/>
            <a:ext cx="28384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B1CE317-FFC4-54D7-06E2-906AD7BE31B4}"/>
              </a:ext>
            </a:extLst>
          </p:cNvPr>
          <p:cNvSpPr>
            <a:spLocks noGrp="1" noChangeArrowheads="1"/>
          </p:cNvSpPr>
          <p:nvPr>
            <p:ph type="title"/>
          </p:nvPr>
        </p:nvSpPr>
        <p:spPr/>
        <p:txBody>
          <a:bodyPr/>
          <a:lstStyle/>
          <a:p>
            <a:pPr eaLnBrk="1" hangingPunct="1"/>
            <a:r>
              <a:rPr lang="en-US" altLang="nb-NO"/>
              <a:t>Applying Loads</a:t>
            </a:r>
            <a:r>
              <a:rPr lang="nb-NO" altLang="nb-NO"/>
              <a:t>	</a:t>
            </a:r>
            <a:endParaRPr lang="en-US" altLang="nb-NO"/>
          </a:p>
        </p:txBody>
      </p:sp>
      <p:sp>
        <p:nvSpPr>
          <p:cNvPr id="31747" name="Rectangle 3">
            <a:extLst>
              <a:ext uri="{FF2B5EF4-FFF2-40B4-BE49-F238E27FC236}">
                <a16:creationId xmlns:a16="http://schemas.microsoft.com/office/drawing/2014/main" id="{86F77BDE-AC9D-EE4E-9DB5-FEBDED122825}"/>
              </a:ext>
            </a:extLst>
          </p:cNvPr>
          <p:cNvSpPr>
            <a:spLocks noGrp="1" noChangeArrowheads="1"/>
          </p:cNvSpPr>
          <p:nvPr>
            <p:ph type="body" idx="1"/>
          </p:nvPr>
        </p:nvSpPr>
        <p:spPr/>
        <p:txBody>
          <a:bodyPr/>
          <a:lstStyle/>
          <a:p>
            <a:pPr marL="381000" indent="-381000" eaLnBrk="1" hangingPunct="1">
              <a:buFont typeface="Wingdings" panose="05000000000000000000" pitchFamily="2" charset="2"/>
              <a:buAutoNum type="arabicPeriod"/>
            </a:pPr>
            <a:r>
              <a:rPr lang="en-US" altLang="nb-NO"/>
              <a:t>Select the free joint connecting the base (bottom) to the shaft and select the spring – damper option in the Property Manager that appears. </a:t>
            </a:r>
          </a:p>
          <a:p>
            <a:pPr marL="381000" indent="-381000" eaLnBrk="1" hangingPunct="1">
              <a:buFont typeface="Wingdings" panose="05000000000000000000" pitchFamily="2" charset="2"/>
              <a:buAutoNum type="arabicPeriod"/>
            </a:pPr>
            <a:r>
              <a:rPr lang="en-US" altLang="nb-NO"/>
              <a:t>Inputs:	Load magnitude 	= 	30 000</a:t>
            </a:r>
          </a:p>
          <a:p>
            <a:pPr marL="381000" indent="-381000" eaLnBrk="1" hangingPunct="1">
              <a:buFont typeface="Wingdings" panose="05000000000000000000" pitchFamily="2" charset="2"/>
              <a:buNone/>
            </a:pPr>
            <a:r>
              <a:rPr lang="en-US" altLang="nb-NO"/>
              <a:t>			Spring Properties 	= 	100 000</a:t>
            </a:r>
          </a:p>
          <a:p>
            <a:pPr marL="381000" indent="-381000" eaLnBrk="1" hangingPunct="1">
              <a:buFont typeface="Wingdings" panose="05000000000000000000" pitchFamily="2" charset="2"/>
              <a:buNone/>
            </a:pPr>
            <a:r>
              <a:rPr lang="en-US" altLang="nb-NO"/>
              <a:t>			damper Properties	=	10 000</a:t>
            </a:r>
          </a:p>
          <a:p>
            <a:pPr marL="381000" indent="-381000" eaLnBrk="1" hangingPunct="1">
              <a:buFont typeface="Wingdings" panose="05000000000000000000" pitchFamily="2" charset="2"/>
              <a:buAutoNum type="arabicPeriod" startAt="3"/>
            </a:pPr>
            <a:r>
              <a:rPr lang="en-US" altLang="nb-NO"/>
              <a:t>Select the Dynamic solver setup from the solver drop down menu on the far left of the screen. Increase the solver time from 1 to 5 sec.</a:t>
            </a:r>
          </a:p>
          <a:p>
            <a:pPr marL="381000" indent="-381000" eaLnBrk="1" hangingPunct="1">
              <a:buFont typeface="Wingdings" panose="05000000000000000000" pitchFamily="2" charset="2"/>
              <a:buAutoNum type="arabicPeriod" startAt="3"/>
            </a:pPr>
            <a:endParaRPr lang="en-US" altLang="nb-NO"/>
          </a:p>
          <a:p>
            <a:pPr marL="381000" indent="-381000" eaLnBrk="1" hangingPunct="1">
              <a:buFont typeface="Wingdings" panose="05000000000000000000" pitchFamily="2" charset="2"/>
              <a:buAutoNum type="arabicPeriod" startAt="3"/>
            </a:pPr>
            <a:endParaRPr lang="en-US" altLang="nb-NO"/>
          </a:p>
          <a:p>
            <a:pPr marL="381000" indent="-381000" eaLnBrk="1" hangingPunct="1">
              <a:buFont typeface="Wingdings" panose="05000000000000000000" pitchFamily="2" charset="2"/>
              <a:buAutoNum type="arabicPeriod" startAt="3"/>
            </a:pPr>
            <a:endParaRPr lang="en-US" altLang="nb-NO"/>
          </a:p>
          <a:p>
            <a:pPr marL="381000" indent="-381000" eaLnBrk="1" hangingPunct="1">
              <a:buFont typeface="Wingdings" panose="05000000000000000000" pitchFamily="2" charset="2"/>
              <a:buAutoNum type="arabicPeriod" startAt="3"/>
            </a:pPr>
            <a:endParaRPr lang="en-US" altLang="nb-NO"/>
          </a:p>
          <a:p>
            <a:pPr marL="381000" indent="-381000" eaLnBrk="1" hangingPunct="1">
              <a:buFont typeface="Wingdings" panose="05000000000000000000" pitchFamily="2" charset="2"/>
              <a:buAutoNum type="arabicPeriod" startAt="3"/>
            </a:pPr>
            <a:r>
              <a:rPr lang="en-US" altLang="nb-NO"/>
              <a:t>Run Dynamic solver and Recover stress</a:t>
            </a:r>
          </a:p>
          <a:p>
            <a:pPr marL="381000" indent="-381000" eaLnBrk="1" hangingPunct="1">
              <a:buFont typeface="Wingdings" panose="05000000000000000000" pitchFamily="2" charset="2"/>
              <a:buNone/>
            </a:pPr>
            <a:endParaRPr lang="en-US" altLang="nb-NO"/>
          </a:p>
          <a:p>
            <a:pPr marL="381000" indent="-381000" eaLnBrk="1" hangingPunct="1">
              <a:buFont typeface="Wingdings" panose="05000000000000000000" pitchFamily="2" charset="2"/>
              <a:buAutoNum type="arabicPeriod" startAt="3"/>
            </a:pPr>
            <a:endParaRPr lang="en-US" altLang="nb-NO"/>
          </a:p>
        </p:txBody>
      </p:sp>
      <p:pic>
        <p:nvPicPr>
          <p:cNvPr id="31748" name="Picture 4">
            <a:extLst>
              <a:ext uri="{FF2B5EF4-FFF2-40B4-BE49-F238E27FC236}">
                <a16:creationId xmlns:a16="http://schemas.microsoft.com/office/drawing/2014/main" id="{0110E9DE-E8BF-597D-5ECA-56D1D17A1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357563"/>
            <a:ext cx="2160588"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a:extLst>
              <a:ext uri="{FF2B5EF4-FFF2-40B4-BE49-F238E27FC236}">
                <a16:creationId xmlns:a16="http://schemas.microsoft.com/office/drawing/2014/main" id="{0320C834-7D42-8B23-DABD-F28CA3AB3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3357563"/>
            <a:ext cx="2232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a:extLst>
              <a:ext uri="{FF2B5EF4-FFF2-40B4-BE49-F238E27FC236}">
                <a16:creationId xmlns:a16="http://schemas.microsoft.com/office/drawing/2014/main" id="{972B5978-DB81-B733-E2E2-2F4E41E63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4868863"/>
            <a:ext cx="3619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1B82A7C-7153-31F2-F9D1-765B81349475}"/>
              </a:ext>
            </a:extLst>
          </p:cNvPr>
          <p:cNvSpPr>
            <a:spLocks noGrp="1" noChangeArrowheads="1"/>
          </p:cNvSpPr>
          <p:nvPr>
            <p:ph type="title"/>
          </p:nvPr>
        </p:nvSpPr>
        <p:spPr/>
        <p:txBody>
          <a:bodyPr/>
          <a:lstStyle/>
          <a:p>
            <a:pPr eaLnBrk="1" hangingPunct="1"/>
            <a:r>
              <a:rPr lang="en-US" altLang="nb-NO"/>
              <a:t>Getting Started</a:t>
            </a:r>
            <a:r>
              <a:rPr lang="nb-NO" altLang="nb-NO"/>
              <a:t> </a:t>
            </a:r>
            <a:endParaRPr lang="en-US" altLang="nb-NO"/>
          </a:p>
        </p:txBody>
      </p:sp>
      <p:sp>
        <p:nvSpPr>
          <p:cNvPr id="5123" name="Rectangle 3">
            <a:extLst>
              <a:ext uri="{FF2B5EF4-FFF2-40B4-BE49-F238E27FC236}">
                <a16:creationId xmlns:a16="http://schemas.microsoft.com/office/drawing/2014/main" id="{7FFC1260-4D3A-01A4-44A7-453F438399A4}"/>
              </a:ext>
            </a:extLst>
          </p:cNvPr>
          <p:cNvSpPr>
            <a:spLocks noGrp="1" noChangeArrowheads="1"/>
          </p:cNvSpPr>
          <p:nvPr>
            <p:ph type="body" sz="half" idx="1"/>
          </p:nvPr>
        </p:nvSpPr>
        <p:spPr/>
        <p:txBody>
          <a:bodyPr/>
          <a:lstStyle/>
          <a:p>
            <a:pPr eaLnBrk="1" hangingPunct="1">
              <a:buFont typeface="Wingdings" panose="05000000000000000000" pitchFamily="2" charset="2"/>
              <a:buNone/>
            </a:pPr>
            <a:endParaRPr lang="en-US" altLang="nb-NO" sz="1800"/>
          </a:p>
          <a:p>
            <a:pPr eaLnBrk="1" hangingPunct="1">
              <a:buFont typeface="Wingdings" panose="05000000000000000000" pitchFamily="2" charset="2"/>
              <a:buNone/>
            </a:pPr>
            <a:endParaRPr lang="en-US" altLang="nb-NO" sz="1800"/>
          </a:p>
          <a:p>
            <a:pPr eaLnBrk="1" hangingPunct="1">
              <a:buFont typeface="Wingdings" panose="05000000000000000000" pitchFamily="2" charset="2"/>
              <a:buNone/>
            </a:pPr>
            <a:endParaRPr lang="en-US" altLang="nb-NO" sz="1800"/>
          </a:p>
          <a:p>
            <a:pPr eaLnBrk="1" hangingPunct="1"/>
            <a:endParaRPr lang="en-US" altLang="nb-NO" sz="1800"/>
          </a:p>
          <a:p>
            <a:pPr eaLnBrk="1" hangingPunct="1">
              <a:buFont typeface="Wingdings" panose="05000000000000000000" pitchFamily="2" charset="2"/>
              <a:buNone/>
            </a:pPr>
            <a:endParaRPr lang="en-US" altLang="nb-NO" sz="1800"/>
          </a:p>
        </p:txBody>
      </p:sp>
      <p:sp>
        <p:nvSpPr>
          <p:cNvPr id="5124" name="Rectangle 4">
            <a:extLst>
              <a:ext uri="{FF2B5EF4-FFF2-40B4-BE49-F238E27FC236}">
                <a16:creationId xmlns:a16="http://schemas.microsoft.com/office/drawing/2014/main" id="{AA5227FC-05D1-66C5-88E1-4C372A57D926}"/>
              </a:ext>
            </a:extLst>
          </p:cNvPr>
          <p:cNvSpPr>
            <a:spLocks noGrp="1" noChangeArrowheads="1"/>
          </p:cNvSpPr>
          <p:nvPr>
            <p:ph type="body" sz="half" idx="2"/>
          </p:nvPr>
        </p:nvSpPr>
        <p:spPr>
          <a:xfrm>
            <a:off x="539750" y="908050"/>
            <a:ext cx="8208963" cy="3960813"/>
          </a:xfrm>
        </p:spPr>
        <p:txBody>
          <a:bodyPr/>
          <a:lstStyle/>
          <a:p>
            <a:pPr eaLnBrk="1" hangingPunct="1">
              <a:buFont typeface="Wingdings" panose="05000000000000000000" pitchFamily="2" charset="2"/>
              <a:buChar char="§"/>
            </a:pPr>
            <a:r>
              <a:rPr lang="en-US" altLang="nb-NO" sz="1800"/>
              <a:t>Download the latest version of FEDEM</a:t>
            </a:r>
          </a:p>
          <a:p>
            <a:pPr eaLnBrk="1" hangingPunct="1">
              <a:buFont typeface="Wingdings" panose="05000000000000000000" pitchFamily="2" charset="2"/>
              <a:buChar char="§"/>
            </a:pPr>
            <a:r>
              <a:rPr lang="en-US" altLang="nb-NO" sz="1800"/>
              <a:t>Download file containing all the necessary files from </a:t>
            </a:r>
          </a:p>
          <a:p>
            <a:pPr eaLnBrk="1" hangingPunct="1">
              <a:buFont typeface="Wingdings" panose="05000000000000000000" pitchFamily="2" charset="2"/>
              <a:buNone/>
            </a:pPr>
            <a:r>
              <a:rPr lang="en-US" altLang="nb-NO" sz="1800"/>
              <a:t>	</a:t>
            </a:r>
            <a:r>
              <a:rPr lang="en-US" altLang="nb-NO" sz="1800">
                <a:hlinkClick r:id="rId2"/>
              </a:rPr>
              <a:t>www.fedem.com</a:t>
            </a:r>
            <a:r>
              <a:rPr lang="en-US" altLang="nb-NO" sz="1800"/>
              <a:t> Link…</a:t>
            </a:r>
          </a:p>
          <a:p>
            <a:pPr eaLnBrk="1" hangingPunct="1">
              <a:buFont typeface="Wingdings" panose="05000000000000000000" pitchFamily="2" charset="2"/>
              <a:buChar char="§"/>
            </a:pPr>
            <a:r>
              <a:rPr lang="en-US" altLang="nb-NO" sz="1800"/>
              <a:t>Make sure to familiarize with the FEDEM interface before initiation the tutorial</a:t>
            </a:r>
          </a:p>
          <a:p>
            <a:pPr eaLnBrk="1" hangingPunct="1">
              <a:buFont typeface="Wingdings" panose="05000000000000000000" pitchFamily="2" charset="2"/>
              <a:buChar char="§"/>
            </a:pPr>
            <a:endParaRPr lang="en-US" altLang="nb-NO" sz="18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BB2939B-28E5-AF97-2F65-A74BE93F8786}"/>
              </a:ext>
            </a:extLst>
          </p:cNvPr>
          <p:cNvSpPr>
            <a:spLocks noGrp="1" noChangeArrowheads="1"/>
          </p:cNvSpPr>
          <p:nvPr>
            <p:ph type="title"/>
          </p:nvPr>
        </p:nvSpPr>
        <p:spPr/>
        <p:txBody>
          <a:bodyPr/>
          <a:lstStyle/>
          <a:p>
            <a:pPr eaLnBrk="1" hangingPunct="1"/>
            <a:r>
              <a:rPr lang="en-US" altLang="nb-NO"/>
              <a:t>Results</a:t>
            </a:r>
            <a:r>
              <a:rPr lang="nb-NO" altLang="nb-NO"/>
              <a:t>	</a:t>
            </a:r>
            <a:endParaRPr lang="en-US" altLang="nb-NO"/>
          </a:p>
        </p:txBody>
      </p:sp>
      <p:sp>
        <p:nvSpPr>
          <p:cNvPr id="32771" name="Rectangle 3">
            <a:extLst>
              <a:ext uri="{FF2B5EF4-FFF2-40B4-BE49-F238E27FC236}">
                <a16:creationId xmlns:a16="http://schemas.microsoft.com/office/drawing/2014/main" id="{E4351CA8-7661-9D6C-8DD3-2066D03FA1FD}"/>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nb-NO"/>
              <a:t>Enter the ‘’results’’ tab in Model Manager and load the animations</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en-US" altLang="nb-NO"/>
          </a:p>
          <a:p>
            <a:pPr eaLnBrk="1" hangingPunct="1">
              <a:buFont typeface="Wingdings" panose="05000000000000000000" pitchFamily="2" charset="2"/>
              <a:buNone/>
            </a:pPr>
            <a:r>
              <a:rPr lang="en-US" altLang="nb-NO"/>
              <a:t>It is now possible to view the results. Use the Probe tool to find the stress in the areas of interest.</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endParaRPr lang="nb-NO" altLang="nb-NO"/>
          </a:p>
          <a:p>
            <a:pPr eaLnBrk="1" hangingPunct="1">
              <a:buFont typeface="Wingdings" panose="05000000000000000000" pitchFamily="2" charset="2"/>
              <a:buNone/>
            </a:pPr>
            <a:endParaRPr lang="en-US" altLang="nb-NO"/>
          </a:p>
        </p:txBody>
      </p:sp>
      <p:pic>
        <p:nvPicPr>
          <p:cNvPr id="32772" name="Picture 4">
            <a:extLst>
              <a:ext uri="{FF2B5EF4-FFF2-40B4-BE49-F238E27FC236}">
                <a16:creationId xmlns:a16="http://schemas.microsoft.com/office/drawing/2014/main" id="{9B2A2E07-7E62-3FAA-8AE0-94B1F539B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196975"/>
            <a:ext cx="2038350"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a:extLst>
              <a:ext uri="{FF2B5EF4-FFF2-40B4-BE49-F238E27FC236}">
                <a16:creationId xmlns:a16="http://schemas.microsoft.com/office/drawing/2014/main" id="{A358B4EF-E753-53F6-5C60-9ACF4A548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196975"/>
            <a:ext cx="2054225"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72BBDF-9A9B-04DE-F5BC-27974FC539BF}"/>
              </a:ext>
            </a:extLst>
          </p:cNvPr>
          <p:cNvSpPr>
            <a:spLocks noGrp="1" noChangeArrowheads="1"/>
          </p:cNvSpPr>
          <p:nvPr>
            <p:ph type="title"/>
          </p:nvPr>
        </p:nvSpPr>
        <p:spPr/>
        <p:txBody>
          <a:bodyPr/>
          <a:lstStyle/>
          <a:p>
            <a:pPr eaLnBrk="1" hangingPunct="1"/>
            <a:r>
              <a:rPr lang="nb-NO" altLang="nb-NO"/>
              <a:t>Notes</a:t>
            </a:r>
            <a:endParaRPr lang="en-US" altLang="nb-NO"/>
          </a:p>
        </p:txBody>
      </p:sp>
      <p:sp>
        <p:nvSpPr>
          <p:cNvPr id="33795" name="Rectangle 3">
            <a:extLst>
              <a:ext uri="{FF2B5EF4-FFF2-40B4-BE49-F238E27FC236}">
                <a16:creationId xmlns:a16="http://schemas.microsoft.com/office/drawing/2014/main" id="{E344F8A8-0121-C04D-130F-5F16047BFD88}"/>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nb-NO"/>
              <a:t>	It is important to note that that the load applied in this case is strictly present to create movement. Part 2 of this tutorial will present areas of interest with respect to the application of loads and control system as well as introductory parts of post processing in FEDEM</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r>
              <a:rPr lang="nb-NO" altLang="nb-NO"/>
              <a:t>	</a:t>
            </a:r>
            <a:endParaRPr lang="en-US" altLang="nb-NO"/>
          </a:p>
        </p:txBody>
      </p:sp>
      <p:pic>
        <p:nvPicPr>
          <p:cNvPr id="33796" name="Picture 4">
            <a:extLst>
              <a:ext uri="{FF2B5EF4-FFF2-40B4-BE49-F238E27FC236}">
                <a16:creationId xmlns:a16="http://schemas.microsoft.com/office/drawing/2014/main" id="{B724E56D-B250-4B7E-4DFC-426195F4B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276475"/>
            <a:ext cx="576103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a:extLst>
              <a:ext uri="{FF2B5EF4-FFF2-40B4-BE49-F238E27FC236}">
                <a16:creationId xmlns:a16="http://schemas.microsoft.com/office/drawing/2014/main" id="{C9651CE8-1D54-87A2-0D71-560A40380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2241550"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B6CD578-4C9A-9D56-7F99-2AA860C08254}"/>
              </a:ext>
            </a:extLst>
          </p:cNvPr>
          <p:cNvSpPr>
            <a:spLocks noGrp="1" noChangeArrowheads="1"/>
          </p:cNvSpPr>
          <p:nvPr>
            <p:ph type="title"/>
          </p:nvPr>
        </p:nvSpPr>
        <p:spPr/>
        <p:txBody>
          <a:bodyPr/>
          <a:lstStyle/>
          <a:p>
            <a:pPr eaLnBrk="1" hangingPunct="1"/>
            <a:r>
              <a:rPr lang="nb-NO" altLang="nb-NO"/>
              <a:t>End	</a:t>
            </a:r>
            <a:endParaRPr lang="en-US" altLang="nb-NO"/>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04A8F7B-7725-6721-291B-0043574D184A}"/>
              </a:ext>
            </a:extLst>
          </p:cNvPr>
          <p:cNvSpPr>
            <a:spLocks noGrp="1" noChangeArrowheads="1"/>
          </p:cNvSpPr>
          <p:nvPr>
            <p:ph type="title"/>
          </p:nvPr>
        </p:nvSpPr>
        <p:spPr/>
        <p:txBody>
          <a:bodyPr/>
          <a:lstStyle/>
          <a:p>
            <a:pPr eaLnBrk="1" hangingPunct="1"/>
            <a:r>
              <a:rPr lang="en-US" altLang="nb-NO"/>
              <a:t>Importing Links</a:t>
            </a:r>
          </a:p>
        </p:txBody>
      </p:sp>
      <p:sp>
        <p:nvSpPr>
          <p:cNvPr id="6147" name="Rectangle 3">
            <a:extLst>
              <a:ext uri="{FF2B5EF4-FFF2-40B4-BE49-F238E27FC236}">
                <a16:creationId xmlns:a16="http://schemas.microsoft.com/office/drawing/2014/main" id="{754A7DE3-7746-AD8C-25FF-FA3B26C5BD58}"/>
              </a:ext>
            </a:extLst>
          </p:cNvPr>
          <p:cNvSpPr>
            <a:spLocks noGrp="1" noChangeArrowheads="1"/>
          </p:cNvSpPr>
          <p:nvPr>
            <p:ph type="body" idx="1"/>
          </p:nvPr>
        </p:nvSpPr>
        <p:spPr>
          <a:xfrm>
            <a:off x="250825" y="765175"/>
            <a:ext cx="4608513" cy="2663825"/>
          </a:xfrm>
        </p:spPr>
        <p:txBody>
          <a:bodyPr/>
          <a:lstStyle/>
          <a:p>
            <a:pPr marL="381000" indent="-381000" eaLnBrk="1" hangingPunct="1">
              <a:buFont typeface="Wingdings" panose="05000000000000000000" pitchFamily="2" charset="2"/>
              <a:buAutoNum type="arabicPeriod"/>
            </a:pPr>
            <a:r>
              <a:rPr lang="en-US" altLang="nb-NO" sz="1800"/>
              <a:t>Open FEDEM and select the ‘’load link’’ symbol</a:t>
            </a:r>
          </a:p>
          <a:p>
            <a:pPr marL="381000" indent="-381000" eaLnBrk="1" hangingPunct="1">
              <a:buFont typeface="Wingdings" panose="05000000000000000000" pitchFamily="2" charset="2"/>
              <a:buAutoNum type="arabicPeriod"/>
            </a:pPr>
            <a:r>
              <a:rPr lang="en-US" altLang="nb-NO" sz="1800"/>
              <a:t>Enter the directory where the files are located (Parts downloaded from ….Link…..)</a:t>
            </a:r>
          </a:p>
          <a:p>
            <a:pPr marL="381000" indent="-381000" eaLnBrk="1" hangingPunct="1">
              <a:buFont typeface="Wingdings" panose="05000000000000000000" pitchFamily="2" charset="2"/>
              <a:buAutoNum type="arabicPeriod"/>
            </a:pPr>
            <a:r>
              <a:rPr lang="en-US" altLang="nb-NO" sz="1800"/>
              <a:t>Use the Ctrl key and select all parts. A List of the parts that should be in your directory is shown below (make sure to select ’’all files’ in the file type drop menu)</a:t>
            </a:r>
          </a:p>
        </p:txBody>
      </p:sp>
      <p:pic>
        <p:nvPicPr>
          <p:cNvPr id="6148" name="Picture 5">
            <a:extLst>
              <a:ext uri="{FF2B5EF4-FFF2-40B4-BE49-F238E27FC236}">
                <a16:creationId xmlns:a16="http://schemas.microsoft.com/office/drawing/2014/main" id="{A55B5CD2-B119-A594-963F-44F375B2F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836613"/>
            <a:ext cx="3095625" cy="2855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149" name="Rectangle 9">
            <a:extLst>
              <a:ext uri="{FF2B5EF4-FFF2-40B4-BE49-F238E27FC236}">
                <a16:creationId xmlns:a16="http://schemas.microsoft.com/office/drawing/2014/main" id="{0DB707CB-B545-742A-F5F5-307A63CCC32D}"/>
              </a:ext>
            </a:extLst>
          </p:cNvPr>
          <p:cNvSpPr>
            <a:spLocks noChangeArrowheads="1"/>
          </p:cNvSpPr>
          <p:nvPr/>
        </p:nvSpPr>
        <p:spPr bwMode="auto">
          <a:xfrm>
            <a:off x="250825" y="5734050"/>
            <a:ext cx="396081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sz="1800"/>
              <a:t>4. Open</a:t>
            </a:r>
          </a:p>
        </p:txBody>
      </p:sp>
      <p:pic>
        <p:nvPicPr>
          <p:cNvPr id="6150" name="Picture 12">
            <a:extLst>
              <a:ext uri="{FF2B5EF4-FFF2-40B4-BE49-F238E27FC236}">
                <a16:creationId xmlns:a16="http://schemas.microsoft.com/office/drawing/2014/main" id="{32AFD143-57A3-CBF0-8290-A687FF74E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89363"/>
            <a:ext cx="34575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F001D2D-C3C0-C5AA-B036-10A48836FE36}"/>
              </a:ext>
            </a:extLst>
          </p:cNvPr>
          <p:cNvSpPr>
            <a:spLocks noGrp="1" noChangeArrowheads="1"/>
          </p:cNvSpPr>
          <p:nvPr>
            <p:ph type="title"/>
          </p:nvPr>
        </p:nvSpPr>
        <p:spPr/>
        <p:txBody>
          <a:bodyPr/>
          <a:lstStyle/>
          <a:p>
            <a:pPr eaLnBrk="1" hangingPunct="1"/>
            <a:r>
              <a:rPr lang="en-US" altLang="nb-NO"/>
              <a:t>Aligning Parts</a:t>
            </a:r>
          </a:p>
        </p:txBody>
      </p:sp>
      <p:sp>
        <p:nvSpPr>
          <p:cNvPr id="7171" name="Rectangle 3">
            <a:extLst>
              <a:ext uri="{FF2B5EF4-FFF2-40B4-BE49-F238E27FC236}">
                <a16:creationId xmlns:a16="http://schemas.microsoft.com/office/drawing/2014/main" id="{9F671BEB-591E-BF51-B49B-196455D10F31}"/>
              </a:ext>
            </a:extLst>
          </p:cNvPr>
          <p:cNvSpPr>
            <a:spLocks noGrp="1" noChangeArrowheads="1"/>
          </p:cNvSpPr>
          <p:nvPr>
            <p:ph type="body" idx="1"/>
          </p:nvPr>
        </p:nvSpPr>
        <p:spPr>
          <a:xfrm>
            <a:off x="395288" y="981075"/>
            <a:ext cx="4752975" cy="3311525"/>
          </a:xfrm>
        </p:spPr>
        <p:txBody>
          <a:bodyPr/>
          <a:lstStyle/>
          <a:p>
            <a:pPr marL="381000" indent="-381000" eaLnBrk="1" hangingPunct="1">
              <a:buFont typeface="Wingdings" panose="05000000000000000000" pitchFamily="2" charset="2"/>
              <a:buNone/>
            </a:pPr>
            <a:r>
              <a:rPr lang="en-US" altLang="nb-NO"/>
              <a:t>1.  When all the parts are imported it is apparent that the base and top needs aligning</a:t>
            </a:r>
          </a:p>
          <a:p>
            <a:pPr marL="381000" indent="-381000" eaLnBrk="1" hangingPunct="1">
              <a:buFont typeface="Wingdings" panose="05000000000000000000" pitchFamily="2" charset="2"/>
              <a:buAutoNum type="arabicPeriod" startAt="2"/>
            </a:pPr>
            <a:r>
              <a:rPr lang="en-US" altLang="nb-NO"/>
              <a:t>Click on the top part (‘’Base_top’’). The Property Editor (bottom of the screen ) will then appear.</a:t>
            </a:r>
          </a:p>
          <a:p>
            <a:pPr marL="381000" indent="-381000" eaLnBrk="1" hangingPunct="1">
              <a:buFont typeface="Wingdings" panose="05000000000000000000" pitchFamily="2" charset="2"/>
              <a:buAutoNum type="arabicPeriod" startAt="2"/>
            </a:pPr>
            <a:r>
              <a:rPr lang="en-US" altLang="nb-NO"/>
              <a:t>Click on the ’’Origin’’ tab in the Property Editor and change the orientation ’’RotY[Deg]’’ from 0 to 180.0</a:t>
            </a:r>
          </a:p>
          <a:p>
            <a:pPr marL="381000" indent="-381000" eaLnBrk="1" hangingPunct="1"/>
            <a:endParaRPr lang="en-US" altLang="nb-NO"/>
          </a:p>
          <a:p>
            <a:pPr marL="381000" indent="-381000" eaLnBrk="1" hangingPunct="1">
              <a:buFont typeface="Wingdings" panose="05000000000000000000" pitchFamily="2" charset="2"/>
              <a:buNone/>
            </a:pPr>
            <a:endParaRPr lang="en-US" altLang="nb-NO"/>
          </a:p>
          <a:p>
            <a:pPr marL="381000" indent="-381000" eaLnBrk="1" hangingPunct="1"/>
            <a:endParaRPr lang="en-US" altLang="nb-NO"/>
          </a:p>
        </p:txBody>
      </p:sp>
      <p:pic>
        <p:nvPicPr>
          <p:cNvPr id="7172" name="Picture 4">
            <a:extLst>
              <a:ext uri="{FF2B5EF4-FFF2-40B4-BE49-F238E27FC236}">
                <a16:creationId xmlns:a16="http://schemas.microsoft.com/office/drawing/2014/main" id="{78E1B599-9AFA-64CE-6121-97DB3CB9B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125538"/>
            <a:ext cx="2376488" cy="17653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73" name="Rectangle 7">
            <a:extLst>
              <a:ext uri="{FF2B5EF4-FFF2-40B4-BE49-F238E27FC236}">
                <a16:creationId xmlns:a16="http://schemas.microsoft.com/office/drawing/2014/main" id="{91F3C68F-2E3A-60D6-70C7-F6A8F00B6DAE}"/>
              </a:ext>
            </a:extLst>
          </p:cNvPr>
          <p:cNvSpPr>
            <a:spLocks noChangeArrowheads="1"/>
          </p:cNvSpPr>
          <p:nvPr/>
        </p:nvSpPr>
        <p:spPr bwMode="auto">
          <a:xfrm>
            <a:off x="395288" y="4508500"/>
            <a:ext cx="4032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a:t>4.  Repeat the exercise for ’’Base’’. The model should then appear as shown to the right</a:t>
            </a:r>
          </a:p>
          <a:p>
            <a:pPr eaLnBrk="1" hangingPunct="1"/>
            <a:endParaRPr lang="en-US" altLang="nb-NO"/>
          </a:p>
          <a:p>
            <a:pPr eaLnBrk="1" hangingPunct="1"/>
            <a:endParaRPr lang="en-US" altLang="nb-NO"/>
          </a:p>
        </p:txBody>
      </p:sp>
      <p:pic>
        <p:nvPicPr>
          <p:cNvPr id="7174" name="Picture 8">
            <a:extLst>
              <a:ext uri="{FF2B5EF4-FFF2-40B4-BE49-F238E27FC236}">
                <a16:creationId xmlns:a16="http://schemas.microsoft.com/office/drawing/2014/main" id="{0AFEBA7F-805A-E05E-088E-9FEAC89D5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357563"/>
            <a:ext cx="2349500" cy="28797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C46131C-55A2-36A8-EBC5-3AE743FFDD93}"/>
              </a:ext>
            </a:extLst>
          </p:cNvPr>
          <p:cNvSpPr>
            <a:spLocks noGrp="1" noChangeArrowheads="1"/>
          </p:cNvSpPr>
          <p:nvPr>
            <p:ph type="title"/>
          </p:nvPr>
        </p:nvSpPr>
        <p:spPr/>
        <p:txBody>
          <a:bodyPr/>
          <a:lstStyle/>
          <a:p>
            <a:pPr eaLnBrk="1" hangingPunct="1"/>
            <a:r>
              <a:rPr lang="en-US" altLang="nb-NO"/>
              <a:t>Changing Link Appearance</a:t>
            </a:r>
          </a:p>
        </p:txBody>
      </p:sp>
      <p:sp>
        <p:nvSpPr>
          <p:cNvPr id="8195" name="Rectangle 3">
            <a:extLst>
              <a:ext uri="{FF2B5EF4-FFF2-40B4-BE49-F238E27FC236}">
                <a16:creationId xmlns:a16="http://schemas.microsoft.com/office/drawing/2014/main" id="{AE9AE0C5-2CF2-3732-73D0-647D47515F83}"/>
              </a:ext>
            </a:extLst>
          </p:cNvPr>
          <p:cNvSpPr>
            <a:spLocks noGrp="1" noChangeArrowheads="1"/>
          </p:cNvSpPr>
          <p:nvPr>
            <p:ph type="body" idx="1"/>
          </p:nvPr>
        </p:nvSpPr>
        <p:spPr>
          <a:xfrm>
            <a:off x="250825" y="765175"/>
            <a:ext cx="8893175" cy="4176713"/>
          </a:xfrm>
        </p:spPr>
        <p:txBody>
          <a:bodyPr/>
          <a:lstStyle/>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buFont typeface="Wingdings" panose="05000000000000000000" pitchFamily="2" charset="2"/>
              <a:buNone/>
            </a:pPr>
            <a:r>
              <a:rPr lang="en-US" altLang="nb-NO"/>
              <a:t>	In order to control the development of the model it is recommended that the structure is separated into smaller sections so that simulations can be performed, and errors can be located prior to the total completion of the model. </a:t>
            </a:r>
          </a:p>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buFont typeface="Wingdings" panose="05000000000000000000" pitchFamily="2" charset="2"/>
              <a:buAutoNum type="arabicPeriod"/>
            </a:pPr>
            <a:r>
              <a:rPr lang="en-US" altLang="nb-NO"/>
              <a:t>Highlight each individual part of the assembly except the base, sl-f, sl-e  sl-i and sl-n and change the parts From ’’FE part’’ to ’’Visualization only’’ (in Property Manager)</a:t>
            </a:r>
          </a:p>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buFont typeface="Wingdings" panose="05000000000000000000" pitchFamily="2" charset="2"/>
              <a:buNone/>
            </a:pPr>
            <a:r>
              <a:rPr lang="en-US" altLang="nb-NO"/>
              <a:t>2.  Click the ’’Item Appearance’’ button located on the toolbar and select all links (except base, sl-f, sl-e, sl-i and sl-n) in the Model Manager. Change the appearance to ‘’off’’ so that the links are hidden</a:t>
            </a:r>
          </a:p>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buFont typeface="Wingdings" panose="05000000000000000000" pitchFamily="2" charset="2"/>
              <a:buNone/>
            </a:pPr>
            <a:endParaRPr lang="en-US" altLang="nb-NO"/>
          </a:p>
          <a:p>
            <a:pPr marL="381000" indent="-381000" eaLnBrk="1" hangingPunct="1">
              <a:lnSpc>
                <a:spcPct val="90000"/>
              </a:lnSpc>
            </a:pPr>
            <a:endParaRPr lang="en-US" altLang="nb-NO"/>
          </a:p>
        </p:txBody>
      </p:sp>
      <p:pic>
        <p:nvPicPr>
          <p:cNvPr id="8196" name="Picture 4">
            <a:extLst>
              <a:ext uri="{FF2B5EF4-FFF2-40B4-BE49-F238E27FC236}">
                <a16:creationId xmlns:a16="http://schemas.microsoft.com/office/drawing/2014/main" id="{CE305503-E169-1B5D-C380-2FE257D27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5157788"/>
            <a:ext cx="3167062" cy="865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0342F9-B3D9-99BD-26E5-992E6A8A2E28}"/>
              </a:ext>
            </a:extLst>
          </p:cNvPr>
          <p:cNvSpPr>
            <a:spLocks noGrp="1" noChangeArrowheads="1"/>
          </p:cNvSpPr>
          <p:nvPr>
            <p:ph type="title"/>
          </p:nvPr>
        </p:nvSpPr>
        <p:spPr/>
        <p:txBody>
          <a:bodyPr/>
          <a:lstStyle/>
          <a:p>
            <a:pPr eaLnBrk="1" hangingPunct="1"/>
            <a:r>
              <a:rPr lang="en-US" altLang="nb-NO"/>
              <a:t>Constraining Base</a:t>
            </a:r>
          </a:p>
        </p:txBody>
      </p:sp>
      <p:sp>
        <p:nvSpPr>
          <p:cNvPr id="9219" name="Rectangle 3">
            <a:extLst>
              <a:ext uri="{FF2B5EF4-FFF2-40B4-BE49-F238E27FC236}">
                <a16:creationId xmlns:a16="http://schemas.microsoft.com/office/drawing/2014/main" id="{039400D9-AADC-8785-F741-01E4E168A9BD}"/>
              </a:ext>
            </a:extLst>
          </p:cNvPr>
          <p:cNvSpPr>
            <a:spLocks noGrp="1" noChangeArrowheads="1"/>
          </p:cNvSpPr>
          <p:nvPr>
            <p:ph type="body" idx="1"/>
          </p:nvPr>
        </p:nvSpPr>
        <p:spPr>
          <a:xfrm>
            <a:off x="323850" y="1844675"/>
            <a:ext cx="4537075" cy="576263"/>
          </a:xfrm>
        </p:spPr>
        <p:txBody>
          <a:bodyPr/>
          <a:lstStyle/>
          <a:p>
            <a:pPr marL="381000" indent="-381000" eaLnBrk="1" hangingPunct="1">
              <a:lnSpc>
                <a:spcPct val="80000"/>
              </a:lnSpc>
              <a:buFont typeface="Wingdings" panose="05000000000000000000" pitchFamily="2" charset="2"/>
              <a:buAutoNum type="arabicPeriod"/>
            </a:pPr>
            <a:r>
              <a:rPr lang="en-US" altLang="nb-NO" sz="1800"/>
              <a:t>The model should now appear as shown below</a:t>
            </a:r>
          </a:p>
          <a:p>
            <a:pPr marL="381000" indent="-381000" eaLnBrk="1" hangingPunct="1">
              <a:lnSpc>
                <a:spcPct val="80000"/>
              </a:lnSpc>
              <a:buFont typeface="Wingdings" panose="05000000000000000000" pitchFamily="2" charset="2"/>
              <a:buAutoNum type="arabicPeriod"/>
            </a:pPr>
            <a:endParaRPr lang="en-US" altLang="nb-NO" sz="1800"/>
          </a:p>
          <a:p>
            <a:pPr marL="381000" indent="-381000" eaLnBrk="1" hangingPunct="1">
              <a:lnSpc>
                <a:spcPct val="80000"/>
              </a:lnSpc>
              <a:buFont typeface="Wingdings" panose="05000000000000000000" pitchFamily="2" charset="2"/>
              <a:buAutoNum type="arabicPeriod"/>
            </a:pPr>
            <a:endParaRPr lang="en-US" altLang="nb-NO" sz="1800"/>
          </a:p>
        </p:txBody>
      </p:sp>
      <p:sp>
        <p:nvSpPr>
          <p:cNvPr id="9220" name="Rectangle 4">
            <a:extLst>
              <a:ext uri="{FF2B5EF4-FFF2-40B4-BE49-F238E27FC236}">
                <a16:creationId xmlns:a16="http://schemas.microsoft.com/office/drawing/2014/main" id="{091FB1B2-2C92-5E69-6868-75F62E758DCB}"/>
              </a:ext>
            </a:extLst>
          </p:cNvPr>
          <p:cNvSpPr>
            <a:spLocks noChangeArrowheads="1"/>
          </p:cNvSpPr>
          <p:nvPr/>
        </p:nvSpPr>
        <p:spPr bwMode="auto">
          <a:xfrm>
            <a:off x="0" y="836613"/>
            <a:ext cx="88931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a:t>	The base has to be constrained to ’’Earth’’ in order for the structure to be connected to the ground.</a:t>
            </a:r>
          </a:p>
          <a:p>
            <a:pPr eaLnBrk="1" hangingPunct="1">
              <a:buFont typeface="Wingdings" panose="05000000000000000000" pitchFamily="2" charset="2"/>
              <a:buAutoNum type="arabicPeriod"/>
            </a:pPr>
            <a:endParaRPr lang="nb-NO" altLang="nb-NO"/>
          </a:p>
          <a:p>
            <a:pPr eaLnBrk="1" hangingPunct="1">
              <a:buFont typeface="Wingdings" panose="05000000000000000000" pitchFamily="2" charset="2"/>
              <a:buAutoNum type="arabicPeriod"/>
            </a:pPr>
            <a:endParaRPr lang="en-US" altLang="nb-NO"/>
          </a:p>
        </p:txBody>
      </p:sp>
      <p:pic>
        <p:nvPicPr>
          <p:cNvPr id="9221" name="Picture 5">
            <a:extLst>
              <a:ext uri="{FF2B5EF4-FFF2-40B4-BE49-F238E27FC236}">
                <a16:creationId xmlns:a16="http://schemas.microsoft.com/office/drawing/2014/main" id="{DAE377FC-64E3-BB09-9729-80C754EF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068638"/>
            <a:ext cx="3240087" cy="22748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2" name="Rectangle 6">
            <a:extLst>
              <a:ext uri="{FF2B5EF4-FFF2-40B4-BE49-F238E27FC236}">
                <a16:creationId xmlns:a16="http://schemas.microsoft.com/office/drawing/2014/main" id="{F8065318-D7DA-A9C1-7BB3-AA40AE9BBDD7}"/>
              </a:ext>
            </a:extLst>
          </p:cNvPr>
          <p:cNvSpPr>
            <a:spLocks noChangeArrowheads="1"/>
          </p:cNvSpPr>
          <p:nvPr/>
        </p:nvSpPr>
        <p:spPr bwMode="auto">
          <a:xfrm>
            <a:off x="4606925" y="1844675"/>
            <a:ext cx="45370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nb-NO" sz="1800"/>
              <a:t>2. -Toolbar menu dropdown , select rigid joint	and apply to one corner of the base by selecting one corner  Done/ Enter.</a:t>
            </a:r>
          </a:p>
          <a:p>
            <a:pPr eaLnBrk="1" hangingPunct="1">
              <a:lnSpc>
                <a:spcPct val="80000"/>
              </a:lnSpc>
            </a:pPr>
            <a:endParaRPr lang="en-US" altLang="nb-NO" sz="1800"/>
          </a:p>
        </p:txBody>
      </p:sp>
      <p:pic>
        <p:nvPicPr>
          <p:cNvPr id="9223" name="Picture 7">
            <a:extLst>
              <a:ext uri="{FF2B5EF4-FFF2-40B4-BE49-F238E27FC236}">
                <a16:creationId xmlns:a16="http://schemas.microsoft.com/office/drawing/2014/main" id="{F1296BE2-1F36-C6F6-870C-931868EE4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997200"/>
            <a:ext cx="3095625" cy="23272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24" name="Rectangle 8">
            <a:extLst>
              <a:ext uri="{FF2B5EF4-FFF2-40B4-BE49-F238E27FC236}">
                <a16:creationId xmlns:a16="http://schemas.microsoft.com/office/drawing/2014/main" id="{FB353BEF-9C49-C546-F02C-4CA741B78ADB}"/>
              </a:ext>
            </a:extLst>
          </p:cNvPr>
          <p:cNvSpPr>
            <a:spLocks noChangeArrowheads="1"/>
          </p:cNvSpPr>
          <p:nvPr/>
        </p:nvSpPr>
        <p:spPr bwMode="auto">
          <a:xfrm>
            <a:off x="0" y="5516563"/>
            <a:ext cx="88931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a:t>	</a:t>
            </a:r>
            <a:endParaRPr lang="nb-NO" altLang="nb-NO"/>
          </a:p>
          <a:p>
            <a:pPr eaLnBrk="1" hangingPunct="1">
              <a:buFont typeface="Wingdings" panose="05000000000000000000" pitchFamily="2" charset="2"/>
              <a:buAutoNum type="arabicPeriod"/>
            </a:pPr>
            <a:endParaRPr lang="en-US" altLang="nb-NO"/>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E826E33-273E-427F-4043-C870089522B6}"/>
              </a:ext>
            </a:extLst>
          </p:cNvPr>
          <p:cNvSpPr>
            <a:spLocks noGrp="1" noChangeArrowheads="1"/>
          </p:cNvSpPr>
          <p:nvPr>
            <p:ph type="title"/>
          </p:nvPr>
        </p:nvSpPr>
        <p:spPr/>
        <p:txBody>
          <a:bodyPr/>
          <a:lstStyle/>
          <a:p>
            <a:pPr eaLnBrk="1" hangingPunct="1"/>
            <a:r>
              <a:rPr lang="en-US" altLang="nb-NO"/>
              <a:t>Attaching Rigid Joint To Base</a:t>
            </a:r>
          </a:p>
        </p:txBody>
      </p:sp>
      <p:sp>
        <p:nvSpPr>
          <p:cNvPr id="10243" name="Rectangle 4">
            <a:extLst>
              <a:ext uri="{FF2B5EF4-FFF2-40B4-BE49-F238E27FC236}">
                <a16:creationId xmlns:a16="http://schemas.microsoft.com/office/drawing/2014/main" id="{FF8A9772-7AD3-5554-BB62-047808C9F156}"/>
              </a:ext>
            </a:extLst>
          </p:cNvPr>
          <p:cNvSpPr>
            <a:spLocks noChangeArrowheads="1"/>
          </p:cNvSpPr>
          <p:nvPr/>
        </p:nvSpPr>
        <p:spPr bwMode="auto">
          <a:xfrm>
            <a:off x="250825" y="836613"/>
            <a:ext cx="88931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ü"/>
              <a:defRPr sz="2000">
                <a:solidFill>
                  <a:schemeClr val="tx1"/>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tx1"/>
                </a:solidFill>
                <a:latin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defRPr>
            </a:lvl4pPr>
            <a:lvl5pPr marL="2133600" indent="-304800">
              <a:spcBef>
                <a:spcPct val="20000"/>
              </a:spcBef>
              <a:buChar char="»"/>
              <a:defRPr sz="1600">
                <a:solidFill>
                  <a:schemeClr val="tx1"/>
                </a:solidFill>
                <a:latin typeface="Arial" panose="020B0604020202020204" pitchFamily="34" charset="0"/>
              </a:defRPr>
            </a:lvl5pPr>
            <a:lvl6pPr marL="2590800" indent="-304800" eaLnBrk="0" fontAlgn="base" hangingPunct="0">
              <a:spcBef>
                <a:spcPct val="20000"/>
              </a:spcBef>
              <a:spcAft>
                <a:spcPct val="0"/>
              </a:spcAft>
              <a:buChar char="»"/>
              <a:defRPr sz="1600">
                <a:solidFill>
                  <a:schemeClr val="tx1"/>
                </a:solidFill>
                <a:latin typeface="Arial" panose="020B0604020202020204" pitchFamily="34" charset="0"/>
              </a:defRPr>
            </a:lvl6pPr>
            <a:lvl7pPr marL="3048000" indent="-304800" eaLnBrk="0" fontAlgn="base" hangingPunct="0">
              <a:spcBef>
                <a:spcPct val="20000"/>
              </a:spcBef>
              <a:spcAft>
                <a:spcPct val="0"/>
              </a:spcAft>
              <a:buChar char="»"/>
              <a:defRPr sz="1600">
                <a:solidFill>
                  <a:schemeClr val="tx1"/>
                </a:solidFill>
                <a:latin typeface="Arial" panose="020B0604020202020204" pitchFamily="34" charset="0"/>
              </a:defRPr>
            </a:lvl7pPr>
            <a:lvl8pPr marL="3505200" indent="-304800" eaLnBrk="0" fontAlgn="base" hangingPunct="0">
              <a:spcBef>
                <a:spcPct val="20000"/>
              </a:spcBef>
              <a:spcAft>
                <a:spcPct val="0"/>
              </a:spcAft>
              <a:buChar char="»"/>
              <a:defRPr sz="1600">
                <a:solidFill>
                  <a:schemeClr val="tx1"/>
                </a:solidFill>
                <a:latin typeface="Arial" panose="020B0604020202020204" pitchFamily="34" charset="0"/>
              </a:defRPr>
            </a:lvl8pPr>
            <a:lvl9pPr marL="3962400" indent="-3048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nb-NO"/>
              <a:t>	</a:t>
            </a:r>
            <a:endParaRPr lang="nb-NO" altLang="nb-NO"/>
          </a:p>
          <a:p>
            <a:pPr eaLnBrk="1" hangingPunct="1">
              <a:buFont typeface="Wingdings" panose="05000000000000000000" pitchFamily="2" charset="2"/>
              <a:buAutoNum type="arabicPeriod"/>
            </a:pPr>
            <a:r>
              <a:rPr lang="en-US" altLang="nb-NO"/>
              <a:t>Use the ’’Attach’’ button from the toolbar and attach the rigid joint to the workplane/earth (master) and then to the base (slave) </a:t>
            </a:r>
          </a:p>
          <a:p>
            <a:pPr eaLnBrk="1" hangingPunct="1">
              <a:buFont typeface="Wingdings" panose="05000000000000000000" pitchFamily="2" charset="2"/>
              <a:buNone/>
            </a:pPr>
            <a:endParaRPr lang="en-US" altLang="nb-NO"/>
          </a:p>
          <a:p>
            <a:pPr eaLnBrk="1" hangingPunct="1">
              <a:buFont typeface="Wingdings" panose="05000000000000000000" pitchFamily="2" charset="2"/>
              <a:buNone/>
            </a:pPr>
            <a:r>
              <a:rPr lang="en-US" altLang="nb-NO"/>
              <a:t>	The joint should appear with green coordinate system and yellow cube. (if not, the joint is not properly attached). The model should now appear as shown below.</a:t>
            </a:r>
          </a:p>
          <a:p>
            <a:pPr eaLnBrk="1" hangingPunct="1">
              <a:buFont typeface="Wingdings" panose="05000000000000000000" pitchFamily="2" charset="2"/>
              <a:buNone/>
            </a:pPr>
            <a:endParaRPr lang="nb-NO" altLang="nb-NO"/>
          </a:p>
          <a:p>
            <a:pPr eaLnBrk="1" hangingPunct="1">
              <a:buFont typeface="Wingdings" panose="05000000000000000000" pitchFamily="2" charset="2"/>
              <a:buNone/>
            </a:pPr>
            <a:endParaRPr lang="en-US" altLang="nb-NO"/>
          </a:p>
        </p:txBody>
      </p:sp>
      <p:pic>
        <p:nvPicPr>
          <p:cNvPr id="10244" name="Picture 5">
            <a:extLst>
              <a:ext uri="{FF2B5EF4-FFF2-40B4-BE49-F238E27FC236}">
                <a16:creationId xmlns:a16="http://schemas.microsoft.com/office/drawing/2014/main" id="{8EEDEAAE-620E-41DF-CCE7-8072BF5C0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87713"/>
            <a:ext cx="5688013" cy="32273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8">
            <a:extLst>
              <a:ext uri="{FF2B5EF4-FFF2-40B4-BE49-F238E27FC236}">
                <a16:creationId xmlns:a16="http://schemas.microsoft.com/office/drawing/2014/main" id="{3744502E-10B9-6C82-575B-50249D621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700213"/>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854D293-E43D-7468-196D-61A35FB718B7}"/>
              </a:ext>
            </a:extLst>
          </p:cNvPr>
          <p:cNvSpPr>
            <a:spLocks noGrp="1" noChangeArrowheads="1"/>
          </p:cNvSpPr>
          <p:nvPr>
            <p:ph type="title"/>
          </p:nvPr>
        </p:nvSpPr>
        <p:spPr/>
        <p:txBody>
          <a:bodyPr/>
          <a:lstStyle/>
          <a:p>
            <a:pPr eaLnBrk="1" hangingPunct="1"/>
            <a:r>
              <a:rPr lang="en-US" altLang="nb-NO"/>
              <a:t>Applying Triads</a:t>
            </a:r>
          </a:p>
        </p:txBody>
      </p:sp>
      <p:sp>
        <p:nvSpPr>
          <p:cNvPr id="11267" name="Rectangle 3">
            <a:extLst>
              <a:ext uri="{FF2B5EF4-FFF2-40B4-BE49-F238E27FC236}">
                <a16:creationId xmlns:a16="http://schemas.microsoft.com/office/drawing/2014/main" id="{88D85DEE-AF2E-E622-85D8-AD34B10A0CEA}"/>
              </a:ext>
            </a:extLst>
          </p:cNvPr>
          <p:cNvSpPr>
            <a:spLocks noGrp="1" noChangeArrowheads="1"/>
          </p:cNvSpPr>
          <p:nvPr>
            <p:ph type="body" idx="1"/>
          </p:nvPr>
        </p:nvSpPr>
        <p:spPr/>
        <p:txBody>
          <a:bodyPr/>
          <a:lstStyle/>
          <a:p>
            <a:pPr marL="381000" indent="-381000" eaLnBrk="1" hangingPunct="1">
              <a:lnSpc>
                <a:spcPct val="90000"/>
              </a:lnSpc>
              <a:buFont typeface="Wingdings" panose="05000000000000000000" pitchFamily="2" charset="2"/>
              <a:buNone/>
            </a:pPr>
            <a:r>
              <a:rPr lang="nb-NO" altLang="nb-NO"/>
              <a:t>	</a:t>
            </a:r>
            <a:r>
              <a:rPr lang="en-US" altLang="nb-NO"/>
              <a:t>In order to connect the links and have a mathematical relationship between the degrees of freedom and the link, triads have to be connected to each part. For more information regarding the function and application of triads se FEDEM User manual. </a:t>
            </a:r>
          </a:p>
          <a:p>
            <a:pPr marL="381000" indent="-381000" eaLnBrk="1" hangingPunct="1">
              <a:lnSpc>
                <a:spcPct val="90000"/>
              </a:lnSpc>
              <a:buFont typeface="Wingdings" panose="05000000000000000000" pitchFamily="2" charset="2"/>
              <a:buNone/>
            </a:pPr>
            <a:endParaRPr lang="en-US" altLang="nb-NO" sz="1000"/>
          </a:p>
          <a:p>
            <a:pPr marL="381000" indent="-381000" eaLnBrk="1" hangingPunct="1">
              <a:lnSpc>
                <a:spcPct val="90000"/>
              </a:lnSpc>
              <a:buFont typeface="Wingdings" panose="05000000000000000000" pitchFamily="2" charset="2"/>
              <a:buAutoNum type="arabicPeriod"/>
            </a:pPr>
            <a:r>
              <a:rPr lang="en-US" altLang="nb-NO"/>
              <a:t>Hide all components except sl-i (bottom double scissor member).</a:t>
            </a:r>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r>
              <a:rPr lang="en-US" altLang="nb-NO"/>
              <a:t>Select the triad sign in the toolbar </a:t>
            </a:r>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r>
              <a:rPr lang="en-US" altLang="nb-NO"/>
              <a:t>Apply triad close to one of the bottom cylindrical supports. Change the local reference appearing in the bottom left corner slightly in order to separate the triad from the geometry you just applied it to. Done / Enter</a:t>
            </a:r>
          </a:p>
          <a:p>
            <a:pPr marL="381000" indent="-381000" eaLnBrk="1" hangingPunct="1">
              <a:lnSpc>
                <a:spcPct val="90000"/>
              </a:lnSpc>
              <a:buFont typeface="Wingdings" panose="05000000000000000000" pitchFamily="2" charset="2"/>
              <a:buAutoNum type="arabicPeriod"/>
            </a:pPr>
            <a:endParaRPr lang="en-US" altLang="nb-NO"/>
          </a:p>
          <a:p>
            <a:pPr marL="381000" indent="-381000" eaLnBrk="1" hangingPunct="1">
              <a:lnSpc>
                <a:spcPct val="90000"/>
              </a:lnSpc>
              <a:buFont typeface="Wingdings" panose="05000000000000000000" pitchFamily="2" charset="2"/>
              <a:buAutoNum type="arabicPeriod"/>
            </a:pPr>
            <a:r>
              <a:rPr lang="en-US" altLang="nb-NO"/>
              <a:t>Move the triad to the centre by clicking on the ’’move’’ drop down menu on the toolbar and follow the </a:t>
            </a:r>
          </a:p>
          <a:p>
            <a:pPr marL="381000" indent="-381000" eaLnBrk="1" hangingPunct="1">
              <a:lnSpc>
                <a:spcPct val="90000"/>
              </a:lnSpc>
              <a:buFont typeface="Wingdings" panose="05000000000000000000" pitchFamily="2" charset="2"/>
              <a:buNone/>
            </a:pPr>
            <a:r>
              <a:rPr lang="en-US" altLang="nb-NO"/>
              <a:t>	prompts showing in the orange </a:t>
            </a:r>
          </a:p>
          <a:p>
            <a:pPr marL="381000" indent="-381000" eaLnBrk="1" hangingPunct="1">
              <a:lnSpc>
                <a:spcPct val="90000"/>
              </a:lnSpc>
              <a:buFont typeface="Wingdings" panose="05000000000000000000" pitchFamily="2" charset="2"/>
              <a:buNone/>
            </a:pPr>
            <a:r>
              <a:rPr lang="en-US" altLang="nb-NO"/>
              <a:t>	field at the top right of the screen,</a:t>
            </a:r>
          </a:p>
          <a:p>
            <a:pPr marL="381000" indent="-381000" eaLnBrk="1" hangingPunct="1">
              <a:lnSpc>
                <a:spcPct val="90000"/>
              </a:lnSpc>
              <a:buFont typeface="Wingdings" panose="05000000000000000000" pitchFamily="2" charset="2"/>
              <a:buNone/>
            </a:pPr>
            <a:r>
              <a:rPr lang="nb-NO" altLang="nb-NO"/>
              <a:t>	</a:t>
            </a:r>
            <a:r>
              <a:rPr lang="en-US" altLang="nb-NO"/>
              <a:t>Done</a:t>
            </a:r>
          </a:p>
        </p:txBody>
      </p:sp>
      <p:pic>
        <p:nvPicPr>
          <p:cNvPr id="11268" name="Picture 4">
            <a:extLst>
              <a:ext uri="{FF2B5EF4-FFF2-40B4-BE49-F238E27FC236}">
                <a16:creationId xmlns:a16="http://schemas.microsoft.com/office/drawing/2014/main" id="{37607524-2D3A-A602-02F9-D86D69020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781300"/>
            <a:ext cx="5762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440C0EB2-4823-5211-C596-8447121DF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5084763"/>
            <a:ext cx="3455987" cy="12731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Technical i01">
  <a:themeElements>
    <a:clrScheme name="Technical i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chnical i01">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kumimoji="0" lang="nb-NO" altLang="nb-NO" sz="3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kumimoji="0" lang="nb-NO" altLang="nb-NO" sz="3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cal i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ical i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ical i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ical i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ical i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ical i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chnical i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57B55D4B6EE748A4CF3D6494B36904" ma:contentTypeVersion="6" ma:contentTypeDescription="Create a new document." ma:contentTypeScope="" ma:versionID="19471b48fe22afe8488809f11cb05561">
  <xsd:schema xmlns:xsd="http://www.w3.org/2001/XMLSchema" xmlns:xs="http://www.w3.org/2001/XMLSchema" xmlns:p="http://schemas.microsoft.com/office/2006/metadata/properties" xmlns:ns2="79e6a81e-a20a-4d8f-913a-321ae1b28230" targetNamespace="http://schemas.microsoft.com/office/2006/metadata/properties" ma:root="true" ma:fieldsID="f15d0326ce7874581c3523ad6c0429cc" ns2:_="">
    <xsd:import namespace="79e6a81e-a20a-4d8f-913a-321ae1b282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6a81e-a20a-4d8f-913a-321ae1b282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26D7F-6C47-4FFE-8F47-B86C22486F3B}">
  <ds:schemaRefs>
    <ds:schemaRef ds:uri="http://schemas.microsoft.com/sharepoint/v3/contenttype/forms"/>
  </ds:schemaRefs>
</ds:datastoreItem>
</file>

<file path=customXml/itemProps2.xml><?xml version="1.0" encoding="utf-8"?>
<ds:datastoreItem xmlns:ds="http://schemas.openxmlformats.org/officeDocument/2006/customXml" ds:itemID="{DE8EF3B4-69F2-4DB1-AB5E-5CD72F078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6a81e-a20a-4d8f-913a-321ae1b282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1745</TotalTime>
  <Words>2600</Words>
  <Application>Microsoft Office PowerPoint</Application>
  <PresentationFormat>On-screen Show (4:3)</PresentationFormat>
  <Paragraphs>232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Wingdings</vt:lpstr>
      <vt:lpstr>Verdana</vt:lpstr>
      <vt:lpstr>Calibri</vt:lpstr>
      <vt:lpstr>Times New Roman</vt:lpstr>
      <vt:lpstr>Technical i01</vt:lpstr>
      <vt:lpstr>PowerPoint Presentation</vt:lpstr>
      <vt:lpstr>Tutorial Scissor Lift</vt:lpstr>
      <vt:lpstr>Getting Started </vt:lpstr>
      <vt:lpstr>Importing Links</vt:lpstr>
      <vt:lpstr>Aligning Parts</vt:lpstr>
      <vt:lpstr>Changing Link Appearance</vt:lpstr>
      <vt:lpstr>Constraining Base</vt:lpstr>
      <vt:lpstr>Attaching Rigid Joint To Base</vt:lpstr>
      <vt:lpstr>Applying Triads</vt:lpstr>
      <vt:lpstr>Connecting Surface to triad</vt:lpstr>
      <vt:lpstr>Applying Triads</vt:lpstr>
      <vt:lpstr>Applying Triads Cont.</vt:lpstr>
      <vt:lpstr>Applying Triads Cont.</vt:lpstr>
      <vt:lpstr>Applying Revolute Joints</vt:lpstr>
      <vt:lpstr>Aligning Revolute Joints</vt:lpstr>
      <vt:lpstr>Align revolute Joints Cont.</vt:lpstr>
      <vt:lpstr>Attaching Revolute Joints</vt:lpstr>
      <vt:lpstr> Applying Free Joint</vt:lpstr>
      <vt:lpstr>Attaching Free Joints</vt:lpstr>
      <vt:lpstr>Change Direction Of gravity</vt:lpstr>
      <vt:lpstr>Checkpoint 1. </vt:lpstr>
      <vt:lpstr>Checkpoint 1</vt:lpstr>
      <vt:lpstr>Checkpoint 1.</vt:lpstr>
      <vt:lpstr>Adding Components</vt:lpstr>
      <vt:lpstr>Complete The Lift</vt:lpstr>
      <vt:lpstr>Attaching The Top Base</vt:lpstr>
      <vt:lpstr>Attaching Revolute Joints </vt:lpstr>
      <vt:lpstr>Run Simulation </vt:lpstr>
      <vt:lpstr>Applying Loads </vt:lpstr>
      <vt:lpstr>Results </vt:lpstr>
      <vt:lpstr>Notes</vt:lpstr>
      <vt:lpstr>End </vt:lpstr>
    </vt:vector>
  </TitlesOfParts>
  <Company>Fedem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Hull i innertak</dc:title>
  <dc:creator>Oeystein Stranden</dc:creator>
  <cp:lastModifiedBy>Stranden, Oeystein</cp:lastModifiedBy>
  <cp:revision>77</cp:revision>
  <dcterms:created xsi:type="dcterms:W3CDTF">2005-10-26T07:50:42Z</dcterms:created>
  <dcterms:modified xsi:type="dcterms:W3CDTF">2023-12-21T12:38:50Z</dcterms:modified>
</cp:coreProperties>
</file>