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5A4069-DD83-476F-B5F7-6AD0CC859D1F}">
  <a:tblStyle styleId="{DA5A4069-DD83-476F-B5F7-6AD0CC859D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4.xml"/><Relationship Id="rId21" Type="http://schemas.openxmlformats.org/officeDocument/2006/relationships/font" Target="fonts/RobotoMon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779e0879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779e0879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a3254430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a3254430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and vertical packing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Same underlying data, but different perspective of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ab8f7607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ab8f7607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and vertical packing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Same underlying data, but different perspective of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48877bc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48877bc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and vertical packing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Same underlying data, but different perspective of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ab8f760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ab8f760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Repeats to the batch size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48877bc3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48877bc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Repeats to the batch size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ab8f7607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ab8f7607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optimize out? We can multiply it by negative 1. We can also directly scale X-transpose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ab8f7607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ab8f7607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ab8f7607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ab8f7607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Concepts</a:t>
            </a:r>
            <a:r>
              <a:rPr lang="en"/>
              <a:t>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packing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Core concept(s):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Consolas"/>
              <a:buChar char="-"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Ciphertext packing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nsolas"/>
              <a:buChar char="-"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SIMD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731675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Parameters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Consolas"/>
              <a:buChar char="-"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Weights: [</a:t>
            </a:r>
            <a:r>
              <a:rPr lang="en" sz="11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1,2,3,4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nsolas"/>
              <a:buChar char="-"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Number of slots = 32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nsolas"/>
              <a:buChar char="-"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Row-size: 8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Packing the weights: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Consolas"/>
              <a:buAutoNum type="arabicParenR"/>
            </a:pPr>
            <a:r>
              <a:rPr lang="en" sz="11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padded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11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1,2,3,4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0,0,0,0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nsolas"/>
              <a:buAutoNum type="arabicParenR"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Repeat: [</a:t>
            </a:r>
            <a:r>
              <a:rPr lang="en" sz="11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padded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1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padded</a:t>
            </a:r>
            <a:r>
              <a:rPr lang="en" sz="11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1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padded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1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padded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multiplication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Core concept(s):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Consolas"/>
              <a:buChar char="-"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Ciphertext packing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-"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SIMD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Parameters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Consolas"/>
              <a:buChar char="-"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Weights: [</a:t>
            </a:r>
            <a:r>
              <a:rPr lang="en" sz="11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1,2,3,4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-"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Number of slots = 32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-"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Row-size: 8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Variables: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Consolas"/>
              <a:buAutoNum type="arabicParenR"/>
            </a:pPr>
            <a:r>
              <a:rPr lang="en" sz="11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padded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11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1,2,3,4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0,0,0,0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AutoNum type="arabicParenR"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Repeat: [</a:t>
            </a:r>
            <a:r>
              <a:rPr lang="en" sz="11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padded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1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padded</a:t>
            </a:r>
            <a:r>
              <a:rPr lang="en" sz="11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1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padded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1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padded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731675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repeat * repeat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= [</a:t>
            </a:r>
            <a:r>
              <a:rPr lang="en" sz="11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padded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**2, </a:t>
            </a:r>
            <a:r>
              <a:rPr lang="en" sz="11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padded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**2, </a:t>
            </a:r>
            <a:r>
              <a:rPr lang="en" sz="11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padded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**2, </a:t>
            </a:r>
            <a:r>
              <a:rPr lang="en" sz="11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padded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**2]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1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1,4,9,16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0,0,0,0 </a:t>
            </a:r>
            <a:r>
              <a:rPr lang="en" sz="11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1,4,9,16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0,0,0,0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" sz="11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1,4,9,16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0,0,0,0 </a:t>
            </a:r>
            <a:r>
              <a:rPr lang="en" sz="11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1,4,9,16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0,0,0,0]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packing orientation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in_mat = [1.0, 1.0, 1.0, 1.0,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2.0, 2.0, 2.0, 2.0]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758000" y="10177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Horizontal Packing</a:t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1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1.0, 1.0, 1.0, 1.0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, 0, 0, 0, 0, 0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2.0, 2.0, 2.0, 2.0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, 0, 0, 0, 0, 0]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Vertical Packing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[1.0, 1.0, 1.0, 1.0, 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2.0, 2.0, 2.0, 2.0,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0.0, 0.0, 0.0, 0.0,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0.0, 0.0, 0.0, 0.0,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4913000" y="2680400"/>
            <a:ext cx="270000" cy="829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5269550" y="2680400"/>
            <a:ext cx="270000" cy="8298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5651988" y="2680400"/>
            <a:ext cx="270000" cy="8298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6034450" y="2680400"/>
            <a:ext cx="270000" cy="829800"/>
          </a:xfrm>
          <a:prstGeom prst="rect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Summation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in_mat = [</a:t>
            </a:r>
            <a:r>
              <a:rPr lang="en" sz="11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1.0, 1.0, 1.0, 1.0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2.0, 2.0, 2.0, 2.0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Row_size = 4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Batch_size = 8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4644500" y="101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{DA5A4069-DD83-476F-B5F7-6AD0CC859D1F}</a:tableStyleId>
              </a:tblPr>
              <a:tblGrid>
                <a:gridCol w="3547000"/>
              </a:tblGrid>
              <a:tr h="701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EvalSum = 12.0</a:t>
                      </a:r>
                      <a:endParaRPr sz="11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 [</a:t>
                      </a:r>
                      <a:r>
                        <a:rPr lang="en" sz="800">
                          <a:solidFill>
                            <a:schemeClr val="dk2"/>
                          </a:solidFill>
                          <a:highlight>
                            <a:srgbClr val="D9EAD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12.0, 12.0, 12.0, 12.0,</a:t>
                      </a:r>
                      <a:r>
                        <a:rPr lang="en" sz="8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800">
                          <a:solidFill>
                            <a:schemeClr val="dk2"/>
                          </a:solidFill>
                          <a:highlight>
                            <a:srgbClr val="F4CCCC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12.0, 12.0, 12.0, 12.0</a:t>
                      </a:r>
                      <a:r>
                        <a:rPr lang="en" sz="8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1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118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EvalSumRows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800">
                          <a:solidFill>
                            <a:schemeClr val="dk2"/>
                          </a:solidFill>
                          <a:highlight>
                            <a:srgbClr val="D9EAD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1.0, 1.0, 1.0, 1.0</a:t>
                      </a:r>
                      <a:r>
                        <a:rPr lang="en" sz="8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endParaRPr sz="8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800">
                          <a:solidFill>
                            <a:schemeClr val="dk2"/>
                          </a:solidFill>
                          <a:highlight>
                            <a:srgbClr val="F4CCCC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2.0, 2.0, 2.0, 2.0</a:t>
                      </a:r>
                      <a:r>
                        <a:rPr lang="en" sz="8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8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 [</a:t>
                      </a:r>
                      <a:r>
                        <a:rPr lang="en" sz="800">
                          <a:solidFill>
                            <a:schemeClr val="dk2"/>
                          </a:solidFill>
                          <a:highlight>
                            <a:srgbClr val="D9EAD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3.0, 3.0, 3.0, 3.0,</a:t>
                      </a:r>
                      <a:r>
                        <a:rPr lang="en" sz="8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800">
                          <a:solidFill>
                            <a:schemeClr val="dk2"/>
                          </a:solidFill>
                          <a:highlight>
                            <a:srgbClr val="F4CCCC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2.0, 2.0, 2.0, 2.0</a:t>
                      </a:r>
                      <a:r>
                        <a:rPr lang="en" sz="8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8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118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EvalSumCols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800">
                          <a:solidFill>
                            <a:schemeClr val="dk2"/>
                          </a:solidFill>
                          <a:highlight>
                            <a:srgbClr val="D9EAD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1.0, 1.0, 1.0, 1.0</a:t>
                      </a:r>
                      <a:r>
                        <a:rPr lang="en" sz="8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                [</a:t>
                      </a:r>
                      <a:r>
                        <a:rPr lang="en" sz="800">
                          <a:solidFill>
                            <a:schemeClr val="dk2"/>
                          </a:solidFill>
                          <a:highlight>
                            <a:srgbClr val="D9EAD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4.0</a:t>
                      </a:r>
                      <a:r>
                        <a:rPr lang="en" sz="8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    </a:t>
                      </a:r>
                      <a:endParaRPr sz="8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800">
                          <a:solidFill>
                            <a:schemeClr val="dk2"/>
                          </a:solidFill>
                          <a:highlight>
                            <a:srgbClr val="F4CCCC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2.0, 2.0, 2.0, 2.0</a:t>
                      </a:r>
                      <a:r>
                        <a:rPr lang="en" sz="8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                </a:t>
                      </a:r>
                      <a:r>
                        <a:rPr lang="en" sz="800">
                          <a:solidFill>
                            <a:schemeClr val="dk2"/>
                          </a:solidFill>
                          <a:highlight>
                            <a:srgbClr val="F4CCCC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8.0</a:t>
                      </a:r>
                      <a:r>
                        <a:rPr lang="en" sz="8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8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 [</a:t>
                      </a:r>
                      <a:r>
                        <a:rPr lang="en" sz="800">
                          <a:solidFill>
                            <a:schemeClr val="dk2"/>
                          </a:solidFill>
                          <a:highlight>
                            <a:srgbClr val="D9EAD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4.0,4.0,4.0,4.0,</a:t>
                      </a:r>
                      <a:r>
                        <a:rPr lang="en" sz="8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800">
                          <a:solidFill>
                            <a:schemeClr val="dk2"/>
                          </a:solidFill>
                          <a:highlight>
                            <a:srgbClr val="F4CCCC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8.0, 8.0,8.0,8.0</a:t>
                      </a:r>
                      <a:r>
                        <a:rPr lang="en" sz="8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8" name="Google Shape;88;p17"/>
          <p:cNvCxnSpPr/>
          <p:nvPr/>
        </p:nvCxnSpPr>
        <p:spPr>
          <a:xfrm>
            <a:off x="5977175" y="3952525"/>
            <a:ext cx="65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dot-product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453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>
                <a:latin typeface="Consolas"/>
                <a:ea typeface="Consolas"/>
                <a:cs typeface="Consolas"/>
                <a:sym typeface="Consolas"/>
              </a:rPr>
              <a:t>Ciphertext-sum o ciphertext-multiplication</a:t>
            </a:r>
            <a:endParaRPr sz="111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117">
                <a:latin typeface="Consolas"/>
                <a:ea typeface="Consolas"/>
                <a:cs typeface="Consolas"/>
                <a:sym typeface="Consolas"/>
              </a:rPr>
              <a:t>Parameters:</a:t>
            </a:r>
            <a:endParaRPr sz="1117">
              <a:latin typeface="Consolas"/>
              <a:ea typeface="Consolas"/>
              <a:cs typeface="Consolas"/>
              <a:sym typeface="Consolas"/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18"/>
              <a:buFont typeface="Consolas"/>
              <a:buChar char="-"/>
            </a:pPr>
            <a:r>
              <a:rPr lang="en" sz="1117">
                <a:latin typeface="Consolas"/>
                <a:ea typeface="Consolas"/>
                <a:cs typeface="Consolas"/>
                <a:sym typeface="Consolas"/>
              </a:rPr>
              <a:t>Weights: [</a:t>
            </a:r>
            <a:r>
              <a:rPr lang="en" sz="1117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1,2</a:t>
            </a:r>
            <a:r>
              <a:rPr lang="en" sz="1117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17">
              <a:latin typeface="Consolas"/>
              <a:ea typeface="Consolas"/>
              <a:cs typeface="Consolas"/>
              <a:sym typeface="Consolas"/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8"/>
              <a:buFont typeface="Consolas"/>
              <a:buChar char="-"/>
            </a:pPr>
            <a:r>
              <a:rPr lang="en" sz="1117">
                <a:latin typeface="Consolas"/>
                <a:ea typeface="Consolas"/>
                <a:cs typeface="Consolas"/>
                <a:sym typeface="Consolas"/>
              </a:rPr>
              <a:t>Data = [</a:t>
            </a:r>
            <a:r>
              <a:rPr lang="en" sz="1117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0.1, 0.1,</a:t>
            </a:r>
            <a:br>
              <a:rPr lang="en" sz="1117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17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17">
                <a:highlight>
                  <a:srgbClr val="9FC5E8"/>
                </a:highlight>
                <a:latin typeface="Consolas"/>
                <a:ea typeface="Consolas"/>
                <a:cs typeface="Consolas"/>
                <a:sym typeface="Consolas"/>
              </a:rPr>
              <a:t>0.3, 0.5</a:t>
            </a:r>
            <a:r>
              <a:rPr lang="en" sz="1117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17">
              <a:latin typeface="Consolas"/>
              <a:ea typeface="Consolas"/>
              <a:cs typeface="Consolas"/>
              <a:sym typeface="Consolas"/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8"/>
              <a:buFont typeface="Consolas"/>
              <a:buChar char="-"/>
            </a:pPr>
            <a:r>
              <a:rPr lang="en" sz="1117">
                <a:latin typeface="Consolas"/>
                <a:ea typeface="Consolas"/>
                <a:cs typeface="Consolas"/>
                <a:sym typeface="Consolas"/>
              </a:rPr>
              <a:t>batch_size = 8</a:t>
            </a:r>
            <a:endParaRPr sz="1117">
              <a:latin typeface="Consolas"/>
              <a:ea typeface="Consolas"/>
              <a:cs typeface="Consolas"/>
              <a:sym typeface="Consolas"/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8"/>
              <a:buFont typeface="Consolas"/>
              <a:buChar char="-"/>
            </a:pPr>
            <a:r>
              <a:rPr lang="en" sz="1117">
                <a:latin typeface="Consolas"/>
                <a:ea typeface="Consolas"/>
                <a:cs typeface="Consolas"/>
                <a:sym typeface="Consolas"/>
              </a:rPr>
              <a:t>Row-size: 4</a:t>
            </a:r>
            <a:endParaRPr sz="111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br>
              <a:rPr lang="en" sz="1117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17">
                <a:latin typeface="Consolas"/>
                <a:ea typeface="Consolas"/>
                <a:cs typeface="Consolas"/>
                <a:sym typeface="Consolas"/>
              </a:rPr>
              <a:t>Variables</a:t>
            </a:r>
            <a:endParaRPr sz="1117">
              <a:latin typeface="Consolas"/>
              <a:ea typeface="Consolas"/>
              <a:cs typeface="Consolas"/>
              <a:sym typeface="Consolas"/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18"/>
              <a:buFont typeface="Consolas"/>
              <a:buChar char="-"/>
            </a:pPr>
            <a:r>
              <a:rPr lang="en" sz="1117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packed_w</a:t>
            </a:r>
            <a:r>
              <a:rPr lang="en" sz="1117"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1117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1,2</a:t>
            </a:r>
            <a:r>
              <a:rPr lang="en" sz="1117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17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0,0</a:t>
            </a:r>
            <a:br>
              <a:rPr lang="en" sz="1117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17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117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1,2</a:t>
            </a:r>
            <a:r>
              <a:rPr lang="en" sz="1117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17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0,0]</a:t>
            </a:r>
            <a:endParaRPr sz="1117">
              <a:latin typeface="Consolas"/>
              <a:ea typeface="Consolas"/>
              <a:cs typeface="Consolas"/>
              <a:sym typeface="Consolas"/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8"/>
              <a:buFont typeface="Consolas"/>
              <a:buChar char="-"/>
            </a:pPr>
            <a:r>
              <a:rPr lang="en" sz="1117">
                <a:latin typeface="Consolas"/>
                <a:ea typeface="Consolas"/>
                <a:cs typeface="Consolas"/>
                <a:sym typeface="Consolas"/>
              </a:rPr>
              <a:t>Packed_data = [</a:t>
            </a:r>
            <a:r>
              <a:rPr lang="en" sz="1117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0.1, 0.1,</a:t>
            </a:r>
            <a:r>
              <a:rPr lang="en" sz="1117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17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0, 0,</a:t>
            </a:r>
            <a:br>
              <a:rPr lang="en" sz="1117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17"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117">
                <a:highlight>
                  <a:srgbClr val="9FC5E8"/>
                </a:highlight>
                <a:latin typeface="Consolas"/>
                <a:ea typeface="Consolas"/>
                <a:cs typeface="Consolas"/>
                <a:sym typeface="Consolas"/>
              </a:rPr>
              <a:t>0.3, 0.5,</a:t>
            </a:r>
            <a:r>
              <a:rPr lang="en" sz="1117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17">
                <a:highlight>
                  <a:srgbClr val="9FC5E8"/>
                </a:highlight>
                <a:latin typeface="Consolas"/>
                <a:ea typeface="Consolas"/>
                <a:cs typeface="Consolas"/>
                <a:sym typeface="Consolas"/>
              </a:rPr>
              <a:t>0, 0]</a:t>
            </a:r>
            <a:endParaRPr sz="111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1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117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29800" y="1152475"/>
            <a:ext cx="409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17">
                <a:latin typeface="Consolas"/>
                <a:ea typeface="Consolas"/>
                <a:cs typeface="Consolas"/>
                <a:sym typeface="Consolas"/>
              </a:rPr>
              <a:t>Mult: rep_w * packed_data</a:t>
            </a:r>
            <a:endParaRPr sz="917">
              <a:latin typeface="Consolas"/>
              <a:ea typeface="Consolas"/>
              <a:cs typeface="Consolas"/>
              <a:sym typeface="Consolas"/>
            </a:endParaRPr>
          </a:p>
          <a:p>
            <a:pPr indent="-28686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18"/>
              <a:buFont typeface="Consolas"/>
              <a:buChar char="-"/>
            </a:pPr>
            <a:r>
              <a:rPr lang="en" sz="917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917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0.1, 0.2,</a:t>
            </a:r>
            <a:r>
              <a:rPr lang="en" sz="917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7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0, 0</a:t>
            </a:r>
            <a:r>
              <a:rPr lang="en" sz="917"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917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17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7">
                <a:highlight>
                  <a:srgbClr val="9FC5E8"/>
                </a:highlight>
                <a:latin typeface="Consolas"/>
                <a:ea typeface="Consolas"/>
                <a:cs typeface="Consolas"/>
                <a:sym typeface="Consolas"/>
              </a:rPr>
              <a:t>0.3, 1.0,</a:t>
            </a:r>
            <a:r>
              <a:rPr lang="en" sz="917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7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0,0</a:t>
            </a:r>
            <a:br>
              <a:rPr lang="en" sz="917">
                <a:latin typeface="Consolas"/>
                <a:ea typeface="Consolas"/>
                <a:cs typeface="Consolas"/>
                <a:sym typeface="Consolas"/>
              </a:rPr>
            </a:br>
            <a:r>
              <a:rPr lang="en" sz="917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917"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17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17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17">
                <a:latin typeface="Consolas"/>
                <a:ea typeface="Consolas"/>
                <a:cs typeface="Consolas"/>
                <a:sym typeface="Consolas"/>
              </a:rPr>
              <a:t>!!</a:t>
            </a:r>
            <a:r>
              <a:rPr lang="en" sz="1117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17">
                <a:latin typeface="Consolas"/>
                <a:ea typeface="Consolas"/>
                <a:cs typeface="Consolas"/>
                <a:sym typeface="Consolas"/>
              </a:rPr>
              <a:t>Sum (EvalSumCols)!!</a:t>
            </a:r>
            <a:endParaRPr b="1" sz="1117">
              <a:latin typeface="Consolas"/>
              <a:ea typeface="Consolas"/>
              <a:cs typeface="Consolas"/>
              <a:sym typeface="Consolas"/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18"/>
              <a:buFont typeface="Consolas"/>
              <a:buChar char="-"/>
            </a:pPr>
            <a:r>
              <a:rPr lang="en" sz="1117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117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0.3, 0.3,</a:t>
            </a:r>
            <a:r>
              <a:rPr lang="en" sz="1117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17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0.3, 0.3</a:t>
            </a:r>
            <a:r>
              <a:rPr lang="en" sz="1117"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" sz="1117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17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17">
                <a:highlight>
                  <a:srgbClr val="9FC5E8"/>
                </a:highlight>
                <a:latin typeface="Consolas"/>
                <a:ea typeface="Consolas"/>
                <a:cs typeface="Consolas"/>
                <a:sym typeface="Consolas"/>
              </a:rPr>
              <a:t>1.3, 1.3,</a:t>
            </a:r>
            <a:r>
              <a:rPr lang="en" sz="1117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17">
                <a:highlight>
                  <a:srgbClr val="9FC5E8"/>
                </a:highlight>
                <a:latin typeface="Consolas"/>
                <a:ea typeface="Consolas"/>
                <a:cs typeface="Consolas"/>
                <a:sym typeface="Consolas"/>
              </a:rPr>
              <a:t>1.3, 1.3</a:t>
            </a:r>
            <a:br>
              <a:rPr lang="en" sz="1117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17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17"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1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817">
                <a:latin typeface="Consolas"/>
                <a:ea typeface="Consolas"/>
                <a:cs typeface="Consolas"/>
                <a:sym typeface="Consolas"/>
              </a:rPr>
              <a:t>Sum (EvalSumRows)</a:t>
            </a:r>
            <a:endParaRPr b="1" sz="817">
              <a:latin typeface="Consolas"/>
              <a:ea typeface="Consolas"/>
              <a:cs typeface="Consolas"/>
              <a:sym typeface="Consolas"/>
            </a:endParaRPr>
          </a:p>
          <a:p>
            <a:pPr indent="-28051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18"/>
              <a:buFont typeface="Consolas"/>
              <a:buChar char="-"/>
            </a:pPr>
            <a:r>
              <a:rPr lang="en" sz="817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817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0.4, 1.2,</a:t>
            </a:r>
            <a:r>
              <a:rPr lang="en" sz="817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17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0,0</a:t>
            </a:r>
            <a:r>
              <a:rPr lang="en" sz="817"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817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817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17">
                <a:highlight>
                  <a:srgbClr val="9FC5E8"/>
                </a:highlight>
                <a:latin typeface="Consolas"/>
                <a:ea typeface="Consolas"/>
                <a:cs typeface="Consolas"/>
                <a:sym typeface="Consolas"/>
              </a:rPr>
              <a:t>0.4, 1.2,</a:t>
            </a:r>
            <a:r>
              <a:rPr lang="en" sz="817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17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0,0</a:t>
            </a:r>
            <a:br>
              <a:rPr lang="en" sz="817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817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817"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17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simple optimizations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468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906550"/>
            <a:ext cx="3498275" cy="71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704800"/>
            <a:ext cx="4596425" cy="8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961850" y="1304875"/>
            <a:ext cx="402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In-the-clear optimizations: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doing -X.T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Scaling directly by the α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Bootstrapping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Expensive but amenable to more use-cases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Pack multiple ciphertexts into a single one, then extract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777775" y="13048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 = [1, 2, 3, 4]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B = [10, 20, 30, 40]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Multi_pack = [1, 10, 2, 20, 3, 30, 4, 40]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Mask_a = ?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Mask_b = ?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Some tips for working with FHE problems</a:t>
            </a:r>
            <a:endParaRPr sz="1800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start with a small-ish ring dimension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turn off the security setting (via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HEStd_NotSet</a:t>
            </a:r>
            <a:r>
              <a:rPr lang="en" sz="1200">
                <a:solidFill>
                  <a:schemeClr val="dk1"/>
                </a:solidFill>
              </a:rPr>
              <a:t>)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create a reference numpy implementation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Try to do as much as possible in plaintext-space before finally working with ciphertexts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ciphertext refreshing speeds up iteration, so start with that for prototyping then move to bootstrapping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