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89" roundtripDataSignature="AMtx7mivlx6Icw0PyQm9Xqh4txNfNIaR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1642FB-51B3-4A6D-A29B-8972C90C4DA8}">
  <a:tblStyle styleId="{3D1642FB-51B3-4A6D-A29B-8972C90C4DA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8EC"/>
          </a:solidFill>
        </a:fill>
      </a:tcStyle>
    </a:wholeTbl>
    <a:band1H>
      <a:tcTxStyle/>
      <a:tcStyle>
        <a:fill>
          <a:solidFill>
            <a:srgbClr val="CBCDD8"/>
          </a:solidFill>
        </a:fill>
      </a:tcStyle>
    </a:band1H>
    <a:band2H>
      <a:tcTxStyle/>
    </a:band2H>
    <a:band1V>
      <a:tcTxStyle/>
      <a:tcStyle>
        <a:fill>
          <a:solidFill>
            <a:srgbClr val="CBCDD8"/>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F698C41-CF8C-4FC9-A9CD-AE3A9213CA6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customschemas.google.com/relationships/presentationmetadata" Target="meta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b3bee0b9d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2b3bee0b9d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53449def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2b53449def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b3bee0b9df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g2b3bee0b9df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b3bee0b9df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g2b3bee0b9df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b3bee0b9df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g2b3bee0b9df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efaa49e18c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g1efaa49e18c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efaa49e18c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efaa49e18c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g1efaa49e18c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efaa49e18c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efaa49e18c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g1efaa49e18c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efaa49e18c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efaa49e18c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g1efaa49e18c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efaa49e18c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efaa49e18c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g1efaa49e18c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14" name="Shape 14"/>
        <p:cNvGrpSpPr/>
        <p:nvPr/>
      </p:nvGrpSpPr>
      <p:grpSpPr>
        <a:xfrm>
          <a:off x="0" y="0"/>
          <a:ext cx="0" cy="0"/>
          <a:chOff x="0" y="0"/>
          <a:chExt cx="0" cy="0"/>
        </a:xfrm>
      </p:grpSpPr>
      <p:sp>
        <p:nvSpPr>
          <p:cNvPr id="15" name="Google Shape;15;p90"/>
          <p:cNvSpPr/>
          <p:nvPr/>
        </p:nvSpPr>
        <p:spPr>
          <a:xfrm>
            <a:off x="0" y="3429000"/>
            <a:ext cx="12192000" cy="3428999"/>
          </a:xfrm>
          <a:prstGeom prst="rect">
            <a:avLst/>
          </a:prstGeom>
          <a:gradFill>
            <a:gsLst>
              <a:gs pos="0">
                <a:schemeClr val="accent2"/>
              </a:gs>
              <a:gs pos="100000">
                <a:schemeClr val="accent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 name="Google Shape;16;p90"/>
          <p:cNvSpPr txBox="1"/>
          <p:nvPr>
            <p:ph type="ctrTitle"/>
          </p:nvPr>
        </p:nvSpPr>
        <p:spPr>
          <a:xfrm>
            <a:off x="1083733" y="3824199"/>
            <a:ext cx="10312400" cy="107918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Calibri"/>
              <a:buNone/>
              <a:defRPr b="0"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0"/>
          <p:cNvSpPr txBox="1"/>
          <p:nvPr>
            <p:ph idx="1" type="subTitle"/>
          </p:nvPr>
        </p:nvSpPr>
        <p:spPr>
          <a:xfrm>
            <a:off x="1524000" y="5354319"/>
            <a:ext cx="9144000" cy="52637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Logo&#10;&#10;Description automatically generated" id="18" name="Google Shape;18;p90"/>
          <p:cNvPicPr preferRelativeResize="0"/>
          <p:nvPr/>
        </p:nvPicPr>
        <p:blipFill rotWithShape="1">
          <a:blip r:embed="rId2">
            <a:alphaModFix/>
          </a:blip>
          <a:srcRect b="0" l="0" r="0" t="0"/>
          <a:stretch/>
        </p:blipFill>
        <p:spPr>
          <a:xfrm>
            <a:off x="1753230" y="299847"/>
            <a:ext cx="7458784" cy="310948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9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9"/>
          <p:cNvSpPr/>
          <p:nvPr>
            <p:ph idx="2" type="pic"/>
          </p:nvPr>
        </p:nvSpPr>
        <p:spPr>
          <a:xfrm>
            <a:off x="5183188" y="987425"/>
            <a:ext cx="6172200" cy="4873625"/>
          </a:xfrm>
          <a:prstGeom prst="rect">
            <a:avLst/>
          </a:prstGeom>
          <a:noFill/>
          <a:ln>
            <a:noFill/>
          </a:ln>
        </p:spPr>
      </p:sp>
      <p:sp>
        <p:nvSpPr>
          <p:cNvPr id="68" name="Google Shape;68;p9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9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99"/>
          <p:cNvSpPr txBox="1"/>
          <p:nvPr>
            <p:ph idx="12" type="sldNum"/>
          </p:nvPr>
        </p:nvSpPr>
        <p:spPr>
          <a:xfrm>
            <a:off x="432683" y="6263727"/>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00"/>
          <p:cNvSpPr txBox="1"/>
          <p:nvPr>
            <p:ph type="title"/>
          </p:nvPr>
        </p:nvSpPr>
        <p:spPr>
          <a:xfrm>
            <a:off x="432683" y="1365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0"/>
          <p:cNvSpPr txBox="1"/>
          <p:nvPr>
            <p:ph idx="1" type="body"/>
          </p:nvPr>
        </p:nvSpPr>
        <p:spPr>
          <a:xfrm rot="5400000">
            <a:off x="3514814" y="-1620043"/>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0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00"/>
          <p:cNvSpPr txBox="1"/>
          <p:nvPr>
            <p:ph idx="12" type="sldNum"/>
          </p:nvPr>
        </p:nvSpPr>
        <p:spPr>
          <a:xfrm>
            <a:off x="432683" y="6263727"/>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0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0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0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01"/>
          <p:cNvSpPr txBox="1"/>
          <p:nvPr>
            <p:ph idx="12" type="sldNum"/>
          </p:nvPr>
        </p:nvSpPr>
        <p:spPr>
          <a:xfrm>
            <a:off x="432683" y="6263727"/>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91"/>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3600"/>
              <a:buFont typeface="Calibri"/>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91"/>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Char char="•"/>
              <a:defRPr sz="2000"/>
            </a:lvl1pPr>
            <a:lvl2pPr indent="-342900" lvl="1" marL="914400" algn="l">
              <a:lnSpc>
                <a:spcPct val="90000"/>
              </a:lnSpc>
              <a:spcBef>
                <a:spcPts val="500"/>
              </a:spcBef>
              <a:spcAft>
                <a:spcPts val="0"/>
              </a:spcAft>
              <a:buSzPts val="1800"/>
              <a:buChar char="•"/>
              <a:defRPr sz="1800"/>
            </a:lvl2pPr>
            <a:lvl3pPr indent="-330200" lvl="2" marL="1371600" algn="l">
              <a:lnSpc>
                <a:spcPct val="90000"/>
              </a:lnSpc>
              <a:spcBef>
                <a:spcPts val="500"/>
              </a:spcBef>
              <a:spcAft>
                <a:spcPts val="0"/>
              </a:spcAft>
              <a:buSzPts val="1600"/>
              <a:buChar char="•"/>
              <a:defRPr sz="1600"/>
            </a:lvl3pPr>
            <a:lvl4pPr indent="-317500" lvl="3" marL="1828800" algn="l">
              <a:lnSpc>
                <a:spcPct val="90000"/>
              </a:lnSpc>
              <a:spcBef>
                <a:spcPts val="500"/>
              </a:spcBef>
              <a:spcAft>
                <a:spcPts val="0"/>
              </a:spcAft>
              <a:buSzPts val="1400"/>
              <a:buChar char="•"/>
              <a:defRPr sz="1400"/>
            </a:lvl4pPr>
            <a:lvl5pPr indent="-317500" lvl="4" marL="2286000" algn="l">
              <a:lnSpc>
                <a:spcPct val="9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91"/>
          <p:cNvSpPr/>
          <p:nvPr/>
        </p:nvSpPr>
        <p:spPr>
          <a:xfrm>
            <a:off x="0" y="0"/>
            <a:ext cx="432682" cy="6858000"/>
          </a:xfrm>
          <a:prstGeom prst="rect">
            <a:avLst/>
          </a:prstGeom>
          <a:gradFill>
            <a:gsLst>
              <a:gs pos="0">
                <a:schemeClr val="accent2"/>
              </a:gs>
              <a:gs pos="100000">
                <a:schemeClr val="accent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91"/>
          <p:cNvSpPr txBox="1"/>
          <p:nvPr/>
        </p:nvSpPr>
        <p:spPr>
          <a:xfrm>
            <a:off x="0" y="6368656"/>
            <a:ext cx="43268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050" u="none" cap="none" strike="noStrike">
                <a:solidFill>
                  <a:schemeClr val="lt1"/>
                </a:solidFill>
                <a:latin typeface="Calibri"/>
                <a:ea typeface="Calibri"/>
                <a:cs typeface="Calibri"/>
                <a:sym typeface="Calibri"/>
              </a:rPr>
              <a:t>‹#›</a:t>
            </a:fld>
            <a:endParaRPr b="0" i="0" sz="10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chemeClr val="lt1"/>
        </a:solidFill>
      </p:bgPr>
    </p:bg>
    <p:spTree>
      <p:nvGrpSpPr>
        <p:cNvPr id="24" name="Shape 24"/>
        <p:cNvGrpSpPr/>
        <p:nvPr/>
      </p:nvGrpSpPr>
      <p:grpSpPr>
        <a:xfrm>
          <a:off x="0" y="0"/>
          <a:ext cx="0" cy="0"/>
          <a:chOff x="0" y="0"/>
          <a:chExt cx="0" cy="0"/>
        </a:xfrm>
      </p:grpSpPr>
      <p:sp>
        <p:nvSpPr>
          <p:cNvPr id="25" name="Google Shape;25;p92"/>
          <p:cNvSpPr/>
          <p:nvPr/>
        </p:nvSpPr>
        <p:spPr>
          <a:xfrm>
            <a:off x="0" y="0"/>
            <a:ext cx="12192000" cy="6858000"/>
          </a:xfrm>
          <a:prstGeom prst="rect">
            <a:avLst/>
          </a:prstGeom>
          <a:gradFill>
            <a:gsLst>
              <a:gs pos="0">
                <a:schemeClr val="accent2"/>
              </a:gs>
              <a:gs pos="100000">
                <a:schemeClr val="accent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6" name="Google Shape;26;p92"/>
          <p:cNvPicPr preferRelativeResize="0"/>
          <p:nvPr/>
        </p:nvPicPr>
        <p:blipFill rotWithShape="1">
          <a:blip r:embed="rId2">
            <a:alphaModFix amt="49000"/>
          </a:blip>
          <a:srcRect b="46579" l="54892" r="25137" t="0"/>
          <a:stretch/>
        </p:blipFill>
        <p:spPr>
          <a:xfrm>
            <a:off x="0" y="-231804"/>
            <a:ext cx="4140890" cy="7089804"/>
          </a:xfrm>
          <a:prstGeom prst="rect">
            <a:avLst/>
          </a:prstGeom>
          <a:noFill/>
          <a:ln>
            <a:noFill/>
          </a:ln>
        </p:spPr>
      </p:pic>
      <p:sp>
        <p:nvSpPr>
          <p:cNvPr id="27" name="Google Shape;27;p92"/>
          <p:cNvSpPr txBox="1"/>
          <p:nvPr>
            <p:ph type="ctrTitle"/>
          </p:nvPr>
        </p:nvSpPr>
        <p:spPr>
          <a:xfrm>
            <a:off x="4140890" y="2023672"/>
            <a:ext cx="7332424" cy="179327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b="0"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92"/>
          <p:cNvSpPr txBox="1"/>
          <p:nvPr>
            <p:ph idx="1" type="subTitle"/>
          </p:nvPr>
        </p:nvSpPr>
        <p:spPr>
          <a:xfrm>
            <a:off x="4140890" y="4107303"/>
            <a:ext cx="6412185" cy="526373"/>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92"/>
          <p:cNvSpPr txBox="1"/>
          <p:nvPr/>
        </p:nvSpPr>
        <p:spPr>
          <a:xfrm>
            <a:off x="0" y="6368656"/>
            <a:ext cx="43268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050" u="none" cap="none" strike="noStrike">
                <a:solidFill>
                  <a:schemeClr val="lt1"/>
                </a:solidFill>
                <a:latin typeface="Calibri"/>
                <a:ea typeface="Calibri"/>
                <a:cs typeface="Calibri"/>
                <a:sym typeface="Calibri"/>
              </a:rPr>
              <a:t>‹#›</a:t>
            </a:fld>
            <a:endParaRPr b="0" i="0" sz="1050" u="none" cap="none" strike="noStrike">
              <a:solidFill>
                <a:schemeClr val="lt1"/>
              </a:solidFill>
              <a:latin typeface="Calibri"/>
              <a:ea typeface="Calibri"/>
              <a:cs typeface="Calibri"/>
              <a:sym typeface="Calibri"/>
            </a:endParaRPr>
          </a:p>
        </p:txBody>
      </p:sp>
      <p:pic>
        <p:nvPicPr>
          <p:cNvPr id="30" name="Google Shape;30;p92"/>
          <p:cNvPicPr preferRelativeResize="0"/>
          <p:nvPr/>
        </p:nvPicPr>
        <p:blipFill rotWithShape="1">
          <a:blip r:embed="rId3">
            <a:alphaModFix/>
          </a:blip>
          <a:srcRect b="0" l="0" r="0" t="0"/>
          <a:stretch/>
        </p:blipFill>
        <p:spPr>
          <a:xfrm>
            <a:off x="12234288" y="6154217"/>
            <a:ext cx="1876755" cy="70378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93"/>
          <p:cNvSpPr/>
          <p:nvPr/>
        </p:nvSpPr>
        <p:spPr>
          <a:xfrm>
            <a:off x="0" y="0"/>
            <a:ext cx="12192000" cy="6214533"/>
          </a:xfrm>
          <a:prstGeom prst="rect">
            <a:avLst/>
          </a:prstGeom>
          <a:gradFill>
            <a:gsLst>
              <a:gs pos="0">
                <a:schemeClr val="accent2"/>
              </a:gs>
              <a:gs pos="100000">
                <a:schemeClr val="accent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3" name="Google Shape;33;p93"/>
          <p:cNvPicPr preferRelativeResize="0"/>
          <p:nvPr/>
        </p:nvPicPr>
        <p:blipFill rotWithShape="1">
          <a:blip r:embed="rId2">
            <a:alphaModFix/>
          </a:blip>
          <a:srcRect b="47916" l="0" r="0" t="0"/>
          <a:stretch/>
        </p:blipFill>
        <p:spPr>
          <a:xfrm>
            <a:off x="3860799" y="1566332"/>
            <a:ext cx="4445000" cy="1481668"/>
          </a:xfrm>
          <a:prstGeom prst="rect">
            <a:avLst/>
          </a:prstGeom>
          <a:noFill/>
          <a:ln>
            <a:noFill/>
          </a:ln>
        </p:spPr>
      </p:pic>
      <p:sp>
        <p:nvSpPr>
          <p:cNvPr id="34" name="Google Shape;34;p93"/>
          <p:cNvSpPr txBox="1"/>
          <p:nvPr>
            <p:ph type="title"/>
          </p:nvPr>
        </p:nvSpPr>
        <p:spPr>
          <a:xfrm>
            <a:off x="1494367" y="3288769"/>
            <a:ext cx="9203267"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6000"/>
              <a:buFont typeface="Calibri"/>
              <a:buNone/>
              <a:defRPr b="0" sz="6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93"/>
          <p:cNvSpPr txBox="1"/>
          <p:nvPr/>
        </p:nvSpPr>
        <p:spPr>
          <a:xfrm>
            <a:off x="0" y="6368656"/>
            <a:ext cx="43268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50">
                <a:solidFill>
                  <a:schemeClr val="accent1"/>
                </a:solidFill>
                <a:latin typeface="Calibri"/>
                <a:ea typeface="Calibri"/>
                <a:cs typeface="Calibri"/>
                <a:sym typeface="Calibri"/>
              </a:rPr>
              <a:t>‹#›</a:t>
            </a:fld>
            <a:endParaRPr sz="1050">
              <a:solidFill>
                <a:schemeClr val="accen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94"/>
          <p:cNvSpPr txBox="1"/>
          <p:nvPr>
            <p:ph type="title"/>
          </p:nvPr>
        </p:nvSpPr>
        <p:spPr>
          <a:xfrm>
            <a:off x="762001" y="1365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3600"/>
              <a:buFont typeface="Calibri"/>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4"/>
          <p:cNvSpPr txBox="1"/>
          <p:nvPr>
            <p:ph idx="1" type="body"/>
          </p:nvPr>
        </p:nvSpPr>
        <p:spPr>
          <a:xfrm>
            <a:off x="7620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9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4"/>
          <p:cNvSpPr txBox="1"/>
          <p:nvPr/>
        </p:nvSpPr>
        <p:spPr>
          <a:xfrm>
            <a:off x="0" y="6368656"/>
            <a:ext cx="43268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50">
                <a:solidFill>
                  <a:schemeClr val="accent1"/>
                </a:solidFill>
                <a:latin typeface="Calibri"/>
                <a:ea typeface="Calibri"/>
                <a:cs typeface="Calibri"/>
                <a:sym typeface="Calibri"/>
              </a:rPr>
              <a:t>‹#›</a:t>
            </a:fld>
            <a:endParaRPr sz="1050">
              <a:solidFill>
                <a:schemeClr val="accent1"/>
              </a:solidFill>
              <a:latin typeface="Calibri"/>
              <a:ea typeface="Calibri"/>
              <a:cs typeface="Calibri"/>
              <a:sym typeface="Calibri"/>
            </a:endParaRPr>
          </a:p>
        </p:txBody>
      </p:sp>
      <p:sp>
        <p:nvSpPr>
          <p:cNvPr id="41" name="Google Shape;41;p94"/>
          <p:cNvSpPr/>
          <p:nvPr/>
        </p:nvSpPr>
        <p:spPr>
          <a:xfrm>
            <a:off x="0" y="0"/>
            <a:ext cx="432682" cy="6858000"/>
          </a:xfrm>
          <a:prstGeom prst="rect">
            <a:avLst/>
          </a:prstGeom>
          <a:gradFill>
            <a:gsLst>
              <a:gs pos="0">
                <a:schemeClr val="accent2"/>
              </a:gs>
              <a:gs pos="100000">
                <a:schemeClr val="accent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 name="Google Shape;42;p94"/>
          <p:cNvSpPr txBox="1"/>
          <p:nvPr/>
        </p:nvSpPr>
        <p:spPr>
          <a:xfrm>
            <a:off x="0" y="6368656"/>
            <a:ext cx="43268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50">
                <a:solidFill>
                  <a:schemeClr val="lt1"/>
                </a:solidFill>
                <a:latin typeface="Calibri"/>
                <a:ea typeface="Calibri"/>
                <a:cs typeface="Calibri"/>
                <a:sym typeface="Calibri"/>
              </a:rPr>
              <a:t>‹#›</a:t>
            </a:fld>
            <a:endParaRPr sz="105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95"/>
          <p:cNvSpPr txBox="1"/>
          <p:nvPr>
            <p:ph type="title"/>
          </p:nvPr>
        </p:nvSpPr>
        <p:spPr>
          <a:xfrm>
            <a:off x="698981" y="211121"/>
            <a:ext cx="11493019"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3600"/>
              <a:buFont typeface="Calibri"/>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95"/>
          <p:cNvSpPr txBox="1"/>
          <p:nvPr>
            <p:ph idx="1" type="body"/>
          </p:nvPr>
        </p:nvSpPr>
        <p:spPr>
          <a:xfrm>
            <a:off x="698981" y="1681163"/>
            <a:ext cx="545797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95"/>
          <p:cNvSpPr txBox="1"/>
          <p:nvPr>
            <p:ph idx="2" type="body"/>
          </p:nvPr>
        </p:nvSpPr>
        <p:spPr>
          <a:xfrm>
            <a:off x="698981" y="2505075"/>
            <a:ext cx="5457979"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95"/>
          <p:cNvSpPr txBox="1"/>
          <p:nvPr>
            <p:ph idx="3" type="body"/>
          </p:nvPr>
        </p:nvSpPr>
        <p:spPr>
          <a:xfrm>
            <a:off x="6301341" y="1681163"/>
            <a:ext cx="561909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95"/>
          <p:cNvSpPr txBox="1"/>
          <p:nvPr>
            <p:ph idx="4" type="body"/>
          </p:nvPr>
        </p:nvSpPr>
        <p:spPr>
          <a:xfrm>
            <a:off x="6301341" y="2505075"/>
            <a:ext cx="5619092"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95"/>
          <p:cNvSpPr txBox="1"/>
          <p:nvPr/>
        </p:nvSpPr>
        <p:spPr>
          <a:xfrm>
            <a:off x="0" y="6368656"/>
            <a:ext cx="43268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50">
                <a:solidFill>
                  <a:schemeClr val="accent1"/>
                </a:solidFill>
                <a:latin typeface="Calibri"/>
                <a:ea typeface="Calibri"/>
                <a:cs typeface="Calibri"/>
                <a:sym typeface="Calibri"/>
              </a:rPr>
              <a:t>‹#›</a:t>
            </a:fld>
            <a:endParaRPr sz="1050">
              <a:solidFill>
                <a:schemeClr val="accent1"/>
              </a:solidFill>
              <a:latin typeface="Calibri"/>
              <a:ea typeface="Calibri"/>
              <a:cs typeface="Calibri"/>
              <a:sym typeface="Calibri"/>
            </a:endParaRPr>
          </a:p>
        </p:txBody>
      </p:sp>
      <p:sp>
        <p:nvSpPr>
          <p:cNvPr id="50" name="Google Shape;50;p95"/>
          <p:cNvSpPr/>
          <p:nvPr/>
        </p:nvSpPr>
        <p:spPr>
          <a:xfrm>
            <a:off x="-11001" y="0"/>
            <a:ext cx="432682" cy="6858000"/>
          </a:xfrm>
          <a:prstGeom prst="rect">
            <a:avLst/>
          </a:prstGeom>
          <a:gradFill>
            <a:gsLst>
              <a:gs pos="0">
                <a:schemeClr val="accent2"/>
              </a:gs>
              <a:gs pos="100000">
                <a:schemeClr val="accent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 name="Google Shape;51;p95"/>
          <p:cNvSpPr txBox="1"/>
          <p:nvPr/>
        </p:nvSpPr>
        <p:spPr>
          <a:xfrm>
            <a:off x="-11001" y="6368656"/>
            <a:ext cx="43268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50">
                <a:solidFill>
                  <a:schemeClr val="lt1"/>
                </a:solidFill>
                <a:latin typeface="Calibri"/>
                <a:ea typeface="Calibri"/>
                <a:cs typeface="Calibri"/>
                <a:sym typeface="Calibri"/>
              </a:rPr>
              <a:t>‹#›</a:t>
            </a:fld>
            <a:endParaRPr sz="105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96"/>
          <p:cNvSpPr txBox="1"/>
          <p:nvPr>
            <p:ph type="title"/>
          </p:nvPr>
        </p:nvSpPr>
        <p:spPr>
          <a:xfrm>
            <a:off x="581593" y="442763"/>
            <a:ext cx="11305606" cy="92663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400"/>
              <a:buFont typeface="Calibri"/>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6"/>
          <p:cNvSpPr txBox="1"/>
          <p:nvPr>
            <p:ph idx="1" type="body"/>
          </p:nvPr>
        </p:nvSpPr>
        <p:spPr>
          <a:xfrm>
            <a:off x="581592" y="1827013"/>
            <a:ext cx="11305607" cy="434278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400"/>
              <a:buNone/>
              <a:defRPr sz="2400">
                <a:solidFill>
                  <a:srgbClr val="353535"/>
                </a:solidFill>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5" name="Google Shape;55;p96"/>
          <p:cNvSpPr txBox="1"/>
          <p:nvPr/>
        </p:nvSpPr>
        <p:spPr>
          <a:xfrm>
            <a:off x="0" y="6368656"/>
            <a:ext cx="43268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50">
                <a:solidFill>
                  <a:schemeClr val="accent1"/>
                </a:solidFill>
                <a:latin typeface="Calibri"/>
                <a:ea typeface="Calibri"/>
                <a:cs typeface="Calibri"/>
                <a:sym typeface="Calibri"/>
              </a:rPr>
              <a:t>‹#›</a:t>
            </a:fld>
            <a:endParaRPr sz="1050">
              <a:solidFill>
                <a:schemeClr val="accen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97"/>
          <p:cNvSpPr txBox="1"/>
          <p:nvPr/>
        </p:nvSpPr>
        <p:spPr>
          <a:xfrm>
            <a:off x="0" y="6368656"/>
            <a:ext cx="43268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50">
                <a:solidFill>
                  <a:schemeClr val="accent1"/>
                </a:solidFill>
                <a:latin typeface="Calibri"/>
                <a:ea typeface="Calibri"/>
                <a:cs typeface="Calibri"/>
                <a:sym typeface="Calibri"/>
              </a:rPr>
              <a:t>‹#›</a:t>
            </a:fld>
            <a:endParaRPr sz="1050">
              <a:solidFill>
                <a:schemeClr val="accen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SzPts val="3200"/>
              <a:buChar char="•"/>
              <a:defRPr sz="3200"/>
            </a:lvl1pPr>
            <a:lvl2pPr indent="-406400" lvl="1" marL="914400" algn="l">
              <a:lnSpc>
                <a:spcPct val="90000"/>
              </a:lnSpc>
              <a:spcBef>
                <a:spcPts val="500"/>
              </a:spcBef>
              <a:spcAft>
                <a:spcPts val="0"/>
              </a:spcAft>
              <a:buSzPts val="2800"/>
              <a:buChar char="•"/>
              <a:defRPr sz="2800"/>
            </a:lvl2pPr>
            <a:lvl3pPr indent="-381000" lvl="2" marL="1371600" algn="l">
              <a:lnSpc>
                <a:spcPct val="90000"/>
              </a:lnSpc>
              <a:spcBef>
                <a:spcPts val="500"/>
              </a:spcBef>
              <a:spcAft>
                <a:spcPts val="0"/>
              </a:spcAft>
              <a:buSzPts val="2400"/>
              <a:buChar char="•"/>
              <a:defRPr sz="2400"/>
            </a:lvl3pPr>
            <a:lvl4pPr indent="-355600" lvl="3" marL="1828800" algn="l">
              <a:lnSpc>
                <a:spcPct val="90000"/>
              </a:lnSpc>
              <a:spcBef>
                <a:spcPts val="500"/>
              </a:spcBef>
              <a:spcAft>
                <a:spcPts val="0"/>
              </a:spcAft>
              <a:buSzPts val="2000"/>
              <a:buChar char="•"/>
              <a:defRPr sz="2000"/>
            </a:lvl4pPr>
            <a:lvl5pPr indent="-355600" lvl="4" marL="2286000" algn="l">
              <a:lnSpc>
                <a:spcPct val="9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8"/>
          <p:cNvSpPr txBox="1"/>
          <p:nvPr>
            <p:ph idx="12" type="sldNum"/>
          </p:nvPr>
        </p:nvSpPr>
        <p:spPr>
          <a:xfrm>
            <a:off x="432683" y="6263727"/>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9"/>
          <p:cNvSpPr txBox="1"/>
          <p:nvPr>
            <p:ph type="title"/>
          </p:nvPr>
        </p:nvSpPr>
        <p:spPr>
          <a:xfrm>
            <a:off x="432683" y="1365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3600"/>
              <a:buFont typeface="Calibri"/>
              <a:buNone/>
              <a:defRPr b="1" i="0" sz="36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9"/>
          <p:cNvSpPr txBox="1"/>
          <p:nvPr>
            <p:ph idx="1" type="body"/>
          </p:nvPr>
        </p:nvSpPr>
        <p:spPr>
          <a:xfrm>
            <a:off x="432683" y="1462088"/>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rgbClr val="353535"/>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accent2"/>
              </a:buClr>
              <a:buSzPts val="2400"/>
              <a:buFont typeface="Arial"/>
              <a:buChar char="•"/>
              <a:defRPr b="0" i="0" sz="2400" u="none" cap="none" strike="noStrike">
                <a:solidFill>
                  <a:srgbClr val="353535"/>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accent2"/>
              </a:buClr>
              <a:buSzPts val="2000"/>
              <a:buFont typeface="Arial"/>
              <a:buChar char="•"/>
              <a:defRPr b="0" i="0" sz="2000" u="none" cap="none" strike="noStrike">
                <a:solidFill>
                  <a:srgbClr val="353535"/>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accent2"/>
              </a:buClr>
              <a:buSzPts val="1800"/>
              <a:buFont typeface="Arial"/>
              <a:buChar char="•"/>
              <a:defRPr b="0" i="0" sz="1800" u="none" cap="none" strike="noStrike">
                <a:solidFill>
                  <a:srgbClr val="353535"/>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accent2"/>
              </a:buClr>
              <a:buSzPts val="1800"/>
              <a:buFont typeface="Arial"/>
              <a:buChar char="•"/>
              <a:defRPr b="0" i="0" sz="1800" u="none" cap="none" strike="noStrike">
                <a:solidFill>
                  <a:srgbClr val="353535"/>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9"/>
          <p:cNvSpPr txBox="1"/>
          <p:nvPr>
            <p:ph idx="12" type="sldNum"/>
          </p:nvPr>
        </p:nvSpPr>
        <p:spPr>
          <a:xfrm>
            <a:off x="432683" y="6263727"/>
            <a:ext cx="27432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0" marR="0" rtl="0" algn="l">
              <a:spcBef>
                <a:spcPts val="0"/>
              </a:spcBef>
              <a:buNone/>
              <a:defRPr b="0" i="0" sz="1200" u="none" cap="none" strike="noStrike">
                <a:solidFill>
                  <a:srgbClr val="888888"/>
                </a:solidFill>
                <a:latin typeface="Calibri"/>
                <a:ea typeface="Calibri"/>
                <a:cs typeface="Calibri"/>
                <a:sym typeface="Calibri"/>
              </a:defRPr>
            </a:lvl2pPr>
            <a:lvl3pPr indent="0" lvl="2" marL="0" marR="0" rtl="0" algn="l">
              <a:spcBef>
                <a:spcPts val="0"/>
              </a:spcBef>
              <a:buNone/>
              <a:defRPr b="0" i="0" sz="1200" u="none" cap="none" strike="noStrike">
                <a:solidFill>
                  <a:srgbClr val="888888"/>
                </a:solidFill>
                <a:latin typeface="Calibri"/>
                <a:ea typeface="Calibri"/>
                <a:cs typeface="Calibri"/>
                <a:sym typeface="Calibri"/>
              </a:defRPr>
            </a:lvl3pPr>
            <a:lvl4pPr indent="0" lvl="3" marL="0" marR="0" rtl="0" algn="l">
              <a:spcBef>
                <a:spcPts val="0"/>
              </a:spcBef>
              <a:buNone/>
              <a:defRPr b="0" i="0" sz="1200" u="none" cap="none" strike="noStrike">
                <a:solidFill>
                  <a:srgbClr val="888888"/>
                </a:solidFill>
                <a:latin typeface="Calibri"/>
                <a:ea typeface="Calibri"/>
                <a:cs typeface="Calibri"/>
                <a:sym typeface="Calibri"/>
              </a:defRPr>
            </a:lvl4pPr>
            <a:lvl5pPr indent="0" lvl="4" marL="0" marR="0" rtl="0" algn="l">
              <a:spcBef>
                <a:spcPts val="0"/>
              </a:spcBef>
              <a:buNone/>
              <a:defRPr b="0" i="0" sz="1200" u="none" cap="none" strike="noStrike">
                <a:solidFill>
                  <a:srgbClr val="888888"/>
                </a:solidFill>
                <a:latin typeface="Calibri"/>
                <a:ea typeface="Calibri"/>
                <a:cs typeface="Calibri"/>
                <a:sym typeface="Calibri"/>
              </a:defRPr>
            </a:lvl5pPr>
            <a:lvl6pPr indent="0" lvl="5" marL="0" marR="0" rtl="0" algn="l">
              <a:spcBef>
                <a:spcPts val="0"/>
              </a:spcBef>
              <a:buNone/>
              <a:defRPr b="0" i="0" sz="1200" u="none" cap="none" strike="noStrike">
                <a:solidFill>
                  <a:srgbClr val="888888"/>
                </a:solidFill>
                <a:latin typeface="Calibri"/>
                <a:ea typeface="Calibri"/>
                <a:cs typeface="Calibri"/>
                <a:sym typeface="Calibri"/>
              </a:defRPr>
            </a:lvl6pPr>
            <a:lvl7pPr indent="0" lvl="6" marL="0" marR="0" rtl="0" algn="l">
              <a:spcBef>
                <a:spcPts val="0"/>
              </a:spcBef>
              <a:buNone/>
              <a:defRPr b="0" i="0" sz="1200" u="none" cap="none" strike="noStrike">
                <a:solidFill>
                  <a:srgbClr val="888888"/>
                </a:solidFill>
                <a:latin typeface="Calibri"/>
                <a:ea typeface="Calibri"/>
                <a:cs typeface="Calibri"/>
                <a:sym typeface="Calibri"/>
              </a:defRPr>
            </a:lvl7pPr>
            <a:lvl8pPr indent="0" lvl="7" marL="0" marR="0" rtl="0" algn="l">
              <a:spcBef>
                <a:spcPts val="0"/>
              </a:spcBef>
              <a:buNone/>
              <a:defRPr b="0" i="0" sz="1200" u="none" cap="none" strike="noStrike">
                <a:solidFill>
                  <a:srgbClr val="888888"/>
                </a:solidFill>
                <a:latin typeface="Calibri"/>
                <a:ea typeface="Calibri"/>
                <a:cs typeface="Calibri"/>
                <a:sym typeface="Calibri"/>
              </a:defRPr>
            </a:lvl8pPr>
            <a:lvl9pPr indent="0" lvl="8" marL="0" marR="0" rtl="0" algn="l">
              <a:spcBef>
                <a:spcPts val="0"/>
              </a:spcBef>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descr="Logo&#10;&#10;Description automatically generated" id="13" name="Google Shape;13;p89"/>
          <p:cNvPicPr preferRelativeResize="0"/>
          <p:nvPr/>
        </p:nvPicPr>
        <p:blipFill rotWithShape="1">
          <a:blip r:embed="rId1">
            <a:alphaModFix/>
          </a:blip>
          <a:srcRect b="0" l="0" r="0" t="0"/>
          <a:stretch/>
        </p:blipFill>
        <p:spPr>
          <a:xfrm>
            <a:off x="10502285" y="6157178"/>
            <a:ext cx="1491449" cy="62176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3.png"/><Relationship Id="rId6" Type="http://schemas.openxmlformats.org/officeDocument/2006/relationships/image" Target="../media/image17.png"/><Relationship Id="rId7"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eprint.iacr.org/2017/1142" TargetMode="External"/><Relationship Id="rId4" Type="http://schemas.openxmlformats.org/officeDocument/2006/relationships/hyperlink" Target="https://eprint.iacr.org/2017/299" TargetMode="External"/><Relationship Id="rId9" Type="http://schemas.openxmlformats.org/officeDocument/2006/relationships/hyperlink" Target="https://eprint.iacr.org/2021/1688" TargetMode="External"/><Relationship Id="rId5" Type="http://schemas.openxmlformats.org/officeDocument/2006/relationships/hyperlink" Target="https://eprint.iacr.org/2018/787" TargetMode="External"/><Relationship Id="rId6" Type="http://schemas.openxmlformats.org/officeDocument/2006/relationships/hyperlink" Target="https://eprint.iacr.org/2021/1116" TargetMode="External"/><Relationship Id="rId7" Type="http://schemas.openxmlformats.org/officeDocument/2006/relationships/hyperlink" Target="https://eprint.iacr.org/2020/563" TargetMode="External"/><Relationship Id="rId8" Type="http://schemas.openxmlformats.org/officeDocument/2006/relationships/hyperlink" Target="https://eprint.iacr.org/2018/66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homomorphicencryption.org/" TargetMode="Externa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eprint.iacr.org/2022/1167"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eprint.iacr.org/2018/662" TargetMode="External"/><Relationship Id="rId4" Type="http://schemas.openxmlformats.org/officeDocument/2006/relationships/hyperlink" Target="https://eprint.iacr.org/2020/563" TargetMode="External"/><Relationship Id="rId5" Type="http://schemas.openxmlformats.org/officeDocument/2006/relationships/hyperlink" Target="https://eprint.iacr.org/2021/783" TargetMode="External"/><Relationship Id="rId6" Type="http://schemas.openxmlformats.org/officeDocument/2006/relationships/hyperlink" Target="https://eprint.iacr.org/2021/1688"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eprint.iacr.org/2019/101" TargetMode="External"/><Relationship Id="rId4" Type="http://schemas.openxmlformats.org/officeDocument/2006/relationships/hyperlink" Target="https://eprint.iacr.org/2020/1606"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homomorphicencryption.or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eprint.iacr.org/2020/1533" TargetMode="External"/><Relationship Id="rId4" Type="http://schemas.openxmlformats.org/officeDocument/2006/relationships/hyperlink" Target="https://eprint.iacr.org/2022/816"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s://eprint.iacr.org/2022/915" TargetMode="External"/><Relationship Id="rId4" Type="http://schemas.openxmlformats.org/officeDocument/2006/relationships/hyperlink" Target="https://openfhe.org/" TargetMode="External"/><Relationship Id="rId5" Type="http://schemas.openxmlformats.org/officeDocument/2006/relationships/hyperlink" Target="https://openfhe-development.readthedocs.io/en/latest/" TargetMode="External"/><Relationship Id="rId6" Type="http://schemas.openxmlformats.org/officeDocument/2006/relationships/hyperlink" Target="https://github.com/openfheorg/openfhe-development" TargetMode="External"/><Relationship Id="rId7" Type="http://schemas.openxmlformats.org/officeDocument/2006/relationships/hyperlink" Target="https://github.com/openfheorg" TargetMode="External"/><Relationship Id="rId8" Type="http://schemas.openxmlformats.org/officeDocument/2006/relationships/hyperlink" Target="https://openfhe.discourse.grou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0" Type="http://schemas.openxmlformats.org/officeDocument/2006/relationships/hyperlink" Target="https://github.com/openfheorg/openfhe-python/blob/main/examples/pke/iterative-ckks-bootstrapping.py" TargetMode="External"/><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hyperlink" Target="https://github.com/openfheorg/openfhe-python" TargetMode="External"/><Relationship Id="rId4" Type="http://schemas.openxmlformats.org/officeDocument/2006/relationships/hyperlink" Target="https://github.com/openfheorg/openfhe-python/blob/main/examples/pke/simple-real-numbers.py" TargetMode="External"/><Relationship Id="rId9" Type="http://schemas.openxmlformats.org/officeDocument/2006/relationships/hyperlink" Target="https://github.com/openfheorg/openfhe-python/blob/main/examples/pke/advanced-ckks-bootstrapping.cpp" TargetMode="External"/><Relationship Id="rId5" Type="http://schemas.openxmlformats.org/officeDocument/2006/relationships/hyperlink" Target="https://github.com/openfheorg/openfhe-python/blob/main/examples/pke/advanced-real-numbers.py" TargetMode="External"/><Relationship Id="rId6" Type="http://schemas.openxmlformats.org/officeDocument/2006/relationships/hyperlink" Target="https://github.com/openfheorg/openfhe-python/blob/main/examples/pke/advanced-real-numbers-128.py" TargetMode="External"/><Relationship Id="rId7" Type="http://schemas.openxmlformats.org/officeDocument/2006/relationships/hyperlink" Target="https://github.com/openfheorg/openfhe-python/blob/main/examples/pke/function-evaluation.py" TargetMode="External"/><Relationship Id="rId8" Type="http://schemas.openxmlformats.org/officeDocument/2006/relationships/hyperlink" Target="https://github.com/openfheorg/openfhe-python/blob/main/examples/pke/simple-ckks-bootstrapping.p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8.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s://github.com/openfheorg/openfhe-genomic-examples" TargetMode="External"/><Relationship Id="rId4" Type="http://schemas.openxmlformats.org/officeDocument/2006/relationships/hyperlink" Target="https://www.pnas.org/content/117/21/11608" TargetMode="External"/><Relationship Id="rId5" Type="http://schemas.openxmlformats.org/officeDocument/2006/relationships/hyperlink" Target="https://www.openfhe.org/portfolio-item/secure-large-scale-genome/" TargetMode="External"/><Relationship Id="rId6" Type="http://schemas.openxmlformats.org/officeDocument/2006/relationships/hyperlink" Target="https://www.openfhe.org/portfolio-item/best-practices-for-building-efficient-homomorphic-encryption-solutions/"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hyperlink" Target="https://github.com/openfheorg/openfhe-logreg-training-examples"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hyperlink" Target="https://fherma.io/" TargetMode="External"/><Relationship Id="rId4" Type="http://schemas.openxmlformats.org/officeDocument/2006/relationships/hyperlink" Target="https://fherma.io/terms"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 Id="rId3" Type="http://schemas.openxmlformats.org/officeDocument/2006/relationships/image" Target="../media/image2.png"/><Relationship Id="rId4" Type="http://schemas.openxmlformats.org/officeDocument/2006/relationships/hyperlink" Target="https://palisade-crypto.org/"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491207" y="3009728"/>
            <a:ext cx="11214623" cy="1968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Calibri"/>
              <a:buNone/>
            </a:pPr>
            <a:r>
              <a:rPr lang="en-US" sz="3200"/>
              <a:t>Fully Homomorphic Encryption for Privacy-Preserving Machine Learning using the OpenFHE Library</a:t>
            </a:r>
            <a:br>
              <a:rPr lang="en-US" sz="3200"/>
            </a:br>
            <a:r>
              <a:rPr lang="en-US" sz="3200"/>
              <a:t>February 19, 2024</a:t>
            </a:r>
            <a:endParaRPr sz="3200"/>
          </a:p>
        </p:txBody>
      </p:sp>
      <p:sp>
        <p:nvSpPr>
          <p:cNvPr id="89" name="Google Shape;89;p1"/>
          <p:cNvSpPr txBox="1"/>
          <p:nvPr>
            <p:ph idx="1" type="subTitle"/>
          </p:nvPr>
        </p:nvSpPr>
        <p:spPr>
          <a:xfrm>
            <a:off x="1524000" y="5334072"/>
            <a:ext cx="9144000" cy="113022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lang="en-US"/>
              <a:t>Ian Quah, Yuriy Polyakov, Sukanya Mandal</a:t>
            </a:r>
            <a:endParaRPr/>
          </a:p>
          <a:p>
            <a:pPr indent="0" lvl="0" marL="0" rtl="0" algn="ctr">
              <a:lnSpc>
                <a:spcPct val="90000"/>
              </a:lnSpc>
              <a:spcBef>
                <a:spcPts val="1000"/>
              </a:spcBef>
              <a:spcAft>
                <a:spcPts val="0"/>
              </a:spcAft>
              <a:buSzPts val="2400"/>
              <a:buNone/>
            </a:pPr>
            <a:r>
              <a:rPr lang="en-US" u="sng"/>
              <a:t>{iquah,ypolyakov,smandal}</a:t>
            </a:r>
            <a:r>
              <a:rPr lang="en-US" u="sng"/>
              <a:t>@openfhe.org</a:t>
            </a:r>
            <a:r>
              <a:rPr lang="en-US"/>
              <a:t> </a:t>
            </a:r>
            <a:endParaRPr/>
          </a:p>
        </p:txBody>
      </p:sp>
      <p:cxnSp>
        <p:nvCxnSpPr>
          <p:cNvPr id="90" name="Google Shape;90;p1"/>
          <p:cNvCxnSpPr/>
          <p:nvPr/>
        </p:nvCxnSpPr>
        <p:spPr>
          <a:xfrm>
            <a:off x="5638800" y="5126093"/>
            <a:ext cx="914400" cy="0"/>
          </a:xfrm>
          <a:prstGeom prst="straightConnector1">
            <a:avLst/>
          </a:prstGeom>
          <a:noFill/>
          <a:ln cap="rnd" cmpd="sng" w="15875">
            <a:solidFill>
              <a:schemeClr val="accent1"/>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ctrTitle"/>
          </p:nvPr>
        </p:nvSpPr>
        <p:spPr>
          <a:xfrm>
            <a:off x="4140890" y="2023672"/>
            <a:ext cx="7332424" cy="179327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t>Spinning Up in Homomorphic Encryption for ML</a:t>
            </a:r>
            <a:endParaRPr/>
          </a:p>
        </p:txBody>
      </p:sp>
      <p:sp>
        <p:nvSpPr>
          <p:cNvPr id="155" name="Google Shape;155;p9"/>
          <p:cNvSpPr txBox="1"/>
          <p:nvPr>
            <p:ph idx="1" type="subTitle"/>
          </p:nvPr>
        </p:nvSpPr>
        <p:spPr>
          <a:xfrm>
            <a:off x="4140890" y="4107303"/>
            <a:ext cx="6412185" cy="52637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WHAT IS HOMOMORPHIC ENCRYPTION?</a:t>
            </a:r>
            <a:endParaRPr/>
          </a:p>
        </p:txBody>
      </p:sp>
      <p:sp>
        <p:nvSpPr>
          <p:cNvPr id="161" name="Google Shape;161;p10"/>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400"/>
              <a:buChar char="•"/>
            </a:pPr>
            <a:r>
              <a:rPr lang="en-US" sz="2400"/>
              <a:t>Encryption protocol with one extra operation: Evaluation</a:t>
            </a:r>
            <a:endParaRPr/>
          </a:p>
          <a:p>
            <a:pPr indent="-228600" lvl="1" marL="685800" rtl="0" algn="l">
              <a:lnSpc>
                <a:spcPct val="90000"/>
              </a:lnSpc>
              <a:spcBef>
                <a:spcPts val="500"/>
              </a:spcBef>
              <a:spcAft>
                <a:spcPts val="0"/>
              </a:spcAft>
              <a:buSzPts val="2000"/>
              <a:buChar char="•"/>
            </a:pPr>
            <a:r>
              <a:rPr lang="en-US" sz="2000"/>
              <a:t>Allows for computation on encrypted data</a:t>
            </a:r>
            <a:endParaRPr/>
          </a:p>
          <a:p>
            <a:pPr indent="-228600" lvl="1" marL="685800" rtl="0" algn="l">
              <a:lnSpc>
                <a:spcPct val="90000"/>
              </a:lnSpc>
              <a:spcBef>
                <a:spcPts val="500"/>
              </a:spcBef>
              <a:spcAft>
                <a:spcPts val="0"/>
              </a:spcAft>
              <a:buSzPts val="2000"/>
              <a:buChar char="•"/>
            </a:pPr>
            <a:r>
              <a:rPr lang="en-US" sz="2000"/>
              <a:t>Enables outsourcing of data storage/processing</a:t>
            </a:r>
            <a:endParaRPr/>
          </a:p>
          <a:p>
            <a:pPr indent="-228600" lvl="0" marL="228600" rtl="0" algn="l">
              <a:lnSpc>
                <a:spcPct val="90000"/>
              </a:lnSpc>
              <a:spcBef>
                <a:spcPts val="1000"/>
              </a:spcBef>
              <a:spcAft>
                <a:spcPts val="0"/>
              </a:spcAft>
              <a:buSzPts val="2400"/>
              <a:buChar char="•"/>
            </a:pPr>
            <a:r>
              <a:rPr lang="en-US" sz="2400"/>
              <a:t>How is FHE related to symmetric and public key encryption?</a:t>
            </a:r>
            <a:endParaRPr/>
          </a:p>
          <a:p>
            <a:pPr indent="-228600" lvl="1" marL="685800" rtl="0" algn="l">
              <a:lnSpc>
                <a:spcPct val="90000"/>
              </a:lnSpc>
              <a:spcBef>
                <a:spcPts val="500"/>
              </a:spcBef>
              <a:spcAft>
                <a:spcPts val="0"/>
              </a:spcAft>
              <a:buSzPts val="2200"/>
              <a:buChar char="•"/>
            </a:pPr>
            <a:r>
              <a:rPr lang="en-US" sz="2200"/>
              <a:t>FHE schemes provide efficient instantiations of post-quantum public-key and symmetric-key encryption schemes </a:t>
            </a:r>
            <a:endParaRPr/>
          </a:p>
          <a:p>
            <a:pPr indent="-228600" lvl="1" marL="685800" rtl="0" algn="l">
              <a:lnSpc>
                <a:spcPct val="90000"/>
              </a:lnSpc>
              <a:spcBef>
                <a:spcPts val="500"/>
              </a:spcBef>
              <a:spcAft>
                <a:spcPts val="0"/>
              </a:spcAft>
              <a:buSzPts val="2200"/>
              <a:buChar char="•"/>
            </a:pPr>
            <a:r>
              <a:rPr lang="en-US" sz="2200"/>
              <a:t>Homomorphic encryption can be viewed as a generalization of public key encryption</a:t>
            </a:r>
            <a:endParaRPr sz="2400"/>
          </a:p>
          <a:p>
            <a:pPr indent="-228600" lvl="0" marL="228600" rtl="0" algn="l">
              <a:lnSpc>
                <a:spcPct val="90000"/>
              </a:lnSpc>
              <a:spcBef>
                <a:spcPts val="1000"/>
              </a:spcBef>
              <a:spcAft>
                <a:spcPts val="0"/>
              </a:spcAft>
              <a:buSzPts val="2400"/>
              <a:buChar char="•"/>
            </a:pPr>
            <a:r>
              <a:rPr lang="en-US" sz="2400"/>
              <a:t>Key milestones in the history of homomorphic encryption</a:t>
            </a:r>
            <a:endParaRPr/>
          </a:p>
          <a:p>
            <a:pPr indent="-228600" lvl="1" marL="685800" rtl="0" algn="l">
              <a:lnSpc>
                <a:spcPct val="90000"/>
              </a:lnSpc>
              <a:spcBef>
                <a:spcPts val="500"/>
              </a:spcBef>
              <a:spcAft>
                <a:spcPts val="0"/>
              </a:spcAft>
              <a:buSzPts val="2000"/>
              <a:buChar char="•"/>
            </a:pPr>
            <a:r>
              <a:rPr lang="en-US" sz="2000"/>
              <a:t>Rivest, Adleman, Dertouzos (1978) -- “On Data Banks and Privacy Homomorphisms”</a:t>
            </a:r>
            <a:endParaRPr/>
          </a:p>
          <a:p>
            <a:pPr indent="-228600" lvl="1" marL="685800" rtl="0" algn="l">
              <a:lnSpc>
                <a:spcPct val="90000"/>
              </a:lnSpc>
              <a:spcBef>
                <a:spcPts val="500"/>
              </a:spcBef>
              <a:spcAft>
                <a:spcPts val="0"/>
              </a:spcAft>
              <a:buSzPts val="2000"/>
              <a:buChar char="•"/>
            </a:pPr>
            <a:r>
              <a:rPr lang="en-US" sz="2000"/>
              <a:t>Gentry (2009) -- “A Fully Homomorphic Encryption Scheme”</a:t>
            </a:r>
            <a:endParaRPr/>
          </a:p>
          <a:p>
            <a:pPr indent="-228600" lvl="1" marL="685800" rtl="0" algn="l">
              <a:lnSpc>
                <a:spcPct val="90000"/>
              </a:lnSpc>
              <a:spcBef>
                <a:spcPts val="500"/>
              </a:spcBef>
              <a:spcAft>
                <a:spcPts val="0"/>
              </a:spcAft>
              <a:buSzPts val="2000"/>
              <a:buChar char="•"/>
            </a:pPr>
            <a:r>
              <a:rPr lang="en-US" sz="2000"/>
              <a:t>Multiple HE schemes developed after 2009</a:t>
            </a:r>
            <a:endParaRPr sz="2400"/>
          </a:p>
          <a:p>
            <a:pPr indent="-101600" lvl="0" marL="228600" rtl="0" algn="l">
              <a:lnSpc>
                <a:spcPct val="90000"/>
              </a:lnSpc>
              <a:spcBef>
                <a:spcPts val="1000"/>
              </a:spcBef>
              <a:spcAft>
                <a:spcPts val="0"/>
              </a:spcAft>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EXAMPLE OF FHE WORKFLOW</a:t>
            </a:r>
            <a:endParaRPr/>
          </a:p>
        </p:txBody>
      </p:sp>
      <p:sp>
        <p:nvSpPr>
          <p:cNvPr id="167" name="Google Shape;167;p11"/>
          <p:cNvSpPr/>
          <p:nvPr/>
        </p:nvSpPr>
        <p:spPr>
          <a:xfrm>
            <a:off x="2766921" y="3421430"/>
            <a:ext cx="700179" cy="2109419"/>
          </a:xfrm>
          <a:prstGeom prst="down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p:txBody>
      </p:sp>
      <p:sp>
        <p:nvSpPr>
          <p:cNvPr id="168" name="Google Shape;168;p11"/>
          <p:cNvSpPr/>
          <p:nvPr/>
        </p:nvSpPr>
        <p:spPr>
          <a:xfrm rot="2768495">
            <a:off x="7675879" y="2182778"/>
            <a:ext cx="773263" cy="2280887"/>
          </a:xfrm>
          <a:prstGeom prst="down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p:txBody>
      </p:sp>
      <p:grpSp>
        <p:nvGrpSpPr>
          <p:cNvPr id="169" name="Google Shape;169;p11"/>
          <p:cNvGrpSpPr/>
          <p:nvPr/>
        </p:nvGrpSpPr>
        <p:grpSpPr>
          <a:xfrm>
            <a:off x="1798312" y="3473450"/>
            <a:ext cx="1182514" cy="707886"/>
            <a:chOff x="-128172" y="2797314"/>
            <a:chExt cx="2209800" cy="707886"/>
          </a:xfrm>
        </p:grpSpPr>
        <p:grpSp>
          <p:nvGrpSpPr>
            <p:cNvPr id="170" name="Google Shape;170;p11"/>
            <p:cNvGrpSpPr/>
            <p:nvPr/>
          </p:nvGrpSpPr>
          <p:grpSpPr>
            <a:xfrm>
              <a:off x="1371767" y="2898456"/>
              <a:ext cx="457033" cy="225744"/>
              <a:chOff x="4038600" y="426719"/>
              <a:chExt cx="762000" cy="530544"/>
            </a:xfrm>
          </p:grpSpPr>
          <p:grpSp>
            <p:nvGrpSpPr>
              <p:cNvPr id="171" name="Google Shape;171;p11"/>
              <p:cNvGrpSpPr/>
              <p:nvPr/>
            </p:nvGrpSpPr>
            <p:grpSpPr>
              <a:xfrm>
                <a:off x="4267200" y="685800"/>
                <a:ext cx="533400" cy="225744"/>
                <a:chOff x="4267200" y="685800"/>
                <a:chExt cx="533400" cy="225744"/>
              </a:xfrm>
            </p:grpSpPr>
            <p:sp>
              <p:nvSpPr>
                <p:cNvPr id="172" name="Google Shape;172;p11"/>
                <p:cNvSpPr/>
                <p:nvPr/>
              </p:nvSpPr>
              <p:spPr>
                <a:xfrm>
                  <a:off x="4267200" y="685800"/>
                  <a:ext cx="533400" cy="45719"/>
                </a:xfrm>
                <a:prstGeom prst="rect">
                  <a:avLst/>
                </a:prstGeom>
                <a:solidFill>
                  <a:srgbClr val="E60000"/>
                </a:solidFill>
                <a:ln cap="flat" cmpd="sng" w="9525">
                  <a:solidFill>
                    <a:srgbClr val="D7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73" name="Google Shape;173;p11"/>
                <p:cNvSpPr/>
                <p:nvPr/>
              </p:nvSpPr>
              <p:spPr>
                <a:xfrm>
                  <a:off x="4495800" y="685800"/>
                  <a:ext cx="304798" cy="225744"/>
                </a:xfrm>
                <a:prstGeom prst="flowChartExtract">
                  <a:avLst/>
                </a:prstGeom>
                <a:solidFill>
                  <a:srgbClr val="E60000"/>
                </a:solidFill>
                <a:ln cap="flat" cmpd="sng" w="9525">
                  <a:solidFill>
                    <a:srgbClr val="D7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grpSp>
          <p:sp>
            <p:nvSpPr>
              <p:cNvPr id="174" name="Google Shape;174;p11"/>
              <p:cNvSpPr/>
              <p:nvPr/>
            </p:nvSpPr>
            <p:spPr>
              <a:xfrm>
                <a:off x="4038600" y="426719"/>
                <a:ext cx="228600" cy="530544"/>
              </a:xfrm>
              <a:prstGeom prst="donut">
                <a:avLst>
                  <a:gd fmla="val 25000" name="adj"/>
                </a:avLst>
              </a:prstGeom>
              <a:solidFill>
                <a:srgbClr val="E60000"/>
              </a:solidFill>
              <a:ln cap="flat" cmpd="sng" w="9525">
                <a:solidFill>
                  <a:srgbClr val="D7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grpSp>
        <p:sp>
          <p:nvSpPr>
            <p:cNvPr id="175" name="Google Shape;175;p11"/>
            <p:cNvSpPr/>
            <p:nvPr/>
          </p:nvSpPr>
          <p:spPr>
            <a:xfrm>
              <a:off x="-128172" y="2797314"/>
              <a:ext cx="22098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Sk</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1600" u="none" cap="none" strike="noStrike">
                  <a:solidFill>
                    <a:schemeClr val="dk1"/>
                  </a:solidFill>
                  <a:latin typeface="Calibri"/>
                  <a:ea typeface="Calibri"/>
                  <a:cs typeface="Calibri"/>
                  <a:sym typeface="Calibri"/>
                </a:rPr>
                <a:t>Secret Decryption Key</a:t>
              </a:r>
              <a:endParaRPr/>
            </a:p>
          </p:txBody>
        </p:sp>
      </p:grpSp>
      <p:grpSp>
        <p:nvGrpSpPr>
          <p:cNvPr id="176" name="Google Shape;176;p11"/>
          <p:cNvGrpSpPr/>
          <p:nvPr/>
        </p:nvGrpSpPr>
        <p:grpSpPr>
          <a:xfrm>
            <a:off x="5206640" y="1257668"/>
            <a:ext cx="2241383" cy="802423"/>
            <a:chOff x="3463732" y="-2588132"/>
            <a:chExt cx="2241383" cy="802423"/>
          </a:xfrm>
        </p:grpSpPr>
        <p:grpSp>
          <p:nvGrpSpPr>
            <p:cNvPr id="177" name="Google Shape;177;p11"/>
            <p:cNvGrpSpPr/>
            <p:nvPr/>
          </p:nvGrpSpPr>
          <p:grpSpPr>
            <a:xfrm>
              <a:off x="4797607" y="-2525359"/>
              <a:ext cx="422183" cy="255832"/>
              <a:chOff x="4038600" y="426719"/>
              <a:chExt cx="762000" cy="530544"/>
            </a:xfrm>
          </p:grpSpPr>
          <p:grpSp>
            <p:nvGrpSpPr>
              <p:cNvPr id="178" name="Google Shape;178;p11"/>
              <p:cNvGrpSpPr/>
              <p:nvPr/>
            </p:nvGrpSpPr>
            <p:grpSpPr>
              <a:xfrm>
                <a:off x="4267200" y="685800"/>
                <a:ext cx="533400" cy="225744"/>
                <a:chOff x="4267200" y="685800"/>
                <a:chExt cx="533400" cy="225744"/>
              </a:xfrm>
            </p:grpSpPr>
            <p:sp>
              <p:nvSpPr>
                <p:cNvPr id="179" name="Google Shape;179;p11"/>
                <p:cNvSpPr/>
                <p:nvPr/>
              </p:nvSpPr>
              <p:spPr>
                <a:xfrm>
                  <a:off x="4267200" y="685800"/>
                  <a:ext cx="533400" cy="45719"/>
                </a:xfrm>
                <a:prstGeom prst="rect">
                  <a:avLst/>
                </a:prstGeom>
                <a:solidFill>
                  <a:srgbClr val="0070C0"/>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11"/>
                <p:cNvSpPr/>
                <p:nvPr/>
              </p:nvSpPr>
              <p:spPr>
                <a:xfrm>
                  <a:off x="4495800" y="685800"/>
                  <a:ext cx="304798" cy="225744"/>
                </a:xfrm>
                <a:prstGeom prst="flowChartExtract">
                  <a:avLst/>
                </a:prstGeom>
                <a:solidFill>
                  <a:srgbClr val="0070C0"/>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1" name="Google Shape;181;p11"/>
              <p:cNvSpPr/>
              <p:nvPr/>
            </p:nvSpPr>
            <p:spPr>
              <a:xfrm>
                <a:off x="4038600" y="426719"/>
                <a:ext cx="228600" cy="530544"/>
              </a:xfrm>
              <a:prstGeom prst="donut">
                <a:avLst>
                  <a:gd fmla="val 25000" name="adj"/>
                </a:avLst>
              </a:prstGeom>
              <a:solidFill>
                <a:srgbClr val="0070C0"/>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2" name="Google Shape;182;p11"/>
            <p:cNvSpPr/>
            <p:nvPr/>
          </p:nvSpPr>
          <p:spPr>
            <a:xfrm>
              <a:off x="3463732" y="-2588132"/>
              <a:ext cx="2241383" cy="80242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Pk</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1600" u="none" cap="none" strike="noStrike">
                  <a:solidFill>
                    <a:schemeClr val="dk1"/>
                  </a:solidFill>
                  <a:latin typeface="Calibri"/>
                  <a:ea typeface="Calibri"/>
                  <a:cs typeface="Calibri"/>
                  <a:sym typeface="Calibri"/>
                </a:rPr>
                <a:t>Public Encryption Key</a:t>
              </a:r>
              <a:endParaRPr/>
            </a:p>
          </p:txBody>
        </p:sp>
      </p:grpSp>
      <p:grpSp>
        <p:nvGrpSpPr>
          <p:cNvPr id="183" name="Google Shape;183;p11"/>
          <p:cNvGrpSpPr/>
          <p:nvPr/>
        </p:nvGrpSpPr>
        <p:grpSpPr>
          <a:xfrm>
            <a:off x="8648700" y="1096963"/>
            <a:ext cx="1925323" cy="1636559"/>
            <a:chOff x="6380477" y="810418"/>
            <a:chExt cx="1925323" cy="1636559"/>
          </a:xfrm>
        </p:grpSpPr>
        <p:sp>
          <p:nvSpPr>
            <p:cNvPr id="184" name="Google Shape;184;p11"/>
            <p:cNvSpPr/>
            <p:nvPr/>
          </p:nvSpPr>
          <p:spPr>
            <a:xfrm>
              <a:off x="6380477" y="810418"/>
              <a:ext cx="1925323" cy="1636559"/>
            </a:xfrm>
            <a:prstGeom prst="roundRect">
              <a:avLst>
                <a:gd fmla="val 16667" name="adj"/>
              </a:avLst>
            </a:prstGeom>
            <a:gradFill>
              <a:gsLst>
                <a:gs pos="0">
                  <a:srgbClr val="9A9A9A"/>
                </a:gs>
                <a:gs pos="50000">
                  <a:srgbClr val="8D8D8D"/>
                </a:gs>
                <a:gs pos="100000">
                  <a:srgbClr val="787878"/>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Data Source</a:t>
              </a:r>
              <a:endParaRPr/>
            </a:p>
          </p:txBody>
        </p:sp>
        <p:grpSp>
          <p:nvGrpSpPr>
            <p:cNvPr id="185" name="Google Shape;185;p11"/>
            <p:cNvGrpSpPr/>
            <p:nvPr/>
          </p:nvGrpSpPr>
          <p:grpSpPr>
            <a:xfrm>
              <a:off x="6850379" y="1255712"/>
              <a:ext cx="990600" cy="1060451"/>
              <a:chOff x="9677400" y="-4489451"/>
              <a:chExt cx="5499100" cy="8031164"/>
            </a:xfrm>
          </p:grpSpPr>
          <p:pic>
            <p:nvPicPr>
              <p:cNvPr descr="http://www.clker.com/cliparts/8/2/e/b/1206565064203328198ericlemerdy_File.svg.hi.png" id="186" name="Google Shape;186;p11"/>
              <p:cNvPicPr preferRelativeResize="0"/>
              <p:nvPr/>
            </p:nvPicPr>
            <p:blipFill rotWithShape="1">
              <a:blip r:embed="rId3">
                <a:alphaModFix/>
              </a:blip>
              <a:srcRect b="0" l="0" r="0" t="0"/>
              <a:stretch/>
            </p:blipFill>
            <p:spPr>
              <a:xfrm>
                <a:off x="9677400" y="-4489451"/>
                <a:ext cx="3086100" cy="5657851"/>
              </a:xfrm>
              <a:prstGeom prst="rect">
                <a:avLst/>
              </a:prstGeom>
              <a:noFill/>
              <a:ln>
                <a:noFill/>
              </a:ln>
            </p:spPr>
          </p:pic>
          <p:pic>
            <p:nvPicPr>
              <p:cNvPr descr="http://www.clker.com/cliparts/8/2/e/b/1206565064203328198ericlemerdy_File.svg.hi.png" id="187" name="Google Shape;187;p11"/>
              <p:cNvPicPr preferRelativeResize="0"/>
              <p:nvPr/>
            </p:nvPicPr>
            <p:blipFill rotWithShape="1">
              <a:blip r:embed="rId3">
                <a:alphaModFix/>
              </a:blip>
              <a:srcRect b="0" l="0" r="0" t="0"/>
              <a:stretch/>
            </p:blipFill>
            <p:spPr>
              <a:xfrm>
                <a:off x="10883900" y="-3302001"/>
                <a:ext cx="3086100" cy="5657851"/>
              </a:xfrm>
              <a:prstGeom prst="rect">
                <a:avLst/>
              </a:prstGeom>
              <a:noFill/>
              <a:ln>
                <a:noFill/>
              </a:ln>
            </p:spPr>
          </p:pic>
          <p:pic>
            <p:nvPicPr>
              <p:cNvPr descr="http://www.clker.com/cliparts/8/2/e/b/1206565064203328198ericlemerdy_File.svg.hi.png" id="188" name="Google Shape;188;p11"/>
              <p:cNvPicPr preferRelativeResize="0"/>
              <p:nvPr/>
            </p:nvPicPr>
            <p:blipFill rotWithShape="1">
              <a:blip r:embed="rId3">
                <a:alphaModFix/>
              </a:blip>
              <a:srcRect b="0" l="0" r="0" t="0"/>
              <a:stretch/>
            </p:blipFill>
            <p:spPr>
              <a:xfrm>
                <a:off x="12090400" y="-2116138"/>
                <a:ext cx="3086100" cy="5657851"/>
              </a:xfrm>
              <a:prstGeom prst="rect">
                <a:avLst/>
              </a:prstGeom>
              <a:noFill/>
              <a:ln>
                <a:noFill/>
              </a:ln>
            </p:spPr>
          </p:pic>
        </p:grpSp>
      </p:grpSp>
      <p:pic>
        <p:nvPicPr>
          <p:cNvPr descr="http://anixhost.com/wp-content/themes/anixhost/images/pages/cloudserver.png" id="189" name="Google Shape;189;p11"/>
          <p:cNvPicPr preferRelativeResize="0"/>
          <p:nvPr/>
        </p:nvPicPr>
        <p:blipFill rotWithShape="1">
          <a:blip r:embed="rId4">
            <a:alphaModFix/>
          </a:blip>
          <a:srcRect b="0" l="0" r="0" t="0"/>
          <a:stretch/>
        </p:blipFill>
        <p:spPr>
          <a:xfrm>
            <a:off x="5308266" y="4311650"/>
            <a:ext cx="2438400" cy="2438400"/>
          </a:xfrm>
          <a:prstGeom prst="rect">
            <a:avLst/>
          </a:prstGeom>
          <a:noFill/>
          <a:ln>
            <a:noFill/>
          </a:ln>
        </p:spPr>
      </p:pic>
      <p:sp>
        <p:nvSpPr>
          <p:cNvPr id="190" name="Google Shape;190;p11"/>
          <p:cNvSpPr txBox="1"/>
          <p:nvPr/>
        </p:nvSpPr>
        <p:spPr>
          <a:xfrm>
            <a:off x="5067300" y="4080817"/>
            <a:ext cx="265008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Computation Host</a:t>
            </a:r>
            <a:endParaRPr/>
          </a:p>
        </p:txBody>
      </p:sp>
      <p:grpSp>
        <p:nvGrpSpPr>
          <p:cNvPr id="191" name="Google Shape;191;p11"/>
          <p:cNvGrpSpPr/>
          <p:nvPr/>
        </p:nvGrpSpPr>
        <p:grpSpPr>
          <a:xfrm>
            <a:off x="2171700" y="1125840"/>
            <a:ext cx="1673856" cy="2476468"/>
            <a:chOff x="153080" y="990600"/>
            <a:chExt cx="1977297" cy="2652410"/>
          </a:xfrm>
        </p:grpSpPr>
        <p:pic>
          <p:nvPicPr>
            <p:cNvPr descr="http://3.bp.blogspot.com/-JqKMEYHEfjY/UfvZcNdwbII/AAAAAAAAM2c/JDPO2Uke1LU/s1600/ScreenLock.png" id="192" name="Google Shape;192;p11"/>
            <p:cNvPicPr preferRelativeResize="0"/>
            <p:nvPr/>
          </p:nvPicPr>
          <p:blipFill rotWithShape="1">
            <a:blip r:embed="rId5">
              <a:alphaModFix/>
            </a:blip>
            <a:srcRect b="0" l="0" r="0" t="0"/>
            <a:stretch/>
          </p:blipFill>
          <p:spPr>
            <a:xfrm>
              <a:off x="457200" y="1262552"/>
              <a:ext cx="1426787" cy="2380458"/>
            </a:xfrm>
            <a:prstGeom prst="rect">
              <a:avLst/>
            </a:prstGeom>
            <a:noFill/>
            <a:ln>
              <a:noFill/>
            </a:ln>
          </p:spPr>
        </p:pic>
        <p:sp>
          <p:nvSpPr>
            <p:cNvPr id="193" name="Google Shape;193;p11"/>
            <p:cNvSpPr txBox="1"/>
            <p:nvPr/>
          </p:nvSpPr>
          <p:spPr>
            <a:xfrm>
              <a:off x="153080" y="990600"/>
              <a:ext cx="1977297" cy="4944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FHE Client</a:t>
              </a:r>
              <a:endParaRPr/>
            </a:p>
          </p:txBody>
        </p:sp>
      </p:grpSp>
      <p:sp>
        <p:nvSpPr>
          <p:cNvPr id="194" name="Google Shape;194;p11"/>
          <p:cNvSpPr txBox="1"/>
          <p:nvPr/>
        </p:nvSpPr>
        <p:spPr>
          <a:xfrm>
            <a:off x="6452939" y="2539403"/>
            <a:ext cx="1726974"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Encrypted Data</a:t>
            </a:r>
            <a:endParaRPr/>
          </a:p>
        </p:txBody>
      </p:sp>
      <p:grpSp>
        <p:nvGrpSpPr>
          <p:cNvPr id="195" name="Google Shape;195;p11"/>
          <p:cNvGrpSpPr/>
          <p:nvPr/>
        </p:nvGrpSpPr>
        <p:grpSpPr>
          <a:xfrm>
            <a:off x="7734300" y="2804164"/>
            <a:ext cx="991704" cy="1507486"/>
            <a:chOff x="10743096" y="-669286"/>
            <a:chExt cx="991704" cy="1507486"/>
          </a:xfrm>
        </p:grpSpPr>
        <p:pic>
          <p:nvPicPr>
            <p:cNvPr descr="http://www.clker.com/cliparts/8/2/e/b/1206565064203328198ericlemerdy_File.svg.hi.png" id="196" name="Google Shape;196;p11"/>
            <p:cNvPicPr preferRelativeResize="0"/>
            <p:nvPr/>
          </p:nvPicPr>
          <p:blipFill rotWithShape="1">
            <a:blip r:embed="rId3">
              <a:alphaModFix/>
            </a:blip>
            <a:srcRect b="0" l="0" r="0" t="0"/>
            <a:stretch/>
          </p:blipFill>
          <p:spPr>
            <a:xfrm>
              <a:off x="10744200" y="-669286"/>
              <a:ext cx="555926" cy="747074"/>
            </a:xfrm>
            <a:prstGeom prst="rect">
              <a:avLst/>
            </a:prstGeom>
            <a:noFill/>
            <a:ln>
              <a:noFill/>
            </a:ln>
          </p:spPr>
        </p:pic>
        <p:pic>
          <p:nvPicPr>
            <p:cNvPr descr="http://www.clker.com/cliparts/8/2/e/b/1206565064203328198ericlemerdy_File.svg.hi.png" id="197" name="Google Shape;197;p11"/>
            <p:cNvPicPr preferRelativeResize="0"/>
            <p:nvPr/>
          </p:nvPicPr>
          <p:blipFill rotWithShape="1">
            <a:blip r:embed="rId3">
              <a:alphaModFix/>
            </a:blip>
            <a:srcRect b="0" l="0" r="0" t="0"/>
            <a:stretch/>
          </p:blipFill>
          <p:spPr>
            <a:xfrm>
              <a:off x="10961537" y="-512493"/>
              <a:ext cx="555926" cy="747074"/>
            </a:xfrm>
            <a:prstGeom prst="rect">
              <a:avLst/>
            </a:prstGeom>
            <a:noFill/>
            <a:ln>
              <a:noFill/>
            </a:ln>
          </p:spPr>
        </p:pic>
        <p:pic>
          <p:nvPicPr>
            <p:cNvPr descr="http://www.clker.com/cliparts/8/2/e/b/1206565064203328198ericlemerdy_File.svg.hi.png" id="198" name="Google Shape;198;p11"/>
            <p:cNvPicPr preferRelativeResize="0"/>
            <p:nvPr/>
          </p:nvPicPr>
          <p:blipFill rotWithShape="1">
            <a:blip r:embed="rId3">
              <a:alphaModFix/>
            </a:blip>
            <a:srcRect b="0" l="0" r="0" t="0"/>
            <a:stretch/>
          </p:blipFill>
          <p:spPr>
            <a:xfrm>
              <a:off x="11178874" y="-355909"/>
              <a:ext cx="555926" cy="747074"/>
            </a:xfrm>
            <a:prstGeom prst="rect">
              <a:avLst/>
            </a:prstGeom>
            <a:noFill/>
            <a:ln>
              <a:noFill/>
            </a:ln>
          </p:spPr>
        </p:pic>
        <p:pic>
          <p:nvPicPr>
            <p:cNvPr descr="http://simpleicon.com/wp-content/uploads/lock-2.png" id="199" name="Google Shape;199;p11"/>
            <p:cNvPicPr preferRelativeResize="0"/>
            <p:nvPr/>
          </p:nvPicPr>
          <p:blipFill rotWithShape="1">
            <a:blip r:embed="rId6">
              <a:alphaModFix/>
            </a:blip>
            <a:srcRect b="0" l="0" r="0" t="0"/>
            <a:stretch/>
          </p:blipFill>
          <p:spPr>
            <a:xfrm>
              <a:off x="10743096" y="-33355"/>
              <a:ext cx="871555" cy="871555"/>
            </a:xfrm>
            <a:prstGeom prst="rect">
              <a:avLst/>
            </a:prstGeom>
            <a:noFill/>
            <a:ln>
              <a:noFill/>
            </a:ln>
          </p:spPr>
        </p:pic>
      </p:grpSp>
      <p:sp>
        <p:nvSpPr>
          <p:cNvPr id="200" name="Google Shape;200;p11"/>
          <p:cNvSpPr/>
          <p:nvPr/>
        </p:nvSpPr>
        <p:spPr>
          <a:xfrm rot="8127897">
            <a:off x="4155913" y="2121702"/>
            <a:ext cx="773263" cy="2280887"/>
          </a:xfrm>
          <a:prstGeom prst="down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p:txBody>
      </p:sp>
      <p:sp>
        <p:nvSpPr>
          <p:cNvPr id="201" name="Google Shape;201;p11"/>
          <p:cNvSpPr/>
          <p:nvPr/>
        </p:nvSpPr>
        <p:spPr>
          <a:xfrm>
            <a:off x="3467100" y="1828798"/>
            <a:ext cx="5112135" cy="286006"/>
          </a:xfrm>
          <a:prstGeom prst="right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p:txBody>
      </p:sp>
      <p:sp>
        <p:nvSpPr>
          <p:cNvPr id="202" name="Google Shape;202;p11"/>
          <p:cNvSpPr txBox="1"/>
          <p:nvPr/>
        </p:nvSpPr>
        <p:spPr>
          <a:xfrm>
            <a:off x="4458400" y="2521510"/>
            <a:ext cx="1598171"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Encrypted Result</a:t>
            </a:r>
            <a:endParaRPr/>
          </a:p>
        </p:txBody>
      </p:sp>
      <p:grpSp>
        <p:nvGrpSpPr>
          <p:cNvPr id="203" name="Google Shape;203;p11"/>
          <p:cNvGrpSpPr/>
          <p:nvPr/>
        </p:nvGrpSpPr>
        <p:grpSpPr>
          <a:xfrm>
            <a:off x="4101804" y="2862734"/>
            <a:ext cx="1036852" cy="1250334"/>
            <a:chOff x="1905000" y="3276600"/>
            <a:chExt cx="1036852" cy="1250334"/>
          </a:xfrm>
        </p:grpSpPr>
        <p:pic>
          <p:nvPicPr>
            <p:cNvPr descr="http://www.clker.com/cliparts/f/H/5/a/Q/y/text-file-icon-hi.png" id="204" name="Google Shape;204;p11"/>
            <p:cNvPicPr preferRelativeResize="0"/>
            <p:nvPr/>
          </p:nvPicPr>
          <p:blipFill rotWithShape="1">
            <a:blip r:embed="rId7">
              <a:alphaModFix/>
            </a:blip>
            <a:srcRect b="0" l="0" r="0" t="0"/>
            <a:stretch/>
          </p:blipFill>
          <p:spPr>
            <a:xfrm>
              <a:off x="1905000" y="3276600"/>
              <a:ext cx="795177" cy="795177"/>
            </a:xfrm>
            <a:prstGeom prst="rect">
              <a:avLst/>
            </a:prstGeom>
            <a:noFill/>
            <a:ln>
              <a:noFill/>
            </a:ln>
          </p:spPr>
        </p:pic>
        <p:pic>
          <p:nvPicPr>
            <p:cNvPr descr="http://simpleicon.com/wp-content/uploads/lock-2.png" id="205" name="Google Shape;205;p11"/>
            <p:cNvPicPr preferRelativeResize="0"/>
            <p:nvPr/>
          </p:nvPicPr>
          <p:blipFill rotWithShape="1">
            <a:blip r:embed="rId6">
              <a:alphaModFix/>
            </a:blip>
            <a:srcRect b="0" l="0" r="0" t="0"/>
            <a:stretch/>
          </p:blipFill>
          <p:spPr>
            <a:xfrm>
              <a:off x="2070297" y="3655379"/>
              <a:ext cx="871555" cy="871555"/>
            </a:xfrm>
            <a:prstGeom prst="rect">
              <a:avLst/>
            </a:prstGeom>
            <a:noFill/>
            <a:ln>
              <a:noFill/>
            </a:ln>
          </p:spPr>
        </p:pic>
      </p:grpSp>
      <p:sp>
        <p:nvSpPr>
          <p:cNvPr id="206" name="Google Shape;206;p11"/>
          <p:cNvSpPr txBox="1"/>
          <p:nvPr/>
        </p:nvSpPr>
        <p:spPr>
          <a:xfrm>
            <a:off x="3392929" y="4395053"/>
            <a:ext cx="159817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Decrypted Result</a:t>
            </a:r>
            <a:endParaRPr/>
          </a:p>
        </p:txBody>
      </p:sp>
      <p:pic>
        <p:nvPicPr>
          <p:cNvPr descr="http://www.clker.com/cliparts/f/H/5/a/Q/y/text-file-icon-hi.png" id="207" name="Google Shape;207;p11"/>
          <p:cNvPicPr preferRelativeResize="0"/>
          <p:nvPr/>
        </p:nvPicPr>
        <p:blipFill rotWithShape="1">
          <a:blip r:embed="rId7">
            <a:alphaModFix/>
          </a:blip>
          <a:srcRect b="0" l="0" r="0" t="0"/>
          <a:stretch/>
        </p:blipFill>
        <p:spPr>
          <a:xfrm>
            <a:off x="2735660" y="4330178"/>
            <a:ext cx="795177" cy="7951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FHE vs OTHER SECURE COMPUTING APPROACHES</a:t>
            </a:r>
            <a:endParaRPr/>
          </a:p>
        </p:txBody>
      </p:sp>
      <p:graphicFrame>
        <p:nvGraphicFramePr>
          <p:cNvPr id="213" name="Google Shape;213;p12"/>
          <p:cNvGraphicFramePr/>
          <p:nvPr/>
        </p:nvGraphicFramePr>
        <p:xfrm>
          <a:off x="598488" y="1543050"/>
          <a:ext cx="3000000" cy="3000000"/>
        </p:xfrm>
        <a:graphic>
          <a:graphicData uri="http://schemas.openxmlformats.org/drawingml/2006/table">
            <a:tbl>
              <a:tblPr bandRow="1" firstRow="1">
                <a:noFill/>
                <a:tableStyleId>{3D1642FB-51B3-4A6D-A29B-8972C90C4DA8}</a:tableStyleId>
              </a:tblPr>
              <a:tblGrid>
                <a:gridCol w="2832500"/>
                <a:gridCol w="2832500"/>
                <a:gridCol w="2832500"/>
                <a:gridCol w="2832500"/>
              </a:tblGrid>
              <a:tr h="370850">
                <a:tc>
                  <a:txBody>
                    <a:bodyPr/>
                    <a:lstStyle/>
                    <a:p>
                      <a:pPr indent="0" lvl="0" marL="0" marR="0" rtl="0" algn="l">
                        <a:spcBef>
                          <a:spcPts val="0"/>
                        </a:spcBef>
                        <a:spcAft>
                          <a:spcPts val="0"/>
                        </a:spcAft>
                        <a:buClr>
                          <a:schemeClr val="dk1"/>
                        </a:buClr>
                        <a:buSzPts val="1800"/>
                        <a:buFont typeface="Calibri"/>
                        <a:buNone/>
                      </a:pPr>
                      <a:r>
                        <a:t/>
                      </a:r>
                      <a:endParaRPr sz="1800" u="none" cap="none" strike="noStrike"/>
                    </a:p>
                  </a:txBody>
                  <a:tcPr marT="91425" marB="91425" marR="91425" marL="91425"/>
                </a:tc>
                <a:tc>
                  <a:txBody>
                    <a:bodyPr/>
                    <a:lstStyle/>
                    <a:p>
                      <a:pPr indent="0" lvl="0" marL="0" marR="0" rtl="0" algn="ctr">
                        <a:spcBef>
                          <a:spcPts val="0"/>
                        </a:spcBef>
                        <a:spcAft>
                          <a:spcPts val="0"/>
                        </a:spcAft>
                        <a:buClr>
                          <a:schemeClr val="dk1"/>
                        </a:buClr>
                        <a:buSzPts val="1800"/>
                        <a:buFont typeface="Calibri"/>
                        <a:buNone/>
                      </a:pPr>
                      <a:r>
                        <a:rPr b="1" lang="en-US" sz="1800" u="none" cap="none" strike="noStrike"/>
                        <a:t>FHE</a:t>
                      </a:r>
                      <a:endParaRPr b="1" sz="1800" u="none" cap="none" strike="noStrike"/>
                    </a:p>
                  </a:txBody>
                  <a:tcPr marT="91425" marB="91425" marR="91425" marL="91425"/>
                </a:tc>
                <a:tc>
                  <a:txBody>
                    <a:bodyPr/>
                    <a:lstStyle/>
                    <a:p>
                      <a:pPr indent="0" lvl="0" marL="0" marR="0" rtl="0" algn="ctr">
                        <a:spcBef>
                          <a:spcPts val="0"/>
                        </a:spcBef>
                        <a:spcAft>
                          <a:spcPts val="0"/>
                        </a:spcAft>
                        <a:buClr>
                          <a:schemeClr val="dk1"/>
                        </a:buClr>
                        <a:buSzPts val="1800"/>
                        <a:buFont typeface="Calibri"/>
                        <a:buNone/>
                      </a:pPr>
                      <a:r>
                        <a:rPr b="1" lang="en-US" sz="1800" u="none" cap="none" strike="noStrike"/>
                        <a:t>MPC</a:t>
                      </a:r>
                      <a:endParaRPr b="1" sz="1800" u="none" cap="none" strike="noStrike"/>
                    </a:p>
                  </a:txBody>
                  <a:tcPr marT="91425" marB="91425" marR="91425" marL="91425"/>
                </a:tc>
                <a:tc>
                  <a:txBody>
                    <a:bodyPr/>
                    <a:lstStyle/>
                    <a:p>
                      <a:pPr indent="0" lvl="0" marL="0" marR="0" rtl="0" algn="ctr">
                        <a:spcBef>
                          <a:spcPts val="0"/>
                        </a:spcBef>
                        <a:spcAft>
                          <a:spcPts val="0"/>
                        </a:spcAft>
                        <a:buClr>
                          <a:schemeClr val="dk1"/>
                        </a:buClr>
                        <a:buSzPts val="1800"/>
                        <a:buFont typeface="Calibri"/>
                        <a:buNone/>
                      </a:pPr>
                      <a:r>
                        <a:rPr b="1" lang="en-US" sz="1800" u="none" cap="none" strike="noStrike"/>
                        <a:t>Secure Enclaves/SGX</a:t>
                      </a:r>
                      <a:endParaRPr b="1" sz="1800" u="none" cap="none" strike="noStrike"/>
                    </a:p>
                  </a:txBody>
                  <a:tcPr marT="91425" marB="91425" marR="91425" marL="91425"/>
                </a:tc>
              </a:tr>
              <a:tr h="370850">
                <a:tc>
                  <a:txBody>
                    <a:bodyPr/>
                    <a:lstStyle/>
                    <a:p>
                      <a:pPr indent="0" lvl="0" marL="0" marR="0" rtl="0" algn="l">
                        <a:spcBef>
                          <a:spcPts val="0"/>
                        </a:spcBef>
                        <a:spcAft>
                          <a:spcPts val="0"/>
                        </a:spcAft>
                        <a:buClr>
                          <a:schemeClr val="dk1"/>
                        </a:buClr>
                        <a:buSzPts val="1800"/>
                        <a:buFont typeface="Calibri"/>
                        <a:buNone/>
                      </a:pPr>
                      <a:r>
                        <a:rPr lang="en-US" sz="1800" u="none" cap="none" strike="noStrike"/>
                        <a:t>Performance</a:t>
                      </a:r>
                      <a:endParaRPr sz="1800" u="none" cap="none" strike="noStrike"/>
                    </a:p>
                  </a:txBody>
                  <a:tcPr marT="91425" marB="91425" marR="91425" marL="91425"/>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Compute-bound</a:t>
                      </a:r>
                      <a:endParaRPr sz="1800" u="none" cap="none" strike="noStrike"/>
                    </a:p>
                  </a:txBody>
                  <a:tcPr marT="91425" marB="91425" marR="91425" marL="91425"/>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Network-bound</a:t>
                      </a:r>
                      <a:endParaRPr sz="1800" u="none" cap="none" strike="noStrike"/>
                    </a:p>
                  </a:txBody>
                  <a:tcPr marT="91425" marB="91425" marR="91425" marL="91425"/>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Close to plaintext</a:t>
                      </a:r>
                      <a:endParaRPr sz="1800" u="none" cap="none" strike="noStrike"/>
                    </a:p>
                  </a:txBody>
                  <a:tcPr marT="91425" marB="91425" marR="91425" marL="91425"/>
                </a:tc>
              </a:tr>
              <a:tr h="370850">
                <a:tc>
                  <a:txBody>
                    <a:bodyPr/>
                    <a:lstStyle/>
                    <a:p>
                      <a:pPr indent="0" lvl="0" marL="0" marR="0" rtl="0" algn="l">
                        <a:spcBef>
                          <a:spcPts val="0"/>
                        </a:spcBef>
                        <a:spcAft>
                          <a:spcPts val="0"/>
                        </a:spcAft>
                        <a:buClr>
                          <a:schemeClr val="dk1"/>
                        </a:buClr>
                        <a:buSzPts val="1800"/>
                        <a:buFont typeface="Calibri"/>
                        <a:buNone/>
                      </a:pPr>
                      <a:r>
                        <a:rPr lang="en-US" sz="1800" u="none" cap="none" strike="noStrike"/>
                        <a:t>Privacy</a:t>
                      </a:r>
                      <a:endParaRPr sz="1800" u="none" cap="none" strike="noStrike"/>
                    </a:p>
                  </a:txBody>
                  <a:tcPr marT="91425" marB="91425" marR="91425" marL="91425"/>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Encryption</a:t>
                      </a:r>
                      <a:endParaRPr sz="1800" u="none" cap="none" strike="noStrike"/>
                    </a:p>
                  </a:txBody>
                  <a:tcPr marT="91425" marB="91425" marR="91425" marL="91425"/>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Encryption / Non-collusion</a:t>
                      </a:r>
                      <a:endParaRPr sz="1800" u="none" cap="none" strike="noStrike"/>
                    </a:p>
                  </a:txBody>
                  <a:tcPr marT="91425" marB="91425" marR="91425" marL="91425"/>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Trusted Hardware</a:t>
                      </a:r>
                      <a:endParaRPr sz="1800" u="none" cap="none" strike="noStrike"/>
                    </a:p>
                  </a:txBody>
                  <a:tcPr marT="91425" marB="91425" marR="91425" marL="91425"/>
                </a:tc>
              </a:tr>
              <a:tr h="370850">
                <a:tc>
                  <a:txBody>
                    <a:bodyPr/>
                    <a:lstStyle/>
                    <a:p>
                      <a:pPr indent="0" lvl="0" marL="0" marR="0" rtl="0" algn="l">
                        <a:spcBef>
                          <a:spcPts val="0"/>
                        </a:spcBef>
                        <a:spcAft>
                          <a:spcPts val="0"/>
                        </a:spcAft>
                        <a:buClr>
                          <a:schemeClr val="dk1"/>
                        </a:buClr>
                        <a:buSzPts val="1800"/>
                        <a:buFont typeface="Calibri"/>
                        <a:buNone/>
                      </a:pPr>
                      <a:r>
                        <a:rPr lang="en-US" sz="1800" u="none" cap="none" strike="noStrike"/>
                        <a:t>Non-interactive</a:t>
                      </a:r>
                      <a:endParaRPr sz="1800" u="none" cap="none" strike="noStrike"/>
                    </a:p>
                  </a:txBody>
                  <a:tcPr marT="91425" marB="91425" marR="91425" marL="91425"/>
                </a:tc>
                <a:tc>
                  <a:txBody>
                    <a:bodyPr/>
                    <a:lstStyle/>
                    <a:p>
                      <a:pPr indent="0" lvl="0" marL="0" marR="0" rtl="0" algn="ctr">
                        <a:spcBef>
                          <a:spcPts val="0"/>
                        </a:spcBef>
                        <a:spcAft>
                          <a:spcPts val="0"/>
                        </a:spcAft>
                        <a:buClr>
                          <a:schemeClr val="dk1"/>
                        </a:buClr>
                        <a:buSzPts val="1100"/>
                        <a:buFont typeface="Arial"/>
                        <a:buNone/>
                      </a:pPr>
                      <a:r>
                        <a:rPr lang="en-US" sz="1800" u="none" cap="none" strike="noStrike">
                          <a:solidFill>
                            <a:srgbClr val="38761D"/>
                          </a:solidFill>
                        </a:rPr>
                        <a:t>✔</a:t>
                      </a:r>
                      <a:endParaRPr sz="1800" u="none" cap="none" strike="noStrike">
                        <a:solidFill>
                          <a:srgbClr val="38761D"/>
                        </a:solidFill>
                      </a:endParaRPr>
                    </a:p>
                  </a:txBody>
                  <a:tcPr marT="91425" marB="91425" marR="91425" marL="91425"/>
                </a:tc>
                <a:tc>
                  <a:txBody>
                    <a:bodyPr/>
                    <a:lstStyle/>
                    <a:p>
                      <a:pPr indent="0" lvl="0" marL="0" marR="0" rtl="0" algn="ctr">
                        <a:spcBef>
                          <a:spcPts val="0"/>
                        </a:spcBef>
                        <a:spcAft>
                          <a:spcPts val="0"/>
                        </a:spcAft>
                        <a:buClr>
                          <a:schemeClr val="dk1"/>
                        </a:buClr>
                        <a:buSzPts val="1100"/>
                        <a:buFont typeface="Arial"/>
                        <a:buNone/>
                      </a:pPr>
                      <a:r>
                        <a:rPr lang="en-US" sz="1800" u="none" cap="none" strike="noStrike">
                          <a:solidFill>
                            <a:srgbClr val="980000"/>
                          </a:solidFill>
                        </a:rPr>
                        <a:t>✘</a:t>
                      </a:r>
                      <a:endParaRPr sz="1800" u="none" cap="none" strike="noStrike">
                        <a:solidFill>
                          <a:srgbClr val="980000"/>
                        </a:solidFill>
                      </a:endParaRPr>
                    </a:p>
                  </a:txBody>
                  <a:tcPr marT="91425" marB="91425" marR="91425" marL="91425"/>
                </a:tc>
                <a:tc>
                  <a:txBody>
                    <a:bodyPr/>
                    <a:lstStyle/>
                    <a:p>
                      <a:pPr indent="0" lvl="0" marL="0" marR="0" rtl="0" algn="ctr">
                        <a:spcBef>
                          <a:spcPts val="0"/>
                        </a:spcBef>
                        <a:spcAft>
                          <a:spcPts val="0"/>
                        </a:spcAft>
                        <a:buClr>
                          <a:schemeClr val="dk1"/>
                        </a:buClr>
                        <a:buSzPts val="1100"/>
                        <a:buFont typeface="Arial"/>
                        <a:buNone/>
                      </a:pPr>
                      <a:r>
                        <a:rPr lang="en-US" sz="1800" u="none" cap="none" strike="noStrike">
                          <a:solidFill>
                            <a:srgbClr val="38761D"/>
                          </a:solidFill>
                        </a:rPr>
                        <a:t>✔</a:t>
                      </a:r>
                      <a:endParaRPr sz="1800" u="none" cap="none" strike="noStrike"/>
                    </a:p>
                  </a:txBody>
                  <a:tcPr marT="91425" marB="91425" marR="91425" marL="91425"/>
                </a:tc>
              </a:tr>
              <a:tr h="370850">
                <a:tc>
                  <a:txBody>
                    <a:bodyPr/>
                    <a:lstStyle/>
                    <a:p>
                      <a:pPr indent="0" lvl="0" marL="0" marR="0" rtl="0" algn="l">
                        <a:spcBef>
                          <a:spcPts val="0"/>
                        </a:spcBef>
                        <a:spcAft>
                          <a:spcPts val="0"/>
                        </a:spcAft>
                        <a:buClr>
                          <a:schemeClr val="dk1"/>
                        </a:buClr>
                        <a:buSzPts val="1800"/>
                        <a:buFont typeface="Calibri"/>
                        <a:buNone/>
                      </a:pPr>
                      <a:r>
                        <a:rPr lang="en-US" sz="1800" u="none" cap="none" strike="noStrike"/>
                        <a:t>Cryptographic security</a:t>
                      </a:r>
                      <a:endParaRPr sz="1800" u="none" cap="none" strike="noStrike"/>
                    </a:p>
                  </a:txBody>
                  <a:tcPr marT="91425" marB="91425" marR="91425" marL="91425"/>
                </a:tc>
                <a:tc>
                  <a:txBody>
                    <a:bodyPr/>
                    <a:lstStyle/>
                    <a:p>
                      <a:pPr indent="0" lvl="0" marL="0" marR="0" rtl="0" algn="ctr">
                        <a:spcBef>
                          <a:spcPts val="0"/>
                        </a:spcBef>
                        <a:spcAft>
                          <a:spcPts val="0"/>
                        </a:spcAft>
                        <a:buClr>
                          <a:schemeClr val="dk1"/>
                        </a:buClr>
                        <a:buSzPts val="1100"/>
                        <a:buFont typeface="Arial"/>
                        <a:buNone/>
                      </a:pPr>
                      <a:r>
                        <a:rPr lang="en-US" sz="1800" u="none" cap="none" strike="noStrike">
                          <a:solidFill>
                            <a:srgbClr val="38761D"/>
                          </a:solidFill>
                        </a:rPr>
                        <a:t>✔</a:t>
                      </a:r>
                      <a:endParaRPr sz="1800" u="none" cap="none" strike="noStrike"/>
                    </a:p>
                  </a:txBody>
                  <a:tcPr marT="91425" marB="91425" marR="91425" marL="91425"/>
                </a:tc>
                <a:tc>
                  <a:txBody>
                    <a:bodyPr/>
                    <a:lstStyle/>
                    <a:p>
                      <a:pPr indent="0" lvl="0" marL="0" marR="0" rtl="0" algn="ctr">
                        <a:spcBef>
                          <a:spcPts val="0"/>
                        </a:spcBef>
                        <a:spcAft>
                          <a:spcPts val="0"/>
                        </a:spcAft>
                        <a:buClr>
                          <a:schemeClr val="dk1"/>
                        </a:buClr>
                        <a:buSzPts val="1100"/>
                        <a:buFont typeface="Arial"/>
                        <a:buNone/>
                      </a:pPr>
                      <a:r>
                        <a:rPr lang="en-US" sz="1800" u="none" cap="none" strike="noStrike">
                          <a:solidFill>
                            <a:srgbClr val="38761D"/>
                          </a:solidFill>
                        </a:rPr>
                        <a:t>✔</a:t>
                      </a:r>
                      <a:endParaRPr sz="1800" u="none" cap="none" strike="noStrike"/>
                    </a:p>
                  </a:txBody>
                  <a:tcPr marT="91425" marB="91425" marR="91425" marL="91425"/>
                </a:tc>
                <a:tc>
                  <a:txBody>
                    <a:bodyPr/>
                    <a:lstStyle/>
                    <a:p>
                      <a:pPr indent="0" lvl="0" marL="0" marR="0" rtl="0" algn="ctr">
                        <a:spcBef>
                          <a:spcPts val="0"/>
                        </a:spcBef>
                        <a:spcAft>
                          <a:spcPts val="0"/>
                        </a:spcAft>
                        <a:buClr>
                          <a:srgbClr val="980000"/>
                        </a:buClr>
                        <a:buSzPts val="1800"/>
                        <a:buFont typeface="Calibri"/>
                        <a:buNone/>
                      </a:pPr>
                      <a:r>
                        <a:rPr lang="en-US" sz="1800" u="none" cap="none" strike="noStrike">
                          <a:solidFill>
                            <a:srgbClr val="980000"/>
                          </a:solidFill>
                        </a:rPr>
                        <a:t>✘</a:t>
                      </a:r>
                      <a:endParaRPr sz="1800" u="none" cap="none" strike="noStrike">
                        <a:solidFill>
                          <a:srgbClr val="980000"/>
                        </a:solidFill>
                      </a:endParaRPr>
                    </a:p>
                    <a:p>
                      <a:pPr indent="0" lvl="0" marL="0" marR="0" rtl="0" algn="ctr">
                        <a:spcBef>
                          <a:spcPts val="0"/>
                        </a:spcBef>
                        <a:spcAft>
                          <a:spcPts val="0"/>
                        </a:spcAft>
                        <a:buClr>
                          <a:schemeClr val="dk1"/>
                        </a:buClr>
                        <a:buSzPts val="1800"/>
                        <a:buFont typeface="Calibri"/>
                        <a:buNone/>
                      </a:pPr>
                      <a:r>
                        <a:rPr lang="en-US" sz="1800" u="none" cap="none" strike="noStrike"/>
                        <a:t>(known attacks)</a:t>
                      </a:r>
                      <a:endParaRPr sz="1800" u="none" cap="none" strike="noStrike"/>
                    </a:p>
                  </a:txBody>
                  <a:tcPr marT="91425" marB="91425" marR="91425" marL="91425"/>
                </a:tc>
              </a:tr>
            </a:tbl>
          </a:graphicData>
        </a:graphic>
      </p:graphicFrame>
      <p:sp>
        <p:nvSpPr>
          <p:cNvPr id="214" name="Google Shape;214;p12"/>
          <p:cNvSpPr txBox="1"/>
          <p:nvPr/>
        </p:nvSpPr>
        <p:spPr>
          <a:xfrm>
            <a:off x="3810168" y="4483100"/>
            <a:ext cx="5140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Hybrid approaches are also possible, e.g., MPC + FHE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TYPICAL FHE OPERATIONS</a:t>
            </a:r>
            <a:endParaRPr/>
          </a:p>
        </p:txBody>
      </p:sp>
      <p:sp>
        <p:nvSpPr>
          <p:cNvPr id="220" name="Google Shape;220;p13"/>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800"/>
              <a:buChar char="•"/>
            </a:pPr>
            <a:r>
              <a:rPr lang="en-US" sz="1800"/>
              <a:t>Encrypt bits and perform logical AND, OR, XOR operations on the ciphertexts.</a:t>
            </a:r>
            <a:endParaRPr/>
          </a:p>
          <a:p>
            <a:pPr indent="-228600" lvl="1" marL="685800" rtl="0" algn="l">
              <a:lnSpc>
                <a:spcPct val="90000"/>
              </a:lnSpc>
              <a:spcBef>
                <a:spcPts val="500"/>
              </a:spcBef>
              <a:spcAft>
                <a:spcPts val="0"/>
              </a:spcAft>
              <a:buSzPts val="1800"/>
              <a:buChar char="•"/>
            </a:pPr>
            <a:r>
              <a:rPr lang="en-US" sz="1800"/>
              <a:t>0 AND 1 → 0, 0 OR 1 → 1, 1 XOR 1 → 0</a:t>
            </a:r>
            <a:endParaRPr/>
          </a:p>
          <a:p>
            <a:pPr indent="-228600" lvl="0" marL="228600" rtl="0" algn="l">
              <a:lnSpc>
                <a:spcPct val="90000"/>
              </a:lnSpc>
              <a:spcBef>
                <a:spcPts val="1000"/>
              </a:spcBef>
              <a:spcAft>
                <a:spcPts val="0"/>
              </a:spcAft>
              <a:buSzPts val="1800"/>
              <a:buChar char="•"/>
            </a:pPr>
            <a:r>
              <a:rPr lang="en-US" sz="1800"/>
              <a:t>Encrypt small integers and perform addition and multiplication, as long as the result does not exceed some fixed bound, for instance, if the bound is 10000</a:t>
            </a:r>
            <a:endParaRPr/>
          </a:p>
          <a:p>
            <a:pPr indent="-228600" lvl="1" marL="685800" rtl="0" algn="l">
              <a:lnSpc>
                <a:spcPct val="90000"/>
              </a:lnSpc>
              <a:spcBef>
                <a:spcPts val="500"/>
              </a:spcBef>
              <a:spcAft>
                <a:spcPts val="0"/>
              </a:spcAft>
              <a:buSzPts val="1800"/>
              <a:buChar char="•"/>
            </a:pPr>
            <a:r>
              <a:rPr lang="en-US" sz="1800"/>
              <a:t>123 + 456 → 579, 12 * 432 → 5184, 35 * 537 → overflow</a:t>
            </a:r>
            <a:endParaRPr/>
          </a:p>
          <a:p>
            <a:pPr indent="-228600" lvl="0" marL="228600" rtl="0" algn="l">
              <a:lnSpc>
                <a:spcPct val="90000"/>
              </a:lnSpc>
              <a:spcBef>
                <a:spcPts val="1000"/>
              </a:spcBef>
              <a:spcAft>
                <a:spcPts val="0"/>
              </a:spcAft>
              <a:buSzPts val="1800"/>
              <a:buChar char="•"/>
            </a:pPr>
            <a:r>
              <a:rPr lang="en-US" sz="1800"/>
              <a:t>Encrypt 8-bit unsigned integers (between 0 and 255) and perform addition and multiplication modulo 256</a:t>
            </a:r>
            <a:endParaRPr/>
          </a:p>
          <a:p>
            <a:pPr indent="-228600" lvl="1" marL="685800" rtl="0" algn="l">
              <a:lnSpc>
                <a:spcPct val="90000"/>
              </a:lnSpc>
              <a:spcBef>
                <a:spcPts val="500"/>
              </a:spcBef>
              <a:spcAft>
                <a:spcPts val="0"/>
              </a:spcAft>
              <a:buSzPts val="1800"/>
              <a:buChar char="•"/>
            </a:pPr>
            <a:r>
              <a:rPr lang="en-US" sz="1800"/>
              <a:t>128 + 128 → 0, 2 * 129 → 2</a:t>
            </a:r>
            <a:endParaRPr/>
          </a:p>
          <a:p>
            <a:pPr indent="-228600" lvl="0" marL="228600" rtl="0" algn="l">
              <a:lnSpc>
                <a:spcPct val="90000"/>
              </a:lnSpc>
              <a:spcBef>
                <a:spcPts val="1000"/>
              </a:spcBef>
              <a:spcAft>
                <a:spcPts val="0"/>
              </a:spcAft>
              <a:buSzPts val="1800"/>
              <a:buChar char="•"/>
            </a:pPr>
            <a:r>
              <a:rPr lang="en-US" sz="1800"/>
              <a:t>Encrypt fixed-point numbers and perform addition and multiplication with the result rounded to a fixed precision, for instance, two digits after the decimal point</a:t>
            </a:r>
            <a:endParaRPr/>
          </a:p>
          <a:p>
            <a:pPr indent="-228600" lvl="1" marL="685800" rtl="0" algn="l">
              <a:lnSpc>
                <a:spcPct val="90000"/>
              </a:lnSpc>
              <a:spcBef>
                <a:spcPts val="500"/>
              </a:spcBef>
              <a:spcAft>
                <a:spcPts val="0"/>
              </a:spcAft>
              <a:buSzPts val="1800"/>
              <a:buChar char="•"/>
            </a:pPr>
            <a:r>
              <a:rPr lang="en-US" sz="1800"/>
              <a:t>12.42 + 1.34 → 13.76, 2.23 + 5.19 → 11.57</a:t>
            </a:r>
            <a:endParaRPr/>
          </a:p>
          <a:p>
            <a:pPr indent="-228600" lvl="0" marL="228600" rtl="0" algn="l">
              <a:lnSpc>
                <a:spcPct val="90000"/>
              </a:lnSpc>
              <a:spcBef>
                <a:spcPts val="1000"/>
              </a:spcBef>
              <a:spcAft>
                <a:spcPts val="0"/>
              </a:spcAft>
              <a:buSzPts val="1800"/>
              <a:buChar char="•"/>
            </a:pPr>
            <a:r>
              <a:rPr lang="en-US" sz="1800"/>
              <a:t>Different homomorphic encryption schemes support different plaintext types and different operations on them.</a:t>
            </a:r>
            <a:endParaRPr/>
          </a:p>
          <a:p>
            <a:pPr indent="-114300" lvl="0" marL="228600" rtl="0" algn="l">
              <a:lnSpc>
                <a:spcPct val="90000"/>
              </a:lnSpc>
              <a:spcBef>
                <a:spcPts val="1000"/>
              </a:spcBef>
              <a:spcAft>
                <a:spcPts val="0"/>
              </a:spcAft>
              <a:buSzPts val="1800"/>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SOME EXAMPLES OF REAL-SCALE FHE APPLICATIONS</a:t>
            </a:r>
            <a:endParaRPr/>
          </a:p>
        </p:txBody>
      </p:sp>
      <p:sp>
        <p:nvSpPr>
          <p:cNvPr id="226" name="Google Shape;226;p14"/>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SzPct val="100000"/>
              <a:buChar char="•"/>
            </a:pPr>
            <a:r>
              <a:rPr lang="en-US" sz="2800"/>
              <a:t>Private information retrieval</a:t>
            </a:r>
            <a:endParaRPr/>
          </a:p>
          <a:p>
            <a:pPr indent="-228600" lvl="1" marL="685800" rtl="0" algn="l">
              <a:lnSpc>
                <a:spcPct val="90000"/>
              </a:lnSpc>
              <a:spcBef>
                <a:spcPts val="500"/>
              </a:spcBef>
              <a:spcAft>
                <a:spcPts val="0"/>
              </a:spcAft>
              <a:buSzPct val="100000"/>
              <a:buChar char="•"/>
            </a:pPr>
            <a:r>
              <a:rPr lang="en-US" sz="2600" u="sng">
                <a:solidFill>
                  <a:schemeClr val="hlink"/>
                </a:solidFill>
                <a:hlinkClick r:id="rId3"/>
              </a:rPr>
              <a:t>https://eprint.iacr.org/2017/1142</a:t>
            </a:r>
            <a:r>
              <a:rPr lang="en-US" sz="2600"/>
              <a:t>, IEEE S&amp;P 2018</a:t>
            </a:r>
            <a:endParaRPr/>
          </a:p>
          <a:p>
            <a:pPr indent="-228600" lvl="0" marL="228600" rtl="0" algn="l">
              <a:lnSpc>
                <a:spcPct val="90000"/>
              </a:lnSpc>
              <a:spcBef>
                <a:spcPts val="1000"/>
              </a:spcBef>
              <a:spcAft>
                <a:spcPts val="0"/>
              </a:spcAft>
              <a:buSzPct val="100000"/>
              <a:buChar char="•"/>
            </a:pPr>
            <a:r>
              <a:rPr lang="en-US" sz="2800"/>
              <a:t>Private set intersection</a:t>
            </a:r>
            <a:endParaRPr/>
          </a:p>
          <a:p>
            <a:pPr indent="-228600" lvl="1" marL="685800" rtl="0" algn="l">
              <a:lnSpc>
                <a:spcPct val="90000"/>
              </a:lnSpc>
              <a:spcBef>
                <a:spcPts val="500"/>
              </a:spcBef>
              <a:spcAft>
                <a:spcPts val="0"/>
              </a:spcAft>
              <a:buSzPct val="100000"/>
              <a:buChar char="•"/>
            </a:pPr>
            <a:r>
              <a:rPr lang="en-US" sz="2600" u="sng">
                <a:solidFill>
                  <a:schemeClr val="hlink"/>
                </a:solidFill>
                <a:hlinkClick r:id="rId4"/>
              </a:rPr>
              <a:t>https://eprint.iacr.org/2017/299</a:t>
            </a:r>
            <a:r>
              <a:rPr lang="en-US" sz="2600"/>
              <a:t>, ACM CCS 2017</a:t>
            </a:r>
            <a:endParaRPr/>
          </a:p>
          <a:p>
            <a:pPr indent="-228600" lvl="1" marL="685800" rtl="0" algn="l">
              <a:lnSpc>
                <a:spcPct val="90000"/>
              </a:lnSpc>
              <a:spcBef>
                <a:spcPts val="500"/>
              </a:spcBef>
              <a:spcAft>
                <a:spcPts val="0"/>
              </a:spcAft>
              <a:buSzPct val="100000"/>
              <a:buChar char="•"/>
            </a:pPr>
            <a:r>
              <a:rPr lang="en-US" sz="2600" u="sng">
                <a:solidFill>
                  <a:schemeClr val="hlink"/>
                </a:solidFill>
                <a:hlinkClick r:id="rId5"/>
              </a:rPr>
              <a:t>https://eprint.iacr.org/2018/787</a:t>
            </a:r>
            <a:r>
              <a:rPr lang="en-US" sz="2600"/>
              <a:t>, ACM CCS 2018</a:t>
            </a:r>
            <a:endParaRPr/>
          </a:p>
          <a:p>
            <a:pPr indent="-228600" lvl="1" marL="685800" rtl="0" algn="l">
              <a:lnSpc>
                <a:spcPct val="90000"/>
              </a:lnSpc>
              <a:spcBef>
                <a:spcPts val="500"/>
              </a:spcBef>
              <a:spcAft>
                <a:spcPts val="0"/>
              </a:spcAft>
              <a:buSzPct val="100000"/>
              <a:buChar char="•"/>
            </a:pPr>
            <a:r>
              <a:rPr lang="en-US" sz="2600" u="sng">
                <a:solidFill>
                  <a:schemeClr val="hlink"/>
                </a:solidFill>
                <a:hlinkClick r:id="rId6"/>
              </a:rPr>
              <a:t>https://eprint.iacr.org/2021/1116</a:t>
            </a:r>
            <a:r>
              <a:rPr lang="en-US" sz="2600"/>
              <a:t>, ACM CCS 2021</a:t>
            </a:r>
            <a:endParaRPr/>
          </a:p>
          <a:p>
            <a:pPr indent="-228600" lvl="0" marL="228600" rtl="0" algn="l">
              <a:lnSpc>
                <a:spcPct val="90000"/>
              </a:lnSpc>
              <a:spcBef>
                <a:spcPts val="1000"/>
              </a:spcBef>
              <a:spcAft>
                <a:spcPts val="0"/>
              </a:spcAft>
              <a:buSzPct val="100000"/>
              <a:buChar char="•"/>
            </a:pPr>
            <a:r>
              <a:rPr lang="en-US" sz="2800"/>
              <a:t>Genome-wide association studies based on chi-square test and logistic regression training</a:t>
            </a:r>
            <a:endParaRPr/>
          </a:p>
          <a:p>
            <a:pPr indent="-228600" lvl="1" marL="685800" rtl="0" algn="l">
              <a:lnSpc>
                <a:spcPct val="90000"/>
              </a:lnSpc>
              <a:spcBef>
                <a:spcPts val="500"/>
              </a:spcBef>
              <a:spcAft>
                <a:spcPts val="0"/>
              </a:spcAft>
              <a:buSzPct val="100000"/>
              <a:buChar char="•"/>
            </a:pPr>
            <a:r>
              <a:rPr lang="en-US" sz="2600" u="sng">
                <a:solidFill>
                  <a:schemeClr val="hlink"/>
                </a:solidFill>
                <a:hlinkClick r:id="rId7"/>
              </a:rPr>
              <a:t>https://eprint.iacr.org/2020/563</a:t>
            </a:r>
            <a:r>
              <a:rPr lang="en-US" sz="2600"/>
              <a:t>, PNAS 2020</a:t>
            </a:r>
            <a:endParaRPr/>
          </a:p>
          <a:p>
            <a:pPr indent="-228600" lvl="0" marL="228600" rtl="0" algn="l">
              <a:lnSpc>
                <a:spcPct val="90000"/>
              </a:lnSpc>
              <a:spcBef>
                <a:spcPts val="1000"/>
              </a:spcBef>
              <a:spcAft>
                <a:spcPts val="0"/>
              </a:spcAft>
              <a:buSzPct val="100000"/>
              <a:buChar char="•"/>
            </a:pPr>
            <a:r>
              <a:rPr lang="en-US" sz="2800"/>
              <a:t>Logistic regression training</a:t>
            </a:r>
            <a:endParaRPr/>
          </a:p>
          <a:p>
            <a:pPr indent="-228600" lvl="1" marL="685800" rtl="0" algn="l">
              <a:lnSpc>
                <a:spcPct val="90000"/>
              </a:lnSpc>
              <a:spcBef>
                <a:spcPts val="500"/>
              </a:spcBef>
              <a:spcAft>
                <a:spcPts val="0"/>
              </a:spcAft>
              <a:buSzPct val="100000"/>
              <a:buChar char="•"/>
            </a:pPr>
            <a:r>
              <a:rPr lang="en-US" sz="2600" u="sng">
                <a:solidFill>
                  <a:schemeClr val="hlink"/>
                </a:solidFill>
                <a:hlinkClick r:id="rId8"/>
              </a:rPr>
              <a:t>https://eprint.iacr.org/2018/662</a:t>
            </a:r>
            <a:r>
              <a:rPr lang="en-US" sz="2600"/>
              <a:t>, AAAI Conference on AI 2019</a:t>
            </a:r>
            <a:endParaRPr/>
          </a:p>
          <a:p>
            <a:pPr indent="-228631" lvl="0" marL="228600" rtl="0" algn="l">
              <a:lnSpc>
                <a:spcPct val="90000"/>
              </a:lnSpc>
              <a:spcBef>
                <a:spcPts val="1000"/>
              </a:spcBef>
              <a:spcAft>
                <a:spcPts val="0"/>
              </a:spcAft>
              <a:buSzPct val="100000"/>
              <a:buChar char="•"/>
            </a:pPr>
            <a:r>
              <a:rPr lang="en-US" sz="2900"/>
              <a:t>Neural network inference (ResNet-20 to ResNet-110)</a:t>
            </a:r>
            <a:endParaRPr/>
          </a:p>
          <a:p>
            <a:pPr indent="-228600" lvl="1" marL="685800" rtl="0" algn="l">
              <a:lnSpc>
                <a:spcPct val="90000"/>
              </a:lnSpc>
              <a:spcBef>
                <a:spcPts val="500"/>
              </a:spcBef>
              <a:spcAft>
                <a:spcPts val="0"/>
              </a:spcAft>
              <a:buSzPct val="100000"/>
              <a:buChar char="•"/>
            </a:pPr>
            <a:r>
              <a:rPr lang="en-US" sz="2600" u="sng">
                <a:solidFill>
                  <a:schemeClr val="hlink"/>
                </a:solidFill>
                <a:hlinkClick r:id="rId9"/>
              </a:rPr>
              <a:t>https://eprint.iacr.org/2021/1688</a:t>
            </a:r>
            <a:r>
              <a:rPr lang="en-US" sz="2600"/>
              <a:t>, ICML 2022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MAIN CONCEPTS</a:t>
            </a:r>
            <a:endParaRPr/>
          </a:p>
        </p:txBody>
      </p:sp>
      <p:sp>
        <p:nvSpPr>
          <p:cNvPr id="232" name="Google Shape;232;p15"/>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SzPts val="2000"/>
              <a:buChar char="•"/>
            </a:pPr>
            <a:r>
              <a:rPr i="1" lang="en-US"/>
              <a:t>Homomorphic</a:t>
            </a:r>
            <a:r>
              <a:rPr lang="en-US"/>
              <a:t>: a (secret) mapping from plaintext space to ciphertext space that preserves arithmetic operations.</a:t>
            </a:r>
            <a:endParaRPr/>
          </a:p>
          <a:p>
            <a:pPr indent="-228600" lvl="0" marL="228600" rtl="0" algn="l">
              <a:lnSpc>
                <a:spcPct val="90000"/>
              </a:lnSpc>
              <a:spcBef>
                <a:spcPts val="1000"/>
              </a:spcBef>
              <a:spcAft>
                <a:spcPts val="0"/>
              </a:spcAft>
              <a:buSzPts val="2000"/>
              <a:buChar char="•"/>
            </a:pPr>
            <a:r>
              <a:rPr i="1" lang="en-US"/>
              <a:t>Mathematical Hardness: (Ring) Learning with Errors Assumption</a:t>
            </a:r>
            <a:endParaRPr/>
          </a:p>
          <a:p>
            <a:pPr indent="-228600" lvl="1" marL="685800" rtl="0" algn="l">
              <a:lnSpc>
                <a:spcPct val="90000"/>
              </a:lnSpc>
              <a:spcBef>
                <a:spcPts val="500"/>
              </a:spcBef>
              <a:spcAft>
                <a:spcPts val="0"/>
              </a:spcAft>
              <a:buSzPts val="1800"/>
              <a:buChar char="•"/>
            </a:pPr>
            <a:r>
              <a:rPr lang="en-US"/>
              <a:t>Every image (ciphertext) of this mapping looks uniformly random in range (ciphertext space).</a:t>
            </a:r>
            <a:endParaRPr/>
          </a:p>
          <a:p>
            <a:pPr indent="-228600" lvl="0" marL="228600" rtl="0" algn="l">
              <a:lnSpc>
                <a:spcPct val="90000"/>
              </a:lnSpc>
              <a:spcBef>
                <a:spcPts val="1000"/>
              </a:spcBef>
              <a:spcAft>
                <a:spcPts val="0"/>
              </a:spcAft>
              <a:buSzPts val="2000"/>
              <a:buChar char="•"/>
            </a:pPr>
            <a:r>
              <a:rPr i="1" lang="en-US"/>
              <a:t>Security level</a:t>
            </a:r>
            <a:r>
              <a:rPr lang="en-US"/>
              <a:t>: the hardness of inverting this mapping without the secret key</a:t>
            </a:r>
            <a:endParaRPr/>
          </a:p>
          <a:p>
            <a:pPr indent="-228600" lvl="1" marL="685800" rtl="0" algn="l">
              <a:lnSpc>
                <a:spcPct val="90000"/>
              </a:lnSpc>
              <a:spcBef>
                <a:spcPts val="500"/>
              </a:spcBef>
              <a:spcAft>
                <a:spcPts val="0"/>
              </a:spcAft>
              <a:buSzPts val="1800"/>
              <a:buChar char="•"/>
            </a:pPr>
            <a:r>
              <a:rPr lang="en-US"/>
              <a:t>Often estimated as a work factor.</a:t>
            </a:r>
            <a:endParaRPr/>
          </a:p>
          <a:p>
            <a:pPr indent="-228600" lvl="2" marL="1143000" rtl="0" algn="l">
              <a:lnSpc>
                <a:spcPct val="90000"/>
              </a:lnSpc>
              <a:spcBef>
                <a:spcPts val="500"/>
              </a:spcBef>
              <a:spcAft>
                <a:spcPts val="0"/>
              </a:spcAft>
              <a:buSzPts val="1600"/>
              <a:buChar char="•"/>
            </a:pPr>
            <a:r>
              <a:rPr lang="en-US"/>
              <a:t>Example: 128 bits → 2</a:t>
            </a:r>
            <a:r>
              <a:rPr baseline="30000" lang="en-US"/>
              <a:t>128</a:t>
            </a:r>
            <a:r>
              <a:rPr lang="en-US"/>
              <a:t> operations to break using best known lattice attack</a:t>
            </a:r>
            <a:endParaRPr/>
          </a:p>
          <a:p>
            <a:pPr indent="-228600" lvl="0" marL="228600" rtl="0" algn="l">
              <a:lnSpc>
                <a:spcPct val="90000"/>
              </a:lnSpc>
              <a:spcBef>
                <a:spcPts val="1000"/>
              </a:spcBef>
              <a:spcAft>
                <a:spcPts val="0"/>
              </a:spcAft>
              <a:buSzPts val="2000"/>
              <a:buChar char="•"/>
            </a:pPr>
            <a:r>
              <a:rPr i="1" lang="en-US"/>
              <a:t>Plaintext</a:t>
            </a:r>
            <a:r>
              <a:rPr lang="en-US"/>
              <a:t>: Elements and operations of a polynomial ring (mod x</a:t>
            </a:r>
            <a:r>
              <a:rPr baseline="30000" lang="en-US"/>
              <a:t>n </a:t>
            </a:r>
            <a:r>
              <a:rPr lang="en-US"/>
              <a:t>+ 1, mod p).</a:t>
            </a:r>
            <a:endParaRPr/>
          </a:p>
          <a:p>
            <a:pPr indent="-228600" lvl="1" marL="685800" rtl="0" algn="l">
              <a:lnSpc>
                <a:spcPct val="90000"/>
              </a:lnSpc>
              <a:spcBef>
                <a:spcPts val="500"/>
              </a:spcBef>
              <a:spcAft>
                <a:spcPts val="0"/>
              </a:spcAft>
              <a:buSzPts val="1800"/>
              <a:buChar char="•"/>
            </a:pPr>
            <a:r>
              <a:rPr lang="en-US"/>
              <a:t>Example: 3x</a:t>
            </a:r>
            <a:r>
              <a:rPr baseline="30000" lang="en-US"/>
              <a:t>5</a:t>
            </a:r>
            <a:r>
              <a:rPr lang="en-US"/>
              <a:t> + x</a:t>
            </a:r>
            <a:r>
              <a:rPr baseline="30000" lang="en-US"/>
              <a:t>4</a:t>
            </a:r>
            <a:r>
              <a:rPr lang="en-US"/>
              <a:t> + 2x</a:t>
            </a:r>
            <a:r>
              <a:rPr baseline="30000" lang="en-US"/>
              <a:t>3</a:t>
            </a:r>
            <a:r>
              <a:rPr lang="en-US"/>
              <a:t> + ...</a:t>
            </a:r>
            <a:endParaRPr/>
          </a:p>
          <a:p>
            <a:pPr indent="-228600" lvl="1" marL="685800" rtl="0" algn="l">
              <a:lnSpc>
                <a:spcPct val="90000"/>
              </a:lnSpc>
              <a:spcBef>
                <a:spcPts val="500"/>
              </a:spcBef>
              <a:spcAft>
                <a:spcPts val="0"/>
              </a:spcAft>
              <a:buSzPts val="1800"/>
              <a:buChar char="•"/>
            </a:pPr>
            <a:r>
              <a:rPr lang="en-US"/>
              <a:t>For all practical purposes, you can think of it as a vector of (small) finite integers</a:t>
            </a:r>
            <a:endParaRPr/>
          </a:p>
          <a:p>
            <a:pPr indent="-228600" lvl="0" marL="228600" rtl="0" algn="l">
              <a:lnSpc>
                <a:spcPct val="90000"/>
              </a:lnSpc>
              <a:spcBef>
                <a:spcPts val="1000"/>
              </a:spcBef>
              <a:spcAft>
                <a:spcPts val="0"/>
              </a:spcAft>
              <a:buSzPts val="2000"/>
              <a:buChar char="•"/>
            </a:pPr>
            <a:r>
              <a:rPr i="1" lang="en-US"/>
              <a:t>Ciphertext</a:t>
            </a:r>
            <a:r>
              <a:rPr lang="en-US"/>
              <a:t>: elements and operations of a polynomial ring (mod x</a:t>
            </a:r>
            <a:r>
              <a:rPr baseline="30000" lang="en-US"/>
              <a:t>n </a:t>
            </a:r>
            <a:r>
              <a:rPr lang="en-US"/>
              <a:t>+ 1, mod q).</a:t>
            </a:r>
            <a:endParaRPr/>
          </a:p>
          <a:p>
            <a:pPr indent="-228600" lvl="1" marL="685800" rtl="0" algn="l">
              <a:lnSpc>
                <a:spcPct val="90000"/>
              </a:lnSpc>
              <a:spcBef>
                <a:spcPts val="500"/>
              </a:spcBef>
              <a:spcAft>
                <a:spcPts val="0"/>
              </a:spcAft>
              <a:buSzPts val="1800"/>
              <a:buChar char="•"/>
            </a:pPr>
            <a:r>
              <a:rPr lang="en-US"/>
              <a:t>Example: 7862x</a:t>
            </a:r>
            <a:r>
              <a:rPr baseline="30000" lang="en-US"/>
              <a:t>5</a:t>
            </a:r>
            <a:r>
              <a:rPr lang="en-US"/>
              <a:t> + 5652x</a:t>
            </a:r>
            <a:r>
              <a:rPr baseline="30000" lang="en-US"/>
              <a:t>4</a:t>
            </a:r>
            <a:r>
              <a:rPr lang="en-US"/>
              <a:t> + ...</a:t>
            </a:r>
            <a:endParaRPr/>
          </a:p>
          <a:p>
            <a:pPr indent="-228600" lvl="1" marL="685800" rtl="0" algn="l">
              <a:lnSpc>
                <a:spcPct val="90000"/>
              </a:lnSpc>
              <a:spcBef>
                <a:spcPts val="500"/>
              </a:spcBef>
              <a:spcAft>
                <a:spcPts val="0"/>
              </a:spcAft>
              <a:buSzPts val="1800"/>
              <a:buChar char="•"/>
            </a:pPr>
            <a:r>
              <a:rPr lang="en-US"/>
              <a:t>For all practical purposes, you can think of it as a vector of (larger) finite integers</a:t>
            </a:r>
            <a:endParaRPr/>
          </a:p>
          <a:p>
            <a:pPr indent="-228600" lvl="0" marL="228600" rtl="0" algn="l">
              <a:lnSpc>
                <a:spcPct val="90000"/>
              </a:lnSpc>
              <a:spcBef>
                <a:spcPts val="1000"/>
              </a:spcBef>
              <a:spcAft>
                <a:spcPts val="0"/>
              </a:spcAft>
              <a:buSzPts val="2000"/>
              <a:buChar char="•"/>
            </a:pPr>
            <a:r>
              <a:rPr i="1" lang="en-US"/>
              <a:t>Noise</a:t>
            </a:r>
            <a:r>
              <a:rPr lang="en-US"/>
              <a:t>: random integers with Gaussian distribution, which are “added” to the plaintext to achieve the desired security level based on Ring Learning With Errors</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FRESH ENCRYPTION</a:t>
            </a:r>
            <a:endParaRPr/>
          </a:p>
        </p:txBody>
      </p:sp>
      <p:sp>
        <p:nvSpPr>
          <p:cNvPr id="238" name="Google Shape;238;p16"/>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228600" lvl="0" marL="228600" rtl="0" algn="l">
              <a:lnSpc>
                <a:spcPct val="90000"/>
              </a:lnSpc>
              <a:spcBef>
                <a:spcPts val="1000"/>
              </a:spcBef>
              <a:spcAft>
                <a:spcPts val="0"/>
              </a:spcAft>
              <a:buSzPts val="1800"/>
              <a:buChar char="•"/>
            </a:pPr>
            <a:r>
              <a:rPr lang="en-US" sz="1800"/>
              <a:t>Horizontal: each coefficient in a polynomial or in a vector.</a:t>
            </a:r>
            <a:endParaRPr/>
          </a:p>
          <a:p>
            <a:pPr indent="-228600" lvl="0" marL="228600" rtl="0" algn="l">
              <a:lnSpc>
                <a:spcPct val="90000"/>
              </a:lnSpc>
              <a:spcBef>
                <a:spcPts val="1000"/>
              </a:spcBef>
              <a:spcAft>
                <a:spcPts val="0"/>
              </a:spcAft>
              <a:buSzPts val="1800"/>
              <a:buChar char="•"/>
            </a:pPr>
            <a:r>
              <a:rPr lang="en-US" sz="1800"/>
              <a:t>Vertical: size of coefficients.</a:t>
            </a:r>
            <a:endParaRPr/>
          </a:p>
          <a:p>
            <a:pPr indent="-228600" lvl="0" marL="228600" rtl="0" algn="l">
              <a:lnSpc>
                <a:spcPct val="90000"/>
              </a:lnSpc>
              <a:spcBef>
                <a:spcPts val="1000"/>
              </a:spcBef>
              <a:spcAft>
                <a:spcPts val="0"/>
              </a:spcAft>
              <a:buSzPts val="1800"/>
              <a:buChar char="•"/>
            </a:pPr>
            <a:r>
              <a:rPr lang="en-US" sz="1800"/>
              <a:t>Initial noise is small in terms of coefficients’ size.</a:t>
            </a:r>
            <a:endParaRPr/>
          </a:p>
        </p:txBody>
      </p:sp>
      <p:sp>
        <p:nvSpPr>
          <p:cNvPr id="239" name="Google Shape;239;p16"/>
          <p:cNvSpPr/>
          <p:nvPr/>
        </p:nvSpPr>
        <p:spPr>
          <a:xfrm>
            <a:off x="817936" y="1758137"/>
            <a:ext cx="2444000" cy="429200"/>
          </a:xfrm>
          <a:prstGeom prst="rect">
            <a:avLst/>
          </a:prstGeom>
          <a:solidFill>
            <a:srgbClr val="DAF000">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lang="en-US" sz="1867">
                <a:solidFill>
                  <a:schemeClr val="dk1"/>
                </a:solidFill>
                <a:latin typeface="Arial"/>
                <a:ea typeface="Arial"/>
                <a:cs typeface="Arial"/>
                <a:sym typeface="Arial"/>
              </a:rPr>
              <a:t>Plaintext mod p</a:t>
            </a:r>
            <a:endParaRPr sz="1867">
              <a:solidFill>
                <a:schemeClr val="dk1"/>
              </a:solidFill>
              <a:latin typeface="Arial"/>
              <a:ea typeface="Arial"/>
              <a:cs typeface="Arial"/>
              <a:sym typeface="Arial"/>
            </a:endParaRPr>
          </a:p>
        </p:txBody>
      </p:sp>
      <p:sp>
        <p:nvSpPr>
          <p:cNvPr id="240" name="Google Shape;240;p16"/>
          <p:cNvSpPr/>
          <p:nvPr/>
        </p:nvSpPr>
        <p:spPr>
          <a:xfrm>
            <a:off x="3658136" y="1758136"/>
            <a:ext cx="2444000" cy="2458800"/>
          </a:xfrm>
          <a:prstGeom prst="rect">
            <a:avLst/>
          </a:prstGeom>
          <a:solidFill>
            <a:srgbClr val="75F2FF">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lang="en-US" sz="1867">
                <a:solidFill>
                  <a:schemeClr val="dk1"/>
                </a:solidFill>
                <a:latin typeface="Arial"/>
                <a:ea typeface="Arial"/>
                <a:cs typeface="Arial"/>
                <a:sym typeface="Arial"/>
              </a:rPr>
              <a:t>Mask mod q</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67">
                <a:solidFill>
                  <a:schemeClr val="dk1"/>
                </a:solidFill>
                <a:latin typeface="Arial"/>
                <a:ea typeface="Arial"/>
                <a:cs typeface="Arial"/>
                <a:sym typeface="Arial"/>
              </a:rPr>
              <a:t>(removable with the secret key)</a:t>
            </a:r>
            <a:endParaRPr sz="1867">
              <a:solidFill>
                <a:schemeClr val="dk1"/>
              </a:solidFill>
              <a:latin typeface="Arial"/>
              <a:ea typeface="Arial"/>
              <a:cs typeface="Arial"/>
              <a:sym typeface="Arial"/>
            </a:endParaRPr>
          </a:p>
        </p:txBody>
      </p:sp>
      <p:sp>
        <p:nvSpPr>
          <p:cNvPr id="241" name="Google Shape;241;p16"/>
          <p:cNvSpPr/>
          <p:nvPr/>
        </p:nvSpPr>
        <p:spPr>
          <a:xfrm>
            <a:off x="6498336" y="1758137"/>
            <a:ext cx="2444000" cy="701600"/>
          </a:xfrm>
          <a:prstGeom prst="rect">
            <a:avLst/>
          </a:prstGeom>
          <a:solidFill>
            <a:srgbClr val="FF4747">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lang="en-US" sz="1867">
                <a:solidFill>
                  <a:schemeClr val="dk1"/>
                </a:solidFill>
                <a:latin typeface="Arial"/>
                <a:ea typeface="Arial"/>
                <a:cs typeface="Arial"/>
                <a:sym typeface="Arial"/>
              </a:rPr>
              <a:t>Initial Noise</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67">
                <a:solidFill>
                  <a:schemeClr val="dk1"/>
                </a:solidFill>
                <a:latin typeface="Arial"/>
                <a:ea typeface="Arial"/>
                <a:cs typeface="Arial"/>
                <a:sym typeface="Arial"/>
              </a:rPr>
              <a:t>(removable mod p)</a:t>
            </a:r>
            <a:endParaRPr sz="1867">
              <a:solidFill>
                <a:schemeClr val="dk1"/>
              </a:solidFill>
              <a:latin typeface="Arial"/>
              <a:ea typeface="Arial"/>
              <a:cs typeface="Arial"/>
              <a:sym typeface="Arial"/>
            </a:endParaRPr>
          </a:p>
        </p:txBody>
      </p:sp>
      <p:sp>
        <p:nvSpPr>
          <p:cNvPr id="242" name="Google Shape;242;p16"/>
          <p:cNvSpPr/>
          <p:nvPr/>
        </p:nvSpPr>
        <p:spPr>
          <a:xfrm>
            <a:off x="9338532" y="1751532"/>
            <a:ext cx="2444000" cy="2458800"/>
          </a:xfrm>
          <a:prstGeom prst="rect">
            <a:avLst/>
          </a:prstGeom>
          <a:solidFill>
            <a:srgbClr val="75F2FF">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lang="en-US" sz="1867">
                <a:solidFill>
                  <a:schemeClr val="dk1"/>
                </a:solidFill>
                <a:latin typeface="Arial"/>
                <a:ea typeface="Arial"/>
                <a:cs typeface="Arial"/>
                <a:sym typeface="Arial"/>
              </a:rPr>
              <a:t>Ciphertext</a:t>
            </a:r>
            <a:endParaRPr sz="1867">
              <a:solidFill>
                <a:schemeClr val="dk1"/>
              </a:solidFill>
              <a:latin typeface="Arial"/>
              <a:ea typeface="Arial"/>
              <a:cs typeface="Arial"/>
              <a:sym typeface="Arial"/>
            </a:endParaRPr>
          </a:p>
        </p:txBody>
      </p:sp>
      <p:sp>
        <p:nvSpPr>
          <p:cNvPr id="243" name="Google Shape;243;p16"/>
          <p:cNvSpPr/>
          <p:nvPr/>
        </p:nvSpPr>
        <p:spPr>
          <a:xfrm>
            <a:off x="3343317" y="1865459"/>
            <a:ext cx="233600" cy="214800"/>
          </a:xfrm>
          <a:prstGeom prst="mathPlus">
            <a:avLst>
              <a:gd fmla="val 2187" name="adj1"/>
            </a:avLst>
          </a:prstGeom>
          <a:solidFill>
            <a:schemeClr val="accent2"/>
          </a:solidFill>
          <a:ln cap="flat" cmpd="sng" w="12700">
            <a:solidFill>
              <a:srgbClr val="181818"/>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lt1"/>
              </a:solidFill>
              <a:latin typeface="Arial"/>
              <a:ea typeface="Arial"/>
              <a:cs typeface="Arial"/>
              <a:sym typeface="Arial"/>
            </a:endParaRPr>
          </a:p>
        </p:txBody>
      </p:sp>
      <p:sp>
        <p:nvSpPr>
          <p:cNvPr id="244" name="Google Shape;244;p16"/>
          <p:cNvSpPr/>
          <p:nvPr/>
        </p:nvSpPr>
        <p:spPr>
          <a:xfrm>
            <a:off x="9023721" y="1784055"/>
            <a:ext cx="240000" cy="394000"/>
          </a:xfrm>
          <a:prstGeom prst="mathEqual">
            <a:avLst>
              <a:gd fmla="val 2187" name="adj1"/>
              <a:gd fmla="val 22426" name="adj2"/>
            </a:avLst>
          </a:prstGeom>
          <a:solidFill>
            <a:schemeClr val="dk1"/>
          </a:solidFill>
          <a:ln cap="flat" cmpd="sng" w="127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dk1"/>
              </a:solidFill>
              <a:latin typeface="Arial"/>
              <a:ea typeface="Arial"/>
              <a:cs typeface="Arial"/>
              <a:sym typeface="Arial"/>
            </a:endParaRPr>
          </a:p>
        </p:txBody>
      </p:sp>
      <p:sp>
        <p:nvSpPr>
          <p:cNvPr id="245" name="Google Shape;245;p16"/>
          <p:cNvSpPr/>
          <p:nvPr/>
        </p:nvSpPr>
        <p:spPr>
          <a:xfrm>
            <a:off x="6183517" y="1865459"/>
            <a:ext cx="233600" cy="214800"/>
          </a:xfrm>
          <a:prstGeom prst="mathPlus">
            <a:avLst>
              <a:gd fmla="val 2187" name="adj1"/>
            </a:avLst>
          </a:prstGeom>
          <a:solidFill>
            <a:schemeClr val="accent2"/>
          </a:solidFill>
          <a:ln cap="flat" cmpd="sng" w="12700">
            <a:solidFill>
              <a:srgbClr val="181818"/>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AFTER SOME COMPUTATIONS</a:t>
            </a:r>
            <a:endParaRPr/>
          </a:p>
        </p:txBody>
      </p:sp>
      <p:sp>
        <p:nvSpPr>
          <p:cNvPr id="251" name="Google Shape;251;p17"/>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228600" lvl="0" marL="228600" rtl="0" algn="l">
              <a:lnSpc>
                <a:spcPct val="90000"/>
              </a:lnSpc>
              <a:spcBef>
                <a:spcPts val="1000"/>
              </a:spcBef>
              <a:spcAft>
                <a:spcPts val="0"/>
              </a:spcAft>
              <a:buSzPts val="1800"/>
              <a:buChar char="•"/>
            </a:pPr>
            <a:r>
              <a:rPr lang="en-US" sz="1800"/>
              <a:t>Horizontal: each coefficient in a polynomial or in a vector.</a:t>
            </a:r>
            <a:endParaRPr/>
          </a:p>
          <a:p>
            <a:pPr indent="-228600" lvl="0" marL="228600" rtl="0" algn="l">
              <a:lnSpc>
                <a:spcPct val="90000"/>
              </a:lnSpc>
              <a:spcBef>
                <a:spcPts val="1000"/>
              </a:spcBef>
              <a:spcAft>
                <a:spcPts val="0"/>
              </a:spcAft>
              <a:buSzPts val="1800"/>
              <a:buChar char="•"/>
            </a:pPr>
            <a:r>
              <a:rPr lang="en-US" sz="1800"/>
              <a:t>Vertical: size of coefficients.</a:t>
            </a:r>
            <a:endParaRPr/>
          </a:p>
          <a:p>
            <a:pPr indent="-228600" lvl="0" marL="228600" rtl="0" algn="l">
              <a:lnSpc>
                <a:spcPct val="90000"/>
              </a:lnSpc>
              <a:spcBef>
                <a:spcPts val="1000"/>
              </a:spcBef>
              <a:spcAft>
                <a:spcPts val="0"/>
              </a:spcAft>
              <a:buSzPts val="1800"/>
              <a:buChar char="•"/>
            </a:pPr>
            <a:r>
              <a:rPr lang="en-US" sz="1800"/>
              <a:t>Initial noise is small in terms of coefficients’ size.</a:t>
            </a:r>
            <a:endParaRPr/>
          </a:p>
        </p:txBody>
      </p:sp>
      <p:sp>
        <p:nvSpPr>
          <p:cNvPr id="252" name="Google Shape;252;p17"/>
          <p:cNvSpPr/>
          <p:nvPr/>
        </p:nvSpPr>
        <p:spPr>
          <a:xfrm>
            <a:off x="808792" y="1776425"/>
            <a:ext cx="2444000" cy="429200"/>
          </a:xfrm>
          <a:prstGeom prst="rect">
            <a:avLst/>
          </a:prstGeom>
          <a:solidFill>
            <a:srgbClr val="DAF000">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lang="en-US" sz="2400">
                <a:solidFill>
                  <a:srgbClr val="C00000"/>
                </a:solidFill>
                <a:latin typeface="Calibri"/>
                <a:ea typeface="Calibri"/>
                <a:cs typeface="Calibri"/>
                <a:sym typeface="Calibri"/>
              </a:rPr>
              <a:t>Result</a:t>
            </a:r>
            <a:r>
              <a:rPr lang="en-US" sz="1867">
                <a:solidFill>
                  <a:schemeClr val="dk1"/>
                </a:solidFill>
                <a:latin typeface="Arial"/>
                <a:ea typeface="Arial"/>
                <a:cs typeface="Arial"/>
                <a:sym typeface="Arial"/>
              </a:rPr>
              <a:t> mod p</a:t>
            </a:r>
            <a:endParaRPr sz="1867">
              <a:solidFill>
                <a:schemeClr val="dk1"/>
              </a:solidFill>
              <a:latin typeface="Arial"/>
              <a:ea typeface="Arial"/>
              <a:cs typeface="Arial"/>
              <a:sym typeface="Arial"/>
            </a:endParaRPr>
          </a:p>
        </p:txBody>
      </p:sp>
      <p:sp>
        <p:nvSpPr>
          <p:cNvPr id="253" name="Google Shape;253;p17"/>
          <p:cNvSpPr/>
          <p:nvPr/>
        </p:nvSpPr>
        <p:spPr>
          <a:xfrm>
            <a:off x="3648992" y="1776424"/>
            <a:ext cx="2444000" cy="2458800"/>
          </a:xfrm>
          <a:prstGeom prst="rect">
            <a:avLst/>
          </a:prstGeom>
          <a:solidFill>
            <a:srgbClr val="75F2FF">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lang="en-US" sz="1867">
                <a:solidFill>
                  <a:schemeClr val="dk1"/>
                </a:solidFill>
                <a:latin typeface="Arial"/>
                <a:ea typeface="Arial"/>
                <a:cs typeface="Arial"/>
                <a:sym typeface="Arial"/>
              </a:rPr>
              <a:t>Mask mod q</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67">
                <a:solidFill>
                  <a:schemeClr val="dk1"/>
                </a:solidFill>
                <a:latin typeface="Arial"/>
                <a:ea typeface="Arial"/>
                <a:cs typeface="Arial"/>
                <a:sym typeface="Arial"/>
              </a:rPr>
              <a:t>(removable with the secret key)</a:t>
            </a:r>
            <a:endParaRPr sz="1867">
              <a:solidFill>
                <a:schemeClr val="dk1"/>
              </a:solidFill>
              <a:latin typeface="Arial"/>
              <a:ea typeface="Arial"/>
              <a:cs typeface="Arial"/>
              <a:sym typeface="Arial"/>
            </a:endParaRPr>
          </a:p>
        </p:txBody>
      </p:sp>
      <p:sp>
        <p:nvSpPr>
          <p:cNvPr id="254" name="Google Shape;254;p17"/>
          <p:cNvSpPr/>
          <p:nvPr/>
        </p:nvSpPr>
        <p:spPr>
          <a:xfrm>
            <a:off x="6489192" y="1776425"/>
            <a:ext cx="2444000" cy="1626800"/>
          </a:xfrm>
          <a:prstGeom prst="rect">
            <a:avLst/>
          </a:prstGeom>
          <a:solidFill>
            <a:srgbClr val="FF4747">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lang="en-US" sz="2400">
                <a:solidFill>
                  <a:srgbClr val="C00000"/>
                </a:solidFill>
                <a:latin typeface="Calibri"/>
                <a:ea typeface="Calibri"/>
                <a:cs typeface="Calibri"/>
                <a:sym typeface="Calibri"/>
              </a:rPr>
              <a:t>Current</a:t>
            </a:r>
            <a:r>
              <a:rPr lang="en-US" sz="1867">
                <a:solidFill>
                  <a:schemeClr val="dk1"/>
                </a:solidFill>
                <a:latin typeface="Arial"/>
                <a:ea typeface="Arial"/>
                <a:cs typeface="Arial"/>
                <a:sym typeface="Arial"/>
              </a:rPr>
              <a:t> Noise</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67">
                <a:solidFill>
                  <a:schemeClr val="dk1"/>
                </a:solidFill>
                <a:latin typeface="Arial"/>
                <a:ea typeface="Arial"/>
                <a:cs typeface="Arial"/>
                <a:sym typeface="Arial"/>
              </a:rPr>
              <a:t>(removable mod p)</a:t>
            </a:r>
            <a:endParaRPr sz="1867">
              <a:solidFill>
                <a:schemeClr val="dk1"/>
              </a:solidFill>
              <a:latin typeface="Arial"/>
              <a:ea typeface="Arial"/>
              <a:cs typeface="Arial"/>
              <a:sym typeface="Arial"/>
            </a:endParaRPr>
          </a:p>
        </p:txBody>
      </p:sp>
      <p:sp>
        <p:nvSpPr>
          <p:cNvPr id="255" name="Google Shape;255;p17"/>
          <p:cNvSpPr/>
          <p:nvPr/>
        </p:nvSpPr>
        <p:spPr>
          <a:xfrm>
            <a:off x="3334173" y="1883747"/>
            <a:ext cx="233600" cy="214800"/>
          </a:xfrm>
          <a:prstGeom prst="mathPlus">
            <a:avLst>
              <a:gd fmla="val 2187" name="adj1"/>
            </a:avLst>
          </a:prstGeom>
          <a:solidFill>
            <a:schemeClr val="accent2"/>
          </a:solidFill>
          <a:ln cap="flat" cmpd="sng" w="12700">
            <a:solidFill>
              <a:srgbClr val="181818"/>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lt1"/>
              </a:solidFill>
              <a:latin typeface="Arial"/>
              <a:ea typeface="Arial"/>
              <a:cs typeface="Arial"/>
              <a:sym typeface="Arial"/>
            </a:endParaRPr>
          </a:p>
        </p:txBody>
      </p:sp>
      <p:sp>
        <p:nvSpPr>
          <p:cNvPr id="256" name="Google Shape;256;p17"/>
          <p:cNvSpPr/>
          <p:nvPr/>
        </p:nvSpPr>
        <p:spPr>
          <a:xfrm>
            <a:off x="9014577" y="1802343"/>
            <a:ext cx="240000" cy="394000"/>
          </a:xfrm>
          <a:prstGeom prst="mathEqual">
            <a:avLst>
              <a:gd fmla="val 2187" name="adj1"/>
              <a:gd fmla="val 22426" name="adj2"/>
            </a:avLst>
          </a:prstGeom>
          <a:solidFill>
            <a:schemeClr val="dk1"/>
          </a:solidFill>
          <a:ln cap="flat" cmpd="sng" w="127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dk1"/>
              </a:solidFill>
              <a:latin typeface="Arial"/>
              <a:ea typeface="Arial"/>
              <a:cs typeface="Arial"/>
              <a:sym typeface="Arial"/>
            </a:endParaRPr>
          </a:p>
        </p:txBody>
      </p:sp>
      <p:sp>
        <p:nvSpPr>
          <p:cNvPr id="257" name="Google Shape;257;p17"/>
          <p:cNvSpPr/>
          <p:nvPr/>
        </p:nvSpPr>
        <p:spPr>
          <a:xfrm>
            <a:off x="6174373" y="1883747"/>
            <a:ext cx="233600" cy="214800"/>
          </a:xfrm>
          <a:prstGeom prst="mathPlus">
            <a:avLst>
              <a:gd fmla="val 2187" name="adj1"/>
            </a:avLst>
          </a:prstGeom>
          <a:solidFill>
            <a:schemeClr val="accent2"/>
          </a:solidFill>
          <a:ln cap="flat" cmpd="sng" w="12700">
            <a:solidFill>
              <a:srgbClr val="181818"/>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lt1"/>
              </a:solidFill>
              <a:latin typeface="Arial"/>
              <a:ea typeface="Arial"/>
              <a:cs typeface="Arial"/>
              <a:sym typeface="Arial"/>
            </a:endParaRPr>
          </a:p>
        </p:txBody>
      </p:sp>
      <p:sp>
        <p:nvSpPr>
          <p:cNvPr id="258" name="Google Shape;258;p17"/>
          <p:cNvSpPr/>
          <p:nvPr/>
        </p:nvSpPr>
        <p:spPr>
          <a:xfrm>
            <a:off x="9329389" y="1769820"/>
            <a:ext cx="2444000" cy="429200"/>
          </a:xfrm>
          <a:prstGeom prst="rect">
            <a:avLst/>
          </a:prstGeom>
          <a:solidFill>
            <a:srgbClr val="DAF000">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dk1"/>
              </a:solidFill>
              <a:latin typeface="Arial"/>
              <a:ea typeface="Arial"/>
              <a:cs typeface="Arial"/>
              <a:sym typeface="Arial"/>
            </a:endParaRPr>
          </a:p>
        </p:txBody>
      </p:sp>
      <p:sp>
        <p:nvSpPr>
          <p:cNvPr id="259" name="Google Shape;259;p17"/>
          <p:cNvSpPr/>
          <p:nvPr/>
        </p:nvSpPr>
        <p:spPr>
          <a:xfrm>
            <a:off x="9329388" y="1769820"/>
            <a:ext cx="2444000" cy="1626800"/>
          </a:xfrm>
          <a:prstGeom prst="rect">
            <a:avLst/>
          </a:prstGeom>
          <a:solidFill>
            <a:srgbClr val="FF4747">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dk1"/>
              </a:solidFill>
              <a:latin typeface="Arial"/>
              <a:ea typeface="Arial"/>
              <a:cs typeface="Arial"/>
              <a:sym typeface="Arial"/>
            </a:endParaRPr>
          </a:p>
        </p:txBody>
      </p:sp>
      <p:sp>
        <p:nvSpPr>
          <p:cNvPr id="260" name="Google Shape;260;p17"/>
          <p:cNvSpPr/>
          <p:nvPr/>
        </p:nvSpPr>
        <p:spPr>
          <a:xfrm>
            <a:off x="9329388" y="1769820"/>
            <a:ext cx="2444000" cy="2458800"/>
          </a:xfrm>
          <a:prstGeom prst="rect">
            <a:avLst/>
          </a:prstGeom>
          <a:solidFill>
            <a:srgbClr val="75F2FF">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lang="en-US" sz="1867">
                <a:solidFill>
                  <a:schemeClr val="dk1"/>
                </a:solidFill>
                <a:latin typeface="Arial"/>
                <a:ea typeface="Arial"/>
                <a:cs typeface="Arial"/>
                <a:sym typeface="Arial"/>
              </a:rPr>
              <a:t>Ciphertext</a:t>
            </a:r>
            <a:endParaRPr sz="1867">
              <a:solidFill>
                <a:schemeClr val="dk1"/>
              </a:solidFill>
              <a:latin typeface="Arial"/>
              <a:ea typeface="Arial"/>
              <a:cs typeface="Arial"/>
              <a:sym typeface="Arial"/>
            </a:endParaRPr>
          </a:p>
        </p:txBody>
      </p:sp>
      <p:sp>
        <p:nvSpPr>
          <p:cNvPr id="261" name="Google Shape;261;p17"/>
          <p:cNvSpPr txBox="1"/>
          <p:nvPr/>
        </p:nvSpPr>
        <p:spPr>
          <a:xfrm>
            <a:off x="854512" y="1235824"/>
            <a:ext cx="5862000" cy="561200"/>
          </a:xfrm>
          <a:prstGeom prst="rect">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8"/>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NOISE OVERFLOW (RESULTS IN DECRYPTION FALURE)</a:t>
            </a:r>
            <a:endParaRPr/>
          </a:p>
        </p:txBody>
      </p:sp>
      <p:sp>
        <p:nvSpPr>
          <p:cNvPr id="267" name="Google Shape;267;p18"/>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101600" lvl="0" marL="228600" rtl="0" algn="l">
              <a:lnSpc>
                <a:spcPct val="90000"/>
              </a:lnSpc>
              <a:spcBef>
                <a:spcPts val="1000"/>
              </a:spcBef>
              <a:spcAft>
                <a:spcPts val="0"/>
              </a:spcAft>
              <a:buSzPts val="2000"/>
              <a:buNone/>
            </a:pPr>
            <a:r>
              <a:t/>
            </a:r>
            <a:endParaRPr/>
          </a:p>
          <a:p>
            <a:pPr indent="-228600" lvl="0" marL="228600" rtl="0" algn="l">
              <a:lnSpc>
                <a:spcPct val="90000"/>
              </a:lnSpc>
              <a:spcBef>
                <a:spcPts val="1000"/>
              </a:spcBef>
              <a:spcAft>
                <a:spcPts val="0"/>
              </a:spcAft>
              <a:buSzPts val="1800"/>
              <a:buChar char="•"/>
            </a:pPr>
            <a:r>
              <a:rPr lang="en-US" sz="1800"/>
              <a:t>Horizontal: each coefficient in a polynomial or in a vector.</a:t>
            </a:r>
            <a:endParaRPr/>
          </a:p>
          <a:p>
            <a:pPr indent="-228600" lvl="0" marL="228600" rtl="0" algn="l">
              <a:lnSpc>
                <a:spcPct val="90000"/>
              </a:lnSpc>
              <a:spcBef>
                <a:spcPts val="1000"/>
              </a:spcBef>
              <a:spcAft>
                <a:spcPts val="0"/>
              </a:spcAft>
              <a:buSzPts val="1800"/>
              <a:buChar char="•"/>
            </a:pPr>
            <a:r>
              <a:rPr lang="en-US" sz="1800"/>
              <a:t>Vertical: size of coefficients.</a:t>
            </a:r>
            <a:endParaRPr/>
          </a:p>
          <a:p>
            <a:pPr indent="-228600" lvl="0" marL="228600" rtl="0" algn="l">
              <a:lnSpc>
                <a:spcPct val="90000"/>
              </a:lnSpc>
              <a:spcBef>
                <a:spcPts val="1000"/>
              </a:spcBef>
              <a:spcAft>
                <a:spcPts val="0"/>
              </a:spcAft>
              <a:buSzPts val="1800"/>
              <a:buChar char="•"/>
            </a:pPr>
            <a:r>
              <a:rPr lang="en-US" sz="1800"/>
              <a:t>Initial noise is small in terms of coefficients’ size.</a:t>
            </a:r>
            <a:endParaRPr/>
          </a:p>
        </p:txBody>
      </p:sp>
      <p:sp>
        <p:nvSpPr>
          <p:cNvPr id="268" name="Google Shape;268;p18"/>
          <p:cNvSpPr txBox="1"/>
          <p:nvPr/>
        </p:nvSpPr>
        <p:spPr>
          <a:xfrm>
            <a:off x="854512" y="1235824"/>
            <a:ext cx="5862000" cy="561200"/>
          </a:xfrm>
          <a:prstGeom prst="rect">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9" name="Google Shape;269;p18"/>
          <p:cNvSpPr/>
          <p:nvPr/>
        </p:nvSpPr>
        <p:spPr>
          <a:xfrm>
            <a:off x="6464612" y="1824684"/>
            <a:ext cx="2444000" cy="2458800"/>
          </a:xfrm>
          <a:prstGeom prst="rect">
            <a:avLst/>
          </a:prstGeom>
          <a:solidFill>
            <a:srgbClr val="FF4747">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lang="en-US" sz="1867">
                <a:solidFill>
                  <a:srgbClr val="C00000"/>
                </a:solidFill>
                <a:latin typeface="Arial"/>
                <a:ea typeface="Arial"/>
                <a:cs typeface="Arial"/>
                <a:sym typeface="Arial"/>
              </a:rPr>
              <a:t>Too Much</a:t>
            </a:r>
            <a:r>
              <a:rPr lang="en-US" sz="1867">
                <a:solidFill>
                  <a:schemeClr val="dk1"/>
                </a:solidFill>
                <a:latin typeface="Arial"/>
                <a:ea typeface="Arial"/>
                <a:cs typeface="Arial"/>
                <a:sym typeface="Arial"/>
              </a:rPr>
              <a:t> Noise</a:t>
            </a:r>
            <a:endParaRPr sz="2400">
              <a:solidFill>
                <a:schemeClr val="dk1"/>
              </a:solidFill>
              <a:latin typeface="Calibri"/>
              <a:ea typeface="Calibri"/>
              <a:cs typeface="Calibri"/>
              <a:sym typeface="Calibri"/>
            </a:endParaRPr>
          </a:p>
        </p:txBody>
      </p:sp>
      <p:sp>
        <p:nvSpPr>
          <p:cNvPr id="270" name="Google Shape;270;p18"/>
          <p:cNvSpPr/>
          <p:nvPr/>
        </p:nvSpPr>
        <p:spPr>
          <a:xfrm>
            <a:off x="790504" y="1831289"/>
            <a:ext cx="2444000" cy="429200"/>
          </a:xfrm>
          <a:prstGeom prst="rect">
            <a:avLst/>
          </a:prstGeom>
          <a:solidFill>
            <a:srgbClr val="DAF000">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lang="en-US" sz="2400">
                <a:solidFill>
                  <a:srgbClr val="C00000"/>
                </a:solidFill>
                <a:latin typeface="Calibri"/>
                <a:ea typeface="Calibri"/>
                <a:cs typeface="Calibri"/>
                <a:sym typeface="Calibri"/>
              </a:rPr>
              <a:t>Result</a:t>
            </a:r>
            <a:r>
              <a:rPr lang="en-US" sz="1867">
                <a:solidFill>
                  <a:schemeClr val="dk1"/>
                </a:solidFill>
                <a:latin typeface="Arial"/>
                <a:ea typeface="Arial"/>
                <a:cs typeface="Arial"/>
                <a:sym typeface="Arial"/>
              </a:rPr>
              <a:t> mod p</a:t>
            </a:r>
            <a:endParaRPr sz="1867">
              <a:solidFill>
                <a:schemeClr val="dk1"/>
              </a:solidFill>
              <a:latin typeface="Arial"/>
              <a:ea typeface="Arial"/>
              <a:cs typeface="Arial"/>
              <a:sym typeface="Arial"/>
            </a:endParaRPr>
          </a:p>
        </p:txBody>
      </p:sp>
      <p:sp>
        <p:nvSpPr>
          <p:cNvPr id="271" name="Google Shape;271;p18"/>
          <p:cNvSpPr/>
          <p:nvPr/>
        </p:nvSpPr>
        <p:spPr>
          <a:xfrm>
            <a:off x="3630704" y="1831288"/>
            <a:ext cx="2444000" cy="2458800"/>
          </a:xfrm>
          <a:prstGeom prst="rect">
            <a:avLst/>
          </a:prstGeom>
          <a:solidFill>
            <a:srgbClr val="75F2FF">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lang="en-US" sz="1867">
                <a:solidFill>
                  <a:schemeClr val="dk1"/>
                </a:solidFill>
                <a:latin typeface="Arial"/>
                <a:ea typeface="Arial"/>
                <a:cs typeface="Arial"/>
                <a:sym typeface="Arial"/>
              </a:rPr>
              <a:t>Mask mod q</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67">
                <a:solidFill>
                  <a:schemeClr val="dk1"/>
                </a:solidFill>
                <a:latin typeface="Arial"/>
                <a:ea typeface="Arial"/>
                <a:cs typeface="Arial"/>
                <a:sym typeface="Arial"/>
              </a:rPr>
              <a:t>(removable with the secret key)</a:t>
            </a:r>
            <a:endParaRPr sz="1867">
              <a:solidFill>
                <a:schemeClr val="dk1"/>
              </a:solidFill>
              <a:latin typeface="Arial"/>
              <a:ea typeface="Arial"/>
              <a:cs typeface="Arial"/>
              <a:sym typeface="Arial"/>
            </a:endParaRPr>
          </a:p>
        </p:txBody>
      </p:sp>
      <p:sp>
        <p:nvSpPr>
          <p:cNvPr id="272" name="Google Shape;272;p18"/>
          <p:cNvSpPr/>
          <p:nvPr/>
        </p:nvSpPr>
        <p:spPr>
          <a:xfrm>
            <a:off x="3315885" y="1938611"/>
            <a:ext cx="233600" cy="214800"/>
          </a:xfrm>
          <a:prstGeom prst="mathPlus">
            <a:avLst>
              <a:gd fmla="val 2187" name="adj1"/>
            </a:avLst>
          </a:prstGeom>
          <a:solidFill>
            <a:schemeClr val="accent2"/>
          </a:solidFill>
          <a:ln cap="flat" cmpd="sng" w="12700">
            <a:solidFill>
              <a:srgbClr val="181818"/>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lt1"/>
              </a:solidFill>
              <a:latin typeface="Arial"/>
              <a:ea typeface="Arial"/>
              <a:cs typeface="Arial"/>
              <a:sym typeface="Arial"/>
            </a:endParaRPr>
          </a:p>
        </p:txBody>
      </p:sp>
      <p:sp>
        <p:nvSpPr>
          <p:cNvPr id="273" name="Google Shape;273;p18"/>
          <p:cNvSpPr/>
          <p:nvPr/>
        </p:nvSpPr>
        <p:spPr>
          <a:xfrm>
            <a:off x="8996289" y="1857207"/>
            <a:ext cx="240000" cy="394000"/>
          </a:xfrm>
          <a:prstGeom prst="mathEqual">
            <a:avLst>
              <a:gd fmla="val 2187" name="adj1"/>
              <a:gd fmla="val 22426" name="adj2"/>
            </a:avLst>
          </a:prstGeom>
          <a:solidFill>
            <a:schemeClr val="dk1"/>
          </a:solidFill>
          <a:ln cap="flat" cmpd="sng" w="127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dk1"/>
              </a:solidFill>
              <a:latin typeface="Arial"/>
              <a:ea typeface="Arial"/>
              <a:cs typeface="Arial"/>
              <a:sym typeface="Arial"/>
            </a:endParaRPr>
          </a:p>
        </p:txBody>
      </p:sp>
      <p:sp>
        <p:nvSpPr>
          <p:cNvPr id="274" name="Google Shape;274;p18"/>
          <p:cNvSpPr/>
          <p:nvPr/>
        </p:nvSpPr>
        <p:spPr>
          <a:xfrm>
            <a:off x="6156085" y="1938611"/>
            <a:ext cx="233600" cy="214800"/>
          </a:xfrm>
          <a:prstGeom prst="mathPlus">
            <a:avLst>
              <a:gd fmla="val 2187" name="adj1"/>
            </a:avLst>
          </a:prstGeom>
          <a:solidFill>
            <a:schemeClr val="accent2"/>
          </a:solidFill>
          <a:ln cap="flat" cmpd="sng" w="12700">
            <a:solidFill>
              <a:srgbClr val="181818"/>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lt1"/>
              </a:solidFill>
              <a:latin typeface="Arial"/>
              <a:ea typeface="Arial"/>
              <a:cs typeface="Arial"/>
              <a:sym typeface="Arial"/>
            </a:endParaRPr>
          </a:p>
        </p:txBody>
      </p:sp>
      <p:sp>
        <p:nvSpPr>
          <p:cNvPr id="275" name="Google Shape;275;p18"/>
          <p:cNvSpPr/>
          <p:nvPr/>
        </p:nvSpPr>
        <p:spPr>
          <a:xfrm>
            <a:off x="9311101" y="1824684"/>
            <a:ext cx="2444000" cy="429200"/>
          </a:xfrm>
          <a:prstGeom prst="rect">
            <a:avLst/>
          </a:prstGeom>
          <a:solidFill>
            <a:srgbClr val="DAF000">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dk1"/>
              </a:solidFill>
              <a:latin typeface="Arial"/>
              <a:ea typeface="Arial"/>
              <a:cs typeface="Arial"/>
              <a:sym typeface="Arial"/>
            </a:endParaRPr>
          </a:p>
        </p:txBody>
      </p:sp>
      <p:sp>
        <p:nvSpPr>
          <p:cNvPr id="276" name="Google Shape;276;p18"/>
          <p:cNvSpPr/>
          <p:nvPr/>
        </p:nvSpPr>
        <p:spPr>
          <a:xfrm>
            <a:off x="6464611" y="4283507"/>
            <a:ext cx="2444000" cy="332000"/>
          </a:xfrm>
          <a:prstGeom prst="rect">
            <a:avLst/>
          </a:prstGeom>
          <a:solidFill>
            <a:srgbClr val="CC0000"/>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dk1"/>
              </a:solidFill>
              <a:latin typeface="Arial"/>
              <a:ea typeface="Arial"/>
              <a:cs typeface="Arial"/>
              <a:sym typeface="Arial"/>
            </a:endParaRPr>
          </a:p>
        </p:txBody>
      </p:sp>
      <p:sp>
        <p:nvSpPr>
          <p:cNvPr id="277" name="Google Shape;277;p18"/>
          <p:cNvSpPr/>
          <p:nvPr/>
        </p:nvSpPr>
        <p:spPr>
          <a:xfrm>
            <a:off x="9311100" y="1824684"/>
            <a:ext cx="2444000" cy="2458800"/>
          </a:xfrm>
          <a:prstGeom prst="rect">
            <a:avLst/>
          </a:prstGeom>
          <a:solidFill>
            <a:srgbClr val="FF4747">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dk1"/>
              </a:solidFill>
              <a:latin typeface="Arial"/>
              <a:ea typeface="Arial"/>
              <a:cs typeface="Arial"/>
              <a:sym typeface="Arial"/>
            </a:endParaRPr>
          </a:p>
        </p:txBody>
      </p:sp>
      <p:sp>
        <p:nvSpPr>
          <p:cNvPr id="278" name="Google Shape;278;p18"/>
          <p:cNvSpPr/>
          <p:nvPr/>
        </p:nvSpPr>
        <p:spPr>
          <a:xfrm>
            <a:off x="9311099" y="4283507"/>
            <a:ext cx="2444000" cy="332000"/>
          </a:xfrm>
          <a:prstGeom prst="rect">
            <a:avLst/>
          </a:prstGeom>
          <a:solidFill>
            <a:srgbClr val="CC0000"/>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dk1"/>
              </a:solidFill>
              <a:latin typeface="Arial"/>
              <a:ea typeface="Arial"/>
              <a:cs typeface="Arial"/>
              <a:sym typeface="Arial"/>
            </a:endParaRPr>
          </a:p>
        </p:txBody>
      </p:sp>
      <p:sp>
        <p:nvSpPr>
          <p:cNvPr id="279" name="Google Shape;279;p18"/>
          <p:cNvSpPr/>
          <p:nvPr/>
        </p:nvSpPr>
        <p:spPr>
          <a:xfrm>
            <a:off x="9311097" y="1824683"/>
            <a:ext cx="2444000" cy="2458800"/>
          </a:xfrm>
          <a:prstGeom prst="rect">
            <a:avLst/>
          </a:prstGeom>
          <a:solidFill>
            <a:srgbClr val="75F2FF">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lang="en-US" sz="1867">
                <a:solidFill>
                  <a:schemeClr val="dk1"/>
                </a:solidFill>
                <a:latin typeface="Arial"/>
                <a:ea typeface="Arial"/>
                <a:cs typeface="Arial"/>
                <a:sym typeface="Arial"/>
              </a:rPr>
              <a:t>Ciphertext</a:t>
            </a:r>
            <a:endParaRPr sz="1867">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Agenda</a:t>
            </a:r>
            <a:endParaRPr/>
          </a:p>
        </p:txBody>
      </p:sp>
      <p:sp>
        <p:nvSpPr>
          <p:cNvPr id="97" name="Google Shape;97;p2"/>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Lab Discussion: Comparing and Contrasting PPML Methods</a:t>
            </a:r>
            <a:endParaRPr/>
          </a:p>
          <a:p>
            <a:pPr indent="-228600" lvl="0" marL="228600" rtl="0" algn="l">
              <a:lnSpc>
                <a:spcPct val="90000"/>
              </a:lnSpc>
              <a:spcBef>
                <a:spcPts val="1000"/>
              </a:spcBef>
              <a:spcAft>
                <a:spcPts val="0"/>
              </a:spcAft>
              <a:buSzPts val="2000"/>
              <a:buChar char="•"/>
            </a:pPr>
            <a:r>
              <a:rPr lang="en-US"/>
              <a:t>Spinning Up in Homomorphic Encryption for ML</a:t>
            </a:r>
            <a:endParaRPr/>
          </a:p>
          <a:p>
            <a:pPr indent="-228600" lvl="0" marL="228600" rtl="0" algn="l">
              <a:lnSpc>
                <a:spcPct val="90000"/>
              </a:lnSpc>
              <a:spcBef>
                <a:spcPts val="1000"/>
              </a:spcBef>
              <a:spcAft>
                <a:spcPts val="0"/>
              </a:spcAft>
              <a:buSzPts val="2000"/>
              <a:buChar char="•"/>
            </a:pPr>
            <a:r>
              <a:rPr lang="en-US"/>
              <a:t>Q&amp;A on FHE for ML</a:t>
            </a:r>
            <a:endParaRPr/>
          </a:p>
          <a:p>
            <a:pPr indent="-228600" lvl="0" marL="228600" rtl="0" algn="l">
              <a:lnSpc>
                <a:spcPct val="90000"/>
              </a:lnSpc>
              <a:spcBef>
                <a:spcPts val="1000"/>
              </a:spcBef>
              <a:spcAft>
                <a:spcPts val="0"/>
              </a:spcAft>
              <a:buSzPts val="2000"/>
              <a:buChar char="•"/>
            </a:pPr>
            <a:r>
              <a:rPr lang="en-US"/>
              <a:t>OpenFHE Library</a:t>
            </a:r>
            <a:endParaRPr/>
          </a:p>
          <a:p>
            <a:pPr indent="-228600" lvl="0" marL="228600" rtl="0" algn="l">
              <a:lnSpc>
                <a:spcPct val="90000"/>
              </a:lnSpc>
              <a:spcBef>
                <a:spcPts val="1000"/>
              </a:spcBef>
              <a:spcAft>
                <a:spcPts val="0"/>
              </a:spcAft>
              <a:buSzPts val="2000"/>
              <a:buChar char="•"/>
            </a:pPr>
            <a:r>
              <a:rPr lang="en-US"/>
              <a:t>Quick Break</a:t>
            </a:r>
            <a:endParaRPr/>
          </a:p>
          <a:p>
            <a:pPr indent="-228600" lvl="0" marL="228600" rtl="0" algn="l">
              <a:lnSpc>
                <a:spcPct val="90000"/>
              </a:lnSpc>
              <a:spcBef>
                <a:spcPts val="1000"/>
              </a:spcBef>
              <a:spcAft>
                <a:spcPts val="0"/>
              </a:spcAft>
              <a:buSzPts val="2000"/>
              <a:buChar char="•"/>
            </a:pPr>
            <a:r>
              <a:rPr lang="en-US"/>
              <a:t>Hands-on: Training an Encrypted Logistic Regression Model in the OpenFHE Framework</a:t>
            </a:r>
            <a:endParaRPr/>
          </a:p>
          <a:p>
            <a:pPr indent="-228600" lvl="0" marL="228600" rtl="0" algn="l">
              <a:lnSpc>
                <a:spcPct val="90000"/>
              </a:lnSpc>
              <a:spcBef>
                <a:spcPts val="1000"/>
              </a:spcBef>
              <a:spcAft>
                <a:spcPts val="0"/>
              </a:spcAft>
              <a:buSzPts val="2000"/>
              <a:buChar char="•"/>
            </a:pPr>
            <a:r>
              <a:rPr lang="en-US"/>
              <a:t>Using an In-the-Clear Model in the OpenFHE Library</a:t>
            </a:r>
            <a:endParaRPr/>
          </a:p>
          <a:p>
            <a:pPr indent="-228600" lvl="0" marL="228600" rtl="0" algn="l">
              <a:lnSpc>
                <a:spcPct val="90000"/>
              </a:lnSpc>
              <a:spcBef>
                <a:spcPts val="1000"/>
              </a:spcBef>
              <a:spcAft>
                <a:spcPts val="0"/>
              </a:spcAft>
              <a:buSzPts val="2000"/>
              <a:buChar char="•"/>
            </a:pPr>
            <a:r>
              <a:rPr lang="en-US"/>
              <a:t>ML Applications and FHE Challenges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9"/>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BOOTSTRAPPING (NOISE REFRESHING PROCEDURE)</a:t>
            </a:r>
            <a:endParaRPr/>
          </a:p>
        </p:txBody>
      </p:sp>
      <p:sp>
        <p:nvSpPr>
          <p:cNvPr id="285" name="Google Shape;285;p19"/>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SzPts val="1800"/>
              <a:buNone/>
            </a:pPr>
            <a:r>
              <a:t/>
            </a:r>
            <a:endParaRPr sz="1800"/>
          </a:p>
          <a:p>
            <a:pPr indent="-114300" lvl="0" marL="228600" rtl="0" algn="l">
              <a:lnSpc>
                <a:spcPct val="90000"/>
              </a:lnSpc>
              <a:spcBef>
                <a:spcPts val="1000"/>
              </a:spcBef>
              <a:spcAft>
                <a:spcPts val="0"/>
              </a:spcAft>
              <a:buSzPts val="1800"/>
              <a:buNone/>
            </a:pPr>
            <a:r>
              <a:t/>
            </a:r>
            <a:endParaRPr sz="1800"/>
          </a:p>
          <a:p>
            <a:pPr indent="-114300" lvl="0" marL="228600" rtl="0" algn="l">
              <a:lnSpc>
                <a:spcPct val="90000"/>
              </a:lnSpc>
              <a:spcBef>
                <a:spcPts val="1000"/>
              </a:spcBef>
              <a:spcAft>
                <a:spcPts val="0"/>
              </a:spcAft>
              <a:buSzPts val="1800"/>
              <a:buNone/>
            </a:pPr>
            <a:r>
              <a:t/>
            </a:r>
            <a:endParaRPr sz="1800"/>
          </a:p>
          <a:p>
            <a:pPr indent="-114300" lvl="0" marL="228600" rtl="0" algn="l">
              <a:lnSpc>
                <a:spcPct val="90000"/>
              </a:lnSpc>
              <a:spcBef>
                <a:spcPts val="1000"/>
              </a:spcBef>
              <a:spcAft>
                <a:spcPts val="0"/>
              </a:spcAft>
              <a:buSzPts val="1800"/>
              <a:buNone/>
            </a:pPr>
            <a:r>
              <a:t/>
            </a:r>
            <a:endParaRPr sz="1800"/>
          </a:p>
          <a:p>
            <a:pPr indent="-114300" lvl="0" marL="228600" rtl="0" algn="l">
              <a:lnSpc>
                <a:spcPct val="90000"/>
              </a:lnSpc>
              <a:spcBef>
                <a:spcPts val="1000"/>
              </a:spcBef>
              <a:spcAft>
                <a:spcPts val="0"/>
              </a:spcAft>
              <a:buSzPts val="1800"/>
              <a:buNone/>
            </a:pPr>
            <a:r>
              <a:t/>
            </a:r>
            <a:endParaRPr sz="1800"/>
          </a:p>
          <a:p>
            <a:pPr indent="-114300" lvl="0" marL="228600" rtl="0" algn="l">
              <a:lnSpc>
                <a:spcPct val="90000"/>
              </a:lnSpc>
              <a:spcBef>
                <a:spcPts val="1000"/>
              </a:spcBef>
              <a:spcAft>
                <a:spcPts val="0"/>
              </a:spcAft>
              <a:buSzPts val="1800"/>
              <a:buNone/>
            </a:pPr>
            <a:r>
              <a:t/>
            </a:r>
            <a:endParaRPr sz="1800"/>
          </a:p>
          <a:p>
            <a:pPr indent="-114300" lvl="0" marL="228600" rtl="0" algn="l">
              <a:lnSpc>
                <a:spcPct val="90000"/>
              </a:lnSpc>
              <a:spcBef>
                <a:spcPts val="1000"/>
              </a:spcBef>
              <a:spcAft>
                <a:spcPts val="0"/>
              </a:spcAft>
              <a:buSzPts val="1800"/>
              <a:buNone/>
            </a:pPr>
            <a:r>
              <a:t/>
            </a:r>
            <a:endParaRPr sz="1800"/>
          </a:p>
          <a:p>
            <a:pPr indent="-114300" lvl="0" marL="228600" rtl="0" algn="l">
              <a:lnSpc>
                <a:spcPct val="90000"/>
              </a:lnSpc>
              <a:spcBef>
                <a:spcPts val="1000"/>
              </a:spcBef>
              <a:spcAft>
                <a:spcPts val="0"/>
              </a:spcAft>
              <a:buSzPts val="1800"/>
              <a:buNone/>
            </a:pPr>
            <a:r>
              <a:t/>
            </a:r>
            <a:endParaRPr sz="1800"/>
          </a:p>
          <a:p>
            <a:pPr indent="-114300" lvl="0" marL="228600" rtl="0" algn="l">
              <a:lnSpc>
                <a:spcPct val="90000"/>
              </a:lnSpc>
              <a:spcBef>
                <a:spcPts val="1000"/>
              </a:spcBef>
              <a:spcAft>
                <a:spcPts val="0"/>
              </a:spcAft>
              <a:buSzPts val="1800"/>
              <a:buNone/>
            </a:pPr>
            <a:r>
              <a:t/>
            </a:r>
            <a:endParaRPr sz="1800"/>
          </a:p>
          <a:p>
            <a:pPr indent="-114300" lvl="0" marL="228600" rtl="0" algn="l">
              <a:lnSpc>
                <a:spcPct val="90000"/>
              </a:lnSpc>
              <a:spcBef>
                <a:spcPts val="1000"/>
              </a:spcBef>
              <a:spcAft>
                <a:spcPts val="0"/>
              </a:spcAft>
              <a:buSzPts val="1800"/>
              <a:buNone/>
            </a:pPr>
            <a:r>
              <a:t/>
            </a:r>
            <a:endParaRPr sz="1800"/>
          </a:p>
          <a:p>
            <a:pPr indent="-228600" lvl="0" marL="228600" rtl="0" algn="l">
              <a:lnSpc>
                <a:spcPct val="90000"/>
              </a:lnSpc>
              <a:spcBef>
                <a:spcPts val="1000"/>
              </a:spcBef>
              <a:spcAft>
                <a:spcPts val="0"/>
              </a:spcAft>
              <a:buSzPts val="1800"/>
              <a:buChar char="•"/>
            </a:pPr>
            <a:r>
              <a:rPr lang="en-US" sz="1800"/>
              <a:t>Horizontal: each coefficient in a polynomial or in a vector.</a:t>
            </a:r>
            <a:endParaRPr/>
          </a:p>
          <a:p>
            <a:pPr indent="-228600" lvl="0" marL="228600" rtl="0" algn="l">
              <a:lnSpc>
                <a:spcPct val="90000"/>
              </a:lnSpc>
              <a:spcBef>
                <a:spcPts val="1000"/>
              </a:spcBef>
              <a:spcAft>
                <a:spcPts val="0"/>
              </a:spcAft>
              <a:buSzPts val="1800"/>
              <a:buChar char="•"/>
            </a:pPr>
            <a:r>
              <a:rPr lang="en-US" sz="1800"/>
              <a:t>Vertical: size of coefficients.</a:t>
            </a:r>
            <a:endParaRPr/>
          </a:p>
          <a:p>
            <a:pPr indent="-228600" lvl="0" marL="228600" rtl="0" algn="l">
              <a:lnSpc>
                <a:spcPct val="90000"/>
              </a:lnSpc>
              <a:spcBef>
                <a:spcPts val="1000"/>
              </a:spcBef>
              <a:spcAft>
                <a:spcPts val="0"/>
              </a:spcAft>
              <a:buSzPts val="1800"/>
              <a:buChar char="•"/>
            </a:pPr>
            <a:r>
              <a:rPr lang="en-US" sz="1800"/>
              <a:t>Initial noise is small in terms of coefficients’ size.</a:t>
            </a:r>
            <a:endParaRPr/>
          </a:p>
        </p:txBody>
      </p:sp>
      <p:sp>
        <p:nvSpPr>
          <p:cNvPr id="286" name="Google Shape;286;p19"/>
          <p:cNvSpPr txBox="1"/>
          <p:nvPr/>
        </p:nvSpPr>
        <p:spPr>
          <a:xfrm>
            <a:off x="653344" y="1144384"/>
            <a:ext cx="10026848" cy="561200"/>
          </a:xfrm>
          <a:prstGeom prst="rect">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Evaluates the decryption circuit homomorphically and resets the noise.</a:t>
            </a:r>
            <a:endParaRPr sz="2400">
              <a:solidFill>
                <a:schemeClr val="dk1"/>
              </a:solidFill>
              <a:latin typeface="Calibri"/>
              <a:ea typeface="Calibri"/>
              <a:cs typeface="Calibri"/>
              <a:sym typeface="Calibri"/>
            </a:endParaRPr>
          </a:p>
        </p:txBody>
      </p:sp>
      <p:sp>
        <p:nvSpPr>
          <p:cNvPr id="287" name="Google Shape;287;p19"/>
          <p:cNvSpPr/>
          <p:nvPr/>
        </p:nvSpPr>
        <p:spPr>
          <a:xfrm>
            <a:off x="9311101" y="1849575"/>
            <a:ext cx="2444000" cy="429200"/>
          </a:xfrm>
          <a:prstGeom prst="rect">
            <a:avLst/>
          </a:prstGeom>
          <a:solidFill>
            <a:srgbClr val="DAF000">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dk1"/>
              </a:solidFill>
              <a:latin typeface="Arial"/>
              <a:ea typeface="Arial"/>
              <a:cs typeface="Arial"/>
              <a:sym typeface="Arial"/>
            </a:endParaRPr>
          </a:p>
        </p:txBody>
      </p:sp>
      <p:sp>
        <p:nvSpPr>
          <p:cNvPr id="288" name="Google Shape;288;p19"/>
          <p:cNvSpPr/>
          <p:nvPr/>
        </p:nvSpPr>
        <p:spPr>
          <a:xfrm>
            <a:off x="790504" y="1849577"/>
            <a:ext cx="2444000" cy="429200"/>
          </a:xfrm>
          <a:prstGeom prst="rect">
            <a:avLst/>
          </a:prstGeom>
          <a:solidFill>
            <a:srgbClr val="DAF000">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lang="en-US" sz="1867">
                <a:solidFill>
                  <a:schemeClr val="dk1"/>
                </a:solidFill>
                <a:latin typeface="Arial"/>
                <a:ea typeface="Arial"/>
                <a:cs typeface="Arial"/>
                <a:sym typeface="Arial"/>
              </a:rPr>
              <a:t>Plaintext mod p</a:t>
            </a:r>
            <a:endParaRPr sz="1867">
              <a:solidFill>
                <a:schemeClr val="dk1"/>
              </a:solidFill>
              <a:latin typeface="Arial"/>
              <a:ea typeface="Arial"/>
              <a:cs typeface="Arial"/>
              <a:sym typeface="Arial"/>
            </a:endParaRPr>
          </a:p>
        </p:txBody>
      </p:sp>
      <p:sp>
        <p:nvSpPr>
          <p:cNvPr id="289" name="Google Shape;289;p19"/>
          <p:cNvSpPr/>
          <p:nvPr/>
        </p:nvSpPr>
        <p:spPr>
          <a:xfrm>
            <a:off x="3630704" y="1849576"/>
            <a:ext cx="2444000" cy="2458800"/>
          </a:xfrm>
          <a:prstGeom prst="rect">
            <a:avLst/>
          </a:prstGeom>
          <a:solidFill>
            <a:srgbClr val="75F2FF">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lang="en-US" sz="1867">
                <a:solidFill>
                  <a:schemeClr val="dk1"/>
                </a:solidFill>
                <a:latin typeface="Arial"/>
                <a:ea typeface="Arial"/>
                <a:cs typeface="Arial"/>
                <a:sym typeface="Arial"/>
              </a:rPr>
              <a:t>Mask mod q</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67">
                <a:solidFill>
                  <a:schemeClr val="dk1"/>
                </a:solidFill>
                <a:latin typeface="Arial"/>
                <a:ea typeface="Arial"/>
                <a:cs typeface="Arial"/>
                <a:sym typeface="Arial"/>
              </a:rPr>
              <a:t>(removable with the secret key)</a:t>
            </a:r>
            <a:endParaRPr sz="1867">
              <a:solidFill>
                <a:schemeClr val="dk1"/>
              </a:solidFill>
              <a:latin typeface="Arial"/>
              <a:ea typeface="Arial"/>
              <a:cs typeface="Arial"/>
              <a:sym typeface="Arial"/>
            </a:endParaRPr>
          </a:p>
        </p:txBody>
      </p:sp>
      <p:sp>
        <p:nvSpPr>
          <p:cNvPr id="290" name="Google Shape;290;p19"/>
          <p:cNvSpPr/>
          <p:nvPr/>
        </p:nvSpPr>
        <p:spPr>
          <a:xfrm>
            <a:off x="6470904" y="1849577"/>
            <a:ext cx="2444000" cy="701600"/>
          </a:xfrm>
          <a:prstGeom prst="rect">
            <a:avLst/>
          </a:prstGeom>
          <a:solidFill>
            <a:srgbClr val="FF4747">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lang="en-US" sz="1867">
                <a:solidFill>
                  <a:schemeClr val="dk1"/>
                </a:solidFill>
                <a:latin typeface="Arial"/>
                <a:ea typeface="Arial"/>
                <a:cs typeface="Arial"/>
                <a:sym typeface="Arial"/>
              </a:rPr>
              <a:t>Refreshed Noise</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67">
                <a:solidFill>
                  <a:schemeClr val="dk1"/>
                </a:solidFill>
                <a:latin typeface="Arial"/>
                <a:ea typeface="Arial"/>
                <a:cs typeface="Arial"/>
                <a:sym typeface="Arial"/>
              </a:rPr>
              <a:t>(removable mod p)</a:t>
            </a:r>
            <a:endParaRPr sz="1867">
              <a:solidFill>
                <a:schemeClr val="dk1"/>
              </a:solidFill>
              <a:latin typeface="Arial"/>
              <a:ea typeface="Arial"/>
              <a:cs typeface="Arial"/>
              <a:sym typeface="Arial"/>
            </a:endParaRPr>
          </a:p>
        </p:txBody>
      </p:sp>
      <p:sp>
        <p:nvSpPr>
          <p:cNvPr id="291" name="Google Shape;291;p19"/>
          <p:cNvSpPr/>
          <p:nvPr/>
        </p:nvSpPr>
        <p:spPr>
          <a:xfrm>
            <a:off x="9311103" y="1849577"/>
            <a:ext cx="2444000" cy="701600"/>
          </a:xfrm>
          <a:prstGeom prst="rect">
            <a:avLst/>
          </a:prstGeom>
          <a:solidFill>
            <a:srgbClr val="FF4747">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dk1"/>
              </a:solidFill>
              <a:latin typeface="Arial"/>
              <a:ea typeface="Arial"/>
              <a:cs typeface="Arial"/>
              <a:sym typeface="Arial"/>
            </a:endParaRPr>
          </a:p>
        </p:txBody>
      </p:sp>
      <p:sp>
        <p:nvSpPr>
          <p:cNvPr id="292" name="Google Shape;292;p19"/>
          <p:cNvSpPr/>
          <p:nvPr/>
        </p:nvSpPr>
        <p:spPr>
          <a:xfrm>
            <a:off x="9311100" y="1842972"/>
            <a:ext cx="2444000" cy="2458800"/>
          </a:xfrm>
          <a:prstGeom prst="rect">
            <a:avLst/>
          </a:prstGeom>
          <a:solidFill>
            <a:srgbClr val="75F2FF">
              <a:alpha val="49411"/>
            </a:srgbClr>
          </a:solidFill>
          <a:ln cap="flat" cmpd="sng" w="254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rPr lang="en-US" sz="1867">
                <a:solidFill>
                  <a:schemeClr val="dk1"/>
                </a:solidFill>
                <a:latin typeface="Arial"/>
                <a:ea typeface="Arial"/>
                <a:cs typeface="Arial"/>
                <a:sym typeface="Arial"/>
              </a:rPr>
              <a:t>Ciphertext</a:t>
            </a:r>
            <a:endParaRPr sz="1867">
              <a:solidFill>
                <a:schemeClr val="dk1"/>
              </a:solidFill>
              <a:latin typeface="Arial"/>
              <a:ea typeface="Arial"/>
              <a:cs typeface="Arial"/>
              <a:sym typeface="Arial"/>
            </a:endParaRPr>
          </a:p>
        </p:txBody>
      </p:sp>
      <p:sp>
        <p:nvSpPr>
          <p:cNvPr id="293" name="Google Shape;293;p19"/>
          <p:cNvSpPr/>
          <p:nvPr/>
        </p:nvSpPr>
        <p:spPr>
          <a:xfrm>
            <a:off x="3315885" y="1956899"/>
            <a:ext cx="233600" cy="214800"/>
          </a:xfrm>
          <a:prstGeom prst="mathPlus">
            <a:avLst>
              <a:gd fmla="val 2187" name="adj1"/>
            </a:avLst>
          </a:prstGeom>
          <a:solidFill>
            <a:schemeClr val="accent2"/>
          </a:solidFill>
          <a:ln cap="flat" cmpd="sng" w="12700">
            <a:solidFill>
              <a:srgbClr val="181818"/>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lt1"/>
              </a:solidFill>
              <a:latin typeface="Arial"/>
              <a:ea typeface="Arial"/>
              <a:cs typeface="Arial"/>
              <a:sym typeface="Arial"/>
            </a:endParaRPr>
          </a:p>
        </p:txBody>
      </p:sp>
      <p:sp>
        <p:nvSpPr>
          <p:cNvPr id="294" name="Google Shape;294;p19"/>
          <p:cNvSpPr/>
          <p:nvPr/>
        </p:nvSpPr>
        <p:spPr>
          <a:xfrm>
            <a:off x="8996289" y="1875495"/>
            <a:ext cx="240000" cy="394000"/>
          </a:xfrm>
          <a:prstGeom prst="mathEqual">
            <a:avLst>
              <a:gd fmla="val 2187" name="adj1"/>
              <a:gd fmla="val 22426" name="adj2"/>
            </a:avLst>
          </a:prstGeom>
          <a:solidFill>
            <a:schemeClr val="dk1"/>
          </a:solidFill>
          <a:ln cap="flat" cmpd="sng" w="12700">
            <a:solidFill>
              <a:schemeClr val="dk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dk1"/>
              </a:solidFill>
              <a:latin typeface="Arial"/>
              <a:ea typeface="Arial"/>
              <a:cs typeface="Arial"/>
              <a:sym typeface="Arial"/>
            </a:endParaRPr>
          </a:p>
        </p:txBody>
      </p:sp>
      <p:sp>
        <p:nvSpPr>
          <p:cNvPr id="295" name="Google Shape;295;p19"/>
          <p:cNvSpPr/>
          <p:nvPr/>
        </p:nvSpPr>
        <p:spPr>
          <a:xfrm>
            <a:off x="6156085" y="1956899"/>
            <a:ext cx="233600" cy="214800"/>
          </a:xfrm>
          <a:prstGeom prst="mathPlus">
            <a:avLst>
              <a:gd fmla="val 2187" name="adj1"/>
            </a:avLst>
          </a:prstGeom>
          <a:solidFill>
            <a:schemeClr val="accent2"/>
          </a:solidFill>
          <a:ln cap="flat" cmpd="sng" w="12700">
            <a:solidFill>
              <a:srgbClr val="181818"/>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0"/>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TYPES OF HOMOMORPHIC ENCRYPTION</a:t>
            </a:r>
            <a:endParaRPr/>
          </a:p>
        </p:txBody>
      </p:sp>
      <p:sp>
        <p:nvSpPr>
          <p:cNvPr id="301" name="Google Shape;301;p20"/>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400"/>
              <a:buChar char="•"/>
            </a:pPr>
            <a:r>
              <a:rPr lang="en-US" sz="2400"/>
              <a:t>Partially homomorphic encryption (weakest notion)</a:t>
            </a:r>
            <a:endParaRPr/>
          </a:p>
          <a:p>
            <a:pPr indent="-228600" lvl="1" marL="685800" rtl="0" algn="l">
              <a:lnSpc>
                <a:spcPct val="90000"/>
              </a:lnSpc>
              <a:spcBef>
                <a:spcPts val="500"/>
              </a:spcBef>
              <a:spcAft>
                <a:spcPts val="0"/>
              </a:spcAft>
              <a:buSzPts val="2000"/>
              <a:buChar char="•"/>
            </a:pPr>
            <a:r>
              <a:rPr lang="en-US" sz="2000"/>
              <a:t>supports only one type of operation, e.g. addition or multiplication. </a:t>
            </a:r>
            <a:endParaRPr/>
          </a:p>
          <a:p>
            <a:pPr indent="-228600" lvl="0" marL="228600" rtl="0" algn="l">
              <a:lnSpc>
                <a:spcPct val="90000"/>
              </a:lnSpc>
              <a:spcBef>
                <a:spcPts val="1000"/>
              </a:spcBef>
              <a:spcAft>
                <a:spcPts val="0"/>
              </a:spcAft>
              <a:buSzPts val="2400"/>
              <a:buChar char="•"/>
            </a:pPr>
            <a:r>
              <a:rPr lang="en-US" sz="2400"/>
              <a:t>Somewhat homomorphic encryption schemes </a:t>
            </a:r>
            <a:endParaRPr/>
          </a:p>
          <a:p>
            <a:pPr indent="-228600" lvl="1" marL="685800" rtl="0" algn="l">
              <a:lnSpc>
                <a:spcPct val="90000"/>
              </a:lnSpc>
              <a:spcBef>
                <a:spcPts val="500"/>
              </a:spcBef>
              <a:spcAft>
                <a:spcPts val="0"/>
              </a:spcAft>
              <a:buSzPts val="2000"/>
              <a:buChar char="•"/>
            </a:pPr>
            <a:r>
              <a:rPr lang="en-US" sz="2000"/>
              <a:t>can evaluate two types of gates/operations, but only for a subset of circuits.	</a:t>
            </a:r>
            <a:endParaRPr/>
          </a:p>
          <a:p>
            <a:pPr indent="-228600" lvl="0" marL="228600" rtl="0" algn="l">
              <a:lnSpc>
                <a:spcPct val="90000"/>
              </a:lnSpc>
              <a:spcBef>
                <a:spcPts val="1000"/>
              </a:spcBef>
              <a:spcAft>
                <a:spcPts val="0"/>
              </a:spcAft>
              <a:buSzPts val="2400"/>
              <a:buChar char="•"/>
            </a:pPr>
            <a:r>
              <a:rPr b="1" lang="en-US" sz="2400"/>
              <a:t>Leveled fully homomorphic encryption </a:t>
            </a:r>
            <a:endParaRPr/>
          </a:p>
          <a:p>
            <a:pPr indent="-228600" lvl="1" marL="685800" rtl="0" algn="l">
              <a:lnSpc>
                <a:spcPct val="90000"/>
              </a:lnSpc>
              <a:spcBef>
                <a:spcPts val="500"/>
              </a:spcBef>
              <a:spcAft>
                <a:spcPts val="0"/>
              </a:spcAft>
              <a:buSzPts val="2000"/>
              <a:buChar char="•"/>
            </a:pPr>
            <a:r>
              <a:rPr lang="en-US" sz="2000"/>
              <a:t>supports more than one operation but only computations of a predetermined size (typically multiplicative depth); supports much deeper circuits than somewhat homomorphic encryption</a:t>
            </a:r>
            <a:endParaRPr/>
          </a:p>
          <a:p>
            <a:pPr indent="-228600" lvl="0" marL="228600" rtl="0" algn="l">
              <a:lnSpc>
                <a:spcPct val="90000"/>
              </a:lnSpc>
              <a:spcBef>
                <a:spcPts val="1000"/>
              </a:spcBef>
              <a:spcAft>
                <a:spcPts val="0"/>
              </a:spcAft>
              <a:buSzPts val="2400"/>
              <a:buChar char="•"/>
            </a:pPr>
            <a:r>
              <a:rPr b="1" lang="en-US" sz="2400"/>
              <a:t>Fully homomorphic encryption</a:t>
            </a:r>
            <a:endParaRPr/>
          </a:p>
          <a:p>
            <a:pPr indent="-228600" lvl="1" marL="685800" rtl="0" algn="l">
              <a:lnSpc>
                <a:spcPct val="90000"/>
              </a:lnSpc>
              <a:spcBef>
                <a:spcPts val="500"/>
              </a:spcBef>
              <a:spcAft>
                <a:spcPts val="0"/>
              </a:spcAft>
              <a:buSzPts val="2000"/>
              <a:buChar char="•"/>
            </a:pPr>
            <a:r>
              <a:rPr lang="en-US" sz="2000"/>
              <a:t>supports arbitrary computation on encrypted data</a:t>
            </a:r>
            <a:r>
              <a:rPr lang="en-US"/>
              <a:t>; it</a:t>
            </a:r>
            <a:r>
              <a:rPr lang="en-US" sz="2000"/>
              <a:t> is the strongest notion of homomorphic encryption.</a:t>
            </a:r>
            <a:endParaRPr/>
          </a:p>
          <a:p>
            <a:pPr indent="-76200" lvl="0" marL="228600" rtl="0" algn="l">
              <a:lnSpc>
                <a:spcPct val="90000"/>
              </a:lnSpc>
              <a:spcBef>
                <a:spcPts val="1000"/>
              </a:spcBef>
              <a:spcAft>
                <a:spcPts val="0"/>
              </a:spcAft>
              <a:buSzPts val="24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b3bee0b9df_0_0"/>
          <p:cNvSpPr txBox="1"/>
          <p:nvPr>
            <p:ph type="title"/>
          </p:nvPr>
        </p:nvSpPr>
        <p:spPr>
          <a:xfrm>
            <a:off x="1494367" y="3288769"/>
            <a:ext cx="920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libri"/>
              <a:buNone/>
            </a:pPr>
            <a:r>
              <a:rPr lang="en-US"/>
              <a:t>Classes of FHE Schemes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1"/>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CLASSES OF HOMOMORPHIC SCHEMES</a:t>
            </a:r>
            <a:endParaRPr/>
          </a:p>
        </p:txBody>
      </p:sp>
      <p:sp>
        <p:nvSpPr>
          <p:cNvPr id="312" name="Google Shape;312;p21"/>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AutoNum type="arabicPeriod"/>
            </a:pPr>
            <a:r>
              <a:rPr lang="en-US" sz="2800">
                <a:solidFill>
                  <a:srgbClr val="000000"/>
                </a:solidFill>
              </a:rPr>
              <a:t>Modular (Exact) Integer Arithmetic: BGV / BFV </a:t>
            </a:r>
            <a:endParaRPr/>
          </a:p>
          <a:p>
            <a:pPr indent="-228600" lvl="1" marL="685800" rtl="0" algn="l">
              <a:lnSpc>
                <a:spcPct val="90000"/>
              </a:lnSpc>
              <a:spcBef>
                <a:spcPts val="0"/>
              </a:spcBef>
              <a:spcAft>
                <a:spcPts val="0"/>
              </a:spcAft>
              <a:buClr>
                <a:srgbClr val="000000"/>
              </a:buClr>
              <a:buSzPts val="2200"/>
              <a:buChar char="•"/>
            </a:pPr>
            <a:r>
              <a:rPr lang="en-US" sz="2200">
                <a:solidFill>
                  <a:srgbClr val="000000"/>
                </a:solidFill>
              </a:rPr>
              <a:t>Plaintext data represented as </a:t>
            </a:r>
            <a:r>
              <a:rPr b="1" lang="en-US" sz="2200">
                <a:solidFill>
                  <a:srgbClr val="000000"/>
                </a:solidFill>
              </a:rPr>
              <a:t>vectors modulo a plaintext modulus “</a:t>
            </a:r>
            <a:r>
              <a:rPr b="1" i="1" lang="en-US" sz="2200">
                <a:solidFill>
                  <a:srgbClr val="000000"/>
                </a:solidFill>
              </a:rPr>
              <a:t>t</a:t>
            </a:r>
            <a:r>
              <a:rPr b="1" lang="en-US" sz="2200">
                <a:solidFill>
                  <a:srgbClr val="000000"/>
                </a:solidFill>
              </a:rPr>
              <a:t>” </a:t>
            </a:r>
            <a:r>
              <a:rPr lang="en-US" sz="2200">
                <a:solidFill>
                  <a:srgbClr val="000000"/>
                </a:solidFill>
              </a:rPr>
              <a:t>(or their vectors)</a:t>
            </a:r>
            <a:endParaRPr/>
          </a:p>
          <a:p>
            <a:pPr indent="-228600" lvl="1" marL="685800" rtl="0" algn="l">
              <a:lnSpc>
                <a:spcPct val="90000"/>
              </a:lnSpc>
              <a:spcBef>
                <a:spcPts val="0"/>
              </a:spcBef>
              <a:spcAft>
                <a:spcPts val="0"/>
              </a:spcAft>
              <a:buClr>
                <a:srgbClr val="000000"/>
              </a:buClr>
              <a:buSzPts val="2200"/>
              <a:buChar char="•"/>
            </a:pPr>
            <a:r>
              <a:rPr lang="en-US" sz="2200">
                <a:solidFill>
                  <a:srgbClr val="000000"/>
                </a:solidFill>
              </a:rPr>
              <a:t>Computations expressed as </a:t>
            </a:r>
            <a:r>
              <a:rPr b="1" lang="en-US" sz="2200">
                <a:solidFill>
                  <a:srgbClr val="000000"/>
                </a:solidFill>
              </a:rPr>
              <a:t>vectors arithmetic mod </a:t>
            </a:r>
            <a:r>
              <a:rPr b="1" i="1" lang="en-US" sz="2200">
                <a:solidFill>
                  <a:srgbClr val="000000"/>
                </a:solidFill>
              </a:rPr>
              <a:t>t</a:t>
            </a:r>
            <a:endParaRPr/>
          </a:p>
          <a:p>
            <a:pPr indent="-228600" lvl="0" marL="228600" rtl="0" algn="l">
              <a:lnSpc>
                <a:spcPct val="90000"/>
              </a:lnSpc>
              <a:spcBef>
                <a:spcPts val="2133"/>
              </a:spcBef>
              <a:spcAft>
                <a:spcPts val="0"/>
              </a:spcAft>
              <a:buClr>
                <a:srgbClr val="000000"/>
              </a:buClr>
              <a:buSzPts val="3200"/>
              <a:buAutoNum type="arabicPeriod"/>
            </a:pPr>
            <a:r>
              <a:rPr lang="en-US" sz="3200">
                <a:solidFill>
                  <a:srgbClr val="000000"/>
                </a:solidFill>
              </a:rPr>
              <a:t> </a:t>
            </a:r>
            <a:r>
              <a:rPr lang="en-US" sz="2800">
                <a:solidFill>
                  <a:srgbClr val="000000"/>
                </a:solidFill>
              </a:rPr>
              <a:t>Functional (Programmable) Bootstrapping: DM (FHEW) / CGGI (TFHE)</a:t>
            </a:r>
            <a:endParaRPr/>
          </a:p>
          <a:p>
            <a:pPr indent="-228600" lvl="1" marL="685800" rtl="0" algn="l">
              <a:lnSpc>
                <a:spcPct val="90000"/>
              </a:lnSpc>
              <a:spcBef>
                <a:spcPts val="0"/>
              </a:spcBef>
              <a:spcAft>
                <a:spcPts val="0"/>
              </a:spcAft>
              <a:buClr>
                <a:srgbClr val="000000"/>
              </a:buClr>
              <a:buSzPts val="2200"/>
              <a:buChar char="•"/>
            </a:pPr>
            <a:r>
              <a:rPr lang="en-US" sz="2200">
                <a:solidFill>
                  <a:srgbClr val="000000"/>
                </a:solidFill>
              </a:rPr>
              <a:t>Plaintext represented as </a:t>
            </a:r>
            <a:r>
              <a:rPr b="1" lang="en-US" sz="2200">
                <a:solidFill>
                  <a:srgbClr val="000000"/>
                </a:solidFill>
              </a:rPr>
              <a:t>integers/Boolean values</a:t>
            </a:r>
            <a:endParaRPr/>
          </a:p>
          <a:p>
            <a:pPr indent="-228600" lvl="1" marL="685800" rtl="0" algn="l">
              <a:lnSpc>
                <a:spcPct val="90000"/>
              </a:lnSpc>
              <a:spcBef>
                <a:spcPts val="0"/>
              </a:spcBef>
              <a:spcAft>
                <a:spcPts val="0"/>
              </a:spcAft>
              <a:buClr>
                <a:srgbClr val="000000"/>
              </a:buClr>
              <a:buSzPts val="2200"/>
              <a:buChar char="•"/>
            </a:pPr>
            <a:r>
              <a:rPr lang="en-US" sz="2200">
                <a:solidFill>
                  <a:srgbClr val="000000"/>
                </a:solidFill>
              </a:rPr>
              <a:t>Supports evaluation of arbitrary functions using Look-Up Tables (LUTs)</a:t>
            </a:r>
            <a:endParaRPr/>
          </a:p>
          <a:p>
            <a:pPr indent="-228600" lvl="1" marL="685800" rtl="0" algn="l">
              <a:lnSpc>
                <a:spcPct val="90000"/>
              </a:lnSpc>
              <a:spcBef>
                <a:spcPts val="0"/>
              </a:spcBef>
              <a:spcAft>
                <a:spcPts val="0"/>
              </a:spcAft>
              <a:buClr>
                <a:srgbClr val="000000"/>
              </a:buClr>
              <a:buSzPts val="2200"/>
              <a:buChar char="•"/>
            </a:pPr>
            <a:r>
              <a:rPr lang="en-US" sz="2200">
                <a:solidFill>
                  <a:srgbClr val="000000"/>
                </a:solidFill>
              </a:rPr>
              <a:t>Computation for each integer is evaluated separately </a:t>
            </a:r>
            <a:endParaRPr sz="3200">
              <a:solidFill>
                <a:srgbClr val="000000"/>
              </a:solidFill>
            </a:endParaRPr>
          </a:p>
          <a:p>
            <a:pPr indent="-228600" lvl="0" marL="228600" rtl="0" algn="l">
              <a:lnSpc>
                <a:spcPct val="90000"/>
              </a:lnSpc>
              <a:spcBef>
                <a:spcPts val="1000"/>
              </a:spcBef>
              <a:spcAft>
                <a:spcPts val="0"/>
              </a:spcAft>
              <a:buClr>
                <a:srgbClr val="000000"/>
              </a:buClr>
              <a:buSzPts val="2800"/>
              <a:buAutoNum type="arabicPeriod"/>
            </a:pPr>
            <a:r>
              <a:rPr lang="en-US" sz="2800">
                <a:solidFill>
                  <a:srgbClr val="000000"/>
                </a:solidFill>
              </a:rPr>
              <a:t>Approximate Number Arithmetic: CKKS</a:t>
            </a:r>
            <a:endParaRPr/>
          </a:p>
          <a:p>
            <a:pPr indent="-228600" lvl="1" marL="685800" rtl="0" algn="l">
              <a:lnSpc>
                <a:spcPct val="90000"/>
              </a:lnSpc>
              <a:spcBef>
                <a:spcPts val="0"/>
              </a:spcBef>
              <a:spcAft>
                <a:spcPts val="0"/>
              </a:spcAft>
              <a:buClr>
                <a:srgbClr val="000000"/>
              </a:buClr>
              <a:buSzPts val="2200"/>
              <a:buChar char="•"/>
            </a:pPr>
            <a:r>
              <a:rPr lang="en-US" sz="2200">
                <a:solidFill>
                  <a:srgbClr val="000000"/>
                </a:solidFill>
              </a:rPr>
              <a:t>Plaintext data represented as </a:t>
            </a:r>
            <a:r>
              <a:rPr b="1" lang="en-US" sz="2200">
                <a:solidFill>
                  <a:srgbClr val="000000"/>
                </a:solidFill>
              </a:rPr>
              <a:t>vectors of real numbers</a:t>
            </a:r>
            <a:r>
              <a:rPr lang="en-US" sz="2200">
                <a:solidFill>
                  <a:srgbClr val="000000"/>
                </a:solidFill>
              </a:rPr>
              <a:t> (or complex numbers)</a:t>
            </a:r>
            <a:endParaRPr/>
          </a:p>
          <a:p>
            <a:pPr indent="-228600" lvl="1" marL="685800" rtl="0" algn="l">
              <a:lnSpc>
                <a:spcPct val="90000"/>
              </a:lnSpc>
              <a:spcBef>
                <a:spcPts val="0"/>
              </a:spcBef>
              <a:spcAft>
                <a:spcPts val="0"/>
              </a:spcAft>
              <a:buClr>
                <a:srgbClr val="000000"/>
              </a:buClr>
              <a:buSzPts val="2200"/>
              <a:buChar char="•"/>
            </a:pPr>
            <a:r>
              <a:rPr lang="en-US" sz="2200">
                <a:solidFill>
                  <a:srgbClr val="000000"/>
                </a:solidFill>
              </a:rPr>
              <a:t>Compute model similar to </a:t>
            </a:r>
            <a:r>
              <a:rPr b="1" lang="en-US" sz="2200">
                <a:solidFill>
                  <a:srgbClr val="000000"/>
                </a:solidFill>
              </a:rPr>
              <a:t>floating-point arithmetic </a:t>
            </a:r>
            <a:r>
              <a:rPr lang="en-US" sz="2200">
                <a:solidFill>
                  <a:srgbClr val="000000"/>
                </a:solidFill>
              </a:rPr>
              <a:t>but dealing with fixed-point numbers</a:t>
            </a:r>
            <a:endParaRPr/>
          </a:p>
          <a:p>
            <a:pPr indent="-101600" lvl="0" marL="228600" rtl="0" algn="l">
              <a:lnSpc>
                <a:spcPct val="90000"/>
              </a:lnSpc>
              <a:spcBef>
                <a:spcPts val="1000"/>
              </a:spcBef>
              <a:spcAft>
                <a:spcPts val="0"/>
              </a:spcAft>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2"/>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MODULAR (EXACT) INTEGER ARITHMETIC APPROACH</a:t>
            </a:r>
            <a:endParaRPr/>
          </a:p>
        </p:txBody>
      </p:sp>
      <p:sp>
        <p:nvSpPr>
          <p:cNvPr id="318" name="Google Shape;318;p22"/>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sz="2800"/>
              <a:t>Features:</a:t>
            </a:r>
            <a:endParaRPr/>
          </a:p>
          <a:p>
            <a:pPr indent="-228600" lvl="1" marL="685800" rtl="0" algn="l">
              <a:lnSpc>
                <a:spcPct val="90000"/>
              </a:lnSpc>
              <a:spcBef>
                <a:spcPts val="500"/>
              </a:spcBef>
              <a:spcAft>
                <a:spcPts val="0"/>
              </a:spcAft>
              <a:buSzPts val="2400"/>
              <a:buChar char="•"/>
            </a:pPr>
            <a:r>
              <a:rPr lang="en-US" sz="2400"/>
              <a:t>Efficient SIMD computations over vectors of integers (using batching, also called CRT packing)</a:t>
            </a:r>
            <a:endParaRPr/>
          </a:p>
          <a:p>
            <a:pPr indent="-228600" lvl="1" marL="685800" rtl="0" algn="l">
              <a:lnSpc>
                <a:spcPct val="90000"/>
              </a:lnSpc>
              <a:spcBef>
                <a:spcPts val="500"/>
              </a:spcBef>
              <a:spcAft>
                <a:spcPts val="0"/>
              </a:spcAft>
              <a:buSzPts val="2400"/>
              <a:buChar char="•"/>
            </a:pPr>
            <a:r>
              <a:rPr lang="en-US" sz="2400"/>
              <a:t>Fast high-precision integer arithmetic</a:t>
            </a:r>
            <a:endParaRPr/>
          </a:p>
          <a:p>
            <a:pPr indent="-228600" lvl="1" marL="685800" rtl="0" algn="l">
              <a:lnSpc>
                <a:spcPct val="90000"/>
              </a:lnSpc>
              <a:spcBef>
                <a:spcPts val="500"/>
              </a:spcBef>
              <a:spcAft>
                <a:spcPts val="0"/>
              </a:spcAft>
              <a:buSzPts val="2400"/>
              <a:buChar char="•"/>
            </a:pPr>
            <a:r>
              <a:rPr lang="en-US" sz="2400"/>
              <a:t>Fast private information retrieval/private set intersection/secure database query</a:t>
            </a:r>
            <a:endParaRPr/>
          </a:p>
          <a:p>
            <a:pPr indent="-228600" lvl="1" marL="685800" rtl="0" algn="l">
              <a:lnSpc>
                <a:spcPct val="90000"/>
              </a:lnSpc>
              <a:spcBef>
                <a:spcPts val="500"/>
              </a:spcBef>
              <a:spcAft>
                <a:spcPts val="0"/>
              </a:spcAft>
              <a:buSzPts val="2400"/>
              <a:buChar char="•"/>
            </a:pPr>
            <a:r>
              <a:rPr lang="en-US" sz="2400"/>
              <a:t>Leveled design (often used without bootstrapping)</a:t>
            </a:r>
            <a:endParaRPr/>
          </a:p>
          <a:p>
            <a:pPr indent="-228600" lvl="0" marL="228600" rtl="0" algn="l">
              <a:lnSpc>
                <a:spcPct val="90000"/>
              </a:lnSpc>
              <a:spcBef>
                <a:spcPts val="1000"/>
              </a:spcBef>
              <a:spcAft>
                <a:spcPts val="0"/>
              </a:spcAft>
              <a:buSzPts val="2800"/>
              <a:buChar char="•"/>
            </a:pPr>
            <a:r>
              <a:rPr lang="en-US" sz="2800"/>
              <a:t>Main schemes:</a:t>
            </a:r>
            <a:endParaRPr/>
          </a:p>
          <a:p>
            <a:pPr indent="-228600" lvl="1" marL="685800" rtl="0" algn="l">
              <a:lnSpc>
                <a:spcPct val="90000"/>
              </a:lnSpc>
              <a:spcBef>
                <a:spcPts val="500"/>
              </a:spcBef>
              <a:spcAft>
                <a:spcPts val="0"/>
              </a:spcAft>
              <a:buSzPts val="2400"/>
              <a:buChar char="•"/>
            </a:pPr>
            <a:r>
              <a:rPr lang="en-US" sz="2400"/>
              <a:t>Brakerski-Vaikuntanathan (BV) [BV11] - foundation for other schemes</a:t>
            </a:r>
            <a:endParaRPr/>
          </a:p>
          <a:p>
            <a:pPr indent="-228600" lvl="1" marL="685800" rtl="0" algn="l">
              <a:lnSpc>
                <a:spcPct val="90000"/>
              </a:lnSpc>
              <a:spcBef>
                <a:spcPts val="500"/>
              </a:spcBef>
              <a:spcAft>
                <a:spcPts val="0"/>
              </a:spcAft>
              <a:buSzPts val="2400"/>
              <a:buChar char="•"/>
            </a:pPr>
            <a:r>
              <a:rPr lang="en-US" sz="2400"/>
              <a:t>Brakerski-Gentry-Vaikuntanathan (BGV) [BGV12]</a:t>
            </a:r>
            <a:endParaRPr/>
          </a:p>
          <a:p>
            <a:pPr indent="-228600" lvl="1" marL="685800" rtl="0" algn="l">
              <a:lnSpc>
                <a:spcPct val="90000"/>
              </a:lnSpc>
              <a:spcBef>
                <a:spcPts val="500"/>
              </a:spcBef>
              <a:spcAft>
                <a:spcPts val="0"/>
              </a:spcAft>
              <a:buSzPts val="2400"/>
              <a:buChar char="•"/>
            </a:pPr>
            <a:r>
              <a:rPr lang="en-US" sz="2400"/>
              <a:t>Brakerski/Fan-Vercauteren (BFV) [Bra12, FV12]</a:t>
            </a:r>
            <a:endParaRPr/>
          </a:p>
          <a:p>
            <a:pPr indent="-101600" lvl="0" marL="228600" rtl="0" algn="l">
              <a:lnSpc>
                <a:spcPct val="90000"/>
              </a:lnSpc>
              <a:spcBef>
                <a:spcPts val="1000"/>
              </a:spcBef>
              <a:spcAft>
                <a:spcPts val="0"/>
              </a:spcAft>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3"/>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FUNCTIONAL (PROGRAMMABLE) BOOTSTRAPPING APPROACH</a:t>
            </a:r>
            <a:endParaRPr/>
          </a:p>
        </p:txBody>
      </p:sp>
      <p:sp>
        <p:nvSpPr>
          <p:cNvPr id="325" name="Google Shape;325;p23"/>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solidFill>
                  <a:srgbClr val="000000"/>
                </a:solidFill>
              </a:rPr>
              <a:t>Features:</a:t>
            </a:r>
            <a:endParaRPr/>
          </a:p>
          <a:p>
            <a:pPr indent="-228600" lvl="1" marL="685800" rtl="0" algn="l">
              <a:lnSpc>
                <a:spcPct val="90000"/>
              </a:lnSpc>
              <a:spcBef>
                <a:spcPts val="500"/>
              </a:spcBef>
              <a:spcAft>
                <a:spcPts val="0"/>
              </a:spcAft>
              <a:buSzPts val="1800"/>
              <a:buChar char="•"/>
            </a:pPr>
            <a:r>
              <a:rPr lang="en-US">
                <a:solidFill>
                  <a:srgbClr val="000000"/>
                </a:solidFill>
              </a:rPr>
              <a:t>Fast number comparison</a:t>
            </a:r>
            <a:endParaRPr/>
          </a:p>
          <a:p>
            <a:pPr indent="-228600" lvl="1" marL="685800" rtl="0" algn="l">
              <a:lnSpc>
                <a:spcPct val="90000"/>
              </a:lnSpc>
              <a:spcBef>
                <a:spcPts val="500"/>
              </a:spcBef>
              <a:spcAft>
                <a:spcPts val="0"/>
              </a:spcAft>
              <a:buSzPts val="1800"/>
              <a:buChar char="•"/>
            </a:pPr>
            <a:r>
              <a:rPr lang="en-US">
                <a:solidFill>
                  <a:srgbClr val="000000"/>
                </a:solidFill>
              </a:rPr>
              <a:t>Initially proposed for Boolean circuits</a:t>
            </a:r>
            <a:endParaRPr/>
          </a:p>
          <a:p>
            <a:pPr indent="-228600" lvl="1" marL="685800" rtl="0" algn="l">
              <a:lnSpc>
                <a:spcPct val="90000"/>
              </a:lnSpc>
              <a:spcBef>
                <a:spcPts val="500"/>
              </a:spcBef>
              <a:spcAft>
                <a:spcPts val="0"/>
              </a:spcAft>
              <a:buSzPts val="1800"/>
              <a:buChar char="•"/>
            </a:pPr>
            <a:r>
              <a:rPr lang="en-US">
                <a:solidFill>
                  <a:srgbClr val="000000"/>
                </a:solidFill>
              </a:rPr>
              <a:t>Supports arbitrary functions by evaluating LUTs</a:t>
            </a:r>
            <a:endParaRPr/>
          </a:p>
          <a:p>
            <a:pPr indent="-228600" lvl="1" marL="685800" rtl="0" algn="l">
              <a:lnSpc>
                <a:spcPct val="90000"/>
              </a:lnSpc>
              <a:spcBef>
                <a:spcPts val="500"/>
              </a:spcBef>
              <a:spcAft>
                <a:spcPts val="0"/>
              </a:spcAft>
              <a:buSzPts val="1800"/>
              <a:buChar char="•"/>
            </a:pPr>
            <a:r>
              <a:rPr lang="en-US">
                <a:solidFill>
                  <a:srgbClr val="000000"/>
                </a:solidFill>
              </a:rPr>
              <a:t>Fast bootstrapping (noise refreshing procedure)</a:t>
            </a:r>
            <a:endParaRPr/>
          </a:p>
          <a:p>
            <a:pPr indent="-228600" lvl="1" marL="685800" rtl="0" algn="l">
              <a:lnSpc>
                <a:spcPct val="90000"/>
              </a:lnSpc>
              <a:spcBef>
                <a:spcPts val="500"/>
              </a:spcBef>
              <a:spcAft>
                <a:spcPts val="0"/>
              </a:spcAft>
              <a:buSzPts val="1800"/>
              <a:buChar char="•"/>
            </a:pPr>
            <a:r>
              <a:rPr lang="en-US">
                <a:solidFill>
                  <a:srgbClr val="000000"/>
                </a:solidFill>
              </a:rPr>
              <a:t>Does not support batching/CRT packing</a:t>
            </a:r>
            <a:endParaRPr/>
          </a:p>
          <a:p>
            <a:pPr indent="-228600" lvl="0" marL="228600" rtl="0" algn="l">
              <a:lnSpc>
                <a:spcPct val="90000"/>
              </a:lnSpc>
              <a:spcBef>
                <a:spcPts val="1000"/>
              </a:spcBef>
              <a:spcAft>
                <a:spcPts val="0"/>
              </a:spcAft>
              <a:buSzPts val="2000"/>
              <a:buChar char="•"/>
            </a:pPr>
            <a:r>
              <a:rPr lang="en-US">
                <a:solidFill>
                  <a:srgbClr val="000000"/>
                </a:solidFill>
              </a:rPr>
              <a:t>Related schemes:</a:t>
            </a:r>
            <a:endParaRPr/>
          </a:p>
          <a:p>
            <a:pPr indent="-228600" lvl="1" marL="685800" rtl="0" algn="l">
              <a:lnSpc>
                <a:spcPct val="90000"/>
              </a:lnSpc>
              <a:spcBef>
                <a:spcPts val="500"/>
              </a:spcBef>
              <a:spcAft>
                <a:spcPts val="0"/>
              </a:spcAft>
              <a:buSzPts val="1800"/>
              <a:buChar char="•"/>
            </a:pPr>
            <a:r>
              <a:rPr lang="en-US">
                <a:solidFill>
                  <a:srgbClr val="000000"/>
                </a:solidFill>
              </a:rPr>
              <a:t>Gentry-Sahai-Waters (GSW) [GSW13] – used in bootstrapping</a:t>
            </a:r>
            <a:endParaRPr/>
          </a:p>
          <a:p>
            <a:pPr indent="-228600" lvl="1" marL="685800" rtl="0" algn="l">
              <a:lnSpc>
                <a:spcPct val="90000"/>
              </a:lnSpc>
              <a:spcBef>
                <a:spcPts val="500"/>
              </a:spcBef>
              <a:spcAft>
                <a:spcPts val="0"/>
              </a:spcAft>
              <a:buSzPts val="1800"/>
              <a:buChar char="•"/>
            </a:pPr>
            <a:r>
              <a:rPr lang="en-US">
                <a:solidFill>
                  <a:srgbClr val="000000"/>
                </a:solidFill>
              </a:rPr>
              <a:t>Fastest Homomorphic Encryption in the West (DM/FHEW) [DM15]</a:t>
            </a:r>
            <a:endParaRPr/>
          </a:p>
          <a:p>
            <a:pPr indent="-228600" lvl="1" marL="685800" rtl="0" algn="l">
              <a:lnSpc>
                <a:spcPct val="90000"/>
              </a:lnSpc>
              <a:spcBef>
                <a:spcPts val="500"/>
              </a:spcBef>
              <a:spcAft>
                <a:spcPts val="0"/>
              </a:spcAft>
              <a:buSzPts val="1800"/>
              <a:buChar char="•"/>
            </a:pPr>
            <a:r>
              <a:rPr lang="en-US">
                <a:solidFill>
                  <a:srgbClr val="000000"/>
                </a:solidFill>
              </a:rPr>
              <a:t>Fast Fully Homomorphic Encryption over the Torus (CGGI/TFHE) [CGGI16,CGGI17]</a:t>
            </a:r>
            <a:endParaRPr/>
          </a:p>
          <a:p>
            <a:pPr indent="-228600" lvl="1" marL="685800" rtl="0" algn="l">
              <a:lnSpc>
                <a:spcPct val="90000"/>
              </a:lnSpc>
              <a:spcBef>
                <a:spcPts val="500"/>
              </a:spcBef>
              <a:spcAft>
                <a:spcPts val="0"/>
              </a:spcAft>
              <a:buSzPts val="1800"/>
              <a:buChar char="•"/>
            </a:pPr>
            <a:r>
              <a:rPr lang="en-US">
                <a:solidFill>
                  <a:srgbClr val="000000"/>
                </a:solidFill>
              </a:rPr>
              <a:t>Efficient FHEW Bootstrapping with Small Evaluation Keys [LMCKDEY23]</a:t>
            </a:r>
            <a:endParaRPr/>
          </a:p>
          <a:p>
            <a:pPr indent="-101600" lvl="0" marL="228600" rtl="0" algn="l">
              <a:lnSpc>
                <a:spcPct val="90000"/>
              </a:lnSpc>
              <a:spcBef>
                <a:spcPts val="1000"/>
              </a:spcBef>
              <a:spcAft>
                <a:spcPts val="0"/>
              </a:spcAft>
              <a:buSzPts val="2000"/>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4"/>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APPROXIMATE NUMBER ARITHMETIC APPROACH</a:t>
            </a:r>
            <a:endParaRPr/>
          </a:p>
        </p:txBody>
      </p:sp>
      <p:sp>
        <p:nvSpPr>
          <p:cNvPr id="331" name="Google Shape;331;p24"/>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sz="2800"/>
              <a:t>Features:</a:t>
            </a:r>
            <a:endParaRPr/>
          </a:p>
          <a:p>
            <a:pPr indent="-228600" lvl="1" marL="685800" rtl="0" algn="l">
              <a:lnSpc>
                <a:spcPct val="90000"/>
              </a:lnSpc>
              <a:spcBef>
                <a:spcPts val="500"/>
              </a:spcBef>
              <a:spcAft>
                <a:spcPts val="0"/>
              </a:spcAft>
              <a:buSzPts val="2400"/>
              <a:buChar char="•"/>
            </a:pPr>
            <a:r>
              <a:rPr lang="en-US" sz="2400"/>
              <a:t>Efficient SIMD computations over vectors of real numbers (using batching)</a:t>
            </a:r>
            <a:endParaRPr/>
          </a:p>
          <a:p>
            <a:pPr indent="-228600" lvl="1" marL="685800" rtl="0" algn="l">
              <a:lnSpc>
                <a:spcPct val="90000"/>
              </a:lnSpc>
              <a:spcBef>
                <a:spcPts val="500"/>
              </a:spcBef>
              <a:spcAft>
                <a:spcPts val="0"/>
              </a:spcAft>
              <a:buSzPts val="2400"/>
              <a:buChar char="•"/>
            </a:pPr>
            <a:r>
              <a:rPr lang="en-US" sz="2400"/>
              <a:t>Fast polynomial approximation</a:t>
            </a:r>
            <a:endParaRPr/>
          </a:p>
          <a:p>
            <a:pPr indent="-228600" lvl="1" marL="685800" rtl="0" algn="l">
              <a:lnSpc>
                <a:spcPct val="90000"/>
              </a:lnSpc>
              <a:spcBef>
                <a:spcPts val="500"/>
              </a:spcBef>
              <a:spcAft>
                <a:spcPts val="0"/>
              </a:spcAft>
              <a:buSzPts val="2400"/>
              <a:buChar char="•"/>
            </a:pPr>
            <a:r>
              <a:rPr lang="en-US" sz="2400"/>
              <a:t>Relatively fast multiplicative inverse and Discrete Fourier Transform</a:t>
            </a:r>
            <a:endParaRPr/>
          </a:p>
          <a:p>
            <a:pPr indent="-228600" lvl="1" marL="685800" rtl="0" algn="l">
              <a:lnSpc>
                <a:spcPct val="90000"/>
              </a:lnSpc>
              <a:spcBef>
                <a:spcPts val="500"/>
              </a:spcBef>
              <a:spcAft>
                <a:spcPts val="0"/>
              </a:spcAft>
              <a:buSzPts val="2400"/>
              <a:buChar char="•"/>
            </a:pPr>
            <a:r>
              <a:rPr lang="en-US" sz="2400"/>
              <a:t>Deep approximate computations, such as logistic regression learning</a:t>
            </a:r>
            <a:endParaRPr/>
          </a:p>
          <a:p>
            <a:pPr indent="-228600" lvl="1" marL="685800" rtl="0" algn="l">
              <a:lnSpc>
                <a:spcPct val="90000"/>
              </a:lnSpc>
              <a:spcBef>
                <a:spcPts val="500"/>
              </a:spcBef>
              <a:spcAft>
                <a:spcPts val="0"/>
              </a:spcAft>
              <a:buSzPts val="2400"/>
              <a:buChar char="•"/>
            </a:pPr>
            <a:r>
              <a:rPr lang="en-US" sz="2400"/>
              <a:t>Leveled design, but also used with approximate bootstrapping in many ML applications</a:t>
            </a:r>
            <a:endParaRPr/>
          </a:p>
          <a:p>
            <a:pPr indent="-228600" lvl="1" marL="685800" rtl="0" algn="l">
              <a:lnSpc>
                <a:spcPct val="90000"/>
              </a:lnSpc>
              <a:spcBef>
                <a:spcPts val="500"/>
              </a:spcBef>
              <a:spcAft>
                <a:spcPts val="0"/>
              </a:spcAft>
              <a:buSzPts val="2400"/>
              <a:buChar char="•"/>
            </a:pPr>
            <a:r>
              <a:rPr lang="en-US" sz="2400"/>
              <a:t>Best amortized bootstrapping time</a:t>
            </a:r>
            <a:endParaRPr/>
          </a:p>
          <a:p>
            <a:pPr indent="0" lvl="1" marL="457200" rtl="0" algn="l">
              <a:lnSpc>
                <a:spcPct val="90000"/>
              </a:lnSpc>
              <a:spcBef>
                <a:spcPts val="500"/>
              </a:spcBef>
              <a:spcAft>
                <a:spcPts val="0"/>
              </a:spcAft>
              <a:buSzPts val="2400"/>
              <a:buNone/>
            </a:pPr>
            <a:r>
              <a:t/>
            </a:r>
            <a:endParaRPr sz="2400"/>
          </a:p>
          <a:p>
            <a:pPr indent="-228600" lvl="0" marL="228600" rtl="0" algn="l">
              <a:lnSpc>
                <a:spcPct val="90000"/>
              </a:lnSpc>
              <a:spcBef>
                <a:spcPts val="1000"/>
              </a:spcBef>
              <a:spcAft>
                <a:spcPts val="0"/>
              </a:spcAft>
              <a:buSzPts val="2800"/>
              <a:buChar char="•"/>
            </a:pPr>
            <a:r>
              <a:rPr lang="en-US" sz="2800"/>
              <a:t>Selected schemes:</a:t>
            </a:r>
            <a:endParaRPr/>
          </a:p>
          <a:p>
            <a:pPr indent="-228600" lvl="1" marL="685800" rtl="0" algn="l">
              <a:lnSpc>
                <a:spcPct val="90000"/>
              </a:lnSpc>
              <a:spcBef>
                <a:spcPts val="500"/>
              </a:spcBef>
              <a:spcAft>
                <a:spcPts val="0"/>
              </a:spcAft>
              <a:buSzPts val="2400"/>
              <a:buChar char="•"/>
            </a:pPr>
            <a:r>
              <a:rPr lang="en-US" sz="2400"/>
              <a:t>Cheon-Kim-Kim-Song (CKKS) [CKKS17]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5"/>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SELECTING SECURITY PARAMETERS</a:t>
            </a:r>
            <a:endParaRPr/>
          </a:p>
        </p:txBody>
      </p:sp>
      <p:sp>
        <p:nvSpPr>
          <p:cNvPr id="337" name="Google Shape;337;p25"/>
          <p:cNvSpPr txBox="1"/>
          <p:nvPr>
            <p:ph idx="1" type="body"/>
          </p:nvPr>
        </p:nvSpPr>
        <p:spPr>
          <a:xfrm>
            <a:off x="428437" y="1092683"/>
            <a:ext cx="11335200" cy="47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sz="2400">
                <a:solidFill>
                  <a:srgbClr val="000000"/>
                </a:solidFill>
              </a:rPr>
              <a:t>The ciphertext dimension (degree of polynomial) should be chosen according to the security tables published at </a:t>
            </a:r>
            <a:r>
              <a:rPr lang="en-US" sz="2400" u="sng">
                <a:solidFill>
                  <a:schemeClr val="hlink"/>
                </a:solidFill>
                <a:hlinkClick r:id="rId3"/>
              </a:rPr>
              <a:t>HomomorphicEncryption.org</a:t>
            </a:r>
            <a:endParaRPr sz="2400">
              <a:solidFill>
                <a:srgbClr val="000000"/>
              </a:solidFill>
            </a:endParaRPr>
          </a:p>
          <a:p>
            <a:pPr indent="-101600" lvl="0" marL="228600" rtl="0" algn="l">
              <a:lnSpc>
                <a:spcPct val="90000"/>
              </a:lnSpc>
              <a:spcBef>
                <a:spcPts val="1000"/>
              </a:spcBef>
              <a:spcAft>
                <a:spcPts val="0"/>
              </a:spcAft>
              <a:buSzPts val="2000"/>
              <a:buNone/>
            </a:pPr>
            <a:r>
              <a:t/>
            </a:r>
            <a:endParaRPr/>
          </a:p>
        </p:txBody>
      </p:sp>
      <p:pic>
        <p:nvPicPr>
          <p:cNvPr id="338" name="Google Shape;338;p25"/>
          <p:cNvPicPr preferRelativeResize="0"/>
          <p:nvPr/>
        </p:nvPicPr>
        <p:blipFill rotWithShape="1">
          <a:blip r:embed="rId4">
            <a:alphaModFix/>
          </a:blip>
          <a:srcRect b="0" l="0" r="0" t="0"/>
          <a:stretch/>
        </p:blipFill>
        <p:spPr>
          <a:xfrm>
            <a:off x="2105886" y="2519543"/>
            <a:ext cx="7962900" cy="3136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type="title"/>
          </p:nvPr>
        </p:nvSpPr>
        <p:spPr>
          <a:xfrm>
            <a:off x="1494367" y="3288769"/>
            <a:ext cx="9203267"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libri"/>
              <a:buNone/>
            </a:pPr>
            <a:r>
              <a:rPr lang="en-US"/>
              <a:t>FHE Approaches for ML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THREE MOST COMMON WAYS TO DO ENCRYPTED ML USING FHE</a:t>
            </a:r>
            <a:endParaRPr/>
          </a:p>
        </p:txBody>
      </p:sp>
      <p:sp>
        <p:nvSpPr>
          <p:cNvPr id="349" name="Google Shape;349;p35"/>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0" lvl="0" marL="76200" rtl="0" algn="l">
              <a:lnSpc>
                <a:spcPct val="90000"/>
              </a:lnSpc>
              <a:spcBef>
                <a:spcPts val="0"/>
              </a:spcBef>
              <a:spcAft>
                <a:spcPts val="0"/>
              </a:spcAft>
              <a:buSzPts val="1700"/>
              <a:buNone/>
            </a:pPr>
            <a:r>
              <a:rPr lang="en-US" sz="1700"/>
              <a:t>Here we focus on (supervised) learning using the models based on logistic regression, decision trees, and neural networks, i.e., relatively deep computations requiring bootstrapping.</a:t>
            </a:r>
            <a:endParaRPr/>
          </a:p>
          <a:p>
            <a:pPr indent="-457200" lvl="0" marL="533400" rtl="0" algn="l">
              <a:lnSpc>
                <a:spcPct val="90000"/>
              </a:lnSpc>
              <a:spcBef>
                <a:spcPts val="1000"/>
              </a:spcBef>
              <a:spcAft>
                <a:spcPts val="0"/>
              </a:spcAft>
              <a:buSzPts val="2400"/>
              <a:buFont typeface="Calibri"/>
              <a:buAutoNum type="arabicPeriod"/>
            </a:pPr>
            <a:r>
              <a:rPr lang="en-US" sz="2400"/>
              <a:t>Approximate approach based on CKKS</a:t>
            </a:r>
            <a:endParaRPr/>
          </a:p>
          <a:p>
            <a:pPr indent="-228600" lvl="1" marL="685800" rtl="0" algn="l">
              <a:lnSpc>
                <a:spcPct val="90000"/>
              </a:lnSpc>
              <a:spcBef>
                <a:spcPts val="500"/>
              </a:spcBef>
              <a:spcAft>
                <a:spcPts val="0"/>
              </a:spcAft>
              <a:buSzPts val="1800"/>
              <a:buChar char="•"/>
            </a:pPr>
            <a:r>
              <a:rPr lang="en-US"/>
              <a:t>Fastest for most ML applications, especially with larger problem sizes.</a:t>
            </a:r>
            <a:endParaRPr/>
          </a:p>
          <a:p>
            <a:pPr indent="-228600" lvl="1" marL="685800" rtl="0" algn="l">
              <a:lnSpc>
                <a:spcPct val="90000"/>
              </a:lnSpc>
              <a:spcBef>
                <a:spcPts val="500"/>
              </a:spcBef>
              <a:spcAft>
                <a:spcPts val="0"/>
              </a:spcAft>
              <a:buSzPts val="1800"/>
              <a:buChar char="•"/>
            </a:pPr>
            <a:r>
              <a:rPr lang="en-US"/>
              <a:t>Polynomial approximations should be used with care.</a:t>
            </a:r>
            <a:endParaRPr/>
          </a:p>
          <a:p>
            <a:pPr indent="-457200" lvl="0" marL="533400" rtl="0" algn="l">
              <a:lnSpc>
                <a:spcPct val="90000"/>
              </a:lnSpc>
              <a:spcBef>
                <a:spcPts val="1000"/>
              </a:spcBef>
              <a:spcAft>
                <a:spcPts val="0"/>
              </a:spcAft>
              <a:buSzPts val="2000"/>
              <a:buFont typeface="Calibri"/>
              <a:buAutoNum type="arabicPeriod"/>
            </a:pPr>
            <a:r>
              <a:rPr lang="en-US"/>
              <a:t>Hybrid approximate/LUT approach based on CKKS and DM (FHEW) /CGGI (TFHE)</a:t>
            </a:r>
            <a:endParaRPr/>
          </a:p>
          <a:p>
            <a:pPr indent="-228600" lvl="1" marL="685800" rtl="0" algn="l">
              <a:lnSpc>
                <a:spcPct val="90000"/>
              </a:lnSpc>
              <a:spcBef>
                <a:spcPts val="500"/>
              </a:spcBef>
              <a:spcAft>
                <a:spcPts val="0"/>
              </a:spcAft>
              <a:buSzPts val="1800"/>
              <a:buChar char="•"/>
            </a:pPr>
            <a:r>
              <a:rPr lang="en-US"/>
              <a:t>Significantly slower than approach 1 for most ML applications.</a:t>
            </a:r>
            <a:endParaRPr/>
          </a:p>
          <a:p>
            <a:pPr indent="-228600" lvl="1" marL="685800" rtl="0" algn="l">
              <a:lnSpc>
                <a:spcPct val="90000"/>
              </a:lnSpc>
              <a:spcBef>
                <a:spcPts val="500"/>
              </a:spcBef>
              <a:spcAft>
                <a:spcPts val="0"/>
              </a:spcAft>
              <a:buSzPts val="1800"/>
              <a:buChar char="•"/>
            </a:pPr>
            <a:r>
              <a:rPr lang="en-US"/>
              <a:t>Evaluates “tricky” non-linear functions, such as comparison, using functional bootstrapping in DM/CGGI.</a:t>
            </a:r>
            <a:endParaRPr/>
          </a:p>
          <a:p>
            <a:pPr indent="-457200" lvl="0" marL="533400" rtl="0" algn="l">
              <a:lnSpc>
                <a:spcPct val="90000"/>
              </a:lnSpc>
              <a:spcBef>
                <a:spcPts val="1000"/>
              </a:spcBef>
              <a:spcAft>
                <a:spcPts val="0"/>
              </a:spcAft>
              <a:buSzPts val="2000"/>
              <a:buFont typeface="Calibri"/>
              <a:buAutoNum type="arabicPeriod"/>
            </a:pPr>
            <a:r>
              <a:rPr lang="en-US"/>
              <a:t>LUT approach based on functional bootstrapping in DM/CGGI</a:t>
            </a:r>
            <a:endParaRPr/>
          </a:p>
          <a:p>
            <a:pPr indent="-228600" lvl="1" marL="685800" rtl="0" algn="l">
              <a:lnSpc>
                <a:spcPct val="90000"/>
              </a:lnSpc>
              <a:spcBef>
                <a:spcPts val="500"/>
              </a:spcBef>
              <a:spcAft>
                <a:spcPts val="0"/>
              </a:spcAft>
              <a:buSzPts val="1800"/>
              <a:buChar char="•"/>
            </a:pPr>
            <a:r>
              <a:rPr lang="en-US"/>
              <a:t>Slowest option (typically by orders of magnitude compared to option 1) and does not scale well with the problem size.</a:t>
            </a:r>
            <a:endParaRPr/>
          </a:p>
          <a:p>
            <a:pPr indent="-228600" lvl="1" marL="685800" rtl="0" algn="l">
              <a:lnSpc>
                <a:spcPct val="90000"/>
              </a:lnSpc>
              <a:spcBef>
                <a:spcPts val="500"/>
              </a:spcBef>
              <a:spcAft>
                <a:spcPts val="0"/>
              </a:spcAft>
              <a:buSzPts val="1800"/>
              <a:buChar char="•"/>
            </a:pPr>
            <a:r>
              <a:rPr lang="en-US"/>
              <a:t>Easiest to use in most cases.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ctrTitle"/>
          </p:nvPr>
        </p:nvSpPr>
        <p:spPr>
          <a:xfrm>
            <a:off x="4140890" y="2023672"/>
            <a:ext cx="7332424" cy="179327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t>Comparing and Contrasting PPML Methods</a:t>
            </a:r>
            <a:endParaRPr/>
          </a:p>
        </p:txBody>
      </p:sp>
      <p:sp>
        <p:nvSpPr>
          <p:cNvPr id="103" name="Google Shape;103;p3"/>
          <p:cNvSpPr txBox="1"/>
          <p:nvPr>
            <p:ph idx="1" type="subTitle"/>
          </p:nvPr>
        </p:nvSpPr>
        <p:spPr>
          <a:xfrm>
            <a:off x="4140890" y="4107303"/>
            <a:ext cx="6412185" cy="52637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6"/>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APPROXIMATE APPROACH BASED ON CKKS</a:t>
            </a:r>
            <a:endParaRPr/>
          </a:p>
        </p:txBody>
      </p:sp>
      <p:sp>
        <p:nvSpPr>
          <p:cNvPr id="355" name="Google Shape;355;p36"/>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Complicated functions are approximated using polynomials</a:t>
            </a:r>
            <a:endParaRPr/>
          </a:p>
          <a:p>
            <a:pPr indent="-228600" lvl="1" marL="685800" rtl="0" algn="l">
              <a:lnSpc>
                <a:spcPct val="90000"/>
              </a:lnSpc>
              <a:spcBef>
                <a:spcPts val="500"/>
              </a:spcBef>
              <a:spcAft>
                <a:spcPts val="0"/>
              </a:spcAft>
              <a:buSzPts val="1800"/>
              <a:buChar char="•"/>
            </a:pPr>
            <a:r>
              <a:rPr lang="en-US"/>
              <a:t>Typically Chebyshev interpolations or similar minimax methods are used</a:t>
            </a:r>
            <a:endParaRPr/>
          </a:p>
          <a:p>
            <a:pPr indent="-228600" lvl="1" marL="685800" rtl="0" algn="l">
              <a:lnSpc>
                <a:spcPct val="90000"/>
              </a:lnSpc>
              <a:spcBef>
                <a:spcPts val="500"/>
              </a:spcBef>
              <a:spcAft>
                <a:spcPts val="0"/>
              </a:spcAft>
              <a:buSzPts val="1800"/>
              <a:buChar char="•"/>
            </a:pPr>
            <a:r>
              <a:rPr lang="en-US"/>
              <a:t>Evaluates functions over vectors of real numbers, e.g., a function is evaluated for 32K real numbers at once</a:t>
            </a:r>
            <a:endParaRPr/>
          </a:p>
          <a:p>
            <a:pPr indent="-228600" lvl="1" marL="685800" rtl="0" algn="l">
              <a:lnSpc>
                <a:spcPct val="90000"/>
              </a:lnSpc>
              <a:spcBef>
                <a:spcPts val="500"/>
              </a:spcBef>
              <a:spcAft>
                <a:spcPts val="0"/>
              </a:spcAft>
              <a:buSzPts val="1800"/>
              <a:buChar char="•"/>
            </a:pPr>
            <a:r>
              <a:rPr lang="en-US"/>
              <a:t>When building the polynomial interpolation, the input range has to be specified</a:t>
            </a:r>
            <a:endParaRPr/>
          </a:p>
          <a:p>
            <a:pPr indent="-228600" lvl="0" marL="228600" rtl="0" algn="l">
              <a:lnSpc>
                <a:spcPct val="90000"/>
              </a:lnSpc>
              <a:spcBef>
                <a:spcPts val="1000"/>
              </a:spcBef>
              <a:spcAft>
                <a:spcPts val="0"/>
              </a:spcAft>
              <a:buSzPts val="2000"/>
              <a:buChar char="•"/>
            </a:pPr>
            <a:r>
              <a:rPr lang="en-US"/>
              <a:t>Approximate CKKS bootstrapping is used to support deep computations, such as logistic regression training</a:t>
            </a:r>
            <a:endParaRPr/>
          </a:p>
          <a:p>
            <a:pPr indent="-228600" lvl="1" marL="685800" rtl="0" algn="l">
              <a:lnSpc>
                <a:spcPct val="90000"/>
              </a:lnSpc>
              <a:spcBef>
                <a:spcPts val="500"/>
              </a:spcBef>
              <a:spcAft>
                <a:spcPts val="0"/>
              </a:spcAft>
              <a:buSzPts val="1800"/>
              <a:buChar char="•"/>
            </a:pPr>
            <a:r>
              <a:rPr lang="en-US"/>
              <a:t>Approximate bootstrapping significantly increases the approximation error after first bootstrapping, but further bootstrapping operations typically have a small effect for many ML applications (the ML computations are often approximate in nature)</a:t>
            </a:r>
            <a:endParaRPr/>
          </a:p>
          <a:p>
            <a:pPr indent="-228600" lvl="1" marL="685800" rtl="0" algn="l">
              <a:lnSpc>
                <a:spcPct val="90000"/>
              </a:lnSpc>
              <a:spcBef>
                <a:spcPts val="500"/>
              </a:spcBef>
              <a:spcAft>
                <a:spcPts val="0"/>
              </a:spcAft>
              <a:buSzPts val="1800"/>
              <a:buChar char="•"/>
            </a:pPr>
            <a:r>
              <a:rPr lang="en-US"/>
              <a:t>Multiprecison CKKS (META-BTS) bootstrapping was recently proposed in </a:t>
            </a:r>
            <a:r>
              <a:rPr lang="en-US" u="sng">
                <a:solidFill>
                  <a:schemeClr val="hlink"/>
                </a:solidFill>
                <a:hlinkClick r:id="rId3"/>
              </a:rPr>
              <a:t>https://eprint.iacr.org/2022/1167</a:t>
            </a:r>
            <a:r>
              <a:rPr lang="en-US"/>
              <a:t> (CCS’22)</a:t>
            </a:r>
            <a:endParaRPr/>
          </a:p>
          <a:p>
            <a:pPr indent="-228600" lvl="0" marL="228600" rtl="0" algn="l">
              <a:lnSpc>
                <a:spcPct val="90000"/>
              </a:lnSpc>
              <a:spcBef>
                <a:spcPts val="1000"/>
              </a:spcBef>
              <a:spcAft>
                <a:spcPts val="0"/>
              </a:spcAft>
              <a:buSzPts val="2000"/>
              <a:buChar char="•"/>
            </a:pPr>
            <a:r>
              <a:rPr lang="en-US"/>
              <a:t>Amortized cost of CKKS bootstrapping gets as low as 1ms per real number [BMT+21]</a:t>
            </a:r>
            <a:endParaRPr/>
          </a:p>
          <a:p>
            <a:pPr indent="-228600" lvl="0" marL="228600" rtl="0" algn="l">
              <a:lnSpc>
                <a:spcPct val="90000"/>
              </a:lnSpc>
              <a:spcBef>
                <a:spcPts val="1000"/>
              </a:spcBef>
              <a:spcAft>
                <a:spcPts val="0"/>
              </a:spcAft>
              <a:buSzPts val="2000"/>
              <a:buChar char="•"/>
            </a:pPr>
            <a:r>
              <a:rPr lang="en-US"/>
              <a:t>Inference is fast for many models, e.g., logreg inference for hundreds of samples and dozens of features takes less than 1 second</a:t>
            </a:r>
            <a:endParaRPr/>
          </a:p>
          <a:p>
            <a:pPr indent="-101600" lvl="0" marL="228600" rtl="0" algn="l">
              <a:lnSpc>
                <a:spcPct val="90000"/>
              </a:lnSpc>
              <a:spcBef>
                <a:spcPts val="1000"/>
              </a:spcBef>
              <a:spcAft>
                <a:spcPts val="0"/>
              </a:spcAft>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7"/>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cap="none"/>
              <a:t>HYBRID APPROXIMATE/LUT APPROACH BASED ON CKKS+DM/CGGI</a:t>
            </a:r>
            <a:endParaRPr/>
          </a:p>
        </p:txBody>
      </p:sp>
      <p:sp>
        <p:nvSpPr>
          <p:cNvPr id="361" name="Google Shape;361;p37"/>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CKKS is used for all polynomial/matrix arithmetic computations</a:t>
            </a:r>
            <a:endParaRPr/>
          </a:p>
          <a:p>
            <a:pPr indent="-228600" lvl="0" marL="228600" rtl="0" algn="l">
              <a:lnSpc>
                <a:spcPct val="90000"/>
              </a:lnSpc>
              <a:spcBef>
                <a:spcPts val="1000"/>
              </a:spcBef>
              <a:spcAft>
                <a:spcPts val="0"/>
              </a:spcAft>
              <a:buSzPts val="2000"/>
              <a:buChar char="•"/>
            </a:pPr>
            <a:r>
              <a:rPr lang="en-US"/>
              <a:t>For “tricky” non-linear functions, LUT evaluation using functional bootstrapping with DM/CGGI is used</a:t>
            </a:r>
            <a:endParaRPr/>
          </a:p>
          <a:p>
            <a:pPr indent="-228600" lvl="1" marL="685800" rtl="0" algn="l">
              <a:lnSpc>
                <a:spcPct val="90000"/>
              </a:lnSpc>
              <a:spcBef>
                <a:spcPts val="500"/>
              </a:spcBef>
              <a:spcAft>
                <a:spcPts val="0"/>
              </a:spcAft>
              <a:buSzPts val="1800"/>
              <a:buChar char="•"/>
            </a:pPr>
            <a:r>
              <a:rPr lang="en-US"/>
              <a:t>Useful for comparisons</a:t>
            </a:r>
            <a:endParaRPr/>
          </a:p>
          <a:p>
            <a:pPr indent="-228600" lvl="1" marL="685800" rtl="0" algn="l">
              <a:lnSpc>
                <a:spcPct val="90000"/>
              </a:lnSpc>
              <a:spcBef>
                <a:spcPts val="500"/>
              </a:spcBef>
              <a:spcAft>
                <a:spcPts val="0"/>
              </a:spcAft>
              <a:buSzPts val="1800"/>
              <a:buChar char="•"/>
            </a:pPr>
            <a:r>
              <a:rPr lang="en-US"/>
              <a:t>Can be used for piecewise polynomial evaluation, addressing the input range issue in polynomial approximations</a:t>
            </a:r>
            <a:endParaRPr/>
          </a:p>
          <a:p>
            <a:pPr indent="-228600" lvl="0" marL="228600" rtl="0" algn="l">
              <a:lnSpc>
                <a:spcPct val="90000"/>
              </a:lnSpc>
              <a:spcBef>
                <a:spcPts val="1000"/>
              </a:spcBef>
              <a:spcAft>
                <a:spcPts val="0"/>
              </a:spcAft>
              <a:buSzPts val="2000"/>
              <a:buChar char="•"/>
            </a:pPr>
            <a:r>
              <a:rPr lang="en-US"/>
              <a:t>Requires scheme switching from CKKS to/from DM/CGGI</a:t>
            </a:r>
            <a:endParaRPr/>
          </a:p>
          <a:p>
            <a:pPr indent="-228600" lvl="0" marL="228600" rtl="0" algn="l">
              <a:lnSpc>
                <a:spcPct val="90000"/>
              </a:lnSpc>
              <a:spcBef>
                <a:spcPts val="1000"/>
              </a:spcBef>
              <a:spcAft>
                <a:spcPts val="0"/>
              </a:spcAft>
              <a:buSzPts val="2000"/>
              <a:buChar char="•"/>
            </a:pPr>
            <a:r>
              <a:rPr lang="en-US"/>
              <a:t>LUT evaluation is often the main bottleneck</a:t>
            </a:r>
            <a:endParaRPr/>
          </a:p>
          <a:p>
            <a:pPr indent="-114300" lvl="1" marL="685800" rtl="0" algn="l">
              <a:lnSpc>
                <a:spcPct val="90000"/>
              </a:lnSpc>
              <a:spcBef>
                <a:spcPts val="50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8"/>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76200" rtl="0" algn="l">
              <a:lnSpc>
                <a:spcPct val="90000"/>
              </a:lnSpc>
              <a:spcBef>
                <a:spcPts val="0"/>
              </a:spcBef>
              <a:spcAft>
                <a:spcPts val="0"/>
              </a:spcAft>
              <a:buClr>
                <a:schemeClr val="accent1"/>
              </a:buClr>
              <a:buSzPct val="100000"/>
              <a:buFont typeface="Calibri"/>
              <a:buNone/>
            </a:pPr>
            <a:r>
              <a:rPr lang="en-US" cap="none"/>
              <a:t>LUT APPROACH BASED ON FUNCTIONAL BOOTSTRAPPING IN DM/CGGI</a:t>
            </a:r>
            <a:endParaRPr/>
          </a:p>
        </p:txBody>
      </p:sp>
      <p:sp>
        <p:nvSpPr>
          <p:cNvPr id="367" name="Google Shape;367;p38"/>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Any deep learning algorithm can be evaluated using LUTs for non-linear functions</a:t>
            </a:r>
            <a:endParaRPr/>
          </a:p>
          <a:p>
            <a:pPr indent="-228600" lvl="0" marL="228600" rtl="0" algn="l">
              <a:lnSpc>
                <a:spcPct val="90000"/>
              </a:lnSpc>
              <a:spcBef>
                <a:spcPts val="1000"/>
              </a:spcBef>
              <a:spcAft>
                <a:spcPts val="0"/>
              </a:spcAft>
              <a:buSzPts val="2000"/>
              <a:buChar char="•"/>
            </a:pPr>
            <a:r>
              <a:rPr lang="en-US"/>
              <a:t>The main drawback is performance</a:t>
            </a:r>
            <a:endParaRPr/>
          </a:p>
          <a:p>
            <a:pPr indent="-228600" lvl="1" marL="685800" rtl="0" algn="l">
              <a:lnSpc>
                <a:spcPct val="90000"/>
              </a:lnSpc>
              <a:spcBef>
                <a:spcPts val="500"/>
              </a:spcBef>
              <a:spcAft>
                <a:spcPts val="0"/>
              </a:spcAft>
              <a:buSzPts val="1800"/>
              <a:buChar char="•"/>
            </a:pPr>
            <a:r>
              <a:rPr lang="en-US"/>
              <a:t>Functional bootstrapping does not support the evaluation of a LUT over a vector of integers in a SIMD manner</a:t>
            </a:r>
            <a:endParaRPr/>
          </a:p>
          <a:p>
            <a:pPr indent="-228600" lvl="1" marL="685800" rtl="0" algn="l">
              <a:lnSpc>
                <a:spcPct val="90000"/>
              </a:lnSpc>
              <a:spcBef>
                <a:spcPts val="500"/>
              </a:spcBef>
              <a:spcAft>
                <a:spcPts val="0"/>
              </a:spcAft>
              <a:buSzPts val="1800"/>
              <a:buChar char="•"/>
            </a:pPr>
            <a:r>
              <a:rPr lang="en-US"/>
              <a:t>LUT evaluation even for a small plaintext modulus (few bits of precision) requires 100ms or so</a:t>
            </a:r>
            <a:endParaRPr/>
          </a:p>
          <a:p>
            <a:pPr indent="-228600" lvl="1" marL="685800" rtl="0" algn="l">
              <a:lnSpc>
                <a:spcPct val="90000"/>
              </a:lnSpc>
              <a:spcBef>
                <a:spcPts val="500"/>
              </a:spcBef>
              <a:spcAft>
                <a:spcPts val="0"/>
              </a:spcAft>
              <a:buSzPts val="1800"/>
              <a:buChar char="•"/>
            </a:pPr>
            <a:r>
              <a:rPr lang="en-US"/>
              <a:t>To evaluate an arbitrary function for a larger plaintext space, many small LUT evaluations are needed</a:t>
            </a:r>
            <a:endParaRPr/>
          </a:p>
          <a:p>
            <a:pPr indent="-228600" lvl="1" marL="685800" rtl="0" algn="l">
              <a:lnSpc>
                <a:spcPct val="90000"/>
              </a:lnSpc>
              <a:spcBef>
                <a:spcPts val="500"/>
              </a:spcBef>
              <a:spcAft>
                <a:spcPts val="0"/>
              </a:spcAft>
              <a:buSzPts val="1800"/>
              <a:buChar char="•"/>
            </a:pPr>
            <a:r>
              <a:rPr lang="en-US"/>
              <a:t>Typically orders of magnitude slower than the approximate approach based on CKKS</a:t>
            </a:r>
            <a:endParaRPr/>
          </a:p>
          <a:p>
            <a:pPr indent="-228600" lvl="1" marL="685800" rtl="0" algn="l">
              <a:lnSpc>
                <a:spcPct val="90000"/>
              </a:lnSpc>
              <a:spcBef>
                <a:spcPts val="500"/>
              </a:spcBef>
              <a:spcAft>
                <a:spcPts val="0"/>
              </a:spcAft>
              <a:buSzPts val="1800"/>
              <a:buChar char="•"/>
            </a:pPr>
            <a:r>
              <a:rPr lang="en-US"/>
              <a:t>Even inference takes substantial time, e.g., logreg inference for hundreds of samples and dozens of features takes more than 10 minutes</a:t>
            </a:r>
            <a:endParaRPr/>
          </a:p>
          <a:p>
            <a:pPr indent="-114300" lvl="1" marL="685800" rtl="0" algn="l">
              <a:lnSpc>
                <a:spcPct val="90000"/>
              </a:lnSpc>
              <a:spcBef>
                <a:spcPts val="50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txBox="1"/>
          <p:nvPr>
            <p:ph type="title"/>
          </p:nvPr>
        </p:nvSpPr>
        <p:spPr>
          <a:xfrm>
            <a:off x="1494367" y="3288769"/>
            <a:ext cx="9203267"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libri"/>
              <a:buNone/>
            </a:pPr>
            <a:r>
              <a:rPr lang="en-US"/>
              <a:t>Selected Studies in PPML using FHE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RECENT DARPA PROGRAMS</a:t>
            </a:r>
            <a:endParaRPr/>
          </a:p>
        </p:txBody>
      </p:sp>
      <p:sp>
        <p:nvSpPr>
          <p:cNvPr id="378" name="Google Shape;378;p45"/>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Cooperative Secure Learning (CSL) [August 2020 – January 2022]</a:t>
            </a:r>
            <a:endParaRPr/>
          </a:p>
          <a:p>
            <a:pPr indent="-228600" lvl="1" marL="685800" rtl="0" algn="l">
              <a:lnSpc>
                <a:spcPct val="90000"/>
              </a:lnSpc>
              <a:spcBef>
                <a:spcPts val="500"/>
              </a:spcBef>
              <a:spcAft>
                <a:spcPts val="0"/>
              </a:spcAft>
              <a:buSzPts val="1800"/>
              <a:buChar char="•"/>
            </a:pPr>
            <a:r>
              <a:rPr lang="en-US"/>
              <a:t>Develop methods to protect data, models, and model outputs among a community of entities desiring to securely share their information to better inform ML model development</a:t>
            </a:r>
            <a:endParaRPr/>
          </a:p>
          <a:p>
            <a:pPr indent="-228600" lvl="1" marL="685800" rtl="0" algn="l">
              <a:lnSpc>
                <a:spcPct val="90000"/>
              </a:lnSpc>
              <a:spcBef>
                <a:spcPts val="500"/>
              </a:spcBef>
              <a:spcAft>
                <a:spcPts val="0"/>
              </a:spcAft>
              <a:buSzPts val="1800"/>
              <a:buChar char="•"/>
            </a:pPr>
            <a:r>
              <a:rPr lang="en-US"/>
              <a:t>Enable multiple parties to cooperate for the purpose of improving each other’s ML models while assuring that each entity’s individual, pre-existing datasets and models will remain private</a:t>
            </a:r>
            <a:endParaRPr/>
          </a:p>
          <a:p>
            <a:pPr indent="-228600" lvl="0" marL="228600" rtl="0" algn="l">
              <a:lnSpc>
                <a:spcPct val="90000"/>
              </a:lnSpc>
              <a:spcBef>
                <a:spcPts val="1000"/>
              </a:spcBef>
              <a:spcAft>
                <a:spcPts val="0"/>
              </a:spcAft>
              <a:buSzPts val="2000"/>
              <a:buChar char="•"/>
            </a:pPr>
            <a:r>
              <a:rPr lang="en-US"/>
              <a:t>Data PRotection in Virtual Environments (DPRIVE) [January 2021 – present]</a:t>
            </a:r>
            <a:endParaRPr/>
          </a:p>
          <a:p>
            <a:pPr indent="-228600" lvl="1" marL="685800" rtl="0" algn="l">
              <a:lnSpc>
                <a:spcPct val="90000"/>
              </a:lnSpc>
              <a:spcBef>
                <a:spcPts val="500"/>
              </a:spcBef>
              <a:spcAft>
                <a:spcPts val="0"/>
              </a:spcAft>
              <a:buSzPts val="1800"/>
              <a:buChar char="•"/>
            </a:pPr>
            <a:r>
              <a:rPr lang="en-US"/>
              <a:t>Develop a hardware accelerator for FHE computations that will dramatically reduce the compute runtime overhead compared to software-based FHE approaches</a:t>
            </a:r>
            <a:endParaRPr/>
          </a:p>
          <a:p>
            <a:pPr indent="-228600" lvl="1" marL="685800" rtl="0" algn="l">
              <a:lnSpc>
                <a:spcPct val="90000"/>
              </a:lnSpc>
              <a:spcBef>
                <a:spcPts val="500"/>
              </a:spcBef>
              <a:spcAft>
                <a:spcPts val="0"/>
              </a:spcAft>
              <a:buSzPts val="1800"/>
              <a:buChar char="•"/>
            </a:pPr>
            <a:r>
              <a:rPr lang="en-US"/>
              <a:t>Motivating applications are logistic regression training, CNN inference, and CNN training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SELECTED PAPERS FOR APPROXIMATE METHOD BASED ON CKKS</a:t>
            </a:r>
            <a:endParaRPr/>
          </a:p>
        </p:txBody>
      </p:sp>
      <p:sp>
        <p:nvSpPr>
          <p:cNvPr id="384" name="Google Shape;384;p46"/>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sz="2000"/>
              <a:t>Logistic regression training</a:t>
            </a:r>
            <a:endParaRPr/>
          </a:p>
          <a:p>
            <a:pPr indent="-228600" lvl="1" marL="685800" rtl="0" algn="l">
              <a:lnSpc>
                <a:spcPct val="90000"/>
              </a:lnSpc>
              <a:spcBef>
                <a:spcPts val="500"/>
              </a:spcBef>
              <a:spcAft>
                <a:spcPts val="0"/>
              </a:spcAft>
              <a:buSzPts val="1800"/>
              <a:buChar char="•"/>
            </a:pPr>
            <a:r>
              <a:rPr lang="en-US" sz="1800" u="sng">
                <a:solidFill>
                  <a:schemeClr val="hlink"/>
                </a:solidFill>
                <a:hlinkClick r:id="rId3"/>
              </a:rPr>
              <a:t>https://eprint.iacr.org/2018/662</a:t>
            </a:r>
            <a:r>
              <a:rPr lang="en-US" sz="1800"/>
              <a:t>, AAAI Conference on AI 2019</a:t>
            </a:r>
            <a:endParaRPr/>
          </a:p>
          <a:p>
            <a:pPr indent="-228600" lvl="1" marL="685800" rtl="0" algn="l">
              <a:lnSpc>
                <a:spcPct val="90000"/>
              </a:lnSpc>
              <a:spcBef>
                <a:spcPts val="500"/>
              </a:spcBef>
              <a:spcAft>
                <a:spcPts val="0"/>
              </a:spcAft>
              <a:buSzPts val="1800"/>
              <a:buChar char="•"/>
            </a:pPr>
            <a:r>
              <a:rPr lang="en-US" sz="1800"/>
              <a:t>422108 samples over 200 features in 17 hours on a single machine</a:t>
            </a:r>
            <a:endParaRPr/>
          </a:p>
          <a:p>
            <a:pPr indent="-228600" lvl="0" marL="228600" rtl="0" algn="l">
              <a:lnSpc>
                <a:spcPct val="90000"/>
              </a:lnSpc>
              <a:spcBef>
                <a:spcPts val="1000"/>
              </a:spcBef>
              <a:spcAft>
                <a:spcPts val="0"/>
              </a:spcAft>
              <a:buSzPts val="2000"/>
              <a:buChar char="•"/>
            </a:pPr>
            <a:r>
              <a:rPr lang="en-US" sz="2000"/>
              <a:t>Genome-wide association studies based on chi-square test and logistic regression training</a:t>
            </a:r>
            <a:endParaRPr/>
          </a:p>
          <a:p>
            <a:pPr indent="-228600" lvl="1" marL="685800" rtl="0" algn="l">
              <a:lnSpc>
                <a:spcPct val="90000"/>
              </a:lnSpc>
              <a:spcBef>
                <a:spcPts val="500"/>
              </a:spcBef>
              <a:spcAft>
                <a:spcPts val="0"/>
              </a:spcAft>
              <a:buSzPts val="1800"/>
              <a:buChar char="•"/>
            </a:pPr>
            <a:r>
              <a:rPr lang="en-US" sz="1800" u="sng">
                <a:solidFill>
                  <a:schemeClr val="hlink"/>
                </a:solidFill>
                <a:hlinkClick r:id="rId4"/>
              </a:rPr>
              <a:t>https://eprint.iacr.org/2020/563</a:t>
            </a:r>
            <a:r>
              <a:rPr lang="en-US" sz="1800"/>
              <a:t>, PNAS 2020</a:t>
            </a:r>
            <a:endParaRPr/>
          </a:p>
          <a:p>
            <a:pPr indent="-228600" lvl="1" marL="685800" rtl="0" algn="l">
              <a:lnSpc>
                <a:spcPct val="90000"/>
              </a:lnSpc>
              <a:spcBef>
                <a:spcPts val="500"/>
              </a:spcBef>
              <a:spcAft>
                <a:spcPts val="0"/>
              </a:spcAft>
              <a:buSzPts val="1800"/>
              <a:buChar char="•"/>
            </a:pPr>
            <a:r>
              <a:rPr lang="en-US"/>
              <a:t>500000 SNPs and 100000 individuals in 5.6 hours on a single machine</a:t>
            </a:r>
            <a:endParaRPr/>
          </a:p>
          <a:p>
            <a:pPr indent="-228600" lvl="0" marL="228600" rtl="0" algn="l">
              <a:lnSpc>
                <a:spcPct val="90000"/>
              </a:lnSpc>
              <a:spcBef>
                <a:spcPts val="1000"/>
              </a:spcBef>
              <a:spcAft>
                <a:spcPts val="0"/>
              </a:spcAft>
              <a:buSzPts val="2000"/>
              <a:buChar char="•"/>
            </a:pPr>
            <a:r>
              <a:rPr lang="en-US" sz="2000"/>
              <a:t>ResNet-20 deep neural network evaluation</a:t>
            </a:r>
            <a:endParaRPr/>
          </a:p>
          <a:p>
            <a:pPr indent="-228600" lvl="1" marL="685800" rtl="0" algn="l">
              <a:lnSpc>
                <a:spcPct val="90000"/>
              </a:lnSpc>
              <a:spcBef>
                <a:spcPts val="500"/>
              </a:spcBef>
              <a:spcAft>
                <a:spcPts val="0"/>
              </a:spcAft>
              <a:buSzPts val="1800"/>
              <a:buChar char="•"/>
            </a:pPr>
            <a:r>
              <a:rPr lang="en-US" sz="1800" u="sng">
                <a:solidFill>
                  <a:schemeClr val="hlink"/>
                </a:solidFill>
                <a:hlinkClick r:id="rId5"/>
              </a:rPr>
              <a:t>https://eprint.iacr.org/2021/783</a:t>
            </a:r>
            <a:r>
              <a:rPr lang="en-US" sz="1800"/>
              <a:t>; CIFAR-10 in 3 hours on a single server with 64 threads</a:t>
            </a:r>
            <a:endParaRPr/>
          </a:p>
          <a:p>
            <a:pPr indent="-228600" lvl="1" marL="685800" rtl="0" algn="l">
              <a:lnSpc>
                <a:spcPct val="90000"/>
              </a:lnSpc>
              <a:spcBef>
                <a:spcPts val="500"/>
              </a:spcBef>
              <a:spcAft>
                <a:spcPts val="0"/>
              </a:spcAft>
              <a:buSzPts val="1800"/>
              <a:buChar char="•"/>
            </a:pPr>
            <a:r>
              <a:rPr lang="en-US" sz="1800" u="sng">
                <a:solidFill>
                  <a:schemeClr val="hlink"/>
                </a:solidFill>
                <a:hlinkClick r:id="rId6"/>
              </a:rPr>
              <a:t>https://eprint.iacr.org/2021/1688</a:t>
            </a:r>
            <a:r>
              <a:rPr lang="en-US" sz="1800"/>
              <a:t>; CIFAR-10 in 40 minutes on a single server with 1 thread; Resnet-110 for the same setup took about 3.7 hrs</a:t>
            </a:r>
            <a:endParaRPr sz="1800"/>
          </a:p>
          <a:p>
            <a:pPr indent="-88900" lvl="1" marL="685800" rtl="0" algn="l">
              <a:lnSpc>
                <a:spcPct val="90000"/>
              </a:lnSpc>
              <a:spcBef>
                <a:spcPts val="500"/>
              </a:spcBef>
              <a:spcAft>
                <a:spcPts val="0"/>
              </a:spcAft>
              <a:buSzPts val="2200"/>
              <a:buNone/>
            </a:pPr>
            <a:r>
              <a:t/>
            </a:r>
            <a:endParaRPr sz="2200"/>
          </a:p>
          <a:p>
            <a:pPr indent="-63500" lvl="1" marL="685800" rtl="0" algn="l">
              <a:lnSpc>
                <a:spcPct val="90000"/>
              </a:lnSpc>
              <a:spcBef>
                <a:spcPts val="500"/>
              </a:spcBef>
              <a:spcAft>
                <a:spcPts val="0"/>
              </a:spcAft>
              <a:buSzPts val="2600"/>
              <a:buNone/>
            </a:pPr>
            <a:r>
              <a:t/>
            </a:r>
            <a:endParaRPr sz="2600"/>
          </a:p>
          <a:p>
            <a:pPr indent="-101600" lvl="0" marL="228600" rtl="0" algn="l">
              <a:lnSpc>
                <a:spcPct val="90000"/>
              </a:lnSpc>
              <a:spcBef>
                <a:spcPts val="1000"/>
              </a:spcBef>
              <a:spcAft>
                <a:spcPts val="0"/>
              </a:spcAft>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SELECTED PAPERS FOR HYBRID METHOD</a:t>
            </a:r>
            <a:endParaRPr/>
          </a:p>
        </p:txBody>
      </p:sp>
      <p:sp>
        <p:nvSpPr>
          <p:cNvPr id="390" name="Google Shape;390;p47"/>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sz="2000"/>
              <a:t>Semi-parallel logistic regression training (GWAS)</a:t>
            </a:r>
            <a:endParaRPr/>
          </a:p>
          <a:p>
            <a:pPr indent="-228600" lvl="1" marL="685800" rtl="0" algn="l">
              <a:lnSpc>
                <a:spcPct val="90000"/>
              </a:lnSpc>
              <a:spcBef>
                <a:spcPts val="500"/>
              </a:spcBef>
              <a:spcAft>
                <a:spcPts val="0"/>
              </a:spcAft>
              <a:buSzPts val="1800"/>
              <a:buChar char="•"/>
            </a:pPr>
            <a:r>
              <a:rPr lang="en-US" sz="1800" u="sng">
                <a:solidFill>
                  <a:schemeClr val="hlink"/>
                </a:solidFill>
                <a:hlinkClick r:id="rId3"/>
              </a:rPr>
              <a:t>https://eprint.iacr.org/2019/101</a:t>
            </a:r>
            <a:r>
              <a:rPr lang="en-US" sz="1800"/>
              <a:t>, BMC Medical Genomics 2020</a:t>
            </a:r>
            <a:endParaRPr/>
          </a:p>
          <a:p>
            <a:pPr indent="-228600" lvl="1" marL="685800" rtl="0" algn="l">
              <a:lnSpc>
                <a:spcPct val="90000"/>
              </a:lnSpc>
              <a:spcBef>
                <a:spcPts val="500"/>
              </a:spcBef>
              <a:spcAft>
                <a:spcPts val="0"/>
              </a:spcAft>
              <a:buSzPts val="1800"/>
              <a:buChar char="•"/>
            </a:pPr>
            <a:r>
              <a:rPr lang="en-US" sz="1800"/>
              <a:t>10643 SNPs, 245 patients, and 3 covariates: 4 min. to 3 hrs on a single machine</a:t>
            </a:r>
            <a:endParaRPr/>
          </a:p>
          <a:p>
            <a:pPr indent="-228600" lvl="1" marL="685800" rtl="0" algn="l">
              <a:lnSpc>
                <a:spcPct val="90000"/>
              </a:lnSpc>
              <a:spcBef>
                <a:spcPts val="500"/>
              </a:spcBef>
              <a:spcAft>
                <a:spcPts val="0"/>
              </a:spcAft>
              <a:buSzPts val="1800"/>
              <a:buChar char="•"/>
            </a:pPr>
            <a:r>
              <a:rPr lang="en-US" sz="1800"/>
              <a:t>The best approaches based on the CKKS method took few minutes for the problem sizes that required few hours for the hybrid approach</a:t>
            </a:r>
            <a:endParaRPr/>
          </a:p>
          <a:p>
            <a:pPr indent="-228600" lvl="0" marL="228600" rtl="0" algn="l">
              <a:lnSpc>
                <a:spcPct val="90000"/>
              </a:lnSpc>
              <a:spcBef>
                <a:spcPts val="1000"/>
              </a:spcBef>
              <a:spcAft>
                <a:spcPts val="0"/>
              </a:spcAft>
              <a:buSzPts val="2000"/>
              <a:buChar char="•"/>
            </a:pPr>
            <a:r>
              <a:rPr lang="en-US" sz="2000"/>
              <a:t>Decision tree evaluation and K-means clustering</a:t>
            </a:r>
            <a:endParaRPr/>
          </a:p>
          <a:p>
            <a:pPr indent="-228600" lvl="1" marL="685800" rtl="0" algn="l">
              <a:lnSpc>
                <a:spcPct val="90000"/>
              </a:lnSpc>
              <a:spcBef>
                <a:spcPts val="500"/>
              </a:spcBef>
              <a:spcAft>
                <a:spcPts val="0"/>
              </a:spcAft>
              <a:buSzPts val="1800"/>
              <a:buChar char="•"/>
            </a:pPr>
            <a:r>
              <a:rPr lang="en-US" sz="1800" u="sng">
                <a:solidFill>
                  <a:schemeClr val="hlink"/>
                </a:solidFill>
                <a:hlinkClick r:id="rId4"/>
              </a:rPr>
              <a:t>https://eprint.iacr.org/2020/1606</a:t>
            </a:r>
            <a:r>
              <a:rPr lang="en-US" sz="1800"/>
              <a:t>, IEEE S&amp;P 2021</a:t>
            </a:r>
            <a:endParaRPr/>
          </a:p>
          <a:p>
            <a:pPr indent="-228600" lvl="1" marL="685800" rtl="0" algn="l">
              <a:lnSpc>
                <a:spcPct val="90000"/>
              </a:lnSpc>
              <a:spcBef>
                <a:spcPts val="500"/>
              </a:spcBef>
              <a:spcAft>
                <a:spcPts val="0"/>
              </a:spcAft>
              <a:buSzPts val="1800"/>
              <a:buChar char="•"/>
            </a:pPr>
            <a:r>
              <a:rPr lang="en-US" sz="1800"/>
              <a:t>Decision tree evaluation: for 60 internal nodes, 57 features, and 2 classification labels the runtime was about 7 seconds</a:t>
            </a:r>
            <a:endParaRPr/>
          </a:p>
          <a:p>
            <a:pPr indent="-228600" lvl="1" marL="685800" rtl="0" algn="l">
              <a:lnSpc>
                <a:spcPct val="90000"/>
              </a:lnSpc>
              <a:spcBef>
                <a:spcPts val="500"/>
              </a:spcBef>
              <a:spcAft>
                <a:spcPts val="0"/>
              </a:spcAft>
              <a:buSzPts val="1800"/>
              <a:buChar char="•"/>
            </a:pPr>
            <a:r>
              <a:rPr lang="en-US" sz="1800"/>
              <a:t>K-means clustering: for 4096 data points and 8 clusters, the runtime was 52 minutes</a:t>
            </a:r>
            <a:endParaRPr sz="3000"/>
          </a:p>
          <a:p>
            <a:pPr indent="-101600" lvl="0" marL="228600" rtl="0" algn="l">
              <a:lnSpc>
                <a:spcPct val="90000"/>
              </a:lnSpc>
              <a:spcBef>
                <a:spcPts val="1000"/>
              </a:spcBef>
              <a:spcAft>
                <a:spcPts val="0"/>
              </a:spcAft>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8"/>
          <p:cNvSpPr txBox="1"/>
          <p:nvPr>
            <p:ph type="title"/>
          </p:nvPr>
        </p:nvSpPr>
        <p:spPr>
          <a:xfrm>
            <a:off x="906651" y="3707219"/>
            <a:ext cx="10511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libri"/>
              <a:buNone/>
            </a:pPr>
            <a:r>
              <a:rPr lang="en-US"/>
              <a:t>Introduction to Approximate FHE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9"/>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MOTIVATION FOR APPROXIMATE FHE</a:t>
            </a:r>
            <a:endParaRPr/>
          </a:p>
        </p:txBody>
      </p:sp>
      <p:sp>
        <p:nvSpPr>
          <p:cNvPr id="401" name="Google Shape;401;p49"/>
          <p:cNvSpPr txBox="1"/>
          <p:nvPr>
            <p:ph idx="1" type="body"/>
          </p:nvPr>
        </p:nvSpPr>
        <p:spPr>
          <a:xfrm>
            <a:off x="428437" y="1368351"/>
            <a:ext cx="11335200" cy="5175572"/>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SzPct val="100000"/>
              <a:buChar char="•"/>
            </a:pPr>
            <a:r>
              <a:rPr lang="en-US" sz="3400"/>
              <a:t>Good for any application where we work with real numbers, e.g., where we use floating-point numbers</a:t>
            </a:r>
            <a:endParaRPr/>
          </a:p>
          <a:p>
            <a:pPr indent="-228600" lvl="1" marL="685800" rtl="0" algn="l">
              <a:lnSpc>
                <a:spcPct val="90000"/>
              </a:lnSpc>
              <a:spcBef>
                <a:spcPts val="500"/>
              </a:spcBef>
              <a:spcAft>
                <a:spcPts val="0"/>
              </a:spcAft>
              <a:buSzPct val="100000"/>
              <a:buChar char="•"/>
            </a:pPr>
            <a:r>
              <a:rPr lang="en-US" sz="3400"/>
              <a:t>Encrypt real numbers and perform addition and multiplication with the result rounded to a fixed precision, for instance, two digits after the decimal point</a:t>
            </a:r>
            <a:endParaRPr/>
          </a:p>
          <a:p>
            <a:pPr indent="-228600" lvl="2" marL="1143000" rtl="0" algn="l">
              <a:lnSpc>
                <a:spcPct val="90000"/>
              </a:lnSpc>
              <a:spcBef>
                <a:spcPts val="500"/>
              </a:spcBef>
              <a:spcAft>
                <a:spcPts val="0"/>
              </a:spcAft>
              <a:buSzPct val="100000"/>
              <a:buChar char="•"/>
            </a:pPr>
            <a:r>
              <a:rPr lang="en-US" sz="3400"/>
              <a:t>12.42 + 1.34 = 13.76, 2.23 * 5.19 = 11.57</a:t>
            </a:r>
            <a:endParaRPr/>
          </a:p>
          <a:p>
            <a:pPr indent="-228600" lvl="0" marL="228600" rtl="0" algn="l">
              <a:lnSpc>
                <a:spcPct val="90000"/>
              </a:lnSpc>
              <a:spcBef>
                <a:spcPts val="1000"/>
              </a:spcBef>
              <a:spcAft>
                <a:spcPts val="0"/>
              </a:spcAft>
              <a:buSzPct val="100000"/>
              <a:buChar char="•"/>
            </a:pPr>
            <a:r>
              <a:rPr lang="en-US" sz="3400"/>
              <a:t>The main limitation of integer homomorphic encryption (BGV/BFV) is that it requires very large plaintext moduli to support operations over real numbers</a:t>
            </a:r>
            <a:endParaRPr/>
          </a:p>
          <a:p>
            <a:pPr indent="-228600" lvl="1" marL="685800" rtl="0" algn="l">
              <a:lnSpc>
                <a:spcPct val="90000"/>
              </a:lnSpc>
              <a:spcBef>
                <a:spcPts val="500"/>
              </a:spcBef>
              <a:spcAft>
                <a:spcPts val="0"/>
              </a:spcAft>
              <a:buSzPct val="100000"/>
              <a:buChar char="•"/>
            </a:pPr>
            <a:r>
              <a:rPr lang="en-US" sz="3400"/>
              <a:t>All computations in integer HE are performed exactly</a:t>
            </a:r>
            <a:endParaRPr/>
          </a:p>
          <a:p>
            <a:pPr indent="-228600" lvl="1" marL="685800" rtl="0" algn="l">
              <a:lnSpc>
                <a:spcPct val="90000"/>
              </a:lnSpc>
              <a:spcBef>
                <a:spcPts val="500"/>
              </a:spcBef>
              <a:spcAft>
                <a:spcPts val="0"/>
              </a:spcAft>
              <a:buSzPct val="100000"/>
              <a:buChar char="•"/>
            </a:pPr>
            <a:r>
              <a:rPr lang="en-US" sz="3400"/>
              <a:t>Integer HE rapidly becomes inefficient as further multiplications are performed</a:t>
            </a:r>
            <a:endParaRPr/>
          </a:p>
          <a:p>
            <a:pPr indent="-228600" lvl="0" marL="228600" rtl="0" algn="l">
              <a:lnSpc>
                <a:spcPct val="90000"/>
              </a:lnSpc>
              <a:spcBef>
                <a:spcPts val="1000"/>
              </a:spcBef>
              <a:spcAft>
                <a:spcPts val="0"/>
              </a:spcAft>
              <a:buSzPct val="100000"/>
              <a:buChar char="•"/>
            </a:pPr>
            <a:r>
              <a:rPr lang="en-US" sz="3400"/>
              <a:t>Approximate homomorphic encryption allows dropping least significant bits by </a:t>
            </a:r>
            <a:r>
              <a:rPr i="1" lang="en-US" sz="3400"/>
              <a:t>rescaling</a:t>
            </a:r>
            <a:r>
              <a:rPr lang="en-US" sz="3400"/>
              <a:t> the encrypted data, similar to how it is done for floating-point numbers in practice</a:t>
            </a:r>
            <a:endParaRPr/>
          </a:p>
          <a:p>
            <a:pPr indent="-228600" lvl="0" marL="228600" rtl="0" algn="l">
              <a:lnSpc>
                <a:spcPct val="90000"/>
              </a:lnSpc>
              <a:spcBef>
                <a:spcPts val="1000"/>
              </a:spcBef>
              <a:spcAft>
                <a:spcPts val="0"/>
              </a:spcAft>
              <a:buSzPct val="100000"/>
              <a:buChar char="•"/>
            </a:pPr>
            <a:r>
              <a:rPr lang="en-US" sz="3400"/>
              <a:t>Typical applications of approximate HE</a:t>
            </a:r>
            <a:endParaRPr/>
          </a:p>
          <a:p>
            <a:pPr indent="-228600" lvl="1" marL="685800" rtl="0" algn="l">
              <a:lnSpc>
                <a:spcPct val="90000"/>
              </a:lnSpc>
              <a:spcBef>
                <a:spcPts val="500"/>
              </a:spcBef>
              <a:spcAft>
                <a:spcPts val="0"/>
              </a:spcAft>
              <a:buSzPct val="100000"/>
              <a:buChar char="•"/>
            </a:pPr>
            <a:r>
              <a:rPr lang="en-US" sz="3400"/>
              <a:t>Statistical computations</a:t>
            </a:r>
            <a:endParaRPr/>
          </a:p>
          <a:p>
            <a:pPr indent="-228600" lvl="1" marL="685800" rtl="0" algn="l">
              <a:lnSpc>
                <a:spcPct val="90000"/>
              </a:lnSpc>
              <a:spcBef>
                <a:spcPts val="500"/>
              </a:spcBef>
              <a:spcAft>
                <a:spcPts val="0"/>
              </a:spcAft>
              <a:buSzPct val="100000"/>
              <a:buChar char="•"/>
            </a:pPr>
            <a:r>
              <a:rPr lang="en-US" sz="3400"/>
              <a:t>Polynomial evaluation</a:t>
            </a:r>
            <a:endParaRPr/>
          </a:p>
          <a:p>
            <a:pPr indent="-228600" lvl="1" marL="685800" rtl="0" algn="l">
              <a:lnSpc>
                <a:spcPct val="90000"/>
              </a:lnSpc>
              <a:spcBef>
                <a:spcPts val="500"/>
              </a:spcBef>
              <a:spcAft>
                <a:spcPts val="0"/>
              </a:spcAft>
              <a:buSzPct val="100000"/>
              <a:buChar char="•"/>
            </a:pPr>
            <a:r>
              <a:rPr lang="en-US" sz="3400"/>
              <a:t>Matrix arithmetic</a:t>
            </a:r>
            <a:endParaRPr/>
          </a:p>
          <a:p>
            <a:pPr indent="-228600" lvl="1" marL="685800" rtl="0" algn="l">
              <a:lnSpc>
                <a:spcPct val="90000"/>
              </a:lnSpc>
              <a:spcBef>
                <a:spcPts val="500"/>
              </a:spcBef>
              <a:spcAft>
                <a:spcPts val="0"/>
              </a:spcAft>
              <a:buSzPct val="100000"/>
              <a:buChar char="•"/>
            </a:pPr>
            <a:r>
              <a:rPr lang="en-US" sz="3400"/>
              <a:t>Regression inference and training</a:t>
            </a:r>
            <a:endParaRPr/>
          </a:p>
          <a:p>
            <a:pPr indent="-228600" lvl="1" marL="685800" rtl="0" algn="l">
              <a:lnSpc>
                <a:spcPct val="90000"/>
              </a:lnSpc>
              <a:spcBef>
                <a:spcPts val="500"/>
              </a:spcBef>
              <a:spcAft>
                <a:spcPts val="0"/>
              </a:spcAft>
              <a:buSzPct val="100000"/>
              <a:buChar char="•"/>
            </a:pPr>
            <a:r>
              <a:rPr lang="en-US" sz="3400"/>
              <a:t>Evaluation of non-linear/non-smooth functions using their polynomial approximations</a:t>
            </a:r>
            <a:endParaRPr/>
          </a:p>
          <a:p>
            <a:pPr indent="-149225" lvl="0" marL="228600" rtl="0" algn="l">
              <a:lnSpc>
                <a:spcPct val="90000"/>
              </a:lnSpc>
              <a:spcBef>
                <a:spcPts val="1000"/>
              </a:spcBef>
              <a:spcAft>
                <a:spcPts val="0"/>
              </a:spcAft>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0"/>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FIXED-POINT ARITHMETIC WITH RESCALING</a:t>
            </a:r>
            <a:endParaRPr/>
          </a:p>
        </p:txBody>
      </p:sp>
      <p:sp>
        <p:nvSpPr>
          <p:cNvPr id="407" name="Google Shape;407;p50"/>
          <p:cNvSpPr txBox="1"/>
          <p:nvPr>
            <p:ph idx="1" type="body"/>
          </p:nvPr>
        </p:nvSpPr>
        <p:spPr>
          <a:xfrm>
            <a:off x="662532" y="1251284"/>
            <a:ext cx="11329600" cy="5014761"/>
          </a:xfrm>
          <a:prstGeom prst="rect">
            <a:avLst/>
          </a:prstGeom>
          <a:blipFill rotWithShape="1">
            <a:blip r:embed="rId3">
              <a:alphaModFix/>
            </a:blip>
            <a:stretch>
              <a:fillRect b="-7613" l="0" r="0" t="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DISTRIBUTED</a:t>
            </a:r>
            <a:r>
              <a:rPr lang="en-US"/>
              <a:t> LEARNING</a:t>
            </a:r>
            <a:endParaRPr/>
          </a:p>
        </p:txBody>
      </p:sp>
      <p:sp>
        <p:nvSpPr>
          <p:cNvPr id="109" name="Google Shape;109;p4"/>
          <p:cNvSpPr txBox="1"/>
          <p:nvPr>
            <p:ph idx="1" type="body"/>
          </p:nvPr>
        </p:nvSpPr>
        <p:spPr>
          <a:xfrm>
            <a:off x="662528" y="1251275"/>
            <a:ext cx="5667300" cy="5014800"/>
          </a:xfrm>
          <a:prstGeom prst="rect">
            <a:avLst/>
          </a:prstGeom>
          <a:noFill/>
          <a:ln>
            <a:noFill/>
          </a:ln>
        </p:spPr>
        <p:txBody>
          <a:bodyPr anchorCtr="0" anchor="t" bIns="45700" lIns="91425" spcFirstLastPara="1" rIns="91425" wrap="square" tIns="45700">
            <a:normAutofit/>
          </a:bodyPr>
          <a:lstStyle/>
          <a:p>
            <a:pPr indent="-101600" lvl="0" marL="228600" rtl="0" algn="l">
              <a:spcBef>
                <a:spcPts val="0"/>
              </a:spcBef>
              <a:spcAft>
                <a:spcPts val="0"/>
              </a:spcAft>
              <a:buClr>
                <a:schemeClr val="dk1"/>
              </a:buClr>
              <a:buSzPts val="1100"/>
              <a:buFont typeface="Arial"/>
              <a:buNone/>
            </a:pPr>
            <a:r>
              <a:rPr b="1" lang="en-US"/>
              <a:t>Definition:</a:t>
            </a:r>
            <a:r>
              <a:rPr lang="en-US"/>
              <a:t> A system of interconnected learning models that train on distributed datasets.</a:t>
            </a:r>
            <a:endParaRPr/>
          </a:p>
          <a:p>
            <a:pPr indent="-101600" lvl="0" marL="228600" rtl="0" algn="l">
              <a:spcBef>
                <a:spcPts val="0"/>
              </a:spcBef>
              <a:spcAft>
                <a:spcPts val="0"/>
              </a:spcAft>
              <a:buSzPts val="1100"/>
              <a:buNone/>
            </a:pPr>
            <a:r>
              <a:t/>
            </a:r>
            <a:endParaRPr/>
          </a:p>
          <a:p>
            <a:pPr indent="-101600" lvl="0" marL="228600" rtl="0" algn="l">
              <a:spcBef>
                <a:spcPts val="0"/>
              </a:spcBef>
              <a:spcAft>
                <a:spcPts val="0"/>
              </a:spcAft>
              <a:buSzPts val="1100"/>
              <a:buNone/>
            </a:pPr>
            <a:r>
              <a:t/>
            </a:r>
            <a:endParaRPr/>
          </a:p>
          <a:p>
            <a:pPr indent="-101600" lvl="0" marL="228600" rtl="0" algn="l">
              <a:spcBef>
                <a:spcPts val="0"/>
              </a:spcBef>
              <a:spcAft>
                <a:spcPts val="0"/>
              </a:spcAft>
              <a:buClr>
                <a:schemeClr val="dk1"/>
              </a:buClr>
              <a:buSzPts val="1100"/>
              <a:buFont typeface="Arial"/>
              <a:buNone/>
            </a:pPr>
            <a:r>
              <a:rPr b="1" lang="en-US"/>
              <a:t>Key Features:</a:t>
            </a:r>
            <a:r>
              <a:rPr lang="en-US"/>
              <a:t> Scalability, Privacy, Decentralization.</a:t>
            </a:r>
            <a:endParaRPr/>
          </a:p>
          <a:p>
            <a:pPr indent="-101600" lvl="0" marL="228600" rtl="0" algn="l">
              <a:spcBef>
                <a:spcPts val="0"/>
              </a:spcBef>
              <a:spcAft>
                <a:spcPts val="0"/>
              </a:spcAft>
              <a:buSzPts val="1100"/>
              <a:buNone/>
            </a:pPr>
            <a:r>
              <a:t/>
            </a:r>
            <a:endParaRPr/>
          </a:p>
          <a:p>
            <a:pPr indent="-101600" lvl="0" marL="228600" rtl="0" algn="l">
              <a:spcBef>
                <a:spcPts val="0"/>
              </a:spcBef>
              <a:spcAft>
                <a:spcPts val="0"/>
              </a:spcAft>
              <a:buSzPts val="1100"/>
              <a:buNone/>
            </a:pPr>
            <a:r>
              <a:t/>
            </a:r>
            <a:endParaRPr/>
          </a:p>
          <a:p>
            <a:pPr indent="-101600" lvl="0" marL="228600" rtl="0" algn="l">
              <a:spcBef>
                <a:spcPts val="0"/>
              </a:spcBef>
              <a:spcAft>
                <a:spcPts val="0"/>
              </a:spcAft>
              <a:buClr>
                <a:schemeClr val="dk1"/>
              </a:buClr>
              <a:buSzPts val="1100"/>
              <a:buFont typeface="Arial"/>
              <a:buNone/>
            </a:pPr>
            <a:r>
              <a:rPr b="1" lang="en-US"/>
              <a:t>Applications:</a:t>
            </a:r>
            <a:r>
              <a:rPr lang="en-US"/>
              <a:t> Large-scale machine learning, geographically dispersed data, collaborative research.</a:t>
            </a:r>
            <a:endParaRPr/>
          </a:p>
          <a:p>
            <a:pPr indent="-101600" lvl="0" marL="228600" rtl="0" algn="l">
              <a:lnSpc>
                <a:spcPct val="90000"/>
              </a:lnSpc>
              <a:spcBef>
                <a:spcPts val="0"/>
              </a:spcBef>
              <a:spcAft>
                <a:spcPts val="0"/>
              </a:spcAft>
              <a:buSzPts val="2000"/>
              <a:buNone/>
            </a:pPr>
            <a:r>
              <a:t/>
            </a:r>
            <a:endParaRPr/>
          </a:p>
        </p:txBody>
      </p:sp>
      <p:pic>
        <p:nvPicPr>
          <p:cNvPr id="110" name="Google Shape;110;p4"/>
          <p:cNvPicPr preferRelativeResize="0"/>
          <p:nvPr/>
        </p:nvPicPr>
        <p:blipFill rotWithShape="1">
          <a:blip r:embed="rId3">
            <a:alphaModFix/>
          </a:blip>
          <a:srcRect b="18381" l="55673" r="5265" t="4481"/>
          <a:stretch/>
        </p:blipFill>
        <p:spPr>
          <a:xfrm>
            <a:off x="7002075" y="1462575"/>
            <a:ext cx="4540351" cy="3349550"/>
          </a:xfrm>
          <a:prstGeom prst="rect">
            <a:avLst/>
          </a:prstGeom>
          <a:noFill/>
          <a:ln>
            <a:noFill/>
          </a:ln>
        </p:spPr>
      </p:pic>
      <p:sp>
        <p:nvSpPr>
          <p:cNvPr id="111" name="Google Shape;111;p4"/>
          <p:cNvSpPr txBox="1"/>
          <p:nvPr/>
        </p:nvSpPr>
        <p:spPr>
          <a:xfrm>
            <a:off x="7496300" y="4998775"/>
            <a:ext cx="3730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53535"/>
                </a:solidFill>
                <a:latin typeface="Calibri"/>
                <a:ea typeface="Calibri"/>
                <a:cs typeface="Calibri"/>
                <a:sym typeface="Calibri"/>
              </a:rPr>
              <a:t>Source: https://digestize.medium.com/centralized-learning-vs-distributed-learning-c75ee9e94423</a:t>
            </a:r>
            <a:endParaRPr sz="1000">
              <a:solidFill>
                <a:srgbClr val="353535"/>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1"/>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FIXED-POINT ARITHMETIC WITH RESCALING IN CKKS</a:t>
            </a:r>
            <a:endParaRPr/>
          </a:p>
        </p:txBody>
      </p:sp>
      <p:sp>
        <p:nvSpPr>
          <p:cNvPr id="413" name="Google Shape;413;p51"/>
          <p:cNvSpPr txBox="1"/>
          <p:nvPr>
            <p:ph idx="1" type="body"/>
          </p:nvPr>
        </p:nvSpPr>
        <p:spPr>
          <a:xfrm>
            <a:off x="662532" y="1251284"/>
            <a:ext cx="11329600" cy="5014761"/>
          </a:xfrm>
          <a:prstGeom prst="rect">
            <a:avLst/>
          </a:prstGeom>
          <a:blipFill rotWithShape="1">
            <a:blip r:embed="rId3">
              <a:alphaModFix/>
            </a:blip>
            <a:stretch>
              <a:fillRect b="0" l="0" r="-268" t="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2"/>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MAIN DATA STRUCTURE</a:t>
            </a:r>
            <a:endParaRPr/>
          </a:p>
        </p:txBody>
      </p:sp>
      <p:sp>
        <p:nvSpPr>
          <p:cNvPr id="419" name="Google Shape;419;p52"/>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400"/>
              <a:buChar char="•"/>
            </a:pPr>
            <a:r>
              <a:rPr lang="en-US" sz="2400"/>
              <a:t>The main data structure is a vector (array) of real numbers</a:t>
            </a:r>
            <a:endParaRPr/>
          </a:p>
          <a:p>
            <a:pPr indent="-228600" lvl="0" marL="228600" rtl="0" algn="l">
              <a:lnSpc>
                <a:spcPct val="90000"/>
              </a:lnSpc>
              <a:spcBef>
                <a:spcPts val="1000"/>
              </a:spcBef>
              <a:spcAft>
                <a:spcPts val="0"/>
              </a:spcAft>
              <a:buSzPts val="2200"/>
              <a:buChar char="•"/>
            </a:pPr>
            <a:r>
              <a:rPr lang="en-US" sz="2200"/>
              <a:t>Many real numbers (typically between 2K and 64K) are “packed” in one vector (ciphertext)</a:t>
            </a:r>
            <a:endParaRPr/>
          </a:p>
          <a:p>
            <a:pPr indent="-228600" lvl="1" marL="685800" rtl="0" algn="l">
              <a:lnSpc>
                <a:spcPct val="90000"/>
              </a:lnSpc>
              <a:spcBef>
                <a:spcPts val="500"/>
              </a:spcBef>
              <a:spcAft>
                <a:spcPts val="0"/>
              </a:spcAft>
              <a:buSzPts val="2000"/>
              <a:buChar char="•"/>
            </a:pPr>
            <a:r>
              <a:rPr lang="en-US" sz="2000"/>
              <a:t>Let us denote the vector size as </a:t>
            </a:r>
            <a:r>
              <a:rPr i="1" lang="en-US" sz="2000"/>
              <a:t>n </a:t>
            </a:r>
            <a:r>
              <a:rPr lang="en-US" sz="2000"/>
              <a:t>(a power of two)</a:t>
            </a:r>
            <a:endParaRPr/>
          </a:p>
          <a:p>
            <a:pPr indent="-228600" lvl="0" marL="228600" rtl="0" algn="l">
              <a:lnSpc>
                <a:spcPct val="90000"/>
              </a:lnSpc>
              <a:spcBef>
                <a:spcPts val="1000"/>
              </a:spcBef>
              <a:spcAft>
                <a:spcPts val="0"/>
              </a:spcAft>
              <a:buSzPts val="2200"/>
              <a:buChar char="•"/>
            </a:pPr>
            <a:r>
              <a:rPr b="1" lang="en-US" sz="2200"/>
              <a:t>Addition</a:t>
            </a:r>
            <a:r>
              <a:rPr lang="en-US" sz="2200"/>
              <a:t> and </a:t>
            </a:r>
            <a:r>
              <a:rPr b="1" lang="en-US" sz="2200"/>
              <a:t>multiplication</a:t>
            </a:r>
            <a:r>
              <a:rPr lang="en-US" sz="2200"/>
              <a:t> of </a:t>
            </a:r>
            <a:r>
              <a:rPr i="1" lang="en-US" sz="2200"/>
              <a:t>n</a:t>
            </a:r>
            <a:r>
              <a:rPr lang="en-US" sz="2200"/>
              <a:t> real numbers can be done using a single addition/multiplication</a:t>
            </a:r>
            <a:endParaRPr/>
          </a:p>
          <a:p>
            <a:pPr indent="-228600" lvl="1" marL="685800" rtl="0" algn="l">
              <a:lnSpc>
                <a:spcPct val="90000"/>
              </a:lnSpc>
              <a:spcBef>
                <a:spcPts val="500"/>
              </a:spcBef>
              <a:spcAft>
                <a:spcPts val="0"/>
              </a:spcAft>
              <a:buSzPts val="2000"/>
              <a:buChar char="•"/>
            </a:pPr>
            <a:r>
              <a:rPr lang="en-US" sz="2000"/>
              <a:t>Similar to Single Instruction Multiple Data (SIMD) instruction sets available on many modern processors</a:t>
            </a:r>
            <a:endParaRPr/>
          </a:p>
          <a:p>
            <a:pPr indent="-228600" lvl="1" marL="685800" rtl="0" algn="l">
              <a:lnSpc>
                <a:spcPct val="90000"/>
              </a:lnSpc>
              <a:spcBef>
                <a:spcPts val="500"/>
              </a:spcBef>
              <a:spcAft>
                <a:spcPts val="0"/>
              </a:spcAft>
              <a:buSzPts val="2000"/>
              <a:buChar char="•"/>
            </a:pPr>
            <a:r>
              <a:rPr lang="en-US" sz="2000"/>
              <a:t>The SIMD capability should be used as much as possible to achieve best efficiency</a:t>
            </a:r>
            <a:endParaRPr/>
          </a:p>
          <a:p>
            <a:pPr indent="-228600" lvl="0" marL="228600" rtl="0" algn="l">
              <a:lnSpc>
                <a:spcPct val="90000"/>
              </a:lnSpc>
              <a:spcBef>
                <a:spcPts val="1000"/>
              </a:spcBef>
              <a:spcAft>
                <a:spcPts val="0"/>
              </a:spcAft>
              <a:buSzPts val="2200"/>
              <a:buChar char="•"/>
            </a:pPr>
            <a:r>
              <a:rPr b="1" lang="en-US" sz="2200"/>
              <a:t>Rotation</a:t>
            </a:r>
            <a:r>
              <a:rPr lang="en-US" sz="2200"/>
              <a:t> operation is added to allow accessing the value at a specific index of the array</a:t>
            </a:r>
            <a:endParaRPr/>
          </a:p>
          <a:p>
            <a:pPr indent="-228600" lvl="0" marL="228600" rtl="0" algn="l">
              <a:lnSpc>
                <a:spcPct val="90000"/>
              </a:lnSpc>
              <a:spcBef>
                <a:spcPts val="1000"/>
              </a:spcBef>
              <a:spcAft>
                <a:spcPts val="0"/>
              </a:spcAft>
              <a:buSzPts val="2200"/>
              <a:buChar char="•"/>
            </a:pPr>
            <a:r>
              <a:rPr lang="en-US" sz="2200"/>
              <a:t>Addition, multiplication, and rotation are three primitive operations in approximate FHE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3"/>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COMPLETE LIST OF PRIMITIVE OPERATIONS</a:t>
            </a:r>
            <a:endParaRPr/>
          </a:p>
        </p:txBody>
      </p:sp>
      <p:sp>
        <p:nvSpPr>
          <p:cNvPr id="426" name="Google Shape;426;p53"/>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800"/>
              <a:buChar char="•"/>
            </a:pPr>
            <a:r>
              <a:rPr lang="en-US" sz="1800"/>
              <a:t>Two-argument operations (the plaintext can represent a vector of real numbers or a single real number)</a:t>
            </a:r>
            <a:endParaRPr b="1" sz="1800"/>
          </a:p>
          <a:p>
            <a:pPr indent="-228600" lvl="1" marL="685800" rtl="0" algn="l">
              <a:lnSpc>
                <a:spcPct val="90000"/>
              </a:lnSpc>
              <a:spcBef>
                <a:spcPts val="700"/>
              </a:spcBef>
              <a:spcAft>
                <a:spcPts val="0"/>
              </a:spcAft>
              <a:buSzPts val="1600"/>
              <a:buChar char="•"/>
            </a:pPr>
            <a:r>
              <a:rPr lang="en-US" sz="1600"/>
              <a:t>Ciphertext-Ciphertext addition: </a:t>
            </a:r>
            <a:r>
              <a:rPr b="1" lang="en-US" sz="1600"/>
              <a:t>EvalAdd</a:t>
            </a:r>
            <a:endParaRPr b="1" sz="1600"/>
          </a:p>
          <a:p>
            <a:pPr indent="-228600" lvl="1" marL="685800" rtl="0" algn="l">
              <a:lnSpc>
                <a:spcPct val="90000"/>
              </a:lnSpc>
              <a:spcBef>
                <a:spcPts val="700"/>
              </a:spcBef>
              <a:spcAft>
                <a:spcPts val="0"/>
              </a:spcAft>
              <a:buSzPts val="1600"/>
              <a:buChar char="•"/>
            </a:pPr>
            <a:r>
              <a:rPr lang="en-US" sz="1600"/>
              <a:t>Ciphertext-Plaintext addition: </a:t>
            </a:r>
            <a:r>
              <a:rPr b="1" lang="en-US" sz="1600"/>
              <a:t>EvalAdd</a:t>
            </a:r>
            <a:endParaRPr b="1" sz="1600"/>
          </a:p>
          <a:p>
            <a:pPr indent="-228600" lvl="1" marL="685800" rtl="0" algn="l">
              <a:lnSpc>
                <a:spcPct val="90000"/>
              </a:lnSpc>
              <a:spcBef>
                <a:spcPts val="700"/>
              </a:spcBef>
              <a:spcAft>
                <a:spcPts val="0"/>
              </a:spcAft>
              <a:buSzPts val="1600"/>
              <a:buChar char="•"/>
            </a:pPr>
            <a:r>
              <a:rPr lang="en-US" sz="1600"/>
              <a:t>Ciphertext-Ciphertext multiplication: </a:t>
            </a:r>
            <a:r>
              <a:rPr b="1" lang="en-US" sz="1600"/>
              <a:t>EvalMult</a:t>
            </a:r>
            <a:endParaRPr b="1" sz="1600"/>
          </a:p>
          <a:p>
            <a:pPr indent="-228600" lvl="1" marL="685800" rtl="0" algn="l">
              <a:lnSpc>
                <a:spcPct val="90000"/>
              </a:lnSpc>
              <a:spcBef>
                <a:spcPts val="700"/>
              </a:spcBef>
              <a:spcAft>
                <a:spcPts val="0"/>
              </a:spcAft>
              <a:buSzPts val="1600"/>
              <a:buChar char="•"/>
            </a:pPr>
            <a:r>
              <a:rPr lang="en-US" sz="1600"/>
              <a:t>Ciphertext-Plaintext multiplication: </a:t>
            </a:r>
            <a:r>
              <a:rPr b="1" lang="en-US" sz="1600"/>
              <a:t>EvalMult</a:t>
            </a:r>
            <a:endParaRPr b="1" sz="1600"/>
          </a:p>
          <a:p>
            <a:pPr indent="-228600" lvl="1" marL="685800" rtl="0" algn="l">
              <a:lnSpc>
                <a:spcPct val="90000"/>
              </a:lnSpc>
              <a:spcBef>
                <a:spcPts val="700"/>
              </a:spcBef>
              <a:spcAft>
                <a:spcPts val="0"/>
              </a:spcAft>
              <a:buSzPts val="1600"/>
              <a:buChar char="•"/>
            </a:pPr>
            <a:r>
              <a:rPr lang="en-US" sz="1600"/>
              <a:t>Ciphertext-Ciphertext subtraction: </a:t>
            </a:r>
            <a:r>
              <a:rPr b="1" lang="en-US" sz="1600"/>
              <a:t>EvalSub</a:t>
            </a:r>
            <a:endParaRPr b="1" sz="1600"/>
          </a:p>
          <a:p>
            <a:pPr indent="-228600" lvl="1" marL="685800" rtl="0" algn="l">
              <a:lnSpc>
                <a:spcPct val="90000"/>
              </a:lnSpc>
              <a:spcBef>
                <a:spcPts val="700"/>
              </a:spcBef>
              <a:spcAft>
                <a:spcPts val="0"/>
              </a:spcAft>
              <a:buSzPts val="1600"/>
              <a:buChar char="•"/>
            </a:pPr>
            <a:r>
              <a:rPr lang="en-US" sz="1600"/>
              <a:t>Ciphertext-Plaintext subtraction: </a:t>
            </a:r>
            <a:r>
              <a:rPr b="1" lang="en-US" sz="1600"/>
              <a:t>EvalSub</a:t>
            </a:r>
            <a:endParaRPr b="1" sz="1600"/>
          </a:p>
          <a:p>
            <a:pPr indent="-228600" lvl="0" marL="228600" rtl="0" algn="l">
              <a:lnSpc>
                <a:spcPct val="90000"/>
              </a:lnSpc>
              <a:spcBef>
                <a:spcPts val="700"/>
              </a:spcBef>
              <a:spcAft>
                <a:spcPts val="0"/>
              </a:spcAft>
              <a:buSzPts val="1800"/>
              <a:buChar char="•"/>
            </a:pPr>
            <a:r>
              <a:rPr lang="en-US" sz="1800"/>
              <a:t>Unary operations</a:t>
            </a:r>
            <a:endParaRPr b="1" sz="1800"/>
          </a:p>
          <a:p>
            <a:pPr indent="-228600" lvl="1" marL="685800" rtl="0" algn="l">
              <a:lnSpc>
                <a:spcPct val="90000"/>
              </a:lnSpc>
              <a:spcBef>
                <a:spcPts val="700"/>
              </a:spcBef>
              <a:spcAft>
                <a:spcPts val="0"/>
              </a:spcAft>
              <a:buSzPts val="1600"/>
              <a:buChar char="•"/>
            </a:pPr>
            <a:r>
              <a:rPr lang="en-US" sz="1600"/>
              <a:t>Negation: </a:t>
            </a:r>
            <a:r>
              <a:rPr b="1" lang="en-US" sz="1600"/>
              <a:t>EvalNegate</a:t>
            </a:r>
            <a:endParaRPr b="1" sz="1600"/>
          </a:p>
          <a:p>
            <a:pPr indent="-228600" lvl="1" marL="685800" rtl="0" algn="l">
              <a:lnSpc>
                <a:spcPct val="90000"/>
              </a:lnSpc>
              <a:spcBef>
                <a:spcPts val="700"/>
              </a:spcBef>
              <a:spcAft>
                <a:spcPts val="0"/>
              </a:spcAft>
              <a:buSzPts val="1600"/>
              <a:buChar char="•"/>
            </a:pPr>
            <a:r>
              <a:rPr lang="en-US" sz="1600"/>
              <a:t>Vector rotation: </a:t>
            </a:r>
            <a:r>
              <a:rPr b="1" lang="en-US" sz="1600"/>
              <a:t>EvalRotate</a:t>
            </a:r>
            <a:endParaRPr b="1" sz="1600"/>
          </a:p>
          <a:p>
            <a:pPr indent="-228600" lvl="0" marL="228600" rtl="0" algn="l">
              <a:lnSpc>
                <a:spcPct val="90000"/>
              </a:lnSpc>
              <a:spcBef>
                <a:spcPts val="700"/>
              </a:spcBef>
              <a:spcAft>
                <a:spcPts val="0"/>
              </a:spcAft>
              <a:buSzPts val="1800"/>
              <a:buChar char="•"/>
            </a:pPr>
            <a:r>
              <a:rPr lang="en-US" sz="1800"/>
              <a:t>The result of all these operations is a ciphertext, i.e., an encrypted vector</a:t>
            </a:r>
            <a:endParaRPr/>
          </a:p>
          <a:p>
            <a:pPr indent="-228600" lvl="1" marL="685800" rtl="0" algn="l">
              <a:lnSpc>
                <a:spcPct val="90000"/>
              </a:lnSpc>
              <a:spcBef>
                <a:spcPts val="700"/>
              </a:spcBef>
              <a:spcAft>
                <a:spcPts val="0"/>
              </a:spcAft>
              <a:buSzPts val="1600"/>
              <a:buChar char="•"/>
            </a:pPr>
            <a:r>
              <a:rPr lang="en-US" sz="1600"/>
              <a:t>The benefit of this in practice is that mixed model-data modes can be supported, e.g.,</a:t>
            </a:r>
            <a:endParaRPr/>
          </a:p>
          <a:p>
            <a:pPr indent="-228600" lvl="2" marL="1143000" rtl="0" algn="l">
              <a:lnSpc>
                <a:spcPct val="90000"/>
              </a:lnSpc>
              <a:spcBef>
                <a:spcPts val="700"/>
              </a:spcBef>
              <a:spcAft>
                <a:spcPts val="0"/>
              </a:spcAft>
              <a:buSzPts val="1400"/>
              <a:buChar char="•"/>
            </a:pPr>
            <a:r>
              <a:rPr lang="en-US" sz="1400"/>
              <a:t>Encrypted model, data in the clear</a:t>
            </a:r>
            <a:endParaRPr/>
          </a:p>
          <a:p>
            <a:pPr indent="-228600" lvl="2" marL="1143000" rtl="0" algn="l">
              <a:lnSpc>
                <a:spcPct val="90000"/>
              </a:lnSpc>
              <a:spcBef>
                <a:spcPts val="700"/>
              </a:spcBef>
              <a:spcAft>
                <a:spcPts val="0"/>
              </a:spcAft>
              <a:buSzPts val="1400"/>
              <a:buChar char="•"/>
            </a:pPr>
            <a:r>
              <a:rPr lang="en-US" sz="1400"/>
              <a:t>Model in the clear, encrypted data</a:t>
            </a:r>
            <a:endParaRPr sz="2000"/>
          </a:p>
          <a:p>
            <a:pPr indent="0" lvl="0" marL="0" rtl="0" algn="l">
              <a:lnSpc>
                <a:spcPct val="90000"/>
              </a:lnSpc>
              <a:spcBef>
                <a:spcPts val="700"/>
              </a:spcBef>
              <a:spcAft>
                <a:spcPts val="0"/>
              </a:spcAft>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4"/>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DATA ENCODING</a:t>
            </a:r>
            <a:endParaRPr/>
          </a:p>
        </p:txBody>
      </p:sp>
      <p:sp>
        <p:nvSpPr>
          <p:cNvPr id="432" name="Google Shape;432;p54"/>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Packing technique: </a:t>
            </a:r>
            <a:r>
              <a:rPr b="1" lang="en-US"/>
              <a:t>CKKSPackedEncoding</a:t>
            </a:r>
            <a:endParaRPr b="1"/>
          </a:p>
          <a:p>
            <a:pPr indent="-228600" lvl="1" marL="685800" rtl="0" algn="l">
              <a:lnSpc>
                <a:spcPct val="90000"/>
              </a:lnSpc>
              <a:spcBef>
                <a:spcPts val="500"/>
              </a:spcBef>
              <a:spcAft>
                <a:spcPts val="0"/>
              </a:spcAft>
              <a:buSzPts val="1800"/>
              <a:buChar char="•"/>
            </a:pPr>
            <a:r>
              <a:rPr lang="en-US"/>
              <a:t>Packs real numbers into a vector of size </a:t>
            </a:r>
            <a:r>
              <a:rPr i="1" lang="en-US"/>
              <a:t>n</a:t>
            </a:r>
            <a:endParaRPr/>
          </a:p>
          <a:p>
            <a:pPr indent="-228600" lvl="1" marL="685800" rtl="0" algn="l">
              <a:lnSpc>
                <a:spcPct val="90000"/>
              </a:lnSpc>
              <a:spcBef>
                <a:spcPts val="500"/>
              </a:spcBef>
              <a:spcAft>
                <a:spcPts val="0"/>
              </a:spcAft>
              <a:buSzPts val="1800"/>
              <a:buChar char="•"/>
            </a:pPr>
            <a:r>
              <a:rPr lang="en-US"/>
              <a:t>Supports component-wise addition (</a:t>
            </a:r>
            <a:r>
              <a:rPr b="1" lang="en-US"/>
              <a:t>EvalAdd</a:t>
            </a:r>
            <a:r>
              <a:rPr lang="en-US"/>
              <a:t>) and multiplication (</a:t>
            </a:r>
            <a:r>
              <a:rPr b="1" lang="en-US"/>
              <a:t>EvalMult</a:t>
            </a:r>
            <a:r>
              <a:rPr lang="en-US"/>
              <a:t>)</a:t>
            </a:r>
            <a:endParaRPr/>
          </a:p>
          <a:p>
            <a:pPr indent="0" lvl="2" marL="914400" rtl="0" algn="l">
              <a:lnSpc>
                <a:spcPct val="90000"/>
              </a:lnSpc>
              <a:spcBef>
                <a:spcPts val="500"/>
              </a:spcBef>
              <a:spcAft>
                <a:spcPts val="0"/>
              </a:spcAft>
              <a:buSzPts val="1400"/>
              <a:buNone/>
            </a:pPr>
            <a:r>
              <a:rPr lang="en-US" sz="1400">
                <a:latin typeface="Verdana"/>
                <a:ea typeface="Verdana"/>
                <a:cs typeface="Verdana"/>
                <a:sym typeface="Verdana"/>
              </a:rPr>
              <a:t>[ 1.1 ]   	[ 4.4 ]   	[ 5.5 ]   [ 1.5 ]  	[ 4.5 ]   	[  6.75  ]  </a:t>
            </a:r>
            <a:endParaRPr/>
          </a:p>
          <a:p>
            <a:pPr indent="0" lvl="2" marL="914400" rtl="0" algn="l">
              <a:lnSpc>
                <a:spcPct val="90000"/>
              </a:lnSpc>
              <a:spcBef>
                <a:spcPts val="500"/>
              </a:spcBef>
              <a:spcAft>
                <a:spcPts val="0"/>
              </a:spcAft>
              <a:buSzPts val="1400"/>
              <a:buNone/>
            </a:pPr>
            <a:r>
              <a:rPr lang="en-US" sz="1400">
                <a:latin typeface="Verdana"/>
                <a:ea typeface="Verdana"/>
                <a:cs typeface="Verdana"/>
                <a:sym typeface="Verdana"/>
              </a:rPr>
              <a:t>[ 2.2 ]  + 	[ 5.5 ] = 	[ 7.7 ],  [ 2.5 ]   * 	[ 5.0 ] = 	[ 12.50 ]</a:t>
            </a:r>
            <a:endParaRPr/>
          </a:p>
          <a:p>
            <a:pPr indent="0" lvl="2" marL="914400" rtl="0" algn="l">
              <a:lnSpc>
                <a:spcPct val="90000"/>
              </a:lnSpc>
              <a:spcBef>
                <a:spcPts val="500"/>
              </a:spcBef>
              <a:spcAft>
                <a:spcPts val="0"/>
              </a:spcAft>
              <a:buSzPts val="1400"/>
              <a:buNone/>
            </a:pPr>
            <a:r>
              <a:rPr lang="en-US" sz="1400">
                <a:latin typeface="Verdana"/>
                <a:ea typeface="Verdana"/>
                <a:cs typeface="Verdana"/>
                <a:sym typeface="Verdana"/>
              </a:rPr>
              <a:t>[ 3.3 ]    	[ 6.6 ]   	[ 9.9 ]   [ 3.5 ]   	[ 6.1 ]   	[ 21.35 ]  </a:t>
            </a:r>
            <a:endParaRPr/>
          </a:p>
          <a:p>
            <a:pPr indent="-228600" lvl="1" marL="685800" rtl="0" algn="l">
              <a:lnSpc>
                <a:spcPct val="90000"/>
              </a:lnSpc>
              <a:spcBef>
                <a:spcPts val="500"/>
              </a:spcBef>
              <a:spcAft>
                <a:spcPts val="0"/>
              </a:spcAft>
              <a:buSzPts val="1800"/>
              <a:buChar char="•"/>
            </a:pPr>
            <a:r>
              <a:rPr lang="en-US"/>
              <a:t>Adds a new rotation operation (</a:t>
            </a:r>
            <a:r>
              <a:rPr b="1" lang="en-US"/>
              <a:t>EvalRotate</a:t>
            </a:r>
            <a:r>
              <a:rPr lang="en-US"/>
              <a:t>)</a:t>
            </a:r>
            <a:endParaRPr/>
          </a:p>
          <a:p>
            <a:pPr indent="-228600" lvl="2" marL="1143000" rtl="0" algn="l">
              <a:lnSpc>
                <a:spcPct val="90000"/>
              </a:lnSpc>
              <a:spcBef>
                <a:spcPts val="500"/>
              </a:spcBef>
              <a:spcAft>
                <a:spcPts val="0"/>
              </a:spcAft>
              <a:buSzPts val="1600"/>
              <a:buChar char="•"/>
            </a:pPr>
            <a:r>
              <a:rPr lang="en-US"/>
              <a:t>Left shift: positive index</a:t>
            </a:r>
            <a:endParaRPr/>
          </a:p>
          <a:p>
            <a:pPr indent="-228600" lvl="2" marL="1143000" rtl="0" algn="l">
              <a:lnSpc>
                <a:spcPct val="90000"/>
              </a:lnSpc>
              <a:spcBef>
                <a:spcPts val="500"/>
              </a:spcBef>
              <a:spcAft>
                <a:spcPts val="0"/>
              </a:spcAft>
              <a:buSzPts val="1600"/>
              <a:buChar char="•"/>
            </a:pPr>
            <a:r>
              <a:rPr lang="en-US"/>
              <a:t>Right shift: negative index</a:t>
            </a:r>
            <a:endParaRPr/>
          </a:p>
          <a:p>
            <a:pPr indent="-228600" lvl="2" marL="1143000" rtl="0" algn="l">
              <a:lnSpc>
                <a:spcPct val="90000"/>
              </a:lnSpc>
              <a:spcBef>
                <a:spcPts val="500"/>
              </a:spcBef>
              <a:spcAft>
                <a:spcPts val="0"/>
              </a:spcAft>
              <a:buSzPts val="1600"/>
              <a:buChar char="•"/>
            </a:pPr>
            <a:r>
              <a:rPr lang="en-US"/>
              <a:t>Rotations work cyclically over a vector of size </a:t>
            </a:r>
            <a:r>
              <a:rPr i="1" lang="en-US"/>
              <a:t>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MAIN PARAMETERS</a:t>
            </a:r>
            <a:endParaRPr/>
          </a:p>
        </p:txBody>
      </p:sp>
      <p:sp>
        <p:nvSpPr>
          <p:cNvPr id="438" name="Google Shape;438;p55"/>
          <p:cNvSpPr txBox="1"/>
          <p:nvPr>
            <p:ph idx="1" type="body"/>
          </p:nvPr>
        </p:nvSpPr>
        <p:spPr>
          <a:xfrm>
            <a:off x="662532" y="1251284"/>
            <a:ext cx="11329600" cy="5014761"/>
          </a:xfrm>
          <a:prstGeom prst="rect">
            <a:avLst/>
          </a:prstGeom>
          <a:blipFill rotWithShape="1">
            <a:blip r:embed="rId3">
              <a:alphaModFix/>
            </a:blip>
            <a:stretch>
              <a:fillRect b="0" l="-482" r="0" t="-1214"/>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6"/>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GUIDELINES FOR SETTING SCALING FACTOR</a:t>
            </a:r>
            <a:endParaRPr/>
          </a:p>
        </p:txBody>
      </p:sp>
      <p:sp>
        <p:nvSpPr>
          <p:cNvPr id="444" name="Google Shape;444;p56"/>
          <p:cNvSpPr txBox="1"/>
          <p:nvPr>
            <p:ph idx="1" type="body"/>
          </p:nvPr>
        </p:nvSpPr>
        <p:spPr>
          <a:xfrm>
            <a:off x="662532" y="1251284"/>
            <a:ext cx="11329600" cy="5014761"/>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7"/>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GUIDELINES FOR SETTING CIPHERTEXT MODULUS</a:t>
            </a:r>
            <a:endParaRPr/>
          </a:p>
        </p:txBody>
      </p:sp>
      <p:sp>
        <p:nvSpPr>
          <p:cNvPr id="450" name="Google Shape;450;p57"/>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Ciphertext modulus </a:t>
            </a:r>
            <a:r>
              <a:rPr i="1" lang="en-US"/>
              <a:t>q</a:t>
            </a:r>
            <a:r>
              <a:rPr lang="en-US"/>
              <a:t> is the main functional parameter that is determined by the computation</a:t>
            </a:r>
            <a:endParaRPr/>
          </a:p>
          <a:p>
            <a:pPr indent="-228600" lvl="1" marL="685800" rtl="0" algn="l">
              <a:lnSpc>
                <a:spcPct val="90000"/>
              </a:lnSpc>
              <a:spcBef>
                <a:spcPts val="500"/>
              </a:spcBef>
              <a:spcAft>
                <a:spcPts val="0"/>
              </a:spcAft>
              <a:buSzPts val="1800"/>
              <a:buChar char="•"/>
            </a:pPr>
            <a:r>
              <a:rPr lang="en-US"/>
              <a:t>Each arithmetic operation increases the noise, and </a:t>
            </a:r>
            <a:r>
              <a:rPr i="1" lang="en-US"/>
              <a:t>q</a:t>
            </a:r>
            <a:r>
              <a:rPr lang="en-US"/>
              <a:t> should be large enough to accommodate the noise from all arithmetic operations</a:t>
            </a:r>
            <a:endParaRPr/>
          </a:p>
          <a:p>
            <a:pPr indent="-228600" lvl="1" marL="685800" rtl="0" algn="l">
              <a:lnSpc>
                <a:spcPct val="90000"/>
              </a:lnSpc>
              <a:spcBef>
                <a:spcPts val="500"/>
              </a:spcBef>
              <a:spcAft>
                <a:spcPts val="0"/>
              </a:spcAft>
              <a:buSzPts val="1800"/>
              <a:buChar char="•"/>
            </a:pPr>
            <a:r>
              <a:rPr lang="en-US"/>
              <a:t>From the noise perspective, multiplication is much costlier than addition</a:t>
            </a:r>
            <a:endParaRPr/>
          </a:p>
          <a:p>
            <a:pPr indent="-228600" lvl="1" marL="685800" rtl="0" algn="l">
              <a:lnSpc>
                <a:spcPct val="90000"/>
              </a:lnSpc>
              <a:spcBef>
                <a:spcPts val="500"/>
              </a:spcBef>
              <a:spcAft>
                <a:spcPts val="0"/>
              </a:spcAft>
              <a:buSzPts val="1800"/>
              <a:buChar char="•"/>
            </a:pPr>
            <a:r>
              <a:rPr lang="en-US"/>
              <a:t>In OpenFHE, </a:t>
            </a:r>
            <a:r>
              <a:rPr i="1" lang="en-US"/>
              <a:t>q</a:t>
            </a:r>
            <a:r>
              <a:rPr lang="en-US"/>
              <a:t> is automatically computed based on the multiplicative depth and scaling factor </a:t>
            </a:r>
            <a:r>
              <a:rPr lang="en-US">
                <a:latin typeface="Calibri"/>
                <a:ea typeface="Calibri"/>
                <a:cs typeface="Calibri"/>
                <a:sym typeface="Calibri"/>
              </a:rPr>
              <a:t>Δ</a:t>
            </a:r>
            <a:endParaRPr i="1"/>
          </a:p>
          <a:p>
            <a:pPr indent="-228600" lvl="0" marL="228600" rtl="0" algn="l">
              <a:lnSpc>
                <a:spcPct val="90000"/>
              </a:lnSpc>
              <a:spcBef>
                <a:spcPts val="1000"/>
              </a:spcBef>
              <a:spcAft>
                <a:spcPts val="0"/>
              </a:spcAft>
              <a:buSzPts val="2000"/>
              <a:buChar char="•"/>
            </a:pPr>
            <a:r>
              <a:rPr lang="en-US"/>
              <a:t>Multiplicative depth is not necessarily the number of multiplications</a:t>
            </a:r>
            <a:endParaRPr/>
          </a:p>
          <a:p>
            <a:pPr indent="-228600" lvl="1" marL="685800" rtl="0" algn="l">
              <a:lnSpc>
                <a:spcPct val="90000"/>
              </a:lnSpc>
              <a:spcBef>
                <a:spcPts val="500"/>
              </a:spcBef>
              <a:spcAft>
                <a:spcPts val="0"/>
              </a:spcAft>
              <a:buSzPts val="1800"/>
              <a:buChar char="•"/>
            </a:pPr>
            <a:r>
              <a:rPr lang="en-US"/>
              <a:t>For example, if we need to compute </a:t>
            </a:r>
            <a:r>
              <a:rPr b="1" lang="en-US"/>
              <a:t>a</a:t>
            </a:r>
            <a:r>
              <a:rPr lang="en-US"/>
              <a:t>*</a:t>
            </a:r>
            <a:r>
              <a:rPr b="1" lang="en-US"/>
              <a:t>b</a:t>
            </a:r>
            <a:r>
              <a:rPr lang="en-US"/>
              <a:t>*</a:t>
            </a:r>
            <a:r>
              <a:rPr b="1" lang="en-US"/>
              <a:t>c</a:t>
            </a:r>
            <a:r>
              <a:rPr lang="en-US"/>
              <a:t>*</a:t>
            </a:r>
            <a:r>
              <a:rPr b="1" lang="en-US"/>
              <a:t>d</a:t>
            </a:r>
            <a:r>
              <a:rPr lang="en-US"/>
              <a:t>, we can compute </a:t>
            </a:r>
            <a:r>
              <a:rPr b="1" lang="en-US"/>
              <a:t>e</a:t>
            </a:r>
            <a:r>
              <a:rPr lang="en-US"/>
              <a:t>=</a:t>
            </a:r>
            <a:r>
              <a:rPr b="1" lang="en-US"/>
              <a:t>a</a:t>
            </a:r>
            <a:r>
              <a:rPr lang="en-US"/>
              <a:t>*</a:t>
            </a:r>
            <a:r>
              <a:rPr b="1" lang="en-US"/>
              <a:t>b</a:t>
            </a:r>
            <a:r>
              <a:rPr lang="en-US"/>
              <a:t> and </a:t>
            </a:r>
            <a:r>
              <a:rPr b="1" lang="en-US"/>
              <a:t>f</a:t>
            </a:r>
            <a:r>
              <a:rPr lang="en-US"/>
              <a:t>=</a:t>
            </a:r>
            <a:r>
              <a:rPr b="1" lang="en-US"/>
              <a:t>c</a:t>
            </a:r>
            <a:r>
              <a:rPr lang="en-US"/>
              <a:t>*</a:t>
            </a:r>
            <a:r>
              <a:rPr b="1" lang="en-US"/>
              <a:t>d</a:t>
            </a:r>
            <a:r>
              <a:rPr lang="en-US"/>
              <a:t> using one level, and then compute </a:t>
            </a:r>
            <a:r>
              <a:rPr b="1" lang="en-US"/>
              <a:t>e</a:t>
            </a:r>
            <a:r>
              <a:rPr lang="en-US"/>
              <a:t>*</a:t>
            </a:r>
            <a:r>
              <a:rPr b="1" lang="en-US"/>
              <a:t>f</a:t>
            </a:r>
            <a:r>
              <a:rPr lang="en-US"/>
              <a:t> using the second level. Hence we use 2 levels (depth of 2) rather 3 if we were to do the multiplication sequentially.</a:t>
            </a:r>
            <a:endParaRPr/>
          </a:p>
          <a:p>
            <a:pPr indent="-228600" lvl="1" marL="685800" rtl="0" algn="l">
              <a:lnSpc>
                <a:spcPct val="90000"/>
              </a:lnSpc>
              <a:spcBef>
                <a:spcPts val="500"/>
              </a:spcBef>
              <a:spcAft>
                <a:spcPts val="0"/>
              </a:spcAft>
              <a:buSzPts val="1800"/>
              <a:buChar char="•"/>
            </a:pPr>
            <a:r>
              <a:rPr lang="en-US"/>
              <a:t>This technique is called </a:t>
            </a:r>
            <a:r>
              <a:rPr b="1" lang="en-US"/>
              <a:t>binary tree multiplication</a:t>
            </a:r>
            <a:r>
              <a:rPr lang="en-US"/>
              <a:t>, and it should be used to minimize the multiplicative depth wherever possible.</a:t>
            </a:r>
            <a:endParaRPr/>
          </a:p>
          <a:p>
            <a:pPr indent="-114300" lvl="1" marL="685800" rtl="0" algn="l">
              <a:lnSpc>
                <a:spcPct val="90000"/>
              </a:lnSpc>
              <a:spcBef>
                <a:spcPts val="500"/>
              </a:spcBef>
              <a:spcAft>
                <a:spcPts val="0"/>
              </a:spcAft>
              <a:buSzPts val="1800"/>
              <a:buNone/>
            </a:pPr>
            <a:r>
              <a:t/>
            </a:r>
            <a:endParaRPr/>
          </a:p>
          <a:p>
            <a:pPr indent="-88900" lvl="1" marL="685800" rtl="0" algn="l">
              <a:lnSpc>
                <a:spcPct val="90000"/>
              </a:lnSpc>
              <a:spcBef>
                <a:spcPts val="500"/>
              </a:spcBef>
              <a:spcAft>
                <a:spcPts val="0"/>
              </a:spcAft>
              <a:buSzPts val="2200"/>
              <a:buNone/>
            </a:pPr>
            <a:r>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8"/>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GUIDELINES FOR SETTING CIPHERTEXT DIMENSION</a:t>
            </a:r>
            <a:endParaRPr/>
          </a:p>
        </p:txBody>
      </p:sp>
      <p:sp>
        <p:nvSpPr>
          <p:cNvPr id="456" name="Google Shape;456;p58"/>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Ciphertexts are represented as two arrays of size </a:t>
            </a:r>
            <a:r>
              <a:rPr i="1" lang="en-US"/>
              <a:t>N</a:t>
            </a:r>
            <a:endParaRPr/>
          </a:p>
          <a:p>
            <a:pPr indent="-228600" lvl="0" marL="228600" rtl="0" algn="l">
              <a:lnSpc>
                <a:spcPct val="90000"/>
              </a:lnSpc>
              <a:spcBef>
                <a:spcPts val="1000"/>
              </a:spcBef>
              <a:spcAft>
                <a:spcPts val="0"/>
              </a:spcAft>
              <a:buSzPts val="2000"/>
              <a:buChar char="•"/>
            </a:pPr>
            <a:r>
              <a:rPr lang="en-US"/>
              <a:t>This size </a:t>
            </a:r>
            <a:r>
              <a:rPr i="1" lang="en-US"/>
              <a:t>N</a:t>
            </a:r>
            <a:r>
              <a:rPr lang="en-US"/>
              <a:t>, called ciphertext dimension, should have a certain minimum value to comply with the chosen security level and desired ciphertext modulus</a:t>
            </a:r>
            <a:endParaRPr/>
          </a:p>
          <a:p>
            <a:pPr indent="-228600" lvl="0" marL="228600" rtl="0" algn="l">
              <a:lnSpc>
                <a:spcPct val="90000"/>
              </a:lnSpc>
              <a:spcBef>
                <a:spcPts val="1000"/>
              </a:spcBef>
              <a:spcAft>
                <a:spcPts val="0"/>
              </a:spcAft>
              <a:buSzPts val="2000"/>
              <a:buChar char="•"/>
            </a:pPr>
            <a:r>
              <a:rPr lang="en-US"/>
              <a:t>Main options for security levels in OpenFHE (we implemented the recommendations from the HE standard published at </a:t>
            </a:r>
            <a:r>
              <a:rPr lang="en-US" u="sng">
                <a:solidFill>
                  <a:schemeClr val="hlink"/>
                </a:solidFill>
                <a:hlinkClick r:id="rId3"/>
              </a:rPr>
              <a:t>HomomorphicEncryption.org</a:t>
            </a:r>
            <a:r>
              <a:rPr lang="en-US"/>
              <a:t>):</a:t>
            </a:r>
            <a:endParaRPr/>
          </a:p>
          <a:p>
            <a:pPr indent="-228600" lvl="1" marL="685800" rtl="0" algn="l">
              <a:lnSpc>
                <a:spcPct val="90000"/>
              </a:lnSpc>
              <a:spcBef>
                <a:spcPts val="500"/>
              </a:spcBef>
              <a:spcAft>
                <a:spcPts val="0"/>
              </a:spcAft>
              <a:buSzPts val="1800"/>
              <a:buChar char="•"/>
            </a:pPr>
            <a:r>
              <a:rPr i="1" lang="en-US"/>
              <a:t>HEStd_128_[classic|quantum] </a:t>
            </a:r>
            <a:r>
              <a:rPr lang="en-US"/>
              <a:t>– 128-bit security against [classical/quantum] computers </a:t>
            </a:r>
            <a:endParaRPr/>
          </a:p>
          <a:p>
            <a:pPr indent="-228600" lvl="1" marL="685800" rtl="0" algn="l">
              <a:lnSpc>
                <a:spcPct val="90000"/>
              </a:lnSpc>
              <a:spcBef>
                <a:spcPts val="500"/>
              </a:spcBef>
              <a:spcAft>
                <a:spcPts val="0"/>
              </a:spcAft>
              <a:buSzPts val="1800"/>
              <a:buChar char="•"/>
            </a:pPr>
            <a:r>
              <a:rPr i="1" lang="en-US"/>
              <a:t>HEStd_192_[classic|quantum] </a:t>
            </a:r>
            <a:r>
              <a:rPr lang="en-US"/>
              <a:t>– 192-bit security against [classical/quantum] computers </a:t>
            </a:r>
            <a:endParaRPr/>
          </a:p>
          <a:p>
            <a:pPr indent="-228600" lvl="1" marL="685800" rtl="0" algn="l">
              <a:lnSpc>
                <a:spcPct val="90000"/>
              </a:lnSpc>
              <a:spcBef>
                <a:spcPts val="500"/>
              </a:spcBef>
              <a:spcAft>
                <a:spcPts val="0"/>
              </a:spcAft>
              <a:buSzPts val="1800"/>
              <a:buChar char="•"/>
            </a:pPr>
            <a:r>
              <a:rPr i="1" lang="en-US"/>
              <a:t>HEStd_256_[classic|quantum] </a:t>
            </a:r>
            <a:r>
              <a:rPr lang="en-US"/>
              <a:t>– 256-bit security against [classical/quantum] computers </a:t>
            </a:r>
            <a:endParaRPr i="1"/>
          </a:p>
          <a:p>
            <a:pPr indent="-228600" lvl="1" marL="685800" rtl="0" algn="l">
              <a:lnSpc>
                <a:spcPct val="90000"/>
              </a:lnSpc>
              <a:spcBef>
                <a:spcPts val="500"/>
              </a:spcBef>
              <a:spcAft>
                <a:spcPts val="0"/>
              </a:spcAft>
              <a:buSzPts val="1800"/>
              <a:buChar char="•"/>
            </a:pPr>
            <a:r>
              <a:rPr i="1" lang="en-US"/>
              <a:t>HEStd_NotSet </a:t>
            </a:r>
            <a:r>
              <a:rPr lang="en-US"/>
              <a:t>– toy settings (for debugging and prototype development)</a:t>
            </a:r>
            <a:endParaRPr/>
          </a:p>
          <a:p>
            <a:pPr indent="-228600" lvl="0" marL="228600" rtl="0" algn="l">
              <a:lnSpc>
                <a:spcPct val="90000"/>
              </a:lnSpc>
              <a:spcBef>
                <a:spcPts val="1000"/>
              </a:spcBef>
              <a:spcAft>
                <a:spcPts val="0"/>
              </a:spcAft>
              <a:buSzPts val="2000"/>
              <a:buChar char="•"/>
            </a:pPr>
            <a:r>
              <a:rPr lang="en-US"/>
              <a:t>The ciphertext dimension </a:t>
            </a:r>
            <a:r>
              <a:rPr i="1" lang="en-US"/>
              <a:t>N</a:t>
            </a:r>
            <a:r>
              <a:rPr lang="en-US"/>
              <a:t> also determines the maximum size of the vector of encrypted real numbers (</a:t>
            </a:r>
            <a:r>
              <a:rPr i="1" lang="en-US"/>
              <a:t>n</a:t>
            </a:r>
            <a:r>
              <a:rPr lang="en-US"/>
              <a:t> = </a:t>
            </a:r>
            <a:r>
              <a:rPr i="1" lang="en-US"/>
              <a:t>N</a:t>
            </a:r>
            <a:r>
              <a:rPr lang="en-US"/>
              <a:t>/2). </a:t>
            </a:r>
            <a:endParaRPr/>
          </a:p>
          <a:p>
            <a:pPr indent="-228600" lvl="1" marL="685800" rtl="0" algn="l">
              <a:lnSpc>
                <a:spcPct val="90000"/>
              </a:lnSpc>
              <a:spcBef>
                <a:spcPts val="500"/>
              </a:spcBef>
              <a:spcAft>
                <a:spcPts val="0"/>
              </a:spcAft>
              <a:buSzPts val="1800"/>
              <a:buChar char="•"/>
            </a:pPr>
            <a:r>
              <a:rPr lang="en-US"/>
              <a:t>It may sometimes be useful to use a larger ring dimension than the minimum one needed for security. </a:t>
            </a:r>
            <a:endParaRPr/>
          </a:p>
          <a:p>
            <a:pPr indent="-228600" lvl="1" marL="685800" rtl="0" algn="l">
              <a:lnSpc>
                <a:spcPct val="90000"/>
              </a:lnSpc>
              <a:spcBef>
                <a:spcPts val="500"/>
              </a:spcBef>
              <a:spcAft>
                <a:spcPts val="0"/>
              </a:spcAft>
              <a:buSzPts val="1800"/>
              <a:buChar char="•"/>
            </a:pPr>
            <a:r>
              <a:rPr lang="en-US"/>
              <a:t>In this case, the user can specify the ring dimension explicitly.</a:t>
            </a:r>
            <a:endParaRPr/>
          </a:p>
          <a:p>
            <a:pPr indent="-114300" lvl="1" marL="685800" rtl="0" algn="l">
              <a:lnSpc>
                <a:spcPct val="90000"/>
              </a:lnSpc>
              <a:spcBef>
                <a:spcPts val="500"/>
              </a:spcBef>
              <a:spcAft>
                <a:spcPts val="0"/>
              </a:spcAft>
              <a:buSzPts val="1800"/>
              <a:buNone/>
            </a:pPr>
            <a:r>
              <a:t/>
            </a:r>
            <a:endParaRPr/>
          </a:p>
          <a:p>
            <a:pPr indent="-114300" lvl="1" marL="685800" rtl="0" algn="l">
              <a:lnSpc>
                <a:spcPct val="90000"/>
              </a:lnSpc>
              <a:spcBef>
                <a:spcPts val="500"/>
              </a:spcBef>
              <a:spcAft>
                <a:spcPts val="0"/>
              </a:spcAft>
              <a:buSzPts val="1800"/>
              <a:buNone/>
            </a:pPr>
            <a:r>
              <a:t/>
            </a:r>
            <a:endParaRPr/>
          </a:p>
          <a:p>
            <a:pPr indent="-88900" lvl="1" marL="685800" rtl="0" algn="l">
              <a:lnSpc>
                <a:spcPct val="90000"/>
              </a:lnSpc>
              <a:spcBef>
                <a:spcPts val="500"/>
              </a:spcBef>
              <a:spcAft>
                <a:spcPts val="0"/>
              </a:spcAft>
              <a:buSzPts val="2200"/>
              <a:buNone/>
            </a:pPr>
            <a:r>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9"/>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CKKS SECURITY FOR SCENARIO OF SHARED DECRYPTIONS</a:t>
            </a:r>
            <a:endParaRPr/>
          </a:p>
        </p:txBody>
      </p:sp>
      <p:sp>
        <p:nvSpPr>
          <p:cNvPr id="462" name="Google Shape;462;p59"/>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200"/>
              <a:buChar char="•"/>
            </a:pPr>
            <a:r>
              <a:rPr lang="en-US" sz="2200"/>
              <a:t>Li and Micciancio recently showed (</a:t>
            </a:r>
            <a:r>
              <a:rPr lang="en-US" sz="2200" u="sng">
                <a:solidFill>
                  <a:schemeClr val="hlink"/>
                </a:solidFill>
                <a:hlinkClick r:id="rId3"/>
              </a:rPr>
              <a:t>https://eprint.iacr.org/2020/1533</a:t>
            </a:r>
            <a:r>
              <a:rPr lang="en-US" sz="2200"/>
              <a:t>, EUROCRYPT’21) that the IND-CPA security may not be strong enough when decryption results need to be published or shared with untrusted parties; they introduced IND-CPA</a:t>
            </a:r>
            <a:r>
              <a:rPr baseline="30000" lang="en-US" sz="2200"/>
              <a:t>D </a:t>
            </a:r>
            <a:r>
              <a:rPr lang="en-US" sz="2200"/>
              <a:t>security to account for this.</a:t>
            </a:r>
            <a:endParaRPr baseline="30000" sz="2200"/>
          </a:p>
          <a:p>
            <a:pPr indent="-228600" lvl="0" marL="228600" rtl="0" algn="l">
              <a:lnSpc>
                <a:spcPct val="90000"/>
              </a:lnSpc>
              <a:spcBef>
                <a:spcPts val="1000"/>
              </a:spcBef>
              <a:spcAft>
                <a:spcPts val="0"/>
              </a:spcAft>
              <a:buSzPts val="2200"/>
              <a:buChar char="•"/>
            </a:pPr>
            <a:r>
              <a:rPr lang="en-US" sz="2200"/>
              <a:t>They also described mitigation strategies. Adding enough Gaussian noise during decryption is the most common option.</a:t>
            </a:r>
            <a:endParaRPr/>
          </a:p>
          <a:p>
            <a:pPr indent="-228600" lvl="0" marL="228600" rtl="0" algn="l">
              <a:lnSpc>
                <a:spcPct val="90000"/>
              </a:lnSpc>
              <a:spcBef>
                <a:spcPts val="1000"/>
              </a:spcBef>
              <a:spcAft>
                <a:spcPts val="0"/>
              </a:spcAft>
              <a:buSzPts val="2200"/>
              <a:buChar char="•"/>
            </a:pPr>
            <a:r>
              <a:rPr lang="en-US" sz="2200"/>
              <a:t>In a later paper, Li et al. (</a:t>
            </a:r>
            <a:r>
              <a:rPr lang="en-US" sz="2200" u="sng">
                <a:solidFill>
                  <a:schemeClr val="hlink"/>
                </a:solidFill>
                <a:hlinkClick r:id="rId4"/>
              </a:rPr>
              <a:t>https://eprint.iacr.org/2022/816</a:t>
            </a:r>
            <a:r>
              <a:rPr lang="en-US" sz="2200"/>
              <a:t>, CRYPTO’22) quantified how much noise should be added for 128 bits of security (about extra 45 bits on top of the existing approximation error) for the scenario with an unbounded number of related queries.</a:t>
            </a:r>
            <a:endParaRPr/>
          </a:p>
          <a:p>
            <a:pPr indent="-228600" lvl="0" marL="228600" rtl="0" algn="l">
              <a:lnSpc>
                <a:spcPct val="90000"/>
              </a:lnSpc>
              <a:spcBef>
                <a:spcPts val="1000"/>
              </a:spcBef>
              <a:spcAft>
                <a:spcPts val="0"/>
              </a:spcAft>
              <a:buSzPts val="2200"/>
              <a:buChar char="•"/>
            </a:pPr>
            <a:r>
              <a:rPr lang="en-US" sz="2200"/>
              <a:t>OpenFHE implements a practical mitigation for this scenario, and supports adding 45 bits of precision (using 128-bit CKKS) when decryptions are allowed to be shared without any restrictions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0"/>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HIGH-PRECISION CKKS</a:t>
            </a:r>
            <a:endParaRPr/>
          </a:p>
        </p:txBody>
      </p:sp>
      <p:sp>
        <p:nvSpPr>
          <p:cNvPr id="468" name="Google Shape;468;p60"/>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OpenFHE includes a high-precision CKKS implementation</a:t>
            </a:r>
            <a:endParaRPr/>
          </a:p>
          <a:p>
            <a:pPr indent="-228600" lvl="1" marL="685800" rtl="0" algn="l">
              <a:lnSpc>
                <a:spcPct val="90000"/>
              </a:lnSpc>
              <a:spcBef>
                <a:spcPts val="500"/>
              </a:spcBef>
              <a:spcAft>
                <a:spcPts val="0"/>
              </a:spcAft>
              <a:buSzPts val="1800"/>
              <a:buChar char="•"/>
            </a:pPr>
            <a:r>
              <a:rPr lang="en-US"/>
              <a:t>Scaling factor in this case can be as large as 2</a:t>
            </a:r>
            <a:r>
              <a:rPr baseline="30000" lang="en-US"/>
              <a:t>119 </a:t>
            </a:r>
            <a:r>
              <a:rPr lang="en-US"/>
              <a:t>(compared to 2</a:t>
            </a:r>
            <a:r>
              <a:rPr baseline="30000" lang="en-US"/>
              <a:t>59</a:t>
            </a:r>
            <a:r>
              <a:rPr lang="en-US"/>
              <a:t> for the regular CKKS implementation in OpenFHE)</a:t>
            </a:r>
            <a:endParaRPr baseline="30000"/>
          </a:p>
          <a:p>
            <a:pPr indent="-228600" lvl="1" marL="685800" rtl="0" algn="l">
              <a:lnSpc>
                <a:spcPct val="90000"/>
              </a:lnSpc>
              <a:spcBef>
                <a:spcPts val="500"/>
              </a:spcBef>
              <a:spcAft>
                <a:spcPts val="0"/>
              </a:spcAft>
              <a:buSzPts val="1800"/>
              <a:buChar char="•"/>
            </a:pPr>
            <a:r>
              <a:rPr lang="en-US"/>
              <a:t>The high-precision CKKS implementation provides support for double-precision arithmetic, i.e., 52 bits if the scaling factor is set to 70 or more bits</a:t>
            </a:r>
            <a:endParaRPr/>
          </a:p>
          <a:p>
            <a:pPr indent="-228600" lvl="1" marL="685800" rtl="0" algn="l">
              <a:lnSpc>
                <a:spcPct val="90000"/>
              </a:lnSpc>
              <a:spcBef>
                <a:spcPts val="500"/>
              </a:spcBef>
              <a:spcAft>
                <a:spcPts val="0"/>
              </a:spcAft>
              <a:buSzPts val="1800"/>
              <a:buChar char="•"/>
            </a:pPr>
            <a:r>
              <a:rPr lang="en-US"/>
              <a:t>Another benefit is the support for 128-bit security for the scenario where decryption results are shared</a:t>
            </a:r>
            <a:endParaRPr/>
          </a:p>
          <a:p>
            <a:pPr indent="-228600" lvl="1" marL="685800" rtl="0" algn="l">
              <a:lnSpc>
                <a:spcPct val="90000"/>
              </a:lnSpc>
              <a:spcBef>
                <a:spcPts val="500"/>
              </a:spcBef>
              <a:spcAft>
                <a:spcPts val="0"/>
              </a:spcAft>
              <a:buSzPts val="1800"/>
              <a:buChar char="•"/>
            </a:pPr>
            <a:r>
              <a:rPr lang="en-US"/>
              <a:t>High-precision CKKS is recommended for ML applications that require </a:t>
            </a:r>
            <a:r>
              <a:rPr lang="en-US" sz="2000"/>
              <a:t>IND-CPA</a:t>
            </a:r>
            <a:r>
              <a:rPr baseline="30000" lang="en-US" sz="2000"/>
              <a:t>D</a:t>
            </a:r>
            <a:r>
              <a:rPr lang="en-US"/>
              <a:t> security</a:t>
            </a:r>
            <a:endParaRPr/>
          </a:p>
          <a:p>
            <a:pPr indent="-228600" lvl="1" marL="685800" rtl="0" algn="l">
              <a:lnSpc>
                <a:spcPct val="90000"/>
              </a:lnSpc>
              <a:spcBef>
                <a:spcPts val="500"/>
              </a:spcBef>
              <a:spcAft>
                <a:spcPts val="0"/>
              </a:spcAft>
              <a:buSzPts val="1800"/>
              <a:buChar char="•"/>
            </a:pPr>
            <a:r>
              <a:rPr lang="en-US"/>
              <a:t>Runtime is about 4-6x slower than for regular CKKS implementation for the same ring dimension (additional 2x when the ring dimension needs to be doubled for LWE security)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b53449defb_0_0"/>
          <p:cNvSpPr txBox="1"/>
          <p:nvPr>
            <p:ph type="title"/>
          </p:nvPr>
        </p:nvSpPr>
        <p:spPr>
          <a:xfrm>
            <a:off x="662532" y="492659"/>
            <a:ext cx="11329500" cy="513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FEDERATED LEARNING</a:t>
            </a:r>
            <a:endParaRPr/>
          </a:p>
        </p:txBody>
      </p:sp>
      <p:sp>
        <p:nvSpPr>
          <p:cNvPr id="117" name="Google Shape;117;g2b53449defb_0_0"/>
          <p:cNvSpPr txBox="1"/>
          <p:nvPr>
            <p:ph idx="1" type="body"/>
          </p:nvPr>
        </p:nvSpPr>
        <p:spPr>
          <a:xfrm>
            <a:off x="662528" y="1251275"/>
            <a:ext cx="5676900" cy="5014800"/>
          </a:xfrm>
          <a:prstGeom prst="rect">
            <a:avLst/>
          </a:prstGeom>
          <a:noFill/>
          <a:ln>
            <a:noFill/>
          </a:ln>
        </p:spPr>
        <p:txBody>
          <a:bodyPr anchorCtr="0" anchor="t" bIns="45700" lIns="91425" spcFirstLastPara="1" rIns="91425" wrap="square" tIns="45700">
            <a:normAutofit/>
          </a:bodyPr>
          <a:lstStyle/>
          <a:p>
            <a:pPr indent="-101600" lvl="0" marL="228600" rtl="0" algn="l">
              <a:spcBef>
                <a:spcPts val="0"/>
              </a:spcBef>
              <a:spcAft>
                <a:spcPts val="0"/>
              </a:spcAft>
              <a:buClr>
                <a:schemeClr val="dk1"/>
              </a:buClr>
              <a:buSzPts val="1100"/>
              <a:buFont typeface="Arial"/>
              <a:buNone/>
            </a:pPr>
            <a:r>
              <a:rPr b="1" lang="en-US"/>
              <a:t>Definition:</a:t>
            </a:r>
            <a:r>
              <a:rPr lang="en-US"/>
              <a:t> A machine learning approach where a model is trained across multiple decentralized devices or servers holding local data samples, without exchanging them.</a:t>
            </a:r>
            <a:endParaRPr/>
          </a:p>
          <a:p>
            <a:pPr indent="-101600" lvl="0" marL="228600" rtl="0" algn="l">
              <a:spcBef>
                <a:spcPts val="0"/>
              </a:spcBef>
              <a:spcAft>
                <a:spcPts val="0"/>
              </a:spcAft>
              <a:buSzPts val="1100"/>
              <a:buNone/>
            </a:pPr>
            <a:r>
              <a:t/>
            </a:r>
            <a:endParaRPr/>
          </a:p>
          <a:p>
            <a:pPr indent="-101600" lvl="0" marL="228600" rtl="0" algn="l">
              <a:spcBef>
                <a:spcPts val="0"/>
              </a:spcBef>
              <a:spcAft>
                <a:spcPts val="0"/>
              </a:spcAft>
              <a:buClr>
                <a:schemeClr val="dk1"/>
              </a:buClr>
              <a:buSzPts val="1100"/>
              <a:buFont typeface="Arial"/>
              <a:buNone/>
            </a:pPr>
            <a:r>
              <a:rPr b="1" lang="en-US"/>
              <a:t>Key Features:</a:t>
            </a:r>
            <a:r>
              <a:rPr lang="en-US"/>
              <a:t> Privacy preservation, Reduced communication costs, Collaborative learning without sharing raw data.</a:t>
            </a:r>
            <a:endParaRPr/>
          </a:p>
          <a:p>
            <a:pPr indent="-101600" lvl="0" marL="228600" rtl="0" algn="l">
              <a:spcBef>
                <a:spcPts val="0"/>
              </a:spcBef>
              <a:spcAft>
                <a:spcPts val="0"/>
              </a:spcAft>
              <a:buSzPts val="1100"/>
              <a:buNone/>
            </a:pPr>
            <a:r>
              <a:t/>
            </a:r>
            <a:endParaRPr/>
          </a:p>
          <a:p>
            <a:pPr indent="-101600" lvl="0" marL="228600" rtl="0" algn="l">
              <a:spcBef>
                <a:spcPts val="0"/>
              </a:spcBef>
              <a:spcAft>
                <a:spcPts val="0"/>
              </a:spcAft>
              <a:buClr>
                <a:schemeClr val="dk1"/>
              </a:buClr>
              <a:buSzPts val="1100"/>
              <a:buFont typeface="Arial"/>
              <a:buNone/>
            </a:pPr>
            <a:r>
              <a:rPr b="1" lang="en-US"/>
              <a:t>Applications:</a:t>
            </a:r>
            <a:r>
              <a:rPr lang="en-US"/>
              <a:t> Smartphone keyboard prediction, Healthcare data analysis, Collaborative fraud detection.</a:t>
            </a:r>
            <a:endParaRPr/>
          </a:p>
          <a:p>
            <a:pPr indent="-101600" lvl="0" marL="228600" rtl="0" algn="l">
              <a:lnSpc>
                <a:spcPct val="90000"/>
              </a:lnSpc>
              <a:spcBef>
                <a:spcPts val="0"/>
              </a:spcBef>
              <a:spcAft>
                <a:spcPts val="0"/>
              </a:spcAft>
              <a:buSzPts val="2000"/>
              <a:buNone/>
            </a:pPr>
            <a:r>
              <a:t/>
            </a:r>
            <a:endParaRPr/>
          </a:p>
        </p:txBody>
      </p:sp>
      <p:pic>
        <p:nvPicPr>
          <p:cNvPr id="118" name="Google Shape;118;g2b53449defb_0_0"/>
          <p:cNvPicPr preferRelativeResize="0"/>
          <p:nvPr/>
        </p:nvPicPr>
        <p:blipFill>
          <a:blip r:embed="rId3">
            <a:alphaModFix/>
          </a:blip>
          <a:stretch>
            <a:fillRect/>
          </a:stretch>
        </p:blipFill>
        <p:spPr>
          <a:xfrm>
            <a:off x="6339428" y="1925234"/>
            <a:ext cx="5547772" cy="3007540"/>
          </a:xfrm>
          <a:prstGeom prst="rect">
            <a:avLst/>
          </a:prstGeom>
          <a:noFill/>
          <a:ln>
            <a:noFill/>
          </a:ln>
        </p:spPr>
      </p:pic>
      <p:sp>
        <p:nvSpPr>
          <p:cNvPr id="119" name="Google Shape;119;g2b53449defb_0_0"/>
          <p:cNvSpPr txBox="1"/>
          <p:nvPr/>
        </p:nvSpPr>
        <p:spPr>
          <a:xfrm>
            <a:off x="6586475" y="5288000"/>
            <a:ext cx="554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53535"/>
                </a:solidFill>
                <a:latin typeface="Calibri"/>
                <a:ea typeface="Calibri"/>
                <a:cs typeface="Calibri"/>
                <a:sym typeface="Calibri"/>
              </a:rPr>
              <a:t>Source: https://www.netapp.com/blog/future-of-AI-federated-learning/</a:t>
            </a:r>
            <a:endParaRPr sz="1000">
              <a:solidFill>
                <a:srgbClr val="353535"/>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1"/>
          <p:cNvSpPr txBox="1"/>
          <p:nvPr>
            <p:ph type="ctrTitle"/>
          </p:nvPr>
        </p:nvSpPr>
        <p:spPr>
          <a:xfrm>
            <a:off x="4140890" y="2023672"/>
            <a:ext cx="7332424" cy="179327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lang="en-US"/>
              <a:t>OpenFHE library</a:t>
            </a:r>
            <a:endParaRPr/>
          </a:p>
        </p:txBody>
      </p:sp>
      <p:sp>
        <p:nvSpPr>
          <p:cNvPr id="474" name="Google Shape;474;p61"/>
          <p:cNvSpPr txBox="1"/>
          <p:nvPr>
            <p:ph idx="1" type="subTitle"/>
          </p:nvPr>
        </p:nvSpPr>
        <p:spPr>
          <a:xfrm>
            <a:off x="4140890" y="4107303"/>
            <a:ext cx="6412185" cy="52637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2"/>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OPENFHE DESIGN PRINCIPLES</a:t>
            </a:r>
            <a:endParaRPr/>
          </a:p>
        </p:txBody>
      </p:sp>
      <p:sp>
        <p:nvSpPr>
          <p:cNvPr id="480" name="Google Shape;480;p62"/>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latin typeface="Calibri"/>
                <a:ea typeface="Calibri"/>
                <a:cs typeface="Calibri"/>
                <a:sym typeface="Calibri"/>
              </a:rPr>
              <a:t>OpenFHE is an open-source C++17 FHE software library launched in July 2022 that incorporates selected design ideas from prior FHE projects, including </a:t>
            </a:r>
            <a:r>
              <a:rPr b="1" lang="en-US">
                <a:latin typeface="Calibri"/>
                <a:ea typeface="Calibri"/>
                <a:cs typeface="Calibri"/>
                <a:sym typeface="Calibri"/>
              </a:rPr>
              <a:t>PALISADE</a:t>
            </a:r>
            <a:r>
              <a:rPr lang="en-US">
                <a:latin typeface="Calibri"/>
                <a:ea typeface="Calibri"/>
                <a:cs typeface="Calibri"/>
                <a:sym typeface="Calibri"/>
              </a:rPr>
              <a:t>, </a:t>
            </a:r>
            <a:r>
              <a:rPr b="1" lang="en-US">
                <a:latin typeface="Calibri"/>
                <a:ea typeface="Calibri"/>
                <a:cs typeface="Calibri"/>
                <a:sym typeface="Calibri"/>
              </a:rPr>
              <a:t>HElib</a:t>
            </a:r>
            <a:r>
              <a:rPr lang="en-US">
                <a:latin typeface="Calibri"/>
                <a:ea typeface="Calibri"/>
                <a:cs typeface="Calibri"/>
                <a:sym typeface="Calibri"/>
              </a:rPr>
              <a:t>, </a:t>
            </a:r>
            <a:r>
              <a:rPr b="1" lang="en-US">
                <a:latin typeface="Calibri"/>
                <a:ea typeface="Calibri"/>
                <a:cs typeface="Calibri"/>
                <a:sym typeface="Calibri"/>
              </a:rPr>
              <a:t>HEAAN</a:t>
            </a:r>
            <a:r>
              <a:rPr lang="en-US">
                <a:latin typeface="Calibri"/>
                <a:ea typeface="Calibri"/>
                <a:cs typeface="Calibri"/>
                <a:sym typeface="Calibri"/>
              </a:rPr>
              <a:t>, and </a:t>
            </a:r>
            <a:r>
              <a:rPr b="1" lang="en-US">
                <a:latin typeface="Calibri"/>
                <a:ea typeface="Calibri"/>
                <a:cs typeface="Calibri"/>
                <a:sym typeface="Calibri"/>
              </a:rPr>
              <a:t>FHEW</a:t>
            </a:r>
            <a:r>
              <a:rPr lang="en-US">
                <a:latin typeface="Calibri"/>
                <a:ea typeface="Calibri"/>
                <a:cs typeface="Calibri"/>
                <a:sym typeface="Calibri"/>
              </a:rPr>
              <a:t>, and includes several new design concepts and ideas. </a:t>
            </a:r>
            <a:endParaRPr/>
          </a:p>
          <a:p>
            <a:pPr indent="-228600" lvl="0" marL="228600" rtl="0" algn="l">
              <a:lnSpc>
                <a:spcPct val="90000"/>
              </a:lnSpc>
              <a:spcBef>
                <a:spcPts val="1000"/>
              </a:spcBef>
              <a:spcAft>
                <a:spcPts val="0"/>
              </a:spcAft>
              <a:buSzPts val="2000"/>
              <a:buChar char="•"/>
            </a:pPr>
            <a:r>
              <a:rPr lang="en-US">
                <a:latin typeface="Calibri"/>
                <a:ea typeface="Calibri"/>
                <a:cs typeface="Calibri"/>
                <a:sym typeface="Calibri"/>
              </a:rPr>
              <a:t>The main new design features can be summarized as follows: </a:t>
            </a:r>
            <a:endParaRPr/>
          </a:p>
          <a:p>
            <a:pPr indent="-228600" lvl="1" marL="685800" rtl="0" algn="l">
              <a:lnSpc>
                <a:spcPct val="90000"/>
              </a:lnSpc>
              <a:spcBef>
                <a:spcPts val="500"/>
              </a:spcBef>
              <a:spcAft>
                <a:spcPts val="0"/>
              </a:spcAft>
              <a:buSzPts val="2000"/>
              <a:buChar char="•"/>
            </a:pPr>
            <a:r>
              <a:rPr lang="en-US" sz="2000">
                <a:latin typeface="Calibri"/>
                <a:ea typeface="Calibri"/>
                <a:cs typeface="Calibri"/>
                <a:sym typeface="Calibri"/>
              </a:rPr>
              <a:t>From the </a:t>
            </a:r>
            <a:r>
              <a:rPr b="1" lang="en-US" sz="2000">
                <a:latin typeface="Calibri"/>
                <a:ea typeface="Calibri"/>
                <a:cs typeface="Calibri"/>
                <a:sym typeface="Calibri"/>
              </a:rPr>
              <a:t>cryptography</a:t>
            </a:r>
            <a:r>
              <a:rPr lang="en-US" sz="2000">
                <a:latin typeface="Calibri"/>
                <a:ea typeface="Calibri"/>
                <a:cs typeface="Calibri"/>
                <a:sym typeface="Calibri"/>
              </a:rPr>
              <a:t> perspective, we assume from the very beginning that all implemented FHE schemes will support </a:t>
            </a:r>
            <a:r>
              <a:rPr b="1" lang="en-US" sz="2000">
                <a:latin typeface="Calibri"/>
                <a:ea typeface="Calibri"/>
                <a:cs typeface="Calibri"/>
                <a:sym typeface="Calibri"/>
              </a:rPr>
              <a:t>bootstrapping</a:t>
            </a:r>
            <a:r>
              <a:rPr lang="en-US" sz="2000">
                <a:latin typeface="Calibri"/>
                <a:ea typeface="Calibri"/>
                <a:cs typeface="Calibri"/>
                <a:sym typeface="Calibri"/>
              </a:rPr>
              <a:t> and </a:t>
            </a:r>
            <a:r>
              <a:rPr b="1" lang="en-US" sz="2000">
                <a:latin typeface="Calibri"/>
                <a:ea typeface="Calibri"/>
                <a:cs typeface="Calibri"/>
                <a:sym typeface="Calibri"/>
              </a:rPr>
              <a:t>scheme switching</a:t>
            </a:r>
            <a:endParaRPr sz="2000">
              <a:latin typeface="Calibri"/>
              <a:ea typeface="Calibri"/>
              <a:cs typeface="Calibri"/>
              <a:sym typeface="Calibri"/>
            </a:endParaRPr>
          </a:p>
          <a:p>
            <a:pPr indent="-228600" lvl="1" marL="685800" rtl="0" algn="l">
              <a:lnSpc>
                <a:spcPct val="90000"/>
              </a:lnSpc>
              <a:spcBef>
                <a:spcPts val="500"/>
              </a:spcBef>
              <a:spcAft>
                <a:spcPts val="0"/>
              </a:spcAft>
              <a:buSzPts val="2000"/>
              <a:buChar char="•"/>
            </a:pPr>
            <a:r>
              <a:rPr lang="en-US" sz="2000">
                <a:latin typeface="Calibri"/>
                <a:ea typeface="Calibri"/>
                <a:cs typeface="Calibri"/>
                <a:sym typeface="Calibri"/>
              </a:rPr>
              <a:t>From the </a:t>
            </a:r>
            <a:r>
              <a:rPr b="1" lang="en-US" sz="2000">
                <a:latin typeface="Calibri"/>
                <a:ea typeface="Calibri"/>
                <a:cs typeface="Calibri"/>
                <a:sym typeface="Calibri"/>
              </a:rPr>
              <a:t>performance</a:t>
            </a:r>
            <a:r>
              <a:rPr lang="en-US" sz="2000">
                <a:latin typeface="Calibri"/>
                <a:ea typeface="Calibri"/>
                <a:cs typeface="Calibri"/>
                <a:sym typeface="Calibri"/>
              </a:rPr>
              <a:t> perspective, OpenFHE supports multiple hardware acceleration backends using a standard </a:t>
            </a:r>
            <a:r>
              <a:rPr b="1" lang="en-US" sz="2000">
                <a:latin typeface="Calibri"/>
                <a:ea typeface="Calibri"/>
                <a:cs typeface="Calibri"/>
                <a:sym typeface="Calibri"/>
              </a:rPr>
              <a:t>Hardware Abstraction Layer</a:t>
            </a:r>
            <a:r>
              <a:rPr lang="en-US" sz="2000">
                <a:latin typeface="Calibri"/>
                <a:ea typeface="Calibri"/>
                <a:cs typeface="Calibri"/>
                <a:sym typeface="Calibri"/>
              </a:rPr>
              <a:t> (HAL)</a:t>
            </a:r>
            <a:endParaRPr/>
          </a:p>
          <a:p>
            <a:pPr indent="-228600" lvl="1" marL="685800" rtl="0" algn="l">
              <a:lnSpc>
                <a:spcPct val="90000"/>
              </a:lnSpc>
              <a:spcBef>
                <a:spcPts val="500"/>
              </a:spcBef>
              <a:spcAft>
                <a:spcPts val="0"/>
              </a:spcAft>
              <a:buSzPts val="2000"/>
              <a:buChar char="•"/>
            </a:pPr>
            <a:r>
              <a:rPr lang="en-US" sz="2000">
                <a:latin typeface="Calibri"/>
                <a:ea typeface="Calibri"/>
                <a:cs typeface="Calibri"/>
                <a:sym typeface="Calibri"/>
              </a:rPr>
              <a:t>From the </a:t>
            </a:r>
            <a:r>
              <a:rPr b="1" lang="en-US" sz="2000">
                <a:latin typeface="Calibri"/>
                <a:ea typeface="Calibri"/>
                <a:cs typeface="Calibri"/>
                <a:sym typeface="Calibri"/>
              </a:rPr>
              <a:t>usability</a:t>
            </a:r>
            <a:r>
              <a:rPr lang="en-US" sz="2000">
                <a:latin typeface="Calibri"/>
                <a:ea typeface="Calibri"/>
                <a:cs typeface="Calibri"/>
                <a:sym typeface="Calibri"/>
              </a:rPr>
              <a:t> perspective, OpenFHE includes both </a:t>
            </a:r>
            <a:endParaRPr/>
          </a:p>
          <a:p>
            <a:pPr indent="-228600" lvl="2" marL="1143000" rtl="0" algn="l">
              <a:lnSpc>
                <a:spcPct val="90000"/>
              </a:lnSpc>
              <a:spcBef>
                <a:spcPts val="500"/>
              </a:spcBef>
              <a:spcAft>
                <a:spcPts val="0"/>
              </a:spcAft>
              <a:buSzPts val="2000"/>
              <a:buChar char="•"/>
            </a:pPr>
            <a:r>
              <a:rPr b="1" lang="en-US" sz="2000">
                <a:latin typeface="Calibri"/>
                <a:ea typeface="Calibri"/>
                <a:cs typeface="Calibri"/>
                <a:sym typeface="Calibri"/>
              </a:rPr>
              <a:t>user-friendly modes</a:t>
            </a:r>
            <a:r>
              <a:rPr lang="en-US" sz="2000">
                <a:latin typeface="Calibri"/>
                <a:ea typeface="Calibri"/>
                <a:cs typeface="Calibri"/>
                <a:sym typeface="Calibri"/>
              </a:rPr>
              <a:t>, where all maintenance operations, such as modulus switching, key switching, and bootstrapping, are automatically invoked by the library, and </a:t>
            </a:r>
            <a:endParaRPr/>
          </a:p>
          <a:p>
            <a:pPr indent="-228600" lvl="2" marL="1143000" rtl="0" algn="l">
              <a:lnSpc>
                <a:spcPct val="90000"/>
              </a:lnSpc>
              <a:spcBef>
                <a:spcPts val="500"/>
              </a:spcBef>
              <a:spcAft>
                <a:spcPts val="0"/>
              </a:spcAft>
              <a:buSzPts val="2000"/>
              <a:buChar char="•"/>
            </a:pPr>
            <a:r>
              <a:rPr b="1" lang="en-US" sz="2000">
                <a:latin typeface="Calibri"/>
                <a:ea typeface="Calibri"/>
                <a:cs typeface="Calibri"/>
                <a:sym typeface="Calibri"/>
              </a:rPr>
              <a:t>compiler-friendly modes</a:t>
            </a:r>
            <a:r>
              <a:rPr lang="en-US" sz="2000">
                <a:latin typeface="Calibri"/>
                <a:ea typeface="Calibri"/>
                <a:cs typeface="Calibri"/>
                <a:sym typeface="Calibri"/>
              </a:rPr>
              <a:t>, where an external compiler makes these decisions</a:t>
            </a:r>
            <a:endParaRPr/>
          </a:p>
          <a:p>
            <a:pPr indent="-101600" lvl="0" marL="228600" rtl="0" algn="l">
              <a:lnSpc>
                <a:spcPct val="90000"/>
              </a:lnSpc>
              <a:spcBef>
                <a:spcPts val="1000"/>
              </a:spcBef>
              <a:spcAft>
                <a:spcPts val="0"/>
              </a:spcAft>
              <a:buSzPts val="2000"/>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3"/>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CRYPTOGRAPHIC CAPABILITIES</a:t>
            </a:r>
            <a:endParaRPr/>
          </a:p>
        </p:txBody>
      </p:sp>
      <p:sp>
        <p:nvSpPr>
          <p:cNvPr id="486" name="Google Shape;486;p63"/>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sz="2000">
                <a:latin typeface="Calibri"/>
                <a:ea typeface="Calibri"/>
                <a:cs typeface="Calibri"/>
                <a:sym typeface="Calibri"/>
              </a:rPr>
              <a:t>OpenFHE includes efficient implementations of all common FHE schemes:</a:t>
            </a:r>
            <a:endParaRPr/>
          </a:p>
          <a:p>
            <a:pPr indent="-228600" lvl="1" marL="685800" rtl="0" algn="l">
              <a:lnSpc>
                <a:spcPct val="90000"/>
              </a:lnSpc>
              <a:spcBef>
                <a:spcPts val="500"/>
              </a:spcBef>
              <a:spcAft>
                <a:spcPts val="0"/>
              </a:spcAft>
              <a:buSzPts val="1800"/>
              <a:buChar char="•"/>
            </a:pPr>
            <a:r>
              <a:rPr lang="en-US" sz="1800"/>
              <a:t>Brakerski/Fan-Vercauteren (BFV) scheme for integer arithmetic</a:t>
            </a:r>
            <a:endParaRPr/>
          </a:p>
          <a:p>
            <a:pPr indent="-228600" lvl="1" marL="685800" rtl="0" algn="l">
              <a:lnSpc>
                <a:spcPct val="90000"/>
              </a:lnSpc>
              <a:spcBef>
                <a:spcPts val="500"/>
              </a:spcBef>
              <a:spcAft>
                <a:spcPts val="0"/>
              </a:spcAft>
              <a:buSzPts val="1800"/>
              <a:buChar char="•"/>
            </a:pPr>
            <a:r>
              <a:rPr lang="en-US" sz="1800"/>
              <a:t>Brakerski-Gentry-Vaikuntanathan (BGV) scheme for integer arithmetic</a:t>
            </a:r>
            <a:endParaRPr/>
          </a:p>
          <a:p>
            <a:pPr indent="-228600" lvl="1" marL="685800" rtl="0" algn="l">
              <a:lnSpc>
                <a:spcPct val="90000"/>
              </a:lnSpc>
              <a:spcBef>
                <a:spcPts val="500"/>
              </a:spcBef>
              <a:spcAft>
                <a:spcPts val="0"/>
              </a:spcAft>
              <a:buSzPts val="1800"/>
              <a:buChar char="•"/>
            </a:pPr>
            <a:r>
              <a:rPr lang="en-US" sz="1800"/>
              <a:t>Cheon-Kim-Kim-Song (CKKS) scheme for real-number arithmetic (includes approximate bootstrapping)</a:t>
            </a:r>
            <a:endParaRPr/>
          </a:p>
          <a:p>
            <a:pPr indent="-228600" lvl="1" marL="685800" rtl="0" algn="l">
              <a:lnSpc>
                <a:spcPct val="90000"/>
              </a:lnSpc>
              <a:spcBef>
                <a:spcPts val="500"/>
              </a:spcBef>
              <a:spcAft>
                <a:spcPts val="0"/>
              </a:spcAft>
              <a:buSzPts val="1800"/>
              <a:buChar char="•"/>
            </a:pPr>
            <a:r>
              <a:rPr lang="en-US" sz="1800"/>
              <a:t>Ducas-Micciancio (DM/FHEW), Chillotti-Gama-Georgieva-Izabachene (CGGI/TFHE), and Lee-Micciancio-Kim-Choi-Deryabin-Eom-Yoo (LMKCDEY) schemes for evaluating Boolean circuits and arbitrary functions over larger plaintext spaces using lookup tables</a:t>
            </a:r>
            <a:endParaRPr/>
          </a:p>
          <a:p>
            <a:pPr indent="-228600" lvl="0" marL="228600" rtl="0" algn="l">
              <a:lnSpc>
                <a:spcPct val="90000"/>
              </a:lnSpc>
              <a:spcBef>
                <a:spcPts val="1000"/>
              </a:spcBef>
              <a:spcAft>
                <a:spcPts val="0"/>
              </a:spcAft>
              <a:buSzPts val="2000"/>
              <a:buChar char="•"/>
            </a:pPr>
            <a:r>
              <a:rPr lang="en-US" sz="2000"/>
              <a:t>OpenFHE includes the following multiparty extensions of FHE:</a:t>
            </a:r>
            <a:endParaRPr/>
          </a:p>
          <a:p>
            <a:pPr indent="-228600" lvl="1" marL="685800" rtl="0" algn="l">
              <a:lnSpc>
                <a:spcPct val="90000"/>
              </a:lnSpc>
              <a:spcBef>
                <a:spcPts val="500"/>
              </a:spcBef>
              <a:spcAft>
                <a:spcPts val="0"/>
              </a:spcAft>
              <a:buSzPts val="1800"/>
              <a:buChar char="•"/>
            </a:pPr>
            <a:r>
              <a:rPr lang="en-US" sz="1800"/>
              <a:t>Threshold FHE for BGV, BFV, and CKKS schemes</a:t>
            </a:r>
            <a:endParaRPr/>
          </a:p>
          <a:p>
            <a:pPr indent="-228600" lvl="1" marL="685800" rtl="0" algn="l">
              <a:lnSpc>
                <a:spcPct val="90000"/>
              </a:lnSpc>
              <a:spcBef>
                <a:spcPts val="500"/>
              </a:spcBef>
              <a:spcAft>
                <a:spcPts val="0"/>
              </a:spcAft>
              <a:buSzPts val="1800"/>
              <a:buChar char="•"/>
            </a:pPr>
            <a:r>
              <a:rPr lang="en-US" sz="1800"/>
              <a:t>Interactive bootstrapping for Threshold CKKS</a:t>
            </a:r>
            <a:endParaRPr/>
          </a:p>
          <a:p>
            <a:pPr indent="-228600" lvl="1" marL="685800" rtl="0" algn="l">
              <a:lnSpc>
                <a:spcPct val="90000"/>
              </a:lnSpc>
              <a:spcBef>
                <a:spcPts val="500"/>
              </a:spcBef>
              <a:spcAft>
                <a:spcPts val="0"/>
              </a:spcAft>
              <a:buSzPts val="1800"/>
              <a:buChar char="•"/>
            </a:pPr>
            <a:r>
              <a:rPr lang="en-US" sz="1800"/>
              <a:t>Proxy Re-Encryption for BGV, BFV, and CKKS schemes</a:t>
            </a:r>
            <a:endParaRPr/>
          </a:p>
          <a:p>
            <a:pPr indent="-228600" lvl="0" marL="228600" rtl="0" algn="l">
              <a:lnSpc>
                <a:spcPct val="90000"/>
              </a:lnSpc>
              <a:spcBef>
                <a:spcPts val="1000"/>
              </a:spcBef>
              <a:spcAft>
                <a:spcPts val="0"/>
              </a:spcAft>
              <a:buSzPts val="2000"/>
              <a:buChar char="•"/>
            </a:pPr>
            <a:r>
              <a:rPr lang="en-US" sz="2000"/>
              <a:t>OpenFHE also supports switching between CKKS and FHEW/TFHE to evaluate non-smooth functions, e.g., comparison, using FHEW/TFHE functional bootstrapping.</a:t>
            </a:r>
            <a:endParaRPr/>
          </a:p>
          <a:p>
            <a:pPr indent="-101600" lvl="0" marL="228600" rtl="0" algn="l">
              <a:lnSpc>
                <a:spcPct val="90000"/>
              </a:lnSpc>
              <a:spcBef>
                <a:spcPts val="1000"/>
              </a:spcBef>
              <a:spcAft>
                <a:spcPts val="0"/>
              </a:spcAft>
              <a:buSzPts val="2000"/>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1"/>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SCHEME SUPPORT MATRIX</a:t>
            </a:r>
            <a:endParaRPr/>
          </a:p>
        </p:txBody>
      </p:sp>
      <p:sp>
        <p:nvSpPr>
          <p:cNvPr id="492" name="Google Shape;492;p71"/>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t/>
            </a:r>
            <a:endParaRPr/>
          </a:p>
        </p:txBody>
      </p:sp>
      <p:graphicFrame>
        <p:nvGraphicFramePr>
          <p:cNvPr id="493" name="Google Shape;493;p71"/>
          <p:cNvGraphicFramePr/>
          <p:nvPr/>
        </p:nvGraphicFramePr>
        <p:xfrm>
          <a:off x="739242" y="1251284"/>
          <a:ext cx="3000000" cy="3000000"/>
        </p:xfrm>
        <a:graphic>
          <a:graphicData uri="http://schemas.openxmlformats.org/drawingml/2006/table">
            <a:tbl>
              <a:tblPr>
                <a:noFill/>
                <a:tableStyleId>{6F698C41-CF8C-4FC9-A9CD-AE3A9213CA66}</a:tableStyleId>
              </a:tblPr>
              <a:tblGrid>
                <a:gridCol w="2079600"/>
                <a:gridCol w="1010100"/>
                <a:gridCol w="947150"/>
                <a:gridCol w="1073050"/>
                <a:gridCol w="1010100"/>
                <a:gridCol w="1010100"/>
                <a:gridCol w="954925"/>
                <a:gridCol w="946425"/>
                <a:gridCol w="1129675"/>
                <a:gridCol w="1017850"/>
              </a:tblGrid>
              <a:tr h="1275225">
                <a:tc>
                  <a:txBody>
                    <a:bodyPr/>
                    <a:lstStyle/>
                    <a:p>
                      <a:pPr indent="0" lvl="0" marL="0" marR="0" rtl="0" algn="l">
                        <a:spcBef>
                          <a:spcPts val="0"/>
                        </a:spcBef>
                        <a:spcAft>
                          <a:spcPts val="0"/>
                        </a:spcAft>
                        <a:buNone/>
                      </a:pPr>
                      <a:r>
                        <a:rPr b="1" i="0" lang="en-US" sz="1400" u="none" strike="noStrike">
                          <a:solidFill>
                            <a:srgbClr val="000000"/>
                          </a:solidFill>
                          <a:latin typeface="Arial"/>
                          <a:ea typeface="Arial"/>
                          <a:cs typeface="Arial"/>
                          <a:sym typeface="Arial"/>
                        </a:rPr>
                        <a:t>Library/</a:t>
                      </a:r>
                      <a:endParaRPr sz="1400">
                        <a:latin typeface="Arial"/>
                        <a:ea typeface="Arial"/>
                        <a:cs typeface="Arial"/>
                        <a:sym typeface="Arial"/>
                      </a:endParaRPr>
                    </a:p>
                    <a:p>
                      <a:pPr indent="0" lvl="0" marL="0" marR="0" rtl="0" algn="l">
                        <a:spcBef>
                          <a:spcPts val="0"/>
                        </a:spcBef>
                        <a:spcAft>
                          <a:spcPts val="0"/>
                        </a:spcAft>
                        <a:buNone/>
                      </a:pPr>
                      <a:r>
                        <a:rPr b="1" i="0" lang="en-US" sz="1400" u="none" strike="noStrike">
                          <a:solidFill>
                            <a:srgbClr val="000000"/>
                          </a:solidFill>
                          <a:latin typeface="Arial"/>
                          <a:ea typeface="Arial"/>
                          <a:cs typeface="Arial"/>
                          <a:sym typeface="Arial"/>
                        </a:rPr>
                        <a:t>Scheme or Extension</a:t>
                      </a:r>
                      <a:endParaRPr sz="1400">
                        <a:latin typeface="Arial"/>
                        <a:ea typeface="Arial"/>
                        <a:cs typeface="Arial"/>
                        <a:sym typeface="Arial"/>
                      </a:endParaRPr>
                    </a:p>
                  </a:txBody>
                  <a:tcPr marT="95250" marB="95250" marR="95250" marL="95250">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BGV</a:t>
                      </a:r>
                      <a:endParaRPr sz="1400">
                        <a:latin typeface="Arial"/>
                        <a:ea typeface="Arial"/>
                        <a:cs typeface="Arial"/>
                        <a:sym typeface="Arial"/>
                      </a:endParaRPr>
                    </a:p>
                  </a:txBody>
                  <a:tcPr marT="95250" marB="95250" marR="95250" marL="95250">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ctr">
                        <a:spcBef>
                          <a:spcPts val="0"/>
                        </a:spcBef>
                        <a:spcAft>
                          <a:spcPts val="0"/>
                        </a:spcAft>
                        <a:buNone/>
                      </a:pPr>
                      <a:r>
                        <a:rPr lang="en-US" sz="1400">
                          <a:latin typeface="Arial"/>
                          <a:ea typeface="Arial"/>
                          <a:cs typeface="Arial"/>
                          <a:sym typeface="Arial"/>
                        </a:rPr>
                        <a:t>BGV Bootstr.</a:t>
                      </a:r>
                      <a:endParaRPr/>
                    </a:p>
                  </a:txBody>
                  <a:tcPr marT="95250" marB="95250" marR="95250" marL="95250">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BFV</a:t>
                      </a:r>
                      <a:endParaRPr sz="1400">
                        <a:latin typeface="Arial"/>
                        <a:ea typeface="Arial"/>
                        <a:cs typeface="Arial"/>
                        <a:sym typeface="Arial"/>
                      </a:endParaRPr>
                    </a:p>
                  </a:txBody>
                  <a:tcPr marT="95250" marB="95250" marR="95250" marL="95250">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CKKS</a:t>
                      </a:r>
                      <a:endParaRPr sz="1400">
                        <a:latin typeface="Arial"/>
                        <a:ea typeface="Arial"/>
                        <a:cs typeface="Arial"/>
                        <a:sym typeface="Arial"/>
                      </a:endParaRPr>
                    </a:p>
                  </a:txBody>
                  <a:tcPr marT="95250" marB="95250" marR="95250" marL="95250">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lang="en-US" sz="1400">
                          <a:latin typeface="Arial"/>
                          <a:ea typeface="Arial"/>
                          <a:cs typeface="Arial"/>
                          <a:sym typeface="Arial"/>
                        </a:rPr>
                        <a:t>CKKS Bootstr.</a:t>
                      </a:r>
                      <a:endParaRPr/>
                    </a:p>
                    <a:p>
                      <a:pPr indent="0" lvl="0" marL="0" marR="0" rtl="0" algn="ctr">
                        <a:spcBef>
                          <a:spcPts val="0"/>
                        </a:spcBef>
                        <a:spcAft>
                          <a:spcPts val="0"/>
                        </a:spcAft>
                        <a:buNone/>
                      </a:pPr>
                      <a:r>
                        <a:t/>
                      </a:r>
                      <a:endParaRPr sz="1400">
                        <a:latin typeface="Arial"/>
                        <a:ea typeface="Arial"/>
                        <a:cs typeface="Arial"/>
                        <a:sym typeface="Arial"/>
                      </a:endParaRPr>
                    </a:p>
                  </a:txBody>
                  <a:tcPr marT="95250" marB="95250" marR="95250" marL="95250">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DM</a:t>
                      </a:r>
                      <a:endParaRPr sz="1400">
                        <a:latin typeface="Arial"/>
                        <a:ea typeface="Arial"/>
                        <a:cs typeface="Arial"/>
                        <a:sym typeface="Arial"/>
                      </a:endParaRPr>
                    </a:p>
                  </a:txBody>
                  <a:tcPr marT="95250" marB="95250" marR="95250" marL="95250">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CGGI</a:t>
                      </a:r>
                      <a:endParaRPr sz="1400">
                        <a:latin typeface="Arial"/>
                        <a:ea typeface="Arial"/>
                        <a:cs typeface="Arial"/>
                        <a:sym typeface="Arial"/>
                      </a:endParaRPr>
                    </a:p>
                  </a:txBody>
                  <a:tcPr marT="95250" marB="95250" marR="95250" marL="95250">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Threshold FHE (MP)</a:t>
                      </a:r>
                      <a:endParaRPr sz="1400">
                        <a:latin typeface="Arial"/>
                        <a:ea typeface="Arial"/>
                        <a:cs typeface="Arial"/>
                        <a:sym typeface="Arial"/>
                      </a:endParaRPr>
                    </a:p>
                  </a:txBody>
                  <a:tcPr marT="95250" marB="95250" marR="95250" marL="95250">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PRE</a:t>
                      </a:r>
                      <a:endParaRPr sz="1400">
                        <a:latin typeface="Arial"/>
                        <a:ea typeface="Arial"/>
                        <a:cs typeface="Arial"/>
                        <a:sym typeface="Arial"/>
                      </a:endParaRPr>
                    </a:p>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(MP)</a:t>
                      </a:r>
                      <a:endParaRPr sz="1400">
                        <a:latin typeface="Arial"/>
                        <a:ea typeface="Arial"/>
                        <a:cs typeface="Arial"/>
                        <a:sym typeface="Arial"/>
                      </a:endParaRPr>
                    </a:p>
                  </a:txBody>
                  <a:tcPr marT="95250" marB="95250" marR="95250" marL="95250">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r>
              <a:tr h="406250">
                <a:tc>
                  <a:txBody>
                    <a:bodyPr/>
                    <a:lstStyle/>
                    <a:p>
                      <a:pPr indent="0" lvl="0" marL="0" marR="0" rtl="0" algn="l">
                        <a:spcBef>
                          <a:spcPts val="0"/>
                        </a:spcBef>
                        <a:spcAft>
                          <a:spcPts val="0"/>
                        </a:spcAft>
                        <a:buNone/>
                      </a:pPr>
                      <a:r>
                        <a:rPr b="0" lang="en-US" sz="1400">
                          <a:latin typeface="Arial"/>
                          <a:ea typeface="Arial"/>
                          <a:cs typeface="Arial"/>
                          <a:sym typeface="Arial"/>
                        </a:rPr>
                        <a:t>Concrete</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ctr">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ctr">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chemeClr val="dk1"/>
                        </a:buClr>
                        <a:buSzPts val="1400"/>
                        <a:buFont typeface="Calibri"/>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r>
              <a:tr h="406250">
                <a:tc>
                  <a:txBody>
                    <a:bodyPr/>
                    <a:lstStyle/>
                    <a:p>
                      <a:pPr indent="0" lvl="0" marL="0" marR="0" rtl="0" algn="l">
                        <a:spcBef>
                          <a:spcPts val="0"/>
                        </a:spcBef>
                        <a:spcAft>
                          <a:spcPts val="0"/>
                        </a:spcAft>
                        <a:buNone/>
                      </a:pPr>
                      <a:r>
                        <a:rPr b="1" i="0" lang="en-US" sz="1400" u="none" strike="noStrike">
                          <a:solidFill>
                            <a:srgbClr val="000000"/>
                          </a:solidFill>
                          <a:latin typeface="Arial"/>
                          <a:ea typeface="Arial"/>
                          <a:cs typeface="Arial"/>
                          <a:sym typeface="Arial"/>
                        </a:rPr>
                        <a:t>FHEW</a:t>
                      </a:r>
                      <a:endParaRPr b="1"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ctr">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ctr">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lang="en-US" sz="1400">
                          <a:latin typeface="Arial"/>
                          <a:ea typeface="Arial"/>
                          <a:cs typeface="Arial"/>
                          <a:sym typeface="Arial"/>
                        </a:rPr>
                        <a:t> </a:t>
                      </a: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r>
              <a:tr h="406250">
                <a:tc>
                  <a:txBody>
                    <a:bodyPr/>
                    <a:lstStyle/>
                    <a:p>
                      <a:pPr indent="0" lvl="0" marL="0" marR="0" rtl="0" algn="l">
                        <a:spcBef>
                          <a:spcPts val="0"/>
                        </a:spcBef>
                        <a:spcAft>
                          <a:spcPts val="0"/>
                        </a:spcAft>
                        <a:buNone/>
                      </a:pPr>
                      <a:r>
                        <a:rPr b="1" i="0" lang="en-US" sz="1400" u="none" strike="noStrike">
                          <a:solidFill>
                            <a:srgbClr val="000000"/>
                          </a:solidFill>
                          <a:latin typeface="Arial"/>
                          <a:ea typeface="Arial"/>
                          <a:cs typeface="Arial"/>
                          <a:sym typeface="Arial"/>
                        </a:rPr>
                        <a:t>HEAAN</a:t>
                      </a:r>
                      <a:endParaRPr b="1"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r>
              <a:tr h="406250">
                <a:tc>
                  <a:txBody>
                    <a:bodyPr/>
                    <a:lstStyle/>
                    <a:p>
                      <a:pPr indent="0" lvl="0" marL="0" marR="0" rtl="0" algn="l">
                        <a:spcBef>
                          <a:spcPts val="0"/>
                        </a:spcBef>
                        <a:spcAft>
                          <a:spcPts val="0"/>
                        </a:spcAft>
                        <a:buNone/>
                      </a:pPr>
                      <a:r>
                        <a:rPr b="1" i="0" lang="en-US" sz="1400" u="none" strike="noStrike">
                          <a:solidFill>
                            <a:srgbClr val="000000"/>
                          </a:solidFill>
                          <a:latin typeface="Arial"/>
                          <a:ea typeface="Arial"/>
                          <a:cs typeface="Arial"/>
                          <a:sym typeface="Arial"/>
                        </a:rPr>
                        <a:t>HELib</a:t>
                      </a:r>
                      <a:endParaRPr b="1"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ctr">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r>
              <a:tr h="406250">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Lattigo</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r>
              <a:tr h="467400">
                <a:tc>
                  <a:txBody>
                    <a:bodyPr/>
                    <a:lstStyle/>
                    <a:p>
                      <a:pPr indent="0" lvl="0" marL="0" marR="0" rtl="0" algn="l">
                        <a:spcBef>
                          <a:spcPts val="0"/>
                        </a:spcBef>
                        <a:spcAft>
                          <a:spcPts val="0"/>
                        </a:spcAft>
                        <a:buNone/>
                      </a:pPr>
                      <a:r>
                        <a:rPr b="1" lang="en-US" sz="1400">
                          <a:latin typeface="Arial"/>
                          <a:ea typeface="Arial"/>
                          <a:cs typeface="Arial"/>
                          <a:sym typeface="Arial"/>
                        </a:rPr>
                        <a:t>OpenFHE</a:t>
                      </a:r>
                      <a:endParaRPr b="1"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ctr">
                        <a:spcBef>
                          <a:spcPts val="0"/>
                        </a:spcBef>
                        <a:spcAft>
                          <a:spcPts val="0"/>
                        </a:spcAft>
                        <a:buNone/>
                      </a:pPr>
                      <a:r>
                        <a:rPr lang="en-US" sz="1400">
                          <a:latin typeface="Arial"/>
                          <a:ea typeface="Arial"/>
                          <a:cs typeface="Arial"/>
                          <a:sym typeface="Arial"/>
                        </a:rPr>
                        <a:t>*</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r>
              <a:tr h="467400">
                <a:tc>
                  <a:txBody>
                    <a:bodyPr/>
                    <a:lstStyle/>
                    <a:p>
                      <a:pPr indent="0" lvl="0" marL="0" marR="0" rtl="0" algn="l">
                        <a:spcBef>
                          <a:spcPts val="0"/>
                        </a:spcBef>
                        <a:spcAft>
                          <a:spcPts val="0"/>
                        </a:spcAft>
                        <a:buNone/>
                      </a:pPr>
                      <a:r>
                        <a:rPr b="1" i="0" lang="en-US" sz="1400" u="none" strike="noStrike">
                          <a:solidFill>
                            <a:srgbClr val="000000"/>
                          </a:solidFill>
                          <a:latin typeface="Arial"/>
                          <a:ea typeface="Arial"/>
                          <a:cs typeface="Arial"/>
                          <a:sym typeface="Arial"/>
                        </a:rPr>
                        <a:t>PALISADE</a:t>
                      </a:r>
                      <a:endParaRPr b="1"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ctr">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ctr">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r>
              <a:tr h="406250">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SEAL</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ctr">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r>
              <a:tr h="406250">
                <a:tc>
                  <a:txBody>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TFHE</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C9DAF8"/>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CE5CD"/>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l">
                        <a:spcBef>
                          <a:spcPts val="0"/>
                        </a:spcBef>
                        <a:spcAft>
                          <a:spcPts val="0"/>
                        </a:spcAft>
                        <a:buNone/>
                      </a:pPr>
                      <a:r>
                        <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D9EAD3"/>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ctr">
                        <a:spcBef>
                          <a:spcPts val="0"/>
                        </a:spcBef>
                        <a:spcAft>
                          <a:spcPts val="0"/>
                        </a:spcAft>
                        <a:buNone/>
                      </a:pPr>
                      <a:r>
                        <a:rPr b="0" i="0" lang="en-US" sz="1400" u="none" strike="noStrike">
                          <a:solidFill>
                            <a:srgbClr val="000000"/>
                          </a:solidFill>
                          <a:latin typeface="Arial"/>
                          <a:ea typeface="Arial"/>
                          <a:cs typeface="Arial"/>
                          <a:sym typeface="Arial"/>
                        </a:rPr>
                        <a:t>✔</a:t>
                      </a:r>
                      <a:endParaRPr sz="1400">
                        <a:latin typeface="Arial"/>
                        <a:ea typeface="Arial"/>
                        <a:cs typeface="Arial"/>
                        <a:sym typeface="Arial"/>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c>
                  <a:txBody>
                    <a:bodyPr/>
                    <a:lstStyle/>
                    <a:p>
                      <a:pPr indent="0" lvl="0" marL="0" marR="0" rtl="0" algn="l">
                        <a:spcBef>
                          <a:spcPts val="0"/>
                        </a:spcBef>
                        <a:spcAft>
                          <a:spcPts val="0"/>
                        </a:spcAft>
                        <a:buNone/>
                      </a:pPr>
                      <a:r>
                        <a:rPr lang="en-US" sz="1400">
                          <a:latin typeface="Arial"/>
                          <a:ea typeface="Arial"/>
                          <a:cs typeface="Arial"/>
                          <a:sym typeface="Arial"/>
                        </a:rPr>
                        <a:t> </a:t>
                      </a:r>
                      <a:endParaRPr/>
                    </a:p>
                  </a:txBody>
                  <a:tcPr marT="95250" marB="95250" marR="95250" marL="95250" anchor="ctr">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solidFill>
                      <a:srgbClr val="F4CCCC"/>
                    </a:solidFill>
                  </a:tcPr>
                </a:tc>
              </a:tr>
            </a:tbl>
          </a:graphicData>
        </a:graphic>
      </p:graphicFrame>
      <p:sp>
        <p:nvSpPr>
          <p:cNvPr id="494" name="Google Shape;494;p71"/>
          <p:cNvSpPr txBox="1"/>
          <p:nvPr/>
        </p:nvSpPr>
        <p:spPr>
          <a:xfrm>
            <a:off x="739242" y="6266045"/>
            <a:ext cx="773820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 - prototype exists, but not part of release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4"/>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KEY FACTS ABOUT OPENFHE</a:t>
            </a:r>
            <a:endParaRPr/>
          </a:p>
        </p:txBody>
      </p:sp>
      <p:sp>
        <p:nvSpPr>
          <p:cNvPr id="500" name="Google Shape;500;p64"/>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sz="2000"/>
              <a:t>Current version is 1.1.2 (released on December 16, 2023)</a:t>
            </a:r>
            <a:endParaRPr/>
          </a:p>
          <a:p>
            <a:pPr indent="-228600" lvl="0" marL="228600" rtl="0" algn="l">
              <a:lnSpc>
                <a:spcPct val="90000"/>
              </a:lnSpc>
              <a:spcBef>
                <a:spcPts val="1000"/>
              </a:spcBef>
              <a:spcAft>
                <a:spcPts val="0"/>
              </a:spcAft>
              <a:buSzPts val="2000"/>
              <a:buChar char="•"/>
            </a:pPr>
            <a:r>
              <a:rPr lang="en-US" sz="2000"/>
              <a:t>Designed by (some of) authors of PALISADE, HElib, HEAAN, and FHEW libraries</a:t>
            </a:r>
            <a:endParaRPr/>
          </a:p>
          <a:p>
            <a:pPr indent="-228600" lvl="0" marL="228600" rtl="0" algn="l">
              <a:lnSpc>
                <a:spcPct val="90000"/>
              </a:lnSpc>
              <a:spcBef>
                <a:spcPts val="1000"/>
              </a:spcBef>
              <a:spcAft>
                <a:spcPts val="0"/>
              </a:spcAft>
              <a:buSzPts val="2000"/>
              <a:buChar char="•"/>
            </a:pPr>
            <a:r>
              <a:rPr lang="en-US" sz="2000">
                <a:latin typeface="Calibri"/>
                <a:ea typeface="Calibri"/>
                <a:cs typeface="Calibri"/>
                <a:sym typeface="Calibri"/>
              </a:rPr>
              <a:t>Official successor of PALISADE</a:t>
            </a:r>
            <a:endParaRPr/>
          </a:p>
          <a:p>
            <a:pPr indent="-228600" lvl="0" marL="228600" rtl="0" algn="l">
              <a:lnSpc>
                <a:spcPct val="90000"/>
              </a:lnSpc>
              <a:spcBef>
                <a:spcPts val="1000"/>
              </a:spcBef>
              <a:spcAft>
                <a:spcPts val="0"/>
              </a:spcAft>
              <a:buSzPts val="2000"/>
              <a:buChar char="•"/>
            </a:pPr>
            <a:r>
              <a:rPr lang="en-US" sz="2000">
                <a:latin typeface="Calibri"/>
                <a:ea typeface="Calibri"/>
                <a:cs typeface="Calibri"/>
                <a:sym typeface="Calibri"/>
              </a:rPr>
              <a:t>Complies with the HomomorphicEncryption.org post-quantum security standards for homomorphic encryption</a:t>
            </a:r>
            <a:endParaRPr/>
          </a:p>
          <a:p>
            <a:pPr indent="-228600" lvl="0" marL="228600" rtl="0" algn="l">
              <a:lnSpc>
                <a:spcPct val="90000"/>
              </a:lnSpc>
              <a:spcBef>
                <a:spcPts val="1000"/>
              </a:spcBef>
              <a:spcAft>
                <a:spcPts val="0"/>
              </a:spcAft>
              <a:buSzPts val="2000"/>
              <a:buChar char="•"/>
            </a:pPr>
            <a:r>
              <a:rPr lang="en-US" sz="2000">
                <a:latin typeface="Calibri"/>
                <a:ea typeface="Calibri"/>
                <a:cs typeface="Calibri"/>
                <a:sym typeface="Calibri"/>
              </a:rPr>
              <a:t>We offer OpenFHE under the 2-clause BSD open-source license, making it easier to wrap and redistribute OpenFHE in products</a:t>
            </a:r>
            <a:endParaRPr/>
          </a:p>
          <a:p>
            <a:pPr indent="-228600" lvl="0" marL="228600" rtl="0" algn="l">
              <a:lnSpc>
                <a:spcPct val="90000"/>
              </a:lnSpc>
              <a:spcBef>
                <a:spcPts val="1000"/>
              </a:spcBef>
              <a:spcAft>
                <a:spcPts val="0"/>
              </a:spcAft>
              <a:buSzPts val="2000"/>
              <a:buChar char="•"/>
            </a:pPr>
            <a:r>
              <a:rPr lang="en-US" sz="2000">
                <a:latin typeface="Calibri"/>
                <a:ea typeface="Calibri"/>
                <a:cs typeface="Calibri"/>
                <a:sym typeface="Calibri"/>
              </a:rPr>
              <a:t>Generously supported by DARPA</a:t>
            </a:r>
            <a:endParaRPr/>
          </a:p>
          <a:p>
            <a:pPr indent="-228600" lvl="0" marL="228600" rtl="0" algn="l">
              <a:lnSpc>
                <a:spcPct val="90000"/>
              </a:lnSpc>
              <a:spcBef>
                <a:spcPts val="1000"/>
              </a:spcBef>
              <a:spcAft>
                <a:spcPts val="0"/>
              </a:spcAft>
              <a:buSzPts val="2000"/>
              <a:buChar char="•"/>
            </a:pPr>
            <a:r>
              <a:rPr lang="en-US" sz="2000">
                <a:latin typeface="Calibri"/>
                <a:ea typeface="Calibri"/>
                <a:cs typeface="Calibri"/>
                <a:sym typeface="Calibri"/>
              </a:rPr>
              <a:t>A community-driven open-source project developed by a diverse group of contributors from both industry and academia, including Duality, Samsung, Intel, MIT, UCSD, and others</a:t>
            </a:r>
            <a:endParaRPr/>
          </a:p>
          <a:p>
            <a:pPr indent="-228600" lvl="0" marL="228600" rtl="0" algn="l">
              <a:lnSpc>
                <a:spcPct val="90000"/>
              </a:lnSpc>
              <a:spcBef>
                <a:spcPts val="1000"/>
              </a:spcBef>
              <a:spcAft>
                <a:spcPts val="0"/>
              </a:spcAft>
              <a:buSzPts val="2000"/>
              <a:buChar char="•"/>
            </a:pPr>
            <a:r>
              <a:rPr lang="en-US" sz="2000"/>
              <a:t>Google Transpiler uses the CGGI (TFHE) implementation as the FHE backend</a:t>
            </a:r>
            <a:endParaRPr/>
          </a:p>
          <a:p>
            <a:pPr indent="-228600" lvl="0" marL="228600" rtl="0" algn="l">
              <a:lnSpc>
                <a:spcPct val="90000"/>
              </a:lnSpc>
              <a:spcBef>
                <a:spcPts val="1000"/>
              </a:spcBef>
              <a:spcAft>
                <a:spcPts val="0"/>
              </a:spcAft>
              <a:buSzPts val="2000"/>
              <a:buChar char="•"/>
            </a:pPr>
            <a:r>
              <a:rPr lang="en-US" sz="2000">
                <a:latin typeface="Calibri"/>
                <a:ea typeface="Calibri"/>
                <a:cs typeface="Calibri"/>
                <a:sym typeface="Calibri"/>
              </a:rPr>
              <a:t>OpenFHE is formally affiliated with the NumFocus stable of open-source software projects </a:t>
            </a:r>
            <a:endParaRPr/>
          </a:p>
          <a:p>
            <a:pPr indent="-101600" lvl="0" marL="228600" rtl="0" algn="l">
              <a:lnSpc>
                <a:spcPct val="90000"/>
              </a:lnSpc>
              <a:spcBef>
                <a:spcPts val="1000"/>
              </a:spcBef>
              <a:spcAft>
                <a:spcPts val="0"/>
              </a:spcAft>
              <a:buSzPts val="2000"/>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5"/>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DESIGN PAPER [https://eprint.iacr.org/2022/915]</a:t>
            </a:r>
            <a:endParaRPr/>
          </a:p>
        </p:txBody>
      </p:sp>
      <p:pic>
        <p:nvPicPr>
          <p:cNvPr id="506" name="Google Shape;506;p65"/>
          <p:cNvPicPr preferRelativeResize="0"/>
          <p:nvPr/>
        </p:nvPicPr>
        <p:blipFill rotWithShape="1">
          <a:blip r:embed="rId3">
            <a:alphaModFix/>
          </a:blip>
          <a:srcRect b="0" l="0" r="0" t="0"/>
          <a:stretch/>
        </p:blipFill>
        <p:spPr>
          <a:xfrm>
            <a:off x="727102" y="1291735"/>
            <a:ext cx="6607244" cy="491684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6"/>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LAYERS IN OPENFHE (CONTRIBUTOR VIEW)</a:t>
            </a:r>
            <a:endParaRPr/>
          </a:p>
        </p:txBody>
      </p:sp>
      <p:pic>
        <p:nvPicPr>
          <p:cNvPr id="512" name="Google Shape;512;p66"/>
          <p:cNvPicPr preferRelativeResize="0"/>
          <p:nvPr/>
        </p:nvPicPr>
        <p:blipFill rotWithShape="1">
          <a:blip r:embed="rId3">
            <a:alphaModFix/>
          </a:blip>
          <a:srcRect b="0" l="0" r="0" t="0"/>
          <a:stretch/>
        </p:blipFill>
        <p:spPr>
          <a:xfrm>
            <a:off x="3165743" y="1061160"/>
            <a:ext cx="6074446" cy="530418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7"/>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BROADER OPENFHE COMMUNITY (USER VIEW)</a:t>
            </a:r>
            <a:endParaRPr/>
          </a:p>
        </p:txBody>
      </p:sp>
      <p:pic>
        <p:nvPicPr>
          <p:cNvPr id="518" name="Google Shape;518;p67"/>
          <p:cNvPicPr preferRelativeResize="0"/>
          <p:nvPr/>
        </p:nvPicPr>
        <p:blipFill rotWithShape="1">
          <a:blip r:embed="rId3">
            <a:alphaModFix/>
          </a:blip>
          <a:srcRect b="0" l="0" r="0" t="0"/>
          <a:stretch/>
        </p:blipFill>
        <p:spPr>
          <a:xfrm>
            <a:off x="2810952" y="1155323"/>
            <a:ext cx="6570095" cy="522545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8"/>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OPENFHE VISION FOR MACHINE LEARNING (ML) USING FHE</a:t>
            </a:r>
            <a:endParaRPr/>
          </a:p>
        </p:txBody>
      </p:sp>
      <p:sp>
        <p:nvSpPr>
          <p:cNvPr id="524" name="Google Shape;524;p68"/>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The main ML focus is on</a:t>
            </a:r>
            <a:endParaRPr/>
          </a:p>
          <a:p>
            <a:pPr indent="-228600" lvl="1" marL="685800" rtl="0" algn="l">
              <a:lnSpc>
                <a:spcPct val="90000"/>
              </a:lnSpc>
              <a:spcBef>
                <a:spcPts val="500"/>
              </a:spcBef>
              <a:spcAft>
                <a:spcPts val="0"/>
              </a:spcAft>
              <a:buSzPts val="1800"/>
              <a:buChar char="•"/>
            </a:pPr>
            <a:r>
              <a:rPr lang="en-US"/>
              <a:t>Approximate method based on CKKS</a:t>
            </a:r>
            <a:endParaRPr/>
          </a:p>
          <a:p>
            <a:pPr indent="-228600" lvl="1" marL="685800" rtl="0" algn="l">
              <a:lnSpc>
                <a:spcPct val="90000"/>
              </a:lnSpc>
              <a:spcBef>
                <a:spcPts val="500"/>
              </a:spcBef>
              <a:spcAft>
                <a:spcPts val="0"/>
              </a:spcAft>
              <a:buSzPts val="1800"/>
              <a:buChar char="•"/>
            </a:pPr>
            <a:r>
              <a:rPr lang="en-US"/>
              <a:t>Hybrid approximate/LUT approach based on CKKS and DM (FHEW) /CGGI (TFHE)</a:t>
            </a:r>
            <a:endParaRPr/>
          </a:p>
          <a:p>
            <a:pPr indent="-228600" lvl="0" marL="228600" rtl="0" algn="l">
              <a:lnSpc>
                <a:spcPct val="90000"/>
              </a:lnSpc>
              <a:spcBef>
                <a:spcPts val="1000"/>
              </a:spcBef>
              <a:spcAft>
                <a:spcPts val="0"/>
              </a:spcAft>
              <a:buSzPts val="2000"/>
              <a:buChar char="•"/>
            </a:pPr>
            <a:r>
              <a:rPr lang="en-US"/>
              <a:t>Features that are already available in OpenFHE</a:t>
            </a:r>
            <a:endParaRPr/>
          </a:p>
          <a:p>
            <a:pPr indent="-228600" lvl="1" marL="685800" rtl="0" algn="l">
              <a:lnSpc>
                <a:spcPct val="90000"/>
              </a:lnSpc>
              <a:spcBef>
                <a:spcPts val="500"/>
              </a:spcBef>
              <a:spcAft>
                <a:spcPts val="0"/>
              </a:spcAft>
              <a:buSzPts val="1800"/>
              <a:buChar char="•"/>
            </a:pPr>
            <a:r>
              <a:rPr lang="en-US"/>
              <a:t>CKKS bootstrapping to support deep learning</a:t>
            </a:r>
            <a:endParaRPr/>
          </a:p>
          <a:p>
            <a:pPr indent="-228600" lvl="1" marL="685800" rtl="0" algn="l">
              <a:lnSpc>
                <a:spcPct val="90000"/>
              </a:lnSpc>
              <a:spcBef>
                <a:spcPts val="500"/>
              </a:spcBef>
              <a:spcAft>
                <a:spcPts val="0"/>
              </a:spcAft>
              <a:buSzPts val="1800"/>
              <a:buChar char="•"/>
            </a:pPr>
            <a:r>
              <a:rPr lang="en-US"/>
              <a:t>Large-precision comparison and small-precision LUT evaluation</a:t>
            </a:r>
            <a:endParaRPr/>
          </a:p>
          <a:p>
            <a:pPr indent="-228600" lvl="1" marL="685800" rtl="0" algn="l">
              <a:lnSpc>
                <a:spcPct val="90000"/>
              </a:lnSpc>
              <a:spcBef>
                <a:spcPts val="500"/>
              </a:spcBef>
              <a:spcAft>
                <a:spcPts val="0"/>
              </a:spcAft>
              <a:buSzPts val="1800"/>
              <a:buChar char="•"/>
            </a:pPr>
            <a:r>
              <a:rPr lang="en-US"/>
              <a:t>Scheme switching between CKKS and DM/CGGI to evaluate comparisons and (arg)min</a:t>
            </a:r>
            <a:endParaRPr/>
          </a:p>
          <a:p>
            <a:pPr indent="-228600" lvl="1" marL="685800" rtl="0" algn="l">
              <a:lnSpc>
                <a:spcPct val="90000"/>
              </a:lnSpc>
              <a:spcBef>
                <a:spcPts val="500"/>
              </a:spcBef>
              <a:spcAft>
                <a:spcPts val="0"/>
              </a:spcAft>
              <a:buSzPts val="1800"/>
              <a:buChar char="•"/>
            </a:pPr>
            <a:r>
              <a:rPr lang="en-US"/>
              <a:t>Python SDK </a:t>
            </a:r>
            <a:endParaRPr/>
          </a:p>
          <a:p>
            <a:pPr indent="-228600" lvl="0" marL="228600" rtl="0" algn="l">
              <a:lnSpc>
                <a:spcPct val="90000"/>
              </a:lnSpc>
              <a:spcBef>
                <a:spcPts val="1000"/>
              </a:spcBef>
              <a:spcAft>
                <a:spcPts val="0"/>
              </a:spcAft>
              <a:buSzPts val="2000"/>
              <a:buChar char="•"/>
            </a:pPr>
            <a:r>
              <a:rPr lang="en-US"/>
              <a:t>Features under development</a:t>
            </a:r>
            <a:endParaRPr/>
          </a:p>
          <a:p>
            <a:pPr indent="-228600" lvl="1" marL="685800" rtl="0" algn="l">
              <a:lnSpc>
                <a:spcPct val="90000"/>
              </a:lnSpc>
              <a:spcBef>
                <a:spcPts val="500"/>
              </a:spcBef>
              <a:spcAft>
                <a:spcPts val="0"/>
              </a:spcAft>
              <a:buSzPts val="1800"/>
              <a:buChar char="•"/>
            </a:pPr>
            <a:r>
              <a:rPr lang="en-US"/>
              <a:t>NodeJS SDK</a:t>
            </a:r>
            <a:endParaRPr/>
          </a:p>
          <a:p>
            <a:pPr indent="-228600" lvl="1" marL="685800" rtl="0" algn="l">
              <a:lnSpc>
                <a:spcPct val="90000"/>
              </a:lnSpc>
              <a:spcBef>
                <a:spcPts val="500"/>
              </a:spcBef>
              <a:spcAft>
                <a:spcPts val="0"/>
              </a:spcAft>
              <a:buSzPts val="1800"/>
              <a:buChar char="•"/>
            </a:pPr>
            <a:r>
              <a:rPr lang="en-US"/>
              <a:t>Matrix arithmetic library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9"/>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MAIN RESOURCES AND LINKS FOR OPENFHE</a:t>
            </a:r>
            <a:endParaRPr/>
          </a:p>
        </p:txBody>
      </p:sp>
      <p:sp>
        <p:nvSpPr>
          <p:cNvPr id="530" name="Google Shape;530;p69"/>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200"/>
              <a:buChar char="•"/>
            </a:pPr>
            <a:r>
              <a:rPr lang="en-US" sz="2200"/>
              <a:t>OpenFHE design paper: </a:t>
            </a:r>
            <a:r>
              <a:rPr lang="en-US" sz="2200" u="sng">
                <a:solidFill>
                  <a:schemeClr val="hlink"/>
                </a:solidFill>
                <a:hlinkClick r:id="rId3"/>
              </a:rPr>
              <a:t>https://eprint.iacr.org/2022/915</a:t>
            </a:r>
            <a:r>
              <a:rPr lang="en-US" sz="2200"/>
              <a:t> </a:t>
            </a:r>
            <a:endParaRPr/>
          </a:p>
          <a:p>
            <a:pPr indent="-228600" lvl="0" marL="228600" rtl="0" algn="l">
              <a:lnSpc>
                <a:spcPct val="90000"/>
              </a:lnSpc>
              <a:spcBef>
                <a:spcPts val="1000"/>
              </a:spcBef>
              <a:spcAft>
                <a:spcPts val="0"/>
              </a:spcAft>
              <a:buSzPts val="2200"/>
              <a:buChar char="•"/>
            </a:pPr>
            <a:r>
              <a:rPr lang="en-US" sz="2200"/>
              <a:t>OpenFHE website: </a:t>
            </a:r>
            <a:r>
              <a:rPr lang="en-US" sz="2200" u="sng">
                <a:solidFill>
                  <a:schemeClr val="hlink"/>
                </a:solidFill>
                <a:hlinkClick r:id="rId4"/>
              </a:rPr>
              <a:t>https://openfhe.org</a:t>
            </a:r>
            <a:r>
              <a:rPr lang="en-US" sz="2200"/>
              <a:t>  </a:t>
            </a:r>
            <a:endParaRPr/>
          </a:p>
          <a:p>
            <a:pPr indent="-228600" lvl="0" marL="228600" rtl="0" algn="l">
              <a:lnSpc>
                <a:spcPct val="90000"/>
              </a:lnSpc>
              <a:spcBef>
                <a:spcPts val="1000"/>
              </a:spcBef>
              <a:spcAft>
                <a:spcPts val="0"/>
              </a:spcAft>
              <a:buSzPts val="2200"/>
              <a:buChar char="•"/>
            </a:pPr>
            <a:r>
              <a:rPr lang="en-US" sz="2200"/>
              <a:t>ReadTheDocs documentation for OpenFHE: </a:t>
            </a:r>
            <a:r>
              <a:rPr lang="en-US" sz="2200" u="sng">
                <a:solidFill>
                  <a:schemeClr val="hlink"/>
                </a:solidFill>
                <a:hlinkClick r:id="rId5"/>
              </a:rPr>
              <a:t>https://openfhe-development.readthedocs.io/en/latest/</a:t>
            </a:r>
            <a:r>
              <a:rPr lang="en-US" sz="2200"/>
              <a:t>  </a:t>
            </a:r>
            <a:endParaRPr/>
          </a:p>
          <a:p>
            <a:pPr indent="-228600" lvl="0" marL="228600" rtl="0" algn="l">
              <a:lnSpc>
                <a:spcPct val="90000"/>
              </a:lnSpc>
              <a:spcBef>
                <a:spcPts val="1000"/>
              </a:spcBef>
              <a:spcAft>
                <a:spcPts val="0"/>
              </a:spcAft>
              <a:buSzPts val="2200"/>
              <a:buChar char="•"/>
            </a:pPr>
            <a:r>
              <a:rPr lang="en-US" sz="2200"/>
              <a:t>OpenFHE development repository: </a:t>
            </a:r>
            <a:r>
              <a:rPr lang="en-US" sz="2200" u="sng">
                <a:solidFill>
                  <a:schemeClr val="hlink"/>
                </a:solidFill>
                <a:hlinkClick r:id="rId6"/>
              </a:rPr>
              <a:t>https://github.com/openfheorg/openfhe-development</a:t>
            </a:r>
            <a:r>
              <a:rPr lang="en-US" sz="2200"/>
              <a:t>  </a:t>
            </a:r>
            <a:endParaRPr/>
          </a:p>
          <a:p>
            <a:pPr indent="-228600" lvl="0" marL="228600" rtl="0" algn="l">
              <a:lnSpc>
                <a:spcPct val="90000"/>
              </a:lnSpc>
              <a:spcBef>
                <a:spcPts val="1000"/>
              </a:spcBef>
              <a:spcAft>
                <a:spcPts val="0"/>
              </a:spcAft>
              <a:buSzPts val="2200"/>
              <a:buChar char="•"/>
            </a:pPr>
            <a:r>
              <a:rPr lang="en-US" sz="2200"/>
              <a:t>OpenFHE github organization where various OpenFHE-dependent projects are housed: </a:t>
            </a:r>
            <a:r>
              <a:rPr lang="en-US" sz="2200" u="sng">
                <a:solidFill>
                  <a:schemeClr val="hlink"/>
                </a:solidFill>
                <a:hlinkClick r:id="rId7"/>
              </a:rPr>
              <a:t>https://github.com/openfheorg</a:t>
            </a:r>
            <a:r>
              <a:rPr lang="en-US" sz="2200"/>
              <a:t>  </a:t>
            </a:r>
            <a:endParaRPr/>
          </a:p>
          <a:p>
            <a:pPr indent="-228600" lvl="0" marL="228600" rtl="0" algn="l">
              <a:lnSpc>
                <a:spcPct val="90000"/>
              </a:lnSpc>
              <a:spcBef>
                <a:spcPts val="1000"/>
              </a:spcBef>
              <a:spcAft>
                <a:spcPts val="0"/>
              </a:spcAft>
              <a:buSzPts val="2200"/>
              <a:buChar char="•"/>
            </a:pPr>
            <a:r>
              <a:rPr lang="en-US" sz="2200"/>
              <a:t>Community Forum for OpenFHE:  </a:t>
            </a:r>
            <a:r>
              <a:rPr lang="en-US" sz="2200" u="sng">
                <a:solidFill>
                  <a:schemeClr val="hlink"/>
                </a:solidFill>
                <a:hlinkClick r:id="rId8"/>
              </a:rPr>
              <a:t>https://openfhe.discourse.group/</a:t>
            </a:r>
            <a:r>
              <a:rPr lang="en-US" sz="2200"/>
              <a:t> </a:t>
            </a:r>
            <a:endParaRPr/>
          </a:p>
          <a:p>
            <a:pPr indent="-101600" lvl="0" marL="228600" rtl="0" algn="l">
              <a:lnSpc>
                <a:spcPct val="90000"/>
              </a:lnSpc>
              <a:spcBef>
                <a:spcPts val="100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SPLIT LEARNING</a:t>
            </a:r>
            <a:endParaRPr/>
          </a:p>
        </p:txBody>
      </p:sp>
      <p:sp>
        <p:nvSpPr>
          <p:cNvPr id="125" name="Google Shape;125;p5"/>
          <p:cNvSpPr txBox="1"/>
          <p:nvPr>
            <p:ph idx="1" type="body"/>
          </p:nvPr>
        </p:nvSpPr>
        <p:spPr>
          <a:xfrm>
            <a:off x="662529" y="1251275"/>
            <a:ext cx="5657700" cy="5014800"/>
          </a:xfrm>
          <a:prstGeom prst="rect">
            <a:avLst/>
          </a:prstGeom>
          <a:noFill/>
          <a:ln>
            <a:noFill/>
          </a:ln>
        </p:spPr>
        <p:txBody>
          <a:bodyPr anchorCtr="0" anchor="t" bIns="45700" lIns="91425" spcFirstLastPara="1" rIns="91425" wrap="square" tIns="45700">
            <a:normAutofit/>
          </a:bodyPr>
          <a:lstStyle/>
          <a:p>
            <a:pPr indent="-101600" lvl="0" marL="228600" rtl="0" algn="l">
              <a:spcBef>
                <a:spcPts val="0"/>
              </a:spcBef>
              <a:spcAft>
                <a:spcPts val="0"/>
              </a:spcAft>
              <a:buClr>
                <a:schemeClr val="dk1"/>
              </a:buClr>
              <a:buSzPts val="1100"/>
              <a:buFont typeface="Arial"/>
              <a:buNone/>
            </a:pPr>
            <a:r>
              <a:rPr b="1" lang="en-US"/>
              <a:t>Definition:</a:t>
            </a:r>
            <a:r>
              <a:rPr lang="en-US"/>
              <a:t> A collaborative machine learning technique where the model training is split between the client device and a central server.</a:t>
            </a:r>
            <a:endParaRPr/>
          </a:p>
          <a:p>
            <a:pPr indent="-101600" lvl="0" marL="228600" rtl="0" algn="l">
              <a:spcBef>
                <a:spcPts val="0"/>
              </a:spcBef>
              <a:spcAft>
                <a:spcPts val="0"/>
              </a:spcAft>
              <a:buSzPts val="1100"/>
              <a:buNone/>
            </a:pPr>
            <a:r>
              <a:t/>
            </a:r>
            <a:endParaRPr/>
          </a:p>
          <a:p>
            <a:pPr indent="-101600" lvl="0" marL="228600" rtl="0" algn="l">
              <a:spcBef>
                <a:spcPts val="0"/>
              </a:spcBef>
              <a:spcAft>
                <a:spcPts val="0"/>
              </a:spcAft>
              <a:buClr>
                <a:schemeClr val="dk1"/>
              </a:buClr>
              <a:buSzPts val="1100"/>
              <a:buFont typeface="Arial"/>
              <a:buNone/>
            </a:pPr>
            <a:r>
              <a:rPr b="1" lang="en-US"/>
              <a:t>Key Features:</a:t>
            </a:r>
            <a:r>
              <a:rPr lang="en-US"/>
              <a:t> Reduced data transfer, Privacy protection, Efficient use of bandwidth.</a:t>
            </a:r>
            <a:endParaRPr/>
          </a:p>
          <a:p>
            <a:pPr indent="-101600" lvl="0" marL="228600" rtl="0" algn="l">
              <a:spcBef>
                <a:spcPts val="0"/>
              </a:spcBef>
              <a:spcAft>
                <a:spcPts val="0"/>
              </a:spcAft>
              <a:buSzPts val="1100"/>
              <a:buNone/>
            </a:pPr>
            <a:r>
              <a:t/>
            </a:r>
            <a:endParaRPr/>
          </a:p>
          <a:p>
            <a:pPr indent="-101600" lvl="0" marL="228600" rtl="0" algn="l">
              <a:spcBef>
                <a:spcPts val="0"/>
              </a:spcBef>
              <a:spcAft>
                <a:spcPts val="0"/>
              </a:spcAft>
              <a:buClr>
                <a:schemeClr val="dk1"/>
              </a:buClr>
              <a:buSzPts val="1100"/>
              <a:buFont typeface="Arial"/>
              <a:buNone/>
            </a:pPr>
            <a:r>
              <a:rPr b="1" lang="en-US"/>
              <a:t>Applications:</a:t>
            </a:r>
            <a:r>
              <a:rPr lang="en-US"/>
              <a:t> Edge computing, IoT devices, Privacy-sensitive industries.</a:t>
            </a:r>
            <a:endParaRPr/>
          </a:p>
          <a:p>
            <a:pPr indent="0" lvl="0" marL="127000" rtl="0" algn="l">
              <a:lnSpc>
                <a:spcPct val="90000"/>
              </a:lnSpc>
              <a:spcBef>
                <a:spcPts val="0"/>
              </a:spcBef>
              <a:spcAft>
                <a:spcPts val="0"/>
              </a:spcAft>
              <a:buSzPts val="2000"/>
              <a:buNone/>
            </a:pPr>
            <a:r>
              <a:t/>
            </a:r>
            <a:endParaRPr/>
          </a:p>
        </p:txBody>
      </p:sp>
      <p:pic>
        <p:nvPicPr>
          <p:cNvPr id="126" name="Google Shape;126;p5"/>
          <p:cNvPicPr preferRelativeResize="0"/>
          <p:nvPr/>
        </p:nvPicPr>
        <p:blipFill>
          <a:blip r:embed="rId3">
            <a:alphaModFix/>
          </a:blip>
          <a:stretch>
            <a:fillRect/>
          </a:stretch>
        </p:blipFill>
        <p:spPr>
          <a:xfrm>
            <a:off x="6069204" y="1676915"/>
            <a:ext cx="5566971" cy="3130587"/>
          </a:xfrm>
          <a:prstGeom prst="rect">
            <a:avLst/>
          </a:prstGeom>
          <a:noFill/>
          <a:ln>
            <a:noFill/>
          </a:ln>
        </p:spPr>
      </p:pic>
      <p:sp>
        <p:nvSpPr>
          <p:cNvPr id="127" name="Google Shape;127;p5"/>
          <p:cNvSpPr txBox="1"/>
          <p:nvPr/>
        </p:nvSpPr>
        <p:spPr>
          <a:xfrm>
            <a:off x="7559050" y="5827775"/>
            <a:ext cx="465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53535"/>
                </a:solidFill>
                <a:latin typeface="Calibri"/>
                <a:ea typeface="Calibri"/>
                <a:cs typeface="Calibri"/>
                <a:sym typeface="Calibri"/>
              </a:rPr>
              <a:t>Source: https://www.researchgate.net/figure/An-application-of-split-learning-in-a-cross-siloed-health-environment_fig5_344754274</a:t>
            </a:r>
            <a:endParaRPr sz="1000">
              <a:solidFill>
                <a:srgbClr val="353535"/>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2"/>
          <p:cNvSpPr txBox="1"/>
          <p:nvPr>
            <p:ph type="title"/>
          </p:nvPr>
        </p:nvSpPr>
        <p:spPr>
          <a:xfrm>
            <a:off x="906651" y="3707219"/>
            <a:ext cx="10511654"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libri"/>
              <a:buNone/>
            </a:pPr>
            <a:r>
              <a:rPr lang="en-US"/>
              <a:t>CKKS Examples in Python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3"/>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STEP 1 – SET CRYPTOCONTEXT</a:t>
            </a:r>
            <a:endParaRPr/>
          </a:p>
        </p:txBody>
      </p:sp>
      <p:sp>
        <p:nvSpPr>
          <p:cNvPr id="541" name="Google Shape;541;p73"/>
          <p:cNvSpPr txBox="1"/>
          <p:nvPr>
            <p:ph idx="1" type="body"/>
          </p:nvPr>
        </p:nvSpPr>
        <p:spPr>
          <a:xfrm>
            <a:off x="571561" y="1368351"/>
            <a:ext cx="11335200" cy="4799400"/>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SzPts val="1800"/>
              <a:buNone/>
            </a:pPr>
            <a:r>
              <a:rPr b="1" lang="en-US" sz="1800">
                <a:solidFill>
                  <a:srgbClr val="7F0055"/>
                </a:solidFill>
                <a:latin typeface="Consolas"/>
                <a:ea typeface="Consolas"/>
                <a:cs typeface="Consolas"/>
                <a:sym typeface="Consolas"/>
              </a:rPr>
              <a:t>from</a:t>
            </a:r>
            <a:r>
              <a:rPr lang="en-US" sz="1800">
                <a:solidFill>
                  <a:srgbClr val="000000"/>
                </a:solidFill>
                <a:latin typeface="Consolas"/>
                <a:ea typeface="Consolas"/>
                <a:cs typeface="Consolas"/>
                <a:sym typeface="Consolas"/>
              </a:rPr>
              <a:t> openfhe </a:t>
            </a:r>
            <a:r>
              <a:rPr b="1" lang="en-US" sz="1800">
                <a:solidFill>
                  <a:srgbClr val="7F0055"/>
                </a:solidFill>
                <a:latin typeface="Consolas"/>
                <a:ea typeface="Consolas"/>
                <a:cs typeface="Consolas"/>
                <a:sym typeface="Consolas"/>
              </a:rPr>
              <a:t>import</a:t>
            </a:r>
            <a:r>
              <a:rPr lang="en-US" sz="1800">
                <a:solidFill>
                  <a:srgbClr val="000000"/>
                </a:solidFill>
                <a:latin typeface="Consolas"/>
                <a:ea typeface="Consolas"/>
                <a:cs typeface="Consolas"/>
                <a:sym typeface="Consolas"/>
              </a:rPr>
              <a:t> *</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latin typeface="Consolas"/>
                <a:ea typeface="Consolas"/>
                <a:cs typeface="Consolas"/>
                <a:sym typeface="Consolas"/>
              </a:rPr>
              <a:t> </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mult_depth = 1</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scale_mod_size = 50</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batch_size = 8</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latin typeface="Consolas"/>
                <a:ea typeface="Consolas"/>
                <a:cs typeface="Consolas"/>
                <a:sym typeface="Consolas"/>
              </a:rPr>
              <a:t> </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parameters = CCParamsCKKSRNS()</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parameters.SetMultiplicativeDepth(mult_depth)</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parameters.SetScalingModSize(scale_mod_size)</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parameters.SetBatchSize(batch_size)</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latin typeface="Consolas"/>
                <a:ea typeface="Consolas"/>
                <a:cs typeface="Consolas"/>
                <a:sym typeface="Consolas"/>
              </a:rPr>
              <a:t> </a:t>
            </a:r>
            <a:endParaRPr/>
          </a:p>
          <a:p>
            <a:pPr indent="0" lvl="0" marL="0" rtl="0" algn="l">
              <a:lnSpc>
                <a:spcPct val="107000"/>
              </a:lnSpc>
              <a:spcBef>
                <a:spcPts val="0"/>
              </a:spcBef>
              <a:spcAft>
                <a:spcPts val="0"/>
              </a:spcAft>
              <a:buSzPts val="1800"/>
              <a:buNone/>
            </a:pPr>
            <a:r>
              <a:rPr lang="en-US" sz="1800">
                <a:solidFill>
                  <a:srgbClr val="3F7F5F"/>
                </a:solidFill>
                <a:latin typeface="Consolas"/>
                <a:ea typeface="Consolas"/>
                <a:cs typeface="Consolas"/>
                <a:sym typeface="Consolas"/>
              </a:rPr>
              <a:t># Enable the features that you wish to use</a:t>
            </a:r>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cc = GenCryptoContext(parameters)</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cc.Enable(PKESchemeFeature.PKE)</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cc.Enable(PKESchemeFeature.KEYSWITCH)</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cc.Enable(PKESchemeFeature.LEVELEDSHE)</a:t>
            </a:r>
            <a:endParaRPr sz="1800">
              <a:latin typeface="Consolas"/>
              <a:ea typeface="Consolas"/>
              <a:cs typeface="Consolas"/>
              <a:sym typeface="Consola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4"/>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STEP 2 – KEY GENERATION</a:t>
            </a:r>
            <a:endParaRPr/>
          </a:p>
        </p:txBody>
      </p:sp>
      <p:sp>
        <p:nvSpPr>
          <p:cNvPr id="547" name="Google Shape;547;p74"/>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sz="1800">
                <a:solidFill>
                  <a:srgbClr val="3F7F5F"/>
                </a:solidFill>
                <a:latin typeface="Consolas"/>
                <a:ea typeface="Consolas"/>
                <a:cs typeface="Consolas"/>
                <a:sym typeface="Consolas"/>
              </a:rPr>
              <a:t># Generate a public/private key pair</a:t>
            </a:r>
            <a:endParaRPr sz="1800">
              <a:solidFill>
                <a:srgbClr val="000000"/>
              </a:solidFill>
              <a:latin typeface="Consolas"/>
              <a:ea typeface="Consolas"/>
              <a:cs typeface="Consolas"/>
              <a:sym typeface="Consolas"/>
            </a:endParaRPr>
          </a:p>
          <a:p>
            <a:pPr indent="0" lvl="0" marL="0" rtl="0" algn="l">
              <a:lnSpc>
                <a:spcPct val="90000"/>
              </a:lnSpc>
              <a:spcBef>
                <a:spcPts val="0"/>
              </a:spcBef>
              <a:spcAft>
                <a:spcPts val="0"/>
              </a:spcAft>
              <a:buSzPts val="1800"/>
              <a:buNone/>
            </a:pPr>
            <a:r>
              <a:rPr lang="en-US" sz="1800">
                <a:solidFill>
                  <a:srgbClr val="000000"/>
                </a:solidFill>
                <a:latin typeface="Consolas"/>
                <a:ea typeface="Consolas"/>
                <a:cs typeface="Consolas"/>
                <a:sym typeface="Consolas"/>
              </a:rPr>
              <a:t>keys = cc.KeyGen()</a:t>
            </a:r>
            <a:endParaRPr/>
          </a:p>
          <a:p>
            <a:pPr indent="0" lvl="0" marL="0" rtl="0" algn="l">
              <a:lnSpc>
                <a:spcPct val="90000"/>
              </a:lnSpc>
              <a:spcBef>
                <a:spcPts val="0"/>
              </a:spcBef>
              <a:spcAft>
                <a:spcPts val="0"/>
              </a:spcAft>
              <a:buSzPts val="1800"/>
              <a:buNone/>
            </a:pPr>
            <a:r>
              <a:t/>
            </a:r>
            <a:endParaRPr sz="1800">
              <a:solidFill>
                <a:srgbClr val="000000"/>
              </a:solidFill>
              <a:latin typeface="Consolas"/>
              <a:ea typeface="Consolas"/>
              <a:cs typeface="Consolas"/>
              <a:sym typeface="Consolas"/>
            </a:endParaRPr>
          </a:p>
          <a:p>
            <a:pPr indent="0" lvl="0" marL="0" rtl="0" algn="l">
              <a:lnSpc>
                <a:spcPct val="90000"/>
              </a:lnSpc>
              <a:spcBef>
                <a:spcPts val="0"/>
              </a:spcBef>
              <a:spcAft>
                <a:spcPts val="0"/>
              </a:spcAft>
              <a:buSzPts val="1800"/>
              <a:buNone/>
            </a:pPr>
            <a:r>
              <a:rPr lang="en-US" sz="1800">
                <a:solidFill>
                  <a:srgbClr val="3F7F5F"/>
                </a:solidFill>
                <a:latin typeface="Consolas"/>
                <a:ea typeface="Consolas"/>
                <a:cs typeface="Consolas"/>
                <a:sym typeface="Consolas"/>
              </a:rPr>
              <a:t># Generate the relinearization key</a:t>
            </a:r>
            <a:endParaRPr sz="1800">
              <a:solidFill>
                <a:srgbClr val="000000"/>
              </a:solidFill>
              <a:latin typeface="Consolas"/>
              <a:ea typeface="Consolas"/>
              <a:cs typeface="Consolas"/>
              <a:sym typeface="Consolas"/>
            </a:endParaRPr>
          </a:p>
          <a:p>
            <a:pPr indent="0" lvl="0" marL="0" rtl="0" algn="l">
              <a:lnSpc>
                <a:spcPct val="90000"/>
              </a:lnSpc>
              <a:spcBef>
                <a:spcPts val="0"/>
              </a:spcBef>
              <a:spcAft>
                <a:spcPts val="0"/>
              </a:spcAft>
              <a:buSzPts val="1800"/>
              <a:buNone/>
            </a:pPr>
            <a:r>
              <a:rPr lang="en-US" sz="1800">
                <a:solidFill>
                  <a:srgbClr val="000000"/>
                </a:solidFill>
                <a:latin typeface="Consolas"/>
                <a:ea typeface="Consolas"/>
                <a:cs typeface="Consolas"/>
                <a:sym typeface="Consolas"/>
              </a:rPr>
              <a:t>cc.EvalMultKeyGen(keys.secretKey)</a:t>
            </a:r>
            <a:endParaRPr/>
          </a:p>
          <a:p>
            <a:pPr indent="0" lvl="0" marL="0" rtl="0" algn="l">
              <a:lnSpc>
                <a:spcPct val="90000"/>
              </a:lnSpc>
              <a:spcBef>
                <a:spcPts val="0"/>
              </a:spcBef>
              <a:spcAft>
                <a:spcPts val="0"/>
              </a:spcAft>
              <a:buSzPts val="1800"/>
              <a:buNone/>
            </a:pPr>
            <a:r>
              <a:t/>
            </a:r>
            <a:endParaRPr sz="1800">
              <a:solidFill>
                <a:srgbClr val="000000"/>
              </a:solidFill>
              <a:latin typeface="Consolas"/>
              <a:ea typeface="Consolas"/>
              <a:cs typeface="Consolas"/>
              <a:sym typeface="Consolas"/>
            </a:endParaRPr>
          </a:p>
          <a:p>
            <a:pPr indent="0" lvl="0" marL="0" rtl="0" algn="l">
              <a:lnSpc>
                <a:spcPct val="90000"/>
              </a:lnSpc>
              <a:spcBef>
                <a:spcPts val="0"/>
              </a:spcBef>
              <a:spcAft>
                <a:spcPts val="0"/>
              </a:spcAft>
              <a:buSzPts val="1800"/>
              <a:buNone/>
            </a:pPr>
            <a:r>
              <a:rPr lang="en-US" sz="1800">
                <a:solidFill>
                  <a:srgbClr val="3F7F5F"/>
                </a:solidFill>
                <a:latin typeface="Consolas"/>
                <a:ea typeface="Consolas"/>
                <a:cs typeface="Consolas"/>
                <a:sym typeface="Consolas"/>
              </a:rPr>
              <a:t># Generate the rotation evaluation keys</a:t>
            </a:r>
            <a:endParaRPr sz="1800">
              <a:solidFill>
                <a:srgbClr val="000000"/>
              </a:solidFill>
              <a:latin typeface="Consolas"/>
              <a:ea typeface="Consolas"/>
              <a:cs typeface="Consolas"/>
              <a:sym typeface="Consolas"/>
            </a:endParaRPr>
          </a:p>
          <a:p>
            <a:pPr indent="0" lvl="0" marL="0" rtl="0" algn="l">
              <a:lnSpc>
                <a:spcPct val="90000"/>
              </a:lnSpc>
              <a:spcBef>
                <a:spcPts val="0"/>
              </a:spcBef>
              <a:spcAft>
                <a:spcPts val="0"/>
              </a:spcAft>
              <a:buSzPts val="1800"/>
              <a:buNone/>
            </a:pPr>
            <a:r>
              <a:rPr lang="en-US" sz="1800">
                <a:solidFill>
                  <a:srgbClr val="000000"/>
                </a:solidFill>
                <a:latin typeface="Consolas"/>
                <a:ea typeface="Consolas"/>
                <a:cs typeface="Consolas"/>
                <a:sym typeface="Consolas"/>
              </a:rPr>
              <a:t>cc.EvalRotateKeyGen(keys.secretKey, [1, -2])</a:t>
            </a:r>
            <a:endParaRPr sz="1800">
              <a:latin typeface="Consolas"/>
              <a:ea typeface="Consolas"/>
              <a:cs typeface="Consolas"/>
              <a:sym typeface="Consola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5"/>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STEP 3 – ENCRYPTION</a:t>
            </a:r>
            <a:endParaRPr/>
          </a:p>
        </p:txBody>
      </p:sp>
      <p:sp>
        <p:nvSpPr>
          <p:cNvPr id="553" name="Google Shape;553;p75"/>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SzPts val="1800"/>
              <a:buNone/>
            </a:pPr>
            <a:r>
              <a:rPr lang="en-US" sz="1800">
                <a:solidFill>
                  <a:srgbClr val="3F7F5F"/>
                </a:solidFill>
                <a:latin typeface="Consolas"/>
                <a:ea typeface="Consolas"/>
                <a:cs typeface="Consolas"/>
                <a:sym typeface="Consolas"/>
              </a:rPr>
              <a:t># Inputs</a:t>
            </a:r>
            <a:endParaRPr sz="1800">
              <a:solidFill>
                <a:srgbClr val="000000"/>
              </a:solidFill>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latin typeface="Consolas"/>
                <a:ea typeface="Consolas"/>
                <a:cs typeface="Consolas"/>
                <a:sym typeface="Consolas"/>
              </a:rPr>
              <a:t>x1 = [0.25, 0.5, 0.75, 1.0, 2.0, 3.0, 4.0, 5.0]</a:t>
            </a:r>
            <a:endParaRPr/>
          </a:p>
          <a:p>
            <a:pPr indent="0" lvl="0" marL="0" marR="0" rtl="0" algn="l">
              <a:lnSpc>
                <a:spcPct val="107000"/>
              </a:lnSpc>
              <a:spcBef>
                <a:spcPts val="0"/>
              </a:spcBef>
              <a:spcAft>
                <a:spcPts val="0"/>
              </a:spcAft>
              <a:buSzPts val="1800"/>
              <a:buNone/>
            </a:pPr>
            <a:r>
              <a:rPr lang="en-US" sz="1800">
                <a:latin typeface="Consolas"/>
                <a:ea typeface="Consolas"/>
                <a:cs typeface="Consolas"/>
                <a:sym typeface="Consolas"/>
              </a:rPr>
              <a:t>x2 = [5.0, 4.0, 3.0, 2.0, 1.0, 0.75, 0.5, 0.25]</a:t>
            </a:r>
            <a:endParaRPr/>
          </a:p>
          <a:p>
            <a:pPr indent="0" lvl="0" marL="0" marR="0" rtl="0" algn="l">
              <a:lnSpc>
                <a:spcPct val="107000"/>
              </a:lnSpc>
              <a:spcBef>
                <a:spcPts val="0"/>
              </a:spcBef>
              <a:spcAft>
                <a:spcPts val="0"/>
              </a:spcAft>
              <a:buSzPts val="1800"/>
              <a:buNone/>
            </a:pPr>
            <a:r>
              <a:t/>
            </a:r>
            <a:endParaRPr sz="1800">
              <a:latin typeface="Consolas"/>
              <a:ea typeface="Consolas"/>
              <a:cs typeface="Consolas"/>
              <a:sym typeface="Consolas"/>
            </a:endParaRPr>
          </a:p>
          <a:p>
            <a:pPr indent="0" lvl="0" marL="0" rtl="0" algn="l">
              <a:lnSpc>
                <a:spcPct val="107000"/>
              </a:lnSpc>
              <a:spcBef>
                <a:spcPts val="0"/>
              </a:spcBef>
              <a:spcAft>
                <a:spcPts val="0"/>
              </a:spcAft>
              <a:buSzPts val="1800"/>
              <a:buNone/>
            </a:pPr>
            <a:r>
              <a:rPr lang="en-US" sz="1800">
                <a:solidFill>
                  <a:srgbClr val="3F7F5F"/>
                </a:solidFill>
                <a:latin typeface="Consolas"/>
                <a:ea typeface="Consolas"/>
                <a:cs typeface="Consolas"/>
                <a:sym typeface="Consolas"/>
              </a:rPr>
              <a:t># Encoding as plaintexts</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latin typeface="Consolas"/>
                <a:ea typeface="Consolas"/>
                <a:cs typeface="Consolas"/>
                <a:sym typeface="Consolas"/>
              </a:rPr>
              <a:t>ptx1 = cc.MakeCKKSPackedPlaintext(x1)</a:t>
            </a:r>
            <a:endParaRPr/>
          </a:p>
          <a:p>
            <a:pPr indent="0" lvl="0" marL="0" marR="0" rtl="0" algn="l">
              <a:lnSpc>
                <a:spcPct val="107000"/>
              </a:lnSpc>
              <a:spcBef>
                <a:spcPts val="0"/>
              </a:spcBef>
              <a:spcAft>
                <a:spcPts val="0"/>
              </a:spcAft>
              <a:buSzPts val="1800"/>
              <a:buNone/>
            </a:pPr>
            <a:r>
              <a:rPr lang="en-US" sz="1800">
                <a:latin typeface="Consolas"/>
                <a:ea typeface="Consolas"/>
                <a:cs typeface="Consolas"/>
                <a:sym typeface="Consolas"/>
              </a:rPr>
              <a:t>ptx2 = cc.MakeCKKSPackedPlaintext(x2)</a:t>
            </a:r>
            <a:endParaRPr/>
          </a:p>
          <a:p>
            <a:pPr indent="0" lvl="0" marL="0" marR="0" rtl="0" algn="l">
              <a:lnSpc>
                <a:spcPct val="107000"/>
              </a:lnSpc>
              <a:spcBef>
                <a:spcPts val="0"/>
              </a:spcBef>
              <a:spcAft>
                <a:spcPts val="0"/>
              </a:spcAft>
              <a:buSzPts val="1800"/>
              <a:buNone/>
            </a:pPr>
            <a:r>
              <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9F9F9F"/>
                </a:solidFill>
                <a:latin typeface="Consolas"/>
                <a:ea typeface="Consolas"/>
                <a:cs typeface="Consolas"/>
                <a:sym typeface="Consolas"/>
              </a:rPr>
              <a:t># Encrypt the encoded vectors</a:t>
            </a:r>
            <a:endParaRPr/>
          </a:p>
          <a:p>
            <a:pPr indent="0" lvl="0" marL="0" marR="0" rtl="0" algn="l">
              <a:lnSpc>
                <a:spcPct val="107000"/>
              </a:lnSpc>
              <a:spcBef>
                <a:spcPts val="0"/>
              </a:spcBef>
              <a:spcAft>
                <a:spcPts val="0"/>
              </a:spcAft>
              <a:buSzPts val="1800"/>
              <a:buNone/>
            </a:pPr>
            <a:r>
              <a:rPr lang="en-US" sz="1800">
                <a:latin typeface="Consolas"/>
                <a:ea typeface="Consolas"/>
                <a:cs typeface="Consolas"/>
                <a:sym typeface="Consolas"/>
              </a:rPr>
              <a:t>c1 = cc.Encrypt(keys.publicKey, ptx1)</a:t>
            </a:r>
            <a:endParaRPr/>
          </a:p>
          <a:p>
            <a:pPr indent="0" lvl="0" marL="0" marR="0" rtl="0" algn="l">
              <a:lnSpc>
                <a:spcPct val="107000"/>
              </a:lnSpc>
              <a:spcBef>
                <a:spcPts val="0"/>
              </a:spcBef>
              <a:spcAft>
                <a:spcPts val="0"/>
              </a:spcAft>
              <a:buSzPts val="1800"/>
              <a:buNone/>
            </a:pPr>
            <a:r>
              <a:rPr lang="en-US" sz="1800">
                <a:latin typeface="Consolas"/>
                <a:ea typeface="Consolas"/>
                <a:cs typeface="Consolas"/>
                <a:sym typeface="Consolas"/>
              </a:rPr>
              <a:t>c2 = cc.Encrypt(keys.publicKey, ptx2)</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6"/>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STEP 4 – EVALUATION</a:t>
            </a:r>
            <a:endParaRPr/>
          </a:p>
        </p:txBody>
      </p:sp>
      <p:sp>
        <p:nvSpPr>
          <p:cNvPr id="559" name="Google Shape;559;p76"/>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SzPts val="1800"/>
              <a:buNone/>
            </a:pPr>
            <a:r>
              <a:rPr lang="en-US" sz="1800">
                <a:solidFill>
                  <a:srgbClr val="3F7F5F"/>
                </a:solidFill>
                <a:latin typeface="Consolas"/>
                <a:ea typeface="Consolas"/>
                <a:cs typeface="Consolas"/>
                <a:sym typeface="Consolas"/>
              </a:rPr>
              <a:t># Homomorphic additions</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c_add = cc.EvalAdd(c1, c2)</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t/>
            </a:r>
            <a:endParaRPr sz="1800">
              <a:solidFill>
                <a:srgbClr val="3F7F5F"/>
              </a:solidFill>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3F7F5F"/>
                </a:solidFill>
                <a:latin typeface="Consolas"/>
                <a:ea typeface="Consolas"/>
                <a:cs typeface="Consolas"/>
                <a:sym typeface="Consolas"/>
              </a:rPr>
              <a:t># Homomorphic subtraction</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c_sub = cc.EvalSub(c1, c2)</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t/>
            </a:r>
            <a:endParaRPr sz="1800">
              <a:solidFill>
                <a:srgbClr val="3F7F5F"/>
              </a:solidFill>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3F7F5F"/>
                </a:solidFill>
                <a:latin typeface="Consolas"/>
                <a:ea typeface="Consolas"/>
                <a:cs typeface="Consolas"/>
                <a:sym typeface="Consolas"/>
              </a:rPr>
              <a:t># Homomorphic scalar multiplication</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c_scalar = cc.EvalMult(c1,4)</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t/>
            </a:r>
            <a:endParaRPr sz="1800">
              <a:solidFill>
                <a:srgbClr val="3F7F5F"/>
              </a:solidFill>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3F7F5F"/>
                </a:solidFill>
                <a:latin typeface="Consolas"/>
                <a:ea typeface="Consolas"/>
                <a:cs typeface="Consolas"/>
                <a:sym typeface="Consolas"/>
              </a:rPr>
              <a:t># Homomorphic multiplication</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c_mult = cc.EvalMult(c1, c2)</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t/>
            </a:r>
            <a:endParaRPr sz="1800">
              <a:solidFill>
                <a:srgbClr val="3F7F5F"/>
              </a:solidFill>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3F7F5F"/>
                </a:solidFill>
                <a:latin typeface="Consolas"/>
                <a:ea typeface="Consolas"/>
                <a:cs typeface="Consolas"/>
                <a:sym typeface="Consolas"/>
              </a:rPr>
              <a:t># Homomorphic rotations</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c_rot1 = cc.EvalRotate(c1, 1)</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c_rot2 = cc.EvalRotate(c1, -2)</a:t>
            </a:r>
            <a:endParaRPr sz="1800">
              <a:latin typeface="Consolas"/>
              <a:ea typeface="Consolas"/>
              <a:cs typeface="Consolas"/>
              <a:sym typeface="Consola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7"/>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STEP 5 – DECRYPTION</a:t>
            </a:r>
            <a:endParaRPr/>
          </a:p>
        </p:txBody>
      </p:sp>
      <p:sp>
        <p:nvSpPr>
          <p:cNvPr id="565" name="Google Shape;565;p77"/>
          <p:cNvSpPr txBox="1"/>
          <p:nvPr>
            <p:ph idx="1" type="body"/>
          </p:nvPr>
        </p:nvSpPr>
        <p:spPr>
          <a:xfrm>
            <a:off x="454865" y="1233449"/>
            <a:ext cx="11329600" cy="5117766"/>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SzPts val="1800"/>
              <a:buNone/>
            </a:pPr>
            <a:r>
              <a:rPr lang="en-US" sz="1800">
                <a:solidFill>
                  <a:srgbClr val="3F7F5F"/>
                </a:solidFill>
                <a:latin typeface="Consolas"/>
                <a:ea typeface="Consolas"/>
                <a:cs typeface="Consolas"/>
                <a:sym typeface="Consolas"/>
              </a:rPr>
              <a:t># Decrypt the result of addition</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precision = 8</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print(</a:t>
            </a:r>
            <a:r>
              <a:rPr lang="en-US" sz="1800">
                <a:solidFill>
                  <a:srgbClr val="2A00FF"/>
                </a:solidFill>
                <a:latin typeface="Consolas"/>
                <a:ea typeface="Consolas"/>
                <a:cs typeface="Consolas"/>
                <a:sym typeface="Consolas"/>
              </a:rPr>
              <a:t>"Results of homomorphic computations:"</a:t>
            </a:r>
            <a:r>
              <a:rPr lang="en-US" sz="1800">
                <a:solidFill>
                  <a:srgbClr val="000000"/>
                </a:solidFill>
                <a:latin typeface="Consolas"/>
                <a:ea typeface="Consolas"/>
                <a:cs typeface="Consolas"/>
                <a:sym typeface="Consolas"/>
              </a:rPr>
              <a:t>)</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result = cc.Decrypt(c1, keys.secretKey)</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result.SetLength(batch_size)</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print(</a:t>
            </a:r>
            <a:r>
              <a:rPr lang="en-US" sz="1800">
                <a:solidFill>
                  <a:srgbClr val="2A00FF"/>
                </a:solidFill>
                <a:latin typeface="Consolas"/>
                <a:ea typeface="Consolas"/>
                <a:cs typeface="Consolas"/>
                <a:sym typeface="Consolas"/>
              </a:rPr>
              <a:t>"x1 = "</a:t>
            </a:r>
            <a:r>
              <a:rPr lang="en-US" sz="1800">
                <a:latin typeface="Consolas"/>
                <a:ea typeface="Consolas"/>
                <a:cs typeface="Consolas"/>
                <a:sym typeface="Consolas"/>
              </a:rPr>
              <a:t> </a:t>
            </a:r>
            <a:r>
              <a:rPr lang="en-US" sz="1800">
                <a:solidFill>
                  <a:srgbClr val="000000"/>
                </a:solidFill>
                <a:latin typeface="Consolas"/>
                <a:ea typeface="Consolas"/>
                <a:cs typeface="Consolas"/>
                <a:sym typeface="Consolas"/>
              </a:rPr>
              <a:t>+ str(result))</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print(</a:t>
            </a:r>
            <a:r>
              <a:rPr lang="en-US" sz="1800">
                <a:solidFill>
                  <a:srgbClr val="2A00FF"/>
                </a:solidFill>
                <a:latin typeface="Consolas"/>
                <a:ea typeface="Consolas"/>
                <a:cs typeface="Consolas"/>
                <a:sym typeface="Consolas"/>
              </a:rPr>
              <a:t>"Estimated precision in bits: "</a:t>
            </a:r>
            <a:r>
              <a:rPr lang="en-US" sz="1800">
                <a:latin typeface="Consolas"/>
                <a:ea typeface="Consolas"/>
                <a:cs typeface="Consolas"/>
                <a:sym typeface="Consolas"/>
              </a:rPr>
              <a:t> </a:t>
            </a:r>
            <a:r>
              <a:rPr lang="en-US" sz="1800">
                <a:solidFill>
                  <a:srgbClr val="000000"/>
                </a:solidFill>
                <a:latin typeface="Consolas"/>
                <a:ea typeface="Consolas"/>
                <a:cs typeface="Consolas"/>
                <a:sym typeface="Consolas"/>
              </a:rPr>
              <a:t>+ str(result.GetLogPrecision()))</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latin typeface="Consolas"/>
                <a:ea typeface="Consolas"/>
                <a:cs typeface="Consolas"/>
                <a:sym typeface="Consolas"/>
              </a:rPr>
              <a:t> </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3F7F5F"/>
                </a:solidFill>
                <a:latin typeface="Consolas"/>
                <a:ea typeface="Consolas"/>
                <a:cs typeface="Consolas"/>
                <a:sym typeface="Consolas"/>
              </a:rPr>
              <a:t># Decrypt the result of scalar multiplication</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result = cc.Decrypt(c_scalar,keys.secretKey)</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latin typeface="Consolas"/>
                <a:ea typeface="Consolas"/>
                <a:cs typeface="Consolas"/>
                <a:sym typeface="Consolas"/>
              </a:rPr>
              <a:t> </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3F7F5F"/>
                </a:solidFill>
                <a:latin typeface="Consolas"/>
                <a:ea typeface="Consolas"/>
                <a:cs typeface="Consolas"/>
                <a:sym typeface="Consolas"/>
              </a:rPr>
              <a:t># Decrypt the result of multiplication</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result = cc.Decrypt(c_mult,keys.secretKey)</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latin typeface="Consolas"/>
                <a:ea typeface="Consolas"/>
                <a:cs typeface="Consolas"/>
                <a:sym typeface="Consolas"/>
              </a:rPr>
              <a:t> </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3F7F5F"/>
                </a:solidFill>
                <a:latin typeface="Consolas"/>
                <a:ea typeface="Consolas"/>
                <a:cs typeface="Consolas"/>
                <a:sym typeface="Consolas"/>
              </a:rPr>
              <a:t># Decrypt the result of rotations</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result = cc.Decrypt(c_rot1,keys.secretKey)</a:t>
            </a:r>
            <a:endParaRPr sz="1800">
              <a:latin typeface="Consolas"/>
              <a:ea typeface="Consolas"/>
              <a:cs typeface="Consolas"/>
              <a:sym typeface="Consolas"/>
            </a:endParaRPr>
          </a:p>
          <a:p>
            <a:pPr indent="0" lvl="0" marL="0" marR="0" rtl="0" algn="l">
              <a:lnSpc>
                <a:spcPct val="107000"/>
              </a:lnSpc>
              <a:spcBef>
                <a:spcPts val="0"/>
              </a:spcBef>
              <a:spcAft>
                <a:spcPts val="0"/>
              </a:spcAft>
              <a:buSzPts val="1800"/>
              <a:buNone/>
            </a:pPr>
            <a:r>
              <a:rPr lang="en-US" sz="1800">
                <a:solidFill>
                  <a:srgbClr val="000000"/>
                </a:solidFill>
                <a:latin typeface="Consolas"/>
                <a:ea typeface="Consolas"/>
                <a:cs typeface="Consolas"/>
                <a:sym typeface="Consolas"/>
              </a:rPr>
              <a:t>result = cc.Decrypt(c_rot2,keys.secretKey)</a:t>
            </a:r>
            <a:endParaRPr sz="1800">
              <a:latin typeface="Consolas"/>
              <a:ea typeface="Consolas"/>
              <a:cs typeface="Consolas"/>
              <a:sym typeface="Consola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8"/>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OTHER PYTHON EXAMPLES FOR CKKS</a:t>
            </a:r>
            <a:endParaRPr/>
          </a:p>
        </p:txBody>
      </p:sp>
      <p:sp>
        <p:nvSpPr>
          <p:cNvPr id="571" name="Google Shape;571;p78"/>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0" lvl="0" marL="76200" rtl="0" algn="l">
              <a:lnSpc>
                <a:spcPct val="90000"/>
              </a:lnSpc>
              <a:spcBef>
                <a:spcPts val="0"/>
              </a:spcBef>
              <a:spcAft>
                <a:spcPts val="0"/>
              </a:spcAft>
              <a:buSzPts val="2000"/>
              <a:buNone/>
            </a:pPr>
            <a:r>
              <a:rPr b="0" i="0" lang="en-US">
                <a:solidFill>
                  <a:srgbClr val="1F2328"/>
                </a:solidFill>
                <a:latin typeface="Arial"/>
                <a:ea typeface="Arial"/>
                <a:cs typeface="Arial"/>
                <a:sym typeface="Arial"/>
              </a:rPr>
              <a:t>Examples listed in README.md of </a:t>
            </a:r>
            <a:r>
              <a:rPr b="0" i="0" lang="en-US" u="sng">
                <a:solidFill>
                  <a:srgbClr val="1F2328"/>
                </a:solidFill>
                <a:latin typeface="Arial"/>
                <a:ea typeface="Arial"/>
                <a:cs typeface="Arial"/>
                <a:sym typeface="Arial"/>
                <a:hlinkClick r:id="rId3">
                  <a:extLst>
                    <a:ext uri="{A12FA001-AC4F-418D-AE19-62706E023703}">
                      <ahyp:hlinkClr val="tx"/>
                    </a:ext>
                  </a:extLst>
                </a:hlinkClick>
              </a:rPr>
              <a:t>https://github.com/openfheorg/openfhe-python</a:t>
            </a:r>
            <a:r>
              <a:rPr b="0" i="0" lang="en-US">
                <a:solidFill>
                  <a:srgbClr val="1F2328"/>
                </a:solidFill>
                <a:latin typeface="Arial"/>
                <a:ea typeface="Arial"/>
                <a:cs typeface="Arial"/>
                <a:sym typeface="Arial"/>
              </a:rPr>
              <a:t> </a:t>
            </a:r>
            <a:endParaRPr/>
          </a:p>
          <a:p>
            <a:pPr indent="-228600" lvl="0" marL="228600" rtl="0" algn="l">
              <a:lnSpc>
                <a:spcPct val="90000"/>
              </a:lnSpc>
              <a:spcBef>
                <a:spcPts val="1000"/>
              </a:spcBef>
              <a:spcAft>
                <a:spcPts val="0"/>
              </a:spcAft>
              <a:buSzPts val="2000"/>
              <a:buFont typeface="Arial"/>
              <a:buChar char="•"/>
            </a:pPr>
            <a:r>
              <a:rPr b="0" i="0" lang="en-US">
                <a:solidFill>
                  <a:srgbClr val="1F2328"/>
                </a:solidFill>
                <a:latin typeface="Arial"/>
                <a:ea typeface="Arial"/>
                <a:cs typeface="Arial"/>
                <a:sym typeface="Arial"/>
              </a:rPr>
              <a:t>FHE for arithmetic over real numbers (CKKS):</a:t>
            </a:r>
            <a:endParaRPr/>
          </a:p>
          <a:p>
            <a:pPr indent="-285750" lvl="1" marL="742950" rtl="0" algn="l">
              <a:lnSpc>
                <a:spcPct val="90000"/>
              </a:lnSpc>
              <a:spcBef>
                <a:spcPts val="500"/>
              </a:spcBef>
              <a:spcAft>
                <a:spcPts val="0"/>
              </a:spcAft>
              <a:buSzPts val="1800"/>
              <a:buFont typeface="Arial"/>
              <a:buChar char="•"/>
            </a:pPr>
            <a:r>
              <a:rPr b="0" i="0" lang="en-US" u="sng" strike="noStrike">
                <a:solidFill>
                  <a:srgbClr val="1F2328"/>
                </a:solidFill>
                <a:latin typeface="Arial"/>
                <a:ea typeface="Arial"/>
                <a:cs typeface="Arial"/>
                <a:sym typeface="Arial"/>
                <a:hlinkClick r:id="rId4">
                  <a:extLst>
                    <a:ext uri="{A12FA001-AC4F-418D-AE19-62706E023703}">
                      <ahyp:hlinkClr val="tx"/>
                    </a:ext>
                  </a:extLst>
                </a:hlinkClick>
              </a:rPr>
              <a:t>Simple Code Example</a:t>
            </a:r>
            <a:endParaRPr b="0" i="0">
              <a:solidFill>
                <a:srgbClr val="1F2328"/>
              </a:solidFill>
              <a:latin typeface="Arial"/>
              <a:ea typeface="Arial"/>
              <a:cs typeface="Arial"/>
              <a:sym typeface="Arial"/>
            </a:endParaRPr>
          </a:p>
          <a:p>
            <a:pPr indent="-285750" lvl="1" marL="742950" rtl="0" algn="l">
              <a:lnSpc>
                <a:spcPct val="90000"/>
              </a:lnSpc>
              <a:spcBef>
                <a:spcPts val="500"/>
              </a:spcBef>
              <a:spcAft>
                <a:spcPts val="0"/>
              </a:spcAft>
              <a:buSzPts val="1800"/>
              <a:buFont typeface="Arial"/>
              <a:buChar char="•"/>
            </a:pPr>
            <a:r>
              <a:rPr b="0" i="0" lang="en-US" u="sng" strike="noStrike">
                <a:solidFill>
                  <a:srgbClr val="1F2328"/>
                </a:solidFill>
                <a:latin typeface="Arial"/>
                <a:ea typeface="Arial"/>
                <a:cs typeface="Arial"/>
                <a:sym typeface="Arial"/>
                <a:hlinkClick r:id="rId5">
                  <a:extLst>
                    <a:ext uri="{A12FA001-AC4F-418D-AE19-62706E023703}">
                      <ahyp:hlinkClr val="tx"/>
                    </a:ext>
                  </a:extLst>
                </a:hlinkClick>
              </a:rPr>
              <a:t>Advanced Code Example</a:t>
            </a:r>
            <a:endParaRPr b="0" i="0">
              <a:solidFill>
                <a:srgbClr val="1F2328"/>
              </a:solidFill>
              <a:latin typeface="Arial"/>
              <a:ea typeface="Arial"/>
              <a:cs typeface="Arial"/>
              <a:sym typeface="Arial"/>
            </a:endParaRPr>
          </a:p>
          <a:p>
            <a:pPr indent="-285750" lvl="1" marL="742950" rtl="0" algn="l">
              <a:lnSpc>
                <a:spcPct val="90000"/>
              </a:lnSpc>
              <a:spcBef>
                <a:spcPts val="500"/>
              </a:spcBef>
              <a:spcAft>
                <a:spcPts val="0"/>
              </a:spcAft>
              <a:buSzPts val="1800"/>
              <a:buFont typeface="Arial"/>
              <a:buChar char="•"/>
            </a:pPr>
            <a:r>
              <a:rPr b="0" i="0" lang="en-US" u="sng">
                <a:solidFill>
                  <a:srgbClr val="1F2328"/>
                </a:solidFill>
                <a:latin typeface="Arial"/>
                <a:ea typeface="Arial"/>
                <a:cs typeface="Arial"/>
                <a:sym typeface="Arial"/>
                <a:hlinkClick r:id="rId6">
                  <a:extLst>
                    <a:ext uri="{A12FA001-AC4F-418D-AE19-62706E023703}">
                      <ahyp:hlinkClr val="tx"/>
                    </a:ext>
                  </a:extLst>
                </a:hlinkClick>
              </a:rPr>
              <a:t>Advanced Code Example for High-Precision CKKS</a:t>
            </a:r>
            <a:endParaRPr b="0" i="0">
              <a:solidFill>
                <a:srgbClr val="1F2328"/>
              </a:solidFill>
              <a:latin typeface="Arial"/>
              <a:ea typeface="Arial"/>
              <a:cs typeface="Arial"/>
              <a:sym typeface="Arial"/>
            </a:endParaRPr>
          </a:p>
          <a:p>
            <a:pPr indent="-285750" lvl="1" marL="742950" rtl="0" algn="l">
              <a:lnSpc>
                <a:spcPct val="90000"/>
              </a:lnSpc>
              <a:spcBef>
                <a:spcPts val="500"/>
              </a:spcBef>
              <a:spcAft>
                <a:spcPts val="0"/>
              </a:spcAft>
              <a:buSzPts val="1800"/>
              <a:buFont typeface="Arial"/>
              <a:buChar char="•"/>
            </a:pPr>
            <a:r>
              <a:rPr b="0" i="0" lang="en-US" u="sng" strike="noStrike">
                <a:solidFill>
                  <a:srgbClr val="1F2328"/>
                </a:solidFill>
                <a:latin typeface="Arial"/>
                <a:ea typeface="Arial"/>
                <a:cs typeface="Arial"/>
                <a:sym typeface="Arial"/>
                <a:hlinkClick r:id="rId7">
                  <a:extLst>
                    <a:ext uri="{A12FA001-AC4F-418D-AE19-62706E023703}">
                      <ahyp:hlinkClr val="tx"/>
                    </a:ext>
                  </a:extLst>
                </a:hlinkClick>
              </a:rPr>
              <a:t>Arbitrary Smooth Function Evaluation</a:t>
            </a:r>
            <a:endParaRPr b="0" i="0">
              <a:solidFill>
                <a:srgbClr val="1F2328"/>
              </a:solidFill>
              <a:latin typeface="Arial"/>
              <a:ea typeface="Arial"/>
              <a:cs typeface="Arial"/>
              <a:sym typeface="Arial"/>
            </a:endParaRPr>
          </a:p>
          <a:p>
            <a:pPr indent="-285750" lvl="1" marL="742950" rtl="0" algn="l">
              <a:lnSpc>
                <a:spcPct val="90000"/>
              </a:lnSpc>
              <a:spcBef>
                <a:spcPts val="500"/>
              </a:spcBef>
              <a:spcAft>
                <a:spcPts val="0"/>
              </a:spcAft>
              <a:buSzPts val="1800"/>
              <a:buFont typeface="Arial"/>
              <a:buChar char="•"/>
            </a:pPr>
            <a:r>
              <a:rPr b="0" i="0" lang="en-US" u="sng" strike="noStrike">
                <a:solidFill>
                  <a:srgbClr val="1F2328"/>
                </a:solidFill>
                <a:latin typeface="Arial"/>
                <a:ea typeface="Arial"/>
                <a:cs typeface="Arial"/>
                <a:sym typeface="Arial"/>
                <a:hlinkClick r:id="rId8">
                  <a:extLst>
                    <a:ext uri="{A12FA001-AC4F-418D-AE19-62706E023703}">
                      <ahyp:hlinkClr val="tx"/>
                    </a:ext>
                  </a:extLst>
                </a:hlinkClick>
              </a:rPr>
              <a:t>Simple CKKS Bootstrapping Example</a:t>
            </a:r>
            <a:endParaRPr b="0" i="0">
              <a:solidFill>
                <a:srgbClr val="1F2328"/>
              </a:solidFill>
              <a:latin typeface="Arial"/>
              <a:ea typeface="Arial"/>
              <a:cs typeface="Arial"/>
              <a:sym typeface="Arial"/>
            </a:endParaRPr>
          </a:p>
          <a:p>
            <a:pPr indent="-285750" lvl="1" marL="742950" rtl="0" algn="l">
              <a:lnSpc>
                <a:spcPct val="90000"/>
              </a:lnSpc>
              <a:spcBef>
                <a:spcPts val="500"/>
              </a:spcBef>
              <a:spcAft>
                <a:spcPts val="0"/>
              </a:spcAft>
              <a:buSzPts val="1800"/>
              <a:buFont typeface="Arial"/>
              <a:buChar char="•"/>
            </a:pPr>
            <a:r>
              <a:rPr b="0" i="0" lang="en-US" u="sng" strike="noStrike">
                <a:solidFill>
                  <a:srgbClr val="1F2328"/>
                </a:solidFill>
                <a:latin typeface="Arial"/>
                <a:ea typeface="Arial"/>
                <a:cs typeface="Arial"/>
                <a:sym typeface="Arial"/>
                <a:hlinkClick r:id="rId9">
                  <a:extLst>
                    <a:ext uri="{A12FA001-AC4F-418D-AE19-62706E023703}">
                      <ahyp:hlinkClr val="tx"/>
                    </a:ext>
                  </a:extLst>
                </a:hlinkClick>
              </a:rPr>
              <a:t>Advanced CKKS Bootstrapping Example</a:t>
            </a:r>
            <a:endParaRPr b="0" i="0">
              <a:solidFill>
                <a:srgbClr val="1F2328"/>
              </a:solidFill>
              <a:latin typeface="Arial"/>
              <a:ea typeface="Arial"/>
              <a:cs typeface="Arial"/>
              <a:sym typeface="Arial"/>
            </a:endParaRPr>
          </a:p>
          <a:p>
            <a:pPr indent="-285750" lvl="1" marL="742950" rtl="0" algn="l">
              <a:lnSpc>
                <a:spcPct val="90000"/>
              </a:lnSpc>
              <a:spcBef>
                <a:spcPts val="500"/>
              </a:spcBef>
              <a:spcAft>
                <a:spcPts val="0"/>
              </a:spcAft>
              <a:buSzPts val="1800"/>
              <a:buFont typeface="Arial"/>
              <a:buChar char="•"/>
            </a:pPr>
            <a:r>
              <a:rPr b="0" i="0" lang="en-US" u="sng" strike="noStrike">
                <a:solidFill>
                  <a:srgbClr val="1F2328"/>
                </a:solidFill>
                <a:latin typeface="Arial"/>
                <a:ea typeface="Arial"/>
                <a:cs typeface="Arial"/>
                <a:sym typeface="Arial"/>
                <a:hlinkClick r:id="rId10">
                  <a:extLst>
                    <a:ext uri="{A12FA001-AC4F-418D-AE19-62706E023703}">
                      <ahyp:hlinkClr val="tx"/>
                    </a:ext>
                  </a:extLst>
                </a:hlinkClick>
              </a:rPr>
              <a:t>Double-Precision (Iterative) Bootstrapping Example</a:t>
            </a:r>
            <a:endParaRPr b="0" i="0">
              <a:solidFill>
                <a:srgbClr val="1F2328"/>
              </a:solidFill>
              <a:latin typeface="Arial"/>
              <a:ea typeface="Arial"/>
              <a:cs typeface="Arial"/>
              <a:sym typeface="Arial"/>
            </a:endParaRPr>
          </a:p>
          <a:p>
            <a:pPr indent="-146050" lvl="0" marL="228600" rtl="0" algn="l">
              <a:lnSpc>
                <a:spcPct val="90000"/>
              </a:lnSpc>
              <a:spcBef>
                <a:spcPts val="1000"/>
              </a:spcBef>
              <a:spcAft>
                <a:spcPts val="0"/>
              </a:spcAft>
              <a:buSzPts val="1300"/>
              <a:buNone/>
            </a:pPr>
            <a:r>
              <a:t/>
            </a:r>
            <a:endParaRPr sz="13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2b3bee0b9df_0_4"/>
          <p:cNvSpPr txBox="1"/>
          <p:nvPr>
            <p:ph type="ctrTitle"/>
          </p:nvPr>
        </p:nvSpPr>
        <p:spPr>
          <a:xfrm>
            <a:off x="4140890" y="2023672"/>
            <a:ext cx="7332300" cy="1793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lang="en-US"/>
              <a:t>ML Applications and FHE Challenges</a:t>
            </a:r>
            <a:endParaRPr/>
          </a:p>
        </p:txBody>
      </p:sp>
      <p:sp>
        <p:nvSpPr>
          <p:cNvPr id="577" name="Google Shape;577;g2b3bee0b9df_0_4"/>
          <p:cNvSpPr txBox="1"/>
          <p:nvPr>
            <p:ph idx="1" type="subTitle"/>
          </p:nvPr>
        </p:nvSpPr>
        <p:spPr>
          <a:xfrm>
            <a:off x="4140890" y="4107303"/>
            <a:ext cx="6412200" cy="526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2b3bee0b9df_0_9"/>
          <p:cNvSpPr txBox="1"/>
          <p:nvPr>
            <p:ph type="title"/>
          </p:nvPr>
        </p:nvSpPr>
        <p:spPr>
          <a:xfrm>
            <a:off x="906651" y="3707219"/>
            <a:ext cx="10511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libri"/>
              <a:buNone/>
            </a:pPr>
            <a:r>
              <a:rPr lang="en-US"/>
              <a:t>ML Applications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0"/>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SECURE GENOME-WIDE ASSOCIATION STUDIES</a:t>
            </a:r>
            <a:endParaRPr/>
          </a:p>
        </p:txBody>
      </p:sp>
      <p:sp>
        <p:nvSpPr>
          <p:cNvPr id="588" name="Google Shape;588;p80"/>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0" lvl="1" marL="533400" rtl="0" algn="l">
              <a:lnSpc>
                <a:spcPct val="90000"/>
              </a:lnSpc>
              <a:spcBef>
                <a:spcPts val="0"/>
              </a:spcBef>
              <a:spcAft>
                <a:spcPts val="0"/>
              </a:spcAft>
              <a:buSzPts val="1800"/>
              <a:buNone/>
            </a:pPr>
            <a:r>
              <a:t/>
            </a:r>
            <a:endParaRPr/>
          </a:p>
          <a:p>
            <a:pPr indent="-88900" lvl="1" marL="685800" rtl="0" algn="l">
              <a:lnSpc>
                <a:spcPct val="90000"/>
              </a:lnSpc>
              <a:spcBef>
                <a:spcPts val="500"/>
              </a:spcBef>
              <a:spcAft>
                <a:spcPts val="0"/>
              </a:spcAft>
              <a:buSzPts val="2200"/>
              <a:buNone/>
            </a:pPr>
            <a:r>
              <a:t/>
            </a:r>
            <a:endParaRPr sz="2200"/>
          </a:p>
        </p:txBody>
      </p:sp>
      <p:pic>
        <p:nvPicPr>
          <p:cNvPr id="589" name="Google Shape;589;p80"/>
          <p:cNvPicPr preferRelativeResize="0"/>
          <p:nvPr/>
        </p:nvPicPr>
        <p:blipFill rotWithShape="1">
          <a:blip r:embed="rId3">
            <a:alphaModFix/>
          </a:blip>
          <a:srcRect b="0" l="0" r="0" t="0"/>
          <a:stretch/>
        </p:blipFill>
        <p:spPr>
          <a:xfrm>
            <a:off x="538163" y="1233449"/>
            <a:ext cx="4958348" cy="4149584"/>
          </a:xfrm>
          <a:prstGeom prst="rect">
            <a:avLst/>
          </a:prstGeom>
          <a:noFill/>
          <a:ln>
            <a:noFill/>
          </a:ln>
        </p:spPr>
      </p:pic>
      <p:pic>
        <p:nvPicPr>
          <p:cNvPr id="590" name="Google Shape;590;p80"/>
          <p:cNvPicPr preferRelativeResize="0"/>
          <p:nvPr/>
        </p:nvPicPr>
        <p:blipFill rotWithShape="1">
          <a:blip r:embed="rId4">
            <a:alphaModFix/>
          </a:blip>
          <a:srcRect b="0" l="0" r="0" t="0"/>
          <a:stretch/>
        </p:blipFill>
        <p:spPr>
          <a:xfrm>
            <a:off x="5730536" y="1280890"/>
            <a:ext cx="5799076" cy="379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DIFFERENTIAL PRIVACY</a:t>
            </a:r>
            <a:endParaRPr/>
          </a:p>
        </p:txBody>
      </p:sp>
      <p:sp>
        <p:nvSpPr>
          <p:cNvPr id="133" name="Google Shape;133;p6"/>
          <p:cNvSpPr txBox="1"/>
          <p:nvPr>
            <p:ph idx="1" type="body"/>
          </p:nvPr>
        </p:nvSpPr>
        <p:spPr>
          <a:xfrm>
            <a:off x="662528" y="1251275"/>
            <a:ext cx="5667300" cy="5014800"/>
          </a:xfrm>
          <a:prstGeom prst="rect">
            <a:avLst/>
          </a:prstGeom>
          <a:noFill/>
          <a:ln>
            <a:noFill/>
          </a:ln>
        </p:spPr>
        <p:txBody>
          <a:bodyPr anchorCtr="0" anchor="t" bIns="45700" lIns="91425" spcFirstLastPara="1" rIns="91425" wrap="square" tIns="45700">
            <a:normAutofit/>
          </a:bodyPr>
          <a:lstStyle/>
          <a:p>
            <a:pPr indent="-101600" lvl="0" marL="228600" rtl="0" algn="l">
              <a:spcBef>
                <a:spcPts val="0"/>
              </a:spcBef>
              <a:spcAft>
                <a:spcPts val="0"/>
              </a:spcAft>
              <a:buClr>
                <a:schemeClr val="dk1"/>
              </a:buClr>
              <a:buSzPts val="1100"/>
              <a:buFont typeface="Arial"/>
              <a:buNone/>
            </a:pPr>
            <a:r>
              <a:rPr b="1" lang="en-US"/>
              <a:t>Definition:</a:t>
            </a:r>
            <a:r>
              <a:rPr lang="en-US"/>
              <a:t> A technique that adds 'noise' to data to prevent the disclosure of individual information while still allowing for accurate aggregate analysis.</a:t>
            </a:r>
            <a:endParaRPr/>
          </a:p>
          <a:p>
            <a:pPr indent="-101600" lvl="0" marL="228600" rtl="0" algn="l">
              <a:spcBef>
                <a:spcPts val="0"/>
              </a:spcBef>
              <a:spcAft>
                <a:spcPts val="0"/>
              </a:spcAft>
              <a:buSzPts val="1100"/>
              <a:buNone/>
            </a:pPr>
            <a:r>
              <a:t/>
            </a:r>
            <a:endParaRPr/>
          </a:p>
          <a:p>
            <a:pPr indent="-101600" lvl="0" marL="228600" rtl="0" algn="l">
              <a:spcBef>
                <a:spcPts val="0"/>
              </a:spcBef>
              <a:spcAft>
                <a:spcPts val="0"/>
              </a:spcAft>
              <a:buClr>
                <a:schemeClr val="dk1"/>
              </a:buClr>
              <a:buSzPts val="1100"/>
              <a:buFont typeface="Arial"/>
              <a:buNone/>
            </a:pPr>
            <a:r>
              <a:rPr b="1" lang="en-US"/>
              <a:t>Key Features:</a:t>
            </a:r>
            <a:r>
              <a:rPr lang="en-US"/>
              <a:t> Privacy guarantee, Robust to post-processing, Quantifiable privacy loss.</a:t>
            </a:r>
            <a:endParaRPr/>
          </a:p>
          <a:p>
            <a:pPr indent="-101600" lvl="0" marL="228600" rtl="0" algn="l">
              <a:spcBef>
                <a:spcPts val="0"/>
              </a:spcBef>
              <a:spcAft>
                <a:spcPts val="0"/>
              </a:spcAft>
              <a:buSzPts val="1100"/>
              <a:buNone/>
            </a:pPr>
            <a:r>
              <a:t/>
            </a:r>
            <a:endParaRPr/>
          </a:p>
          <a:p>
            <a:pPr indent="-101600" lvl="0" marL="228600" rtl="0" algn="l">
              <a:spcBef>
                <a:spcPts val="0"/>
              </a:spcBef>
              <a:spcAft>
                <a:spcPts val="0"/>
              </a:spcAft>
              <a:buSzPts val="1100"/>
              <a:buNone/>
            </a:pPr>
            <a:r>
              <a:rPr b="1" lang="en-US"/>
              <a:t>Applications:</a:t>
            </a:r>
            <a:r>
              <a:rPr lang="en-US"/>
              <a:t> Census data, User behavior analytics, Public data releases.</a:t>
            </a:r>
            <a:endParaRPr/>
          </a:p>
        </p:txBody>
      </p:sp>
      <p:pic>
        <p:nvPicPr>
          <p:cNvPr id="134" name="Google Shape;134;p6"/>
          <p:cNvPicPr preferRelativeResize="0"/>
          <p:nvPr/>
        </p:nvPicPr>
        <p:blipFill>
          <a:blip r:embed="rId3">
            <a:alphaModFix/>
          </a:blip>
          <a:stretch>
            <a:fillRect/>
          </a:stretch>
        </p:blipFill>
        <p:spPr>
          <a:xfrm>
            <a:off x="6329828" y="2185990"/>
            <a:ext cx="5557371" cy="2259889"/>
          </a:xfrm>
          <a:prstGeom prst="rect">
            <a:avLst/>
          </a:prstGeom>
          <a:noFill/>
          <a:ln>
            <a:noFill/>
          </a:ln>
        </p:spPr>
      </p:pic>
      <p:sp>
        <p:nvSpPr>
          <p:cNvPr id="135" name="Google Shape;135;p6"/>
          <p:cNvSpPr txBox="1"/>
          <p:nvPr/>
        </p:nvSpPr>
        <p:spPr>
          <a:xfrm>
            <a:off x="6843825" y="4706475"/>
            <a:ext cx="5148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53535"/>
                </a:solidFill>
                <a:latin typeface="Calibri"/>
                <a:ea typeface="Calibri"/>
                <a:cs typeface="Calibri"/>
                <a:sym typeface="Calibri"/>
              </a:rPr>
              <a:t>Source: https://cloudblogs.microsoft.com/opensource/2020/05/19/new-differential-privacy-platform-microsoft-harvard-opendp/</a:t>
            </a:r>
            <a:endParaRPr sz="1000">
              <a:solidFill>
                <a:srgbClr val="353535"/>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1"/>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t/>
            </a:r>
            <a:endParaRPr/>
          </a:p>
        </p:txBody>
      </p:sp>
      <p:sp>
        <p:nvSpPr>
          <p:cNvPr id="596" name="Google Shape;596;p81"/>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0" lvl="0" marL="76200" rtl="0" algn="l">
              <a:lnSpc>
                <a:spcPct val="90000"/>
              </a:lnSpc>
              <a:spcBef>
                <a:spcPts val="0"/>
              </a:spcBef>
              <a:spcAft>
                <a:spcPts val="0"/>
              </a:spcAft>
              <a:buSzPts val="2000"/>
              <a:buNone/>
            </a:pPr>
            <a:r>
              <a:t/>
            </a:r>
            <a:endParaRPr/>
          </a:p>
        </p:txBody>
      </p:sp>
      <p:pic>
        <p:nvPicPr>
          <p:cNvPr id="597" name="Google Shape;597;p81"/>
          <p:cNvPicPr preferRelativeResize="0"/>
          <p:nvPr/>
        </p:nvPicPr>
        <p:blipFill rotWithShape="1">
          <a:blip r:embed="rId3">
            <a:alphaModFix/>
          </a:blip>
          <a:srcRect b="0" l="0" r="0" t="0"/>
          <a:stretch/>
        </p:blipFill>
        <p:spPr>
          <a:xfrm>
            <a:off x="428364" y="180975"/>
            <a:ext cx="11172590" cy="5959274"/>
          </a:xfrm>
          <a:prstGeom prst="rect">
            <a:avLst/>
          </a:prstGeom>
          <a:noFill/>
          <a:ln>
            <a:noFill/>
          </a:ln>
        </p:spPr>
      </p:pic>
      <p:sp>
        <p:nvSpPr>
          <p:cNvPr id="598" name="Google Shape;598;p81"/>
          <p:cNvSpPr txBox="1"/>
          <p:nvPr/>
        </p:nvSpPr>
        <p:spPr>
          <a:xfrm>
            <a:off x="2456019" y="6137354"/>
            <a:ext cx="67356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800" u="none" strike="noStrike">
                <a:solidFill>
                  <a:schemeClr val="dk1"/>
                </a:solidFill>
                <a:latin typeface="Calibri"/>
                <a:ea typeface="Calibri"/>
                <a:cs typeface="Calibri"/>
                <a:sym typeface="Calibri"/>
              </a:rPr>
              <a:t>[1] Cho et al. 2018 Nat Biotechnol; [2] Jagadeesh et al. 2017 Science</a:t>
            </a:r>
            <a:endParaRPr sz="1800">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pic>
        <p:nvPicPr>
          <p:cNvPr id="603" name="Google Shape;603;p82"/>
          <p:cNvPicPr preferRelativeResize="0"/>
          <p:nvPr/>
        </p:nvPicPr>
        <p:blipFill rotWithShape="1">
          <a:blip r:embed="rId3">
            <a:alphaModFix/>
          </a:blip>
          <a:srcRect b="0" l="0" r="0" t="0"/>
          <a:stretch/>
        </p:blipFill>
        <p:spPr>
          <a:xfrm>
            <a:off x="654253" y="295275"/>
            <a:ext cx="10883493" cy="5905303"/>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3"/>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MORE INFORMATION</a:t>
            </a:r>
            <a:endParaRPr/>
          </a:p>
        </p:txBody>
      </p:sp>
      <p:sp>
        <p:nvSpPr>
          <p:cNvPr id="609" name="Google Shape;609;p83"/>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Source code:  </a:t>
            </a:r>
            <a:r>
              <a:rPr lang="en-US" u="sng">
                <a:solidFill>
                  <a:schemeClr val="hlink"/>
                </a:solidFill>
                <a:hlinkClick r:id="rId3"/>
              </a:rPr>
              <a:t>https://github.com/openfheorg/openfhe-genomic-examples</a:t>
            </a:r>
            <a:r>
              <a:rPr lang="en-US"/>
              <a:t> </a:t>
            </a:r>
            <a:endParaRPr/>
          </a:p>
          <a:p>
            <a:pPr indent="-228600" lvl="0" marL="228600" rtl="0" algn="l">
              <a:lnSpc>
                <a:spcPct val="90000"/>
              </a:lnSpc>
              <a:spcBef>
                <a:spcPts val="1000"/>
              </a:spcBef>
              <a:spcAft>
                <a:spcPts val="0"/>
              </a:spcAft>
              <a:buSzPts val="2000"/>
              <a:buChar char="•"/>
            </a:pPr>
            <a:r>
              <a:rPr lang="en-US"/>
              <a:t>PNAS Paper: </a:t>
            </a:r>
            <a:r>
              <a:rPr lang="en-US" u="sng">
                <a:solidFill>
                  <a:schemeClr val="hlink"/>
                </a:solidFill>
                <a:hlinkClick r:id="rId4"/>
              </a:rPr>
              <a:t>https://www.pnas.org/content/117/21/11608</a:t>
            </a:r>
            <a:r>
              <a:rPr lang="en-US"/>
              <a:t> </a:t>
            </a:r>
            <a:endParaRPr/>
          </a:p>
          <a:p>
            <a:pPr indent="-228600" lvl="0" marL="228600" rtl="0" algn="l">
              <a:lnSpc>
                <a:spcPct val="90000"/>
              </a:lnSpc>
              <a:spcBef>
                <a:spcPts val="1000"/>
              </a:spcBef>
              <a:spcAft>
                <a:spcPts val="0"/>
              </a:spcAft>
              <a:buSzPts val="2000"/>
              <a:buChar char="•"/>
            </a:pPr>
            <a:r>
              <a:rPr lang="en-US"/>
              <a:t>PALISADE/OpenFHE Webinars</a:t>
            </a:r>
            <a:endParaRPr/>
          </a:p>
          <a:p>
            <a:pPr indent="-228600" lvl="1" marL="685800" rtl="0" algn="l">
              <a:lnSpc>
                <a:spcPct val="90000"/>
              </a:lnSpc>
              <a:spcBef>
                <a:spcPts val="500"/>
              </a:spcBef>
              <a:spcAft>
                <a:spcPts val="0"/>
              </a:spcAft>
              <a:buSzPts val="1800"/>
              <a:buChar char="•"/>
            </a:pPr>
            <a:r>
              <a:rPr lang="en-US" u="sng">
                <a:solidFill>
                  <a:schemeClr val="hlink"/>
                </a:solidFill>
                <a:hlinkClick r:id="rId5"/>
              </a:rPr>
              <a:t>https://www.openfhe.org/portfolio-item/secure-large-scale-genome/</a:t>
            </a:r>
            <a:endParaRPr/>
          </a:p>
          <a:p>
            <a:pPr indent="-228600" lvl="1" marL="685800" rtl="0" algn="l">
              <a:lnSpc>
                <a:spcPct val="90000"/>
              </a:lnSpc>
              <a:spcBef>
                <a:spcPts val="500"/>
              </a:spcBef>
              <a:spcAft>
                <a:spcPts val="0"/>
              </a:spcAft>
              <a:buSzPts val="1800"/>
              <a:buChar char="•"/>
            </a:pPr>
            <a:r>
              <a:rPr lang="en-US" u="sng">
                <a:solidFill>
                  <a:schemeClr val="hlink"/>
                </a:solidFill>
                <a:hlinkClick r:id="rId6"/>
              </a:rPr>
              <a:t>https://www.openfhe.org/portfolio-item/best-practices-for-building-efficient-homomorphic-encryption-solutions/</a:t>
            </a:r>
            <a:r>
              <a:rPr lang="en-US"/>
              <a:t>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4"/>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LOGISTIC REGRESSION TRAINING EXAMPLE</a:t>
            </a:r>
            <a:endParaRPr/>
          </a:p>
        </p:txBody>
      </p:sp>
      <p:sp>
        <p:nvSpPr>
          <p:cNvPr id="615" name="Google Shape;615;p84"/>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Font typeface="Calibri"/>
              <a:buChar char="•"/>
            </a:pPr>
            <a:r>
              <a:rPr lang="en-US"/>
              <a:t>Source code: </a:t>
            </a:r>
            <a:r>
              <a:rPr lang="en-US" u="sng">
                <a:solidFill>
                  <a:schemeClr val="hlink"/>
                </a:solidFill>
                <a:hlinkClick r:id="rId3"/>
              </a:rPr>
              <a:t>https://github.com/openfheorg/openfhe-logreg-training-examples</a:t>
            </a:r>
            <a:r>
              <a:rPr lang="en-US"/>
              <a:t> </a:t>
            </a:r>
            <a:endParaRPr/>
          </a:p>
          <a:p>
            <a:pPr indent="-228600" lvl="0" marL="228600" rtl="0" algn="l">
              <a:lnSpc>
                <a:spcPct val="90000"/>
              </a:lnSpc>
              <a:spcBef>
                <a:spcPts val="1000"/>
              </a:spcBef>
              <a:spcAft>
                <a:spcPts val="0"/>
              </a:spcAft>
              <a:buSzPts val="2000"/>
              <a:buFont typeface="Calibri"/>
              <a:buChar char="•"/>
            </a:pPr>
            <a:r>
              <a:rPr i="0" lang="en-US">
                <a:solidFill>
                  <a:srgbClr val="1F2328"/>
                </a:solidFill>
              </a:rPr>
              <a:t>The examples were developed as part of the DARPA DPRIVE program</a:t>
            </a:r>
            <a:endParaRPr>
              <a:solidFill>
                <a:srgbClr val="1F2328"/>
              </a:solidFill>
            </a:endParaRPr>
          </a:p>
          <a:p>
            <a:pPr indent="-228600" lvl="0" marL="228600" rtl="0" algn="l">
              <a:lnSpc>
                <a:spcPct val="90000"/>
              </a:lnSpc>
              <a:spcBef>
                <a:spcPts val="1000"/>
              </a:spcBef>
              <a:spcAft>
                <a:spcPts val="0"/>
              </a:spcAft>
              <a:buSzPts val="2000"/>
              <a:buChar char="•"/>
            </a:pPr>
            <a:r>
              <a:rPr lang="en-US"/>
              <a:t>The repository provides an implementation of </a:t>
            </a:r>
            <a:r>
              <a:rPr i="0" lang="en-US">
                <a:solidFill>
                  <a:srgbClr val="1F2328"/>
                </a:solidFill>
              </a:rPr>
              <a:t>logistic-regression model training and model inference on the 2014 US Infant Mortality Dataset</a:t>
            </a:r>
            <a:endParaRPr/>
          </a:p>
          <a:p>
            <a:pPr indent="-228600" lvl="1" marL="685800" rtl="0" algn="l">
              <a:lnSpc>
                <a:spcPct val="90000"/>
              </a:lnSpc>
              <a:spcBef>
                <a:spcPts val="500"/>
              </a:spcBef>
              <a:spcAft>
                <a:spcPts val="0"/>
              </a:spcAft>
              <a:buSzPts val="1800"/>
              <a:buFont typeface="Calibri"/>
              <a:buChar char="•"/>
            </a:pPr>
            <a:r>
              <a:rPr i="0" lang="en-US">
                <a:solidFill>
                  <a:srgbClr val="1F2328"/>
                </a:solidFill>
              </a:rPr>
              <a:t>Logistic Regression Training </a:t>
            </a:r>
            <a:r>
              <a:rPr lang="en-US">
                <a:solidFill>
                  <a:srgbClr val="1F2328"/>
                </a:solidFill>
              </a:rPr>
              <a:t>is performed </a:t>
            </a:r>
            <a:r>
              <a:rPr i="0" lang="en-US">
                <a:solidFill>
                  <a:srgbClr val="1F2328"/>
                </a:solidFill>
              </a:rPr>
              <a:t>using Nesterov Accelerated Gradient Descent</a:t>
            </a:r>
            <a:endParaRPr/>
          </a:p>
          <a:p>
            <a:pPr indent="-228600" lvl="1" marL="685800" rtl="0" algn="l">
              <a:lnSpc>
                <a:spcPct val="90000"/>
              </a:lnSpc>
              <a:spcBef>
                <a:spcPts val="500"/>
              </a:spcBef>
              <a:spcAft>
                <a:spcPts val="0"/>
              </a:spcAft>
              <a:buSzPts val="1800"/>
              <a:buFont typeface="Calibri"/>
              <a:buChar char="•"/>
            </a:pPr>
            <a:r>
              <a:rPr lang="en-US">
                <a:solidFill>
                  <a:srgbClr val="1F2328"/>
                </a:solidFill>
              </a:rPr>
              <a:t>CKKS bootstrapping is performed after each iteration of logistic regression training</a:t>
            </a:r>
            <a:endParaRPr i="0">
              <a:solidFill>
                <a:srgbClr val="1F2328"/>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5"/>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CNN INFERENCE</a:t>
            </a:r>
            <a:endParaRPr/>
          </a:p>
        </p:txBody>
      </p:sp>
      <p:sp>
        <p:nvSpPr>
          <p:cNvPr id="621" name="Google Shape;621;p85"/>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We recently developed a CNN prototype for a model with 7 convolution layers and one fully connected layer</a:t>
            </a:r>
            <a:endParaRPr/>
          </a:p>
          <a:p>
            <a:pPr indent="-228600" lvl="0" marL="228600" rtl="0" algn="l">
              <a:lnSpc>
                <a:spcPct val="90000"/>
              </a:lnSpc>
              <a:spcBef>
                <a:spcPts val="1000"/>
              </a:spcBef>
              <a:spcAft>
                <a:spcPts val="0"/>
              </a:spcAft>
              <a:buSzPts val="2000"/>
              <a:buChar char="•"/>
            </a:pPr>
            <a:r>
              <a:rPr lang="en-US"/>
              <a:t>CNN inference of a CIFAR-10 image in OpenFHE takes several minutes</a:t>
            </a:r>
            <a:endParaRPr/>
          </a:p>
          <a:p>
            <a:pPr indent="-228600" lvl="0" marL="228600" rtl="0" algn="l">
              <a:lnSpc>
                <a:spcPct val="90000"/>
              </a:lnSpc>
              <a:spcBef>
                <a:spcPts val="1000"/>
              </a:spcBef>
              <a:spcAft>
                <a:spcPts val="0"/>
              </a:spcAft>
              <a:buSzPts val="2000"/>
              <a:buChar char="•"/>
            </a:pPr>
            <a:r>
              <a:rPr lang="en-US"/>
              <a:t>The estimated runtime for an ASIC-accelerated implementation is about 3 orders of magnitude faster</a:t>
            </a:r>
            <a:endParaRPr/>
          </a:p>
          <a:p>
            <a:pPr indent="-101600" lvl="0" marL="228600" rtl="0" algn="l">
              <a:lnSpc>
                <a:spcPct val="90000"/>
              </a:lnSpc>
              <a:spcBef>
                <a:spcPts val="1000"/>
              </a:spcBef>
              <a:spcAft>
                <a:spcPts val="0"/>
              </a:spcAft>
              <a:buSzPts val="2000"/>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6"/>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COMMERCIAL ML CAPABILITIES BASED ON OPENFHE</a:t>
            </a:r>
            <a:endParaRPr/>
          </a:p>
        </p:txBody>
      </p:sp>
      <p:sp>
        <p:nvSpPr>
          <p:cNvPr id="627" name="Google Shape;627;p86"/>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Duality Platform includes several ML/statistical capabilities based on CKKS in OpenFHE</a:t>
            </a:r>
            <a:endParaRPr/>
          </a:p>
          <a:p>
            <a:pPr indent="-228600" lvl="1" marL="685800" rtl="0" algn="l">
              <a:lnSpc>
                <a:spcPct val="90000"/>
              </a:lnSpc>
              <a:spcBef>
                <a:spcPts val="500"/>
              </a:spcBef>
              <a:spcAft>
                <a:spcPts val="0"/>
              </a:spcAft>
              <a:buSzPts val="1800"/>
              <a:buChar char="•"/>
            </a:pPr>
            <a:r>
              <a:rPr lang="en-US"/>
              <a:t>Logistic regression training</a:t>
            </a:r>
            <a:endParaRPr/>
          </a:p>
          <a:p>
            <a:pPr indent="-228600" lvl="1" marL="685800" rtl="0" algn="l">
              <a:lnSpc>
                <a:spcPct val="90000"/>
              </a:lnSpc>
              <a:spcBef>
                <a:spcPts val="500"/>
              </a:spcBef>
              <a:spcAft>
                <a:spcPts val="0"/>
              </a:spcAft>
              <a:buSzPts val="1800"/>
              <a:buChar char="•"/>
            </a:pPr>
            <a:r>
              <a:rPr lang="en-US"/>
              <a:t>Linear/ridge regression training</a:t>
            </a:r>
            <a:endParaRPr/>
          </a:p>
          <a:p>
            <a:pPr indent="-228600" lvl="1" marL="685800" rtl="0" algn="l">
              <a:lnSpc>
                <a:spcPct val="90000"/>
              </a:lnSpc>
              <a:spcBef>
                <a:spcPts val="500"/>
              </a:spcBef>
              <a:spcAft>
                <a:spcPts val="0"/>
              </a:spcAft>
              <a:buSzPts val="1800"/>
              <a:buChar char="•"/>
            </a:pPr>
            <a:r>
              <a:rPr lang="en-US"/>
              <a:t>Inference for GLM and gradient boosted trees</a:t>
            </a:r>
            <a:endParaRPr/>
          </a:p>
          <a:p>
            <a:pPr indent="-228600" lvl="1" marL="685800" rtl="0" algn="l">
              <a:lnSpc>
                <a:spcPct val="90000"/>
              </a:lnSpc>
              <a:spcBef>
                <a:spcPts val="500"/>
              </a:spcBef>
              <a:spcAft>
                <a:spcPts val="0"/>
              </a:spcAft>
              <a:buSzPts val="1800"/>
              <a:buChar char="•"/>
            </a:pPr>
            <a:r>
              <a:rPr lang="en-US"/>
              <a:t>Kaplan-Meier survival analysis</a:t>
            </a:r>
            <a:endParaRPr/>
          </a:p>
          <a:p>
            <a:pPr indent="-228600" lvl="1" marL="685800" rtl="0" algn="l">
              <a:lnSpc>
                <a:spcPct val="90000"/>
              </a:lnSpc>
              <a:spcBef>
                <a:spcPts val="500"/>
              </a:spcBef>
              <a:spcAft>
                <a:spcPts val="0"/>
              </a:spcAft>
              <a:buSzPts val="1800"/>
              <a:buChar char="•"/>
            </a:pPr>
            <a:r>
              <a:rPr lang="en-US"/>
              <a:t>Descriptive statistics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g2b3bee0b9df_0_13"/>
          <p:cNvSpPr txBox="1"/>
          <p:nvPr>
            <p:ph type="title"/>
          </p:nvPr>
        </p:nvSpPr>
        <p:spPr>
          <a:xfrm>
            <a:off x="906651" y="3707219"/>
            <a:ext cx="10511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libri"/>
              <a:buNone/>
            </a:pPr>
            <a:r>
              <a:rPr lang="en-US"/>
              <a:t>FHERMA Project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1efaa49e18c_0_5"/>
          <p:cNvSpPr txBox="1"/>
          <p:nvPr>
            <p:ph type="title"/>
          </p:nvPr>
        </p:nvSpPr>
        <p:spPr>
          <a:xfrm>
            <a:off x="662532" y="492659"/>
            <a:ext cx="11329500" cy="513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FHERMA: PLATFORM FOR FHE CHALLENGES</a:t>
            </a:r>
            <a:endParaRPr/>
          </a:p>
        </p:txBody>
      </p:sp>
      <p:sp>
        <p:nvSpPr>
          <p:cNvPr id="638" name="Google Shape;638;g1efaa49e18c_0_5"/>
          <p:cNvSpPr txBox="1"/>
          <p:nvPr>
            <p:ph idx="1" type="body"/>
          </p:nvPr>
        </p:nvSpPr>
        <p:spPr>
          <a:xfrm>
            <a:off x="662532" y="1251284"/>
            <a:ext cx="11329500" cy="5014800"/>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SzPts val="2000"/>
              <a:buChar char="•"/>
            </a:pPr>
            <a:r>
              <a:rPr lang="en-US"/>
              <a:t>FHERMA is an open platform for Fully Homomorphic Encryption (FHE) challenges, jointly developed by Yasha Lab and the OpenFHE teams.</a:t>
            </a:r>
            <a:endParaRPr/>
          </a:p>
          <a:p>
            <a:pPr indent="-228600" lvl="0" marL="228600" rtl="0" algn="l">
              <a:lnSpc>
                <a:spcPct val="125000"/>
              </a:lnSpc>
              <a:spcBef>
                <a:spcPts val="0"/>
              </a:spcBef>
              <a:spcAft>
                <a:spcPts val="0"/>
              </a:spcAft>
              <a:buSzPts val="2000"/>
              <a:buChar char="•"/>
            </a:pPr>
            <a:r>
              <a:rPr lang="en-US"/>
              <a:t>The main goal of the project is to develop an open-source library of FHE components. </a:t>
            </a:r>
            <a:endParaRPr/>
          </a:p>
          <a:p>
            <a:pPr indent="-241300" lvl="1" marL="685800" rtl="0" algn="l">
              <a:lnSpc>
                <a:spcPct val="125000"/>
              </a:lnSpc>
              <a:spcBef>
                <a:spcPts val="0"/>
              </a:spcBef>
              <a:spcAft>
                <a:spcPts val="0"/>
              </a:spcAft>
              <a:buSzPts val="2000"/>
              <a:buChar char="•"/>
            </a:pPr>
            <a:r>
              <a:rPr lang="en-US"/>
              <a:t>Such a library can significantly simplify application development and accelerate the adoption of FHE. </a:t>
            </a:r>
            <a:endParaRPr/>
          </a:p>
          <a:p>
            <a:pPr indent="-241300" lvl="1" marL="685800" rtl="0" algn="l">
              <a:lnSpc>
                <a:spcPct val="125000"/>
              </a:lnSpc>
              <a:spcBef>
                <a:spcPts val="0"/>
              </a:spcBef>
              <a:spcAft>
                <a:spcPts val="0"/>
              </a:spcAft>
              <a:buSzPts val="2000"/>
              <a:buChar char="•"/>
            </a:pPr>
            <a:r>
              <a:rPr lang="en-US"/>
              <a:t>The initial focus is on components for Machine Learning and Blockchain applications.</a:t>
            </a:r>
            <a:endParaRPr/>
          </a:p>
          <a:p>
            <a:pPr indent="-228600" lvl="0" marL="228600" rtl="0" algn="l">
              <a:lnSpc>
                <a:spcPct val="125000"/>
              </a:lnSpc>
              <a:spcBef>
                <a:spcPts val="0"/>
              </a:spcBef>
              <a:spcAft>
                <a:spcPts val="0"/>
              </a:spcAft>
              <a:buSzPts val="2000"/>
              <a:buChar char="•"/>
            </a:pPr>
            <a:r>
              <a:rPr lang="en-US"/>
              <a:t>Launched on November 7, 2023</a:t>
            </a:r>
            <a:endParaRPr/>
          </a:p>
          <a:p>
            <a:pPr indent="-228600" lvl="0" marL="228600" rtl="0" algn="l">
              <a:lnSpc>
                <a:spcPct val="125000"/>
              </a:lnSpc>
              <a:spcBef>
                <a:spcPts val="0"/>
              </a:spcBef>
              <a:spcAft>
                <a:spcPts val="0"/>
              </a:spcAft>
              <a:buSzPts val="2000"/>
              <a:buChar char="•"/>
            </a:pPr>
            <a:r>
              <a:rPr lang="en-US"/>
              <a:t>URL: </a:t>
            </a:r>
            <a:r>
              <a:rPr lang="en-US" u="sng">
                <a:solidFill>
                  <a:schemeClr val="hlink"/>
                </a:solidFill>
                <a:hlinkClick r:id="rId3"/>
              </a:rPr>
              <a:t>https://fherma.io/</a:t>
            </a:r>
            <a:r>
              <a:rPr lang="en-US"/>
              <a:t> </a:t>
            </a:r>
            <a:endParaRPr/>
          </a:p>
          <a:p>
            <a:pPr indent="-228600" lvl="0" marL="228600" rtl="0" algn="l">
              <a:lnSpc>
                <a:spcPct val="125000"/>
              </a:lnSpc>
              <a:spcBef>
                <a:spcPts val="0"/>
              </a:spcBef>
              <a:spcAft>
                <a:spcPts val="0"/>
              </a:spcAft>
              <a:buSzPts val="2000"/>
              <a:buChar char="•"/>
            </a:pPr>
            <a:r>
              <a:rPr lang="en-US"/>
              <a:t>The winning solutions are published under the Apache 2.0 license</a:t>
            </a:r>
            <a:endParaRPr/>
          </a:p>
          <a:p>
            <a:pPr indent="-228600" lvl="1" marL="685800" rtl="0" algn="l">
              <a:lnSpc>
                <a:spcPct val="125000"/>
              </a:lnSpc>
              <a:spcBef>
                <a:spcPts val="0"/>
              </a:spcBef>
              <a:spcAft>
                <a:spcPts val="0"/>
              </a:spcAft>
              <a:buSzPts val="1800"/>
              <a:buChar char="•"/>
            </a:pPr>
            <a:r>
              <a:rPr lang="en-US"/>
              <a:t>No IP restrictions</a:t>
            </a:r>
            <a:endParaRPr/>
          </a:p>
          <a:p>
            <a:pPr indent="-228600" lvl="1" marL="685800" rtl="0" algn="l">
              <a:lnSpc>
                <a:spcPct val="125000"/>
              </a:lnSpc>
              <a:spcBef>
                <a:spcPts val="0"/>
              </a:spcBef>
              <a:spcAft>
                <a:spcPts val="0"/>
              </a:spcAft>
              <a:buSzPts val="1800"/>
              <a:buChar char="•"/>
            </a:pPr>
            <a:r>
              <a:rPr lang="en-US"/>
              <a:t>More details on the terms are available at </a:t>
            </a:r>
            <a:r>
              <a:rPr lang="en-US" u="sng">
                <a:solidFill>
                  <a:schemeClr val="hlink"/>
                </a:solidFill>
                <a:hlinkClick r:id="rId4"/>
              </a:rPr>
              <a:t>https://fherma.io/terms</a:t>
            </a: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g1efaa49e18c_0_11"/>
          <p:cNvSpPr txBox="1"/>
          <p:nvPr>
            <p:ph type="title"/>
          </p:nvPr>
        </p:nvSpPr>
        <p:spPr>
          <a:xfrm>
            <a:off x="662532" y="492659"/>
            <a:ext cx="11329500" cy="513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CHALLENGE TYPES</a:t>
            </a:r>
            <a:endParaRPr/>
          </a:p>
        </p:txBody>
      </p:sp>
      <p:sp>
        <p:nvSpPr>
          <p:cNvPr id="645" name="Google Shape;645;g1efaa49e18c_0_11"/>
          <p:cNvSpPr txBox="1"/>
          <p:nvPr>
            <p:ph idx="1" type="body"/>
          </p:nvPr>
        </p:nvSpPr>
        <p:spPr>
          <a:xfrm>
            <a:off x="662532" y="1251284"/>
            <a:ext cx="11329500" cy="50148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b="1" lang="en-US"/>
              <a:t>Black Box</a:t>
            </a:r>
            <a:r>
              <a:rPr lang="en-US"/>
              <a:t>: </a:t>
            </a:r>
            <a:endParaRPr/>
          </a:p>
          <a:p>
            <a:pPr indent="-355600" lvl="0" marL="457200" rtl="0" algn="l">
              <a:lnSpc>
                <a:spcPct val="115000"/>
              </a:lnSpc>
              <a:spcBef>
                <a:spcPts val="1000"/>
              </a:spcBef>
              <a:spcAft>
                <a:spcPts val="0"/>
              </a:spcAft>
              <a:buSzPts val="2000"/>
              <a:buChar char="•"/>
            </a:pPr>
            <a:r>
              <a:rPr lang="en-US"/>
              <a:t>Participants develop solutions according to the challenge requirements, process encrypted test data, and submit to the platform only the serialized final ciphertext. </a:t>
            </a:r>
            <a:endParaRPr/>
          </a:p>
          <a:p>
            <a:pPr indent="-355600" lvl="0" marL="457200" rtl="0" algn="l">
              <a:lnSpc>
                <a:spcPct val="115000"/>
              </a:lnSpc>
              <a:spcBef>
                <a:spcPts val="0"/>
              </a:spcBef>
              <a:spcAft>
                <a:spcPts val="0"/>
              </a:spcAft>
              <a:buSzPts val="2000"/>
              <a:buChar char="•"/>
            </a:pPr>
            <a:r>
              <a:rPr lang="en-US"/>
              <a:t>Does not require submitting source code or any other data that reveals the details of the solution itself. </a:t>
            </a:r>
            <a:endParaRPr/>
          </a:p>
          <a:p>
            <a:pPr indent="-355600" lvl="0" marL="457200" rtl="0" algn="l">
              <a:lnSpc>
                <a:spcPct val="115000"/>
              </a:lnSpc>
              <a:spcBef>
                <a:spcPts val="0"/>
              </a:spcBef>
              <a:spcAft>
                <a:spcPts val="0"/>
              </a:spcAft>
              <a:buSzPts val="2000"/>
              <a:buChar char="•"/>
            </a:pPr>
            <a:r>
              <a:rPr lang="en-US"/>
              <a:t>The main criterion for evaluating and ranking solutions in this type of challenge is accuracy.</a:t>
            </a:r>
            <a:endParaRPr/>
          </a:p>
          <a:p>
            <a:pPr indent="0" lvl="0" marL="0" rtl="0" algn="l">
              <a:lnSpc>
                <a:spcPct val="115000"/>
              </a:lnSpc>
              <a:spcBef>
                <a:spcPts val="1000"/>
              </a:spcBef>
              <a:spcAft>
                <a:spcPts val="0"/>
              </a:spcAft>
              <a:buNone/>
            </a:pPr>
            <a:r>
              <a:rPr b="1" lang="en-US"/>
              <a:t>White Box</a:t>
            </a:r>
            <a:r>
              <a:rPr lang="en-US"/>
              <a:t>: </a:t>
            </a:r>
            <a:endParaRPr/>
          </a:p>
          <a:p>
            <a:pPr indent="-355600" lvl="0" marL="457200" rtl="0" algn="l">
              <a:lnSpc>
                <a:spcPct val="115000"/>
              </a:lnSpc>
              <a:spcBef>
                <a:spcPts val="1000"/>
              </a:spcBef>
              <a:spcAft>
                <a:spcPts val="0"/>
              </a:spcAft>
              <a:buSzPts val="2000"/>
              <a:buChar char="•"/>
            </a:pPr>
            <a:r>
              <a:rPr lang="en-US"/>
              <a:t>It is not possible to evaluate the performance of the solution based solely on the ciphertext. While the Black Box type is suitable for many challenges, for others, it is crucial to obtain the most efficient solution from a performance perspective. For these, the White Box type is available. </a:t>
            </a:r>
            <a:endParaRPr/>
          </a:p>
          <a:p>
            <a:pPr indent="-355600" lvl="0" marL="457200" rtl="0" algn="l">
              <a:lnSpc>
                <a:spcPct val="115000"/>
              </a:lnSpc>
              <a:spcBef>
                <a:spcPts val="0"/>
              </a:spcBef>
              <a:spcAft>
                <a:spcPts val="0"/>
              </a:spcAft>
              <a:buSzPts val="2000"/>
              <a:buChar char="•"/>
            </a:pPr>
            <a:r>
              <a:rPr lang="en-US"/>
              <a:t>Participants are required to submit the source code of their projects to the platform. </a:t>
            </a:r>
            <a:endParaRPr/>
          </a:p>
          <a:p>
            <a:pPr indent="-355600" lvl="0" marL="457200" rtl="0" algn="l">
              <a:lnSpc>
                <a:spcPct val="115000"/>
              </a:lnSpc>
              <a:spcBef>
                <a:spcPts val="0"/>
              </a:spcBef>
              <a:spcAft>
                <a:spcPts val="0"/>
              </a:spcAft>
              <a:buSzPts val="2000"/>
              <a:buChar char="•"/>
            </a:pPr>
            <a:r>
              <a:rPr lang="en-US"/>
              <a:t>The platform will compile the project and run tests to measure performance and accuracy. </a:t>
            </a:r>
            <a:endParaRPr/>
          </a:p>
          <a:p>
            <a:pPr indent="-355600" lvl="0" marL="457200" rtl="0" algn="l">
              <a:lnSpc>
                <a:spcPct val="115000"/>
              </a:lnSpc>
              <a:spcBef>
                <a:spcPts val="0"/>
              </a:spcBef>
              <a:spcAft>
                <a:spcPts val="0"/>
              </a:spcAft>
              <a:buSzPts val="2000"/>
              <a:buChar char="•"/>
            </a:pPr>
            <a:r>
              <a:rPr lang="en-US"/>
              <a:t>The main criteria for evaluating and ranking solutions are performance and accuracy. </a:t>
            </a:r>
            <a:endParaRPr/>
          </a:p>
          <a:p>
            <a:pPr indent="-355600" lvl="0" marL="457200" rtl="0" algn="l">
              <a:lnSpc>
                <a:spcPct val="115000"/>
              </a:lnSpc>
              <a:spcBef>
                <a:spcPts val="0"/>
              </a:spcBef>
              <a:spcAft>
                <a:spcPts val="0"/>
              </a:spcAft>
              <a:buSzPts val="2000"/>
              <a:buChar char="•"/>
            </a:pPr>
            <a:r>
              <a:rPr lang="en-US"/>
              <a:t>Solutions uploaded to the platform are confidential and are not available to other participants.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1efaa49e18c_0_18"/>
          <p:cNvSpPr txBox="1"/>
          <p:nvPr>
            <p:ph type="title"/>
          </p:nvPr>
        </p:nvSpPr>
        <p:spPr>
          <a:xfrm>
            <a:off x="662532" y="492659"/>
            <a:ext cx="11329500" cy="513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GOVERNANCE</a:t>
            </a:r>
            <a:endParaRPr/>
          </a:p>
        </p:txBody>
      </p:sp>
      <p:sp>
        <p:nvSpPr>
          <p:cNvPr id="652" name="Google Shape;652;g1efaa49e18c_0_18"/>
          <p:cNvSpPr txBox="1"/>
          <p:nvPr>
            <p:ph idx="1" type="body"/>
          </p:nvPr>
        </p:nvSpPr>
        <p:spPr>
          <a:xfrm>
            <a:off x="662532" y="1251284"/>
            <a:ext cx="11329500" cy="50148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en-US"/>
              <a:t>Transparency</a:t>
            </a:r>
            <a:endParaRPr/>
          </a:p>
          <a:p>
            <a:pPr indent="-355600" lvl="0" marL="457200" rtl="0" algn="l">
              <a:lnSpc>
                <a:spcPct val="115000"/>
              </a:lnSpc>
              <a:spcBef>
                <a:spcPts val="1000"/>
              </a:spcBef>
              <a:spcAft>
                <a:spcPts val="0"/>
              </a:spcAft>
              <a:buSzPts val="2000"/>
              <a:buChar char="•"/>
            </a:pPr>
            <a:r>
              <a:rPr lang="en-US"/>
              <a:t>One of the main priorities when developing the project was the creation of a transparent and equal environment for all participants. </a:t>
            </a:r>
            <a:endParaRPr/>
          </a:p>
          <a:p>
            <a:pPr indent="-355600" lvl="0" marL="457200" rtl="0" algn="l">
              <a:lnSpc>
                <a:spcPct val="115000"/>
              </a:lnSpc>
              <a:spcBef>
                <a:spcPts val="0"/>
              </a:spcBef>
              <a:spcAft>
                <a:spcPts val="0"/>
              </a:spcAft>
              <a:buSzPts val="2000"/>
              <a:buChar char="•"/>
            </a:pPr>
            <a:r>
              <a:rPr lang="en-US"/>
              <a:t>We attempted to completely eliminate the human factor when assessing the results of the participants. </a:t>
            </a:r>
            <a:endParaRPr/>
          </a:p>
          <a:p>
            <a:pPr indent="-355600" lvl="0" marL="457200" rtl="0" algn="l">
              <a:lnSpc>
                <a:spcPct val="115000"/>
              </a:lnSpc>
              <a:spcBef>
                <a:spcPts val="0"/>
              </a:spcBef>
              <a:spcAft>
                <a:spcPts val="0"/>
              </a:spcAft>
              <a:buSzPts val="2000"/>
              <a:buChar char="•"/>
            </a:pPr>
            <a:r>
              <a:rPr lang="en-US"/>
              <a:t>At the end of each challenge, we will publish the winner's solution in open form so that anyone can verify the correctness of the assessment.</a:t>
            </a:r>
            <a:endParaRPr/>
          </a:p>
          <a:p>
            <a:pPr indent="0" lvl="0" marL="0" rtl="0" algn="l">
              <a:lnSpc>
                <a:spcPct val="115000"/>
              </a:lnSpc>
              <a:spcBef>
                <a:spcPts val="1000"/>
              </a:spcBef>
              <a:spcAft>
                <a:spcPts val="0"/>
              </a:spcAft>
              <a:buNone/>
            </a:pPr>
            <a:r>
              <a:rPr lang="en-US"/>
              <a:t>Committee</a:t>
            </a:r>
            <a:endParaRPr/>
          </a:p>
          <a:p>
            <a:pPr indent="-355600" lvl="0" marL="457200" rtl="0" algn="l">
              <a:lnSpc>
                <a:spcPct val="115000"/>
              </a:lnSpc>
              <a:spcBef>
                <a:spcPts val="1000"/>
              </a:spcBef>
              <a:spcAft>
                <a:spcPts val="0"/>
              </a:spcAft>
              <a:buSzPts val="2000"/>
              <a:buChar char="•"/>
            </a:pPr>
            <a:r>
              <a:rPr lang="en-US"/>
              <a:t>Gurgen Arakelov, Yasha Lab</a:t>
            </a:r>
            <a:endParaRPr/>
          </a:p>
          <a:p>
            <a:pPr indent="-355600" lvl="0" marL="457200" rtl="0" algn="l">
              <a:lnSpc>
                <a:spcPct val="115000"/>
              </a:lnSpc>
              <a:spcBef>
                <a:spcPts val="0"/>
              </a:spcBef>
              <a:spcAft>
                <a:spcPts val="0"/>
              </a:spcAft>
              <a:buSzPts val="2000"/>
              <a:buChar char="•"/>
            </a:pPr>
            <a:r>
              <a:rPr lang="en-US"/>
              <a:t>Elvira Kharisova, Yasha Lab</a:t>
            </a:r>
            <a:endParaRPr/>
          </a:p>
          <a:p>
            <a:pPr indent="-355600" lvl="0" marL="457200" rtl="0" algn="l">
              <a:lnSpc>
                <a:spcPct val="115000"/>
              </a:lnSpc>
              <a:spcBef>
                <a:spcPts val="0"/>
              </a:spcBef>
              <a:spcAft>
                <a:spcPts val="0"/>
              </a:spcAft>
              <a:buSzPts val="2000"/>
              <a:buChar char="•"/>
            </a:pPr>
            <a:r>
              <a:rPr lang="en-US"/>
              <a:t>Yuriy Polyakov, Duality</a:t>
            </a:r>
            <a:endParaRPr/>
          </a:p>
          <a:p>
            <a:pPr indent="-355600" lvl="0" marL="457200" rtl="0" algn="l">
              <a:lnSpc>
                <a:spcPct val="115000"/>
              </a:lnSpc>
              <a:spcBef>
                <a:spcPts val="0"/>
              </a:spcBef>
              <a:spcAft>
                <a:spcPts val="0"/>
              </a:spcAft>
              <a:buSzPts val="2000"/>
              <a:buChar char="•"/>
            </a:pPr>
            <a:r>
              <a:rPr lang="en-US"/>
              <a:t>Kurt Rohloff, Duality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SECURE MULTI-PARTY COMPUTATION</a:t>
            </a:r>
            <a:endParaRPr/>
          </a:p>
        </p:txBody>
      </p:sp>
      <p:sp>
        <p:nvSpPr>
          <p:cNvPr id="141" name="Google Shape;141;p7"/>
          <p:cNvSpPr txBox="1"/>
          <p:nvPr>
            <p:ph idx="1" type="body"/>
          </p:nvPr>
        </p:nvSpPr>
        <p:spPr>
          <a:xfrm>
            <a:off x="662528" y="1251275"/>
            <a:ext cx="5667300" cy="5014800"/>
          </a:xfrm>
          <a:prstGeom prst="rect">
            <a:avLst/>
          </a:prstGeom>
          <a:noFill/>
          <a:ln>
            <a:noFill/>
          </a:ln>
        </p:spPr>
        <p:txBody>
          <a:bodyPr anchorCtr="0" anchor="t" bIns="45700" lIns="91425" spcFirstLastPara="1" rIns="91425" wrap="square" tIns="45700">
            <a:normAutofit/>
          </a:bodyPr>
          <a:lstStyle/>
          <a:p>
            <a:pPr indent="-101600" lvl="0" marL="228600" rtl="0" algn="l">
              <a:spcBef>
                <a:spcPts val="0"/>
              </a:spcBef>
              <a:spcAft>
                <a:spcPts val="0"/>
              </a:spcAft>
              <a:buClr>
                <a:schemeClr val="dk1"/>
              </a:buClr>
              <a:buSzPts val="1100"/>
              <a:buFont typeface="Arial"/>
              <a:buNone/>
            </a:pPr>
            <a:r>
              <a:rPr b="1" lang="en-US"/>
              <a:t>Definition:</a:t>
            </a:r>
            <a:r>
              <a:rPr lang="en-US"/>
              <a:t> A cryptographic protocol that enables parties to jointly compute a function over their inputs while keeping those inputs private.</a:t>
            </a:r>
            <a:endParaRPr/>
          </a:p>
          <a:p>
            <a:pPr indent="-101600" lvl="0" marL="228600" rtl="0" algn="l">
              <a:spcBef>
                <a:spcPts val="0"/>
              </a:spcBef>
              <a:spcAft>
                <a:spcPts val="0"/>
              </a:spcAft>
              <a:buSzPts val="1100"/>
              <a:buNone/>
            </a:pPr>
            <a:r>
              <a:t/>
            </a:r>
            <a:endParaRPr/>
          </a:p>
          <a:p>
            <a:pPr indent="-101600" lvl="0" marL="228600" rtl="0" algn="l">
              <a:spcBef>
                <a:spcPts val="0"/>
              </a:spcBef>
              <a:spcAft>
                <a:spcPts val="0"/>
              </a:spcAft>
              <a:buClr>
                <a:schemeClr val="dk1"/>
              </a:buClr>
              <a:buSzPts val="1100"/>
              <a:buFont typeface="Arial"/>
              <a:buNone/>
            </a:pPr>
            <a:r>
              <a:rPr b="1" lang="en-US"/>
              <a:t>Key Features:</a:t>
            </a:r>
            <a:r>
              <a:rPr lang="en-US"/>
              <a:t> Data confidentiality, Computation integrity, Collaborative computation without mutual trust.</a:t>
            </a:r>
            <a:endParaRPr/>
          </a:p>
          <a:p>
            <a:pPr indent="-101600" lvl="0" marL="228600" rtl="0" algn="l">
              <a:spcBef>
                <a:spcPts val="0"/>
              </a:spcBef>
              <a:spcAft>
                <a:spcPts val="0"/>
              </a:spcAft>
              <a:buSzPts val="1100"/>
              <a:buNone/>
            </a:pPr>
            <a:r>
              <a:t/>
            </a:r>
            <a:endParaRPr/>
          </a:p>
          <a:p>
            <a:pPr indent="-101600" lvl="0" marL="228600" rtl="0" algn="l">
              <a:spcBef>
                <a:spcPts val="0"/>
              </a:spcBef>
              <a:spcAft>
                <a:spcPts val="0"/>
              </a:spcAft>
              <a:buSzPts val="1100"/>
              <a:buNone/>
            </a:pPr>
            <a:r>
              <a:rPr b="1" lang="en-US"/>
              <a:t>Applications:</a:t>
            </a:r>
            <a:r>
              <a:rPr lang="en-US"/>
              <a:t> Joint financial analysis, Privacy-preserving scientific research, Secure voting systems.</a:t>
            </a:r>
            <a:endParaRPr/>
          </a:p>
        </p:txBody>
      </p:sp>
      <p:pic>
        <p:nvPicPr>
          <p:cNvPr id="142" name="Google Shape;142;p7"/>
          <p:cNvPicPr preferRelativeResize="0"/>
          <p:nvPr/>
        </p:nvPicPr>
        <p:blipFill>
          <a:blip r:embed="rId3">
            <a:alphaModFix/>
          </a:blip>
          <a:stretch>
            <a:fillRect/>
          </a:stretch>
        </p:blipFill>
        <p:spPr>
          <a:xfrm>
            <a:off x="6482228" y="1158240"/>
            <a:ext cx="5557372" cy="4001308"/>
          </a:xfrm>
          <a:prstGeom prst="rect">
            <a:avLst/>
          </a:prstGeom>
          <a:noFill/>
          <a:ln>
            <a:noFill/>
          </a:ln>
        </p:spPr>
      </p:pic>
      <p:sp>
        <p:nvSpPr>
          <p:cNvPr id="143" name="Google Shape;143;p7"/>
          <p:cNvSpPr txBox="1"/>
          <p:nvPr/>
        </p:nvSpPr>
        <p:spPr>
          <a:xfrm>
            <a:off x="6917313" y="5455675"/>
            <a:ext cx="468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53535"/>
                </a:solidFill>
                <a:latin typeface="Calibri"/>
                <a:ea typeface="Calibri"/>
                <a:cs typeface="Calibri"/>
                <a:sym typeface="Calibri"/>
              </a:rPr>
              <a:t>Source: https://www.researchgate.net/figure/Secure-multi-party-computation-Each-participant-shares-a-separate-different-secret-with_fig2_343179246</a:t>
            </a:r>
            <a:endParaRPr sz="1000">
              <a:solidFill>
                <a:srgbClr val="353535"/>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1efaa49e18c_0_24"/>
          <p:cNvSpPr txBox="1"/>
          <p:nvPr>
            <p:ph type="title"/>
          </p:nvPr>
        </p:nvSpPr>
        <p:spPr>
          <a:xfrm>
            <a:off x="662532" y="492659"/>
            <a:ext cx="11329500" cy="513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INITIAL FHE CHALLENGES</a:t>
            </a:r>
            <a:endParaRPr/>
          </a:p>
        </p:txBody>
      </p:sp>
      <p:sp>
        <p:nvSpPr>
          <p:cNvPr id="659" name="Google Shape;659;g1efaa49e18c_0_24"/>
          <p:cNvSpPr txBox="1"/>
          <p:nvPr>
            <p:ph idx="1" type="body"/>
          </p:nvPr>
        </p:nvSpPr>
        <p:spPr>
          <a:xfrm>
            <a:off x="662532" y="1251284"/>
            <a:ext cx="11329500" cy="5014800"/>
          </a:xfrm>
          <a:prstGeom prst="rect">
            <a:avLst/>
          </a:prstGeom>
        </p:spPr>
        <p:txBody>
          <a:bodyPr anchorCtr="0" anchor="t" bIns="45700" lIns="91425" spcFirstLastPara="1" rIns="91425" wrap="square" tIns="45700">
            <a:normAutofit/>
          </a:bodyPr>
          <a:lstStyle/>
          <a:p>
            <a:pPr indent="-355600" lvl="0" marL="457200" rtl="0" algn="l">
              <a:lnSpc>
                <a:spcPct val="115000"/>
              </a:lnSpc>
              <a:spcBef>
                <a:spcPts val="1000"/>
              </a:spcBef>
              <a:spcAft>
                <a:spcPts val="0"/>
              </a:spcAft>
              <a:buSzPts val="2000"/>
              <a:buChar char="•"/>
            </a:pPr>
            <a:r>
              <a:rPr lang="en-US"/>
              <a:t>Matrix Multiplication</a:t>
            </a:r>
            <a:endParaRPr/>
          </a:p>
          <a:p>
            <a:pPr indent="-342900" lvl="1" marL="914400" rtl="0" algn="l">
              <a:lnSpc>
                <a:spcPct val="115000"/>
              </a:lnSpc>
              <a:spcBef>
                <a:spcPts val="0"/>
              </a:spcBef>
              <a:spcAft>
                <a:spcPts val="0"/>
              </a:spcAft>
              <a:buSzPts val="1800"/>
              <a:buChar char="•"/>
            </a:pPr>
            <a:r>
              <a:rPr lang="en-US"/>
              <a:t>Performing efficient multiplication of encrypted matrices</a:t>
            </a:r>
            <a:endParaRPr/>
          </a:p>
          <a:p>
            <a:pPr indent="-342900" lvl="1" marL="914400" rtl="0" algn="l">
              <a:lnSpc>
                <a:spcPct val="115000"/>
              </a:lnSpc>
              <a:spcBef>
                <a:spcPts val="0"/>
              </a:spcBef>
              <a:spcAft>
                <a:spcPts val="0"/>
              </a:spcAft>
              <a:buSzPts val="1800"/>
              <a:buChar char="•"/>
            </a:pPr>
            <a:r>
              <a:rPr lang="en-US"/>
              <a:t>Award: $3,000</a:t>
            </a:r>
            <a:endParaRPr/>
          </a:p>
          <a:p>
            <a:pPr indent="-355600" lvl="0" marL="457200" rtl="0" algn="l">
              <a:lnSpc>
                <a:spcPct val="115000"/>
              </a:lnSpc>
              <a:spcBef>
                <a:spcPts val="0"/>
              </a:spcBef>
              <a:spcAft>
                <a:spcPts val="0"/>
              </a:spcAft>
              <a:buSzPts val="2000"/>
              <a:buChar char="•"/>
            </a:pPr>
            <a:r>
              <a:rPr lang="en-US"/>
              <a:t>Sign </a:t>
            </a:r>
            <a:r>
              <a:rPr lang="en-US"/>
              <a:t>Evaluation</a:t>
            </a:r>
            <a:endParaRPr/>
          </a:p>
          <a:p>
            <a:pPr indent="-342900" lvl="1" marL="914400" rtl="0" algn="l">
              <a:lnSpc>
                <a:spcPct val="115000"/>
              </a:lnSpc>
              <a:spcBef>
                <a:spcPts val="0"/>
              </a:spcBef>
              <a:spcAft>
                <a:spcPts val="0"/>
              </a:spcAft>
              <a:buSzPts val="1800"/>
              <a:buChar char="•"/>
            </a:pPr>
            <a:r>
              <a:rPr lang="en-US"/>
              <a:t>Efficient comparison using CKKS</a:t>
            </a:r>
            <a:endParaRPr/>
          </a:p>
          <a:p>
            <a:pPr indent="-342900" lvl="1" marL="914400" rtl="0" algn="l">
              <a:lnSpc>
                <a:spcPct val="115000"/>
              </a:lnSpc>
              <a:spcBef>
                <a:spcPts val="0"/>
              </a:spcBef>
              <a:spcAft>
                <a:spcPts val="0"/>
              </a:spcAft>
              <a:buSzPts val="1800"/>
              <a:buChar char="•"/>
            </a:pPr>
            <a:r>
              <a:rPr lang="en-US"/>
              <a:t>Award: $3,000</a:t>
            </a:r>
            <a:endParaRPr/>
          </a:p>
          <a:p>
            <a:pPr indent="-355600" lvl="0" marL="457200" rtl="0" algn="l">
              <a:lnSpc>
                <a:spcPct val="115000"/>
              </a:lnSpc>
              <a:spcBef>
                <a:spcPts val="0"/>
              </a:spcBef>
              <a:spcAft>
                <a:spcPts val="0"/>
              </a:spcAft>
              <a:buSzPts val="2000"/>
              <a:buChar char="•"/>
            </a:pPr>
            <a:r>
              <a:rPr lang="en-US"/>
              <a:t>Logistic Function</a:t>
            </a:r>
            <a:endParaRPr/>
          </a:p>
          <a:p>
            <a:pPr indent="-342900" lvl="1" marL="914400" rtl="0" algn="l">
              <a:lnSpc>
                <a:spcPct val="115000"/>
              </a:lnSpc>
              <a:spcBef>
                <a:spcPts val="0"/>
              </a:spcBef>
              <a:spcAft>
                <a:spcPts val="0"/>
              </a:spcAft>
              <a:buSzPts val="1800"/>
              <a:buChar char="•"/>
            </a:pPr>
            <a:r>
              <a:rPr lang="en-US"/>
              <a:t>One of main functions in machine learning</a:t>
            </a:r>
            <a:endParaRPr/>
          </a:p>
          <a:p>
            <a:pPr indent="-342900" lvl="1" marL="914400" rtl="0" algn="l">
              <a:lnSpc>
                <a:spcPct val="115000"/>
              </a:lnSpc>
              <a:spcBef>
                <a:spcPts val="0"/>
              </a:spcBef>
              <a:spcAft>
                <a:spcPts val="0"/>
              </a:spcAft>
              <a:buSzPts val="1800"/>
              <a:buChar char="•"/>
            </a:pPr>
            <a:r>
              <a:rPr lang="en-US"/>
              <a:t>Award: $5,000</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g1efaa49e18c_0_30"/>
          <p:cNvSpPr txBox="1"/>
          <p:nvPr>
            <p:ph type="title"/>
          </p:nvPr>
        </p:nvSpPr>
        <p:spPr>
          <a:xfrm>
            <a:off x="662532" y="492659"/>
            <a:ext cx="11329500" cy="513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NEW FHE CHALLENGES</a:t>
            </a:r>
            <a:endParaRPr/>
          </a:p>
        </p:txBody>
      </p:sp>
      <p:sp>
        <p:nvSpPr>
          <p:cNvPr id="666" name="Google Shape;666;g1efaa49e18c_0_30"/>
          <p:cNvSpPr txBox="1"/>
          <p:nvPr>
            <p:ph idx="1" type="body"/>
          </p:nvPr>
        </p:nvSpPr>
        <p:spPr>
          <a:xfrm>
            <a:off x="662532" y="1251284"/>
            <a:ext cx="11329500" cy="50148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a:t>Will be announced on the day of the AAAI’24 tutorial</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pic>
        <p:nvPicPr>
          <p:cNvPr id="671" name="Google Shape;671;p88"/>
          <p:cNvPicPr preferRelativeResize="0"/>
          <p:nvPr/>
        </p:nvPicPr>
        <p:blipFill rotWithShape="1">
          <a:blip r:embed="rId3">
            <a:alphaModFix/>
          </a:blip>
          <a:srcRect b="47916" l="0" r="0" t="0"/>
          <a:stretch/>
        </p:blipFill>
        <p:spPr>
          <a:xfrm>
            <a:off x="3860799" y="1566332"/>
            <a:ext cx="4445000" cy="1481668"/>
          </a:xfrm>
          <a:prstGeom prst="rect">
            <a:avLst/>
          </a:prstGeom>
          <a:noFill/>
          <a:ln>
            <a:noFill/>
          </a:ln>
        </p:spPr>
      </p:pic>
      <p:sp>
        <p:nvSpPr>
          <p:cNvPr id="672" name="Google Shape;672;p88"/>
          <p:cNvSpPr txBox="1"/>
          <p:nvPr>
            <p:ph type="title"/>
          </p:nvPr>
        </p:nvSpPr>
        <p:spPr>
          <a:xfrm>
            <a:off x="1494367" y="3288769"/>
            <a:ext cx="9203267"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libri"/>
              <a:buNone/>
            </a:pPr>
            <a:r>
              <a:rPr lang="en-US"/>
              <a:t>THANK YOU</a:t>
            </a:r>
            <a:endParaRPr/>
          </a:p>
        </p:txBody>
      </p:sp>
      <p:sp>
        <p:nvSpPr>
          <p:cNvPr id="673" name="Google Shape;673;p88"/>
          <p:cNvSpPr/>
          <p:nvPr/>
        </p:nvSpPr>
        <p:spPr>
          <a:xfrm>
            <a:off x="513171" y="6342536"/>
            <a:ext cx="20563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accent1"/>
                </a:solidFill>
                <a:latin typeface="Calibri"/>
                <a:ea typeface="Calibri"/>
                <a:cs typeface="Calibri"/>
                <a:sym typeface="Calibri"/>
                <a:hlinkClick r:id="rId4">
                  <a:extLst>
                    <a:ext uri="{A12FA001-AC4F-418D-AE19-62706E023703}">
                      <ahyp:hlinkClr val="tx"/>
                    </a:ext>
                  </a:extLst>
                </a:hlinkClick>
              </a:rPr>
              <a:t>https://openfhe.org</a:t>
            </a:r>
            <a:endParaRPr sz="1800">
              <a:solidFill>
                <a:schemeClr val="accent1"/>
              </a:solidFill>
              <a:latin typeface="Calibri"/>
              <a:ea typeface="Calibri"/>
              <a:cs typeface="Calibri"/>
              <a:sym typeface="Calibri"/>
            </a:endParaRPr>
          </a:p>
        </p:txBody>
      </p:sp>
      <p:sp>
        <p:nvSpPr>
          <p:cNvPr id="674" name="Google Shape;674;p88"/>
          <p:cNvSpPr/>
          <p:nvPr/>
        </p:nvSpPr>
        <p:spPr>
          <a:xfrm>
            <a:off x="4527550" y="4670434"/>
            <a:ext cx="304165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u="sng">
                <a:solidFill>
                  <a:schemeClr val="lt1"/>
                </a:solidFill>
                <a:latin typeface="Calibri"/>
                <a:ea typeface="Calibri"/>
                <a:cs typeface="Calibri"/>
                <a:sym typeface="Calibri"/>
              </a:rPr>
              <a:t>contact@openfhe.org</a:t>
            </a:r>
            <a:endParaRPr sz="1800" u="sng">
              <a:solidFill>
                <a:schemeClr val="lt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7"/>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References</a:t>
            </a:r>
            <a:endParaRPr/>
          </a:p>
        </p:txBody>
      </p:sp>
      <p:sp>
        <p:nvSpPr>
          <p:cNvPr id="680" name="Google Shape;680;p87"/>
          <p:cNvSpPr txBox="1"/>
          <p:nvPr>
            <p:ph idx="1" type="body"/>
          </p:nvPr>
        </p:nvSpPr>
        <p:spPr>
          <a:xfrm>
            <a:off x="662532" y="1251284"/>
            <a:ext cx="11329600" cy="5014761"/>
          </a:xfrm>
          <a:prstGeom prst="rect">
            <a:avLst/>
          </a:prstGeom>
          <a:noFill/>
          <a:ln>
            <a:noFill/>
          </a:ln>
        </p:spPr>
        <p:txBody>
          <a:bodyPr anchorCtr="0" anchor="t" bIns="45700" lIns="91425" spcFirstLastPara="1" rIns="91425" wrap="square" tIns="45700">
            <a:normAutofit/>
          </a:bodyPr>
          <a:lstStyle/>
          <a:p>
            <a:pPr indent="0" lvl="0" marL="76200" rtl="0" algn="l">
              <a:lnSpc>
                <a:spcPct val="90000"/>
              </a:lnSpc>
              <a:spcBef>
                <a:spcPts val="0"/>
              </a:spcBef>
              <a:spcAft>
                <a:spcPts val="0"/>
              </a:spcAft>
              <a:buSzPts val="1400"/>
              <a:buNone/>
            </a:pPr>
            <a:r>
              <a:rPr i="0" lang="en-US" sz="1400" u="none" strike="noStrike"/>
              <a:t>[BGV14] Z. Brakerski, C. Gentry, and V. Vaikuntanathan. (leveled) fully homomorphic encryption without bootstrapping. ACM Transactions on Computation Theory (TOCT), 6(3):1–36, 2014.</a:t>
            </a:r>
            <a:endParaRPr/>
          </a:p>
          <a:p>
            <a:pPr indent="0" lvl="0" marL="76200" rtl="0" algn="l">
              <a:lnSpc>
                <a:spcPct val="90000"/>
              </a:lnSpc>
              <a:spcBef>
                <a:spcPts val="500"/>
              </a:spcBef>
              <a:spcAft>
                <a:spcPts val="0"/>
              </a:spcAft>
              <a:buSzPts val="1400"/>
              <a:buNone/>
            </a:pPr>
            <a:r>
              <a:rPr i="0" lang="en-US" sz="1400" u="none" strike="noStrike"/>
              <a:t>[Bra12] Z. Brakerski. Fully Homomorphic Encryption without Modulus Switching from Classical GapSVP. In CRYPTO 2012. Pages 868 – 886.</a:t>
            </a:r>
            <a:endParaRPr/>
          </a:p>
          <a:p>
            <a:pPr indent="0" lvl="0" marL="76200" rtl="0" algn="l">
              <a:lnSpc>
                <a:spcPct val="90000"/>
              </a:lnSpc>
              <a:spcBef>
                <a:spcPts val="500"/>
              </a:spcBef>
              <a:spcAft>
                <a:spcPts val="0"/>
              </a:spcAft>
              <a:buSzPts val="1400"/>
              <a:buNone/>
            </a:pPr>
            <a:r>
              <a:rPr i="0" lang="en-US" sz="1400" u="none" strike="noStrike"/>
              <a:t>[BV11] Z. Brakerski and V. Vaikuntanathan. Fully homomorphic encryption from ring-LWE and security for key dependent messages. In Annual cryptology conference, pages 505–524. Springer, 2011.</a:t>
            </a:r>
            <a:endParaRPr/>
          </a:p>
          <a:p>
            <a:pPr indent="0" lvl="0" marL="76200" rtl="0" algn="l">
              <a:lnSpc>
                <a:spcPct val="90000"/>
              </a:lnSpc>
              <a:spcBef>
                <a:spcPts val="500"/>
              </a:spcBef>
              <a:spcAft>
                <a:spcPts val="0"/>
              </a:spcAft>
              <a:buSzPts val="1400"/>
              <a:buNone/>
            </a:pPr>
            <a:r>
              <a:rPr i="0" lang="en-US" sz="1400" u="none" strike="noStrike"/>
              <a:t>[CGGI16]: I. Chillotti, N. Gama, M. Georgieva, and M. Izabachène. Faster fully homomorphic encryption: Bootstrapping in less than 0.1 seconds. In Asiacrypt 2016 (Best Paper), pages 3-33.</a:t>
            </a:r>
            <a:endParaRPr/>
          </a:p>
          <a:p>
            <a:pPr indent="0" lvl="0" marL="76200" rtl="0" algn="l">
              <a:lnSpc>
                <a:spcPct val="90000"/>
              </a:lnSpc>
              <a:spcBef>
                <a:spcPts val="500"/>
              </a:spcBef>
              <a:spcAft>
                <a:spcPts val="0"/>
              </a:spcAft>
              <a:buSzPts val="1400"/>
              <a:buNone/>
            </a:pPr>
            <a:r>
              <a:rPr i="0" lang="en-US" sz="1400" u="none" strike="noStrike"/>
              <a:t>[CGGI17]: I. Chillotti, N. Gama, M. Georgieva, and M. Izabachène. Faster Packed Homomorphic Operations and Efficient Circuit Bootstrapping for TFHE. ASIACRYPT (1) 2017: 377-408.</a:t>
            </a:r>
            <a:endParaRPr/>
          </a:p>
          <a:p>
            <a:pPr indent="0" lvl="0" marL="76200" rtl="0" algn="l">
              <a:lnSpc>
                <a:spcPct val="90000"/>
              </a:lnSpc>
              <a:spcBef>
                <a:spcPts val="500"/>
              </a:spcBef>
              <a:spcAft>
                <a:spcPts val="0"/>
              </a:spcAft>
              <a:buSzPts val="1400"/>
              <a:buNone/>
            </a:pPr>
            <a:r>
              <a:rPr i="0" lang="en-US" sz="1400" u="none" strike="noStrike"/>
              <a:t>[CKKS17] J. H. Cheon, A. Kim, M. Kim, Y. Song, Homomorphic Encryption for Arithmetic of Approximate Numbers. In ASIACRYPT 2017. Pages 409–437.</a:t>
            </a:r>
            <a:endParaRPr/>
          </a:p>
          <a:p>
            <a:pPr indent="0" lvl="0" marL="76200" rtl="0" algn="l">
              <a:lnSpc>
                <a:spcPct val="90000"/>
              </a:lnSpc>
              <a:spcBef>
                <a:spcPts val="500"/>
              </a:spcBef>
              <a:spcAft>
                <a:spcPts val="0"/>
              </a:spcAft>
              <a:buSzPts val="1400"/>
              <a:buNone/>
            </a:pPr>
            <a:r>
              <a:rPr i="0" lang="en-US" sz="1400" u="none" strike="noStrike"/>
              <a:t>[DM15]: L. Ducas and D. Micciancio. FHEW: bootstrapping homomorphic encryption in less than a second. EUROCRYPT 2015.</a:t>
            </a:r>
            <a:endParaRPr/>
          </a:p>
          <a:p>
            <a:pPr indent="0" lvl="0" marL="76200" rtl="0" algn="l">
              <a:lnSpc>
                <a:spcPct val="90000"/>
              </a:lnSpc>
              <a:spcBef>
                <a:spcPts val="500"/>
              </a:spcBef>
              <a:spcAft>
                <a:spcPts val="0"/>
              </a:spcAft>
              <a:buSzPts val="1400"/>
              <a:buNone/>
            </a:pPr>
            <a:r>
              <a:rPr lang="en-US" sz="1400"/>
              <a:t>[FV12] J. Fan and F. Vercauteren. Somewhat Practical Fully Homomorphic Encryption. Cryptology ePrint Archive. Report 2012/144, 2012. http://eprint.iacr.org/2012/144. </a:t>
            </a:r>
            <a:endParaRPr/>
          </a:p>
          <a:p>
            <a:pPr indent="0" lvl="0" marL="76200" rtl="0" algn="l">
              <a:lnSpc>
                <a:spcPct val="90000"/>
              </a:lnSpc>
              <a:spcBef>
                <a:spcPts val="500"/>
              </a:spcBef>
              <a:spcAft>
                <a:spcPts val="0"/>
              </a:spcAft>
              <a:buSzPts val="1400"/>
              <a:buNone/>
            </a:pPr>
            <a:r>
              <a:rPr i="0" lang="en-US" sz="1400" u="none" strike="noStrike"/>
              <a:t>[GSW13]: C. Gentry, A. Sahai, and B. Waters. Homomorphic encryption from learning with errors: Conceptually-simpler, asymptotically-faster, attribute-based. CRYPTO 2013.</a:t>
            </a:r>
            <a:endParaRPr/>
          </a:p>
          <a:p>
            <a:pPr indent="0" lvl="0" marL="76200" rtl="0" algn="l">
              <a:lnSpc>
                <a:spcPct val="90000"/>
              </a:lnSpc>
              <a:spcBef>
                <a:spcPts val="500"/>
              </a:spcBef>
              <a:spcAft>
                <a:spcPts val="0"/>
              </a:spcAft>
              <a:buSzPts val="1400"/>
              <a:buNone/>
            </a:pPr>
            <a:r>
              <a:rPr lang="en-US" sz="1400"/>
              <a:t>[LMKCDEY13]: Y. Lee, A. Kim, D. Micciancio, R. Choi, Deryabin M., J. Eom, D. Yoo. Efficient FHEW Bootstrapping with Small Evaluation Keys, and Applications to Threshold Homomorphic Encryption, EUROCRYPT 2023.</a:t>
            </a:r>
            <a:endParaRPr i="0" sz="1400" u="none" strike="noStrike"/>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662532" y="492659"/>
            <a:ext cx="11329600" cy="5131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SECURE ENCLAVES/TRUSTED EXECUTION ENVIRONMENT</a:t>
            </a:r>
            <a:endParaRPr/>
          </a:p>
        </p:txBody>
      </p:sp>
      <p:sp>
        <p:nvSpPr>
          <p:cNvPr id="149" name="Google Shape;149;p8"/>
          <p:cNvSpPr txBox="1"/>
          <p:nvPr>
            <p:ph idx="1" type="body"/>
          </p:nvPr>
        </p:nvSpPr>
        <p:spPr>
          <a:xfrm>
            <a:off x="662525" y="1251275"/>
            <a:ext cx="10844400" cy="5357100"/>
          </a:xfrm>
          <a:prstGeom prst="rect">
            <a:avLst/>
          </a:prstGeom>
          <a:noFill/>
          <a:ln>
            <a:noFill/>
          </a:ln>
        </p:spPr>
        <p:txBody>
          <a:bodyPr anchorCtr="0" anchor="t" bIns="45700" lIns="91425" spcFirstLastPara="1" rIns="91425" wrap="square" tIns="45700">
            <a:normAutofit lnSpcReduction="10000"/>
          </a:bodyPr>
          <a:lstStyle/>
          <a:p>
            <a:pPr indent="-101600" lvl="0" marL="228600" rtl="0" algn="l">
              <a:spcBef>
                <a:spcPts val="0"/>
              </a:spcBef>
              <a:spcAft>
                <a:spcPts val="0"/>
              </a:spcAft>
              <a:buClr>
                <a:schemeClr val="dk1"/>
              </a:buClr>
              <a:buSzPts val="1100"/>
              <a:buFont typeface="Arial"/>
              <a:buNone/>
            </a:pPr>
            <a:r>
              <a:rPr b="1" lang="en-US"/>
              <a:t>Definition:</a:t>
            </a:r>
            <a:r>
              <a:rPr lang="en-US"/>
              <a:t> Secure Enclaves, also known as Trusted Execution Environments (TEE), are protected areas within a processor or a larger computing</a:t>
            </a:r>
            <a:r>
              <a:rPr lang="en-US"/>
              <a:t> system</a:t>
            </a:r>
            <a:r>
              <a:rPr lang="en-US"/>
              <a:t>. They ensure that sensitive code and data are stored, processed, and protected in a secure environment.</a:t>
            </a:r>
            <a:endParaRPr/>
          </a:p>
          <a:p>
            <a:pPr indent="-101600" lvl="0" marL="228600" rtl="0" algn="l">
              <a:spcBef>
                <a:spcPts val="0"/>
              </a:spcBef>
              <a:spcAft>
                <a:spcPts val="0"/>
              </a:spcAft>
              <a:buSzPts val="1100"/>
              <a:buNone/>
            </a:pPr>
            <a:r>
              <a:t/>
            </a:r>
            <a:endParaRPr/>
          </a:p>
          <a:p>
            <a:pPr indent="-101600" lvl="0" marL="228600" rtl="0" algn="l">
              <a:spcBef>
                <a:spcPts val="0"/>
              </a:spcBef>
              <a:spcAft>
                <a:spcPts val="0"/>
              </a:spcAft>
              <a:buClr>
                <a:schemeClr val="dk1"/>
              </a:buClr>
              <a:buSzPts val="1100"/>
              <a:buFont typeface="Arial"/>
              <a:buNone/>
            </a:pPr>
            <a:r>
              <a:rPr b="1" lang="en-US"/>
              <a:t>Key Features:</a:t>
            </a:r>
            <a:endParaRPr b="1"/>
          </a:p>
          <a:p>
            <a:pPr indent="-355600" lvl="0" marL="457200" rtl="0" algn="l">
              <a:spcBef>
                <a:spcPts val="0"/>
              </a:spcBef>
              <a:spcAft>
                <a:spcPts val="0"/>
              </a:spcAft>
              <a:buSzPts val="2000"/>
              <a:buChar char="•"/>
            </a:pPr>
            <a:r>
              <a:rPr lang="en-US"/>
              <a:t>Isolated Execution: Code within the TEE runs in an isolated environment to prevent unauthorized access or tampering.</a:t>
            </a:r>
            <a:endParaRPr/>
          </a:p>
          <a:p>
            <a:pPr indent="-355600" lvl="0" marL="457200" rtl="0" algn="l">
              <a:spcBef>
                <a:spcPts val="0"/>
              </a:spcBef>
              <a:spcAft>
                <a:spcPts val="0"/>
              </a:spcAft>
              <a:buSzPts val="2000"/>
              <a:buChar char="•"/>
            </a:pPr>
            <a:r>
              <a:rPr lang="en-US"/>
              <a:t>Data Encryption: Data is encrypted in the TEE, ensuring confidentiality and integrity even if the system is compromised.</a:t>
            </a:r>
            <a:endParaRPr/>
          </a:p>
          <a:p>
            <a:pPr indent="-355600" lvl="0" marL="457200" rtl="0" algn="l">
              <a:spcBef>
                <a:spcPts val="0"/>
              </a:spcBef>
              <a:spcAft>
                <a:spcPts val="0"/>
              </a:spcAft>
              <a:buSzPts val="2000"/>
              <a:buChar char="•"/>
            </a:pPr>
            <a:r>
              <a:rPr lang="en-US"/>
              <a:t>Remote Attestation: Enables a third party to verify the enclave's integrity and the authenticity of the software running inside.</a:t>
            </a:r>
            <a:endParaRPr/>
          </a:p>
          <a:p>
            <a:pPr indent="-355600" lvl="0" marL="457200" rtl="0" algn="l">
              <a:spcBef>
                <a:spcPts val="0"/>
              </a:spcBef>
              <a:spcAft>
                <a:spcPts val="0"/>
              </a:spcAft>
              <a:buSzPts val="2000"/>
              <a:buChar char="•"/>
            </a:pPr>
            <a:r>
              <a:rPr lang="en-US"/>
              <a:t>Access Control: Only authorized code can run inside the TEE, preventing malicious operations.</a:t>
            </a:r>
            <a:endParaRPr/>
          </a:p>
          <a:p>
            <a:pPr indent="-101600" lvl="0" marL="228600" rtl="0" algn="l">
              <a:spcBef>
                <a:spcPts val="0"/>
              </a:spcBef>
              <a:spcAft>
                <a:spcPts val="0"/>
              </a:spcAft>
              <a:buSzPts val="1100"/>
              <a:buNone/>
            </a:pPr>
            <a:r>
              <a:t/>
            </a:r>
            <a:endParaRPr/>
          </a:p>
          <a:p>
            <a:pPr indent="-101600" lvl="0" marL="228600" rtl="0" algn="l">
              <a:spcBef>
                <a:spcPts val="0"/>
              </a:spcBef>
              <a:spcAft>
                <a:spcPts val="0"/>
              </a:spcAft>
              <a:buClr>
                <a:schemeClr val="dk1"/>
              </a:buClr>
              <a:buSzPts val="1100"/>
              <a:buFont typeface="Arial"/>
              <a:buNone/>
            </a:pPr>
            <a:r>
              <a:rPr b="1" lang="en-US"/>
              <a:t>Applications:</a:t>
            </a:r>
            <a:endParaRPr b="1"/>
          </a:p>
          <a:p>
            <a:pPr indent="-355600" lvl="0" marL="457200" rtl="0" algn="l">
              <a:spcBef>
                <a:spcPts val="0"/>
              </a:spcBef>
              <a:spcAft>
                <a:spcPts val="0"/>
              </a:spcAft>
              <a:buSzPts val="2000"/>
              <a:buChar char="•"/>
            </a:pPr>
            <a:r>
              <a:rPr lang="en-US"/>
              <a:t>Secure Mobile Payment Processing: Protects payment information from being exposed to the rest of the system.</a:t>
            </a:r>
            <a:endParaRPr/>
          </a:p>
          <a:p>
            <a:pPr indent="-355600" lvl="0" marL="457200" rtl="0" algn="l">
              <a:spcBef>
                <a:spcPts val="0"/>
              </a:spcBef>
              <a:spcAft>
                <a:spcPts val="0"/>
              </a:spcAft>
              <a:buSzPts val="2000"/>
              <a:buChar char="•"/>
            </a:pPr>
            <a:r>
              <a:rPr lang="en-US"/>
              <a:t>Confidential Computing: Allows sensitive operations like personal data processing or proprietary algorithms to run securely.</a:t>
            </a:r>
            <a:endParaRPr/>
          </a:p>
          <a:p>
            <a:pPr indent="-355600" lvl="0" marL="457200" rtl="0" algn="l">
              <a:spcBef>
                <a:spcPts val="0"/>
              </a:spcBef>
              <a:spcAft>
                <a:spcPts val="0"/>
              </a:spcAft>
              <a:buSzPts val="2000"/>
              <a:buChar char="•"/>
            </a:pPr>
            <a:r>
              <a:rPr lang="en-US"/>
              <a:t>DRM and Content Protection: Ensures that digital rights are enforced by only allowing access to content under secure conditions.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Custom 42">
      <a:dk1>
        <a:srgbClr val="000000"/>
      </a:dk1>
      <a:lt1>
        <a:srgbClr val="FFFFFF"/>
      </a:lt1>
      <a:dk2>
        <a:srgbClr val="44546A"/>
      </a:dk2>
      <a:lt2>
        <a:srgbClr val="E7E6E6"/>
      </a:lt2>
      <a:accent1>
        <a:srgbClr val="193D84"/>
      </a:accent1>
      <a:accent2>
        <a:srgbClr val="58C1FB"/>
      </a:accent2>
      <a:accent3>
        <a:srgbClr val="4D76F8"/>
      </a:accent3>
      <a:accent4>
        <a:srgbClr val="797979"/>
      </a:accent4>
      <a:accent5>
        <a:srgbClr val="7A53FF"/>
      </a:accent5>
      <a:accent6>
        <a:srgbClr val="D5D5D5"/>
      </a:accent6>
      <a:hlink>
        <a:srgbClr val="51C3FD"/>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2020-07-16T05:07:39Z</dcterms:created>
  <dc:creator>Microsoft Office User</dc:creator>
</cp:coreProperties>
</file>