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262e2880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4262e288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4262e2880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d1f165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d1f165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9b47cdeb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9b47cde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236ba7b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236ba7b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236ba7b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236ba7b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36ba7b9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36ba7b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9b47cdeb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9b47cdeb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1f1650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1f1650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9b47cdeb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9b47cdeb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236ba7b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236ba7b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236ba7b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236ba7b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b47cdeb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9b47cdeb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236ba7b9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236ba7b9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1c6316b0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1c6316b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1c6316b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1c6316b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1c6316b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1c6316b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1c6316b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1c6316b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1c6316b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1c6316b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1c6316b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1c6316b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1c6316b0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1c6316b0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1c6316b0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1c6316b0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1c6316b0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1c6316b0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b47cd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b47cd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1f1650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1f1650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b47cdeb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b47cde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b47cdeb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9b47cdeb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b47cde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9b47cde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31e08d16f41cad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31e08d16f41cad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b47cdeb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b47cdeb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8425" y="4647650"/>
            <a:ext cx="2275500" cy="7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5152"/>
            <a:ext cx="1973700" cy="7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ctrTitle"/>
          </p:nvPr>
        </p:nvSpPr>
        <p:spPr>
          <a:xfrm>
            <a:off x="557213" y="402431"/>
            <a:ext cx="80088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557213" y="2734627"/>
            <a:ext cx="79899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557213" y="2066258"/>
            <a:ext cx="8008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624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2625"/>
            <a:ext cx="9158400" cy="51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9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" y="701200"/>
            <a:ext cx="8685300" cy="1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66150" y="4738688"/>
            <a:ext cx="31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576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400"/>
              <a:buNone/>
              <a:defRPr b="1" sz="2400" u="none" cap="none" strike="noStrike">
                <a:solidFill>
                  <a:schemeClr val="dk1"/>
                </a:solidFill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81E32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800"/>
              <a:buFont typeface="Arial"/>
              <a:buChar char="-"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line headline">
  <p:cSld name="2 line headlin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9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" y="701200"/>
            <a:ext cx="8685300" cy="1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566150" y="4738688"/>
            <a:ext cx="31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576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6"/>
          <p:cNvSpPr/>
          <p:nvPr>
            <p:ph idx="2" type="pic"/>
          </p:nvPr>
        </p:nvSpPr>
        <p:spPr>
          <a:xfrm>
            <a:off x="3646488" y="939546"/>
            <a:ext cx="2442300" cy="1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3362" lvl="2" marL="6905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599" lvl="3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33362" lvl="4" marL="11477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/>
          <p:nvPr>
            <p:ph idx="3" type="pic"/>
          </p:nvPr>
        </p:nvSpPr>
        <p:spPr>
          <a:xfrm>
            <a:off x="3646488" y="2914650"/>
            <a:ext cx="24423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3362" lvl="2" marL="6905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599" lvl="3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33362" lvl="4" marL="11477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6"/>
          <p:cNvSpPr/>
          <p:nvPr>
            <p:ph idx="4" type="pic"/>
          </p:nvPr>
        </p:nvSpPr>
        <p:spPr>
          <a:xfrm>
            <a:off x="6242954" y="932688"/>
            <a:ext cx="24423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3362" lvl="2" marL="6905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599" lvl="3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33362" lvl="4" marL="11477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" y="932688"/>
            <a:ext cx="30132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624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Chart on right">
  <p:cSld name="Content and Chart on righ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9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" y="701200"/>
            <a:ext cx="8685300" cy="1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566150" y="4738688"/>
            <a:ext cx="31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576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7"/>
          <p:cNvSpPr/>
          <p:nvPr>
            <p:ph idx="2" type="chart"/>
          </p:nvPr>
        </p:nvSpPr>
        <p:spPr>
          <a:xfrm>
            <a:off x="6007100" y="932688"/>
            <a:ext cx="26670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3362" lvl="2" marL="6905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599" lvl="3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33362" lvl="4" marL="11477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57200" y="932688"/>
            <a:ext cx="54849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624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3362" lvl="2" marL="6905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599" lvl="3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33362" lvl="4" marL="11477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9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" y="701200"/>
            <a:ext cx="8685300" cy="1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566150" y="4738688"/>
            <a:ext cx="31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576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932688"/>
            <a:ext cx="38862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624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81E3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648200" y="939547"/>
            <a:ext cx="38862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624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81E3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9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66150" y="4738688"/>
            <a:ext cx="31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576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445472" y="4800600"/>
            <a:ext cx="41265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8" name="Google Shape;98;p20"/>
          <p:cNvCxnSpPr/>
          <p:nvPr/>
        </p:nvCxnSpPr>
        <p:spPr>
          <a:xfrm>
            <a:off x="21" y="805785"/>
            <a:ext cx="8553300" cy="1200"/>
          </a:xfrm>
          <a:prstGeom prst="straightConnector1">
            <a:avLst/>
          </a:prstGeom>
          <a:noFill/>
          <a:ln cap="flat" cmpd="sng" w="22225">
            <a:solidFill>
              <a:srgbClr val="A4001D"/>
            </a:solidFill>
            <a:prstDash val="solid"/>
            <a:round/>
            <a:headEnd len="sm" w="sm" type="none"/>
            <a:tailEnd len="sm" w="sm" type="oval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932688"/>
            <a:ext cx="81099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624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66150" y="4738688"/>
            <a:ext cx="31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576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547688" y="431419"/>
            <a:ext cx="80088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CEC GridLAB-D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Modeling Program</a:t>
            </a:r>
            <a:endParaRPr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557213" y="2734627"/>
            <a:ext cx="79899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Draft as of 15 March 2019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David P. Chassin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Principal Investigator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dchassin@slac.stanford.edu</a:t>
            </a:r>
            <a:endParaRPr/>
          </a:p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557225" y="2066250"/>
            <a:ext cx="622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/>
              <a:t>GLOW, OpenFIDO, and HiPAS </a:t>
            </a:r>
            <a:br>
              <a:rPr lang="en" sz="2400"/>
            </a:br>
            <a:r>
              <a:rPr lang="en" sz="2400"/>
              <a:t>SLAC Requirements Analysis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3724102" y="4993877"/>
            <a:ext cx="18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areas covered by code review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 formats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Core structure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Platform dependencies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 handling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1: Data formats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 for new/modern data formats, e.g.,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JSON (widely used by python-based software)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CIM (new standard for network modeling)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OpenADR (new standard for DR/DER controls)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Emerging standards for tariff modeling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2: Core structure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Separate core from data, UX and module APIs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Main: platform, module and solver management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APIs: UX, module, solver and host access libraries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Reentrancy for scenarios analysis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Main</a:t>
            </a:r>
            <a:r>
              <a:rPr lang="en"/>
              <a:t> needs to be run multiple cores in a single process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Session stream/copy needed for scenario processing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3: Platform-level dependencies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Standardized deployment hosts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Docker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Amazon Web Services (AWS)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Google Cloud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Microsoft Azure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Embedding in open-source languages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Python 3 module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Others (e.g., Julia, R)?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4: Data-handling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Standardize data handling APIs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Credential management for cloud-based data access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Download caches for using remote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Support data pipelines used in analysis methods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Uploading, reviewing, and publishing data &amp; results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Scenario-based data management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Provide access to data based on scenario parameters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processing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Standardized data cleaning, previewing, and output formatting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ctrTitle"/>
          </p:nvPr>
        </p:nvSpPr>
        <p:spPr>
          <a:xfrm>
            <a:off x="557213" y="402431"/>
            <a:ext cx="8008800" cy="16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Interviews</a:t>
            </a:r>
            <a:endParaRPr/>
          </a:p>
        </p:txBody>
      </p:sp>
      <p:sp>
        <p:nvSpPr>
          <p:cNvPr id="193" name="Google Shape;193;p35"/>
          <p:cNvSpPr txBox="1"/>
          <p:nvPr>
            <p:ph idx="2" type="body"/>
          </p:nvPr>
        </p:nvSpPr>
        <p:spPr>
          <a:xfrm>
            <a:off x="557213" y="2066258"/>
            <a:ext cx="80088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4" name="Google Shape;194;p35"/>
          <p:cNvSpPr txBox="1"/>
          <p:nvPr>
            <p:ph idx="1" type="subTitle"/>
          </p:nvPr>
        </p:nvSpPr>
        <p:spPr>
          <a:xfrm>
            <a:off x="557213" y="2734627"/>
            <a:ext cx="79899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interviews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Government (state and federal)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Utilities (TSO/DSO, public/private)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Service provides (data analytics)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Researchers (academic, government)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Tariff analysis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Customer revenue and resource cost impacts at distribution level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Tariff parameter sensitivity analysis on revenue and costs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ICA analysis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Implementation of a standard integrated capacity analysis method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LNBA analysis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Implementation of a standard locational net-benefit analysis method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Resilience analysis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Asset vulnerability assessment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Large-scale rare event impacts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7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ICA</a:t>
            </a:r>
            <a:r>
              <a:rPr lang="en"/>
              <a:t>, </a:t>
            </a:r>
            <a:r>
              <a:rPr lang="en"/>
              <a:t>LNBA analysis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Validation of ICA and LNBA on utility test models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Tariff design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Validation</a:t>
            </a:r>
            <a:r>
              <a:rPr lang="en"/>
              <a:t> of tariff design tools on utility test models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</a:t>
            </a:r>
            <a:r>
              <a:rPr lang="en"/>
              <a:t>esilience planning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Demonstrate asset vulnerability and extreme event analysis method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 procurement modeling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 modeling and load forecasting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Distributed energy resource modeling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Demand response modeling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Service/analytics providers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Custom analysis implementation and deployment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Automate access to public data repositories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Weather data collection/processing/delivery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Standard grid, building, and tariff models libraries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import and export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Automatic data format recognition and handling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Data cleaning, time-standardization, identification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Current GridLAB-D usage review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California-based projects that use GridLAB-d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review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Findings from GridLAB-D 4.0 code review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interviews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User interviews synopsis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 requirements identification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Requirements identified from usage/code reviews and interviews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Current internals documentation is needed for all analytic methods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Training resources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User cases with step-by-step instruction online as videos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Valid agents for all system components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Code snippets, standardized units, parameter ranges, good defaults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E.g., distribution grids, households, buildings, renewable resources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Data-driven res/com building models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CEUS/RBSA data for residential and commercial building models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Optimization solvers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Update optimization module to support new methods</a:t>
            </a:r>
            <a:endParaRPr/>
          </a:p>
        </p:txBody>
      </p:sp>
      <p:sp>
        <p:nvSpPr>
          <p:cNvPr id="224" name="Google Shape;224;p40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ctrTitle"/>
          </p:nvPr>
        </p:nvSpPr>
        <p:spPr>
          <a:xfrm>
            <a:off x="557213" y="402431"/>
            <a:ext cx="8008800" cy="16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30" name="Google Shape;230;p41"/>
          <p:cNvSpPr txBox="1"/>
          <p:nvPr>
            <p:ph idx="2" type="body"/>
          </p:nvPr>
        </p:nvSpPr>
        <p:spPr>
          <a:xfrm>
            <a:off x="557213" y="2066258"/>
            <a:ext cx="80088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1" name="Google Shape;231;p41"/>
          <p:cNvSpPr txBox="1"/>
          <p:nvPr>
            <p:ph idx="1" type="subTitle"/>
          </p:nvPr>
        </p:nvSpPr>
        <p:spPr>
          <a:xfrm>
            <a:off x="557213" y="2734627"/>
            <a:ext cx="79899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 of identified requirements</a:t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Usability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Improve GridLAB-D user experience and support GLOW UX design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Enable multicore, multihost, and cloud scale simulations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Flexibility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Enable user-defined data pipelines, scenarios, and modules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Validation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Enable user-defined model validation tools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Reproducibility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Enable high-reproducibility simulation capabilities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issue: Usability</a:t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 a well-designed UX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Data access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Simulation hosting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access UX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Plug-and-play import, cleaning, viewing and export tools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Simulation hosting UX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Individual and organization credential management system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Local, organizational, and cloud simulation management system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issue: </a:t>
            </a:r>
            <a:r>
              <a:rPr lang="en"/>
              <a:t>Speed</a:t>
            </a:r>
            <a:endParaRPr/>
          </a:p>
        </p:txBody>
      </p:sp>
      <p:sp>
        <p:nvSpPr>
          <p:cNvPr id="249" name="Google Shape;249;p44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Parallelization for internal loops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Many potentially parallel internal loops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Parallel loops exist at every level of simulation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Access and control of external hosts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Configuration of multiple host pools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Scalable job control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Share resource management (e.g., input data, intermediate results)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Automatic dispatch of processing pipeline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issue: Flexibility</a:t>
            </a:r>
            <a:endParaRPr/>
          </a:p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User-defined scenario design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Model selection/customization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Scenario-based data selection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Scenario execution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Scalable hosting of processing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Resource usage/cost tracking/management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Scenario result analysis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Collection of scenario output results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Preview and output formatting (e.g., collation, tabulation, plotting)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General issue: Validation</a:t>
            </a:r>
            <a:endParaRPr/>
          </a:p>
        </p:txBody>
      </p:sp>
      <p:sp>
        <p:nvSpPr>
          <p:cNvPr id="261" name="Google Shape;261;p46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Validation of methods and tools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Integrated capacity analysis (ICA)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Locational Net-Benefit Analysis (LNBA)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Tariff design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Resilience analysis (asset vulnerability, rare large event impacts)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Focus on canonical test and results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Standard test cases must be implemented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Results must be matched to a predetermined error margin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Incorporated into main build validation procedure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General issue: Reproducibility</a:t>
            </a:r>
            <a:endParaRPr/>
          </a:p>
        </p:txBody>
      </p:sp>
      <p:sp>
        <p:nvSpPr>
          <p:cNvPr id="267" name="Google Shape;267;p47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Stochastic model reproducibility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Local entropy sources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Saving/restoring entropy state in model save/load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and properties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Latent variable implementation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Cross-correlated properties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Uncertainty propagation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ctrTitle"/>
          </p:nvPr>
        </p:nvSpPr>
        <p:spPr>
          <a:xfrm>
            <a:off x="557213" y="402431"/>
            <a:ext cx="8008800" cy="16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8"/>
          <p:cNvSpPr txBox="1"/>
          <p:nvPr>
            <p:ph idx="2" type="body"/>
          </p:nvPr>
        </p:nvSpPr>
        <p:spPr>
          <a:xfrm>
            <a:off x="557213" y="2066258"/>
            <a:ext cx="80088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/>
              <a:t>Questions &amp; Discussion</a:t>
            </a:r>
            <a:endParaRPr/>
          </a:p>
        </p:txBody>
      </p:sp>
      <p:sp>
        <p:nvSpPr>
          <p:cNvPr id="274" name="Google Shape;274;p48"/>
          <p:cNvSpPr txBox="1"/>
          <p:nvPr>
            <p:ph idx="1" type="subTitle"/>
          </p:nvPr>
        </p:nvSpPr>
        <p:spPr>
          <a:xfrm>
            <a:off x="557213" y="2734627"/>
            <a:ext cx="79899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and Interviews</a:t>
            </a:r>
            <a:endParaRPr/>
          </a:p>
        </p:txBody>
      </p:sp>
      <p:sp>
        <p:nvSpPr>
          <p:cNvPr id="280" name="Google Shape;280;p49"/>
          <p:cNvSpPr txBox="1"/>
          <p:nvPr>
            <p:ph idx="2" type="body"/>
          </p:nvPr>
        </p:nvSpPr>
        <p:spPr>
          <a:xfrm>
            <a:off x="4648200" y="939547"/>
            <a:ext cx="38862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Interviews</a:t>
            </a:r>
            <a:endParaRPr u="sng"/>
          </a:p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CPUC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CCAs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Vendors</a:t>
            </a:r>
            <a:endParaRPr sz="1800"/>
          </a:p>
        </p:txBody>
      </p:sp>
      <p:sp>
        <p:nvSpPr>
          <p:cNvPr id="281" name="Google Shape;281;p49"/>
          <p:cNvSpPr txBox="1"/>
          <p:nvPr>
            <p:ph idx="1" type="body"/>
          </p:nvPr>
        </p:nvSpPr>
        <p:spPr>
          <a:xfrm>
            <a:off x="457200" y="932688"/>
            <a:ext cx="38862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Sources</a:t>
            </a:r>
            <a:endParaRPr u="sng"/>
          </a:p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Leigh Tesfatsion (Iowa State University)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GridLAB-D (GitHub)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VADER (DOE)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GRIP (DOE)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PowerNET (DOE)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PowerNET Mkts (CEC)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557221" y="402425"/>
            <a:ext cx="5232000" cy="16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GridLAB-D Usage Review</a:t>
            </a:r>
            <a:endParaRPr/>
          </a:p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557213" y="2066258"/>
            <a:ext cx="80088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0" name="Google Shape;120;p23"/>
          <p:cNvSpPr txBox="1"/>
          <p:nvPr>
            <p:ph idx="1" type="subTitle"/>
          </p:nvPr>
        </p:nvSpPr>
        <p:spPr>
          <a:xfrm>
            <a:off x="557213" y="2734627"/>
            <a:ext cx="79899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reviewed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VADER (DOE)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Powernet (CEC)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GRIP (DOE)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Analytics for Distributed Energy Resources (VADER)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simulation engine for scenario modeling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Relies on utility models, AMI and SCADA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Analytics supported: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Solar disaggregation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Switch status detection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Machine learning-based power flow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PowerNET (DOE) and PowerNET With Markets (CEC)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Simulation to estimate control system impacts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and model sources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Cyme network models </a:t>
            </a:r>
            <a:r>
              <a:rPr lang="en"/>
              <a:t>and tariff/DR/DER control models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Semi-aggregated AMI and SCADA data (AWS MySQL/Mariah RDS)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Analytics implemented: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Advanced load control performance evaluation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Demand response performance evaluation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Distributed energy resource performance impacts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Cost and revenue impacts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Resilience Intelligence Project (GRIP)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Utility resilience anticipation/absorption tools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and model sources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Cyme network and DMS control models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AMI and SCADA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Analytics supported: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Pole failure impacts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Absorption strategy performance evaluation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Load Modeling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NERC load </a:t>
            </a:r>
            <a:r>
              <a:rPr lang="en"/>
              <a:t>composition </a:t>
            </a:r>
            <a:r>
              <a:rPr lang="en"/>
              <a:t>for planning studies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Relies on data collected from utilities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Feeder load </a:t>
            </a:r>
            <a:r>
              <a:rPr lang="en"/>
              <a:t>measurements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AMI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Analysis of data to validate load composition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Weather sensitivity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Filling in gaps in data coverage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Verification of default value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Managing datasets used in planning studies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ctrTitle"/>
          </p:nvPr>
        </p:nvSpPr>
        <p:spPr>
          <a:xfrm>
            <a:off x="557213" y="402431"/>
            <a:ext cx="8008800" cy="16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156" name="Google Shape;156;p29"/>
          <p:cNvSpPr txBox="1"/>
          <p:nvPr>
            <p:ph idx="2" type="body"/>
          </p:nvPr>
        </p:nvSpPr>
        <p:spPr>
          <a:xfrm>
            <a:off x="557213" y="2066258"/>
            <a:ext cx="80088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557213" y="2734627"/>
            <a:ext cx="79899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">
  <a:themeElements>
    <a:clrScheme name="SLAC_RevisedPalette_2012">
      <a:dk1>
        <a:srgbClr val="000000"/>
      </a:dk1>
      <a:lt1>
        <a:srgbClr val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