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57F496-FD21-4629-AE72-A1A9FDFB2214}">
  <a:tblStyle styleId="{4F57F496-FD21-4629-AE72-A1A9FDFB22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14036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14036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14036b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14036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14036b0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14036b0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14036b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14036b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f14036b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f14036b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14036b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14036b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14036b0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14036b0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99422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99422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994228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994228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994228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f994228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10762c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10762c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10762c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10762c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10762c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10762c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10762c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10762c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10762c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10762c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10762c8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10762c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10762c8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10762c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10762c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10762c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Exchange Implementation and Validation Plan</a:t>
            </a:r>
            <a:b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SLAC National Accelerator Laboratory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Last update: February 2019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1</a:t>
            </a:r>
            <a:endParaRPr sz="1200"/>
          </a:p>
        </p:txBody>
      </p:sp>
      <p:sp>
        <p:nvSpPr>
          <p:cNvPr id="137" name="Google Shape;137;p22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FFFF00"/>
                </a:highlight>
              </a:rPr>
              <a:t>CSV</a:t>
            </a:r>
            <a:endParaRPr sz="1000">
              <a:highlight>
                <a:srgbClr val="FFFF00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00FFFF"/>
                </a:highlight>
              </a:rPr>
              <a:t>Player</a:t>
            </a:r>
            <a:endParaRPr sz="1000">
              <a:highlight>
                <a:srgbClr val="00FFFF"/>
              </a:highlight>
            </a:endParaRPr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E6B8AF"/>
                </a:highlight>
              </a:rPr>
              <a:t>Data  to GLM</a:t>
            </a:r>
            <a:endParaRPr sz="1000">
              <a:highlight>
                <a:srgbClr val="E6B8A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8" name="Google Shape;138;p22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666400" y="2027425"/>
            <a:ext cx="812400" cy="42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My_AMI</a:t>
            </a:r>
            <a:endParaRPr sz="1200"/>
          </a:p>
        </p:txBody>
      </p:sp>
      <p:sp>
        <p:nvSpPr>
          <p:cNvPr id="140" name="Google Shape;140;p22"/>
          <p:cNvSpPr txBox="1"/>
          <p:nvPr/>
        </p:nvSpPr>
        <p:spPr>
          <a:xfrm>
            <a:off x="4672675" y="2027425"/>
            <a:ext cx="812400" cy="426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AMI to GLM </a:t>
            </a:r>
            <a:endParaRPr sz="1200"/>
          </a:p>
        </p:txBody>
      </p:sp>
      <p:cxnSp>
        <p:nvCxnSpPr>
          <p:cNvPr id="141" name="Google Shape;141;p22"/>
          <p:cNvCxnSpPr>
            <a:stCxn id="139" idx="3"/>
            <a:endCxn id="140" idx="1"/>
          </p:cNvCxnSpPr>
          <p:nvPr/>
        </p:nvCxnSpPr>
        <p:spPr>
          <a:xfrm>
            <a:off x="3478800" y="2240425"/>
            <a:ext cx="11940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6678950" y="2027425"/>
            <a:ext cx="812400" cy="426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my_data</a:t>
            </a:r>
            <a:endParaRPr sz="1200"/>
          </a:p>
        </p:txBody>
      </p:sp>
      <p:cxnSp>
        <p:nvCxnSpPr>
          <p:cNvPr id="143" name="Google Shape;143;p22"/>
          <p:cNvCxnSpPr>
            <a:stCxn id="140" idx="3"/>
            <a:endCxn id="142" idx="1"/>
          </p:cNvCxnSpPr>
          <p:nvPr/>
        </p:nvCxnSpPr>
        <p:spPr>
          <a:xfrm>
            <a:off x="5485075" y="2240425"/>
            <a:ext cx="11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1</a:t>
            </a:r>
            <a:endParaRPr sz="1200"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FFFF00"/>
                </a:highlight>
              </a:rPr>
              <a:t>CSV</a:t>
            </a:r>
            <a:endParaRPr sz="1000">
              <a:highlight>
                <a:srgbClr val="FFFF00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Player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Process</a:t>
            </a:r>
            <a:endParaRPr sz="10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000">
                <a:solidFill>
                  <a:schemeClr val="dk1"/>
                </a:solidFill>
              </a:rPr>
              <a:t>Data  to GLM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0" name="Google Shape;150;p23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1341000" y="5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952500"/>
                <a:gridCol w="952500"/>
                <a:gridCol w="1108050"/>
              </a:tblGrid>
              <a:tr h="20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real_power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reactive_power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3.541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3.739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/>
        </p:nvSpPr>
        <p:spPr>
          <a:xfrm>
            <a:off x="4474375" y="4204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 series</a:t>
            </a:r>
            <a:endParaRPr sz="1000"/>
          </a:p>
        </p:txBody>
      </p:sp>
      <p:sp>
        <p:nvSpPr>
          <p:cNvPr id="153" name="Google Shape;153;p23"/>
          <p:cNvSpPr txBox="1"/>
          <p:nvPr/>
        </p:nvSpPr>
        <p:spPr>
          <a:xfrm>
            <a:off x="5534575" y="4204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Scatter</a:t>
            </a:r>
            <a:endParaRPr sz="1000"/>
          </a:p>
        </p:txBody>
      </p:sp>
      <p:sp>
        <p:nvSpPr>
          <p:cNvPr id="154" name="Google Shape;154;p23"/>
          <p:cNvSpPr txBox="1"/>
          <p:nvPr/>
        </p:nvSpPr>
        <p:spPr>
          <a:xfrm>
            <a:off x="6594775" y="4204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Histogram</a:t>
            </a:r>
            <a:endParaRPr sz="1000"/>
          </a:p>
        </p:txBody>
      </p:sp>
      <p:sp>
        <p:nvSpPr>
          <p:cNvPr id="155" name="Google Shape;155;p23"/>
          <p:cNvSpPr txBox="1"/>
          <p:nvPr/>
        </p:nvSpPr>
        <p:spPr>
          <a:xfrm>
            <a:off x="5534575" y="6298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real_power</a:t>
            </a:r>
            <a:endParaRPr sz="1000"/>
          </a:p>
        </p:txBody>
      </p:sp>
      <p:sp>
        <p:nvSpPr>
          <p:cNvPr id="156" name="Google Shape;156;p23"/>
          <p:cNvSpPr txBox="1"/>
          <p:nvPr/>
        </p:nvSpPr>
        <p:spPr>
          <a:xfrm>
            <a:off x="6594775" y="6298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reactive_power</a:t>
            </a:r>
            <a:endParaRPr sz="10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50" y="991650"/>
            <a:ext cx="4485148" cy="27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4474375" y="6298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date</a:t>
            </a:r>
            <a:endParaRPr sz="1000"/>
          </a:p>
        </p:txBody>
      </p:sp>
      <p:sp>
        <p:nvSpPr>
          <p:cNvPr id="159" name="Google Shape;159;p23"/>
          <p:cNvSpPr txBox="1"/>
          <p:nvPr/>
        </p:nvSpPr>
        <p:spPr>
          <a:xfrm>
            <a:off x="1340950" y="315600"/>
            <a:ext cx="30132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File: ami_data.csv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1</a:t>
            </a:r>
            <a:endParaRPr sz="1200"/>
          </a:p>
        </p:txBody>
      </p:sp>
      <p:sp>
        <p:nvSpPr>
          <p:cNvPr id="165" name="Google Shape;165;p24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FFFF00"/>
                </a:highlight>
              </a:rPr>
              <a:t>CSV</a:t>
            </a:r>
            <a:endParaRPr sz="1000">
              <a:highlight>
                <a:srgbClr val="FFFF00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Player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Process</a:t>
            </a:r>
            <a:endParaRPr sz="10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000">
                <a:solidFill>
                  <a:schemeClr val="dk1"/>
                </a:solidFill>
              </a:rPr>
              <a:t>Data  to GLM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6" name="Google Shape;166;p24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1341000" y="5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952500"/>
                <a:gridCol w="952500"/>
                <a:gridCol w="1108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real_power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reactive_power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3.541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3.739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4"/>
          <p:cNvSpPr txBox="1"/>
          <p:nvPr/>
        </p:nvSpPr>
        <p:spPr>
          <a:xfrm>
            <a:off x="4474375" y="4204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 series</a:t>
            </a:r>
            <a:endParaRPr sz="1000"/>
          </a:p>
        </p:txBody>
      </p:sp>
      <p:sp>
        <p:nvSpPr>
          <p:cNvPr id="169" name="Google Shape;169;p24"/>
          <p:cNvSpPr txBox="1"/>
          <p:nvPr/>
        </p:nvSpPr>
        <p:spPr>
          <a:xfrm>
            <a:off x="5534575" y="4204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Scatter</a:t>
            </a:r>
            <a:endParaRPr sz="1000"/>
          </a:p>
        </p:txBody>
      </p:sp>
      <p:sp>
        <p:nvSpPr>
          <p:cNvPr id="170" name="Google Shape;170;p24"/>
          <p:cNvSpPr txBox="1"/>
          <p:nvPr/>
        </p:nvSpPr>
        <p:spPr>
          <a:xfrm>
            <a:off x="6594775" y="4204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Histogram</a:t>
            </a:r>
            <a:endParaRPr sz="1000"/>
          </a:p>
        </p:txBody>
      </p:sp>
      <p:sp>
        <p:nvSpPr>
          <p:cNvPr id="171" name="Google Shape;171;p24"/>
          <p:cNvSpPr txBox="1"/>
          <p:nvPr/>
        </p:nvSpPr>
        <p:spPr>
          <a:xfrm>
            <a:off x="5534575" y="6298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real_power</a:t>
            </a:r>
            <a:endParaRPr sz="1000"/>
          </a:p>
        </p:txBody>
      </p:sp>
      <p:sp>
        <p:nvSpPr>
          <p:cNvPr id="172" name="Google Shape;172;p24"/>
          <p:cNvSpPr txBox="1"/>
          <p:nvPr/>
        </p:nvSpPr>
        <p:spPr>
          <a:xfrm>
            <a:off x="6594775" y="6298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reactive_power</a:t>
            </a:r>
            <a:endParaRPr sz="1000"/>
          </a:p>
        </p:txBody>
      </p:sp>
      <p:sp>
        <p:nvSpPr>
          <p:cNvPr id="173" name="Google Shape;173;p24"/>
          <p:cNvSpPr txBox="1"/>
          <p:nvPr/>
        </p:nvSpPr>
        <p:spPr>
          <a:xfrm>
            <a:off x="4474375" y="6298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date</a:t>
            </a:r>
            <a:endParaRPr sz="1000">
              <a:solidFill>
                <a:srgbClr val="999999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50" y="991650"/>
            <a:ext cx="4485149" cy="27612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340950" y="315600"/>
            <a:ext cx="30132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File: ami_data.csv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1</a:t>
            </a:r>
            <a:endParaRPr sz="1200"/>
          </a:p>
        </p:txBody>
      </p:sp>
      <p:sp>
        <p:nvSpPr>
          <p:cNvPr id="181" name="Google Shape;181;p25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FFFF00"/>
                </a:highlight>
              </a:rPr>
              <a:t>CSV</a:t>
            </a:r>
            <a:endParaRPr sz="1000">
              <a:highlight>
                <a:srgbClr val="FFFF00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Player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Process</a:t>
            </a:r>
            <a:endParaRPr sz="10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000">
                <a:solidFill>
                  <a:schemeClr val="dk1"/>
                </a:solidFill>
              </a:rPr>
              <a:t>Data  to GLM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2" name="Google Shape;182;p25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1341000" y="50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952500"/>
                <a:gridCol w="952500"/>
                <a:gridCol w="1108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real_power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reactive_power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2.617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3.541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4.389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1:55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8.563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3.739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1/1/2019 2:35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500" y="1115700"/>
            <a:ext cx="4485150" cy="273172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4474375" y="4204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Time series</a:t>
            </a:r>
            <a:endParaRPr sz="1000"/>
          </a:p>
        </p:txBody>
      </p:sp>
      <p:sp>
        <p:nvSpPr>
          <p:cNvPr id="186" name="Google Shape;186;p25"/>
          <p:cNvSpPr txBox="1"/>
          <p:nvPr/>
        </p:nvSpPr>
        <p:spPr>
          <a:xfrm>
            <a:off x="5534575" y="4204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Scatter</a:t>
            </a:r>
            <a:endParaRPr sz="1000"/>
          </a:p>
        </p:txBody>
      </p:sp>
      <p:sp>
        <p:nvSpPr>
          <p:cNvPr id="187" name="Google Shape;187;p25"/>
          <p:cNvSpPr txBox="1"/>
          <p:nvPr/>
        </p:nvSpPr>
        <p:spPr>
          <a:xfrm>
            <a:off x="6594775" y="4204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Histogram</a:t>
            </a:r>
            <a:endParaRPr sz="1000"/>
          </a:p>
        </p:txBody>
      </p:sp>
      <p:sp>
        <p:nvSpPr>
          <p:cNvPr id="188" name="Google Shape;188;p25"/>
          <p:cNvSpPr txBox="1"/>
          <p:nvPr/>
        </p:nvSpPr>
        <p:spPr>
          <a:xfrm>
            <a:off x="5534575" y="629850"/>
            <a:ext cx="1060200" cy="2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real_power</a:t>
            </a:r>
            <a:endParaRPr sz="1000"/>
          </a:p>
        </p:txBody>
      </p:sp>
      <p:sp>
        <p:nvSpPr>
          <p:cNvPr id="189" name="Google Shape;189;p25"/>
          <p:cNvSpPr txBox="1"/>
          <p:nvPr/>
        </p:nvSpPr>
        <p:spPr>
          <a:xfrm>
            <a:off x="6594775" y="6298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reactive_power</a:t>
            </a:r>
            <a:endParaRPr sz="1000"/>
          </a:p>
        </p:txBody>
      </p:sp>
      <p:sp>
        <p:nvSpPr>
          <p:cNvPr id="190" name="Google Shape;190;p25"/>
          <p:cNvSpPr txBox="1"/>
          <p:nvPr/>
        </p:nvSpPr>
        <p:spPr>
          <a:xfrm>
            <a:off x="4474375" y="629850"/>
            <a:ext cx="1060200" cy="20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date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340950" y="315600"/>
            <a:ext cx="30132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File: ami_data.csv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1</a:t>
            </a:r>
            <a:endParaRPr sz="1200"/>
          </a:p>
        </p:txBody>
      </p:sp>
      <p:sp>
        <p:nvSpPr>
          <p:cNvPr id="197" name="Google Shape;197;p26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CSV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00FFFF"/>
                </a:highlight>
              </a:rPr>
              <a:t>Player</a:t>
            </a:r>
            <a:endParaRPr sz="1000">
              <a:highlight>
                <a:srgbClr val="00FFFF"/>
              </a:highlight>
            </a:endParaRPr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Process</a:t>
            </a:r>
            <a:endParaRPr sz="10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000">
                <a:solidFill>
                  <a:schemeClr val="dk1"/>
                </a:solidFill>
              </a:rPr>
              <a:t>Data  to GLM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8" name="Google Shape;198;p26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1340950" y="5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1141375"/>
                <a:gridCol w="17033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File 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my_data.csv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Parent type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powerflow:load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Target property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constant_power_A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6"/>
          <p:cNvSpPr txBox="1"/>
          <p:nvPr/>
        </p:nvSpPr>
        <p:spPr>
          <a:xfrm>
            <a:off x="1340950" y="315600"/>
            <a:ext cx="28446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Player</a:t>
            </a:r>
            <a:r>
              <a:rPr lang="en" sz="1000"/>
              <a:t>: my_data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1</a:t>
            </a:r>
            <a:endParaRPr sz="1200"/>
          </a:p>
        </p:txBody>
      </p:sp>
      <p:sp>
        <p:nvSpPr>
          <p:cNvPr id="206" name="Google Shape;206;p27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CSV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Player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Process</a:t>
            </a:r>
            <a:endParaRPr sz="10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❏"/>
            </a:pPr>
            <a:r>
              <a:rPr lang="en" sz="1000">
                <a:solidFill>
                  <a:schemeClr val="dk1"/>
                </a:solidFill>
                <a:highlight>
                  <a:srgbClr val="E6B8AF"/>
                </a:highlight>
              </a:rPr>
              <a:t>Data  to GLM</a:t>
            </a:r>
            <a:endParaRPr sz="10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27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27"/>
          <p:cNvGraphicFramePr/>
          <p:nvPr/>
        </p:nvGraphicFramePr>
        <p:xfrm>
          <a:off x="1341000" y="5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952500"/>
                <a:gridCol w="1514475"/>
                <a:gridCol w="19526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Input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Class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Type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CSV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player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MY_AMI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my_data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(auto)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Channel 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real_power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constant_power_A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Channel 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reactive_power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(none)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27"/>
          <p:cNvSpPr txBox="1"/>
          <p:nvPr/>
        </p:nvSpPr>
        <p:spPr>
          <a:xfrm>
            <a:off x="1340950" y="315600"/>
            <a:ext cx="44196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Process: AMI to GLM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Note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Parallelism is evident in instance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does not need to know how the instance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1 pipeline instance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764300" y="1699463"/>
            <a:ext cx="2030325" cy="631675"/>
          </a:xfrm>
          <a:prstGeom prst="flowChart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ami.read("</a:t>
            </a:r>
            <a:r>
              <a:rPr lang="en" sz="1200"/>
              <a:t>ami_data.csv</a:t>
            </a:r>
            <a:r>
              <a:rPr lang="en" sz="1200"/>
              <a:t>")</a:t>
            </a:r>
            <a:endParaRPr sz="1200"/>
          </a:p>
        </p:txBody>
      </p:sp>
      <p:sp>
        <p:nvSpPr>
          <p:cNvPr id="217" name="Google Shape;217;p28"/>
          <p:cNvSpPr txBox="1"/>
          <p:nvPr/>
        </p:nvSpPr>
        <p:spPr>
          <a:xfrm>
            <a:off x="3424400" y="1699450"/>
            <a:ext cx="1659000" cy="63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player</a:t>
            </a:r>
            <a:r>
              <a:rPr lang="en" sz="1200"/>
              <a:t> = ami.to_</a:t>
            </a:r>
            <a:r>
              <a:rPr lang="en" sz="1200"/>
              <a:t>player</a:t>
            </a:r>
            <a:r>
              <a:rPr lang="en" sz="1200"/>
              <a:t>([2])</a:t>
            </a:r>
            <a:endParaRPr sz="1200"/>
          </a:p>
        </p:txBody>
      </p:sp>
      <p:sp>
        <p:nvSpPr>
          <p:cNvPr id="218" name="Google Shape;218;p28"/>
          <p:cNvSpPr txBox="1"/>
          <p:nvPr/>
        </p:nvSpPr>
        <p:spPr>
          <a:xfrm>
            <a:off x="5713175" y="1699450"/>
            <a:ext cx="2190000" cy="63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player.write(</a:t>
            </a:r>
            <a:r>
              <a:rPr lang="en" sz="1200"/>
              <a:t>"</a:t>
            </a:r>
            <a:r>
              <a:rPr lang="en" sz="1200"/>
              <a:t>my_ami.glm</a:t>
            </a:r>
            <a:r>
              <a:rPr lang="en" sz="1200"/>
              <a:t>")</a:t>
            </a:r>
            <a:endParaRPr sz="1200"/>
          </a:p>
        </p:txBody>
      </p:sp>
      <p:sp>
        <p:nvSpPr>
          <p:cNvPr id="219" name="Google Shape;219;p28"/>
          <p:cNvSpPr txBox="1"/>
          <p:nvPr/>
        </p:nvSpPr>
        <p:spPr>
          <a:xfrm>
            <a:off x="3424400" y="2761725"/>
            <a:ext cx="1659000" cy="63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csv</a:t>
            </a:r>
            <a:r>
              <a:rPr lang="en" sz="1200"/>
              <a:t> = ami.to_csv([1,2])</a:t>
            </a:r>
            <a:endParaRPr sz="1200"/>
          </a:p>
        </p:txBody>
      </p:sp>
      <p:sp>
        <p:nvSpPr>
          <p:cNvPr id="220" name="Google Shape;220;p28"/>
          <p:cNvSpPr txBox="1"/>
          <p:nvPr/>
        </p:nvSpPr>
        <p:spPr>
          <a:xfrm>
            <a:off x="5713175" y="2761725"/>
            <a:ext cx="2190000" cy="63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csv.write(</a:t>
            </a:r>
            <a:r>
              <a:rPr lang="en" sz="1200"/>
              <a:t>"</a:t>
            </a:r>
            <a:r>
              <a:rPr lang="en" sz="1200"/>
              <a:t>my_ami.csv</a:t>
            </a:r>
            <a:r>
              <a:rPr lang="en" sz="1200"/>
              <a:t>")</a:t>
            </a:r>
            <a:endParaRPr sz="1200"/>
          </a:p>
        </p:txBody>
      </p:sp>
      <p:cxnSp>
        <p:nvCxnSpPr>
          <p:cNvPr id="221" name="Google Shape;221;p28"/>
          <p:cNvCxnSpPr>
            <a:stCxn id="216" idx="3"/>
            <a:endCxn id="217" idx="1"/>
          </p:cNvCxnSpPr>
          <p:nvPr/>
        </p:nvCxnSpPr>
        <p:spPr>
          <a:xfrm>
            <a:off x="2794625" y="2015300"/>
            <a:ext cx="6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6" idx="3"/>
            <a:endCxn id="219" idx="1"/>
          </p:cNvCxnSpPr>
          <p:nvPr/>
        </p:nvCxnSpPr>
        <p:spPr>
          <a:xfrm>
            <a:off x="2794625" y="2015300"/>
            <a:ext cx="629700" cy="1062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8"/>
          <p:cNvCxnSpPr>
            <a:stCxn id="217" idx="3"/>
            <a:endCxn id="218" idx="1"/>
          </p:cNvCxnSpPr>
          <p:nvPr/>
        </p:nvCxnSpPr>
        <p:spPr>
          <a:xfrm>
            <a:off x="5083400" y="2015350"/>
            <a:ext cx="6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8"/>
          <p:cNvCxnSpPr>
            <a:stCxn id="219" idx="3"/>
            <a:endCxn id="220" idx="1"/>
          </p:cNvCxnSpPr>
          <p:nvPr/>
        </p:nvCxnSpPr>
        <p:spPr>
          <a:xfrm>
            <a:off x="5083400" y="3077625"/>
            <a:ext cx="62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2</a:t>
            </a:r>
            <a:endParaRPr sz="1200"/>
          </a:p>
        </p:txBody>
      </p:sp>
      <p:sp>
        <p:nvSpPr>
          <p:cNvPr id="230" name="Google Shape;230;p29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FFFF00"/>
                </a:highlight>
              </a:rPr>
              <a:t>CSV</a:t>
            </a:r>
            <a:endParaRPr sz="1000">
              <a:highlight>
                <a:srgbClr val="FFFF00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00FFFF"/>
                </a:highlight>
              </a:rPr>
              <a:t>Player</a:t>
            </a:r>
            <a:endParaRPr sz="1000">
              <a:highlight>
                <a:srgbClr val="00FFFF"/>
              </a:highlight>
            </a:endParaRPr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A4C2F4"/>
                </a:highlight>
              </a:rPr>
              <a:t>Schedule</a:t>
            </a:r>
            <a:endParaRPr sz="1000">
              <a:highlight>
                <a:srgbClr val="A4C2F4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E6B8AF"/>
                </a:highlight>
              </a:rPr>
              <a:t>Data  to GLM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D9EAD3"/>
                </a:highlight>
              </a:rPr>
              <a:t>Resample</a:t>
            </a:r>
            <a:endParaRPr sz="1000">
              <a:highlight>
                <a:srgbClr val="D9EAD3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Decimate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Difference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Integrate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1" name="Google Shape;231;p29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2051075" y="2027425"/>
            <a:ext cx="812400" cy="426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My_AMI</a:t>
            </a:r>
            <a:endParaRPr sz="1200"/>
          </a:p>
        </p:txBody>
      </p:sp>
      <p:sp>
        <p:nvSpPr>
          <p:cNvPr id="233" name="Google Shape;233;p29"/>
          <p:cNvSpPr txBox="1"/>
          <p:nvPr/>
        </p:nvSpPr>
        <p:spPr>
          <a:xfrm>
            <a:off x="3528800" y="2027425"/>
            <a:ext cx="812400" cy="426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AMI to GLM </a:t>
            </a:r>
            <a:endParaRPr sz="1200"/>
          </a:p>
        </p:txBody>
      </p:sp>
      <p:cxnSp>
        <p:nvCxnSpPr>
          <p:cNvPr id="234" name="Google Shape;234;p29"/>
          <p:cNvCxnSpPr>
            <a:stCxn id="232" idx="3"/>
            <a:endCxn id="233" idx="1"/>
          </p:cNvCxnSpPr>
          <p:nvPr/>
        </p:nvCxnSpPr>
        <p:spPr>
          <a:xfrm>
            <a:off x="2863475" y="2240425"/>
            <a:ext cx="6654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 txBox="1"/>
          <p:nvPr/>
        </p:nvSpPr>
        <p:spPr>
          <a:xfrm>
            <a:off x="6678950" y="2027425"/>
            <a:ext cx="812400" cy="426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my_data</a:t>
            </a:r>
            <a:endParaRPr sz="1200"/>
          </a:p>
        </p:txBody>
      </p:sp>
      <p:cxnSp>
        <p:nvCxnSpPr>
          <p:cNvPr id="236" name="Google Shape;236;p29"/>
          <p:cNvCxnSpPr>
            <a:stCxn id="233" idx="3"/>
            <a:endCxn id="235" idx="1"/>
          </p:cNvCxnSpPr>
          <p:nvPr/>
        </p:nvCxnSpPr>
        <p:spPr>
          <a:xfrm>
            <a:off x="4341200" y="2240425"/>
            <a:ext cx="23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 txBox="1"/>
          <p:nvPr/>
        </p:nvSpPr>
        <p:spPr>
          <a:xfrm>
            <a:off x="5103800" y="2768975"/>
            <a:ext cx="812400" cy="426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Resample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238" name="Google Shape;238;p29"/>
          <p:cNvCxnSpPr>
            <a:stCxn id="233" idx="3"/>
            <a:endCxn id="237" idx="1"/>
          </p:cNvCxnSpPr>
          <p:nvPr/>
        </p:nvCxnSpPr>
        <p:spPr>
          <a:xfrm>
            <a:off x="4341200" y="2240425"/>
            <a:ext cx="762600" cy="74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 txBox="1"/>
          <p:nvPr/>
        </p:nvSpPr>
        <p:spPr>
          <a:xfrm>
            <a:off x="6678950" y="2768975"/>
            <a:ext cx="812400" cy="426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</a:t>
            </a:r>
            <a:r>
              <a:rPr lang="en" sz="1000"/>
              <a:t>_data</a:t>
            </a:r>
            <a:endParaRPr sz="1000"/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5916200" y="2981975"/>
            <a:ext cx="7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2</a:t>
            </a:r>
            <a:endParaRPr sz="1200"/>
          </a:p>
        </p:txBody>
      </p:sp>
      <p:sp>
        <p:nvSpPr>
          <p:cNvPr id="246" name="Google Shape;246;p30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CSV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Player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Schedule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Data  to GLM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D9EAD3"/>
                </a:highlight>
              </a:rPr>
              <a:t>Resample</a:t>
            </a:r>
            <a:endParaRPr sz="1000">
              <a:highlight>
                <a:srgbClr val="D9EAD3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Decimate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Difference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Integrate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7" name="Google Shape;247;p30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1341000" y="5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955550"/>
                <a:gridCol w="1643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Input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Interval meter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Schedule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Timestep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hour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Method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 Summer Weekday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30"/>
          <p:cNvSpPr txBox="1"/>
          <p:nvPr/>
        </p:nvSpPr>
        <p:spPr>
          <a:xfrm>
            <a:off x="1340950" y="315600"/>
            <a:ext cx="25992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</a:t>
            </a:r>
            <a:r>
              <a:rPr lang="en" sz="1000"/>
              <a:t>: Resample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31"/>
          <p:cNvGraphicFramePr/>
          <p:nvPr/>
        </p:nvGraphicFramePr>
        <p:xfrm>
          <a:off x="1340913" y="50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{4F57F496-FD21-4629-AE72-A1A9FDFB2214}</a:tableStyleId>
              </a:tblPr>
              <a:tblGrid>
                <a:gridCol w="592475"/>
                <a:gridCol w="592475"/>
                <a:gridCol w="592475"/>
                <a:gridCol w="592475"/>
                <a:gridCol w="592475"/>
                <a:gridCol w="592475"/>
                <a:gridCol w="592475"/>
              </a:tblGrid>
              <a:tr h="24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Minutes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Hours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Days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Months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Weekdays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Value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19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Interval 20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*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4-9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1-5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31"/>
          <p:cNvSpPr txBox="1"/>
          <p:nvPr/>
        </p:nvSpPr>
        <p:spPr>
          <a:xfrm>
            <a:off x="0" y="0"/>
            <a:ext cx="9144000" cy="315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Wireframe 2</a:t>
            </a:r>
            <a:endParaRPr sz="1200"/>
          </a:p>
        </p:txBody>
      </p:sp>
      <p:sp>
        <p:nvSpPr>
          <p:cNvPr id="256" name="Google Shape;256;p31"/>
          <p:cNvSpPr txBox="1"/>
          <p:nvPr/>
        </p:nvSpPr>
        <p:spPr>
          <a:xfrm>
            <a:off x="0" y="315600"/>
            <a:ext cx="1341000" cy="45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CSV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GridLAB-D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Player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Shaper</a:t>
            </a:r>
            <a:endParaRPr sz="1000"/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>
                <a:highlight>
                  <a:srgbClr val="A4C2F4"/>
                </a:highlight>
              </a:rPr>
              <a:t>Schedule</a:t>
            </a:r>
            <a:endParaRPr sz="1000">
              <a:highlight>
                <a:srgbClr val="A4C2F4"/>
              </a:highlight>
            </a:endParaRPr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Cyme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Sinergi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CIM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Process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Data  to GLM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Resample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Decimate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Difference</a:t>
            </a:r>
            <a:endParaRPr sz="10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en" sz="1000"/>
              <a:t>Integrate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7" name="Google Shape;257;p31"/>
          <p:cNvSpPr txBox="1"/>
          <p:nvPr/>
        </p:nvSpPr>
        <p:spPr>
          <a:xfrm>
            <a:off x="0" y="4906825"/>
            <a:ext cx="9144000" cy="23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1340950" y="315600"/>
            <a:ext cx="4147200" cy="1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Schedule</a:t>
            </a:r>
            <a:r>
              <a:rPr lang="en" sz="1000"/>
              <a:t>: Summer weekday average</a:t>
            </a:r>
            <a:endParaRPr sz="1000"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638" y="799325"/>
            <a:ext cx="3350963" cy="206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 Workflow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207850" y="1133250"/>
            <a:ext cx="907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207850" y="2005050"/>
            <a:ext cx="9078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806425" y="1569150"/>
            <a:ext cx="907800" cy="43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126150" y="1569150"/>
            <a:ext cx="907800" cy="43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445875" y="1569150"/>
            <a:ext cx="907800" cy="43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126150" y="2446388"/>
            <a:ext cx="907800" cy="43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cxnSp>
        <p:nvCxnSpPr>
          <p:cNvPr id="67" name="Google Shape;67;p14"/>
          <p:cNvCxnSpPr>
            <a:stCxn id="61" idx="3"/>
            <a:endCxn id="63" idx="1"/>
          </p:cNvCxnSpPr>
          <p:nvPr/>
        </p:nvCxnSpPr>
        <p:spPr>
          <a:xfrm>
            <a:off x="2115650" y="1351200"/>
            <a:ext cx="690900" cy="435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3"/>
            <a:endCxn id="63" idx="1"/>
          </p:cNvCxnSpPr>
          <p:nvPr/>
        </p:nvCxnSpPr>
        <p:spPr>
          <a:xfrm flipH="1" rot="10800000">
            <a:off x="2115650" y="1787100"/>
            <a:ext cx="690900" cy="4359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3"/>
            <a:endCxn id="64" idx="1"/>
          </p:cNvCxnSpPr>
          <p:nvPr/>
        </p:nvCxnSpPr>
        <p:spPr>
          <a:xfrm>
            <a:off x="3714225" y="1787100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3"/>
            <a:endCxn id="65" idx="1"/>
          </p:cNvCxnSpPr>
          <p:nvPr/>
        </p:nvCxnSpPr>
        <p:spPr>
          <a:xfrm>
            <a:off x="5033950" y="1787100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" name="Google Shape;71;p14"/>
          <p:cNvCxnSpPr>
            <a:stCxn id="64" idx="2"/>
            <a:endCxn id="66" idx="0"/>
          </p:cNvCxnSpPr>
          <p:nvPr/>
        </p:nvCxnSpPr>
        <p:spPr>
          <a:xfrm>
            <a:off x="4580050" y="2005050"/>
            <a:ext cx="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311700" y="3080451"/>
            <a:ext cx="4091700" cy="173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GridLAB-D</a:t>
            </a:r>
            <a:endParaRPr i="1"/>
          </a:p>
        </p:txBody>
      </p:sp>
      <p:sp>
        <p:nvSpPr>
          <p:cNvPr id="73" name="Google Shape;73;p14"/>
          <p:cNvSpPr txBox="1"/>
          <p:nvPr/>
        </p:nvSpPr>
        <p:spPr>
          <a:xfrm>
            <a:off x="4740600" y="3080425"/>
            <a:ext cx="4091700" cy="173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Other tools</a:t>
            </a:r>
            <a:endParaRPr i="1"/>
          </a:p>
        </p:txBody>
      </p:sp>
      <p:sp>
        <p:nvSpPr>
          <p:cNvPr id="74" name="Google Shape;74;p14"/>
          <p:cNvSpPr txBox="1"/>
          <p:nvPr/>
        </p:nvSpPr>
        <p:spPr>
          <a:xfrm>
            <a:off x="612850" y="4199100"/>
            <a:ext cx="804000" cy="3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shaper</a:t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1530500" y="4199100"/>
            <a:ext cx="804000" cy="3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player</a:t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2448150" y="4199100"/>
            <a:ext cx="804000" cy="3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schedule</a:t>
            </a:r>
            <a:endParaRPr sz="1200"/>
          </a:p>
        </p:txBody>
      </p:sp>
      <p:sp>
        <p:nvSpPr>
          <p:cNvPr id="77" name="Google Shape;77;p14"/>
          <p:cNvSpPr txBox="1"/>
          <p:nvPr/>
        </p:nvSpPr>
        <p:spPr>
          <a:xfrm>
            <a:off x="3365800" y="4199100"/>
            <a:ext cx="804000" cy="3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</a:t>
            </a:r>
            <a:endParaRPr sz="1200"/>
          </a:p>
        </p:txBody>
      </p:sp>
      <p:cxnSp>
        <p:nvCxnSpPr>
          <p:cNvPr id="78" name="Google Shape;78;p14"/>
          <p:cNvCxnSpPr>
            <a:stCxn id="66" idx="2"/>
            <a:endCxn id="74" idx="0"/>
          </p:cNvCxnSpPr>
          <p:nvPr/>
        </p:nvCxnSpPr>
        <p:spPr>
          <a:xfrm rot="5400000">
            <a:off x="2139100" y="1758038"/>
            <a:ext cx="1316700" cy="3565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6" idx="2"/>
            <a:endCxn id="75" idx="0"/>
          </p:cNvCxnSpPr>
          <p:nvPr/>
        </p:nvCxnSpPr>
        <p:spPr>
          <a:xfrm rot="5400000">
            <a:off x="2597950" y="2216888"/>
            <a:ext cx="1316700" cy="2647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6" idx="2"/>
            <a:endCxn id="76" idx="0"/>
          </p:cNvCxnSpPr>
          <p:nvPr/>
        </p:nvCxnSpPr>
        <p:spPr>
          <a:xfrm rot="5400000">
            <a:off x="3056800" y="2675738"/>
            <a:ext cx="1316700" cy="1729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6" idx="2"/>
            <a:endCxn id="77" idx="0"/>
          </p:cNvCxnSpPr>
          <p:nvPr/>
        </p:nvCxnSpPr>
        <p:spPr>
          <a:xfrm rot="5400000">
            <a:off x="3515650" y="3134588"/>
            <a:ext cx="1316700" cy="812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4957750" y="4199100"/>
            <a:ext cx="804000" cy="3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CIM</a:t>
            </a:r>
            <a:endParaRPr sz="1200"/>
          </a:p>
        </p:txBody>
      </p:sp>
      <p:cxnSp>
        <p:nvCxnSpPr>
          <p:cNvPr id="83" name="Google Shape;83;p14"/>
          <p:cNvCxnSpPr>
            <a:stCxn id="66" idx="2"/>
            <a:endCxn id="82" idx="0"/>
          </p:cNvCxnSpPr>
          <p:nvPr/>
        </p:nvCxnSpPr>
        <p:spPr>
          <a:xfrm flipH="1" rot="-5400000">
            <a:off x="4311550" y="3150788"/>
            <a:ext cx="1316700" cy="7797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5894850" y="4199100"/>
            <a:ext cx="804000" cy="3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PNG</a:t>
            </a:r>
            <a:endParaRPr sz="1200"/>
          </a:p>
        </p:txBody>
      </p:sp>
      <p:cxnSp>
        <p:nvCxnSpPr>
          <p:cNvPr id="85" name="Google Shape;85;p14"/>
          <p:cNvCxnSpPr>
            <a:stCxn id="66" idx="2"/>
            <a:endCxn id="84" idx="0"/>
          </p:cNvCxnSpPr>
          <p:nvPr/>
        </p:nvCxnSpPr>
        <p:spPr>
          <a:xfrm flipH="1" rot="-5400000">
            <a:off x="4780150" y="2682188"/>
            <a:ext cx="1316700" cy="17169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6926100" y="1418250"/>
            <a:ext cx="1257900" cy="737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OpenFIDO Desktop</a:t>
            </a:r>
            <a:endParaRPr/>
          </a:p>
        </p:txBody>
      </p:sp>
      <p:cxnSp>
        <p:nvCxnSpPr>
          <p:cNvPr id="87" name="Google Shape;87;p14"/>
          <p:cNvCxnSpPr>
            <a:stCxn id="86" idx="1"/>
            <a:endCxn id="65" idx="3"/>
          </p:cNvCxnSpPr>
          <p:nvPr/>
        </p:nvCxnSpPr>
        <p:spPr>
          <a:xfrm rot="10800000">
            <a:off x="6353700" y="1787100"/>
            <a:ext cx="5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6926250" y="2446400"/>
            <a:ext cx="1257900" cy="43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OpenFIDO App store</a:t>
            </a:r>
            <a:endParaRPr sz="1200"/>
          </a:p>
        </p:txBody>
      </p:sp>
      <p:cxnSp>
        <p:nvCxnSpPr>
          <p:cNvPr id="89" name="Google Shape;89;p14"/>
          <p:cNvCxnSpPr>
            <a:stCxn id="88" idx="0"/>
            <a:endCxn id="86" idx="2"/>
          </p:cNvCxnSpPr>
          <p:nvPr/>
        </p:nvCxnSpPr>
        <p:spPr>
          <a:xfrm rot="10800000">
            <a:off x="7555200" y="2156000"/>
            <a:ext cx="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Data/model sources: local machine, local server, cloud servers (e.g., AWS)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CSV, MySQL, Postgres, JSON, XML, XLS,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types: CIM, GLM, Cyme, and Synergi (others?)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control: policies set during import, limited by user privileges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Curate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API to manage data access, quality, and provenance tracking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API to process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- GridLAB-D data source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data source definitions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and shaper objects: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settings (filename, interval, loops,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on_init event handler to download original data to local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Shapers include statistical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definitions from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controls schedule structure (blocks, normalization, boolean,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Calculates schedule values based on schedule structure (mean, mode, median, min, max, stdev, etc).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- GridLAB-D models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properties (e.g., temperature sensitivity)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objects (e.g., single calibrated house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Stochastic objects (e.g., calibrated house model using distributions)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lists (e.g., collections of 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networks (e.g., a distribution system model)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- Other tools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CIM model export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output support (e.g., PNG, PDF)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of Python tk interface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“App store” model based on github repo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Consolidated UI for direct use + UI components for GLOW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