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0636C0-2489-468A-818D-FDEA1B80CE50}">
  <a:tblStyle styleId="{1A0636C0-2489-468A-818D-FDEA1B80CE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2ff2e049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2ff2e049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2ff2e049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2ff2e049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2ff2e049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2ff2e049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5ffa158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5ffa158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5460551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5460551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5460551e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5460551e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5460551e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5460551e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5460551e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5460551e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5460551e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5460551e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460551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5460551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2ff2e049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2ff2e049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5460551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5460551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5460551e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5460551e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5460551e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5460551e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5460551e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5460551e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5460551e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5460551e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5460551e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5460551e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5460551e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5460551e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5460551e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5460551e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3b85266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3b85266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2ff2e049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2ff2e049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2ff2e049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2ff2e049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2ff2e04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2ff2e04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2ff2e04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2ff2e04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2ff2e049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2ff2e049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2ff2e049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2ff2e049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dchassin@slac.stanford.edu" TargetMode="External"/><Relationship Id="rId4" Type="http://schemas.openxmlformats.org/officeDocument/2006/relationships/hyperlink" Target="mailto:bo.yang@hal.hitachi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hifld-geoplatform.opendata.arcgis.com/datasets/electric-retail-service-territorie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17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2.3: </a:t>
            </a:r>
            <a:r>
              <a:rPr b="1" lang="en" sz="2400"/>
              <a:t>Data Exchange Implementation and Validation Plan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(CEC EPC-17-047)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28 February 2022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David P. Chassin, SLAC National Accelerator Laboratory</a:t>
            </a:r>
            <a:endParaRPr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Menlo Park, California</a:t>
            </a:r>
            <a:endParaRPr i="1" sz="1800"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OpenFIDO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plan/status</a:t>
            </a:r>
            <a:r>
              <a:rPr lang="en"/>
              <a:t> (1 of 2)</a:t>
            </a:r>
            <a:endParaRPr/>
          </a:p>
        </p:txBody>
      </p:sp>
      <p:graphicFrame>
        <p:nvGraphicFramePr>
          <p:cNvPr id="110" name="Google Shape;110;p22"/>
          <p:cNvGraphicFramePr/>
          <p:nvPr/>
        </p:nvGraphicFramePr>
        <p:xfrm>
          <a:off x="451675" y="11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{1A0636C0-2489-468A-818D-FDEA1B80CE50}</a:tableStyleId>
              </a:tblPr>
              <a:tblGrid>
                <a:gridCol w="1766800"/>
                <a:gridCol w="3021475"/>
                <a:gridCol w="3454900"/>
              </a:tblGrid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Pipeline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case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(M, A, or U)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host(s)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Forward and reverse resolution (A)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SLAC (</a:t>
                      </a:r>
                      <a:r>
                        <a:rPr lang="en">
                          <a:highlight>
                            <a:srgbClr val="00FF00"/>
                          </a:highlight>
                        </a:rPr>
                        <a:t>done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Loadshape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AMI data from SCE and NG (M)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SCE (</a:t>
                      </a:r>
                      <a:r>
                        <a:rPr lang="en">
                          <a:highlight>
                            <a:srgbClr val="00FF00"/>
                          </a:highlight>
                        </a:rPr>
                        <a:t>done</a:t>
                      </a:r>
                      <a:r>
                        <a:rPr lang="en"/>
                        <a:t>), NG (</a:t>
                      </a:r>
                      <a:r>
                        <a:rPr lang="en">
                          <a:highlight>
                            <a:srgbClr val="FFFF00"/>
                          </a:highlight>
                        </a:rPr>
                        <a:t>in progress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Weather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NSRDB vs NOAA weather data (U)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SLAC (</a:t>
                      </a:r>
                      <a:r>
                        <a:rPr lang="en">
                          <a:highlight>
                            <a:srgbClr val="00FFFF"/>
                          </a:highlight>
                        </a:rPr>
                        <a:t>pending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CYME extract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SCE and NG models (U)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SCE (</a:t>
                      </a:r>
                      <a:r>
                        <a:rPr lang="en">
                          <a:highlight>
                            <a:srgbClr val="00FF00"/>
                          </a:highlight>
                        </a:rPr>
                        <a:t>done</a:t>
                      </a:r>
                      <a:r>
                        <a:rPr lang="en"/>
                        <a:t>), NG (</a:t>
                      </a:r>
                      <a:r>
                        <a:rPr lang="en">
                          <a:highlight>
                            <a:srgbClr val="FFFF00"/>
                          </a:highlight>
                        </a:rPr>
                        <a:t>in progress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Resilience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SCE extreme weather event (U)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SLAC (</a:t>
                      </a:r>
                      <a:r>
                        <a:rPr lang="en">
                          <a:highlight>
                            <a:srgbClr val="FFFF00"/>
                          </a:highlight>
                        </a:rPr>
                        <a:t>in progress</a:t>
                      </a:r>
                      <a:r>
                        <a:rPr lang="en"/>
                        <a:t>), SCE (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FF"/>
                          </a:highlight>
                        </a:rPr>
                        <a:t>pending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Integration capacity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IEEE 123 test case (U)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SLAC (</a:t>
                      </a:r>
                      <a:r>
                        <a:rPr lang="en">
                          <a:highlight>
                            <a:srgbClr val="FFFF00"/>
                          </a:highlight>
                        </a:rPr>
                        <a:t>in progress</a:t>
                      </a:r>
                      <a:r>
                        <a:rPr lang="en"/>
                        <a:t>), HAL (</a:t>
                      </a:r>
                      <a:r>
                        <a:rPr lang="en">
                          <a:highlight>
                            <a:srgbClr val="00FFFF"/>
                          </a:highlight>
                        </a:rPr>
                        <a:t>pending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Electrification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IEEE 123 test case (U)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SLAC (</a:t>
                      </a:r>
                      <a:r>
                        <a:rPr lang="en">
                          <a:highlight>
                            <a:srgbClr val="FFFF00"/>
                          </a:highlight>
                        </a:rPr>
                        <a:t>in progress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plan</a:t>
            </a:r>
            <a:r>
              <a:rPr lang="en"/>
              <a:t> (2 of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6" name="Google Shape;116;p23"/>
          <p:cNvGraphicFramePr/>
          <p:nvPr/>
        </p:nvGraphicFramePr>
        <p:xfrm>
          <a:off x="451675" y="11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{1A0636C0-2489-468A-818D-FDEA1B80CE50}</a:tableStyleId>
              </a:tblPr>
              <a:tblGrid>
                <a:gridCol w="1766800"/>
                <a:gridCol w="3021475"/>
                <a:gridCol w="3454900"/>
              </a:tblGrid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Pipeline name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cases (M, A, or U)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hosts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Vegetation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SLAC system (M, U)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SLAC (</a:t>
                      </a:r>
                      <a:r>
                        <a:rPr lang="en">
                          <a:highlight>
                            <a:srgbClr val="00FFFF"/>
                          </a:highlight>
                        </a:rPr>
                        <a:t>pending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SLAC system (A)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SLAC (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FF"/>
                          </a:highlight>
                        </a:rPr>
                        <a:t>pending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Elevation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SLAC system (A)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SLAC (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FF"/>
                          </a:highlight>
                        </a:rPr>
                        <a:t>pending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Utility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locations (A)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SLAC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FF"/>
                          </a:highlight>
                        </a:rPr>
                        <a:t>pending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Census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Random locations</a:t>
                      </a:r>
                      <a:r>
                        <a:rPr lang="en"/>
                        <a:t> (A)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SLAC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done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Forecast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SCE, PGE amidata (M)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SLAC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done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Tariff design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IEEE 123 network (A)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SLAC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FF"/>
                          </a:highlight>
                        </a:rPr>
                        <a:t>pending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SLAC National Accelerator Laboratory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David P. Chassin (</a:t>
            </a:r>
            <a:r>
              <a:rPr lang="en" u="sng">
                <a:solidFill>
                  <a:schemeClr val="hlink"/>
                </a:solidFill>
                <a:hlinkClick r:id="rId3"/>
              </a:rPr>
              <a:t>dchassin@slac.stanford.edu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Hitachi America Laboratories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Bo Yang (</a:t>
            </a:r>
            <a:r>
              <a:rPr lang="en" u="sng">
                <a:solidFill>
                  <a:schemeClr val="hlink"/>
                </a:solidFill>
                <a:hlinkClick r:id="rId4"/>
              </a:rPr>
              <a:t>bo.yang@hal.hitachi.com</a:t>
            </a:r>
            <a:r>
              <a:rPr lang="en"/>
              <a:t>)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Pipeline Dependencies and Data Sources</a:t>
            </a:r>
            <a:endParaRPr/>
          </a:p>
        </p:txBody>
      </p:sp>
      <p:graphicFrame>
        <p:nvGraphicFramePr>
          <p:cNvPr id="128" name="Google Shape;128;p25"/>
          <p:cNvGraphicFramePr/>
          <p:nvPr/>
        </p:nvGraphicFramePr>
        <p:xfrm>
          <a:off x="406250" y="95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{1A0636C0-2489-468A-818D-FDEA1B80CE50}</a:tableStyleId>
              </a:tblPr>
              <a:tblGrid>
                <a:gridCol w="1634350"/>
                <a:gridCol w="1634350"/>
                <a:gridCol w="1634350"/>
                <a:gridCol w="1634350"/>
                <a:gridCol w="1634350"/>
              </a:tblGrid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Hosting Capacity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Resilience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Electrification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Tariff Design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Weather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NSRDB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NOAA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NSRDB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NSRDB 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6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Load model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AMI loadshapes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AMI load data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AMI loadshapes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AMI loadshapes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Network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CYME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CYME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CYME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CYME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Equipment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CYME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CYME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CYME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CYME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Rates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HIFLD, OpenEI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Vegetation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SALO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Poles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Spidacalc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Elevation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USGS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Powerlines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CYME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OpenFIDO </a:t>
            </a:r>
            <a:r>
              <a:rPr lang="en"/>
              <a:t>Pipeline Spec Sheet: Hosting capacity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Name</a:t>
            </a:r>
            <a:r>
              <a:rPr lang="en"/>
              <a:t>: integration_capacity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Synopsis</a:t>
            </a:r>
            <a:r>
              <a:rPr lang="en"/>
              <a:t>: Solar hosting capacity analysis for distribution feeders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Purpose</a:t>
            </a:r>
            <a:r>
              <a:rPr lang="en"/>
              <a:t>: Determine the maximum solar capacity at load buses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Source</a:t>
            </a:r>
            <a:r>
              <a:rPr lang="en"/>
              <a:t>: California ICA Working Group Methodology (modified)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/>
              <a:t>NSRDB weather, CYME network and equipment, AMI loadshapes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Output</a:t>
            </a:r>
            <a:r>
              <a:rPr lang="en"/>
              <a:t>: Solar capacity (CSV, PNG)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Example</a:t>
            </a:r>
            <a:r>
              <a:rPr lang="en"/>
              <a:t>: IEEE-123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Spec Sheet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Name</a:t>
            </a:r>
            <a:r>
              <a:rPr lang="en"/>
              <a:t>: resilience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Synopsis</a:t>
            </a:r>
            <a:r>
              <a:rPr lang="en"/>
              <a:t>: DOE Grid Resilience Intelligence Platform (GRIP) anticipation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Purpose</a:t>
            </a:r>
            <a:r>
              <a:rPr lang="en"/>
              <a:t>: Perform distribution system resilience analysis prior to major weather events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Source</a:t>
            </a:r>
            <a:r>
              <a:rPr lang="en"/>
              <a:t>: DOE GRIP project (GMLC)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NOAA forecasts, AMI load data, CYME equipment and network, SALO vegetation</a:t>
            </a:r>
            <a:br>
              <a:rPr lang="en"/>
            </a:br>
            <a:r>
              <a:rPr lang="en"/>
              <a:t>	data, SpidaCalc pole data, and USGS terrain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Output</a:t>
            </a:r>
            <a:r>
              <a:rPr lang="en"/>
              <a:t>: Line and pole failure metrics time series (CSV, PNG)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Example</a:t>
            </a:r>
            <a:r>
              <a:rPr lang="en"/>
              <a:t>: SLAC system network analysis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Spec Sheet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Name</a:t>
            </a:r>
            <a:r>
              <a:rPr lang="en"/>
              <a:t>: electrification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Synopsis</a:t>
            </a:r>
            <a:r>
              <a:rPr lang="en"/>
              <a:t>: End-use load electrification impacts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Purpose</a:t>
            </a:r>
            <a:r>
              <a:rPr lang="en"/>
              <a:t>: Determine distribution system impact of full electrification of end-uses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Source</a:t>
            </a:r>
            <a:r>
              <a:rPr lang="en"/>
              <a:t>: SLAC methodology develop for Gridworks Electrification Study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NSRDB weather, AMI loadshapes, CYME network and equipment, electric end-use fractions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Output</a:t>
            </a:r>
            <a:r>
              <a:rPr lang="en"/>
              <a:t>: system upgrades (CSV, PNG) and electrification limits (CSV, PNG)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Example</a:t>
            </a:r>
            <a:r>
              <a:rPr lang="en"/>
              <a:t>: IEEE-123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Spec Sheet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Name</a:t>
            </a:r>
            <a:r>
              <a:rPr lang="en"/>
              <a:t>: tariff_design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Synopsis</a:t>
            </a:r>
            <a:r>
              <a:rPr lang="en"/>
              <a:t>: Tariff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Purpose</a:t>
            </a:r>
            <a:r>
              <a:rPr lang="en"/>
              <a:t>: </a:t>
            </a:r>
            <a:r>
              <a:rPr lang="en"/>
              <a:t>Compute customer costs and utility revenues for multiple tariffs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Source</a:t>
            </a:r>
            <a:r>
              <a:rPr lang="en"/>
              <a:t>: Tariff analysis methodology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NREL OpenEI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Output</a:t>
            </a:r>
            <a:r>
              <a:rPr lang="en"/>
              <a:t>: Customer electricity costs, energy use, and utility revenues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Example</a:t>
            </a:r>
            <a:r>
              <a:rPr lang="en"/>
              <a:t>: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Spec Sheet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Name</a:t>
            </a:r>
            <a:r>
              <a:rPr lang="en"/>
              <a:t>: weather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Synopsis</a:t>
            </a:r>
            <a:r>
              <a:rPr lang="en"/>
              <a:t>: Obtain historical weather data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Purpose</a:t>
            </a:r>
            <a:r>
              <a:rPr lang="en"/>
              <a:t>: Generate weather data for GridLAB-D simulations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Source</a:t>
            </a:r>
            <a:r>
              <a:rPr lang="en"/>
              <a:t>: </a:t>
            </a:r>
            <a:r>
              <a:rPr lang="en"/>
              <a:t>NREL NSRDB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Latitude and longitude for weather data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Output</a:t>
            </a:r>
            <a:r>
              <a:rPr lang="en"/>
              <a:t>: Weather files (CSV)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Example</a:t>
            </a:r>
            <a:r>
              <a:rPr lang="en"/>
              <a:t>: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Spec Sheet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Name</a:t>
            </a:r>
            <a:r>
              <a:rPr lang="en"/>
              <a:t>: loadshape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Synopsis</a:t>
            </a:r>
            <a:r>
              <a:rPr lang="en"/>
              <a:t>: Generate load data and models from AMI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Purpose</a:t>
            </a:r>
            <a:r>
              <a:rPr lang="en"/>
              <a:t>: Create load schedules and players for GridLAB-D simulations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Source</a:t>
            </a:r>
            <a:r>
              <a:rPr lang="en"/>
              <a:t>: Load data analysis and ML methodologies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Input: AMI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Output</a:t>
            </a:r>
            <a:r>
              <a:rPr lang="en"/>
              <a:t>: GridLAB-D players (CSV) and schedules (GLM)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Example</a:t>
            </a:r>
            <a:r>
              <a:rPr lang="en"/>
              <a:t>: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Review OpenFIDO status of the following: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Detailed testing of operational software</a:t>
            </a:r>
            <a:endParaRPr b="1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Validation methods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Pipelines overview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Platform functionality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Data exchange implementation and validation plan</a:t>
            </a:r>
            <a:endParaRPr b="1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Import and export data formats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Available open-source data exchange codes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exchange implementation and validation plan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OpenFIDO </a:t>
            </a:r>
            <a:r>
              <a:rPr lang="en"/>
              <a:t>Pipeline Spec Sheet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Name</a:t>
            </a:r>
            <a:r>
              <a:rPr lang="en"/>
              <a:t>: </a:t>
            </a:r>
            <a:r>
              <a:rPr lang="en"/>
              <a:t>address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Synopsis</a:t>
            </a:r>
            <a:r>
              <a:rPr lang="en"/>
              <a:t>: Resolve mapping of utility premise addresses and geographic 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Purpose</a:t>
            </a:r>
            <a:r>
              <a:rPr lang="en"/>
              <a:t>: Mapping customer data (e.g., AMICSV) to network node (CYME MDB)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Source</a:t>
            </a:r>
            <a:r>
              <a:rPr lang="en"/>
              <a:t>: Nominatim API to Open Street Map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Latitude, Longitude (CSV) or Address (CSV)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Output</a:t>
            </a:r>
            <a:r>
              <a:rPr lang="en"/>
              <a:t>: Latitude, Longitude, Address (CSV)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Example</a:t>
            </a:r>
            <a:r>
              <a:rPr lang="en"/>
              <a:t>: </a:t>
            </a:r>
            <a:r>
              <a:rPr b="1" lang="en" sz="1200">
                <a:solidFill>
                  <a:schemeClr val="dk1"/>
                </a:solidFill>
              </a:rPr>
              <a:t>gridlabd geodata merge -D address 37.22,-122.2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id,latitude,longitude,address</a:t>
            </a:r>
            <a:b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0,37.42,-122.2,"Stanford Linear Accelerator Center National Accelerator Laboratory, LCLS X-Ray Transport Tunnel, Stanford Hills, San Mateo County, California, 94028, United States"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Spec Sheet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Name</a:t>
            </a:r>
            <a:r>
              <a:rPr lang="en"/>
              <a:t>: cyme_extract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Synopsis</a:t>
            </a:r>
            <a:r>
              <a:rPr lang="en"/>
              <a:t>: Extract CYME models to CSV and generate GLM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Purpose</a:t>
            </a:r>
            <a:r>
              <a:rPr lang="en"/>
              <a:t>: Produce models for ICA, resilience, electrification, and tariff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Source</a:t>
            </a:r>
            <a:r>
              <a:rPr lang="en"/>
              <a:t>: Original converter from PNNL, upgraded by SLAC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CYME MDB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Output</a:t>
            </a:r>
            <a:r>
              <a:rPr lang="en"/>
              <a:t>: CSV data tables and GLM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Example</a:t>
            </a:r>
            <a:r>
              <a:rPr lang="en"/>
              <a:t>: IEEE-13 and IEEE-123 CYME models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Spec Sheet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Name</a:t>
            </a:r>
            <a:r>
              <a:rPr lang="en"/>
              <a:t>: vegetation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Synopsis</a:t>
            </a:r>
            <a:r>
              <a:rPr lang="en"/>
              <a:t>: Download vegetation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Purpose</a:t>
            </a:r>
            <a:r>
              <a:rPr lang="en"/>
              <a:t>: Object vegetation horizontal and vertical development as geodata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Source</a:t>
            </a:r>
            <a:r>
              <a:rPr lang="en"/>
              <a:t>: Salo Sciences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geodata (at least latitudes and longitudes)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Output</a:t>
            </a:r>
            <a:r>
              <a:rPr lang="en"/>
              <a:t>: geodata (with canopy cover, canopy height, and base height)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Example</a:t>
            </a:r>
            <a:r>
              <a:rPr lang="en"/>
              <a:t>: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gridlabd geodata merge -D vegetation 37.22,-122.4 --year=2020 --units=feet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id,latitude,longitude,base,cover,height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0,37.22,-122.4,10.0,0.82,52.0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Spec Sheet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Name</a:t>
            </a:r>
            <a:r>
              <a:rPr lang="en"/>
              <a:t>: powerline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Synopsis</a:t>
            </a:r>
            <a:r>
              <a:rPr lang="en"/>
              <a:t>: Calculation powerline characteristics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Purpose</a:t>
            </a:r>
            <a:r>
              <a:rPr lang="en"/>
              <a:t>: Obtain line sag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Source</a:t>
            </a:r>
            <a:r>
              <a:rPr lang="en"/>
              <a:t>: Engineering calculations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Cable data, weather data, and line geodata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Output</a:t>
            </a:r>
            <a:r>
              <a:rPr lang="en"/>
              <a:t>: Line sag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Example</a:t>
            </a:r>
            <a:r>
              <a:rPr lang="en"/>
              <a:t>: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gridlabd geodata merge -D powerline path_example.csv --cable_type="TACSR/AC 610mm^2" -r 50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position,latitude,longitude,configuration,pole_height,id,distance,heading,linesag,linesway,linegallop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0,37.41505,-122.20565,flat3,54.0,0.0,0.0,0.0,54.0,0.0,0.0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50,37.41498,-122.20621,,,,50.0,263.0,49.0,0.0,0.0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Spec Sheet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Name</a:t>
            </a:r>
            <a:r>
              <a:rPr lang="en"/>
              <a:t>: elevation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Synopsis</a:t>
            </a:r>
            <a:r>
              <a:rPr lang="en"/>
              <a:t>: Obtain ground elevation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Purpose</a:t>
            </a:r>
            <a:r>
              <a:rPr lang="en"/>
              <a:t>: Support calculation of line sag ground clearance and vegetation contact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Source</a:t>
            </a:r>
            <a:r>
              <a:rPr lang="en"/>
              <a:t>: USGS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Geodata (latitude and longitude)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Output</a:t>
            </a:r>
            <a:r>
              <a:rPr lang="en"/>
              <a:t>: Elevation geodata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Example</a:t>
            </a:r>
            <a:r>
              <a:rPr lang="en"/>
              <a:t>: </a:t>
            </a:r>
            <a:r>
              <a:rPr b="1" lang="en" sz="15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gri</a:t>
            </a:r>
            <a:r>
              <a:rPr b="1" lang="en" sz="14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dlabd geodata merge -D elevation 37.410,-122.20 37.420,-122.20 37.420,-122.21</a:t>
            </a:r>
            <a:endParaRPr b="1" sz="14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id,latitude,longitude,elevation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0,37.41,-122.2,58.0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1,37.42,-122.2,76.0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2,37.42,-122.21,105.0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Spec Sheet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Name</a:t>
            </a:r>
            <a:r>
              <a:rPr lang="en"/>
              <a:t>: utility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Synopsis</a:t>
            </a:r>
            <a:r>
              <a:rPr lang="en"/>
              <a:t>: Obtain information about utility serving a 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Purpose</a:t>
            </a:r>
            <a:r>
              <a:rPr lang="en"/>
              <a:t>: Gather mapping and company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Source</a:t>
            </a:r>
            <a:r>
              <a:rPr lang="en"/>
              <a:t>: Homeland Infrastructure Foundation-Level Data (HIFLD)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Geodata (latitude and longitude)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Output</a:t>
            </a:r>
            <a:r>
              <a:rPr lang="en"/>
              <a:t>: See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https://hifld-geoplatform.opendata.arcgis.com/datasets/electric-retail-service-territories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Example</a:t>
            </a:r>
            <a:r>
              <a:rPr lang="en"/>
              <a:t>: 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gridlabd geodata merge -D utility 37.420,-122.20 --fields=NAME,WINTR_PEAK,SUMMR_PEAK,CUSTOMERS,YEAR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id,latitude,longitude,NAME,WINTR_PEAK,SUMMR_PEAK,CUSTOMERS,YEAR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0,37.42,-122.2,PACIFIC GAS &amp; ELECTRIC CO.,12624.0,17263.0,5471786.0,2018.0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Spec Sheet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Name</a:t>
            </a:r>
            <a:r>
              <a:rPr lang="en"/>
              <a:t>: census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Synopsis</a:t>
            </a:r>
            <a:r>
              <a:rPr lang="en"/>
              <a:t>: Census zipcode and state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Purpose</a:t>
            </a:r>
            <a:r>
              <a:rPr lang="en"/>
              <a:t>: Obtain zipcode and state census geographic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Source</a:t>
            </a:r>
            <a:r>
              <a:rPr lang="en"/>
              <a:t>: US Census Bureau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Location latitude and longitude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Output</a:t>
            </a:r>
            <a:r>
              <a:rPr lang="en"/>
              <a:t>: census TIGER data and mapping geodata for GridLAB-D html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Example</a:t>
            </a:r>
            <a:r>
              <a:rPr lang="en"/>
              <a:t>: </a:t>
            </a:r>
            <a:r>
              <a:rPr b="1" lang="en" sz="1100">
                <a:solidFill>
                  <a:schemeClr val="dk1"/>
                </a:solidFill>
              </a:rPr>
              <a:t>gridlabd geodata merge -D census 37.4,-122.2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id,latitude,longitude,STUSPS,ZCTA5CE10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0,37.4,-122.2,CA,94028</a:t>
            </a:r>
            <a:endParaRPr b="1"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Spec Sheet</a:t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Name</a:t>
            </a:r>
            <a:r>
              <a:rPr lang="en"/>
              <a:t>: weather_forecast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Synopsis</a:t>
            </a:r>
            <a:r>
              <a:rPr lang="en"/>
              <a:t>: Weather forecast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Purpose</a:t>
            </a:r>
            <a:r>
              <a:rPr lang="en"/>
              <a:t>: Obtain weather forecast for the next 2 weeks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Source</a:t>
            </a:r>
            <a:r>
              <a:rPr lang="en"/>
              <a:t>: NOAA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Latitude and longitude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Output</a:t>
            </a:r>
            <a:r>
              <a:rPr lang="en"/>
              <a:t>: Temperature and wind forecast (CSV)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Example</a:t>
            </a:r>
            <a:r>
              <a:rPr lang="en"/>
              <a:t>: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gridlabd noaa_forecast -p=37.4,-122.2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datetime,temperature[degF],wind_speed[m/s],wind_dir[deg]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2022-02-24 09:00:00,39.0,0.9,180.0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2022-02-24 10:00:00,42.9,0.5,143.6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2022-02-24 11:00:00,46.0,0.4,112.5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methods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approaches to pipeline testing and validation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Methodology validation (method "M")</a:t>
            </a:r>
            <a:endParaRPr b="1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complex or analytic pipelines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Typically implemented in a Jupyter notebook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Autotest validation (method "A")</a:t>
            </a:r>
            <a:endParaRPr b="1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Pipelines that do not require credentials and have good/open examples of inputs/outputs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Implemented in GitHub actions autotests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User validation (method "U")</a:t>
            </a:r>
            <a:endParaRPr b="1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Pipelines that implement use-cases of interest to users (e.g., SLAC, HAL, SCE, 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Users run tests using on-premise servers or local server and report issues on GitHub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OpenFIDO pipelines to be validated</a:t>
            </a:r>
            <a:r>
              <a:rPr lang="en"/>
              <a:t> (1 of 2)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451675" y="11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{1A0636C0-2489-468A-818D-FDEA1B80CE50}</a:tableStyleId>
              </a:tblPr>
              <a:tblGrid>
                <a:gridCol w="1869050"/>
                <a:gridCol w="6372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Pipeline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Obtains addresses from locations, or locations from addresses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Loadshape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Performs loadshape cluster analysis based on AMI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Weather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Obtains historical weather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CYME extract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Converts CYME models to GLM models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Resilience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Performs system resilience analysis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Integration capacity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Performs integration capacity analysis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Electrification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Performs end-use electrification analysis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OpenFIDO pipelines to be validated</a:t>
            </a:r>
            <a:r>
              <a:rPr lang="en"/>
              <a:t> (2 of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451675" y="11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{1A0636C0-2489-468A-818D-FDEA1B80CE50}</a:tableStyleId>
              </a:tblPr>
              <a:tblGrid>
                <a:gridCol w="1872175"/>
                <a:gridCol w="6364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Pipeline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Vegetation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Obtains vegetation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Performs powerline sag, sway, and contact analysis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Elevation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Obtains ground elevation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Utility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Obtains data about utilities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Census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Obtains census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Forecast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Performs load forecasting based on historical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Tariff design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Performs tariff design analysis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Functionality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procedures/environments planned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Server testing</a:t>
            </a:r>
            <a:endParaRPr b="1"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Cloud server (AWS) - </a:t>
            </a:r>
            <a:r>
              <a:rPr lang="en">
                <a:highlight>
                  <a:srgbClr val="FFFF00"/>
                </a:highlight>
              </a:rPr>
              <a:t>Active/ongoing</a:t>
            </a:r>
            <a:endParaRPr>
              <a:highlight>
                <a:srgbClr val="FFFF00"/>
              </a:highlight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On-premise server (SCE) - </a:t>
            </a:r>
            <a:r>
              <a:rPr lang="en">
                <a:highlight>
                  <a:srgbClr val="00FFFF"/>
                </a:highlight>
              </a:rPr>
              <a:t>In deployment/training</a:t>
            </a:r>
            <a:endParaRPr>
              <a:highlight>
                <a:srgbClr val="00FFFF"/>
              </a:highlight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Standalone server (SLAC) - </a:t>
            </a:r>
            <a:r>
              <a:rPr lang="en">
                <a:highlight>
                  <a:srgbClr val="FFFF00"/>
                </a:highlight>
              </a:rPr>
              <a:t>Active/ongoing</a:t>
            </a:r>
            <a:endParaRPr>
              <a:highlight>
                <a:srgbClr val="FFFF00"/>
              </a:highlight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Pipeline testing</a:t>
            </a:r>
            <a:endParaRPr b="1"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Methodology validation (SLAC) - </a:t>
            </a:r>
            <a:r>
              <a:rPr lang="en">
                <a:highlight>
                  <a:srgbClr val="FFFF00"/>
                </a:highlight>
              </a:rPr>
              <a:t>Active/ongoing</a:t>
            </a:r>
            <a:endParaRPr>
              <a:highlight>
                <a:srgbClr val="FFFF00"/>
              </a:highlight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Online autotests (SLAC) - </a:t>
            </a:r>
            <a:r>
              <a:rPr lang="en">
                <a:highlight>
                  <a:srgbClr val="FFFF00"/>
                </a:highlight>
              </a:rPr>
              <a:t>Active/ongoing</a:t>
            </a:r>
            <a:endParaRPr>
              <a:highlight>
                <a:srgbClr val="FFFF00"/>
              </a:highlight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User testing (SLAC, HAL, SCE, NG) - </a:t>
            </a:r>
            <a:r>
              <a:rPr lang="en">
                <a:highlight>
                  <a:srgbClr val="FFFF00"/>
                </a:highlight>
              </a:rPr>
              <a:t>Active/ongoing</a:t>
            </a:r>
            <a:endParaRPr>
              <a:highlight>
                <a:srgbClr val="FFFF00"/>
              </a:highlight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GridLAB-D/GLOW integration</a:t>
            </a:r>
            <a:endParaRPr b="1"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GridLAB-D autotests (GitHub) - </a:t>
            </a:r>
            <a:r>
              <a:rPr lang="en">
                <a:highlight>
                  <a:srgbClr val="FFFF00"/>
                </a:highlight>
              </a:rPr>
              <a:t>Active</a:t>
            </a:r>
            <a:r>
              <a:rPr lang="en">
                <a:highlight>
                  <a:srgbClr val="FFFF00"/>
                </a:highlight>
              </a:rPr>
              <a:t>/ongoing</a:t>
            </a:r>
            <a:endParaRPr>
              <a:highlight>
                <a:srgbClr val="FFFF00"/>
              </a:highlight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GLOW integration test (HAL) - </a:t>
            </a:r>
            <a:r>
              <a:rPr lang="en">
                <a:highlight>
                  <a:srgbClr val="00FFFF"/>
                </a:highlight>
              </a:rPr>
              <a:t>Pending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and Export Format (1 of 2)</a:t>
            </a:r>
            <a:endParaRPr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451675" y="11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{1A0636C0-2489-468A-818D-FDEA1B80CE50}</a:tableStyleId>
              </a:tblPr>
              <a:tblGrid>
                <a:gridCol w="1766800"/>
                <a:gridCol w="1453900"/>
                <a:gridCol w="5022475"/>
              </a:tblGrid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Pipeline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Inputs files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Output files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CSV</a:t>
                      </a:r>
                      <a:r>
                        <a:rPr lang="en"/>
                        <a:t> (geodata)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CSV</a:t>
                      </a:r>
                      <a:r>
                        <a:rPr lang="en"/>
                        <a:t>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geodata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Loadshape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CSV</a:t>
                      </a:r>
                      <a:r>
                        <a:rPr lang="en"/>
                        <a:t>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amidata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CSV (loadshapes and groups), GLM (models), </a:t>
                      </a:r>
                      <a:br>
                        <a:rPr lang="en">
                          <a:solidFill>
                            <a:schemeClr val="dk1"/>
                          </a:solidFill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</a:rPr>
                        <a:t>PNG (loadshapes)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Weather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(none)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CSV (weather data), GLM (models)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CYME extract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MDB, CSV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CSV (CYME data), GLM (models)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Resilience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CSV, GLM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CSV (results), PNG (results)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Integration capacity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CSV, GLM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CSV (results), PNG (results)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Electrification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CSV, GLM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CSV (results), PNG (results)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Import and Export Format (2 of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451675" y="11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{1A0636C0-2489-468A-818D-FDEA1B80CE50}</a:tableStyleId>
              </a:tblPr>
              <a:tblGrid>
                <a:gridCol w="1766800"/>
                <a:gridCol w="1594100"/>
                <a:gridCol w="4882275"/>
              </a:tblGrid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Pipeline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Inputs files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Output files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Vegetation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CSV (geodata)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CSV (geodata)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CSV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(geodata)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CSV (geodata)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Elevation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CSV (geodata)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CSV (geodata)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Utility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CSV (geodata)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CSV (geodata)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Census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CSV (geodata)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CSV (geodata)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Forecast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CSV (amidata)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CSV (weather), GLM (model)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Tariff design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CSV, GLM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CSV (results), PNG (results)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 Open Source Exchange Codes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Publicly r</a:t>
            </a:r>
            <a:r>
              <a:rPr b="1" lang="en" sz="1600" u="sng"/>
              <a:t>eleased</a:t>
            </a:r>
            <a:endParaRPr b="1" sz="1600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Loadshape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Weather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Address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Census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/>
              <a:t>Released u</a:t>
            </a:r>
            <a:r>
              <a:rPr b="1" lang="en" sz="1600" u="sng"/>
              <a:t>tilities</a:t>
            </a:r>
            <a:endParaRPr b="1" sz="1600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Numpy &amp; numpy-cli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</a:t>
            </a:r>
            <a:endParaRPr sz="1600"/>
          </a:p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/>
              <a:t>Private releases (pending validation)</a:t>
            </a:r>
            <a:endParaRPr b="1" sz="1600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Cyme extract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Resilience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Integration capacity analysis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Electrification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Tariff design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Vegetation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Powerline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Elevation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Utility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Forecast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