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fd7c42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fd7c42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fd7c422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fd7c422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3e5abf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3e5ab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fd7c42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fd7c42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fd7c42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fd7c42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fd7c422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fd7c422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fd7c42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fd7c42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fd7c42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fd7c42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f587ec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f587ec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441c9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441c9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8425" y="4647650"/>
            <a:ext cx="2275500" cy="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05152"/>
            <a:ext cx="1973700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2625"/>
            <a:ext cx="9158400" cy="5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72000" spcFirstLastPara="1" rIns="72000" wrap="square" tIns="576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None/>
              <a:defRPr b="1" sz="2400" u="none" cap="none" strike="noStrike">
                <a:solidFill>
                  <a:schemeClr val="dk1"/>
                </a:solidFill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800"/>
              <a:buFont typeface="Arial"/>
              <a:buChar char="-"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ine headline">
  <p:cSld name="2 line headlin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/>
          <p:nvPr>
            <p:ph idx="2" type="pic"/>
          </p:nvPr>
        </p:nvSpPr>
        <p:spPr>
          <a:xfrm>
            <a:off x="3646488" y="939546"/>
            <a:ext cx="24423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3646488" y="2914650"/>
            <a:ext cx="24423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4" type="pic"/>
          </p:nvPr>
        </p:nvSpPr>
        <p:spPr>
          <a:xfrm>
            <a:off x="6242954" y="932688"/>
            <a:ext cx="24423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932688"/>
            <a:ext cx="3013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Chart on right">
  <p:cSld name="Content and Chart on righ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/>
          <p:nvPr>
            <p:ph idx="2" type="chart"/>
          </p:nvPr>
        </p:nvSpPr>
        <p:spPr>
          <a:xfrm>
            <a:off x="6007100" y="932688"/>
            <a:ext cx="26670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932688"/>
            <a:ext cx="5484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3362" lvl="2" marL="6905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599" lvl="3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33362" lvl="4" marL="11477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932688"/>
            <a:ext cx="3886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48200" y="939547"/>
            <a:ext cx="3886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81E3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5472" y="4800600"/>
            <a:ext cx="4126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1200"/>
            <a:ext cx="8685300" cy="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72000" spcFirstLastPara="1" rIns="72000" wrap="square" tIns="576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96240" lvl="1" marL="914400" rtl="0">
              <a:spcBef>
                <a:spcPts val="300"/>
              </a:spcBef>
              <a:spcAft>
                <a:spcPts val="0"/>
              </a:spcAft>
              <a:buSzPts val="264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65760" lvl="3" marL="1828800" rtl="0"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4pPr>
            <a:lvl5pPr indent="-350520" lvl="4" marL="2286000" rtl="0">
              <a:spcBef>
                <a:spcPts val="0"/>
              </a:spcBef>
              <a:spcAft>
                <a:spcPts val="0"/>
              </a:spcAft>
              <a:buSzPts val="1920"/>
              <a:buChar char="-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72000" spcFirstLastPara="1" rIns="72000" wrap="square" tIns="576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32688"/>
            <a:ext cx="81099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24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4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66150" y="4738688"/>
            <a:ext cx="31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576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dchassin@slac.stanford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557213" y="402431"/>
            <a:ext cx="80088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OpenFIDO</a:t>
            </a:r>
            <a:r>
              <a:rPr lang="en" sz="4400"/>
              <a:t> </a:t>
            </a:r>
            <a:endParaRPr sz="4400"/>
          </a:p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557213" y="2734627"/>
            <a:ext cx="7989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EPC 17-043	EPC 17-046	EPC 17-047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FF"/>
                </a:solidFill>
              </a:rPr>
              <a:t>GLOW</a:t>
            </a:r>
            <a:r>
              <a:rPr lang="en"/>
              <a:t>	        </a:t>
            </a:r>
            <a:r>
              <a:rPr lang="en">
                <a:solidFill>
                  <a:srgbClr val="0000FF"/>
                </a:solidFill>
              </a:rPr>
              <a:t>HiPAS</a:t>
            </a:r>
            <a:r>
              <a:rPr lang="en"/>
              <a:t>	     </a:t>
            </a:r>
            <a:r>
              <a:rPr lang="en">
                <a:solidFill>
                  <a:srgbClr val="0000FF"/>
                </a:solidFill>
              </a:rPr>
              <a:t>OpenFIDO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57213" y="2066258"/>
            <a:ext cx="8008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Joint CPR #1 (May 2020)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5059000" y="3442875"/>
            <a:ext cx="40275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</a:rPr>
              <a:t>This presentation was prepared with funding from the California Energy Commission under grant EPC-17-047. SLAC National Accelerator Laboratory is operated for the US Department of Energy by Stanford University under Contract No. DE-AC02-76SF00515</a:t>
            </a: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4294967295" type="ctrTitle"/>
          </p:nvPr>
        </p:nvSpPr>
        <p:spPr>
          <a:xfrm>
            <a:off x="4641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7" name="Google Shape;127;p21"/>
          <p:cNvSpPr txBox="1"/>
          <p:nvPr>
            <p:ph idx="4294967295" type="subTitle"/>
          </p:nvPr>
        </p:nvSpPr>
        <p:spPr>
          <a:xfrm>
            <a:off x="4641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/>
              <a:t>Contact: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dchassin@slac.stanford.edu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 Area</a:t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356375" y="1283425"/>
            <a:ext cx="8088200" cy="2853900"/>
            <a:chOff x="356375" y="1283425"/>
            <a:chExt cx="8088200" cy="2853900"/>
          </a:xfrm>
        </p:grpSpPr>
        <p:sp>
          <p:nvSpPr>
            <p:cNvPr id="134" name="Google Shape;134;p22"/>
            <p:cNvSpPr/>
            <p:nvPr/>
          </p:nvSpPr>
          <p:spPr>
            <a:xfrm>
              <a:off x="356375" y="12834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External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datasets</a:t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356375" y="20633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External models</a:t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356375" y="28432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Shared datasets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356375" y="36231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Shared models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1929950" y="1540525"/>
              <a:ext cx="1298100" cy="7959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Import &amp; Validate</a:t>
              </a:r>
              <a:r>
                <a:rPr lang="en"/>
                <a:t> (OpenFIDO)</a:t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773150" y="2310775"/>
              <a:ext cx="1212300" cy="7959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Simulate</a:t>
              </a:r>
              <a:endParaRPr b="1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(HiPAS &amp; GLOW)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5487475" y="2310775"/>
              <a:ext cx="1298100" cy="7959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Analyse</a:t>
              </a:r>
              <a:r>
                <a:rPr lang="en"/>
                <a:t> (GLOW &amp; OpenFIDO)</a:t>
              </a:r>
              <a:endParaRPr/>
            </a:p>
          </p:txBody>
        </p:sp>
        <p:cxnSp>
          <p:nvCxnSpPr>
            <p:cNvPr id="141" name="Google Shape;141;p22"/>
            <p:cNvCxnSpPr>
              <a:stCxn id="139" idx="3"/>
              <a:endCxn id="140" idx="1"/>
            </p:cNvCxnSpPr>
            <p:nvPr/>
          </p:nvCxnSpPr>
          <p:spPr>
            <a:xfrm>
              <a:off x="4985450" y="2708725"/>
              <a:ext cx="501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2"/>
            <p:cNvCxnSpPr>
              <a:stCxn id="134" idx="3"/>
              <a:endCxn id="138" idx="1"/>
            </p:cNvCxnSpPr>
            <p:nvPr/>
          </p:nvCxnSpPr>
          <p:spPr>
            <a:xfrm>
              <a:off x="1385075" y="1540525"/>
              <a:ext cx="544800" cy="3981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2"/>
            <p:cNvCxnSpPr>
              <a:stCxn id="135" idx="3"/>
              <a:endCxn id="138" idx="1"/>
            </p:cNvCxnSpPr>
            <p:nvPr/>
          </p:nvCxnSpPr>
          <p:spPr>
            <a:xfrm flipH="1" rot="10800000">
              <a:off x="1385075" y="1938525"/>
              <a:ext cx="544800" cy="3819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2"/>
            <p:cNvCxnSpPr>
              <a:stCxn id="136" idx="3"/>
              <a:endCxn id="145" idx="1"/>
            </p:cNvCxnSpPr>
            <p:nvPr/>
          </p:nvCxnSpPr>
          <p:spPr>
            <a:xfrm>
              <a:off x="1385075" y="3100325"/>
              <a:ext cx="544800" cy="3981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2"/>
            <p:cNvCxnSpPr>
              <a:stCxn id="137" idx="3"/>
              <a:endCxn id="145" idx="1"/>
            </p:cNvCxnSpPr>
            <p:nvPr/>
          </p:nvCxnSpPr>
          <p:spPr>
            <a:xfrm flipH="1" rot="10800000">
              <a:off x="1385075" y="3498325"/>
              <a:ext cx="544800" cy="3819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22"/>
            <p:cNvSpPr/>
            <p:nvPr/>
          </p:nvSpPr>
          <p:spPr>
            <a:xfrm>
              <a:off x="7415875" y="16402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Exported data files</a:t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7415875" y="24516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Plots and Reports</a:t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7415875" y="3263025"/>
              <a:ext cx="1028700" cy="5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records</a:t>
              </a:r>
              <a:endParaRPr/>
            </a:p>
          </p:txBody>
        </p:sp>
        <p:cxnSp>
          <p:nvCxnSpPr>
            <p:cNvPr id="150" name="Google Shape;150;p22"/>
            <p:cNvCxnSpPr>
              <a:stCxn id="140" idx="3"/>
              <a:endCxn id="147" idx="1"/>
            </p:cNvCxnSpPr>
            <p:nvPr/>
          </p:nvCxnSpPr>
          <p:spPr>
            <a:xfrm flipH="1" rot="10800000">
              <a:off x="6785575" y="1897225"/>
              <a:ext cx="630300" cy="811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22"/>
            <p:cNvCxnSpPr>
              <a:stCxn id="140" idx="3"/>
              <a:endCxn id="148" idx="1"/>
            </p:cNvCxnSpPr>
            <p:nvPr/>
          </p:nvCxnSpPr>
          <p:spPr>
            <a:xfrm>
              <a:off x="6785575" y="2708725"/>
              <a:ext cx="6303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22"/>
            <p:cNvCxnSpPr>
              <a:stCxn id="140" idx="3"/>
              <a:endCxn id="149" idx="1"/>
            </p:cNvCxnSpPr>
            <p:nvPr/>
          </p:nvCxnSpPr>
          <p:spPr>
            <a:xfrm>
              <a:off x="6785575" y="2708725"/>
              <a:ext cx="630300" cy="811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Google Shape;145;p22"/>
            <p:cNvSpPr/>
            <p:nvPr/>
          </p:nvSpPr>
          <p:spPr>
            <a:xfrm>
              <a:off x="1929950" y="3100325"/>
              <a:ext cx="1298100" cy="7959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1905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999999"/>
                  </a:solidFill>
                </a:rPr>
                <a:t>Cloud Ops</a:t>
              </a:r>
              <a:endParaRPr b="1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(</a:t>
              </a:r>
              <a:r>
                <a:rPr lang="en">
                  <a:solidFill>
                    <a:srgbClr val="999999"/>
                  </a:solidFill>
                </a:rPr>
                <a:t>HiPAS</a:t>
              </a:r>
              <a:r>
                <a:rPr lang="en">
                  <a:solidFill>
                    <a:srgbClr val="999999"/>
                  </a:solidFill>
                </a:rPr>
                <a:t>)</a:t>
              </a:r>
              <a:endParaRPr>
                <a:solidFill>
                  <a:srgbClr val="999999"/>
                </a:solidFill>
              </a:endParaRPr>
            </a:p>
          </p:txBody>
        </p:sp>
        <p:cxnSp>
          <p:nvCxnSpPr>
            <p:cNvPr id="153" name="Google Shape;153;p22"/>
            <p:cNvCxnSpPr>
              <a:stCxn id="145" idx="3"/>
              <a:endCxn id="139" idx="1"/>
            </p:cNvCxnSpPr>
            <p:nvPr/>
          </p:nvCxnSpPr>
          <p:spPr>
            <a:xfrm flipH="1" rot="10800000">
              <a:off x="3228050" y="2708675"/>
              <a:ext cx="545100" cy="789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54" name="Google Shape;154;p22"/>
          <p:cNvCxnSpPr>
            <a:stCxn id="138" idx="3"/>
            <a:endCxn id="139" idx="1"/>
          </p:cNvCxnSpPr>
          <p:nvPr/>
        </p:nvCxnSpPr>
        <p:spPr>
          <a:xfrm>
            <a:off x="3228050" y="1938475"/>
            <a:ext cx="545100" cy="77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Provide framework for three utility data/model management use-cases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acquisition</a:t>
            </a:r>
            <a:r>
              <a:rPr lang="en" sz="1900"/>
              <a:t> - collect from various tools and databases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/>
              <a:t>Include support for all HiPAS and NRECA</a:t>
            </a:r>
            <a:r>
              <a:rPr lang="en" sz="1900"/>
              <a:t> import converters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curation</a:t>
            </a:r>
            <a:r>
              <a:rPr lang="en" sz="1900"/>
              <a:t> - clean and collate, plot and report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/>
              <a:t>Include viewers and HiPAS-developed post-processing tools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delivery</a:t>
            </a:r>
            <a:r>
              <a:rPr lang="en" sz="1900"/>
              <a:t> - send back to various tools and databases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/>
              <a:t>Include support for all HiPAS and NRECA export converters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acquisition</a:t>
            </a:r>
            <a:endParaRPr sz="1900" u="sng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Existing tools are being transferred from GridLAB-D to OpenFIDO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New tools are being developed by HiPAS for active use-cases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curation</a:t>
            </a:r>
            <a:endParaRPr sz="1900" u="sng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Workflow manager prototype operational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Plot viewer prototype operational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/>
              <a:t>Data/model delivery</a:t>
            </a:r>
            <a:endParaRPr sz="1900" u="sng"/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Tools transfer from HiPAS to OpenFIDO pending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workflow tool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98"/>
            <a:ext cx="3514742" cy="42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15561" r="0" t="0"/>
          <a:stretch/>
        </p:blipFill>
        <p:spPr>
          <a:xfrm>
            <a:off x="2868126" y="928200"/>
            <a:ext cx="6275877" cy="1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Plot-viewer tool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75" y="966518"/>
            <a:ext cx="7243232" cy="417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/>
              <a:t>Platform for utility data/model integration and analysis</a:t>
            </a:r>
            <a:endParaRPr b="1"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Based on NERC LMTF use-case (generate load models from data)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/>
              <a:t>Subcontract for platform deployment</a:t>
            </a:r>
            <a:endParaRPr b="1"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PresencePG subcontractor (developer of GRIP UX)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MVP delivery scheduled for 30 June 2020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White-labelled version basis for OpenFIDO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OpenFIDO requires additional effort by PresencePG (new subcontract) 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OTT Commercialization Phase 1: LoadInsight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Coordination with DOE projects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Enabled by GRIP deployment/validation activities (SCE and NRECA)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Based on LoadInsight commercialization task (PresencePG)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/>
              <a:t>Access to full-scale utility data</a:t>
            </a:r>
            <a:endParaRPr b="1"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SCE cloud deployment of HiPAS and OpenFIDO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Access to </a:t>
            </a:r>
            <a:r>
              <a:rPr lang="en" sz="1900"/>
              <a:t>SCE</a:t>
            </a:r>
            <a:r>
              <a:rPr lang="en" sz="1900"/>
              <a:t> data within SCE cloud environment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Formal validation scheduled to begin Oct 2020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data for validation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 Feedback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Do </a:t>
            </a:r>
            <a:r>
              <a:rPr lang="en" sz="1900"/>
              <a:t>TAC members wish to participate in validation?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SCE is hosting GRIP validation exercise and will provide feedback</a:t>
            </a:r>
            <a:endParaRPr b="0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SCE is working on new use cases for OpenFIDO and HiPAS</a:t>
            </a:r>
            <a:endParaRPr b="0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Managing workplace charging (EV parking load model)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Storage resilience (like Green Mountain Power)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1822" y="96818"/>
            <a:ext cx="81036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Update: Rebudget Request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932688"/>
            <a:ext cx="81090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Hiring stopped due to COVID-19 response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Key staff attrition in December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Currently all staff working from home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Lab reopen will take several months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Plan to onboard PresencePG as subcontractor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Relabeling of LoadInsight platform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Redeploy HiPAS data import/export converters to OpenFIDO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Deploy OpenFIDO on AWS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Shift of SLAC labor to Subcontract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Requires rebudget ok from CEC (in progress)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SLAC_RevisedPalette_2012">
      <a:dk1>
        <a:srgbClr val="000000"/>
      </a:dk1>
      <a:lt1>
        <a:srgbClr val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