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2918400" cy="438912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Nourd Bold" panose="020B0604020202020204" charset="0"/>
      <p:regular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Open Sans Bold" panose="020B0604020202020204" charset="0"/>
      <p:regular r:id="rId12"/>
      <p:bold r:id="rId13"/>
    </p:embeddedFont>
    <p:embeddedFont>
      <p:font typeface="Open Sans Light" panose="020B0604020202020204" charset="0"/>
      <p:regular r:id="rId14"/>
      <p:italic r:id="rId15"/>
    </p:embeddedFont>
    <p:embeddedFont>
      <p:font typeface="Open Sans Light Bold" panose="020B0604020202020204" charset="0"/>
      <p:regular r:id="rId16"/>
    </p:embeddedFont>
    <p:embeddedFont>
      <p:font typeface="Open Sans Light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267A4-16AC-1A72-A1A1-BDF3C5D6E160}" v="2" dt="2023-06-14T09:13:48.970"/>
    <p1510:client id="{640719A0-E941-A237-FD29-51DAD6E38B17}" v="2" dt="2023-06-14T09:22:5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presProps" Target="presProps.xml"/><Relationship Id="rId3" Type="http://schemas.openxmlformats.org/officeDocument/2006/relationships/font" Target="fonts/font1.fntdata"/><Relationship Id="rId21" Type="http://schemas.openxmlformats.org/officeDocument/2006/relationships/tableStyles" Target="tableStyle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microsoft.com/office/2015/10/relationships/revisionInfo" Target="revisionInfo.xml"/><Relationship Id="rId10" Type="http://schemas.openxmlformats.org/officeDocument/2006/relationships/font" Target="fonts/font8.fntdata"/><Relationship Id="rId19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ena" userId="S::benjamin.pena@fun-mooc.fr::6bf8107c-8ff3-4987-9ed4-75b11aa2ad15" providerId="AD" clId="Web-{251267A4-16AC-1A72-A1A1-BDF3C5D6E160}"/>
    <pc:docChg chg="modSld">
      <pc:chgData name="Benjamin Pena" userId="S::benjamin.pena@fun-mooc.fr::6bf8107c-8ff3-4987-9ed4-75b11aa2ad15" providerId="AD" clId="Web-{251267A4-16AC-1A72-A1A1-BDF3C5D6E160}" dt="2023-06-14T09:13:48.970" v="1" actId="14100"/>
      <pc:docMkLst>
        <pc:docMk/>
      </pc:docMkLst>
      <pc:sldChg chg="modSp">
        <pc:chgData name="Benjamin Pena" userId="S::benjamin.pena@fun-mooc.fr::6bf8107c-8ff3-4987-9ed4-75b11aa2ad15" providerId="AD" clId="Web-{251267A4-16AC-1A72-A1A1-BDF3C5D6E160}" dt="2023-06-14T09:13:48.970" v="1" actId="14100"/>
        <pc:sldMkLst>
          <pc:docMk/>
          <pc:sldMk cId="0" sldId="256"/>
        </pc:sldMkLst>
        <pc:spChg chg="mod">
          <ac:chgData name="Benjamin Pena" userId="S::benjamin.pena@fun-mooc.fr::6bf8107c-8ff3-4987-9ed4-75b11aa2ad15" providerId="AD" clId="Web-{251267A4-16AC-1A72-A1A1-BDF3C5D6E160}" dt="2023-06-14T09:13:48.970" v="1" actId="14100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Benjamin Pena" userId="S::benjamin.pena@fun-mooc.fr::6bf8107c-8ff3-4987-9ed4-75b11aa2ad15" providerId="AD" clId="Web-{640719A0-E941-A237-FD29-51DAD6E38B17}"/>
    <pc:docChg chg="modSld">
      <pc:chgData name="Benjamin Pena" userId="S::benjamin.pena@fun-mooc.fr::6bf8107c-8ff3-4987-9ed4-75b11aa2ad15" providerId="AD" clId="Web-{640719A0-E941-A237-FD29-51DAD6E38B17}" dt="2023-06-14T09:22:50.912" v="1" actId="14100"/>
      <pc:docMkLst>
        <pc:docMk/>
      </pc:docMkLst>
      <pc:sldChg chg="modSp">
        <pc:chgData name="Benjamin Pena" userId="S::benjamin.pena@fun-mooc.fr::6bf8107c-8ff3-4987-9ed4-75b11aa2ad15" providerId="AD" clId="Web-{640719A0-E941-A237-FD29-51DAD6E38B17}" dt="2023-06-14T09:22:50.912" v="1" actId="14100"/>
        <pc:sldMkLst>
          <pc:docMk/>
          <pc:sldMk cId="0" sldId="256"/>
        </pc:sldMkLst>
        <pc:spChg chg="mod">
          <ac:chgData name="Benjamin Pena" userId="S::benjamin.pena@fun-mooc.fr::6bf8107c-8ff3-4987-9ed4-75b11aa2ad15" providerId="AD" clId="Web-{640719A0-E941-A237-FD29-51DAD6E38B17}" dt="2023-06-14T09:22:50.912" v="1" actId="14100"/>
          <ac:spMkLst>
            <pc:docMk/>
            <pc:sldMk cId="0" sldId="256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92" y="-1452271"/>
            <a:ext cx="32917866" cy="45400986"/>
          </a:xfrm>
          <a:custGeom>
            <a:avLst/>
            <a:gdLst/>
            <a:ahLst/>
            <a:cxnLst/>
            <a:rect l="l" t="t" r="r" b="b"/>
            <a:pathLst>
              <a:path w="31882696" h="45090436">
                <a:moveTo>
                  <a:pt x="0" y="0"/>
                </a:moveTo>
                <a:lnTo>
                  <a:pt x="31882696" y="0"/>
                </a:lnTo>
                <a:lnTo>
                  <a:pt x="31882696" y="45090436"/>
                </a:lnTo>
                <a:lnTo>
                  <a:pt x="0" y="45090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92997" y="23008025"/>
            <a:ext cx="3761850" cy="3727651"/>
          </a:xfrm>
          <a:custGeom>
            <a:avLst/>
            <a:gdLst/>
            <a:ahLst/>
            <a:cxnLst/>
            <a:rect l="l" t="t" r="r" b="b"/>
            <a:pathLst>
              <a:path w="3761850" h="3727651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92997" y="35502052"/>
            <a:ext cx="3761850" cy="3727651"/>
          </a:xfrm>
          <a:custGeom>
            <a:avLst/>
            <a:gdLst/>
            <a:ahLst/>
            <a:cxnLst/>
            <a:rect l="l" t="t" r="r" b="b"/>
            <a:pathLst>
              <a:path w="3761850" h="3727651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19994" y="30193016"/>
            <a:ext cx="4546566" cy="4546566"/>
          </a:xfrm>
          <a:custGeom>
            <a:avLst/>
            <a:gdLst/>
            <a:ahLst/>
            <a:cxnLst/>
            <a:rect l="l" t="t" r="r" b="b"/>
            <a:pathLst>
              <a:path w="4546566" h="4546566">
                <a:moveTo>
                  <a:pt x="0" y="0"/>
                </a:moveTo>
                <a:lnTo>
                  <a:pt x="4546566" y="0"/>
                </a:lnTo>
                <a:lnTo>
                  <a:pt x="4546566" y="4546565"/>
                </a:lnTo>
                <a:lnTo>
                  <a:pt x="0" y="4546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04394" y="41159999"/>
            <a:ext cx="4273643" cy="1985464"/>
          </a:xfrm>
          <a:custGeom>
            <a:avLst/>
            <a:gdLst/>
            <a:ahLst/>
            <a:cxnLst/>
            <a:rect l="l" t="t" r="r" b="b"/>
            <a:pathLst>
              <a:path w="4273643" h="1985464">
                <a:moveTo>
                  <a:pt x="0" y="0"/>
                </a:moveTo>
                <a:lnTo>
                  <a:pt x="4273643" y="0"/>
                </a:lnTo>
                <a:lnTo>
                  <a:pt x="4273643" y="1985463"/>
                </a:lnTo>
                <a:lnTo>
                  <a:pt x="0" y="198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359087" y="41227935"/>
            <a:ext cx="6053207" cy="1849591"/>
          </a:xfrm>
          <a:custGeom>
            <a:avLst/>
            <a:gdLst/>
            <a:ahLst/>
            <a:cxnLst/>
            <a:rect l="l" t="t" r="r" b="b"/>
            <a:pathLst>
              <a:path w="6053207" h="1849591">
                <a:moveTo>
                  <a:pt x="0" y="0"/>
                </a:moveTo>
                <a:lnTo>
                  <a:pt x="6053207" y="0"/>
                </a:lnTo>
                <a:lnTo>
                  <a:pt x="6053207" y="1849591"/>
                </a:lnTo>
                <a:lnTo>
                  <a:pt x="0" y="18495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" t="-81098" r="-4606" b="-9255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92997" y="27173826"/>
            <a:ext cx="3761850" cy="3727651"/>
          </a:xfrm>
          <a:custGeom>
            <a:avLst/>
            <a:gdLst/>
            <a:ahLst/>
            <a:cxnLst/>
            <a:rect l="l" t="t" r="r" b="b"/>
            <a:pathLst>
              <a:path w="3761850" h="3727651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92997" y="31339627"/>
            <a:ext cx="3761850" cy="3727651"/>
          </a:xfrm>
          <a:custGeom>
            <a:avLst/>
            <a:gdLst/>
            <a:ahLst/>
            <a:cxnLst/>
            <a:rect l="l" t="t" r="r" b="b"/>
            <a:pathLst>
              <a:path w="3761850" h="3727651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069464" y="25074331"/>
            <a:ext cx="4546566" cy="4546566"/>
          </a:xfrm>
          <a:custGeom>
            <a:avLst/>
            <a:gdLst/>
            <a:ahLst/>
            <a:cxnLst/>
            <a:rect l="l" t="t" r="r" b="b"/>
            <a:pathLst>
              <a:path w="4546566" h="4546566">
                <a:moveTo>
                  <a:pt x="0" y="0"/>
                </a:moveTo>
                <a:lnTo>
                  <a:pt x="4546566" y="0"/>
                </a:lnTo>
                <a:lnTo>
                  <a:pt x="4546566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73922" y="40058378"/>
            <a:ext cx="3879375" cy="3879375"/>
          </a:xfrm>
          <a:custGeom>
            <a:avLst/>
            <a:gdLst/>
            <a:ahLst/>
            <a:cxnLst/>
            <a:rect l="l" t="t" r="r" b="b"/>
            <a:pathLst>
              <a:path w="3879375" h="3879375">
                <a:moveTo>
                  <a:pt x="0" y="0"/>
                </a:moveTo>
                <a:lnTo>
                  <a:pt x="3879375" y="0"/>
                </a:lnTo>
                <a:lnTo>
                  <a:pt x="3879375" y="3879376"/>
                </a:lnTo>
                <a:lnTo>
                  <a:pt x="0" y="387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85562" y="4589954"/>
            <a:ext cx="2237946" cy="2182689"/>
          </a:xfrm>
          <a:custGeom>
            <a:avLst/>
            <a:gdLst/>
            <a:ahLst/>
            <a:cxnLst/>
            <a:rect l="l" t="t" r="r" b="b"/>
            <a:pathLst>
              <a:path w="2237946" h="2182689">
                <a:moveTo>
                  <a:pt x="0" y="0"/>
                </a:moveTo>
                <a:lnTo>
                  <a:pt x="2237947" y="0"/>
                </a:lnTo>
                <a:lnTo>
                  <a:pt x="2237947" y="2182688"/>
                </a:lnTo>
                <a:lnTo>
                  <a:pt x="0" y="21826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0149890" y="4707304"/>
            <a:ext cx="2589380" cy="2065338"/>
          </a:xfrm>
          <a:custGeom>
            <a:avLst/>
            <a:gdLst/>
            <a:ahLst/>
            <a:cxnLst/>
            <a:rect l="l" t="t" r="r" b="b"/>
            <a:pathLst>
              <a:path w="2589380" h="2065338">
                <a:moveTo>
                  <a:pt x="0" y="0"/>
                </a:moveTo>
                <a:lnTo>
                  <a:pt x="2589380" y="0"/>
                </a:lnTo>
                <a:lnTo>
                  <a:pt x="2589380" y="2065338"/>
                </a:lnTo>
                <a:lnTo>
                  <a:pt x="0" y="2065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693484" y="4527482"/>
            <a:ext cx="2653372" cy="2245161"/>
          </a:xfrm>
          <a:custGeom>
            <a:avLst/>
            <a:gdLst/>
            <a:ahLst/>
            <a:cxnLst/>
            <a:rect l="l" t="t" r="r" b="b"/>
            <a:pathLst>
              <a:path w="2653372" h="2245161">
                <a:moveTo>
                  <a:pt x="0" y="0"/>
                </a:moveTo>
                <a:lnTo>
                  <a:pt x="2653372" y="0"/>
                </a:lnTo>
                <a:lnTo>
                  <a:pt x="2653372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5813935" y="4527482"/>
            <a:ext cx="2733239" cy="2245161"/>
          </a:xfrm>
          <a:custGeom>
            <a:avLst/>
            <a:gdLst/>
            <a:ahLst/>
            <a:cxnLst/>
            <a:rect l="l" t="t" r="r" b="b"/>
            <a:pathLst>
              <a:path w="2733239" h="2245161">
                <a:moveTo>
                  <a:pt x="0" y="0"/>
                </a:moveTo>
                <a:lnTo>
                  <a:pt x="2733239" y="0"/>
                </a:lnTo>
                <a:lnTo>
                  <a:pt x="2733239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38176" y="40610146"/>
            <a:ext cx="3085168" cy="3085168"/>
          </a:xfrm>
          <a:custGeom>
            <a:avLst/>
            <a:gdLst/>
            <a:ahLst/>
            <a:cxnLst/>
            <a:rect l="l" t="t" r="r" b="b"/>
            <a:pathLst>
              <a:path w="3085168" h="3085168">
                <a:moveTo>
                  <a:pt x="0" y="0"/>
                </a:moveTo>
                <a:lnTo>
                  <a:pt x="3085168" y="0"/>
                </a:lnTo>
                <a:lnTo>
                  <a:pt x="3085168" y="3085169"/>
                </a:lnTo>
                <a:lnTo>
                  <a:pt x="0" y="30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160636">
            <a:off x="22501870" y="601891"/>
            <a:ext cx="12419988" cy="3229197"/>
          </a:xfrm>
          <a:custGeom>
            <a:avLst/>
            <a:gdLst/>
            <a:ahLst/>
            <a:cxnLst/>
            <a:rect l="l" t="t" r="r" b="b"/>
            <a:pathLst>
              <a:path w="12419988" h="3229197">
                <a:moveTo>
                  <a:pt x="0" y="0"/>
                </a:moveTo>
                <a:lnTo>
                  <a:pt x="12419987" y="0"/>
                </a:lnTo>
                <a:lnTo>
                  <a:pt x="12419987" y="3229197"/>
                </a:lnTo>
                <a:lnTo>
                  <a:pt x="0" y="32291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040352" y="9729885"/>
            <a:ext cx="19846307" cy="11537130"/>
          </a:xfrm>
          <a:custGeom>
            <a:avLst/>
            <a:gdLst/>
            <a:ahLst/>
            <a:cxnLst/>
            <a:rect l="l" t="t" r="r" b="b"/>
            <a:pathLst>
              <a:path w="19846307" h="11537130">
                <a:moveTo>
                  <a:pt x="0" y="0"/>
                </a:moveTo>
                <a:lnTo>
                  <a:pt x="19846307" y="0"/>
                </a:lnTo>
                <a:lnTo>
                  <a:pt x="19846307" y="11537130"/>
                </a:lnTo>
                <a:lnTo>
                  <a:pt x="0" y="115371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19590" y="1490910"/>
            <a:ext cx="21444826" cy="17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0199">
                <a:solidFill>
                  <a:srgbClr val="2A347B"/>
                </a:solidFill>
                <a:latin typeface="Open Sans"/>
              </a:rPr>
              <a:t>Outil pour la </a:t>
            </a:r>
            <a:r>
              <a:rPr lang="en-US" sz="10199">
                <a:solidFill>
                  <a:srgbClr val="2A347B"/>
                </a:solidFill>
                <a:latin typeface="Open Sans Bold"/>
              </a:rPr>
              <a:t>classe virtuelle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35464" y="21453754"/>
            <a:ext cx="26733401" cy="1234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85">
                <a:solidFill>
                  <a:srgbClr val="2A347B"/>
                </a:solidFill>
                <a:latin typeface="Open Sans"/>
              </a:rPr>
              <a:t>En tant que 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DSI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, je peux donner l'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accès BBB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 aux enseignants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43308" y="23510701"/>
            <a:ext cx="2261227" cy="243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43308" y="36008538"/>
            <a:ext cx="2261227" cy="243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24022" y="23274826"/>
            <a:ext cx="22825545" cy="306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 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Pod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 de l'établissement</a:t>
            </a:r>
          </a:p>
          <a:p>
            <a:pPr marL="0" lvl="0" indent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Contactez FUN pour obtenir un accès au BBB de l’ESR puis configurez votre instance Pod ! (fun.ops@fun-mooc.fr)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24022" y="26930087"/>
            <a:ext cx="20499369" cy="409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plugin BBB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</a:t>
            </a:r>
          </a:p>
          <a:p>
            <a:pPr marL="0" lvl="0" indent="0" algn="l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Installez le plugin BBB depuis l’administration de votre Moodle et contactez FUN pour obtenir un accès au BBB de l’ESR ! (fun.ops@fun-mooc.fr)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734549" y="6861095"/>
            <a:ext cx="4892011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Chat public et privé &amp; Sondages rapides et faciles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643308" y="27680312"/>
            <a:ext cx="2261227" cy="243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43308" y="31846113"/>
            <a:ext cx="2261227" cy="243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24022" y="32124588"/>
            <a:ext cx="21875203" cy="203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LTI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</a:t>
            </a:r>
          </a:p>
          <a:p>
            <a:pPr marL="0" lvl="0" indent="0" algn="l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Contactez FUN pour obtenir un passeport LTI ! (fun.ops@fun-mooc.fr)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24022" y="35772663"/>
            <a:ext cx="21115024" cy="306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Par le portail 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https://marsha.education</a:t>
            </a:r>
          </a:p>
          <a:p>
            <a:pPr marL="0" lvl="0" indent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Rien à faire: Les enseignants peuvent se connecter via Shibboleth pour créer et diffuser une classe virtuelle !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19590" y="6861095"/>
            <a:ext cx="6918585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Téléchargement facile des documents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(PDF, texte, images, PPT, .doc .xls)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885851" y="6853045"/>
            <a:ext cx="6268639" cy="279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"/>
              </a:rPr>
              <a:t> </a:t>
            </a:r>
            <a:r>
              <a:rPr lang="en-US" sz="3999">
                <a:solidFill>
                  <a:srgbClr val="2A347B"/>
                </a:solidFill>
                <a:latin typeface="Open Sans Light Bold"/>
              </a:rPr>
              <a:t>Tableau blanc multi-utilisateurs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avec annotation et surlignage des diapositives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602164" y="6853045"/>
            <a:ext cx="5684832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Notes partagées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pour une collaboration plus facile</a:t>
            </a:r>
          </a:p>
        </p:txBody>
      </p:sp>
      <p:sp>
        <p:nvSpPr>
          <p:cNvPr id="33" name="TextBox 33"/>
          <p:cNvSpPr txBox="1"/>
          <p:nvPr/>
        </p:nvSpPr>
        <p:spPr>
          <a:xfrm rot="1927768">
            <a:off x="25963644" y="1873038"/>
            <a:ext cx="6384032" cy="1543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Light Bold"/>
              </a:rPr>
              <a:t>Pour la DSI</a:t>
            </a:r>
          </a:p>
        </p:txBody>
      </p:sp>
      <p:sp>
        <p:nvSpPr>
          <p:cNvPr id="34" name="Freeform 34"/>
          <p:cNvSpPr/>
          <p:nvPr/>
        </p:nvSpPr>
        <p:spPr>
          <a:xfrm>
            <a:off x="27321027" y="41252152"/>
            <a:ext cx="1789206" cy="1801157"/>
          </a:xfrm>
          <a:custGeom>
            <a:avLst/>
            <a:gdLst/>
            <a:ahLst/>
            <a:cxnLst/>
            <a:rect l="l" t="t" r="r" b="b"/>
            <a:pathLst>
              <a:path w="1789206" h="1801157">
                <a:moveTo>
                  <a:pt x="0" y="0"/>
                </a:moveTo>
                <a:lnTo>
                  <a:pt x="1789206" y="0"/>
                </a:lnTo>
                <a:lnTo>
                  <a:pt x="1789206" y="1801157"/>
                </a:lnTo>
                <a:lnTo>
                  <a:pt x="0" y="180115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Affiche_BBB_DSI_dec22</dc:title>
  <cp:revision>1</cp:revision>
  <dcterms:created xsi:type="dcterms:W3CDTF">2006-08-16T00:00:00Z</dcterms:created>
  <dcterms:modified xsi:type="dcterms:W3CDTF">2023-06-14T09:23:15Z</dcterms:modified>
  <dc:identifier>DAFWIk2Bi9w</dc:identifier>
</cp:coreProperties>
</file>