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</p:sldIdLst>
  <p:sldSz cx="32918400" cy="43891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Nourd Bold" charset="1" panose="00000700000000000000"/>
      <p:regular r:id="rId18"/>
    </p:embeddedFont>
    <p:embeddedFont>
      <p:font typeface="Nourd Bold Bold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https://marsha.education/login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149" r="0" b="1573"/>
          <a:stretch>
            <a:fillRect/>
          </a:stretch>
        </p:blipFill>
        <p:spPr>
          <a:xfrm flipH="false" flipV="false">
            <a:off x="0" y="0"/>
            <a:ext cx="32918400" cy="438912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4892997" y="23008025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92997" y="35502052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05694" y="29712568"/>
            <a:ext cx="4546566" cy="4546566"/>
          </a:xfrm>
          <a:custGeom>
            <a:avLst/>
            <a:gdLst/>
            <a:ahLst/>
            <a:cxnLst/>
            <a:rect r="r" b="b" t="t" l="l"/>
            <a:pathLst>
              <a:path h="4546566" w="4546566">
                <a:moveTo>
                  <a:pt x="0" y="0"/>
                </a:moveTo>
                <a:lnTo>
                  <a:pt x="4546566" y="0"/>
                </a:lnTo>
                <a:lnTo>
                  <a:pt x="4546566" y="4546566"/>
                </a:lnTo>
                <a:lnTo>
                  <a:pt x="0" y="4546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04394" y="41227935"/>
            <a:ext cx="4273643" cy="1985464"/>
          </a:xfrm>
          <a:custGeom>
            <a:avLst/>
            <a:gdLst/>
            <a:ahLst/>
            <a:cxnLst/>
            <a:rect r="r" b="b" t="t" l="l"/>
            <a:pathLst>
              <a:path h="1985464" w="4273643">
                <a:moveTo>
                  <a:pt x="0" y="0"/>
                </a:moveTo>
                <a:lnTo>
                  <a:pt x="4273643" y="0"/>
                </a:lnTo>
                <a:lnTo>
                  <a:pt x="4273643" y="1985464"/>
                </a:lnTo>
                <a:lnTo>
                  <a:pt x="0" y="1985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359087" y="41227935"/>
            <a:ext cx="6053207" cy="1849591"/>
          </a:xfrm>
          <a:custGeom>
            <a:avLst/>
            <a:gdLst/>
            <a:ahLst/>
            <a:cxnLst/>
            <a:rect r="r" b="b" t="t" l="l"/>
            <a:pathLst>
              <a:path h="1849591" w="6053207">
                <a:moveTo>
                  <a:pt x="0" y="0"/>
                </a:moveTo>
                <a:lnTo>
                  <a:pt x="6053207" y="0"/>
                </a:lnTo>
                <a:lnTo>
                  <a:pt x="6053207" y="1849591"/>
                </a:lnTo>
                <a:lnTo>
                  <a:pt x="0" y="18495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4" t="-81098" r="-4606" b="-9255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92997" y="27173826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92997" y="31339627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898014" y="25457901"/>
            <a:ext cx="4546566" cy="4546566"/>
          </a:xfrm>
          <a:custGeom>
            <a:avLst/>
            <a:gdLst/>
            <a:ahLst/>
            <a:cxnLst/>
            <a:rect r="r" b="b" t="t" l="l"/>
            <a:pathLst>
              <a:path h="4546566" w="4546566">
                <a:moveTo>
                  <a:pt x="0" y="0"/>
                </a:moveTo>
                <a:lnTo>
                  <a:pt x="4546566" y="0"/>
                </a:lnTo>
                <a:lnTo>
                  <a:pt x="4546566" y="4546566"/>
                </a:lnTo>
                <a:lnTo>
                  <a:pt x="0" y="4546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73922" y="40058378"/>
            <a:ext cx="3879375" cy="3879375"/>
          </a:xfrm>
          <a:custGeom>
            <a:avLst/>
            <a:gdLst/>
            <a:ahLst/>
            <a:cxnLst/>
            <a:rect r="r" b="b" t="t" l="l"/>
            <a:pathLst>
              <a:path h="3879375" w="3879375">
                <a:moveTo>
                  <a:pt x="0" y="0"/>
                </a:moveTo>
                <a:lnTo>
                  <a:pt x="3879375" y="0"/>
                </a:lnTo>
                <a:lnTo>
                  <a:pt x="3879375" y="3879376"/>
                </a:lnTo>
                <a:lnTo>
                  <a:pt x="0" y="38793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85562" y="4589954"/>
            <a:ext cx="2237946" cy="2182689"/>
          </a:xfrm>
          <a:custGeom>
            <a:avLst/>
            <a:gdLst/>
            <a:ahLst/>
            <a:cxnLst/>
            <a:rect r="r" b="b" t="t" l="l"/>
            <a:pathLst>
              <a:path h="2182689" w="2237946">
                <a:moveTo>
                  <a:pt x="0" y="0"/>
                </a:moveTo>
                <a:lnTo>
                  <a:pt x="2237947" y="0"/>
                </a:lnTo>
                <a:lnTo>
                  <a:pt x="2237947" y="2182688"/>
                </a:lnTo>
                <a:lnTo>
                  <a:pt x="0" y="21826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149890" y="4707304"/>
            <a:ext cx="2589380" cy="2065338"/>
          </a:xfrm>
          <a:custGeom>
            <a:avLst/>
            <a:gdLst/>
            <a:ahLst/>
            <a:cxnLst/>
            <a:rect r="r" b="b" t="t" l="l"/>
            <a:pathLst>
              <a:path h="2065338" w="2589380">
                <a:moveTo>
                  <a:pt x="0" y="0"/>
                </a:moveTo>
                <a:lnTo>
                  <a:pt x="2589380" y="0"/>
                </a:lnTo>
                <a:lnTo>
                  <a:pt x="2589380" y="2065338"/>
                </a:lnTo>
                <a:lnTo>
                  <a:pt x="0" y="20653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693484" y="4527482"/>
            <a:ext cx="2653372" cy="2245161"/>
          </a:xfrm>
          <a:custGeom>
            <a:avLst/>
            <a:gdLst/>
            <a:ahLst/>
            <a:cxnLst/>
            <a:rect r="r" b="b" t="t" l="l"/>
            <a:pathLst>
              <a:path h="2245161" w="2653372">
                <a:moveTo>
                  <a:pt x="0" y="0"/>
                </a:moveTo>
                <a:lnTo>
                  <a:pt x="2653372" y="0"/>
                </a:lnTo>
                <a:lnTo>
                  <a:pt x="2653372" y="2245160"/>
                </a:lnTo>
                <a:lnTo>
                  <a:pt x="0" y="22451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813935" y="4527482"/>
            <a:ext cx="2733239" cy="2245161"/>
          </a:xfrm>
          <a:custGeom>
            <a:avLst/>
            <a:gdLst/>
            <a:ahLst/>
            <a:cxnLst/>
            <a:rect r="r" b="b" t="t" l="l"/>
            <a:pathLst>
              <a:path h="2245161" w="2733239">
                <a:moveTo>
                  <a:pt x="0" y="0"/>
                </a:moveTo>
                <a:lnTo>
                  <a:pt x="2733239" y="0"/>
                </a:lnTo>
                <a:lnTo>
                  <a:pt x="2733239" y="2245160"/>
                </a:lnTo>
                <a:lnTo>
                  <a:pt x="0" y="22451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38176" y="40610146"/>
            <a:ext cx="3085168" cy="3085168"/>
          </a:xfrm>
          <a:custGeom>
            <a:avLst/>
            <a:gdLst/>
            <a:ahLst/>
            <a:cxnLst/>
            <a:rect r="r" b="b" t="t" l="l"/>
            <a:pathLst>
              <a:path h="3085168" w="3085168">
                <a:moveTo>
                  <a:pt x="0" y="0"/>
                </a:moveTo>
                <a:lnTo>
                  <a:pt x="3085168" y="0"/>
                </a:lnTo>
                <a:lnTo>
                  <a:pt x="3085168" y="3085169"/>
                </a:lnTo>
                <a:lnTo>
                  <a:pt x="0" y="30851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926052" y="9621774"/>
            <a:ext cx="19846307" cy="11537130"/>
          </a:xfrm>
          <a:custGeom>
            <a:avLst/>
            <a:gdLst/>
            <a:ahLst/>
            <a:cxnLst/>
            <a:rect r="r" b="b" t="t" l="l"/>
            <a:pathLst>
              <a:path h="11537130" w="19846307">
                <a:moveTo>
                  <a:pt x="0" y="0"/>
                </a:moveTo>
                <a:lnTo>
                  <a:pt x="19846307" y="0"/>
                </a:lnTo>
                <a:lnTo>
                  <a:pt x="19846307" y="11537129"/>
                </a:lnTo>
                <a:lnTo>
                  <a:pt x="0" y="1153712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800931" y="1414710"/>
            <a:ext cx="21444826" cy="1741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0199">
                <a:solidFill>
                  <a:srgbClr val="2A347B"/>
                </a:solidFill>
                <a:latin typeface="Open Sans"/>
              </a:rPr>
              <a:t>Outil pour ma </a:t>
            </a:r>
            <a:r>
              <a:rPr lang="en-US" sz="10199">
                <a:solidFill>
                  <a:srgbClr val="2A347B"/>
                </a:solidFill>
                <a:latin typeface="Open Sans Bold"/>
              </a:rPr>
              <a:t>classe virtuelle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2160636">
            <a:off x="22501870" y="601891"/>
            <a:ext cx="12419988" cy="3229197"/>
          </a:xfrm>
          <a:custGeom>
            <a:avLst/>
            <a:gdLst/>
            <a:ahLst/>
            <a:cxnLst/>
            <a:rect r="r" b="b" t="t" l="l"/>
            <a:pathLst>
              <a:path h="3229197" w="12419988">
                <a:moveTo>
                  <a:pt x="0" y="0"/>
                </a:moveTo>
                <a:lnTo>
                  <a:pt x="12419987" y="0"/>
                </a:lnTo>
                <a:lnTo>
                  <a:pt x="12419987" y="3229197"/>
                </a:lnTo>
                <a:lnTo>
                  <a:pt x="0" y="32291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7371731" y="41097488"/>
            <a:ext cx="1789206" cy="1801157"/>
          </a:xfrm>
          <a:custGeom>
            <a:avLst/>
            <a:gdLst/>
            <a:ahLst/>
            <a:cxnLst/>
            <a:rect r="r" b="b" t="t" l="l"/>
            <a:pathLst>
              <a:path h="1801157" w="1789206">
                <a:moveTo>
                  <a:pt x="0" y="0"/>
                </a:moveTo>
                <a:lnTo>
                  <a:pt x="1789206" y="0"/>
                </a:lnTo>
                <a:lnTo>
                  <a:pt x="1789206" y="1801156"/>
                </a:lnTo>
                <a:lnTo>
                  <a:pt x="0" y="180115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892997" y="21212632"/>
            <a:ext cx="24253031" cy="123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7285">
                <a:solidFill>
                  <a:srgbClr val="2A347B"/>
                </a:solidFill>
                <a:latin typeface="Open Sans"/>
              </a:rPr>
              <a:t>En tant qu'</a:t>
            </a:r>
            <a:r>
              <a:rPr lang="en-US" sz="7285">
                <a:solidFill>
                  <a:srgbClr val="2A347B"/>
                </a:solidFill>
                <a:latin typeface="Open Sans Bold"/>
              </a:rPr>
              <a:t>enseignant</a:t>
            </a:r>
            <a:r>
              <a:rPr lang="en-US" sz="7285">
                <a:solidFill>
                  <a:srgbClr val="2A347B"/>
                </a:solidFill>
                <a:latin typeface="Open Sans"/>
              </a:rPr>
              <a:t>, je peux utiliser BBB de 4 façons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43308" y="23510701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43308" y="36008538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24022" y="23789176"/>
            <a:ext cx="19865679" cy="203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 le 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Pod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 de mon établissement</a:t>
            </a:r>
          </a:p>
          <a:p>
            <a:pPr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Contacter la DSI de mon établissement !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24022" y="27444437"/>
            <a:ext cx="19865679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 le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 plugin BBB 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sur                          : Je peux lancer une classe virtuelle pour mes étudiants</a:t>
            </a:r>
          </a:p>
          <a:p>
            <a:pPr algn="l"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Contacter la DSI de mon établissement !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734549" y="6861095"/>
            <a:ext cx="4892011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Chat public et privé &amp; Sondages rapides et faciles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43308" y="27680312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43308" y="31846113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524022" y="31610238"/>
            <a:ext cx="19865679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 LTI 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sur                          : Je peux lancer une classe virtuelle pour mes étudiants</a:t>
            </a:r>
          </a:p>
          <a:p>
            <a:pPr algn="l"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"/>
              </a:rPr>
              <a:t>C</a:t>
            </a:r>
            <a:r>
              <a:rPr lang="en-US" sz="5800">
                <a:solidFill>
                  <a:srgbClr val="2A347B"/>
                </a:solidFill>
                <a:latin typeface="Open Sans Light Italics"/>
              </a:rPr>
              <a:t>ontacter la DSI de mon établissement !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524022" y="35772663"/>
            <a:ext cx="21115024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Par le portail </a:t>
            </a:r>
            <a:r>
              <a:rPr lang="en-US" sz="5800" u="sng">
                <a:solidFill>
                  <a:srgbClr val="2A347B"/>
                </a:solidFill>
                <a:latin typeface="Open Sans Bold"/>
                <a:hlinkClick r:id="rId18" tooltip="https://marsha.education/login"/>
              </a:rPr>
              <a:t>https://marsha.education</a:t>
            </a:r>
          </a:p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Toute personne qui dispose du lien peut y accéder</a:t>
            </a:r>
          </a:p>
          <a:p>
            <a:pPr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Connexion via Shibboleth pour créer et diffuser une classe virtuelle !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519590" y="6861095"/>
            <a:ext cx="6918585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Téléchargement facile des documents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(PDF, texte, images, PPT, .doc .xls)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602164" y="6853045"/>
            <a:ext cx="5684832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Notes partagées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pour une collaboration plus facile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885851" y="6853045"/>
            <a:ext cx="6268639" cy="279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"/>
              </a:rPr>
              <a:t> </a:t>
            </a:r>
            <a:r>
              <a:rPr lang="en-US" sz="3999">
                <a:solidFill>
                  <a:srgbClr val="2A347B"/>
                </a:solidFill>
                <a:latin typeface="Open Sans Light Bold"/>
              </a:rPr>
              <a:t>Tableau blanc multi-utilisateurs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avec annotation et surlignage des diapositives</a:t>
            </a:r>
          </a:p>
        </p:txBody>
      </p:sp>
      <p:sp>
        <p:nvSpPr>
          <p:cNvPr name="TextBox 34" id="34"/>
          <p:cNvSpPr txBox="true"/>
          <p:nvPr/>
        </p:nvSpPr>
        <p:spPr>
          <a:xfrm rot="1927768">
            <a:off x="25991635" y="1238706"/>
            <a:ext cx="6384032" cy="250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1"/>
              </a:lnSpc>
            </a:pPr>
            <a:r>
              <a:rPr lang="en-US" sz="4800">
                <a:solidFill>
                  <a:srgbClr val="FFFFFF"/>
                </a:solidFill>
                <a:latin typeface="Open Sans Light Bold"/>
              </a:rPr>
              <a:t>A adapter en fonction des besoins de l'établissement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DAFlycL8N6Q</dc:identifier>
  <dcterms:modified xsi:type="dcterms:W3CDTF">2011-08-01T06:04:30Z</dcterms:modified>
  <cp:revision>1</cp:revision>
  <dc:title>Affiche_BBB_Profs</dc:title>
</cp:coreProperties>
</file>