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</p:sldIdLst>
  <p:sldSz cx="32918400" cy="43891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Nourd Bold" charset="1" panose="00000700000000000000"/>
      <p:regular r:id="rId18"/>
    </p:embeddedFont>
    <p:embeddedFont>
      <p:font typeface="Nourd Bold Bold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https://www.fun-mooc.help/hc/fr/requests/new?ticket_form_id=9122250595357" TargetMode="External" Type="http://schemas.openxmlformats.org/officeDocument/2006/relationships/hyperlink"/><Relationship Id="rId18" Target="https://www.fun-mooc.help/hc/fr/requests/new?ticket_form_id=9122250595357" TargetMode="External" Type="http://schemas.openxmlformats.org/officeDocument/2006/relationships/hyperlink"/><Relationship Id="rId19" Target="https://www.fun-mooc.help/hc/fr/requests/new?ticket_form_id=9122250595357" TargetMode="External" Type="http://schemas.openxmlformats.org/officeDocument/2006/relationships/hyperlink"/><Relationship Id="rId2" Target="../media/image1.png" Type="http://schemas.openxmlformats.org/officeDocument/2006/relationships/image"/><Relationship Id="rId20" Target="https://classe-virtuelle.numerique-esr.fr" TargetMode="External" Type="http://schemas.openxmlformats.org/officeDocument/2006/relationships/hyperlink"/><Relationship Id="rId21" Target="../media/image1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152682"/>
            <a:ext cx="31882696" cy="45090436"/>
          </a:xfrm>
          <a:custGeom>
            <a:avLst/>
            <a:gdLst/>
            <a:ahLst/>
            <a:cxnLst/>
            <a:rect r="r" b="b" t="t" l="l"/>
            <a:pathLst>
              <a:path h="45090436" w="31882696">
                <a:moveTo>
                  <a:pt x="0" y="0"/>
                </a:moveTo>
                <a:lnTo>
                  <a:pt x="31882696" y="0"/>
                </a:lnTo>
                <a:lnTo>
                  <a:pt x="31882696" y="45090436"/>
                </a:lnTo>
                <a:lnTo>
                  <a:pt x="0" y="45090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92997" y="23008025"/>
            <a:ext cx="3761850" cy="3727651"/>
          </a:xfrm>
          <a:custGeom>
            <a:avLst/>
            <a:gdLst/>
            <a:ahLst/>
            <a:cxnLst/>
            <a:rect r="r" b="b" t="t" l="l"/>
            <a:pathLst>
              <a:path h="3727651" w="3761850">
                <a:moveTo>
                  <a:pt x="0" y="0"/>
                </a:moveTo>
                <a:lnTo>
                  <a:pt x="3761850" y="0"/>
                </a:lnTo>
                <a:lnTo>
                  <a:pt x="3761850" y="3727651"/>
                </a:lnTo>
                <a:lnTo>
                  <a:pt x="0" y="372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92997" y="35502052"/>
            <a:ext cx="3761850" cy="3727651"/>
          </a:xfrm>
          <a:custGeom>
            <a:avLst/>
            <a:gdLst/>
            <a:ahLst/>
            <a:cxnLst/>
            <a:rect r="r" b="b" t="t" l="l"/>
            <a:pathLst>
              <a:path h="3727651" w="3761850">
                <a:moveTo>
                  <a:pt x="0" y="0"/>
                </a:moveTo>
                <a:lnTo>
                  <a:pt x="3761850" y="0"/>
                </a:lnTo>
                <a:lnTo>
                  <a:pt x="3761850" y="3727651"/>
                </a:lnTo>
                <a:lnTo>
                  <a:pt x="0" y="372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97421" y="25572201"/>
            <a:ext cx="4546566" cy="4546566"/>
          </a:xfrm>
          <a:custGeom>
            <a:avLst/>
            <a:gdLst/>
            <a:ahLst/>
            <a:cxnLst/>
            <a:rect r="r" b="b" t="t" l="l"/>
            <a:pathLst>
              <a:path h="4546566" w="4546566">
                <a:moveTo>
                  <a:pt x="0" y="0"/>
                </a:moveTo>
                <a:lnTo>
                  <a:pt x="4546566" y="0"/>
                </a:lnTo>
                <a:lnTo>
                  <a:pt x="4546566" y="4546566"/>
                </a:lnTo>
                <a:lnTo>
                  <a:pt x="0" y="45465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04394" y="41159999"/>
            <a:ext cx="4273643" cy="1985464"/>
          </a:xfrm>
          <a:custGeom>
            <a:avLst/>
            <a:gdLst/>
            <a:ahLst/>
            <a:cxnLst/>
            <a:rect r="r" b="b" t="t" l="l"/>
            <a:pathLst>
              <a:path h="1985464" w="4273643">
                <a:moveTo>
                  <a:pt x="0" y="0"/>
                </a:moveTo>
                <a:lnTo>
                  <a:pt x="4273643" y="0"/>
                </a:lnTo>
                <a:lnTo>
                  <a:pt x="4273643" y="1985463"/>
                </a:lnTo>
                <a:lnTo>
                  <a:pt x="0" y="19854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359087" y="41227935"/>
            <a:ext cx="6053207" cy="1849591"/>
          </a:xfrm>
          <a:custGeom>
            <a:avLst/>
            <a:gdLst/>
            <a:ahLst/>
            <a:cxnLst/>
            <a:rect r="r" b="b" t="t" l="l"/>
            <a:pathLst>
              <a:path h="1849591" w="6053207">
                <a:moveTo>
                  <a:pt x="0" y="0"/>
                </a:moveTo>
                <a:lnTo>
                  <a:pt x="6053207" y="0"/>
                </a:lnTo>
                <a:lnTo>
                  <a:pt x="6053207" y="1849591"/>
                </a:lnTo>
                <a:lnTo>
                  <a:pt x="0" y="18495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4" t="-81098" r="-4606" b="-9255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892997" y="27173826"/>
            <a:ext cx="3761850" cy="3727651"/>
          </a:xfrm>
          <a:custGeom>
            <a:avLst/>
            <a:gdLst/>
            <a:ahLst/>
            <a:cxnLst/>
            <a:rect r="r" b="b" t="t" l="l"/>
            <a:pathLst>
              <a:path h="3727651" w="3761850">
                <a:moveTo>
                  <a:pt x="0" y="0"/>
                </a:moveTo>
                <a:lnTo>
                  <a:pt x="3761850" y="0"/>
                </a:lnTo>
                <a:lnTo>
                  <a:pt x="3761850" y="3727651"/>
                </a:lnTo>
                <a:lnTo>
                  <a:pt x="0" y="372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92997" y="31339627"/>
            <a:ext cx="3761850" cy="3727651"/>
          </a:xfrm>
          <a:custGeom>
            <a:avLst/>
            <a:gdLst/>
            <a:ahLst/>
            <a:cxnLst/>
            <a:rect r="r" b="b" t="t" l="l"/>
            <a:pathLst>
              <a:path h="3727651" w="3761850">
                <a:moveTo>
                  <a:pt x="0" y="0"/>
                </a:moveTo>
                <a:lnTo>
                  <a:pt x="3761850" y="0"/>
                </a:lnTo>
                <a:lnTo>
                  <a:pt x="3761850" y="3727651"/>
                </a:lnTo>
                <a:lnTo>
                  <a:pt x="0" y="372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94650" y="21945600"/>
            <a:ext cx="4546566" cy="4546566"/>
          </a:xfrm>
          <a:custGeom>
            <a:avLst/>
            <a:gdLst/>
            <a:ahLst/>
            <a:cxnLst/>
            <a:rect r="r" b="b" t="t" l="l"/>
            <a:pathLst>
              <a:path h="4546566" w="4546566">
                <a:moveTo>
                  <a:pt x="0" y="0"/>
                </a:moveTo>
                <a:lnTo>
                  <a:pt x="4546566" y="0"/>
                </a:lnTo>
                <a:lnTo>
                  <a:pt x="4546566" y="4546566"/>
                </a:lnTo>
                <a:lnTo>
                  <a:pt x="0" y="45465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773922" y="40058378"/>
            <a:ext cx="3879375" cy="3879375"/>
          </a:xfrm>
          <a:custGeom>
            <a:avLst/>
            <a:gdLst/>
            <a:ahLst/>
            <a:cxnLst/>
            <a:rect r="r" b="b" t="t" l="l"/>
            <a:pathLst>
              <a:path h="3879375" w="3879375">
                <a:moveTo>
                  <a:pt x="0" y="0"/>
                </a:moveTo>
                <a:lnTo>
                  <a:pt x="3879375" y="0"/>
                </a:lnTo>
                <a:lnTo>
                  <a:pt x="3879375" y="3879376"/>
                </a:lnTo>
                <a:lnTo>
                  <a:pt x="0" y="38793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85562" y="4589954"/>
            <a:ext cx="2237946" cy="2182689"/>
          </a:xfrm>
          <a:custGeom>
            <a:avLst/>
            <a:gdLst/>
            <a:ahLst/>
            <a:cxnLst/>
            <a:rect r="r" b="b" t="t" l="l"/>
            <a:pathLst>
              <a:path h="2182689" w="2237946">
                <a:moveTo>
                  <a:pt x="0" y="0"/>
                </a:moveTo>
                <a:lnTo>
                  <a:pt x="2237947" y="0"/>
                </a:lnTo>
                <a:lnTo>
                  <a:pt x="2237947" y="2182688"/>
                </a:lnTo>
                <a:lnTo>
                  <a:pt x="0" y="21826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149890" y="4707304"/>
            <a:ext cx="2589380" cy="2065338"/>
          </a:xfrm>
          <a:custGeom>
            <a:avLst/>
            <a:gdLst/>
            <a:ahLst/>
            <a:cxnLst/>
            <a:rect r="r" b="b" t="t" l="l"/>
            <a:pathLst>
              <a:path h="2065338" w="2589380">
                <a:moveTo>
                  <a:pt x="0" y="0"/>
                </a:moveTo>
                <a:lnTo>
                  <a:pt x="2589380" y="0"/>
                </a:lnTo>
                <a:lnTo>
                  <a:pt x="2589380" y="2065338"/>
                </a:lnTo>
                <a:lnTo>
                  <a:pt x="0" y="20653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693484" y="4527482"/>
            <a:ext cx="2653372" cy="2245161"/>
          </a:xfrm>
          <a:custGeom>
            <a:avLst/>
            <a:gdLst/>
            <a:ahLst/>
            <a:cxnLst/>
            <a:rect r="r" b="b" t="t" l="l"/>
            <a:pathLst>
              <a:path h="2245161" w="2653372">
                <a:moveTo>
                  <a:pt x="0" y="0"/>
                </a:moveTo>
                <a:lnTo>
                  <a:pt x="2653372" y="0"/>
                </a:lnTo>
                <a:lnTo>
                  <a:pt x="2653372" y="2245160"/>
                </a:lnTo>
                <a:lnTo>
                  <a:pt x="0" y="224516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5813935" y="4527482"/>
            <a:ext cx="2733239" cy="2245161"/>
          </a:xfrm>
          <a:custGeom>
            <a:avLst/>
            <a:gdLst/>
            <a:ahLst/>
            <a:cxnLst/>
            <a:rect r="r" b="b" t="t" l="l"/>
            <a:pathLst>
              <a:path h="2245161" w="2733239">
                <a:moveTo>
                  <a:pt x="0" y="0"/>
                </a:moveTo>
                <a:lnTo>
                  <a:pt x="2733239" y="0"/>
                </a:lnTo>
                <a:lnTo>
                  <a:pt x="2733239" y="2245160"/>
                </a:lnTo>
                <a:lnTo>
                  <a:pt x="0" y="22451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438176" y="40610146"/>
            <a:ext cx="3085168" cy="3085168"/>
          </a:xfrm>
          <a:custGeom>
            <a:avLst/>
            <a:gdLst/>
            <a:ahLst/>
            <a:cxnLst/>
            <a:rect r="r" b="b" t="t" l="l"/>
            <a:pathLst>
              <a:path h="3085168" w="3085168">
                <a:moveTo>
                  <a:pt x="0" y="0"/>
                </a:moveTo>
                <a:lnTo>
                  <a:pt x="3085168" y="0"/>
                </a:lnTo>
                <a:lnTo>
                  <a:pt x="3085168" y="3085169"/>
                </a:lnTo>
                <a:lnTo>
                  <a:pt x="0" y="308516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2160636">
            <a:off x="22501870" y="601891"/>
            <a:ext cx="12419988" cy="3229197"/>
          </a:xfrm>
          <a:custGeom>
            <a:avLst/>
            <a:gdLst/>
            <a:ahLst/>
            <a:cxnLst/>
            <a:rect r="r" b="b" t="t" l="l"/>
            <a:pathLst>
              <a:path h="3229197" w="12419988">
                <a:moveTo>
                  <a:pt x="0" y="0"/>
                </a:moveTo>
                <a:lnTo>
                  <a:pt x="12419987" y="0"/>
                </a:lnTo>
                <a:lnTo>
                  <a:pt x="12419987" y="3229197"/>
                </a:lnTo>
                <a:lnTo>
                  <a:pt x="0" y="32291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040352" y="9729885"/>
            <a:ext cx="19846307" cy="11537130"/>
          </a:xfrm>
          <a:custGeom>
            <a:avLst/>
            <a:gdLst/>
            <a:ahLst/>
            <a:cxnLst/>
            <a:rect r="r" b="b" t="t" l="l"/>
            <a:pathLst>
              <a:path h="11537130" w="19846307">
                <a:moveTo>
                  <a:pt x="0" y="0"/>
                </a:moveTo>
                <a:lnTo>
                  <a:pt x="19846307" y="0"/>
                </a:lnTo>
                <a:lnTo>
                  <a:pt x="19846307" y="11537130"/>
                </a:lnTo>
                <a:lnTo>
                  <a:pt x="0" y="1153713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519590" y="1490910"/>
            <a:ext cx="21444826" cy="1741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79"/>
              </a:lnSpc>
            </a:pPr>
            <a:r>
              <a:rPr lang="en-US" sz="10199">
                <a:solidFill>
                  <a:srgbClr val="2A347B"/>
                </a:solidFill>
                <a:latin typeface="Open Sans"/>
              </a:rPr>
              <a:t>Outil pour la </a:t>
            </a:r>
            <a:r>
              <a:rPr lang="en-US" sz="10199">
                <a:solidFill>
                  <a:srgbClr val="2A347B"/>
                </a:solidFill>
                <a:latin typeface="Open Sans Bold"/>
              </a:rPr>
              <a:t>classe virtuelle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35464" y="21453754"/>
            <a:ext cx="26733401" cy="1234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7285">
                <a:solidFill>
                  <a:srgbClr val="2A347B"/>
                </a:solidFill>
                <a:latin typeface="Open Sans"/>
              </a:rPr>
              <a:t>En tant que </a:t>
            </a:r>
            <a:r>
              <a:rPr lang="en-US" sz="7285">
                <a:solidFill>
                  <a:srgbClr val="2A347B"/>
                </a:solidFill>
                <a:latin typeface="Open Sans Bold"/>
              </a:rPr>
              <a:t>DSI</a:t>
            </a:r>
            <a:r>
              <a:rPr lang="en-US" sz="7285">
                <a:solidFill>
                  <a:srgbClr val="2A347B"/>
                </a:solidFill>
                <a:latin typeface="Open Sans"/>
              </a:rPr>
              <a:t>, je peux donner l'</a:t>
            </a:r>
            <a:r>
              <a:rPr lang="en-US" sz="7285">
                <a:solidFill>
                  <a:srgbClr val="2A347B"/>
                </a:solidFill>
                <a:latin typeface="Open Sans Bold"/>
              </a:rPr>
              <a:t>accès BBB</a:t>
            </a:r>
            <a:r>
              <a:rPr lang="en-US" sz="7285">
                <a:solidFill>
                  <a:srgbClr val="2A347B"/>
                </a:solidFill>
                <a:latin typeface="Open Sans"/>
              </a:rPr>
              <a:t> aux enseignants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43308" y="23510701"/>
            <a:ext cx="2261227" cy="243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6"/>
              </a:lnSpc>
              <a:spcBef>
                <a:spcPct val="0"/>
              </a:spcBef>
            </a:pPr>
            <a:r>
              <a:rPr lang="en-US" sz="14247">
                <a:solidFill>
                  <a:srgbClr val="2A347B"/>
                </a:solidFill>
                <a:latin typeface="Nourd Bold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43308" y="36008538"/>
            <a:ext cx="2261227" cy="243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6"/>
              </a:lnSpc>
              <a:spcBef>
                <a:spcPct val="0"/>
              </a:spcBef>
            </a:pPr>
            <a:r>
              <a:rPr lang="en-US" sz="14247">
                <a:solidFill>
                  <a:srgbClr val="2A347B"/>
                </a:solidFill>
                <a:latin typeface="Nourd Bold"/>
              </a:rPr>
              <a:t>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12289" y="31459542"/>
            <a:ext cx="22825545" cy="306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Via le </a:t>
            </a:r>
            <a:r>
              <a:rPr lang="en-US" sz="5800">
                <a:solidFill>
                  <a:srgbClr val="2A347B"/>
                </a:solidFill>
                <a:latin typeface="Open Sans Bold"/>
              </a:rPr>
              <a:t>Pod</a:t>
            </a:r>
            <a:r>
              <a:rPr lang="en-US" sz="5800">
                <a:solidFill>
                  <a:srgbClr val="2A347B"/>
                </a:solidFill>
                <a:latin typeface="Open Sans"/>
              </a:rPr>
              <a:t> de l'établissement</a:t>
            </a:r>
          </a:p>
          <a:p>
            <a:pPr marL="0" indent="0" lvl="0">
              <a:lnSpc>
                <a:spcPts val="8120"/>
              </a:lnSpc>
              <a:spcBef>
                <a:spcPct val="0"/>
              </a:spcBef>
            </a:pPr>
            <a:r>
              <a:rPr lang="en-US" sz="5800">
                <a:solidFill>
                  <a:srgbClr val="2A347B"/>
                </a:solidFill>
                <a:latin typeface="Open Sans Light Italics"/>
              </a:rPr>
              <a:t>Contactez FUN </a:t>
            </a:r>
            <a:r>
              <a:rPr lang="en-US" sz="5800" u="sng">
                <a:solidFill>
                  <a:srgbClr val="2A347B"/>
                </a:solidFill>
                <a:latin typeface="Open Sans Light Italics"/>
                <a:hlinkClick r:id="rId17" tooltip="https://www.fun-mooc.help/hc/fr/requests/new?ticket_form_id=9122250595357"/>
              </a:rPr>
              <a:t>via ce formulaire</a:t>
            </a:r>
            <a:r>
              <a:rPr lang="en-US" sz="5800">
                <a:solidFill>
                  <a:srgbClr val="2A347B"/>
                </a:solidFill>
                <a:latin typeface="Open Sans Light Italics"/>
              </a:rPr>
              <a:t> pour obtenir un accès au BBB de l’ESR puis configurez votre instance Pod !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212289" y="27444437"/>
            <a:ext cx="22825545" cy="306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Via le</a:t>
            </a:r>
            <a:r>
              <a:rPr lang="en-US" sz="5800">
                <a:solidFill>
                  <a:srgbClr val="2A347B"/>
                </a:solidFill>
                <a:latin typeface="Open Sans Bold"/>
              </a:rPr>
              <a:t> plugin BBB </a:t>
            </a:r>
            <a:r>
              <a:rPr lang="en-US" sz="5800">
                <a:solidFill>
                  <a:srgbClr val="2A347B"/>
                </a:solidFill>
                <a:latin typeface="Open Sans"/>
              </a:rPr>
              <a:t>sur                          </a:t>
            </a:r>
          </a:p>
          <a:p>
            <a:pPr algn="l" marL="0" indent="0" lvl="0">
              <a:lnSpc>
                <a:spcPts val="8120"/>
              </a:lnSpc>
              <a:spcBef>
                <a:spcPct val="0"/>
              </a:spcBef>
            </a:pPr>
            <a:r>
              <a:rPr lang="en-US" sz="5800">
                <a:solidFill>
                  <a:srgbClr val="2A347B"/>
                </a:solidFill>
                <a:latin typeface="Open Sans Light Italics"/>
              </a:rPr>
              <a:t>Installez le plugin BBB depuis l’administration de votre Moodle et contactez FUN </a:t>
            </a:r>
            <a:r>
              <a:rPr lang="en-US" sz="5800" u="sng">
                <a:solidFill>
                  <a:srgbClr val="2A347B"/>
                </a:solidFill>
                <a:latin typeface="Open Sans Light Italics"/>
                <a:hlinkClick r:id="rId18" tooltip="https://www.fun-mooc.help/hc/fr/requests/new?ticket_form_id=9122250595357"/>
              </a:rPr>
              <a:t>via ce formulaire</a:t>
            </a:r>
            <a:r>
              <a:rPr lang="en-US" sz="5800">
                <a:solidFill>
                  <a:srgbClr val="2A347B"/>
                </a:solidFill>
                <a:latin typeface="Open Sans Light Italics"/>
              </a:rPr>
              <a:t> pour obtenir un accès au BBB de l’ESR !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4734549" y="6861095"/>
            <a:ext cx="4892011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347B"/>
                </a:solidFill>
                <a:latin typeface="Open Sans Light Bold"/>
              </a:rPr>
              <a:t>Chat public et privé &amp; Sondages rapides et faciles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643308" y="27680312"/>
            <a:ext cx="2261227" cy="243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6"/>
              </a:lnSpc>
              <a:spcBef>
                <a:spcPct val="0"/>
              </a:spcBef>
            </a:pPr>
            <a:r>
              <a:rPr lang="en-US" sz="14247">
                <a:solidFill>
                  <a:srgbClr val="2A347B"/>
                </a:solidFill>
                <a:latin typeface="Nourd Bold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643308" y="31846113"/>
            <a:ext cx="2261227" cy="243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6"/>
              </a:lnSpc>
              <a:spcBef>
                <a:spcPct val="0"/>
              </a:spcBef>
            </a:pPr>
            <a:r>
              <a:rPr lang="en-US" sz="14247">
                <a:solidFill>
                  <a:srgbClr val="2A347B"/>
                </a:solidFill>
                <a:latin typeface="Nourd Bold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212289" y="23813642"/>
            <a:ext cx="22670407" cy="203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Via</a:t>
            </a:r>
            <a:r>
              <a:rPr lang="en-US" sz="5800">
                <a:solidFill>
                  <a:srgbClr val="2A347B"/>
                </a:solidFill>
                <a:latin typeface="Open Sans Bold"/>
              </a:rPr>
              <a:t> LTI </a:t>
            </a:r>
            <a:r>
              <a:rPr lang="en-US" sz="5800">
                <a:solidFill>
                  <a:srgbClr val="2A347B"/>
                </a:solidFill>
                <a:latin typeface="Open Sans"/>
              </a:rPr>
              <a:t>sur                         </a:t>
            </a:r>
          </a:p>
          <a:p>
            <a:pPr algn="l" marL="0" indent="0" lvl="0">
              <a:lnSpc>
                <a:spcPts val="8120"/>
              </a:lnSpc>
              <a:spcBef>
                <a:spcPct val="0"/>
              </a:spcBef>
            </a:pPr>
            <a:r>
              <a:rPr lang="en-US" sz="5800">
                <a:solidFill>
                  <a:srgbClr val="2A347B"/>
                </a:solidFill>
                <a:latin typeface="Open Sans Light Italics"/>
              </a:rPr>
              <a:t>Contactez FUN </a:t>
            </a:r>
            <a:r>
              <a:rPr lang="en-US" sz="5800" u="sng">
                <a:solidFill>
                  <a:srgbClr val="2A347B"/>
                </a:solidFill>
                <a:latin typeface="Open Sans Light Italics"/>
                <a:hlinkClick r:id="rId19" tooltip="https://www.fun-mooc.help/hc/fr/requests/new?ticket_form_id=9122250595357"/>
              </a:rPr>
              <a:t>via ce formulaire</a:t>
            </a:r>
            <a:r>
              <a:rPr lang="en-US" sz="5800">
                <a:solidFill>
                  <a:srgbClr val="2A347B"/>
                </a:solidFill>
                <a:latin typeface="Open Sans Light"/>
              </a:rPr>
              <a:t> </a:t>
            </a:r>
            <a:r>
              <a:rPr lang="en-US" sz="5800">
                <a:solidFill>
                  <a:srgbClr val="2A347B"/>
                </a:solidFill>
                <a:latin typeface="Open Sans Light Italics"/>
              </a:rPr>
              <a:t>pour obtenir un passeport LTI !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212289" y="35772663"/>
            <a:ext cx="21115024" cy="306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Par le portail </a:t>
            </a:r>
            <a:r>
              <a:rPr lang="en-US" sz="5800" u="sng">
                <a:solidFill>
                  <a:srgbClr val="2A347B"/>
                </a:solidFill>
                <a:latin typeface="Open Sans Bold"/>
                <a:hlinkClick r:id="rId20" tooltip="https://classe-virtuelle.numerique-esr.fr"/>
              </a:rPr>
              <a:t>https://classe-virtuelle.numerique-esr.fr</a:t>
            </a:r>
          </a:p>
          <a:p>
            <a:pPr marL="0" indent="0" lvl="0">
              <a:lnSpc>
                <a:spcPts val="8120"/>
              </a:lnSpc>
              <a:spcBef>
                <a:spcPct val="0"/>
              </a:spcBef>
            </a:pPr>
            <a:r>
              <a:rPr lang="en-US" sz="5800">
                <a:solidFill>
                  <a:srgbClr val="2A347B"/>
                </a:solidFill>
                <a:latin typeface="Open Sans Light Italics"/>
              </a:rPr>
              <a:t>Rien à faire: Les enseignants peuvent se connecter </a:t>
            </a:r>
            <a:r>
              <a:rPr lang="en-US" sz="5800">
                <a:solidFill>
                  <a:srgbClr val="2A347B"/>
                </a:solidFill>
                <a:latin typeface="Open Sans Light Italics"/>
              </a:rPr>
              <a:t>via Shibboleth pour créer et diffuser une classe virtuelle !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519590" y="6861095"/>
            <a:ext cx="6918585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347B"/>
                </a:solidFill>
                <a:latin typeface="Open Sans Light Bold"/>
              </a:rPr>
              <a:t>Téléchargement facile des documents</a:t>
            </a:r>
            <a:r>
              <a:rPr lang="en-US" sz="3999">
                <a:solidFill>
                  <a:srgbClr val="2A347B"/>
                </a:solidFill>
                <a:latin typeface="Open Sans Light"/>
              </a:rPr>
              <a:t> (PDF, texte, images, PPT, .doc .xls)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885851" y="6853045"/>
            <a:ext cx="6268639" cy="2794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347B"/>
                </a:solidFill>
                <a:latin typeface="Open Sans Light"/>
              </a:rPr>
              <a:t> </a:t>
            </a:r>
            <a:r>
              <a:rPr lang="en-US" sz="3999">
                <a:solidFill>
                  <a:srgbClr val="2A347B"/>
                </a:solidFill>
                <a:latin typeface="Open Sans Light Bold"/>
              </a:rPr>
              <a:t>Tableau blanc multi-utilisateurs</a:t>
            </a:r>
            <a:r>
              <a:rPr lang="en-US" sz="3999">
                <a:solidFill>
                  <a:srgbClr val="2A347B"/>
                </a:solidFill>
                <a:latin typeface="Open Sans Light"/>
              </a:rPr>
              <a:t> avec annotation et surlignage des diapositives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8602164" y="6853045"/>
            <a:ext cx="5684832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347B"/>
                </a:solidFill>
                <a:latin typeface="Open Sans Light Bold"/>
              </a:rPr>
              <a:t>Notes partagées</a:t>
            </a:r>
            <a:r>
              <a:rPr lang="en-US" sz="3999">
                <a:solidFill>
                  <a:srgbClr val="2A347B"/>
                </a:solidFill>
                <a:latin typeface="Open Sans Light"/>
              </a:rPr>
              <a:t> pour une collaboration plus facile</a:t>
            </a:r>
          </a:p>
        </p:txBody>
      </p:sp>
      <p:sp>
        <p:nvSpPr>
          <p:cNvPr name="TextBox 33" id="33"/>
          <p:cNvSpPr txBox="true"/>
          <p:nvPr/>
        </p:nvSpPr>
        <p:spPr>
          <a:xfrm rot="1927768">
            <a:off x="25963644" y="1873038"/>
            <a:ext cx="6384032" cy="154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FFFFFF"/>
                </a:solidFill>
                <a:latin typeface="Open Sans Light Bold"/>
              </a:rPr>
              <a:t>Pour la DSI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27321027" y="41252152"/>
            <a:ext cx="1789206" cy="1801157"/>
          </a:xfrm>
          <a:custGeom>
            <a:avLst/>
            <a:gdLst/>
            <a:ahLst/>
            <a:cxnLst/>
            <a:rect r="r" b="b" t="t" l="l"/>
            <a:pathLst>
              <a:path h="1801157" w="1789206">
                <a:moveTo>
                  <a:pt x="0" y="0"/>
                </a:moveTo>
                <a:lnTo>
                  <a:pt x="1789206" y="0"/>
                </a:lnTo>
                <a:lnTo>
                  <a:pt x="1789206" y="1801157"/>
                </a:lnTo>
                <a:lnTo>
                  <a:pt x="0" y="1801157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DAF8OE8po60</dc:identifier>
  <dcterms:modified xsi:type="dcterms:W3CDTF">2011-08-01T06:04:30Z</dcterms:modified>
  <cp:revision>1</cp:revision>
  <dc:title>DSI BBB - 2024</dc:title>
</cp:coreProperties>
</file>