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 id="2147483677" r:id="rId4"/>
    <p:sldMasterId id="2147483684" r:id="rId5"/>
    <p:sldMasterId id="2147483687" r:id="rId6"/>
    <p:sldMasterId id="2147483688" r:id="rId7"/>
  </p:sldMasterIdLst>
  <p:notesMasterIdLst>
    <p:notesMasterId r:id="rId10"/>
  </p:notesMasterIdLst>
  <p:handoutMasterIdLst>
    <p:handoutMasterId r:id="rId55"/>
  </p:handoutMasterIdLst>
  <p:sldIdLst>
    <p:sldId id="289" r:id="rId8"/>
    <p:sldId id="463" r:id="rId9"/>
    <p:sldId id="465" r:id="rId11"/>
    <p:sldId id="469" r:id="rId12"/>
    <p:sldId id="470" r:id="rId13"/>
    <p:sldId id="505" r:id="rId14"/>
    <p:sldId id="506" r:id="rId15"/>
    <p:sldId id="507" r:id="rId16"/>
    <p:sldId id="508" r:id="rId17"/>
    <p:sldId id="514" r:id="rId18"/>
    <p:sldId id="509" r:id="rId19"/>
    <p:sldId id="510" r:id="rId20"/>
    <p:sldId id="511" r:id="rId21"/>
    <p:sldId id="512" r:id="rId22"/>
    <p:sldId id="515" r:id="rId23"/>
    <p:sldId id="513" r:id="rId24"/>
    <p:sldId id="516" r:id="rId25"/>
    <p:sldId id="517" r:id="rId26"/>
    <p:sldId id="518" r:id="rId27"/>
    <p:sldId id="519" r:id="rId28"/>
    <p:sldId id="520" r:id="rId29"/>
    <p:sldId id="521" r:id="rId30"/>
    <p:sldId id="522" r:id="rId31"/>
    <p:sldId id="523" r:id="rId32"/>
    <p:sldId id="544" r:id="rId33"/>
    <p:sldId id="524" r:id="rId34"/>
    <p:sldId id="525" r:id="rId35"/>
    <p:sldId id="526" r:id="rId36"/>
    <p:sldId id="527" r:id="rId37"/>
    <p:sldId id="528" r:id="rId38"/>
    <p:sldId id="545" r:id="rId39"/>
    <p:sldId id="529" r:id="rId40"/>
    <p:sldId id="530" r:id="rId41"/>
    <p:sldId id="531" r:id="rId42"/>
    <p:sldId id="532" r:id="rId43"/>
    <p:sldId id="533" r:id="rId44"/>
    <p:sldId id="534" r:id="rId45"/>
    <p:sldId id="546" r:id="rId46"/>
    <p:sldId id="535" r:id="rId47"/>
    <p:sldId id="536" r:id="rId48"/>
    <p:sldId id="537" r:id="rId49"/>
    <p:sldId id="538" r:id="rId50"/>
    <p:sldId id="539" r:id="rId51"/>
    <p:sldId id="540" r:id="rId52"/>
    <p:sldId id="541" r:id="rId53"/>
    <p:sldId id="504"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444547"/>
    <a:srgbClr val="3A11BA"/>
    <a:srgbClr val="F0F0F0"/>
    <a:srgbClr val="F5F5F5"/>
    <a:srgbClr val="27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65526" autoAdjust="0"/>
  </p:normalViewPr>
  <p:slideViewPr>
    <p:cSldViewPr snapToGrid="0" snapToObjects="1">
      <p:cViewPr varScale="1">
        <p:scale>
          <a:sx n="108" d="100"/>
          <a:sy n="108" d="100"/>
        </p:scale>
        <p:origin x="1884" y="96"/>
      </p:cViewPr>
      <p:guideLst/>
    </p:cSldViewPr>
  </p:slideViewPr>
  <p:notesTextViewPr>
    <p:cViewPr>
      <p:scale>
        <a:sx n="1" d="1"/>
        <a:sy n="1" d="1"/>
      </p:scale>
      <p:origin x="0" y="0"/>
    </p:cViewPr>
  </p:notesTextViewPr>
  <p:notesViewPr>
    <p:cSldViewPr snapToGrid="0" snapToObjects="1">
      <p:cViewPr varScale="1">
        <p:scale>
          <a:sx n="86" d="100"/>
          <a:sy n="86"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F698DE-5563-4329-9E4F-A076552207A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9A9A32-7A61-4B63-897F-C09C71FC20D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D96C-1690-4857-8527-4F49E318E1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B71B8-E4D1-43F7-8F02-E9FF06B0C0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a:t>
            </a:r>
            <a:r>
              <a:rPr lang="en-US" altLang="zh-CN" dirty="0" smtClean="0"/>
              <a:t>PGSQL</a:t>
            </a:r>
            <a:r>
              <a:rPr lang="zh-CN" altLang="en-US" dirty="0" smtClean="0"/>
              <a:t>材料保持一致</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effectLst/>
              </a:rPr>
              <a:t>参数开启后，可能占用一定的系统资源，但一般不大。持续的高并发场景可能产生</a:t>
            </a:r>
            <a:r>
              <a:rPr lang="en-US" altLang="zh-CN" dirty="0" smtClean="0">
                <a:effectLst/>
              </a:rPr>
              <a:t>5%</a:t>
            </a:r>
            <a:r>
              <a:rPr lang="zh-CN" altLang="en-US" dirty="0" smtClean="0">
                <a:effectLst/>
              </a:rPr>
              <a:t>以内的损耗，数据库并发较低的场景，性能损耗可忽略。开启参数后，会向数据库日志文件中记录具体的执行语句以及其开销。</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该</a:t>
            </a:r>
            <a:r>
              <a:rPr lang="zh-CN" altLang="en-US" dirty="0" smtClean="0">
                <a:effectLst/>
              </a:rPr>
              <a:t>功能仅支持单条</a:t>
            </a:r>
            <a:r>
              <a:rPr lang="en-US" altLang="zh-CN" dirty="0" smtClean="0">
                <a:effectLst/>
              </a:rPr>
              <a:t>SELECT</a:t>
            </a:r>
            <a:r>
              <a:rPr lang="zh-CN" altLang="en-US" dirty="0" smtClean="0">
                <a:effectLst/>
              </a:rPr>
              <a:t>类型的语句，不支持其他类型的</a:t>
            </a:r>
            <a:r>
              <a:rPr lang="en-US" altLang="zh-CN" dirty="0" smtClean="0">
                <a:effectLst/>
              </a:rPr>
              <a:t>SQL</a:t>
            </a:r>
            <a:r>
              <a:rPr lang="zh-CN" altLang="en-US" dirty="0" smtClean="0">
                <a:effectLst/>
              </a:rPr>
              <a:t>语句。</a:t>
            </a:r>
            <a:endParaRPr lang="zh-CN" altLang="en-US"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a:t>
            </a:r>
            <a:r>
              <a:rPr lang="en-US" altLang="zh-CN" dirty="0" smtClean="0"/>
              <a:t>PGSQL</a:t>
            </a:r>
            <a:r>
              <a:rPr lang="zh-CN" altLang="en-US" dirty="0" smtClean="0"/>
              <a:t>材料保持一致</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参数说明如下：</a:t>
            </a:r>
            <a:endParaRPr lang="en-US" altLang="zh-CN" dirty="0" smtClean="0"/>
          </a:p>
          <a:p>
            <a:pPr lvl="1"/>
            <a:r>
              <a:rPr lang="en-US" altLang="zh-CN" dirty="0" smtClean="0"/>
              <a:t>PORT</a:t>
            </a:r>
            <a:r>
              <a:rPr lang="zh-CN" altLang="en-US" dirty="0" smtClean="0"/>
              <a:t>：连接数据库的端口号。</a:t>
            </a:r>
            <a:endParaRPr lang="zh-CN" altLang="en-US" dirty="0" smtClean="0"/>
          </a:p>
          <a:p>
            <a:pPr lvl="1"/>
            <a:r>
              <a:rPr lang="en-US" altLang="zh-CN" dirty="0" smtClean="0"/>
              <a:t>DATABASE</a:t>
            </a:r>
            <a:r>
              <a:rPr lang="zh-CN" altLang="en-US" dirty="0" smtClean="0"/>
              <a:t>：连接数据库的名字。</a:t>
            </a:r>
            <a:endParaRPr lang="zh-CN" altLang="en-US" dirty="0" smtClean="0"/>
          </a:p>
          <a:p>
            <a:pPr lvl="1"/>
            <a:r>
              <a:rPr lang="en-US" altLang="zh-CN" dirty="0" smtClean="0"/>
              <a:t>FILE</a:t>
            </a:r>
            <a:r>
              <a:rPr lang="zh-CN" altLang="en-US" dirty="0" smtClean="0"/>
              <a:t>：包含</a:t>
            </a:r>
            <a:r>
              <a:rPr lang="en-US" altLang="zh-CN" dirty="0" smtClean="0"/>
              <a:t>workload</a:t>
            </a:r>
            <a:r>
              <a:rPr lang="zh-CN" altLang="en-US" dirty="0" smtClean="0"/>
              <a:t>语句的文件路径。</a:t>
            </a:r>
            <a:endParaRPr lang="zh-CN" altLang="en-US" dirty="0" smtClean="0"/>
          </a:p>
          <a:p>
            <a:pPr lvl="1"/>
            <a:r>
              <a:rPr lang="en-US" altLang="zh-CN" dirty="0" smtClean="0"/>
              <a:t>HOST</a:t>
            </a:r>
            <a:r>
              <a:rPr lang="zh-CN" altLang="en-US" dirty="0" smtClean="0"/>
              <a:t>：（可选）连接数据库的主机号。</a:t>
            </a:r>
            <a:endParaRPr lang="zh-CN" altLang="en-US" dirty="0" smtClean="0"/>
          </a:p>
          <a:p>
            <a:pPr lvl="1"/>
            <a:r>
              <a:rPr lang="en-US" altLang="zh-CN" dirty="0" smtClean="0"/>
              <a:t>USERNAME</a:t>
            </a:r>
            <a:r>
              <a:rPr lang="zh-CN" altLang="en-US" dirty="0" smtClean="0"/>
              <a:t>：（可选）连接数据库的用户名。</a:t>
            </a:r>
            <a:endParaRPr lang="zh-CN" altLang="en-US" dirty="0" smtClean="0"/>
          </a:p>
          <a:p>
            <a:pPr lvl="1"/>
            <a:r>
              <a:rPr lang="en-US" altLang="zh-CN" dirty="0" smtClean="0"/>
              <a:t>PASSWORD</a:t>
            </a:r>
            <a:r>
              <a:rPr lang="zh-CN" altLang="en-US" dirty="0" smtClean="0"/>
              <a:t>：（可选）连接数据库用户的密码。</a:t>
            </a:r>
            <a:endParaRPr lang="zh-CN" altLang="en-US" dirty="0" smtClean="0"/>
          </a:p>
          <a:p>
            <a:pPr lvl="1"/>
            <a:r>
              <a:rPr lang="en-US" altLang="zh-CN" dirty="0" smtClean="0"/>
              <a:t>MAX_INDEX_NUM</a:t>
            </a:r>
            <a:r>
              <a:rPr lang="zh-CN" altLang="en-US" dirty="0" smtClean="0"/>
              <a:t>：（可选）最大的索引推荐数目。</a:t>
            </a:r>
            <a:endParaRPr lang="zh-CN" altLang="en-US" dirty="0" smtClean="0"/>
          </a:p>
          <a:p>
            <a:pPr lvl="1"/>
            <a:r>
              <a:rPr lang="en-US" altLang="zh-CN" dirty="0" err="1" smtClean="0"/>
              <a:t>multi_iter_mode</a:t>
            </a:r>
            <a:r>
              <a:rPr lang="zh-CN" altLang="en-US" dirty="0" smtClean="0"/>
              <a:t>：（可选）算法模式，可通过是否设置该参数来切换算法。</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前提条件和使用事项：</a:t>
            </a:r>
            <a:endParaRPr lang="en-US" altLang="zh-CN" dirty="0" smtClean="0">
              <a:effectLst/>
            </a:endParaRPr>
          </a:p>
          <a:p>
            <a:pPr lvl="1"/>
            <a:r>
              <a:rPr lang="zh-CN" altLang="en-US" dirty="0" smtClean="0">
                <a:effectLst/>
              </a:rPr>
              <a:t>数据库状态正常，并且用户已将数据目录写入环境变量，并以</a:t>
            </a:r>
            <a:r>
              <a:rPr lang="en-US" altLang="zh-CN" dirty="0" smtClean="0">
                <a:effectLst/>
              </a:rPr>
              <a:t>PGDATA</a:t>
            </a:r>
            <a:r>
              <a:rPr lang="zh-CN" altLang="en-US" dirty="0" smtClean="0">
                <a:effectLst/>
              </a:rPr>
              <a:t>命名。</a:t>
            </a:r>
            <a:endParaRPr lang="zh-CN" altLang="en-US" dirty="0" smtClean="0">
              <a:effectLst/>
            </a:endParaRPr>
          </a:p>
          <a:p>
            <a:pPr lvl="1"/>
            <a:r>
              <a:rPr lang="zh-CN" altLang="en-US" dirty="0" smtClean="0">
                <a:effectLst/>
              </a:rPr>
              <a:t>使用登录到数据库宿主机上的</a:t>
            </a:r>
            <a:r>
              <a:rPr lang="en-US" altLang="zh-CN" dirty="0" smtClean="0">
                <a:effectLst/>
              </a:rPr>
              <a:t>Linux</a:t>
            </a:r>
            <a:r>
              <a:rPr lang="zh-CN" altLang="en-US" dirty="0" smtClean="0">
                <a:effectLst/>
              </a:rPr>
              <a:t>用户，需要将</a:t>
            </a:r>
            <a:r>
              <a:rPr lang="en-US" altLang="zh-CN" b="0" dirty="0" smtClean="0">
                <a:effectLst/>
              </a:rPr>
              <a:t>$GAUSSHOME/bin</a:t>
            </a:r>
            <a:r>
              <a:rPr lang="zh-CN" altLang="en-US" dirty="0" smtClean="0">
                <a:effectLst/>
              </a:rPr>
              <a:t>添加到</a:t>
            </a:r>
            <a:r>
              <a:rPr lang="en-US" altLang="zh-CN" dirty="0" smtClean="0">
                <a:effectLst/>
              </a:rPr>
              <a:t>PATH</a:t>
            </a:r>
            <a:r>
              <a:rPr lang="zh-CN" altLang="en-US" dirty="0" smtClean="0">
                <a:effectLst/>
              </a:rPr>
              <a:t>环境变量中，即能够直接运行</a:t>
            </a:r>
            <a:r>
              <a:rPr lang="en-US" altLang="zh-CN" dirty="0" err="1" smtClean="0">
                <a:effectLst/>
              </a:rPr>
              <a:t>gsql</a:t>
            </a:r>
            <a:r>
              <a:rPr lang="zh-CN" altLang="en-US" dirty="0" smtClean="0">
                <a:effectLst/>
              </a:rPr>
              <a:t>、</a:t>
            </a:r>
            <a:r>
              <a:rPr lang="en-US" altLang="zh-CN" dirty="0" err="1" smtClean="0">
                <a:effectLst/>
              </a:rPr>
              <a:t>gs_guc</a:t>
            </a:r>
            <a:r>
              <a:rPr lang="zh-CN" altLang="en-US" dirty="0" smtClean="0">
                <a:effectLst/>
              </a:rPr>
              <a:t>、</a:t>
            </a:r>
            <a:r>
              <a:rPr lang="en-US" altLang="zh-CN" dirty="0" err="1" smtClean="0">
                <a:effectLst/>
              </a:rPr>
              <a:t>gs_ctl</a:t>
            </a:r>
            <a:r>
              <a:rPr lang="zh-CN" altLang="en-US" dirty="0" smtClean="0">
                <a:effectLst/>
              </a:rPr>
              <a:t>等数据库运维工具。</a:t>
            </a:r>
            <a:endParaRPr lang="zh-CN" altLang="en-US" dirty="0" smtClean="0">
              <a:effectLst/>
            </a:endParaRPr>
          </a:p>
          <a:p>
            <a:pPr lvl="1"/>
            <a:r>
              <a:rPr lang="en-US" altLang="zh-CN" dirty="0" smtClean="0">
                <a:effectLst/>
              </a:rPr>
              <a:t>Python</a:t>
            </a:r>
            <a:r>
              <a:rPr lang="zh-CN" altLang="en-US" dirty="0" smtClean="0">
                <a:effectLst/>
              </a:rPr>
              <a:t>版本建议为</a:t>
            </a:r>
            <a:r>
              <a:rPr lang="en-US" altLang="zh-CN" dirty="0" smtClean="0">
                <a:effectLst/>
              </a:rPr>
              <a:t>Python3.6</a:t>
            </a:r>
            <a:r>
              <a:rPr lang="zh-CN" altLang="en-US" dirty="0" smtClean="0">
                <a:effectLst/>
              </a:rPr>
              <a:t>及以上，且运行环境中已经安装相应依赖，并能够正常启动调优程序。</a:t>
            </a:r>
            <a:endParaRPr lang="zh-CN" altLang="en-US" dirty="0" smtClean="0">
              <a:effectLst/>
            </a:endParaRPr>
          </a:p>
          <a:p>
            <a:pPr lvl="1"/>
            <a:r>
              <a:rPr lang="zh-CN" altLang="en-US" dirty="0" smtClean="0">
                <a:effectLst/>
              </a:rPr>
              <a:t>本工具由</a:t>
            </a:r>
            <a:r>
              <a:rPr lang="en-US" altLang="zh-CN" dirty="0" smtClean="0">
                <a:effectLst/>
              </a:rPr>
              <a:t>Agent</a:t>
            </a:r>
            <a:r>
              <a:rPr lang="zh-CN" altLang="en-US" dirty="0" smtClean="0">
                <a:effectLst/>
              </a:rPr>
              <a:t>和</a:t>
            </a:r>
            <a:r>
              <a:rPr lang="en-US" altLang="zh-CN" dirty="0" smtClean="0">
                <a:effectLst/>
              </a:rPr>
              <a:t>Detector</a:t>
            </a:r>
            <a:r>
              <a:rPr lang="zh-CN" altLang="en-US" dirty="0" smtClean="0">
                <a:effectLst/>
              </a:rPr>
              <a:t>组成，</a:t>
            </a:r>
            <a:r>
              <a:rPr lang="en-US" altLang="zh-CN" dirty="0" smtClean="0">
                <a:effectLst/>
              </a:rPr>
              <a:t>Agent</a:t>
            </a:r>
            <a:r>
              <a:rPr lang="zh-CN" altLang="en-US" dirty="0" smtClean="0">
                <a:effectLst/>
              </a:rPr>
              <a:t>和</a:t>
            </a:r>
            <a:r>
              <a:rPr lang="en-US" altLang="zh-CN" dirty="0" smtClean="0">
                <a:effectLst/>
              </a:rPr>
              <a:t>Detector</a:t>
            </a:r>
            <a:r>
              <a:rPr lang="zh-CN" altLang="en-US" dirty="0" smtClean="0">
                <a:effectLst/>
              </a:rPr>
              <a:t>之间通过</a:t>
            </a:r>
            <a:r>
              <a:rPr lang="en-US" altLang="zh-CN" dirty="0" smtClean="0">
                <a:effectLst/>
              </a:rPr>
              <a:t>'http'</a:t>
            </a:r>
            <a:r>
              <a:rPr lang="zh-CN" altLang="en-US" dirty="0" smtClean="0">
                <a:effectLst/>
              </a:rPr>
              <a:t>或者</a:t>
            </a:r>
            <a:r>
              <a:rPr lang="en-US" altLang="zh-CN" dirty="0" smtClean="0">
                <a:effectLst/>
              </a:rPr>
              <a:t>'https'</a:t>
            </a:r>
            <a:r>
              <a:rPr lang="zh-CN" altLang="en-US" dirty="0" smtClean="0">
                <a:effectLst/>
              </a:rPr>
              <a:t>方式传递数据，因此需要保证</a:t>
            </a:r>
            <a:r>
              <a:rPr lang="en-US" altLang="zh-CN" dirty="0" smtClean="0">
                <a:effectLst/>
              </a:rPr>
              <a:t>Agent</a:t>
            </a:r>
            <a:r>
              <a:rPr lang="zh-CN" altLang="en-US" dirty="0" smtClean="0">
                <a:effectLst/>
              </a:rPr>
              <a:t>服务器和</a:t>
            </a:r>
            <a:r>
              <a:rPr lang="en-US" altLang="zh-CN" dirty="0" smtClean="0">
                <a:effectLst/>
              </a:rPr>
              <a:t>Detector</a:t>
            </a:r>
            <a:r>
              <a:rPr lang="zh-CN" altLang="en-US" dirty="0" smtClean="0">
                <a:effectLst/>
              </a:rPr>
              <a:t>服务器之间能够正常通信。</a:t>
            </a:r>
            <a:endParaRPr lang="zh-CN" altLang="en-US" dirty="0" smtClean="0">
              <a:effectLst/>
            </a:endParaRPr>
          </a:p>
          <a:p>
            <a:pPr lvl="1"/>
            <a:r>
              <a:rPr lang="en-US" altLang="zh-CN" dirty="0" smtClean="0">
                <a:effectLst/>
              </a:rPr>
              <a:t>Detector</a:t>
            </a:r>
            <a:r>
              <a:rPr lang="zh-CN" altLang="en-US" dirty="0" smtClean="0">
                <a:effectLst/>
              </a:rPr>
              <a:t>模块运行</a:t>
            </a:r>
            <a:r>
              <a:rPr lang="en-US" altLang="zh-CN" dirty="0" smtClean="0">
                <a:effectLst/>
              </a:rPr>
              <a:t>server</a:t>
            </a:r>
            <a:r>
              <a:rPr lang="zh-CN" altLang="en-US" dirty="0" smtClean="0">
                <a:effectLst/>
              </a:rPr>
              <a:t>和</a:t>
            </a:r>
            <a:r>
              <a:rPr lang="en-US" altLang="zh-CN" dirty="0" smtClean="0">
                <a:effectLst/>
              </a:rPr>
              <a:t>monitor</a:t>
            </a:r>
            <a:r>
              <a:rPr lang="zh-CN" altLang="en-US" dirty="0" smtClean="0">
                <a:effectLst/>
              </a:rPr>
              <a:t>服务， 需要分别启动。</a:t>
            </a:r>
            <a:endParaRPr lang="zh-CN" altLang="en-US" dirty="0" smtClean="0">
              <a:effectLst/>
            </a:endParaRPr>
          </a:p>
          <a:p>
            <a:pPr lvl="1"/>
            <a:r>
              <a:rPr lang="zh-CN" altLang="en-US" dirty="0" smtClean="0">
                <a:effectLst/>
              </a:rPr>
              <a:t>如果使用</a:t>
            </a:r>
            <a:r>
              <a:rPr lang="en-US" altLang="zh-CN" dirty="0" smtClean="0">
                <a:effectLst/>
              </a:rPr>
              <a:t>'https'</a:t>
            </a:r>
            <a:r>
              <a:rPr lang="zh-CN" altLang="en-US" dirty="0" smtClean="0">
                <a:effectLst/>
              </a:rPr>
              <a:t>方式进行通信，需要准备</a:t>
            </a:r>
            <a:r>
              <a:rPr lang="en-US" altLang="zh-CN" dirty="0" smtClean="0">
                <a:effectLst/>
              </a:rPr>
              <a:t>CA</a:t>
            </a:r>
            <a:r>
              <a:rPr lang="zh-CN" altLang="en-US" dirty="0" smtClean="0">
                <a:effectLst/>
              </a:rPr>
              <a:t>证书以及</a:t>
            </a:r>
            <a:r>
              <a:rPr lang="en-US" altLang="zh-CN" dirty="0" smtClean="0">
                <a:effectLst/>
              </a:rPr>
              <a:t>Agent</a:t>
            </a:r>
            <a:r>
              <a:rPr lang="zh-CN" altLang="en-US" dirty="0" smtClean="0">
                <a:effectLst/>
              </a:rPr>
              <a:t>和</a:t>
            </a:r>
            <a:r>
              <a:rPr lang="en-US" altLang="zh-CN" dirty="0" smtClean="0">
                <a:effectLst/>
              </a:rPr>
              <a:t>Detector</a:t>
            </a:r>
            <a:r>
              <a:rPr lang="zh-CN" altLang="en-US" dirty="0" smtClean="0">
                <a:effectLst/>
              </a:rPr>
              <a:t>的证书和密钥，并分别放入项目根目录</a:t>
            </a:r>
            <a:r>
              <a:rPr lang="en-US" altLang="zh-CN" dirty="0" smtClean="0">
                <a:effectLst/>
              </a:rPr>
              <a:t>certificate</a:t>
            </a:r>
            <a:r>
              <a:rPr lang="zh-CN" altLang="en-US" dirty="0" smtClean="0">
                <a:effectLst/>
              </a:rPr>
              <a:t>下的</a:t>
            </a:r>
            <a:r>
              <a:rPr lang="en-US" altLang="zh-CN" dirty="0" smtClean="0">
                <a:effectLst/>
              </a:rPr>
              <a:t>ca</a:t>
            </a:r>
            <a:r>
              <a:rPr lang="zh-CN" altLang="en-US" dirty="0" smtClean="0">
                <a:effectLst/>
              </a:rPr>
              <a:t>、</a:t>
            </a:r>
            <a:r>
              <a:rPr lang="en-US" altLang="zh-CN" dirty="0" smtClean="0">
                <a:effectLst/>
              </a:rPr>
              <a:t>agent</a:t>
            </a:r>
            <a:r>
              <a:rPr lang="zh-CN" altLang="en-US" dirty="0" smtClean="0">
                <a:effectLst/>
              </a:rPr>
              <a:t>、</a:t>
            </a:r>
            <a:r>
              <a:rPr lang="en-US" altLang="zh-CN" dirty="0" smtClean="0">
                <a:effectLst/>
              </a:rPr>
              <a:t>server</a:t>
            </a:r>
            <a:r>
              <a:rPr lang="zh-CN" altLang="en-US" dirty="0" smtClean="0">
                <a:effectLst/>
              </a:rPr>
              <a:t>中，同时将密钥加密密码放入</a:t>
            </a:r>
            <a:r>
              <a:rPr lang="en-US" altLang="zh-CN" dirty="0" smtClean="0">
                <a:effectLst/>
              </a:rPr>
              <a:t>certificate</a:t>
            </a:r>
            <a:r>
              <a:rPr lang="zh-CN" altLang="en-US" dirty="0" smtClean="0">
                <a:effectLst/>
              </a:rPr>
              <a:t>的</a:t>
            </a:r>
            <a:r>
              <a:rPr lang="en-US" altLang="zh-CN" dirty="0" err="1" smtClean="0">
                <a:effectLst/>
              </a:rPr>
              <a:t>pwf</a:t>
            </a:r>
            <a:r>
              <a:rPr lang="zh-CN" altLang="en-US" dirty="0" smtClean="0">
                <a:effectLst/>
              </a:rPr>
              <a:t>中，并将其权限设置为</a:t>
            </a:r>
            <a:r>
              <a:rPr lang="en-US" altLang="zh-CN" dirty="0" smtClean="0">
                <a:effectLst/>
              </a:rPr>
              <a:t>600</a:t>
            </a:r>
            <a:r>
              <a:rPr lang="zh-CN" altLang="en-US" dirty="0" smtClean="0">
                <a:effectLst/>
              </a:rPr>
              <a:t>，防止其他用户进行读写操作。用户也可以使用</a:t>
            </a:r>
            <a:r>
              <a:rPr lang="en-US" altLang="zh-CN" dirty="0" smtClean="0">
                <a:effectLst/>
              </a:rPr>
              <a:t>share</a:t>
            </a:r>
            <a:r>
              <a:rPr lang="zh-CN" altLang="en-US" dirty="0" smtClean="0">
                <a:effectLst/>
              </a:rPr>
              <a:t>中的脚本生成证书和密钥。</a:t>
            </a:r>
            <a:endParaRPr lang="zh-CN" altLang="en-US" dirty="0" smtClean="0">
              <a:effectLst/>
            </a:endParaRPr>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anomaly_detection</a:t>
            </a:r>
            <a:r>
              <a:rPr lang="zh-CN" altLang="en-US" dirty="0" smtClean="0">
                <a:effectLst/>
              </a:rPr>
              <a:t>是一个独立于数据库内核之外的工具，如结构图所示，</a:t>
            </a:r>
            <a:r>
              <a:rPr lang="en-US" altLang="zh-CN" dirty="0" err="1" smtClean="0">
                <a:effectLst/>
              </a:rPr>
              <a:t>anomaly_detection</a:t>
            </a:r>
            <a:r>
              <a:rPr lang="zh-CN" altLang="en-US" dirty="0" smtClean="0">
                <a:effectLst/>
              </a:rPr>
              <a:t>主要由</a:t>
            </a:r>
            <a:r>
              <a:rPr lang="en-US" altLang="zh-CN" dirty="0" smtClean="0">
                <a:effectLst/>
              </a:rPr>
              <a:t>agent</a:t>
            </a:r>
            <a:r>
              <a:rPr lang="zh-CN" altLang="en-US" dirty="0" smtClean="0">
                <a:effectLst/>
              </a:rPr>
              <a:t>和</a:t>
            </a:r>
            <a:r>
              <a:rPr lang="en-US" altLang="zh-CN" dirty="0" smtClean="0">
                <a:effectLst/>
              </a:rPr>
              <a:t>detector</a:t>
            </a:r>
            <a:r>
              <a:rPr lang="zh-CN" altLang="en-US" dirty="0" smtClean="0">
                <a:effectLst/>
              </a:rPr>
              <a:t>模块组成</a:t>
            </a:r>
            <a:r>
              <a:rPr lang="en-US" altLang="zh-CN" dirty="0" smtClean="0">
                <a:effectLst/>
              </a:rPr>
              <a:t>:</a:t>
            </a:r>
            <a:endParaRPr lang="en-US" altLang="zh-CN" dirty="0" smtClean="0">
              <a:effectLst/>
            </a:endParaRPr>
          </a:p>
          <a:p>
            <a:r>
              <a:rPr lang="en-US" altLang="zh-CN" dirty="0" smtClean="0">
                <a:effectLst/>
              </a:rPr>
              <a:t>agent</a:t>
            </a:r>
            <a:r>
              <a:rPr lang="zh-CN" altLang="en-US" dirty="0" smtClean="0">
                <a:effectLst/>
              </a:rPr>
              <a:t>：数据代理模块，</a:t>
            </a:r>
            <a:r>
              <a:rPr lang="zh-CN" altLang="en-US"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由</a:t>
            </a:r>
            <a:r>
              <a:rPr lang="en-US" altLang="zh-CN"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Source</a:t>
            </a:r>
            <a:r>
              <a:rPr lang="zh-CN" altLang="en-US"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a:t>
            </a:r>
            <a:r>
              <a:rPr lang="en-US" altLang="zh-CN"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Channel</a:t>
            </a:r>
            <a:r>
              <a:rPr lang="zh-CN" altLang="en-US"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以及</a:t>
            </a:r>
            <a:r>
              <a:rPr lang="en-US" altLang="zh-CN"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Sink</a:t>
            </a:r>
            <a:r>
              <a:rPr lang="zh-CN" altLang="en-US"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组成。部署在数据库环境上的，用于采集数据库中的指标，并通过</a:t>
            </a:r>
            <a:r>
              <a:rPr lang="en-US" altLang="zh-CN"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http</a:t>
            </a:r>
            <a:r>
              <a:rPr lang="zh-CN" altLang="en-US"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或者</a:t>
            </a:r>
            <a:r>
              <a:rPr lang="en-US" altLang="zh-CN"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https</a:t>
            </a:r>
            <a:r>
              <a:rPr lang="zh-CN" altLang="en-US"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方式将其传送给远端检测器模块。</a:t>
            </a:r>
            <a:endParaRPr lang="zh-CN" altLang="en-US" dirty="0" smtClean="0">
              <a:effectLst/>
            </a:endParaRPr>
          </a:p>
          <a:p>
            <a:r>
              <a:rPr lang="en-US" altLang="zh-CN" dirty="0" smtClean="0">
                <a:effectLst/>
              </a:rPr>
              <a:t>detector</a:t>
            </a:r>
            <a:r>
              <a:rPr lang="zh-CN" altLang="en-US" dirty="0" smtClean="0">
                <a:effectLst/>
              </a:rPr>
              <a:t>：检测器模块，负责</a:t>
            </a:r>
            <a:r>
              <a:rPr lang="zh-CN" altLang="en-US"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收集</a:t>
            </a:r>
            <a:r>
              <a:rPr lang="en-US" altLang="zh-CN"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Agent</a:t>
            </a:r>
            <a:r>
              <a:rPr lang="zh-CN" altLang="en-US" sz="1200" kern="1200" baseline="0" dirty="0" smtClean="0">
                <a:solidFill>
                  <a:schemeClr val="tx1"/>
                </a:solidFill>
                <a:effectLst/>
                <a:latin typeface="Huawei Sans" panose="020C0503030203020204" pitchFamily="34" charset="0"/>
                <a:ea typeface="方正兰亭黑简体" panose="02000000000000000000" pitchFamily="2" charset="-122"/>
                <a:cs typeface="+mn-cs"/>
              </a:rPr>
              <a:t>推送的数据并存储，同时该模块基于时序预测和异常检测等算法对数据库指标进行监控和异常检测，并以日志的形式通知用户。</a:t>
            </a:r>
            <a:endParaRPr lang="zh-CN" altLang="en-US" dirty="0" smtClean="0">
              <a:effectLst/>
            </a:endParaRPr>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{YOUR_MADLIB_INSTALL_FOLDER}</a:t>
            </a:r>
            <a:r>
              <a:rPr lang="zh-CN" altLang="en-US" dirty="0" smtClean="0">
                <a:effectLst/>
              </a:rPr>
              <a:t>需要改为用户的实际安装路径。</a:t>
            </a:r>
            <a:endParaRPr lang="en-US" altLang="zh-CN" dirty="0" smtClean="0">
              <a:effectLst/>
            </a:endParaRPr>
          </a:p>
          <a:p>
            <a:r>
              <a:rPr lang="zh-CN" altLang="en-US" dirty="0" smtClean="0"/>
              <a:t>命令中参数说明如下：</a:t>
            </a:r>
            <a:endParaRPr lang="zh-CN" altLang="en-US" dirty="0" smtClean="0"/>
          </a:p>
          <a:p>
            <a:pPr lvl="1"/>
            <a:r>
              <a:rPr lang="en-US" altLang="zh-CN" dirty="0" smtClean="0"/>
              <a:t>-s</a:t>
            </a:r>
            <a:r>
              <a:rPr lang="zh-CN" altLang="en-US" dirty="0" smtClean="0"/>
              <a:t>：</a:t>
            </a:r>
            <a:r>
              <a:rPr lang="en-US" altLang="zh-CN" dirty="0" smtClean="0"/>
              <a:t>schema</a:t>
            </a:r>
            <a:r>
              <a:rPr lang="zh-CN" altLang="en-US" dirty="0" smtClean="0"/>
              <a:t>的名称。</a:t>
            </a:r>
            <a:endParaRPr lang="zh-CN" altLang="en-US" dirty="0" smtClean="0"/>
          </a:p>
          <a:p>
            <a:pPr lvl="1"/>
            <a:r>
              <a:rPr lang="en-US" altLang="zh-CN" dirty="0" smtClean="0"/>
              <a:t>-p</a:t>
            </a:r>
            <a:r>
              <a:rPr lang="zh-CN" altLang="en-US" dirty="0" smtClean="0"/>
              <a:t>：数据库平台，使用</a:t>
            </a:r>
            <a:r>
              <a:rPr lang="en-US" altLang="zh-CN" dirty="0" smtClean="0"/>
              <a:t>opengauss</a:t>
            </a:r>
            <a:r>
              <a:rPr lang="zh-CN" altLang="en-US" dirty="0" smtClean="0"/>
              <a:t>即可。</a:t>
            </a:r>
            <a:endParaRPr lang="zh-CN" altLang="en-US" dirty="0" smtClean="0"/>
          </a:p>
          <a:p>
            <a:pPr lvl="1"/>
            <a:r>
              <a:rPr lang="en-US" altLang="zh-CN" dirty="0" smtClean="0"/>
              <a:t>-c</a:t>
            </a:r>
            <a:r>
              <a:rPr lang="zh-CN" altLang="en-US" dirty="0" smtClean="0"/>
              <a:t>：连接数据库的参数。包括用户名、‘</a:t>
            </a:r>
            <a:r>
              <a:rPr lang="en-US" altLang="zh-CN" dirty="0" smtClean="0"/>
              <a:t>@’</a:t>
            </a:r>
            <a:r>
              <a:rPr lang="zh-CN" altLang="en-US" dirty="0" smtClean="0"/>
              <a:t>、</a:t>
            </a:r>
            <a:r>
              <a:rPr lang="en-US" altLang="zh-CN" dirty="0" smtClean="0"/>
              <a:t>IP</a:t>
            </a:r>
            <a:r>
              <a:rPr lang="zh-CN" altLang="en-US" dirty="0" smtClean="0"/>
              <a:t>地址、端口号和目标数据库名称。</a:t>
            </a:r>
            <a:endParaRPr lang="zh-CN" altLang="en-US" dirty="0" smtClean="0"/>
          </a:p>
          <a:p>
            <a:r>
              <a:rPr lang="en-US" altLang="zh-CN" dirty="0" smtClean="0"/>
              <a:t>install</a:t>
            </a:r>
            <a:r>
              <a:rPr lang="zh-CN" altLang="en-US" dirty="0" smtClean="0"/>
              <a:t>为安装的命令，除此之外，还有</a:t>
            </a:r>
            <a:r>
              <a:rPr lang="en-US" altLang="zh-CN" dirty="0" smtClean="0"/>
              <a:t>reinstall</a:t>
            </a:r>
            <a:r>
              <a:rPr lang="zh-CN" altLang="en-US" dirty="0" smtClean="0"/>
              <a:t>（重新安装），</a:t>
            </a:r>
            <a:r>
              <a:rPr lang="en-US" altLang="zh-CN" dirty="0" smtClean="0"/>
              <a:t>uninstall</a:t>
            </a:r>
            <a:r>
              <a:rPr lang="zh-CN" altLang="en-US" dirty="0" smtClean="0"/>
              <a:t>（卸载）等命令可用。</a:t>
            </a:r>
            <a:endParaRPr lang="zh-CN" altLang="en-US"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endParaRPr lang="en-US" altLang="zh-CN" dirty="0" smtClean="0"/>
          </a:p>
          <a:p>
            <a:pPr lvl="1"/>
            <a:r>
              <a:rPr lang="en-US" altLang="zh-CN" dirty="0" smtClean="0"/>
              <a:t>B</a:t>
            </a:r>
            <a:endParaRPr lang="en-US" altLang="zh-CN" dirty="0" smtClean="0"/>
          </a:p>
          <a:p>
            <a:pPr lvl="1"/>
            <a:r>
              <a:rPr lang="en-US" altLang="zh-CN" dirty="0" smtClean="0"/>
              <a:t>F</a:t>
            </a:r>
            <a:r>
              <a:rPr lang="zh-CN" altLang="en-US" dirty="0" smtClean="0"/>
              <a:t>。</a:t>
            </a:r>
            <a:r>
              <a:rPr lang="en-US" altLang="zh-CN" dirty="0" smtClean="0"/>
              <a:t>X-Tuner</a:t>
            </a:r>
            <a:r>
              <a:rPr lang="zh-CN" altLang="en-US" dirty="0" smtClean="0"/>
              <a:t>工具能给出参数修改的建议。</a:t>
            </a:r>
            <a:endParaRPr lang="en-US" altLang="zh-CN"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endParaRPr lang="en-US" altLang="zh-CN" dirty="0" smtClean="0"/>
          </a:p>
          <a:p>
            <a:pPr lvl="1"/>
            <a:r>
              <a:rPr lang="en-US" altLang="zh-CN" dirty="0" smtClean="0"/>
              <a:t>T</a:t>
            </a:r>
            <a:endParaRPr lang="en-US" altLang="zh-CN" dirty="0" smtClean="0"/>
          </a:p>
          <a:p>
            <a:pPr lvl="1"/>
            <a:r>
              <a:rPr lang="en-US" altLang="zh-CN" dirty="0" smtClean="0"/>
              <a:t>ACD</a:t>
            </a:r>
            <a:r>
              <a:rPr lang="zh-CN" altLang="en-US" dirty="0" smtClean="0"/>
              <a:t>。目前不支持复杂</a:t>
            </a:r>
            <a:r>
              <a:rPr lang="en-US" altLang="zh-CN" dirty="0" smtClean="0"/>
              <a:t>query</a:t>
            </a:r>
            <a:r>
              <a:rPr lang="zh-CN" altLang="en-US" dirty="0" smtClean="0"/>
              <a:t>索引推荐。</a:t>
            </a:r>
            <a:endParaRPr lang="en-US" altLang="zh-CN"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B71B8-E4D1-43F7-8F02-E9FF06B0C0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系统可以分为：</a:t>
            </a:r>
            <a:endParaRPr lang="zh-CN" altLang="en-US" dirty="0" smtClean="0">
              <a:effectLst/>
            </a:endParaRPr>
          </a:p>
          <a:p>
            <a:pPr lvl="1"/>
            <a:r>
              <a:rPr lang="en-US" altLang="zh-CN" dirty="0" smtClean="0">
                <a:effectLst/>
              </a:rPr>
              <a:t>DB</a:t>
            </a:r>
            <a:r>
              <a:rPr lang="zh-CN" altLang="en-US" dirty="0" smtClean="0">
                <a:effectLst/>
              </a:rPr>
              <a:t>侧：通过</a:t>
            </a:r>
            <a:r>
              <a:rPr lang="en-US" altLang="zh-CN" dirty="0" err="1" smtClean="0">
                <a:effectLst/>
              </a:rPr>
              <a:t>DB_Agent</a:t>
            </a:r>
            <a:r>
              <a:rPr lang="en-US" altLang="zh-CN" dirty="0" smtClean="0">
                <a:effectLst/>
              </a:rPr>
              <a:t> </a:t>
            </a:r>
            <a:r>
              <a:rPr lang="zh-CN" altLang="en-US" dirty="0" smtClean="0">
                <a:effectLst/>
              </a:rPr>
              <a:t>模块对数据库实例进行抽象，通过该模块可以获取数据库内部的状态信息、当前数据库参数、以及设置数据库参数等。</a:t>
            </a:r>
            <a:r>
              <a:rPr lang="en-US" altLang="zh-CN" dirty="0" smtClean="0">
                <a:effectLst/>
              </a:rPr>
              <a:t>DB</a:t>
            </a:r>
            <a:r>
              <a:rPr lang="zh-CN" altLang="en-US" dirty="0" smtClean="0">
                <a:effectLst/>
              </a:rPr>
              <a:t>侧包括登录数据库环境使用的</a:t>
            </a:r>
            <a:r>
              <a:rPr lang="en-US" altLang="zh-CN" dirty="0" smtClean="0">
                <a:effectLst/>
              </a:rPr>
              <a:t>SSH</a:t>
            </a:r>
            <a:r>
              <a:rPr lang="zh-CN" altLang="en-US" dirty="0" smtClean="0">
                <a:effectLst/>
              </a:rPr>
              <a:t>连接。</a:t>
            </a:r>
            <a:endParaRPr lang="zh-CN" altLang="en-US" dirty="0" smtClean="0">
              <a:effectLst/>
            </a:endParaRPr>
          </a:p>
          <a:p>
            <a:pPr lvl="1"/>
            <a:r>
              <a:rPr lang="zh-CN" altLang="en-US" dirty="0" smtClean="0">
                <a:effectLst/>
              </a:rPr>
              <a:t>算法侧：用于调优的算法包，包括全局搜索算法（如贝叶斯优化、粒子群算法等）和深度强化学习（如</a:t>
            </a:r>
            <a:r>
              <a:rPr lang="en-US" altLang="zh-CN" dirty="0" smtClean="0">
                <a:effectLst/>
              </a:rPr>
              <a:t>DDPG</a:t>
            </a:r>
            <a:r>
              <a:rPr lang="zh-CN" altLang="en-US" dirty="0" smtClean="0">
                <a:effectLst/>
              </a:rPr>
              <a:t>）；</a:t>
            </a:r>
            <a:endParaRPr lang="zh-CN" altLang="en-US" dirty="0" smtClean="0">
              <a:effectLst/>
            </a:endParaRPr>
          </a:p>
          <a:p>
            <a:pPr lvl="1"/>
            <a:r>
              <a:rPr lang="en-US" altLang="zh-CN" dirty="0" smtClean="0">
                <a:effectLst/>
              </a:rPr>
              <a:t>X-Tuner </a:t>
            </a:r>
            <a:r>
              <a:rPr lang="zh-CN" altLang="en-US" dirty="0" smtClean="0">
                <a:effectLst/>
              </a:rPr>
              <a:t>主体逻辑模块：通过</a:t>
            </a:r>
            <a:r>
              <a:rPr lang="en-US" altLang="zh-CN" dirty="0" err="1" smtClean="0">
                <a:effectLst/>
              </a:rPr>
              <a:t>Enviroment</a:t>
            </a:r>
            <a:r>
              <a:rPr lang="zh-CN" altLang="en-US" dirty="0" smtClean="0">
                <a:effectLst/>
              </a:rPr>
              <a:t>模块进行封装，每一个</a:t>
            </a:r>
            <a:r>
              <a:rPr lang="en-US" altLang="zh-CN" dirty="0" smtClean="0">
                <a:effectLst/>
              </a:rPr>
              <a:t>step </a:t>
            </a:r>
            <a:r>
              <a:rPr lang="zh-CN" altLang="en-US" dirty="0" smtClean="0">
                <a:effectLst/>
              </a:rPr>
              <a:t>就是一次调优过程。整个调优过程通过多个</a:t>
            </a:r>
            <a:r>
              <a:rPr lang="en-US" altLang="zh-CN" dirty="0" smtClean="0">
                <a:effectLst/>
              </a:rPr>
              <a:t>step</a:t>
            </a:r>
            <a:r>
              <a:rPr lang="zh-CN" altLang="en-US" dirty="0" smtClean="0">
                <a:effectLst/>
              </a:rPr>
              <a:t>进行迭代；</a:t>
            </a:r>
            <a:endParaRPr lang="zh-CN" altLang="en-US" dirty="0" smtClean="0">
              <a:effectLst/>
            </a:endParaRPr>
          </a:p>
          <a:p>
            <a:pPr lvl="1"/>
            <a:r>
              <a:rPr lang="en-US" altLang="zh-CN" dirty="0" smtClean="0">
                <a:effectLst/>
              </a:rPr>
              <a:t>benchmark: </a:t>
            </a:r>
            <a:r>
              <a:rPr lang="zh-CN" altLang="en-US" dirty="0" smtClean="0">
                <a:effectLst/>
              </a:rPr>
              <a:t>由用户指定的</a:t>
            </a:r>
            <a:r>
              <a:rPr lang="en-US" altLang="zh-CN" dirty="0" smtClean="0">
                <a:effectLst/>
              </a:rPr>
              <a:t>benchmark</a:t>
            </a:r>
            <a:r>
              <a:rPr lang="zh-CN" altLang="en-US" dirty="0" smtClean="0">
                <a:effectLst/>
              </a:rPr>
              <a:t>性能测试脚本，用于运行</a:t>
            </a:r>
            <a:r>
              <a:rPr lang="en-US" altLang="zh-CN" dirty="0" smtClean="0">
                <a:effectLst/>
              </a:rPr>
              <a:t>benchmark</a:t>
            </a:r>
            <a:r>
              <a:rPr lang="zh-CN" altLang="en-US" dirty="0" smtClean="0">
                <a:effectLst/>
              </a:rPr>
              <a:t>作业，通过跑分结果反映数据库系统性能优劣。</a:t>
            </a:r>
            <a:endParaRPr lang="zh-CN" altLang="en-US" dirty="0" smtClean="0">
              <a:effectLst/>
            </a:endParaRPr>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effectLst/>
              </a:rPr>
              <a:t>如果在</a:t>
            </a:r>
            <a:r>
              <a:rPr lang="en-US" altLang="zh-CN" dirty="0" smtClean="0">
                <a:effectLst/>
              </a:rPr>
              <a:t>tune</a:t>
            </a:r>
            <a:r>
              <a:rPr lang="zh-CN" altLang="en-US" dirty="0" smtClean="0">
                <a:effectLst/>
              </a:rPr>
              <a:t>模式下，使用深度强化学习算法，要求必须有一个训练好的模型，</a:t>
            </a:r>
            <a:r>
              <a:rPr lang="zh-CN" altLang="en-US" b="0" dirty="0" smtClean="0">
                <a:effectLst/>
              </a:rPr>
              <a:t>且要求训练该模型时的参数与进行调优时的参数列表（包括</a:t>
            </a:r>
            <a:r>
              <a:rPr lang="en-US" altLang="zh-CN" b="0" dirty="0" smtClean="0">
                <a:effectLst/>
              </a:rPr>
              <a:t>max</a:t>
            </a:r>
            <a:r>
              <a:rPr lang="zh-CN" altLang="en-US" b="0" dirty="0" smtClean="0">
                <a:effectLst/>
              </a:rPr>
              <a:t>与</a:t>
            </a:r>
            <a:r>
              <a:rPr lang="en-US" altLang="zh-CN" b="0" dirty="0" smtClean="0">
                <a:effectLst/>
              </a:rPr>
              <a:t>min</a:t>
            </a:r>
            <a:r>
              <a:rPr lang="zh-CN" altLang="en-US" b="0" dirty="0" smtClean="0">
                <a:effectLst/>
              </a:rPr>
              <a:t>）必须一致。</a:t>
            </a:r>
            <a:endParaRPr lang="zh-CN" altLang="en-US" b="0" dirty="0" smtClean="0"/>
          </a:p>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sym typeface="Huawei Sans" panose="020C0503030203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4.tiff"/><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image" Target="../media/image3.svg"/><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4.tiff"/><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0.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image" Target="../media/image3.svg"/><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1"/>
            <a:ext cx="12192000" cy="6857999"/>
          </a:xfrm>
          <a:prstGeom prst="rect">
            <a:avLst/>
          </a:prstGeom>
        </p:spPr>
      </p:pic>
      <p:pic>
        <p:nvPicPr>
          <p:cNvPr id="8" name="图片 7"/>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619125" y="2217738"/>
            <a:ext cx="6053138" cy="1076325"/>
          </a:xfrm>
        </p:spPr>
        <p:txBody>
          <a:bodyPr>
            <a:noAutofit/>
          </a:bodyPr>
          <a:lstStyle>
            <a:lvl1pPr marL="0" indent="0">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smtClean="0"/>
          </a:p>
        </p:txBody>
      </p:sp>
      <p:sp>
        <p:nvSpPr>
          <p:cNvPr id="11" name="文本占位符 10"/>
          <p:cNvSpPr>
            <a:spLocks noGrp="1"/>
          </p:cNvSpPr>
          <p:nvPr>
            <p:ph type="body" sz="quarter" idx="11" hasCustomPrompt="1"/>
          </p:nvPr>
        </p:nvSpPr>
        <p:spPr>
          <a:xfrm>
            <a:off x="737659" y="3573993"/>
            <a:ext cx="3300942" cy="465137"/>
          </a:xfrm>
        </p:spPr>
        <p:txBody>
          <a:bodyPr>
            <a:normAutofit/>
          </a:bodyPr>
          <a:lstStyle>
            <a:lvl1pPr marL="0" indent="0">
              <a:buNone/>
              <a:defRPr sz="1600">
                <a:solidFill>
                  <a:schemeClr val="bg1"/>
                </a:solidFill>
              </a:defRPr>
            </a:lvl1pPr>
          </a:lstStyle>
          <a:p>
            <a:pPr lvl="0"/>
            <a:r>
              <a:rPr lang="zh-CN" altLang="en-US" dirty="0" smtClean="0"/>
              <a:t>副标题</a:t>
            </a:r>
            <a:endParaRPr lang="zh-CN" alt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9" name="文本框 8"/>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3956405" y="3519575"/>
            <a:ext cx="4279188"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扫码添加微信公众号，微信小助手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2"/>
          <a:stretch>
            <a:fillRect/>
          </a:stretch>
        </p:blipFill>
        <p:spPr>
          <a:xfrm>
            <a:off x="600879" y="424974"/>
            <a:ext cx="730233" cy="643815"/>
          </a:xfrm>
          <a:prstGeom prst="rect">
            <a:avLst/>
          </a:prstGeom>
        </p:spPr>
      </p:pic>
      <p:pic>
        <p:nvPicPr>
          <p:cNvPr id="16" name="图片 15"/>
          <p:cNvPicPr>
            <a:picLocks noChangeAspect="1"/>
          </p:cNvPicPr>
          <p:nvPr userDrawn="1"/>
        </p:nvPicPr>
        <p:blipFill>
          <a:blip r:embed="rId3"/>
          <a:stretch>
            <a:fillRect/>
          </a:stretch>
        </p:blipFill>
        <p:spPr>
          <a:xfrm>
            <a:off x="0" y="1"/>
            <a:ext cx="12192000" cy="6857999"/>
          </a:xfrm>
          <a:prstGeom prst="rect">
            <a:avLst/>
          </a:prstGeom>
        </p:spPr>
      </p:pic>
      <p:sp>
        <p:nvSpPr>
          <p:cNvPr id="17" name="文本框 16"/>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userDrawn="1"/>
        </p:nvSpPr>
        <p:spPr>
          <a:xfrm>
            <a:off x="3412779" y="3738875"/>
            <a:ext cx="2168525" cy="307777"/>
          </a:xfrm>
          <a:prstGeom prst="rect">
            <a:avLst/>
          </a:prstGeom>
          <a:noFill/>
        </p:spPr>
        <p:txBody>
          <a:bodyPr wrap="square" rtlCol="0">
            <a:spAutoFit/>
          </a:bodyPr>
          <a:lstStyle/>
          <a:p>
            <a:r>
              <a:rPr kumimoji="1" lang="zh-CN" altLang="en-US" sz="1400" spc="300" dirty="0">
                <a:solidFill>
                  <a:schemeClr val="bg1"/>
                </a:solidFill>
                <a:latin typeface="微软雅黑" panose="020B0503020204020204" pitchFamily="34" charset="-122"/>
                <a:ea typeface="微软雅黑" panose="020B0503020204020204" pitchFamily="34" charset="-122"/>
              </a:rPr>
              <a:t>扫</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码关注微</a:t>
            </a:r>
            <a:r>
              <a:rPr kumimoji="1" lang="zh-CN" altLang="en-US" sz="1400" spc="300" dirty="0">
                <a:solidFill>
                  <a:schemeClr val="bg1"/>
                </a:solidFill>
                <a:latin typeface="微软雅黑" panose="020B0503020204020204" pitchFamily="34" charset="-122"/>
                <a:ea typeface="微软雅黑" panose="020B0503020204020204" pitchFamily="34" charset="-122"/>
              </a:rPr>
              <a:t>信公众</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号</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userDrawn="1"/>
        </p:nvPicPr>
        <p:blipFill>
          <a:blip r:embed="rId2"/>
          <a:stretch>
            <a:fillRect/>
          </a:stretch>
        </p:blipFill>
        <p:spPr>
          <a:xfrm>
            <a:off x="600879" y="424974"/>
            <a:ext cx="730233" cy="643815"/>
          </a:xfrm>
          <a:prstGeom prst="rect">
            <a:avLst/>
          </a:prstGeom>
        </p:spPr>
      </p:pic>
      <p:grpSp>
        <p:nvGrpSpPr>
          <p:cNvPr id="21" name="组合 20"/>
          <p:cNvGrpSpPr/>
          <p:nvPr userDrawn="1"/>
        </p:nvGrpSpPr>
        <p:grpSpPr>
          <a:xfrm>
            <a:off x="3494018" y="4152901"/>
            <a:ext cx="5203964" cy="2013162"/>
            <a:chOff x="3245823" y="4152901"/>
            <a:chExt cx="5203964" cy="2013162"/>
          </a:xfrm>
        </p:grpSpPr>
        <p:pic>
          <p:nvPicPr>
            <p:cNvPr id="22" name="图片 21"/>
            <p:cNvPicPr>
              <a:picLocks noChangeAspect="1"/>
            </p:cNvPicPr>
            <p:nvPr/>
          </p:nvPicPr>
          <p:blipFill>
            <a:blip r:embed="rId4"/>
            <a:stretch>
              <a:fillRect/>
            </a:stretch>
          </p:blipFill>
          <p:spPr>
            <a:xfrm>
              <a:off x="3245823" y="4152901"/>
              <a:ext cx="2006048" cy="2013162"/>
            </a:xfrm>
            <a:prstGeom prst="rect">
              <a:avLst/>
            </a:prstGeom>
          </p:spPr>
        </p:pic>
        <p:pic>
          <p:nvPicPr>
            <p:cNvPr id="23" name="图片 22"/>
            <p:cNvPicPr>
              <a:picLocks noChangeAspect="1"/>
            </p:cNvPicPr>
            <p:nvPr/>
          </p:nvPicPr>
          <p:blipFill>
            <a:blip r:embed="rId5"/>
            <a:stretch>
              <a:fillRect/>
            </a:stretch>
          </p:blipFill>
          <p:spPr>
            <a:xfrm>
              <a:off x="6436623" y="4152901"/>
              <a:ext cx="2013164" cy="2013162"/>
            </a:xfrm>
            <a:prstGeom prst="rect">
              <a:avLst/>
            </a:prstGeom>
          </p:spPr>
        </p:pic>
      </p:grpSp>
      <p:sp>
        <p:nvSpPr>
          <p:cNvPr id="24" name="文本框 23"/>
          <p:cNvSpPr txBox="1"/>
          <p:nvPr userDrawn="1"/>
        </p:nvSpPr>
        <p:spPr>
          <a:xfrm>
            <a:off x="6172256" y="3519575"/>
            <a:ext cx="3038288" cy="523220"/>
          </a:xfrm>
          <a:prstGeom prst="rect">
            <a:avLst/>
          </a:prstGeom>
          <a:noFill/>
        </p:spPr>
        <p:txBody>
          <a:bodyPr wrap="square" rtlCol="0">
            <a:spAutoFit/>
          </a:bodyPr>
          <a:lstStyle/>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添加微信小助手</a:t>
            </a:r>
            <a:endParaRPr kumimoji="1" lang="en-US" altLang="zh-CN" sz="1400" spc="300" dirty="0" smtClean="0">
              <a:solidFill>
                <a:schemeClr val="bg1"/>
              </a:solidFill>
              <a:latin typeface="微软雅黑" panose="020B0503020204020204" pitchFamily="34" charset="-122"/>
              <a:ea typeface="微软雅黑" panose="020B0503020204020204" pitchFamily="34" charset="-122"/>
            </a:endParaRPr>
          </a:p>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回复“加群”进入交流群</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609600" y="6245225"/>
            <a:ext cx="2844800" cy="476250"/>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03A97B1D-F584-444D-89FD-FA2A3E7C92CA}" type="slidenum">
              <a:rPr kumimoji="1" lang="zh-CN" altLang="en-US" smtClean="0"/>
            </a:fld>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712749" y="87111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50337" y="1097869"/>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607265" y="1402064"/>
            <a:ext cx="3919605" cy="850900"/>
          </a:xfrm>
          <a:prstGeom prst="rect">
            <a:avLst/>
          </a:prstGeom>
          <a:noFill/>
        </p:spPr>
        <p:txBody>
          <a:bodyPr wrap="square" rtlCol="0">
            <a:spAutoFit/>
          </a:bodyPr>
          <a:lstStyle/>
          <a:p>
            <a:pPr algn="l"/>
            <a:r>
              <a:rPr lang="en-US" sz="4940" dirty="0">
                <a:solidFill>
                  <a:schemeClr val="tx1"/>
                </a:solidFill>
              </a:rPr>
              <a:t>Thank you.</a:t>
            </a:r>
            <a:endParaRPr lang="en-US" sz="4940" dirty="0">
              <a:solidFill>
                <a:schemeClr val="tx1"/>
              </a:solidFill>
            </a:endParaRPr>
          </a:p>
        </p:txBody>
      </p:sp>
      <p:sp>
        <p:nvSpPr>
          <p:cNvPr id="2" name="圆角矩形 1"/>
          <p:cNvSpPr/>
          <p:nvPr userDrawn="1"/>
        </p:nvSpPr>
        <p:spPr>
          <a:xfrm>
            <a:off x="7399588" y="1291771"/>
            <a:ext cx="4258390" cy="4731658"/>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2844800" cy="476250"/>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2192000" cy="685799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p:cNvSpPr>
            <a:spLocks noGrp="1"/>
          </p:cNvSpPr>
          <p:nvPr>
            <p:ph idx="11"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mn-lt"/>
                <a:ea typeface="微软雅黑" panose="020B0503020204020204" pitchFamily="34" charset="-122"/>
                <a:cs typeface="Arial" panose="020B0604020202020204" pitchFamily="34" charset="0"/>
              </a:defRPr>
            </a:lvl1pPr>
            <a:lvl2pPr marL="446405" marR="0" indent="-285750"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mn-lt"/>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mn-lt"/>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en-US" dirty="0"/>
              <a:t>Click to edit Master text style</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en-US" dirty="0"/>
              <a:t>Click to edit Master text style</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en-US" dirty="0"/>
              <a:t>Click to edit Master text style</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en-US" dirty="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1"/>
            <a:ext cx="12192000" cy="6857999"/>
          </a:xfrm>
          <a:prstGeom prst="rect">
            <a:avLst/>
          </a:prstGeom>
        </p:spPr>
      </p:pic>
      <p:pic>
        <p:nvPicPr>
          <p:cNvPr id="8" name="图片 7"/>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619125" y="2217738"/>
            <a:ext cx="6053138" cy="1076325"/>
          </a:xfrm>
        </p:spPr>
        <p:txBody>
          <a:bodyPr>
            <a:noAutofit/>
          </a:bodyPr>
          <a:lstStyle>
            <a:lvl1pPr marL="0" indent="0">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smtClean="0"/>
          </a:p>
        </p:txBody>
      </p:sp>
      <p:sp>
        <p:nvSpPr>
          <p:cNvPr id="11" name="文本占位符 10"/>
          <p:cNvSpPr>
            <a:spLocks noGrp="1"/>
          </p:cNvSpPr>
          <p:nvPr>
            <p:ph type="body" sz="quarter" idx="11" hasCustomPrompt="1"/>
          </p:nvPr>
        </p:nvSpPr>
        <p:spPr>
          <a:xfrm>
            <a:off x="737659" y="3573993"/>
            <a:ext cx="3300942" cy="465137"/>
          </a:xfrm>
        </p:spPr>
        <p:txBody>
          <a:bodyPr>
            <a:normAutofit/>
          </a:bodyPr>
          <a:lstStyle>
            <a:lvl1pPr marL="0" indent="0">
              <a:buNone/>
              <a:defRPr sz="1600">
                <a:solidFill>
                  <a:schemeClr val="bg1"/>
                </a:solidFill>
              </a:defRPr>
            </a:lvl1pPr>
          </a:lstStyle>
          <a:p>
            <a:pPr lvl="0"/>
            <a:r>
              <a:rPr lang="zh-CN" altLang="en-US" dirty="0" smtClean="0"/>
              <a:t>副标题</a:t>
            </a:r>
            <a:endParaRPr lang="zh-CN" altLang="en-US" dirty="0" smtClean="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目录-3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6198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450194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599"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599" y="2878699"/>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469887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827631"/>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468193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目录-3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6198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450194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599"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599" y="2878699"/>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469887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827631"/>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468193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目录-4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目录-5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2725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57959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892051"/>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50463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481204"/>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783277"/>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10916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70391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488285"/>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1787396"/>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3072041"/>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71375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41975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440978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44067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目录-6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5240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18165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31842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453944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252603"/>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378824"/>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2528857"/>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477190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68151"/>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389460"/>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49841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748560"/>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34017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3653624"/>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610833"/>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564857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230812" y="589019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857691"/>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目录-7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93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98139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194863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386702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165973" y="188309"/>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165973" y="1159690"/>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165973" y="2154883"/>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165973" y="4088253"/>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25060"/>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189197"/>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166720"/>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07614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29100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165973" y="312481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1192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483878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165973" y="5051696"/>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047900"/>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
        <p:nvSpPr>
          <p:cNvPr id="30" name="椭圆 29"/>
          <p:cNvSpPr/>
          <p:nvPr userDrawn="1"/>
        </p:nvSpPr>
        <p:spPr>
          <a:xfrm>
            <a:off x="5729677" y="580602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文本占位符 30"/>
          <p:cNvSpPr>
            <a:spLocks noGrp="1"/>
          </p:cNvSpPr>
          <p:nvPr>
            <p:ph type="body" sz="quarter" idx="28" hasCustomPrompt="1"/>
          </p:nvPr>
        </p:nvSpPr>
        <p:spPr>
          <a:xfrm>
            <a:off x="7165973" y="601513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3" name="文本占位符 46"/>
          <p:cNvSpPr>
            <a:spLocks noGrp="1"/>
          </p:cNvSpPr>
          <p:nvPr>
            <p:ph type="body" sz="quarter" idx="29" hasCustomPrompt="1"/>
          </p:nvPr>
        </p:nvSpPr>
        <p:spPr>
          <a:xfrm>
            <a:off x="5862868" y="6015137"/>
            <a:ext cx="674687" cy="585788"/>
          </a:xfrm>
        </p:spPr>
        <p:txBody>
          <a:bodyPr>
            <a:normAutofit/>
          </a:bodyPr>
          <a:lstStyle>
            <a:lvl1pPr marL="0" indent="0">
              <a:buNone/>
              <a:defRPr sz="3200">
                <a:solidFill>
                  <a:schemeClr val="bg1"/>
                </a:solidFill>
              </a:defRPr>
            </a:lvl1pPr>
          </a:lstStyle>
          <a:p>
            <a:pPr lvl="0"/>
            <a:r>
              <a:rPr lang="en-US" altLang="zh-CN" dirty="0" smtClean="0"/>
              <a:t>07</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7999"/>
          </a:xfrm>
          <a:prstGeom prst="rect">
            <a:avLst/>
          </a:prstGeom>
        </p:spPr>
      </p:pic>
      <p:pic>
        <p:nvPicPr>
          <p:cNvPr id="7" name="图片 6"/>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4156605" y="2886605"/>
            <a:ext cx="3514195" cy="1058862"/>
          </a:xfrm>
        </p:spPr>
        <p:txBody>
          <a:bodyPr>
            <a:noAutofit/>
          </a:bodyPr>
          <a:lstStyle>
            <a:lvl1pPr marL="0" indent="0" algn="ctr">
              <a:buNone/>
              <a:defRPr sz="6600">
                <a:solidFill>
                  <a:schemeClr val="bg1"/>
                </a:solidFill>
              </a:defRPr>
            </a:lvl1pPr>
          </a:lstStyle>
          <a:p>
            <a:pPr lvl="0"/>
            <a:r>
              <a:rPr lang="en-US" altLang="zh-CN" dirty="0" smtClean="0"/>
              <a:t>Part 1</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正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11" name="灯片编号占位符 3"/>
          <p:cNvSpPr txBox="1"/>
          <p:nvPr userDrawn="1"/>
        </p:nvSpPr>
        <p:spPr>
          <a:xfrm>
            <a:off x="8610600" y="6365872"/>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800" kern="1200" baseline="0">
                <a:solidFill>
                  <a:srgbClr val="3A11BA"/>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A97B1D-F584-444D-89FD-FA2A3E7C92CA}" type="slidenum">
              <a:rPr kumimoji="1" lang="zh-CN" altLang="en-US" smtClean="0"/>
            </a:fld>
            <a:endParaRPr kumimoji="1"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正文2">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7" name="椭圆 6"/>
          <p:cNvSpPr/>
          <p:nvPr userDrawn="1"/>
        </p:nvSpPr>
        <p:spPr>
          <a:xfrm>
            <a:off x="1335640" y="2763748"/>
            <a:ext cx="1571947" cy="1571947"/>
          </a:xfrm>
          <a:prstGeom prst="ellipse">
            <a:avLst/>
          </a:prstGeom>
          <a:gradFill>
            <a:gsLst>
              <a:gs pos="4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310026" y="2763748"/>
            <a:ext cx="1571947" cy="1571947"/>
          </a:xfrm>
          <a:prstGeom prst="ellipse">
            <a:avLst/>
          </a:prstGeom>
          <a:gradFill>
            <a:gsLst>
              <a:gs pos="5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9190046" y="2763748"/>
            <a:ext cx="1571947" cy="1571947"/>
          </a:xfrm>
          <a:prstGeom prst="ellipse">
            <a:avLst/>
          </a:prstGeom>
          <a:gradFill>
            <a:gsLst>
              <a:gs pos="57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10"/>
          <p:cNvCxnSpPr/>
          <p:nvPr userDrawn="1"/>
        </p:nvCxnSpPr>
        <p:spPr>
          <a:xfrm>
            <a:off x="4138773"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线连接符 11"/>
          <p:cNvCxnSpPr/>
          <p:nvPr userDrawn="1"/>
        </p:nvCxnSpPr>
        <p:spPr>
          <a:xfrm>
            <a:off x="8018794"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图形 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46646" y="3175686"/>
            <a:ext cx="759091" cy="759091"/>
          </a:xfrm>
          <a:prstGeom prst="rect">
            <a:avLst/>
          </a:prstGeom>
        </p:spPr>
      </p:pic>
      <p:pic>
        <p:nvPicPr>
          <p:cNvPr id="19" name="图形 2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61983" y="3175686"/>
            <a:ext cx="833601" cy="833601"/>
          </a:xfrm>
          <a:prstGeom prst="rect">
            <a:avLst/>
          </a:prstGeom>
        </p:spPr>
      </p:pic>
      <p:pic>
        <p:nvPicPr>
          <p:cNvPr id="20" name="图形 23"/>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12907" y="3175685"/>
            <a:ext cx="762697" cy="762697"/>
          </a:xfrm>
          <a:prstGeom prst="rect">
            <a:avLst/>
          </a:prstGeom>
        </p:spPr>
      </p:pic>
      <p:sp>
        <p:nvSpPr>
          <p:cNvPr id="3" name="文本占位符 2"/>
          <p:cNvSpPr>
            <a:spLocks noGrp="1"/>
          </p:cNvSpPr>
          <p:nvPr>
            <p:ph type="body" sz="quarter" idx="12" hasCustomPrompt="1"/>
          </p:nvPr>
        </p:nvSpPr>
        <p:spPr>
          <a:xfrm>
            <a:off x="1127529"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28" name="文本占位符 27"/>
          <p:cNvSpPr>
            <a:spLocks noGrp="1"/>
          </p:cNvSpPr>
          <p:nvPr>
            <p:ph type="body" sz="quarter" idx="13" hasCustomPrompt="1"/>
          </p:nvPr>
        </p:nvSpPr>
        <p:spPr>
          <a:xfrm>
            <a:off x="1127125" y="5256051"/>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29" name="文本占位符 2"/>
          <p:cNvSpPr>
            <a:spLocks noGrp="1"/>
          </p:cNvSpPr>
          <p:nvPr>
            <p:ph type="body" sz="quarter" idx="14" hasCustomPrompt="1"/>
          </p:nvPr>
        </p:nvSpPr>
        <p:spPr>
          <a:xfrm>
            <a:off x="5031906"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0" name="文本占位符 27"/>
          <p:cNvSpPr>
            <a:spLocks noGrp="1"/>
          </p:cNvSpPr>
          <p:nvPr>
            <p:ph type="body" sz="quarter" idx="15" hasCustomPrompt="1"/>
          </p:nvPr>
        </p:nvSpPr>
        <p:spPr>
          <a:xfrm>
            <a:off x="5031175" y="5238922"/>
            <a:ext cx="2295525" cy="349079"/>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1" name="文本占位符 2"/>
          <p:cNvSpPr>
            <a:spLocks noGrp="1"/>
          </p:cNvSpPr>
          <p:nvPr>
            <p:ph type="body" sz="quarter" idx="16" hasCustomPrompt="1"/>
          </p:nvPr>
        </p:nvSpPr>
        <p:spPr>
          <a:xfrm>
            <a:off x="8936282"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2" name="文本占位符 27"/>
          <p:cNvSpPr>
            <a:spLocks noGrp="1"/>
          </p:cNvSpPr>
          <p:nvPr>
            <p:ph type="body" sz="quarter" idx="17" hasCustomPrompt="1"/>
          </p:nvPr>
        </p:nvSpPr>
        <p:spPr>
          <a:xfrm>
            <a:off x="8935224" y="5238922"/>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4" name="文本占位符 33"/>
          <p:cNvSpPr>
            <a:spLocks noGrp="1"/>
          </p:cNvSpPr>
          <p:nvPr>
            <p:ph type="body" sz="quarter" idx="18" hasCustomPrompt="1"/>
          </p:nvPr>
        </p:nvSpPr>
        <p:spPr>
          <a:xfrm>
            <a:off x="3738013" y="512268"/>
            <a:ext cx="4681537" cy="627063"/>
          </a:xfrm>
        </p:spPr>
        <p:txBody>
          <a:bodyPr/>
          <a:lstStyle>
            <a:lvl1pPr marL="0" indent="0" algn="ctr">
              <a:buNone/>
              <a:defRPr sz="2400"/>
            </a:lvl1pPr>
          </a:lstStyle>
          <a:p>
            <a:r>
              <a:rPr kumimoji="1" lang="en-US" altLang="zh-CN" sz="3200" b="1" dirty="0" smtClean="0">
                <a:solidFill>
                  <a:srgbClr val="3A11BA"/>
                </a:solidFill>
              </a:rPr>
              <a:t>Project</a:t>
            </a:r>
            <a:r>
              <a:rPr kumimoji="1" lang="zh-CN" altLang="en-US" sz="3200" b="1" dirty="0" smtClean="0">
                <a:solidFill>
                  <a:srgbClr val="3A11BA"/>
                </a:solidFill>
              </a:rPr>
              <a:t> </a:t>
            </a:r>
            <a:r>
              <a:rPr kumimoji="1" lang="en-US" altLang="zh-CN" sz="3200" b="1" dirty="0" smtClean="0">
                <a:solidFill>
                  <a:srgbClr val="3A11BA"/>
                </a:solidFill>
              </a:rPr>
              <a:t>Presentation</a:t>
            </a:r>
            <a:endParaRPr kumimoji="1" lang="zh-CN" altLang="en-US" sz="3200" b="1" dirty="0">
              <a:solidFill>
                <a:srgbClr val="3A11BA"/>
              </a:solidFill>
            </a:endParaRPr>
          </a:p>
        </p:txBody>
      </p:sp>
      <p:sp>
        <p:nvSpPr>
          <p:cNvPr id="36" name="文本占位符 35"/>
          <p:cNvSpPr>
            <a:spLocks noGrp="1"/>
          </p:cNvSpPr>
          <p:nvPr>
            <p:ph type="body" sz="quarter" idx="19" hasCustomPrompt="1"/>
          </p:nvPr>
        </p:nvSpPr>
        <p:spPr>
          <a:xfrm>
            <a:off x="2365279" y="1362834"/>
            <a:ext cx="8010325" cy="517525"/>
          </a:xfrm>
        </p:spPr>
        <p:txBody>
          <a:bodyPr>
            <a:noAutofit/>
          </a:bodyPr>
          <a:lstStyle>
            <a:lvl1pPr marL="0" indent="0" algn="ctr">
              <a:buNone/>
              <a:defRPr sz="2000"/>
            </a:lvl1pPr>
          </a:lstStyle>
          <a:p>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endParaRPr kumimoji="1" lang="zh-CN" altLang="en-US" dirty="0">
              <a:solidFill>
                <a:srgbClr val="3A11BA"/>
              </a:solidFill>
            </a:endParaRPr>
          </a:p>
        </p:txBody>
      </p:sp>
    </p:spTree>
  </p:cSld>
  <p:clrMapOvr>
    <a:masterClrMapping/>
  </p:clrMapOvr>
  <p:timing>
    <p:tnLst>
      <p:par>
        <p:cTn id="1" dur="indefinite" restart="never" nodeType="tmRoot"/>
      </p:par>
    </p:tnLst>
  </p:timing>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9" name="文本框 8"/>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3956405" y="3519575"/>
            <a:ext cx="4279188"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扫码添加微信公众号，微信小助手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2"/>
          <a:stretch>
            <a:fillRect/>
          </a:stretch>
        </p:blipFill>
        <p:spPr>
          <a:xfrm>
            <a:off x="600879" y="424974"/>
            <a:ext cx="730233" cy="643815"/>
          </a:xfrm>
          <a:prstGeom prst="rect">
            <a:avLst/>
          </a:prstGeom>
        </p:spPr>
      </p:pic>
      <p:pic>
        <p:nvPicPr>
          <p:cNvPr id="16" name="图片 15"/>
          <p:cNvPicPr>
            <a:picLocks noChangeAspect="1"/>
          </p:cNvPicPr>
          <p:nvPr userDrawn="1"/>
        </p:nvPicPr>
        <p:blipFill>
          <a:blip r:embed="rId3"/>
          <a:stretch>
            <a:fillRect/>
          </a:stretch>
        </p:blipFill>
        <p:spPr>
          <a:xfrm>
            <a:off x="0" y="1"/>
            <a:ext cx="12192000" cy="6857999"/>
          </a:xfrm>
          <a:prstGeom prst="rect">
            <a:avLst/>
          </a:prstGeom>
        </p:spPr>
      </p:pic>
      <p:sp>
        <p:nvSpPr>
          <p:cNvPr id="17" name="文本框 16"/>
          <p:cNvSpPr txBox="1"/>
          <p:nvPr userDrawn="1"/>
        </p:nvSpPr>
        <p:spPr>
          <a:xfrm>
            <a:off x="3876782" y="1969790"/>
            <a:ext cx="4438435" cy="1107996"/>
          </a:xfrm>
          <a:prstGeom prst="rect">
            <a:avLst/>
          </a:prstGeom>
          <a:noFill/>
        </p:spPr>
        <p:txBody>
          <a:bodyPr wrap="square" rtlCol="0">
            <a:spAutoFit/>
          </a:bodyPr>
          <a:lstStyle/>
          <a:p>
            <a:r>
              <a:rPr kumimoji="1" lang="en-US" altLang="zh-CN" sz="6600" b="1" dirty="0">
                <a:solidFill>
                  <a:schemeClr val="bg1"/>
                </a:solidFill>
                <a:latin typeface="微软雅黑" panose="020B0503020204020204" pitchFamily="34" charset="-122"/>
                <a:ea typeface="微软雅黑" panose="020B0503020204020204" pitchFamily="34" charset="-122"/>
              </a:rPr>
              <a:t>THANKS</a:t>
            </a:r>
            <a:r>
              <a:rPr kumimoji="1" lang="zh-CN" altLang="en-US" sz="6600" b="1" dirty="0">
                <a:solidFill>
                  <a:schemeClr val="bg1"/>
                </a:solidFill>
                <a:latin typeface="微软雅黑" panose="020B0503020204020204" pitchFamily="34" charset="-122"/>
                <a:ea typeface="微软雅黑" panose="020B0503020204020204" pitchFamily="34" charset="-122"/>
              </a:rPr>
              <a:t>！</a:t>
            </a:r>
            <a:endParaRPr kumimoji="1"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userDrawn="1"/>
        </p:nvSpPr>
        <p:spPr>
          <a:xfrm>
            <a:off x="5470987" y="3077786"/>
            <a:ext cx="1250024" cy="369332"/>
          </a:xfrm>
          <a:prstGeom prst="rect">
            <a:avLst/>
          </a:prstGeom>
          <a:noFill/>
        </p:spPr>
        <p:txBody>
          <a:bodyPr wrap="square" rtlCol="0">
            <a:spAutoFit/>
          </a:bodyPr>
          <a:lstStyle/>
          <a:p>
            <a:r>
              <a:rPr kumimoji="1" lang="zh-CN" altLang="en-US" spc="300" dirty="0">
                <a:solidFill>
                  <a:schemeClr val="bg1"/>
                </a:solidFill>
                <a:latin typeface="微软雅黑" panose="020B0503020204020204" pitchFamily="34" charset="-122"/>
                <a:ea typeface="微软雅黑" panose="020B0503020204020204" pitchFamily="34" charset="-122"/>
              </a:rPr>
              <a:t>谢谢观看</a:t>
            </a:r>
            <a:endParaRPr kumimoji="1"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userDrawn="1"/>
        </p:nvSpPr>
        <p:spPr>
          <a:xfrm>
            <a:off x="3412779" y="3738875"/>
            <a:ext cx="2168525" cy="307777"/>
          </a:xfrm>
          <a:prstGeom prst="rect">
            <a:avLst/>
          </a:prstGeom>
          <a:noFill/>
        </p:spPr>
        <p:txBody>
          <a:bodyPr wrap="square" rtlCol="0">
            <a:spAutoFit/>
          </a:bodyPr>
          <a:lstStyle/>
          <a:p>
            <a:r>
              <a:rPr kumimoji="1" lang="zh-CN" altLang="en-US" sz="1400" spc="300" dirty="0">
                <a:solidFill>
                  <a:schemeClr val="bg1"/>
                </a:solidFill>
                <a:latin typeface="微软雅黑" panose="020B0503020204020204" pitchFamily="34" charset="-122"/>
                <a:ea typeface="微软雅黑" panose="020B0503020204020204" pitchFamily="34" charset="-122"/>
              </a:rPr>
              <a:t>扫</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码关注微</a:t>
            </a:r>
            <a:r>
              <a:rPr kumimoji="1" lang="zh-CN" altLang="en-US" sz="1400" spc="300" dirty="0">
                <a:solidFill>
                  <a:schemeClr val="bg1"/>
                </a:solidFill>
                <a:latin typeface="微软雅黑" panose="020B0503020204020204" pitchFamily="34" charset="-122"/>
                <a:ea typeface="微软雅黑" panose="020B0503020204020204" pitchFamily="34" charset="-122"/>
              </a:rPr>
              <a:t>信公众</a:t>
            </a:r>
            <a:r>
              <a:rPr kumimoji="1" lang="zh-CN" altLang="en-US" sz="1400" spc="300" dirty="0" smtClean="0">
                <a:solidFill>
                  <a:schemeClr val="bg1"/>
                </a:solidFill>
                <a:latin typeface="微软雅黑" panose="020B0503020204020204" pitchFamily="34" charset="-122"/>
                <a:ea typeface="微软雅黑" panose="020B0503020204020204" pitchFamily="34" charset="-122"/>
              </a:rPr>
              <a:t>号</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userDrawn="1"/>
        </p:nvPicPr>
        <p:blipFill>
          <a:blip r:embed="rId2"/>
          <a:stretch>
            <a:fillRect/>
          </a:stretch>
        </p:blipFill>
        <p:spPr>
          <a:xfrm>
            <a:off x="600879" y="424974"/>
            <a:ext cx="730233" cy="643815"/>
          </a:xfrm>
          <a:prstGeom prst="rect">
            <a:avLst/>
          </a:prstGeom>
        </p:spPr>
      </p:pic>
      <p:grpSp>
        <p:nvGrpSpPr>
          <p:cNvPr id="21" name="组合 20"/>
          <p:cNvGrpSpPr/>
          <p:nvPr userDrawn="1"/>
        </p:nvGrpSpPr>
        <p:grpSpPr>
          <a:xfrm>
            <a:off x="3494018" y="4152901"/>
            <a:ext cx="5203964" cy="2013162"/>
            <a:chOff x="3245823" y="4152901"/>
            <a:chExt cx="5203964" cy="2013162"/>
          </a:xfrm>
        </p:grpSpPr>
        <p:pic>
          <p:nvPicPr>
            <p:cNvPr id="22" name="图片 21"/>
            <p:cNvPicPr>
              <a:picLocks noChangeAspect="1"/>
            </p:cNvPicPr>
            <p:nvPr/>
          </p:nvPicPr>
          <p:blipFill>
            <a:blip r:embed="rId4"/>
            <a:stretch>
              <a:fillRect/>
            </a:stretch>
          </p:blipFill>
          <p:spPr>
            <a:xfrm>
              <a:off x="3245823" y="4152901"/>
              <a:ext cx="2006048" cy="2013162"/>
            </a:xfrm>
            <a:prstGeom prst="rect">
              <a:avLst/>
            </a:prstGeom>
          </p:spPr>
        </p:pic>
        <p:pic>
          <p:nvPicPr>
            <p:cNvPr id="23" name="图片 22"/>
            <p:cNvPicPr>
              <a:picLocks noChangeAspect="1"/>
            </p:cNvPicPr>
            <p:nvPr/>
          </p:nvPicPr>
          <p:blipFill>
            <a:blip r:embed="rId5"/>
            <a:stretch>
              <a:fillRect/>
            </a:stretch>
          </p:blipFill>
          <p:spPr>
            <a:xfrm>
              <a:off x="6436623" y="4152901"/>
              <a:ext cx="2013164" cy="2013162"/>
            </a:xfrm>
            <a:prstGeom prst="rect">
              <a:avLst/>
            </a:prstGeom>
          </p:spPr>
        </p:pic>
      </p:grpSp>
      <p:sp>
        <p:nvSpPr>
          <p:cNvPr id="24" name="文本框 23"/>
          <p:cNvSpPr txBox="1"/>
          <p:nvPr userDrawn="1"/>
        </p:nvSpPr>
        <p:spPr>
          <a:xfrm>
            <a:off x="6172256" y="3519575"/>
            <a:ext cx="3038288" cy="523220"/>
          </a:xfrm>
          <a:prstGeom prst="rect">
            <a:avLst/>
          </a:prstGeom>
          <a:noFill/>
        </p:spPr>
        <p:txBody>
          <a:bodyPr wrap="square" rtlCol="0">
            <a:spAutoFit/>
          </a:bodyPr>
          <a:lstStyle/>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添加微信小助手</a:t>
            </a:r>
            <a:endParaRPr kumimoji="1" lang="en-US" altLang="zh-CN" sz="1400" spc="300" dirty="0" smtClean="0">
              <a:solidFill>
                <a:schemeClr val="bg1"/>
              </a:solidFill>
              <a:latin typeface="微软雅黑" panose="020B0503020204020204" pitchFamily="34" charset="-122"/>
              <a:ea typeface="微软雅黑" panose="020B0503020204020204" pitchFamily="34" charset="-122"/>
            </a:endParaRPr>
          </a:p>
          <a:p>
            <a:pPr algn="ctr"/>
            <a:r>
              <a:rPr kumimoji="1" lang="zh-CN" altLang="en-US" sz="1400" spc="300" dirty="0" smtClean="0">
                <a:solidFill>
                  <a:schemeClr val="bg1"/>
                </a:solidFill>
                <a:latin typeface="微软雅黑" panose="020B0503020204020204" pitchFamily="34" charset="-122"/>
                <a:ea typeface="微软雅黑" panose="020B0503020204020204" pitchFamily="34" charset="-122"/>
              </a:rPr>
              <a:t>回复“加群”进入交流群</a:t>
            </a:r>
            <a:endParaRPr kumimoji="1" lang="zh-CN" altLang="en-US" sz="1400"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6113" y="260350"/>
            <a:ext cx="11530989" cy="539750"/>
          </a:xfrm>
          <a:prstGeom prst="rect">
            <a:avLst/>
          </a:prstGeom>
        </p:spPr>
        <p:txBody>
          <a:bodyPr/>
          <a:lstStyle>
            <a:lvl1pPr>
              <a:defRPr sz="2600" b="1">
                <a:latin typeface="+mn-ea"/>
                <a:ea typeface="+mn-ea"/>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2316565" y="6669363"/>
            <a:ext cx="141251" cy="119063"/>
          </a:xfrm>
          <a:prstGeom prst="rect">
            <a:avLst/>
          </a:prstGeom>
        </p:spPr>
        <p:txBody>
          <a:bodyPr/>
          <a:lstStyle/>
          <a:p>
            <a:pPr eaLnBrk="0" fontAlgn="base" hangingPunct="0">
              <a:spcBef>
                <a:spcPct val="0"/>
              </a:spcBef>
              <a:spcAft>
                <a:spcPct val="0"/>
              </a:spcAft>
              <a:defRPr/>
            </a:pPr>
            <a:fld id="{D16AA89E-47F5-440A-95EC-C99FEB1BC6C4}" type="slidenum">
              <a:rPr lang="de-DE" altLang="zh-CN" b="1">
                <a:solidFill>
                  <a:srgbClr val="000000"/>
                </a:solidFill>
                <a:latin typeface="Trebuchet MS" panose="020B0603020202020204" pitchFamily="34" charset="0"/>
                <a:ea typeface="华文细黑" panose="02010600040101010101" pitchFamily="2" charset="-122"/>
              </a:rPr>
            </a:fld>
            <a:endParaRPr lang="en-GB" altLang="zh-CN" b="1" dirty="0">
              <a:solidFill>
                <a:srgbClr val="000000"/>
              </a:solidFill>
              <a:latin typeface="Trebuchet MS" panose="020B0603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4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7538" y="86659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223036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712749" y="36637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097127"/>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1082338"/>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2434195"/>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860666"/>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34831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9633" y="1082338"/>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2438164"/>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54111" y="3843733"/>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306242"/>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_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62" name="think-cell Slide" r:id="rId3" imgW="12700" imgH="12700" progId="TCLayout.ActiveDocument.1">
                  <p:embed/>
                </p:oleObj>
              </mc:Choice>
              <mc:Fallback>
                <p:oleObj name="think-cell Slide" r:id="rId3" imgW="12700" imgH="12700" progId="TCLayout.ActiveDocument.1">
                  <p:embed/>
                  <p:pic>
                    <p:nvPicPr>
                      <p:cNvPr id="0" name="图片 326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标题 1"/>
          <p:cNvSpPr>
            <a:spLocks noGrp="1"/>
          </p:cNvSpPr>
          <p:nvPr>
            <p:ph type="ctrTitle" hasCustomPrompt="1"/>
          </p:nvPr>
        </p:nvSpPr>
        <p:spPr>
          <a:xfrm>
            <a:off x="430784" y="165101"/>
            <a:ext cx="11330432" cy="1056000"/>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defRPr sz="4000" b="1">
                <a:solidFill>
                  <a:schemeClr val="tx1"/>
                </a:solidFill>
              </a:defRPr>
            </a:lvl1pPr>
          </a:lstStyle>
          <a:p>
            <a:r>
              <a:rPr lang="en-US" altLang="zh-CN" dirty="0" smtClean="0"/>
              <a:t>Headline in Arial bold 40 point</a:t>
            </a:r>
            <a:endParaRPr lang="en-US" altLang="zh-CN" dirty="0" smtClean="0"/>
          </a:p>
        </p:txBody>
      </p:sp>
      <p:sp>
        <p:nvSpPr>
          <p:cNvPr id="3" name="副标题 2"/>
          <p:cNvSpPr>
            <a:spLocks noGrp="1"/>
          </p:cNvSpPr>
          <p:nvPr>
            <p:ph type="subTitle" idx="1" hasCustomPrompt="1"/>
          </p:nvPr>
        </p:nvSpPr>
        <p:spPr>
          <a:xfrm>
            <a:off x="430784" y="1500854"/>
            <a:ext cx="11342600" cy="4800000"/>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anose="020B0604020202020204" pitchFamily="34" charset="0"/>
              <a:buNone/>
              <a:defRPr sz="2400" baseline="0">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ltLang="zh-CN" dirty="0" smtClean="0"/>
              <a:t>Copy text in Arial bold 18-32 point </a:t>
            </a:r>
            <a:endParaRPr lang="en-US" altLang="zh-CN" dirty="0" smtClean="0"/>
          </a:p>
        </p:txBody>
      </p:sp>
      <p:sp>
        <p:nvSpPr>
          <p:cNvPr id="10" name="矩形 9"/>
          <p:cNvSpPr/>
          <p:nvPr userDrawn="1"/>
        </p:nvSpPr>
        <p:spPr>
          <a:xfrm>
            <a:off x="12242941" y="4032960"/>
            <a:ext cx="239054" cy="113624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
        <p:nvSpPr>
          <p:cNvPr id="11" name="矩形 10"/>
          <p:cNvSpPr/>
          <p:nvPr userDrawn="1"/>
        </p:nvSpPr>
        <p:spPr>
          <a:xfrm>
            <a:off x="12242941" y="2775341"/>
            <a:ext cx="239054" cy="1136242"/>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
        <p:nvSpPr>
          <p:cNvPr id="12" name="矩形 11"/>
          <p:cNvSpPr/>
          <p:nvPr userDrawn="1"/>
        </p:nvSpPr>
        <p:spPr>
          <a:xfrm>
            <a:off x="12242941" y="1517722"/>
            <a:ext cx="239054" cy="11362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5"/>
            <a:ext cx="10781281" cy="644533"/>
          </a:xfrm>
          <a:prstGeom prst="rect">
            <a:avLst/>
          </a:prstGeom>
        </p:spPr>
        <p:txBody>
          <a:bodyPr>
            <a:normAutofit/>
          </a:bodyPr>
          <a:lstStyle>
            <a:lvl1pPr marL="0" indent="0" algn="ctr">
              <a:buNone/>
              <a:defRPr lang="en-US" sz="2800" b="1" dirty="0">
                <a:solidFill>
                  <a:srgbClr val="990000"/>
                </a:solidFill>
                <a:latin typeface="微软雅黑" panose="020B0503020204020204" pitchFamily="34" charset="-122"/>
                <a:ea typeface="微软雅黑" panose="020B0503020204020204" pitchFamily="34" charset="-122"/>
                <a:cs typeface="+mj-cs"/>
              </a:defRPr>
            </a:lvl1pPr>
          </a:lstStyle>
          <a:p>
            <a:pPr lvl="0" defTabSz="1218565">
              <a:spcBef>
                <a:spcPct val="0"/>
              </a:spcBef>
            </a:pPr>
            <a:r>
              <a:rPr lang="zh-CN" altLang="en-US" dirty="0" smtClean="0"/>
              <a:t>单击此处编辑母版标题样式</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736621" y="1501989"/>
            <a:ext cx="10729365" cy="4690459"/>
          </a:xfrm>
          <a:prstGeom prst="rect">
            <a:avLst/>
          </a:prstGeom>
        </p:spPr>
        <p:txBody>
          <a:bodyPr lIns="0" tIns="0" rIns="0" bIns="0"/>
          <a:lstStyle>
            <a:lvl1pPr marL="12065" indent="0">
              <a:lnSpc>
                <a:spcPct val="100000"/>
              </a:lnSpc>
              <a:spcBef>
                <a:spcPts val="0"/>
              </a:spcBef>
              <a:buFontTx/>
              <a:buNone/>
              <a:tabLst>
                <a:tab pos="1207770"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0815">
              <a:buFont typeface="Arial" panose="020B0604020202020204" pitchFamily="34" charset="0"/>
              <a:buChar char="•"/>
              <a:tabLst>
                <a:tab pos="1207770" algn="ctr"/>
              </a:tabLst>
              <a:defRPr sz="1300" baseline="0"/>
            </a:lvl2pPr>
            <a:lvl3pPr marL="525780" indent="-170815">
              <a:buFont typeface="Arial" panose="020B0604020202020204" pitchFamily="34" charset="0"/>
              <a:buChar char="•"/>
              <a:tabLst>
                <a:tab pos="1207770" algn="ctr"/>
              </a:tabLst>
              <a:defRPr sz="1300" baseline="0"/>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s page">
    <p:bg>
      <p:bgPr>
        <a:solidFill>
          <a:srgbClr val="EBEBEB"/>
        </a:solidFill>
        <a:effectLst/>
      </p:bgPr>
    </p:bg>
    <p:spTree>
      <p:nvGrpSpPr>
        <p:cNvPr id="1" name=""/>
        <p:cNvGrpSpPr/>
        <p:nvPr/>
      </p:nvGrpSpPr>
      <p:grpSpPr>
        <a:xfrm>
          <a:off x="0" y="0"/>
          <a:ext cx="0" cy="0"/>
          <a:chOff x="0" y="0"/>
          <a:chExt cx="0" cy="0"/>
        </a:xfrm>
      </p:grpSpPr>
      <p:sp>
        <p:nvSpPr>
          <p:cNvPr id="4" name="文本框 16"/>
          <p:cNvSpPr txBox="1"/>
          <p:nvPr userDrawn="1"/>
        </p:nvSpPr>
        <p:spPr>
          <a:xfrm>
            <a:off x="918558" y="707688"/>
            <a:ext cx="2237239" cy="707886"/>
          </a:xfrm>
          <a:prstGeom prst="rect">
            <a:avLst/>
          </a:prstGeom>
          <a:noFill/>
        </p:spPr>
        <p:txBody>
          <a:bodyPr wrap="none" rtlCol="0">
            <a:spAutoFit/>
          </a:bodyPr>
          <a:lstStyle/>
          <a:p>
            <a:pPr defTabSz="914400"/>
            <a:r>
              <a:rPr lang="en-US" sz="4000" dirty="0">
                <a:solidFill>
                  <a:srgbClr val="1D1D1A"/>
                </a:solidFill>
                <a:cs typeface="Arial" panose="020B0604020202020204" pitchFamily="34" charset="0"/>
              </a:rPr>
              <a:t>Contents</a:t>
            </a:r>
            <a:endParaRPr kumimoji="1" lang="zh-CN" altLang="en-US" sz="3635" dirty="0">
              <a:solidFill>
                <a:srgbClr val="1D1D1A"/>
              </a:solidFill>
              <a:ea typeface="微软雅黑" panose="020B0503020204020204" pitchFamily="34" charset="-122"/>
              <a:cs typeface="Arial" panose="020B0604020202020204" pitchFamily="34" charset="0"/>
            </a:endParaRPr>
          </a:p>
        </p:txBody>
      </p:sp>
      <p:cxnSp>
        <p:nvCxnSpPr>
          <p:cNvPr id="3" name="直线连接符 14"/>
          <p:cNvCxnSpPr/>
          <p:nvPr userDrawn="1"/>
        </p:nvCxnSpPr>
        <p:spPr>
          <a:xfrm flipH="1">
            <a:off x="1027391" y="1349255"/>
            <a:ext cx="200853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5" name="Text Placeholder 7"/>
          <p:cNvSpPr>
            <a:spLocks noGrp="1"/>
          </p:cNvSpPr>
          <p:nvPr>
            <p:ph type="body" sz="quarter" idx="10" hasCustomPrompt="1"/>
          </p:nvPr>
        </p:nvSpPr>
        <p:spPr>
          <a:xfrm>
            <a:off x="1047499" y="1900239"/>
            <a:ext cx="10118107" cy="3013725"/>
          </a:xfrm>
          <a:prstGeom prst="rect">
            <a:avLst/>
          </a:prstGeom>
        </p:spPr>
        <p:txBody>
          <a:bodyPr lIns="0" tIns="0" rIns="0" bIns="0"/>
          <a:lstStyle>
            <a:lvl1pPr marL="412750" indent="-398145">
              <a:lnSpc>
                <a:spcPts val="2140"/>
              </a:lnSpc>
              <a:buFont typeface="+mj-lt"/>
              <a:buAutoNum type="arabicPeriod"/>
              <a:defRPr sz="2200">
                <a:solidFill>
                  <a:schemeClr val="tx1"/>
                </a:solidFill>
                <a:latin typeface="+mj-lt"/>
                <a:ea typeface="微软雅黑" panose="020B0503020204020204" pitchFamily="34" charset="-122"/>
              </a:defRPr>
            </a:lvl1pPr>
            <a:lvl2pPr marL="412750" indent="-398145">
              <a:buFont typeface="+mj-lt"/>
              <a:buAutoNum type="arabicPeriod"/>
              <a:defRPr/>
            </a:lvl2pPr>
            <a:lvl3pPr marL="13970" indent="0">
              <a:buFont typeface="+mj-lt"/>
              <a:buNone/>
              <a:defRPr sz="2200">
                <a:latin typeface="微软雅黑" panose="020B0503020204020204" pitchFamily="34" charset="-122"/>
                <a:ea typeface="微软雅黑" panose="020B0503020204020204" pitchFamily="34" charset="-122"/>
              </a:defRPr>
            </a:lvl3pPr>
            <a:lvl4pPr marL="13970" indent="0">
              <a:buFont typeface="+mj-lt"/>
              <a:buNone/>
              <a:defRPr sz="2200">
                <a:latin typeface="微软雅黑" panose="020B0503020204020204" pitchFamily="34" charset="-122"/>
                <a:ea typeface="微软雅黑" panose="020B0503020204020204" pitchFamily="34" charset="-122"/>
              </a:defRPr>
            </a:lvl4pPr>
            <a:lvl5pPr marL="13970" indent="0">
              <a:buFont typeface="+mj-lt"/>
              <a:buNone/>
              <a:defRPr sz="2200">
                <a:latin typeface="微软雅黑" panose="020B0503020204020204" pitchFamily="34" charset="-122"/>
                <a:ea typeface="微软雅黑" panose="020B0503020204020204" pitchFamily="34" charset="-122"/>
              </a:defRPr>
            </a:lvl5pPr>
          </a:lstStyle>
          <a:p>
            <a:pPr lvl="0"/>
            <a:r>
              <a:rPr lang="en-US" dirty="0"/>
              <a:t>Click to edit Master text style</a:t>
            </a:r>
            <a:endParaRPr lang="en-US" altLang="zh-CN"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595"/>
            </a:lvl2pPr>
            <a:lvl3pPr marL="1187450" indent="0" algn="ctr">
              <a:buNone/>
              <a:defRPr sz="2335"/>
            </a:lvl3pPr>
            <a:lvl4pPr marL="1781175" indent="0" algn="ctr">
              <a:buNone/>
              <a:defRPr sz="2080"/>
            </a:lvl4pPr>
            <a:lvl5pPr marL="2374900" indent="0" algn="ctr">
              <a:buNone/>
              <a:defRPr sz="2080"/>
            </a:lvl5pPr>
            <a:lvl6pPr marL="2968625" indent="0" algn="ctr">
              <a:buNone/>
              <a:defRPr sz="2080"/>
            </a:lvl6pPr>
            <a:lvl7pPr marL="3561715" indent="0" algn="ctr">
              <a:buNone/>
              <a:defRPr sz="2080"/>
            </a:lvl7pPr>
            <a:lvl8pPr marL="4155440" indent="0" algn="ctr">
              <a:buNone/>
              <a:defRPr sz="2080"/>
            </a:lvl8pPr>
            <a:lvl9pPr marL="4749165"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5738" y="1512876"/>
            <a:ext cx="10729365" cy="4690459"/>
          </a:xfrm>
          <a:prstGeom prst="rect">
            <a:avLst/>
          </a:prstGeom>
        </p:spPr>
        <p:txBody>
          <a:bodyPr lIns="0" tIns="0" rIns="0" bIns="0"/>
          <a:lstStyle>
            <a:lvl1pPr marL="179070" marR="0" indent="-168275" algn="l" defTabSz="118745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13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930" marR="0" indent="-168275" algn="l" defTabSz="1187450" rtl="0" eaLnBrk="1" fontAlgn="auto" latinLnBrk="0" hangingPunct="1">
              <a:lnSpc>
                <a:spcPct val="100000"/>
              </a:lnSpc>
              <a:spcBef>
                <a:spcPts val="0"/>
              </a:spcBef>
              <a:spcAft>
                <a:spcPts val="600"/>
              </a:spcAft>
              <a:buClr>
                <a:schemeClr val="tx1"/>
              </a:buClr>
              <a:buSzTx/>
              <a:buFont typeface=".AppleSystemUIFont"/>
              <a:buChar char="&gt;"/>
              <a:tabLst>
                <a:tab pos="1207135" algn="ctr"/>
              </a:tabLst>
              <a:defRPr sz="1600" baseline="0">
                <a:latin typeface="微软雅黑" panose="020B0503020204020204" pitchFamily="34" charset="-122"/>
                <a:ea typeface="微软雅黑" panose="020B0503020204020204" pitchFamily="34" charset="-122"/>
              </a:defRPr>
            </a:lvl2pPr>
            <a:lvl3pPr marL="1097915" marR="0" indent="-168275" algn="l" defTabSz="1187450" rtl="0" eaLnBrk="1" fontAlgn="auto" latinLnBrk="0" hangingPunct="1">
              <a:lnSpc>
                <a:spcPct val="100000"/>
              </a:lnSpc>
              <a:spcBef>
                <a:spcPts val="0"/>
              </a:spcBef>
              <a:spcAft>
                <a:spcPts val="600"/>
              </a:spcAft>
              <a:buClr>
                <a:schemeClr val="tx1"/>
              </a:buClr>
              <a:buSzTx/>
              <a:buFont typeface=".AppleSystemUIFont"/>
              <a:buChar char="-"/>
              <a:tabLst>
                <a:tab pos="1207135" algn="ctr"/>
              </a:tabLst>
              <a:defRPr sz="1300" baseline="0">
                <a:latin typeface="微软雅黑" panose="020B0503020204020204" pitchFamily="34" charset="-122"/>
                <a:ea typeface="微软雅黑" panose="020B0503020204020204" pitchFamily="34" charset="-122"/>
              </a:defRPr>
            </a:lvl3pPr>
            <a:lvl4pPr marL="525780" indent="-170815">
              <a:buFont typeface="Arial" panose="020B0604020202020204" pitchFamily="34" charset="0"/>
              <a:buChar char="•"/>
              <a:tabLst>
                <a:tab pos="1207770" algn="ctr"/>
              </a:tabLst>
              <a:defRPr sz="1300" baseline="0"/>
            </a:lvl4pPr>
            <a:lvl5pPr marL="525780" indent="-170815">
              <a:buFont typeface="Arial" panose="020B0604020202020204" pitchFamily="34" charset="0"/>
              <a:buChar char="•"/>
              <a:tabLst>
                <a:tab pos="1207770" algn="ctr"/>
              </a:tabLst>
              <a:defRPr sz="1300" baseline="0"/>
            </a:lvl5pPr>
          </a:lstStyle>
          <a:p>
            <a:pPr lvl="0"/>
            <a:r>
              <a:rPr lang="zh-CN" altLang="en-US" dirty="0"/>
              <a:t>单击此处添加文本</a:t>
            </a:r>
            <a:endParaRPr lang="en-US" dirty="0"/>
          </a:p>
          <a:p>
            <a:pPr marL="328930" marR="0" lvl="1"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r>
              <a:rPr lang="zh-CN" altLang="en-US" dirty="0"/>
              <a:t>单击此处添加文本</a:t>
            </a:r>
            <a:endParaRPr lang="en-US" dirty="0"/>
          </a:p>
          <a:p>
            <a:pPr marL="1097915" marR="0" lvl="2" indent="-168275" algn="l" defTabSz="118745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135" algn="ctr"/>
              </a:tabLst>
              <a:defRPr/>
            </a:pP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目录-5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27254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57959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892051"/>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550463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481204"/>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783277"/>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3109162"/>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570391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488285"/>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37628" y="1787396"/>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3072041"/>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571375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41975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4409781"/>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44067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目录-6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5240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118165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231842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453944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213600" y="252603"/>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213884" y="1378824"/>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213599" y="2528857"/>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213884" y="477190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68151"/>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389460"/>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498419"/>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748560"/>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34017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213599" y="3653624"/>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610833"/>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5648576"/>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230812" y="589019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857691"/>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目录-7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1812" y="-1482"/>
            <a:ext cx="6251199" cy="6858000"/>
          </a:xfrm>
          <a:prstGeom prst="rect">
            <a:avLst/>
          </a:prstGeom>
        </p:spPr>
      </p:pic>
      <p:sp>
        <p:nvSpPr>
          <p:cNvPr id="3" name="灯片编号占位符 2"/>
          <p:cNvSpPr>
            <a:spLocks noGrp="1"/>
          </p:cNvSpPr>
          <p:nvPr>
            <p:ph type="sldNum" sz="quarter" idx="10"/>
          </p:nvPr>
        </p:nvSpPr>
        <p:spPr/>
        <p:txBody>
          <a:bodyPr/>
          <a:lstStyle/>
          <a:p>
            <a:fld id="{03A97B1D-F584-444D-89FD-FA2A3E7C92CA}" type="slidenum">
              <a:rPr kumimoji="1" lang="zh-CN" altLang="en-US" smtClean="0"/>
            </a:fld>
            <a:endParaRPr kumimoji="1" lang="zh-CN" altLang="en-US" dirty="0"/>
          </a:p>
        </p:txBody>
      </p:sp>
      <p:sp>
        <p:nvSpPr>
          <p:cNvPr id="15" name="椭圆 14"/>
          <p:cNvSpPr/>
          <p:nvPr userDrawn="1"/>
        </p:nvSpPr>
        <p:spPr>
          <a:xfrm>
            <a:off x="5684592" y="931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椭圆 16"/>
          <p:cNvSpPr/>
          <p:nvPr userDrawn="1"/>
        </p:nvSpPr>
        <p:spPr>
          <a:xfrm>
            <a:off x="5712749" y="981393"/>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userDrawn="1"/>
        </p:nvSpPr>
        <p:spPr>
          <a:xfrm>
            <a:off x="5689250" y="1948630"/>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椭圆 18"/>
          <p:cNvSpPr/>
          <p:nvPr userDrawn="1"/>
        </p:nvSpPr>
        <p:spPr>
          <a:xfrm>
            <a:off x="5712749" y="3867028"/>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3" name="图片 22"/>
          <p:cNvPicPr>
            <a:picLocks noChangeAspect="1"/>
          </p:cNvPicPr>
          <p:nvPr userDrawn="1"/>
        </p:nvPicPr>
        <p:blipFill>
          <a:blip r:embed="rId3"/>
          <a:stretch>
            <a:fillRect/>
          </a:stretch>
        </p:blipFill>
        <p:spPr>
          <a:xfrm>
            <a:off x="619873" y="407180"/>
            <a:ext cx="765783" cy="675158"/>
          </a:xfrm>
          <a:prstGeom prst="rect">
            <a:avLst/>
          </a:prstGeom>
        </p:spPr>
      </p:pic>
      <p:sp>
        <p:nvSpPr>
          <p:cNvPr id="24" name="文本占位符 23"/>
          <p:cNvSpPr>
            <a:spLocks noGrp="1"/>
          </p:cNvSpPr>
          <p:nvPr>
            <p:ph type="body" sz="quarter" idx="11" hasCustomPrompt="1"/>
          </p:nvPr>
        </p:nvSpPr>
        <p:spPr>
          <a:xfrm>
            <a:off x="7165973" y="188309"/>
            <a:ext cx="4140199" cy="509588"/>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6" name="文本占位符 25"/>
          <p:cNvSpPr>
            <a:spLocks noGrp="1"/>
          </p:cNvSpPr>
          <p:nvPr>
            <p:ph type="body" sz="quarter" idx="12" hasCustomPrompt="1"/>
          </p:nvPr>
        </p:nvSpPr>
        <p:spPr>
          <a:xfrm>
            <a:off x="7165973" y="1159690"/>
            <a:ext cx="4139915" cy="53340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9" name="文本占位符 28"/>
          <p:cNvSpPr>
            <a:spLocks noGrp="1"/>
          </p:cNvSpPr>
          <p:nvPr>
            <p:ph type="body" sz="quarter" idx="13" hasCustomPrompt="1"/>
          </p:nvPr>
        </p:nvSpPr>
        <p:spPr>
          <a:xfrm>
            <a:off x="7165973" y="2154883"/>
            <a:ext cx="4140200" cy="508134"/>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1" name="文本占位符 30"/>
          <p:cNvSpPr>
            <a:spLocks noGrp="1"/>
          </p:cNvSpPr>
          <p:nvPr>
            <p:ph type="body" sz="quarter" idx="14" hasCustomPrompt="1"/>
          </p:nvPr>
        </p:nvSpPr>
        <p:spPr>
          <a:xfrm>
            <a:off x="7165973" y="4088253"/>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41" name="文本占位符 40"/>
          <p:cNvSpPr>
            <a:spLocks noGrp="1"/>
          </p:cNvSpPr>
          <p:nvPr>
            <p:ph type="body" sz="quarter" idx="17" hasCustomPrompt="1"/>
          </p:nvPr>
        </p:nvSpPr>
        <p:spPr>
          <a:xfrm>
            <a:off x="5816687" y="225060"/>
            <a:ext cx="722249" cy="509588"/>
          </a:xfrm>
          <a:ln>
            <a:noFill/>
          </a:ln>
        </p:spPr>
        <p:txBody>
          <a:bodyPr>
            <a:noAutofit/>
          </a:bodyPr>
          <a:lstStyle>
            <a:lvl1pPr marL="0" indent="0">
              <a:buNone/>
              <a:defRPr sz="3200">
                <a:solidFill>
                  <a:schemeClr val="bg1"/>
                </a:solidFill>
              </a:defRPr>
            </a:lvl1pPr>
            <a:lvl2pPr>
              <a:defRPr sz="900"/>
            </a:lvl2pPr>
            <a:lvl3pPr>
              <a:defRPr sz="900"/>
            </a:lvl3pPr>
            <a:lvl4pPr>
              <a:defRPr sz="900"/>
            </a:lvl4pPr>
            <a:lvl5pPr>
              <a:defRPr sz="900"/>
            </a:lvl5pPr>
          </a:lstStyle>
          <a:p>
            <a:pPr lvl="0"/>
            <a:r>
              <a:rPr lang="en-US" altLang="zh-CN" dirty="0" smtClean="0"/>
              <a:t>01</a:t>
            </a:r>
            <a:endParaRPr lang="zh-CN" altLang="en-US" dirty="0"/>
          </a:p>
        </p:txBody>
      </p:sp>
      <p:sp>
        <p:nvSpPr>
          <p:cNvPr id="43" name="文本占位符 42"/>
          <p:cNvSpPr>
            <a:spLocks noGrp="1"/>
          </p:cNvSpPr>
          <p:nvPr>
            <p:ph type="body" sz="quarter" idx="18" hasCustomPrompt="1"/>
          </p:nvPr>
        </p:nvSpPr>
        <p:spPr>
          <a:xfrm>
            <a:off x="5871496" y="1189197"/>
            <a:ext cx="635000" cy="525462"/>
          </a:xfrm>
        </p:spPr>
        <p:txBody>
          <a:bodyPr>
            <a:noAutofit/>
          </a:bodyPr>
          <a:lstStyle>
            <a:lvl1pPr marL="0" indent="0">
              <a:buNone/>
              <a:defRPr sz="3200">
                <a:solidFill>
                  <a:schemeClr val="bg1"/>
                </a:solidFill>
              </a:defRPr>
            </a:lvl1pPr>
          </a:lstStyle>
          <a:p>
            <a:pPr lvl="0"/>
            <a:r>
              <a:rPr lang="en-US" altLang="zh-CN" dirty="0" smtClean="0"/>
              <a:t>02</a:t>
            </a:r>
            <a:endParaRPr lang="zh-CN" altLang="en-US" dirty="0"/>
          </a:p>
        </p:txBody>
      </p:sp>
      <p:sp>
        <p:nvSpPr>
          <p:cNvPr id="45" name="文本占位符 44"/>
          <p:cNvSpPr>
            <a:spLocks noGrp="1"/>
          </p:cNvSpPr>
          <p:nvPr>
            <p:ph type="body" sz="quarter" idx="19" hasCustomPrompt="1"/>
          </p:nvPr>
        </p:nvSpPr>
        <p:spPr>
          <a:xfrm>
            <a:off x="5830612" y="2166720"/>
            <a:ext cx="714375" cy="508000"/>
          </a:xfrm>
        </p:spPr>
        <p:txBody>
          <a:bodyPr>
            <a:noAutofit/>
          </a:bodyPr>
          <a:lstStyle>
            <a:lvl1pPr marL="0" indent="0">
              <a:buNone/>
              <a:defRPr sz="3200">
                <a:solidFill>
                  <a:schemeClr val="bg1"/>
                </a:solidFill>
              </a:defRPr>
            </a:lvl1pPr>
          </a:lstStyle>
          <a:p>
            <a:pPr lvl="0"/>
            <a:r>
              <a:rPr lang="en-US" altLang="zh-CN" dirty="0" smtClean="0"/>
              <a:t>03</a:t>
            </a:r>
            <a:endParaRPr lang="zh-CN" altLang="en-US" dirty="0"/>
          </a:p>
        </p:txBody>
      </p:sp>
      <p:sp>
        <p:nvSpPr>
          <p:cNvPr id="47" name="文本占位符 46"/>
          <p:cNvSpPr>
            <a:spLocks noGrp="1"/>
          </p:cNvSpPr>
          <p:nvPr>
            <p:ph type="body" sz="quarter" idx="20" hasCustomPrompt="1"/>
          </p:nvPr>
        </p:nvSpPr>
        <p:spPr>
          <a:xfrm>
            <a:off x="5845940" y="4076143"/>
            <a:ext cx="674687" cy="585788"/>
          </a:xfrm>
        </p:spPr>
        <p:txBody>
          <a:bodyPr>
            <a:normAutofit/>
          </a:bodyPr>
          <a:lstStyle>
            <a:lvl1pPr marL="0" indent="0">
              <a:buNone/>
              <a:defRPr sz="3200">
                <a:solidFill>
                  <a:schemeClr val="bg1"/>
                </a:solidFill>
              </a:defRPr>
            </a:lvl1pPr>
          </a:lstStyle>
          <a:p>
            <a:pPr lvl="0"/>
            <a:r>
              <a:rPr lang="en-US" altLang="zh-CN" dirty="0" smtClean="0"/>
              <a:t>05</a:t>
            </a:r>
            <a:endParaRPr lang="zh-CN" altLang="en-US" dirty="0"/>
          </a:p>
        </p:txBody>
      </p:sp>
      <p:sp>
        <p:nvSpPr>
          <p:cNvPr id="51" name="文本占位符 50"/>
          <p:cNvSpPr>
            <a:spLocks noGrp="1"/>
          </p:cNvSpPr>
          <p:nvPr>
            <p:ph type="body" sz="quarter" idx="22" hasCustomPrompt="1"/>
          </p:nvPr>
        </p:nvSpPr>
        <p:spPr>
          <a:xfrm>
            <a:off x="1276297" y="3597543"/>
            <a:ext cx="3876673" cy="1007271"/>
          </a:xfrm>
        </p:spPr>
        <p:txBody>
          <a:bodyPr>
            <a:normAutofit/>
          </a:bodyPr>
          <a:lstStyle>
            <a:lvl1pPr marL="0" indent="0">
              <a:buNone/>
              <a:defRPr sz="1800">
                <a:solidFill>
                  <a:schemeClr val="bg1"/>
                </a:solidFill>
              </a:defRPr>
            </a:lvl1pPr>
          </a:lstStyle>
          <a:p>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r>
              <a:rPr kumimoji="1" lang="zh-CN" altLang="en-US" dirty="0" smtClean="0">
                <a:solidFill>
                  <a:schemeClr val="bg1"/>
                </a:solidFill>
              </a:rPr>
              <a:t> </a:t>
            </a:r>
            <a:r>
              <a:rPr kumimoji="1" lang="en-US" altLang="zh-CN" dirty="0" smtClean="0">
                <a:solidFill>
                  <a:schemeClr val="bg1"/>
                </a:solidFill>
              </a:rPr>
              <a:t>Project</a:t>
            </a:r>
            <a:r>
              <a:rPr kumimoji="1" lang="zh-CN" altLang="en-US" dirty="0" smtClean="0">
                <a:solidFill>
                  <a:schemeClr val="bg1"/>
                </a:solidFill>
              </a:rPr>
              <a:t> </a:t>
            </a:r>
            <a:r>
              <a:rPr kumimoji="1" lang="en-US" altLang="zh-CN" dirty="0" smtClean="0">
                <a:solidFill>
                  <a:schemeClr val="bg1"/>
                </a:solidFill>
              </a:rPr>
              <a:t>Presentation</a:t>
            </a:r>
            <a:endParaRPr kumimoji="1" lang="zh-CN" altLang="en-US" dirty="0">
              <a:solidFill>
                <a:schemeClr val="bg1"/>
              </a:solidFill>
            </a:endParaRPr>
          </a:p>
        </p:txBody>
      </p:sp>
      <p:sp>
        <p:nvSpPr>
          <p:cNvPr id="61" name="文本占位符 60"/>
          <p:cNvSpPr>
            <a:spLocks noGrp="1"/>
          </p:cNvSpPr>
          <p:nvPr>
            <p:ph type="body" sz="quarter" idx="23" hasCustomPrompt="1"/>
          </p:nvPr>
        </p:nvSpPr>
        <p:spPr>
          <a:xfrm>
            <a:off x="1288914" y="1969693"/>
            <a:ext cx="2990850" cy="1201738"/>
          </a:xfrm>
        </p:spPr>
        <p:txBody>
          <a:bodyPr>
            <a:normAutofit/>
          </a:bodyPr>
          <a:lstStyle>
            <a:lvl1pPr marL="0" indent="0">
              <a:buNone/>
              <a:defRPr sz="3200" b="1">
                <a:solidFill>
                  <a:schemeClr val="bg1"/>
                </a:solidFill>
              </a:defRPr>
            </a:lvl1pPr>
          </a:lstStyle>
          <a:p>
            <a:pPr lvl="0"/>
            <a:r>
              <a:rPr lang="en-US" altLang="zh-CN" dirty="0" smtClean="0"/>
              <a:t>CONTENT</a:t>
            </a:r>
            <a:endParaRPr lang="zh-CN" altLang="en-US" dirty="0" smtClean="0"/>
          </a:p>
        </p:txBody>
      </p:sp>
      <p:sp>
        <p:nvSpPr>
          <p:cNvPr id="20" name="椭圆 19"/>
          <p:cNvSpPr/>
          <p:nvPr userDrawn="1"/>
        </p:nvSpPr>
        <p:spPr>
          <a:xfrm>
            <a:off x="5712749" y="2910089"/>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文本占位符 30"/>
          <p:cNvSpPr>
            <a:spLocks noGrp="1"/>
          </p:cNvSpPr>
          <p:nvPr>
            <p:ph type="body" sz="quarter" idx="24" hasCustomPrompt="1"/>
          </p:nvPr>
        </p:nvSpPr>
        <p:spPr>
          <a:xfrm>
            <a:off x="7165973" y="3124810"/>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2" name="文本占位符 46"/>
          <p:cNvSpPr>
            <a:spLocks noGrp="1"/>
          </p:cNvSpPr>
          <p:nvPr>
            <p:ph type="body" sz="quarter" idx="25" hasCustomPrompt="1"/>
          </p:nvPr>
        </p:nvSpPr>
        <p:spPr>
          <a:xfrm>
            <a:off x="5845940" y="3119204"/>
            <a:ext cx="674687" cy="585788"/>
          </a:xfrm>
        </p:spPr>
        <p:txBody>
          <a:bodyPr>
            <a:normAutofit/>
          </a:bodyPr>
          <a:lstStyle>
            <a:lvl1pPr marL="0" indent="0">
              <a:buNone/>
              <a:defRPr sz="3200">
                <a:solidFill>
                  <a:schemeClr val="bg1"/>
                </a:solidFill>
              </a:defRPr>
            </a:lvl1pPr>
          </a:lstStyle>
          <a:p>
            <a:pPr lvl="0"/>
            <a:r>
              <a:rPr lang="en-US" altLang="zh-CN" dirty="0" smtClean="0"/>
              <a:t>04</a:t>
            </a:r>
            <a:endParaRPr lang="zh-CN" altLang="en-US" dirty="0"/>
          </a:p>
        </p:txBody>
      </p:sp>
      <p:sp>
        <p:nvSpPr>
          <p:cNvPr id="25" name="椭圆 24"/>
          <p:cNvSpPr/>
          <p:nvPr userDrawn="1"/>
        </p:nvSpPr>
        <p:spPr>
          <a:xfrm>
            <a:off x="5729677" y="4838785"/>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占位符 30"/>
          <p:cNvSpPr>
            <a:spLocks noGrp="1"/>
          </p:cNvSpPr>
          <p:nvPr>
            <p:ph type="body" sz="quarter" idx="26" hasCustomPrompt="1"/>
          </p:nvPr>
        </p:nvSpPr>
        <p:spPr>
          <a:xfrm>
            <a:off x="7165973" y="5051696"/>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28" name="文本占位符 46"/>
          <p:cNvSpPr>
            <a:spLocks noGrp="1"/>
          </p:cNvSpPr>
          <p:nvPr>
            <p:ph type="body" sz="quarter" idx="27" hasCustomPrompt="1"/>
          </p:nvPr>
        </p:nvSpPr>
        <p:spPr>
          <a:xfrm>
            <a:off x="5862868" y="5047900"/>
            <a:ext cx="674687" cy="585788"/>
          </a:xfrm>
        </p:spPr>
        <p:txBody>
          <a:bodyPr>
            <a:normAutofit/>
          </a:bodyPr>
          <a:lstStyle>
            <a:lvl1pPr marL="0" indent="0">
              <a:buNone/>
              <a:defRPr sz="3200">
                <a:solidFill>
                  <a:schemeClr val="bg1"/>
                </a:solidFill>
              </a:defRPr>
            </a:lvl1pPr>
          </a:lstStyle>
          <a:p>
            <a:pPr lvl="0"/>
            <a:r>
              <a:rPr lang="en-US" altLang="zh-CN" dirty="0" smtClean="0"/>
              <a:t>06</a:t>
            </a:r>
            <a:endParaRPr lang="zh-CN" altLang="en-US" dirty="0"/>
          </a:p>
        </p:txBody>
      </p:sp>
      <p:sp>
        <p:nvSpPr>
          <p:cNvPr id="30" name="椭圆 29"/>
          <p:cNvSpPr/>
          <p:nvPr userDrawn="1"/>
        </p:nvSpPr>
        <p:spPr>
          <a:xfrm>
            <a:off x="5729677" y="5806022"/>
            <a:ext cx="941071" cy="941071"/>
          </a:xfrm>
          <a:prstGeom prst="ellipse">
            <a:avLst/>
          </a:prstGeom>
          <a:gradFill>
            <a:gsLst>
              <a:gs pos="42000">
                <a:srgbClr val="3A11BA"/>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文本占位符 30"/>
          <p:cNvSpPr>
            <a:spLocks noGrp="1"/>
          </p:cNvSpPr>
          <p:nvPr>
            <p:ph type="body" sz="quarter" idx="28" hasCustomPrompt="1"/>
          </p:nvPr>
        </p:nvSpPr>
        <p:spPr>
          <a:xfrm>
            <a:off x="7165973" y="6015137"/>
            <a:ext cx="4140200" cy="501650"/>
          </a:xfrm>
        </p:spPr>
        <p:txBody>
          <a:bodyPr/>
          <a:lstStyle>
            <a:lvl1pPr marL="0" indent="0">
              <a:buNone/>
              <a:defRPr/>
            </a:lvl1pPr>
          </a:lstStyle>
          <a:p>
            <a:r>
              <a:rPr kumimoji="1" lang="en-US" altLang="zh-CN" sz="2400" b="1" dirty="0" smtClean="0">
                <a:solidFill>
                  <a:srgbClr val="3A11BA"/>
                </a:solidFill>
              </a:rPr>
              <a:t>Project</a:t>
            </a:r>
            <a:r>
              <a:rPr kumimoji="1" lang="zh-CN" altLang="en-US" sz="2400" b="1" dirty="0" smtClean="0">
                <a:solidFill>
                  <a:srgbClr val="3A11BA"/>
                </a:solidFill>
              </a:rPr>
              <a:t> </a:t>
            </a:r>
            <a:r>
              <a:rPr kumimoji="1" lang="en-US" altLang="zh-CN" sz="2400" b="1" dirty="0" smtClean="0">
                <a:solidFill>
                  <a:srgbClr val="3A11BA"/>
                </a:solidFill>
              </a:rPr>
              <a:t>Presentation</a:t>
            </a:r>
            <a:endParaRPr kumimoji="1" lang="zh-CN" altLang="en-US" sz="2400" b="1" dirty="0">
              <a:solidFill>
                <a:srgbClr val="3A11BA"/>
              </a:solidFill>
            </a:endParaRPr>
          </a:p>
        </p:txBody>
      </p:sp>
      <p:sp>
        <p:nvSpPr>
          <p:cNvPr id="33" name="文本占位符 46"/>
          <p:cNvSpPr>
            <a:spLocks noGrp="1"/>
          </p:cNvSpPr>
          <p:nvPr>
            <p:ph type="body" sz="quarter" idx="29" hasCustomPrompt="1"/>
          </p:nvPr>
        </p:nvSpPr>
        <p:spPr>
          <a:xfrm>
            <a:off x="5862868" y="6015137"/>
            <a:ext cx="674687" cy="585788"/>
          </a:xfrm>
        </p:spPr>
        <p:txBody>
          <a:bodyPr>
            <a:normAutofit/>
          </a:bodyPr>
          <a:lstStyle>
            <a:lvl1pPr marL="0" indent="0">
              <a:buNone/>
              <a:defRPr sz="3200">
                <a:solidFill>
                  <a:schemeClr val="bg1"/>
                </a:solidFill>
              </a:defRPr>
            </a:lvl1pPr>
          </a:lstStyle>
          <a:p>
            <a:pPr lvl="0"/>
            <a:r>
              <a:rPr lang="en-US" altLang="zh-CN" dirty="0" smtClean="0"/>
              <a:t>07</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7999"/>
          </a:xfrm>
          <a:prstGeom prst="rect">
            <a:avLst/>
          </a:prstGeom>
        </p:spPr>
      </p:pic>
      <p:pic>
        <p:nvPicPr>
          <p:cNvPr id="7" name="图片 6"/>
          <p:cNvPicPr>
            <a:picLocks noChangeAspect="1"/>
          </p:cNvPicPr>
          <p:nvPr userDrawn="1"/>
        </p:nvPicPr>
        <p:blipFill>
          <a:blip r:embed="rId3"/>
          <a:stretch>
            <a:fillRect/>
          </a:stretch>
        </p:blipFill>
        <p:spPr>
          <a:xfrm>
            <a:off x="619873" y="407180"/>
            <a:ext cx="765783" cy="675158"/>
          </a:xfrm>
          <a:prstGeom prst="rect">
            <a:avLst/>
          </a:prstGeom>
        </p:spPr>
      </p:pic>
      <p:sp>
        <p:nvSpPr>
          <p:cNvPr id="3" name="文本占位符 2"/>
          <p:cNvSpPr>
            <a:spLocks noGrp="1"/>
          </p:cNvSpPr>
          <p:nvPr>
            <p:ph type="body" sz="quarter" idx="10" hasCustomPrompt="1"/>
          </p:nvPr>
        </p:nvSpPr>
        <p:spPr>
          <a:xfrm>
            <a:off x="4156605" y="2886605"/>
            <a:ext cx="3514195" cy="1058862"/>
          </a:xfrm>
        </p:spPr>
        <p:txBody>
          <a:bodyPr>
            <a:noAutofit/>
          </a:bodyPr>
          <a:lstStyle>
            <a:lvl1pPr marL="0" indent="0" algn="ctr">
              <a:buNone/>
              <a:defRPr sz="6600">
                <a:solidFill>
                  <a:schemeClr val="bg1"/>
                </a:solidFill>
              </a:defRPr>
            </a:lvl1pPr>
          </a:lstStyle>
          <a:p>
            <a:pPr lvl="0"/>
            <a:r>
              <a:rPr lang="en-US" altLang="zh-CN" dirty="0" smtClean="0"/>
              <a:t>Part 1</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正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11" name="灯片编号占位符 3"/>
          <p:cNvSpPr txBox="1"/>
          <p:nvPr userDrawn="1"/>
        </p:nvSpPr>
        <p:spPr>
          <a:xfrm>
            <a:off x="8610600" y="6365872"/>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800" kern="1200" baseline="0">
                <a:solidFill>
                  <a:srgbClr val="3A11BA"/>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A97B1D-F584-444D-89FD-FA2A3E7C92CA}" type="slidenum">
              <a:rPr kumimoji="1" lang="zh-CN" altLang="en-US" smtClean="0"/>
            </a:fld>
            <a:endParaRPr kumimoji="1"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2">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03A97B1D-F584-444D-89FD-FA2A3E7C92CA}" type="slidenum">
              <a:rPr kumimoji="1" lang="zh-CN" altLang="en-US" smtClean="0"/>
            </a:fld>
            <a:endParaRPr kumimoji="1" lang="zh-CN" altLang="en-US" dirty="0"/>
          </a:p>
        </p:txBody>
      </p:sp>
      <p:sp>
        <p:nvSpPr>
          <p:cNvPr id="7" name="椭圆 6"/>
          <p:cNvSpPr/>
          <p:nvPr userDrawn="1"/>
        </p:nvSpPr>
        <p:spPr>
          <a:xfrm>
            <a:off x="1335640" y="2763748"/>
            <a:ext cx="1571947" cy="1571947"/>
          </a:xfrm>
          <a:prstGeom prst="ellipse">
            <a:avLst/>
          </a:prstGeom>
          <a:gradFill>
            <a:gsLst>
              <a:gs pos="4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310026" y="2763748"/>
            <a:ext cx="1571947" cy="1571947"/>
          </a:xfrm>
          <a:prstGeom prst="ellipse">
            <a:avLst/>
          </a:prstGeom>
          <a:gradFill>
            <a:gsLst>
              <a:gs pos="52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9190046" y="2763748"/>
            <a:ext cx="1571947" cy="1571947"/>
          </a:xfrm>
          <a:prstGeom prst="ellipse">
            <a:avLst/>
          </a:prstGeom>
          <a:gradFill>
            <a:gsLst>
              <a:gs pos="57000">
                <a:srgbClr val="3A11BA">
                  <a:alpha val="80000"/>
                </a:srgbClr>
              </a:gs>
              <a:gs pos="100000">
                <a:srgbClr val="277FFF">
                  <a:lumMod val="74000"/>
                  <a:lumOff val="2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10"/>
          <p:cNvCxnSpPr/>
          <p:nvPr userDrawn="1"/>
        </p:nvCxnSpPr>
        <p:spPr>
          <a:xfrm>
            <a:off x="4138773"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线连接符 11"/>
          <p:cNvCxnSpPr/>
          <p:nvPr userDrawn="1"/>
        </p:nvCxnSpPr>
        <p:spPr>
          <a:xfrm>
            <a:off x="8018794" y="2051222"/>
            <a:ext cx="0" cy="3398108"/>
          </a:xfrm>
          <a:prstGeom prst="line">
            <a:avLst/>
          </a:prstGeom>
          <a:ln w="15875" cap="flat" cmpd="sng" algn="ctr">
            <a:solidFill>
              <a:schemeClr val="accent1">
                <a:alpha val="4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图形 1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46646" y="3175686"/>
            <a:ext cx="759091" cy="759091"/>
          </a:xfrm>
          <a:prstGeom prst="rect">
            <a:avLst/>
          </a:prstGeom>
        </p:spPr>
      </p:pic>
      <p:pic>
        <p:nvPicPr>
          <p:cNvPr id="19" name="图形 2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61983" y="3175686"/>
            <a:ext cx="833601" cy="833601"/>
          </a:xfrm>
          <a:prstGeom prst="rect">
            <a:avLst/>
          </a:prstGeom>
        </p:spPr>
      </p:pic>
      <p:pic>
        <p:nvPicPr>
          <p:cNvPr id="20" name="图形 23"/>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12907" y="3175685"/>
            <a:ext cx="762697" cy="762697"/>
          </a:xfrm>
          <a:prstGeom prst="rect">
            <a:avLst/>
          </a:prstGeom>
        </p:spPr>
      </p:pic>
      <p:sp>
        <p:nvSpPr>
          <p:cNvPr id="3" name="文本占位符 2"/>
          <p:cNvSpPr>
            <a:spLocks noGrp="1"/>
          </p:cNvSpPr>
          <p:nvPr>
            <p:ph type="body" sz="quarter" idx="12" hasCustomPrompt="1"/>
          </p:nvPr>
        </p:nvSpPr>
        <p:spPr>
          <a:xfrm>
            <a:off x="1127529"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28" name="文本占位符 27"/>
          <p:cNvSpPr>
            <a:spLocks noGrp="1"/>
          </p:cNvSpPr>
          <p:nvPr>
            <p:ph type="body" sz="quarter" idx="13" hasCustomPrompt="1"/>
          </p:nvPr>
        </p:nvSpPr>
        <p:spPr>
          <a:xfrm>
            <a:off x="1127125" y="5256051"/>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29" name="文本占位符 2"/>
          <p:cNvSpPr>
            <a:spLocks noGrp="1"/>
          </p:cNvSpPr>
          <p:nvPr>
            <p:ph type="body" sz="quarter" idx="14" hasCustomPrompt="1"/>
          </p:nvPr>
        </p:nvSpPr>
        <p:spPr>
          <a:xfrm>
            <a:off x="5031906"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0" name="文本占位符 27"/>
          <p:cNvSpPr>
            <a:spLocks noGrp="1"/>
          </p:cNvSpPr>
          <p:nvPr>
            <p:ph type="body" sz="quarter" idx="15" hasCustomPrompt="1"/>
          </p:nvPr>
        </p:nvSpPr>
        <p:spPr>
          <a:xfrm>
            <a:off x="5031175" y="5238922"/>
            <a:ext cx="2295525" cy="349079"/>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1" name="文本占位符 2"/>
          <p:cNvSpPr>
            <a:spLocks noGrp="1"/>
          </p:cNvSpPr>
          <p:nvPr>
            <p:ph type="body" sz="quarter" idx="16" hasCustomPrompt="1"/>
          </p:nvPr>
        </p:nvSpPr>
        <p:spPr>
          <a:xfrm>
            <a:off x="8936282" y="4640263"/>
            <a:ext cx="2682471" cy="388937"/>
          </a:xfrm>
        </p:spPr>
        <p:txBody>
          <a:bodyPr/>
          <a:lstStyle>
            <a:lvl1pPr marL="0" indent="0">
              <a:buNone/>
              <a:defRPr sz="2400" baseline="0">
                <a:latin typeface="Arial" panose="020B0604020202020204" pitchFamily="34" charset="0"/>
              </a:defRPr>
            </a:lvl1pPr>
          </a:lstStyle>
          <a:p>
            <a:r>
              <a:rPr kumimoji="1" lang="en-US" altLang="zh-CN" sz="1600" b="1" dirty="0" smtClean="0">
                <a:solidFill>
                  <a:srgbClr val="3A11BA"/>
                </a:solidFill>
              </a:rPr>
              <a:t>Project</a:t>
            </a:r>
            <a:r>
              <a:rPr kumimoji="1" lang="zh-CN" altLang="en-US" sz="1600" b="1" dirty="0" smtClean="0">
                <a:solidFill>
                  <a:srgbClr val="3A11BA"/>
                </a:solidFill>
              </a:rPr>
              <a:t> </a:t>
            </a:r>
            <a:r>
              <a:rPr kumimoji="1" lang="en-US" altLang="zh-CN" sz="1600" b="1" dirty="0" smtClean="0">
                <a:solidFill>
                  <a:srgbClr val="3A11BA"/>
                </a:solidFill>
              </a:rPr>
              <a:t>Presentation</a:t>
            </a:r>
            <a:endParaRPr kumimoji="1" lang="zh-CN" altLang="en-US" sz="1600" b="1" dirty="0">
              <a:solidFill>
                <a:srgbClr val="3A11BA"/>
              </a:solidFill>
            </a:endParaRPr>
          </a:p>
        </p:txBody>
      </p:sp>
      <p:sp>
        <p:nvSpPr>
          <p:cNvPr id="32" name="文本占位符 27"/>
          <p:cNvSpPr>
            <a:spLocks noGrp="1"/>
          </p:cNvSpPr>
          <p:nvPr>
            <p:ph type="body" sz="quarter" idx="17" hasCustomPrompt="1"/>
          </p:nvPr>
        </p:nvSpPr>
        <p:spPr>
          <a:xfrm>
            <a:off x="8935224" y="5238922"/>
            <a:ext cx="2295525" cy="331950"/>
          </a:xfrm>
        </p:spPr>
        <p:txBody>
          <a:bodyPr>
            <a:noAutofit/>
          </a:bodyPr>
          <a:lstStyle>
            <a:lvl1pPr marL="0" indent="0">
              <a:buNone/>
              <a:defRPr sz="1600" baseline="0">
                <a:latin typeface="Arial" panose="020B0604020202020204" pitchFamily="34" charset="0"/>
              </a:defRPr>
            </a:lvl1pPr>
          </a:lstStyle>
          <a:p>
            <a:r>
              <a:rPr kumimoji="1" lang="en-US" altLang="zh-CN" sz="1600" dirty="0" smtClean="0">
                <a:solidFill>
                  <a:srgbClr val="3A11BA"/>
                </a:solidFill>
              </a:rPr>
              <a:t>Project</a:t>
            </a:r>
            <a:r>
              <a:rPr kumimoji="1" lang="zh-CN" altLang="en-US" sz="1600" dirty="0" smtClean="0">
                <a:solidFill>
                  <a:srgbClr val="3A11BA"/>
                </a:solidFill>
              </a:rPr>
              <a:t> </a:t>
            </a:r>
            <a:r>
              <a:rPr kumimoji="1" lang="en-US" altLang="zh-CN" sz="1600" dirty="0" smtClean="0">
                <a:solidFill>
                  <a:srgbClr val="3A11BA"/>
                </a:solidFill>
              </a:rPr>
              <a:t>Presentation</a:t>
            </a:r>
            <a:endParaRPr kumimoji="1" lang="zh-CN" altLang="en-US" sz="1600" dirty="0">
              <a:solidFill>
                <a:srgbClr val="3A11BA"/>
              </a:solidFill>
            </a:endParaRPr>
          </a:p>
        </p:txBody>
      </p:sp>
      <p:sp>
        <p:nvSpPr>
          <p:cNvPr id="34" name="文本占位符 33"/>
          <p:cNvSpPr>
            <a:spLocks noGrp="1"/>
          </p:cNvSpPr>
          <p:nvPr>
            <p:ph type="body" sz="quarter" idx="18" hasCustomPrompt="1"/>
          </p:nvPr>
        </p:nvSpPr>
        <p:spPr>
          <a:xfrm>
            <a:off x="3738013" y="512268"/>
            <a:ext cx="4681537" cy="627063"/>
          </a:xfrm>
        </p:spPr>
        <p:txBody>
          <a:bodyPr/>
          <a:lstStyle>
            <a:lvl1pPr marL="0" indent="0" algn="ctr">
              <a:buNone/>
              <a:defRPr sz="2400"/>
            </a:lvl1pPr>
          </a:lstStyle>
          <a:p>
            <a:r>
              <a:rPr kumimoji="1" lang="en-US" altLang="zh-CN" sz="3200" b="1" dirty="0" smtClean="0">
                <a:solidFill>
                  <a:srgbClr val="3A11BA"/>
                </a:solidFill>
              </a:rPr>
              <a:t>Project</a:t>
            </a:r>
            <a:r>
              <a:rPr kumimoji="1" lang="zh-CN" altLang="en-US" sz="3200" b="1" dirty="0" smtClean="0">
                <a:solidFill>
                  <a:srgbClr val="3A11BA"/>
                </a:solidFill>
              </a:rPr>
              <a:t> </a:t>
            </a:r>
            <a:r>
              <a:rPr kumimoji="1" lang="en-US" altLang="zh-CN" sz="3200" b="1" dirty="0" smtClean="0">
                <a:solidFill>
                  <a:srgbClr val="3A11BA"/>
                </a:solidFill>
              </a:rPr>
              <a:t>Presentation</a:t>
            </a:r>
            <a:endParaRPr kumimoji="1" lang="zh-CN" altLang="en-US" sz="3200" b="1" dirty="0">
              <a:solidFill>
                <a:srgbClr val="3A11BA"/>
              </a:solidFill>
            </a:endParaRPr>
          </a:p>
        </p:txBody>
      </p:sp>
      <p:sp>
        <p:nvSpPr>
          <p:cNvPr id="36" name="文本占位符 35"/>
          <p:cNvSpPr>
            <a:spLocks noGrp="1"/>
          </p:cNvSpPr>
          <p:nvPr>
            <p:ph type="body" sz="quarter" idx="19" hasCustomPrompt="1"/>
          </p:nvPr>
        </p:nvSpPr>
        <p:spPr>
          <a:xfrm>
            <a:off x="2365279" y="1362834"/>
            <a:ext cx="8010325" cy="517525"/>
          </a:xfrm>
        </p:spPr>
        <p:txBody>
          <a:bodyPr>
            <a:noAutofit/>
          </a:bodyPr>
          <a:lstStyle>
            <a:lvl1pPr marL="0" indent="0" algn="ctr">
              <a:buNone/>
              <a:defRPr sz="2000"/>
            </a:lvl1pPr>
          </a:lstStyle>
          <a:p>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r>
              <a:rPr kumimoji="1" lang="zh-CN" altLang="en-US" dirty="0" smtClean="0">
                <a:solidFill>
                  <a:srgbClr val="3A11BA"/>
                </a:solidFill>
              </a:rPr>
              <a:t> </a:t>
            </a:r>
            <a:r>
              <a:rPr kumimoji="1" lang="en-US" altLang="zh-CN" dirty="0" smtClean="0">
                <a:solidFill>
                  <a:srgbClr val="3A11BA"/>
                </a:solidFill>
              </a:rPr>
              <a:t>Project</a:t>
            </a:r>
            <a:r>
              <a:rPr kumimoji="1" lang="zh-CN" altLang="en-US" dirty="0" smtClean="0">
                <a:solidFill>
                  <a:srgbClr val="3A11BA"/>
                </a:solidFill>
              </a:rPr>
              <a:t> </a:t>
            </a:r>
            <a:r>
              <a:rPr kumimoji="1" lang="en-US" altLang="zh-CN" dirty="0" smtClean="0">
                <a:solidFill>
                  <a:srgbClr val="3A11BA"/>
                </a:solidFill>
              </a:rPr>
              <a:t>Presentation</a:t>
            </a:r>
            <a:endParaRPr kumimoji="1" lang="zh-CN" altLang="en-US" dirty="0">
              <a:solidFill>
                <a:srgbClr val="3A11BA"/>
              </a:solidFill>
            </a:endParaRPr>
          </a:p>
        </p:txBody>
      </p:sp>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9.png"/><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3" Type="http://schemas.openxmlformats.org/officeDocument/2006/relationships/theme" Target="../theme/theme2.xml"/><Relationship Id="rId12" Type="http://schemas.openxmlformats.org/officeDocument/2006/relationships/image" Target="../media/image9.png"/><Relationship Id="rId11" Type="http://schemas.openxmlformats.org/officeDocument/2006/relationships/image" Target="../media/image2.png"/><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image" Target="../media/image11.png"/><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5.tiff"/><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image" Target="../media/image5.tiff"/></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image" Target="../media/image5.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灯片编号占位符 5"/>
          <p:cNvSpPr>
            <a:spLocks noGrp="1"/>
          </p:cNvSpPr>
          <p:nvPr>
            <p:ph type="sldNum" sz="quarter" idx="4"/>
          </p:nvPr>
        </p:nvSpPr>
        <p:spPr>
          <a:xfrm>
            <a:off x="8610600" y="6311900"/>
            <a:ext cx="2743200" cy="365125"/>
          </a:xfrm>
          <a:prstGeom prst="rect">
            <a:avLst/>
          </a:prstGeom>
        </p:spPr>
        <p:txBody>
          <a:bodyPr vert="horz" lIns="91440" tIns="45720" rIns="91440" bIns="45720" rtlCol="0" anchor="ctr"/>
          <a:lstStyle>
            <a:lvl1pPr algn="r">
              <a:defRPr sz="800" baseline="0">
                <a:solidFill>
                  <a:srgbClr val="3A11BA"/>
                </a:solidFill>
                <a:latin typeface="Arial" panose="020B0604020202020204" pitchFamily="34" charset="0"/>
                <a:ea typeface="微软雅黑" panose="020B0503020204020204" pitchFamily="34" charset="-122"/>
              </a:defRPr>
            </a:lvl1pPr>
          </a:lstStyle>
          <a:p>
            <a:fld id="{03A97B1D-F584-444D-89FD-FA2A3E7C92CA}" type="slidenum">
              <a:rPr kumimoji="1" lang="zh-CN" altLang="en-US" smtClean="0"/>
            </a:fld>
            <a:endParaRPr kumimoji="1" lang="zh-CN" altLang="en-US" dirty="0"/>
          </a:p>
        </p:txBody>
      </p:sp>
      <p:pic>
        <p:nvPicPr>
          <p:cNvPr id="8" name="图片 7"/>
          <p:cNvPicPr>
            <a:picLocks noChangeAspect="1"/>
          </p:cNvPicPr>
          <p:nvPr userDrawn="1"/>
        </p:nvPicPr>
        <p:blipFill>
          <a:blip r:embed="rId18"/>
          <a:stretch>
            <a:fillRect/>
          </a:stretch>
        </p:blipFill>
        <p:spPr>
          <a:xfrm>
            <a:off x="236981" y="176993"/>
            <a:ext cx="765783" cy="675158"/>
          </a:xfrm>
          <a:prstGeom prst="rect">
            <a:avLst/>
          </a:prstGeom>
        </p:spPr>
      </p:pic>
      <p:grpSp>
        <p:nvGrpSpPr>
          <p:cNvPr id="11" name="组合 10"/>
          <p:cNvGrpSpPr/>
          <p:nvPr userDrawn="1"/>
        </p:nvGrpSpPr>
        <p:grpSpPr>
          <a:xfrm>
            <a:off x="838200" y="6379119"/>
            <a:ext cx="2767019" cy="373592"/>
            <a:chOff x="838200" y="6425686"/>
            <a:chExt cx="2767019" cy="373592"/>
          </a:xfrm>
        </p:grpSpPr>
        <p:sp>
          <p:nvSpPr>
            <p:cNvPr id="9" name="页脚占位符 2"/>
            <p:cNvSpPr txBox="1"/>
            <p:nvPr userDrawn="1"/>
          </p:nvSpPr>
          <p:spPr>
            <a:xfrm>
              <a:off x="1426099" y="6434153"/>
              <a:ext cx="2179120" cy="365125"/>
            </a:xfrm>
            <a:prstGeom prst="rect">
              <a:avLst/>
            </a:prstGeom>
          </p:spPr>
          <p:txBody>
            <a:bodyP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r>
                <a:rPr kumimoji="1" lang="en-US" altLang="zh-CN" sz="800" kern="1200" baseline="0" dirty="0" smtClean="0">
                  <a:solidFill>
                    <a:srgbClr val="3A11BA"/>
                  </a:solidFill>
                  <a:latin typeface="Arial" panose="020B0604020202020204" pitchFamily="34" charset="0"/>
                  <a:ea typeface="微软雅黑" panose="020B0503020204020204" pitchFamily="34" charset="-122"/>
                  <a:cs typeface="+mn-cs"/>
                </a:rPr>
                <a:t>https://opengauss.org                               </a:t>
              </a:r>
              <a:endParaRPr kumimoji="1" lang="zh-CN" altLang="en-US" sz="800" kern="1200" baseline="0" dirty="0">
                <a:solidFill>
                  <a:srgbClr val="3A11BA"/>
                </a:solidFill>
                <a:latin typeface="Arial" panose="020B0604020202020204" pitchFamily="34" charset="0"/>
                <a:ea typeface="微软雅黑" panose="020B0503020204020204" pitchFamily="34" charset="-122"/>
                <a:cs typeface="+mn-cs"/>
              </a:endParaRPr>
            </a:p>
          </p:txBody>
        </p:sp>
        <p:pic>
          <p:nvPicPr>
            <p:cNvPr id="10" name="图片 9"/>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38200" y="6425686"/>
              <a:ext cx="948262" cy="24872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kern="1200" baseline="0">
          <a:solidFill>
            <a:srgbClr val="3A11BA"/>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3A11BA"/>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3A11BA"/>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3A11BA"/>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灯片编号占位符 5"/>
          <p:cNvSpPr>
            <a:spLocks noGrp="1"/>
          </p:cNvSpPr>
          <p:nvPr>
            <p:ph type="sldNum" sz="quarter" idx="4"/>
          </p:nvPr>
        </p:nvSpPr>
        <p:spPr>
          <a:xfrm>
            <a:off x="8610600" y="6311900"/>
            <a:ext cx="2743200" cy="365125"/>
          </a:xfrm>
          <a:prstGeom prst="rect">
            <a:avLst/>
          </a:prstGeom>
        </p:spPr>
        <p:txBody>
          <a:bodyPr vert="horz" lIns="91440" tIns="45720" rIns="91440" bIns="45720" rtlCol="0" anchor="ctr"/>
          <a:lstStyle>
            <a:lvl1pPr algn="r">
              <a:defRPr sz="800" baseline="0">
                <a:solidFill>
                  <a:srgbClr val="3A11BA"/>
                </a:solidFill>
                <a:latin typeface="Arial" panose="020B0604020202020204" pitchFamily="34" charset="0"/>
                <a:ea typeface="微软雅黑" panose="020B0503020204020204" pitchFamily="34" charset="-122"/>
              </a:defRPr>
            </a:lvl1pPr>
          </a:lstStyle>
          <a:p>
            <a:fld id="{03A97B1D-F584-444D-89FD-FA2A3E7C92CA}" type="slidenum">
              <a:rPr kumimoji="1" lang="zh-CN" altLang="en-US" smtClean="0"/>
            </a:fld>
            <a:endParaRPr kumimoji="1" lang="zh-CN" altLang="en-US" dirty="0"/>
          </a:p>
        </p:txBody>
      </p:sp>
      <p:pic>
        <p:nvPicPr>
          <p:cNvPr id="8" name="图片 7"/>
          <p:cNvPicPr>
            <a:picLocks noChangeAspect="1"/>
          </p:cNvPicPr>
          <p:nvPr userDrawn="1"/>
        </p:nvPicPr>
        <p:blipFill>
          <a:blip r:embed="rId11"/>
          <a:stretch>
            <a:fillRect/>
          </a:stretch>
        </p:blipFill>
        <p:spPr>
          <a:xfrm>
            <a:off x="236981" y="176993"/>
            <a:ext cx="765783" cy="675158"/>
          </a:xfrm>
          <a:prstGeom prst="rect">
            <a:avLst/>
          </a:prstGeom>
        </p:spPr>
      </p:pic>
      <p:grpSp>
        <p:nvGrpSpPr>
          <p:cNvPr id="11" name="组合 10"/>
          <p:cNvGrpSpPr/>
          <p:nvPr userDrawn="1"/>
        </p:nvGrpSpPr>
        <p:grpSpPr>
          <a:xfrm>
            <a:off x="838200" y="6379119"/>
            <a:ext cx="2767019" cy="373592"/>
            <a:chOff x="838200" y="6425686"/>
            <a:chExt cx="2767019" cy="373592"/>
          </a:xfrm>
        </p:grpSpPr>
        <p:sp>
          <p:nvSpPr>
            <p:cNvPr id="9" name="页脚占位符 2"/>
            <p:cNvSpPr txBox="1"/>
            <p:nvPr userDrawn="1"/>
          </p:nvSpPr>
          <p:spPr>
            <a:xfrm>
              <a:off x="1426099" y="6434153"/>
              <a:ext cx="2179120" cy="365125"/>
            </a:xfrm>
            <a:prstGeom prst="rect">
              <a:avLst/>
            </a:prstGeom>
          </p:spPr>
          <p:txBody>
            <a:bodyP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914400" rtl="0" eaLnBrk="1" latinLnBrk="0" hangingPunct="1"/>
              <a:r>
                <a:rPr kumimoji="1" lang="en-US" altLang="zh-CN" sz="800" kern="1200" baseline="0" dirty="0" smtClean="0">
                  <a:solidFill>
                    <a:srgbClr val="3A11BA"/>
                  </a:solidFill>
                  <a:latin typeface="Arial" panose="020B0604020202020204" pitchFamily="34" charset="0"/>
                  <a:ea typeface="微软雅黑" panose="020B0503020204020204" pitchFamily="34" charset="-122"/>
                  <a:cs typeface="+mn-cs"/>
                </a:rPr>
                <a:t>https://opengauss.org                               </a:t>
              </a:r>
              <a:endParaRPr kumimoji="1" lang="zh-CN" altLang="en-US" sz="800" kern="1200" baseline="0" dirty="0">
                <a:solidFill>
                  <a:srgbClr val="3A11BA"/>
                </a:solidFill>
                <a:latin typeface="Arial" panose="020B0604020202020204" pitchFamily="34" charset="0"/>
                <a:ea typeface="微软雅黑" panose="020B0503020204020204" pitchFamily="34" charset="-122"/>
                <a:cs typeface="+mn-cs"/>
              </a:endParaRPr>
            </a:p>
          </p:txBody>
        </p:sp>
        <p:pic>
          <p:nvPicPr>
            <p:cNvPr id="10" name="图片 9"/>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38200" y="6425686"/>
              <a:ext cx="948262" cy="248724"/>
            </a:xfrm>
            <a:prstGeom prst="rect">
              <a:avLst/>
            </a:prstGeom>
          </p:spPr>
        </p:pic>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kern="1200" baseline="0">
          <a:solidFill>
            <a:srgbClr val="3A11BA"/>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3A11BA"/>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3A11BA"/>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3A11BA"/>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11BA"/>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041" y="6356940"/>
            <a:ext cx="1462896" cy="242054"/>
          </a:xfrm>
          <a:prstGeom prst="rect">
            <a:avLst/>
          </a:prstGeom>
          <a:noFill/>
        </p:spPr>
        <p:txBody>
          <a:bodyPr wrap="square" rtlCol="0">
            <a:spAutoFit/>
          </a:bodyPr>
          <a:lstStyle/>
          <a:p>
            <a:pPr defTabSz="913765"/>
            <a:r>
              <a:rPr lang="en-US" sz="975" dirty="0">
                <a:solidFill>
                  <a:srgbClr val="1D1D1B"/>
                </a:solidFill>
                <a:latin typeface="Arial" panose="020B0604020202020204" pitchFamily="34" charset="0"/>
                <a:ea typeface="宋体" panose="02010600030101010101" pitchFamily="2" charset="-122"/>
                <a:cs typeface="Arial" panose="020B0604020202020204" pitchFamily="34" charset="0"/>
              </a:rPr>
              <a:t>Huawei Confidential</a:t>
            </a:r>
            <a:endParaRPr lang="en-US" sz="975" dirty="0">
              <a:solidFill>
                <a:srgbClr val="1D1D1B"/>
              </a:solidFill>
              <a:latin typeface="Arial" panose="020B0604020202020204" pitchFamily="34" charset="0"/>
              <a:ea typeface="宋体" panose="02010600030101010101" pitchFamily="2" charset="-122"/>
              <a:cs typeface="Arial" panose="020B0604020202020204" pitchFamily="34" charset="0"/>
            </a:endParaRPr>
          </a:p>
        </p:txBody>
      </p:sp>
      <p:sp>
        <p:nvSpPr>
          <p:cNvPr id="4" name="TextBox 3"/>
          <p:cNvSpPr txBox="1"/>
          <p:nvPr userDrawn="1"/>
        </p:nvSpPr>
        <p:spPr>
          <a:xfrm>
            <a:off x="733846" y="6402808"/>
            <a:ext cx="499534" cy="149721"/>
          </a:xfrm>
          <a:prstGeom prst="rect">
            <a:avLst/>
          </a:prstGeom>
          <a:noFill/>
        </p:spPr>
        <p:txBody>
          <a:bodyPr wrap="square" lIns="0" tIns="0" rIns="0" bIns="0" rtlCol="0">
            <a:spAutoFit/>
          </a:bodyPr>
          <a:lstStyle/>
          <a:p>
            <a:pPr defTabSz="889635">
              <a:defRPr/>
            </a:pPr>
            <a:fld id="{C3837181-38C6-AD4F-B8BA-B444770388BB}" type="slidenum">
              <a:rPr lang="en-US" sz="975">
                <a:solidFill>
                  <a:srgbClr val="1D1D1B"/>
                </a:solidFill>
                <a:latin typeface="Arial" panose="020B0604020202020204" pitchFamily="34" charset="0"/>
                <a:ea typeface="宋体" panose="02010600030101010101" pitchFamily="2" charset="-122"/>
                <a:cs typeface="Arial" panose="020B0604020202020204" pitchFamily="34" charset="0"/>
              </a:rPr>
            </a:fld>
            <a:endParaRPr lang="en-US" sz="975" dirty="0">
              <a:solidFill>
                <a:srgbClr val="1D1D1B"/>
              </a:solidFill>
              <a:latin typeface="Arial" panose="020B0604020202020204" pitchFamily="34" charset="0"/>
              <a:ea typeface="宋体" panose="02010600030101010101" pitchFamily="2" charset="-122"/>
              <a:cs typeface="Arial" panose="020B0604020202020204" pitchFamily="34" charset="0"/>
            </a:endParaRPr>
          </a:p>
        </p:txBody>
      </p:sp>
      <p:pic>
        <p:nvPicPr>
          <p:cNvPr id="41" name="图片 4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2018" y="6319874"/>
            <a:ext cx="1268580" cy="271153"/>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mc:AlternateContent xmlns:mc="http://schemas.openxmlformats.org/markup-compatibility/2006">
    <mc:Choice xmlns:p14="http://schemas.microsoft.com/office/powerpoint/2010/main" Requires="p14">
      <p:transition spd="slow" p14:dur="2000"/>
    </mc:Choice>
    <mc:Fallback>
      <p:transition spd="slow"/>
    </mc:Fallback>
  </mc:AlternateContent>
  <p:hf hdr="0" ftr="0" dt="0"/>
  <p:txStyles>
    <p:titleStyle>
      <a:lvl1pPr algn="l" defTabSz="1186180" rtl="0" eaLnBrk="1" latinLnBrk="0" hangingPunct="1">
        <a:lnSpc>
          <a:spcPct val="90000"/>
        </a:lnSpc>
        <a:spcBef>
          <a:spcPct val="0"/>
        </a:spcBef>
        <a:buNone/>
        <a:defRPr sz="5710" kern="1200">
          <a:solidFill>
            <a:schemeClr val="tx1"/>
          </a:solidFill>
          <a:latin typeface="+mj-lt"/>
          <a:ea typeface="+mj-ea"/>
          <a:cs typeface="+mj-cs"/>
        </a:defRPr>
      </a:lvl1pPr>
    </p:titleStyle>
    <p:bodyStyle>
      <a:lvl1pPr marL="296545" indent="-296545" algn="l" defTabSz="118618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89635" indent="-296545" algn="l" defTabSz="118618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360" indent="-296545" algn="l" defTabSz="118618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645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6954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2630"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635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4944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2535" indent="-296545" algn="l" defTabSz="118618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6180" rtl="0" eaLnBrk="1" latinLnBrk="0" hangingPunct="1">
        <a:defRPr sz="2335" kern="1200">
          <a:solidFill>
            <a:schemeClr val="tx1"/>
          </a:solidFill>
          <a:latin typeface="+mn-lt"/>
          <a:ea typeface="+mn-ea"/>
          <a:cs typeface="+mn-cs"/>
        </a:defRPr>
      </a:lvl1pPr>
      <a:lvl2pPr marL="593090" algn="l" defTabSz="1186180" rtl="0" eaLnBrk="1" latinLnBrk="0" hangingPunct="1">
        <a:defRPr sz="2335" kern="1200">
          <a:solidFill>
            <a:schemeClr val="tx1"/>
          </a:solidFill>
          <a:latin typeface="+mn-lt"/>
          <a:ea typeface="+mn-ea"/>
          <a:cs typeface="+mn-cs"/>
        </a:defRPr>
      </a:lvl2pPr>
      <a:lvl3pPr marL="1186180" algn="l" defTabSz="1186180" rtl="0" eaLnBrk="1" latinLnBrk="0" hangingPunct="1">
        <a:defRPr sz="2335" kern="1200">
          <a:solidFill>
            <a:schemeClr val="tx1"/>
          </a:solidFill>
          <a:latin typeface="+mn-lt"/>
          <a:ea typeface="+mn-ea"/>
          <a:cs typeface="+mn-cs"/>
        </a:defRPr>
      </a:lvl3pPr>
      <a:lvl4pPr marL="1779905" algn="l" defTabSz="1186180" rtl="0" eaLnBrk="1" latinLnBrk="0" hangingPunct="1">
        <a:defRPr sz="2335" kern="1200">
          <a:solidFill>
            <a:schemeClr val="tx1"/>
          </a:solidFill>
          <a:latin typeface="+mn-lt"/>
          <a:ea typeface="+mn-ea"/>
          <a:cs typeface="+mn-cs"/>
        </a:defRPr>
      </a:lvl4pPr>
      <a:lvl5pPr marL="2372995" algn="l" defTabSz="1186180" rtl="0" eaLnBrk="1" latinLnBrk="0" hangingPunct="1">
        <a:defRPr sz="2335" kern="1200">
          <a:solidFill>
            <a:schemeClr val="tx1"/>
          </a:solidFill>
          <a:latin typeface="+mn-lt"/>
          <a:ea typeface="+mn-ea"/>
          <a:cs typeface="+mn-cs"/>
        </a:defRPr>
      </a:lvl5pPr>
      <a:lvl6pPr marL="2966085" algn="l" defTabSz="1186180" rtl="0" eaLnBrk="1" latinLnBrk="0" hangingPunct="1">
        <a:defRPr sz="2335" kern="1200">
          <a:solidFill>
            <a:schemeClr val="tx1"/>
          </a:solidFill>
          <a:latin typeface="+mn-lt"/>
          <a:ea typeface="+mn-ea"/>
          <a:cs typeface="+mn-cs"/>
        </a:defRPr>
      </a:lvl6pPr>
      <a:lvl7pPr marL="3559175" algn="l" defTabSz="1186180" rtl="0" eaLnBrk="1" latinLnBrk="0" hangingPunct="1">
        <a:defRPr sz="2335" kern="1200">
          <a:solidFill>
            <a:schemeClr val="tx1"/>
          </a:solidFill>
          <a:latin typeface="+mn-lt"/>
          <a:ea typeface="+mn-ea"/>
          <a:cs typeface="+mn-cs"/>
        </a:defRPr>
      </a:lvl7pPr>
      <a:lvl8pPr marL="4152900" algn="l" defTabSz="1186180" rtl="0" eaLnBrk="1" latinLnBrk="0" hangingPunct="1">
        <a:defRPr sz="2335" kern="1200">
          <a:solidFill>
            <a:schemeClr val="tx1"/>
          </a:solidFill>
          <a:latin typeface="+mn-lt"/>
          <a:ea typeface="+mn-ea"/>
          <a:cs typeface="+mn-cs"/>
        </a:defRPr>
      </a:lvl8pPr>
      <a:lvl9pPr marL="4745990" algn="l" defTabSz="1186180" rtl="0" eaLnBrk="1" latinLnBrk="0" hangingPunct="1">
        <a:defRPr sz="233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6" name="Picture 4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3869" y="6325091"/>
            <a:ext cx="1270304" cy="275024"/>
          </a:xfrm>
          <a:prstGeom prst="rect">
            <a:avLst/>
          </a:prstGeom>
        </p:spPr>
      </p:pic>
      <p:grpSp>
        <p:nvGrpSpPr>
          <p:cNvPr id="47" name="Group 46"/>
          <p:cNvGrpSpPr>
            <a:grpSpLocks noChangeAspect="1"/>
          </p:cNvGrpSpPr>
          <p:nvPr userDrawn="1"/>
        </p:nvGrpSpPr>
        <p:grpSpPr>
          <a:xfrm>
            <a:off x="12285670" y="2625390"/>
            <a:ext cx="1962557" cy="4233515"/>
            <a:chOff x="5343883" y="-48857"/>
            <a:chExt cx="3263588" cy="7037279"/>
          </a:xfrm>
        </p:grpSpPr>
        <p:sp>
          <p:nvSpPr>
            <p:cNvPr id="6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196/0/84</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0" name="文本框 15"/>
            <p:cNvSpPr txBox="1"/>
            <p:nvPr userDrawn="1"/>
          </p:nvSpPr>
          <p:spPr>
            <a:xfrm>
              <a:off x="5352721" y="1694497"/>
              <a:ext cx="1636699" cy="204645"/>
            </a:xfrm>
            <a:prstGeom prst="rect">
              <a:avLst/>
            </a:prstGeom>
            <a:noFill/>
          </p:spPr>
          <p:txBody>
            <a:bodyPr wrap="square" lIns="0" tIns="0" rIns="0" bIns="0" rtlCol="0" anchor="b" anchorCtr="0">
              <a:spAutoFit/>
            </a:bodyPr>
            <a:lstStyle/>
            <a:p>
              <a:pPr defTabSz="914400"/>
              <a:r>
                <a:rPr kumimoji="1" lang="en-US" altLang="zh-CN" sz="800" dirty="0">
                  <a:solidFill>
                    <a:srgbClr val="1D1D1A"/>
                  </a:solidFill>
                  <a:ea typeface="微软雅黑" panose="020B0503020204020204" pitchFamily="34" charset="-122"/>
                  <a:cs typeface="Arial" panose="020B0604020202020204" pitchFamily="34" charset="0"/>
                </a:rPr>
                <a:t>Secondary Colors</a:t>
              </a:r>
              <a:endParaRPr kumimoji="1" lang="zh-CN" altLang="en-US" sz="800" dirty="0">
                <a:solidFill>
                  <a:srgbClr val="1D1D1A"/>
                </a:solidFill>
                <a:ea typeface="微软雅黑" panose="020B0503020204020204" pitchFamily="34" charset="-122"/>
                <a:cs typeface="Arial" panose="020B0604020202020204" pitchFamily="34" charset="0"/>
              </a:endParaRPr>
            </a:p>
          </p:txBody>
        </p:sp>
        <p:sp>
          <p:nvSpPr>
            <p:cNvPr id="7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203/55/120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237/109/0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153/54/54</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98/178/48</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242/137/68</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PANTONE 185C</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199/0/11  </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7" name="文本框 15"/>
            <p:cNvSpPr txBox="1"/>
            <p:nvPr userDrawn="1"/>
          </p:nvSpPr>
          <p:spPr>
            <a:xfrm>
              <a:off x="5343883" y="-48857"/>
              <a:ext cx="1358295" cy="204645"/>
            </a:xfrm>
            <a:prstGeom prst="rect">
              <a:avLst/>
            </a:prstGeom>
            <a:noFill/>
          </p:spPr>
          <p:txBody>
            <a:bodyPr wrap="square" lIns="0" tIns="0" rIns="0" bIns="0" rtlCol="0" anchor="b" anchorCtr="0">
              <a:spAutoFit/>
            </a:bodyPr>
            <a:lstStyle/>
            <a:p>
              <a:pPr defTabSz="914400"/>
              <a:r>
                <a:rPr kumimoji="1" lang="en-US" altLang="zh-CN" sz="800" dirty="0">
                  <a:solidFill>
                    <a:srgbClr val="1D1D1A"/>
                  </a:solidFill>
                  <a:ea typeface="微软雅黑" panose="020B0503020204020204" pitchFamily="34" charset="-122"/>
                  <a:cs typeface="Arial" panose="020B0604020202020204" pitchFamily="34" charset="0"/>
                </a:rPr>
                <a:t>Corporate Colors</a:t>
              </a:r>
              <a:endParaRPr kumimoji="1" lang="zh-CN" altLang="en-US" sz="800" dirty="0">
                <a:solidFill>
                  <a:srgbClr val="1D1D1A"/>
                </a:solidFill>
                <a:ea typeface="微软雅黑" panose="020B0503020204020204" pitchFamily="34" charset="-122"/>
                <a:cs typeface="Arial" panose="020B0604020202020204" pitchFamily="34" charset="0"/>
              </a:endParaRPr>
            </a:p>
          </p:txBody>
        </p:sp>
        <p:sp>
          <p:nvSpPr>
            <p:cNvPr id="7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PANTONE 186C</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200/16/46  </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7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127/0/1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52/200/0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48/181/197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129/193/95</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253/211/81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86/196/210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211/57/65</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211/56/89</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8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221/128/170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8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ea typeface="Arial" panose="020B0604020202020204" pitchFamily="34" charset="0"/>
                  <a:cs typeface="Arial" panose="020B0604020202020204" pitchFamily="34" charset="0"/>
                </a:rPr>
                <a:t>RGB 191/128/130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8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246/183/140</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176/216/156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253/227/181</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148/218/226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226/129/137</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226/129/152</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235/179/204</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ea typeface="Arial" panose="020B0604020202020204" pitchFamily="34" charset="0"/>
                  <a:cs typeface="Arial" panose="020B0604020202020204" pitchFamily="34" charset="0"/>
                </a:rPr>
                <a:t>RGB 216/179/179</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250/211/187</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208/232/196</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9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254/238/193</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smtClean="0">
                  <a:solidFill>
                    <a:srgbClr val="595757"/>
                  </a:solidFill>
                  <a:ea typeface="Arial" panose="020B0604020202020204" pitchFamily="34" charset="0"/>
                  <a:cs typeface="Arial" panose="020B0604020202020204" pitchFamily="34" charset="0"/>
                </a:rPr>
                <a:t>190/233/238</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239/178/184</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238/179/193</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smtClean="0">
                  <a:solidFill>
                    <a:srgbClr val="FFFFFF"/>
                  </a:solidFill>
                  <a:ea typeface="Arial" panose="020B0604020202020204" pitchFamily="34" charset="0"/>
                  <a:cs typeface="Arial" panose="020B0604020202020204" pitchFamily="34" charset="0"/>
                </a:rPr>
                <a:t>0/0/0</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 </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89/87/87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137/137/</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137</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RGB</a:t>
              </a:r>
              <a:endParaRPr kumimoji="1" lang="en-US" altLang="zh-CN" sz="500" b="1" dirty="0">
                <a:solidFill>
                  <a:srgbClr val="FFFFFF"/>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FFFFFF"/>
                  </a:solidFill>
                  <a:ea typeface="Arial" panose="020B0604020202020204" pitchFamily="34" charset="0"/>
                  <a:cs typeface="Arial" panose="020B0604020202020204" pitchFamily="34" charset="0"/>
                </a:rPr>
                <a:t>181/181/</a:t>
              </a:r>
              <a:br>
                <a:rPr kumimoji="1" lang="en-US" altLang="zh-CN" sz="500" b="1" dirty="0">
                  <a:solidFill>
                    <a:srgbClr val="FFFFFF"/>
                  </a:solidFill>
                  <a:ea typeface="Arial" panose="020B0604020202020204" pitchFamily="34" charset="0"/>
                  <a:cs typeface="Arial" panose="020B0604020202020204" pitchFamily="34" charset="0"/>
                </a:rPr>
              </a:br>
              <a:r>
                <a:rPr kumimoji="1" lang="en-US" altLang="zh-CN" sz="500" b="1" dirty="0">
                  <a:solidFill>
                    <a:srgbClr val="FFFFFF"/>
                  </a:solidFill>
                  <a:ea typeface="Arial" panose="020B0604020202020204" pitchFamily="34" charset="0"/>
                  <a:cs typeface="Arial" panose="020B0604020202020204" pitchFamily="34" charset="0"/>
                </a:rPr>
                <a:t>181</a:t>
              </a:r>
              <a:endParaRPr kumimoji="1" lang="en-US" altLang="zh-CN" sz="500" b="1" dirty="0">
                <a:solidFill>
                  <a:srgbClr val="FFFFFF"/>
                </a:solidFill>
                <a:ea typeface="Arial" panose="020B0604020202020204" pitchFamily="34" charset="0"/>
                <a:cs typeface="Arial" panose="020B0604020202020204" pitchFamily="34" charset="0"/>
              </a:endParaRPr>
            </a:p>
          </p:txBody>
        </p:sp>
        <p:sp>
          <p:nvSpPr>
            <p:cNvPr id="10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 221/221/</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a:solidFill>
                    <a:srgbClr val="595757"/>
                  </a:solidFill>
                  <a:ea typeface="Arial" panose="020B0604020202020204" pitchFamily="34" charset="0"/>
                  <a:cs typeface="Arial" panose="020B0604020202020204" pitchFamily="34" charset="0"/>
                </a:rPr>
                <a:t>221</a:t>
              </a:r>
              <a:endParaRPr kumimoji="1" lang="en-US" altLang="zh-CN" sz="500" b="1" dirty="0">
                <a:solidFill>
                  <a:srgbClr val="595757"/>
                </a:solidFill>
                <a:ea typeface="Arial" panose="020B0604020202020204" pitchFamily="34" charset="0"/>
                <a:cs typeface="Arial" panose="020B0604020202020204" pitchFamily="34" charset="0"/>
              </a:endParaRPr>
            </a:p>
          </p:txBody>
        </p:sp>
        <p:sp>
          <p:nvSpPr>
            <p:cNvPr id="10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RGB</a:t>
              </a:r>
              <a:endParaRPr kumimoji="1" lang="en-US" altLang="zh-CN" sz="500" b="1" dirty="0">
                <a:solidFill>
                  <a:srgbClr val="595757"/>
                </a:solidFill>
                <a:ea typeface="Arial" panose="020B0604020202020204" pitchFamily="34" charset="0"/>
                <a:cs typeface="Arial" panose="020B0604020202020204" pitchFamily="34" charset="0"/>
              </a:endParaRPr>
            </a:p>
            <a:p>
              <a:pPr algn="ctr" defTabSz="914400">
                <a:lnSpc>
                  <a:spcPts val="620"/>
                </a:lnSpc>
              </a:pPr>
              <a:r>
                <a:rPr kumimoji="1" lang="en-US" altLang="zh-CN" sz="500" b="1" dirty="0">
                  <a:solidFill>
                    <a:srgbClr val="595757"/>
                  </a:solidFill>
                  <a:ea typeface="Arial" panose="020B0604020202020204" pitchFamily="34" charset="0"/>
                  <a:cs typeface="Arial" panose="020B0604020202020204" pitchFamily="34" charset="0"/>
                </a:rPr>
                <a:t>255/255/</a:t>
              </a:r>
              <a:br>
                <a:rPr kumimoji="1" lang="en-US" altLang="zh-CN" sz="500" b="1" dirty="0">
                  <a:solidFill>
                    <a:srgbClr val="595757"/>
                  </a:solidFill>
                  <a:ea typeface="Arial" panose="020B0604020202020204" pitchFamily="34" charset="0"/>
                  <a:cs typeface="Arial" panose="020B0604020202020204" pitchFamily="34" charset="0"/>
                </a:rPr>
              </a:br>
              <a:r>
                <a:rPr kumimoji="1" lang="en-US" altLang="zh-CN" sz="500" b="1" dirty="0">
                  <a:solidFill>
                    <a:srgbClr val="595757"/>
                  </a:solidFill>
                  <a:ea typeface="Arial" panose="020B0604020202020204" pitchFamily="34" charset="0"/>
                  <a:cs typeface="Arial" panose="020B0604020202020204" pitchFamily="34" charset="0"/>
                </a:rPr>
                <a:t>255</a:t>
              </a:r>
              <a:endParaRPr kumimoji="1" lang="en-US" altLang="zh-CN" sz="500" b="1" dirty="0">
                <a:solidFill>
                  <a:srgbClr val="595757"/>
                </a:solidFill>
                <a:ea typeface="Arial" panose="020B0604020202020204" pitchFamily="34" charset="0"/>
                <a:cs typeface="Arial" panose="020B0604020202020204" pitchFamily="34" charset="0"/>
              </a:endParaRPr>
            </a:p>
          </p:txBody>
        </p:sp>
      </p:grpSp>
      <p:sp>
        <p:nvSpPr>
          <p:cNvPr id="3" name="TextBox 2"/>
          <p:cNvSpPr txBox="1"/>
          <p:nvPr userDrawn="1"/>
        </p:nvSpPr>
        <p:spPr>
          <a:xfrm>
            <a:off x="1095040" y="6356939"/>
            <a:ext cx="2387464" cy="230832"/>
          </a:xfrm>
          <a:prstGeom prst="rect">
            <a:avLst/>
          </a:prstGeom>
          <a:noFill/>
        </p:spPr>
        <p:txBody>
          <a:bodyPr wrap="square" rtlCol="0">
            <a:spAutoFit/>
          </a:bodyPr>
          <a:lstStyle/>
          <a:p>
            <a:pPr defTabSz="914400"/>
            <a:r>
              <a:rPr lang="en-US" altLang="zh-CN" sz="900" dirty="0" smtClean="0">
                <a:solidFill>
                  <a:srgbClr val="1D1D1B"/>
                </a:solidFill>
                <a:cs typeface="Arial" panose="020B0604020202020204" pitchFamily="34" charset="0"/>
              </a:rPr>
              <a:t>Huawei Proprietary - Restricted Distribution</a:t>
            </a:r>
            <a:endParaRPr lang="en-US" altLang="zh-CN" sz="900" dirty="0">
              <a:solidFill>
                <a:srgbClr val="1D1D1B"/>
              </a:solidFill>
              <a:cs typeface="Arial" panose="020B0604020202020204" pitchFamily="34" charset="0"/>
            </a:endParaRPr>
          </a:p>
        </p:txBody>
      </p:sp>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cs typeface="Arial" panose="020B0604020202020204" pitchFamily="34" charset="0"/>
              </a:rPr>
            </a:fld>
            <a:endParaRPr lang="en-US" sz="900" dirty="0">
              <a:solidFill>
                <a:srgbClr val="1D1D1B"/>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Lst>
  <p:timing>
    <p:tnLst>
      <p:par>
        <p:cTn id="1" dur="indefinite" restart="never" nodeType="tmRoot"/>
      </p:par>
    </p:tnLst>
  </p:timing>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panose="020B0604020202020204"/>
              </a:rPr>
            </a:fld>
            <a:endParaRPr lang="en-US" sz="900" dirty="0">
              <a:solidFill>
                <a:srgbClr val="1D1D1B"/>
              </a:solidFill>
              <a:latin typeface="Arial" panose="020B0604020202020204" pitchFamily="34" charset="0"/>
              <a:cs typeface="Arial" panose="020B0604020202020204" pitchFamily="34" charset="0"/>
              <a:sym typeface="Arial" panose="020B0604020202020204"/>
            </a:endParaRPr>
          </a:p>
        </p:txBody>
      </p:sp>
      <p:grpSp>
        <p:nvGrpSpPr>
          <p:cNvPr id="88" name="Group 87"/>
          <p:cNvGrpSpPr>
            <a:grpSpLocks noChangeAspect="1"/>
          </p:cNvGrpSpPr>
          <p:nvPr userDrawn="1"/>
        </p:nvGrpSpPr>
        <p:grpSpPr>
          <a:xfrm>
            <a:off x="12285672" y="2625390"/>
            <a:ext cx="1962556" cy="4233515"/>
            <a:chOff x="5343885" y="-48857"/>
            <a:chExt cx="326358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196/0/84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公司辅助色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185C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199/0/11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186C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200/16/46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grpSp>
      <p:pic>
        <p:nvPicPr>
          <p:cNvPr id="47" name="Picture 46"/>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cSld>
  <p:clrMap bg1="lt1" tx1="dk1" bg2="lt2" tx2="dk2" accent1="accent1" accent2="accent2" accent3="accent3" accent4="accent4" accent5="accent5" accent6="accent6" hlink="hlink" folHlink="folHlink"/>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733845" y="6402807"/>
            <a:ext cx="499534" cy="138499"/>
          </a:xfrm>
          <a:prstGeom prst="rect">
            <a:avLst/>
          </a:prstGeom>
          <a:noFill/>
        </p:spPr>
        <p:txBody>
          <a:bodyPr wrap="square" lIns="0" tIns="0" rIns="0" bIns="0" rtlCol="0">
            <a:spAutoFit/>
          </a:bodyPr>
          <a:lstStyle/>
          <a:p>
            <a:pPr defTabSz="890270">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panose="020B0604020202020204"/>
              </a:rPr>
            </a:fld>
            <a:endParaRPr lang="en-US" sz="900" dirty="0">
              <a:solidFill>
                <a:srgbClr val="1D1D1B"/>
              </a:solidFill>
              <a:latin typeface="Arial" panose="020B0604020202020204" pitchFamily="34" charset="0"/>
              <a:cs typeface="Arial" panose="020B0604020202020204" pitchFamily="34" charset="0"/>
              <a:sym typeface="Arial" panose="020B0604020202020204"/>
            </a:endParaRPr>
          </a:p>
        </p:txBody>
      </p:sp>
      <p:grpSp>
        <p:nvGrpSpPr>
          <p:cNvPr id="88" name="Group 87"/>
          <p:cNvGrpSpPr>
            <a:grpSpLocks noChangeAspect="1"/>
          </p:cNvGrpSpPr>
          <p:nvPr userDrawn="1"/>
        </p:nvGrpSpPr>
        <p:grpSpPr>
          <a:xfrm>
            <a:off x="12285672" y="2625390"/>
            <a:ext cx="1962556" cy="4233515"/>
            <a:chOff x="5343885" y="-48857"/>
            <a:chExt cx="326358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196/0/84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公司辅助色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203/55/120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237/109/0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153/54/54</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98/178/48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242/137/68</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185C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199/0/11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400"/>
              <a:r>
                <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rPr>
                <a:t>公司色</a:t>
              </a:r>
              <a:endParaRPr kumimoji="1" lang="zh-CN" altLang="en-US" sz="800" dirty="0">
                <a:solidFill>
                  <a:srgbClr val="1D1D1A"/>
                </a:solidFill>
                <a:latin typeface="微软雅黑" panose="020B0503020204020204" pitchFamily="34" charset="-122"/>
                <a:ea typeface="微软雅黑" panose="020B0503020204020204" pitchFamily="34" charset="-122"/>
                <a:cs typeface="Arial" panose="020B0604020202020204"/>
                <a:sym typeface="Arial" panose="020B0604020202020204"/>
              </a:endParaRP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PANTONE 186C</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200/16/46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127/0/1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52/200/0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48/181/197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2" name="矩形 13"/>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129/193/95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3" name="矩形 13"/>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253/211/81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4" name="矩形 13"/>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86/196/210</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211/57/65</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211/56/89</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221/128/170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191/128/130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246/183/140</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176/216/156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253/227/181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148/218/226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226/129/137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226/129/152</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235/179/204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defRPr/>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216/179/179</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7"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250/211/187</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8"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208/232/196</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19"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254/238/193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0"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190/23/238</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239/178/184</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238/179/193</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35/24/21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 </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89/87/87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5" name="矩形 13"/>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137/137/</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137</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6" name="矩形 13"/>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181/181/</a:t>
              </a:r>
              <a:b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rPr>
                <a:t>181</a:t>
              </a:r>
              <a:endParaRPr kumimoji="1" lang="en-US" altLang="zh-CN" sz="500" b="1" dirty="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7" name="矩形 13"/>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 221/221/</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221</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sp>
          <p:nvSpPr>
            <p:cNvPr id="128" name="矩形 13"/>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RGB</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a:p>
              <a:pPr algn="ctr" defTabSz="914400">
                <a:lnSpc>
                  <a:spcPts val="620"/>
                </a:lnSpc>
              </a:pP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255/255/</a:t>
              </a:r>
              <a:b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br>
              <a:r>
                <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rPr>
                <a:t>255</a:t>
              </a:r>
              <a:endParaRPr kumimoji="1" lang="en-US" altLang="zh-CN" sz="500" b="1" dirty="0">
                <a:solidFill>
                  <a:srgbClr val="595757"/>
                </a:solidFill>
                <a:latin typeface="Arial" panose="020B0604020202020204" pitchFamily="34" charset="0"/>
                <a:ea typeface="Arial" panose="020B0604020202020204" pitchFamily="34" charset="0"/>
                <a:cs typeface="Arial" panose="020B0604020202020204" pitchFamily="34" charset="0"/>
                <a:sym typeface="Arial" panose="020B0604020202020204"/>
              </a:endParaRPr>
            </a:p>
          </p:txBody>
        </p:sp>
      </p:grpSp>
      <p:pic>
        <p:nvPicPr>
          <p:cNvPr id="47" name="Picture 46"/>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cSld>
  <p:clrMap bg1="lt1" tx1="dk1" bg2="lt2" tx2="dk2" accent1="accent1" accent2="accent2" accent3="accent3" accent4="accent4" accent5="accent5" accent6="accent6" hlink="hlink" folHlink="folHlink"/>
  <p:hf hdr="0" ftr="0" dt="0"/>
  <p:txStyles>
    <p:titleStyle>
      <a:lvl1pPr algn="l" defTabSz="1187450"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545" indent="-296545" algn="l" defTabSz="1187450"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270" indent="-296545" algn="l" defTabSz="1187450" rtl="0" eaLnBrk="1" latinLnBrk="0" hangingPunct="1">
        <a:lnSpc>
          <a:spcPct val="90000"/>
        </a:lnSpc>
        <a:spcBef>
          <a:spcPts val="650"/>
        </a:spcBef>
        <a:buFont typeface="Arial" panose="020B0604020202020204" pitchFamily="34" charset="0"/>
        <a:buChar char="•"/>
        <a:defRPr sz="3115" kern="1200">
          <a:solidFill>
            <a:schemeClr val="tx1"/>
          </a:solidFill>
          <a:latin typeface="+mn-lt"/>
          <a:ea typeface="+mn-ea"/>
          <a:cs typeface="+mn-cs"/>
        </a:defRPr>
      </a:lvl2pPr>
      <a:lvl3pPr marL="1483995" indent="-296545" algn="l" defTabSz="1187450" rtl="0" eaLnBrk="1" latinLnBrk="0" hangingPunct="1">
        <a:lnSpc>
          <a:spcPct val="90000"/>
        </a:lnSpc>
        <a:spcBef>
          <a:spcPts val="650"/>
        </a:spcBef>
        <a:buFont typeface="Arial" panose="020B0604020202020204" pitchFamily="34" charset="0"/>
        <a:buChar char="•"/>
        <a:defRPr sz="2595" kern="1200">
          <a:solidFill>
            <a:schemeClr val="tx1"/>
          </a:solidFill>
          <a:latin typeface="+mn-lt"/>
          <a:ea typeface="+mn-ea"/>
          <a:cs typeface="+mn-cs"/>
        </a:defRPr>
      </a:lvl3pPr>
      <a:lvl4pPr marL="20777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4pPr>
      <a:lvl5pPr marL="26714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5pPr>
      <a:lvl6pPr marL="326517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6pPr>
      <a:lvl7pPr marL="385889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7pPr>
      <a:lvl8pPr marL="4452620"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8pPr>
      <a:lvl9pPr marL="5046345" indent="-296545" algn="l" defTabSz="1187450" rtl="0" eaLnBrk="1" latinLnBrk="0" hangingPunct="1">
        <a:lnSpc>
          <a:spcPct val="90000"/>
        </a:lnSpc>
        <a:spcBef>
          <a:spcPts val="650"/>
        </a:spcBef>
        <a:buFont typeface="Arial" panose="020B0604020202020204" pitchFamily="34" charset="0"/>
        <a:buChar char="•"/>
        <a:defRPr sz="2335" kern="1200">
          <a:solidFill>
            <a:schemeClr val="tx1"/>
          </a:solidFill>
          <a:latin typeface="+mn-lt"/>
          <a:ea typeface="+mn-ea"/>
          <a:cs typeface="+mn-cs"/>
        </a:defRPr>
      </a:lvl9pPr>
    </p:bodyStyle>
    <p:otherStyle>
      <a:defPPr>
        <a:defRPr lang="en-US"/>
      </a:defPPr>
      <a:lvl1pPr marL="0" algn="l" defTabSz="1187450" rtl="0" eaLnBrk="1" latinLnBrk="0" hangingPunct="1">
        <a:defRPr sz="2335" kern="1200">
          <a:solidFill>
            <a:schemeClr val="tx1"/>
          </a:solidFill>
          <a:latin typeface="+mn-lt"/>
          <a:ea typeface="+mn-ea"/>
          <a:cs typeface="+mn-cs"/>
        </a:defRPr>
      </a:lvl1pPr>
      <a:lvl2pPr marL="593725" algn="l" defTabSz="1187450" rtl="0" eaLnBrk="1" latinLnBrk="0" hangingPunct="1">
        <a:defRPr sz="2335" kern="1200">
          <a:solidFill>
            <a:schemeClr val="tx1"/>
          </a:solidFill>
          <a:latin typeface="+mn-lt"/>
          <a:ea typeface="+mn-ea"/>
          <a:cs typeface="+mn-cs"/>
        </a:defRPr>
      </a:lvl2pPr>
      <a:lvl3pPr marL="1187450" algn="l" defTabSz="1187450" rtl="0" eaLnBrk="1" latinLnBrk="0" hangingPunct="1">
        <a:defRPr sz="2335" kern="1200">
          <a:solidFill>
            <a:schemeClr val="tx1"/>
          </a:solidFill>
          <a:latin typeface="+mn-lt"/>
          <a:ea typeface="+mn-ea"/>
          <a:cs typeface="+mn-cs"/>
        </a:defRPr>
      </a:lvl3pPr>
      <a:lvl4pPr marL="1781175" algn="l" defTabSz="1187450" rtl="0" eaLnBrk="1" latinLnBrk="0" hangingPunct="1">
        <a:defRPr sz="2335" kern="1200">
          <a:solidFill>
            <a:schemeClr val="tx1"/>
          </a:solidFill>
          <a:latin typeface="+mn-lt"/>
          <a:ea typeface="+mn-ea"/>
          <a:cs typeface="+mn-cs"/>
        </a:defRPr>
      </a:lvl4pPr>
      <a:lvl5pPr marL="2374900" algn="l" defTabSz="1187450" rtl="0" eaLnBrk="1" latinLnBrk="0" hangingPunct="1">
        <a:defRPr sz="2335" kern="1200">
          <a:solidFill>
            <a:schemeClr val="tx1"/>
          </a:solidFill>
          <a:latin typeface="+mn-lt"/>
          <a:ea typeface="+mn-ea"/>
          <a:cs typeface="+mn-cs"/>
        </a:defRPr>
      </a:lvl5pPr>
      <a:lvl6pPr marL="2968625" algn="l" defTabSz="1187450" rtl="0" eaLnBrk="1" latinLnBrk="0" hangingPunct="1">
        <a:defRPr sz="2335" kern="1200">
          <a:solidFill>
            <a:schemeClr val="tx1"/>
          </a:solidFill>
          <a:latin typeface="+mn-lt"/>
          <a:ea typeface="+mn-ea"/>
          <a:cs typeface="+mn-cs"/>
        </a:defRPr>
      </a:lvl6pPr>
      <a:lvl7pPr marL="3561715" algn="l" defTabSz="1187450" rtl="0" eaLnBrk="1" latinLnBrk="0" hangingPunct="1">
        <a:defRPr sz="2335" kern="1200">
          <a:solidFill>
            <a:schemeClr val="tx1"/>
          </a:solidFill>
          <a:latin typeface="+mn-lt"/>
          <a:ea typeface="+mn-ea"/>
          <a:cs typeface="+mn-cs"/>
        </a:defRPr>
      </a:lvl7pPr>
      <a:lvl8pPr marL="4155440" algn="l" defTabSz="1187450" rtl="0" eaLnBrk="1" latinLnBrk="0" hangingPunct="1">
        <a:defRPr sz="2335" kern="1200">
          <a:solidFill>
            <a:schemeClr val="tx1"/>
          </a:solidFill>
          <a:latin typeface="+mn-lt"/>
          <a:ea typeface="+mn-ea"/>
          <a:cs typeface="+mn-cs"/>
        </a:defRPr>
      </a:lvl8pPr>
      <a:lvl9pPr marL="4749165" algn="l" defTabSz="1187450" rtl="0" eaLnBrk="1" latinLnBrk="0" hangingPunct="1">
        <a:defRPr sz="23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19124" y="2217738"/>
            <a:ext cx="11198407" cy="1076325"/>
          </a:xfrm>
        </p:spPr>
        <p:txBody>
          <a:bodyPr/>
          <a:lstStyle/>
          <a:p>
            <a:pPr algn="ctr"/>
            <a:r>
              <a:rPr lang="en-US" altLang="zh-CN" sz="4000" dirty="0">
                <a:sym typeface="微软雅黑" panose="020B0503020204020204" pitchFamily="34" charset="-122"/>
              </a:rPr>
              <a:t>openGauss</a:t>
            </a:r>
            <a:r>
              <a:rPr lang="zh-CN" altLang="en-US" sz="4000" dirty="0">
                <a:sym typeface="微软雅黑" panose="020B0503020204020204" pitchFamily="34" charset="-122"/>
              </a:rPr>
              <a:t>的</a:t>
            </a:r>
            <a:r>
              <a:rPr lang="en-US" altLang="zh-CN" sz="4000" dirty="0">
                <a:sym typeface="微软雅黑" panose="020B0503020204020204" pitchFamily="34" charset="-122"/>
              </a:rPr>
              <a:t>AI</a:t>
            </a:r>
            <a:r>
              <a:rPr lang="zh-CN" altLang="en-US" sz="4000" dirty="0">
                <a:sym typeface="微软雅黑" panose="020B0503020204020204" pitchFamily="34" charset="-122"/>
              </a:rPr>
              <a:t>特性介绍</a:t>
            </a:r>
            <a:endParaRPr lang="zh-CN" alt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1"/>
          <p:cNvSpPr txBox="1"/>
          <p:nvPr/>
        </p:nvSpPr>
        <p:spPr>
          <a:xfrm>
            <a:off x="1019175" y="976545"/>
            <a:ext cx="10153650" cy="4936942"/>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100000"/>
              <a:buFont typeface="Huawei Sans" panose="020C0503030203020204" pitchFamily="34" charset="0"/>
              <a:buChar char="▫"/>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defTabSz="801370" rtl="0" eaLnBrk="1" fontAlgn="ctr" latinLnBrk="0" hangingPunct="1">
              <a:lnSpc>
                <a:spcPct val="140000"/>
              </a:lnSpc>
              <a:spcBef>
                <a:spcPct val="30000"/>
              </a:spcBef>
              <a:spcAft>
                <a:spcPct val="0"/>
              </a:spcAft>
              <a:buClrTx/>
              <a:buSzPct val="100000"/>
              <a:buFont typeface="+mj-lt"/>
              <a:buAutoNum type="arabicPeriod"/>
              <a:defRPr/>
            </a:pPr>
            <a:r>
              <a:rPr kumimoji="0" lang="en-US" altLang="zh-CN"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AI4DB</a:t>
            </a:r>
            <a:r>
              <a:rPr kumimoji="0" lang="zh-CN" altLang="en-US"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特性</a:t>
            </a:r>
            <a:endParaRPr kumimoji="0" lang="en-US" altLang="zh-CN"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lvl="1">
              <a:buSzPct val="50000"/>
              <a:buFont typeface="Wingdings" panose="05000000000000000000" pitchFamily="2" charset="2"/>
              <a:buChar char="p"/>
            </a:pPr>
            <a:r>
              <a:rPr lang="en-US" altLang="zh-CN" dirty="0">
                <a:solidFill>
                  <a:sysClr val="window" lastClr="FFFFFF">
                    <a:lumMod val="50000"/>
                  </a:sysClr>
                </a:solidFill>
                <a:latin typeface="微软雅黑" panose="020B0503020204020204" pitchFamily="34" charset="-122"/>
                <a:ea typeface="微软雅黑" panose="020B0503020204020204" pitchFamily="34" charset="-122"/>
              </a:rPr>
              <a:t>X-Tuner: </a:t>
            </a:r>
            <a:r>
              <a:rPr lang="zh-CN" altLang="en-US" dirty="0">
                <a:solidFill>
                  <a:sysClr val="window" lastClr="FFFFFF">
                    <a:lumMod val="50000"/>
                  </a:sysClr>
                </a:solidFill>
                <a:latin typeface="微软雅黑" panose="020B0503020204020204" pitchFamily="34" charset="-122"/>
                <a:ea typeface="微软雅黑" panose="020B0503020204020204" pitchFamily="34" charset="-122"/>
              </a:rPr>
              <a:t>参数调优与诊断</a:t>
            </a:r>
            <a:endParaRPr lang="en-US" altLang="zh-CN" dirty="0">
              <a:solidFill>
                <a:sysClr val="window" lastClr="FFFFFF">
                  <a:lumMod val="50000"/>
                </a:sysClr>
              </a:solidFill>
              <a:latin typeface="微软雅黑" panose="020B0503020204020204" pitchFamily="34" charset="-122"/>
              <a:ea typeface="微软雅黑" panose="020B0503020204020204" pitchFamily="34" charset="-122"/>
            </a:endParaRPr>
          </a:p>
          <a:p>
            <a:pPr lvl="1">
              <a:buSzPct val="60000"/>
              <a:buFont typeface="Wingdings" panose="05000000000000000000" pitchFamily="2" charset="2"/>
              <a:buChar char="n"/>
            </a:pPr>
            <a:r>
              <a:rPr lang="en-US" altLang="zh-CN" dirty="0" err="1">
                <a:solidFill>
                  <a:sysClr val="windowText" lastClr="000000"/>
                </a:solidFill>
                <a:latin typeface="微软雅黑" panose="020B0503020204020204" pitchFamily="34" charset="-122"/>
                <a:ea typeface="微软雅黑" panose="020B0503020204020204" pitchFamily="34" charset="-122"/>
              </a:rPr>
              <a:t>SQLdiag</a:t>
            </a:r>
            <a:r>
              <a:rPr lang="en-US" altLang="zh-CN" dirty="0">
                <a:solidFill>
                  <a:sysClr val="windowText" lastClr="000000"/>
                </a:solidFill>
                <a:latin typeface="微软雅黑" panose="020B0503020204020204" pitchFamily="34" charset="-122"/>
                <a:ea typeface="微软雅黑" panose="020B0503020204020204" pitchFamily="34" charset="-122"/>
              </a:rPr>
              <a:t>: </a:t>
            </a:r>
            <a:r>
              <a:rPr lang="zh-CN" altLang="en-US" dirty="0">
                <a:solidFill>
                  <a:sysClr val="windowText" lastClr="000000"/>
                </a:solidFill>
                <a:latin typeface="微软雅黑" panose="020B0503020204020204" pitchFamily="34" charset="-122"/>
                <a:ea typeface="微软雅黑" panose="020B0503020204020204" pitchFamily="34" charset="-122"/>
              </a:rPr>
              <a:t>慢</a:t>
            </a:r>
            <a:r>
              <a:rPr lang="en-US" altLang="zh-CN" dirty="0">
                <a:solidFill>
                  <a:sysClr val="windowText" lastClr="000000"/>
                </a:solidFill>
                <a:latin typeface="微软雅黑" panose="020B0503020204020204" pitchFamily="34" charset="-122"/>
                <a:ea typeface="微软雅黑" panose="020B0503020204020204" pitchFamily="34" charset="-122"/>
              </a:rPr>
              <a:t>SQL</a:t>
            </a:r>
            <a:r>
              <a:rPr lang="zh-CN" altLang="en-US" dirty="0">
                <a:solidFill>
                  <a:sysClr val="windowText" lastClr="000000"/>
                </a:solidFill>
                <a:latin typeface="微软雅黑" panose="020B0503020204020204" pitchFamily="34" charset="-122"/>
                <a:ea typeface="微软雅黑" panose="020B0503020204020204" pitchFamily="34" charset="-122"/>
              </a:rPr>
              <a:t>发现</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marL="654685" marR="0" lvl="1" indent="-252095" algn="l" defTabSz="913765" rtl="0" eaLnBrk="1" fontAlgn="ctr" latinLnBrk="0" hangingPunct="1">
              <a:lnSpc>
                <a:spcPct val="140000"/>
              </a:lnSpc>
              <a:spcBef>
                <a:spcPts val="720"/>
              </a:spcBef>
              <a:spcAft>
                <a:spcPts val="0"/>
              </a:spcAft>
              <a:buClrTx/>
              <a:buSzPct val="50000"/>
              <a:buFont typeface="Wingdings" panose="05000000000000000000" pitchFamily="2" charset="2"/>
              <a:buChar char="p"/>
              <a:defRPr/>
            </a:pPr>
            <a:r>
              <a:rPr kumimoji="0" lang="en-US" altLang="zh-CN"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Index-advisor: </a:t>
            </a:r>
            <a:r>
              <a:rPr kumimoji="0" lang="zh-CN" altLang="en-US"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索引推荐</a:t>
            </a:r>
            <a:endParaRPr kumimoji="0" lang="en-US" altLang="zh-CN"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endParaRPr>
          </a:p>
          <a:p>
            <a:pPr marL="654685" marR="0" lvl="1" indent="-252095" algn="l" defTabSz="913765" rtl="0" eaLnBrk="1" fontAlgn="ctr" latinLnBrk="0" hangingPunct="1">
              <a:lnSpc>
                <a:spcPct val="140000"/>
              </a:lnSpc>
              <a:spcBef>
                <a:spcPts val="720"/>
              </a:spcBef>
              <a:spcAft>
                <a:spcPts val="0"/>
              </a:spcAft>
              <a:buClrTx/>
              <a:buSzPct val="50000"/>
              <a:buFont typeface="Wingdings" panose="05000000000000000000" pitchFamily="2" charset="2"/>
              <a:buChar char="p"/>
              <a:defRPr/>
            </a:pPr>
            <a:r>
              <a:rPr kumimoji="0" lang="en-US" altLang="zh-CN"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Anomaly-detection: </a:t>
            </a:r>
            <a:r>
              <a:rPr kumimoji="0" lang="zh-CN" altLang="en-US"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数据库指标采集、预测与异常监控</a:t>
            </a:r>
            <a:endParaRPr kumimoji="0" lang="en-US" altLang="zh-CN"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801370" rtl="0" eaLnBrk="1" fontAlgn="ctr" latinLnBrk="0" hangingPunct="1">
              <a:lnSpc>
                <a:spcPct val="140000"/>
              </a:lnSpc>
              <a:spcBef>
                <a:spcPct val="30000"/>
              </a:spcBef>
              <a:spcAft>
                <a:spcPct val="0"/>
              </a:spcAft>
              <a:buClrTx/>
              <a:buSzPct val="100000"/>
              <a:buFont typeface="+mj-lt"/>
              <a:buAutoNum type="arabicPeriod"/>
              <a:defRPr/>
            </a:pPr>
            <a:r>
              <a:rPr kumimoji="0" lang="en-US" altLang="zh-CN" sz="22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DB4AI</a:t>
            </a:r>
            <a:r>
              <a:rPr kumimoji="0" lang="zh-CN" altLang="en-US" sz="22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特性</a:t>
            </a:r>
            <a:endParaRPr kumimoji="0" lang="en-US" altLang="zh-CN" sz="2200" b="0" i="0" u="none" strike="noStrike" kern="120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SQLdiag</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概述</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SQLdiag</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是一个</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语句执行时间预测工具，通过模板化方法，实现在不获取</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语句执行计划的前提下，依据语句逻辑相似度与历史执行记录，预测</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语句的执行时间。</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现有的预测技术主要基于执行计划的预测方法，但这些预测方案仅适用于</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OLAP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场景且可以获取执行计划的任务，对于</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OLTP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或者</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HTAP</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这样的快速、简单查询是没有太多使用价值的。与上述方案不同，</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SQLdiag</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着眼于数据库的历史</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语句，通过对历史</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语句的执行表现进行总结归纳，将之再用于推断新的未知业务上。由于短时间内数据库</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语句执行时长不会有太大的差距，</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SQLdiag</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可以从历史数据中检测出与已执行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语句相似的语句结果集，并基于</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向量化技术和模板化方法预测</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语句执行时长。</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SQLdiag</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优点及使用条件</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3"/>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SQLdiag</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工具具有以下优点：</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不需要</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语句的执行计划，对数据库性能不会有任何的影响。</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使用场景广泛，目前业内的很多算法局限性比较高，比如只适用于</a:t>
            </a:r>
            <a:r>
              <a:rPr lang="en-US" altLang="zh-CN" smtClean="0">
                <a:latin typeface="微软雅黑" panose="020B0503020204020204" pitchFamily="34" charset="-122"/>
                <a:ea typeface="微软雅黑" panose="020B0503020204020204" pitchFamily="34" charset="-122"/>
              </a:rPr>
              <a:t>OLTP</a:t>
            </a:r>
            <a:r>
              <a:rPr lang="zh-CN" altLang="en-US" smtClean="0">
                <a:latin typeface="微软雅黑" panose="020B0503020204020204" pitchFamily="34" charset="-122"/>
                <a:ea typeface="微软雅黑" panose="020B0503020204020204" pitchFamily="34" charset="-122"/>
              </a:rPr>
              <a:t>或者</a:t>
            </a:r>
            <a:r>
              <a:rPr lang="en-US" altLang="zh-CN" smtClean="0">
                <a:latin typeface="微软雅黑" panose="020B0503020204020204" pitchFamily="34" charset="-122"/>
                <a:ea typeface="微软雅黑" panose="020B0503020204020204" pitchFamily="34" charset="-122"/>
              </a:rPr>
              <a:t>OLAP</a:t>
            </a:r>
            <a:r>
              <a:rPr lang="zh-CN" altLang="en-US" smtClean="0">
                <a:latin typeface="微软雅黑" panose="020B0503020204020204" pitchFamily="34" charset="-122"/>
                <a:ea typeface="微软雅黑" panose="020B0503020204020204" pitchFamily="34" charset="-122"/>
              </a:rPr>
              <a:t>，而</a:t>
            </a:r>
            <a:r>
              <a:rPr lang="en-US" altLang="zh-CN" smtClean="0">
                <a:latin typeface="微软雅黑" panose="020B0503020204020204" pitchFamily="34" charset="-122"/>
                <a:ea typeface="微软雅黑" panose="020B0503020204020204" pitchFamily="34" charset="-122"/>
              </a:rPr>
              <a:t>SQLdiag</a:t>
            </a:r>
            <a:r>
              <a:rPr lang="zh-CN" altLang="en-US" smtClean="0">
                <a:latin typeface="微软雅黑" panose="020B0503020204020204" pitchFamily="34" charset="-122"/>
                <a:ea typeface="微软雅黑" panose="020B0503020204020204" pitchFamily="34" charset="-122"/>
              </a:rPr>
              <a:t>使用场景广泛。</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该框架鲁棒性强，容易理解，只需要简单的操作，就可以训练出自己的预测模型。</a:t>
            </a:r>
            <a:endParaRPr lang="en-US" altLang="zh-CN"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SQLdiag</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工具需要满足以下前提条件：</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需要保证用户提供的历史日志及待预测负载的格式符合要求，可以使用数据库</a:t>
            </a:r>
            <a:r>
              <a:rPr lang="en-US" altLang="zh-CN" smtClean="0">
                <a:latin typeface="微软雅黑" panose="020B0503020204020204" pitchFamily="34" charset="-122"/>
                <a:ea typeface="微软雅黑" panose="020B0503020204020204" pitchFamily="34" charset="-122"/>
              </a:rPr>
              <a:t>GUC</a:t>
            </a:r>
            <a:r>
              <a:rPr lang="zh-CN" altLang="en-US" smtClean="0">
                <a:latin typeface="微软雅黑" panose="020B0503020204020204" pitchFamily="34" charset="-122"/>
                <a:ea typeface="微软雅黑" panose="020B0503020204020204" pitchFamily="34" charset="-122"/>
              </a:rPr>
              <a:t>参数开启收集，也可以通过监控工具采集。</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为保证预测准确率，用户提供的历史语句日志应尽可能全面并具有代表性。</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按照要求配置</a:t>
            </a:r>
            <a:r>
              <a:rPr lang="en-US" altLang="zh-CN" smtClean="0">
                <a:latin typeface="微软雅黑" panose="020B0503020204020204" pitchFamily="34" charset="-122"/>
                <a:ea typeface="微软雅黑" panose="020B0503020204020204" pitchFamily="34" charset="-122"/>
              </a:rPr>
              <a:t>python</a:t>
            </a:r>
            <a:r>
              <a:rPr lang="zh-CN" altLang="en-US" smtClean="0">
                <a:latin typeface="微软雅黑" panose="020B0503020204020204" pitchFamily="34" charset="-122"/>
                <a:ea typeface="微软雅黑" panose="020B0503020204020204" pitchFamily="34" charset="-122"/>
              </a:rPr>
              <a:t>环境。</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SQLdiag</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使用</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4"/>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SQLdiag</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文件结构如下：</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流水采集方法，使用</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GUC</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参数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log_statement</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与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log_statement_stats</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即可开启日志收集，参数配置为：</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log_statement</a:t>
            </a:r>
            <a:r>
              <a:rPr lang="en-US" altLang="zh-CN" sz="1600" dirty="0" smtClean="0">
                <a:latin typeface="微软雅黑" panose="020B0503020204020204" pitchFamily="34" charset="-122"/>
                <a:ea typeface="微软雅黑" panose="020B0503020204020204" pitchFamily="34" charset="-122"/>
              </a:rPr>
              <a:t> = all</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log_statement_stats</a:t>
            </a:r>
            <a:r>
              <a:rPr lang="en-US" altLang="zh-CN" sz="1600" dirty="0" smtClean="0">
                <a:latin typeface="微软雅黑" panose="020B0503020204020204" pitchFamily="34" charset="-122"/>
                <a:ea typeface="微软雅黑" panose="020B0503020204020204" pitchFamily="34" charset="-122"/>
              </a:rPr>
              <a:t>=on</a:t>
            </a:r>
            <a:endParaRPr lang="en-US" altLang="zh-CN" sz="16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操作步骤</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提供历史日志以供模型训练；</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进行训练与预测操作。</a:t>
            </a:r>
            <a:endParaRPr lang="en-US" altLang="zh-CN" sz="1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18409" y="1581786"/>
            <a:ext cx="3516086" cy="1477328"/>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Sqldiag</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data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测试数据集</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src</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源码文件 </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README.md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说明文档 </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main.py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程序入口</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SQLdiag</a:t>
            </a: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使用示例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使用提供的训练数据进行训练：</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使用提供的测试数据进行预测：</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预测结果分析：</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77784" y="1632677"/>
            <a:ext cx="7078683"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main.py -m train -f data/train.csv</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877784" y="2571164"/>
            <a:ext cx="7078683"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main.py -m predict -f data/predict.csv</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877784" y="3583000"/>
            <a:ext cx="7078683" cy="261610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status: </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预测状态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data:</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time: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sql</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执行时间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point: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sql</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空间点坐标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cluster: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sql</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类别</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id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background: </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模板化模型总结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stmts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对应类别的</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sql</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样例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center: </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对应类别的</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sql</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的中心点坐标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points: </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样例</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sql</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的空间点坐标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avg_time</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对应类别的平均执行时间</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1"/>
          <p:cNvSpPr txBox="1"/>
          <p:nvPr/>
        </p:nvSpPr>
        <p:spPr>
          <a:xfrm>
            <a:off x="1019175" y="976545"/>
            <a:ext cx="10153650" cy="4936942"/>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100000"/>
              <a:buFont typeface="Huawei Sans" panose="020C0503030203020204" pitchFamily="34" charset="0"/>
              <a:buChar char="▫"/>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defTabSz="801370" rtl="0" eaLnBrk="1" fontAlgn="ctr" latinLnBrk="0" hangingPunct="1">
              <a:lnSpc>
                <a:spcPct val="140000"/>
              </a:lnSpc>
              <a:spcBef>
                <a:spcPct val="30000"/>
              </a:spcBef>
              <a:spcAft>
                <a:spcPct val="0"/>
              </a:spcAft>
              <a:buClrTx/>
              <a:buSzPct val="100000"/>
              <a:buFont typeface="+mj-lt"/>
              <a:buAutoNum type="arabicPeriod"/>
              <a:defRPr/>
            </a:pPr>
            <a:r>
              <a:rPr kumimoji="0" lang="en-US" altLang="zh-CN"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AI4DB</a:t>
            </a:r>
            <a:r>
              <a:rPr kumimoji="0" lang="zh-CN" altLang="en-US"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特性</a:t>
            </a:r>
            <a:endParaRPr kumimoji="0" lang="en-US" altLang="zh-CN"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lvl="1">
              <a:buSzPct val="50000"/>
              <a:buFont typeface="Wingdings" panose="05000000000000000000" pitchFamily="2" charset="2"/>
              <a:buChar char="p"/>
            </a:pPr>
            <a:r>
              <a:rPr lang="en-US" altLang="zh-CN" dirty="0">
                <a:solidFill>
                  <a:sysClr val="window" lastClr="FFFFFF">
                    <a:lumMod val="50000"/>
                  </a:sysClr>
                </a:solidFill>
                <a:latin typeface="微软雅黑" panose="020B0503020204020204" pitchFamily="34" charset="-122"/>
                <a:ea typeface="微软雅黑" panose="020B0503020204020204" pitchFamily="34" charset="-122"/>
              </a:rPr>
              <a:t>X-Tuner: </a:t>
            </a:r>
            <a:r>
              <a:rPr lang="zh-CN" altLang="en-US" dirty="0">
                <a:solidFill>
                  <a:sysClr val="window" lastClr="FFFFFF">
                    <a:lumMod val="50000"/>
                  </a:sysClr>
                </a:solidFill>
                <a:latin typeface="微软雅黑" panose="020B0503020204020204" pitchFamily="34" charset="-122"/>
                <a:ea typeface="微软雅黑" panose="020B0503020204020204" pitchFamily="34" charset="-122"/>
              </a:rPr>
              <a:t>参数调优与诊断</a:t>
            </a:r>
            <a:endParaRPr lang="en-US" altLang="zh-CN" dirty="0">
              <a:solidFill>
                <a:sysClr val="window" lastClr="FFFFFF">
                  <a:lumMod val="50000"/>
                </a:sysClr>
              </a:solidFill>
              <a:latin typeface="微软雅黑" panose="020B0503020204020204" pitchFamily="34" charset="-122"/>
              <a:ea typeface="微软雅黑" panose="020B0503020204020204" pitchFamily="34" charset="-122"/>
            </a:endParaRPr>
          </a:p>
          <a:p>
            <a:pPr lvl="1">
              <a:buSzPct val="50000"/>
              <a:buFont typeface="Wingdings" panose="05000000000000000000" pitchFamily="2" charset="2"/>
              <a:buChar char="p"/>
            </a:pPr>
            <a:r>
              <a:rPr lang="en-US" altLang="zh-CN" dirty="0" err="1">
                <a:solidFill>
                  <a:sysClr val="window" lastClr="FFFFFF">
                    <a:lumMod val="50000"/>
                  </a:sysClr>
                </a:solidFill>
                <a:latin typeface="微软雅黑" panose="020B0503020204020204" pitchFamily="34" charset="-122"/>
                <a:ea typeface="微软雅黑" panose="020B0503020204020204" pitchFamily="34" charset="-122"/>
              </a:rPr>
              <a:t>SQLdiag</a:t>
            </a:r>
            <a:r>
              <a:rPr lang="en-US" altLang="zh-CN" dirty="0">
                <a:solidFill>
                  <a:sysClr val="window" lastClr="FFFFFF">
                    <a:lumMod val="50000"/>
                  </a:sysClr>
                </a:solidFill>
                <a:latin typeface="微软雅黑" panose="020B0503020204020204" pitchFamily="34" charset="-122"/>
                <a:ea typeface="微软雅黑" panose="020B0503020204020204" pitchFamily="34" charset="-122"/>
              </a:rPr>
              <a:t>: </a:t>
            </a:r>
            <a:r>
              <a:rPr lang="zh-CN" altLang="en-US" dirty="0">
                <a:solidFill>
                  <a:sysClr val="window" lastClr="FFFFFF">
                    <a:lumMod val="50000"/>
                  </a:sysClr>
                </a:solidFill>
                <a:latin typeface="微软雅黑" panose="020B0503020204020204" pitchFamily="34" charset="-122"/>
                <a:ea typeface="微软雅黑" panose="020B0503020204020204" pitchFamily="34" charset="-122"/>
              </a:rPr>
              <a:t>慢</a:t>
            </a:r>
            <a:r>
              <a:rPr lang="en-US" altLang="zh-CN" dirty="0">
                <a:solidFill>
                  <a:sysClr val="window" lastClr="FFFFFF">
                    <a:lumMod val="50000"/>
                  </a:sysClr>
                </a:solidFill>
                <a:latin typeface="微软雅黑" panose="020B0503020204020204" pitchFamily="34" charset="-122"/>
                <a:ea typeface="微软雅黑" panose="020B0503020204020204" pitchFamily="34" charset="-122"/>
              </a:rPr>
              <a:t>SQL</a:t>
            </a:r>
            <a:r>
              <a:rPr lang="zh-CN" altLang="en-US" dirty="0">
                <a:solidFill>
                  <a:sysClr val="window" lastClr="FFFFFF">
                    <a:lumMod val="50000"/>
                  </a:sysClr>
                </a:solidFill>
                <a:latin typeface="微软雅黑" panose="020B0503020204020204" pitchFamily="34" charset="-122"/>
                <a:ea typeface="微软雅黑" panose="020B0503020204020204" pitchFamily="34" charset="-122"/>
              </a:rPr>
              <a:t>发现</a:t>
            </a:r>
            <a:endParaRPr lang="en-US" altLang="zh-CN" dirty="0">
              <a:solidFill>
                <a:sysClr val="window" lastClr="FFFFFF">
                  <a:lumMod val="50000"/>
                </a:sysClr>
              </a:solidFill>
              <a:latin typeface="微软雅黑" panose="020B0503020204020204" pitchFamily="34" charset="-122"/>
              <a:ea typeface="微软雅黑" panose="020B0503020204020204" pitchFamily="34" charset="-122"/>
            </a:endParaRPr>
          </a:p>
          <a:p>
            <a:pPr marR="0" lvl="1">
              <a:spcAft>
                <a:spcPts val="0"/>
              </a:spcAft>
              <a:buSzPct val="60000"/>
              <a:buFont typeface="Wingdings" panose="05000000000000000000" pitchFamily="2" charset="2"/>
              <a:buChar char="n"/>
              <a:defRPr/>
            </a:pPr>
            <a:r>
              <a:rPr lang="en-US" altLang="zh-CN" dirty="0">
                <a:solidFill>
                  <a:sysClr val="windowText" lastClr="000000"/>
                </a:solidFill>
                <a:latin typeface="微软雅黑" panose="020B0503020204020204" pitchFamily="34" charset="-122"/>
                <a:ea typeface="微软雅黑" panose="020B0503020204020204" pitchFamily="34" charset="-122"/>
              </a:rPr>
              <a:t>Index-advisor: </a:t>
            </a:r>
            <a:r>
              <a:rPr lang="zh-CN" altLang="en-US" dirty="0">
                <a:solidFill>
                  <a:sysClr val="windowText" lastClr="000000"/>
                </a:solidFill>
                <a:latin typeface="微软雅黑" panose="020B0503020204020204" pitchFamily="34" charset="-122"/>
                <a:ea typeface="微软雅黑" panose="020B0503020204020204" pitchFamily="34" charset="-122"/>
              </a:rPr>
              <a:t>索引推荐</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marL="654685" marR="0" lvl="1" indent="-252095" algn="l" defTabSz="913765" rtl="0" eaLnBrk="1" fontAlgn="ctr" latinLnBrk="0" hangingPunct="1">
              <a:lnSpc>
                <a:spcPct val="140000"/>
              </a:lnSpc>
              <a:spcBef>
                <a:spcPts val="720"/>
              </a:spcBef>
              <a:spcAft>
                <a:spcPts val="0"/>
              </a:spcAft>
              <a:buClrTx/>
              <a:buSzPct val="50000"/>
              <a:buFont typeface="Wingdings" panose="05000000000000000000" pitchFamily="2" charset="2"/>
              <a:buChar char="p"/>
              <a:defRPr/>
            </a:pPr>
            <a:r>
              <a:rPr kumimoji="0" lang="en-US" altLang="zh-CN"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Anomaly-detection: </a:t>
            </a:r>
            <a:r>
              <a:rPr kumimoji="0" lang="zh-CN" altLang="en-US"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数据库指标采集、预测与异常监控</a:t>
            </a:r>
            <a:endParaRPr kumimoji="0" lang="en-US" altLang="zh-CN" sz="20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801370" rtl="0" eaLnBrk="1" fontAlgn="ctr" latinLnBrk="0" hangingPunct="1">
              <a:lnSpc>
                <a:spcPct val="140000"/>
              </a:lnSpc>
              <a:spcBef>
                <a:spcPct val="30000"/>
              </a:spcBef>
              <a:spcAft>
                <a:spcPct val="0"/>
              </a:spcAft>
              <a:buClrTx/>
              <a:buSzPct val="100000"/>
              <a:buFont typeface="+mj-lt"/>
              <a:buAutoNum type="arabicPeriod"/>
              <a:defRPr/>
            </a:pPr>
            <a:r>
              <a:rPr kumimoji="0" lang="en-US" altLang="zh-CN" sz="22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DB4AI</a:t>
            </a:r>
            <a:r>
              <a:rPr kumimoji="0" lang="zh-CN" altLang="en-US" sz="22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特性</a:t>
            </a:r>
            <a:endParaRPr kumimoji="0" lang="en-US" altLang="zh-CN" sz="2200" b="0" i="0" u="none" strike="noStrike" kern="120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Index-advisor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概述</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4"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索引提供指向存储在表的指定列中的数据值的指针，如同图书的目录，能够加快表的查询速度。</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Index-advisor</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索引推荐的功能，共包含三个子功能：单</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query</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索引推荐、虚拟索引和</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workload</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级别索引推荐。</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单</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query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索引推荐</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单</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query</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索引推荐功能支持用户在数据库中直接进行操作，单</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query</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索引推荐功能基于查询语句的语义信息和数据库的统计信息，对用户输入的单条查询语句生成推荐的索引。</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单</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query</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索引推荐功能涉及的函数接口如下：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表格 6"/>
          <p:cNvGraphicFramePr>
            <a:graphicFrameLocks noGrp="1"/>
          </p:cNvGraphicFramePr>
          <p:nvPr/>
        </p:nvGraphicFramePr>
        <p:xfrm>
          <a:off x="844822" y="3362107"/>
          <a:ext cx="10070123" cy="1002734"/>
        </p:xfrm>
        <a:graphic>
          <a:graphicData uri="http://schemas.openxmlformats.org/drawingml/2006/table">
            <a:tbl>
              <a:tblPr/>
              <a:tblGrid>
                <a:gridCol w="2562125"/>
                <a:gridCol w="3575744"/>
                <a:gridCol w="3932254"/>
              </a:tblGrid>
              <a:tr h="200214">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函数名</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参数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功能</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665294">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600" dirty="0" err="1" smtClean="0">
                          <a:effectLst/>
                          <a:latin typeface="微软雅黑" panose="020B0503020204020204" pitchFamily="34" charset="-122"/>
                          <a:ea typeface="微软雅黑" panose="020B0503020204020204" pitchFamily="34" charset="-122"/>
                        </a:rPr>
                        <a:t>gs_index_advise</a:t>
                      </a:r>
                      <a:endParaRPr lang="en-US"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en-US" altLang="zh-CN" sz="1600" dirty="0" smtClean="0">
                          <a:effectLst/>
                          <a:latin typeface="微软雅黑" panose="020B0503020204020204" pitchFamily="34" charset="-122"/>
                          <a:ea typeface="微软雅黑" panose="020B0503020204020204" pitchFamily="34" charset="-122"/>
                        </a:rPr>
                        <a:t>SQL</a:t>
                      </a:r>
                      <a:r>
                        <a:rPr lang="zh-CN" altLang="en-US" sz="1600" dirty="0" smtClean="0">
                          <a:effectLst/>
                          <a:latin typeface="微软雅黑" panose="020B0503020204020204" pitchFamily="34" charset="-122"/>
                          <a:ea typeface="微软雅黑" panose="020B0503020204020204" pitchFamily="34" charset="-122"/>
                        </a:rPr>
                        <a:t>语句字符串</a:t>
                      </a:r>
                      <a:endParaRPr lang="en-US"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l"/>
                      <a:r>
                        <a:rPr lang="zh-CN" altLang="en-US" sz="1600" dirty="0" smtClean="0">
                          <a:effectLst/>
                          <a:latin typeface="微软雅黑" panose="020B0503020204020204" pitchFamily="34" charset="-122"/>
                          <a:ea typeface="微软雅黑" panose="020B0503020204020204" pitchFamily="34" charset="-122"/>
                        </a:rPr>
                        <a:t>针对单条查询语句生成推荐索引。</a:t>
                      </a:r>
                      <a:endParaRPr lang="en-US"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单</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query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索引推荐示例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gs_index_advise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函数，获取针对该</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query</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生成的推荐索引，推荐结果由索引的表名和列名组成。</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示例一：</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上述结果表明：应当在 </a:t>
            </a:r>
            <a:r>
              <a:rPr lang="en-US" altLang="zh-CN" dirty="0" err="1" smtClean="0">
                <a:latin typeface="微软雅黑" panose="020B0503020204020204" pitchFamily="34" charset="-122"/>
                <a:ea typeface="微软雅黑" panose="020B0503020204020204" pitchFamily="34" charset="-122"/>
              </a:rPr>
              <a:t>bmsql_customer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的 </a:t>
            </a:r>
            <a:r>
              <a:rPr lang="en-US" altLang="zh-CN" dirty="0" err="1" smtClean="0">
                <a:latin typeface="微软雅黑" panose="020B0503020204020204" pitchFamily="34" charset="-122"/>
                <a:ea typeface="微软雅黑" panose="020B0503020204020204" pitchFamily="34" charset="-122"/>
              </a:rPr>
              <a:t>c_w_id</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列上创建索引，可以通过下述</a:t>
            </a:r>
            <a:r>
              <a:rPr lang="en-US" altLang="zh-CN" dirty="0" smtClean="0">
                <a:latin typeface="微软雅黑" panose="020B0503020204020204" pitchFamily="34" charset="-122"/>
                <a:ea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rPr>
              <a:t>语句创建索引：</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3"/>
            <a:endParaRPr lang="en-US" altLang="zh-CN" dirty="0" smtClean="0">
              <a:latin typeface="微软雅黑" panose="020B0503020204020204" pitchFamily="34" charset="-122"/>
              <a:ea typeface="微软雅黑" panose="020B0503020204020204" pitchFamily="34" charset="-122"/>
            </a:endParaRPr>
          </a:p>
          <a:p>
            <a:pPr lvl="3"/>
            <a:endParaRPr lang="en-US" altLang="zh-CN" dirty="0" smtClean="0">
              <a:latin typeface="微软雅黑" panose="020B0503020204020204" pitchFamily="34" charset="-122"/>
              <a:ea typeface="微软雅黑" panose="020B0503020204020204" pitchFamily="34" charset="-122"/>
            </a:endParaRPr>
          </a:p>
          <a:p>
            <a:pPr lvl="3"/>
            <a:endParaRPr lang="en-US" altLang="zh-CN"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01533" y="2651100"/>
            <a:ext cx="10000013" cy="116955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=&gt; select *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gs_index_advise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c_discount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where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10');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table | column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 row)</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01534" y="4782711"/>
            <a:ext cx="10000013"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idx</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on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单</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query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索引推荐示例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示例二：</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则上述语句表明应该在表 </a:t>
            </a:r>
            <a:r>
              <a:rPr lang="en-US" altLang="zh-CN" smtClean="0">
                <a:latin typeface="微软雅黑" panose="020B0503020204020204" pitchFamily="34" charset="-122"/>
                <a:ea typeface="微软雅黑" panose="020B0503020204020204" pitchFamily="34" charset="-122"/>
              </a:rPr>
              <a:t>t1 </a:t>
            </a:r>
            <a:r>
              <a:rPr lang="zh-CN" altLang="en-US" smtClean="0">
                <a:latin typeface="微软雅黑" panose="020B0503020204020204" pitchFamily="34" charset="-122"/>
                <a:ea typeface="微软雅黑" panose="020B0503020204020204" pitchFamily="34" charset="-122"/>
              </a:rPr>
              <a:t>上创建一个联合索引</a:t>
            </a:r>
            <a:r>
              <a:rPr lang="en-US" altLang="zh-CN" smtClean="0">
                <a:latin typeface="微软雅黑" panose="020B0503020204020204" pitchFamily="34" charset="-122"/>
                <a:ea typeface="微软雅黑" panose="020B0503020204020204" pitchFamily="34" charset="-122"/>
              </a:rPr>
              <a:t>(age, sex)</a:t>
            </a:r>
            <a:r>
              <a:rPr lang="zh-CN" altLang="en-US" smtClean="0">
                <a:latin typeface="微软雅黑" panose="020B0503020204020204" pitchFamily="34" charset="-122"/>
                <a:ea typeface="微软雅黑" panose="020B0503020204020204" pitchFamily="34" charset="-122"/>
              </a:rPr>
              <a:t>，可以通过下述</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语句创建索引：</a:t>
            </a:r>
            <a:endParaRPr lang="en-US" altLang="zh-CN" smtClean="0">
              <a:latin typeface="微软雅黑" panose="020B0503020204020204" pitchFamily="34" charset="-122"/>
              <a:ea typeface="微软雅黑" panose="020B0503020204020204" pitchFamily="34" charset="-122"/>
            </a:endParaRPr>
          </a:p>
          <a:p>
            <a:pPr lvl="1"/>
            <a:endParaRPr lang="en-US" altLang="zh-CN"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06532" y="1622071"/>
            <a:ext cx="10000013" cy="116955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select *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gs_index_advise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name, age, sex from t1 where age &gt;= 18 and age &lt; 35 and sex = </a:t>
            </a:r>
            <a:r>
              <a:rPr kumimoji="0" lang="en-US" altLang="zh-CN" sz="1400" b="1"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‘f</a:t>
            </a:r>
            <a:r>
              <a:rPr kumimoji="0" lang="en-US" altLang="zh-CN" sz="1400" b="1"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table | column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t1 | (age, sex)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 row)</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806532" y="3408561"/>
            <a:ext cx="10000013"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idx1 on t1(age, sex);</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前言</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a:p>
            <a:pPr defTabSz="1218565">
              <a:lnSpc>
                <a:spcPct val="90000"/>
              </a:lnSpc>
              <a:spcBef>
                <a:spcPct val="0"/>
              </a:spcBef>
            </a:pP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2"/>
          <p:cNvSpPr txBox="1"/>
          <p:nvPr/>
        </p:nvSpPr>
        <p:spPr>
          <a:xfrm>
            <a:off x="1019174" y="1083076"/>
            <a:ext cx="10153651" cy="4844267"/>
          </a:xfrm>
          <a:prstGeom prst="rect">
            <a:avLst/>
          </a:prstGeom>
        </p:spPr>
        <p:txBody>
          <a:bodyPr/>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lang="zh-CN" altLang="en-US" sz="1800" kern="1200" baseline="0" dirty="0" smtClean="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ClrTx/>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人工智能技术最早可以追溯到上世纪</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年代，甚至比数据库系统的发展历史还要悠久。但是，由于各种各样客观因素的制约，在很长的一段时间内，人工智能技术并没有得到大规模的应用，甚至还经历了几次明显的低谷期。到了近些年，随着信息技术的进一步发展，从前限制人工智能发展的因素已经逐渐减弱，所谓的</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ABC(AI</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Big data</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Cloud computing)</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技术也随之而诞生。</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与数据库结合是近些年的行业研究热点，</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的数据库团队较早地参与了该领域的探索，并取得了阶段性的成果。</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本章将对</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特性进行介绍，</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特性子模块相对数据库其他组件更为独立，名为</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dbmind</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，大致可分为</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AI4DB</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DB4AI</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两个部分。</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虚拟索引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虚拟索引功能支持用户在数据库中直接进行操作，虚拟索引功能将模拟真实索引的建立，避免真实索引创建所需的时间和空间开销，用户基于虚拟索引，可通过优化器评估该索引对指定查询语句的代价影响。</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是否开启虚拟索引功能，虚拟索引功能的</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GUC</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参数：</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enable_hypo_index</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，默认为</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off</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虚拟索引功能涉及的系统函数接口如下表所示：</a:t>
            </a:r>
            <a:endParaRPr lang="zh-CN" altLang="en-US"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a:graphicFrameLocks noGrp="1"/>
          </p:cNvGraphicFramePr>
          <p:nvPr/>
        </p:nvGraphicFramePr>
        <p:xfrm>
          <a:off x="785446" y="3507417"/>
          <a:ext cx="10070123" cy="2693358"/>
        </p:xfrm>
        <a:graphic>
          <a:graphicData uri="http://schemas.openxmlformats.org/drawingml/2006/table">
            <a:tbl>
              <a:tblPr/>
              <a:tblGrid>
                <a:gridCol w="2562125"/>
                <a:gridCol w="3148232"/>
                <a:gridCol w="4359766"/>
              </a:tblGrid>
              <a:tr h="353358">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函数名</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参数</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algn="ctr"/>
                      <a:r>
                        <a:rPr lang="zh-CN" altLang="en-US" sz="1600" b="1" dirty="0" smtClean="0">
                          <a:effectLst/>
                          <a:latin typeface="微软雅黑" panose="020B0503020204020204" pitchFamily="34" charset="-122"/>
                          <a:ea typeface="微软雅黑" panose="020B0503020204020204" pitchFamily="34" charset="-122"/>
                        </a:rPr>
                        <a:t>功能说明</a:t>
                      </a:r>
                      <a:endParaRPr lang="zh-CN" altLang="en-US" sz="1600" b="1" dirty="0">
                        <a:effectLst/>
                        <a:latin typeface="微软雅黑" panose="020B0503020204020204" pitchFamily="34" charset="-122"/>
                        <a:ea typeface="微软雅黑" panose="020B0503020204020204" pitchFamily="34" charset="-122"/>
                      </a:endParaRPr>
                    </a:p>
                  </a:txBody>
                  <a:tcPr marL="90000" marR="90000" marT="46800" marB="4680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46800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err="1" smtClean="0">
                          <a:effectLst/>
                          <a:latin typeface="微软雅黑" panose="020B0503020204020204" pitchFamily="34" charset="-122"/>
                          <a:ea typeface="微软雅黑" panose="020B0503020204020204" pitchFamily="34" charset="-122"/>
                        </a:rPr>
                        <a:t>hypopg_create_index</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创建索引语句的字符串</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创建虚拟索引。</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6800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err="1" smtClean="0">
                          <a:effectLst/>
                          <a:latin typeface="微软雅黑" panose="020B0503020204020204" pitchFamily="34" charset="-122"/>
                          <a:ea typeface="微软雅黑" panose="020B0503020204020204" pitchFamily="34" charset="-122"/>
                        </a:rPr>
                        <a:t>hypopg_display_index</a:t>
                      </a:r>
                      <a:endParaRPr lang="en-US" altLang="zh-CN" sz="1600" dirty="0" smtClean="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无</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显示所有创建的虚拟索引信息。</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6800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err="1" smtClean="0">
                          <a:effectLst/>
                          <a:latin typeface="微软雅黑" panose="020B0503020204020204" pitchFamily="34" charset="-122"/>
                          <a:ea typeface="微软雅黑" panose="020B0503020204020204" pitchFamily="34" charset="-122"/>
                        </a:rPr>
                        <a:t>hypopg_drop_index</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索引的</a:t>
                      </a:r>
                      <a:r>
                        <a:rPr lang="en-US" altLang="zh-CN" sz="1600" dirty="0" err="1" smtClean="0">
                          <a:effectLst/>
                          <a:latin typeface="微软雅黑" panose="020B0503020204020204" pitchFamily="34" charset="-122"/>
                          <a:ea typeface="微软雅黑" panose="020B0503020204020204" pitchFamily="34" charset="-122"/>
                        </a:rPr>
                        <a:t>oid</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删除指定的虚拟索引。</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6800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altLang="zh-CN" sz="1600" dirty="0" err="1" smtClean="0">
                          <a:effectLst/>
                          <a:latin typeface="微软雅黑" panose="020B0503020204020204" pitchFamily="34" charset="-122"/>
                          <a:ea typeface="微软雅黑" panose="020B0503020204020204" pitchFamily="34" charset="-122"/>
                        </a:rPr>
                        <a:t>hypopg_reset_index</a:t>
                      </a:r>
                      <a:endParaRPr lang="en-US" altLang="zh-CN"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600" dirty="0" smtClean="0">
                          <a:effectLst/>
                          <a:latin typeface="微软雅黑" panose="020B0503020204020204" pitchFamily="34" charset="-122"/>
                          <a:ea typeface="微软雅黑" panose="020B0503020204020204" pitchFamily="34" charset="-122"/>
                        </a:rPr>
                        <a:t>无</a:t>
                      </a:r>
                      <a:endParaRPr lang="en-US" altLang="zh-CN" sz="1600" dirty="0" smtClean="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清除所有虚拟索引。</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468000">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en-US" sz="1600" dirty="0" err="1" smtClean="0">
                          <a:effectLst/>
                          <a:latin typeface="微软雅黑" panose="020B0503020204020204" pitchFamily="34" charset="-122"/>
                          <a:ea typeface="微软雅黑" panose="020B0503020204020204" pitchFamily="34" charset="-122"/>
                        </a:rPr>
                        <a:t>hypopg_estimate_size</a:t>
                      </a:r>
                      <a:endParaRPr lang="en-US" sz="1600" dirty="0">
                        <a:effectLst/>
                        <a:latin typeface="微软雅黑" panose="020B0503020204020204" pitchFamily="34" charset="-122"/>
                        <a:ea typeface="微软雅黑" panose="020B0503020204020204" pitchFamily="34" charset="-122"/>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索引的</a:t>
                      </a:r>
                      <a:r>
                        <a:rPr lang="en-US" altLang="zh-CN" sz="1600" dirty="0" err="1" smtClean="0">
                          <a:effectLst/>
                          <a:latin typeface="微软雅黑" panose="020B0503020204020204" pitchFamily="34" charset="-122"/>
                          <a:ea typeface="微软雅黑" panose="020B0503020204020204" pitchFamily="34" charset="-122"/>
                        </a:rPr>
                        <a:t>oid</a:t>
                      </a:r>
                      <a:endParaRPr lang="en-US" altLang="zh-CN"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uawei Sans"/>
                          <a:ea typeface="方正兰亭黑简体"/>
                        </a:defRPr>
                      </a:lvl1pPr>
                      <a:lvl2pPr marL="457200" algn="l" defTabSz="914400" rtl="0" eaLnBrk="1" latinLnBrk="0" hangingPunct="1">
                        <a:defRPr sz="1800" kern="1200">
                          <a:solidFill>
                            <a:schemeClr val="tx1"/>
                          </a:solidFill>
                          <a:latin typeface="Huawei Sans"/>
                          <a:ea typeface="方正兰亭黑简体"/>
                        </a:defRPr>
                      </a:lvl2pPr>
                      <a:lvl3pPr marL="914400" algn="l" defTabSz="914400" rtl="0" eaLnBrk="1" latinLnBrk="0" hangingPunct="1">
                        <a:defRPr sz="1800" kern="1200">
                          <a:solidFill>
                            <a:schemeClr val="tx1"/>
                          </a:solidFill>
                          <a:latin typeface="Huawei Sans"/>
                          <a:ea typeface="方正兰亭黑简体"/>
                        </a:defRPr>
                      </a:lvl3pPr>
                      <a:lvl4pPr marL="1371600" algn="l" defTabSz="914400" rtl="0" eaLnBrk="1" latinLnBrk="0" hangingPunct="1">
                        <a:defRPr sz="1800" kern="1200">
                          <a:solidFill>
                            <a:schemeClr val="tx1"/>
                          </a:solidFill>
                          <a:latin typeface="Huawei Sans"/>
                          <a:ea typeface="方正兰亭黑简体"/>
                        </a:defRPr>
                      </a:lvl4pPr>
                      <a:lvl5pPr marL="1828800" algn="l" defTabSz="914400" rtl="0" eaLnBrk="1" latinLnBrk="0" hangingPunct="1">
                        <a:defRPr sz="1800" kern="1200">
                          <a:solidFill>
                            <a:schemeClr val="tx1"/>
                          </a:solidFill>
                          <a:latin typeface="Huawei Sans"/>
                          <a:ea typeface="方正兰亭黑简体"/>
                        </a:defRPr>
                      </a:lvl5pPr>
                      <a:lvl6pPr marL="2286000" algn="l" defTabSz="914400" rtl="0" eaLnBrk="1" latinLnBrk="0" hangingPunct="1">
                        <a:defRPr sz="1800" kern="1200">
                          <a:solidFill>
                            <a:schemeClr val="tx1"/>
                          </a:solidFill>
                          <a:latin typeface="Huawei Sans"/>
                          <a:ea typeface="方正兰亭黑简体"/>
                        </a:defRPr>
                      </a:lvl6pPr>
                      <a:lvl7pPr marL="2743200" algn="l" defTabSz="914400" rtl="0" eaLnBrk="1" latinLnBrk="0" hangingPunct="1">
                        <a:defRPr sz="1800" kern="1200">
                          <a:solidFill>
                            <a:schemeClr val="tx1"/>
                          </a:solidFill>
                          <a:latin typeface="Huawei Sans"/>
                          <a:ea typeface="方正兰亭黑简体"/>
                        </a:defRPr>
                      </a:lvl7pPr>
                      <a:lvl8pPr marL="3200400" algn="l" defTabSz="914400" rtl="0" eaLnBrk="1" latinLnBrk="0" hangingPunct="1">
                        <a:defRPr sz="1800" kern="1200">
                          <a:solidFill>
                            <a:schemeClr val="tx1"/>
                          </a:solidFill>
                          <a:latin typeface="Huawei Sans"/>
                          <a:ea typeface="方正兰亭黑简体"/>
                        </a:defRPr>
                      </a:lvl8pPr>
                      <a:lvl9pPr marL="3657600" algn="l" defTabSz="914400" rtl="0" eaLnBrk="1" latinLnBrk="0" hangingPunct="1">
                        <a:defRPr sz="1800" kern="1200">
                          <a:solidFill>
                            <a:schemeClr val="tx1"/>
                          </a:solidFill>
                          <a:latin typeface="Huawei Sans"/>
                          <a:ea typeface="方正兰亭黑简体"/>
                        </a:defRPr>
                      </a:lvl9pPr>
                    </a:lstStyle>
                    <a:p>
                      <a:r>
                        <a:rPr lang="zh-CN" altLang="en-US" sz="1600" dirty="0" smtClean="0">
                          <a:effectLst/>
                          <a:latin typeface="微软雅黑" panose="020B0503020204020204" pitchFamily="34" charset="-122"/>
                          <a:ea typeface="微软雅黑" panose="020B0503020204020204" pitchFamily="34" charset="-122"/>
                        </a:rPr>
                        <a:t>估计指定索引创建所需的空间大小。</a:t>
                      </a:r>
                      <a:endParaRPr lang="en-US" sz="1600" dirty="0">
                        <a:effectLst/>
                        <a:latin typeface="微软雅黑" panose="020B0503020204020204" pitchFamily="34" charset="-122"/>
                        <a:ea typeface="微软雅黑" panose="020B0503020204020204" pitchFamily="34" charset="-122"/>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虚拟</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索引示例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使用函数</a:t>
            </a:r>
            <a:r>
              <a:rPr lang="en-US" altLang="zh-CN" sz="1600" smtClean="0">
                <a:latin typeface="微软雅黑" panose="020B0503020204020204" pitchFamily="34" charset="-122"/>
                <a:ea typeface="微软雅黑" panose="020B0503020204020204" pitchFamily="34" charset="-122"/>
                <a:cs typeface="微软雅黑" panose="020B0503020204020204" pitchFamily="34" charset="-122"/>
              </a:rPr>
              <a:t>hypopg_create_index</a:t>
            </a: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创建虚拟索引。例如：</a:t>
            </a:r>
            <a:endParaRPr lang="en-US" altLang="zh-CN" sz="16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开启</a:t>
            </a:r>
            <a:r>
              <a:rPr lang="en-US" altLang="zh-CN" sz="1600" smtClean="0">
                <a:latin typeface="微软雅黑" panose="020B0503020204020204" pitchFamily="34" charset="-122"/>
                <a:ea typeface="微软雅黑" panose="020B0503020204020204" pitchFamily="34" charset="-122"/>
                <a:cs typeface="微软雅黑" panose="020B0503020204020204" pitchFamily="34" charset="-122"/>
              </a:rPr>
              <a:t>GUC</a:t>
            </a: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参数</a:t>
            </a:r>
            <a:r>
              <a:rPr lang="en-US" altLang="zh-CN" sz="1600" smtClean="0">
                <a:latin typeface="微软雅黑" panose="020B0503020204020204" pitchFamily="34" charset="-122"/>
                <a:ea typeface="微软雅黑" panose="020B0503020204020204" pitchFamily="34" charset="-122"/>
                <a:cs typeface="微软雅黑" panose="020B0503020204020204" pitchFamily="34" charset="-122"/>
              </a:rPr>
              <a:t>enable_hypo_index</a:t>
            </a: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，该参数控制数据库的优化器进行</a:t>
            </a:r>
            <a:r>
              <a:rPr lang="en-US" altLang="zh-CN" sz="1600" smtClean="0">
                <a:latin typeface="微软雅黑" panose="020B0503020204020204" pitchFamily="34" charset="-122"/>
                <a:ea typeface="微软雅黑" panose="020B0503020204020204" pitchFamily="34" charset="-122"/>
                <a:cs typeface="微软雅黑" panose="020B0503020204020204" pitchFamily="34" charset="-122"/>
              </a:rPr>
              <a:t>EXPLAIN</a:t>
            </a: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时是否考虑创建的虚拟索引。通过对特定的查询语句执行</a:t>
            </a:r>
            <a:r>
              <a:rPr lang="en-US" altLang="zh-CN" sz="1600" smtClean="0">
                <a:latin typeface="微软雅黑" panose="020B0503020204020204" pitchFamily="34" charset="-122"/>
                <a:ea typeface="微软雅黑" panose="020B0503020204020204" pitchFamily="34" charset="-122"/>
                <a:cs typeface="微软雅黑" panose="020B0503020204020204" pitchFamily="34" charset="-122"/>
              </a:rPr>
              <a:t>explain</a:t>
            </a: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，用户可根据优化器给出的执行计划评估该索引是否能够提升该查询语句的执行效率。例如：</a:t>
            </a:r>
            <a:endParaRPr lang="en-US" altLang="zh-CN" sz="16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开启</a:t>
            </a:r>
            <a:r>
              <a:rPr lang="en-US" altLang="zh-CN" sz="1600" smtClean="0">
                <a:latin typeface="微软雅黑" panose="020B0503020204020204" pitchFamily="34" charset="-122"/>
                <a:ea typeface="微软雅黑" panose="020B0503020204020204" pitchFamily="34" charset="-122"/>
                <a:cs typeface="微软雅黑" panose="020B0503020204020204" pitchFamily="34" charset="-122"/>
              </a:rPr>
              <a:t>GUC</a:t>
            </a: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参数前，执行</a:t>
            </a:r>
            <a:r>
              <a:rPr lang="en-US" altLang="zh-CN" sz="1600" smtClean="0">
                <a:latin typeface="微软雅黑" panose="020B0503020204020204" pitchFamily="34" charset="-122"/>
                <a:ea typeface="微软雅黑" panose="020B0503020204020204" pitchFamily="34" charset="-122"/>
                <a:cs typeface="微软雅黑" panose="020B0503020204020204" pitchFamily="34" charset="-122"/>
              </a:rPr>
              <a:t>EXPLAIN + </a:t>
            </a:r>
            <a:r>
              <a:rPr lang="zh-CN" altLang="en-US" sz="1600" smtClean="0">
                <a:latin typeface="微软雅黑" panose="020B0503020204020204" pitchFamily="34" charset="-122"/>
                <a:ea typeface="微软雅黑" panose="020B0503020204020204" pitchFamily="34" charset="-122"/>
                <a:cs typeface="微软雅黑" panose="020B0503020204020204" pitchFamily="34" charset="-122"/>
              </a:rPr>
              <a:t>查询语句：</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35280" y="1519652"/>
            <a:ext cx="10000013" cy="1323439"/>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=&gt; select * from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hypopg_create_index</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on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indexrelid</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indexname</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329726 | &lt;329726&gt;</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btree_bmsql_customer_c_w_id</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 row)</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35279" y="3561960"/>
            <a:ext cx="10000013" cy="584775"/>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=&gt; set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enable_hypo_index</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on;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SET</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735280" y="4460076"/>
            <a:ext cx="10000013" cy="1569660"/>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=&gt; explain SELECT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c_discount</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from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where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10;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QUERY PLAN</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Seq</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Scan on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(cost=0.00..52963.06 rows=31224 width=4)</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Filter: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10)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(2 rows)</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虚拟索引示例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开启</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GUC</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参数后，执行</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EXPLAIN +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查询语句：</a:t>
            </a:r>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通过对比两个执行计划可以观察到，该索引预计会降低指定查询语句的执行代价，用户可考虑创建对应的真实索引。</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35280" y="1503319"/>
            <a:ext cx="10142517" cy="2062103"/>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=&gt; explain SELECT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c_discount</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from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where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10;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QUERY PLAN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[Bypass]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Index Scan using &lt;329726&gt;</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btree_bmsql_customer_c_w_id</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on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(cost=0.00..39678.69 rows=31224 width=4)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Index Cond: (</a:t>
            </a:r>
            <a:r>
              <a:rPr kumimoji="0" lang="en-US" altLang="zh-CN" sz="16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a:t>
            </a: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10) </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(3 rows)</a:t>
            </a:r>
            <a:endPar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workload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级别索引推荐</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对于</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workload</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级别的索引推荐，用户可通过运行数据库外的脚本使用此功能，</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该功能将包含有多条</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DML</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语句的</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workload</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作为输入，最终生成一批可对整体</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workload</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的执行表现进行优化的索引。</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workload</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级别索引推荐使用前提：</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数据库状态正常、客户端能够正常连接。</a:t>
            </a:r>
            <a:endParaRPr lang="zh-CN" altLang="en-US"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当前执行用户下安装有</a:t>
            </a:r>
            <a:r>
              <a:rPr lang="en-US" altLang="zh-CN" sz="1600" dirty="0" err="1" smtClean="0">
                <a:latin typeface="微软雅黑" panose="020B0503020204020204" pitchFamily="34" charset="-122"/>
                <a:ea typeface="微软雅黑" panose="020B0503020204020204" pitchFamily="34" charset="-122"/>
              </a:rPr>
              <a:t>gsql</a:t>
            </a:r>
            <a:r>
              <a:rPr lang="zh-CN" altLang="en-US" sz="1600" dirty="0" smtClean="0">
                <a:latin typeface="微软雅黑" panose="020B0503020204020204" pitchFamily="34" charset="-122"/>
                <a:ea typeface="微软雅黑" panose="020B0503020204020204" pitchFamily="34" charset="-122"/>
              </a:rPr>
              <a:t>工具，该工具路径已被加入到</a:t>
            </a:r>
            <a:r>
              <a:rPr lang="en-US" altLang="zh-CN" sz="1600" dirty="0" smtClean="0">
                <a:latin typeface="微软雅黑" panose="020B0503020204020204" pitchFamily="34" charset="-122"/>
                <a:ea typeface="微软雅黑" panose="020B0503020204020204" pitchFamily="34" charset="-122"/>
              </a:rPr>
              <a:t>PATH</a:t>
            </a:r>
            <a:r>
              <a:rPr lang="zh-CN" altLang="en-US" sz="1600" dirty="0" smtClean="0">
                <a:latin typeface="微软雅黑" panose="020B0503020204020204" pitchFamily="34" charset="-122"/>
                <a:ea typeface="微软雅黑" panose="020B0503020204020204" pitchFamily="34" charset="-122"/>
              </a:rPr>
              <a:t>环境变量中。</a:t>
            </a:r>
            <a:endParaRPr lang="zh-CN" altLang="en-US"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具备</a:t>
            </a:r>
            <a:r>
              <a:rPr lang="en-US" altLang="zh-CN" sz="1600" dirty="0" smtClean="0">
                <a:latin typeface="微软雅黑" panose="020B0503020204020204" pitchFamily="34" charset="-122"/>
                <a:ea typeface="微软雅黑" panose="020B0503020204020204" pitchFamily="34" charset="-122"/>
              </a:rPr>
              <a:t>Python3.6+</a:t>
            </a:r>
            <a:r>
              <a:rPr lang="zh-CN" altLang="en-US" sz="1600" dirty="0" smtClean="0">
                <a:latin typeface="微软雅黑" panose="020B0503020204020204" pitchFamily="34" charset="-122"/>
                <a:ea typeface="微软雅黑" panose="020B0503020204020204" pitchFamily="34" charset="-122"/>
              </a:rPr>
              <a:t>的环境。</a:t>
            </a:r>
            <a:endParaRPr lang="en-US" altLang="zh-CN" sz="16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使用步骤：</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准备好包含有多条</a:t>
            </a:r>
            <a:r>
              <a:rPr lang="en-US" altLang="zh-CN" sz="1600" dirty="0" smtClean="0">
                <a:latin typeface="微软雅黑" panose="020B0503020204020204" pitchFamily="34" charset="-122"/>
                <a:ea typeface="微软雅黑" panose="020B0503020204020204" pitchFamily="34" charset="-122"/>
              </a:rPr>
              <a:t>DML</a:t>
            </a:r>
            <a:r>
              <a:rPr lang="zh-CN" altLang="en-US" sz="1600" dirty="0" smtClean="0">
                <a:latin typeface="微软雅黑" panose="020B0503020204020204" pitchFamily="34" charset="-122"/>
                <a:ea typeface="微软雅黑" panose="020B0503020204020204" pitchFamily="34" charset="-122"/>
              </a:rPr>
              <a:t>语句的文件作为输入的</a:t>
            </a:r>
            <a:r>
              <a:rPr lang="en-US" altLang="zh-CN" sz="1600" dirty="0" smtClean="0">
                <a:latin typeface="微软雅黑" panose="020B0503020204020204" pitchFamily="34" charset="-122"/>
                <a:ea typeface="微软雅黑" panose="020B0503020204020204" pitchFamily="34" charset="-122"/>
              </a:rPr>
              <a:t>workload</a:t>
            </a:r>
            <a:r>
              <a:rPr lang="zh-CN" altLang="en-US" sz="1600" dirty="0" smtClean="0">
                <a:latin typeface="微软雅黑" panose="020B0503020204020204" pitchFamily="34" charset="-122"/>
                <a:ea typeface="微软雅黑" panose="020B0503020204020204" pitchFamily="34" charset="-122"/>
              </a:rPr>
              <a:t>，文件中每条语句占据一行。用户可从数据库的离线日志中获得历史的业务语句。</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运行</a:t>
            </a:r>
            <a:r>
              <a:rPr lang="en-US" altLang="zh-CN" sz="1600" dirty="0" smtClean="0">
                <a:latin typeface="微软雅黑" panose="020B0503020204020204" pitchFamily="34" charset="-122"/>
                <a:ea typeface="微软雅黑" panose="020B0503020204020204" pitchFamily="34" charset="-122"/>
              </a:rPr>
              <a:t>python</a:t>
            </a:r>
            <a:r>
              <a:rPr lang="zh-CN" altLang="en-US" sz="1600" dirty="0" smtClean="0">
                <a:latin typeface="微软雅黑" panose="020B0503020204020204" pitchFamily="34" charset="-122"/>
                <a:ea typeface="微软雅黑" panose="020B0503020204020204" pitchFamily="34" charset="-122"/>
              </a:rPr>
              <a:t>脚本</a:t>
            </a:r>
            <a:r>
              <a:rPr lang="en-US" altLang="zh-CN" sz="1600" dirty="0" smtClean="0">
                <a:latin typeface="微软雅黑" panose="020B0503020204020204" pitchFamily="34" charset="-122"/>
                <a:ea typeface="微软雅黑" panose="020B0503020204020204" pitchFamily="34" charset="-122"/>
              </a:rPr>
              <a:t>index_advisor_workload.py</a:t>
            </a:r>
            <a:r>
              <a:rPr lang="zh-CN" altLang="en-US" sz="1600" dirty="0" smtClean="0">
                <a:latin typeface="微软雅黑" panose="020B0503020204020204" pitchFamily="34" charset="-122"/>
                <a:ea typeface="微软雅黑" panose="020B0503020204020204" pitchFamily="34" charset="-122"/>
              </a:rPr>
              <a:t>，命令如下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01535" y="5515244"/>
            <a:ext cx="10000013" cy="523220"/>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index_advisor_workload.py [p PORT] [d DATABASE] [f FILE] [--h HOST] [-U USERNAME] [-W PASSWORD]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max_index_num</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MAX_INDEX_NUM]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multi_iter_mode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workload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级别索引推荐示例</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将执行多条的</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DML</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语句保存在</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tpcc_log.txt</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文件中，执行</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index_advisor_workload.py</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脚本。</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推荐结果为一批索引，以多个创建索引语句的格式显示在屏幕上，结果如下：</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75359" y="1611140"/>
            <a:ext cx="10641281" cy="64633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index_advisor_workload.py 6001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tpcc_log.txt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max_index_num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10 --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multi_iter_mode</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81708" y="2841321"/>
            <a:ext cx="10641281" cy="286232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ind0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bmsql_stock</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s_i_id,s_w_id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ind1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c_w_id,c_id,c_d_id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ind2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bmsql_order_line</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ol_w_id,ol_o_id,ol_d_id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ind3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bmsql_item</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ind4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bmsql_oorder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o_w_id,o_id,o_d_id</a:t>
            </a:r>
            <a:r>
              <a:rPr kumimoji="0" lang="en-US" altLang="zh-CN"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t>create </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index ind5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bmsql_new_order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no_w_id,no_d_id,no_o_id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ind6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bmsql_customer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c_w_id,c_d_id,c_last,c_first</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ind7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bmsql_new_order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no_w_id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ind8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bmsql_oorder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o_w_id,o_c_id,o_d_id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create index ind9 on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bmsql_district</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d_w_id</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1"/>
          <p:cNvSpPr txBox="1"/>
          <p:nvPr/>
        </p:nvSpPr>
        <p:spPr>
          <a:xfrm>
            <a:off x="1019175" y="976545"/>
            <a:ext cx="10153650" cy="4936942"/>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100000"/>
              <a:buFont typeface="Huawei Sans" panose="020C0503030203020204" pitchFamily="34" charset="0"/>
              <a:buChar char="▫"/>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defTabSz="801370" rtl="0" eaLnBrk="1" fontAlgn="ctr" latinLnBrk="0" hangingPunct="1">
              <a:lnSpc>
                <a:spcPct val="140000"/>
              </a:lnSpc>
              <a:spcBef>
                <a:spcPct val="30000"/>
              </a:spcBef>
              <a:spcAft>
                <a:spcPct val="0"/>
              </a:spcAft>
              <a:buClrTx/>
              <a:buSzPct val="100000"/>
              <a:buFont typeface="+mj-lt"/>
              <a:buAutoNum type="arabicPeriod"/>
              <a:defRPr/>
            </a:pPr>
            <a:r>
              <a:rPr kumimoji="0" lang="en-US" altLang="zh-CN"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AI4DB</a:t>
            </a:r>
            <a:r>
              <a:rPr kumimoji="0" lang="zh-CN" altLang="en-US"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特性</a:t>
            </a:r>
            <a:endParaRPr kumimoji="0" lang="en-US" altLang="zh-CN" sz="2200" b="1" i="0" u="none" strike="noStrike" kern="120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lvl="1">
              <a:buSzPct val="50000"/>
              <a:buFont typeface="Wingdings" panose="05000000000000000000" pitchFamily="2" charset="2"/>
              <a:buChar char="p"/>
            </a:pPr>
            <a:r>
              <a:rPr lang="en-US" altLang="zh-CN" dirty="0">
                <a:solidFill>
                  <a:sysClr val="window" lastClr="FFFFFF">
                    <a:lumMod val="50000"/>
                  </a:sysClr>
                </a:solidFill>
                <a:latin typeface="微软雅黑" panose="020B0503020204020204" pitchFamily="34" charset="-122"/>
                <a:ea typeface="微软雅黑" panose="020B0503020204020204" pitchFamily="34" charset="-122"/>
              </a:rPr>
              <a:t>X-Tuner: </a:t>
            </a:r>
            <a:r>
              <a:rPr lang="zh-CN" altLang="en-US" dirty="0">
                <a:solidFill>
                  <a:sysClr val="window" lastClr="FFFFFF">
                    <a:lumMod val="50000"/>
                  </a:sysClr>
                </a:solidFill>
                <a:latin typeface="微软雅黑" panose="020B0503020204020204" pitchFamily="34" charset="-122"/>
                <a:ea typeface="微软雅黑" panose="020B0503020204020204" pitchFamily="34" charset="-122"/>
              </a:rPr>
              <a:t>参数调优与诊断</a:t>
            </a:r>
            <a:endParaRPr lang="en-US" altLang="zh-CN" dirty="0">
              <a:solidFill>
                <a:sysClr val="window" lastClr="FFFFFF">
                  <a:lumMod val="50000"/>
                </a:sysClr>
              </a:solidFill>
              <a:latin typeface="微软雅黑" panose="020B0503020204020204" pitchFamily="34" charset="-122"/>
              <a:ea typeface="微软雅黑" panose="020B0503020204020204" pitchFamily="34" charset="-122"/>
            </a:endParaRPr>
          </a:p>
          <a:p>
            <a:pPr lvl="1">
              <a:buSzPct val="50000"/>
              <a:buFont typeface="Wingdings" panose="05000000000000000000" pitchFamily="2" charset="2"/>
              <a:buChar char="p"/>
            </a:pPr>
            <a:r>
              <a:rPr lang="en-US" altLang="zh-CN" dirty="0" err="1">
                <a:solidFill>
                  <a:sysClr val="window" lastClr="FFFFFF">
                    <a:lumMod val="50000"/>
                  </a:sysClr>
                </a:solidFill>
                <a:latin typeface="微软雅黑" panose="020B0503020204020204" pitchFamily="34" charset="-122"/>
                <a:ea typeface="微软雅黑" panose="020B0503020204020204" pitchFamily="34" charset="-122"/>
              </a:rPr>
              <a:t>SQLdiag</a:t>
            </a:r>
            <a:r>
              <a:rPr lang="en-US" altLang="zh-CN" dirty="0">
                <a:solidFill>
                  <a:sysClr val="window" lastClr="FFFFFF">
                    <a:lumMod val="50000"/>
                  </a:sysClr>
                </a:solidFill>
                <a:latin typeface="微软雅黑" panose="020B0503020204020204" pitchFamily="34" charset="-122"/>
                <a:ea typeface="微软雅黑" panose="020B0503020204020204" pitchFamily="34" charset="-122"/>
              </a:rPr>
              <a:t>: </a:t>
            </a:r>
            <a:r>
              <a:rPr lang="zh-CN" altLang="en-US" dirty="0">
                <a:solidFill>
                  <a:sysClr val="window" lastClr="FFFFFF">
                    <a:lumMod val="50000"/>
                  </a:sysClr>
                </a:solidFill>
                <a:latin typeface="微软雅黑" panose="020B0503020204020204" pitchFamily="34" charset="-122"/>
                <a:ea typeface="微软雅黑" panose="020B0503020204020204" pitchFamily="34" charset="-122"/>
              </a:rPr>
              <a:t>慢</a:t>
            </a:r>
            <a:r>
              <a:rPr lang="en-US" altLang="zh-CN" dirty="0">
                <a:solidFill>
                  <a:sysClr val="window" lastClr="FFFFFF">
                    <a:lumMod val="50000"/>
                  </a:sysClr>
                </a:solidFill>
                <a:latin typeface="微软雅黑" panose="020B0503020204020204" pitchFamily="34" charset="-122"/>
                <a:ea typeface="微软雅黑" panose="020B0503020204020204" pitchFamily="34" charset="-122"/>
              </a:rPr>
              <a:t>SQL</a:t>
            </a:r>
            <a:r>
              <a:rPr lang="zh-CN" altLang="en-US" dirty="0">
                <a:solidFill>
                  <a:sysClr val="window" lastClr="FFFFFF">
                    <a:lumMod val="50000"/>
                  </a:sysClr>
                </a:solidFill>
                <a:latin typeface="微软雅黑" panose="020B0503020204020204" pitchFamily="34" charset="-122"/>
                <a:ea typeface="微软雅黑" panose="020B0503020204020204" pitchFamily="34" charset="-122"/>
              </a:rPr>
              <a:t>发现</a:t>
            </a:r>
            <a:endParaRPr lang="en-US" altLang="zh-CN" dirty="0">
              <a:solidFill>
                <a:sysClr val="window" lastClr="FFFFFF">
                  <a:lumMod val="50000"/>
                </a:sysClr>
              </a:solidFill>
              <a:latin typeface="微软雅黑" panose="020B0503020204020204" pitchFamily="34" charset="-122"/>
              <a:ea typeface="微软雅黑" panose="020B0503020204020204" pitchFamily="34" charset="-122"/>
            </a:endParaRPr>
          </a:p>
          <a:p>
            <a:pPr marR="0" lvl="1">
              <a:spcAft>
                <a:spcPts val="0"/>
              </a:spcAft>
              <a:buSzPct val="50000"/>
              <a:buFont typeface="Wingdings" panose="05000000000000000000" pitchFamily="2" charset="2"/>
              <a:buChar char="p"/>
              <a:defRPr/>
            </a:pPr>
            <a:r>
              <a:rPr lang="en-US" altLang="zh-CN" dirty="0">
                <a:solidFill>
                  <a:sysClr val="window" lastClr="FFFFFF">
                    <a:lumMod val="50000"/>
                  </a:sysClr>
                </a:solidFill>
                <a:latin typeface="微软雅黑" panose="020B0503020204020204" pitchFamily="34" charset="-122"/>
                <a:ea typeface="微软雅黑" panose="020B0503020204020204" pitchFamily="34" charset="-122"/>
              </a:rPr>
              <a:t>Index-advisor: </a:t>
            </a:r>
            <a:r>
              <a:rPr lang="zh-CN" altLang="en-US" dirty="0">
                <a:solidFill>
                  <a:sysClr val="window" lastClr="FFFFFF">
                    <a:lumMod val="50000"/>
                  </a:sysClr>
                </a:solidFill>
                <a:latin typeface="微软雅黑" panose="020B0503020204020204" pitchFamily="34" charset="-122"/>
                <a:ea typeface="微软雅黑" panose="020B0503020204020204" pitchFamily="34" charset="-122"/>
              </a:rPr>
              <a:t>索引推荐</a:t>
            </a:r>
            <a:endParaRPr lang="en-US" altLang="zh-CN" dirty="0">
              <a:solidFill>
                <a:sysClr val="window" lastClr="FFFFFF">
                  <a:lumMod val="50000"/>
                </a:sysClr>
              </a:solidFill>
              <a:latin typeface="微软雅黑" panose="020B0503020204020204" pitchFamily="34" charset="-122"/>
              <a:ea typeface="微软雅黑" panose="020B0503020204020204" pitchFamily="34" charset="-122"/>
            </a:endParaRPr>
          </a:p>
          <a:p>
            <a:pPr lvl="1">
              <a:buSzPct val="60000"/>
              <a:buFont typeface="Wingdings" panose="05000000000000000000" pitchFamily="2" charset="2"/>
              <a:buChar char="n"/>
            </a:pPr>
            <a:r>
              <a:rPr lang="en-US" altLang="zh-CN" dirty="0">
                <a:solidFill>
                  <a:sysClr val="windowText" lastClr="000000"/>
                </a:solidFill>
                <a:latin typeface="微软雅黑" panose="020B0503020204020204" pitchFamily="34" charset="-122"/>
                <a:ea typeface="微软雅黑" panose="020B0503020204020204" pitchFamily="34" charset="-122"/>
              </a:rPr>
              <a:t>Anomaly-detection: </a:t>
            </a:r>
            <a:r>
              <a:rPr lang="zh-CN" altLang="en-US" dirty="0">
                <a:solidFill>
                  <a:sysClr val="windowText" lastClr="000000"/>
                </a:solidFill>
                <a:latin typeface="微软雅黑" panose="020B0503020204020204" pitchFamily="34" charset="-122"/>
                <a:ea typeface="微软雅黑" panose="020B0503020204020204" pitchFamily="34" charset="-122"/>
              </a:rPr>
              <a:t>数据库指标采集、预测与异常监控</a:t>
            </a:r>
            <a:endParaRPr lang="en-US" altLang="zh-CN" dirty="0">
              <a:solidFill>
                <a:sysClr val="windowText" lastClr="000000"/>
              </a:solidFill>
              <a:latin typeface="微软雅黑" panose="020B0503020204020204" pitchFamily="34" charset="-122"/>
              <a:ea typeface="微软雅黑" panose="020B0503020204020204" pitchFamily="34" charset="-122"/>
            </a:endParaRPr>
          </a:p>
          <a:p>
            <a:pPr marL="457200" marR="0" lvl="0" indent="-457200" algn="just" defTabSz="801370" rtl="0" eaLnBrk="1" fontAlgn="ctr" latinLnBrk="0" hangingPunct="1">
              <a:lnSpc>
                <a:spcPct val="140000"/>
              </a:lnSpc>
              <a:spcBef>
                <a:spcPct val="30000"/>
              </a:spcBef>
              <a:spcAft>
                <a:spcPct val="0"/>
              </a:spcAft>
              <a:buClrTx/>
              <a:buSzPct val="100000"/>
              <a:buFont typeface="+mj-lt"/>
              <a:buAutoNum type="arabicPeriod"/>
              <a:defRPr/>
            </a:pPr>
            <a:r>
              <a:rPr kumimoji="0" lang="en-US" altLang="zh-CN" sz="22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DB4AI</a:t>
            </a:r>
            <a:r>
              <a:rPr kumimoji="0" lang="zh-CN" altLang="en-US" sz="2200" b="0" i="0" u="none" strike="noStrike" kern="1200" cap="none" spc="0" normalizeH="0" baseline="0" noProof="0" dirty="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特性</a:t>
            </a:r>
            <a:endParaRPr kumimoji="0" lang="en-US" altLang="zh-CN" sz="2200" b="0" i="0" u="none" strike="noStrike" kern="120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anomaly_detection</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概述</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anomaly_detection</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集成的、可以用于数据库指标采集、预测以及异常监控与诊断的</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工具，是</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dbmind</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套间中的一个组件。支持采集的信息包括</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IO_Read</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IO_Write</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CPU_Usage</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Memory_Usage</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以及数据库所占磁盘空间等。</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anomaly_detection</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可以同时监控多个指标，并预测每个指标未来的变化趋势，当发现某个指标在未来某段时间或者某个时刻会超出人工设置的阈值，该工具会通过日志进行报警。</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anomaly_detection</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agent</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detector</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两部分组成。</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agent</a:t>
            </a:r>
            <a:r>
              <a:rPr lang="zh-CN" altLang="en-US" smtClean="0">
                <a:latin typeface="微软雅黑" panose="020B0503020204020204" pitchFamily="34" charset="-122"/>
                <a:ea typeface="微软雅黑" panose="020B0503020204020204" pitchFamily="34" charset="-122"/>
              </a:rPr>
              <a:t>和</a:t>
            </a:r>
            <a:r>
              <a:rPr lang="en-US" altLang="zh-CN" smtClean="0">
                <a:latin typeface="微软雅黑" panose="020B0503020204020204" pitchFamily="34" charset="-122"/>
                <a:ea typeface="微软雅黑" panose="020B0503020204020204" pitchFamily="34" charset="-122"/>
              </a:rPr>
              <a:t>openGauss</a:t>
            </a:r>
            <a:r>
              <a:rPr lang="zh-CN" altLang="en-US" smtClean="0">
                <a:latin typeface="微软雅黑" panose="020B0503020204020204" pitchFamily="34" charset="-122"/>
                <a:ea typeface="微软雅黑" panose="020B0503020204020204" pitchFamily="34" charset="-122"/>
              </a:rPr>
              <a:t>数据库环境部署在同一个服务器上。</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detector</a:t>
            </a:r>
            <a:r>
              <a:rPr lang="zh-CN" altLang="en-US" smtClean="0">
                <a:latin typeface="微软雅黑" panose="020B0503020204020204" pitchFamily="34" charset="-122"/>
                <a:ea typeface="微软雅黑" panose="020B0503020204020204" pitchFamily="34" charset="-122"/>
              </a:rPr>
              <a:t>模块基于</a:t>
            </a:r>
            <a:r>
              <a:rPr lang="en-US" altLang="zh-CN" smtClean="0">
                <a:latin typeface="微软雅黑" panose="020B0503020204020204" pitchFamily="34" charset="-122"/>
                <a:ea typeface="微软雅黑" panose="020B0503020204020204" pitchFamily="34" charset="-122"/>
              </a:rPr>
              <a:t>http</a:t>
            </a:r>
            <a:r>
              <a:rPr lang="zh-CN" altLang="en-US" smtClean="0">
                <a:latin typeface="微软雅黑" panose="020B0503020204020204" pitchFamily="34" charset="-122"/>
                <a:ea typeface="微软雅黑" panose="020B0503020204020204" pitchFamily="34" charset="-122"/>
              </a:rPr>
              <a:t>或</a:t>
            </a:r>
            <a:r>
              <a:rPr lang="en-US" altLang="zh-CN" smtClean="0">
                <a:latin typeface="微软雅黑" panose="020B0503020204020204" pitchFamily="34" charset="-122"/>
                <a:ea typeface="微软雅黑" panose="020B0503020204020204" pitchFamily="34" charset="-122"/>
              </a:rPr>
              <a:t>https</a:t>
            </a:r>
            <a:r>
              <a:rPr lang="zh-CN" altLang="en-US" smtClean="0">
                <a:latin typeface="微软雅黑" panose="020B0503020204020204" pitchFamily="34" charset="-122"/>
                <a:ea typeface="微软雅黑" panose="020B0503020204020204" pitchFamily="34" charset="-122"/>
              </a:rPr>
              <a:t>和</a:t>
            </a:r>
            <a:r>
              <a:rPr lang="en-US" altLang="zh-CN" smtClean="0">
                <a:latin typeface="微软雅黑" panose="020B0503020204020204" pitchFamily="34" charset="-122"/>
                <a:ea typeface="微软雅黑" panose="020B0503020204020204" pitchFamily="34" charset="-122"/>
              </a:rPr>
              <a:t>agent</a:t>
            </a:r>
            <a:r>
              <a:rPr lang="zh-CN" altLang="en-US" smtClean="0">
                <a:latin typeface="微软雅黑" panose="020B0503020204020204" pitchFamily="34" charset="-122"/>
                <a:ea typeface="微软雅黑" panose="020B0503020204020204" pitchFamily="34" charset="-122"/>
              </a:rPr>
              <a:t>模块通信，因此它可以部署到任何可以与</a:t>
            </a:r>
            <a:r>
              <a:rPr lang="en-US" altLang="zh-CN" smtClean="0">
                <a:latin typeface="微软雅黑" panose="020B0503020204020204" pitchFamily="34" charset="-122"/>
                <a:ea typeface="微软雅黑" panose="020B0503020204020204" pitchFamily="34" charset="-122"/>
              </a:rPr>
              <a:t>agent</a:t>
            </a:r>
            <a:r>
              <a:rPr lang="zh-CN" altLang="en-US" smtClean="0">
                <a:latin typeface="微软雅黑" panose="020B0503020204020204" pitchFamily="34" charset="-122"/>
                <a:ea typeface="微软雅黑" panose="020B0503020204020204" pitchFamily="34" charset="-122"/>
              </a:rPr>
              <a:t>端进行通信的服务器上。</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anomaly_detection</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结构图</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737235" y="1093013"/>
            <a:ext cx="9812655" cy="5157302"/>
            <a:chOff x="737235" y="1093013"/>
            <a:chExt cx="9812655" cy="5157302"/>
          </a:xfrm>
        </p:grpSpPr>
        <p:sp>
          <p:nvSpPr>
            <p:cNvPr id="4" name="矩形 3"/>
            <p:cNvSpPr/>
            <p:nvPr/>
          </p:nvSpPr>
          <p:spPr>
            <a:xfrm>
              <a:off x="6617970" y="1093013"/>
              <a:ext cx="3931920" cy="4572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圆角矩形 4"/>
            <p:cNvSpPr/>
            <p:nvPr/>
          </p:nvSpPr>
          <p:spPr>
            <a:xfrm>
              <a:off x="8618220" y="2555785"/>
              <a:ext cx="1783081" cy="2478932"/>
            </a:xfrm>
            <a:prstGeom prst="roundRect">
              <a:avLst/>
            </a:prstGeom>
            <a:solidFill>
              <a:sysClr val="window" lastClr="FFFFFF"/>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圆角矩形 6"/>
            <p:cNvSpPr/>
            <p:nvPr/>
          </p:nvSpPr>
          <p:spPr>
            <a:xfrm>
              <a:off x="737235" y="2530156"/>
              <a:ext cx="3463290" cy="3311843"/>
            </a:xfrm>
            <a:prstGeom prst="roundRect">
              <a:avLst/>
            </a:prstGeom>
            <a:solidFill>
              <a:sysClr val="window" lastClr="FFFFFF"/>
            </a:solidFill>
            <a:ln w="1905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1051560" y="1154430"/>
              <a:ext cx="2754630" cy="1165860"/>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1645920" y="1950958"/>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HOST</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圆柱形 9"/>
            <p:cNvSpPr/>
            <p:nvPr/>
          </p:nvSpPr>
          <p:spPr>
            <a:xfrm>
              <a:off x="1697355" y="1221423"/>
              <a:ext cx="1463040" cy="705088"/>
            </a:xfrm>
            <a:prstGeom prst="can">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1623060" y="1476693"/>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DB</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矩形 11"/>
            <p:cNvSpPr/>
            <p:nvPr/>
          </p:nvSpPr>
          <p:spPr>
            <a:xfrm>
              <a:off x="960120" y="2868930"/>
              <a:ext cx="2948940" cy="2537460"/>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圆角矩形 12"/>
            <p:cNvSpPr/>
            <p:nvPr/>
          </p:nvSpPr>
          <p:spPr>
            <a:xfrm>
              <a:off x="1623060" y="3233260"/>
              <a:ext cx="1692000" cy="43200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圆角矩形 13"/>
            <p:cNvSpPr/>
            <p:nvPr/>
          </p:nvSpPr>
          <p:spPr>
            <a:xfrm>
              <a:off x="1640025" y="3939310"/>
              <a:ext cx="1692000" cy="432000"/>
            </a:xfrm>
            <a:prstGeom prst="roundRect">
              <a:avLst/>
            </a:prstGeom>
            <a:solidFill>
              <a:sysClr val="window" lastClr="FFFFFF"/>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圆角矩形 14"/>
            <p:cNvSpPr/>
            <p:nvPr/>
          </p:nvSpPr>
          <p:spPr>
            <a:xfrm>
              <a:off x="1651455" y="4602717"/>
              <a:ext cx="1692000" cy="43200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1731645" y="3270230"/>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Source</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1720215" y="3968353"/>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Channel</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文本框 17"/>
            <p:cNvSpPr txBox="1"/>
            <p:nvPr/>
          </p:nvSpPr>
          <p:spPr>
            <a:xfrm>
              <a:off x="1708785" y="4645957"/>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Sink(Sender)</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圆角矩形 18"/>
            <p:cNvSpPr/>
            <p:nvPr/>
          </p:nvSpPr>
          <p:spPr>
            <a:xfrm>
              <a:off x="1051560" y="2575551"/>
              <a:ext cx="948690" cy="457676"/>
            </a:xfrm>
            <a:prstGeom prst="roundRect">
              <a:avLst/>
            </a:prstGeom>
            <a:solidFill>
              <a:srgbClr val="ED7D31">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1131569" y="2625099"/>
              <a:ext cx="86868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Timer</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圆角矩形 20"/>
            <p:cNvSpPr/>
            <p:nvPr/>
          </p:nvSpPr>
          <p:spPr>
            <a:xfrm>
              <a:off x="2937510" y="5168604"/>
              <a:ext cx="948690" cy="457676"/>
            </a:xfrm>
            <a:prstGeom prst="roundRect">
              <a:avLst/>
            </a:prstGeom>
            <a:solidFill>
              <a:srgbClr val="ED7D31">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2937510" y="5206722"/>
              <a:ext cx="86868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Timer</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23" name="直接箭头连接符 22"/>
            <p:cNvCxnSpPr>
              <a:stCxn id="8" idx="2"/>
            </p:cNvCxnSpPr>
            <p:nvPr/>
          </p:nvCxnSpPr>
          <p:spPr>
            <a:xfrm>
              <a:off x="2428875" y="2320290"/>
              <a:ext cx="0" cy="402749"/>
            </a:xfrm>
            <a:prstGeom prst="straightConnector1">
              <a:avLst/>
            </a:prstGeom>
            <a:noFill/>
            <a:ln w="28575" cap="flat" cmpd="sng" algn="ctr">
              <a:solidFill>
                <a:sysClr val="windowText" lastClr="000000"/>
              </a:solidFill>
              <a:prstDash val="solid"/>
              <a:miter lim="800000"/>
              <a:tailEnd type="triangle"/>
            </a:ln>
            <a:effectLst/>
          </p:spPr>
        </p:cxnSp>
        <p:sp>
          <p:nvSpPr>
            <p:cNvPr id="24" name="文本框 23"/>
            <p:cNvSpPr txBox="1"/>
            <p:nvPr/>
          </p:nvSpPr>
          <p:spPr>
            <a:xfrm>
              <a:off x="1651455" y="5877184"/>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Agent</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7795260" y="5877184"/>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Detector</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圆角矩形 25"/>
            <p:cNvSpPr/>
            <p:nvPr/>
          </p:nvSpPr>
          <p:spPr>
            <a:xfrm>
              <a:off x="7063740" y="1303020"/>
              <a:ext cx="1051560" cy="193024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7" name="文本框 26"/>
            <p:cNvSpPr txBox="1"/>
            <p:nvPr/>
          </p:nvSpPr>
          <p:spPr>
            <a:xfrm>
              <a:off x="6800850" y="2083474"/>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Receiver</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圆柱形 27"/>
            <p:cNvSpPr/>
            <p:nvPr/>
          </p:nvSpPr>
          <p:spPr>
            <a:xfrm>
              <a:off x="6800850" y="3968353"/>
              <a:ext cx="1577340" cy="894139"/>
            </a:xfrm>
            <a:prstGeom prst="can">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p:nvSpPr>
          <p:spPr>
            <a:xfrm>
              <a:off x="6800850" y="4371310"/>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SQLite</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0" name="圆角矩形 29"/>
            <p:cNvSpPr/>
            <p:nvPr/>
          </p:nvSpPr>
          <p:spPr>
            <a:xfrm>
              <a:off x="7223760" y="4013714"/>
              <a:ext cx="742950" cy="323971"/>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 name="文本框 30"/>
            <p:cNvSpPr txBox="1"/>
            <p:nvPr/>
          </p:nvSpPr>
          <p:spPr>
            <a:xfrm>
              <a:off x="7223760" y="4029590"/>
              <a:ext cx="86868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Buffer</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32" name="直接箭头连接符 31"/>
            <p:cNvCxnSpPr>
              <a:stCxn id="26" idx="2"/>
              <a:endCxn id="28" idx="1"/>
            </p:cNvCxnSpPr>
            <p:nvPr/>
          </p:nvCxnSpPr>
          <p:spPr>
            <a:xfrm>
              <a:off x="7589520" y="3233260"/>
              <a:ext cx="0" cy="735093"/>
            </a:xfrm>
            <a:prstGeom prst="straightConnector1">
              <a:avLst/>
            </a:prstGeom>
            <a:noFill/>
            <a:ln w="19050" cap="flat" cmpd="sng" algn="ctr">
              <a:solidFill>
                <a:sysClr val="windowText" lastClr="000000"/>
              </a:solidFill>
              <a:prstDash val="solid"/>
              <a:miter lim="800000"/>
              <a:tailEnd type="triangle"/>
            </a:ln>
            <a:effectLst/>
          </p:spPr>
        </p:cxnSp>
        <p:sp>
          <p:nvSpPr>
            <p:cNvPr id="33" name="圆角矩形 32"/>
            <p:cNvSpPr/>
            <p:nvPr/>
          </p:nvSpPr>
          <p:spPr>
            <a:xfrm>
              <a:off x="8755380" y="1303020"/>
              <a:ext cx="1463040" cy="543005"/>
            </a:xfrm>
            <a:prstGeom prst="roundRect">
              <a:avLst/>
            </a:prstGeom>
            <a:solidFill>
              <a:sysClr val="window" lastClr="FFFFFF"/>
            </a:solidFill>
            <a:ln w="12700" cap="flat" cmpd="sng" algn="ctr">
              <a:solidFill>
                <a:sysClr val="windowText" lastClr="00000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文本框 33"/>
            <p:cNvSpPr txBox="1"/>
            <p:nvPr/>
          </p:nvSpPr>
          <p:spPr>
            <a:xfrm>
              <a:off x="8698230" y="1389301"/>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Webview</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矩形 34"/>
            <p:cNvSpPr/>
            <p:nvPr/>
          </p:nvSpPr>
          <p:spPr>
            <a:xfrm>
              <a:off x="8835390" y="1867565"/>
              <a:ext cx="1303020" cy="441295"/>
            </a:xfrm>
            <a:prstGeom prst="rect">
              <a:avLst/>
            </a:prstGeom>
            <a:solidFill>
              <a:srgbClr val="5B9BD5">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圆角矩形 35"/>
            <p:cNvSpPr/>
            <p:nvPr/>
          </p:nvSpPr>
          <p:spPr>
            <a:xfrm>
              <a:off x="9032558" y="4749724"/>
              <a:ext cx="948690" cy="457676"/>
            </a:xfrm>
            <a:prstGeom prst="roundRect">
              <a:avLst/>
            </a:prstGeom>
            <a:solidFill>
              <a:srgbClr val="ED7D31">
                <a:lumMod val="60000"/>
                <a:lumOff val="4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文本框 36"/>
            <p:cNvSpPr txBox="1"/>
            <p:nvPr/>
          </p:nvSpPr>
          <p:spPr>
            <a:xfrm>
              <a:off x="9112567" y="4799272"/>
              <a:ext cx="86868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Timer</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文本框 37"/>
            <p:cNvSpPr txBox="1"/>
            <p:nvPr/>
          </p:nvSpPr>
          <p:spPr>
            <a:xfrm>
              <a:off x="8709660" y="1890165"/>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interface</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圆角矩形 38"/>
            <p:cNvSpPr/>
            <p:nvPr/>
          </p:nvSpPr>
          <p:spPr>
            <a:xfrm>
              <a:off x="8732520" y="2744354"/>
              <a:ext cx="1584000" cy="61200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圆角矩形 39"/>
            <p:cNvSpPr/>
            <p:nvPr/>
          </p:nvSpPr>
          <p:spPr>
            <a:xfrm>
              <a:off x="8714903" y="3623543"/>
              <a:ext cx="1584000" cy="608161"/>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文本框 40"/>
            <p:cNvSpPr txBox="1"/>
            <p:nvPr/>
          </p:nvSpPr>
          <p:spPr>
            <a:xfrm>
              <a:off x="8669654" y="2815194"/>
              <a:ext cx="1805941"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Anomaly Detection Algorithm</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2" name="文本框 41"/>
            <p:cNvSpPr txBox="1"/>
            <p:nvPr/>
          </p:nvSpPr>
          <p:spPr>
            <a:xfrm>
              <a:off x="8669653" y="3675647"/>
              <a:ext cx="180594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Timeseries</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forecast Algorithm</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8378190" y="4602717"/>
              <a:ext cx="291464" cy="0"/>
            </a:xfrm>
            <a:prstGeom prst="straightConnector1">
              <a:avLst/>
            </a:prstGeom>
            <a:noFill/>
            <a:ln w="19050" cap="flat" cmpd="sng" algn="ctr">
              <a:solidFill>
                <a:sysClr val="windowText" lastClr="000000"/>
              </a:solidFill>
              <a:prstDash val="solid"/>
              <a:miter lim="800000"/>
              <a:tailEnd type="triangle"/>
            </a:ln>
            <a:effectLst/>
          </p:spPr>
        </p:cxnSp>
        <p:cxnSp>
          <p:nvCxnSpPr>
            <p:cNvPr id="44" name="曲线连接符 43"/>
            <p:cNvCxnSpPr>
              <a:stCxn id="7" idx="3"/>
            </p:cNvCxnSpPr>
            <p:nvPr/>
          </p:nvCxnSpPr>
          <p:spPr>
            <a:xfrm flipV="1">
              <a:off x="4200525" y="2452806"/>
              <a:ext cx="2417445" cy="1733272"/>
            </a:xfrm>
            <a:prstGeom prst="curvedConnector3">
              <a:avLst/>
            </a:prstGeom>
            <a:noFill/>
            <a:ln w="19050" cap="flat" cmpd="sng" algn="ctr">
              <a:solidFill>
                <a:sysClr val="windowText" lastClr="000000"/>
              </a:solidFill>
              <a:prstDash val="solid"/>
              <a:miter lim="800000"/>
              <a:tailEnd type="triangle"/>
            </a:ln>
            <a:effectLst/>
          </p:spPr>
        </p:cxnSp>
        <p:sp>
          <p:nvSpPr>
            <p:cNvPr id="45" name="文本框 44"/>
            <p:cNvSpPr txBox="1"/>
            <p:nvPr/>
          </p:nvSpPr>
          <p:spPr>
            <a:xfrm>
              <a:off x="4703445" y="2345490"/>
              <a:ext cx="157734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Push</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6" name="文本框 45"/>
            <p:cNvSpPr txBox="1"/>
            <p:nvPr/>
          </p:nvSpPr>
          <p:spPr>
            <a:xfrm>
              <a:off x="9235439" y="4256930"/>
              <a:ext cx="86868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7" name="剪去单角的矩形 46"/>
            <p:cNvSpPr/>
            <p:nvPr/>
          </p:nvSpPr>
          <p:spPr>
            <a:xfrm>
              <a:off x="4891860" y="4337685"/>
              <a:ext cx="1171575" cy="1389410"/>
            </a:xfrm>
            <a:prstGeom prst="snip1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文本框 47"/>
            <p:cNvSpPr txBox="1"/>
            <p:nvPr/>
          </p:nvSpPr>
          <p:spPr>
            <a:xfrm>
              <a:off x="4688977" y="5727095"/>
              <a:ext cx="157734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detection.conf</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9" name="文本框 48"/>
            <p:cNvSpPr txBox="1"/>
            <p:nvPr/>
          </p:nvSpPr>
          <p:spPr>
            <a:xfrm>
              <a:off x="4937759" y="4441596"/>
              <a:ext cx="1217476" cy="15542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[agent]</a:t>
              </a: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max_size</a:t>
              </a: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=100</a:t>
              </a: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[server]</a:t>
              </a: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Host=127.0.0.1</a:t>
              </a:r>
              <a:endPar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anomaly_detection</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的运行和安装方法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切换到</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anomaly_detection</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目录下。对于</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社区代码来说，该路径在</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openGauss-server/src/gausskernel/dbmind/tools/anomaly_detection</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，对于已经安装的数据库系统，则该源代码路径为 </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$GAUSSHOME/bin/dbmind/anomaly_detection</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在当前目录下可以看到 </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requirements.txt </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等文件，通过</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pip</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包管理工具根据该 </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requirements.txt </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文件安装依赖：</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安装成功后可执行</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main.py. </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以获取帮助信息为例，则可以执行：</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81708" y="3648762"/>
            <a:ext cx="10641281"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pip install -r requirements.txt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81708" y="4788158"/>
            <a:ext cx="10641281" cy="64633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cd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anomaly_detection</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切换到 </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main.py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入口文件所在的目录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main.py --help #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可以直接通过该命令执行获取帮助的动作，其他功能使用方法类似</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添加</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监控参数</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编写指标数据获取接口，以</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io_read</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为例，在</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目录的</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metric_task.py</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中编写如下</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io_read</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指标获取函数：</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目录下的</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metric_task.conf</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中添加</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io_read</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section</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75359" y="2056491"/>
            <a:ext cx="10641281" cy="181588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def</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io_read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child1 =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subprocess.Popen</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pidstat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'-d'],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stdout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subprocess.PIPE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shell=False)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child2 =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subprocess.Popen</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(['grep',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gaussd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[b]'],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stdin</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=child1.stdout,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stdout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subprocess.PIPE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shell=False)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result = child2.communicate()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if not result[0]: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return 0.0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else: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return result[0].split()[3].decode('utf-8')</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75358" y="4384893"/>
            <a:ext cx="10641281" cy="1384995"/>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io_read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minimum = 30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maximum = 100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data_period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1H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forecast_interval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2H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forecast_period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30M</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目标</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2"/>
          <p:cNvSpPr txBox="1"/>
          <p:nvPr/>
        </p:nvSpPr>
        <p:spPr>
          <a:xfrm>
            <a:off x="1019174" y="1047565"/>
            <a:ext cx="10153651" cy="4879778"/>
          </a:xfrm>
          <a:prstGeom prst="rect">
            <a:avLst/>
          </a:prstGeom>
        </p:spPr>
        <p:txBody>
          <a:bodyPr/>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lang="zh-CN" altLang="en-US" sz="1800" kern="1200" baseline="0" dirty="0" smtClean="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ClrTx/>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lt"/>
              </a:rPr>
              <a:t>学完本课程后，您将能够：</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lt"/>
            </a:endParaRPr>
          </a:p>
          <a:p>
            <a:pPr lvl="1"/>
            <a:r>
              <a:rPr lang="zh-CN" altLang="en-US" dirty="0" smtClean="0">
                <a:latin typeface="微软雅黑" panose="020B0503020204020204" pitchFamily="34" charset="-122"/>
                <a:ea typeface="微软雅黑" panose="020B0503020204020204" pitchFamily="34" charset="-122"/>
              </a:rPr>
              <a:t>掌握</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AI4DB</a:t>
            </a:r>
            <a:r>
              <a:rPr lang="zh-CN" altLang="en-US" dirty="0" smtClean="0">
                <a:latin typeface="微软雅黑" panose="020B0503020204020204" pitchFamily="34" charset="-122"/>
                <a:ea typeface="微软雅黑" panose="020B0503020204020204" pitchFamily="34" charset="-122"/>
              </a:rPr>
              <a:t>特性；</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掌握</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DB4AI</a:t>
            </a:r>
            <a:r>
              <a:rPr lang="zh-CN" altLang="en-US" dirty="0" smtClean="0">
                <a:latin typeface="微软雅黑" panose="020B0503020204020204" pitchFamily="34" charset="-122"/>
                <a:ea typeface="微软雅黑" panose="020B0503020204020204" pitchFamily="34" charset="-122"/>
              </a:rPr>
              <a:t>特性。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重启服务</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重启</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agent</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重启</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server</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81708" y="1701483"/>
            <a:ext cx="10641281" cy="1384995"/>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本地服务器</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python main.py stop --role agent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python main.py stop --role agent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远程服务器：</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main.py start --user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USER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--host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HOST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--project-path PROJECT_PATH --role agent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python main.py stop --user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USER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--host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HOST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--project-path PROJECT_PATH --role agent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75359" y="4006780"/>
            <a:ext cx="10641281" cy="1384995"/>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本地服务器</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python main.py stop --role server</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python main.py stop --role server</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远程服务器：</a:t>
            </a:r>
            <a:endPar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main.py start --user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USER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--host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HOST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--project-path PROJECT_PATH --role server</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python main.py stop --user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USER</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--host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HOST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--project-path PROJECT_PATH --role server</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1"/>
          <p:cNvSpPr txBox="1"/>
          <p:nvPr/>
        </p:nvSpPr>
        <p:spPr>
          <a:xfrm>
            <a:off x="1019175" y="976545"/>
            <a:ext cx="10153650" cy="4936942"/>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100000"/>
              <a:buFont typeface="Huawei Sans" panose="020C0503030203020204" pitchFamily="34" charset="0"/>
              <a:buChar char="▫"/>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dirty="0">
                <a:solidFill>
                  <a:sysClr val="window" lastClr="FFFFFF">
                    <a:lumMod val="50000"/>
                  </a:sysClr>
                </a:solidFill>
                <a:latin typeface="微软雅黑" panose="020B0503020204020204" pitchFamily="34" charset="-122"/>
                <a:ea typeface="微软雅黑" panose="020B0503020204020204" pitchFamily="34" charset="-122"/>
                <a:cs typeface="微软雅黑" panose="020B0503020204020204" pitchFamily="34" charset="-122"/>
              </a:rPr>
              <a:t>AI4DB</a:t>
            </a:r>
            <a:r>
              <a:rPr lang="zh-CN" altLang="en-US" dirty="0">
                <a:solidFill>
                  <a:sysClr val="window" lastClr="FFFFFF">
                    <a:lumMod val="50000"/>
                  </a:sysClr>
                </a:solidFill>
                <a:latin typeface="微软雅黑" panose="020B0503020204020204" pitchFamily="34" charset="-122"/>
                <a:ea typeface="微软雅黑" panose="020B0503020204020204" pitchFamily="34" charset="-122"/>
                <a:cs typeface="微软雅黑" panose="020B0503020204020204" pitchFamily="34" charset="-122"/>
              </a:rPr>
              <a:t>特性</a:t>
            </a:r>
            <a:endParaRPr lang="en-US" altLang="zh-CN" dirty="0">
              <a:solidFill>
                <a:sysClr val="window" lastClr="FFFFFF">
                  <a:lumMod val="50000"/>
                </a:sys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smtClean="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DB4AI</a:t>
            </a:r>
            <a:r>
              <a:rPr lang="zh-CN" altLang="en-US" b="1"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特性</a:t>
            </a:r>
            <a:endParaRPr lang="en-US" altLang="zh-CN" b="1"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endParaRPr>
          </a:p>
          <a:p>
            <a:pPr lvl="1">
              <a:buSzPct val="60000"/>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Predictor: AI</a:t>
            </a:r>
            <a:r>
              <a:rPr lang="zh-CN" altLang="en-US" dirty="0">
                <a:latin typeface="微软雅黑" panose="020B0503020204020204" pitchFamily="34" charset="-122"/>
                <a:ea typeface="微软雅黑" panose="020B0503020204020204" pitchFamily="34" charset="-122"/>
              </a:rPr>
              <a:t>查询时间预测</a:t>
            </a:r>
            <a:endParaRPr lang="en-US" altLang="zh-CN" dirty="0">
              <a:latin typeface="微软雅黑" panose="020B0503020204020204" pitchFamily="34" charset="-122"/>
              <a:ea typeface="微软雅黑" panose="020B0503020204020204" pitchFamily="34" charset="-122"/>
            </a:endParaRPr>
          </a:p>
          <a:p>
            <a:pPr lvl="1">
              <a:buSzPct val="50000"/>
              <a:buFont typeface="Wingdings" panose="05000000000000000000" pitchFamily="2" charset="2"/>
              <a:buChar char="p"/>
            </a:pPr>
            <a:r>
              <a:rPr lang="en-US" altLang="zh-CN" dirty="0" err="1">
                <a:solidFill>
                  <a:schemeClr val="bg1">
                    <a:lumMod val="50000"/>
                  </a:schemeClr>
                </a:solidFill>
                <a:latin typeface="微软雅黑" panose="020B0503020204020204" pitchFamily="34" charset="-122"/>
                <a:ea typeface="微软雅黑" panose="020B0503020204020204" pitchFamily="34" charset="-122"/>
              </a:rPr>
              <a:t>DeepSQL</a:t>
            </a:r>
            <a:r>
              <a:rPr lang="zh-CN" altLang="en-US" dirty="0">
                <a:solidFill>
                  <a:schemeClr val="bg1">
                    <a:lumMod val="50000"/>
                  </a:schemeClr>
                </a:solidFill>
                <a:latin typeface="微软雅黑" panose="020B0503020204020204" pitchFamily="34" charset="-122"/>
                <a:ea typeface="微软雅黑" panose="020B0503020204020204" pitchFamily="34" charset="-122"/>
              </a:rPr>
              <a:t>：库内</a:t>
            </a:r>
            <a:r>
              <a:rPr lang="en-US" altLang="zh-CN" dirty="0">
                <a:solidFill>
                  <a:schemeClr val="bg1">
                    <a:lumMod val="50000"/>
                  </a:schemeClr>
                </a:solidFill>
                <a:latin typeface="微软雅黑" panose="020B0503020204020204" pitchFamily="34" charset="-122"/>
                <a:ea typeface="微软雅黑" panose="020B0503020204020204" pitchFamily="34" charset="-122"/>
              </a:rPr>
              <a:t>AI</a:t>
            </a:r>
            <a:r>
              <a:rPr lang="zh-CN" altLang="en-US" dirty="0">
                <a:solidFill>
                  <a:schemeClr val="bg1">
                    <a:lumMod val="50000"/>
                  </a:schemeClr>
                </a:solidFill>
                <a:latin typeface="微软雅黑" panose="020B0503020204020204" pitchFamily="34" charset="-122"/>
                <a:ea typeface="微软雅黑" panose="020B0503020204020204" pitchFamily="34" charset="-122"/>
              </a:rPr>
              <a:t>算法</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Predictor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概述</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Predictor</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是基于机器学习且具有在线学习能力的查询时间预测工具。通过不断学习数据库内收集的历史执行信息，实现计划的执行时间预测功能。</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Predictor</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特性需要拉起</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进程</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AIEngine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，用于模型的训练和推理。</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Predictor</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使用前提条件：</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需要保证</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处于正常状态，用户通过身份验证成功登录</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用户执行的</a:t>
            </a:r>
            <a:r>
              <a:rPr lang="en-US" altLang="zh-CN" dirty="0" smtClean="0">
                <a:latin typeface="微软雅黑" panose="020B0503020204020204" pitchFamily="34" charset="-122"/>
                <a:ea typeface="微软雅黑" panose="020B0503020204020204" pitchFamily="34" charset="-122"/>
              </a:rPr>
              <a:t>SQL</a:t>
            </a:r>
            <a:r>
              <a:rPr lang="zh-CN" altLang="en-US" dirty="0" smtClean="0">
                <a:latin typeface="微软雅黑" panose="020B0503020204020204" pitchFamily="34" charset="-122"/>
                <a:ea typeface="微软雅黑" panose="020B0503020204020204" pitchFamily="34" charset="-122"/>
              </a:rPr>
              <a:t>语法正确无报错，且不会导致数据库异常等；</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历史性能数据窗口内</a:t>
            </a:r>
            <a:r>
              <a:rPr lang="en-US" altLang="zh-CN" dirty="0" smtClean="0">
                <a:latin typeface="微软雅黑" panose="020B0503020204020204" pitchFamily="34" charset="-122"/>
                <a:ea typeface="微软雅黑" panose="020B0503020204020204" pitchFamily="34" charset="-122"/>
              </a:rPr>
              <a:t>openGauss</a:t>
            </a:r>
            <a:r>
              <a:rPr lang="zh-CN" altLang="en-US" dirty="0" smtClean="0">
                <a:latin typeface="微软雅黑" panose="020B0503020204020204" pitchFamily="34" charset="-122"/>
                <a:ea typeface="微软雅黑" panose="020B0503020204020204" pitchFamily="34" charset="-122"/>
              </a:rPr>
              <a:t>并发量稳定，表结构、表数量不变，数据量无突变，涉及查询性能的</a:t>
            </a:r>
            <a:r>
              <a:rPr lang="en-US" altLang="zh-CN" dirty="0" err="1" smtClean="0">
                <a:latin typeface="微软雅黑" panose="020B0503020204020204" pitchFamily="34" charset="-122"/>
                <a:ea typeface="微软雅黑" panose="020B0503020204020204" pitchFamily="34" charset="-122"/>
              </a:rPr>
              <a:t>guc</a:t>
            </a:r>
            <a:r>
              <a:rPr lang="zh-CN" altLang="en-US" dirty="0" smtClean="0">
                <a:latin typeface="微软雅黑" panose="020B0503020204020204" pitchFamily="34" charset="-122"/>
                <a:ea typeface="微软雅黑" panose="020B0503020204020204" pitchFamily="34" charset="-122"/>
              </a:rPr>
              <a:t>参数不变；</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进行预测时，需要保证模型已训练并收敛；</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AiEngine</a:t>
            </a:r>
            <a:r>
              <a:rPr lang="zh-CN" altLang="en-US" dirty="0" smtClean="0">
                <a:latin typeface="微软雅黑" panose="020B0503020204020204" pitchFamily="34" charset="-122"/>
                <a:ea typeface="微软雅黑" panose="020B0503020204020204" pitchFamily="34" charset="-122"/>
              </a:rPr>
              <a:t>运行环境稳定。</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数据收集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打开数据收集。</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设置</a:t>
            </a:r>
            <a:r>
              <a:rPr lang="en-US" altLang="zh-CN" sz="1600" dirty="0" err="1" smtClean="0">
                <a:latin typeface="微软雅黑" panose="020B0503020204020204" pitchFamily="34" charset="-122"/>
                <a:ea typeface="微软雅黑" panose="020B0503020204020204" pitchFamily="34" charset="-122"/>
              </a:rPr>
              <a:t>ActiveSQL</a:t>
            </a:r>
            <a:r>
              <a:rPr lang="en-US" altLang="zh-CN" sz="1600" dirty="0" smtClean="0">
                <a:latin typeface="微软雅黑" panose="020B0503020204020204" pitchFamily="34" charset="-122"/>
                <a:ea typeface="微软雅黑" panose="020B0503020204020204" pitchFamily="34" charset="-122"/>
              </a:rPr>
              <a:t> operator</a:t>
            </a:r>
            <a:r>
              <a:rPr lang="zh-CN" altLang="en-US" sz="1600" dirty="0" smtClean="0">
                <a:latin typeface="微软雅黑" panose="020B0503020204020204" pitchFamily="34" charset="-122"/>
                <a:ea typeface="微软雅黑" panose="020B0503020204020204" pitchFamily="34" charset="-122"/>
              </a:rPr>
              <a:t>信息相关参数</a:t>
            </a: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1"/>
            <a:endParaRPr lang="en-US" altLang="zh-CN" sz="1600" dirty="0" smtClean="0">
              <a:latin typeface="微软雅黑" panose="020B0503020204020204" pitchFamily="34" charset="-122"/>
              <a:ea typeface="微软雅黑" panose="020B0503020204020204" pitchFamily="34" charset="-122"/>
            </a:endParaRPr>
          </a:p>
          <a:p>
            <a:pPr lvl="1"/>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信息收集，执行业务查询语句，查看实时收集数据（预期：满足</a:t>
            </a:r>
            <a:r>
              <a:rPr lang="en-US" altLang="zh-CN" sz="1600" dirty="0" err="1" smtClean="0">
                <a:latin typeface="微软雅黑" panose="020B0503020204020204" pitchFamily="34" charset="-122"/>
                <a:ea typeface="微软雅黑" panose="020B0503020204020204" pitchFamily="34" charset="-122"/>
              </a:rPr>
              <a:t>resource_track_duration</a:t>
            </a:r>
            <a:r>
              <a:rPr lang="zh-CN" altLang="en-US" sz="1600" dirty="0" smtClean="0">
                <a:latin typeface="微软雅黑" panose="020B0503020204020204" pitchFamily="34" charset="-122"/>
                <a:ea typeface="微软雅黑" panose="020B0503020204020204" pitchFamily="34" charset="-122"/>
              </a:rPr>
              <a:t>和</a:t>
            </a:r>
            <a:r>
              <a:rPr lang="en-US" altLang="zh-CN" sz="1600" dirty="0" err="1" smtClean="0">
                <a:latin typeface="微软雅黑" panose="020B0503020204020204" pitchFamily="34" charset="-122"/>
                <a:ea typeface="微软雅黑" panose="020B0503020204020204" pitchFamily="34" charset="-122"/>
              </a:rPr>
              <a:t>resource_track_cost</a:t>
            </a:r>
            <a:r>
              <a:rPr lang="zh-CN" altLang="en-US" sz="1600" dirty="0" smtClean="0">
                <a:latin typeface="微软雅黑" panose="020B0503020204020204" pitchFamily="34" charset="-122"/>
                <a:ea typeface="微软雅黑" panose="020B0503020204020204" pitchFamily="34" charset="-122"/>
              </a:rPr>
              <a:t>的作业被全量收集。）：</a:t>
            </a:r>
            <a:endParaRPr lang="en-US" altLang="zh-CN" sz="1600" dirty="0" smtClean="0">
              <a:latin typeface="微软雅黑" panose="020B0503020204020204" pitchFamily="34" charset="-122"/>
              <a:ea typeface="微软雅黑" panose="020B0503020204020204" pitchFamily="34" charset="-122"/>
            </a:endParaRPr>
          </a:p>
          <a:p>
            <a:pPr lvl="1"/>
            <a:endParaRPr lang="en-US" altLang="zh-CN" sz="16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关闭数据收集。</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设置</a:t>
            </a:r>
            <a:r>
              <a:rPr lang="en-US" altLang="zh-CN" sz="1600" dirty="0" err="1" smtClean="0">
                <a:latin typeface="微软雅黑" panose="020B0503020204020204" pitchFamily="34" charset="-122"/>
                <a:ea typeface="微软雅黑" panose="020B0503020204020204" pitchFamily="34" charset="-122"/>
              </a:rPr>
              <a:t>ActiveSQL</a:t>
            </a:r>
            <a:r>
              <a:rPr lang="en-US" altLang="zh-CN" sz="1600" dirty="0" smtClean="0">
                <a:latin typeface="微软雅黑" panose="020B0503020204020204" pitchFamily="34" charset="-122"/>
                <a:ea typeface="微软雅黑" panose="020B0503020204020204" pitchFamily="34" charset="-122"/>
              </a:rPr>
              <a:t> operator</a:t>
            </a:r>
            <a:r>
              <a:rPr lang="zh-CN" altLang="en-US" sz="1600" dirty="0" smtClean="0">
                <a:latin typeface="微软雅黑" panose="020B0503020204020204" pitchFamily="34" charset="-122"/>
                <a:ea typeface="微软雅黑" panose="020B0503020204020204" pitchFamily="34" charset="-122"/>
              </a:rPr>
              <a:t>信息相关参数：</a:t>
            </a:r>
            <a:endParaRPr lang="en-US" altLang="zh-CN" sz="1600" dirty="0" smtClean="0">
              <a:latin typeface="微软雅黑" panose="020B0503020204020204" pitchFamily="34" charset="-122"/>
              <a:ea typeface="微软雅黑" panose="020B0503020204020204" pitchFamily="34" charset="-122"/>
            </a:endParaRPr>
          </a:p>
          <a:p>
            <a:pPr lvl="1"/>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执行业务查询语句。等待三分钟之后查看当前节点上的数据（预期：所查表和视图无新增数据。）：</a:t>
            </a:r>
            <a:endParaRPr lang="zh-CN" altLang="en-US" sz="1600" dirty="0" smtClean="0">
              <a:latin typeface="微软雅黑" panose="020B0503020204020204" pitchFamily="34" charset="-122"/>
              <a:ea typeface="微软雅黑" panose="020B0503020204020204" pitchFamily="34" charset="-122"/>
            </a:endParaRPr>
          </a:p>
          <a:p>
            <a:pPr lvl="1"/>
            <a:endParaRPr lang="zh-CN" altLang="en-US" sz="1600" dirty="0" smtClean="0">
              <a:latin typeface="微软雅黑" panose="020B0503020204020204" pitchFamily="34" charset="-122"/>
              <a:ea typeface="微软雅黑" panose="020B0503020204020204" pitchFamily="34" charset="-122"/>
            </a:endParaRPr>
          </a:p>
          <a:p>
            <a:pPr lvl="1"/>
            <a:endParaRPr lang="en-US" altLang="zh-CN" sz="1600" dirty="0" smtClean="0">
              <a:latin typeface="微软雅黑" panose="020B0503020204020204" pitchFamily="34" charset="-122"/>
              <a:ea typeface="微软雅黑" panose="020B0503020204020204" pitchFamily="34" charset="-122"/>
            </a:endParaRPr>
          </a:p>
          <a:p>
            <a:pPr lvl="1"/>
            <a:endParaRPr lang="zh-CN" altLang="en-US" sz="1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81708" y="1930083"/>
            <a:ext cx="10641281" cy="95410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enable_resource_track</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resource_track_level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=operator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enable_resource_record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resource_track_cost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=10  #</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（默认值为</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100000</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81708" y="3598765"/>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gs_wlm_plan_operator_history</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781708" y="4912976"/>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enable_resource_track</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=off </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或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resource_track_level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=none </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或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resource_track_level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=query</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775359" y="5894290"/>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gs_wlm_plan_operator_info</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数据收集 </a:t>
            </a:r>
            <a:r>
              <a:rPr lang="en-US" altLang="zh-CN" sz="2400" b="1" dirty="0" smtClean="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数据持久化保存。</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设置</a:t>
            </a:r>
            <a:r>
              <a:rPr lang="en-US" altLang="zh-CN" smtClean="0">
                <a:latin typeface="微软雅黑" panose="020B0503020204020204" pitchFamily="34" charset="-122"/>
                <a:ea typeface="微软雅黑" panose="020B0503020204020204" pitchFamily="34" charset="-122"/>
              </a:rPr>
              <a:t>ActiveSQL operator</a:t>
            </a:r>
            <a:r>
              <a:rPr lang="zh-CN" altLang="en-US" smtClean="0">
                <a:latin typeface="微软雅黑" panose="020B0503020204020204" pitchFamily="34" charset="-122"/>
                <a:ea typeface="微软雅黑" panose="020B0503020204020204" pitchFamily="34" charset="-122"/>
              </a:rPr>
              <a:t>信息相关参数：</a:t>
            </a:r>
            <a:endParaRPr lang="en-US" altLang="zh-CN" smtClean="0">
              <a:latin typeface="微软雅黑" panose="020B0503020204020204" pitchFamily="34" charset="-122"/>
              <a:ea typeface="微软雅黑" panose="020B0503020204020204" pitchFamily="34" charset="-122"/>
            </a:endParaRPr>
          </a:p>
          <a:p>
            <a:pPr lvl="1"/>
            <a:endParaRPr lang="en-US" altLang="zh-CN" smtClean="0">
              <a:latin typeface="微软雅黑" panose="020B0503020204020204" pitchFamily="34" charset="-122"/>
              <a:ea typeface="微软雅黑" panose="020B0503020204020204" pitchFamily="34" charset="-122"/>
            </a:endParaRPr>
          </a:p>
          <a:p>
            <a:pPr lvl="1"/>
            <a:endParaRPr lang="en-US" altLang="zh-CN" smtClean="0">
              <a:latin typeface="微软雅黑" panose="020B0503020204020204" pitchFamily="34" charset="-122"/>
              <a:ea typeface="微软雅黑" panose="020B0503020204020204" pitchFamily="34" charset="-122"/>
            </a:endParaRPr>
          </a:p>
          <a:p>
            <a:pPr lvl="1"/>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执行业务查询语句。等待三分钟之后查看当前节点上的数据（预期：满足</a:t>
            </a:r>
            <a:r>
              <a:rPr lang="en-US" altLang="zh-CN" smtClean="0">
                <a:latin typeface="微软雅黑" panose="020B0503020204020204" pitchFamily="34" charset="-122"/>
                <a:ea typeface="微软雅黑" panose="020B0503020204020204" pitchFamily="34" charset="-122"/>
              </a:rPr>
              <a:t>resource_track_duration</a:t>
            </a:r>
            <a:r>
              <a:rPr lang="zh-CN" altLang="en-US" smtClean="0">
                <a:latin typeface="微软雅黑" panose="020B0503020204020204" pitchFamily="34" charset="-122"/>
                <a:ea typeface="微软雅黑" panose="020B0503020204020204" pitchFamily="34" charset="-122"/>
              </a:rPr>
              <a:t>和</a:t>
            </a:r>
            <a:r>
              <a:rPr lang="en-US" altLang="zh-CN" smtClean="0">
                <a:latin typeface="微软雅黑" panose="020B0503020204020204" pitchFamily="34" charset="-122"/>
                <a:ea typeface="微软雅黑" panose="020B0503020204020204" pitchFamily="34" charset="-122"/>
              </a:rPr>
              <a:t>resource_track_cost</a:t>
            </a:r>
            <a:r>
              <a:rPr lang="zh-CN" altLang="en-US" smtClean="0">
                <a:latin typeface="微软雅黑" panose="020B0503020204020204" pitchFamily="34" charset="-122"/>
                <a:ea typeface="微软雅黑" panose="020B0503020204020204" pitchFamily="34" charset="-122"/>
              </a:rPr>
              <a:t>的作业被全量收集。）：</a:t>
            </a:r>
            <a:endParaRPr lang="zh-CN" altLang="en-US" smtClean="0">
              <a:latin typeface="微软雅黑" panose="020B0503020204020204" pitchFamily="34" charset="-122"/>
              <a:ea typeface="微软雅黑" panose="020B0503020204020204" pitchFamily="34" charset="-122"/>
            </a:endParaRPr>
          </a:p>
          <a:p>
            <a:pPr lvl="1"/>
            <a:endParaRPr lang="en-US" altLang="zh-CN"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81708" y="2318101"/>
            <a:ext cx="10641281" cy="1169551"/>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enable_resource_track</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resource_track_level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=operator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enable_resource_record</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=on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resource_track_duration</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=0 #</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（默认值为</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60s</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resource_track_cost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=10  #</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（默认值为</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100000</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81708" y="4758004"/>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gs_wlm_plan_operator_info</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rPr>
              <a:t>模型管理</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新增模型：</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示例：</a:t>
            </a:r>
            <a:endParaRPr lang="en-US" altLang="zh-CN" smtClean="0">
              <a:latin typeface="微软雅黑" panose="020B0503020204020204" pitchFamily="34" charset="-122"/>
              <a:ea typeface="微软雅黑" panose="020B0503020204020204" pitchFamily="34" charset="-122"/>
            </a:endParaRPr>
          </a:p>
          <a:p>
            <a:pPr lvl="1"/>
            <a:endParaRPr lang="en-US" altLang="zh-CN"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修改模型参数：</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删除模型：</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查询现有模型及其状态：</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75359" y="2140534"/>
            <a:ext cx="10641281" cy="523220"/>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INSERT INTO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gs_opt_model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values('</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rlstm</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model_name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datname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'127.0.0.1', 5000, 2000, 1, -1, 64, 512, 0 , false, false, '{S, T}', '{0,0}', '{0,0}', 'Text');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2150769" y="1192182"/>
            <a:ext cx="561020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INSERT INTO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gs_opt_model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values('......')</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781708" y="3237692"/>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UPDATE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gs_opt_model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SET &lt;attribute&gt; = &lt;value&gt; WHERE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model_name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&lt;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target_model_name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781708" y="4428734"/>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DELETE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gs_opt_model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WHERE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model_name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 &lt;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target_model_name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781708" y="5605217"/>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gs_opt_model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模型</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训练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配置</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添加模型训练参数，模型添加：</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前提条件为数据库状态正常且历史数据正常收集，删除原有</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encoding</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数据：</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进行数据编码，需要指定数据库名：</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开始训练：</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查看模型训练状态</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75359" y="1626184"/>
            <a:ext cx="10641281" cy="523220"/>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INSERT INTO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gs_opt_model</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values('</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rlstm</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'default',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'127.0.0.1', 5000, 2000, 1, -1, 64, 512, 0 , false, false, '{S, T}', '{0,0}', '{0,0}', 'Text');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81708" y="2694914"/>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DELETE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gs_wlm_plan_encoding_table</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775358" y="3841907"/>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gather_encoding_info</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postgres</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781708" y="4867452"/>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model_train_opt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rlstm</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'default');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781708" y="5892998"/>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SELECT * FROM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track_model_train_opt</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rlstm</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'default');</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模型训练 </a:t>
            </a:r>
            <a:r>
              <a:rPr lang="en-US" altLang="zh-CN" sz="2400" b="1" dirty="0" smtClean="0">
                <a:solidFill>
                  <a:srgbClr val="99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返回</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Tensorboard</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所用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URL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打开</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URL</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查看模型训练状态：</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89067" y="1597558"/>
            <a:ext cx="6361905" cy="1152381"/>
          </a:xfrm>
          <a:prstGeom prst="rect">
            <a:avLst/>
          </a:prstGeom>
          <a:ln w="12700">
            <a:solidFill>
              <a:sysClr val="window" lastClr="FFFFFF">
                <a:lumMod val="85000"/>
              </a:sysClr>
            </a:solidFill>
          </a:ln>
        </p:spPr>
      </p:pic>
      <p:pic>
        <p:nvPicPr>
          <p:cNvPr id="5" name="图片 4"/>
          <p:cNvPicPr>
            <a:picLocks noChangeAspect="1"/>
          </p:cNvPicPr>
          <p:nvPr/>
        </p:nvPicPr>
        <p:blipFill>
          <a:blip r:embed="rId2"/>
          <a:stretch>
            <a:fillRect/>
          </a:stretch>
        </p:blipFill>
        <p:spPr>
          <a:xfrm>
            <a:off x="789067" y="3299747"/>
            <a:ext cx="5428853" cy="2845406"/>
          </a:xfrm>
          <a:prstGeom prst="rect">
            <a:avLst/>
          </a:prstGeom>
          <a:ln w="12700">
            <a:solidFill>
              <a:sysClr val="window" lastClr="FFFFFF">
                <a:lumMod val="85000"/>
              </a:sysClr>
            </a:solid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1"/>
          <p:cNvSpPr txBox="1"/>
          <p:nvPr/>
        </p:nvSpPr>
        <p:spPr>
          <a:xfrm>
            <a:off x="1019175" y="976545"/>
            <a:ext cx="10153650" cy="4936942"/>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100000"/>
              <a:buFont typeface="Huawei Sans" panose="020C0503030203020204" pitchFamily="34" charset="0"/>
              <a:buChar char="▫"/>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dirty="0">
                <a:solidFill>
                  <a:sysClr val="window" lastClr="FFFFFF">
                    <a:lumMod val="50000"/>
                  </a:sysClr>
                </a:solidFill>
                <a:latin typeface="微软雅黑" panose="020B0503020204020204" pitchFamily="34" charset="-122"/>
                <a:ea typeface="微软雅黑" panose="020B0503020204020204" pitchFamily="34" charset="-122"/>
                <a:cs typeface="微软雅黑" panose="020B0503020204020204" pitchFamily="34" charset="-122"/>
              </a:rPr>
              <a:t>AI4DB</a:t>
            </a:r>
            <a:r>
              <a:rPr lang="zh-CN" altLang="en-US" dirty="0">
                <a:solidFill>
                  <a:sysClr val="window" lastClr="FFFFFF">
                    <a:lumMod val="50000"/>
                  </a:sysClr>
                </a:solidFill>
                <a:latin typeface="微软雅黑" panose="020B0503020204020204" pitchFamily="34" charset="-122"/>
                <a:ea typeface="微软雅黑" panose="020B0503020204020204" pitchFamily="34" charset="-122"/>
                <a:cs typeface="微软雅黑" panose="020B0503020204020204" pitchFamily="34" charset="-122"/>
              </a:rPr>
              <a:t>特性</a:t>
            </a:r>
            <a:endParaRPr lang="en-US" altLang="zh-CN" dirty="0">
              <a:solidFill>
                <a:sysClr val="window" lastClr="FFFFFF">
                  <a:lumMod val="50000"/>
                </a:sys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smtClean="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DB4AI</a:t>
            </a:r>
            <a:r>
              <a:rPr lang="zh-CN" altLang="en-US" b="1"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特性</a:t>
            </a:r>
            <a:endParaRPr lang="en-US" altLang="zh-CN" b="1"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endParaRPr>
          </a:p>
          <a:p>
            <a:pPr lvl="1">
              <a:buSzPct val="50000"/>
              <a:buFont typeface="Wingdings" panose="05000000000000000000" pitchFamily="2" charset="2"/>
              <a:buChar char="p"/>
            </a:pPr>
            <a:r>
              <a:rPr lang="en-US" altLang="zh-CN" dirty="0">
                <a:solidFill>
                  <a:schemeClr val="bg1">
                    <a:lumMod val="50000"/>
                  </a:schemeClr>
                </a:solidFill>
                <a:latin typeface="微软雅黑" panose="020B0503020204020204" pitchFamily="34" charset="-122"/>
                <a:ea typeface="微软雅黑" panose="020B0503020204020204" pitchFamily="34" charset="-122"/>
              </a:rPr>
              <a:t>Predictor: AI</a:t>
            </a:r>
            <a:r>
              <a:rPr lang="zh-CN" altLang="en-US" dirty="0">
                <a:solidFill>
                  <a:schemeClr val="bg1">
                    <a:lumMod val="50000"/>
                  </a:schemeClr>
                </a:solidFill>
                <a:latin typeface="微软雅黑" panose="020B0503020204020204" pitchFamily="34" charset="-122"/>
                <a:ea typeface="微软雅黑" panose="020B0503020204020204" pitchFamily="34" charset="-122"/>
              </a:rPr>
              <a:t>查询时间预测</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pPr lvl="1">
              <a:buSzPct val="5000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DeepSQL</a:t>
            </a:r>
            <a:r>
              <a:rPr lang="zh-CN" altLang="en-US" dirty="0">
                <a:latin typeface="微软雅黑" panose="020B0503020204020204" pitchFamily="34" charset="-122"/>
                <a:ea typeface="微软雅黑" panose="020B0503020204020204" pitchFamily="34" charset="-122"/>
              </a:rPr>
              <a:t>：库内</a:t>
            </a:r>
            <a:r>
              <a:rPr lang="en-US" altLang="zh-CN" dirty="0">
                <a:latin typeface="微软雅黑" panose="020B0503020204020204" pitchFamily="34" charset="-122"/>
                <a:ea typeface="微软雅黑" panose="020B0503020204020204" pitchFamily="34" charset="-122"/>
              </a:rPr>
              <a:t>AI</a:t>
            </a:r>
            <a:r>
              <a:rPr lang="zh-CN" altLang="en-US" dirty="0" smtClean="0">
                <a:latin typeface="微软雅黑" panose="020B0503020204020204" pitchFamily="34" charset="-122"/>
                <a:ea typeface="微软雅黑" panose="020B0503020204020204" pitchFamily="34" charset="-122"/>
              </a:rPr>
              <a:t>算法</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DeepSQL</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概述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数据库</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DeepSQL</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特性实现</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DB4AI</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功能，即在数据库内实现</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算法，以更好的支撑大数据的快速分析和计算。</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提供了一整套基于</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的机器学习、数据挖掘以及统计学的算法，用户可以直接使用</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进行机器学习工作。</a:t>
            </a:r>
            <a:endParaRPr lang="en-US" altLang="zh-CN" sz="240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DeepSQL</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能够抽象出端到端从数据到模型的研发过程，配合底层的引擎及自动优化，具备基础</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知识的技术人员即可完成大部分的机器学习模型训练及预测任务。整个分析和处理都运行在数据库引擎中，用户可以直接分析和处理数据库内的数据，不需要在数据库和其它平台之间进行数据传递，避免在多个环境之间进行不必要地数据移动。</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rPr>
              <a:t>目录</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1"/>
          <p:cNvSpPr txBox="1"/>
          <p:nvPr/>
        </p:nvSpPr>
        <p:spPr>
          <a:xfrm>
            <a:off x="1019175" y="976545"/>
            <a:ext cx="10153650" cy="4936942"/>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100000"/>
              <a:buFont typeface="Huawei Sans" panose="020C0503030203020204" pitchFamily="34" charset="0"/>
              <a:buChar char="▫"/>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defTabSz="801370" rtl="0" eaLnBrk="1" fontAlgn="ctr" latinLnBrk="0" hangingPunct="1">
              <a:lnSpc>
                <a:spcPct val="140000"/>
              </a:lnSpc>
              <a:spcBef>
                <a:spcPct val="30000"/>
              </a:spcBef>
              <a:spcAft>
                <a:spcPct val="0"/>
              </a:spcAft>
              <a:buClrTx/>
              <a:buSzPct val="100000"/>
              <a:buFont typeface="+mj-lt"/>
              <a:buAutoNum type="arabicPeriod"/>
              <a:defRPr/>
            </a:pPr>
            <a:r>
              <a:rPr kumimoji="0" lang="en-US" altLang="zh-CN" sz="2200" b="1" i="0" u="none" strike="noStrike" kern="120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AI4DB</a:t>
            </a:r>
            <a:r>
              <a:rPr kumimoji="0" lang="zh-CN" altLang="en-US" sz="2200" b="1" i="0" u="none" strike="noStrike" kern="120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特性</a:t>
            </a:r>
            <a:endParaRPr kumimoji="0" lang="en-US" altLang="zh-CN" sz="2200" b="1" i="0" u="none" strike="noStrike" kern="120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54685" marR="0" lvl="1" indent="-252095" algn="l" defTabSz="913765" rtl="0" eaLnBrk="1" fontAlgn="ctr" latinLnBrk="0" hangingPunct="1">
              <a:lnSpc>
                <a:spcPct val="140000"/>
              </a:lnSpc>
              <a:spcBef>
                <a:spcPts val="720"/>
              </a:spcBef>
              <a:spcAft>
                <a:spcPts val="0"/>
              </a:spcAft>
              <a:buClrTx/>
              <a:buSzPct val="60000"/>
              <a:buFont typeface="Wingdings" panose="05000000000000000000" pitchFamily="2" charset="2"/>
              <a:buChar char="n"/>
              <a:defRPr/>
            </a:pPr>
            <a:r>
              <a:rPr kumimoji="0" lang="en-US" altLang="zh-CN" sz="2000" b="0" i="0" u="none" strike="noStrike" kern="120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X-Tuner: </a:t>
            </a:r>
            <a:r>
              <a:rPr kumimoji="0" lang="zh-CN" altLang="en-US" sz="2000" b="0" i="0" u="none" strike="noStrike" kern="120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参数调优与诊断</a:t>
            </a:r>
            <a:endParaRPr kumimoji="0" lang="en-US" altLang="zh-CN" sz="2000" b="0" i="0" u="none" strike="noStrike" kern="120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marL="654685" marR="0" lvl="1" indent="-252095" algn="l" defTabSz="913765" rtl="0" eaLnBrk="1" fontAlgn="ctr" latinLnBrk="0" hangingPunct="1">
              <a:lnSpc>
                <a:spcPct val="140000"/>
              </a:lnSpc>
              <a:spcBef>
                <a:spcPts val="720"/>
              </a:spcBef>
              <a:spcAft>
                <a:spcPts val="0"/>
              </a:spcAft>
              <a:buClrTx/>
              <a:buSzPct val="50000"/>
              <a:buFont typeface="Wingdings" panose="05000000000000000000" pitchFamily="2" charset="2"/>
              <a:buChar char="p"/>
              <a:defRPr/>
            </a:pPr>
            <a:r>
              <a:rPr kumimoji="0" lang="en-US" altLang="zh-CN"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SQLdiag: </a:t>
            </a:r>
            <a:r>
              <a:rPr kumimoji="0" lang="zh-CN" altLang="en-US"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慢</a:t>
            </a:r>
            <a:r>
              <a:rPr kumimoji="0" lang="en-US" altLang="zh-CN"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SQL</a:t>
            </a:r>
            <a:r>
              <a:rPr kumimoji="0" lang="zh-CN" altLang="en-US"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发现</a:t>
            </a:r>
            <a:endParaRPr kumimoji="0" lang="en-US" altLang="zh-CN"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endParaRPr>
          </a:p>
          <a:p>
            <a:pPr marL="654685" marR="0" lvl="1" indent="-252095" algn="l" defTabSz="913765" rtl="0" eaLnBrk="1" fontAlgn="ctr" latinLnBrk="0" hangingPunct="1">
              <a:lnSpc>
                <a:spcPct val="140000"/>
              </a:lnSpc>
              <a:spcBef>
                <a:spcPts val="720"/>
              </a:spcBef>
              <a:spcAft>
                <a:spcPts val="0"/>
              </a:spcAft>
              <a:buClrTx/>
              <a:buSzPct val="50000"/>
              <a:buFont typeface="Wingdings" panose="05000000000000000000" pitchFamily="2" charset="2"/>
              <a:buChar char="p"/>
              <a:defRPr/>
            </a:pPr>
            <a:r>
              <a:rPr kumimoji="0" lang="en-US" altLang="zh-CN"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Index-advisor: </a:t>
            </a:r>
            <a:r>
              <a:rPr kumimoji="0" lang="zh-CN" altLang="en-US"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索引推荐</a:t>
            </a:r>
            <a:endParaRPr kumimoji="0" lang="en-US" altLang="zh-CN"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endParaRPr>
          </a:p>
          <a:p>
            <a:pPr marL="654685" marR="0" lvl="1" indent="-252095" algn="l" defTabSz="913765" rtl="0" eaLnBrk="1" fontAlgn="ctr" latinLnBrk="0" hangingPunct="1">
              <a:lnSpc>
                <a:spcPct val="140000"/>
              </a:lnSpc>
              <a:spcBef>
                <a:spcPts val="720"/>
              </a:spcBef>
              <a:spcAft>
                <a:spcPts val="0"/>
              </a:spcAft>
              <a:buClrTx/>
              <a:buSzPct val="50000"/>
              <a:buFont typeface="Wingdings" panose="05000000000000000000" pitchFamily="2" charset="2"/>
              <a:buChar char="p"/>
              <a:defRPr/>
            </a:pPr>
            <a:r>
              <a:rPr kumimoji="0" lang="en-US" altLang="zh-CN"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Anomaly-detection: </a:t>
            </a:r>
            <a:r>
              <a:rPr kumimoji="0" lang="zh-CN" altLang="en-US"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rPr>
              <a:t>数据库指标采集、预测与异常监控</a:t>
            </a:r>
            <a:endParaRPr kumimoji="0" lang="en-US" altLang="zh-CN" sz="20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mn-cs"/>
            </a:endParaRPr>
          </a:p>
          <a:p>
            <a:pPr marL="457200" marR="0" lvl="0" indent="-457200" algn="just" defTabSz="801370" rtl="0" eaLnBrk="1" fontAlgn="ctr" latinLnBrk="0" hangingPunct="1">
              <a:lnSpc>
                <a:spcPct val="140000"/>
              </a:lnSpc>
              <a:spcBef>
                <a:spcPct val="30000"/>
              </a:spcBef>
              <a:spcAft>
                <a:spcPct val="0"/>
              </a:spcAft>
              <a:buClrTx/>
              <a:buSzPct val="100000"/>
              <a:buFont typeface="+mj-lt"/>
              <a:buAutoNum type="arabicPeriod"/>
              <a:defRPr/>
            </a:pPr>
            <a:r>
              <a:rPr kumimoji="0" lang="en-US" altLang="zh-CN" sz="22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DB4AI</a:t>
            </a:r>
            <a:r>
              <a:rPr kumimoji="0" lang="zh-CN" altLang="en-US" sz="2200" b="0" i="0" u="none" strike="noStrike" kern="1200" cap="none" spc="0" normalizeH="0" baseline="0" noProof="0" smtClean="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特性</a:t>
            </a:r>
            <a:endParaRPr kumimoji="0" lang="en-US" altLang="zh-CN" sz="2200" b="0" i="0" u="none" strike="noStrike" kern="1200" cap="none" spc="0" normalizeH="0" baseline="0" noProof="0" dirty="0">
              <a:ln>
                <a:noFill/>
              </a:ln>
              <a:solidFill>
                <a:sysClr val="window" lastClr="FFFFFF">
                  <a:lumMod val="50000"/>
                </a:sys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err="1">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DeepSQL</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概述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DeepSQL</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是对</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openGauss DB4AI</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能力的增强。</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DeepSQL</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将常用的机器学习算法封装为</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语句，支持</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60</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多个常用算法。其中包括回归算法（例如线性回归，逻辑回归，随机森林等）、分类算法（比如</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KNN</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等）、聚类算法（比如</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K-means</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）等。除了基础的机器学习算法之外，还包括图相关的算法，比如最短路径，图形直径等等算法；此外还支持数据处理（比如</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PCA</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），稀疏向量，统计学常用算法（比如协方差，</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Pearson</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系数计算等），训练集测试集分割方法，交叉验证方法等。</a:t>
            </a:r>
            <a:endParaRPr lang="zh-CN" altLang="en-US"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DeepSQL</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环境包括编译数据库和安装算法库两个部分。</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rPr>
              <a:t>DeepSQL</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rPr>
              <a:t>使用前提条件：</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800" smtClean="0">
                <a:latin typeface="微软雅黑" panose="020B0503020204020204" pitchFamily="34" charset="-122"/>
                <a:ea typeface="微软雅黑" panose="020B0503020204020204" pitchFamily="34" charset="-122"/>
              </a:rPr>
              <a:t>环境中安装</a:t>
            </a:r>
            <a:r>
              <a:rPr lang="en-US" altLang="zh-CN" sz="1800" smtClean="0">
                <a:latin typeface="微软雅黑" panose="020B0503020204020204" pitchFamily="34" charset="-122"/>
                <a:ea typeface="微软雅黑" panose="020B0503020204020204" pitchFamily="34" charset="-122"/>
              </a:rPr>
              <a:t>python2.7.12</a:t>
            </a:r>
            <a:r>
              <a:rPr lang="zh-CN" altLang="en-US" sz="1800" smtClean="0">
                <a:latin typeface="微软雅黑" panose="020B0503020204020204" pitchFamily="34" charset="-122"/>
                <a:ea typeface="微软雅黑" panose="020B0503020204020204" pitchFamily="34" charset="-122"/>
              </a:rPr>
              <a:t>以上版本</a:t>
            </a:r>
            <a:r>
              <a:rPr lang="en-US" altLang="zh-CN" sz="1800" smtClean="0">
                <a:latin typeface="微软雅黑" panose="020B0503020204020204" pitchFamily="34" charset="-122"/>
                <a:ea typeface="微软雅黑" panose="020B0503020204020204" pitchFamily="34" charset="-122"/>
              </a:rPr>
              <a:t>Python</a:t>
            </a:r>
            <a:r>
              <a:rPr lang="zh-CN" altLang="en-US" sz="1800" smtClean="0">
                <a:latin typeface="微软雅黑" panose="020B0503020204020204" pitchFamily="34" charset="-122"/>
                <a:ea typeface="微软雅黑" panose="020B0503020204020204" pitchFamily="34" charset="-122"/>
              </a:rPr>
              <a:t>。</a:t>
            </a:r>
            <a:endParaRPr lang="zh-CN" altLang="en-US" sz="1800" smtClean="0">
              <a:latin typeface="微软雅黑" panose="020B0503020204020204" pitchFamily="34" charset="-122"/>
              <a:ea typeface="微软雅黑" panose="020B0503020204020204" pitchFamily="34" charset="-122"/>
            </a:endParaRPr>
          </a:p>
          <a:p>
            <a:pPr lvl="1"/>
            <a:r>
              <a:rPr lang="zh-CN" altLang="en-US" sz="1800" smtClean="0">
                <a:latin typeface="微软雅黑" panose="020B0503020204020204" pitchFamily="34" charset="-122"/>
                <a:ea typeface="微软雅黑" panose="020B0503020204020204" pitchFamily="34" charset="-122"/>
              </a:rPr>
              <a:t>数据库需要开启对</a:t>
            </a:r>
            <a:r>
              <a:rPr lang="en-US" altLang="zh-CN" sz="1800" smtClean="0">
                <a:latin typeface="微软雅黑" panose="020B0503020204020204" pitchFamily="34" charset="-122"/>
                <a:ea typeface="微软雅黑" panose="020B0503020204020204" pitchFamily="34" charset="-122"/>
              </a:rPr>
              <a:t>PL/Python</a:t>
            </a:r>
            <a:r>
              <a:rPr lang="zh-CN" altLang="en-US" sz="1800" smtClean="0">
                <a:latin typeface="微软雅黑" panose="020B0503020204020204" pitchFamily="34" charset="-122"/>
                <a:ea typeface="微软雅黑" panose="020B0503020204020204" pitchFamily="34" charset="-122"/>
              </a:rPr>
              <a:t>存储过程的支持。</a:t>
            </a:r>
            <a:endParaRPr lang="zh-CN" altLang="en-US" sz="1800" smtClean="0">
              <a:latin typeface="微软雅黑" panose="020B0503020204020204" pitchFamily="34" charset="-122"/>
              <a:ea typeface="微软雅黑" panose="020B0503020204020204" pitchFamily="34" charset="-122"/>
            </a:endParaRPr>
          </a:p>
          <a:p>
            <a:pPr lvl="1"/>
            <a:r>
              <a:rPr lang="zh-CN" altLang="en-US" sz="1800" smtClean="0">
                <a:latin typeface="微软雅黑" panose="020B0503020204020204" pitchFamily="34" charset="-122"/>
                <a:ea typeface="微软雅黑" panose="020B0503020204020204" pitchFamily="34" charset="-122"/>
              </a:rPr>
              <a:t>安装算法库需要拥有管理员权限的用户。</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环境部署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检查部署</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环境。安装前，请查看系统安装的</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版本，当前</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DeepSQL</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需要</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python2.7.12</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以上版本的环境。</a:t>
            </a:r>
            <a:endPar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如果当前系统</a:t>
            </a:r>
            <a:r>
              <a:rPr lang="en-US" altLang="zh-CN" sz="1600" dirty="0" smtClean="0">
                <a:latin typeface="微软雅黑" panose="020B0503020204020204" pitchFamily="34" charset="-122"/>
                <a:ea typeface="微软雅黑" panose="020B0503020204020204" pitchFamily="34" charset="-122"/>
              </a:rPr>
              <a:t>python2</a:t>
            </a:r>
            <a:r>
              <a:rPr lang="zh-CN" altLang="en-US" sz="1600" dirty="0" smtClean="0">
                <a:latin typeface="微软雅黑" panose="020B0503020204020204" pitchFamily="34" charset="-122"/>
                <a:ea typeface="微软雅黑" panose="020B0503020204020204" pitchFamily="34" charset="-122"/>
              </a:rPr>
              <a:t>版本高于</a:t>
            </a:r>
            <a:r>
              <a:rPr lang="en-US" altLang="zh-CN" sz="1600" dirty="0" smtClean="0">
                <a:latin typeface="微软雅黑" panose="020B0503020204020204" pitchFamily="34" charset="-122"/>
                <a:ea typeface="微软雅黑" panose="020B0503020204020204" pitchFamily="34" charset="-122"/>
              </a:rPr>
              <a:t>2.7.12</a:t>
            </a:r>
            <a:r>
              <a:rPr lang="zh-CN" altLang="en-US" sz="1600" dirty="0" smtClean="0">
                <a:latin typeface="微软雅黑" panose="020B0503020204020204" pitchFamily="34" charset="-122"/>
                <a:ea typeface="微软雅黑" panose="020B0503020204020204" pitchFamily="34" charset="-122"/>
              </a:rPr>
              <a:t>，可以直接安装</a:t>
            </a:r>
            <a:r>
              <a:rPr lang="en-US" altLang="zh-CN" sz="1600" dirty="0" smtClean="0">
                <a:latin typeface="微软雅黑" panose="020B0503020204020204" pitchFamily="34" charset="-122"/>
                <a:ea typeface="微软雅黑" panose="020B0503020204020204" pitchFamily="34" charset="-122"/>
              </a:rPr>
              <a:t>python-</a:t>
            </a:r>
            <a:r>
              <a:rPr lang="en-US" altLang="zh-CN" sz="1600" dirty="0" err="1" smtClean="0">
                <a:latin typeface="微软雅黑" panose="020B0503020204020204" pitchFamily="34" charset="-122"/>
                <a:ea typeface="微软雅黑" panose="020B0503020204020204" pitchFamily="34" charset="-122"/>
              </a:rPr>
              <a:t>devel</a:t>
            </a:r>
            <a:r>
              <a:rPr lang="zh-CN" altLang="en-US" sz="1600" dirty="0" smtClean="0">
                <a:latin typeface="微软雅黑" panose="020B0503020204020204" pitchFamily="34" charset="-122"/>
                <a:ea typeface="微软雅黑" panose="020B0503020204020204" pitchFamily="34" charset="-122"/>
              </a:rPr>
              <a:t>包。</a:t>
            </a:r>
            <a:endParaRPr lang="zh-CN" altLang="en-US"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如果版本过低，或者无法安装</a:t>
            </a:r>
            <a:r>
              <a:rPr lang="en-US" altLang="zh-CN" sz="1600" dirty="0" smtClean="0">
                <a:latin typeface="微软雅黑" panose="020B0503020204020204" pitchFamily="34" charset="-122"/>
                <a:ea typeface="微软雅黑" panose="020B0503020204020204" pitchFamily="34" charset="-122"/>
              </a:rPr>
              <a:t>python-</a:t>
            </a:r>
            <a:r>
              <a:rPr lang="en-US" altLang="zh-CN" sz="1600" dirty="0" err="1" smtClean="0">
                <a:latin typeface="微软雅黑" panose="020B0503020204020204" pitchFamily="34" charset="-122"/>
                <a:ea typeface="微软雅黑" panose="020B0503020204020204" pitchFamily="34" charset="-122"/>
              </a:rPr>
              <a:t>devel</a:t>
            </a:r>
            <a:r>
              <a:rPr lang="zh-CN" altLang="en-US" sz="1600" dirty="0" smtClean="0">
                <a:latin typeface="微软雅黑" panose="020B0503020204020204" pitchFamily="34" charset="-122"/>
                <a:ea typeface="微软雅黑" panose="020B0503020204020204" pitchFamily="34" charset="-122"/>
              </a:rPr>
              <a:t>包，可以下载最新</a:t>
            </a:r>
            <a:r>
              <a:rPr lang="en-US" altLang="zh-CN" sz="1600" dirty="0" smtClean="0">
                <a:latin typeface="微软雅黑" panose="020B0503020204020204" pitchFamily="34" charset="-122"/>
                <a:ea typeface="微软雅黑" panose="020B0503020204020204" pitchFamily="34" charset="-122"/>
              </a:rPr>
              <a:t>python2</a:t>
            </a:r>
            <a:r>
              <a:rPr lang="zh-CN" altLang="en-US" sz="1600" dirty="0" smtClean="0">
                <a:latin typeface="微软雅黑" panose="020B0503020204020204" pitchFamily="34" charset="-122"/>
                <a:ea typeface="微软雅黑" panose="020B0503020204020204" pitchFamily="34" charset="-122"/>
              </a:rPr>
              <a:t>源码，手动配置编译</a:t>
            </a:r>
            <a:r>
              <a:rPr lang="en-US" altLang="zh-CN" sz="1600" dirty="0" smtClean="0">
                <a:latin typeface="微软雅黑" panose="020B0503020204020204" pitchFamily="34" charset="-122"/>
                <a:ea typeface="微软雅黑" panose="020B0503020204020204" pitchFamily="34" charset="-122"/>
              </a:rPr>
              <a:t>python2</a:t>
            </a:r>
            <a:r>
              <a:rPr lang="zh-CN" altLang="en-US" sz="1600" dirty="0" smtClean="0">
                <a:latin typeface="微软雅黑" panose="020B0503020204020204" pitchFamily="34" charset="-122"/>
                <a:ea typeface="微软雅黑" panose="020B0503020204020204" pitchFamily="34" charset="-122"/>
              </a:rPr>
              <a:t>，并配置环境变量；</a:t>
            </a:r>
            <a:endParaRPr lang="zh-CN" altLang="en-US" sz="16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算法库中，部分算法调用了</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包，如</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numpy</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pandas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等。用户可以安装以下</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库：</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编译部署数据库。</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数据库需要开启对</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PL/Python</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存储过程的支持。默认编译数据库，不包含此模块。因此需要编译数据库时，在</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configure</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阶段，加入</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--with-python</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参数；</a:t>
            </a:r>
            <a:endPar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编译完成后，需要重新</a:t>
            </a:r>
            <a:r>
              <a:rPr lang="en-US" altLang="zh-CN" sz="1600" dirty="0" err="1" smtClean="0">
                <a:latin typeface="微软雅黑" panose="020B0503020204020204" pitchFamily="34" charset="-122"/>
                <a:ea typeface="微软雅黑" panose="020B0503020204020204" pitchFamily="34" charset="-122"/>
              </a:rPr>
              <a:t>gs_initdb</a:t>
            </a:r>
            <a:r>
              <a:rPr lang="zh-CN" altLang="en-US"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默认</a:t>
            </a:r>
            <a:r>
              <a:rPr lang="en-US" altLang="zh-CN" sz="1600" dirty="0" smtClean="0">
                <a:latin typeface="微软雅黑" panose="020B0503020204020204" pitchFamily="34" charset="-122"/>
                <a:ea typeface="微软雅黑" panose="020B0503020204020204" pitchFamily="34" charset="-122"/>
              </a:rPr>
              <a:t>PL/Python</a:t>
            </a:r>
            <a:r>
              <a:rPr lang="zh-CN" altLang="en-US" sz="1600" dirty="0" smtClean="0">
                <a:latin typeface="微软雅黑" panose="020B0503020204020204" pitchFamily="34" charset="-122"/>
                <a:ea typeface="微软雅黑" panose="020B0503020204020204" pitchFamily="34" charset="-122"/>
              </a:rPr>
              <a:t>存储过程模块不被加载，需执行</a:t>
            </a:r>
            <a:r>
              <a:rPr lang="en-US" altLang="zh-CN" sz="1600" dirty="0" smtClean="0">
                <a:latin typeface="微软雅黑" panose="020B0503020204020204" pitchFamily="34" charset="-122"/>
                <a:ea typeface="微软雅黑" panose="020B0503020204020204" pitchFamily="34" charset="-122"/>
              </a:rPr>
              <a:t>”CREATE EXTENSION </a:t>
            </a:r>
            <a:r>
              <a:rPr lang="en-US" altLang="zh-CN" sz="1600" dirty="0" err="1" smtClean="0">
                <a:latin typeface="微软雅黑" panose="020B0503020204020204" pitchFamily="34" charset="-122"/>
                <a:ea typeface="微软雅黑" panose="020B0503020204020204" pitchFamily="34" charset="-122"/>
              </a:rPr>
              <a:t>plpythonu</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来加载模块。</a:t>
            </a:r>
            <a:endParaRPr lang="zh-CN" altLang="en-US" sz="16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96009" y="3784996"/>
            <a:ext cx="4887572" cy="738664"/>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pip install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numpy</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pip install pandas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pip install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scipy</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环境部署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算法库编译和安装。算法库使用开源的</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MADlib</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机器学习框架。源码包和相应</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patch</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可以从第三方库的代码仓库里获取。安装命令如下：</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将算法库安装到数据库中。</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进入</a:t>
            </a:r>
            <a:r>
              <a:rPr lang="en-US" altLang="zh-CN" smtClean="0">
                <a:latin typeface="微软雅黑" panose="020B0503020204020204" pitchFamily="34" charset="-122"/>
                <a:ea typeface="微软雅黑" panose="020B0503020204020204" pitchFamily="34" charset="-122"/>
              </a:rPr>
              <a:t>”{YOUR_MADLIB_INSTALL_FOLDER}”</a:t>
            </a:r>
            <a:r>
              <a:rPr lang="zh-CN" altLang="en-US" smtClean="0">
                <a:latin typeface="微软雅黑" panose="020B0503020204020204" pitchFamily="34" charset="-122"/>
                <a:ea typeface="微软雅黑" panose="020B0503020204020204" pitchFamily="34" charset="-122"/>
              </a:rPr>
              <a:t>路径。</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进入 </a:t>
            </a:r>
            <a:r>
              <a:rPr lang="en-US" altLang="zh-CN" smtClean="0">
                <a:latin typeface="微软雅黑" panose="020B0503020204020204" pitchFamily="34" charset="-122"/>
                <a:ea typeface="微软雅黑" panose="020B0503020204020204" pitchFamily="34" charset="-122"/>
              </a:rPr>
              <a:t>bin</a:t>
            </a:r>
            <a:r>
              <a:rPr lang="zh-CN" altLang="en-US" smtClean="0">
                <a:latin typeface="微软雅黑" panose="020B0503020204020204" pitchFamily="34" charset="-122"/>
                <a:ea typeface="微软雅黑" panose="020B0503020204020204" pitchFamily="34" charset="-122"/>
              </a:rPr>
              <a:t>文件夹。</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执行如下命令。</a:t>
            </a:r>
            <a:endParaRPr lang="zh-CN" altLang="en-US"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75359" y="2049094"/>
            <a:ext cx="10641281" cy="181588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./configure -DCMAKE_INSTALL_PREFIX={YOUR_MADLIB_INSTALL_FOLDER}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-DPOSTGRESQL_EXECUTABLE=$GAUSSHOME/bin/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-DPOSTGRESQL_9_2_EXECUTABLE=$GAUSSHOME/bin/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-DPOSTGRESQL_9_2_CLIENT_INCLUDE_DIR=$GAUSSHOME/bin/ -DPOSTGRESQL_9_2_SERVER_INCLUDE_DIR=$GAUSSHOME/bin/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以上均为</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configure</a:t>
            </a:r>
            <a:r>
              <a:rPr kumimoji="0" lang="zh-CN" altLang="en-US"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命令。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make </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make install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781708" y="5892998"/>
            <a:ext cx="10641281" cy="307777"/>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madpack</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-s &lt;SCHEMA_NAME&gt; -p </a:t>
            </a:r>
            <a:r>
              <a:rPr kumimoji="0" lang="en-US" altLang="zh-CN" sz="1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opengauss</a:t>
            </a:r>
            <a:r>
              <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-c &lt;USER_NAME&gt;@127.0.0.1:&lt;PORT&gt;/&lt;DATABASE_NAME&gt; install</a:t>
            </a:r>
            <a:endParaRPr kumimoji="0" lang="en-US" altLang="zh-CN" sz="1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思考题</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1"/>
          <p:cNvSpPr txBox="1"/>
          <p:nvPr/>
        </p:nvSpPr>
        <p:spPr>
          <a:xfrm>
            <a:off x="1019176" y="1844675"/>
            <a:ext cx="10153650" cy="4068812"/>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defTabSz="913765" rtl="0" eaLnBrk="1" fontAlgn="ctr" latinLnBrk="0" hangingPunct="1">
              <a:lnSpc>
                <a:spcPct val="140000"/>
              </a:lnSpc>
              <a:spcBef>
                <a:spcPts val="720"/>
              </a:spcBef>
              <a:buClrTx/>
              <a:buSzPct val="100000"/>
              <a:buFont typeface="+mj-lt"/>
              <a:buAutoNum type="alphaUcPeriod"/>
              <a:defRPr sz="18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单选题</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以下哪个模块不属于</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AI4DB</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的功能模块？</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X-Tuner</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DeepSQL</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Index-advisor</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Anomaly-detection</a:t>
            </a:r>
            <a:endParaRPr lang="en-US" altLang="zh-CN" smtClean="0">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判断题</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 X-Tuner</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工具能够自动完成数据库参数调优。</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 (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思考题</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1"/>
          <p:cNvSpPr txBox="1"/>
          <p:nvPr/>
        </p:nvSpPr>
        <p:spPr>
          <a:xfrm>
            <a:off x="1019176" y="1844675"/>
            <a:ext cx="10153650" cy="4068812"/>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defTabSz="913765" rtl="0" eaLnBrk="1" fontAlgn="ctr" latinLnBrk="0" hangingPunct="1">
              <a:lnSpc>
                <a:spcPct val="140000"/>
              </a:lnSpc>
              <a:spcBef>
                <a:spcPts val="720"/>
              </a:spcBef>
              <a:buClrTx/>
              <a:buSzPct val="100000"/>
              <a:buFont typeface="+mj-lt"/>
              <a:buAutoNum type="alphaUcPeriod"/>
              <a:defRPr sz="18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None/>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startAt="3"/>
            </a:pP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判断题</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)DB4AI</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AI4DB</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都是</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特性。</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a:buFont typeface="+mj-lt"/>
              <a:buAutoNum type="arabicPeriod" startAt="3"/>
            </a:pP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多选题</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 Index-advisor</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索引推荐功能包含哪些模块？</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单</a:t>
            </a:r>
            <a:r>
              <a:rPr lang="en-US" altLang="zh-CN" smtClean="0">
                <a:latin typeface="微软雅黑" panose="020B0503020204020204" pitchFamily="34" charset="-122"/>
                <a:ea typeface="微软雅黑" panose="020B0503020204020204" pitchFamily="34" charset="-122"/>
              </a:rPr>
              <a:t>query</a:t>
            </a:r>
            <a:r>
              <a:rPr lang="zh-CN" altLang="en-US" smtClean="0">
                <a:latin typeface="微软雅黑" panose="020B0503020204020204" pitchFamily="34" charset="-122"/>
                <a:ea typeface="微软雅黑" panose="020B0503020204020204" pitchFamily="34" charset="-122"/>
              </a:rPr>
              <a:t>索引推荐</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复杂</a:t>
            </a:r>
            <a:r>
              <a:rPr lang="en-US" altLang="zh-CN" smtClean="0">
                <a:latin typeface="微软雅黑" panose="020B0503020204020204" pitchFamily="34" charset="-122"/>
                <a:ea typeface="微软雅黑" panose="020B0503020204020204" pitchFamily="34" charset="-122"/>
              </a:rPr>
              <a:t>query</a:t>
            </a:r>
            <a:r>
              <a:rPr lang="zh-CN" altLang="en-US" smtClean="0">
                <a:latin typeface="微软雅黑" panose="020B0503020204020204" pitchFamily="34" charset="-122"/>
                <a:ea typeface="微软雅黑" panose="020B0503020204020204" pitchFamily="34" charset="-122"/>
              </a:rPr>
              <a:t>索引推荐</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虚拟索引</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workload</a:t>
            </a:r>
            <a:r>
              <a:rPr lang="zh-CN" altLang="en-US" smtClean="0">
                <a:latin typeface="微软雅黑" panose="020B0503020204020204" pitchFamily="34" charset="-122"/>
                <a:ea typeface="微软雅黑" panose="020B0503020204020204" pitchFamily="34" charset="-122"/>
              </a:rPr>
              <a:t>级别索引推荐</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zh-CN" altLang="en-US"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本章总结</a:t>
            </a:r>
            <a:endPar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内容占位符 2"/>
          <p:cNvSpPr txBox="1"/>
          <p:nvPr/>
        </p:nvSpPr>
        <p:spPr>
          <a:xfrm>
            <a:off x="1019175" y="1127464"/>
            <a:ext cx="10153650" cy="4800091"/>
          </a:xfrm>
          <a:prstGeom prst="rect">
            <a:avLst/>
          </a:prstGeom>
        </p:spPr>
        <p:txBody>
          <a:bodyPr/>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just"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2pPr>
            <a:lvl3pPr marL="1003935" indent="-201295" algn="just"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3pPr>
            <a:lvl4pPr marL="1399540" indent="-198120" algn="just" defTabSz="913765" rtl="0" eaLnBrk="1" fontAlgn="ctr" latinLnBrk="0" hangingPunct="1">
              <a:lnSpc>
                <a:spcPct val="140000"/>
              </a:lnSpc>
              <a:spcBef>
                <a:spcPts val="575"/>
              </a:spcBef>
              <a:buClrTx/>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4pPr>
            <a:lvl5pPr marL="1802765" indent="-201295" algn="just" defTabSz="913765" rtl="0" eaLnBrk="1" fontAlgn="ctr" latinLnBrk="0" hangingPunct="1">
              <a:lnSpc>
                <a:spcPct val="140000"/>
              </a:lnSpc>
              <a:spcBef>
                <a:spcPts val="575"/>
              </a:spcBef>
              <a:buClrTx/>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本章介绍了</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openGauss</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数据库的</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特性，分别从</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AI4DB</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DB4AI</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两个方面进行了讲解，希望通过本章的学习，可以充分将</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技术运用于数据库中。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9125" y="2217738"/>
            <a:ext cx="10859702" cy="1076325"/>
          </a:xfrm>
        </p:spPr>
        <p:txBody>
          <a:bodyPr/>
          <a:lstStyle/>
          <a:p>
            <a:pPr algn="ctr"/>
            <a:r>
              <a:rPr lang="en-US" altLang="zh-CN" dirty="0" smtClean="0"/>
              <a:t>Thanks</a:t>
            </a:r>
            <a:r>
              <a:rPr lang="zh-CN" altLang="en-US"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X-Tuner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概述</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5"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X-Tuner</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是一款数据库集成的参数调优工具，通过结合深度强化学习和全局搜索算法等</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技术，实现在无需人工干预的情况下，获取最佳数据库参数配置。</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调优程序是一个独立于数据库内核之外的工具，不强制与数据库环境部署到一起，支持独立部署，脱离数据库安装环境独立运行；使用调优程序时，需要提供数据库及其所在实例的用户名和登录密码信息，以便控制数据库执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benchmark</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性能测试；在启动调优程序前，要求用户测试环境交互正常，能够正常跑通</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benchmark</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测试脚本、能够正常连接数据库。</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smtClean="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X-Tuner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结构图</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442913" y="1408708"/>
            <a:ext cx="10141267" cy="4548774"/>
            <a:chOff x="442913" y="1408708"/>
            <a:chExt cx="10141267" cy="4548774"/>
          </a:xfrm>
        </p:grpSpPr>
        <p:sp>
          <p:nvSpPr>
            <p:cNvPr id="4" name="矩形 3"/>
            <p:cNvSpPr/>
            <p:nvPr/>
          </p:nvSpPr>
          <p:spPr>
            <a:xfrm>
              <a:off x="1356375" y="1408708"/>
              <a:ext cx="3168000" cy="1404000"/>
            </a:xfrm>
            <a:prstGeom prst="rect">
              <a:avLst/>
            </a:prstGeom>
            <a:solidFill>
              <a:srgbClr val="FFC000">
                <a:lumMod val="20000"/>
                <a:lumOff val="80000"/>
              </a:srgbClr>
            </a:solidFill>
            <a:ln w="12700" cap="flat" cmpd="sng" algn="ctr">
              <a:solidFill>
                <a:srgbClr val="FFC000">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1377322" y="3327984"/>
              <a:ext cx="3168000" cy="1404000"/>
            </a:xfrm>
            <a:prstGeom prst="rect">
              <a:avLst/>
            </a:prstGeom>
            <a:solidFill>
              <a:srgbClr val="5B9BD5">
                <a:lumMod val="40000"/>
                <a:lumOff val="60000"/>
              </a:srgbClr>
            </a:solidFill>
            <a:ln w="1270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8439150" y="2345169"/>
              <a:ext cx="2145030" cy="2265932"/>
            </a:xfrm>
            <a:prstGeom prst="rect">
              <a:avLst/>
            </a:prstGeom>
            <a:solidFill>
              <a:srgbClr val="ED7D31">
                <a:lumMod val="40000"/>
                <a:lumOff val="60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1440180" y="1485478"/>
              <a:ext cx="1223010" cy="540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3158490" y="1485477"/>
              <a:ext cx="1223010" cy="540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1531620" y="2176105"/>
              <a:ext cx="2849880" cy="54000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1453515" y="1524644"/>
              <a:ext cx="12230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DRL</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3158490" y="1524644"/>
              <a:ext cx="12230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search</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文本框 12"/>
            <p:cNvSpPr txBox="1"/>
            <p:nvPr/>
          </p:nvSpPr>
          <p:spPr>
            <a:xfrm>
              <a:off x="2065020" y="2215183"/>
              <a:ext cx="179260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AIgorithm</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圆角矩形 13"/>
            <p:cNvSpPr/>
            <p:nvPr/>
          </p:nvSpPr>
          <p:spPr>
            <a:xfrm>
              <a:off x="1518285" y="3550104"/>
              <a:ext cx="2849880" cy="54000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1901190" y="3595513"/>
              <a:ext cx="208407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Environment</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1901190" y="4189513"/>
              <a:ext cx="208407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Local Host</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圆角矩形 16"/>
            <p:cNvSpPr/>
            <p:nvPr/>
          </p:nvSpPr>
          <p:spPr>
            <a:xfrm>
              <a:off x="1530985" y="5271984"/>
              <a:ext cx="2849880" cy="54000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1906905" y="5311151"/>
              <a:ext cx="208407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benchmark</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圆角矩形 18"/>
            <p:cNvSpPr/>
            <p:nvPr/>
          </p:nvSpPr>
          <p:spPr>
            <a:xfrm>
              <a:off x="5474970" y="2241477"/>
              <a:ext cx="1143000" cy="625255"/>
            </a:xfrm>
            <a:prstGeom prst="roundRect">
              <a:avLst/>
            </a:prstGeom>
            <a:solidFill>
              <a:srgbClr val="E6A8AD"/>
            </a:solidFill>
            <a:ln w="12700" cap="flat" cmpd="sng" algn="ctr">
              <a:solidFill>
                <a:srgbClr val="40404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5434965" y="2323271"/>
              <a:ext cx="12230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Knobs</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圆角矩形 20"/>
            <p:cNvSpPr/>
            <p:nvPr/>
          </p:nvSpPr>
          <p:spPr>
            <a:xfrm>
              <a:off x="8482890" y="4003637"/>
              <a:ext cx="2042224" cy="54000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8629651" y="4042804"/>
              <a:ext cx="173530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DB Host</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圆角矩形 22"/>
            <p:cNvSpPr/>
            <p:nvPr/>
          </p:nvSpPr>
          <p:spPr>
            <a:xfrm>
              <a:off x="8494765" y="5056391"/>
              <a:ext cx="2042224" cy="540000"/>
            </a:xfrm>
            <a:prstGeom prst="roundRect">
              <a:avLst>
                <a:gd name="adj" fmla="val 29862"/>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p:cNvSpPr txBox="1"/>
            <p:nvPr/>
          </p:nvSpPr>
          <p:spPr>
            <a:xfrm>
              <a:off x="8629651" y="5095558"/>
              <a:ext cx="173530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DB Agent</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圆柱形 24"/>
            <p:cNvSpPr/>
            <p:nvPr/>
          </p:nvSpPr>
          <p:spPr>
            <a:xfrm>
              <a:off x="8860155" y="2425712"/>
              <a:ext cx="1303020" cy="1454720"/>
            </a:xfrm>
            <a:prstGeom prst="can">
              <a:avLst/>
            </a:prstGeom>
            <a:solidFill>
              <a:sysClr val="window" lastClr="FFFFFF"/>
            </a:solidFill>
            <a:ln w="12700" cap="flat" cmpd="sng" algn="ctr">
              <a:solidFill>
                <a:srgbClr val="40404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8644013" y="3230348"/>
              <a:ext cx="173530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openGauss</a:t>
              </a: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27" name="直接箭头连接符 26"/>
            <p:cNvCxnSpPr>
              <a:stCxn id="14" idx="0"/>
              <a:endCxn id="4" idx="2"/>
            </p:cNvCxnSpPr>
            <p:nvPr/>
          </p:nvCxnSpPr>
          <p:spPr>
            <a:xfrm flipH="1" flipV="1">
              <a:off x="2940375" y="2812708"/>
              <a:ext cx="2850" cy="737396"/>
            </a:xfrm>
            <a:prstGeom prst="straightConnector1">
              <a:avLst/>
            </a:prstGeom>
            <a:noFill/>
            <a:ln w="38100" cap="flat" cmpd="sng" algn="ctr">
              <a:solidFill>
                <a:srgbClr val="404040"/>
              </a:solidFill>
              <a:prstDash val="solid"/>
              <a:miter lim="800000"/>
              <a:tailEnd type="triangle"/>
            </a:ln>
            <a:effectLst/>
          </p:spPr>
        </p:cxnSp>
        <p:sp>
          <p:nvSpPr>
            <p:cNvPr id="28" name="文本框 27"/>
            <p:cNvSpPr txBox="1"/>
            <p:nvPr/>
          </p:nvSpPr>
          <p:spPr>
            <a:xfrm>
              <a:off x="2907104" y="2948310"/>
              <a:ext cx="236463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get next knobs</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29" name="肘形连接符 28"/>
            <p:cNvCxnSpPr>
              <a:stCxn id="14" idx="1"/>
              <a:endCxn id="17" idx="1"/>
            </p:cNvCxnSpPr>
            <p:nvPr/>
          </p:nvCxnSpPr>
          <p:spPr>
            <a:xfrm rot="10800000" flipH="1" flipV="1">
              <a:off x="1518285" y="3820104"/>
              <a:ext cx="12700" cy="1721880"/>
            </a:xfrm>
            <a:prstGeom prst="bentConnector3">
              <a:avLst>
                <a:gd name="adj1" fmla="val -1800000"/>
              </a:avLst>
            </a:prstGeom>
            <a:noFill/>
            <a:ln w="38100" cap="flat" cmpd="sng" algn="ctr">
              <a:solidFill>
                <a:srgbClr val="404040"/>
              </a:solidFill>
              <a:prstDash val="solid"/>
              <a:miter lim="800000"/>
              <a:tailEnd type="triangle"/>
            </a:ln>
            <a:effectLst/>
          </p:spPr>
        </p:cxnSp>
        <p:sp>
          <p:nvSpPr>
            <p:cNvPr id="30" name="文本框 29"/>
            <p:cNvSpPr txBox="1"/>
            <p:nvPr/>
          </p:nvSpPr>
          <p:spPr>
            <a:xfrm>
              <a:off x="442913" y="4687059"/>
              <a:ext cx="236463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reward</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31" name="直接箭头连接符 30"/>
            <p:cNvCxnSpPr>
              <a:stCxn id="17" idx="0"/>
              <a:endCxn id="5" idx="2"/>
            </p:cNvCxnSpPr>
            <p:nvPr/>
          </p:nvCxnSpPr>
          <p:spPr>
            <a:xfrm flipV="1">
              <a:off x="2955925" y="4731984"/>
              <a:ext cx="5397" cy="540000"/>
            </a:xfrm>
            <a:prstGeom prst="straightConnector1">
              <a:avLst/>
            </a:prstGeom>
            <a:noFill/>
            <a:ln w="38100" cap="flat" cmpd="sng" algn="ctr">
              <a:solidFill>
                <a:srgbClr val="404040"/>
              </a:solidFill>
              <a:prstDash val="sysDash"/>
              <a:miter lim="800000"/>
              <a:tailEnd type="triangle"/>
            </a:ln>
            <a:effectLst/>
          </p:spPr>
        </p:cxnSp>
        <p:sp>
          <p:nvSpPr>
            <p:cNvPr id="32" name="文本框 31"/>
            <p:cNvSpPr txBox="1"/>
            <p:nvPr/>
          </p:nvSpPr>
          <p:spPr>
            <a:xfrm>
              <a:off x="3018784" y="4863484"/>
              <a:ext cx="236463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local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ssh</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33" name="肘形连接符 32"/>
            <p:cNvCxnSpPr>
              <a:stCxn id="17" idx="3"/>
              <a:endCxn id="21" idx="1"/>
            </p:cNvCxnSpPr>
            <p:nvPr/>
          </p:nvCxnSpPr>
          <p:spPr>
            <a:xfrm flipV="1">
              <a:off x="4380865" y="4273637"/>
              <a:ext cx="4102025" cy="1268347"/>
            </a:xfrm>
            <a:prstGeom prst="bentConnector3">
              <a:avLst>
                <a:gd name="adj1" fmla="val 50000"/>
              </a:avLst>
            </a:prstGeom>
            <a:noFill/>
            <a:ln w="38100" cap="flat" cmpd="sng" algn="ctr">
              <a:solidFill>
                <a:srgbClr val="404040"/>
              </a:solidFill>
              <a:prstDash val="dash"/>
              <a:miter lim="800000"/>
              <a:tailEnd type="triangle"/>
            </a:ln>
            <a:effectLst/>
          </p:spPr>
        </p:cxnSp>
        <p:cxnSp>
          <p:nvCxnSpPr>
            <p:cNvPr id="34" name="肘形连接符 33"/>
            <p:cNvCxnSpPr>
              <a:stCxn id="5" idx="3"/>
              <a:endCxn id="23" idx="1"/>
            </p:cNvCxnSpPr>
            <p:nvPr/>
          </p:nvCxnSpPr>
          <p:spPr>
            <a:xfrm>
              <a:off x="4545322" y="4029984"/>
              <a:ext cx="3949443" cy="1296407"/>
            </a:xfrm>
            <a:prstGeom prst="bentConnector3">
              <a:avLst>
                <a:gd name="adj1" fmla="val 68342"/>
              </a:avLst>
            </a:prstGeom>
            <a:noFill/>
            <a:ln w="38100" cap="flat" cmpd="sng" algn="ctr">
              <a:solidFill>
                <a:srgbClr val="404040"/>
              </a:solidFill>
              <a:prstDash val="solid"/>
              <a:miter lim="800000"/>
              <a:tailEnd type="triangle"/>
            </a:ln>
            <a:effectLst/>
          </p:spPr>
        </p:cxnSp>
        <p:cxnSp>
          <p:nvCxnSpPr>
            <p:cNvPr id="35" name="直接箭头连接符 34"/>
            <p:cNvCxnSpPr>
              <a:stCxn id="7" idx="2"/>
              <a:endCxn id="23" idx="0"/>
            </p:cNvCxnSpPr>
            <p:nvPr/>
          </p:nvCxnSpPr>
          <p:spPr>
            <a:xfrm>
              <a:off x="9511665" y="4611101"/>
              <a:ext cx="4212" cy="445290"/>
            </a:xfrm>
            <a:prstGeom prst="straightConnector1">
              <a:avLst/>
            </a:prstGeom>
            <a:noFill/>
            <a:ln w="38100" cap="flat" cmpd="sng" algn="ctr">
              <a:solidFill>
                <a:srgbClr val="404040"/>
              </a:solidFill>
              <a:prstDash val="solid"/>
              <a:miter lim="800000"/>
              <a:headEnd type="triangle"/>
              <a:tailEnd type="triangle"/>
            </a:ln>
            <a:effectLst/>
          </p:spPr>
        </p:cxnSp>
        <p:sp>
          <p:nvSpPr>
            <p:cNvPr id="36" name="文本框 35"/>
            <p:cNvSpPr txBox="1"/>
            <p:nvPr/>
          </p:nvSpPr>
          <p:spPr>
            <a:xfrm>
              <a:off x="9599089" y="4669562"/>
              <a:ext cx="91423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SSH</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7" name="文本框 36"/>
            <p:cNvSpPr txBox="1"/>
            <p:nvPr/>
          </p:nvSpPr>
          <p:spPr>
            <a:xfrm>
              <a:off x="4586848" y="3582297"/>
              <a:ext cx="372943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set knobs/fetch internal metrics</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文本框 37"/>
            <p:cNvSpPr txBox="1"/>
            <p:nvPr/>
          </p:nvSpPr>
          <p:spPr>
            <a:xfrm>
              <a:off x="4837764" y="5588150"/>
              <a:ext cx="236463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remote </a:t>
              </a: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ssh</a:t>
              </a:r>
              <a:endPar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X-Tuner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运行模式</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调优程序</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X-Tuner</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包含三种运行模式，分别是</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recommend: </a:t>
            </a:r>
            <a:r>
              <a:rPr lang="zh-CN" altLang="en-US" smtClean="0">
                <a:latin typeface="微软雅黑" panose="020B0503020204020204" pitchFamily="34" charset="-122"/>
                <a:ea typeface="微软雅黑" panose="020B0503020204020204" pitchFamily="34" charset="-122"/>
              </a:rPr>
              <a:t>通过用户指定的用户名等信息登录到数据库环境中，获取当前正在运行的</a:t>
            </a:r>
            <a:r>
              <a:rPr lang="en-US" altLang="zh-CN" smtClean="0">
                <a:latin typeface="微软雅黑" panose="020B0503020204020204" pitchFamily="34" charset="-122"/>
                <a:ea typeface="微软雅黑" panose="020B0503020204020204" pitchFamily="34" charset="-122"/>
              </a:rPr>
              <a:t>workload</a:t>
            </a:r>
            <a:r>
              <a:rPr lang="zh-CN" altLang="en-US" smtClean="0">
                <a:latin typeface="微软雅黑" panose="020B0503020204020204" pitchFamily="34" charset="-122"/>
                <a:ea typeface="微软雅黑" panose="020B0503020204020204" pitchFamily="34" charset="-122"/>
              </a:rPr>
              <a:t>特征信息，根据上述特征信息生成参数推荐报告。报告当前数据库中不合理的参数配置和潜在风险等；输出根据当前正在运行的</a:t>
            </a:r>
            <a:r>
              <a:rPr lang="en-US" altLang="zh-CN" smtClean="0">
                <a:latin typeface="微软雅黑" panose="020B0503020204020204" pitchFamily="34" charset="-122"/>
                <a:ea typeface="微软雅黑" panose="020B0503020204020204" pitchFamily="34" charset="-122"/>
              </a:rPr>
              <a:t>workload</a:t>
            </a:r>
            <a:r>
              <a:rPr lang="zh-CN" altLang="en-US" smtClean="0">
                <a:latin typeface="微软雅黑" panose="020B0503020204020204" pitchFamily="34" charset="-122"/>
                <a:ea typeface="微软雅黑" panose="020B0503020204020204" pitchFamily="34" charset="-122"/>
              </a:rPr>
              <a:t>行为和特征；输出推荐的参数配置。该模式是秒级的，不涉及数据库的重启操作，其他模式可能需要反复重启数据库。</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train: </a:t>
            </a:r>
            <a:r>
              <a:rPr lang="zh-CN" altLang="en-US" smtClean="0">
                <a:latin typeface="微软雅黑" panose="020B0503020204020204" pitchFamily="34" charset="-122"/>
                <a:ea typeface="微软雅黑" panose="020B0503020204020204" pitchFamily="34" charset="-122"/>
              </a:rPr>
              <a:t>通过用户提供的</a:t>
            </a:r>
            <a:r>
              <a:rPr lang="en-US" altLang="zh-CN" smtClean="0">
                <a:latin typeface="微软雅黑" panose="020B0503020204020204" pitchFamily="34" charset="-122"/>
                <a:ea typeface="微软雅黑" panose="020B0503020204020204" pitchFamily="34" charset="-122"/>
              </a:rPr>
              <a:t>benchmark</a:t>
            </a:r>
            <a:r>
              <a:rPr lang="zh-CN" altLang="en-US" smtClean="0">
                <a:latin typeface="微软雅黑" panose="020B0503020204020204" pitchFamily="34" charset="-122"/>
                <a:ea typeface="微软雅黑" panose="020B0503020204020204" pitchFamily="34" charset="-122"/>
              </a:rPr>
              <a:t>信息，不断地进行参数修改和</a:t>
            </a:r>
            <a:r>
              <a:rPr lang="en-US" altLang="zh-CN" smtClean="0">
                <a:latin typeface="微软雅黑" panose="020B0503020204020204" pitchFamily="34" charset="-122"/>
                <a:ea typeface="微软雅黑" panose="020B0503020204020204" pitchFamily="34" charset="-122"/>
              </a:rPr>
              <a:t>benchmark</a:t>
            </a:r>
            <a:r>
              <a:rPr lang="zh-CN" altLang="en-US" smtClean="0">
                <a:latin typeface="微软雅黑" panose="020B0503020204020204" pitchFamily="34" charset="-122"/>
                <a:ea typeface="微软雅黑" panose="020B0503020204020204" pitchFamily="34" charset="-122"/>
              </a:rPr>
              <a:t>的执行。通过反复的迭代过程，训练强化学习模型，以便用户在后面通过</a:t>
            </a:r>
            <a:r>
              <a:rPr lang="en-US" altLang="zh-CN" smtClean="0">
                <a:latin typeface="微软雅黑" panose="020B0503020204020204" pitchFamily="34" charset="-122"/>
                <a:ea typeface="微软雅黑" panose="020B0503020204020204" pitchFamily="34" charset="-122"/>
              </a:rPr>
              <a:t>tune</a:t>
            </a:r>
            <a:r>
              <a:rPr lang="zh-CN" altLang="en-US" smtClean="0">
                <a:latin typeface="微软雅黑" panose="020B0503020204020204" pitchFamily="34" charset="-122"/>
                <a:ea typeface="微软雅黑" panose="020B0503020204020204" pitchFamily="34" charset="-122"/>
              </a:rPr>
              <a:t>模式加载该模型进行调优。</a:t>
            </a:r>
            <a:endParaRPr lang="zh-CN" altLang="en-US"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tune: </a:t>
            </a:r>
            <a:r>
              <a:rPr lang="zh-CN" altLang="en-US" smtClean="0">
                <a:latin typeface="微软雅黑" panose="020B0503020204020204" pitchFamily="34" charset="-122"/>
                <a:ea typeface="微软雅黑" panose="020B0503020204020204" pitchFamily="34" charset="-122"/>
              </a:rPr>
              <a:t>使用优化算法进行数据库参数的调优，当前支持两大类算法，一种是深度强化学习，另一种是全局搜索算法（全局优化算法）。深度强化学习模式要求先运行</a:t>
            </a:r>
            <a:r>
              <a:rPr lang="en-US" altLang="zh-CN" smtClean="0">
                <a:latin typeface="微软雅黑" panose="020B0503020204020204" pitchFamily="34" charset="-122"/>
                <a:ea typeface="微软雅黑" panose="020B0503020204020204" pitchFamily="34" charset="-122"/>
              </a:rPr>
              <a:t>train</a:t>
            </a:r>
            <a:r>
              <a:rPr lang="zh-CN" altLang="en-US" smtClean="0">
                <a:latin typeface="微软雅黑" panose="020B0503020204020204" pitchFamily="34" charset="-122"/>
                <a:ea typeface="微软雅黑" panose="020B0503020204020204" pitchFamily="34" charset="-122"/>
              </a:rPr>
              <a:t>模式，生成训练后的调优模型，而使用全局搜索算法则不需要提前进行训练，可以直接进行搜索调优。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X-Tuner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的运行和安装方法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(1)</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可以通过两种方式运行</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X-Tuner, </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一种是直接通过源码运行，另一种则是通过</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setuptools</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X-Tuner</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安装到系统上，而后直接通过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gs_xtuner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命令调用。</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方法一：直接通过源代码运行</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切换到</a:t>
            </a:r>
            <a:r>
              <a:rPr lang="en-US" altLang="zh-CN" sz="1600" dirty="0" err="1" smtClean="0">
                <a:latin typeface="微软雅黑" panose="020B0503020204020204" pitchFamily="34" charset="-122"/>
                <a:ea typeface="微软雅黑" panose="020B0503020204020204" pitchFamily="34" charset="-122"/>
              </a:rPr>
              <a:t>xtuner</a:t>
            </a:r>
            <a:r>
              <a:rPr lang="zh-CN" altLang="en-US" sz="1600" dirty="0" smtClean="0">
                <a:latin typeface="微软雅黑" panose="020B0503020204020204" pitchFamily="34" charset="-122"/>
                <a:ea typeface="微软雅黑" panose="020B0503020204020204" pitchFamily="34" charset="-122"/>
              </a:rPr>
              <a:t>的源代码目录下。对于</a:t>
            </a:r>
            <a:r>
              <a:rPr lang="en-US" altLang="zh-CN" sz="1600" dirty="0" smtClean="0">
                <a:latin typeface="微软雅黑" panose="020B0503020204020204" pitchFamily="34" charset="-122"/>
                <a:ea typeface="微软雅黑" panose="020B0503020204020204" pitchFamily="34" charset="-122"/>
              </a:rPr>
              <a:t>openGauss</a:t>
            </a:r>
            <a:r>
              <a:rPr lang="zh-CN" altLang="en-US" sz="1600" dirty="0" smtClean="0">
                <a:latin typeface="微软雅黑" panose="020B0503020204020204" pitchFamily="34" charset="-122"/>
                <a:ea typeface="微软雅黑" panose="020B0503020204020204" pitchFamily="34" charset="-122"/>
              </a:rPr>
              <a:t>社区代码来说，该路径在</a:t>
            </a:r>
            <a:r>
              <a:rPr lang="en-US" altLang="zh-CN" sz="1600" dirty="0" smtClean="0">
                <a:latin typeface="微软雅黑" panose="020B0503020204020204" pitchFamily="34" charset="-122"/>
                <a:ea typeface="微软雅黑" panose="020B0503020204020204" pitchFamily="34" charset="-122"/>
              </a:rPr>
              <a:t>openGauss-server/</a:t>
            </a:r>
            <a:r>
              <a:rPr lang="en-US" altLang="zh-CN" sz="1600" dirty="0" err="1" smtClean="0">
                <a:latin typeface="微软雅黑" panose="020B0503020204020204" pitchFamily="34" charset="-122"/>
                <a:ea typeface="微软雅黑" panose="020B0503020204020204" pitchFamily="34" charset="-122"/>
              </a:rPr>
              <a:t>src</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gausskernel</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dbmind</a:t>
            </a:r>
            <a:r>
              <a:rPr lang="en-US" altLang="zh-CN" sz="1600" dirty="0" smtClean="0">
                <a:latin typeface="微软雅黑" panose="020B0503020204020204" pitchFamily="34" charset="-122"/>
                <a:ea typeface="微软雅黑" panose="020B0503020204020204" pitchFamily="34" charset="-122"/>
              </a:rPr>
              <a:t>/tools/</a:t>
            </a:r>
            <a:r>
              <a:rPr lang="en-US" altLang="zh-CN" sz="1600" dirty="0" err="1" smtClean="0">
                <a:latin typeface="微软雅黑" panose="020B0503020204020204" pitchFamily="34" charset="-122"/>
                <a:ea typeface="微软雅黑" panose="020B0503020204020204" pitchFamily="34" charset="-122"/>
              </a:rPr>
              <a:t>xtuner</a:t>
            </a:r>
            <a:r>
              <a:rPr lang="zh-CN" altLang="en-US" sz="1600" dirty="0" smtClean="0">
                <a:latin typeface="微软雅黑" panose="020B0503020204020204" pitchFamily="34" charset="-122"/>
                <a:ea typeface="微软雅黑" panose="020B0503020204020204" pitchFamily="34" charset="-122"/>
              </a:rPr>
              <a:t>。对于已经安装的数据库系统，则该源代码路径为 </a:t>
            </a:r>
            <a:r>
              <a:rPr lang="en-US" altLang="zh-CN" sz="1600" dirty="0" smtClean="0">
                <a:latin typeface="微软雅黑" panose="020B0503020204020204" pitchFamily="34" charset="-122"/>
                <a:ea typeface="微软雅黑" panose="020B0503020204020204" pitchFamily="34" charset="-122"/>
              </a:rPr>
              <a:t>$GAUSSHOME/bin/</a:t>
            </a:r>
            <a:r>
              <a:rPr lang="en-US" altLang="zh-CN" sz="1600" dirty="0" err="1" smtClean="0">
                <a:latin typeface="微软雅黑" panose="020B0503020204020204" pitchFamily="34" charset="-122"/>
                <a:ea typeface="微软雅黑" panose="020B0503020204020204" pitchFamily="34" charset="-122"/>
              </a:rPr>
              <a:t>dbmind</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xtuner</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在当前目录下可以看到 </a:t>
            </a:r>
            <a:r>
              <a:rPr lang="en-US" altLang="zh-CN" sz="1600" dirty="0" smtClean="0">
                <a:latin typeface="微软雅黑" panose="020B0503020204020204" pitchFamily="34" charset="-122"/>
                <a:ea typeface="微软雅黑" panose="020B0503020204020204" pitchFamily="34" charset="-122"/>
              </a:rPr>
              <a:t>requirements.txt </a:t>
            </a:r>
            <a:r>
              <a:rPr lang="zh-CN" altLang="en-US" sz="1600" dirty="0" smtClean="0">
                <a:latin typeface="微软雅黑" panose="020B0503020204020204" pitchFamily="34" charset="-122"/>
                <a:ea typeface="微软雅黑" panose="020B0503020204020204" pitchFamily="34" charset="-122"/>
              </a:rPr>
              <a:t>等文件，通过</a:t>
            </a:r>
            <a:r>
              <a:rPr lang="en-US" altLang="zh-CN" sz="1600" dirty="0" smtClean="0">
                <a:latin typeface="微软雅黑" panose="020B0503020204020204" pitchFamily="34" charset="-122"/>
                <a:ea typeface="微软雅黑" panose="020B0503020204020204" pitchFamily="34" charset="-122"/>
              </a:rPr>
              <a:t>pip</a:t>
            </a:r>
            <a:r>
              <a:rPr lang="zh-CN" altLang="en-US" sz="1600" dirty="0" smtClean="0">
                <a:latin typeface="微软雅黑" panose="020B0503020204020204" pitchFamily="34" charset="-122"/>
                <a:ea typeface="微软雅黑" panose="020B0503020204020204" pitchFamily="34" charset="-122"/>
              </a:rPr>
              <a:t>包管理工具根据该 </a:t>
            </a:r>
            <a:r>
              <a:rPr lang="en-US" altLang="zh-CN" sz="1600" dirty="0" smtClean="0">
                <a:latin typeface="微软雅黑" panose="020B0503020204020204" pitchFamily="34" charset="-122"/>
                <a:ea typeface="微软雅黑" panose="020B0503020204020204" pitchFamily="34" charset="-122"/>
              </a:rPr>
              <a:t>requirements.txt </a:t>
            </a:r>
            <a:r>
              <a:rPr lang="zh-CN" altLang="en-US" sz="1600" dirty="0" smtClean="0">
                <a:latin typeface="微软雅黑" panose="020B0503020204020204" pitchFamily="34" charset="-122"/>
                <a:ea typeface="微软雅黑" panose="020B0503020204020204" pitchFamily="34" charset="-122"/>
              </a:rPr>
              <a:t>文件安装依赖：</a:t>
            </a:r>
            <a:endParaRPr lang="en-US" altLang="zh-CN" sz="1600" dirty="0" smtClean="0">
              <a:latin typeface="微软雅黑" panose="020B0503020204020204" pitchFamily="34" charset="-122"/>
              <a:ea typeface="微软雅黑" panose="020B0503020204020204" pitchFamily="34" charset="-122"/>
            </a:endParaRPr>
          </a:p>
          <a:p>
            <a:pPr lvl="1"/>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安装成功后需要添加环境变量</a:t>
            </a:r>
            <a:r>
              <a:rPr lang="en-US" altLang="zh-CN" sz="1600" dirty="0" smtClean="0">
                <a:latin typeface="微软雅黑" panose="020B0503020204020204" pitchFamily="34" charset="-122"/>
                <a:ea typeface="微软雅黑" panose="020B0503020204020204" pitchFamily="34" charset="-122"/>
              </a:rPr>
              <a:t>PYTHONPATH</a:t>
            </a:r>
            <a:r>
              <a:rPr lang="zh-CN" altLang="en-US" sz="1600" dirty="0" smtClean="0">
                <a:latin typeface="微软雅黑" panose="020B0503020204020204" pitchFamily="34" charset="-122"/>
                <a:ea typeface="微软雅黑" panose="020B0503020204020204" pitchFamily="34" charset="-122"/>
              </a:rPr>
              <a:t>，然后可执行</a:t>
            </a:r>
            <a:r>
              <a:rPr lang="en-US" altLang="zh-CN" sz="1600" dirty="0" smtClean="0">
                <a:latin typeface="微软雅黑" panose="020B0503020204020204" pitchFamily="34" charset="-122"/>
                <a:ea typeface="微软雅黑" panose="020B0503020204020204" pitchFamily="34" charset="-122"/>
              </a:rPr>
              <a:t>main.py. </a:t>
            </a:r>
            <a:r>
              <a:rPr lang="zh-CN" altLang="en-US" sz="1600" dirty="0" smtClean="0">
                <a:latin typeface="微软雅黑" panose="020B0503020204020204" pitchFamily="34" charset="-122"/>
                <a:ea typeface="微软雅黑" panose="020B0503020204020204" pitchFamily="34" charset="-122"/>
              </a:rPr>
              <a:t>以获取帮助信息为例，则可以执行：</a:t>
            </a:r>
            <a:endParaRPr lang="en-US" altLang="zh-CN" sz="1600" dirty="0" smtClean="0">
              <a:latin typeface="微软雅黑" panose="020B0503020204020204" pitchFamily="34" charset="-122"/>
              <a:ea typeface="微软雅黑" panose="020B0503020204020204" pitchFamily="34" charset="-122"/>
            </a:endParaRPr>
          </a:p>
          <a:p>
            <a:pPr lvl="1"/>
            <a:endParaRPr lang="zh-CN" altLang="en-US" sz="1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72787" y="3948533"/>
            <a:ext cx="7078683"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pip install -r requirements.txt</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72786" y="4918670"/>
            <a:ext cx="10665032" cy="923330"/>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cd tuner #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切换到 </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main.py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入口文件所在的目录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export PYTHONPATH='..' #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将上一级目录添加到寻找包的路径中 </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main.py --help # </a:t>
            </a:r>
            <a:r>
              <a:rPr kumimoji="0" lang="zh-CN" altLang="en-US"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可以直接通过该命令执行获取帮助的动作，其他功能使用方法类似</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a:spLocks noGrp="1"/>
          </p:cNvSpPr>
          <p:nvPr>
            <p:ph type="subTitle" idx="1"/>
          </p:nvPr>
        </p:nvSpPr>
        <p:spPr>
          <a:xfrm>
            <a:off x="267312" y="282101"/>
            <a:ext cx="10736446" cy="435847"/>
          </a:xfrm>
        </p:spPr>
        <p:txBody>
          <a:bodyPr>
            <a:normAutofit/>
          </a:bodyPr>
          <a:lstStyle/>
          <a:p>
            <a:pPr defTabSz="1218565">
              <a:lnSpc>
                <a:spcPct val="90000"/>
              </a:lnSpc>
              <a:spcBef>
                <a:spcPct val="0"/>
              </a:spcBef>
            </a:pP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X-Tuner </a:t>
            </a:r>
            <a:r>
              <a:rPr lang="zh-CN" altLang="en-US"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的运行和安装方法 </a:t>
            </a:r>
            <a:r>
              <a:rPr lang="en-US" altLang="zh-CN" sz="2400" b="1" dirty="0">
                <a:solidFill>
                  <a:srgbClr val="990000"/>
                </a:solidFill>
                <a:latin typeface="微软雅黑" panose="020B0503020204020204" pitchFamily="34" charset="-122"/>
                <a:ea typeface="微软雅黑" panose="020B0503020204020204" pitchFamily="34" charset="-122"/>
                <a:cs typeface="+mj-cs"/>
                <a:sym typeface="微软雅黑" panose="020B0503020204020204" pitchFamily="34" charset="-122"/>
              </a:rPr>
              <a:t>(2)</a:t>
            </a:r>
            <a:endParaRPr lang="zh-CN" altLang="en-US" sz="2400" b="1" dirty="0">
              <a:solidFill>
                <a:srgbClr val="990000"/>
              </a:solidFill>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455612" y="1047750"/>
            <a:ext cx="11293475" cy="4879805"/>
          </a:xfrm>
          <a:prstGeom prst="rect">
            <a:avLst/>
          </a:prstGeom>
          <a:noFill/>
          <a:ln w="9525">
            <a:noFill/>
            <a:miter lim="800000"/>
          </a:ln>
        </p:spPr>
        <p:txBody>
          <a:bodyPr vert="horz" wrap="square" lIns="80141" tIns="40071" rIns="80141" bIns="40071" numCol="1" anchor="t" anchorCtr="0" compatLnSpc="1"/>
          <a:lstStyle>
            <a:lvl1pPr marL="302260" indent="-302260" algn="just" defTabSz="913765" rtl="0" eaLnBrk="1" fontAlgn="ctr" latinLnBrk="0" hangingPunct="1">
              <a:lnSpc>
                <a:spcPct val="140000"/>
              </a:lnSpc>
              <a:spcBef>
                <a:spcPts val="790"/>
              </a:spcBef>
              <a:buClrTx/>
              <a:buSzPct val="50000"/>
              <a:buFont typeface="Wingdings" panose="05000000000000000000" pitchFamily="2" charset="2"/>
              <a:buChar char="l"/>
              <a:defRPr sz="2200"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baseline="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baseline="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baseline="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baseline="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方法二：将</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X-Tuner </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安装到系统中</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可以通过 </a:t>
            </a:r>
            <a:r>
              <a:rPr lang="en-US" altLang="zh-CN" smtClean="0">
                <a:latin typeface="微软雅黑" panose="020B0503020204020204" pitchFamily="34" charset="-122"/>
                <a:ea typeface="微软雅黑" panose="020B0503020204020204" pitchFamily="34" charset="-122"/>
              </a:rPr>
              <a:t>setup.py </a:t>
            </a:r>
            <a:r>
              <a:rPr lang="zh-CN" altLang="en-US" smtClean="0">
                <a:latin typeface="微软雅黑" panose="020B0503020204020204" pitchFamily="34" charset="-122"/>
                <a:ea typeface="微软雅黑" panose="020B0503020204020204" pitchFamily="34" charset="-122"/>
              </a:rPr>
              <a:t>文件将</a:t>
            </a:r>
            <a:r>
              <a:rPr lang="en-US" altLang="zh-CN" smtClean="0">
                <a:latin typeface="微软雅黑" panose="020B0503020204020204" pitchFamily="34" charset="-122"/>
                <a:ea typeface="微软雅黑" panose="020B0503020204020204" pitchFamily="34" charset="-122"/>
              </a:rPr>
              <a:t>X-Tuner</a:t>
            </a:r>
            <a:r>
              <a:rPr lang="zh-CN" altLang="en-US" smtClean="0">
                <a:latin typeface="微软雅黑" panose="020B0503020204020204" pitchFamily="34" charset="-122"/>
                <a:ea typeface="微软雅黑" panose="020B0503020204020204" pitchFamily="34" charset="-122"/>
              </a:rPr>
              <a:t>安装到系统中，然后通过命令</a:t>
            </a:r>
            <a:r>
              <a:rPr lang="en-US" altLang="zh-CN" smtClean="0">
                <a:latin typeface="微软雅黑" panose="020B0503020204020204" pitchFamily="34" charset="-122"/>
                <a:ea typeface="微软雅黑" panose="020B0503020204020204" pitchFamily="34" charset="-122"/>
              </a:rPr>
              <a:t>gs_xtuner</a:t>
            </a:r>
            <a:r>
              <a:rPr lang="zh-CN" altLang="en-US" smtClean="0">
                <a:latin typeface="微软雅黑" panose="020B0503020204020204" pitchFamily="34" charset="-122"/>
                <a:ea typeface="微软雅黑" panose="020B0503020204020204" pitchFamily="34" charset="-122"/>
              </a:rPr>
              <a:t>运行。首先需要切换到</a:t>
            </a:r>
            <a:r>
              <a:rPr lang="en-US" altLang="zh-CN" smtClean="0">
                <a:latin typeface="微软雅黑" panose="020B0503020204020204" pitchFamily="34" charset="-122"/>
                <a:ea typeface="微软雅黑" panose="020B0503020204020204" pitchFamily="34" charset="-122"/>
              </a:rPr>
              <a:t>xtuner</a:t>
            </a:r>
            <a:r>
              <a:rPr lang="zh-CN" altLang="en-US" smtClean="0">
                <a:latin typeface="微软雅黑" panose="020B0503020204020204" pitchFamily="34" charset="-122"/>
                <a:ea typeface="微软雅黑" panose="020B0503020204020204" pitchFamily="34" charset="-122"/>
              </a:rPr>
              <a:t>的根目录，</a:t>
            </a:r>
            <a:r>
              <a:rPr lang="zh-CN" altLang="en-US" sz="2000" smtClean="0">
                <a:latin typeface="微软雅黑" panose="020B0503020204020204" pitchFamily="34" charset="-122"/>
                <a:ea typeface="微软雅黑" panose="020B0503020204020204" pitchFamily="34" charset="-122"/>
              </a:rPr>
              <a:t>该路径在</a:t>
            </a:r>
            <a:r>
              <a:rPr lang="en-US" altLang="zh-CN" sz="2000" smtClean="0">
                <a:latin typeface="微软雅黑" panose="020B0503020204020204" pitchFamily="34" charset="-122"/>
                <a:ea typeface="微软雅黑" panose="020B0503020204020204" pitchFamily="34" charset="-122"/>
              </a:rPr>
              <a:t>openGauss-server/src/gausskernel/dbmind/tools/xtuner</a:t>
            </a:r>
            <a:r>
              <a:rPr lang="zh-CN" altLang="en-US" sz="2000" smtClean="0">
                <a:latin typeface="微软雅黑" panose="020B0503020204020204" pitchFamily="34" charset="-122"/>
                <a:ea typeface="微软雅黑" panose="020B0503020204020204" pitchFamily="34" charset="-122"/>
              </a:rPr>
              <a:t>。对于已经安装的数据库系统，则该源代码路径为 </a:t>
            </a:r>
            <a:r>
              <a:rPr lang="en-US" altLang="zh-CN" sz="2000" smtClean="0">
                <a:latin typeface="微软雅黑" panose="020B0503020204020204" pitchFamily="34" charset="-122"/>
                <a:ea typeface="微软雅黑" panose="020B0503020204020204" pitchFamily="34" charset="-122"/>
              </a:rPr>
              <a:t>$GAUSSHOME/bin/dbmind/xtuner</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执行下述命令，</a:t>
            </a:r>
            <a:r>
              <a:rPr lang="en-US" altLang="zh-CN" smtClean="0">
                <a:latin typeface="微软雅黑" panose="020B0503020204020204" pitchFamily="34" charset="-122"/>
                <a:ea typeface="微软雅黑" panose="020B0503020204020204" pitchFamily="34" charset="-122"/>
              </a:rPr>
              <a:t>Python </a:t>
            </a:r>
            <a:r>
              <a:rPr lang="zh-CN" altLang="en-US" smtClean="0">
                <a:latin typeface="微软雅黑" panose="020B0503020204020204" pitchFamily="34" charset="-122"/>
                <a:ea typeface="微软雅黑" panose="020B0503020204020204" pitchFamily="34" charset="-122"/>
              </a:rPr>
              <a:t>会通过自身的</a:t>
            </a:r>
            <a:r>
              <a:rPr lang="en-US" altLang="zh-CN" smtClean="0">
                <a:latin typeface="微软雅黑" panose="020B0503020204020204" pitchFamily="34" charset="-122"/>
                <a:ea typeface="微软雅黑" panose="020B0503020204020204" pitchFamily="34" charset="-122"/>
              </a:rPr>
              <a:t>setuptools </a:t>
            </a:r>
            <a:r>
              <a:rPr lang="zh-CN" altLang="en-US" smtClean="0">
                <a:latin typeface="微软雅黑" panose="020B0503020204020204" pitchFamily="34" charset="-122"/>
                <a:ea typeface="微软雅黑" panose="020B0503020204020204" pitchFamily="34" charset="-122"/>
              </a:rPr>
              <a:t>将本工具安装到</a:t>
            </a:r>
            <a:r>
              <a:rPr lang="en-US" altLang="zh-CN" smtClean="0">
                <a:latin typeface="微软雅黑" panose="020B0503020204020204" pitchFamily="34" charset="-122"/>
                <a:ea typeface="微软雅黑" panose="020B0503020204020204" pitchFamily="34" charset="-122"/>
              </a:rPr>
              <a:t>Python</a:t>
            </a:r>
            <a:r>
              <a:rPr lang="zh-CN" altLang="en-US" smtClean="0">
                <a:latin typeface="微软雅黑" panose="020B0503020204020204" pitchFamily="34" charset="-122"/>
                <a:ea typeface="微软雅黑" panose="020B0503020204020204" pitchFamily="34" charset="-122"/>
              </a:rPr>
              <a:t>环境中：</a:t>
            </a:r>
            <a:endParaRPr lang="en-US" altLang="zh-CN" smtClean="0">
              <a:latin typeface="微软雅黑" panose="020B0503020204020204" pitchFamily="34" charset="-122"/>
              <a:ea typeface="微软雅黑" panose="020B0503020204020204" pitchFamily="34" charset="-122"/>
            </a:endParaRPr>
          </a:p>
          <a:p>
            <a:pPr lvl="1"/>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如果</a:t>
            </a:r>
            <a:r>
              <a:rPr lang="en-US" altLang="zh-CN" smtClean="0">
                <a:latin typeface="微软雅黑" panose="020B0503020204020204" pitchFamily="34" charset="-122"/>
                <a:ea typeface="微软雅黑" panose="020B0503020204020204" pitchFamily="34" charset="-122"/>
              </a:rPr>
              <a:t>Python</a:t>
            </a:r>
            <a:r>
              <a:rPr lang="zh-CN" altLang="en-US" smtClean="0">
                <a:latin typeface="微软雅黑" panose="020B0503020204020204" pitchFamily="34" charset="-122"/>
                <a:ea typeface="微软雅黑" panose="020B0503020204020204" pitchFamily="34" charset="-122"/>
              </a:rPr>
              <a:t>的</a:t>
            </a:r>
            <a:r>
              <a:rPr lang="en-US" altLang="zh-CN" smtClean="0">
                <a:latin typeface="微软雅黑" panose="020B0503020204020204" pitchFamily="34" charset="-122"/>
                <a:ea typeface="微软雅黑" panose="020B0503020204020204" pitchFamily="34" charset="-122"/>
              </a:rPr>
              <a:t>bin</a:t>
            </a:r>
            <a:r>
              <a:rPr lang="zh-CN" altLang="en-US" smtClean="0">
                <a:latin typeface="微软雅黑" panose="020B0503020204020204" pitchFamily="34" charset="-122"/>
                <a:ea typeface="微软雅黑" panose="020B0503020204020204" pitchFamily="34" charset="-122"/>
              </a:rPr>
              <a:t>目录被添加到</a:t>
            </a:r>
            <a:r>
              <a:rPr lang="en-US" altLang="zh-CN" smtClean="0">
                <a:latin typeface="微软雅黑" panose="020B0503020204020204" pitchFamily="34" charset="-122"/>
                <a:ea typeface="微软雅黑" panose="020B0503020204020204" pitchFamily="34" charset="-122"/>
              </a:rPr>
              <a:t>PATH</a:t>
            </a:r>
            <a:r>
              <a:rPr lang="zh-CN" altLang="en-US" smtClean="0">
                <a:latin typeface="微软雅黑" panose="020B0503020204020204" pitchFamily="34" charset="-122"/>
                <a:ea typeface="微软雅黑" panose="020B0503020204020204" pitchFamily="34" charset="-122"/>
              </a:rPr>
              <a:t>环境变量中，则</a:t>
            </a:r>
            <a:r>
              <a:rPr lang="en-US" altLang="zh-CN" smtClean="0">
                <a:latin typeface="微软雅黑" panose="020B0503020204020204" pitchFamily="34" charset="-122"/>
                <a:ea typeface="微软雅黑" panose="020B0503020204020204" pitchFamily="34" charset="-122"/>
              </a:rPr>
              <a:t>gs_xtuner</a:t>
            </a:r>
            <a:r>
              <a:rPr lang="zh-CN" altLang="en-US" smtClean="0">
                <a:latin typeface="微软雅黑" panose="020B0503020204020204" pitchFamily="34" charset="-122"/>
                <a:ea typeface="微软雅黑" panose="020B0503020204020204" pitchFamily="34" charset="-122"/>
              </a:rPr>
              <a:t>命令也可以在任何地方被直接调用。</a:t>
            </a:r>
            <a:endParaRPr lang="en-US" altLang="zh-CN"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以获取帮助信息为例，执行下述命令：</a:t>
            </a:r>
            <a:endParaRPr lang="en-US" altLang="zh-CN"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127166" y="3579201"/>
            <a:ext cx="7078683"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python setup.py install</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1127166" y="5559695"/>
            <a:ext cx="7078683" cy="369332"/>
          </a:xfrm>
          <a:prstGeom prst="rect">
            <a:avLst/>
          </a:prstGeom>
          <a:solidFill>
            <a:sysClr val="window" lastClr="FFFFFF">
              <a:lumMod val="8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gs_xtuner</a:t>
            </a:r>
            <a:r>
              <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--help</a:t>
            </a:r>
            <a:endParaRPr kumimoji="0" lang="en-US" altLang="zh-CN" sz="18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3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apter page">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dirty="0" err="1" smtClean="0">
            <a:solidFill>
              <a:srgbClr val="000000"/>
            </a:solidFill>
            <a:ea typeface="微软雅黑" panose="020B0503020204020204" pitchFamily="34" charset="-122"/>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13622</Words>
  <Application>WPS 演示</Application>
  <PresentationFormat>宽屏</PresentationFormat>
  <Paragraphs>687</Paragraphs>
  <Slides>46</Slides>
  <Notes>45</Notes>
  <HiddenSlides>0</HiddenSlides>
  <MMClips>0</MMClips>
  <ScaleCrop>false</ScaleCrop>
  <HeadingPairs>
    <vt:vector size="8" baseType="variant">
      <vt:variant>
        <vt:lpstr>已用的字体</vt:lpstr>
      </vt:variant>
      <vt:variant>
        <vt:i4>20</vt:i4>
      </vt:variant>
      <vt:variant>
        <vt:lpstr>主题</vt:lpstr>
      </vt:variant>
      <vt:variant>
        <vt:i4>6</vt:i4>
      </vt:variant>
      <vt:variant>
        <vt:lpstr>嵌入 OLE 服务器</vt:lpstr>
      </vt:variant>
      <vt:variant>
        <vt:i4>1</vt:i4>
      </vt:variant>
      <vt:variant>
        <vt:lpstr>幻灯片标题</vt:lpstr>
      </vt:variant>
      <vt:variant>
        <vt:i4>46</vt:i4>
      </vt:variant>
    </vt:vector>
  </HeadingPairs>
  <TitlesOfParts>
    <vt:vector size="73" baseType="lpstr">
      <vt:lpstr>Arial</vt:lpstr>
      <vt:lpstr>宋体</vt:lpstr>
      <vt:lpstr>Wingdings</vt:lpstr>
      <vt:lpstr>微软雅黑</vt:lpstr>
      <vt:lpstr>.AppleSystemUIFont</vt:lpstr>
      <vt:lpstr>Segoe Print</vt:lpstr>
      <vt:lpstr>Trebuchet MS</vt:lpstr>
      <vt:lpstr>华文细黑</vt:lpstr>
      <vt:lpstr>Arial</vt:lpstr>
      <vt:lpstr>Huawei Sans</vt:lpstr>
      <vt:lpstr>方正兰亭黑简体</vt:lpstr>
      <vt:lpstr>Arial Unicode MS</vt:lpstr>
      <vt:lpstr>Calibri</vt:lpstr>
      <vt:lpstr>Huawei Sans</vt:lpstr>
      <vt:lpstr>方正兰亭黑简体</vt:lpstr>
      <vt:lpstr>等线</vt:lpstr>
      <vt:lpstr>Calibri Light</vt:lpstr>
      <vt:lpstr>等线 Light</vt:lpstr>
      <vt:lpstr>黑体</vt:lpstr>
      <vt:lpstr>方正兰亭黑简体</vt:lpstr>
      <vt:lpstr>Office 主题​​</vt:lpstr>
      <vt:lpstr>1_Office 主题​​</vt:lpstr>
      <vt:lpstr>23_Chart page</vt:lpstr>
      <vt:lpstr>Chapter page</vt:lpstr>
      <vt:lpstr>1_章节页</vt:lpstr>
      <vt:lpstr>2_章节页</vt:lpstr>
      <vt:lpstr>TCLayout.ActiveDocument.1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xiangxinyong</cp:lastModifiedBy>
  <cp:revision>849</cp:revision>
  <dcterms:created xsi:type="dcterms:W3CDTF">2020-11-13T10:41:00Z</dcterms:created>
  <dcterms:modified xsi:type="dcterms:W3CDTF">2021-07-09T13:13:49Z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(3)Qg0hSrj5Z3k/6HG2gLOMzpW8dxRDd9YMqHmi7xDWxw1s9ECTHe9XD/yhJHX/GvSW6uRVtJxQ
ajtiwONru+PdH/vwhc1yl8JgKkK9Cg+t+3m6mpy8eC+kubfRosYvSg3Tw63AnfrF/b0fpAqA
I8Dvq1jV+oBj9v1HT+d9aHf/aXe9u7ip4i3c66ackVyqhW3WoLsZvzxlRXlrMIbhxNLLfuAb
0gO5pGYR25FEMaTAzZ</vt:lpwstr>
  </property>
  <property fmtid="{D5CDD505-2E9C-101B-9397-08002B2CF9AE}" pid="3" name="_2015_ms_pID_7253431">
    <vt:lpwstr>aj0J4gZ7EomJLv64nmucr1GevmaHVqLfol4DfboPDhfDq68dbs0ekm
WD0mkej7EI5sNm18NkkJvclpa7lIo0gTpjzpIrrZ3l8TfMaYGw5Wzz/Carl6+S3RvpLngEvq
oSZ8KuJ6LyHQU/KADzYVq19eRbdMENwusmqcjcmaP+rhd9IMeP3uU4KjCCMh5UmMVU7jcH0W
yKc4o/8p3t9OurBGZThROksicL85O5WxEgqH</vt:lpwstr>
  </property>
  <property fmtid="{D5CDD505-2E9C-101B-9397-08002B2CF9AE}" pid="4" name="_2015_ms_pID_7253432">
    <vt:lpwstr>2w==</vt:lpwstr>
  </property>
  <property fmtid="{D5CDD505-2E9C-101B-9397-08002B2CF9AE}" pid="5" name="KSOProductBuildVer">
    <vt:lpwstr>2052-11.1.0.10228</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1620532338</vt:lpwstr>
  </property>
</Properties>
</file>