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 id="2147483677" r:id="rId4"/>
    <p:sldMasterId id="2147483684" r:id="rId5"/>
    <p:sldMasterId id="2147483687" r:id="rId6"/>
    <p:sldMasterId id="2147483688" r:id="rId7"/>
  </p:sldMasterIdLst>
  <p:notesMasterIdLst>
    <p:notesMasterId r:id="rId10"/>
  </p:notesMasterIdLst>
  <p:handoutMasterIdLst>
    <p:handoutMasterId r:id="rId46"/>
  </p:handoutMasterIdLst>
  <p:sldIdLst>
    <p:sldId id="289" r:id="rId8"/>
    <p:sldId id="463" r:id="rId9"/>
    <p:sldId id="465" r:id="rId11"/>
    <p:sldId id="469" r:id="rId12"/>
    <p:sldId id="470" r:id="rId13"/>
    <p:sldId id="472" r:id="rId14"/>
    <p:sldId id="473" r:id="rId15"/>
    <p:sldId id="474" r:id="rId16"/>
    <p:sldId id="476" r:id="rId17"/>
    <p:sldId id="475" r:id="rId18"/>
    <p:sldId id="477" r:id="rId19"/>
    <p:sldId id="478" r:id="rId20"/>
    <p:sldId id="480" r:id="rId21"/>
    <p:sldId id="481" r:id="rId22"/>
    <p:sldId id="482" r:id="rId23"/>
    <p:sldId id="483" r:id="rId24"/>
    <p:sldId id="484" r:id="rId25"/>
    <p:sldId id="485" r:id="rId26"/>
    <p:sldId id="479" r:id="rId27"/>
    <p:sldId id="493" r:id="rId28"/>
    <p:sldId id="486" r:id="rId29"/>
    <p:sldId id="487" r:id="rId30"/>
    <p:sldId id="488" r:id="rId31"/>
    <p:sldId id="489" r:id="rId32"/>
    <p:sldId id="490" r:id="rId33"/>
    <p:sldId id="494" r:id="rId34"/>
    <p:sldId id="491" r:id="rId35"/>
    <p:sldId id="492" r:id="rId36"/>
    <p:sldId id="495" r:id="rId37"/>
    <p:sldId id="496" r:id="rId38"/>
    <p:sldId id="503" r:id="rId39"/>
    <p:sldId id="497" r:id="rId40"/>
    <p:sldId id="498" r:id="rId41"/>
    <p:sldId id="499" r:id="rId42"/>
    <p:sldId id="501" r:id="rId43"/>
    <p:sldId id="502" r:id="rId44"/>
    <p:sldId id="50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444547"/>
    <a:srgbClr val="3A11BA"/>
    <a:srgbClr val="F0F0F0"/>
    <a:srgbClr val="F5F5F5"/>
    <a:srgbClr val="27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65526" autoAdjust="0"/>
  </p:normalViewPr>
  <p:slideViewPr>
    <p:cSldViewPr snapToGrid="0" snapToObjects="1">
      <p:cViewPr varScale="1">
        <p:scale>
          <a:sx n="108" d="100"/>
          <a:sy n="108" d="100"/>
        </p:scale>
        <p:origin x="1884" y="96"/>
      </p:cViewPr>
      <p:guideLst/>
    </p:cSldViewPr>
  </p:slideViewPr>
  <p:notesTextViewPr>
    <p:cViewPr>
      <p:scale>
        <a:sx n="1" d="1"/>
        <a:sy n="1" d="1"/>
      </p:scale>
      <p:origin x="0" y="0"/>
    </p:cViewPr>
  </p:notesTextViewPr>
  <p:notesViewPr>
    <p:cSldViewPr snapToGrid="0" snapToObjects="1">
      <p:cViewPr varScale="1">
        <p:scale>
          <a:sx n="86" d="100"/>
          <a:sy n="86"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rtl="0">
              <a:defRPr lang="zh-CN" sz="1400" b="0" i="0" u="none" strike="noStrike" kern="1200" spc="0" baseline="0">
                <a:solidFill>
                  <a:schemeClr val="tx1">
                    <a:lumMod val="65000"/>
                    <a:lumOff val="35000"/>
                  </a:schemeClr>
                </a:solidFill>
                <a:latin typeface="微软雅黑" panose="020B0503020204020204" pitchFamily="34" charset="-122"/>
                <a:ea typeface="黑体" panose="02010609060101010101" charset="-122"/>
                <a:cs typeface="+mn-cs"/>
                <a:sym typeface="Huawei Sans" panose="020C0503030203020204" pitchFamily="34" charset="0"/>
              </a:defRPr>
            </a:pPr>
            <a:r>
              <a:rPr lang="en-US">
                <a:latin typeface="微软雅黑" panose="020B0503020204020204" pitchFamily="34" charset="-122"/>
                <a:ea typeface="黑体" panose="02010609060101010101" charset="-122"/>
                <a:sym typeface="微软雅黑" panose="020B0503020204020204" pitchFamily="34" charset="-122"/>
              </a:rPr>
              <a:t>OLTP - TPCC标准Benchmark</a:t>
            </a:r>
            <a:endParaRPr lang="en-US">
              <a:latin typeface="微软雅黑" panose="020B0503020204020204" pitchFamily="34" charset="-122"/>
              <a:ea typeface="黑体" panose="02010609060101010101" charset="-122"/>
              <a:sym typeface="微软雅黑" panose="020B0503020204020204" pitchFamily="34" charset="-122"/>
            </a:endParaRPr>
          </a:p>
        </c:rich>
      </c:tx>
      <c:layout>
        <c:manualLayout>
          <c:xMode val="edge"/>
          <c:yMode val="edge"/>
          <c:x val="0.263764691890977"/>
          <c:y val="0.00342872570194384"/>
        </c:manualLayout>
      </c:layout>
      <c:overlay val="0"/>
      <c:spPr>
        <a:noFill/>
        <a:ln>
          <a:noFill/>
        </a:ln>
        <a:effectLst/>
      </c:sp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95220592"/>
        <c:axId val="95217328"/>
      </c:barChart>
      <c:catAx>
        <c:axId val="9522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黑体" panose="02010609060101010101" charset="-122"/>
                <a:cs typeface="+mn-cs"/>
                <a:sym typeface="Huawei Sans" panose="020C0503030203020204" pitchFamily="34" charset="0"/>
              </a:defRPr>
            </a:pPr>
          </a:p>
        </c:txPr>
        <c:crossAx val="95217328"/>
        <c:crosses val="autoZero"/>
        <c:auto val="1"/>
        <c:lblAlgn val="ctr"/>
        <c:lblOffset val="100"/>
        <c:noMultiLvlLbl val="0"/>
      </c:catAx>
      <c:valAx>
        <c:axId val="95217328"/>
        <c:scaling>
          <c:orientation val="minMax"/>
        </c:scaling>
        <c:delete val="1"/>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黑体" panose="02010609060101010101" charset="-122"/>
                <a:cs typeface="+mn-cs"/>
                <a:sym typeface="Huawei Sans" panose="020C0503030203020204" pitchFamily="34" charset="0"/>
              </a:defRPr>
            </a:pPr>
          </a:p>
        </c:txPr>
        <c:crossAx val="95220592"/>
        <c:crosses val="autoZero"/>
        <c:crossBetween val="between"/>
      </c:valAx>
      <c:spPr>
        <a:noFill/>
        <a:ln>
          <a:noFill/>
        </a:ln>
        <a:effectLst/>
      </c:spPr>
    </c:plotArea>
    <c:plotVisOnly val="1"/>
    <c:dispBlanksAs val="gap"/>
    <c:showDLblsOverMax val="0"/>
  </c:chart>
  <c:spPr>
    <a:noFill/>
    <a:ln w="12700">
      <a:solidFill>
        <a:sysClr val="window" lastClr="FFFFFF">
          <a:lumMod val="95000"/>
        </a:sysClr>
      </a:solidFill>
    </a:ln>
    <a:effectLst/>
  </c:spPr>
  <c:txPr>
    <a:bodyPr/>
    <a:lstStyle/>
    <a:p>
      <a:pPr>
        <a:defRPr lang="zh-CN">
          <a:latin typeface="Huawei Sans" panose="020C0503030203020204" pitchFamily="34" charset="0"/>
          <a:ea typeface="方正兰亭黑简体" panose="02000000000000000000" pitchFamily="2" charset="-122"/>
          <a:sym typeface="Huawei Sans" panose="020C050303020302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rtl="0">
              <a:defRPr lang="zh-CN" sz="1400" b="0" i="0" u="none" strike="noStrike" kern="1200" spc="0" baseline="0">
                <a:solidFill>
                  <a:schemeClr val="tx1">
                    <a:lumMod val="65000"/>
                    <a:lumOff val="35000"/>
                  </a:schemeClr>
                </a:solidFill>
                <a:latin typeface="微软雅黑" panose="020B0503020204020204" pitchFamily="34" charset="-122"/>
                <a:ea typeface="黑体" panose="02010609060101010101" charset="-122"/>
                <a:cs typeface="+mn-cs"/>
                <a:sym typeface="Huawei Sans" panose="020C0503030203020204" pitchFamily="34" charset="0"/>
              </a:defRPr>
            </a:pPr>
            <a:r>
              <a:rPr lang="en-US"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OLTP - </a:t>
            </a:r>
            <a:r>
              <a:rPr lang="en-US" b="1" dirty="0" err="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TPCC标准Benchmark</a:t>
            </a:r>
            <a:endParaRPr lang="en-US" b="1" dirty="0" err="1">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c:rich>
      </c:tx>
      <c:layout>
        <c:manualLayout>
          <c:xMode val="edge"/>
          <c:yMode val="edge"/>
          <c:x val="0.263764702996406"/>
          <c:y val="0.0583097505127542"/>
        </c:manualLayout>
      </c:layout>
      <c:overlay val="0"/>
      <c:spPr>
        <a:noFill/>
        <a:ln>
          <a:noFill/>
        </a:ln>
        <a:effectLst/>
      </c:spPr>
    </c:title>
    <c:autoTitleDeleted val="0"/>
    <c:plotArea>
      <c:layout/>
      <c:barChart>
        <c:barDir val="col"/>
        <c:grouping val="clustered"/>
        <c:varyColors val="0"/>
        <c:ser>
          <c:idx val="0"/>
          <c:order val="0"/>
          <c:spPr>
            <a:solidFill>
              <a:srgbClr val="C7000B"/>
            </a:solidFill>
            <a:ln>
              <a:noFill/>
            </a:ln>
            <a:effectLst/>
          </c:spPr>
          <c:invertIfNegative val="0"/>
          <c:dPt>
            <c:idx val="0"/>
            <c:invertIfNegative val="0"/>
            <c:bubble3D val="0"/>
            <c:spPr>
              <a:solidFill>
                <a:srgbClr val="E7E6E6">
                  <a:lumMod val="50000"/>
                </a:srgbClr>
              </a:solidFill>
              <a:ln>
                <a:noFill/>
              </a:ln>
              <a:effectLst/>
            </c:spPr>
          </c:dPt>
          <c:dPt>
            <c:idx val="1"/>
            <c:invertIfNegative val="0"/>
            <c:bubble3D val="0"/>
            <c:spPr>
              <a:solidFill>
                <a:srgbClr val="C7000B"/>
              </a:solidFill>
              <a:ln>
                <a:noFill/>
              </a:ln>
              <a:effectLst/>
            </c:spPr>
          </c:dPt>
          <c:dLbls>
            <c:delete val="1"/>
          </c:dLbls>
          <c:cat>
            <c:strRef>
              <c:f>Sheet1!$B$2:$C$2</c:f>
              <c:strCache>
                <c:ptCount val="2"/>
                <c:pt idx="0">
                  <c:v>X86</c:v>
                </c:pt>
                <c:pt idx="1">
                  <c:v>鲲鹏</c:v>
                </c:pt>
              </c:strCache>
            </c:strRef>
          </c:cat>
          <c:val>
            <c:numRef>
              <c:f>Sheet1!$B$3:$C$3</c:f>
              <c:numCache>
                <c:formatCode>General</c:formatCode>
                <c:ptCount val="2"/>
                <c:pt idx="0">
                  <c:v>73</c:v>
                </c:pt>
                <c:pt idx="1">
                  <c:v>120</c:v>
                </c:pt>
              </c:numCache>
            </c:numRef>
          </c:val>
        </c:ser>
        <c:dLbls>
          <c:showLegendKey val="0"/>
          <c:showVal val="0"/>
          <c:showCatName val="0"/>
          <c:showSerName val="0"/>
          <c:showPercent val="0"/>
          <c:showBubbleSize val="0"/>
        </c:dLbls>
        <c:gapWidth val="219"/>
        <c:overlap val="-27"/>
        <c:axId val="95210800"/>
        <c:axId val="95217872"/>
      </c:barChart>
      <c:catAx>
        <c:axId val="9521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sym typeface="Huawei Sans" panose="020C0503030203020204" pitchFamily="34" charset="0"/>
              </a:defRPr>
            </a:pPr>
          </a:p>
        </c:txPr>
        <c:crossAx val="95217872"/>
        <c:crosses val="autoZero"/>
        <c:auto val="1"/>
        <c:lblAlgn val="ctr"/>
        <c:lblOffset val="100"/>
        <c:noMultiLvlLbl val="0"/>
      </c:catAx>
      <c:valAx>
        <c:axId val="95217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黑体" panose="02010609060101010101" charset="-122"/>
                <a:cs typeface="+mn-cs"/>
                <a:sym typeface="Huawei Sans" panose="020C0503030203020204" pitchFamily="34" charset="0"/>
              </a:defRPr>
            </a:pPr>
          </a:p>
        </c:txPr>
        <c:crossAx val="9521080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Huawei Sans" panose="020C0503030203020204" pitchFamily="34" charset="0"/>
          <a:ea typeface="方正兰亭黑简体" panose="02000000000000000000" pitchFamily="2" charset="-122"/>
          <a:sym typeface="Huawei Sans" panose="020C050303020302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F698DE-5563-4329-9E4F-A076552207A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9A9A32-7A61-4B63-897F-C09C71FC20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D96C-1690-4857-8527-4F49E318E1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B71B8-E4D1-43F7-8F02-E9FF06B0C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PGSQL</a:t>
            </a:r>
            <a:r>
              <a:rPr lang="zh-CN" altLang="en-US" dirty="0" smtClean="0"/>
              <a:t>材料保持一致</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smtClean="0"/>
              <a:t>系统视图中会给出导致性能问题的可能原因，根据这些“性能告警”，参考《开发者指南》中“性能调优</a:t>
            </a:r>
            <a:r>
              <a:rPr lang="en-US" altLang="zh-CN" dirty="0" smtClean="0"/>
              <a:t> &gt; SQL</a:t>
            </a:r>
            <a:r>
              <a:rPr lang="zh-CN" altLang="zh-CN" dirty="0" smtClean="0"/>
              <a:t>调优指南</a:t>
            </a:r>
            <a:r>
              <a:rPr lang="en-US" altLang="zh-CN" dirty="0" smtClean="0"/>
              <a:t> &gt; </a:t>
            </a:r>
            <a:r>
              <a:rPr lang="zh-CN" altLang="zh-CN" dirty="0" smtClean="0"/>
              <a:t>典型</a:t>
            </a:r>
            <a:r>
              <a:rPr lang="en-US" altLang="zh-CN" dirty="0" smtClean="0"/>
              <a:t>SQL</a:t>
            </a:r>
            <a:r>
              <a:rPr lang="zh-CN" altLang="zh-CN" dirty="0" smtClean="0"/>
              <a:t>调优点</a:t>
            </a:r>
            <a:r>
              <a:rPr lang="en-US" altLang="zh-CN" dirty="0" smtClean="0"/>
              <a:t> &gt; SQL</a:t>
            </a:r>
            <a:r>
              <a:rPr lang="zh-CN" altLang="zh-CN" dirty="0" smtClean="0"/>
              <a:t>自诊断”章节，就可以对存在性能问题的作业进行调优。</a:t>
            </a:r>
            <a:endParaRPr lang="zh-CN"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同步复制保证数据的高可靠，一般需要一主两备部署，同时对性能有一定影响。</a:t>
            </a:r>
            <a:endParaRPr lang="en-US" altLang="zh-CN" dirty="0" smtClean="0"/>
          </a:p>
          <a:p>
            <a:r>
              <a:rPr lang="zh-CN" altLang="en-US" dirty="0" smtClean="0"/>
              <a:t>异步复制一主一备部署即可，对性能影响小，但异常时可能存在数据丢失。</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PGSQL</a:t>
            </a:r>
            <a:r>
              <a:rPr lang="zh-CN" altLang="en-US" dirty="0" smtClean="0"/>
              <a:t>材料保持一致</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社区设置用户委员会收集用户和合作伙伴诉。</a:t>
            </a:r>
            <a:endParaRPr lang="zh-CN" altLang="en-US" dirty="0" smtClean="0"/>
          </a:p>
          <a:p>
            <a:r>
              <a:rPr lang="zh-CN" altLang="en-US" dirty="0" smtClean="0"/>
              <a:t>社区成立技术委员会打造开发者上升渠道。</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社区基于国内代码托管平台码云进行代码托管。</a:t>
            </a:r>
            <a:endParaRPr lang="zh-CN" altLang="en-US" dirty="0" smtClean="0"/>
          </a:p>
          <a:p>
            <a:r>
              <a:rPr lang="zh-CN" altLang="en-US" dirty="0" smtClean="0"/>
              <a:t>社区</a:t>
            </a:r>
            <a:r>
              <a:rPr lang="en-US" altLang="zh-CN" dirty="0" smtClean="0"/>
              <a:t>License</a:t>
            </a:r>
            <a:r>
              <a:rPr lang="zh-CN" altLang="en-US" dirty="0" smtClean="0"/>
              <a:t>采用国产木兰宽松许可证</a:t>
            </a:r>
            <a:r>
              <a:rPr lang="en-US" altLang="zh-CN" dirty="0" smtClean="0"/>
              <a:t>V2</a:t>
            </a:r>
            <a:r>
              <a:rPr lang="zh-CN" altLang="en-US" dirty="0" smtClean="0"/>
              <a:t>。</a:t>
            </a:r>
            <a:endParaRPr lang="zh-CN" altLang="en-US" dirty="0" smtClean="0"/>
          </a:p>
          <a:p>
            <a:r>
              <a:rPr lang="zh-CN" altLang="en-US" dirty="0" smtClean="0"/>
              <a:t>社区支撑服务基于云服务弹性伸缩构建。</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smtClean="0"/>
              <a:t>父目录 </a:t>
            </a:r>
            <a:r>
              <a:rPr lang="en-US" altLang="zh-CN" dirty="0" smtClean="0"/>
              <a:t>-</a:t>
            </a:r>
            <a:r>
              <a:rPr lang="zh-CN" altLang="en-US" dirty="0" smtClean="0"/>
              <a:t>：</a:t>
            </a:r>
            <a:r>
              <a:rPr lang="en-US" altLang="zh-CN" dirty="0" smtClean="0"/>
              <a:t>/opt/</a:t>
            </a:r>
            <a:r>
              <a:rPr lang="en-US" altLang="zh-CN" dirty="0" err="1" smtClean="0"/>
              <a:t>gaussdb</a:t>
            </a:r>
            <a:r>
              <a:rPr lang="en-US" altLang="zh-CN" dirty="0" smtClean="0"/>
              <a:t>/app </a:t>
            </a:r>
            <a:r>
              <a:rPr lang="zh-CN" altLang="en-US" dirty="0" smtClean="0"/>
              <a:t>或者</a:t>
            </a:r>
            <a:r>
              <a:rPr lang="en-US" altLang="zh-CN" dirty="0" smtClean="0"/>
              <a:t>opt/</a:t>
            </a:r>
            <a:r>
              <a:rPr lang="en-US" altLang="zh-CN" dirty="0" err="1" smtClean="0"/>
              <a:t>gaussdb</a:t>
            </a:r>
            <a:r>
              <a:rPr lang="en-US" altLang="zh-CN" dirty="0" smtClean="0"/>
              <a:t>/app-</a:t>
            </a:r>
            <a:r>
              <a:rPr lang="en-US" altLang="zh-CN" dirty="0" err="1" smtClean="0"/>
              <a:t>xxxxx</a:t>
            </a:r>
            <a:r>
              <a:rPr lang="zh-CN" altLang="en-US" dirty="0" smtClean="0"/>
              <a:t>；</a:t>
            </a:r>
            <a:r>
              <a:rPr lang="zh-CN" altLang="zh-CN" dirty="0" smtClean="0"/>
              <a:t>实例数据目录</a:t>
            </a:r>
            <a:r>
              <a:rPr lang="zh-CN" altLang="en-US" dirty="0" smtClean="0"/>
              <a:t>：</a:t>
            </a:r>
            <a:r>
              <a:rPr lang="en-US" altLang="zh-CN" dirty="0" smtClean="0"/>
              <a:t>/</a:t>
            </a:r>
            <a:r>
              <a:rPr lang="en-US" altLang="zh-CN" dirty="0" err="1" smtClean="0"/>
              <a:t>gaussdb</a:t>
            </a:r>
            <a:r>
              <a:rPr lang="en-US" altLang="zh-CN" dirty="0" smtClean="0"/>
              <a:t>/data/</a:t>
            </a:r>
            <a:r>
              <a:rPr lang="zh-CN" altLang="en-US" dirty="0" smtClean="0"/>
              <a:t>数据库节点名称</a:t>
            </a:r>
            <a:endParaRPr lang="en-US" altLang="zh-CN" dirty="0" smtClean="0"/>
          </a:p>
          <a:p>
            <a:r>
              <a:rPr lang="zh-CN" altLang="en-US" dirty="0" smtClean="0"/>
              <a:t>数据库在安装过程中，会自动对其文件权限（包括运行过程中生成的文件，如日志文件等）进行设置。其权限规则如下：</a:t>
            </a:r>
            <a:endParaRPr lang="zh-CN" altLang="en-US" dirty="0" smtClean="0"/>
          </a:p>
          <a:p>
            <a:pPr lvl="1"/>
            <a:r>
              <a:rPr lang="zh-CN" altLang="en-US" dirty="0" smtClean="0"/>
              <a:t>数据库程序目录的权限为</a:t>
            </a:r>
            <a:r>
              <a:rPr lang="en-US" altLang="zh-CN" dirty="0" smtClean="0"/>
              <a:t>0750</a:t>
            </a:r>
            <a:r>
              <a:rPr lang="zh-CN" altLang="en-US" dirty="0" smtClean="0"/>
              <a:t>。</a:t>
            </a:r>
            <a:endParaRPr lang="zh-CN" altLang="en-US" dirty="0" smtClean="0"/>
          </a:p>
          <a:p>
            <a:pPr lvl="1"/>
            <a:r>
              <a:rPr lang="zh-CN" altLang="en-US" dirty="0" smtClean="0"/>
              <a:t>数据库数据文件目录的权限为</a:t>
            </a:r>
            <a:r>
              <a:rPr lang="en-US" altLang="zh-CN" dirty="0" smtClean="0"/>
              <a:t>0700</a:t>
            </a:r>
            <a:r>
              <a:rPr lang="zh-CN" altLang="en-US" dirty="0" smtClean="0"/>
              <a:t>。</a:t>
            </a:r>
            <a:r>
              <a:rPr lang="en-US" altLang="zh-CN" dirty="0" smtClean="0"/>
              <a:t>openGauss</a:t>
            </a:r>
            <a:r>
              <a:rPr lang="zh-CN" altLang="en-US" dirty="0" smtClean="0"/>
              <a:t>部署时通过创建</a:t>
            </a:r>
            <a:r>
              <a:rPr lang="en-US" altLang="zh-CN" dirty="0" smtClean="0"/>
              <a:t>xml</a:t>
            </a:r>
            <a:r>
              <a:rPr lang="zh-CN" altLang="en-US" dirty="0" smtClean="0"/>
              <a:t>配置文件中的</a:t>
            </a:r>
            <a:r>
              <a:rPr lang="en-US" altLang="zh-CN" dirty="0" err="1" smtClean="0"/>
              <a:t>tmpMppdbPath</a:t>
            </a:r>
            <a:r>
              <a:rPr lang="zh-CN" altLang="en-US" dirty="0" smtClean="0"/>
              <a:t>参数指定目录（若未指定，则默认创建</a:t>
            </a:r>
            <a:r>
              <a:rPr lang="en-US" altLang="zh-CN" dirty="0" smtClean="0"/>
              <a:t>/</a:t>
            </a:r>
            <a:r>
              <a:rPr lang="en-US" altLang="zh-CN" dirty="0" err="1" smtClean="0"/>
              <a:t>tmp</a:t>
            </a:r>
            <a:r>
              <a:rPr lang="en-US" altLang="zh-CN" dirty="0" smtClean="0"/>
              <a:t>/$</a:t>
            </a:r>
            <a:r>
              <a:rPr lang="en-US" altLang="zh-CN" dirty="0" err="1" smtClean="0"/>
              <a:t>USER_mppdb</a:t>
            </a:r>
            <a:r>
              <a:rPr lang="zh-CN" altLang="en-US" dirty="0" smtClean="0"/>
              <a:t>目录）来存放“</a:t>
            </a:r>
            <a:r>
              <a:rPr lang="en-US" altLang="zh-CN" dirty="0" smtClean="0"/>
              <a:t>.</a:t>
            </a:r>
            <a:r>
              <a:rPr lang="en-US" altLang="zh-CN" dirty="0" err="1" smtClean="0"/>
              <a:t>s.PGSQL</a:t>
            </a:r>
            <a:r>
              <a:rPr lang="en-US" altLang="zh-CN" dirty="0" smtClean="0"/>
              <a:t>.*”</a:t>
            </a:r>
            <a:r>
              <a:rPr lang="zh-CN" altLang="en-US" dirty="0" smtClean="0"/>
              <a:t>文件，该目录和文件权限设置为</a:t>
            </a:r>
            <a:r>
              <a:rPr lang="en-US" altLang="zh-CN" dirty="0" smtClean="0"/>
              <a:t>0700</a:t>
            </a:r>
            <a:r>
              <a:rPr lang="zh-CN" altLang="en-US" dirty="0" smtClean="0"/>
              <a:t>。</a:t>
            </a:r>
            <a:endParaRPr lang="zh-CN" altLang="en-US" dirty="0" smtClean="0"/>
          </a:p>
          <a:p>
            <a:pPr lvl="1"/>
            <a:r>
              <a:rPr lang="zh-CN" altLang="en-US" dirty="0" smtClean="0"/>
              <a:t>数据库的数据文件、审计日志和其他数据库程序生成的数据文件的权限为</a:t>
            </a:r>
            <a:r>
              <a:rPr lang="en-US" altLang="zh-CN" dirty="0" smtClean="0"/>
              <a:t>0600</a:t>
            </a:r>
            <a:r>
              <a:rPr lang="zh-CN" altLang="en-US" dirty="0" smtClean="0"/>
              <a:t>，运行日志的权限默认不高于</a:t>
            </a:r>
            <a:r>
              <a:rPr lang="en-US" altLang="zh-CN" dirty="0" smtClean="0"/>
              <a:t>0640</a:t>
            </a:r>
            <a:r>
              <a:rPr lang="zh-CN" altLang="en-US" dirty="0" smtClean="0"/>
              <a:t>。</a:t>
            </a:r>
            <a:endParaRPr lang="zh-CN" altLang="en-US" dirty="0" smtClean="0"/>
          </a:p>
          <a:p>
            <a:pPr lvl="1"/>
            <a:r>
              <a:rPr lang="zh-CN" altLang="en-US" dirty="0" smtClean="0"/>
              <a:t>普通操作系统用户不允许修改和删除数据库文件和日志文件。</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B</a:t>
            </a:r>
            <a:endParaRPr lang="en-US" altLang="zh-CN" dirty="0" smtClean="0"/>
          </a:p>
          <a:p>
            <a:pPr lvl="1"/>
            <a:r>
              <a:rPr lang="en-US" altLang="zh-CN" dirty="0" smtClean="0"/>
              <a:t>ABCD</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T</a:t>
            </a:r>
            <a:endParaRPr lang="en-US" altLang="zh-CN" dirty="0" smtClean="0"/>
          </a:p>
          <a:p>
            <a:pPr lvl="1"/>
            <a:r>
              <a:rPr lang="zh-CN" altLang="en-US" dirty="0" smtClean="0"/>
              <a:t>环境准备</a:t>
            </a:r>
            <a:r>
              <a:rPr lang="en-US" altLang="zh-CN" dirty="0" smtClean="0"/>
              <a:t>-</a:t>
            </a:r>
            <a:r>
              <a:rPr lang="zh-CN" altLang="en-US" dirty="0" smtClean="0"/>
              <a:t>下载源码及第三方编译工具</a:t>
            </a:r>
            <a:r>
              <a:rPr lang="en-US" altLang="zh-CN" dirty="0" smtClean="0"/>
              <a:t>-</a:t>
            </a:r>
            <a:r>
              <a:rPr lang="zh-CN" altLang="en-US" dirty="0" smtClean="0"/>
              <a:t>编译安装</a:t>
            </a:r>
            <a:r>
              <a:rPr lang="en-US" altLang="zh-CN" dirty="0" smtClean="0"/>
              <a:t>-</a:t>
            </a:r>
            <a:r>
              <a:rPr lang="zh-CN" altLang="en-US" dirty="0" smtClean="0"/>
              <a:t>数据库初始化</a:t>
            </a:r>
            <a:r>
              <a:rPr lang="en-US" altLang="zh-CN" dirty="0" smtClean="0"/>
              <a:t>-</a:t>
            </a:r>
            <a:r>
              <a:rPr lang="zh-CN" altLang="en-US" dirty="0" smtClean="0"/>
              <a:t>数据库启动</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B71B8-E4D1-43F7-8F02-E9FF06B0C0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是关系型数据库，采用客户端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服务器，单进程多线程架构，支持单机和一主多备部署方式，备机可读，支持双机高可用和读扩展。</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产品特点</a:t>
            </a:r>
            <a:endParaRPr lang="zh-CN" altLang="en-US"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相比其他开源数据库主要有复合应用场景、高性能和高可用等产品特点。</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软件架构</a:t>
            </a:r>
            <a:endParaRPr lang="zh-CN" altLang="en-US"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主要包含了</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服务器，客户端驱动，</a:t>
            </a:r>
            <a:r>
              <a:rPr lang="en-US" altLang="zh-CN" dirty="0" smtClean="0">
                <a:latin typeface="微软雅黑" panose="020B0503020204020204" pitchFamily="34" charset="-122"/>
                <a:ea typeface="微软雅黑" panose="020B0503020204020204" pitchFamily="34" charset="-122"/>
              </a:rPr>
              <a:t>OM</a:t>
            </a:r>
            <a:r>
              <a:rPr lang="zh-CN" altLang="en-US" dirty="0" smtClean="0">
                <a:latin typeface="微软雅黑" panose="020B0503020204020204" pitchFamily="34" charset="-122"/>
                <a:ea typeface="微软雅黑" panose="020B0503020204020204" pitchFamily="34" charset="-122"/>
              </a:rPr>
              <a:t>等模块，本章将介绍这些模块之间的相互关系。</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典型组网</a:t>
            </a:r>
            <a:endParaRPr lang="zh-CN" altLang="en-US"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为了保证整个应用数据的安全性，建议将</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的典型组网划分为两个独立网络：前端业务网络和数据管理存储网络。</a:t>
            </a:r>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Huawei Sans"/>
              </a:rPr>
              <a:t>华为数据库领域十年磨一剑，</a:t>
            </a:r>
            <a:r>
              <a:rPr lang="en-US" altLang="zh-CN" dirty="0" smtClean="0"/>
              <a:t> openGauss</a:t>
            </a:r>
            <a:r>
              <a:rPr lang="zh-CN" altLang="en-US" dirty="0" smtClean="0"/>
              <a:t>集中式版本内核</a:t>
            </a:r>
            <a:r>
              <a:rPr lang="zh-CN" altLang="en-US" dirty="0" smtClean="0">
                <a:sym typeface="Huawei Sans"/>
              </a:rPr>
              <a:t>全开源。</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循环冗余校验码</a:t>
            </a:r>
            <a:r>
              <a:rPr lang="en-US" altLang="zh-CN" dirty="0" smtClean="0">
                <a:latin typeface="微软雅黑" panose="020B0503020204020204" pitchFamily="34" charset="-122"/>
                <a:ea typeface="微软雅黑" panose="020B0503020204020204" pitchFamily="34" charset="-122"/>
              </a:rPr>
              <a:t>(cyclic redundancy check)</a:t>
            </a:r>
            <a:r>
              <a:rPr lang="zh-CN" altLang="en-US" dirty="0" smtClean="0">
                <a:latin typeface="微软雅黑" panose="020B0503020204020204" pitchFamily="34" charset="-122"/>
                <a:ea typeface="微软雅黑" panose="020B0503020204020204" pitchFamily="34" charset="-122"/>
              </a:rPr>
              <a:t>简称</a:t>
            </a:r>
            <a:r>
              <a:rPr lang="en-US" altLang="zh-CN" dirty="0" smtClean="0">
                <a:latin typeface="微软雅黑" panose="020B0503020204020204" pitchFamily="34" charset="-122"/>
                <a:ea typeface="微软雅黑" panose="020B0503020204020204" pitchFamily="34" charset="-122"/>
              </a:rPr>
              <a:t>CRC</a:t>
            </a:r>
            <a:r>
              <a:rPr lang="zh-CN" altLang="en-US" dirty="0" smtClean="0">
                <a:latin typeface="微软雅黑" panose="020B0503020204020204" pitchFamily="34" charset="-122"/>
                <a:ea typeface="微软雅黑" panose="020B0503020204020204" pitchFamily="34" charset="-122"/>
              </a:rPr>
              <a:t>（循环码）， 一种检测数据传输中的错误的过程。</a:t>
            </a:r>
            <a:r>
              <a:rPr lang="en-US" altLang="zh-CN" dirty="0" smtClean="0">
                <a:latin typeface="微软雅黑" panose="020B0503020204020204" pitchFamily="34" charset="-122"/>
                <a:ea typeface="微软雅黑" panose="020B0503020204020204" pitchFamily="34" charset="-122"/>
              </a:rPr>
              <a:t>CRC</a:t>
            </a:r>
            <a:r>
              <a:rPr lang="zh-CN" altLang="en-US" dirty="0" smtClean="0">
                <a:latin typeface="微软雅黑" panose="020B0503020204020204" pitchFamily="34" charset="-122"/>
                <a:ea typeface="微软雅黑" panose="020B0503020204020204" pitchFamily="34" charset="-122"/>
              </a:rPr>
              <a:t>检验根据传输的数据通过复杂的计算产生一个数。发送设备在发送数据前进行这个计算，然后将结果发送给接收设备。接收设备在接收后，重复同样的运算，如果两个设备的运算结果相同，就认为传输无误，这个过程被称为冗余检验是因为每次传输不仅包含数据而且包含额外（冗余）的差错检验值。</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smtClean="0"/>
              <a:t>openGauss</a:t>
            </a:r>
            <a:r>
              <a:rPr lang="zh-CN" altLang="en-US" dirty="0" smtClean="0"/>
              <a:t>是单机系统，在这样的系统架构中，业务数据存储在单个物理节点上，数据访问任务被推送到服务节点执行，通过服务器的高并发，实现对数据处理的快速响应。同时通过日志复制可以把数据复制到备机，提供数据的高可靠和读扩展。</a:t>
            </a:r>
            <a:endParaRPr lang="en-US" altLang="zh-CN" dirty="0" smtClean="0"/>
          </a:p>
          <a:p>
            <a:r>
              <a:rPr lang="en-US" altLang="zh-CN" dirty="0" smtClean="0"/>
              <a:t>openGauss</a:t>
            </a:r>
            <a:r>
              <a:rPr lang="zh-CN" altLang="en-US" dirty="0" smtClean="0"/>
              <a:t>实例包含主、备两种类型，支持一主多备。建议将主、备</a:t>
            </a:r>
            <a:r>
              <a:rPr lang="en-US" altLang="zh-CN" dirty="0" smtClean="0"/>
              <a:t>openGauss</a:t>
            </a:r>
            <a:r>
              <a:rPr lang="zh-CN" altLang="en-US" dirty="0" smtClean="0"/>
              <a:t>实例分散部署在不同的物理节点中。</a:t>
            </a:r>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smtClean="0">
                <a:latin typeface="微软雅黑" panose="020B0503020204020204" pitchFamily="34" charset="-122"/>
                <a:ea typeface="微软雅黑" panose="020B0503020204020204" pitchFamily="34" charset="-122"/>
              </a:rPr>
              <a:t>交易型应用：大并发、大数据量、以联机事务处理为主的交易型应用，如电商、金融、</a:t>
            </a:r>
            <a:r>
              <a:rPr lang="en-US" altLang="zh-CN" dirty="0" smtClean="0">
                <a:latin typeface="微软雅黑" panose="020B0503020204020204" pitchFamily="34" charset="-122"/>
                <a:ea typeface="微软雅黑" panose="020B0503020204020204" pitchFamily="34" charset="-122"/>
              </a:rPr>
              <a:t>O2O</a:t>
            </a:r>
            <a:r>
              <a:rPr lang="zh-CN" altLang="en-US" dirty="0" smtClean="0">
                <a:latin typeface="微软雅黑" panose="020B0503020204020204" pitchFamily="34" charset="-122"/>
                <a:ea typeface="微软雅黑" panose="020B0503020204020204" pitchFamily="34" charset="-122"/>
              </a:rPr>
              <a:t>、电信</a:t>
            </a:r>
            <a:r>
              <a:rPr lang="en-US" altLang="zh-CN" dirty="0" smtClean="0">
                <a:latin typeface="微软雅黑" panose="020B0503020204020204" pitchFamily="34" charset="-122"/>
                <a:ea typeface="微软雅黑" panose="020B0503020204020204" pitchFamily="34" charset="-122"/>
              </a:rPr>
              <a:t>CRM/</a:t>
            </a:r>
            <a:r>
              <a:rPr lang="zh-CN" altLang="en-US" dirty="0" smtClean="0">
                <a:latin typeface="微软雅黑" panose="020B0503020204020204" pitchFamily="34" charset="-122"/>
                <a:ea typeface="微软雅黑" panose="020B0503020204020204" pitchFamily="34" charset="-122"/>
              </a:rPr>
              <a:t>计费等，应用可按需选择不同的主备部署模式。</a:t>
            </a:r>
            <a:endParaRPr lang="zh-CN" altLang="en-US" dirty="0" smtClean="0">
              <a:latin typeface="微软雅黑" panose="020B0503020204020204" pitchFamily="34" charset="-122"/>
              <a:ea typeface="微软雅黑" panose="020B0503020204020204" pitchFamily="34" charset="-122"/>
            </a:endParaRPr>
          </a:p>
          <a:p>
            <a:pPr lvl="0"/>
            <a:r>
              <a:rPr lang="zh-CN" altLang="en-US" dirty="0" smtClean="0">
                <a:latin typeface="微软雅黑" panose="020B0503020204020204" pitchFamily="34" charset="-122"/>
                <a:ea typeface="微软雅黑" panose="020B0503020204020204" pitchFamily="34" charset="-122"/>
              </a:rPr>
              <a:t>物联网应用（物联网数据）：在工业监控和远程控制、智慧城市的延展、智能家居、车联网等物联网场景下，传感监控设备多，采样率高，数据存储为追加模型，操作和分析并重的场景。</a:t>
            </a:r>
            <a:endParaRPr lang="zh-CN" altLang="en-US"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0.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03A97B1D-F584-444D-89FD-FA2A3E7C92CA}" type="slidenum">
              <a:rPr kumimoji="1" lang="zh-CN" altLang="en-US" smtClean="0"/>
            </a:fld>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712749" y="87111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50337" y="1097869"/>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265" y="1402064"/>
            <a:ext cx="3919605" cy="850900"/>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
        <p:nvSpPr>
          <p:cNvPr id="2" name="圆角矩形 1"/>
          <p:cNvSpPr/>
          <p:nvPr userDrawn="1"/>
        </p:nvSpPr>
        <p:spPr>
          <a:xfrm>
            <a:off x="7399588" y="1291771"/>
            <a:ext cx="4258390" cy="473165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2192000" cy="685799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p:cNvSpPr>
            <a:spLocks noGrp="1"/>
          </p:cNvSpPr>
          <p:nvPr>
            <p:ph idx="11"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mn-lt"/>
                <a:ea typeface="微软雅黑" panose="020B0503020204020204" pitchFamily="34" charset="-122"/>
                <a:cs typeface="Arial" panose="020B0604020202020204" pitchFamily="34" charset="0"/>
              </a:defRPr>
            </a:lvl1pPr>
            <a:lvl2pPr marL="446405" marR="0" indent="-285750"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mn-lt"/>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mn-lt"/>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en-US" dirty="0"/>
              <a:t>Click to edit Master text style</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en-US" dirty="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6113" y="260350"/>
            <a:ext cx="11530989" cy="539750"/>
          </a:xfrm>
          <a:prstGeom prst="rect">
            <a:avLst/>
          </a:prstGeom>
        </p:spPr>
        <p:txBody>
          <a:bodyPr/>
          <a:lstStyle>
            <a:lvl1pPr>
              <a:defRPr sz="2600" b="1">
                <a:latin typeface="+mn-ea"/>
                <a:ea typeface="+mn-ea"/>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2316565" y="6669363"/>
            <a:ext cx="141251" cy="119063"/>
          </a:xfrm>
          <a:prstGeom prst="rect">
            <a:avLst/>
          </a:prstGeom>
        </p:spPr>
        <p:txBody>
          <a:bodyPr/>
          <a:lstStyle/>
          <a:p>
            <a:pPr eaLnBrk="0" fontAlgn="base" hangingPunct="0">
              <a:spcBef>
                <a:spcPct val="0"/>
              </a:spcBef>
              <a:spcAft>
                <a:spcPct val="0"/>
              </a:spcAft>
              <a:defRPr/>
            </a:pPr>
            <a:fld id="{D16AA89E-47F5-440A-95EC-C99FEB1BC6C4}" type="slidenum">
              <a:rPr lang="de-DE" altLang="zh-CN" b="1">
                <a:solidFill>
                  <a:srgbClr val="000000"/>
                </a:solidFill>
                <a:latin typeface="Trebuchet MS" panose="020B0603020202020204" pitchFamily="34" charset="0"/>
                <a:ea typeface="华文细黑" panose="02010600040101010101" pitchFamily="2" charset="-122"/>
              </a:rPr>
            </a:fld>
            <a:endParaRPr lang="en-GB" altLang="zh-CN" b="1" dirty="0">
              <a:solidFill>
                <a:srgbClr val="000000"/>
              </a:solidFill>
              <a:latin typeface="Trebuchet MS" panose="020B0603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9" name="think-cell Slide" r:id="rId3" imgW="12700" imgH="12700" progId="TCLayout.ActiveDocument.1">
                  <p:embed/>
                </p:oleObj>
              </mc:Choice>
              <mc:Fallback>
                <p:oleObj name="think-cell Slide" r:id="rId3" imgW="12700" imgH="12700" progId="TCLayout.ActiveDocument.1">
                  <p:embed/>
                  <p:pic>
                    <p:nvPicPr>
                      <p:cNvPr id="0" name="图片 2978"/>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标题 1"/>
          <p:cNvSpPr>
            <a:spLocks noGrp="1"/>
          </p:cNvSpPr>
          <p:nvPr>
            <p:ph type="ctrTitle" hasCustomPrompt="1"/>
          </p:nvPr>
        </p:nvSpPr>
        <p:spPr>
          <a:xfrm>
            <a:off x="430784" y="165101"/>
            <a:ext cx="11330432" cy="1056000"/>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4000" b="1">
                <a:solidFill>
                  <a:schemeClr val="tx1"/>
                </a:solidFill>
              </a:defRPr>
            </a:lvl1pPr>
          </a:lstStyle>
          <a:p>
            <a:r>
              <a:rPr lang="en-US" altLang="zh-CN" dirty="0" smtClean="0"/>
              <a:t>Headline in Arial bold 40 point</a:t>
            </a:r>
            <a:endParaRPr lang="en-US" altLang="zh-CN" dirty="0" smtClean="0"/>
          </a:p>
        </p:txBody>
      </p:sp>
      <p:sp>
        <p:nvSpPr>
          <p:cNvPr id="3" name="副标题 2"/>
          <p:cNvSpPr>
            <a:spLocks noGrp="1"/>
          </p:cNvSpPr>
          <p:nvPr>
            <p:ph type="subTitle" idx="1" hasCustomPrompt="1"/>
          </p:nvPr>
        </p:nvSpPr>
        <p:spPr>
          <a:xfrm>
            <a:off x="430784" y="1500854"/>
            <a:ext cx="11342600" cy="4800000"/>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ltLang="zh-CN" dirty="0" smtClean="0"/>
              <a:t>Copy text in Arial bold 18-32 point </a:t>
            </a:r>
            <a:endParaRPr lang="en-US" altLang="zh-CN" dirty="0" smtClean="0"/>
          </a:p>
        </p:txBody>
      </p:sp>
      <p:sp>
        <p:nvSpPr>
          <p:cNvPr id="10" name="矩形 9"/>
          <p:cNvSpPr/>
          <p:nvPr userDrawn="1"/>
        </p:nvSpPr>
        <p:spPr>
          <a:xfrm>
            <a:off x="12242941" y="4032960"/>
            <a:ext cx="239054" cy="113624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1" name="矩形 10"/>
          <p:cNvSpPr/>
          <p:nvPr userDrawn="1"/>
        </p:nvSpPr>
        <p:spPr>
          <a:xfrm>
            <a:off x="12242941" y="2775341"/>
            <a:ext cx="239054" cy="1136242"/>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2" name="矩形 11"/>
          <p:cNvSpPr/>
          <p:nvPr userDrawn="1"/>
        </p:nvSpPr>
        <p:spPr>
          <a:xfrm>
            <a:off x="12242941" y="1517722"/>
            <a:ext cx="239054" cy="11362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5"/>
            <a:ext cx="10781281" cy="644533"/>
          </a:xfrm>
          <a:prstGeom prst="rect">
            <a:avLst/>
          </a:prstGeom>
        </p:spPr>
        <p:txBody>
          <a:bodyPr>
            <a:normAutofit/>
          </a:bodyPr>
          <a:lstStyle>
            <a:lvl1pPr marL="0" indent="0" algn="ctr">
              <a:buNone/>
              <a:defRPr lang="en-US" sz="2800" b="1" dirty="0">
                <a:solidFill>
                  <a:srgbClr val="990000"/>
                </a:solidFill>
                <a:latin typeface="微软雅黑" panose="020B0503020204020204" pitchFamily="34" charset="-122"/>
                <a:ea typeface="微软雅黑" panose="020B0503020204020204" pitchFamily="34" charset="-122"/>
                <a:cs typeface="+mj-cs"/>
              </a:defRPr>
            </a:lvl1pPr>
          </a:lstStyle>
          <a:p>
            <a:pPr lvl="0" defTabSz="1218565">
              <a:spcBef>
                <a:spcPct val="0"/>
              </a:spcBef>
            </a:pPr>
            <a:r>
              <a:rPr lang="zh-CN" altLang="en-US" dirty="0" smtClean="0"/>
              <a:t>单击此处编辑母版标题样式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621" y="1501989"/>
            <a:ext cx="10729365" cy="4690459"/>
          </a:xfrm>
          <a:prstGeom prst="rect">
            <a:avLst/>
          </a:prstGeom>
        </p:spPr>
        <p:txBody>
          <a:bodyPr lIns="0" tIns="0" rIns="0" bIns="0"/>
          <a:lstStyle>
            <a:lvl1pPr marL="12065" indent="0">
              <a:lnSpc>
                <a:spcPct val="100000"/>
              </a:lnSpc>
              <a:spcBef>
                <a:spcPts val="0"/>
              </a:spcBef>
              <a:buFontTx/>
              <a:buNone/>
              <a:tabLst>
                <a:tab pos="1207770"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0815">
              <a:buFont typeface="Arial" panose="020B0604020202020204" pitchFamily="34" charset="0"/>
              <a:buChar char="•"/>
              <a:tabLst>
                <a:tab pos="1207770" algn="ctr"/>
              </a:tabLst>
              <a:defRPr sz="1300" baseline="0"/>
            </a:lvl2pPr>
            <a:lvl3pPr marL="525780" indent="-170815">
              <a:buFont typeface="Arial" panose="020B0604020202020204" pitchFamily="34" charset="0"/>
              <a:buChar char="•"/>
              <a:tabLst>
                <a:tab pos="1207770" algn="ctr"/>
              </a:tabLst>
              <a:defRPr sz="1300" baseline="0"/>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s page">
    <p:bg>
      <p:bgPr>
        <a:solidFill>
          <a:srgbClr val="EBEBEB"/>
        </a:solidFill>
        <a:effectLst/>
      </p:bgPr>
    </p:bg>
    <p:spTree>
      <p:nvGrpSpPr>
        <p:cNvPr id="1" name=""/>
        <p:cNvGrpSpPr/>
        <p:nvPr/>
      </p:nvGrpSpPr>
      <p:grpSpPr>
        <a:xfrm>
          <a:off x="0" y="0"/>
          <a:ext cx="0" cy="0"/>
          <a:chOff x="0" y="0"/>
          <a:chExt cx="0" cy="0"/>
        </a:xfrm>
      </p:grpSpPr>
      <p:sp>
        <p:nvSpPr>
          <p:cNvPr id="4" name="文本框 16"/>
          <p:cNvSpPr txBox="1"/>
          <p:nvPr userDrawn="1"/>
        </p:nvSpPr>
        <p:spPr>
          <a:xfrm>
            <a:off x="918558" y="707688"/>
            <a:ext cx="2237239" cy="707886"/>
          </a:xfrm>
          <a:prstGeom prst="rect">
            <a:avLst/>
          </a:prstGeom>
          <a:noFill/>
        </p:spPr>
        <p:txBody>
          <a:bodyPr wrap="none" rtlCol="0">
            <a:spAutoFit/>
          </a:bodyPr>
          <a:lstStyle/>
          <a:p>
            <a:pPr defTabSz="914400"/>
            <a:r>
              <a:rPr lang="en-US" sz="4000" dirty="0">
                <a:solidFill>
                  <a:srgbClr val="1D1D1A"/>
                </a:solidFill>
                <a:cs typeface="Arial" panose="020B0604020202020204" pitchFamily="34" charset="0"/>
              </a:rPr>
              <a:t>Contents</a:t>
            </a:r>
            <a:endParaRPr kumimoji="1" lang="zh-CN" altLang="en-US" sz="3635" dirty="0">
              <a:solidFill>
                <a:srgbClr val="1D1D1A"/>
              </a:solidFill>
              <a:ea typeface="微软雅黑" panose="020B0503020204020204" pitchFamily="34" charset="-122"/>
              <a:cs typeface="Arial" panose="020B0604020202020204" pitchFamily="34" charset="0"/>
            </a:endParaRPr>
          </a:p>
        </p:txBody>
      </p:sp>
      <p:cxnSp>
        <p:nvCxnSpPr>
          <p:cNvPr id="3" name="直线连接符 14"/>
          <p:cNvCxnSpPr/>
          <p:nvPr userDrawn="1"/>
        </p:nvCxnSpPr>
        <p:spPr>
          <a:xfrm flipH="1">
            <a:off x="1027391" y="1349255"/>
            <a:ext cx="200853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0" hasCustomPrompt="1"/>
          </p:nvPr>
        </p:nvSpPr>
        <p:spPr>
          <a:xfrm>
            <a:off x="1047499" y="1900239"/>
            <a:ext cx="10118107" cy="3013725"/>
          </a:xfrm>
          <a:prstGeom prst="rect">
            <a:avLst/>
          </a:prstGeom>
        </p:spPr>
        <p:txBody>
          <a:bodyPr lIns="0" tIns="0" rIns="0" bIns="0"/>
          <a:lstStyle>
            <a:lvl1pPr marL="412750" indent="-398145">
              <a:lnSpc>
                <a:spcPts val="2140"/>
              </a:lnSpc>
              <a:buFont typeface="+mj-lt"/>
              <a:buAutoNum type="arabicPeriod"/>
              <a:defRPr sz="2200">
                <a:solidFill>
                  <a:schemeClr val="tx1"/>
                </a:solidFill>
                <a:latin typeface="+mj-lt"/>
                <a:ea typeface="微软雅黑" panose="020B0503020204020204" pitchFamily="34" charset="-122"/>
              </a:defRPr>
            </a:lvl1pPr>
            <a:lvl2pPr marL="412750" indent="-398145">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en-US" dirty="0"/>
              <a:t>Click to edit Master text style</a:t>
            </a:r>
            <a:endParaRPr lang="en-US" altLang="zh-CN"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9.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image" Target="../media/image9.png"/><Relationship Id="rId11" Type="http://schemas.openxmlformats.org/officeDocument/2006/relationships/image" Target="../media/image2.png"/><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11.png"/><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5.tiff"/><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image" Target="../media/image5.tiff"/></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image" Target="../media/image5.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8"/>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1"/>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1" y="6356940"/>
            <a:ext cx="1462896" cy="242054"/>
          </a:xfrm>
          <a:prstGeom prst="rect">
            <a:avLst/>
          </a:prstGeom>
          <a:noFill/>
        </p:spPr>
        <p:txBody>
          <a:bodyPr wrap="square" rtlCol="0">
            <a:spAutoFit/>
          </a:bodyPr>
          <a:lstStyle/>
          <a:p>
            <a:pPr defTabSz="913765"/>
            <a:r>
              <a:rPr lang="en-US" sz="975" dirty="0">
                <a:solidFill>
                  <a:srgbClr val="1D1D1B"/>
                </a:solidFill>
                <a:latin typeface="Arial" panose="020B0604020202020204" pitchFamily="34" charset="0"/>
                <a:ea typeface="宋体" panose="02010600030101010101" pitchFamily="2" charset="-122"/>
                <a:cs typeface="Arial" panose="020B0604020202020204" pitchFamily="34" charset="0"/>
              </a:rPr>
              <a:t>Huawei Confidential</a:t>
            </a:r>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p:cNvSpPr txBox="1"/>
          <p:nvPr userDrawn="1"/>
        </p:nvSpPr>
        <p:spPr>
          <a:xfrm>
            <a:off x="733846" y="6402808"/>
            <a:ext cx="499534" cy="149721"/>
          </a:xfrm>
          <a:prstGeom prst="rect">
            <a:avLst/>
          </a:prstGeom>
          <a:noFill/>
        </p:spPr>
        <p:txBody>
          <a:bodyPr wrap="square" lIns="0" tIns="0" rIns="0" bIns="0" rtlCol="0">
            <a:spAutoFit/>
          </a:bodyPr>
          <a:lstStyle/>
          <a:p>
            <a:pPr defTabSz="889635">
              <a:defRPr/>
            </a:pPr>
            <a:fld id="{C3837181-38C6-AD4F-B8BA-B444770388BB}" type="slidenum">
              <a:rPr lang="en-US" sz="975">
                <a:solidFill>
                  <a:srgbClr val="1D1D1B"/>
                </a:solidFill>
                <a:latin typeface="Arial" panose="020B0604020202020204" pitchFamily="34" charset="0"/>
                <a:ea typeface="宋体" panose="02010600030101010101" pitchFamily="2" charset="-122"/>
                <a:cs typeface="Arial" panose="020B0604020202020204" pitchFamily="34" charset="0"/>
              </a:rPr>
            </a:fld>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pic>
        <p:nvPicPr>
          <p:cNvPr id="41" name="图片 4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2018" y="6319874"/>
            <a:ext cx="1268580" cy="271153"/>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hf hdr="0" ftr="0" dt="0"/>
  <p:txStyles>
    <p:titleStyle>
      <a:lvl1pPr algn="l" defTabSz="1186180" rtl="0" eaLnBrk="1" latinLnBrk="0" hangingPunct="1">
        <a:lnSpc>
          <a:spcPct val="90000"/>
        </a:lnSpc>
        <a:spcBef>
          <a:spcPct val="0"/>
        </a:spcBef>
        <a:buNone/>
        <a:defRPr sz="5710" kern="1200">
          <a:solidFill>
            <a:schemeClr val="tx1"/>
          </a:solidFill>
          <a:latin typeface="+mj-lt"/>
          <a:ea typeface="+mj-ea"/>
          <a:cs typeface="+mj-cs"/>
        </a:defRPr>
      </a:lvl1pPr>
    </p:titleStyle>
    <p:bodyStyle>
      <a:lvl1pPr marL="296545" indent="-296545" algn="l" defTabSz="118618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89635" indent="-296545" algn="l" defTabSz="118618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360" indent="-296545" algn="l" defTabSz="118618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645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6954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263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635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4944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253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6180" rtl="0" eaLnBrk="1" latinLnBrk="0" hangingPunct="1">
        <a:defRPr sz="2335" kern="1200">
          <a:solidFill>
            <a:schemeClr val="tx1"/>
          </a:solidFill>
          <a:latin typeface="+mn-lt"/>
          <a:ea typeface="+mn-ea"/>
          <a:cs typeface="+mn-cs"/>
        </a:defRPr>
      </a:lvl1pPr>
      <a:lvl2pPr marL="593090" algn="l" defTabSz="1186180" rtl="0" eaLnBrk="1" latinLnBrk="0" hangingPunct="1">
        <a:defRPr sz="2335" kern="1200">
          <a:solidFill>
            <a:schemeClr val="tx1"/>
          </a:solidFill>
          <a:latin typeface="+mn-lt"/>
          <a:ea typeface="+mn-ea"/>
          <a:cs typeface="+mn-cs"/>
        </a:defRPr>
      </a:lvl2pPr>
      <a:lvl3pPr marL="1186180" algn="l" defTabSz="1186180" rtl="0" eaLnBrk="1" latinLnBrk="0" hangingPunct="1">
        <a:defRPr sz="2335" kern="1200">
          <a:solidFill>
            <a:schemeClr val="tx1"/>
          </a:solidFill>
          <a:latin typeface="+mn-lt"/>
          <a:ea typeface="+mn-ea"/>
          <a:cs typeface="+mn-cs"/>
        </a:defRPr>
      </a:lvl3pPr>
      <a:lvl4pPr marL="1779905" algn="l" defTabSz="1186180" rtl="0" eaLnBrk="1" latinLnBrk="0" hangingPunct="1">
        <a:defRPr sz="2335" kern="1200">
          <a:solidFill>
            <a:schemeClr val="tx1"/>
          </a:solidFill>
          <a:latin typeface="+mn-lt"/>
          <a:ea typeface="+mn-ea"/>
          <a:cs typeface="+mn-cs"/>
        </a:defRPr>
      </a:lvl4pPr>
      <a:lvl5pPr marL="2372995" algn="l" defTabSz="1186180" rtl="0" eaLnBrk="1" latinLnBrk="0" hangingPunct="1">
        <a:defRPr sz="2335" kern="1200">
          <a:solidFill>
            <a:schemeClr val="tx1"/>
          </a:solidFill>
          <a:latin typeface="+mn-lt"/>
          <a:ea typeface="+mn-ea"/>
          <a:cs typeface="+mn-cs"/>
        </a:defRPr>
      </a:lvl5pPr>
      <a:lvl6pPr marL="2966085" algn="l" defTabSz="1186180" rtl="0" eaLnBrk="1" latinLnBrk="0" hangingPunct="1">
        <a:defRPr sz="2335" kern="1200">
          <a:solidFill>
            <a:schemeClr val="tx1"/>
          </a:solidFill>
          <a:latin typeface="+mn-lt"/>
          <a:ea typeface="+mn-ea"/>
          <a:cs typeface="+mn-cs"/>
        </a:defRPr>
      </a:lvl6pPr>
      <a:lvl7pPr marL="3559175" algn="l" defTabSz="1186180" rtl="0" eaLnBrk="1" latinLnBrk="0" hangingPunct="1">
        <a:defRPr sz="2335" kern="1200">
          <a:solidFill>
            <a:schemeClr val="tx1"/>
          </a:solidFill>
          <a:latin typeface="+mn-lt"/>
          <a:ea typeface="+mn-ea"/>
          <a:cs typeface="+mn-cs"/>
        </a:defRPr>
      </a:lvl7pPr>
      <a:lvl8pPr marL="4152900" algn="l" defTabSz="1186180" rtl="0" eaLnBrk="1" latinLnBrk="0" hangingPunct="1">
        <a:defRPr sz="2335" kern="1200">
          <a:solidFill>
            <a:schemeClr val="tx1"/>
          </a:solidFill>
          <a:latin typeface="+mn-lt"/>
          <a:ea typeface="+mn-ea"/>
          <a:cs typeface="+mn-cs"/>
        </a:defRPr>
      </a:lvl8pPr>
      <a:lvl9pPr marL="4745990" algn="l" defTabSz="1186180" rtl="0" eaLnBrk="1" latinLnBrk="0" hangingPunct="1">
        <a:defRPr sz="23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6" name="Picture 4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3869" y="6325091"/>
            <a:ext cx="1270304" cy="275024"/>
          </a:xfrm>
          <a:prstGeom prst="rect">
            <a:avLst/>
          </a:prstGeom>
        </p:spPr>
      </p:pic>
      <p:grpSp>
        <p:nvGrpSpPr>
          <p:cNvPr id="47" name="Group 46"/>
          <p:cNvGrpSpPr>
            <a:grpSpLocks noChangeAspect="1"/>
          </p:cNvGrpSpPr>
          <p:nvPr userDrawn="1"/>
        </p:nvGrpSpPr>
        <p:grpSpPr>
          <a:xfrm>
            <a:off x="12285670" y="2625390"/>
            <a:ext cx="1962557" cy="4233515"/>
            <a:chOff x="5343883" y="-48857"/>
            <a:chExt cx="3263588" cy="7037279"/>
          </a:xfrm>
        </p:grpSpPr>
        <p:sp>
          <p:nvSpPr>
            <p:cNvPr id="6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196/0/84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0" name="文本框 15"/>
            <p:cNvSpPr txBox="1"/>
            <p:nvPr userDrawn="1"/>
          </p:nvSpPr>
          <p:spPr>
            <a:xfrm>
              <a:off x="5352721" y="1694497"/>
              <a:ext cx="1636699"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Secondary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203/55/120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237/109/0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153/54/54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98/178/48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242/137/68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185C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199/0/11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7" name="文本框 15"/>
            <p:cNvSpPr txBox="1"/>
            <p:nvPr userDrawn="1"/>
          </p:nvSpPr>
          <p:spPr>
            <a:xfrm>
              <a:off x="5343883" y="-48857"/>
              <a:ext cx="1358295"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Corporate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186C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200/16/46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127/0/1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52/200/0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48/181/197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129/193/95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253/211/81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86/196/210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211/57/65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211/56/89</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221/128/170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191/128/130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246/183/140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176/216/156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253/227/181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148/218/226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226/129/137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226/129/152</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235/179/204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216/179/179</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250/211/187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208/232/196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254/238/193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smtClean="0">
                  <a:solidFill>
                    <a:srgbClr val="595757"/>
                  </a:solidFill>
                  <a:ea typeface="Arial" panose="020B0604020202020204" pitchFamily="34" charset="0"/>
                  <a:cs typeface="Arial" panose="020B0604020202020204" pitchFamily="34" charset="0"/>
                </a:rPr>
                <a:t>190/233/238</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239/178/184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238/179/193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smtClean="0">
                  <a:solidFill>
                    <a:srgbClr val="FFFFFF"/>
                  </a:solidFill>
                  <a:ea typeface="Arial" panose="020B0604020202020204" pitchFamily="34" charset="0"/>
                  <a:cs typeface="Arial" panose="020B0604020202020204" pitchFamily="34" charset="0"/>
                </a:rPr>
                <a:t>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89/87/87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137/137/</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137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181/181/</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221/221/</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221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endParaRPr kumimoji="1" lang="en-US" altLang="zh-CN" sz="500" b="1" dirty="0">
                <a:solidFill>
                  <a:srgbClr val="595757"/>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255/255/</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255</a:t>
              </a:r>
              <a:endParaRPr kumimoji="1" lang="en-US" altLang="zh-CN" sz="500" b="1" dirty="0">
                <a:solidFill>
                  <a:srgbClr val="595757"/>
                </a:solidFill>
                <a:ea typeface="Arial" panose="020B0604020202020204" pitchFamily="34" charset="0"/>
                <a:cs typeface="Arial" panose="020B0604020202020204" pitchFamily="34" charset="0"/>
              </a:endParaRPr>
            </a:p>
          </p:txBody>
        </p:sp>
      </p:grpSp>
      <p:sp>
        <p:nvSpPr>
          <p:cNvPr id="3" name="TextBox 2"/>
          <p:cNvSpPr txBox="1"/>
          <p:nvPr userDrawn="1"/>
        </p:nvSpPr>
        <p:spPr>
          <a:xfrm>
            <a:off x="1095040" y="6356939"/>
            <a:ext cx="2387464" cy="230832"/>
          </a:xfrm>
          <a:prstGeom prst="rect">
            <a:avLst/>
          </a:prstGeom>
          <a:noFill/>
        </p:spPr>
        <p:txBody>
          <a:bodyPr wrap="square" rtlCol="0">
            <a:spAutoFit/>
          </a:bodyPr>
          <a:lstStyle/>
          <a:p>
            <a:pPr defTabSz="914400"/>
            <a:r>
              <a:rPr lang="en-US" altLang="zh-CN" sz="900" dirty="0" smtClean="0">
                <a:solidFill>
                  <a:srgbClr val="1D1D1B"/>
                </a:solidFill>
                <a:cs typeface="Arial" panose="020B0604020202020204" pitchFamily="34" charset="0"/>
              </a:rPr>
              <a:t>Huawei Proprietary - Restricted Distribution</a:t>
            </a:r>
            <a:endParaRPr lang="en-US" altLang="zh-CN" sz="900" dirty="0">
              <a:solidFill>
                <a:srgbClr val="1D1D1B"/>
              </a:solidFill>
              <a:cs typeface="Arial" panose="020B0604020202020204" pitchFamily="34" charset="0"/>
            </a:endParaRPr>
          </a:p>
        </p:txBody>
      </p:sp>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cs typeface="Arial" panose="020B0604020202020204" pitchFamily="34" charset="0"/>
              </a:rPr>
            </a:fld>
            <a:endParaRPr lang="en-US" sz="900" dirty="0">
              <a:solidFill>
                <a:srgbClr val="1D1D1B"/>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7.xml"/><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0" Type="http://schemas.openxmlformats.org/officeDocument/2006/relationships/notesSlide" Target="../notesSlides/notesSlide2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19124" y="2217738"/>
            <a:ext cx="11198407" cy="1076325"/>
          </a:xfrm>
        </p:spPr>
        <p:txBody>
          <a:bodyPr/>
          <a:lstStyle/>
          <a:p>
            <a:pPr algn="ctr"/>
            <a:r>
              <a:rPr lang="en-US" altLang="zh-CN" sz="4000" dirty="0">
                <a:sym typeface="微软雅黑" panose="020B0503020204020204" pitchFamily="34" charset="-122"/>
              </a:rPr>
              <a:t>openGauss</a:t>
            </a:r>
            <a:r>
              <a:rPr lang="zh-CN" altLang="en-US" sz="4000" dirty="0">
                <a:sym typeface="微软雅黑" panose="020B0503020204020204" pitchFamily="34" charset="-122"/>
              </a:rPr>
              <a:t>开源数据库简介</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运行环境</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支持的硬件平台</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支持运行在鲲鹏服务器和通用的</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x86</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服务器上：</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支持鲲鹏服务器和基于</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x86_64</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的通用</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PC</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服务器。</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支持本地存储</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(SATA</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SAS</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SSD)</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支持千兆、万兆</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Ethernet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网络。</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支持的操作系统</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openEuler release 20.03 (LTS) on ARM</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。推荐采用此操作系统。</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openEuler release 20.03 (LTS) on  X86-64</a:t>
            </a:r>
            <a:r>
              <a:rPr lang="zh-CN" altLang="en-US" sz="20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sym typeface="微软雅黑" panose="020B0503020204020204" pitchFamily="34" charset="-122"/>
              </a:rPr>
              <a:t>CentOS</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7.6 on X86-64</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技术指标</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的技术指标如表所示。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7" name="表格 6"/>
          <p:cNvGraphicFramePr>
            <a:graphicFrameLocks noGrp="1"/>
          </p:cNvGraphicFramePr>
          <p:nvPr/>
        </p:nvGraphicFramePr>
        <p:xfrm>
          <a:off x="906510" y="1935660"/>
          <a:ext cx="10064824" cy="3843702"/>
        </p:xfrm>
        <a:graphic>
          <a:graphicData uri="http://schemas.openxmlformats.org/drawingml/2006/table">
            <a:tbl>
              <a:tblPr firstRow="1" bandRow="1"/>
              <a:tblGrid>
                <a:gridCol w="2742212"/>
                <a:gridCol w="2574525"/>
                <a:gridCol w="2556304"/>
                <a:gridCol w="2191783"/>
              </a:tblGrid>
              <a:tr h="430179">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技术指标</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最大值</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技术指标</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最大值</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43003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数据库容量</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受限于操作系统与硬件</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复合索引包含列数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32</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3003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单表大小</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32 TB</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单表约束个数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无限制</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3003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单行数据大小</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1 GB</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并发连接数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10000</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3003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每条记录单个字段的大小</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1 GB</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分区表的分区个数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32768</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2602">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单表记录数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1800" kern="1200" baseline="300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48</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分区表的单个分区大小</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32 TB</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750622">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单表列数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250~1600</a:t>
                      </a:r>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（随字段类型不同会有变化）</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分区表的单个分区记录数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2</a:t>
                      </a:r>
                      <a:r>
                        <a:rPr lang="en-US" altLang="zh-CN" sz="1800" kern="1200" baseline="300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30179">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单表中的索引个数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zh-CN" sz="1800" kern="1200" dirty="0" smtClean="0">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无限制</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基本功</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能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标准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支持标准的</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SQL92/SQL99/SQL2003/SQL2011</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规范，支持</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GBK</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UTF-8</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字符集，支持</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标准函数与分析函数，支持存储过程。</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数据库存储管理功能</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支持表空间，可以把不同表规划到不同的存储位置。</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提供主备双机</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事务支持</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ACID</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特性、单节点故障恢复、双机数据同步，双机故障切换等。</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基本功</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能 </a:t>
            </a: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应用程序接口</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支持标准</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JDBC 4.0</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的特性、</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ODBC 3.5</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特性。</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管理工具</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提供安装部署工具、实例启停工具、备份恢复工具。</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安全管理</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SSL</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安全网络连接、用户权限管理、密码管理、安全审计等功能，保证数据库在管理层、应用层、系统层和网络层的安全性。</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向量化</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执行和行列混合引擎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背景信息</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在大宽表，数据量比较大、查询经常关注某些列的场景中，行存储引擎查询性能比较差。例如气象局的场景，单表有</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200~800</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个列，查询经常访问</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个列，在类似这样的场景下，向量化执行技术和列存储引擎可以极大的提升性能和减少存储空间。</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文本占位符 8"/>
          <p:cNvSpPr txBox="1"/>
          <p:nvPr/>
        </p:nvSpPr>
        <p:spPr bwMode="auto">
          <a:xfrm>
            <a:off x="453593" y="2945311"/>
            <a:ext cx="6306279" cy="3025211"/>
          </a:xfrm>
          <a:prstGeom prst="rect">
            <a:avLst/>
          </a:prstGeom>
          <a:noFill/>
          <a:ln w="9525">
            <a:noFill/>
            <a:miter lim="800000"/>
          </a:ln>
        </p:spPr>
        <p:txBody>
          <a:bodyPr vert="horz" wrap="square" lIns="80141" tIns="40071" rIns="80141" bIns="40071" numCol="1" anchor="t" anchorCtr="0" compatLnSpc="1"/>
          <a:lst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向量化执行</a:t>
            </a:r>
            <a:endParaRPr lang="zh-CN" altLang="en-US" sz="2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标准的迭代器模型如右图所示。控制流向下、数据流向上、上层驱动下层、一次一元组（下层节点每次只返回一条元组给上层节点）。</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而向量化执行相对于传统的执行模式改变是对于一次一元组的模型修改为一次一批元组，配合列存特性，可以带来巨大的性能提升。</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5" name="组合 4"/>
          <p:cNvGrpSpPr/>
          <p:nvPr/>
        </p:nvGrpSpPr>
        <p:grpSpPr>
          <a:xfrm>
            <a:off x="6741959" y="3118391"/>
            <a:ext cx="3368946" cy="3144003"/>
            <a:chOff x="3479752" y="1584818"/>
            <a:chExt cx="3959539" cy="3545650"/>
          </a:xfrm>
        </p:grpSpPr>
        <p:pic>
          <p:nvPicPr>
            <p:cNvPr id="7" name="d0e7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9752" y="1584818"/>
              <a:ext cx="3959539" cy="354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4729397" y="2743200"/>
              <a:ext cx="1401580" cy="704538"/>
            </a:xfrm>
            <a:prstGeom prst="roundRect">
              <a:avLst>
                <a:gd name="adj" fmla="val 50000"/>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NestLoop</a:t>
              </a:r>
              <a:endPar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 name="圆角矩形 8"/>
            <p:cNvSpPr/>
            <p:nvPr/>
          </p:nvSpPr>
          <p:spPr>
            <a:xfrm>
              <a:off x="3630118" y="4291326"/>
              <a:ext cx="1401580" cy="704538"/>
            </a:xfrm>
            <a:prstGeom prst="roundRect">
              <a:avLst>
                <a:gd name="adj" fmla="val 50000"/>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IndexScan</a:t>
              </a:r>
              <a:endPar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圆角矩形 9"/>
            <p:cNvSpPr/>
            <p:nvPr/>
          </p:nvSpPr>
          <p:spPr>
            <a:xfrm>
              <a:off x="5933607" y="4291326"/>
              <a:ext cx="1401580" cy="704538"/>
            </a:xfrm>
            <a:prstGeom prst="roundRect">
              <a:avLst>
                <a:gd name="adj" fmla="val 50000"/>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IndexScan</a:t>
              </a:r>
              <a:endPar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pic>
        <p:nvPicPr>
          <p:cNvPr id="11" name="Picture 4" descr="C:\Users\swx941157\AppData\Roaming\eSpace_Desktop\UserData\swx941157\imagefiles\FC0F2273-DCC2-41AB-B5F3-8A010BC03285.png"/>
          <p:cNvPicPr>
            <a:picLocks noChangeAspect="1" noChangeArrowheads="1"/>
          </p:cNvPicPr>
          <p:nvPr/>
        </p:nvPicPr>
        <p:blipFill rotWithShape="1">
          <a:blip r:embed="rId2">
            <a:extLst>
              <a:ext uri="{28A0092B-C50C-407E-A947-70E740481C1C}">
                <a14:useLocalDpi xmlns:a14="http://schemas.microsoft.com/office/drawing/2010/main" val="0"/>
              </a:ext>
            </a:extLst>
          </a:blip>
          <a:srcRect r="49894"/>
          <a:stretch>
            <a:fillRect/>
          </a:stretch>
        </p:blipFill>
        <p:spPr bwMode="auto">
          <a:xfrm rot="5400000">
            <a:off x="10550926" y="3892508"/>
            <a:ext cx="300741" cy="7406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swx941157\AppData\Roaming\eSpace_Desktop\UserData\swx941157\imagefiles\FC0F2273-DCC2-41AB-B5F3-8A010BC03285.png"/>
          <p:cNvPicPr>
            <a:picLocks noChangeAspect="1" noChangeArrowheads="1"/>
          </p:cNvPicPr>
          <p:nvPr/>
        </p:nvPicPr>
        <p:blipFill rotWithShape="1">
          <a:blip r:embed="rId2">
            <a:extLst>
              <a:ext uri="{28A0092B-C50C-407E-A947-70E740481C1C}">
                <a14:useLocalDpi xmlns:a14="http://schemas.microsoft.com/office/drawing/2010/main" val="0"/>
              </a:ext>
            </a:extLst>
          </a:blip>
          <a:srcRect l="46099"/>
          <a:stretch>
            <a:fillRect/>
          </a:stretch>
        </p:blipFill>
        <p:spPr bwMode="auto">
          <a:xfrm rot="5400000">
            <a:off x="10539534" y="4723463"/>
            <a:ext cx="323522" cy="74068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0296994" y="4487966"/>
            <a:ext cx="877163" cy="369332"/>
          </a:xfrm>
          <a:prstGeom prst="rect">
            <a:avLst/>
          </a:prstGeom>
          <a:noFill/>
        </p:spPr>
        <p:txBody>
          <a:bodyPr wrap="none" rtlCol="0">
            <a:spAutoFit/>
          </a:bodyPr>
          <a:lstStyle/>
          <a:p>
            <a:pPr defTabSz="914400"/>
            <a:r>
              <a:rPr lang="zh-CN" altLang="zh-CN"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控制流</a:t>
            </a:r>
            <a:endParaRPr lang="zh-CN" altLang="en-US"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296993" y="5277507"/>
            <a:ext cx="877163" cy="369332"/>
          </a:xfrm>
          <a:prstGeom prst="rect">
            <a:avLst/>
          </a:prstGeom>
          <a:noFill/>
        </p:spPr>
        <p:txBody>
          <a:bodyPr wrap="none" rtlCol="0">
            <a:spAutoFit/>
          </a:bodyPr>
          <a:lstStyle/>
          <a:p>
            <a:pPr defTabSz="914400"/>
            <a:r>
              <a:rPr lang="zh-CN" altLang="en-US"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数据流</a:t>
            </a:r>
            <a:endParaRPr lang="zh-CN" altLang="en-US"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向量化</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执行和行列混合引擎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行列混合存储引擎</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支持行存储和列存储两种存储模型，用户可以根据应用场景，建表的时候选择行存储还是列存储表。</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一般情况下，如果表的字段比较多（大宽表），查询中涉及到的列不很多的情况下，适合列存储。如果表的字段个数比较少，查询大部分字段，那么选择行存储比较好。</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行列混合存储引擎可以同时为用户提供更优的数据压缩比（列存）、更好的索引性能（列存）、更好的点更新和点查询（行存）性能。</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高</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可靠事务处理</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提供事务管理功能，保证事务的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ACID</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特性。</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为了在主节点出现故障时尽可能地不中断服务，</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提供了主备双机高可靠机制。通过保护关键用户程序对外不间断提供服务，把因为硬件、软件和人为造成的故障对业务的影响程度降到最低，以保证业务的持续性。</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故障恢复</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支持节点故障可恢复及恢复后满足</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ACID</a:t>
            </a:r>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特性。节点故障、停止后重启等情况下，</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能够保证故障之前的数据无丢失，满足</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ACID</a:t>
            </a:r>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特性。</a:t>
            </a:r>
            <a:endParaRPr lang="zh-CN"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事务管理：</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支持事务块，用户可以通过</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start transaction</a:t>
            </a:r>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命令显式启动一个事务块。</a:t>
            </a:r>
            <a:endParaRPr lang="zh-CN"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lvl="1"/>
            <a:r>
              <a:rPr lang="zh-CN" altLang="zh-CN" dirty="0" smtClean="0">
                <a:latin typeface="微软雅黑" panose="020B0503020204020204" pitchFamily="34" charset="-122"/>
                <a:ea typeface="微软雅黑" panose="020B0503020204020204" pitchFamily="34" charset="-122"/>
                <a:sym typeface="微软雅黑" panose="020B0503020204020204" pitchFamily="34" charset="-122"/>
              </a:rPr>
              <a:t>支持单语句事务，用户不显式启动事务，单条语句就是一个事务。</a:t>
            </a:r>
            <a:endParaRPr lang="zh-CN"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高</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并发</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&amp;</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高性能</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通过服务器端的线程池，可以支持</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 W</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并发</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连</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接。通过</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NUMA</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化内核数据结构，支持线程亲核性处理，可以支持百万级</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tpmC</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。通过页面的高效冷热淘汰，支持</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TB</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级别大内存缓冲区管理。通过</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CSN</a:t>
            </a:r>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快照，去除快照瓶颈，实现多版本访问，读写互不阻塞。通过增量检查点，避免全页写导致的性能波动，实现业务性能平稳运行。</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4" name="组合 3"/>
          <p:cNvGrpSpPr/>
          <p:nvPr/>
        </p:nvGrpSpPr>
        <p:grpSpPr>
          <a:xfrm>
            <a:off x="1030781" y="3205321"/>
            <a:ext cx="4841472" cy="2607017"/>
            <a:chOff x="863125" y="3368649"/>
            <a:chExt cx="4841472" cy="2607017"/>
          </a:xfrm>
        </p:grpSpPr>
        <p:sp>
          <p:nvSpPr>
            <p:cNvPr id="5" name="矩形 4"/>
            <p:cNvSpPr/>
            <p:nvPr/>
          </p:nvSpPr>
          <p:spPr>
            <a:xfrm>
              <a:off x="863125" y="3437527"/>
              <a:ext cx="4841472" cy="2492156"/>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1026786" y="3368649"/>
              <a:ext cx="4508847" cy="2607017"/>
              <a:chOff x="8249246" y="1066460"/>
              <a:chExt cx="3578677" cy="2206352"/>
            </a:xfrm>
          </p:grpSpPr>
          <p:sp>
            <p:nvSpPr>
              <p:cNvPr id="8" name="矩形 7"/>
              <p:cNvSpPr/>
              <p:nvPr/>
            </p:nvSpPr>
            <p:spPr bwMode="auto">
              <a:xfrm>
                <a:off x="8249246" y="1708663"/>
                <a:ext cx="559961" cy="470661"/>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DRAM</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9" name="直接连接符 8"/>
              <p:cNvCxnSpPr>
                <a:stCxn id="34" idx="1"/>
                <a:endCxn id="8" idx="3"/>
              </p:cNvCxnSpPr>
              <p:nvPr/>
            </p:nvCxnSpPr>
            <p:spPr bwMode="auto">
              <a:xfrm flipH="1" flipV="1">
                <a:off x="8809207" y="1943994"/>
                <a:ext cx="268419" cy="9497"/>
              </a:xfrm>
              <a:prstGeom prst="line">
                <a:avLst/>
              </a:prstGeom>
              <a:noFill/>
              <a:ln w="12700" cap="flat" cmpd="sng" algn="ctr">
                <a:solidFill>
                  <a:sysClr val="windowText" lastClr="000000"/>
                </a:solidFill>
                <a:prstDash val="solid"/>
                <a:round/>
                <a:headEnd type="none" w="med" len="med"/>
                <a:tailEnd type="triangle" w="med" len="med"/>
              </a:ln>
              <a:effectLst/>
            </p:spPr>
          </p:cxnSp>
          <p:grpSp>
            <p:nvGrpSpPr>
              <p:cNvPr id="10" name="组合 9"/>
              <p:cNvGrpSpPr/>
              <p:nvPr/>
            </p:nvGrpSpPr>
            <p:grpSpPr>
              <a:xfrm>
                <a:off x="8940929" y="1485508"/>
                <a:ext cx="917896" cy="1350929"/>
                <a:chOff x="8680891" y="1077719"/>
                <a:chExt cx="917896" cy="1350929"/>
              </a:xfrm>
            </p:grpSpPr>
            <p:cxnSp>
              <p:nvCxnSpPr>
                <p:cNvPr id="32" name="直接连接符 31"/>
                <p:cNvCxnSpPr/>
                <p:nvPr/>
              </p:nvCxnSpPr>
              <p:spPr>
                <a:xfrm flipH="1">
                  <a:off x="9079778" y="1720505"/>
                  <a:ext cx="0" cy="179739"/>
                </a:xfrm>
                <a:prstGeom prst="line">
                  <a:avLst/>
                </a:prstGeom>
                <a:noFill/>
                <a:ln w="12700" cap="flat" cmpd="sng" algn="ctr">
                  <a:solidFill>
                    <a:sysClr val="windowText" lastClr="000000"/>
                  </a:solidFill>
                  <a:prstDash val="solid"/>
                </a:ln>
                <a:effectLst/>
              </p:spPr>
            </p:cxnSp>
            <p:sp>
              <p:nvSpPr>
                <p:cNvPr id="33" name="矩形 32"/>
                <p:cNvSpPr/>
                <p:nvPr/>
              </p:nvSpPr>
              <p:spPr>
                <a:xfrm>
                  <a:off x="8680891" y="1083679"/>
                  <a:ext cx="917896" cy="1344969"/>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3"/>
                <p:cNvSpPr/>
                <p:nvPr/>
              </p:nvSpPr>
              <p:spPr bwMode="auto">
                <a:xfrm>
                  <a:off x="8817589" y="1325914"/>
                  <a:ext cx="550102" cy="439577"/>
                </a:xfrm>
                <a:prstGeom prst="rect">
                  <a:avLst/>
                </a:prstGeom>
                <a:solidFill>
                  <a:srgbClr val="ED7D31">
                    <a:lumMod val="60000"/>
                    <a:lumOff val="40000"/>
                  </a:srgbClr>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DIE </a:t>
                  </a:r>
                  <a:r>
                    <a:rPr kumimoji="0" lang="en-US" altLang="zh-CN"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5" name="矩形 34"/>
                <p:cNvSpPr/>
                <p:nvPr/>
              </p:nvSpPr>
              <p:spPr bwMode="auto">
                <a:xfrm>
                  <a:off x="8832698" y="1873939"/>
                  <a:ext cx="534994" cy="470661"/>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DIE 2</a:t>
                  </a:r>
                  <a:endParaRPr kumimoji="0" 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6" name="文本框 35"/>
                <p:cNvSpPr txBox="1"/>
                <p:nvPr/>
              </p:nvSpPr>
              <p:spPr>
                <a:xfrm>
                  <a:off x="8817394" y="1077719"/>
                  <a:ext cx="571519" cy="286252"/>
                </a:xfrm>
                <a:prstGeom prst="rect">
                  <a:avLst/>
                </a:prstGeom>
                <a:noFill/>
                <a:ln w="12700">
                  <a:noFill/>
                </a:ln>
              </p:spPr>
              <p:txBody>
                <a:bodyPr wrap="non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900" b="0" i="0" u="none" strike="noStrike" kern="0" cap="none" spc="0" normalizeH="0" baseline="0">
                      <a:ln>
                        <a:noFill/>
                      </a:ln>
                      <a:solidFill>
                        <a:prstClr val="black"/>
                      </a:solidFill>
                      <a:effectLst/>
                      <a:uLnTx/>
                      <a:uFillTx/>
                      <a:latin typeface="Calibri" panose="020F0502020204030204"/>
                      <a:ea typeface="宋体" panose="02010600030101010101" pitchFamily="2" charset="-122"/>
                    </a:defRPr>
                  </a:lvl1pPr>
                </a:lstStyle>
                <a:p>
                  <a:pPr marL="0" marR="0" lvl="0" indent="0" defTabSz="91313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CPU1</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矩形 10"/>
              <p:cNvSpPr/>
              <p:nvPr/>
            </p:nvSpPr>
            <p:spPr bwMode="auto">
              <a:xfrm>
                <a:off x="8253729" y="2292574"/>
                <a:ext cx="559961" cy="470661"/>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DRAM</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12" name="直接连接符 11"/>
              <p:cNvCxnSpPr/>
              <p:nvPr/>
            </p:nvCxnSpPr>
            <p:spPr bwMode="auto">
              <a:xfrm flipH="1">
                <a:off x="8809207" y="2481438"/>
                <a:ext cx="285010" cy="0"/>
              </a:xfrm>
              <a:prstGeom prst="line">
                <a:avLst/>
              </a:prstGeom>
              <a:noFill/>
              <a:ln w="12700" cap="flat" cmpd="sng" algn="ctr">
                <a:solidFill>
                  <a:sysClr val="windowText" lastClr="000000"/>
                </a:solidFill>
                <a:prstDash val="solid"/>
                <a:round/>
                <a:headEnd type="none" w="med" len="med"/>
                <a:tailEnd type="triangle" w="med" len="med"/>
              </a:ln>
              <a:effectLst/>
            </p:spPr>
          </p:cxnSp>
          <p:sp>
            <p:nvSpPr>
              <p:cNvPr id="13" name="矩形 12"/>
              <p:cNvSpPr/>
              <p:nvPr/>
            </p:nvSpPr>
            <p:spPr bwMode="auto">
              <a:xfrm>
                <a:off x="11264821" y="1696154"/>
                <a:ext cx="559961" cy="374551"/>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DRAM</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14" name="直接连接符 13"/>
              <p:cNvCxnSpPr>
                <a:stCxn id="13" idx="1"/>
                <a:endCxn id="28" idx="3"/>
              </p:cNvCxnSpPr>
              <p:nvPr/>
            </p:nvCxnSpPr>
            <p:spPr bwMode="auto">
              <a:xfrm flipH="1" flipV="1">
                <a:off x="11010953" y="1876890"/>
                <a:ext cx="253868" cy="6539"/>
              </a:xfrm>
              <a:prstGeom prst="line">
                <a:avLst/>
              </a:prstGeom>
              <a:noFill/>
              <a:ln w="12700" cap="flat" cmpd="sng" algn="ctr">
                <a:solidFill>
                  <a:sysClr val="windowText" lastClr="000000"/>
                </a:solidFill>
                <a:prstDash val="solid"/>
                <a:round/>
                <a:headEnd type="triangle" w="med" len="med"/>
                <a:tailEnd type="none" w="med" len="med"/>
              </a:ln>
              <a:effectLst/>
            </p:spPr>
          </p:cxnSp>
          <p:grpSp>
            <p:nvGrpSpPr>
              <p:cNvPr id="15" name="组合 14"/>
              <p:cNvGrpSpPr/>
              <p:nvPr/>
            </p:nvGrpSpPr>
            <p:grpSpPr>
              <a:xfrm>
                <a:off x="10234281" y="1464995"/>
                <a:ext cx="917896" cy="1371442"/>
                <a:chOff x="8680891" y="1057206"/>
                <a:chExt cx="917896" cy="1371442"/>
              </a:xfrm>
            </p:grpSpPr>
            <p:sp>
              <p:nvSpPr>
                <p:cNvPr id="27" name="矩形 26"/>
                <p:cNvSpPr/>
                <p:nvPr/>
              </p:nvSpPr>
              <p:spPr>
                <a:xfrm>
                  <a:off x="8680891" y="1083679"/>
                  <a:ext cx="917896" cy="1344969"/>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bwMode="auto">
                <a:xfrm>
                  <a:off x="8922569" y="1275285"/>
                  <a:ext cx="534994" cy="387632"/>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DIE 1</a:t>
                  </a:r>
                  <a:endParaRPr kumimoji="0" 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9" name="矩形 28"/>
                <p:cNvSpPr/>
                <p:nvPr/>
              </p:nvSpPr>
              <p:spPr bwMode="auto">
                <a:xfrm>
                  <a:off x="8922569" y="1849888"/>
                  <a:ext cx="534994" cy="384751"/>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DIE 2</a:t>
                  </a:r>
                  <a:endParaRPr kumimoji="0" 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30" name="直接连接符 29"/>
                <p:cNvCxnSpPr>
                  <a:stCxn id="28" idx="2"/>
                  <a:endCxn id="29" idx="0"/>
                </p:cNvCxnSpPr>
                <p:nvPr/>
              </p:nvCxnSpPr>
              <p:spPr>
                <a:xfrm>
                  <a:off x="9190066" y="1662917"/>
                  <a:ext cx="0" cy="186971"/>
                </a:xfrm>
                <a:prstGeom prst="line">
                  <a:avLst/>
                </a:prstGeom>
                <a:noFill/>
                <a:ln w="12700" cap="flat" cmpd="sng" algn="ctr">
                  <a:solidFill>
                    <a:sysClr val="windowText" lastClr="000000"/>
                  </a:solidFill>
                  <a:prstDash val="solid"/>
                </a:ln>
                <a:effectLst/>
              </p:spPr>
            </p:cxnSp>
            <p:sp>
              <p:nvSpPr>
                <p:cNvPr id="31" name="文本框 30"/>
                <p:cNvSpPr txBox="1"/>
                <p:nvPr/>
              </p:nvSpPr>
              <p:spPr>
                <a:xfrm>
                  <a:off x="8902623" y="1057206"/>
                  <a:ext cx="571519" cy="286252"/>
                </a:xfrm>
                <a:prstGeom prst="rect">
                  <a:avLst/>
                </a:prstGeom>
                <a:noFill/>
                <a:ln w="12700">
                  <a:noFill/>
                </a:ln>
              </p:spPr>
              <p:txBody>
                <a:bodyPr wrap="non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900" b="0" i="0" u="none" strike="noStrike" kern="0" cap="none" spc="0" normalizeH="0" baseline="0">
                      <a:ln>
                        <a:noFill/>
                      </a:ln>
                      <a:solidFill>
                        <a:prstClr val="black"/>
                      </a:solidFill>
                      <a:effectLst/>
                      <a:uLnTx/>
                      <a:uFillTx/>
                      <a:latin typeface="Calibri" panose="020F0502020204030204"/>
                      <a:ea typeface="宋体" panose="02010600030101010101" pitchFamily="2" charset="-122"/>
                    </a:defRPr>
                  </a:lvl1pPr>
                </a:lstStyle>
                <a:p>
                  <a:pPr marL="0" marR="0" lvl="0" indent="0" defTabSz="91313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CPU2</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矩形 15"/>
              <p:cNvSpPr/>
              <p:nvPr/>
            </p:nvSpPr>
            <p:spPr bwMode="auto">
              <a:xfrm>
                <a:off x="11267962" y="2246108"/>
                <a:ext cx="559961" cy="396320"/>
              </a:xfrm>
              <a:prstGeom prst="rect">
                <a:avLst/>
              </a:prstGeom>
              <a:solidFill>
                <a:srgbClr val="5B9BD5"/>
              </a:solidFill>
              <a:ln w="12700"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noAutofit/>
              </a:bodyPr>
              <a:lstStyle/>
              <a:p>
                <a:pPr marL="0" marR="0" lvl="0" indent="0" algn="ctr" defTabSz="800735" eaLnBrk="1" fontAlgn="base" latinLnBrk="0" hangingPunct="1">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DRAM</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17" name="直接连接符 16"/>
              <p:cNvCxnSpPr>
                <a:stCxn id="16" idx="1"/>
                <a:endCxn id="29" idx="3"/>
              </p:cNvCxnSpPr>
              <p:nvPr/>
            </p:nvCxnSpPr>
            <p:spPr bwMode="auto">
              <a:xfrm flipH="1">
                <a:off x="11010953" y="2444268"/>
                <a:ext cx="257009" cy="5784"/>
              </a:xfrm>
              <a:prstGeom prst="line">
                <a:avLst/>
              </a:prstGeom>
              <a:noFill/>
              <a:ln w="12700" cap="flat" cmpd="sng" algn="ctr">
                <a:solidFill>
                  <a:sysClr val="windowText" lastClr="000000"/>
                </a:solidFill>
                <a:prstDash val="solid"/>
                <a:round/>
                <a:headEnd type="triangle" w="med" len="med"/>
                <a:tailEnd type="none" w="med" len="med"/>
              </a:ln>
              <a:effectLst/>
            </p:spPr>
          </p:cxnSp>
          <p:sp>
            <p:nvSpPr>
              <p:cNvPr id="18" name="矩形 17"/>
              <p:cNvSpPr/>
              <p:nvPr/>
            </p:nvSpPr>
            <p:spPr bwMode="auto">
              <a:xfrm>
                <a:off x="9538167" y="1341562"/>
                <a:ext cx="992361" cy="1584176"/>
              </a:xfrm>
              <a:prstGeom prst="rect">
                <a:avLst/>
              </a:prstGeom>
              <a:noFill/>
              <a:ln w="12700" cap="flat" cmpd="sng" algn="ctr">
                <a:solidFill>
                  <a:sysClr val="window" lastClr="FFFFFF">
                    <a:lumMod val="75000"/>
                  </a:sysClr>
                </a:solidFill>
                <a:prstDash val="solid"/>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9" name="椭圆 18"/>
              <p:cNvSpPr/>
              <p:nvPr/>
            </p:nvSpPr>
            <p:spPr bwMode="auto">
              <a:xfrm>
                <a:off x="8841993" y="1638400"/>
                <a:ext cx="216024" cy="209243"/>
              </a:xfrm>
              <a:prstGeom prst="ellipse">
                <a:avLst/>
              </a:prstGeom>
              <a:noFill/>
              <a:ln w="12700" cap="flat" cmpd="sng" algn="ctr">
                <a:solidFill>
                  <a:sysClr val="windowText" lastClr="000000"/>
                </a:solidFill>
                <a:prstDash val="solid"/>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1</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20" name="椭圆 19"/>
              <p:cNvSpPr/>
              <p:nvPr/>
            </p:nvSpPr>
            <p:spPr bwMode="auto">
              <a:xfrm>
                <a:off x="8857486" y="2533281"/>
                <a:ext cx="197890" cy="179277"/>
              </a:xfrm>
              <a:prstGeom prst="ellipse">
                <a:avLst/>
              </a:prstGeom>
              <a:noFill/>
              <a:ln w="12700" cap="flat" cmpd="sng" algn="ctr">
                <a:solidFill>
                  <a:sysClr val="windowText" lastClr="000000"/>
                </a:solidFill>
                <a:prstDash val="solid"/>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21" name="椭圆 20"/>
              <p:cNvSpPr/>
              <p:nvPr/>
            </p:nvSpPr>
            <p:spPr bwMode="auto">
              <a:xfrm>
                <a:off x="11023237" y="1557586"/>
                <a:ext cx="216024" cy="209243"/>
              </a:xfrm>
              <a:prstGeom prst="ellipse">
                <a:avLst/>
              </a:prstGeom>
              <a:noFill/>
              <a:ln w="12700" cap="flat" cmpd="sng" algn="ctr">
                <a:solidFill>
                  <a:sysClr val="windowText" lastClr="000000"/>
                </a:solidFill>
                <a:prstDash val="solid"/>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3</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22" name="椭圆 21"/>
              <p:cNvSpPr/>
              <p:nvPr/>
            </p:nvSpPr>
            <p:spPr bwMode="auto">
              <a:xfrm>
                <a:off x="11025600" y="2537805"/>
                <a:ext cx="216024" cy="209243"/>
              </a:xfrm>
              <a:prstGeom prst="ellipse">
                <a:avLst/>
              </a:prstGeom>
              <a:noFill/>
              <a:ln w="12700" cap="flat" cmpd="sng" algn="ctr">
                <a:solidFill>
                  <a:sysClr val="windowText" lastClr="000000"/>
                </a:solidFill>
                <a:prstDash val="solid"/>
              </a:ln>
              <a:effectLst/>
            </p:spPr>
            <p:txBody>
              <a:bodyPr rtlCol="0" anchor="ctr"/>
              <a:lstStyle/>
              <a:p>
                <a:pPr marL="0" marR="0" lvl="0" indent="0" algn="ctr" defTabSz="91313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4</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cxnSp>
            <p:nvCxnSpPr>
              <p:cNvPr id="23" name="直接连接符 22"/>
              <p:cNvCxnSpPr/>
              <p:nvPr/>
            </p:nvCxnSpPr>
            <p:spPr bwMode="auto">
              <a:xfrm flipH="1">
                <a:off x="9942295" y="1341562"/>
                <a:ext cx="231463" cy="0"/>
              </a:xfrm>
              <a:prstGeom prst="line">
                <a:avLst/>
              </a:prstGeom>
              <a:noFill/>
              <a:ln w="12700" cap="flat" cmpd="sng" algn="ctr">
                <a:solidFill>
                  <a:sysClr val="window" lastClr="FFFFFF">
                    <a:lumMod val="75000"/>
                  </a:sysClr>
                </a:solidFill>
                <a:prstDash val="solid"/>
                <a:round/>
                <a:headEnd type="triangle" w="med" len="med"/>
                <a:tailEnd type="none" w="med" len="med"/>
              </a:ln>
              <a:effectLst/>
            </p:spPr>
          </p:cxnSp>
          <p:cxnSp>
            <p:nvCxnSpPr>
              <p:cNvPr id="24" name="直接连接符 23"/>
              <p:cNvCxnSpPr/>
              <p:nvPr/>
            </p:nvCxnSpPr>
            <p:spPr bwMode="auto">
              <a:xfrm flipH="1">
                <a:off x="9953925" y="2925738"/>
                <a:ext cx="231463" cy="0"/>
              </a:xfrm>
              <a:prstGeom prst="line">
                <a:avLst/>
              </a:prstGeom>
              <a:noFill/>
              <a:ln w="12700" cap="flat" cmpd="sng" algn="ctr">
                <a:solidFill>
                  <a:sysClr val="window" lastClr="FFFFFF">
                    <a:lumMod val="75000"/>
                  </a:sysClr>
                </a:solidFill>
                <a:prstDash val="solid"/>
                <a:round/>
                <a:headEnd type="none" w="med" len="med"/>
                <a:tailEnd type="triangle" w="med" len="med"/>
              </a:ln>
              <a:effectLst/>
            </p:spPr>
          </p:cxnSp>
          <p:sp>
            <p:nvSpPr>
              <p:cNvPr id="25" name="文本框 24"/>
              <p:cNvSpPr txBox="1"/>
              <p:nvPr/>
            </p:nvSpPr>
            <p:spPr>
              <a:xfrm>
                <a:off x="9785644" y="1066460"/>
                <a:ext cx="645313" cy="312462"/>
              </a:xfrm>
              <a:prstGeom prst="rect">
                <a:avLst/>
              </a:prstGeom>
              <a:noFill/>
              <a:ln w="12700">
                <a:noFill/>
              </a:ln>
            </p:spPr>
            <p:txBody>
              <a:bodyPr wrap="none" rtlCol="0">
                <a:spAutoFit/>
              </a:bodyPr>
              <a:lstStyle/>
              <a:p>
                <a:pPr marL="0" marR="0" lvl="0" indent="0" defTabSz="913765"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hydra</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nvSpPr>
            <p:spPr>
              <a:xfrm>
                <a:off x="9834292" y="2960350"/>
                <a:ext cx="645313" cy="312462"/>
              </a:xfrm>
              <a:prstGeom prst="rect">
                <a:avLst/>
              </a:prstGeom>
              <a:noFill/>
              <a:ln w="12700">
                <a:noFill/>
              </a:ln>
            </p:spPr>
            <p:txBody>
              <a:bodyPr wrap="none" rtlCol="0">
                <a:spAutoFit/>
              </a:bodyPr>
              <a:lstStyle/>
              <a:p>
                <a:pPr marL="0" marR="0" lvl="0" indent="0" defTabSz="913765"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hydra</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37" name="矩形 36"/>
          <p:cNvSpPr/>
          <p:nvPr/>
        </p:nvSpPr>
        <p:spPr>
          <a:xfrm>
            <a:off x="2186953" y="2743656"/>
            <a:ext cx="2257349" cy="461665"/>
          </a:xfrm>
          <a:prstGeom prst="rect">
            <a:avLst/>
          </a:prstGeom>
        </p:spPr>
        <p:txBody>
          <a:bodyPr wrap="none">
            <a:spAutoFit/>
          </a:bodyPr>
          <a:lstStyle/>
          <a:p>
            <a:pPr defTabSz="913765">
              <a:lnSpc>
                <a:spcPct val="150000"/>
              </a:lnSpc>
              <a:spcBef>
                <a:spcPts val="800"/>
              </a:spcBef>
              <a:buClr>
                <a:srgbClr val="C00000"/>
              </a:buClr>
              <a:buSzPct val="100000"/>
              <a:defRPr/>
            </a:pPr>
            <a:r>
              <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典型鲲鹏多核</a:t>
            </a:r>
            <a:r>
              <a:rPr lang="en-US" altLang="zh-CN"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架构</a:t>
            </a:r>
            <a:endPar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a:xfrm>
            <a:off x="1262597" y="5795223"/>
            <a:ext cx="4106060" cy="461665"/>
          </a:xfrm>
          <a:prstGeom prst="rect">
            <a:avLst/>
          </a:prstGeom>
        </p:spPr>
        <p:txBody>
          <a:bodyPr wrap="none">
            <a:spAutoFit/>
          </a:bodyPr>
          <a:lstStyle/>
          <a:p>
            <a:pPr defTabSz="913765">
              <a:lnSpc>
                <a:spcPct val="150000"/>
              </a:lnSpc>
              <a:spcBef>
                <a:spcPts val="800"/>
              </a:spcBef>
              <a:buClr>
                <a:srgbClr val="C00000"/>
              </a:buClr>
              <a:buSzPct val="100000"/>
              <a:defRPr/>
            </a:pPr>
            <a:r>
              <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基于鲲鹏</a:t>
            </a:r>
            <a:r>
              <a:rPr lang="en-US" altLang="zh-CN"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NUMA-Aware</a:t>
            </a:r>
            <a:r>
              <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数据库架构</a:t>
            </a:r>
            <a:endParaRPr lang="zh-CN" altLang="en-US" sz="16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9" name="图表 38"/>
          <p:cNvGraphicFramePr/>
          <p:nvPr/>
        </p:nvGraphicFramePr>
        <p:xfrm>
          <a:off x="6247174" y="2679196"/>
          <a:ext cx="4891860" cy="345668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0" name="图表 39"/>
          <p:cNvGraphicFramePr/>
          <p:nvPr/>
        </p:nvGraphicFramePr>
        <p:xfrm>
          <a:off x="6472566" y="2837204"/>
          <a:ext cx="4884795" cy="3298676"/>
        </p:xfrm>
        <a:graphic>
          <a:graphicData uri="http://schemas.openxmlformats.org/drawingml/2006/chart">
            <c:chart xmlns:c="http://schemas.openxmlformats.org/drawingml/2006/chart" xmlns:r="http://schemas.openxmlformats.org/officeDocument/2006/relationships" r:id="rId2"/>
          </a:graphicData>
        </a:graphic>
      </p:graphicFrame>
      <p:cxnSp>
        <p:nvCxnSpPr>
          <p:cNvPr id="41" name="直接箭头连接符 40"/>
          <p:cNvCxnSpPr/>
          <p:nvPr/>
        </p:nvCxnSpPr>
        <p:spPr>
          <a:xfrm flipV="1">
            <a:off x="8255101" y="3791079"/>
            <a:ext cx="1302650" cy="753162"/>
          </a:xfrm>
          <a:prstGeom prst="straightConnector1">
            <a:avLst/>
          </a:prstGeom>
          <a:noFill/>
          <a:ln w="19050" cap="flat" cmpd="sng" algn="ctr">
            <a:solidFill>
              <a:sysClr val="windowText" lastClr="000000"/>
            </a:solidFill>
            <a:prstDash val="solid"/>
            <a:miter lim="800000"/>
            <a:tailEnd type="triangle"/>
          </a:ln>
          <a:effectLst/>
        </p:spPr>
      </p:cxnSp>
      <p:sp>
        <p:nvSpPr>
          <p:cNvPr id="42" name="矩形 41"/>
          <p:cNvSpPr/>
          <p:nvPr/>
        </p:nvSpPr>
        <p:spPr>
          <a:xfrm>
            <a:off x="8415330" y="3739877"/>
            <a:ext cx="617478" cy="338426"/>
          </a:xfrm>
          <a:prstGeom prst="rect">
            <a:avLst/>
          </a:prstGeom>
        </p:spPr>
        <p:txBody>
          <a:bodyPr wrap="none">
            <a:spAutoFit/>
          </a:bodyPr>
          <a:lstStyle/>
          <a:p>
            <a:pPr algn="ctr" defTabSz="2063750" hangingPunct="0">
              <a:defRPr/>
            </a:pPr>
            <a:r>
              <a:rPr lang="en-US" altLang="zh-CN" sz="1600" b="1"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1.5x</a:t>
            </a:r>
            <a:endParaRPr lang="zh-CN" altLang="en-US" sz="1600" b="1"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SQL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自诊断</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通过执行查询对应的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EXPLAIN ANALYZE</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，获得对应执行计划，是一种十分有效的定位查询性能问题的方法。但是这种方法需要修改业务逻辑，同时输出的日志量大，问题定位的效率依赖于人员的经验。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SQL</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自诊断为用户提供了另一种更为高效易用的性能问题定位方法。</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在执行作业之前，配置</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GUC</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参数</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resource_track_level</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resource_track_cost</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，然后运行用户作业，就可以通过查看相关系统视图，获得执行完成的相关查询作业可能存在的性能问题。</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SQL</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自诊断可以在不影响用户作业，不修改业务逻辑的情况下，诊断出相对准确的性能问题，为用户提供更为易用的性能调优参考。</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主</a:t>
            </a: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备双机</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主备双机支持同步和异步复制，应用可以根据业务场景选择合适的部署方式</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支持页面损坏的自动修复，在主机页面发生损坏时，能够自动从备机修复损坏页面。</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支持备机并行日志恢复，尽量降低主机宕机时业务不可用的时间。</a:t>
            </a:r>
            <a:endPar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同时，如果按照主备模式部署，并打开备机可读功能后，备机将能够提供读操作，但不支持写操作（如建表、插入数据、删除数据等），从而缓解主机上的压力。</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4" name="组合 3"/>
          <p:cNvGrpSpPr/>
          <p:nvPr/>
        </p:nvGrpSpPr>
        <p:grpSpPr>
          <a:xfrm>
            <a:off x="1323774" y="4154809"/>
            <a:ext cx="3978775" cy="1890905"/>
            <a:chOff x="4012402" y="1036876"/>
            <a:chExt cx="3517339" cy="1890905"/>
          </a:xfrm>
        </p:grpSpPr>
        <p:sp>
          <p:nvSpPr>
            <p:cNvPr id="5" name="文本框 4"/>
            <p:cNvSpPr txBox="1"/>
            <p:nvPr/>
          </p:nvSpPr>
          <p:spPr>
            <a:xfrm>
              <a:off x="4012402" y="1036876"/>
              <a:ext cx="3517339" cy="369332"/>
            </a:xfrm>
            <a:prstGeom prst="rect">
              <a:avLst/>
            </a:prstGeom>
            <a:solidFill>
              <a:srgbClr val="DDDDDD"/>
            </a:solidFill>
          </p:spPr>
          <p:txBody>
            <a:bodyPr wrap="square" rtlCol="0">
              <a:spAutoFit/>
            </a:bodyPr>
            <a:lstStyle/>
            <a:p>
              <a:pPr algn="ctr" defTabSz="914400"/>
              <a:r>
                <a:rPr lang="zh-CN" altLang="en-US" b="1"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主备</a:t>
              </a:r>
              <a:endParaRPr lang="en-US" altLang="zh-CN" b="1"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4252538" y="1358121"/>
              <a:ext cx="3034805" cy="1569660"/>
            </a:xfrm>
            <a:prstGeom prst="rect">
              <a:avLst/>
            </a:prstGeom>
            <a:noFill/>
          </p:spPr>
          <p:txBody>
            <a:bodyPr wrap="square" rtlCol="0">
              <a:spAutoFit/>
            </a:bodyPr>
            <a:lstStyle/>
            <a:p>
              <a:pPr marL="285750" indent="-285750" defTabSz="914400">
                <a:lnSpc>
                  <a:spcPct val="150000"/>
                </a:lnSpc>
                <a:buSzPct val="50000"/>
                <a:buFont typeface="Wingdings" panose="05000000000000000000" pitchFamily="2" charset="2"/>
                <a:buChar char="l"/>
              </a:pP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（最大保护）主备</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SzPct val="50000"/>
                <a:buFont typeface="Wingdings" panose="05000000000000000000" pitchFamily="2" charset="2"/>
                <a:buChar char="l"/>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基于数据库日志复制的热备</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SzPct val="50000"/>
                <a:buFont typeface="Wingdings" panose="05000000000000000000" pitchFamily="2" charset="2"/>
                <a:buChar char="l"/>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单机性能可满足需求的情况下，提供高可用</a:t>
              </a:r>
              <a:endPar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 name="组合 198"/>
          <p:cNvGrpSpPr>
            <a:grpSpLocks noChangeAspect="1"/>
          </p:cNvGrpSpPr>
          <p:nvPr/>
        </p:nvGrpSpPr>
        <p:grpSpPr>
          <a:xfrm>
            <a:off x="8213682" y="4212758"/>
            <a:ext cx="517490" cy="753882"/>
            <a:chOff x="4725990" y="3992563"/>
            <a:chExt cx="249238" cy="398463"/>
          </a:xfrm>
          <a:solidFill>
            <a:srgbClr val="7F7F7F"/>
          </a:solidFill>
        </p:grpSpPr>
        <p:sp>
          <p:nvSpPr>
            <p:cNvPr id="9"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265"/>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267"/>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269"/>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7" name="组合 198"/>
          <p:cNvGrpSpPr>
            <a:grpSpLocks noChangeAspect="1"/>
          </p:cNvGrpSpPr>
          <p:nvPr/>
        </p:nvGrpSpPr>
        <p:grpSpPr>
          <a:xfrm>
            <a:off x="8220364" y="5006503"/>
            <a:ext cx="517490" cy="753882"/>
            <a:chOff x="4725990" y="3992563"/>
            <a:chExt cx="249238" cy="398463"/>
          </a:xfrm>
          <a:solidFill>
            <a:srgbClr val="C7000B"/>
          </a:solidFill>
        </p:grpSpPr>
        <p:sp>
          <p:nvSpPr>
            <p:cNvPr id="18"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265"/>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267"/>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269"/>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 name="文本框 25"/>
          <p:cNvSpPr txBox="1"/>
          <p:nvPr/>
        </p:nvSpPr>
        <p:spPr>
          <a:xfrm rot="10800000" flipV="1">
            <a:off x="7415369" y="4450034"/>
            <a:ext cx="694421" cy="276999"/>
          </a:xfrm>
          <a:prstGeom prst="rect">
            <a:avLst/>
          </a:prstGeom>
          <a:noFill/>
        </p:spPr>
        <p:txBody>
          <a:bodyPr wrap="none" rtlCol="0">
            <a:spAutoFit/>
          </a:bodyPr>
          <a:lstStyle/>
          <a:p>
            <a:pPr defTabSz="914400"/>
            <a:r>
              <a:rPr lang="en-US" altLang="zh-CN" sz="1200" dirty="0" smtClean="0">
                <a:latin typeface="微软雅黑" panose="020B0503020204020204" pitchFamily="34" charset="-122"/>
                <a:ea typeface="微软雅黑" panose="020B0503020204020204" pitchFamily="34" charset="-122"/>
                <a:sym typeface="微软雅黑" panose="020B0503020204020204" pitchFamily="34" charset="-122"/>
              </a:rPr>
              <a:t>DN2(S</a:t>
            </a:r>
            <a:r>
              <a:rPr lang="en-US" altLang="zh-CN" sz="9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26"/>
          <p:cNvSpPr txBox="1"/>
          <p:nvPr/>
        </p:nvSpPr>
        <p:spPr>
          <a:xfrm rot="10800000" flipV="1">
            <a:off x="7491846" y="5303186"/>
            <a:ext cx="771365" cy="276999"/>
          </a:xfrm>
          <a:prstGeom prst="rect">
            <a:avLst/>
          </a:prstGeom>
          <a:noFill/>
        </p:spPr>
        <p:txBody>
          <a:bodyPr wrap="none" rtlCol="0">
            <a:spAutoFit/>
          </a:bodyPr>
          <a:lstStyle/>
          <a:p>
            <a:pPr defTabSz="914400"/>
            <a:r>
              <a:rPr lang="en-US" altLang="zh-CN" sz="1200" dirty="0" smtClean="0">
                <a:solidFill>
                  <a:srgbClr val="C7000B"/>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DN1(M)</a:t>
            </a:r>
            <a:endParaRPr lang="zh-CN" altLang="en-US" sz="1200" dirty="0">
              <a:solidFill>
                <a:srgbClr val="C7000B"/>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8" name="圆角矩形 27"/>
          <p:cNvSpPr/>
          <p:nvPr/>
        </p:nvSpPr>
        <p:spPr bwMode="auto">
          <a:xfrm>
            <a:off x="7379380" y="4120903"/>
            <a:ext cx="3127933" cy="1639481"/>
          </a:xfrm>
          <a:prstGeom prst="roundRect">
            <a:avLst>
              <a:gd name="adj" fmla="val 8547"/>
            </a:avLst>
          </a:prstGeom>
          <a:noFill/>
          <a:ln w="9525" cap="flat" cmpd="sng" algn="ctr">
            <a:solidFill>
              <a:srgbClr val="5B9BD5"/>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2298F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9" name="组合 198"/>
          <p:cNvGrpSpPr>
            <a:grpSpLocks noChangeAspect="1"/>
          </p:cNvGrpSpPr>
          <p:nvPr/>
        </p:nvGrpSpPr>
        <p:grpSpPr>
          <a:xfrm>
            <a:off x="9811234" y="4164456"/>
            <a:ext cx="517490" cy="753882"/>
            <a:chOff x="4725990" y="3992563"/>
            <a:chExt cx="249238" cy="398463"/>
          </a:xfrm>
          <a:solidFill>
            <a:srgbClr val="7F7F7F"/>
          </a:solidFill>
        </p:grpSpPr>
        <p:sp>
          <p:nvSpPr>
            <p:cNvPr id="30"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265"/>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267"/>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269"/>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535">
                <a:defRPr/>
              </a:pPr>
              <a:endParaRPr lang="zh-CN" altLang="en-US" sz="4265"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文本框 37"/>
          <p:cNvSpPr txBox="1"/>
          <p:nvPr/>
        </p:nvSpPr>
        <p:spPr>
          <a:xfrm rot="10800000" flipV="1">
            <a:off x="9132999" y="4561088"/>
            <a:ext cx="710451" cy="276999"/>
          </a:xfrm>
          <a:prstGeom prst="rect">
            <a:avLst/>
          </a:prstGeom>
          <a:noFill/>
        </p:spPr>
        <p:txBody>
          <a:bodyPr wrap="none" rtlCol="0">
            <a:spAutoFit/>
          </a:bodyPr>
          <a:lstStyle/>
          <a:p>
            <a:pPr defTabSz="914400"/>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DN3(S)</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cxnSp>
        <p:nvCxnSpPr>
          <p:cNvPr id="39" name="曲线连接符 38"/>
          <p:cNvCxnSpPr/>
          <p:nvPr/>
        </p:nvCxnSpPr>
        <p:spPr bwMode="auto">
          <a:xfrm flipV="1">
            <a:off x="8473205" y="4230622"/>
            <a:ext cx="1295565" cy="1090912"/>
          </a:xfrm>
          <a:prstGeom prst="curvedConnector3">
            <a:avLst>
              <a:gd name="adj1" fmla="val 50000"/>
            </a:avLst>
          </a:prstGeom>
          <a:noFill/>
          <a:ln w="15875" cap="flat" cmpd="sng" algn="ctr">
            <a:solidFill>
              <a:srgbClr val="C7000B"/>
            </a:solidFill>
            <a:prstDash val="sysDash"/>
            <a:round/>
            <a:headEnd type="none" w="med" len="med"/>
            <a:tailEnd type="triangle"/>
          </a:ln>
          <a:effectLst/>
        </p:spPr>
      </p:cxnSp>
      <p:cxnSp>
        <p:nvCxnSpPr>
          <p:cNvPr id="40" name="曲线连接符 39"/>
          <p:cNvCxnSpPr/>
          <p:nvPr/>
        </p:nvCxnSpPr>
        <p:spPr bwMode="auto">
          <a:xfrm flipH="1" flipV="1">
            <a:off x="8647001" y="4365599"/>
            <a:ext cx="1861" cy="770931"/>
          </a:xfrm>
          <a:prstGeom prst="curvedConnector3">
            <a:avLst>
              <a:gd name="adj1" fmla="val -16247335"/>
            </a:avLst>
          </a:prstGeom>
          <a:noFill/>
          <a:ln w="15875" cap="flat" cmpd="sng" algn="ctr">
            <a:solidFill>
              <a:srgbClr val="C7000B"/>
            </a:solidFill>
            <a:prstDash val="sysDash"/>
            <a:round/>
            <a:headEnd type="none" w="med" len="med"/>
            <a:tailEnd type="triangle"/>
          </a:ln>
          <a:effectLst/>
        </p:spPr>
      </p:cxnSp>
      <p:sp>
        <p:nvSpPr>
          <p:cNvPr id="41" name="文本框 40"/>
          <p:cNvSpPr txBox="1"/>
          <p:nvPr/>
        </p:nvSpPr>
        <p:spPr>
          <a:xfrm>
            <a:off x="8002526" y="5854795"/>
            <a:ext cx="2067453" cy="276999"/>
          </a:xfrm>
          <a:prstGeom prst="rect">
            <a:avLst/>
          </a:prstGeom>
          <a:noFill/>
        </p:spPr>
        <p:txBody>
          <a:bodyPr wrap="square" rtlCol="0">
            <a:spAutoFit/>
          </a:bodyPr>
          <a:lstStyle/>
          <a:p>
            <a:pPr algn="ctr" defTabSz="914400"/>
            <a:r>
              <a:rPr lang="zh-CN" altLang="en-US" sz="12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支持</a:t>
            </a:r>
            <a:r>
              <a:rPr lang="en-US" altLang="zh-CN" sz="12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x86</a:t>
            </a:r>
            <a:r>
              <a:rPr lang="zh-CN" altLang="en-US" sz="12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与鲲鹏</a:t>
            </a:r>
            <a:endParaRPr lang="en-US" altLang="zh-CN" sz="12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7"/>
          <p:cNvSpPr>
            <a:spLocks noEditPoints="1"/>
          </p:cNvSpPr>
          <p:nvPr/>
        </p:nvSpPr>
        <p:spPr bwMode="auto">
          <a:xfrm>
            <a:off x="7379380" y="5787431"/>
            <a:ext cx="3127933" cy="393976"/>
          </a:xfrm>
          <a:custGeom>
            <a:avLst/>
            <a:gdLst/>
            <a:ahLst/>
            <a:cxnLst>
              <a:cxn ang="0">
                <a:pos x="686" y="0"/>
              </a:cxn>
              <a:cxn ang="0">
                <a:pos x="40" y="0"/>
              </a:cxn>
              <a:cxn ang="0">
                <a:pos x="0" y="40"/>
              </a:cxn>
              <a:cxn ang="0">
                <a:pos x="0" y="180"/>
              </a:cxn>
              <a:cxn ang="0">
                <a:pos x="40" y="220"/>
              </a:cxn>
              <a:cxn ang="0">
                <a:pos x="686" y="220"/>
              </a:cxn>
              <a:cxn ang="0">
                <a:pos x="726" y="180"/>
              </a:cxn>
              <a:cxn ang="0">
                <a:pos x="726" y="40"/>
              </a:cxn>
              <a:cxn ang="0">
                <a:pos x="686" y="0"/>
              </a:cxn>
              <a:cxn ang="0">
                <a:pos x="666" y="166"/>
              </a:cxn>
              <a:cxn ang="0">
                <a:pos x="60" y="166"/>
              </a:cxn>
              <a:cxn ang="0">
                <a:pos x="60" y="48"/>
              </a:cxn>
              <a:cxn ang="0">
                <a:pos x="666" y="48"/>
              </a:cxn>
              <a:cxn ang="0">
                <a:pos x="666" y="166"/>
              </a:cxn>
            </a:cxnLst>
            <a:rect l="0" t="0" r="r" b="b"/>
            <a:pathLst>
              <a:path w="726" h="220">
                <a:moveTo>
                  <a:pt x="686" y="0"/>
                </a:moveTo>
                <a:cubicBezTo>
                  <a:pt x="40" y="0"/>
                  <a:pt x="40" y="0"/>
                  <a:pt x="40" y="0"/>
                </a:cubicBezTo>
                <a:cubicBezTo>
                  <a:pt x="18" y="0"/>
                  <a:pt x="0" y="18"/>
                  <a:pt x="0" y="40"/>
                </a:cubicBezTo>
                <a:cubicBezTo>
                  <a:pt x="0" y="180"/>
                  <a:pt x="0" y="180"/>
                  <a:pt x="0" y="180"/>
                </a:cubicBezTo>
                <a:cubicBezTo>
                  <a:pt x="0" y="203"/>
                  <a:pt x="18" y="220"/>
                  <a:pt x="40" y="220"/>
                </a:cubicBezTo>
                <a:cubicBezTo>
                  <a:pt x="686" y="220"/>
                  <a:pt x="686" y="220"/>
                  <a:pt x="686" y="220"/>
                </a:cubicBezTo>
                <a:cubicBezTo>
                  <a:pt x="708" y="220"/>
                  <a:pt x="726" y="203"/>
                  <a:pt x="726" y="180"/>
                </a:cubicBezTo>
                <a:cubicBezTo>
                  <a:pt x="726" y="40"/>
                  <a:pt x="726" y="40"/>
                  <a:pt x="726" y="40"/>
                </a:cubicBezTo>
                <a:cubicBezTo>
                  <a:pt x="726" y="18"/>
                  <a:pt x="708" y="0"/>
                  <a:pt x="686" y="0"/>
                </a:cubicBezTo>
                <a:close/>
                <a:moveTo>
                  <a:pt x="666" y="166"/>
                </a:moveTo>
                <a:cubicBezTo>
                  <a:pt x="60" y="166"/>
                  <a:pt x="60" y="166"/>
                  <a:pt x="60" y="166"/>
                </a:cubicBezTo>
                <a:cubicBezTo>
                  <a:pt x="60" y="48"/>
                  <a:pt x="60" y="48"/>
                  <a:pt x="60" y="48"/>
                </a:cubicBezTo>
                <a:cubicBezTo>
                  <a:pt x="666" y="48"/>
                  <a:pt x="666" y="48"/>
                  <a:pt x="666" y="48"/>
                </a:cubicBezTo>
                <a:lnTo>
                  <a:pt x="666" y="166"/>
                </a:lnTo>
                <a:close/>
              </a:path>
            </a:pathLst>
          </a:custGeom>
          <a:noFill/>
          <a:ln w="28575">
            <a:solidFill>
              <a:srgbClr val="C7000B"/>
            </a:solidFill>
            <a:round/>
          </a:ln>
        </p:spPr>
        <p:txBody>
          <a:bodyPr vert="horz" wrap="square" lIns="91440" tIns="45720" rIns="91440" bIns="45720" numCol="1" anchor="t" anchorCtr="0" compatLnSpc="1"/>
          <a:lstStyle/>
          <a:p>
            <a:pPr defTabSz="914400"/>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42"/>
          <p:cNvSpPr/>
          <p:nvPr/>
        </p:nvSpPr>
        <p:spPr>
          <a:xfrm>
            <a:off x="1234872" y="4120904"/>
            <a:ext cx="4156581" cy="2000144"/>
          </a:xfrm>
          <a:prstGeom prst="rect">
            <a:avLst/>
          </a:prstGeom>
          <a:noFill/>
          <a:ln w="12700" cap="flat" cmpd="sng" algn="ctr">
            <a:solidFill>
              <a:sysClr val="window" lastClr="FFFFFF">
                <a:lumMod val="9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前言</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a:p>
            <a:pPr defTabSz="1218565">
              <a:lnSpc>
                <a:spcPct val="90000"/>
              </a:lnSpc>
              <a:spcBef>
                <a:spcPct val="0"/>
              </a:spcBef>
            </a:pP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内容占位符 1"/>
          <p:cNvSpPr>
            <a:spLocks noGrp="1"/>
          </p:cNvSpPr>
          <p:nvPr>
            <p:ph idx="11"/>
          </p:nvPr>
        </p:nvSpPr>
        <p:spPr>
          <a:xfrm>
            <a:off x="725738" y="920664"/>
            <a:ext cx="10729365" cy="5282672"/>
          </a:xfrm>
        </p:spPr>
        <p:txBody>
          <a:bodyPr>
            <a:normAutofit/>
          </a:bodyPr>
          <a:lstStyle/>
          <a:p>
            <a:pPr marL="285750" indent="-285750">
              <a:lnSpc>
                <a:spcPct val="150000"/>
              </a:lnSpc>
            </a:pP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是一款极致性能、安全、可靠的关系型</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(OLTP)</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开源数据库。可以广泛应用于金融、安平、政府及大企业等行业，同时作为一款开源的数据库，采用协议“木兰宽松许可证”</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sym typeface="微软雅黑" panose="020B0503020204020204" pitchFamily="34" charset="-122"/>
              </a:rPr>
              <a:t>Mulan</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 PSL V2)</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，用户可以自由复制、使用、修改、分发。</a:t>
            </a:r>
            <a:endPar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本章将从产品发展、</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的特点、</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开源社区、</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结构设计以及</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安装流程几方面对</a:t>
            </a:r>
            <a:r>
              <a:rPr lang="en-US" altLang="zh-CN" sz="2200"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开源数据库进行介绍。</a:t>
            </a:r>
            <a:endParaRPr lang="zh-CN" altLang="en-US" sz="22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产品介绍</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开源社区</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结构简介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、安装</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流程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社区生态</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1066800" y="1023264"/>
            <a:ext cx="10058401" cy="5125537"/>
            <a:chOff x="1066800" y="1023264"/>
            <a:chExt cx="10058401" cy="5125537"/>
          </a:xfrm>
        </p:grpSpPr>
        <p:sp>
          <p:nvSpPr>
            <p:cNvPr id="4" name="椭圆 3"/>
            <p:cNvSpPr/>
            <p:nvPr/>
          </p:nvSpPr>
          <p:spPr>
            <a:xfrm>
              <a:off x="4829908" y="3012831"/>
              <a:ext cx="2532185" cy="1453661"/>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5" name="文本框 4"/>
            <p:cNvSpPr txBox="1"/>
            <p:nvPr/>
          </p:nvSpPr>
          <p:spPr>
            <a:xfrm>
              <a:off x="5164016" y="3416495"/>
              <a:ext cx="186396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社区</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nvSpPr>
          <p:spPr>
            <a:xfrm>
              <a:off x="1066800" y="3212121"/>
              <a:ext cx="1875692" cy="105507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圆角矩形 7"/>
            <p:cNvSpPr/>
            <p:nvPr/>
          </p:nvSpPr>
          <p:spPr>
            <a:xfrm>
              <a:off x="5158154" y="1023264"/>
              <a:ext cx="1875692" cy="105507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 name="圆角矩形 8"/>
            <p:cNvSpPr/>
            <p:nvPr/>
          </p:nvSpPr>
          <p:spPr>
            <a:xfrm>
              <a:off x="9249509" y="3188799"/>
              <a:ext cx="1875692" cy="105507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圆角矩形 9"/>
            <p:cNvSpPr/>
            <p:nvPr/>
          </p:nvSpPr>
          <p:spPr>
            <a:xfrm>
              <a:off x="5152293" y="5472668"/>
              <a:ext cx="1875692" cy="676133"/>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文本框 10"/>
            <p:cNvSpPr txBox="1"/>
            <p:nvPr/>
          </p:nvSpPr>
          <p:spPr>
            <a:xfrm>
              <a:off x="1107831" y="3546171"/>
              <a:ext cx="179363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贡献者生态</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p:cNvSpPr txBox="1"/>
            <p:nvPr/>
          </p:nvSpPr>
          <p:spPr>
            <a:xfrm>
              <a:off x="5240216" y="5641699"/>
              <a:ext cx="179363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用户生态</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12"/>
            <p:cNvSpPr txBox="1"/>
            <p:nvPr/>
          </p:nvSpPr>
          <p:spPr>
            <a:xfrm>
              <a:off x="9290540" y="3531671"/>
              <a:ext cx="179363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伙伴生态</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5193324" y="1366136"/>
              <a:ext cx="179363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技术生态</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5" name="直接箭头连接符 14"/>
            <p:cNvCxnSpPr>
              <a:stCxn id="7" idx="3"/>
              <a:endCxn id="4" idx="2"/>
            </p:cNvCxnSpPr>
            <p:nvPr/>
          </p:nvCxnSpPr>
          <p:spPr>
            <a:xfrm>
              <a:off x="2942492" y="3739660"/>
              <a:ext cx="1887416" cy="2"/>
            </a:xfrm>
            <a:prstGeom prst="straightConnector1">
              <a:avLst/>
            </a:prstGeom>
            <a:noFill/>
            <a:ln w="57150" cap="flat" cmpd="sng" algn="ctr">
              <a:solidFill>
                <a:srgbClr val="5B9BD5"/>
              </a:solidFill>
              <a:prstDash val="solid"/>
              <a:miter lim="800000"/>
              <a:tailEnd type="triangle"/>
            </a:ln>
            <a:effectLst/>
          </p:spPr>
        </p:cxnSp>
        <p:cxnSp>
          <p:nvCxnSpPr>
            <p:cNvPr id="16" name="直接箭头连接符 15"/>
            <p:cNvCxnSpPr>
              <a:stCxn id="9" idx="1"/>
              <a:endCxn id="4" idx="6"/>
            </p:cNvCxnSpPr>
            <p:nvPr/>
          </p:nvCxnSpPr>
          <p:spPr>
            <a:xfrm flipH="1">
              <a:off x="7362093" y="3716338"/>
              <a:ext cx="1887416" cy="23324"/>
            </a:xfrm>
            <a:prstGeom prst="straightConnector1">
              <a:avLst/>
            </a:prstGeom>
            <a:noFill/>
            <a:ln w="57150" cap="flat" cmpd="sng" algn="ctr">
              <a:solidFill>
                <a:srgbClr val="5B9BD5"/>
              </a:solidFill>
              <a:prstDash val="solid"/>
              <a:miter lim="800000"/>
              <a:tailEnd type="triangle"/>
            </a:ln>
            <a:effectLst/>
          </p:spPr>
        </p:cxnSp>
        <p:cxnSp>
          <p:nvCxnSpPr>
            <p:cNvPr id="17" name="直接箭头连接符 16"/>
            <p:cNvCxnSpPr>
              <a:stCxn id="8" idx="2"/>
            </p:cNvCxnSpPr>
            <p:nvPr/>
          </p:nvCxnSpPr>
          <p:spPr>
            <a:xfrm>
              <a:off x="6096000" y="2078341"/>
              <a:ext cx="0" cy="911167"/>
            </a:xfrm>
            <a:prstGeom prst="straightConnector1">
              <a:avLst/>
            </a:prstGeom>
            <a:noFill/>
            <a:ln w="57150" cap="flat" cmpd="sng" algn="ctr">
              <a:solidFill>
                <a:srgbClr val="5B9BD5"/>
              </a:solidFill>
              <a:prstDash val="solid"/>
              <a:miter lim="800000"/>
              <a:tailEnd type="triangle"/>
            </a:ln>
            <a:effectLst/>
          </p:spPr>
        </p:cxnSp>
        <p:cxnSp>
          <p:nvCxnSpPr>
            <p:cNvPr id="18" name="直接箭头连接符 17"/>
            <p:cNvCxnSpPr>
              <a:stCxn id="10" idx="0"/>
              <a:endCxn id="4" idx="4"/>
            </p:cNvCxnSpPr>
            <p:nvPr/>
          </p:nvCxnSpPr>
          <p:spPr>
            <a:xfrm flipV="1">
              <a:off x="6090139" y="4466492"/>
              <a:ext cx="5862" cy="1006176"/>
            </a:xfrm>
            <a:prstGeom prst="straightConnector1">
              <a:avLst/>
            </a:prstGeom>
            <a:noFill/>
            <a:ln w="57150" cap="flat" cmpd="sng" algn="ctr">
              <a:solidFill>
                <a:srgbClr val="5B9BD5"/>
              </a:solidFill>
              <a:prstDash val="solid"/>
              <a:miter lim="800000"/>
              <a:tailEnd type="triangle"/>
            </a:ln>
            <a:effectLst/>
          </p:spPr>
        </p:cxnSp>
        <p:sp>
          <p:nvSpPr>
            <p:cNvPr id="19" name="文本框 18"/>
            <p:cNvSpPr txBox="1"/>
            <p:nvPr/>
          </p:nvSpPr>
          <p:spPr>
            <a:xfrm>
              <a:off x="6137031" y="2344615"/>
              <a:ext cx="177604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集成</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&amp;</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认证</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9"/>
            <p:cNvSpPr txBox="1"/>
            <p:nvPr/>
          </p:nvSpPr>
          <p:spPr>
            <a:xfrm>
              <a:off x="7696201" y="3363017"/>
              <a:ext cx="177604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共建</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nvSpPr>
          <p:spPr>
            <a:xfrm>
              <a:off x="6145823" y="4867055"/>
              <a:ext cx="177604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使用</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3094893" y="3370330"/>
              <a:ext cx="177604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贡献</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社区运营</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762000" y="944563"/>
            <a:ext cx="10908323" cy="4990285"/>
            <a:chOff x="762000" y="944563"/>
            <a:chExt cx="10908323" cy="4990285"/>
          </a:xfrm>
        </p:grpSpPr>
        <p:pic>
          <p:nvPicPr>
            <p:cNvPr id="4" name="图片 3"/>
            <p:cNvPicPr>
              <a:picLocks noChangeAspect="1"/>
            </p:cNvPicPr>
            <p:nvPr/>
          </p:nvPicPr>
          <p:blipFill>
            <a:blip r:embed="rId1"/>
            <a:stretch>
              <a:fillRect/>
            </a:stretch>
          </p:blipFill>
          <p:spPr>
            <a:xfrm>
              <a:off x="7119204" y="944563"/>
              <a:ext cx="1704975" cy="1390650"/>
            </a:xfrm>
            <a:prstGeom prst="rect">
              <a:avLst/>
            </a:prstGeom>
          </p:spPr>
        </p:pic>
        <p:pic>
          <p:nvPicPr>
            <p:cNvPr id="5" name="图片 4"/>
            <p:cNvPicPr>
              <a:picLocks noChangeAspect="1"/>
            </p:cNvPicPr>
            <p:nvPr/>
          </p:nvPicPr>
          <p:blipFill>
            <a:blip r:embed="rId2"/>
            <a:stretch>
              <a:fillRect/>
            </a:stretch>
          </p:blipFill>
          <p:spPr>
            <a:xfrm>
              <a:off x="7266841" y="2630365"/>
              <a:ext cx="1409700" cy="1409700"/>
            </a:xfrm>
            <a:prstGeom prst="rect">
              <a:avLst/>
            </a:prstGeom>
          </p:spPr>
        </p:pic>
        <p:sp>
          <p:nvSpPr>
            <p:cNvPr id="7" name="文本框 6"/>
            <p:cNvSpPr txBox="1"/>
            <p:nvPr/>
          </p:nvSpPr>
          <p:spPr>
            <a:xfrm>
              <a:off x="9085385" y="1316722"/>
              <a:ext cx="2532184"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官方网站：</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https://opengauss.org</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9085385" y="3012049"/>
              <a:ext cx="2532184"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微信公众号</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1266092" y="4420671"/>
              <a:ext cx="4320000" cy="633046"/>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文本框 9"/>
            <p:cNvSpPr txBox="1"/>
            <p:nvPr/>
          </p:nvSpPr>
          <p:spPr>
            <a:xfrm>
              <a:off x="1679353" y="4487249"/>
              <a:ext cx="349347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事件运营</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圆角矩形 10"/>
            <p:cNvSpPr/>
            <p:nvPr/>
          </p:nvSpPr>
          <p:spPr>
            <a:xfrm>
              <a:off x="6978527" y="4420671"/>
              <a:ext cx="4320000" cy="633046"/>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文本框 11"/>
            <p:cNvSpPr txBox="1"/>
            <p:nvPr/>
          </p:nvSpPr>
          <p:spPr>
            <a:xfrm>
              <a:off x="7391788" y="4514455"/>
              <a:ext cx="349347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内容运营</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圆角矩形 12"/>
            <p:cNvSpPr/>
            <p:nvPr/>
          </p:nvSpPr>
          <p:spPr>
            <a:xfrm>
              <a:off x="888738" y="5301802"/>
              <a:ext cx="3240000" cy="633046"/>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文本框 13"/>
            <p:cNvSpPr txBox="1"/>
            <p:nvPr/>
          </p:nvSpPr>
          <p:spPr>
            <a:xfrm>
              <a:off x="762000" y="5356715"/>
              <a:ext cx="349347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事件运营经理</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圆角矩形 14"/>
            <p:cNvSpPr/>
            <p:nvPr/>
          </p:nvSpPr>
          <p:spPr>
            <a:xfrm>
              <a:off x="4493585" y="5301802"/>
              <a:ext cx="3240000" cy="633046"/>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 name="文本框 15"/>
            <p:cNvSpPr txBox="1"/>
            <p:nvPr/>
          </p:nvSpPr>
          <p:spPr>
            <a:xfrm>
              <a:off x="4366846" y="5352396"/>
              <a:ext cx="349347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布道师</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圆角矩形 16"/>
            <p:cNvSpPr/>
            <p:nvPr/>
          </p:nvSpPr>
          <p:spPr>
            <a:xfrm>
              <a:off x="8303584" y="5301071"/>
              <a:ext cx="3240000" cy="633046"/>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8" name="文本框 17"/>
            <p:cNvSpPr txBox="1"/>
            <p:nvPr/>
          </p:nvSpPr>
          <p:spPr>
            <a:xfrm>
              <a:off x="8176846" y="5347344"/>
              <a:ext cx="349347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内容运营经理</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nvSpPr>
          <p:spPr>
            <a:xfrm>
              <a:off x="1268307" y="3682193"/>
              <a:ext cx="2860431" cy="60882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0" name="矩形 19"/>
            <p:cNvSpPr/>
            <p:nvPr/>
          </p:nvSpPr>
          <p:spPr>
            <a:xfrm>
              <a:off x="1266092" y="2943715"/>
              <a:ext cx="2860431" cy="60882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1" name="矩形 20"/>
            <p:cNvSpPr/>
            <p:nvPr/>
          </p:nvSpPr>
          <p:spPr>
            <a:xfrm>
              <a:off x="1268307" y="2205237"/>
              <a:ext cx="2860431" cy="60882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2" name="矩形 21"/>
            <p:cNvSpPr/>
            <p:nvPr/>
          </p:nvSpPr>
          <p:spPr>
            <a:xfrm>
              <a:off x="1257321" y="1466759"/>
              <a:ext cx="2860431" cy="60882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3" name="文本框 22"/>
            <p:cNvSpPr txBox="1"/>
            <p:nvPr/>
          </p:nvSpPr>
          <p:spPr>
            <a:xfrm>
              <a:off x="1647091" y="1578882"/>
              <a:ext cx="209843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峰会</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1638320" y="2279546"/>
              <a:ext cx="209843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Hackthon</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nvSpPr>
          <p:spPr>
            <a:xfrm>
              <a:off x="1638319" y="3023154"/>
              <a:ext cx="209843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Meetup</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nvSpPr>
          <p:spPr>
            <a:xfrm>
              <a:off x="1647091" y="3756300"/>
              <a:ext cx="209843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直播</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社区组织架构</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804000" y="1195754"/>
            <a:ext cx="10584000" cy="4925691"/>
            <a:chOff x="804000" y="1195754"/>
            <a:chExt cx="10584000" cy="4925691"/>
          </a:xfrm>
        </p:grpSpPr>
        <p:sp>
          <p:nvSpPr>
            <p:cNvPr id="4" name="矩形 3"/>
            <p:cNvSpPr/>
            <p:nvPr/>
          </p:nvSpPr>
          <p:spPr>
            <a:xfrm>
              <a:off x="804000" y="1195754"/>
              <a:ext cx="10584000" cy="574431"/>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5" name="文本框 4"/>
            <p:cNvSpPr txBox="1"/>
            <p:nvPr/>
          </p:nvSpPr>
          <p:spPr>
            <a:xfrm>
              <a:off x="3944816" y="1325150"/>
              <a:ext cx="430236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社区理事会</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6962532" y="2543908"/>
              <a:ext cx="4320000" cy="64800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矩形 7"/>
            <p:cNvSpPr/>
            <p:nvPr/>
          </p:nvSpPr>
          <p:spPr>
            <a:xfrm>
              <a:off x="901700" y="2542338"/>
              <a:ext cx="4320000" cy="64800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 name="文本框 8"/>
            <p:cNvSpPr txBox="1"/>
            <p:nvPr/>
          </p:nvSpPr>
          <p:spPr>
            <a:xfrm>
              <a:off x="1395046" y="2543908"/>
              <a:ext cx="338796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用户委员会</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收集用户反馈的需求和问题</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7428547" y="2545577"/>
              <a:ext cx="338796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技术委员会</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决策社区技术发展方向</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6962532" y="3520456"/>
              <a:ext cx="4320000" cy="64800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文本框 11"/>
            <p:cNvSpPr txBox="1"/>
            <p:nvPr/>
          </p:nvSpPr>
          <p:spPr>
            <a:xfrm>
              <a:off x="7428547" y="3522125"/>
              <a:ext cx="338796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Maintainers</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看护项目代码</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6962532" y="4495335"/>
              <a:ext cx="4320000" cy="64800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文本框 13"/>
            <p:cNvSpPr txBox="1"/>
            <p:nvPr/>
          </p:nvSpPr>
          <p:spPr>
            <a:xfrm>
              <a:off x="7428547" y="4497004"/>
              <a:ext cx="338796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Committers</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看护代码质量和合入</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6962532" y="5473445"/>
              <a:ext cx="4320000" cy="64800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 name="文本框 15"/>
            <p:cNvSpPr txBox="1"/>
            <p:nvPr/>
          </p:nvSpPr>
          <p:spPr>
            <a:xfrm>
              <a:off x="7428547" y="5475114"/>
              <a:ext cx="338796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Contributors</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需求、 </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Bug</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反馈和开发实现</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901700" y="4497004"/>
              <a:ext cx="1935285" cy="766658"/>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8" name="矩形 17"/>
            <p:cNvSpPr/>
            <p:nvPr/>
          </p:nvSpPr>
          <p:spPr>
            <a:xfrm>
              <a:off x="3286415" y="4497004"/>
              <a:ext cx="1935285" cy="766658"/>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文本框 18"/>
            <p:cNvSpPr txBox="1"/>
            <p:nvPr/>
          </p:nvSpPr>
          <p:spPr>
            <a:xfrm>
              <a:off x="1230434" y="4644213"/>
              <a:ext cx="1277815"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用户</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9"/>
            <p:cNvSpPr txBox="1"/>
            <p:nvPr/>
          </p:nvSpPr>
          <p:spPr>
            <a:xfrm>
              <a:off x="3410881" y="4649500"/>
              <a:ext cx="167640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合作伙伴</a:t>
              </a:r>
              <a:endPar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1" name="直接连接符 20"/>
            <p:cNvCxnSpPr>
              <a:endCxn id="17" idx="0"/>
            </p:cNvCxnSpPr>
            <p:nvPr/>
          </p:nvCxnSpPr>
          <p:spPr>
            <a:xfrm>
              <a:off x="1869343" y="3190239"/>
              <a:ext cx="0" cy="1306765"/>
            </a:xfrm>
            <a:prstGeom prst="line">
              <a:avLst/>
            </a:prstGeom>
            <a:noFill/>
            <a:ln w="28575" cap="flat" cmpd="sng" algn="ctr">
              <a:solidFill>
                <a:sysClr val="windowText" lastClr="000000"/>
              </a:solidFill>
              <a:prstDash val="solid"/>
              <a:miter lim="800000"/>
            </a:ln>
            <a:effectLst/>
          </p:spPr>
        </p:cxnSp>
        <p:cxnSp>
          <p:nvCxnSpPr>
            <p:cNvPr id="22" name="直接连接符 21"/>
            <p:cNvCxnSpPr/>
            <p:nvPr/>
          </p:nvCxnSpPr>
          <p:spPr>
            <a:xfrm>
              <a:off x="4249128" y="3190239"/>
              <a:ext cx="0" cy="1306765"/>
            </a:xfrm>
            <a:prstGeom prst="line">
              <a:avLst/>
            </a:prstGeom>
            <a:noFill/>
            <a:ln w="28575" cap="flat" cmpd="sng" algn="ctr">
              <a:solidFill>
                <a:sysClr val="windowText" lastClr="000000"/>
              </a:solidFill>
              <a:prstDash val="solid"/>
              <a:miter lim="800000"/>
            </a:ln>
            <a:effectLst/>
          </p:spPr>
        </p:cxnSp>
        <p:cxnSp>
          <p:nvCxnSpPr>
            <p:cNvPr id="23" name="直接连接符 22"/>
            <p:cNvCxnSpPr>
              <a:endCxn id="8" idx="0"/>
            </p:cNvCxnSpPr>
            <p:nvPr/>
          </p:nvCxnSpPr>
          <p:spPr>
            <a:xfrm>
              <a:off x="3061700" y="1770185"/>
              <a:ext cx="0" cy="772153"/>
            </a:xfrm>
            <a:prstGeom prst="line">
              <a:avLst/>
            </a:prstGeom>
            <a:noFill/>
            <a:ln w="28575" cap="flat" cmpd="sng" algn="ctr">
              <a:solidFill>
                <a:sysClr val="windowText" lastClr="000000"/>
              </a:solidFill>
              <a:prstDash val="solid"/>
              <a:miter lim="800000"/>
            </a:ln>
            <a:effectLst/>
          </p:spPr>
        </p:cxnSp>
        <p:cxnSp>
          <p:nvCxnSpPr>
            <p:cNvPr id="24" name="直接连接符 23"/>
            <p:cNvCxnSpPr>
              <a:stCxn id="7" idx="0"/>
            </p:cNvCxnSpPr>
            <p:nvPr/>
          </p:nvCxnSpPr>
          <p:spPr>
            <a:xfrm flipH="1" flipV="1">
              <a:off x="9120554" y="1770185"/>
              <a:ext cx="1978" cy="773723"/>
            </a:xfrm>
            <a:prstGeom prst="line">
              <a:avLst/>
            </a:prstGeom>
            <a:noFill/>
            <a:ln w="28575" cap="flat" cmpd="sng" algn="ctr">
              <a:solidFill>
                <a:sysClr val="windowText" lastClr="000000"/>
              </a:solidFill>
              <a:prstDash val="solid"/>
              <a:miter lim="800000"/>
            </a:ln>
            <a:effectLst/>
          </p:spPr>
        </p:cxnSp>
        <p:cxnSp>
          <p:nvCxnSpPr>
            <p:cNvPr id="25" name="直接连接符 24"/>
            <p:cNvCxnSpPr>
              <a:stCxn id="11" idx="0"/>
            </p:cNvCxnSpPr>
            <p:nvPr/>
          </p:nvCxnSpPr>
          <p:spPr>
            <a:xfrm flipH="1" flipV="1">
              <a:off x="9118576" y="3191909"/>
              <a:ext cx="3956" cy="328547"/>
            </a:xfrm>
            <a:prstGeom prst="line">
              <a:avLst/>
            </a:prstGeom>
            <a:noFill/>
            <a:ln w="28575" cap="flat" cmpd="sng" algn="ctr">
              <a:solidFill>
                <a:sysClr val="windowText" lastClr="000000"/>
              </a:solidFill>
              <a:prstDash val="solid"/>
              <a:miter lim="800000"/>
            </a:ln>
            <a:effectLst/>
          </p:spPr>
        </p:cxnSp>
        <p:cxnSp>
          <p:nvCxnSpPr>
            <p:cNvPr id="26" name="直接连接符 25"/>
            <p:cNvCxnSpPr/>
            <p:nvPr/>
          </p:nvCxnSpPr>
          <p:spPr>
            <a:xfrm flipH="1" flipV="1">
              <a:off x="9114620" y="4165225"/>
              <a:ext cx="3956" cy="328547"/>
            </a:xfrm>
            <a:prstGeom prst="line">
              <a:avLst/>
            </a:prstGeom>
            <a:noFill/>
            <a:ln w="28575" cap="flat" cmpd="sng" algn="ctr">
              <a:solidFill>
                <a:sysClr val="windowText" lastClr="000000"/>
              </a:solidFill>
              <a:prstDash val="solid"/>
              <a:miter lim="800000"/>
            </a:ln>
            <a:effectLst/>
          </p:spPr>
        </p:cxnSp>
        <p:cxnSp>
          <p:nvCxnSpPr>
            <p:cNvPr id="27" name="直接连接符 26"/>
            <p:cNvCxnSpPr/>
            <p:nvPr/>
          </p:nvCxnSpPr>
          <p:spPr>
            <a:xfrm flipH="1" flipV="1">
              <a:off x="9110664" y="5136872"/>
              <a:ext cx="3956" cy="328547"/>
            </a:xfrm>
            <a:prstGeom prst="line">
              <a:avLst/>
            </a:prstGeom>
            <a:noFill/>
            <a:ln w="28575" cap="flat" cmpd="sng" algn="ctr">
              <a:solidFill>
                <a:sysClr val="windowText" lastClr="000000"/>
              </a:solidFill>
              <a:prstDash val="solid"/>
              <a:miter lim="800000"/>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社区基础设施</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45"/>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社区业务流程</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社区支撑服务</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buNone/>
            </a:pP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社区基础平台</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圆角矩形 3"/>
          <p:cNvSpPr/>
          <p:nvPr/>
        </p:nvSpPr>
        <p:spPr>
          <a:xfrm>
            <a:off x="3094769" y="1601788"/>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5" name="文本框 4"/>
          <p:cNvSpPr txBox="1"/>
          <p:nvPr/>
        </p:nvSpPr>
        <p:spPr>
          <a:xfrm>
            <a:off x="3128969" y="1729920"/>
            <a:ext cx="13716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需求</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nvSpPr>
        <p:spPr>
          <a:xfrm>
            <a:off x="7799711" y="2227385"/>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文本框 7"/>
          <p:cNvSpPr txBox="1"/>
          <p:nvPr/>
        </p:nvSpPr>
        <p:spPr>
          <a:xfrm>
            <a:off x="7813876" y="2340071"/>
            <a:ext cx="13716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发布</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10152182" y="2227385"/>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文本框 9"/>
          <p:cNvSpPr txBox="1"/>
          <p:nvPr/>
        </p:nvSpPr>
        <p:spPr>
          <a:xfrm>
            <a:off x="10186382" y="2340071"/>
            <a:ext cx="13716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测试</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圆角矩形 10"/>
          <p:cNvSpPr/>
          <p:nvPr/>
        </p:nvSpPr>
        <p:spPr>
          <a:xfrm>
            <a:off x="5439892" y="1015066"/>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文本框 11"/>
          <p:cNvSpPr txBox="1"/>
          <p:nvPr/>
        </p:nvSpPr>
        <p:spPr>
          <a:xfrm>
            <a:off x="5474092" y="1153553"/>
            <a:ext cx="1371600" cy="338554"/>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圆角矩形 12"/>
          <p:cNvSpPr/>
          <p:nvPr/>
        </p:nvSpPr>
        <p:spPr>
          <a:xfrm>
            <a:off x="7802722" y="987093"/>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文本框 13"/>
          <p:cNvSpPr txBox="1"/>
          <p:nvPr/>
        </p:nvSpPr>
        <p:spPr>
          <a:xfrm>
            <a:off x="7860368" y="1114981"/>
            <a:ext cx="14400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开发</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圆角矩形 14"/>
          <p:cNvSpPr/>
          <p:nvPr/>
        </p:nvSpPr>
        <p:spPr>
          <a:xfrm>
            <a:off x="10152182" y="997448"/>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 name="文本框 15"/>
          <p:cNvSpPr txBox="1"/>
          <p:nvPr/>
        </p:nvSpPr>
        <p:spPr>
          <a:xfrm>
            <a:off x="10186382" y="1114981"/>
            <a:ext cx="13716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构建</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箭头连接符 16"/>
          <p:cNvCxnSpPr>
            <a:stCxn id="4" idx="3"/>
            <a:endCxn id="11" idx="1"/>
          </p:cNvCxnSpPr>
          <p:nvPr/>
        </p:nvCxnSpPr>
        <p:spPr>
          <a:xfrm flipV="1">
            <a:off x="4534769" y="1327865"/>
            <a:ext cx="905123" cy="586722"/>
          </a:xfrm>
          <a:prstGeom prst="straightConnector1">
            <a:avLst/>
          </a:prstGeom>
          <a:noFill/>
          <a:ln w="38100" cap="flat" cmpd="sng" algn="ctr">
            <a:solidFill>
              <a:sysClr val="windowText" lastClr="000000"/>
            </a:solidFill>
            <a:prstDash val="solid"/>
            <a:miter lim="800000"/>
            <a:tailEnd type="triangle"/>
          </a:ln>
          <a:effectLst/>
        </p:spPr>
      </p:cxnSp>
      <p:cxnSp>
        <p:nvCxnSpPr>
          <p:cNvPr id="18" name="直接箭头连接符 17"/>
          <p:cNvCxnSpPr/>
          <p:nvPr/>
        </p:nvCxnSpPr>
        <p:spPr>
          <a:xfrm>
            <a:off x="6885985" y="1299892"/>
            <a:ext cx="900000" cy="0"/>
          </a:xfrm>
          <a:prstGeom prst="straightConnector1">
            <a:avLst/>
          </a:prstGeom>
          <a:noFill/>
          <a:ln w="38100" cap="flat" cmpd="sng" algn="ctr">
            <a:solidFill>
              <a:sysClr val="windowText" lastClr="000000"/>
            </a:solidFill>
            <a:prstDash val="solid"/>
            <a:miter lim="800000"/>
            <a:tailEnd type="triangle"/>
          </a:ln>
          <a:effectLst/>
        </p:spPr>
      </p:cxnSp>
      <p:cxnSp>
        <p:nvCxnSpPr>
          <p:cNvPr id="19" name="直接箭头连接符 18"/>
          <p:cNvCxnSpPr/>
          <p:nvPr/>
        </p:nvCxnSpPr>
        <p:spPr>
          <a:xfrm>
            <a:off x="9242722" y="1310246"/>
            <a:ext cx="900000" cy="0"/>
          </a:xfrm>
          <a:prstGeom prst="straightConnector1">
            <a:avLst/>
          </a:prstGeom>
          <a:noFill/>
          <a:ln w="38100" cap="flat" cmpd="sng" algn="ctr">
            <a:solidFill>
              <a:sysClr val="windowText" lastClr="000000"/>
            </a:solidFill>
            <a:prstDash val="solid"/>
            <a:miter lim="800000"/>
            <a:tailEnd type="triangle"/>
          </a:ln>
          <a:effectLst/>
        </p:spPr>
      </p:cxnSp>
      <p:cxnSp>
        <p:nvCxnSpPr>
          <p:cNvPr id="20" name="直接箭头连接符 19"/>
          <p:cNvCxnSpPr>
            <a:stCxn id="24" idx="1"/>
            <a:endCxn id="4" idx="3"/>
          </p:cNvCxnSpPr>
          <p:nvPr/>
        </p:nvCxnSpPr>
        <p:spPr>
          <a:xfrm flipH="1" flipV="1">
            <a:off x="4534769" y="1914587"/>
            <a:ext cx="912471" cy="625597"/>
          </a:xfrm>
          <a:prstGeom prst="straightConnector1">
            <a:avLst/>
          </a:prstGeom>
          <a:noFill/>
          <a:ln w="38100" cap="flat" cmpd="sng" algn="ctr">
            <a:solidFill>
              <a:sysClr val="windowText" lastClr="000000"/>
            </a:solidFill>
            <a:prstDash val="solid"/>
            <a:miter lim="800000"/>
            <a:tailEnd type="triangle"/>
          </a:ln>
          <a:effectLst/>
        </p:spPr>
      </p:cxnSp>
      <p:cxnSp>
        <p:nvCxnSpPr>
          <p:cNvPr id="21" name="直接箭头连接符 20"/>
          <p:cNvCxnSpPr/>
          <p:nvPr/>
        </p:nvCxnSpPr>
        <p:spPr>
          <a:xfrm flipH="1">
            <a:off x="6871360" y="2540184"/>
            <a:ext cx="900000" cy="0"/>
          </a:xfrm>
          <a:prstGeom prst="straightConnector1">
            <a:avLst/>
          </a:prstGeom>
          <a:noFill/>
          <a:ln w="38100" cap="flat" cmpd="sng" algn="ctr">
            <a:solidFill>
              <a:sysClr val="windowText" lastClr="000000"/>
            </a:solidFill>
            <a:prstDash val="solid"/>
            <a:miter lim="800000"/>
            <a:tailEnd type="triangle"/>
          </a:ln>
          <a:effectLst/>
        </p:spPr>
      </p:cxnSp>
      <p:cxnSp>
        <p:nvCxnSpPr>
          <p:cNvPr id="22" name="直接箭头连接符 21"/>
          <p:cNvCxnSpPr/>
          <p:nvPr/>
        </p:nvCxnSpPr>
        <p:spPr>
          <a:xfrm flipH="1">
            <a:off x="9239711" y="2524737"/>
            <a:ext cx="900000" cy="0"/>
          </a:xfrm>
          <a:prstGeom prst="straightConnector1">
            <a:avLst/>
          </a:prstGeom>
          <a:noFill/>
          <a:ln w="38100" cap="flat" cmpd="sng" algn="ctr">
            <a:solidFill>
              <a:sysClr val="windowText" lastClr="000000"/>
            </a:solidFill>
            <a:prstDash val="solid"/>
            <a:miter lim="800000"/>
            <a:tailEnd type="triangle"/>
          </a:ln>
          <a:effectLst/>
        </p:spPr>
      </p:cxnSp>
      <p:cxnSp>
        <p:nvCxnSpPr>
          <p:cNvPr id="23" name="直接箭头连接符 22"/>
          <p:cNvCxnSpPr>
            <a:stCxn id="15" idx="2"/>
            <a:endCxn id="9" idx="0"/>
          </p:cNvCxnSpPr>
          <p:nvPr/>
        </p:nvCxnSpPr>
        <p:spPr>
          <a:xfrm>
            <a:off x="10872182" y="1623045"/>
            <a:ext cx="0" cy="604340"/>
          </a:xfrm>
          <a:prstGeom prst="straightConnector1">
            <a:avLst/>
          </a:prstGeom>
          <a:noFill/>
          <a:ln w="38100" cap="flat" cmpd="sng" algn="ctr">
            <a:solidFill>
              <a:sysClr val="windowText" lastClr="000000"/>
            </a:solidFill>
            <a:prstDash val="solid"/>
            <a:miter lim="800000"/>
            <a:tailEnd type="triangle"/>
          </a:ln>
          <a:effectLst/>
        </p:spPr>
      </p:cxnSp>
      <p:sp>
        <p:nvSpPr>
          <p:cNvPr id="24" name="圆角矩形 23"/>
          <p:cNvSpPr/>
          <p:nvPr/>
        </p:nvSpPr>
        <p:spPr>
          <a:xfrm>
            <a:off x="5447240" y="2227385"/>
            <a:ext cx="1440000" cy="625597"/>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5" name="文本框 24"/>
          <p:cNvSpPr txBox="1"/>
          <p:nvPr/>
        </p:nvSpPr>
        <p:spPr>
          <a:xfrm>
            <a:off x="5457487" y="2340071"/>
            <a:ext cx="137160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6" name="图片 25"/>
          <p:cNvPicPr>
            <a:picLocks noChangeAspect="1"/>
          </p:cNvPicPr>
          <p:nvPr/>
        </p:nvPicPr>
        <p:blipFill>
          <a:blip r:embed="rId1"/>
          <a:stretch>
            <a:fillRect/>
          </a:stretch>
        </p:blipFill>
        <p:spPr>
          <a:xfrm>
            <a:off x="3078407" y="3384917"/>
            <a:ext cx="1885950" cy="609600"/>
          </a:xfrm>
          <a:prstGeom prst="rect">
            <a:avLst/>
          </a:prstGeom>
        </p:spPr>
      </p:pic>
      <p:pic>
        <p:nvPicPr>
          <p:cNvPr id="27" name="图片 26"/>
          <p:cNvPicPr>
            <a:picLocks noChangeAspect="1"/>
          </p:cNvPicPr>
          <p:nvPr/>
        </p:nvPicPr>
        <p:blipFill>
          <a:blip r:embed="rId2"/>
          <a:stretch>
            <a:fillRect/>
          </a:stretch>
        </p:blipFill>
        <p:spPr>
          <a:xfrm>
            <a:off x="5137108" y="3265854"/>
            <a:ext cx="885825" cy="885825"/>
          </a:xfrm>
          <a:prstGeom prst="rect">
            <a:avLst/>
          </a:prstGeom>
        </p:spPr>
      </p:pic>
      <p:pic>
        <p:nvPicPr>
          <p:cNvPr id="28" name="图片 27"/>
          <p:cNvPicPr>
            <a:picLocks noChangeAspect="1"/>
          </p:cNvPicPr>
          <p:nvPr/>
        </p:nvPicPr>
        <p:blipFill>
          <a:blip r:embed="rId3"/>
          <a:stretch>
            <a:fillRect/>
          </a:stretch>
        </p:blipFill>
        <p:spPr>
          <a:xfrm>
            <a:off x="6055212" y="3392488"/>
            <a:ext cx="1200150" cy="647700"/>
          </a:xfrm>
          <a:prstGeom prst="rect">
            <a:avLst/>
          </a:prstGeom>
        </p:spPr>
      </p:pic>
      <p:pic>
        <p:nvPicPr>
          <p:cNvPr id="29" name="图片 28"/>
          <p:cNvPicPr>
            <a:picLocks noChangeAspect="1"/>
          </p:cNvPicPr>
          <p:nvPr/>
        </p:nvPicPr>
        <p:blipFill>
          <a:blip r:embed="rId4"/>
          <a:stretch>
            <a:fillRect/>
          </a:stretch>
        </p:blipFill>
        <p:spPr>
          <a:xfrm>
            <a:off x="7428113" y="3327767"/>
            <a:ext cx="771525" cy="762000"/>
          </a:xfrm>
          <a:prstGeom prst="rect">
            <a:avLst/>
          </a:prstGeom>
        </p:spPr>
      </p:pic>
      <p:pic>
        <p:nvPicPr>
          <p:cNvPr id="30" name="图片 29"/>
          <p:cNvPicPr>
            <a:picLocks noChangeAspect="1"/>
          </p:cNvPicPr>
          <p:nvPr/>
        </p:nvPicPr>
        <p:blipFill>
          <a:blip r:embed="rId5"/>
          <a:stretch>
            <a:fillRect/>
          </a:stretch>
        </p:blipFill>
        <p:spPr>
          <a:xfrm>
            <a:off x="8372389" y="3323003"/>
            <a:ext cx="771525" cy="771525"/>
          </a:xfrm>
          <a:prstGeom prst="rect">
            <a:avLst/>
          </a:prstGeom>
        </p:spPr>
      </p:pic>
      <p:pic>
        <p:nvPicPr>
          <p:cNvPr id="31" name="图片 30"/>
          <p:cNvPicPr>
            <a:picLocks noChangeAspect="1"/>
          </p:cNvPicPr>
          <p:nvPr/>
        </p:nvPicPr>
        <p:blipFill>
          <a:blip r:embed="rId6"/>
          <a:stretch>
            <a:fillRect/>
          </a:stretch>
        </p:blipFill>
        <p:spPr>
          <a:xfrm>
            <a:off x="9444570" y="3286121"/>
            <a:ext cx="828675" cy="828675"/>
          </a:xfrm>
          <a:prstGeom prst="rect">
            <a:avLst/>
          </a:prstGeom>
        </p:spPr>
      </p:pic>
      <p:pic>
        <p:nvPicPr>
          <p:cNvPr id="32" name="图片 31"/>
          <p:cNvPicPr>
            <a:picLocks noChangeAspect="1"/>
          </p:cNvPicPr>
          <p:nvPr/>
        </p:nvPicPr>
        <p:blipFill>
          <a:blip r:embed="rId7"/>
          <a:stretch>
            <a:fillRect/>
          </a:stretch>
        </p:blipFill>
        <p:spPr>
          <a:xfrm>
            <a:off x="10507927" y="3327767"/>
            <a:ext cx="838200" cy="771525"/>
          </a:xfrm>
          <a:prstGeom prst="rect">
            <a:avLst/>
          </a:prstGeom>
        </p:spPr>
      </p:pic>
      <p:sp>
        <p:nvSpPr>
          <p:cNvPr id="33" name="矩形 32"/>
          <p:cNvSpPr/>
          <p:nvPr/>
        </p:nvSpPr>
        <p:spPr>
          <a:xfrm>
            <a:off x="3124441" y="4324049"/>
            <a:ext cx="4049224" cy="1656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4" name="矩形 33"/>
          <p:cNvSpPr/>
          <p:nvPr/>
        </p:nvSpPr>
        <p:spPr>
          <a:xfrm>
            <a:off x="7605618" y="4337539"/>
            <a:ext cx="3780000" cy="1656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5" name="图片 34"/>
          <p:cNvPicPr>
            <a:picLocks noChangeAspect="1"/>
          </p:cNvPicPr>
          <p:nvPr/>
        </p:nvPicPr>
        <p:blipFill>
          <a:blip r:embed="rId8"/>
          <a:stretch>
            <a:fillRect/>
          </a:stretch>
        </p:blipFill>
        <p:spPr>
          <a:xfrm>
            <a:off x="7662776" y="4424480"/>
            <a:ext cx="1419225" cy="609600"/>
          </a:xfrm>
          <a:prstGeom prst="rect">
            <a:avLst/>
          </a:prstGeom>
        </p:spPr>
      </p:pic>
      <p:sp>
        <p:nvSpPr>
          <p:cNvPr id="36" name="文本框 35"/>
          <p:cNvSpPr txBox="1"/>
          <p:nvPr/>
        </p:nvSpPr>
        <p:spPr>
          <a:xfrm>
            <a:off x="9020119" y="4600670"/>
            <a:ext cx="2264126" cy="338554"/>
          </a:xfrm>
          <a:prstGeom prst="rect">
            <a:avLst/>
          </a:prstGeom>
          <a:noFill/>
        </p:spPr>
        <p:txBody>
          <a:bodyPr wrap="square" rtlCol="0">
            <a:spAutoFit/>
          </a:bodyPr>
          <a:lstStyle/>
          <a:p>
            <a:pPr defTabSz="914400"/>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社区代码托管平台</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p:cNvSpPr txBox="1"/>
          <p:nvPr/>
        </p:nvSpPr>
        <p:spPr>
          <a:xfrm>
            <a:off x="7771360" y="5066764"/>
            <a:ext cx="3563172" cy="584775"/>
          </a:xfrm>
          <a:prstGeom prst="rect">
            <a:avLst/>
          </a:prstGeom>
          <a:noFill/>
        </p:spPr>
        <p:txBody>
          <a:bodyPr wrap="square" rtlCol="0">
            <a:spAutoFit/>
          </a:bodyPr>
          <a:lstStyle/>
          <a:p>
            <a:pPr defTabSz="914400"/>
            <a:r>
              <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https://gitee.com/opengauss</a:t>
            </a:r>
            <a:endPar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4400"/>
            <a:r>
              <a:rPr lang="en-US" altLang="zh-CN" sz="1600" dirty="0" err="1"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License:Mulan</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 PSL </a:t>
            </a:r>
            <a:r>
              <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V2</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a:xfrm>
            <a:off x="3265680" y="5249926"/>
            <a:ext cx="3771880" cy="63158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9" name="文本框 38"/>
          <p:cNvSpPr txBox="1"/>
          <p:nvPr/>
        </p:nvSpPr>
        <p:spPr>
          <a:xfrm>
            <a:off x="4093343" y="5350716"/>
            <a:ext cx="2145858"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公有云</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矩形 39"/>
          <p:cNvSpPr/>
          <p:nvPr/>
        </p:nvSpPr>
        <p:spPr>
          <a:xfrm>
            <a:off x="3265680" y="4483680"/>
            <a:ext cx="1188000" cy="630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41" name="矩形 40"/>
          <p:cNvSpPr/>
          <p:nvPr/>
        </p:nvSpPr>
        <p:spPr>
          <a:xfrm>
            <a:off x="4572272" y="4481211"/>
            <a:ext cx="1188000" cy="630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42" name="矩形 41"/>
          <p:cNvSpPr/>
          <p:nvPr/>
        </p:nvSpPr>
        <p:spPr>
          <a:xfrm>
            <a:off x="5901511" y="4493597"/>
            <a:ext cx="1188000" cy="630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43" name="文本框 42"/>
          <p:cNvSpPr txBox="1"/>
          <p:nvPr/>
        </p:nvSpPr>
        <p:spPr>
          <a:xfrm>
            <a:off x="3375154" y="4564551"/>
            <a:ext cx="87923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计算</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文本框 43"/>
          <p:cNvSpPr txBox="1"/>
          <p:nvPr/>
        </p:nvSpPr>
        <p:spPr>
          <a:xfrm>
            <a:off x="4709438" y="4551200"/>
            <a:ext cx="87923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存储</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文本框 44"/>
          <p:cNvSpPr txBox="1"/>
          <p:nvPr/>
        </p:nvSpPr>
        <p:spPr>
          <a:xfrm>
            <a:off x="6068595" y="4564551"/>
            <a:ext cx="879230" cy="338554"/>
          </a:xfrm>
          <a:prstGeom prst="rect">
            <a:avLst/>
          </a:prstGeom>
          <a:noFill/>
        </p:spPr>
        <p:txBody>
          <a:bodyPr wrap="square" rtlCol="0">
            <a:spAutoFit/>
          </a:bodyPr>
          <a:lstStyle/>
          <a:p>
            <a:pPr algn="ctr" defTabSz="914400"/>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网络</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内核长期演进，回馈社区</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7"/>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华为公司内部配套和公有云的</a:t>
            </a:r>
            <a:r>
              <a:rPr lang="en-US" altLang="zh-CN"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GaussDB</a:t>
            </a:r>
            <a:r>
              <a:rPr lang="zh-CN" altLang="en-US"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服务均基于</a:t>
            </a:r>
            <a:r>
              <a:rPr lang="en-US" altLang="zh-CN"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，内核将保持长期演进。</a:t>
            </a:r>
            <a:endParaRPr lang="en-US" altLang="zh-CN" sz="2000" smtClean="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4" name="组合 1"/>
          <p:cNvGrpSpPr/>
          <p:nvPr/>
        </p:nvGrpSpPr>
        <p:grpSpPr>
          <a:xfrm>
            <a:off x="475112" y="1745964"/>
            <a:ext cx="10689910" cy="4405120"/>
            <a:chOff x="475296" y="1505915"/>
            <a:chExt cx="10694087" cy="4639367"/>
          </a:xfrm>
        </p:grpSpPr>
        <p:sp>
          <p:nvSpPr>
            <p:cNvPr id="5" name="文本框 3"/>
            <p:cNvSpPr txBox="1"/>
            <p:nvPr/>
          </p:nvSpPr>
          <p:spPr>
            <a:xfrm>
              <a:off x="816024" y="2169886"/>
              <a:ext cx="646331" cy="388685"/>
            </a:xfrm>
            <a:prstGeom prst="rect">
              <a:avLst/>
            </a:prstGeom>
            <a:noFill/>
          </p:spPr>
          <p:txBody>
            <a:bodyPr vert="horz" wrap="none" rtlCol="0">
              <a:spAutoFit/>
            </a:bodyPr>
            <a:lstStyle/>
            <a:p>
              <a:pPr marL="0" marR="0" lvl="0" indent="0" defTabSz="121793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客户</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4"/>
            <p:cNvSpPr txBox="1"/>
            <p:nvPr/>
          </p:nvSpPr>
          <p:spPr>
            <a:xfrm>
              <a:off x="664077" y="4791521"/>
              <a:ext cx="1107409" cy="388685"/>
            </a:xfrm>
            <a:prstGeom prst="rect">
              <a:avLst/>
            </a:prstGeom>
            <a:noFill/>
          </p:spPr>
          <p:txBody>
            <a:bodyPr vert="horz" wrap="square" rtlCol="0">
              <a:spAutoFit/>
            </a:bodyPr>
            <a:lstStyle>
              <a:defPPr>
                <a:defRPr lang="zh-CN"/>
              </a:defPPr>
              <a:lvl1pPr>
                <a:defRPr sz="1200" b="1">
                  <a:solidFill>
                    <a:srgbClr val="000000"/>
                  </a:solidFill>
                  <a:latin typeface="微软雅黑" panose="020B0503020204020204" pitchFamily="34" charset="-122"/>
                  <a:ea typeface="微软雅黑" panose="020B0503020204020204" pitchFamily="34" charset="-122"/>
                </a:defRPr>
              </a:lvl1pPr>
            </a:lstStyle>
            <a:p>
              <a:pPr marL="0" marR="0" lvl="0" indent="0" algn="ctr" defTabSz="121793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统一内核</a:t>
              </a:r>
              <a:endPar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5"/>
            <p:cNvSpPr/>
            <p:nvPr/>
          </p:nvSpPr>
          <p:spPr bwMode="auto">
            <a:xfrm flipV="1">
              <a:off x="1482845" y="3557929"/>
              <a:ext cx="9684753" cy="1282304"/>
            </a:xfrm>
            <a:prstGeom prst="rect">
              <a:avLst/>
            </a:prstGeom>
            <a:solidFill>
              <a:sysClr val="window" lastClr="FFFFFF">
                <a:lumMod val="10000"/>
                <a:lumOff val="90000"/>
              </a:sysClr>
            </a:solidFill>
            <a:ln>
              <a:solidFill>
                <a:sysClr val="window" lastClr="FFFFFF">
                  <a:lumMod val="50000"/>
                </a:sysClr>
              </a:solidFill>
              <a:prstDash val="solid"/>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 name="直接连接符 6"/>
            <p:cNvCxnSpPr/>
            <p:nvPr/>
          </p:nvCxnSpPr>
          <p:spPr bwMode="auto">
            <a:xfrm>
              <a:off x="475296" y="3427771"/>
              <a:ext cx="10694087" cy="0"/>
            </a:xfrm>
            <a:prstGeom prst="line">
              <a:avLst/>
            </a:prstGeom>
            <a:noFill/>
            <a:ln w="19050" cap="flat" cmpd="sng" algn="ctr">
              <a:solidFill>
                <a:sysClr val="window" lastClr="FFFFFF">
                  <a:lumMod val="65000"/>
                </a:sysClr>
              </a:solidFill>
              <a:prstDash val="dash"/>
              <a:round/>
              <a:headEnd type="none" w="med" len="med"/>
              <a:tailEnd type="none" w="med" len="med"/>
            </a:ln>
            <a:effectLst/>
          </p:spPr>
        </p:cxnSp>
        <p:sp>
          <p:nvSpPr>
            <p:cNvPr id="10" name="文本框 7"/>
            <p:cNvSpPr txBox="1"/>
            <p:nvPr/>
          </p:nvSpPr>
          <p:spPr>
            <a:xfrm>
              <a:off x="3893446" y="3613283"/>
              <a:ext cx="1826141" cy="356283"/>
            </a:xfrm>
            <a:prstGeom prst="rect">
              <a:avLst/>
            </a:prstGeom>
            <a:noFill/>
          </p:spPr>
          <p:txBody>
            <a:bodyPr vert="horz"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云数据库服务上线</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5"/>
            <p:cNvSpPr txBox="1"/>
            <p:nvPr/>
          </p:nvSpPr>
          <p:spPr>
            <a:xfrm>
              <a:off x="8694539" y="3624461"/>
              <a:ext cx="1415772" cy="356283"/>
            </a:xfrm>
            <a:prstGeom prst="rect">
              <a:avLst/>
            </a:prstGeom>
            <a:noFill/>
          </p:spPr>
          <p:txBody>
            <a:bodyPr vert="horz"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计算产业生态</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6"/>
            <p:cNvSpPr/>
            <p:nvPr/>
          </p:nvSpPr>
          <p:spPr bwMode="auto">
            <a:xfrm>
              <a:off x="1723785" y="4002616"/>
              <a:ext cx="5832491" cy="422006"/>
            </a:xfrm>
            <a:prstGeom prst="rect">
              <a:avLst/>
            </a:prstGeom>
            <a:solidFill>
              <a:sysClr val="window" lastClr="FFFFFF">
                <a:lumMod val="85000"/>
              </a:sysClr>
            </a:solidFill>
            <a:ln>
              <a:solidFill>
                <a:sysClr val="windowText" lastClr="000000"/>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en-US" altLang="zh-CN" sz="14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GaussDB</a:t>
              </a:r>
              <a:r>
                <a:rPr kumimoji="0" lang="en-US" altLang="zh-CN"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r>
                <a:rPr kumimoji="0" lang="zh-CN" altLang="en-US"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云</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服务</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（分布式交易型数据库）</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上箭头 72"/>
            <p:cNvSpPr/>
            <p:nvPr/>
          </p:nvSpPr>
          <p:spPr>
            <a:xfrm>
              <a:off x="9088586" y="4871927"/>
              <a:ext cx="396919" cy="203119"/>
            </a:xfrm>
            <a:prstGeom prst="upArrow">
              <a:avLst/>
            </a:prstGeom>
            <a:solidFill>
              <a:sysClr val="window" lastClr="FFFFFF">
                <a:lumMod val="50000"/>
                <a:lumOff val="50000"/>
              </a:sysClr>
            </a:solidFill>
            <a:ln w="63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上箭头 73"/>
            <p:cNvSpPr/>
            <p:nvPr/>
          </p:nvSpPr>
          <p:spPr>
            <a:xfrm>
              <a:off x="3601473" y="4839263"/>
              <a:ext cx="433122" cy="222681"/>
            </a:xfrm>
            <a:prstGeom prst="upArrow">
              <a:avLst/>
            </a:prstGeom>
            <a:solidFill>
              <a:sysClr val="window" lastClr="FFFFFF">
                <a:lumMod val="50000"/>
                <a:lumOff val="50000"/>
              </a:sysClr>
            </a:solidFill>
            <a:ln w="63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上箭头 74"/>
            <p:cNvSpPr/>
            <p:nvPr/>
          </p:nvSpPr>
          <p:spPr>
            <a:xfrm>
              <a:off x="9088586" y="3267302"/>
              <a:ext cx="980998" cy="250619"/>
            </a:xfrm>
            <a:prstGeom prst="upArrow">
              <a:avLst/>
            </a:prstGeom>
            <a:solidFill>
              <a:srgbClr val="FFC000"/>
            </a:solidFill>
            <a:ln w="63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上箭头 75"/>
            <p:cNvSpPr/>
            <p:nvPr/>
          </p:nvSpPr>
          <p:spPr>
            <a:xfrm>
              <a:off x="3753319" y="3267302"/>
              <a:ext cx="980998" cy="250619"/>
            </a:xfrm>
            <a:prstGeom prst="upArrow">
              <a:avLst/>
            </a:prstGeom>
            <a:solidFill>
              <a:srgbClr val="FFC000"/>
            </a:solidFill>
            <a:ln w="63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76"/>
            <p:cNvGrpSpPr/>
            <p:nvPr/>
          </p:nvGrpSpPr>
          <p:grpSpPr>
            <a:xfrm>
              <a:off x="1482845" y="1505915"/>
              <a:ext cx="9684752" cy="1737365"/>
              <a:chOff x="907288" y="1103178"/>
              <a:chExt cx="9447556" cy="995664"/>
            </a:xfrm>
          </p:grpSpPr>
          <p:sp>
            <p:nvSpPr>
              <p:cNvPr id="52" name="矩形 60"/>
              <p:cNvSpPr/>
              <p:nvPr/>
            </p:nvSpPr>
            <p:spPr bwMode="auto">
              <a:xfrm>
                <a:off x="907288" y="1103178"/>
                <a:ext cx="4419489" cy="995664"/>
              </a:xfrm>
              <a:prstGeom prst="rect">
                <a:avLst/>
              </a:prstGeom>
              <a:noFill/>
              <a:ln w="9525" cap="flat" cmpd="sng" algn="ctr">
                <a:solidFill>
                  <a:sysClr val="window" lastClr="FFFFFF">
                    <a:lumMod val="50000"/>
                  </a:sysClr>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60"/>
              <p:cNvSpPr/>
              <p:nvPr/>
            </p:nvSpPr>
            <p:spPr bwMode="auto">
              <a:xfrm>
                <a:off x="5403990" y="1105988"/>
                <a:ext cx="2072790" cy="992777"/>
              </a:xfrm>
              <a:prstGeom prst="rect">
                <a:avLst/>
              </a:prstGeom>
              <a:noFill/>
              <a:ln w="9525" cap="flat" cmpd="sng" algn="ctr">
                <a:solidFill>
                  <a:sysClr val="window" lastClr="FFFFFF">
                    <a:lumMod val="50000"/>
                  </a:sysClr>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矩形 60"/>
              <p:cNvSpPr/>
              <p:nvPr/>
            </p:nvSpPr>
            <p:spPr bwMode="auto">
              <a:xfrm>
                <a:off x="6254746"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终端云</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19"/>
              <p:cNvSpPr txBox="1"/>
              <p:nvPr/>
            </p:nvSpPr>
            <p:spPr>
              <a:xfrm>
                <a:off x="5602401" y="1218980"/>
                <a:ext cx="1682753" cy="148610"/>
              </a:xfrm>
              <a:prstGeom prst="rect">
                <a:avLst/>
              </a:prstGeom>
              <a:noFill/>
            </p:spPr>
            <p:txBody>
              <a:bodyPr wrap="square" lIns="0" tIns="0" rIns="0" bIns="0" rtlCol="0" anchor="ctr">
                <a:spAutoFit/>
              </a:bodyPr>
              <a:lstStyle/>
              <a:p>
                <a:pPr marL="0" marR="0" lvl="0" indent="0" algn="ctr" defTabSz="121793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华为内部业务</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TextBox 19"/>
              <p:cNvSpPr txBox="1"/>
              <p:nvPr/>
            </p:nvSpPr>
            <p:spPr>
              <a:xfrm>
                <a:off x="1879184" y="1217177"/>
                <a:ext cx="2342395" cy="148610"/>
              </a:xfrm>
              <a:prstGeom prst="rect">
                <a:avLst/>
              </a:prstGeom>
              <a:noFill/>
            </p:spPr>
            <p:txBody>
              <a:bodyPr wrap="square" lIns="0" tIns="0" rIns="0" bIns="0" rtlCol="0" anchor="ctr">
                <a:spAutoFit/>
              </a:bodyPr>
              <a:lstStyle/>
              <a:p>
                <a:pPr marL="0" marR="0" lvl="0" indent="0" algn="ctr" defTabSz="121793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公有云</a:t>
                </a:r>
                <a:r>
                  <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混合云</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矩形 60"/>
              <p:cNvSpPr/>
              <p:nvPr/>
            </p:nvSpPr>
            <p:spPr bwMode="auto">
              <a:xfrm>
                <a:off x="1036034" y="1446277"/>
                <a:ext cx="72972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矩形 60"/>
              <p:cNvSpPr/>
              <p:nvPr/>
            </p:nvSpPr>
            <p:spPr bwMode="auto">
              <a:xfrm>
                <a:off x="3415955" y="1442374"/>
                <a:ext cx="928039"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矩形 60"/>
              <p:cNvSpPr/>
              <p:nvPr/>
            </p:nvSpPr>
            <p:spPr bwMode="auto">
              <a:xfrm>
                <a:off x="2597561" y="1446277"/>
                <a:ext cx="72972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914400" eaLnBrk="1" fontAlgn="auto" latinLnBrk="0" hangingPunct="1">
                  <a:lnSpc>
                    <a:spcPct val="100000"/>
                  </a:lnSpc>
                  <a:spcBef>
                    <a:spcPts val="600"/>
                  </a:spcBef>
                  <a:spcAft>
                    <a:spcPts val="0"/>
                  </a:spcAft>
                  <a:buClr>
                    <a:srgbClr val="CC9900"/>
                  </a:buClr>
                  <a:buSzTx/>
                  <a:buFontTx/>
                  <a:buNone/>
                  <a:defRPr/>
                </a:pPr>
                <a:endPar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60"/>
              <p:cNvSpPr/>
              <p:nvPr/>
            </p:nvSpPr>
            <p:spPr bwMode="auto">
              <a:xfrm>
                <a:off x="1854428" y="1437447"/>
                <a:ext cx="65446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60"/>
              <p:cNvSpPr/>
              <p:nvPr/>
            </p:nvSpPr>
            <p:spPr bwMode="auto">
              <a:xfrm>
                <a:off x="4432664" y="1446277"/>
                <a:ext cx="818318"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矩形 60"/>
              <p:cNvSpPr/>
              <p:nvPr/>
            </p:nvSpPr>
            <p:spPr bwMode="auto">
              <a:xfrm>
                <a:off x="5577521"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运营商</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0"/>
              <p:cNvSpPr/>
              <p:nvPr/>
            </p:nvSpPr>
            <p:spPr bwMode="auto">
              <a:xfrm>
                <a:off x="7626442" y="1105988"/>
                <a:ext cx="2728402" cy="992777"/>
              </a:xfrm>
              <a:prstGeom prst="rect">
                <a:avLst/>
              </a:prstGeom>
              <a:noFill/>
              <a:ln w="9525" cap="flat" cmpd="sng" algn="ctr">
                <a:solidFill>
                  <a:sysClr val="window" lastClr="FFFFFF">
                    <a:lumMod val="50000"/>
                  </a:sysClr>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19"/>
              <p:cNvSpPr txBox="1"/>
              <p:nvPr/>
            </p:nvSpPr>
            <p:spPr>
              <a:xfrm>
                <a:off x="8076321" y="1218980"/>
                <a:ext cx="1682753" cy="148610"/>
              </a:xfrm>
              <a:prstGeom prst="rect">
                <a:avLst/>
              </a:prstGeom>
              <a:noFill/>
            </p:spPr>
            <p:txBody>
              <a:bodyPr wrap="square" lIns="0" tIns="0" rIns="0" bIns="0" rtlCol="0" anchor="ctr">
                <a:spAutoFit/>
              </a:bodyPr>
              <a:lstStyle/>
              <a:p>
                <a:pPr marL="0" marR="0" lvl="0" indent="0" algn="ctr" defTabSz="121793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合作伙伴</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0"/>
              <p:cNvSpPr/>
              <p:nvPr/>
            </p:nvSpPr>
            <p:spPr bwMode="auto">
              <a:xfrm>
                <a:off x="6931972"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内部</a:t>
                </a:r>
                <a:endParaRPr kumimoji="0" lang="en-US" altLang="zh-CN" sz="1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en-US" altLang="zh-CN" sz="1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IT</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8" name="组合 77"/>
            <p:cNvGrpSpPr/>
            <p:nvPr/>
          </p:nvGrpSpPr>
          <p:grpSpPr>
            <a:xfrm>
              <a:off x="1482846" y="5102964"/>
              <a:ext cx="9684753" cy="1042318"/>
              <a:chOff x="923731" y="3658138"/>
              <a:chExt cx="6553048" cy="823150"/>
            </a:xfrm>
          </p:grpSpPr>
          <p:sp>
            <p:nvSpPr>
              <p:cNvPr id="47" name="矩形 104"/>
              <p:cNvSpPr/>
              <p:nvPr/>
            </p:nvSpPr>
            <p:spPr bwMode="auto">
              <a:xfrm>
                <a:off x="923731" y="3658138"/>
                <a:ext cx="6553048" cy="823150"/>
              </a:xfrm>
              <a:prstGeom prst="rect">
                <a:avLst/>
              </a:prstGeom>
              <a:noFill/>
              <a:ln w="19050" cap="flat" cmpd="sng" algn="ctr">
                <a:noFill/>
                <a:prstDash val="solid"/>
                <a:round/>
                <a:headEnd type="none" w="med" len="med"/>
                <a:tailEnd type="none" w="med" len="med"/>
              </a:ln>
              <a:effectLst/>
            </p:spPr>
            <p:txBody>
              <a:bodyPr vert="horz" wrap="square" lIns="91356" tIns="45678" rIns="91356" bIns="45678" numCol="1" rtlCol="0" anchor="t" anchorCtr="0" compatLnSpc="1"/>
              <a:lstStyle/>
              <a:p>
                <a:pPr marL="0" marR="0" lvl="0" indent="0" algn="ctr" defTabSz="1217930" eaLnBrk="1" fontAlgn="auto" latinLnBrk="0" hangingPunct="1">
                  <a:lnSpc>
                    <a:spcPct val="100000"/>
                  </a:lnSpc>
                  <a:spcBef>
                    <a:spcPts val="0"/>
                  </a:spcBef>
                  <a:spcAft>
                    <a:spcPts val="0"/>
                  </a:spcAft>
                  <a:buClr>
                    <a:srgbClr val="CC9900"/>
                  </a:buClr>
                  <a:buSzTx/>
                  <a:buFontTx/>
                  <a:buNone/>
                  <a:defRPr/>
                </a:pPr>
                <a:endParaRPr kumimoji="0" lang="zh-CN" altLang="en-US" sz="1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Box 19"/>
              <p:cNvSpPr txBox="1"/>
              <p:nvPr/>
            </p:nvSpPr>
            <p:spPr>
              <a:xfrm>
                <a:off x="2998088" y="3740032"/>
                <a:ext cx="2791082" cy="204602"/>
              </a:xfrm>
              <a:prstGeom prst="rect">
                <a:avLst/>
              </a:prstGeom>
              <a:noFill/>
            </p:spPr>
            <p:txBody>
              <a:bodyPr wrap="square" lIns="0" tIns="0" rIns="0" bIns="0" rtlCol="0" anchor="ctr">
                <a:spAutoFit/>
              </a:bodyPr>
              <a:lstStyle/>
              <a:p>
                <a:pPr marL="0" marR="0" lvl="0" indent="0" algn="ctr" defTabSz="1217930" eaLnBrk="1" fontAlgn="auto" latinLnBrk="0" hangingPunct="1">
                  <a:lnSpc>
                    <a:spcPct val="100000"/>
                  </a:lnSpc>
                  <a:spcBef>
                    <a:spcPts val="0"/>
                  </a:spcBef>
                  <a:spcAft>
                    <a:spcPts val="0"/>
                  </a:spcAft>
                  <a:buClr>
                    <a:srgbClr val="CC9900"/>
                  </a:buClr>
                  <a:buSzTx/>
                  <a:buFontTx/>
                  <a:buNone/>
                  <a:defRPr/>
                </a:pPr>
                <a:r>
                  <a:rPr kumimoji="0" lang="en-US" altLang="zh-CN" sz="16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GaussDB</a:t>
                </a:r>
                <a:r>
                  <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Kernel</a:t>
                </a: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开发项目</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矩形 60"/>
              <p:cNvSpPr/>
              <p:nvPr/>
            </p:nvSpPr>
            <p:spPr bwMode="auto">
              <a:xfrm>
                <a:off x="1145258" y="4071402"/>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高性能</a:t>
                </a:r>
                <a:endPar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矩形 60"/>
              <p:cNvSpPr/>
              <p:nvPr/>
            </p:nvSpPr>
            <p:spPr bwMode="auto">
              <a:xfrm>
                <a:off x="3537440" y="4071402"/>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高可用</a:t>
                </a:r>
                <a:endPar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矩形 60"/>
              <p:cNvSpPr/>
              <p:nvPr/>
            </p:nvSpPr>
            <p:spPr bwMode="auto">
              <a:xfrm>
                <a:off x="5929623" y="4083713"/>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marL="0" marR="0" lvl="0" indent="0" algn="ctr" defTabSz="914400" eaLnBrk="1" fontAlgn="auto" latinLnBrk="0" hangingPunct="1">
                  <a:lnSpc>
                    <a:spcPct val="100000"/>
                  </a:lnSpc>
                  <a:spcBef>
                    <a:spcPts val="0"/>
                  </a:spcBef>
                  <a:spcAft>
                    <a:spcPts val="0"/>
                  </a:spcAft>
                  <a:buClr>
                    <a:srgbClr val="CC9900"/>
                  </a:buClr>
                  <a:buSzTx/>
                  <a:buFontTx/>
                  <a:buNone/>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高安全</a:t>
                </a:r>
                <a:endPar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矩形 78"/>
            <p:cNvSpPr/>
            <p:nvPr/>
          </p:nvSpPr>
          <p:spPr bwMode="auto">
            <a:xfrm>
              <a:off x="8501208" y="2112024"/>
              <a:ext cx="2439684" cy="1016783"/>
            </a:xfrm>
            <a:prstGeom prst="rect">
              <a:avLst/>
            </a:prstGeom>
            <a:noFill/>
            <a:ln>
              <a:solidFill>
                <a:srgbClr val="000000"/>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系</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商业发行版</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五角星 79"/>
            <p:cNvSpPr/>
            <p:nvPr/>
          </p:nvSpPr>
          <p:spPr bwMode="auto">
            <a:xfrm>
              <a:off x="9485504" y="4030760"/>
              <a:ext cx="363742" cy="282722"/>
            </a:xfrm>
            <a:prstGeom prst="star5">
              <a:avLst/>
            </a:prstGeom>
            <a:solidFill>
              <a:srgbClr val="C00000"/>
            </a:solidFill>
            <a:ln>
              <a:noFill/>
            </a:ln>
            <a:effectLst/>
          </p:spPr>
          <p:txBody>
            <a:bodyPr vert="horz" wrap="square" lIns="91404" tIns="45702" rIns="91404" bIns="45702" numCol="1" rtlCol="0" anchor="t" anchorCtr="0" compatLnSpc="1"/>
            <a:lstStyle/>
            <a:p>
              <a:pPr marL="0" marR="0" lvl="0" indent="0" defTabSz="9144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12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110"/>
            <p:cNvSpPr txBox="1"/>
            <p:nvPr/>
          </p:nvSpPr>
          <p:spPr>
            <a:xfrm>
              <a:off x="1409344" y="2773772"/>
              <a:ext cx="1159004"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金融</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2" name="TextBox 124"/>
            <p:cNvSpPr txBox="1"/>
            <p:nvPr/>
          </p:nvSpPr>
          <p:spPr>
            <a:xfrm>
              <a:off x="3011678" y="2773772"/>
              <a:ext cx="1116787"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政府</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3" name="TextBox 123"/>
            <p:cNvSpPr txBox="1"/>
            <p:nvPr/>
          </p:nvSpPr>
          <p:spPr>
            <a:xfrm>
              <a:off x="2197337" y="2773772"/>
              <a:ext cx="1146907" cy="291615"/>
            </a:xfrm>
            <a:prstGeom prst="rect">
              <a:avLst/>
            </a:prstGeom>
            <a:noFill/>
          </p:spPr>
          <p:txBody>
            <a:bodyPr wrap="square" rtlCol="0">
              <a:spAutoFit/>
            </a:bodyPr>
            <a:lstStyle>
              <a:defPPr>
                <a:defRPr lang="zh-CN"/>
              </a:defPPr>
              <a:lvl1pPr algn="ctr">
                <a:defRPr sz="11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安平</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4" name="TextBox 135"/>
            <p:cNvSpPr txBox="1"/>
            <p:nvPr/>
          </p:nvSpPr>
          <p:spPr>
            <a:xfrm>
              <a:off x="3800641" y="2773772"/>
              <a:ext cx="1396943"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运营商</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5" name="Freeform 55"/>
            <p:cNvSpPr>
              <a:spLocks noEditPoints="1"/>
            </p:cNvSpPr>
            <p:nvPr/>
          </p:nvSpPr>
          <p:spPr bwMode="auto">
            <a:xfrm>
              <a:off x="1714025" y="2191355"/>
              <a:ext cx="501841" cy="538232"/>
            </a:xfrm>
            <a:custGeom>
              <a:avLst/>
              <a:gdLst/>
              <a:ahLst/>
              <a:cxnLst>
                <a:cxn ang="0">
                  <a:pos x="6407" y="5358"/>
                </a:cxn>
                <a:cxn ang="0">
                  <a:pos x="5637" y="1786"/>
                </a:cxn>
                <a:cxn ang="0">
                  <a:pos x="3180" y="3331"/>
                </a:cxn>
                <a:cxn ang="0">
                  <a:pos x="4914" y="3331"/>
                </a:cxn>
                <a:cxn ang="0">
                  <a:pos x="0" y="16027"/>
                </a:cxn>
                <a:cxn ang="0">
                  <a:pos x="4228" y="13934"/>
                </a:cxn>
                <a:cxn ang="0">
                  <a:pos x="1461" y="13934"/>
                </a:cxn>
                <a:cxn ang="0">
                  <a:pos x="4228" y="12950"/>
                </a:cxn>
                <a:cxn ang="0">
                  <a:pos x="1461" y="10177"/>
                </a:cxn>
                <a:cxn ang="0">
                  <a:pos x="1461" y="11072"/>
                </a:cxn>
                <a:cxn ang="0">
                  <a:pos x="4228" y="8299"/>
                </a:cxn>
                <a:cxn ang="0">
                  <a:pos x="1461" y="8299"/>
                </a:cxn>
                <a:cxn ang="0">
                  <a:pos x="4228" y="7316"/>
                </a:cxn>
                <a:cxn ang="0">
                  <a:pos x="1461" y="4543"/>
                </a:cxn>
                <a:cxn ang="0">
                  <a:pos x="1461" y="5438"/>
                </a:cxn>
                <a:cxn ang="0">
                  <a:pos x="8768" y="16075"/>
                </a:cxn>
                <a:cxn ang="0">
                  <a:pos x="11899" y="7530"/>
                </a:cxn>
                <a:cxn ang="0">
                  <a:pos x="10068" y="5890"/>
                </a:cxn>
                <a:cxn ang="0">
                  <a:pos x="8093" y="5890"/>
                </a:cxn>
                <a:cxn ang="0">
                  <a:pos x="6070" y="7530"/>
                </a:cxn>
                <a:cxn ang="0">
                  <a:pos x="7574" y="8121"/>
                </a:cxn>
                <a:cxn ang="0">
                  <a:pos x="6771" y="8121"/>
                </a:cxn>
                <a:cxn ang="0">
                  <a:pos x="8823" y="9418"/>
                </a:cxn>
                <a:cxn ang="0">
                  <a:pos x="9270" y="8121"/>
                </a:cxn>
                <a:cxn ang="0">
                  <a:pos x="9270" y="9418"/>
                </a:cxn>
                <a:cxn ang="0">
                  <a:pos x="11322" y="8121"/>
                </a:cxn>
                <a:cxn ang="0">
                  <a:pos x="10519" y="8121"/>
                </a:cxn>
                <a:cxn ang="0">
                  <a:pos x="7574" y="11027"/>
                </a:cxn>
                <a:cxn ang="0">
                  <a:pos x="6771" y="11340"/>
                </a:cxn>
                <a:cxn ang="0">
                  <a:pos x="6771" y="12637"/>
                </a:cxn>
                <a:cxn ang="0">
                  <a:pos x="7574" y="12950"/>
                </a:cxn>
                <a:cxn ang="0">
                  <a:pos x="6771" y="12950"/>
                </a:cxn>
                <a:cxn ang="0">
                  <a:pos x="9586" y="11827"/>
                </a:cxn>
                <a:cxn ang="0">
                  <a:pos x="10924" y="14601"/>
                </a:cxn>
                <a:cxn ang="0">
                  <a:pos x="10924" y="15495"/>
                </a:cxn>
                <a:cxn ang="0">
                  <a:pos x="11499" y="13417"/>
                </a:cxn>
                <a:cxn ang="0">
                  <a:pos x="10924" y="13417"/>
                </a:cxn>
                <a:cxn ang="0">
                  <a:pos x="10603" y="15495"/>
                </a:cxn>
                <a:cxn ang="0">
                  <a:pos x="10028" y="13417"/>
                </a:cxn>
                <a:cxn ang="0">
                  <a:pos x="10028" y="14312"/>
                </a:cxn>
                <a:cxn ang="0">
                  <a:pos x="11499" y="12234"/>
                </a:cxn>
                <a:cxn ang="0">
                  <a:pos x="10924" y="12234"/>
                </a:cxn>
                <a:cxn ang="0">
                  <a:pos x="10603" y="13129"/>
                </a:cxn>
                <a:cxn ang="0">
                  <a:pos x="16475" y="16027"/>
                </a:cxn>
                <a:cxn ang="0">
                  <a:pos x="12910" y="11054"/>
                </a:cxn>
                <a:cxn ang="0">
                  <a:pos x="16475" y="16027"/>
                </a:cxn>
                <a:cxn ang="0">
                  <a:pos x="15829" y="10580"/>
                </a:cxn>
                <a:cxn ang="0">
                  <a:pos x="13376" y="8479"/>
                </a:cxn>
                <a:cxn ang="0">
                  <a:pos x="13376" y="9149"/>
                </a:cxn>
                <a:cxn ang="0">
                  <a:pos x="15829" y="7047"/>
                </a:cxn>
                <a:cxn ang="0">
                  <a:pos x="13376" y="7047"/>
                </a:cxn>
                <a:cxn ang="0">
                  <a:pos x="15829" y="6287"/>
                </a:cxn>
                <a:cxn ang="0">
                  <a:pos x="13376" y="4185"/>
                </a:cxn>
                <a:cxn ang="0">
                  <a:pos x="13376" y="4856"/>
                </a:cxn>
                <a:cxn ang="0">
                  <a:pos x="15829" y="2755"/>
                </a:cxn>
                <a:cxn ang="0">
                  <a:pos x="13376" y="2755"/>
                </a:cxn>
                <a:cxn ang="0">
                  <a:pos x="12466" y="1591"/>
                </a:cxn>
                <a:cxn ang="0">
                  <a:pos x="10117" y="0"/>
                </a:cxn>
                <a:cxn ang="0">
                  <a:pos x="9249" y="3814"/>
                </a:cxn>
                <a:cxn ang="0">
                  <a:pos x="10743" y="3814"/>
                </a:cxn>
                <a:cxn ang="0">
                  <a:pos x="11705" y="6179"/>
                </a:cxn>
              </a:cxnLst>
              <a:rect l="0" t="0" r="r" b="b"/>
              <a:pathLst>
                <a:path w="16475" h="16075">
                  <a:moveTo>
                    <a:pt x="5637" y="6854"/>
                  </a:moveTo>
                  <a:lnTo>
                    <a:pt x="6407" y="6854"/>
                  </a:lnTo>
                  <a:lnTo>
                    <a:pt x="6407" y="5358"/>
                  </a:lnTo>
                  <a:lnTo>
                    <a:pt x="7371" y="5358"/>
                  </a:lnTo>
                  <a:lnTo>
                    <a:pt x="7371" y="1786"/>
                  </a:lnTo>
                  <a:lnTo>
                    <a:pt x="5637" y="1786"/>
                  </a:lnTo>
                  <a:lnTo>
                    <a:pt x="5637" y="6854"/>
                  </a:lnTo>
                  <a:close/>
                  <a:moveTo>
                    <a:pt x="0" y="3331"/>
                  </a:moveTo>
                  <a:lnTo>
                    <a:pt x="3180" y="3331"/>
                  </a:lnTo>
                  <a:lnTo>
                    <a:pt x="3180" y="1207"/>
                  </a:lnTo>
                  <a:lnTo>
                    <a:pt x="4914" y="1207"/>
                  </a:lnTo>
                  <a:lnTo>
                    <a:pt x="4914" y="3331"/>
                  </a:lnTo>
                  <a:lnTo>
                    <a:pt x="4914" y="3765"/>
                  </a:lnTo>
                  <a:lnTo>
                    <a:pt x="4914" y="16027"/>
                  </a:lnTo>
                  <a:lnTo>
                    <a:pt x="0" y="16027"/>
                  </a:lnTo>
                  <a:lnTo>
                    <a:pt x="0" y="3331"/>
                  </a:lnTo>
                  <a:close/>
                  <a:moveTo>
                    <a:pt x="1461" y="13934"/>
                  </a:moveTo>
                  <a:lnTo>
                    <a:pt x="4228" y="13934"/>
                  </a:lnTo>
                  <a:lnTo>
                    <a:pt x="4228" y="14829"/>
                  </a:lnTo>
                  <a:lnTo>
                    <a:pt x="1461" y="14829"/>
                  </a:lnTo>
                  <a:lnTo>
                    <a:pt x="1461" y="13934"/>
                  </a:lnTo>
                  <a:close/>
                  <a:moveTo>
                    <a:pt x="1461" y="12056"/>
                  </a:moveTo>
                  <a:lnTo>
                    <a:pt x="4228" y="12056"/>
                  </a:lnTo>
                  <a:lnTo>
                    <a:pt x="4228" y="12950"/>
                  </a:lnTo>
                  <a:lnTo>
                    <a:pt x="1461" y="12950"/>
                  </a:lnTo>
                  <a:lnTo>
                    <a:pt x="1461" y="12056"/>
                  </a:lnTo>
                  <a:close/>
                  <a:moveTo>
                    <a:pt x="1461" y="10177"/>
                  </a:moveTo>
                  <a:lnTo>
                    <a:pt x="4228" y="10177"/>
                  </a:lnTo>
                  <a:lnTo>
                    <a:pt x="4228" y="11072"/>
                  </a:lnTo>
                  <a:lnTo>
                    <a:pt x="1461" y="11072"/>
                  </a:lnTo>
                  <a:lnTo>
                    <a:pt x="1461" y="10177"/>
                  </a:lnTo>
                  <a:close/>
                  <a:moveTo>
                    <a:pt x="1461" y="8299"/>
                  </a:moveTo>
                  <a:lnTo>
                    <a:pt x="4228" y="8299"/>
                  </a:lnTo>
                  <a:lnTo>
                    <a:pt x="4228" y="9194"/>
                  </a:lnTo>
                  <a:lnTo>
                    <a:pt x="1461" y="9194"/>
                  </a:lnTo>
                  <a:lnTo>
                    <a:pt x="1461" y="8299"/>
                  </a:lnTo>
                  <a:close/>
                  <a:moveTo>
                    <a:pt x="1461" y="6421"/>
                  </a:moveTo>
                  <a:lnTo>
                    <a:pt x="4228" y="6421"/>
                  </a:lnTo>
                  <a:lnTo>
                    <a:pt x="4228" y="7316"/>
                  </a:lnTo>
                  <a:lnTo>
                    <a:pt x="1461" y="7316"/>
                  </a:lnTo>
                  <a:lnTo>
                    <a:pt x="1461" y="6421"/>
                  </a:lnTo>
                  <a:close/>
                  <a:moveTo>
                    <a:pt x="1461" y="4543"/>
                  </a:moveTo>
                  <a:lnTo>
                    <a:pt x="4228" y="4543"/>
                  </a:lnTo>
                  <a:lnTo>
                    <a:pt x="4228" y="5438"/>
                  </a:lnTo>
                  <a:lnTo>
                    <a:pt x="1461" y="5438"/>
                  </a:lnTo>
                  <a:lnTo>
                    <a:pt x="1461" y="4543"/>
                  </a:lnTo>
                  <a:close/>
                  <a:moveTo>
                    <a:pt x="6070" y="16075"/>
                  </a:moveTo>
                  <a:lnTo>
                    <a:pt x="8768" y="16075"/>
                  </a:lnTo>
                  <a:lnTo>
                    <a:pt x="8768" y="11054"/>
                  </a:lnTo>
                  <a:lnTo>
                    <a:pt x="11899" y="11054"/>
                  </a:lnTo>
                  <a:lnTo>
                    <a:pt x="11899" y="7530"/>
                  </a:lnTo>
                  <a:lnTo>
                    <a:pt x="11225" y="7530"/>
                  </a:lnTo>
                  <a:lnTo>
                    <a:pt x="11225" y="5890"/>
                  </a:lnTo>
                  <a:lnTo>
                    <a:pt x="10068" y="5890"/>
                  </a:lnTo>
                  <a:lnTo>
                    <a:pt x="10068" y="4248"/>
                  </a:lnTo>
                  <a:lnTo>
                    <a:pt x="8093" y="4248"/>
                  </a:lnTo>
                  <a:lnTo>
                    <a:pt x="8093" y="5890"/>
                  </a:lnTo>
                  <a:lnTo>
                    <a:pt x="6937" y="5890"/>
                  </a:lnTo>
                  <a:lnTo>
                    <a:pt x="6937" y="7530"/>
                  </a:lnTo>
                  <a:lnTo>
                    <a:pt x="6070" y="7530"/>
                  </a:lnTo>
                  <a:lnTo>
                    <a:pt x="6070" y="16075"/>
                  </a:lnTo>
                  <a:close/>
                  <a:moveTo>
                    <a:pt x="6771" y="8121"/>
                  </a:moveTo>
                  <a:lnTo>
                    <a:pt x="7574" y="8121"/>
                  </a:lnTo>
                  <a:lnTo>
                    <a:pt x="7574" y="9418"/>
                  </a:lnTo>
                  <a:lnTo>
                    <a:pt x="6771" y="9418"/>
                  </a:lnTo>
                  <a:lnTo>
                    <a:pt x="6771" y="8121"/>
                  </a:lnTo>
                  <a:close/>
                  <a:moveTo>
                    <a:pt x="8020" y="8121"/>
                  </a:moveTo>
                  <a:lnTo>
                    <a:pt x="8823" y="8121"/>
                  </a:lnTo>
                  <a:lnTo>
                    <a:pt x="8823" y="9418"/>
                  </a:lnTo>
                  <a:lnTo>
                    <a:pt x="8020" y="9418"/>
                  </a:lnTo>
                  <a:lnTo>
                    <a:pt x="8020" y="8121"/>
                  </a:lnTo>
                  <a:close/>
                  <a:moveTo>
                    <a:pt x="9270" y="8121"/>
                  </a:moveTo>
                  <a:lnTo>
                    <a:pt x="10073" y="8121"/>
                  </a:lnTo>
                  <a:lnTo>
                    <a:pt x="10073" y="9418"/>
                  </a:lnTo>
                  <a:lnTo>
                    <a:pt x="9270" y="9418"/>
                  </a:lnTo>
                  <a:lnTo>
                    <a:pt x="9270" y="8121"/>
                  </a:lnTo>
                  <a:close/>
                  <a:moveTo>
                    <a:pt x="10519" y="8121"/>
                  </a:moveTo>
                  <a:lnTo>
                    <a:pt x="11322" y="8121"/>
                  </a:lnTo>
                  <a:lnTo>
                    <a:pt x="11322" y="9418"/>
                  </a:lnTo>
                  <a:lnTo>
                    <a:pt x="10519" y="9418"/>
                  </a:lnTo>
                  <a:lnTo>
                    <a:pt x="10519" y="8121"/>
                  </a:lnTo>
                  <a:close/>
                  <a:moveTo>
                    <a:pt x="6771" y="9730"/>
                  </a:moveTo>
                  <a:lnTo>
                    <a:pt x="7574" y="9730"/>
                  </a:lnTo>
                  <a:lnTo>
                    <a:pt x="7574" y="11027"/>
                  </a:lnTo>
                  <a:lnTo>
                    <a:pt x="6771" y="11027"/>
                  </a:lnTo>
                  <a:lnTo>
                    <a:pt x="6771" y="9730"/>
                  </a:lnTo>
                  <a:close/>
                  <a:moveTo>
                    <a:pt x="6771" y="11340"/>
                  </a:moveTo>
                  <a:lnTo>
                    <a:pt x="7574" y="11340"/>
                  </a:lnTo>
                  <a:lnTo>
                    <a:pt x="7574" y="12637"/>
                  </a:lnTo>
                  <a:lnTo>
                    <a:pt x="6771" y="12637"/>
                  </a:lnTo>
                  <a:lnTo>
                    <a:pt x="6771" y="11340"/>
                  </a:lnTo>
                  <a:close/>
                  <a:moveTo>
                    <a:pt x="6771" y="12950"/>
                  </a:moveTo>
                  <a:lnTo>
                    <a:pt x="7574" y="12950"/>
                  </a:lnTo>
                  <a:lnTo>
                    <a:pt x="7574" y="14247"/>
                  </a:lnTo>
                  <a:lnTo>
                    <a:pt x="6771" y="14247"/>
                  </a:lnTo>
                  <a:lnTo>
                    <a:pt x="6771" y="12950"/>
                  </a:lnTo>
                  <a:close/>
                  <a:moveTo>
                    <a:pt x="13151" y="16075"/>
                  </a:moveTo>
                  <a:lnTo>
                    <a:pt x="9586" y="16075"/>
                  </a:lnTo>
                  <a:lnTo>
                    <a:pt x="9586" y="11827"/>
                  </a:lnTo>
                  <a:lnTo>
                    <a:pt x="13151" y="11827"/>
                  </a:lnTo>
                  <a:lnTo>
                    <a:pt x="13151" y="16075"/>
                  </a:lnTo>
                  <a:close/>
                  <a:moveTo>
                    <a:pt x="10924" y="14601"/>
                  </a:moveTo>
                  <a:lnTo>
                    <a:pt x="11499" y="14601"/>
                  </a:lnTo>
                  <a:lnTo>
                    <a:pt x="11499" y="15495"/>
                  </a:lnTo>
                  <a:lnTo>
                    <a:pt x="10924" y="15495"/>
                  </a:lnTo>
                  <a:lnTo>
                    <a:pt x="10924" y="14601"/>
                  </a:lnTo>
                  <a:close/>
                  <a:moveTo>
                    <a:pt x="10924" y="13417"/>
                  </a:moveTo>
                  <a:lnTo>
                    <a:pt x="11499" y="13417"/>
                  </a:lnTo>
                  <a:lnTo>
                    <a:pt x="11499" y="14312"/>
                  </a:lnTo>
                  <a:lnTo>
                    <a:pt x="10924" y="14312"/>
                  </a:lnTo>
                  <a:lnTo>
                    <a:pt x="10924" y="13417"/>
                  </a:lnTo>
                  <a:close/>
                  <a:moveTo>
                    <a:pt x="10028" y="14601"/>
                  </a:moveTo>
                  <a:lnTo>
                    <a:pt x="10603" y="14601"/>
                  </a:lnTo>
                  <a:lnTo>
                    <a:pt x="10603" y="15495"/>
                  </a:lnTo>
                  <a:lnTo>
                    <a:pt x="10028" y="15495"/>
                  </a:lnTo>
                  <a:lnTo>
                    <a:pt x="10028" y="14601"/>
                  </a:lnTo>
                  <a:close/>
                  <a:moveTo>
                    <a:pt x="10028" y="13417"/>
                  </a:moveTo>
                  <a:lnTo>
                    <a:pt x="10603" y="13417"/>
                  </a:lnTo>
                  <a:lnTo>
                    <a:pt x="10603" y="14312"/>
                  </a:lnTo>
                  <a:lnTo>
                    <a:pt x="10028" y="14312"/>
                  </a:lnTo>
                  <a:lnTo>
                    <a:pt x="10028" y="13417"/>
                  </a:lnTo>
                  <a:close/>
                  <a:moveTo>
                    <a:pt x="10924" y="12234"/>
                  </a:moveTo>
                  <a:lnTo>
                    <a:pt x="11499" y="12234"/>
                  </a:lnTo>
                  <a:lnTo>
                    <a:pt x="11499" y="13129"/>
                  </a:lnTo>
                  <a:lnTo>
                    <a:pt x="10924" y="13129"/>
                  </a:lnTo>
                  <a:lnTo>
                    <a:pt x="10924" y="12234"/>
                  </a:lnTo>
                  <a:close/>
                  <a:moveTo>
                    <a:pt x="10028" y="12234"/>
                  </a:moveTo>
                  <a:lnTo>
                    <a:pt x="10603" y="12234"/>
                  </a:lnTo>
                  <a:lnTo>
                    <a:pt x="10603" y="13129"/>
                  </a:lnTo>
                  <a:lnTo>
                    <a:pt x="10028" y="13129"/>
                  </a:lnTo>
                  <a:lnTo>
                    <a:pt x="10028" y="12234"/>
                  </a:lnTo>
                  <a:close/>
                  <a:moveTo>
                    <a:pt x="16475" y="16027"/>
                  </a:moveTo>
                  <a:lnTo>
                    <a:pt x="13874" y="16027"/>
                  </a:lnTo>
                  <a:lnTo>
                    <a:pt x="13874" y="11054"/>
                  </a:lnTo>
                  <a:lnTo>
                    <a:pt x="12910" y="11054"/>
                  </a:lnTo>
                  <a:lnTo>
                    <a:pt x="12910" y="2028"/>
                  </a:lnTo>
                  <a:lnTo>
                    <a:pt x="16475" y="627"/>
                  </a:lnTo>
                  <a:lnTo>
                    <a:pt x="16475" y="16027"/>
                  </a:lnTo>
                  <a:close/>
                  <a:moveTo>
                    <a:pt x="13376" y="9909"/>
                  </a:moveTo>
                  <a:lnTo>
                    <a:pt x="15829" y="9909"/>
                  </a:lnTo>
                  <a:lnTo>
                    <a:pt x="15829" y="10580"/>
                  </a:lnTo>
                  <a:lnTo>
                    <a:pt x="13376" y="10580"/>
                  </a:lnTo>
                  <a:lnTo>
                    <a:pt x="13376" y="9909"/>
                  </a:lnTo>
                  <a:close/>
                  <a:moveTo>
                    <a:pt x="13376" y="8479"/>
                  </a:moveTo>
                  <a:lnTo>
                    <a:pt x="15829" y="8479"/>
                  </a:lnTo>
                  <a:lnTo>
                    <a:pt x="15829" y="9149"/>
                  </a:lnTo>
                  <a:lnTo>
                    <a:pt x="13376" y="9149"/>
                  </a:lnTo>
                  <a:lnTo>
                    <a:pt x="13376" y="8479"/>
                  </a:lnTo>
                  <a:close/>
                  <a:moveTo>
                    <a:pt x="13376" y="7047"/>
                  </a:moveTo>
                  <a:lnTo>
                    <a:pt x="15829" y="7047"/>
                  </a:lnTo>
                  <a:lnTo>
                    <a:pt x="15829" y="7718"/>
                  </a:lnTo>
                  <a:lnTo>
                    <a:pt x="13376" y="7718"/>
                  </a:lnTo>
                  <a:lnTo>
                    <a:pt x="13376" y="7047"/>
                  </a:lnTo>
                  <a:close/>
                  <a:moveTo>
                    <a:pt x="13376" y="5616"/>
                  </a:moveTo>
                  <a:lnTo>
                    <a:pt x="15829" y="5616"/>
                  </a:lnTo>
                  <a:lnTo>
                    <a:pt x="15829" y="6287"/>
                  </a:lnTo>
                  <a:lnTo>
                    <a:pt x="13376" y="6287"/>
                  </a:lnTo>
                  <a:lnTo>
                    <a:pt x="13376" y="5616"/>
                  </a:lnTo>
                  <a:close/>
                  <a:moveTo>
                    <a:pt x="13376" y="4185"/>
                  </a:moveTo>
                  <a:lnTo>
                    <a:pt x="15829" y="4185"/>
                  </a:lnTo>
                  <a:lnTo>
                    <a:pt x="15829" y="4856"/>
                  </a:lnTo>
                  <a:lnTo>
                    <a:pt x="13376" y="4856"/>
                  </a:lnTo>
                  <a:lnTo>
                    <a:pt x="13376" y="4185"/>
                  </a:lnTo>
                  <a:close/>
                  <a:moveTo>
                    <a:pt x="13376" y="2755"/>
                  </a:moveTo>
                  <a:lnTo>
                    <a:pt x="15829" y="2755"/>
                  </a:lnTo>
                  <a:lnTo>
                    <a:pt x="15829" y="3426"/>
                  </a:lnTo>
                  <a:lnTo>
                    <a:pt x="13376" y="3426"/>
                  </a:lnTo>
                  <a:lnTo>
                    <a:pt x="13376" y="2755"/>
                  </a:lnTo>
                  <a:close/>
                  <a:moveTo>
                    <a:pt x="11705" y="6179"/>
                  </a:moveTo>
                  <a:lnTo>
                    <a:pt x="12466" y="6179"/>
                  </a:lnTo>
                  <a:lnTo>
                    <a:pt x="12466" y="1591"/>
                  </a:lnTo>
                  <a:lnTo>
                    <a:pt x="13921" y="897"/>
                  </a:lnTo>
                  <a:lnTo>
                    <a:pt x="13921" y="0"/>
                  </a:lnTo>
                  <a:lnTo>
                    <a:pt x="10117" y="0"/>
                  </a:lnTo>
                  <a:lnTo>
                    <a:pt x="10117" y="2559"/>
                  </a:lnTo>
                  <a:lnTo>
                    <a:pt x="9249" y="2559"/>
                  </a:lnTo>
                  <a:lnTo>
                    <a:pt x="9249" y="3814"/>
                  </a:lnTo>
                  <a:lnTo>
                    <a:pt x="10117" y="3814"/>
                  </a:lnTo>
                  <a:lnTo>
                    <a:pt x="10694" y="3814"/>
                  </a:lnTo>
                  <a:lnTo>
                    <a:pt x="10743" y="3814"/>
                  </a:lnTo>
                  <a:lnTo>
                    <a:pt x="10743" y="5310"/>
                  </a:lnTo>
                  <a:lnTo>
                    <a:pt x="11705" y="5310"/>
                  </a:lnTo>
                  <a:lnTo>
                    <a:pt x="11705" y="6179"/>
                  </a:lnTo>
                  <a:close/>
                </a:path>
              </a:pathLst>
            </a:custGeom>
            <a:solidFill>
              <a:srgbClr val="00B0F0"/>
            </a:solid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26" name="组合 61"/>
            <p:cNvGrpSpPr/>
            <p:nvPr/>
          </p:nvGrpSpPr>
          <p:grpSpPr>
            <a:xfrm>
              <a:off x="3317256" y="2169190"/>
              <a:ext cx="465083" cy="560398"/>
              <a:chOff x="13433425" y="1704975"/>
              <a:chExt cx="342900" cy="320675"/>
            </a:xfrm>
            <a:solidFill>
              <a:srgbClr val="00B0F0"/>
            </a:solidFill>
          </p:grpSpPr>
          <p:sp>
            <p:nvSpPr>
              <p:cNvPr id="40" name="Freeform 38"/>
              <p:cNvSpPr/>
              <p:nvPr/>
            </p:nvSpPr>
            <p:spPr bwMode="auto">
              <a:xfrm>
                <a:off x="13471525" y="1809750"/>
                <a:ext cx="38100" cy="171450"/>
              </a:xfrm>
              <a:custGeom>
                <a:avLst/>
                <a:gdLst/>
                <a:ahLst/>
                <a:cxnLst>
                  <a:cxn ang="0">
                    <a:pos x="24" y="104"/>
                  </a:cxn>
                  <a:cxn ang="0">
                    <a:pos x="24" y="104"/>
                  </a:cxn>
                  <a:cxn ang="0">
                    <a:pos x="22" y="106"/>
                  </a:cxn>
                  <a:cxn ang="0">
                    <a:pos x="20" y="108"/>
                  </a:cxn>
                  <a:cxn ang="0">
                    <a:pos x="2" y="108"/>
                  </a:cxn>
                  <a:cxn ang="0">
                    <a:pos x="2" y="108"/>
                  </a:cxn>
                  <a:cxn ang="0">
                    <a:pos x="0" y="106"/>
                  </a:cxn>
                  <a:cxn ang="0">
                    <a:pos x="0" y="104"/>
                  </a:cxn>
                  <a:cxn ang="0">
                    <a:pos x="0" y="4"/>
                  </a:cxn>
                  <a:cxn ang="0">
                    <a:pos x="0" y="4"/>
                  </a:cxn>
                  <a:cxn ang="0">
                    <a:pos x="0" y="0"/>
                  </a:cxn>
                  <a:cxn ang="0">
                    <a:pos x="2"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2" y="108"/>
                    </a:lnTo>
                    <a:lnTo>
                      <a:pt x="2" y="108"/>
                    </a:lnTo>
                    <a:lnTo>
                      <a:pt x="0" y="106"/>
                    </a:lnTo>
                    <a:lnTo>
                      <a:pt x="0" y="104"/>
                    </a:lnTo>
                    <a:lnTo>
                      <a:pt x="0" y="4"/>
                    </a:lnTo>
                    <a:lnTo>
                      <a:pt x="0" y="4"/>
                    </a:lnTo>
                    <a:lnTo>
                      <a:pt x="0" y="0"/>
                    </a:lnTo>
                    <a:lnTo>
                      <a:pt x="2" y="0"/>
                    </a:lnTo>
                    <a:lnTo>
                      <a:pt x="20" y="0"/>
                    </a:lnTo>
                    <a:lnTo>
                      <a:pt x="20" y="0"/>
                    </a:lnTo>
                    <a:lnTo>
                      <a:pt x="22" y="0"/>
                    </a:lnTo>
                    <a:lnTo>
                      <a:pt x="24" y="4"/>
                    </a:lnTo>
                    <a:lnTo>
                      <a:pt x="24" y="104"/>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1" name="Freeform 39"/>
              <p:cNvSpPr/>
              <p:nvPr/>
            </p:nvSpPr>
            <p:spPr bwMode="auto">
              <a:xfrm>
                <a:off x="13528675" y="1809750"/>
                <a:ext cx="38100" cy="171450"/>
              </a:xfrm>
              <a:custGeom>
                <a:avLst/>
                <a:gdLst/>
                <a:ahLst/>
                <a:cxnLst>
                  <a:cxn ang="0">
                    <a:pos x="24" y="104"/>
                  </a:cxn>
                  <a:cxn ang="0">
                    <a:pos x="24" y="104"/>
                  </a:cxn>
                  <a:cxn ang="0">
                    <a:pos x="22" y="106"/>
                  </a:cxn>
                  <a:cxn ang="0">
                    <a:pos x="20" y="108"/>
                  </a:cxn>
                  <a:cxn ang="0">
                    <a:pos x="4" y="108"/>
                  </a:cxn>
                  <a:cxn ang="0">
                    <a:pos x="4" y="108"/>
                  </a:cxn>
                  <a:cxn ang="0">
                    <a:pos x="0" y="106"/>
                  </a:cxn>
                  <a:cxn ang="0">
                    <a:pos x="0" y="104"/>
                  </a:cxn>
                  <a:cxn ang="0">
                    <a:pos x="0" y="4"/>
                  </a:cxn>
                  <a:cxn ang="0">
                    <a:pos x="0" y="4"/>
                  </a:cxn>
                  <a:cxn ang="0">
                    <a:pos x="0"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0" y="106"/>
                    </a:lnTo>
                    <a:lnTo>
                      <a:pt x="0" y="104"/>
                    </a:lnTo>
                    <a:lnTo>
                      <a:pt x="0" y="4"/>
                    </a:lnTo>
                    <a:lnTo>
                      <a:pt x="0" y="4"/>
                    </a:lnTo>
                    <a:lnTo>
                      <a:pt x="0" y="0"/>
                    </a:lnTo>
                    <a:lnTo>
                      <a:pt x="4" y="0"/>
                    </a:lnTo>
                    <a:lnTo>
                      <a:pt x="20" y="0"/>
                    </a:lnTo>
                    <a:lnTo>
                      <a:pt x="20" y="0"/>
                    </a:lnTo>
                    <a:lnTo>
                      <a:pt x="22" y="0"/>
                    </a:lnTo>
                    <a:lnTo>
                      <a:pt x="24" y="4"/>
                    </a:lnTo>
                    <a:lnTo>
                      <a:pt x="24" y="104"/>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2" name="Freeform 40"/>
              <p:cNvSpPr/>
              <p:nvPr/>
            </p:nvSpPr>
            <p:spPr bwMode="auto">
              <a:xfrm>
                <a:off x="13642975" y="1809750"/>
                <a:ext cx="38100" cy="171450"/>
              </a:xfrm>
              <a:custGeom>
                <a:avLst/>
                <a:gdLst/>
                <a:ahLst/>
                <a:cxnLst>
                  <a:cxn ang="0">
                    <a:pos x="24" y="104"/>
                  </a:cxn>
                  <a:cxn ang="0">
                    <a:pos x="24" y="104"/>
                  </a:cxn>
                  <a:cxn ang="0">
                    <a:pos x="24"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4" y="0"/>
                  </a:cxn>
                  <a:cxn ang="0">
                    <a:pos x="24" y="4"/>
                  </a:cxn>
                  <a:cxn ang="0">
                    <a:pos x="24" y="104"/>
                  </a:cxn>
                </a:cxnLst>
                <a:rect l="0" t="0" r="r" b="b"/>
                <a:pathLst>
                  <a:path w="24" h="108">
                    <a:moveTo>
                      <a:pt x="24" y="104"/>
                    </a:moveTo>
                    <a:lnTo>
                      <a:pt x="24" y="104"/>
                    </a:lnTo>
                    <a:lnTo>
                      <a:pt x="24" y="106"/>
                    </a:lnTo>
                    <a:lnTo>
                      <a:pt x="20" y="108"/>
                    </a:lnTo>
                    <a:lnTo>
                      <a:pt x="4" y="108"/>
                    </a:lnTo>
                    <a:lnTo>
                      <a:pt x="4" y="108"/>
                    </a:lnTo>
                    <a:lnTo>
                      <a:pt x="2" y="106"/>
                    </a:lnTo>
                    <a:lnTo>
                      <a:pt x="0" y="104"/>
                    </a:lnTo>
                    <a:lnTo>
                      <a:pt x="0" y="4"/>
                    </a:lnTo>
                    <a:lnTo>
                      <a:pt x="0" y="4"/>
                    </a:lnTo>
                    <a:lnTo>
                      <a:pt x="2" y="0"/>
                    </a:lnTo>
                    <a:lnTo>
                      <a:pt x="4" y="0"/>
                    </a:lnTo>
                    <a:lnTo>
                      <a:pt x="20" y="0"/>
                    </a:lnTo>
                    <a:lnTo>
                      <a:pt x="20" y="0"/>
                    </a:lnTo>
                    <a:lnTo>
                      <a:pt x="24" y="0"/>
                    </a:lnTo>
                    <a:lnTo>
                      <a:pt x="24" y="4"/>
                    </a:lnTo>
                    <a:lnTo>
                      <a:pt x="24" y="104"/>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3" name="Freeform 41"/>
              <p:cNvSpPr/>
              <p:nvPr/>
            </p:nvSpPr>
            <p:spPr bwMode="auto">
              <a:xfrm>
                <a:off x="13585825" y="1809750"/>
                <a:ext cx="38100" cy="171450"/>
              </a:xfrm>
              <a:custGeom>
                <a:avLst/>
                <a:gdLst/>
                <a:ahLst/>
                <a:cxnLst>
                  <a:cxn ang="0">
                    <a:pos x="24" y="104"/>
                  </a:cxn>
                  <a:cxn ang="0">
                    <a:pos x="24" y="104"/>
                  </a:cxn>
                  <a:cxn ang="0">
                    <a:pos x="22"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2" y="106"/>
                    </a:lnTo>
                    <a:lnTo>
                      <a:pt x="0" y="104"/>
                    </a:lnTo>
                    <a:lnTo>
                      <a:pt x="0" y="4"/>
                    </a:lnTo>
                    <a:lnTo>
                      <a:pt x="0" y="4"/>
                    </a:lnTo>
                    <a:lnTo>
                      <a:pt x="2" y="0"/>
                    </a:lnTo>
                    <a:lnTo>
                      <a:pt x="4" y="0"/>
                    </a:lnTo>
                    <a:lnTo>
                      <a:pt x="20" y="0"/>
                    </a:lnTo>
                    <a:lnTo>
                      <a:pt x="20" y="0"/>
                    </a:lnTo>
                    <a:lnTo>
                      <a:pt x="22" y="0"/>
                    </a:lnTo>
                    <a:lnTo>
                      <a:pt x="24" y="4"/>
                    </a:lnTo>
                    <a:lnTo>
                      <a:pt x="24" y="104"/>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4" name="Freeform 42"/>
              <p:cNvSpPr/>
              <p:nvPr/>
            </p:nvSpPr>
            <p:spPr bwMode="auto">
              <a:xfrm>
                <a:off x="13700125" y="1809750"/>
                <a:ext cx="38100" cy="171450"/>
              </a:xfrm>
              <a:custGeom>
                <a:avLst/>
                <a:gdLst/>
                <a:ahLst/>
                <a:cxnLst>
                  <a:cxn ang="0">
                    <a:pos x="24" y="106"/>
                  </a:cxn>
                  <a:cxn ang="0">
                    <a:pos x="24" y="106"/>
                  </a:cxn>
                  <a:cxn ang="0">
                    <a:pos x="24" y="108"/>
                  </a:cxn>
                  <a:cxn ang="0">
                    <a:pos x="22" y="108"/>
                  </a:cxn>
                  <a:cxn ang="0">
                    <a:pos x="4" y="108"/>
                  </a:cxn>
                  <a:cxn ang="0">
                    <a:pos x="4" y="108"/>
                  </a:cxn>
                  <a:cxn ang="0">
                    <a:pos x="2" y="108"/>
                  </a:cxn>
                  <a:cxn ang="0">
                    <a:pos x="0" y="106"/>
                  </a:cxn>
                  <a:cxn ang="0">
                    <a:pos x="0" y="4"/>
                  </a:cxn>
                  <a:cxn ang="0">
                    <a:pos x="0" y="4"/>
                  </a:cxn>
                  <a:cxn ang="0">
                    <a:pos x="2" y="2"/>
                  </a:cxn>
                  <a:cxn ang="0">
                    <a:pos x="4" y="0"/>
                  </a:cxn>
                  <a:cxn ang="0">
                    <a:pos x="22" y="0"/>
                  </a:cxn>
                  <a:cxn ang="0">
                    <a:pos x="22" y="0"/>
                  </a:cxn>
                  <a:cxn ang="0">
                    <a:pos x="24" y="2"/>
                  </a:cxn>
                  <a:cxn ang="0">
                    <a:pos x="24" y="4"/>
                  </a:cxn>
                  <a:cxn ang="0">
                    <a:pos x="24" y="106"/>
                  </a:cxn>
                </a:cxnLst>
                <a:rect l="0" t="0" r="r" b="b"/>
                <a:pathLst>
                  <a:path w="24" h="108">
                    <a:moveTo>
                      <a:pt x="24" y="106"/>
                    </a:moveTo>
                    <a:lnTo>
                      <a:pt x="24" y="106"/>
                    </a:lnTo>
                    <a:lnTo>
                      <a:pt x="24" y="108"/>
                    </a:lnTo>
                    <a:lnTo>
                      <a:pt x="22" y="108"/>
                    </a:lnTo>
                    <a:lnTo>
                      <a:pt x="4" y="108"/>
                    </a:lnTo>
                    <a:lnTo>
                      <a:pt x="4" y="108"/>
                    </a:lnTo>
                    <a:lnTo>
                      <a:pt x="2" y="108"/>
                    </a:lnTo>
                    <a:lnTo>
                      <a:pt x="0" y="106"/>
                    </a:lnTo>
                    <a:lnTo>
                      <a:pt x="0" y="4"/>
                    </a:lnTo>
                    <a:lnTo>
                      <a:pt x="0" y="4"/>
                    </a:lnTo>
                    <a:lnTo>
                      <a:pt x="2" y="2"/>
                    </a:lnTo>
                    <a:lnTo>
                      <a:pt x="4" y="0"/>
                    </a:lnTo>
                    <a:lnTo>
                      <a:pt x="22" y="0"/>
                    </a:lnTo>
                    <a:lnTo>
                      <a:pt x="22" y="0"/>
                    </a:lnTo>
                    <a:lnTo>
                      <a:pt x="24" y="2"/>
                    </a:lnTo>
                    <a:lnTo>
                      <a:pt x="24" y="4"/>
                    </a:lnTo>
                    <a:lnTo>
                      <a:pt x="24" y="106"/>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5" name="Freeform 43"/>
              <p:cNvSpPr/>
              <p:nvPr/>
            </p:nvSpPr>
            <p:spPr bwMode="auto">
              <a:xfrm>
                <a:off x="13462000" y="1704975"/>
                <a:ext cx="285750" cy="88900"/>
              </a:xfrm>
              <a:custGeom>
                <a:avLst/>
                <a:gdLst/>
                <a:ahLst/>
                <a:cxnLst>
                  <a:cxn ang="0">
                    <a:pos x="58" y="8"/>
                  </a:cxn>
                  <a:cxn ang="0">
                    <a:pos x="58" y="8"/>
                  </a:cxn>
                  <a:cxn ang="0">
                    <a:pos x="64" y="6"/>
                  </a:cxn>
                  <a:cxn ang="0">
                    <a:pos x="72" y="2"/>
                  </a:cxn>
                  <a:cxn ang="0">
                    <a:pos x="90" y="0"/>
                  </a:cxn>
                  <a:cxn ang="0">
                    <a:pos x="108" y="2"/>
                  </a:cxn>
                  <a:cxn ang="0">
                    <a:pos x="116" y="6"/>
                  </a:cxn>
                  <a:cxn ang="0">
                    <a:pos x="122" y="8"/>
                  </a:cxn>
                  <a:cxn ang="0">
                    <a:pos x="168" y="36"/>
                  </a:cxn>
                  <a:cxn ang="0">
                    <a:pos x="168" y="36"/>
                  </a:cxn>
                  <a:cxn ang="0">
                    <a:pos x="178" y="44"/>
                  </a:cxn>
                  <a:cxn ang="0">
                    <a:pos x="180" y="48"/>
                  </a:cxn>
                  <a:cxn ang="0">
                    <a:pos x="180" y="50"/>
                  </a:cxn>
                  <a:cxn ang="0">
                    <a:pos x="178" y="52"/>
                  </a:cxn>
                  <a:cxn ang="0">
                    <a:pos x="174" y="54"/>
                  </a:cxn>
                  <a:cxn ang="0">
                    <a:pos x="162" y="56"/>
                  </a:cxn>
                  <a:cxn ang="0">
                    <a:pos x="128" y="56"/>
                  </a:cxn>
                  <a:cxn ang="0">
                    <a:pos x="128" y="56"/>
                  </a:cxn>
                  <a:cxn ang="0">
                    <a:pos x="52" y="56"/>
                  </a:cxn>
                  <a:cxn ang="0">
                    <a:pos x="18" y="56"/>
                  </a:cxn>
                  <a:cxn ang="0">
                    <a:pos x="18" y="56"/>
                  </a:cxn>
                  <a:cxn ang="0">
                    <a:pos x="6" y="54"/>
                  </a:cxn>
                  <a:cxn ang="0">
                    <a:pos x="2" y="52"/>
                  </a:cxn>
                  <a:cxn ang="0">
                    <a:pos x="0" y="50"/>
                  </a:cxn>
                  <a:cxn ang="0">
                    <a:pos x="0" y="48"/>
                  </a:cxn>
                  <a:cxn ang="0">
                    <a:pos x="2" y="44"/>
                  </a:cxn>
                  <a:cxn ang="0">
                    <a:pos x="12" y="36"/>
                  </a:cxn>
                  <a:cxn ang="0">
                    <a:pos x="58" y="8"/>
                  </a:cxn>
                </a:cxnLst>
                <a:rect l="0" t="0" r="r" b="b"/>
                <a:pathLst>
                  <a:path w="180" h="56">
                    <a:moveTo>
                      <a:pt x="58" y="8"/>
                    </a:moveTo>
                    <a:lnTo>
                      <a:pt x="58" y="8"/>
                    </a:lnTo>
                    <a:lnTo>
                      <a:pt x="64" y="6"/>
                    </a:lnTo>
                    <a:lnTo>
                      <a:pt x="72" y="2"/>
                    </a:lnTo>
                    <a:lnTo>
                      <a:pt x="90" y="0"/>
                    </a:lnTo>
                    <a:lnTo>
                      <a:pt x="108" y="2"/>
                    </a:lnTo>
                    <a:lnTo>
                      <a:pt x="116" y="6"/>
                    </a:lnTo>
                    <a:lnTo>
                      <a:pt x="122" y="8"/>
                    </a:lnTo>
                    <a:lnTo>
                      <a:pt x="168" y="36"/>
                    </a:lnTo>
                    <a:lnTo>
                      <a:pt x="168" y="36"/>
                    </a:lnTo>
                    <a:lnTo>
                      <a:pt x="178" y="44"/>
                    </a:lnTo>
                    <a:lnTo>
                      <a:pt x="180" y="48"/>
                    </a:lnTo>
                    <a:lnTo>
                      <a:pt x="180" y="50"/>
                    </a:lnTo>
                    <a:lnTo>
                      <a:pt x="178" y="52"/>
                    </a:lnTo>
                    <a:lnTo>
                      <a:pt x="174" y="54"/>
                    </a:lnTo>
                    <a:lnTo>
                      <a:pt x="162" y="56"/>
                    </a:lnTo>
                    <a:lnTo>
                      <a:pt x="128" y="56"/>
                    </a:lnTo>
                    <a:lnTo>
                      <a:pt x="128" y="56"/>
                    </a:lnTo>
                    <a:lnTo>
                      <a:pt x="52" y="56"/>
                    </a:lnTo>
                    <a:lnTo>
                      <a:pt x="18" y="56"/>
                    </a:lnTo>
                    <a:lnTo>
                      <a:pt x="18" y="56"/>
                    </a:lnTo>
                    <a:lnTo>
                      <a:pt x="6" y="54"/>
                    </a:lnTo>
                    <a:lnTo>
                      <a:pt x="2" y="52"/>
                    </a:lnTo>
                    <a:lnTo>
                      <a:pt x="0" y="50"/>
                    </a:lnTo>
                    <a:lnTo>
                      <a:pt x="0" y="48"/>
                    </a:lnTo>
                    <a:lnTo>
                      <a:pt x="2" y="44"/>
                    </a:lnTo>
                    <a:lnTo>
                      <a:pt x="12" y="36"/>
                    </a:lnTo>
                    <a:lnTo>
                      <a:pt x="58" y="8"/>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6" name="Freeform 44"/>
              <p:cNvSpPr>
                <a:spLocks noEditPoints="1"/>
              </p:cNvSpPr>
              <p:nvPr/>
            </p:nvSpPr>
            <p:spPr bwMode="auto">
              <a:xfrm>
                <a:off x="13433425" y="1987550"/>
                <a:ext cx="342900" cy="38100"/>
              </a:xfrm>
              <a:custGeom>
                <a:avLst/>
                <a:gdLst/>
                <a:ahLst/>
                <a:cxnLst>
                  <a:cxn ang="0">
                    <a:pos x="212" y="0"/>
                  </a:cxn>
                  <a:cxn ang="0">
                    <a:pos x="4" y="0"/>
                  </a:cxn>
                  <a:cxn ang="0">
                    <a:pos x="4" y="0"/>
                  </a:cxn>
                  <a:cxn ang="0">
                    <a:pos x="2" y="0"/>
                  </a:cxn>
                  <a:cxn ang="0">
                    <a:pos x="0" y="2"/>
                  </a:cxn>
                  <a:cxn ang="0">
                    <a:pos x="0" y="22"/>
                  </a:cxn>
                  <a:cxn ang="0">
                    <a:pos x="0" y="22"/>
                  </a:cxn>
                  <a:cxn ang="0">
                    <a:pos x="2" y="24"/>
                  </a:cxn>
                  <a:cxn ang="0">
                    <a:pos x="4" y="24"/>
                  </a:cxn>
                  <a:cxn ang="0">
                    <a:pos x="212" y="24"/>
                  </a:cxn>
                  <a:cxn ang="0">
                    <a:pos x="212" y="24"/>
                  </a:cxn>
                  <a:cxn ang="0">
                    <a:pos x="214" y="24"/>
                  </a:cxn>
                  <a:cxn ang="0">
                    <a:pos x="216" y="22"/>
                  </a:cxn>
                  <a:cxn ang="0">
                    <a:pos x="216" y="2"/>
                  </a:cxn>
                  <a:cxn ang="0">
                    <a:pos x="216" y="2"/>
                  </a:cxn>
                  <a:cxn ang="0">
                    <a:pos x="214" y="0"/>
                  </a:cxn>
                  <a:cxn ang="0">
                    <a:pos x="212" y="0"/>
                  </a:cxn>
                  <a:cxn ang="0">
                    <a:pos x="212" y="0"/>
                  </a:cxn>
                  <a:cxn ang="0">
                    <a:pos x="148" y="18"/>
                  </a:cxn>
                  <a:cxn ang="0">
                    <a:pos x="148" y="18"/>
                  </a:cxn>
                  <a:cxn ang="0">
                    <a:pos x="146" y="20"/>
                  </a:cxn>
                  <a:cxn ang="0">
                    <a:pos x="144" y="20"/>
                  </a:cxn>
                  <a:cxn ang="0">
                    <a:pos x="72" y="20"/>
                  </a:cxn>
                  <a:cxn ang="0">
                    <a:pos x="72" y="20"/>
                  </a:cxn>
                  <a:cxn ang="0">
                    <a:pos x="70" y="20"/>
                  </a:cxn>
                  <a:cxn ang="0">
                    <a:pos x="68" y="18"/>
                  </a:cxn>
                  <a:cxn ang="0">
                    <a:pos x="68" y="16"/>
                  </a:cxn>
                  <a:cxn ang="0">
                    <a:pos x="68" y="16"/>
                  </a:cxn>
                  <a:cxn ang="0">
                    <a:pos x="70" y="14"/>
                  </a:cxn>
                  <a:cxn ang="0">
                    <a:pos x="72" y="14"/>
                  </a:cxn>
                  <a:cxn ang="0">
                    <a:pos x="144" y="14"/>
                  </a:cxn>
                  <a:cxn ang="0">
                    <a:pos x="144" y="14"/>
                  </a:cxn>
                  <a:cxn ang="0">
                    <a:pos x="146" y="14"/>
                  </a:cxn>
                  <a:cxn ang="0">
                    <a:pos x="148" y="16"/>
                  </a:cxn>
                  <a:cxn ang="0">
                    <a:pos x="148" y="18"/>
                  </a:cxn>
                  <a:cxn ang="0">
                    <a:pos x="148" y="8"/>
                  </a:cxn>
                  <a:cxn ang="0">
                    <a:pos x="148" y="8"/>
                  </a:cxn>
                  <a:cxn ang="0">
                    <a:pos x="146" y="10"/>
                  </a:cxn>
                  <a:cxn ang="0">
                    <a:pos x="144" y="10"/>
                  </a:cxn>
                  <a:cxn ang="0">
                    <a:pos x="72" y="10"/>
                  </a:cxn>
                  <a:cxn ang="0">
                    <a:pos x="72" y="10"/>
                  </a:cxn>
                  <a:cxn ang="0">
                    <a:pos x="70" y="10"/>
                  </a:cxn>
                  <a:cxn ang="0">
                    <a:pos x="68" y="8"/>
                  </a:cxn>
                  <a:cxn ang="0">
                    <a:pos x="68" y="6"/>
                  </a:cxn>
                  <a:cxn ang="0">
                    <a:pos x="68" y="6"/>
                  </a:cxn>
                  <a:cxn ang="0">
                    <a:pos x="70" y="4"/>
                  </a:cxn>
                  <a:cxn ang="0">
                    <a:pos x="72" y="4"/>
                  </a:cxn>
                  <a:cxn ang="0">
                    <a:pos x="144" y="4"/>
                  </a:cxn>
                  <a:cxn ang="0">
                    <a:pos x="144" y="4"/>
                  </a:cxn>
                  <a:cxn ang="0">
                    <a:pos x="146" y="4"/>
                  </a:cxn>
                  <a:cxn ang="0">
                    <a:pos x="148" y="6"/>
                  </a:cxn>
                  <a:cxn ang="0">
                    <a:pos x="148" y="8"/>
                  </a:cxn>
                </a:cxnLst>
                <a:rect l="0" t="0" r="r" b="b"/>
                <a:pathLst>
                  <a:path w="216" h="24">
                    <a:moveTo>
                      <a:pt x="212" y="0"/>
                    </a:moveTo>
                    <a:lnTo>
                      <a:pt x="4" y="0"/>
                    </a:lnTo>
                    <a:lnTo>
                      <a:pt x="4" y="0"/>
                    </a:lnTo>
                    <a:lnTo>
                      <a:pt x="2" y="0"/>
                    </a:lnTo>
                    <a:lnTo>
                      <a:pt x="0" y="2"/>
                    </a:lnTo>
                    <a:lnTo>
                      <a:pt x="0" y="22"/>
                    </a:lnTo>
                    <a:lnTo>
                      <a:pt x="0" y="22"/>
                    </a:lnTo>
                    <a:lnTo>
                      <a:pt x="2" y="24"/>
                    </a:lnTo>
                    <a:lnTo>
                      <a:pt x="4" y="24"/>
                    </a:lnTo>
                    <a:lnTo>
                      <a:pt x="212" y="24"/>
                    </a:lnTo>
                    <a:lnTo>
                      <a:pt x="212" y="24"/>
                    </a:lnTo>
                    <a:lnTo>
                      <a:pt x="214" y="24"/>
                    </a:lnTo>
                    <a:lnTo>
                      <a:pt x="216" y="22"/>
                    </a:lnTo>
                    <a:lnTo>
                      <a:pt x="216" y="2"/>
                    </a:lnTo>
                    <a:lnTo>
                      <a:pt x="216" y="2"/>
                    </a:lnTo>
                    <a:lnTo>
                      <a:pt x="214" y="0"/>
                    </a:lnTo>
                    <a:lnTo>
                      <a:pt x="212" y="0"/>
                    </a:lnTo>
                    <a:lnTo>
                      <a:pt x="212" y="0"/>
                    </a:lnTo>
                    <a:close/>
                    <a:moveTo>
                      <a:pt x="148" y="18"/>
                    </a:moveTo>
                    <a:lnTo>
                      <a:pt x="148" y="18"/>
                    </a:lnTo>
                    <a:lnTo>
                      <a:pt x="146" y="20"/>
                    </a:lnTo>
                    <a:lnTo>
                      <a:pt x="144" y="20"/>
                    </a:lnTo>
                    <a:lnTo>
                      <a:pt x="72" y="20"/>
                    </a:lnTo>
                    <a:lnTo>
                      <a:pt x="72" y="20"/>
                    </a:lnTo>
                    <a:lnTo>
                      <a:pt x="70" y="20"/>
                    </a:lnTo>
                    <a:lnTo>
                      <a:pt x="68" y="18"/>
                    </a:lnTo>
                    <a:lnTo>
                      <a:pt x="68" y="16"/>
                    </a:lnTo>
                    <a:lnTo>
                      <a:pt x="68" y="16"/>
                    </a:lnTo>
                    <a:lnTo>
                      <a:pt x="70" y="14"/>
                    </a:lnTo>
                    <a:lnTo>
                      <a:pt x="72" y="14"/>
                    </a:lnTo>
                    <a:lnTo>
                      <a:pt x="144" y="14"/>
                    </a:lnTo>
                    <a:lnTo>
                      <a:pt x="144" y="14"/>
                    </a:lnTo>
                    <a:lnTo>
                      <a:pt x="146" y="14"/>
                    </a:lnTo>
                    <a:lnTo>
                      <a:pt x="148" y="16"/>
                    </a:lnTo>
                    <a:lnTo>
                      <a:pt x="148" y="18"/>
                    </a:lnTo>
                    <a:close/>
                    <a:moveTo>
                      <a:pt x="148" y="8"/>
                    </a:moveTo>
                    <a:lnTo>
                      <a:pt x="148" y="8"/>
                    </a:lnTo>
                    <a:lnTo>
                      <a:pt x="146" y="10"/>
                    </a:lnTo>
                    <a:lnTo>
                      <a:pt x="144" y="10"/>
                    </a:lnTo>
                    <a:lnTo>
                      <a:pt x="72" y="10"/>
                    </a:lnTo>
                    <a:lnTo>
                      <a:pt x="72" y="10"/>
                    </a:lnTo>
                    <a:lnTo>
                      <a:pt x="70" y="10"/>
                    </a:lnTo>
                    <a:lnTo>
                      <a:pt x="68" y="8"/>
                    </a:lnTo>
                    <a:lnTo>
                      <a:pt x="68" y="6"/>
                    </a:lnTo>
                    <a:lnTo>
                      <a:pt x="68" y="6"/>
                    </a:lnTo>
                    <a:lnTo>
                      <a:pt x="70" y="4"/>
                    </a:lnTo>
                    <a:lnTo>
                      <a:pt x="72" y="4"/>
                    </a:lnTo>
                    <a:lnTo>
                      <a:pt x="144" y="4"/>
                    </a:lnTo>
                    <a:lnTo>
                      <a:pt x="144" y="4"/>
                    </a:lnTo>
                    <a:lnTo>
                      <a:pt x="146" y="4"/>
                    </a:lnTo>
                    <a:lnTo>
                      <a:pt x="148" y="6"/>
                    </a:lnTo>
                    <a:lnTo>
                      <a:pt x="148" y="8"/>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27" name="KSO_Shape"/>
            <p:cNvSpPr/>
            <p:nvPr/>
          </p:nvSpPr>
          <p:spPr bwMode="auto">
            <a:xfrm>
              <a:off x="2568348" y="2244234"/>
              <a:ext cx="468296" cy="485352"/>
            </a:xfrm>
            <a:custGeom>
              <a:avLst/>
              <a:gdLst>
                <a:gd name="T0" fmla="*/ 2956978 w 3478213"/>
                <a:gd name="T1" fmla="*/ 1393784 h 3211513"/>
                <a:gd name="T2" fmla="*/ 2998784 w 3478213"/>
                <a:gd name="T3" fmla="*/ 1465108 h 3211513"/>
                <a:gd name="T4" fmla="*/ 2984849 w 3478213"/>
                <a:gd name="T5" fmla="*/ 1546733 h 3211513"/>
                <a:gd name="T6" fmla="*/ 2919951 w 3478213"/>
                <a:gd name="T7" fmla="*/ 1605377 h 3211513"/>
                <a:gd name="T8" fmla="*/ 2837137 w 3478213"/>
                <a:gd name="T9" fmla="*/ 1612113 h 3211513"/>
                <a:gd name="T10" fmla="*/ 2769453 w 3478213"/>
                <a:gd name="T11" fmla="*/ 1563771 h 3211513"/>
                <a:gd name="T12" fmla="*/ 2751934 w 3478213"/>
                <a:gd name="T13" fmla="*/ 1484127 h 3211513"/>
                <a:gd name="T14" fmla="*/ 2789360 w 3478213"/>
                <a:gd name="T15" fmla="*/ 1408049 h 3211513"/>
                <a:gd name="T16" fmla="*/ 2866998 w 3478213"/>
                <a:gd name="T17" fmla="*/ 1370010 h 3211513"/>
                <a:gd name="T18" fmla="*/ 2788191 w 3478213"/>
                <a:gd name="T19" fmla="*/ 1321594 h 3211513"/>
                <a:gd name="T20" fmla="*/ 2694072 w 3478213"/>
                <a:gd name="T21" fmla="*/ 1424385 h 3211513"/>
                <a:gd name="T22" fmla="*/ 2684541 w 3478213"/>
                <a:gd name="T23" fmla="*/ 1554957 h 3211513"/>
                <a:gd name="T24" fmla="*/ 2762775 w 3478213"/>
                <a:gd name="T25" fmla="*/ 1660923 h 3211513"/>
                <a:gd name="T26" fmla="*/ 2889458 w 3478213"/>
                <a:gd name="T27" fmla="*/ 1688307 h 3211513"/>
                <a:gd name="T28" fmla="*/ 3012964 w 3478213"/>
                <a:gd name="T29" fmla="*/ 1627585 h 3211513"/>
                <a:gd name="T30" fmla="*/ 3072930 w 3478213"/>
                <a:gd name="T31" fmla="*/ 1506141 h 3211513"/>
                <a:gd name="T32" fmla="*/ 3043940 w 3478213"/>
                <a:gd name="T33" fmla="*/ 1379538 h 3211513"/>
                <a:gd name="T34" fmla="*/ 2937113 w 3478213"/>
                <a:gd name="T35" fmla="*/ 1302544 h 3211513"/>
                <a:gd name="T36" fmla="*/ 2987548 w 3478213"/>
                <a:gd name="T37" fmla="*/ 1193801 h 3211513"/>
                <a:gd name="T38" fmla="*/ 3151561 w 3478213"/>
                <a:gd name="T39" fmla="*/ 1325166 h 3211513"/>
                <a:gd name="T40" fmla="*/ 3186508 w 3478213"/>
                <a:gd name="T41" fmla="*/ 1528366 h 3211513"/>
                <a:gd name="T42" fmla="*/ 3081667 w 3478213"/>
                <a:gd name="T43" fmla="*/ 1718470 h 3211513"/>
                <a:gd name="T44" fmla="*/ 2882707 w 3478213"/>
                <a:gd name="T45" fmla="*/ 1805782 h 3211513"/>
                <a:gd name="T46" fmla="*/ 2683350 w 3478213"/>
                <a:gd name="T47" fmla="*/ 1751807 h 3211513"/>
                <a:gd name="T48" fmla="*/ 2567786 w 3478213"/>
                <a:gd name="T49" fmla="*/ 1576785 h 3211513"/>
                <a:gd name="T50" fmla="*/ 2593202 w 3478213"/>
                <a:gd name="T51" fmla="*/ 1369616 h 3211513"/>
                <a:gd name="T52" fmla="*/ 2750067 w 3478213"/>
                <a:gd name="T53" fmla="*/ 1212851 h 3211513"/>
                <a:gd name="T54" fmla="*/ 2576409 w 3478213"/>
                <a:gd name="T55" fmla="*/ 1044344 h 3211513"/>
                <a:gd name="T56" fmla="*/ 991109 w 3478213"/>
                <a:gd name="T57" fmla="*/ 1076476 h 3211513"/>
                <a:gd name="T58" fmla="*/ 1499961 w 3478213"/>
                <a:gd name="T59" fmla="*/ 1286727 h 3211513"/>
                <a:gd name="T60" fmla="*/ 1804796 w 3478213"/>
                <a:gd name="T61" fmla="*/ 1336314 h 3211513"/>
                <a:gd name="T62" fmla="*/ 1979838 w 3478213"/>
                <a:gd name="T63" fmla="*/ 1293868 h 3211513"/>
                <a:gd name="T64" fmla="*/ 2084625 w 3478213"/>
                <a:gd name="T65" fmla="*/ 1155023 h 3211513"/>
                <a:gd name="T66" fmla="*/ 2108043 w 3478213"/>
                <a:gd name="T67" fmla="*/ 947152 h 3211513"/>
                <a:gd name="T68" fmla="*/ 2172344 w 3478213"/>
                <a:gd name="T69" fmla="*/ 873763 h 3211513"/>
                <a:gd name="T70" fmla="*/ 2351355 w 3478213"/>
                <a:gd name="T71" fmla="*/ 851547 h 3211513"/>
                <a:gd name="T72" fmla="*/ 3124160 w 3478213"/>
                <a:gd name="T73" fmla="*/ 1023318 h 3211513"/>
                <a:gd name="T74" fmla="*/ 1244741 w 3478213"/>
                <a:gd name="T75" fmla="*/ 2199136 h 3211513"/>
                <a:gd name="T76" fmla="*/ 1290784 w 3478213"/>
                <a:gd name="T77" fmla="*/ 2380824 h 3211513"/>
                <a:gd name="T78" fmla="*/ 1214575 w 3478213"/>
                <a:gd name="T79" fmla="*/ 2522049 h 3211513"/>
                <a:gd name="T80" fmla="*/ 1065333 w 3478213"/>
                <a:gd name="T81" fmla="*/ 2584331 h 3211513"/>
                <a:gd name="T82" fmla="*/ 495752 w 3478213"/>
                <a:gd name="T83" fmla="*/ 2943344 h 3211513"/>
                <a:gd name="T84" fmla="*/ 411208 w 3478213"/>
                <a:gd name="T85" fmla="*/ 3131380 h 3211513"/>
                <a:gd name="T86" fmla="*/ 282209 w 3478213"/>
                <a:gd name="T87" fmla="*/ 3211116 h 3211513"/>
                <a:gd name="T88" fmla="*/ 187742 w 3478213"/>
                <a:gd name="T89" fmla="*/ 3184141 h 3211513"/>
                <a:gd name="T90" fmla="*/ 62712 w 3478213"/>
                <a:gd name="T91" fmla="*/ 2994915 h 3211513"/>
                <a:gd name="T92" fmla="*/ 30164 w 3478213"/>
                <a:gd name="T93" fmla="*/ 2692630 h 3211513"/>
                <a:gd name="T94" fmla="*/ 107564 w 3478213"/>
                <a:gd name="T95" fmla="*/ 2428032 h 3211513"/>
                <a:gd name="T96" fmla="*/ 228624 w 3478213"/>
                <a:gd name="T97" fmla="*/ 2317749 h 3211513"/>
                <a:gd name="T98" fmla="*/ 331030 w 3478213"/>
                <a:gd name="T99" fmla="*/ 2324096 h 3211513"/>
                <a:gd name="T100" fmla="*/ 431054 w 3478213"/>
                <a:gd name="T101" fmla="*/ 2419304 h 3211513"/>
                <a:gd name="T102" fmla="*/ 825990 w 3478213"/>
                <a:gd name="T103" fmla="*/ 2264195 h 3211513"/>
                <a:gd name="T104" fmla="*/ 910534 w 3478213"/>
                <a:gd name="T105" fmla="*/ 2150738 h 3211513"/>
                <a:gd name="T106" fmla="*/ 2583951 w 3478213"/>
                <a:gd name="T107" fmla="*/ 833835 h 3211513"/>
                <a:gd name="T108" fmla="*/ 2210392 w 3478213"/>
                <a:gd name="T109" fmla="*/ 791369 h 3211513"/>
                <a:gd name="T110" fmla="*/ 2083358 w 3478213"/>
                <a:gd name="T111" fmla="*/ 839391 h 3211513"/>
                <a:gd name="T112" fmla="*/ 2026986 w 3478213"/>
                <a:gd name="T113" fmla="*/ 944960 h 3211513"/>
                <a:gd name="T114" fmla="*/ 1999595 w 3478213"/>
                <a:gd name="T115" fmla="*/ 1154113 h 3211513"/>
                <a:gd name="T116" fmla="*/ 1890028 w 3478213"/>
                <a:gd name="T117" fmla="*/ 1254919 h 3211513"/>
                <a:gd name="T118" fmla="*/ 1709004 w 3478213"/>
                <a:gd name="T119" fmla="*/ 1276351 h 3211513"/>
                <a:gd name="T120" fmla="*/ 1346561 w 3478213"/>
                <a:gd name="T121" fmla="*/ 1188641 h 3211513"/>
                <a:gd name="T122" fmla="*/ 802299 w 3478213"/>
                <a:gd name="T123" fmla="*/ 928291 h 321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8213" h="3211513">
                  <a:moveTo>
                    <a:pt x="2884914" y="1368425"/>
                  </a:moveTo>
                  <a:lnTo>
                    <a:pt x="2890488" y="1368821"/>
                  </a:lnTo>
                  <a:lnTo>
                    <a:pt x="2896859" y="1369218"/>
                  </a:lnTo>
                  <a:lnTo>
                    <a:pt x="2902433" y="1370406"/>
                  </a:lnTo>
                  <a:lnTo>
                    <a:pt x="2908405" y="1371595"/>
                  </a:lnTo>
                  <a:lnTo>
                    <a:pt x="2914377" y="1372784"/>
                  </a:lnTo>
                  <a:lnTo>
                    <a:pt x="2919951" y="1374369"/>
                  </a:lnTo>
                  <a:lnTo>
                    <a:pt x="2925525" y="1376350"/>
                  </a:lnTo>
                  <a:lnTo>
                    <a:pt x="2931099" y="1378728"/>
                  </a:lnTo>
                  <a:lnTo>
                    <a:pt x="2936673" y="1381105"/>
                  </a:lnTo>
                  <a:lnTo>
                    <a:pt x="2941849" y="1384275"/>
                  </a:lnTo>
                  <a:lnTo>
                    <a:pt x="2946627" y="1387048"/>
                  </a:lnTo>
                  <a:lnTo>
                    <a:pt x="2951803" y="1390218"/>
                  </a:lnTo>
                  <a:lnTo>
                    <a:pt x="2956978" y="1393784"/>
                  </a:lnTo>
                  <a:lnTo>
                    <a:pt x="2961756" y="1398143"/>
                  </a:lnTo>
                  <a:lnTo>
                    <a:pt x="2965738" y="1402105"/>
                  </a:lnTo>
                  <a:lnTo>
                    <a:pt x="2970515" y="1406464"/>
                  </a:lnTo>
                  <a:lnTo>
                    <a:pt x="2974099" y="1411219"/>
                  </a:lnTo>
                  <a:lnTo>
                    <a:pt x="2978080" y="1415974"/>
                  </a:lnTo>
                  <a:lnTo>
                    <a:pt x="2981265" y="1421125"/>
                  </a:lnTo>
                  <a:lnTo>
                    <a:pt x="2984849" y="1426276"/>
                  </a:lnTo>
                  <a:lnTo>
                    <a:pt x="2987636" y="1431427"/>
                  </a:lnTo>
                  <a:lnTo>
                    <a:pt x="2990423" y="1436975"/>
                  </a:lnTo>
                  <a:lnTo>
                    <a:pt x="2992413" y="1442522"/>
                  </a:lnTo>
                  <a:lnTo>
                    <a:pt x="2994404" y="1448070"/>
                  </a:lnTo>
                  <a:lnTo>
                    <a:pt x="2996395" y="1453221"/>
                  </a:lnTo>
                  <a:lnTo>
                    <a:pt x="2997987" y="1459164"/>
                  </a:lnTo>
                  <a:lnTo>
                    <a:pt x="2998784" y="1465108"/>
                  </a:lnTo>
                  <a:lnTo>
                    <a:pt x="2999580" y="1471051"/>
                  </a:lnTo>
                  <a:lnTo>
                    <a:pt x="3000376" y="1476995"/>
                  </a:lnTo>
                  <a:lnTo>
                    <a:pt x="3000376" y="1482939"/>
                  </a:lnTo>
                  <a:lnTo>
                    <a:pt x="3000376" y="1488882"/>
                  </a:lnTo>
                  <a:lnTo>
                    <a:pt x="3000376" y="1494429"/>
                  </a:lnTo>
                  <a:lnTo>
                    <a:pt x="2999580" y="1500373"/>
                  </a:lnTo>
                  <a:lnTo>
                    <a:pt x="2998784" y="1506317"/>
                  </a:lnTo>
                  <a:lnTo>
                    <a:pt x="2997589" y="1512260"/>
                  </a:lnTo>
                  <a:lnTo>
                    <a:pt x="2996395" y="1518204"/>
                  </a:lnTo>
                  <a:lnTo>
                    <a:pt x="2994404" y="1524147"/>
                  </a:lnTo>
                  <a:lnTo>
                    <a:pt x="2992413" y="1529695"/>
                  </a:lnTo>
                  <a:lnTo>
                    <a:pt x="2990423" y="1535242"/>
                  </a:lnTo>
                  <a:lnTo>
                    <a:pt x="2987636" y="1540789"/>
                  </a:lnTo>
                  <a:lnTo>
                    <a:pt x="2984849" y="1546733"/>
                  </a:lnTo>
                  <a:lnTo>
                    <a:pt x="2982062" y="1551884"/>
                  </a:lnTo>
                  <a:lnTo>
                    <a:pt x="2978478" y="1557035"/>
                  </a:lnTo>
                  <a:lnTo>
                    <a:pt x="2974497" y="1562187"/>
                  </a:lnTo>
                  <a:lnTo>
                    <a:pt x="2970913" y="1567338"/>
                  </a:lnTo>
                  <a:lnTo>
                    <a:pt x="2966534" y="1572489"/>
                  </a:lnTo>
                  <a:lnTo>
                    <a:pt x="2962154" y="1576847"/>
                  </a:lnTo>
                  <a:lnTo>
                    <a:pt x="2957377" y="1581602"/>
                  </a:lnTo>
                  <a:lnTo>
                    <a:pt x="2952201" y="1585565"/>
                  </a:lnTo>
                  <a:lnTo>
                    <a:pt x="2947423" y="1589923"/>
                  </a:lnTo>
                  <a:lnTo>
                    <a:pt x="2941849" y="1593489"/>
                  </a:lnTo>
                  <a:lnTo>
                    <a:pt x="2936275" y="1597056"/>
                  </a:lnTo>
                  <a:lnTo>
                    <a:pt x="2930701" y="1599829"/>
                  </a:lnTo>
                  <a:lnTo>
                    <a:pt x="2925127" y="1602999"/>
                  </a:lnTo>
                  <a:lnTo>
                    <a:pt x="2919951" y="1605377"/>
                  </a:lnTo>
                  <a:lnTo>
                    <a:pt x="2913979" y="1608150"/>
                  </a:lnTo>
                  <a:lnTo>
                    <a:pt x="2908007" y="1609735"/>
                  </a:lnTo>
                  <a:lnTo>
                    <a:pt x="2902035" y="1611716"/>
                  </a:lnTo>
                  <a:lnTo>
                    <a:pt x="2896062" y="1612905"/>
                  </a:lnTo>
                  <a:lnTo>
                    <a:pt x="2890090" y="1614490"/>
                  </a:lnTo>
                  <a:lnTo>
                    <a:pt x="2884516" y="1615283"/>
                  </a:lnTo>
                  <a:lnTo>
                    <a:pt x="2878544" y="1615679"/>
                  </a:lnTo>
                  <a:lnTo>
                    <a:pt x="2872572" y="1616075"/>
                  </a:lnTo>
                  <a:lnTo>
                    <a:pt x="2866202" y="1616075"/>
                  </a:lnTo>
                  <a:lnTo>
                    <a:pt x="2860230" y="1616075"/>
                  </a:lnTo>
                  <a:lnTo>
                    <a:pt x="2854257" y="1615283"/>
                  </a:lnTo>
                  <a:lnTo>
                    <a:pt x="2848285" y="1614490"/>
                  </a:lnTo>
                  <a:lnTo>
                    <a:pt x="2843109" y="1613301"/>
                  </a:lnTo>
                  <a:lnTo>
                    <a:pt x="2837137" y="1612113"/>
                  </a:lnTo>
                  <a:lnTo>
                    <a:pt x="2831165" y="1610528"/>
                  </a:lnTo>
                  <a:lnTo>
                    <a:pt x="2825591" y="1608547"/>
                  </a:lnTo>
                  <a:lnTo>
                    <a:pt x="2820017" y="1606169"/>
                  </a:lnTo>
                  <a:lnTo>
                    <a:pt x="2814841" y="1603792"/>
                  </a:lnTo>
                  <a:lnTo>
                    <a:pt x="2809665" y="1601018"/>
                  </a:lnTo>
                  <a:lnTo>
                    <a:pt x="2804489" y="1597848"/>
                  </a:lnTo>
                  <a:lnTo>
                    <a:pt x="2799314" y="1594678"/>
                  </a:lnTo>
                  <a:lnTo>
                    <a:pt x="2794536" y="1590716"/>
                  </a:lnTo>
                  <a:lnTo>
                    <a:pt x="2789758" y="1587150"/>
                  </a:lnTo>
                  <a:lnTo>
                    <a:pt x="2784980" y="1582791"/>
                  </a:lnTo>
                  <a:lnTo>
                    <a:pt x="2780999" y="1578036"/>
                  </a:lnTo>
                  <a:lnTo>
                    <a:pt x="2777017" y="1573677"/>
                  </a:lnTo>
                  <a:lnTo>
                    <a:pt x="2773434" y="1568923"/>
                  </a:lnTo>
                  <a:lnTo>
                    <a:pt x="2769453" y="1563771"/>
                  </a:lnTo>
                  <a:lnTo>
                    <a:pt x="2766666" y="1558620"/>
                  </a:lnTo>
                  <a:lnTo>
                    <a:pt x="2763481" y="1553469"/>
                  </a:lnTo>
                  <a:lnTo>
                    <a:pt x="2761092" y="1547922"/>
                  </a:lnTo>
                  <a:lnTo>
                    <a:pt x="2758703" y="1542374"/>
                  </a:lnTo>
                  <a:lnTo>
                    <a:pt x="2756712" y="1536827"/>
                  </a:lnTo>
                  <a:lnTo>
                    <a:pt x="2755120" y="1531280"/>
                  </a:lnTo>
                  <a:lnTo>
                    <a:pt x="2753527" y="1525732"/>
                  </a:lnTo>
                  <a:lnTo>
                    <a:pt x="2752731" y="1519789"/>
                  </a:lnTo>
                  <a:lnTo>
                    <a:pt x="2751536" y="1513845"/>
                  </a:lnTo>
                  <a:lnTo>
                    <a:pt x="2751138" y="1507902"/>
                  </a:lnTo>
                  <a:lnTo>
                    <a:pt x="2751138" y="1501958"/>
                  </a:lnTo>
                  <a:lnTo>
                    <a:pt x="2751138" y="1496411"/>
                  </a:lnTo>
                  <a:lnTo>
                    <a:pt x="2751138" y="1490467"/>
                  </a:lnTo>
                  <a:lnTo>
                    <a:pt x="2751934" y="1484127"/>
                  </a:lnTo>
                  <a:lnTo>
                    <a:pt x="2752731" y="1478184"/>
                  </a:lnTo>
                  <a:lnTo>
                    <a:pt x="2753527" y="1472240"/>
                  </a:lnTo>
                  <a:lnTo>
                    <a:pt x="2755120" y="1466296"/>
                  </a:lnTo>
                  <a:lnTo>
                    <a:pt x="2756712" y="1461145"/>
                  </a:lnTo>
                  <a:lnTo>
                    <a:pt x="2759101" y="1455202"/>
                  </a:lnTo>
                  <a:lnTo>
                    <a:pt x="2761092" y="1449258"/>
                  </a:lnTo>
                  <a:lnTo>
                    <a:pt x="2763481" y="1443711"/>
                  </a:lnTo>
                  <a:lnTo>
                    <a:pt x="2766666" y="1438163"/>
                  </a:lnTo>
                  <a:lnTo>
                    <a:pt x="2769453" y="1433012"/>
                  </a:lnTo>
                  <a:lnTo>
                    <a:pt x="2773036" y="1427861"/>
                  </a:lnTo>
                  <a:lnTo>
                    <a:pt x="2776619" y="1422314"/>
                  </a:lnTo>
                  <a:lnTo>
                    <a:pt x="2780601" y="1417559"/>
                  </a:lnTo>
                  <a:lnTo>
                    <a:pt x="2784582" y="1412804"/>
                  </a:lnTo>
                  <a:lnTo>
                    <a:pt x="2789360" y="1408049"/>
                  </a:lnTo>
                  <a:lnTo>
                    <a:pt x="2794138" y="1403294"/>
                  </a:lnTo>
                  <a:lnTo>
                    <a:pt x="2798915" y="1399332"/>
                  </a:lnTo>
                  <a:lnTo>
                    <a:pt x="2804091" y="1394973"/>
                  </a:lnTo>
                  <a:lnTo>
                    <a:pt x="2809665" y="1391407"/>
                  </a:lnTo>
                  <a:lnTo>
                    <a:pt x="2814841" y="1387841"/>
                  </a:lnTo>
                  <a:lnTo>
                    <a:pt x="2820017" y="1385067"/>
                  </a:lnTo>
                  <a:lnTo>
                    <a:pt x="2825989" y="1381897"/>
                  </a:lnTo>
                  <a:lnTo>
                    <a:pt x="2831563" y="1379520"/>
                  </a:lnTo>
                  <a:lnTo>
                    <a:pt x="2837535" y="1377142"/>
                  </a:lnTo>
                  <a:lnTo>
                    <a:pt x="2843109" y="1374765"/>
                  </a:lnTo>
                  <a:lnTo>
                    <a:pt x="2849081" y="1373180"/>
                  </a:lnTo>
                  <a:lnTo>
                    <a:pt x="2854656" y="1371991"/>
                  </a:lnTo>
                  <a:lnTo>
                    <a:pt x="2861026" y="1370803"/>
                  </a:lnTo>
                  <a:lnTo>
                    <a:pt x="2866998" y="1370010"/>
                  </a:lnTo>
                  <a:lnTo>
                    <a:pt x="2872970" y="1368821"/>
                  </a:lnTo>
                  <a:lnTo>
                    <a:pt x="2878942" y="1368821"/>
                  </a:lnTo>
                  <a:lnTo>
                    <a:pt x="2884914" y="1368425"/>
                  </a:lnTo>
                  <a:close/>
                  <a:moveTo>
                    <a:pt x="2881118" y="1296194"/>
                  </a:moveTo>
                  <a:lnTo>
                    <a:pt x="2871587" y="1296591"/>
                  </a:lnTo>
                  <a:lnTo>
                    <a:pt x="2862056" y="1297385"/>
                  </a:lnTo>
                  <a:lnTo>
                    <a:pt x="2852525" y="1298973"/>
                  </a:lnTo>
                  <a:lnTo>
                    <a:pt x="2843391" y="1300957"/>
                  </a:lnTo>
                  <a:lnTo>
                    <a:pt x="2833463" y="1303338"/>
                  </a:lnTo>
                  <a:lnTo>
                    <a:pt x="2824329" y="1305719"/>
                  </a:lnTo>
                  <a:lnTo>
                    <a:pt x="2815196" y="1309291"/>
                  </a:lnTo>
                  <a:lnTo>
                    <a:pt x="2805665" y="1312863"/>
                  </a:lnTo>
                  <a:lnTo>
                    <a:pt x="2796928" y="1316832"/>
                  </a:lnTo>
                  <a:lnTo>
                    <a:pt x="2788191" y="1321594"/>
                  </a:lnTo>
                  <a:lnTo>
                    <a:pt x="2779057" y="1326357"/>
                  </a:lnTo>
                  <a:lnTo>
                    <a:pt x="2770717" y="1331913"/>
                  </a:lnTo>
                  <a:lnTo>
                    <a:pt x="2762378" y="1337866"/>
                  </a:lnTo>
                  <a:lnTo>
                    <a:pt x="2754435" y="1344613"/>
                  </a:lnTo>
                  <a:lnTo>
                    <a:pt x="2746493" y="1351360"/>
                  </a:lnTo>
                  <a:lnTo>
                    <a:pt x="2738947" y="1358504"/>
                  </a:lnTo>
                  <a:lnTo>
                    <a:pt x="2731799" y="1366044"/>
                  </a:lnTo>
                  <a:lnTo>
                    <a:pt x="2725048" y="1373585"/>
                  </a:lnTo>
                  <a:lnTo>
                    <a:pt x="2719091" y="1381523"/>
                  </a:lnTo>
                  <a:lnTo>
                    <a:pt x="2713134" y="1389857"/>
                  </a:lnTo>
                  <a:lnTo>
                    <a:pt x="2707574" y="1398588"/>
                  </a:lnTo>
                  <a:lnTo>
                    <a:pt x="2702809" y="1406923"/>
                  </a:lnTo>
                  <a:lnTo>
                    <a:pt x="2698440" y="1415654"/>
                  </a:lnTo>
                  <a:lnTo>
                    <a:pt x="2694072" y="1424385"/>
                  </a:lnTo>
                  <a:lnTo>
                    <a:pt x="2690498" y="1433910"/>
                  </a:lnTo>
                  <a:lnTo>
                    <a:pt x="2687321" y="1442641"/>
                  </a:lnTo>
                  <a:lnTo>
                    <a:pt x="2684541" y="1451770"/>
                  </a:lnTo>
                  <a:lnTo>
                    <a:pt x="2682555" y="1461295"/>
                  </a:lnTo>
                  <a:lnTo>
                    <a:pt x="2680570" y="1470820"/>
                  </a:lnTo>
                  <a:lnTo>
                    <a:pt x="2678981" y="1479948"/>
                  </a:lnTo>
                  <a:lnTo>
                    <a:pt x="2678187" y="1489473"/>
                  </a:lnTo>
                  <a:lnTo>
                    <a:pt x="2677790" y="1498998"/>
                  </a:lnTo>
                  <a:lnTo>
                    <a:pt x="2677790" y="1508126"/>
                  </a:lnTo>
                  <a:lnTo>
                    <a:pt x="2678187" y="1518048"/>
                  </a:lnTo>
                  <a:lnTo>
                    <a:pt x="2678981" y="1527176"/>
                  </a:lnTo>
                  <a:lnTo>
                    <a:pt x="2680173" y="1536304"/>
                  </a:lnTo>
                  <a:lnTo>
                    <a:pt x="2682158" y="1545829"/>
                  </a:lnTo>
                  <a:lnTo>
                    <a:pt x="2684541" y="1554957"/>
                  </a:lnTo>
                  <a:lnTo>
                    <a:pt x="2686924" y="1563688"/>
                  </a:lnTo>
                  <a:lnTo>
                    <a:pt x="2690498" y="1572420"/>
                  </a:lnTo>
                  <a:lnTo>
                    <a:pt x="2694072" y="1581548"/>
                  </a:lnTo>
                  <a:lnTo>
                    <a:pt x="2698043" y="1589882"/>
                  </a:lnTo>
                  <a:lnTo>
                    <a:pt x="2702809" y="1598217"/>
                  </a:lnTo>
                  <a:lnTo>
                    <a:pt x="2707574" y="1606551"/>
                  </a:lnTo>
                  <a:lnTo>
                    <a:pt x="2713134" y="1614488"/>
                  </a:lnTo>
                  <a:lnTo>
                    <a:pt x="2719488" y="1622426"/>
                  </a:lnTo>
                  <a:lnTo>
                    <a:pt x="2725842" y="1629967"/>
                  </a:lnTo>
                  <a:lnTo>
                    <a:pt x="2732593" y="1637110"/>
                  </a:lnTo>
                  <a:lnTo>
                    <a:pt x="2739741" y="1643857"/>
                  </a:lnTo>
                  <a:lnTo>
                    <a:pt x="2747287" y="1649413"/>
                  </a:lnTo>
                  <a:lnTo>
                    <a:pt x="2754832" y="1655367"/>
                  </a:lnTo>
                  <a:lnTo>
                    <a:pt x="2762775" y="1660923"/>
                  </a:lnTo>
                  <a:lnTo>
                    <a:pt x="2770717" y="1666082"/>
                  </a:lnTo>
                  <a:lnTo>
                    <a:pt x="2779057" y="1670051"/>
                  </a:lnTo>
                  <a:lnTo>
                    <a:pt x="2788191" y="1674417"/>
                  </a:lnTo>
                  <a:lnTo>
                    <a:pt x="2796531" y="1677592"/>
                  </a:lnTo>
                  <a:lnTo>
                    <a:pt x="2805267" y="1680767"/>
                  </a:lnTo>
                  <a:lnTo>
                    <a:pt x="2814798" y="1683545"/>
                  </a:lnTo>
                  <a:lnTo>
                    <a:pt x="2823932" y="1685926"/>
                  </a:lnTo>
                  <a:lnTo>
                    <a:pt x="2833066" y="1687513"/>
                  </a:lnTo>
                  <a:lnTo>
                    <a:pt x="2842597" y="1688704"/>
                  </a:lnTo>
                  <a:lnTo>
                    <a:pt x="2851731" y="1689498"/>
                  </a:lnTo>
                  <a:lnTo>
                    <a:pt x="2861262" y="1689895"/>
                  </a:lnTo>
                  <a:lnTo>
                    <a:pt x="2870793" y="1689895"/>
                  </a:lnTo>
                  <a:lnTo>
                    <a:pt x="2880324" y="1689498"/>
                  </a:lnTo>
                  <a:lnTo>
                    <a:pt x="2889458" y="1688307"/>
                  </a:lnTo>
                  <a:lnTo>
                    <a:pt x="2899386" y="1687117"/>
                  </a:lnTo>
                  <a:lnTo>
                    <a:pt x="2908520" y="1685529"/>
                  </a:lnTo>
                  <a:lnTo>
                    <a:pt x="2918051" y="1682751"/>
                  </a:lnTo>
                  <a:lnTo>
                    <a:pt x="2927582" y="1680370"/>
                  </a:lnTo>
                  <a:lnTo>
                    <a:pt x="2936716" y="1676798"/>
                  </a:lnTo>
                  <a:lnTo>
                    <a:pt x="2945453" y="1673226"/>
                  </a:lnTo>
                  <a:lnTo>
                    <a:pt x="2954984" y="1668860"/>
                  </a:lnTo>
                  <a:lnTo>
                    <a:pt x="2963720" y="1664495"/>
                  </a:lnTo>
                  <a:lnTo>
                    <a:pt x="2972457" y="1659335"/>
                  </a:lnTo>
                  <a:lnTo>
                    <a:pt x="2980797" y="1653779"/>
                  </a:lnTo>
                  <a:lnTo>
                    <a:pt x="2989534" y="1647826"/>
                  </a:lnTo>
                  <a:lnTo>
                    <a:pt x="2997476" y="1641476"/>
                  </a:lnTo>
                  <a:lnTo>
                    <a:pt x="3005419" y="1634729"/>
                  </a:lnTo>
                  <a:lnTo>
                    <a:pt x="3012964" y="1627585"/>
                  </a:lnTo>
                  <a:lnTo>
                    <a:pt x="3020112" y="1620045"/>
                  </a:lnTo>
                  <a:lnTo>
                    <a:pt x="3026466" y="1612107"/>
                  </a:lnTo>
                  <a:lnTo>
                    <a:pt x="3032820" y="1604170"/>
                  </a:lnTo>
                  <a:lnTo>
                    <a:pt x="3038777" y="1596232"/>
                  </a:lnTo>
                  <a:lnTo>
                    <a:pt x="3043940" y="1587898"/>
                  </a:lnTo>
                  <a:lnTo>
                    <a:pt x="3049102" y="1579167"/>
                  </a:lnTo>
                  <a:lnTo>
                    <a:pt x="3053471" y="1570435"/>
                  </a:lnTo>
                  <a:lnTo>
                    <a:pt x="3057442" y="1561704"/>
                  </a:lnTo>
                  <a:lnTo>
                    <a:pt x="3061413" y="1552576"/>
                  </a:lnTo>
                  <a:lnTo>
                    <a:pt x="3064193" y="1543051"/>
                  </a:lnTo>
                  <a:lnTo>
                    <a:pt x="3067370" y="1533923"/>
                  </a:lnTo>
                  <a:lnTo>
                    <a:pt x="3069356" y="1524795"/>
                  </a:lnTo>
                  <a:lnTo>
                    <a:pt x="3070944" y="1515270"/>
                  </a:lnTo>
                  <a:lnTo>
                    <a:pt x="3072930" y="1506141"/>
                  </a:lnTo>
                  <a:lnTo>
                    <a:pt x="3073724" y="1496616"/>
                  </a:lnTo>
                  <a:lnTo>
                    <a:pt x="3074121" y="1487092"/>
                  </a:lnTo>
                  <a:lnTo>
                    <a:pt x="3074121" y="1477566"/>
                  </a:lnTo>
                  <a:lnTo>
                    <a:pt x="3073724" y="1468438"/>
                  </a:lnTo>
                  <a:lnTo>
                    <a:pt x="3072930" y="1458913"/>
                  </a:lnTo>
                  <a:lnTo>
                    <a:pt x="3071341" y="1449388"/>
                  </a:lnTo>
                  <a:lnTo>
                    <a:pt x="3069356" y="1440657"/>
                  </a:lnTo>
                  <a:lnTo>
                    <a:pt x="3067370" y="1431132"/>
                  </a:lnTo>
                  <a:lnTo>
                    <a:pt x="3064590" y="1422004"/>
                  </a:lnTo>
                  <a:lnTo>
                    <a:pt x="3061413" y="1413273"/>
                  </a:lnTo>
                  <a:lnTo>
                    <a:pt x="3057442" y="1404144"/>
                  </a:lnTo>
                  <a:lnTo>
                    <a:pt x="3053868" y="1395810"/>
                  </a:lnTo>
                  <a:lnTo>
                    <a:pt x="3049102" y="1387476"/>
                  </a:lnTo>
                  <a:lnTo>
                    <a:pt x="3043940" y="1379538"/>
                  </a:lnTo>
                  <a:lnTo>
                    <a:pt x="3038777" y="1371601"/>
                  </a:lnTo>
                  <a:lnTo>
                    <a:pt x="3032423" y="1363663"/>
                  </a:lnTo>
                  <a:lnTo>
                    <a:pt x="3026069" y="1356519"/>
                  </a:lnTo>
                  <a:lnTo>
                    <a:pt x="3019318" y="1349376"/>
                  </a:lnTo>
                  <a:lnTo>
                    <a:pt x="3012170" y="1342629"/>
                  </a:lnTo>
                  <a:lnTo>
                    <a:pt x="3004624" y="1336279"/>
                  </a:lnTo>
                  <a:lnTo>
                    <a:pt x="2997079" y="1330326"/>
                  </a:lnTo>
                  <a:lnTo>
                    <a:pt x="2989136" y="1325166"/>
                  </a:lnTo>
                  <a:lnTo>
                    <a:pt x="2980797" y="1320007"/>
                  </a:lnTo>
                  <a:lnTo>
                    <a:pt x="2972457" y="1316038"/>
                  </a:lnTo>
                  <a:lnTo>
                    <a:pt x="2963720" y="1311673"/>
                  </a:lnTo>
                  <a:lnTo>
                    <a:pt x="2955381" y="1308497"/>
                  </a:lnTo>
                  <a:lnTo>
                    <a:pt x="2945850" y="1304926"/>
                  </a:lnTo>
                  <a:lnTo>
                    <a:pt x="2937113" y="1302544"/>
                  </a:lnTo>
                  <a:lnTo>
                    <a:pt x="2927979" y="1300560"/>
                  </a:lnTo>
                  <a:lnTo>
                    <a:pt x="2918448" y="1298576"/>
                  </a:lnTo>
                  <a:lnTo>
                    <a:pt x="2909314" y="1297385"/>
                  </a:lnTo>
                  <a:lnTo>
                    <a:pt x="2900180" y="1296591"/>
                  </a:lnTo>
                  <a:lnTo>
                    <a:pt x="2890252" y="1296194"/>
                  </a:lnTo>
                  <a:lnTo>
                    <a:pt x="2881118" y="1296194"/>
                  </a:lnTo>
                  <a:close/>
                  <a:moveTo>
                    <a:pt x="2884295" y="1179513"/>
                  </a:moveTo>
                  <a:lnTo>
                    <a:pt x="2899386" y="1179513"/>
                  </a:lnTo>
                  <a:lnTo>
                    <a:pt x="2914477" y="1179910"/>
                  </a:lnTo>
                  <a:lnTo>
                    <a:pt x="2929171" y="1181894"/>
                  </a:lnTo>
                  <a:lnTo>
                    <a:pt x="2943864" y="1183879"/>
                  </a:lnTo>
                  <a:lnTo>
                    <a:pt x="2958558" y="1186260"/>
                  </a:lnTo>
                  <a:lnTo>
                    <a:pt x="2973251" y="1189832"/>
                  </a:lnTo>
                  <a:lnTo>
                    <a:pt x="2987548" y="1193801"/>
                  </a:lnTo>
                  <a:lnTo>
                    <a:pt x="3001844" y="1198960"/>
                  </a:lnTo>
                  <a:lnTo>
                    <a:pt x="3015744" y="1204516"/>
                  </a:lnTo>
                  <a:lnTo>
                    <a:pt x="3029246" y="1211263"/>
                  </a:lnTo>
                  <a:lnTo>
                    <a:pt x="3042748" y="1218010"/>
                  </a:lnTo>
                  <a:lnTo>
                    <a:pt x="3055854" y="1225947"/>
                  </a:lnTo>
                  <a:lnTo>
                    <a:pt x="3068562" y="1234282"/>
                  </a:lnTo>
                  <a:lnTo>
                    <a:pt x="3080872" y="1243410"/>
                  </a:lnTo>
                  <a:lnTo>
                    <a:pt x="3092389" y="1253332"/>
                  </a:lnTo>
                  <a:lnTo>
                    <a:pt x="3103906" y="1264047"/>
                  </a:lnTo>
                  <a:lnTo>
                    <a:pt x="3115025" y="1275160"/>
                  </a:lnTo>
                  <a:lnTo>
                    <a:pt x="3124953" y="1287463"/>
                  </a:lnTo>
                  <a:lnTo>
                    <a:pt x="3134484" y="1299369"/>
                  </a:lnTo>
                  <a:lnTo>
                    <a:pt x="3143618" y="1312069"/>
                  </a:lnTo>
                  <a:lnTo>
                    <a:pt x="3151561" y="1325166"/>
                  </a:lnTo>
                  <a:lnTo>
                    <a:pt x="3158709" y="1338660"/>
                  </a:lnTo>
                  <a:lnTo>
                    <a:pt x="3165460" y="1352154"/>
                  </a:lnTo>
                  <a:lnTo>
                    <a:pt x="3171020" y="1366044"/>
                  </a:lnTo>
                  <a:lnTo>
                    <a:pt x="3175785" y="1380332"/>
                  </a:lnTo>
                  <a:lnTo>
                    <a:pt x="3180551" y="1394619"/>
                  </a:lnTo>
                  <a:lnTo>
                    <a:pt x="3183728" y="1408907"/>
                  </a:lnTo>
                  <a:lnTo>
                    <a:pt x="3186905" y="1423591"/>
                  </a:lnTo>
                  <a:lnTo>
                    <a:pt x="3188891" y="1438673"/>
                  </a:lnTo>
                  <a:lnTo>
                    <a:pt x="3190082" y="1453357"/>
                  </a:lnTo>
                  <a:lnTo>
                    <a:pt x="3190876" y="1468835"/>
                  </a:lnTo>
                  <a:lnTo>
                    <a:pt x="3190876" y="1483520"/>
                  </a:lnTo>
                  <a:lnTo>
                    <a:pt x="3190082" y="1498601"/>
                  </a:lnTo>
                  <a:lnTo>
                    <a:pt x="3188891" y="1513682"/>
                  </a:lnTo>
                  <a:lnTo>
                    <a:pt x="3186508" y="1528366"/>
                  </a:lnTo>
                  <a:lnTo>
                    <a:pt x="3183728" y="1543448"/>
                  </a:lnTo>
                  <a:lnTo>
                    <a:pt x="3180154" y="1558132"/>
                  </a:lnTo>
                  <a:lnTo>
                    <a:pt x="3175785" y="1573213"/>
                  </a:lnTo>
                  <a:lnTo>
                    <a:pt x="3171020" y="1587898"/>
                  </a:lnTo>
                  <a:lnTo>
                    <a:pt x="3165063" y="1602185"/>
                  </a:lnTo>
                  <a:lnTo>
                    <a:pt x="3158709" y="1616076"/>
                  </a:lnTo>
                  <a:lnTo>
                    <a:pt x="3151561" y="1630363"/>
                  </a:lnTo>
                  <a:lnTo>
                    <a:pt x="3143618" y="1643857"/>
                  </a:lnTo>
                  <a:lnTo>
                    <a:pt x="3134881" y="1657351"/>
                  </a:lnTo>
                  <a:lnTo>
                    <a:pt x="3125748" y="1670051"/>
                  </a:lnTo>
                  <a:lnTo>
                    <a:pt x="3115819" y="1682751"/>
                  </a:lnTo>
                  <a:lnTo>
                    <a:pt x="3105097" y="1695054"/>
                  </a:lnTo>
                  <a:lnTo>
                    <a:pt x="3093978" y="1707357"/>
                  </a:lnTo>
                  <a:lnTo>
                    <a:pt x="3081667" y="1718470"/>
                  </a:lnTo>
                  <a:lnTo>
                    <a:pt x="3068959" y="1729582"/>
                  </a:lnTo>
                  <a:lnTo>
                    <a:pt x="3056251" y="1739504"/>
                  </a:lnTo>
                  <a:lnTo>
                    <a:pt x="3042748" y="1749029"/>
                  </a:lnTo>
                  <a:lnTo>
                    <a:pt x="3029246" y="1757760"/>
                  </a:lnTo>
                  <a:lnTo>
                    <a:pt x="3015347" y="1765698"/>
                  </a:lnTo>
                  <a:lnTo>
                    <a:pt x="3001447" y="1773239"/>
                  </a:lnTo>
                  <a:lnTo>
                    <a:pt x="2987151" y="1779589"/>
                  </a:lnTo>
                  <a:lnTo>
                    <a:pt x="2972457" y="1785542"/>
                  </a:lnTo>
                  <a:lnTo>
                    <a:pt x="2957764" y="1790701"/>
                  </a:lnTo>
                  <a:lnTo>
                    <a:pt x="2943070" y="1795067"/>
                  </a:lnTo>
                  <a:lnTo>
                    <a:pt x="2927979" y="1799035"/>
                  </a:lnTo>
                  <a:lnTo>
                    <a:pt x="2913285" y="1801814"/>
                  </a:lnTo>
                  <a:lnTo>
                    <a:pt x="2898195" y="1804195"/>
                  </a:lnTo>
                  <a:lnTo>
                    <a:pt x="2882707" y="1805782"/>
                  </a:lnTo>
                  <a:lnTo>
                    <a:pt x="2867616" y="1806179"/>
                  </a:lnTo>
                  <a:lnTo>
                    <a:pt x="2852525" y="1806576"/>
                  </a:lnTo>
                  <a:lnTo>
                    <a:pt x="2837435" y="1805782"/>
                  </a:lnTo>
                  <a:lnTo>
                    <a:pt x="2822741" y="1804592"/>
                  </a:lnTo>
                  <a:lnTo>
                    <a:pt x="2807650" y="1802210"/>
                  </a:lnTo>
                  <a:lnTo>
                    <a:pt x="2792559" y="1799432"/>
                  </a:lnTo>
                  <a:lnTo>
                    <a:pt x="2778263" y="1795860"/>
                  </a:lnTo>
                  <a:lnTo>
                    <a:pt x="2763966" y="1791892"/>
                  </a:lnTo>
                  <a:lnTo>
                    <a:pt x="2749670" y="1786732"/>
                  </a:lnTo>
                  <a:lnTo>
                    <a:pt x="2735770" y="1781176"/>
                  </a:lnTo>
                  <a:lnTo>
                    <a:pt x="2722268" y="1774826"/>
                  </a:lnTo>
                  <a:lnTo>
                    <a:pt x="2708766" y="1767682"/>
                  </a:lnTo>
                  <a:lnTo>
                    <a:pt x="2696058" y="1760142"/>
                  </a:lnTo>
                  <a:lnTo>
                    <a:pt x="2683350" y="1751807"/>
                  </a:lnTo>
                  <a:lnTo>
                    <a:pt x="2671039" y="1742679"/>
                  </a:lnTo>
                  <a:lnTo>
                    <a:pt x="2659125" y="1732360"/>
                  </a:lnTo>
                  <a:lnTo>
                    <a:pt x="2648006" y="1722042"/>
                  </a:lnTo>
                  <a:lnTo>
                    <a:pt x="2636886" y="1710532"/>
                  </a:lnTo>
                  <a:lnTo>
                    <a:pt x="2626958" y="1699023"/>
                  </a:lnTo>
                  <a:lnTo>
                    <a:pt x="2617030" y="1686720"/>
                  </a:lnTo>
                  <a:lnTo>
                    <a:pt x="2608293" y="1673623"/>
                  </a:lnTo>
                  <a:lnTo>
                    <a:pt x="2600350" y="1660923"/>
                  </a:lnTo>
                  <a:lnTo>
                    <a:pt x="2593202" y="1647429"/>
                  </a:lnTo>
                  <a:lnTo>
                    <a:pt x="2586451" y="1633538"/>
                  </a:lnTo>
                  <a:lnTo>
                    <a:pt x="2580891" y="1619648"/>
                  </a:lnTo>
                  <a:lnTo>
                    <a:pt x="2575332" y="1605757"/>
                  </a:lnTo>
                  <a:lnTo>
                    <a:pt x="2571360" y="1591470"/>
                  </a:lnTo>
                  <a:lnTo>
                    <a:pt x="2567786" y="1576785"/>
                  </a:lnTo>
                  <a:lnTo>
                    <a:pt x="2565006" y="1562101"/>
                  </a:lnTo>
                  <a:lnTo>
                    <a:pt x="2563021" y="1547416"/>
                  </a:lnTo>
                  <a:lnTo>
                    <a:pt x="2561035" y="1532732"/>
                  </a:lnTo>
                  <a:lnTo>
                    <a:pt x="2560638" y="1517651"/>
                  </a:lnTo>
                  <a:lnTo>
                    <a:pt x="2560638" y="1502173"/>
                  </a:lnTo>
                  <a:lnTo>
                    <a:pt x="2561432" y="1487488"/>
                  </a:lnTo>
                  <a:lnTo>
                    <a:pt x="2563021" y="1472407"/>
                  </a:lnTo>
                  <a:lnTo>
                    <a:pt x="2565006" y="1457326"/>
                  </a:lnTo>
                  <a:lnTo>
                    <a:pt x="2567786" y="1442641"/>
                  </a:lnTo>
                  <a:lnTo>
                    <a:pt x="2571757" y="1427957"/>
                  </a:lnTo>
                  <a:lnTo>
                    <a:pt x="2575729" y="1413273"/>
                  </a:lnTo>
                  <a:lnTo>
                    <a:pt x="2580891" y="1398588"/>
                  </a:lnTo>
                  <a:lnTo>
                    <a:pt x="2586848" y="1384301"/>
                  </a:lnTo>
                  <a:lnTo>
                    <a:pt x="2593202" y="1369616"/>
                  </a:lnTo>
                  <a:lnTo>
                    <a:pt x="2600350" y="1355726"/>
                  </a:lnTo>
                  <a:lnTo>
                    <a:pt x="2608293" y="1342629"/>
                  </a:lnTo>
                  <a:lnTo>
                    <a:pt x="2616633" y="1329135"/>
                  </a:lnTo>
                  <a:lnTo>
                    <a:pt x="2626164" y="1316038"/>
                  </a:lnTo>
                  <a:lnTo>
                    <a:pt x="2636092" y="1303338"/>
                  </a:lnTo>
                  <a:lnTo>
                    <a:pt x="2646814" y="1290638"/>
                  </a:lnTo>
                  <a:lnTo>
                    <a:pt x="2657934" y="1278732"/>
                  </a:lnTo>
                  <a:lnTo>
                    <a:pt x="2670244" y="1267619"/>
                  </a:lnTo>
                  <a:lnTo>
                    <a:pt x="2682555" y="1256507"/>
                  </a:lnTo>
                  <a:lnTo>
                    <a:pt x="2695263" y="1246585"/>
                  </a:lnTo>
                  <a:lnTo>
                    <a:pt x="2708766" y="1236663"/>
                  </a:lnTo>
                  <a:lnTo>
                    <a:pt x="2722268" y="1227932"/>
                  </a:lnTo>
                  <a:lnTo>
                    <a:pt x="2736167" y="1219994"/>
                  </a:lnTo>
                  <a:lnTo>
                    <a:pt x="2750067" y="1212851"/>
                  </a:lnTo>
                  <a:lnTo>
                    <a:pt x="2764363" y="1206104"/>
                  </a:lnTo>
                  <a:lnTo>
                    <a:pt x="2779057" y="1200547"/>
                  </a:lnTo>
                  <a:lnTo>
                    <a:pt x="2794148" y="1195388"/>
                  </a:lnTo>
                  <a:lnTo>
                    <a:pt x="2808842" y="1191022"/>
                  </a:lnTo>
                  <a:lnTo>
                    <a:pt x="2823535" y="1187054"/>
                  </a:lnTo>
                  <a:lnTo>
                    <a:pt x="2838626" y="1184276"/>
                  </a:lnTo>
                  <a:lnTo>
                    <a:pt x="2853717" y="1182291"/>
                  </a:lnTo>
                  <a:lnTo>
                    <a:pt x="2868807" y="1180307"/>
                  </a:lnTo>
                  <a:lnTo>
                    <a:pt x="2884295" y="1179513"/>
                  </a:lnTo>
                  <a:close/>
                  <a:moveTo>
                    <a:pt x="2576409" y="1044344"/>
                  </a:moveTo>
                  <a:lnTo>
                    <a:pt x="2328731" y="1792519"/>
                  </a:lnTo>
                  <a:lnTo>
                    <a:pt x="3144403" y="1911529"/>
                  </a:lnTo>
                  <a:lnTo>
                    <a:pt x="3376601" y="1210561"/>
                  </a:lnTo>
                  <a:lnTo>
                    <a:pt x="2576409" y="1044344"/>
                  </a:lnTo>
                  <a:close/>
                  <a:moveTo>
                    <a:pt x="20638" y="520700"/>
                  </a:moveTo>
                  <a:lnTo>
                    <a:pt x="54376" y="539742"/>
                  </a:lnTo>
                  <a:lnTo>
                    <a:pt x="217114" y="632173"/>
                  </a:lnTo>
                  <a:lnTo>
                    <a:pt x="380248" y="724604"/>
                  </a:lnTo>
                  <a:lnTo>
                    <a:pt x="461220" y="771414"/>
                  </a:lnTo>
                  <a:lnTo>
                    <a:pt x="542192" y="818622"/>
                  </a:lnTo>
                  <a:lnTo>
                    <a:pt x="622767" y="865432"/>
                  </a:lnTo>
                  <a:lnTo>
                    <a:pt x="703738" y="913036"/>
                  </a:lnTo>
                  <a:lnTo>
                    <a:pt x="774787" y="955086"/>
                  </a:lnTo>
                  <a:lnTo>
                    <a:pt x="846233" y="996740"/>
                  </a:lnTo>
                  <a:lnTo>
                    <a:pt x="882353" y="1016971"/>
                  </a:lnTo>
                  <a:lnTo>
                    <a:pt x="918472" y="1037203"/>
                  </a:lnTo>
                  <a:lnTo>
                    <a:pt x="954592" y="1057038"/>
                  </a:lnTo>
                  <a:lnTo>
                    <a:pt x="991109" y="1076476"/>
                  </a:lnTo>
                  <a:lnTo>
                    <a:pt x="1027626" y="1095121"/>
                  </a:lnTo>
                  <a:lnTo>
                    <a:pt x="1064539" y="1113766"/>
                  </a:lnTo>
                  <a:lnTo>
                    <a:pt x="1101453" y="1131617"/>
                  </a:lnTo>
                  <a:lnTo>
                    <a:pt x="1138763" y="1149072"/>
                  </a:lnTo>
                  <a:lnTo>
                    <a:pt x="1176471" y="1166130"/>
                  </a:lnTo>
                  <a:lnTo>
                    <a:pt x="1214575" y="1182792"/>
                  </a:lnTo>
                  <a:lnTo>
                    <a:pt x="1252679" y="1198263"/>
                  </a:lnTo>
                  <a:lnTo>
                    <a:pt x="1291181" y="1213734"/>
                  </a:lnTo>
                  <a:lnTo>
                    <a:pt x="1343177" y="1233173"/>
                  </a:lnTo>
                  <a:lnTo>
                    <a:pt x="1394777" y="1252214"/>
                  </a:lnTo>
                  <a:lnTo>
                    <a:pt x="1420974" y="1261338"/>
                  </a:lnTo>
                  <a:lnTo>
                    <a:pt x="1447567" y="1270066"/>
                  </a:lnTo>
                  <a:lnTo>
                    <a:pt x="1473367" y="1278396"/>
                  </a:lnTo>
                  <a:lnTo>
                    <a:pt x="1499961" y="1286727"/>
                  </a:lnTo>
                  <a:lnTo>
                    <a:pt x="1526555" y="1294264"/>
                  </a:lnTo>
                  <a:lnTo>
                    <a:pt x="1553545" y="1301405"/>
                  </a:lnTo>
                  <a:lnTo>
                    <a:pt x="1580139" y="1308149"/>
                  </a:lnTo>
                  <a:lnTo>
                    <a:pt x="1606733" y="1314496"/>
                  </a:lnTo>
                  <a:lnTo>
                    <a:pt x="1634120" y="1319653"/>
                  </a:lnTo>
                  <a:lnTo>
                    <a:pt x="1661111" y="1324810"/>
                  </a:lnTo>
                  <a:lnTo>
                    <a:pt x="1688498" y="1329174"/>
                  </a:lnTo>
                  <a:lnTo>
                    <a:pt x="1715886" y="1332347"/>
                  </a:lnTo>
                  <a:lnTo>
                    <a:pt x="1740892" y="1335124"/>
                  </a:lnTo>
                  <a:lnTo>
                    <a:pt x="1753196" y="1335918"/>
                  </a:lnTo>
                  <a:lnTo>
                    <a:pt x="1765898" y="1336314"/>
                  </a:lnTo>
                  <a:lnTo>
                    <a:pt x="1778996" y="1336711"/>
                  </a:lnTo>
                  <a:lnTo>
                    <a:pt x="1791697" y="1336711"/>
                  </a:lnTo>
                  <a:lnTo>
                    <a:pt x="1804796" y="1336314"/>
                  </a:lnTo>
                  <a:lnTo>
                    <a:pt x="1818291" y="1335918"/>
                  </a:lnTo>
                  <a:lnTo>
                    <a:pt x="1831390" y="1335124"/>
                  </a:lnTo>
                  <a:lnTo>
                    <a:pt x="1844091" y="1333538"/>
                  </a:lnTo>
                  <a:lnTo>
                    <a:pt x="1857189" y="1331951"/>
                  </a:lnTo>
                  <a:lnTo>
                    <a:pt x="1870288" y="1330364"/>
                  </a:lnTo>
                  <a:lnTo>
                    <a:pt x="1882989" y="1327984"/>
                  </a:lnTo>
                  <a:lnTo>
                    <a:pt x="1896088" y="1324810"/>
                  </a:lnTo>
                  <a:lnTo>
                    <a:pt x="1908789" y="1322033"/>
                  </a:lnTo>
                  <a:lnTo>
                    <a:pt x="1920697" y="1318463"/>
                  </a:lnTo>
                  <a:lnTo>
                    <a:pt x="1933398" y="1314496"/>
                  </a:lnTo>
                  <a:lnTo>
                    <a:pt x="1945306" y="1309736"/>
                  </a:lnTo>
                  <a:lnTo>
                    <a:pt x="1957213" y="1304975"/>
                  </a:lnTo>
                  <a:lnTo>
                    <a:pt x="1968327" y="1299421"/>
                  </a:lnTo>
                  <a:lnTo>
                    <a:pt x="1979838" y="1293868"/>
                  </a:lnTo>
                  <a:lnTo>
                    <a:pt x="1990158" y="1287124"/>
                  </a:lnTo>
                  <a:lnTo>
                    <a:pt x="2000875" y="1280380"/>
                  </a:lnTo>
                  <a:lnTo>
                    <a:pt x="2010798" y="1272842"/>
                  </a:lnTo>
                  <a:lnTo>
                    <a:pt x="2020721" y="1264512"/>
                  </a:lnTo>
                  <a:lnTo>
                    <a:pt x="2029453" y="1255784"/>
                  </a:lnTo>
                  <a:lnTo>
                    <a:pt x="2038185" y="1246660"/>
                  </a:lnTo>
                  <a:lnTo>
                    <a:pt x="2046124" y="1237139"/>
                  </a:lnTo>
                  <a:lnTo>
                    <a:pt x="2053665" y="1226429"/>
                  </a:lnTo>
                  <a:lnTo>
                    <a:pt x="2061207" y="1214924"/>
                  </a:lnTo>
                  <a:lnTo>
                    <a:pt x="2067160" y="1203420"/>
                  </a:lnTo>
                  <a:lnTo>
                    <a:pt x="2072717" y="1191122"/>
                  </a:lnTo>
                  <a:lnTo>
                    <a:pt x="2077480" y="1178825"/>
                  </a:lnTo>
                  <a:lnTo>
                    <a:pt x="2081449" y="1167320"/>
                  </a:lnTo>
                  <a:lnTo>
                    <a:pt x="2084625" y="1155023"/>
                  </a:lnTo>
                  <a:lnTo>
                    <a:pt x="2087403" y="1142328"/>
                  </a:lnTo>
                  <a:lnTo>
                    <a:pt x="2089785" y="1130031"/>
                  </a:lnTo>
                  <a:lnTo>
                    <a:pt x="2091373" y="1117336"/>
                  </a:lnTo>
                  <a:lnTo>
                    <a:pt x="2092563" y="1105039"/>
                  </a:lnTo>
                  <a:lnTo>
                    <a:pt x="2093357" y="1092344"/>
                  </a:lnTo>
                  <a:lnTo>
                    <a:pt x="2094945" y="1066955"/>
                  </a:lnTo>
                  <a:lnTo>
                    <a:pt x="2096136" y="1041567"/>
                  </a:lnTo>
                  <a:lnTo>
                    <a:pt x="2097326" y="1016178"/>
                  </a:lnTo>
                  <a:lnTo>
                    <a:pt x="2098120" y="1003483"/>
                  </a:lnTo>
                  <a:lnTo>
                    <a:pt x="2099311" y="990789"/>
                  </a:lnTo>
                  <a:lnTo>
                    <a:pt x="2100502" y="980078"/>
                  </a:lnTo>
                  <a:lnTo>
                    <a:pt x="2102089" y="968574"/>
                  </a:lnTo>
                  <a:lnTo>
                    <a:pt x="2104868" y="957863"/>
                  </a:lnTo>
                  <a:lnTo>
                    <a:pt x="2108043" y="947152"/>
                  </a:lnTo>
                  <a:lnTo>
                    <a:pt x="2112409" y="936838"/>
                  </a:lnTo>
                  <a:lnTo>
                    <a:pt x="2117172" y="926524"/>
                  </a:lnTo>
                  <a:lnTo>
                    <a:pt x="2119554" y="921367"/>
                  </a:lnTo>
                  <a:lnTo>
                    <a:pt x="2122332" y="917003"/>
                  </a:lnTo>
                  <a:lnTo>
                    <a:pt x="2125905" y="912243"/>
                  </a:lnTo>
                  <a:lnTo>
                    <a:pt x="2129080" y="907482"/>
                  </a:lnTo>
                  <a:lnTo>
                    <a:pt x="2133843" y="902325"/>
                  </a:lnTo>
                  <a:lnTo>
                    <a:pt x="2138606" y="897168"/>
                  </a:lnTo>
                  <a:lnTo>
                    <a:pt x="2143766" y="892408"/>
                  </a:lnTo>
                  <a:lnTo>
                    <a:pt x="2148926" y="888441"/>
                  </a:lnTo>
                  <a:lnTo>
                    <a:pt x="2154880" y="884077"/>
                  </a:lnTo>
                  <a:lnTo>
                    <a:pt x="2160437" y="880507"/>
                  </a:lnTo>
                  <a:lnTo>
                    <a:pt x="2166390" y="876936"/>
                  </a:lnTo>
                  <a:lnTo>
                    <a:pt x="2172344" y="873763"/>
                  </a:lnTo>
                  <a:lnTo>
                    <a:pt x="2178695" y="870589"/>
                  </a:lnTo>
                  <a:lnTo>
                    <a:pt x="2185046" y="867812"/>
                  </a:lnTo>
                  <a:lnTo>
                    <a:pt x="2198144" y="862655"/>
                  </a:lnTo>
                  <a:lnTo>
                    <a:pt x="2211639" y="858688"/>
                  </a:lnTo>
                  <a:lnTo>
                    <a:pt x="2225135" y="855514"/>
                  </a:lnTo>
                  <a:lnTo>
                    <a:pt x="2239027" y="853134"/>
                  </a:lnTo>
                  <a:lnTo>
                    <a:pt x="2252919" y="851151"/>
                  </a:lnTo>
                  <a:lnTo>
                    <a:pt x="2266811" y="849961"/>
                  </a:lnTo>
                  <a:lnTo>
                    <a:pt x="2280704" y="849167"/>
                  </a:lnTo>
                  <a:lnTo>
                    <a:pt x="2294993" y="848771"/>
                  </a:lnTo>
                  <a:lnTo>
                    <a:pt x="2308885" y="848771"/>
                  </a:lnTo>
                  <a:lnTo>
                    <a:pt x="2323174" y="849564"/>
                  </a:lnTo>
                  <a:lnTo>
                    <a:pt x="2337463" y="850357"/>
                  </a:lnTo>
                  <a:lnTo>
                    <a:pt x="2351355" y="851547"/>
                  </a:lnTo>
                  <a:lnTo>
                    <a:pt x="2365645" y="853134"/>
                  </a:lnTo>
                  <a:lnTo>
                    <a:pt x="2393826" y="856705"/>
                  </a:lnTo>
                  <a:lnTo>
                    <a:pt x="2421610" y="861068"/>
                  </a:lnTo>
                  <a:lnTo>
                    <a:pt x="2448998" y="865432"/>
                  </a:lnTo>
                  <a:lnTo>
                    <a:pt x="2568868" y="885267"/>
                  </a:lnTo>
                  <a:lnTo>
                    <a:pt x="2628803" y="895581"/>
                  </a:lnTo>
                  <a:lnTo>
                    <a:pt x="2688341" y="906292"/>
                  </a:lnTo>
                  <a:lnTo>
                    <a:pt x="2700249" y="909069"/>
                  </a:lnTo>
                  <a:lnTo>
                    <a:pt x="2715332" y="912243"/>
                  </a:lnTo>
                  <a:lnTo>
                    <a:pt x="2753833" y="921763"/>
                  </a:lnTo>
                  <a:lnTo>
                    <a:pt x="2801860" y="934061"/>
                  </a:lnTo>
                  <a:lnTo>
                    <a:pt x="2857826" y="949136"/>
                  </a:lnTo>
                  <a:lnTo>
                    <a:pt x="2986032" y="984442"/>
                  </a:lnTo>
                  <a:lnTo>
                    <a:pt x="3124160" y="1023318"/>
                  </a:lnTo>
                  <a:lnTo>
                    <a:pt x="3257128" y="1060608"/>
                  </a:lnTo>
                  <a:lnTo>
                    <a:pt x="3369854" y="1093138"/>
                  </a:lnTo>
                  <a:lnTo>
                    <a:pt x="3478213" y="1124080"/>
                  </a:lnTo>
                  <a:lnTo>
                    <a:pt x="3206719" y="2013480"/>
                  </a:lnTo>
                  <a:lnTo>
                    <a:pt x="2325159" y="1876619"/>
                  </a:lnTo>
                  <a:lnTo>
                    <a:pt x="1613480" y="1517209"/>
                  </a:lnTo>
                  <a:lnTo>
                    <a:pt x="1338414" y="1616384"/>
                  </a:lnTo>
                  <a:lnTo>
                    <a:pt x="1195126" y="1616384"/>
                  </a:lnTo>
                  <a:lnTo>
                    <a:pt x="1195126" y="2150738"/>
                  </a:lnTo>
                  <a:lnTo>
                    <a:pt x="1206240" y="2159069"/>
                  </a:lnTo>
                  <a:lnTo>
                    <a:pt x="1216957" y="2168590"/>
                  </a:lnTo>
                  <a:lnTo>
                    <a:pt x="1226483" y="2178111"/>
                  </a:lnTo>
                  <a:lnTo>
                    <a:pt x="1235612" y="2188425"/>
                  </a:lnTo>
                  <a:lnTo>
                    <a:pt x="1244741" y="2199136"/>
                  </a:lnTo>
                  <a:lnTo>
                    <a:pt x="1252679" y="2210243"/>
                  </a:lnTo>
                  <a:lnTo>
                    <a:pt x="1260221" y="2221748"/>
                  </a:lnTo>
                  <a:lnTo>
                    <a:pt x="1266969" y="2234045"/>
                  </a:lnTo>
                  <a:lnTo>
                    <a:pt x="1272922" y="2246740"/>
                  </a:lnTo>
                  <a:lnTo>
                    <a:pt x="1278082" y="2259831"/>
                  </a:lnTo>
                  <a:lnTo>
                    <a:pt x="1282845" y="2273319"/>
                  </a:lnTo>
                  <a:lnTo>
                    <a:pt x="1286815" y="2286806"/>
                  </a:lnTo>
                  <a:lnTo>
                    <a:pt x="1289593" y="2301088"/>
                  </a:lnTo>
                  <a:lnTo>
                    <a:pt x="1291578" y="2314972"/>
                  </a:lnTo>
                  <a:lnTo>
                    <a:pt x="1292768" y="2329650"/>
                  </a:lnTo>
                  <a:lnTo>
                    <a:pt x="1293562" y="2344328"/>
                  </a:lnTo>
                  <a:lnTo>
                    <a:pt x="1293562" y="2357022"/>
                  </a:lnTo>
                  <a:lnTo>
                    <a:pt x="1291975" y="2368923"/>
                  </a:lnTo>
                  <a:lnTo>
                    <a:pt x="1290784" y="2380824"/>
                  </a:lnTo>
                  <a:lnTo>
                    <a:pt x="1288799" y="2392725"/>
                  </a:lnTo>
                  <a:lnTo>
                    <a:pt x="1285624" y="2404230"/>
                  </a:lnTo>
                  <a:lnTo>
                    <a:pt x="1282845" y="2415734"/>
                  </a:lnTo>
                  <a:lnTo>
                    <a:pt x="1278876" y="2427238"/>
                  </a:lnTo>
                  <a:lnTo>
                    <a:pt x="1274510" y="2437949"/>
                  </a:lnTo>
                  <a:lnTo>
                    <a:pt x="1269747" y="2448660"/>
                  </a:lnTo>
                  <a:lnTo>
                    <a:pt x="1264190" y="2458974"/>
                  </a:lnTo>
                  <a:lnTo>
                    <a:pt x="1259030" y="2469288"/>
                  </a:lnTo>
                  <a:lnTo>
                    <a:pt x="1252679" y="2478809"/>
                  </a:lnTo>
                  <a:lnTo>
                    <a:pt x="1245932" y="2487933"/>
                  </a:lnTo>
                  <a:lnTo>
                    <a:pt x="1238787" y="2497454"/>
                  </a:lnTo>
                  <a:lnTo>
                    <a:pt x="1231246" y="2506181"/>
                  </a:lnTo>
                  <a:lnTo>
                    <a:pt x="1222910" y="2514115"/>
                  </a:lnTo>
                  <a:lnTo>
                    <a:pt x="1214575" y="2522049"/>
                  </a:lnTo>
                  <a:lnTo>
                    <a:pt x="1205843" y="2529587"/>
                  </a:lnTo>
                  <a:lnTo>
                    <a:pt x="1197111" y="2536727"/>
                  </a:lnTo>
                  <a:lnTo>
                    <a:pt x="1187188" y="2543471"/>
                  </a:lnTo>
                  <a:lnTo>
                    <a:pt x="1177661" y="2549818"/>
                  </a:lnTo>
                  <a:lnTo>
                    <a:pt x="1167342" y="2555769"/>
                  </a:lnTo>
                  <a:lnTo>
                    <a:pt x="1157022" y="2561323"/>
                  </a:lnTo>
                  <a:lnTo>
                    <a:pt x="1146305" y="2566083"/>
                  </a:lnTo>
                  <a:lnTo>
                    <a:pt x="1135588" y="2570050"/>
                  </a:lnTo>
                  <a:lnTo>
                    <a:pt x="1124474" y="2574017"/>
                  </a:lnTo>
                  <a:lnTo>
                    <a:pt x="1112963" y="2577191"/>
                  </a:lnTo>
                  <a:lnTo>
                    <a:pt x="1101453" y="2579968"/>
                  </a:lnTo>
                  <a:lnTo>
                    <a:pt x="1089545" y="2581951"/>
                  </a:lnTo>
                  <a:lnTo>
                    <a:pt x="1077638" y="2583538"/>
                  </a:lnTo>
                  <a:lnTo>
                    <a:pt x="1065333" y="2584331"/>
                  </a:lnTo>
                  <a:lnTo>
                    <a:pt x="1053028" y="2584728"/>
                  </a:lnTo>
                  <a:lnTo>
                    <a:pt x="1045090" y="2584728"/>
                  </a:lnTo>
                  <a:lnTo>
                    <a:pt x="1037152" y="2584331"/>
                  </a:lnTo>
                  <a:lnTo>
                    <a:pt x="1022069" y="2582744"/>
                  </a:lnTo>
                  <a:lnTo>
                    <a:pt x="1006589" y="2580364"/>
                  </a:lnTo>
                  <a:lnTo>
                    <a:pt x="991506" y="2576794"/>
                  </a:lnTo>
                  <a:lnTo>
                    <a:pt x="977217" y="2572827"/>
                  </a:lnTo>
                  <a:lnTo>
                    <a:pt x="963324" y="2567670"/>
                  </a:lnTo>
                  <a:lnTo>
                    <a:pt x="949432" y="2561719"/>
                  </a:lnTo>
                  <a:lnTo>
                    <a:pt x="936334" y="2554975"/>
                  </a:lnTo>
                  <a:lnTo>
                    <a:pt x="506072" y="2892567"/>
                  </a:lnTo>
                  <a:lnTo>
                    <a:pt x="502896" y="2909625"/>
                  </a:lnTo>
                  <a:lnTo>
                    <a:pt x="499721" y="2926683"/>
                  </a:lnTo>
                  <a:lnTo>
                    <a:pt x="495752" y="2943344"/>
                  </a:lnTo>
                  <a:lnTo>
                    <a:pt x="491783" y="2959212"/>
                  </a:lnTo>
                  <a:lnTo>
                    <a:pt x="487417" y="2975080"/>
                  </a:lnTo>
                  <a:lnTo>
                    <a:pt x="482257" y="2990551"/>
                  </a:lnTo>
                  <a:lnTo>
                    <a:pt x="477494" y="3005626"/>
                  </a:lnTo>
                  <a:lnTo>
                    <a:pt x="472334" y="3020304"/>
                  </a:lnTo>
                  <a:lnTo>
                    <a:pt x="466380" y="3034585"/>
                  </a:lnTo>
                  <a:lnTo>
                    <a:pt x="460426" y="3048470"/>
                  </a:lnTo>
                  <a:lnTo>
                    <a:pt x="454075" y="3061561"/>
                  </a:lnTo>
                  <a:lnTo>
                    <a:pt x="447328" y="3074652"/>
                  </a:lnTo>
                  <a:lnTo>
                    <a:pt x="440580" y="3086949"/>
                  </a:lnTo>
                  <a:lnTo>
                    <a:pt x="433435" y="3099247"/>
                  </a:lnTo>
                  <a:lnTo>
                    <a:pt x="426291" y="3110355"/>
                  </a:lnTo>
                  <a:lnTo>
                    <a:pt x="418749" y="3121462"/>
                  </a:lnTo>
                  <a:lnTo>
                    <a:pt x="411208" y="3131380"/>
                  </a:lnTo>
                  <a:lnTo>
                    <a:pt x="403269" y="3141694"/>
                  </a:lnTo>
                  <a:lnTo>
                    <a:pt x="394934" y="3150818"/>
                  </a:lnTo>
                  <a:lnTo>
                    <a:pt x="386599" y="3159149"/>
                  </a:lnTo>
                  <a:lnTo>
                    <a:pt x="377470" y="3167479"/>
                  </a:lnTo>
                  <a:lnTo>
                    <a:pt x="368737" y="3175017"/>
                  </a:lnTo>
                  <a:lnTo>
                    <a:pt x="360005" y="3181761"/>
                  </a:lnTo>
                  <a:lnTo>
                    <a:pt x="350479" y="3188108"/>
                  </a:lnTo>
                  <a:lnTo>
                    <a:pt x="341350" y="3193265"/>
                  </a:lnTo>
                  <a:lnTo>
                    <a:pt x="331824" y="3198025"/>
                  </a:lnTo>
                  <a:lnTo>
                    <a:pt x="321901" y="3202389"/>
                  </a:lnTo>
                  <a:lnTo>
                    <a:pt x="312375" y="3205563"/>
                  </a:lnTo>
                  <a:lnTo>
                    <a:pt x="302849" y="3207943"/>
                  </a:lnTo>
                  <a:lnTo>
                    <a:pt x="292529" y="3210323"/>
                  </a:lnTo>
                  <a:lnTo>
                    <a:pt x="282209" y="3211116"/>
                  </a:lnTo>
                  <a:lnTo>
                    <a:pt x="271889" y="3211513"/>
                  </a:lnTo>
                  <a:lnTo>
                    <a:pt x="265538" y="3211513"/>
                  </a:lnTo>
                  <a:lnTo>
                    <a:pt x="259187" y="3211116"/>
                  </a:lnTo>
                  <a:lnTo>
                    <a:pt x="252837" y="3210323"/>
                  </a:lnTo>
                  <a:lnTo>
                    <a:pt x="246883" y="3209530"/>
                  </a:lnTo>
                  <a:lnTo>
                    <a:pt x="240929" y="3207943"/>
                  </a:lnTo>
                  <a:lnTo>
                    <a:pt x="234578" y="3206356"/>
                  </a:lnTo>
                  <a:lnTo>
                    <a:pt x="228624" y="3204769"/>
                  </a:lnTo>
                  <a:lnTo>
                    <a:pt x="222671" y="3202786"/>
                  </a:lnTo>
                  <a:lnTo>
                    <a:pt x="216717" y="3200009"/>
                  </a:lnTo>
                  <a:lnTo>
                    <a:pt x="210763" y="3197629"/>
                  </a:lnTo>
                  <a:lnTo>
                    <a:pt x="205206" y="3194455"/>
                  </a:lnTo>
                  <a:lnTo>
                    <a:pt x="199252" y="3191281"/>
                  </a:lnTo>
                  <a:lnTo>
                    <a:pt x="187742" y="3184141"/>
                  </a:lnTo>
                  <a:lnTo>
                    <a:pt x="177025" y="3176207"/>
                  </a:lnTo>
                  <a:lnTo>
                    <a:pt x="165911" y="3167479"/>
                  </a:lnTo>
                  <a:lnTo>
                    <a:pt x="155194" y="3157165"/>
                  </a:lnTo>
                  <a:lnTo>
                    <a:pt x="144874" y="3146454"/>
                  </a:lnTo>
                  <a:lnTo>
                    <a:pt x="135348" y="3134950"/>
                  </a:lnTo>
                  <a:lnTo>
                    <a:pt x="125425" y="3122256"/>
                  </a:lnTo>
                  <a:lnTo>
                    <a:pt x="116296" y="3108768"/>
                  </a:lnTo>
                  <a:lnTo>
                    <a:pt x="107564" y="3094487"/>
                  </a:lnTo>
                  <a:lnTo>
                    <a:pt x="98831" y="3079809"/>
                  </a:lnTo>
                  <a:lnTo>
                    <a:pt x="90893" y="3064338"/>
                  </a:lnTo>
                  <a:lnTo>
                    <a:pt x="82955" y="3048073"/>
                  </a:lnTo>
                  <a:lnTo>
                    <a:pt x="75810" y="3030618"/>
                  </a:lnTo>
                  <a:lnTo>
                    <a:pt x="69062" y="3013163"/>
                  </a:lnTo>
                  <a:lnTo>
                    <a:pt x="62712" y="2994915"/>
                  </a:lnTo>
                  <a:lnTo>
                    <a:pt x="56758" y="2975874"/>
                  </a:lnTo>
                  <a:lnTo>
                    <a:pt x="51598" y="2956435"/>
                  </a:lnTo>
                  <a:lnTo>
                    <a:pt x="46438" y="2936600"/>
                  </a:lnTo>
                  <a:lnTo>
                    <a:pt x="42072" y="2916369"/>
                  </a:lnTo>
                  <a:lnTo>
                    <a:pt x="38499" y="2895344"/>
                  </a:lnTo>
                  <a:lnTo>
                    <a:pt x="34927" y="2873922"/>
                  </a:lnTo>
                  <a:lnTo>
                    <a:pt x="32149" y="2851707"/>
                  </a:lnTo>
                  <a:lnTo>
                    <a:pt x="30164" y="2829888"/>
                  </a:lnTo>
                  <a:lnTo>
                    <a:pt x="28576" y="2807276"/>
                  </a:lnTo>
                  <a:lnTo>
                    <a:pt x="27386" y="2784664"/>
                  </a:lnTo>
                  <a:lnTo>
                    <a:pt x="27386" y="2760862"/>
                  </a:lnTo>
                  <a:lnTo>
                    <a:pt x="27386" y="2737854"/>
                  </a:lnTo>
                  <a:lnTo>
                    <a:pt x="28576" y="2715242"/>
                  </a:lnTo>
                  <a:lnTo>
                    <a:pt x="30164" y="2692630"/>
                  </a:lnTo>
                  <a:lnTo>
                    <a:pt x="32149" y="2670812"/>
                  </a:lnTo>
                  <a:lnTo>
                    <a:pt x="34927" y="2648596"/>
                  </a:lnTo>
                  <a:lnTo>
                    <a:pt x="38499" y="2627175"/>
                  </a:lnTo>
                  <a:lnTo>
                    <a:pt x="42072" y="2606150"/>
                  </a:lnTo>
                  <a:lnTo>
                    <a:pt x="46438" y="2585918"/>
                  </a:lnTo>
                  <a:lnTo>
                    <a:pt x="51598" y="2566083"/>
                  </a:lnTo>
                  <a:lnTo>
                    <a:pt x="56758" y="2546645"/>
                  </a:lnTo>
                  <a:lnTo>
                    <a:pt x="62712" y="2527603"/>
                  </a:lnTo>
                  <a:lnTo>
                    <a:pt x="69062" y="2509752"/>
                  </a:lnTo>
                  <a:lnTo>
                    <a:pt x="75810" y="2491900"/>
                  </a:lnTo>
                  <a:lnTo>
                    <a:pt x="82955" y="2474842"/>
                  </a:lnTo>
                  <a:lnTo>
                    <a:pt x="90893" y="2458181"/>
                  </a:lnTo>
                  <a:lnTo>
                    <a:pt x="98831" y="2442709"/>
                  </a:lnTo>
                  <a:lnTo>
                    <a:pt x="107564" y="2428032"/>
                  </a:lnTo>
                  <a:lnTo>
                    <a:pt x="116296" y="2413750"/>
                  </a:lnTo>
                  <a:lnTo>
                    <a:pt x="125425" y="2400263"/>
                  </a:lnTo>
                  <a:lnTo>
                    <a:pt x="135348" y="2387568"/>
                  </a:lnTo>
                  <a:lnTo>
                    <a:pt x="144874" y="2376064"/>
                  </a:lnTo>
                  <a:lnTo>
                    <a:pt x="155194" y="2365353"/>
                  </a:lnTo>
                  <a:lnTo>
                    <a:pt x="165911" y="2355039"/>
                  </a:lnTo>
                  <a:lnTo>
                    <a:pt x="177025" y="2346311"/>
                  </a:lnTo>
                  <a:lnTo>
                    <a:pt x="187742" y="2338377"/>
                  </a:lnTo>
                  <a:lnTo>
                    <a:pt x="199252" y="2331237"/>
                  </a:lnTo>
                  <a:lnTo>
                    <a:pt x="205206" y="2328063"/>
                  </a:lnTo>
                  <a:lnTo>
                    <a:pt x="210763" y="2324890"/>
                  </a:lnTo>
                  <a:lnTo>
                    <a:pt x="216717" y="2322509"/>
                  </a:lnTo>
                  <a:lnTo>
                    <a:pt x="222671" y="2319732"/>
                  </a:lnTo>
                  <a:lnTo>
                    <a:pt x="228624" y="2317749"/>
                  </a:lnTo>
                  <a:lnTo>
                    <a:pt x="234578" y="2316162"/>
                  </a:lnTo>
                  <a:lnTo>
                    <a:pt x="240929" y="2314575"/>
                  </a:lnTo>
                  <a:lnTo>
                    <a:pt x="246883" y="2312989"/>
                  </a:lnTo>
                  <a:lnTo>
                    <a:pt x="252837" y="2312195"/>
                  </a:lnTo>
                  <a:lnTo>
                    <a:pt x="259187" y="2311402"/>
                  </a:lnTo>
                  <a:lnTo>
                    <a:pt x="265538" y="2311005"/>
                  </a:lnTo>
                  <a:lnTo>
                    <a:pt x="271889" y="2311005"/>
                  </a:lnTo>
                  <a:lnTo>
                    <a:pt x="280224" y="2311005"/>
                  </a:lnTo>
                  <a:lnTo>
                    <a:pt x="289353" y="2311798"/>
                  </a:lnTo>
                  <a:lnTo>
                    <a:pt x="297689" y="2312989"/>
                  </a:lnTo>
                  <a:lnTo>
                    <a:pt x="306024" y="2315369"/>
                  </a:lnTo>
                  <a:lnTo>
                    <a:pt x="314359" y="2317749"/>
                  </a:lnTo>
                  <a:lnTo>
                    <a:pt x="322298" y="2320923"/>
                  </a:lnTo>
                  <a:lnTo>
                    <a:pt x="331030" y="2324096"/>
                  </a:lnTo>
                  <a:lnTo>
                    <a:pt x="338968" y="2328063"/>
                  </a:lnTo>
                  <a:lnTo>
                    <a:pt x="346907" y="2332030"/>
                  </a:lnTo>
                  <a:lnTo>
                    <a:pt x="354448" y="2337187"/>
                  </a:lnTo>
                  <a:lnTo>
                    <a:pt x="361990" y="2342741"/>
                  </a:lnTo>
                  <a:lnTo>
                    <a:pt x="369531" y="2347898"/>
                  </a:lnTo>
                  <a:lnTo>
                    <a:pt x="377073" y="2354245"/>
                  </a:lnTo>
                  <a:lnTo>
                    <a:pt x="384217" y="2360989"/>
                  </a:lnTo>
                  <a:lnTo>
                    <a:pt x="391362" y="2368130"/>
                  </a:lnTo>
                  <a:lnTo>
                    <a:pt x="398506" y="2375667"/>
                  </a:lnTo>
                  <a:lnTo>
                    <a:pt x="405254" y="2383998"/>
                  </a:lnTo>
                  <a:lnTo>
                    <a:pt x="412002" y="2392329"/>
                  </a:lnTo>
                  <a:lnTo>
                    <a:pt x="418352" y="2400659"/>
                  </a:lnTo>
                  <a:lnTo>
                    <a:pt x="425100" y="2409783"/>
                  </a:lnTo>
                  <a:lnTo>
                    <a:pt x="431054" y="2419304"/>
                  </a:lnTo>
                  <a:lnTo>
                    <a:pt x="437405" y="2429222"/>
                  </a:lnTo>
                  <a:lnTo>
                    <a:pt x="443358" y="2439139"/>
                  </a:lnTo>
                  <a:lnTo>
                    <a:pt x="448915" y="2449850"/>
                  </a:lnTo>
                  <a:lnTo>
                    <a:pt x="454075" y="2460958"/>
                  </a:lnTo>
                  <a:lnTo>
                    <a:pt x="459632" y="2472065"/>
                  </a:lnTo>
                  <a:lnTo>
                    <a:pt x="464792" y="2483570"/>
                  </a:lnTo>
                  <a:lnTo>
                    <a:pt x="469158" y="2495074"/>
                  </a:lnTo>
                  <a:lnTo>
                    <a:pt x="473921" y="2507371"/>
                  </a:lnTo>
                  <a:lnTo>
                    <a:pt x="478684" y="2520066"/>
                  </a:lnTo>
                  <a:lnTo>
                    <a:pt x="482654" y="2532760"/>
                  </a:lnTo>
                  <a:lnTo>
                    <a:pt x="486623" y="2545851"/>
                  </a:lnTo>
                  <a:lnTo>
                    <a:pt x="820036" y="2284030"/>
                  </a:lnTo>
                  <a:lnTo>
                    <a:pt x="822814" y="2274112"/>
                  </a:lnTo>
                  <a:lnTo>
                    <a:pt x="825990" y="2264195"/>
                  </a:lnTo>
                  <a:lnTo>
                    <a:pt x="829562" y="2254674"/>
                  </a:lnTo>
                  <a:lnTo>
                    <a:pt x="833928" y="2245153"/>
                  </a:lnTo>
                  <a:lnTo>
                    <a:pt x="837898" y="2235632"/>
                  </a:lnTo>
                  <a:lnTo>
                    <a:pt x="843057" y="2226508"/>
                  </a:lnTo>
                  <a:lnTo>
                    <a:pt x="848217" y="2217781"/>
                  </a:lnTo>
                  <a:lnTo>
                    <a:pt x="854171" y="2209450"/>
                  </a:lnTo>
                  <a:lnTo>
                    <a:pt x="859728" y="2200723"/>
                  </a:lnTo>
                  <a:lnTo>
                    <a:pt x="866079" y="2192789"/>
                  </a:lnTo>
                  <a:lnTo>
                    <a:pt x="872827" y="2184855"/>
                  </a:lnTo>
                  <a:lnTo>
                    <a:pt x="879574" y="2177714"/>
                  </a:lnTo>
                  <a:lnTo>
                    <a:pt x="886719" y="2170177"/>
                  </a:lnTo>
                  <a:lnTo>
                    <a:pt x="894260" y="2163433"/>
                  </a:lnTo>
                  <a:lnTo>
                    <a:pt x="902596" y="2157086"/>
                  </a:lnTo>
                  <a:lnTo>
                    <a:pt x="910534" y="2150738"/>
                  </a:lnTo>
                  <a:lnTo>
                    <a:pt x="910534" y="1616384"/>
                  </a:lnTo>
                  <a:lnTo>
                    <a:pt x="797412" y="1616384"/>
                  </a:lnTo>
                  <a:lnTo>
                    <a:pt x="648963" y="1030062"/>
                  </a:lnTo>
                  <a:lnTo>
                    <a:pt x="106373" y="756340"/>
                  </a:lnTo>
                  <a:lnTo>
                    <a:pt x="20638" y="520700"/>
                  </a:lnTo>
                  <a:close/>
                  <a:moveTo>
                    <a:pt x="264786" y="0"/>
                  </a:moveTo>
                  <a:lnTo>
                    <a:pt x="2967038" y="911225"/>
                  </a:lnTo>
                  <a:lnTo>
                    <a:pt x="2955129" y="908844"/>
                  </a:lnTo>
                  <a:lnTo>
                    <a:pt x="2862235" y="889397"/>
                  </a:lnTo>
                  <a:lnTo>
                    <a:pt x="2769738" y="869950"/>
                  </a:lnTo>
                  <a:lnTo>
                    <a:pt x="2723291" y="860425"/>
                  </a:lnTo>
                  <a:lnTo>
                    <a:pt x="2677242" y="850900"/>
                  </a:lnTo>
                  <a:lnTo>
                    <a:pt x="2630795" y="842169"/>
                  </a:lnTo>
                  <a:lnTo>
                    <a:pt x="2583951" y="833835"/>
                  </a:lnTo>
                  <a:lnTo>
                    <a:pt x="2521625" y="822722"/>
                  </a:lnTo>
                  <a:lnTo>
                    <a:pt x="2459696" y="812404"/>
                  </a:lnTo>
                  <a:lnTo>
                    <a:pt x="2428334" y="807244"/>
                  </a:lnTo>
                  <a:lnTo>
                    <a:pt x="2396973" y="802482"/>
                  </a:lnTo>
                  <a:lnTo>
                    <a:pt x="2365611" y="798116"/>
                  </a:lnTo>
                  <a:lnTo>
                    <a:pt x="2334250" y="794147"/>
                  </a:lnTo>
                  <a:lnTo>
                    <a:pt x="2319164" y="792957"/>
                  </a:lnTo>
                  <a:lnTo>
                    <a:pt x="2303682" y="791369"/>
                  </a:lnTo>
                  <a:lnTo>
                    <a:pt x="2288597" y="790575"/>
                  </a:lnTo>
                  <a:lnTo>
                    <a:pt x="2272718" y="789782"/>
                  </a:lnTo>
                  <a:lnTo>
                    <a:pt x="2257235" y="789385"/>
                  </a:lnTo>
                  <a:lnTo>
                    <a:pt x="2241356" y="789782"/>
                  </a:lnTo>
                  <a:lnTo>
                    <a:pt x="2225874" y="790178"/>
                  </a:lnTo>
                  <a:lnTo>
                    <a:pt x="2210392" y="791369"/>
                  </a:lnTo>
                  <a:lnTo>
                    <a:pt x="2194909" y="793353"/>
                  </a:lnTo>
                  <a:lnTo>
                    <a:pt x="2179427" y="795735"/>
                  </a:lnTo>
                  <a:lnTo>
                    <a:pt x="2164342" y="799703"/>
                  </a:lnTo>
                  <a:lnTo>
                    <a:pt x="2149653" y="804069"/>
                  </a:lnTo>
                  <a:lnTo>
                    <a:pt x="2142508" y="806450"/>
                  </a:lnTo>
                  <a:lnTo>
                    <a:pt x="2135362" y="808832"/>
                  </a:lnTo>
                  <a:lnTo>
                    <a:pt x="2128216" y="812404"/>
                  </a:lnTo>
                  <a:lnTo>
                    <a:pt x="2121071" y="815182"/>
                  </a:lnTo>
                  <a:lnTo>
                    <a:pt x="2114322" y="819150"/>
                  </a:lnTo>
                  <a:lnTo>
                    <a:pt x="2107573" y="822325"/>
                  </a:lnTo>
                  <a:lnTo>
                    <a:pt x="2100825" y="826691"/>
                  </a:lnTo>
                  <a:lnTo>
                    <a:pt x="2094076" y="830660"/>
                  </a:lnTo>
                  <a:lnTo>
                    <a:pt x="2088518" y="835025"/>
                  </a:lnTo>
                  <a:lnTo>
                    <a:pt x="2083358" y="839391"/>
                  </a:lnTo>
                  <a:lnTo>
                    <a:pt x="2078197" y="843757"/>
                  </a:lnTo>
                  <a:lnTo>
                    <a:pt x="2073433" y="848122"/>
                  </a:lnTo>
                  <a:lnTo>
                    <a:pt x="2069066" y="852885"/>
                  </a:lnTo>
                  <a:lnTo>
                    <a:pt x="2064700" y="857250"/>
                  </a:lnTo>
                  <a:lnTo>
                    <a:pt x="2060730" y="862410"/>
                  </a:lnTo>
                  <a:lnTo>
                    <a:pt x="2057157" y="867172"/>
                  </a:lnTo>
                  <a:lnTo>
                    <a:pt x="2053584" y="871935"/>
                  </a:lnTo>
                  <a:lnTo>
                    <a:pt x="2050408" y="877094"/>
                  </a:lnTo>
                  <a:lnTo>
                    <a:pt x="2044453" y="887810"/>
                  </a:lnTo>
                  <a:lnTo>
                    <a:pt x="2039690" y="898525"/>
                  </a:lnTo>
                  <a:lnTo>
                    <a:pt x="2035720" y="910035"/>
                  </a:lnTo>
                  <a:lnTo>
                    <a:pt x="2031750" y="921147"/>
                  </a:lnTo>
                  <a:lnTo>
                    <a:pt x="2029368" y="933054"/>
                  </a:lnTo>
                  <a:lnTo>
                    <a:pt x="2026986" y="944960"/>
                  </a:lnTo>
                  <a:lnTo>
                    <a:pt x="2025001" y="957263"/>
                  </a:lnTo>
                  <a:lnTo>
                    <a:pt x="2023413" y="969169"/>
                  </a:lnTo>
                  <a:lnTo>
                    <a:pt x="2022619" y="981472"/>
                  </a:lnTo>
                  <a:lnTo>
                    <a:pt x="2021032" y="1006872"/>
                  </a:lnTo>
                  <a:lnTo>
                    <a:pt x="2019841" y="1031875"/>
                  </a:lnTo>
                  <a:lnTo>
                    <a:pt x="2018253" y="1057672"/>
                  </a:lnTo>
                  <a:lnTo>
                    <a:pt x="2017459" y="1070372"/>
                  </a:lnTo>
                  <a:lnTo>
                    <a:pt x="2016268" y="1082279"/>
                  </a:lnTo>
                  <a:lnTo>
                    <a:pt x="2014680" y="1094979"/>
                  </a:lnTo>
                  <a:lnTo>
                    <a:pt x="2013092" y="1107282"/>
                  </a:lnTo>
                  <a:lnTo>
                    <a:pt x="2010313" y="1119188"/>
                  </a:lnTo>
                  <a:lnTo>
                    <a:pt x="2007534" y="1131094"/>
                  </a:lnTo>
                  <a:lnTo>
                    <a:pt x="2003564" y="1142604"/>
                  </a:lnTo>
                  <a:lnTo>
                    <a:pt x="1999595" y="1154113"/>
                  </a:lnTo>
                  <a:lnTo>
                    <a:pt x="1994037" y="1164829"/>
                  </a:lnTo>
                  <a:lnTo>
                    <a:pt x="1988082" y="1175941"/>
                  </a:lnTo>
                  <a:lnTo>
                    <a:pt x="1984906" y="1181101"/>
                  </a:lnTo>
                  <a:lnTo>
                    <a:pt x="1981333" y="1186260"/>
                  </a:lnTo>
                  <a:lnTo>
                    <a:pt x="1976967" y="1191419"/>
                  </a:lnTo>
                  <a:lnTo>
                    <a:pt x="1973394" y="1196182"/>
                  </a:lnTo>
                  <a:lnTo>
                    <a:pt x="1964263" y="1205707"/>
                  </a:lnTo>
                  <a:lnTo>
                    <a:pt x="1954736" y="1214835"/>
                  </a:lnTo>
                  <a:lnTo>
                    <a:pt x="1944811" y="1223566"/>
                  </a:lnTo>
                  <a:lnTo>
                    <a:pt x="1934490" y="1231107"/>
                  </a:lnTo>
                  <a:lnTo>
                    <a:pt x="1924168" y="1237854"/>
                  </a:lnTo>
                  <a:lnTo>
                    <a:pt x="1913053" y="1244204"/>
                  </a:lnTo>
                  <a:lnTo>
                    <a:pt x="1901937" y="1249760"/>
                  </a:lnTo>
                  <a:lnTo>
                    <a:pt x="1890028" y="1254919"/>
                  </a:lnTo>
                  <a:lnTo>
                    <a:pt x="1878118" y="1259682"/>
                  </a:lnTo>
                  <a:lnTo>
                    <a:pt x="1866209" y="1263254"/>
                  </a:lnTo>
                  <a:lnTo>
                    <a:pt x="1853902" y="1266826"/>
                  </a:lnTo>
                  <a:lnTo>
                    <a:pt x="1841199" y="1269604"/>
                  </a:lnTo>
                  <a:lnTo>
                    <a:pt x="1828099" y="1272382"/>
                  </a:lnTo>
                  <a:lnTo>
                    <a:pt x="1815395" y="1274366"/>
                  </a:lnTo>
                  <a:lnTo>
                    <a:pt x="1802295" y="1275954"/>
                  </a:lnTo>
                  <a:lnTo>
                    <a:pt x="1788798" y="1276747"/>
                  </a:lnTo>
                  <a:lnTo>
                    <a:pt x="1776094" y="1277541"/>
                  </a:lnTo>
                  <a:lnTo>
                    <a:pt x="1762597" y="1277938"/>
                  </a:lnTo>
                  <a:lnTo>
                    <a:pt x="1749099" y="1277938"/>
                  </a:lnTo>
                  <a:lnTo>
                    <a:pt x="1735999" y="1277541"/>
                  </a:lnTo>
                  <a:lnTo>
                    <a:pt x="1722502" y="1277144"/>
                  </a:lnTo>
                  <a:lnTo>
                    <a:pt x="1709004" y="1276351"/>
                  </a:lnTo>
                  <a:lnTo>
                    <a:pt x="1682407" y="1273969"/>
                  </a:lnTo>
                  <a:lnTo>
                    <a:pt x="1656603" y="1270001"/>
                  </a:lnTo>
                  <a:lnTo>
                    <a:pt x="1630799" y="1266429"/>
                  </a:lnTo>
                  <a:lnTo>
                    <a:pt x="1605789" y="1261666"/>
                  </a:lnTo>
                  <a:lnTo>
                    <a:pt x="1582367" y="1256507"/>
                  </a:lnTo>
                  <a:lnTo>
                    <a:pt x="1555770" y="1250951"/>
                  </a:lnTo>
                  <a:lnTo>
                    <a:pt x="1529172" y="1244601"/>
                  </a:lnTo>
                  <a:lnTo>
                    <a:pt x="1503368" y="1237854"/>
                  </a:lnTo>
                  <a:lnTo>
                    <a:pt x="1476770" y="1230710"/>
                  </a:lnTo>
                  <a:lnTo>
                    <a:pt x="1450570" y="1222376"/>
                  </a:lnTo>
                  <a:lnTo>
                    <a:pt x="1424369" y="1214438"/>
                  </a:lnTo>
                  <a:lnTo>
                    <a:pt x="1398565" y="1206104"/>
                  </a:lnTo>
                  <a:lnTo>
                    <a:pt x="1372364" y="1197372"/>
                  </a:lnTo>
                  <a:lnTo>
                    <a:pt x="1346561" y="1188641"/>
                  </a:lnTo>
                  <a:lnTo>
                    <a:pt x="1320757" y="1178719"/>
                  </a:lnTo>
                  <a:lnTo>
                    <a:pt x="1295350" y="1169591"/>
                  </a:lnTo>
                  <a:lnTo>
                    <a:pt x="1269546" y="1159272"/>
                  </a:lnTo>
                  <a:lnTo>
                    <a:pt x="1219130" y="1139429"/>
                  </a:lnTo>
                  <a:lnTo>
                    <a:pt x="1169507" y="1118394"/>
                  </a:lnTo>
                  <a:lnTo>
                    <a:pt x="1127427" y="1099741"/>
                  </a:lnTo>
                  <a:lnTo>
                    <a:pt x="1085744" y="1080294"/>
                  </a:lnTo>
                  <a:lnTo>
                    <a:pt x="1044458" y="1060054"/>
                  </a:lnTo>
                  <a:lnTo>
                    <a:pt x="1003172" y="1039416"/>
                  </a:lnTo>
                  <a:lnTo>
                    <a:pt x="962680" y="1017985"/>
                  </a:lnTo>
                  <a:lnTo>
                    <a:pt x="922188" y="996554"/>
                  </a:lnTo>
                  <a:lnTo>
                    <a:pt x="882092" y="974329"/>
                  </a:lnTo>
                  <a:lnTo>
                    <a:pt x="841997" y="951707"/>
                  </a:lnTo>
                  <a:lnTo>
                    <a:pt x="802299" y="928291"/>
                  </a:lnTo>
                  <a:lnTo>
                    <a:pt x="762204" y="905272"/>
                  </a:lnTo>
                  <a:lnTo>
                    <a:pt x="683602" y="858441"/>
                  </a:lnTo>
                  <a:lnTo>
                    <a:pt x="604602" y="811610"/>
                  </a:lnTo>
                  <a:lnTo>
                    <a:pt x="526000" y="764778"/>
                  </a:lnTo>
                  <a:lnTo>
                    <a:pt x="460498" y="726678"/>
                  </a:lnTo>
                  <a:lnTo>
                    <a:pt x="394996" y="688578"/>
                  </a:lnTo>
                  <a:lnTo>
                    <a:pt x="263596" y="614363"/>
                  </a:lnTo>
                  <a:lnTo>
                    <a:pt x="0" y="465138"/>
                  </a:lnTo>
                  <a:lnTo>
                    <a:pt x="264786" y="0"/>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28" name="组合 251"/>
            <p:cNvGrpSpPr/>
            <p:nvPr/>
          </p:nvGrpSpPr>
          <p:grpSpPr>
            <a:xfrm>
              <a:off x="4168845" y="2217569"/>
              <a:ext cx="671436" cy="512018"/>
              <a:chOff x="13801722" y="3422650"/>
              <a:chExt cx="1525589" cy="984243"/>
            </a:xfrm>
            <a:solidFill>
              <a:srgbClr val="00B0F0"/>
            </a:solidFill>
          </p:grpSpPr>
          <p:sp>
            <p:nvSpPr>
              <p:cNvPr id="37" name="Freeform 76"/>
              <p:cNvSpPr/>
              <p:nvPr/>
            </p:nvSpPr>
            <p:spPr bwMode="auto">
              <a:xfrm>
                <a:off x="14293850" y="3422650"/>
                <a:ext cx="401638" cy="141288"/>
              </a:xfrm>
              <a:custGeom>
                <a:avLst/>
                <a:gdLst/>
                <a:ahLst/>
                <a:cxnLst>
                  <a:cxn ang="0">
                    <a:pos x="439" y="172"/>
                  </a:cxn>
                  <a:cxn ang="0">
                    <a:pos x="452" y="179"/>
                  </a:cxn>
                  <a:cxn ang="0">
                    <a:pos x="459" y="177"/>
                  </a:cxn>
                  <a:cxn ang="0">
                    <a:pos x="501" y="143"/>
                  </a:cxn>
                  <a:cxn ang="0">
                    <a:pos x="504" y="138"/>
                  </a:cxn>
                  <a:cxn ang="0">
                    <a:pos x="506" y="132"/>
                  </a:cxn>
                  <a:cxn ang="0">
                    <a:pos x="501" y="118"/>
                  </a:cxn>
                  <a:cxn ang="0">
                    <a:pos x="477" y="93"/>
                  </a:cxn>
                  <a:cxn ang="0">
                    <a:pos x="423" y="52"/>
                  </a:cxn>
                  <a:cxn ang="0">
                    <a:pos x="363" y="22"/>
                  </a:cxn>
                  <a:cxn ang="0">
                    <a:pos x="297" y="5"/>
                  </a:cxn>
                  <a:cxn ang="0">
                    <a:pos x="262" y="0"/>
                  </a:cxn>
                  <a:cxn ang="0">
                    <a:pos x="241" y="0"/>
                  </a:cxn>
                  <a:cxn ang="0">
                    <a:pos x="177" y="7"/>
                  </a:cxn>
                  <a:cxn ang="0">
                    <a:pos x="115" y="24"/>
                  </a:cxn>
                  <a:cxn ang="0">
                    <a:pos x="57" y="52"/>
                  </a:cxn>
                  <a:cxn ang="0">
                    <a:pos x="7" y="91"/>
                  </a:cxn>
                  <a:cxn ang="0">
                    <a:pos x="2" y="98"/>
                  </a:cxn>
                  <a:cxn ang="0">
                    <a:pos x="2" y="111"/>
                  </a:cxn>
                  <a:cxn ang="0">
                    <a:pos x="37" y="152"/>
                  </a:cxn>
                  <a:cxn ang="0">
                    <a:pos x="42" y="155"/>
                  </a:cxn>
                  <a:cxn ang="0">
                    <a:pos x="51" y="157"/>
                  </a:cxn>
                  <a:cxn ang="0">
                    <a:pos x="62" y="154"/>
                  </a:cxn>
                  <a:cxn ang="0">
                    <a:pos x="81" y="137"/>
                  </a:cxn>
                  <a:cxn ang="0">
                    <a:pos x="123" y="111"/>
                  </a:cxn>
                  <a:cxn ang="0">
                    <a:pos x="169" y="93"/>
                  </a:cxn>
                  <a:cxn ang="0">
                    <a:pos x="216" y="84"/>
                  </a:cxn>
                  <a:cxn ang="0">
                    <a:pos x="241" y="83"/>
                  </a:cxn>
                  <a:cxn ang="0">
                    <a:pos x="256" y="84"/>
                  </a:cxn>
                  <a:cxn ang="0">
                    <a:pos x="309" y="93"/>
                  </a:cxn>
                  <a:cxn ang="0">
                    <a:pos x="358" y="110"/>
                  </a:cxn>
                  <a:cxn ang="0">
                    <a:pos x="402" y="137"/>
                  </a:cxn>
                  <a:cxn ang="0">
                    <a:pos x="439" y="172"/>
                  </a:cxn>
                </a:cxnLst>
                <a:rect l="0" t="0" r="r" b="b"/>
                <a:pathLst>
                  <a:path w="506" h="179">
                    <a:moveTo>
                      <a:pt x="439" y="172"/>
                    </a:moveTo>
                    <a:lnTo>
                      <a:pt x="439" y="172"/>
                    </a:lnTo>
                    <a:lnTo>
                      <a:pt x="445" y="177"/>
                    </a:lnTo>
                    <a:lnTo>
                      <a:pt x="452" y="179"/>
                    </a:lnTo>
                    <a:lnTo>
                      <a:pt x="452" y="179"/>
                    </a:lnTo>
                    <a:lnTo>
                      <a:pt x="459" y="177"/>
                    </a:lnTo>
                    <a:lnTo>
                      <a:pt x="464" y="174"/>
                    </a:lnTo>
                    <a:lnTo>
                      <a:pt x="501" y="143"/>
                    </a:lnTo>
                    <a:lnTo>
                      <a:pt x="501" y="143"/>
                    </a:lnTo>
                    <a:lnTo>
                      <a:pt x="504" y="138"/>
                    </a:lnTo>
                    <a:lnTo>
                      <a:pt x="506" y="132"/>
                    </a:lnTo>
                    <a:lnTo>
                      <a:pt x="506" y="132"/>
                    </a:lnTo>
                    <a:lnTo>
                      <a:pt x="506" y="125"/>
                    </a:lnTo>
                    <a:lnTo>
                      <a:pt x="501" y="118"/>
                    </a:lnTo>
                    <a:lnTo>
                      <a:pt x="501" y="118"/>
                    </a:lnTo>
                    <a:lnTo>
                      <a:pt x="477" y="93"/>
                    </a:lnTo>
                    <a:lnTo>
                      <a:pt x="450" y="71"/>
                    </a:lnTo>
                    <a:lnTo>
                      <a:pt x="423" y="52"/>
                    </a:lnTo>
                    <a:lnTo>
                      <a:pt x="393" y="35"/>
                    </a:lnTo>
                    <a:lnTo>
                      <a:pt x="363" y="22"/>
                    </a:lnTo>
                    <a:lnTo>
                      <a:pt x="329" y="12"/>
                    </a:lnTo>
                    <a:lnTo>
                      <a:pt x="297" y="5"/>
                    </a:lnTo>
                    <a:lnTo>
                      <a:pt x="262" y="0"/>
                    </a:lnTo>
                    <a:lnTo>
                      <a:pt x="262" y="0"/>
                    </a:lnTo>
                    <a:lnTo>
                      <a:pt x="241" y="0"/>
                    </a:lnTo>
                    <a:lnTo>
                      <a:pt x="241" y="0"/>
                    </a:lnTo>
                    <a:lnTo>
                      <a:pt x="209" y="2"/>
                    </a:lnTo>
                    <a:lnTo>
                      <a:pt x="177" y="7"/>
                    </a:lnTo>
                    <a:lnTo>
                      <a:pt x="145" y="14"/>
                    </a:lnTo>
                    <a:lnTo>
                      <a:pt x="115" y="24"/>
                    </a:lnTo>
                    <a:lnTo>
                      <a:pt x="86" y="37"/>
                    </a:lnTo>
                    <a:lnTo>
                      <a:pt x="57" y="52"/>
                    </a:lnTo>
                    <a:lnTo>
                      <a:pt x="32" y="71"/>
                    </a:lnTo>
                    <a:lnTo>
                      <a:pt x="7" y="91"/>
                    </a:lnTo>
                    <a:lnTo>
                      <a:pt x="7" y="91"/>
                    </a:lnTo>
                    <a:lnTo>
                      <a:pt x="2" y="98"/>
                    </a:lnTo>
                    <a:lnTo>
                      <a:pt x="0" y="105"/>
                    </a:lnTo>
                    <a:lnTo>
                      <a:pt x="2" y="111"/>
                    </a:lnTo>
                    <a:lnTo>
                      <a:pt x="5" y="116"/>
                    </a:lnTo>
                    <a:lnTo>
                      <a:pt x="37" y="152"/>
                    </a:lnTo>
                    <a:lnTo>
                      <a:pt x="37" y="152"/>
                    </a:lnTo>
                    <a:lnTo>
                      <a:pt x="42" y="155"/>
                    </a:lnTo>
                    <a:lnTo>
                      <a:pt x="51" y="157"/>
                    </a:lnTo>
                    <a:lnTo>
                      <a:pt x="51" y="157"/>
                    </a:lnTo>
                    <a:lnTo>
                      <a:pt x="56" y="157"/>
                    </a:lnTo>
                    <a:lnTo>
                      <a:pt x="62" y="154"/>
                    </a:lnTo>
                    <a:lnTo>
                      <a:pt x="62" y="154"/>
                    </a:lnTo>
                    <a:lnTo>
                      <a:pt x="81" y="137"/>
                    </a:lnTo>
                    <a:lnTo>
                      <a:pt x="101" y="123"/>
                    </a:lnTo>
                    <a:lnTo>
                      <a:pt x="123" y="111"/>
                    </a:lnTo>
                    <a:lnTo>
                      <a:pt x="145" y="101"/>
                    </a:lnTo>
                    <a:lnTo>
                      <a:pt x="169" y="93"/>
                    </a:lnTo>
                    <a:lnTo>
                      <a:pt x="192" y="88"/>
                    </a:lnTo>
                    <a:lnTo>
                      <a:pt x="216" y="84"/>
                    </a:lnTo>
                    <a:lnTo>
                      <a:pt x="241" y="83"/>
                    </a:lnTo>
                    <a:lnTo>
                      <a:pt x="241" y="83"/>
                    </a:lnTo>
                    <a:lnTo>
                      <a:pt x="256" y="84"/>
                    </a:lnTo>
                    <a:lnTo>
                      <a:pt x="256" y="84"/>
                    </a:lnTo>
                    <a:lnTo>
                      <a:pt x="283" y="86"/>
                    </a:lnTo>
                    <a:lnTo>
                      <a:pt x="309" y="93"/>
                    </a:lnTo>
                    <a:lnTo>
                      <a:pt x="332" y="100"/>
                    </a:lnTo>
                    <a:lnTo>
                      <a:pt x="358" y="110"/>
                    </a:lnTo>
                    <a:lnTo>
                      <a:pt x="380" y="122"/>
                    </a:lnTo>
                    <a:lnTo>
                      <a:pt x="402" y="137"/>
                    </a:lnTo>
                    <a:lnTo>
                      <a:pt x="420" y="154"/>
                    </a:lnTo>
                    <a:lnTo>
                      <a:pt x="439" y="172"/>
                    </a:lnTo>
                    <a:lnTo>
                      <a:pt x="439" y="172"/>
                    </a:lnTo>
                    <a:close/>
                  </a:path>
                </a:pathLst>
              </a:custGeom>
              <a:grpFill/>
              <a:ln w="9525">
                <a:noFill/>
                <a:round/>
              </a:ln>
            </p:spPr>
            <p:txBody>
              <a:bodyPr vert="horz" wrap="square" lIns="91392" tIns="45696" rIns="91392" bIns="45696"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8" name="Freeform 77"/>
              <p:cNvSpPr/>
              <p:nvPr/>
            </p:nvSpPr>
            <p:spPr bwMode="auto">
              <a:xfrm>
                <a:off x="14377988" y="3532188"/>
                <a:ext cx="225425" cy="100013"/>
              </a:xfrm>
              <a:custGeom>
                <a:avLst/>
                <a:gdLst/>
                <a:ahLst/>
                <a:cxnLst>
                  <a:cxn ang="0">
                    <a:pos x="147" y="0"/>
                  </a:cxn>
                  <a:cxn ang="0">
                    <a:pos x="147" y="0"/>
                  </a:cxn>
                  <a:cxn ang="0">
                    <a:pos x="137" y="0"/>
                  </a:cxn>
                  <a:cxn ang="0">
                    <a:pos x="137" y="0"/>
                  </a:cxn>
                  <a:cxn ang="0">
                    <a:pos x="118" y="2"/>
                  </a:cxn>
                  <a:cxn ang="0">
                    <a:pos x="100" y="4"/>
                  </a:cxn>
                  <a:cxn ang="0">
                    <a:pos x="83" y="7"/>
                  </a:cxn>
                  <a:cxn ang="0">
                    <a:pos x="66" y="14"/>
                  </a:cxn>
                  <a:cxn ang="0">
                    <a:pos x="49" y="21"/>
                  </a:cxn>
                  <a:cxn ang="0">
                    <a:pos x="34" y="29"/>
                  </a:cxn>
                  <a:cxn ang="0">
                    <a:pos x="19" y="39"/>
                  </a:cxn>
                  <a:cxn ang="0">
                    <a:pos x="5" y="51"/>
                  </a:cxn>
                  <a:cxn ang="0">
                    <a:pos x="5" y="51"/>
                  </a:cxn>
                  <a:cxn ang="0">
                    <a:pos x="2" y="58"/>
                  </a:cxn>
                  <a:cxn ang="0">
                    <a:pos x="0" y="64"/>
                  </a:cxn>
                  <a:cxn ang="0">
                    <a:pos x="0" y="71"/>
                  </a:cxn>
                  <a:cxn ang="0">
                    <a:pos x="5" y="76"/>
                  </a:cxn>
                  <a:cxn ang="0">
                    <a:pos x="37" y="112"/>
                  </a:cxn>
                  <a:cxn ang="0">
                    <a:pos x="37" y="112"/>
                  </a:cxn>
                  <a:cxn ang="0">
                    <a:pos x="42" y="115"/>
                  </a:cxn>
                  <a:cxn ang="0">
                    <a:pos x="49" y="117"/>
                  </a:cxn>
                  <a:cxn ang="0">
                    <a:pos x="49" y="117"/>
                  </a:cxn>
                  <a:cxn ang="0">
                    <a:pos x="56" y="117"/>
                  </a:cxn>
                  <a:cxn ang="0">
                    <a:pos x="63" y="112"/>
                  </a:cxn>
                  <a:cxn ang="0">
                    <a:pos x="63" y="112"/>
                  </a:cxn>
                  <a:cxn ang="0">
                    <a:pos x="78" y="100"/>
                  </a:cxn>
                  <a:cxn ang="0">
                    <a:pos x="96" y="91"/>
                  </a:cxn>
                  <a:cxn ang="0">
                    <a:pos x="117" y="85"/>
                  </a:cxn>
                  <a:cxn ang="0">
                    <a:pos x="137" y="83"/>
                  </a:cxn>
                  <a:cxn ang="0">
                    <a:pos x="137" y="83"/>
                  </a:cxn>
                  <a:cxn ang="0">
                    <a:pos x="142" y="83"/>
                  </a:cxn>
                  <a:cxn ang="0">
                    <a:pos x="142" y="83"/>
                  </a:cxn>
                  <a:cxn ang="0">
                    <a:pos x="154" y="85"/>
                  </a:cxn>
                  <a:cxn ang="0">
                    <a:pos x="164" y="86"/>
                  </a:cxn>
                  <a:cxn ang="0">
                    <a:pos x="184" y="95"/>
                  </a:cxn>
                  <a:cxn ang="0">
                    <a:pos x="201" y="105"/>
                  </a:cxn>
                  <a:cxn ang="0">
                    <a:pos x="209" y="112"/>
                  </a:cxn>
                  <a:cxn ang="0">
                    <a:pos x="218" y="118"/>
                  </a:cxn>
                  <a:cxn ang="0">
                    <a:pos x="218" y="118"/>
                  </a:cxn>
                  <a:cxn ang="0">
                    <a:pos x="223" y="124"/>
                  </a:cxn>
                  <a:cxn ang="0">
                    <a:pos x="231" y="125"/>
                  </a:cxn>
                  <a:cxn ang="0">
                    <a:pos x="231" y="125"/>
                  </a:cxn>
                  <a:cxn ang="0">
                    <a:pos x="236" y="124"/>
                  </a:cxn>
                  <a:cxn ang="0">
                    <a:pos x="243" y="120"/>
                  </a:cxn>
                  <a:cxn ang="0">
                    <a:pos x="279" y="90"/>
                  </a:cxn>
                  <a:cxn ang="0">
                    <a:pos x="279" y="90"/>
                  </a:cxn>
                  <a:cxn ang="0">
                    <a:pos x="282" y="85"/>
                  </a:cxn>
                  <a:cxn ang="0">
                    <a:pos x="284" y="78"/>
                  </a:cxn>
                  <a:cxn ang="0">
                    <a:pos x="284" y="78"/>
                  </a:cxn>
                  <a:cxn ang="0">
                    <a:pos x="284" y="71"/>
                  </a:cxn>
                  <a:cxn ang="0">
                    <a:pos x="280" y="64"/>
                  </a:cxn>
                  <a:cxn ang="0">
                    <a:pos x="280" y="64"/>
                  </a:cxn>
                  <a:cxn ang="0">
                    <a:pos x="267" y="51"/>
                  </a:cxn>
                  <a:cxn ang="0">
                    <a:pos x="252" y="39"/>
                  </a:cxn>
                  <a:cxn ang="0">
                    <a:pos x="236" y="29"/>
                  </a:cxn>
                  <a:cxn ang="0">
                    <a:pos x="220" y="19"/>
                  </a:cxn>
                  <a:cxn ang="0">
                    <a:pos x="203" y="12"/>
                  </a:cxn>
                  <a:cxn ang="0">
                    <a:pos x="186" y="7"/>
                  </a:cxn>
                  <a:cxn ang="0">
                    <a:pos x="167" y="2"/>
                  </a:cxn>
                  <a:cxn ang="0">
                    <a:pos x="147" y="0"/>
                  </a:cxn>
                  <a:cxn ang="0">
                    <a:pos x="147" y="0"/>
                  </a:cxn>
                </a:cxnLst>
                <a:rect l="0" t="0" r="r" b="b"/>
                <a:pathLst>
                  <a:path w="284" h="125">
                    <a:moveTo>
                      <a:pt x="147" y="0"/>
                    </a:moveTo>
                    <a:lnTo>
                      <a:pt x="147" y="0"/>
                    </a:lnTo>
                    <a:lnTo>
                      <a:pt x="137" y="0"/>
                    </a:lnTo>
                    <a:lnTo>
                      <a:pt x="137" y="0"/>
                    </a:lnTo>
                    <a:lnTo>
                      <a:pt x="118" y="2"/>
                    </a:lnTo>
                    <a:lnTo>
                      <a:pt x="100" y="4"/>
                    </a:lnTo>
                    <a:lnTo>
                      <a:pt x="83" y="7"/>
                    </a:lnTo>
                    <a:lnTo>
                      <a:pt x="66" y="14"/>
                    </a:lnTo>
                    <a:lnTo>
                      <a:pt x="49" y="21"/>
                    </a:lnTo>
                    <a:lnTo>
                      <a:pt x="34" y="29"/>
                    </a:lnTo>
                    <a:lnTo>
                      <a:pt x="19" y="39"/>
                    </a:lnTo>
                    <a:lnTo>
                      <a:pt x="5" y="51"/>
                    </a:lnTo>
                    <a:lnTo>
                      <a:pt x="5" y="51"/>
                    </a:lnTo>
                    <a:lnTo>
                      <a:pt x="2" y="58"/>
                    </a:lnTo>
                    <a:lnTo>
                      <a:pt x="0" y="64"/>
                    </a:lnTo>
                    <a:lnTo>
                      <a:pt x="0" y="71"/>
                    </a:lnTo>
                    <a:lnTo>
                      <a:pt x="5" y="76"/>
                    </a:lnTo>
                    <a:lnTo>
                      <a:pt x="37" y="112"/>
                    </a:lnTo>
                    <a:lnTo>
                      <a:pt x="37" y="112"/>
                    </a:lnTo>
                    <a:lnTo>
                      <a:pt x="42" y="115"/>
                    </a:lnTo>
                    <a:lnTo>
                      <a:pt x="49" y="117"/>
                    </a:lnTo>
                    <a:lnTo>
                      <a:pt x="49" y="117"/>
                    </a:lnTo>
                    <a:lnTo>
                      <a:pt x="56" y="117"/>
                    </a:lnTo>
                    <a:lnTo>
                      <a:pt x="63" y="112"/>
                    </a:lnTo>
                    <a:lnTo>
                      <a:pt x="63" y="112"/>
                    </a:lnTo>
                    <a:lnTo>
                      <a:pt x="78" y="100"/>
                    </a:lnTo>
                    <a:lnTo>
                      <a:pt x="96" y="91"/>
                    </a:lnTo>
                    <a:lnTo>
                      <a:pt x="117" y="85"/>
                    </a:lnTo>
                    <a:lnTo>
                      <a:pt x="137" y="83"/>
                    </a:lnTo>
                    <a:lnTo>
                      <a:pt x="137" y="83"/>
                    </a:lnTo>
                    <a:lnTo>
                      <a:pt x="142" y="83"/>
                    </a:lnTo>
                    <a:lnTo>
                      <a:pt x="142" y="83"/>
                    </a:lnTo>
                    <a:lnTo>
                      <a:pt x="154" y="85"/>
                    </a:lnTo>
                    <a:lnTo>
                      <a:pt x="164" y="86"/>
                    </a:lnTo>
                    <a:lnTo>
                      <a:pt x="184" y="95"/>
                    </a:lnTo>
                    <a:lnTo>
                      <a:pt x="201" y="105"/>
                    </a:lnTo>
                    <a:lnTo>
                      <a:pt x="209" y="112"/>
                    </a:lnTo>
                    <a:lnTo>
                      <a:pt x="218" y="118"/>
                    </a:lnTo>
                    <a:lnTo>
                      <a:pt x="218" y="118"/>
                    </a:lnTo>
                    <a:lnTo>
                      <a:pt x="223" y="124"/>
                    </a:lnTo>
                    <a:lnTo>
                      <a:pt x="231" y="125"/>
                    </a:lnTo>
                    <a:lnTo>
                      <a:pt x="231" y="125"/>
                    </a:lnTo>
                    <a:lnTo>
                      <a:pt x="236" y="124"/>
                    </a:lnTo>
                    <a:lnTo>
                      <a:pt x="243" y="120"/>
                    </a:lnTo>
                    <a:lnTo>
                      <a:pt x="279" y="90"/>
                    </a:lnTo>
                    <a:lnTo>
                      <a:pt x="279" y="90"/>
                    </a:lnTo>
                    <a:lnTo>
                      <a:pt x="282" y="85"/>
                    </a:lnTo>
                    <a:lnTo>
                      <a:pt x="284" y="78"/>
                    </a:lnTo>
                    <a:lnTo>
                      <a:pt x="284" y="78"/>
                    </a:lnTo>
                    <a:lnTo>
                      <a:pt x="284" y="71"/>
                    </a:lnTo>
                    <a:lnTo>
                      <a:pt x="280" y="64"/>
                    </a:lnTo>
                    <a:lnTo>
                      <a:pt x="280" y="64"/>
                    </a:lnTo>
                    <a:lnTo>
                      <a:pt x="267" y="51"/>
                    </a:lnTo>
                    <a:lnTo>
                      <a:pt x="252" y="39"/>
                    </a:lnTo>
                    <a:lnTo>
                      <a:pt x="236" y="29"/>
                    </a:lnTo>
                    <a:lnTo>
                      <a:pt x="220" y="19"/>
                    </a:lnTo>
                    <a:lnTo>
                      <a:pt x="203" y="12"/>
                    </a:lnTo>
                    <a:lnTo>
                      <a:pt x="186" y="7"/>
                    </a:lnTo>
                    <a:lnTo>
                      <a:pt x="167" y="2"/>
                    </a:lnTo>
                    <a:lnTo>
                      <a:pt x="147" y="0"/>
                    </a:lnTo>
                    <a:lnTo>
                      <a:pt x="147" y="0"/>
                    </a:lnTo>
                    <a:close/>
                  </a:path>
                </a:pathLst>
              </a:custGeom>
              <a:grpFill/>
              <a:ln w="9525">
                <a:noFill/>
                <a:round/>
              </a:ln>
            </p:spPr>
            <p:txBody>
              <a:bodyPr vert="horz" wrap="square" lIns="91392" tIns="45696" rIns="91392" bIns="45696"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9" name="Freeform 78"/>
              <p:cNvSpPr>
                <a:spLocks noEditPoints="1"/>
              </p:cNvSpPr>
              <p:nvPr/>
            </p:nvSpPr>
            <p:spPr bwMode="auto">
              <a:xfrm>
                <a:off x="13801722" y="3470269"/>
                <a:ext cx="1525589" cy="936624"/>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grpFill/>
              <a:ln w="9525">
                <a:noFill/>
                <a:round/>
              </a:ln>
            </p:spPr>
            <p:txBody>
              <a:bodyPr vert="horz" wrap="square" lIns="91392" tIns="45696" rIns="91392" bIns="45696"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29" name="TextBox 97"/>
            <p:cNvSpPr txBox="1"/>
            <p:nvPr/>
          </p:nvSpPr>
          <p:spPr>
            <a:xfrm>
              <a:off x="4807535" y="2773772"/>
              <a:ext cx="1462797"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0" marR="0" lvl="0" indent="0" algn="ctr" defTabSz="91376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大企业</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30" name="组合 266"/>
            <p:cNvGrpSpPr/>
            <p:nvPr/>
          </p:nvGrpSpPr>
          <p:grpSpPr>
            <a:xfrm>
              <a:off x="5201649" y="2181899"/>
              <a:ext cx="570606" cy="547689"/>
              <a:chOff x="11042650" y="717550"/>
              <a:chExt cx="958850" cy="923925"/>
            </a:xfrm>
            <a:solidFill>
              <a:srgbClr val="00B0F0"/>
            </a:solidFill>
          </p:grpSpPr>
          <p:sp>
            <p:nvSpPr>
              <p:cNvPr id="34" name="Freeform 9"/>
              <p:cNvSpPr/>
              <p:nvPr/>
            </p:nvSpPr>
            <p:spPr bwMode="auto">
              <a:xfrm>
                <a:off x="11217275" y="717550"/>
                <a:ext cx="111125" cy="469900"/>
              </a:xfrm>
              <a:custGeom>
                <a:avLst/>
                <a:gdLst/>
                <a:ahLst/>
                <a:cxnLst>
                  <a:cxn ang="0">
                    <a:pos x="70" y="296"/>
                  </a:cxn>
                  <a:cxn ang="0">
                    <a:pos x="58" y="0"/>
                  </a:cxn>
                  <a:cxn ang="0">
                    <a:pos x="14" y="0"/>
                  </a:cxn>
                  <a:cxn ang="0">
                    <a:pos x="0" y="296"/>
                  </a:cxn>
                  <a:cxn ang="0">
                    <a:pos x="70" y="296"/>
                  </a:cxn>
                </a:cxnLst>
                <a:rect l="0" t="0" r="r" b="b"/>
                <a:pathLst>
                  <a:path w="70" h="296">
                    <a:moveTo>
                      <a:pt x="70" y="296"/>
                    </a:moveTo>
                    <a:lnTo>
                      <a:pt x="58" y="0"/>
                    </a:lnTo>
                    <a:lnTo>
                      <a:pt x="14" y="0"/>
                    </a:lnTo>
                    <a:lnTo>
                      <a:pt x="0" y="296"/>
                    </a:lnTo>
                    <a:lnTo>
                      <a:pt x="70" y="296"/>
                    </a:lnTo>
                    <a:close/>
                  </a:path>
                </a:pathLst>
              </a:custGeom>
              <a:grpFill/>
              <a:ln w="9525">
                <a:noFill/>
                <a:round/>
              </a:ln>
            </p:spPr>
            <p:txBody>
              <a:bodyPr vert="horz" wrap="square" lIns="91392" tIns="45696" rIns="91392" bIns="45696"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5" name="Freeform 10"/>
              <p:cNvSpPr/>
              <p:nvPr/>
            </p:nvSpPr>
            <p:spPr bwMode="auto">
              <a:xfrm>
                <a:off x="11782425" y="1012825"/>
                <a:ext cx="98425" cy="384175"/>
              </a:xfrm>
              <a:custGeom>
                <a:avLst/>
                <a:gdLst/>
                <a:ahLst/>
                <a:cxnLst>
                  <a:cxn ang="0">
                    <a:pos x="62" y="242"/>
                  </a:cxn>
                  <a:cxn ang="0">
                    <a:pos x="54" y="0"/>
                  </a:cxn>
                  <a:cxn ang="0">
                    <a:pos x="10" y="0"/>
                  </a:cxn>
                  <a:cxn ang="0">
                    <a:pos x="0" y="242"/>
                  </a:cxn>
                  <a:cxn ang="0">
                    <a:pos x="62" y="242"/>
                  </a:cxn>
                </a:cxnLst>
                <a:rect l="0" t="0" r="r" b="b"/>
                <a:pathLst>
                  <a:path w="62" h="242">
                    <a:moveTo>
                      <a:pt x="62" y="242"/>
                    </a:moveTo>
                    <a:lnTo>
                      <a:pt x="54" y="0"/>
                    </a:lnTo>
                    <a:lnTo>
                      <a:pt x="10" y="0"/>
                    </a:lnTo>
                    <a:lnTo>
                      <a:pt x="0" y="242"/>
                    </a:lnTo>
                    <a:lnTo>
                      <a:pt x="62" y="242"/>
                    </a:lnTo>
                    <a:close/>
                  </a:path>
                </a:pathLst>
              </a:custGeom>
              <a:grpFill/>
              <a:ln w="9525">
                <a:noFill/>
                <a:round/>
              </a:ln>
            </p:spPr>
            <p:txBody>
              <a:bodyPr vert="horz" wrap="square" lIns="91392" tIns="45696" rIns="91392" bIns="45696"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6" name="Freeform 11"/>
              <p:cNvSpPr/>
              <p:nvPr/>
            </p:nvSpPr>
            <p:spPr bwMode="auto">
              <a:xfrm>
                <a:off x="11042650" y="1206500"/>
                <a:ext cx="958850" cy="434975"/>
              </a:xfrm>
              <a:custGeom>
                <a:avLst/>
                <a:gdLst/>
                <a:ahLst/>
                <a:cxnLst>
                  <a:cxn ang="0">
                    <a:pos x="446" y="170"/>
                  </a:cxn>
                  <a:cxn ang="0">
                    <a:pos x="604" y="170"/>
                  </a:cxn>
                  <a:cxn ang="0">
                    <a:pos x="604" y="132"/>
                  </a:cxn>
                  <a:cxn ang="0">
                    <a:pos x="400" y="132"/>
                  </a:cxn>
                  <a:cxn ang="0">
                    <a:pos x="400" y="46"/>
                  </a:cxn>
                  <a:cxn ang="0">
                    <a:pos x="210" y="46"/>
                  </a:cxn>
                  <a:cxn ang="0">
                    <a:pos x="210" y="0"/>
                  </a:cxn>
                  <a:cxn ang="0">
                    <a:pos x="76" y="0"/>
                  </a:cxn>
                  <a:cxn ang="0">
                    <a:pos x="76" y="46"/>
                  </a:cxn>
                  <a:cxn ang="0">
                    <a:pos x="0" y="46"/>
                  </a:cxn>
                  <a:cxn ang="0">
                    <a:pos x="0" y="84"/>
                  </a:cxn>
                  <a:cxn ang="0">
                    <a:pos x="148" y="84"/>
                  </a:cxn>
                  <a:cxn ang="0">
                    <a:pos x="148" y="110"/>
                  </a:cxn>
                  <a:cxn ang="0">
                    <a:pos x="0" y="110"/>
                  </a:cxn>
                  <a:cxn ang="0">
                    <a:pos x="0" y="142"/>
                  </a:cxn>
                  <a:cxn ang="0">
                    <a:pos x="148" y="142"/>
                  </a:cxn>
                  <a:cxn ang="0">
                    <a:pos x="148" y="168"/>
                  </a:cxn>
                  <a:cxn ang="0">
                    <a:pos x="0" y="168"/>
                  </a:cxn>
                  <a:cxn ang="0">
                    <a:pos x="0" y="202"/>
                  </a:cxn>
                  <a:cxn ang="0">
                    <a:pos x="148" y="202"/>
                  </a:cxn>
                  <a:cxn ang="0">
                    <a:pos x="148" y="230"/>
                  </a:cxn>
                  <a:cxn ang="0">
                    <a:pos x="0" y="230"/>
                  </a:cxn>
                  <a:cxn ang="0">
                    <a:pos x="0" y="274"/>
                  </a:cxn>
                  <a:cxn ang="0">
                    <a:pos x="604" y="274"/>
                  </a:cxn>
                  <a:cxn ang="0">
                    <a:pos x="604" y="198"/>
                  </a:cxn>
                  <a:cxn ang="0">
                    <a:pos x="446" y="198"/>
                  </a:cxn>
                  <a:cxn ang="0">
                    <a:pos x="446" y="170"/>
                  </a:cxn>
                </a:cxnLst>
                <a:rect l="0" t="0" r="r" b="b"/>
                <a:pathLst>
                  <a:path w="604" h="274">
                    <a:moveTo>
                      <a:pt x="446" y="170"/>
                    </a:moveTo>
                    <a:lnTo>
                      <a:pt x="604" y="170"/>
                    </a:lnTo>
                    <a:lnTo>
                      <a:pt x="604" y="132"/>
                    </a:lnTo>
                    <a:lnTo>
                      <a:pt x="400" y="132"/>
                    </a:lnTo>
                    <a:lnTo>
                      <a:pt x="400" y="46"/>
                    </a:lnTo>
                    <a:lnTo>
                      <a:pt x="210" y="46"/>
                    </a:lnTo>
                    <a:lnTo>
                      <a:pt x="210" y="0"/>
                    </a:lnTo>
                    <a:lnTo>
                      <a:pt x="76" y="0"/>
                    </a:lnTo>
                    <a:lnTo>
                      <a:pt x="76" y="46"/>
                    </a:lnTo>
                    <a:lnTo>
                      <a:pt x="0" y="46"/>
                    </a:lnTo>
                    <a:lnTo>
                      <a:pt x="0" y="84"/>
                    </a:lnTo>
                    <a:lnTo>
                      <a:pt x="148" y="84"/>
                    </a:lnTo>
                    <a:lnTo>
                      <a:pt x="148" y="110"/>
                    </a:lnTo>
                    <a:lnTo>
                      <a:pt x="0" y="110"/>
                    </a:lnTo>
                    <a:lnTo>
                      <a:pt x="0" y="142"/>
                    </a:lnTo>
                    <a:lnTo>
                      <a:pt x="148" y="142"/>
                    </a:lnTo>
                    <a:lnTo>
                      <a:pt x="148" y="168"/>
                    </a:lnTo>
                    <a:lnTo>
                      <a:pt x="0" y="168"/>
                    </a:lnTo>
                    <a:lnTo>
                      <a:pt x="0" y="202"/>
                    </a:lnTo>
                    <a:lnTo>
                      <a:pt x="148" y="202"/>
                    </a:lnTo>
                    <a:lnTo>
                      <a:pt x="148" y="230"/>
                    </a:lnTo>
                    <a:lnTo>
                      <a:pt x="0" y="230"/>
                    </a:lnTo>
                    <a:lnTo>
                      <a:pt x="0" y="274"/>
                    </a:lnTo>
                    <a:lnTo>
                      <a:pt x="604" y="274"/>
                    </a:lnTo>
                    <a:lnTo>
                      <a:pt x="604" y="198"/>
                    </a:lnTo>
                    <a:lnTo>
                      <a:pt x="446" y="198"/>
                    </a:lnTo>
                    <a:lnTo>
                      <a:pt x="446" y="170"/>
                    </a:lnTo>
                    <a:close/>
                  </a:path>
                </a:pathLst>
              </a:custGeom>
              <a:grpFill/>
              <a:ln w="9525">
                <a:noFill/>
                <a:round/>
              </a:ln>
            </p:spPr>
            <p:txBody>
              <a:bodyPr vert="horz" wrap="square" lIns="91392" tIns="45696" rIns="91392" bIns="45696"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1200" b="1"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31" name="矩形 90"/>
            <p:cNvSpPr/>
            <p:nvPr/>
          </p:nvSpPr>
          <p:spPr bwMode="auto">
            <a:xfrm>
              <a:off x="1714023" y="4486905"/>
              <a:ext cx="9147424" cy="260383"/>
            </a:xfrm>
            <a:prstGeom prst="rect">
              <a:avLst/>
            </a:prstGeom>
            <a:solidFill>
              <a:srgbClr val="5B9BD5"/>
            </a:solidFill>
            <a:ln>
              <a:solidFill>
                <a:srgbClr val="5B9BD5"/>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en-US" altLang="zh-CN"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endPar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16"/>
            <p:cNvSpPr/>
            <p:nvPr/>
          </p:nvSpPr>
          <p:spPr bwMode="auto">
            <a:xfrm>
              <a:off x="7658789" y="4002616"/>
              <a:ext cx="3202658" cy="422006"/>
            </a:xfrm>
            <a:prstGeom prst="rect">
              <a:avLst/>
            </a:prstGeom>
            <a:solidFill>
              <a:sysClr val="window" lastClr="FFFFFF">
                <a:lumMod val="85000"/>
              </a:sysClr>
            </a:solidFill>
            <a:ln>
              <a:solidFill>
                <a:sysClr val="windowText" lastClr="000000"/>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en-US" altLang="zh-CN"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a:t>
              </a:r>
              <a:endParaRPr kumimoji="0" lang="en-US" altLang="zh-CN"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3765" eaLnBrk="1" fontAlgn="auto" latinLnBrk="0" hangingPunct="1">
                <a:lnSpc>
                  <a:spcPct val="100000"/>
                </a:lnSpc>
                <a:spcBef>
                  <a:spcPts val="0"/>
                </a:spcBef>
                <a:spcAft>
                  <a:spcPts val="0"/>
                </a:spcAft>
                <a:buClr>
                  <a:srgbClr val="CC9900"/>
                </a:buClr>
                <a:buSzTx/>
                <a:buFontTx/>
                <a:buNone/>
                <a:defRPr/>
              </a:pPr>
              <a:r>
                <a:rPr kumimoji="0" lang="zh-CN" altLang="en-US" sz="1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（集中式交易型数据库</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上箭头 75"/>
            <p:cNvSpPr/>
            <p:nvPr/>
          </p:nvSpPr>
          <p:spPr>
            <a:xfrm>
              <a:off x="6387223" y="3267302"/>
              <a:ext cx="980998" cy="250619"/>
            </a:xfrm>
            <a:prstGeom prst="upArrow">
              <a:avLst/>
            </a:prstGeom>
            <a:solidFill>
              <a:srgbClr val="FFC000"/>
            </a:solidFill>
            <a:ln w="63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产品介绍</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开源社区</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结构简介</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、安装</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流程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数据库逻辑结构</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的数据库节点负责存储数据，其存储介质也是磁盘，本节主要从逻辑视角介绍数据库节点都有哪些对象，以及这些对象之间的关系。</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数据库逻辑结构如</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下图：</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4" name="组合 3"/>
          <p:cNvGrpSpPr/>
          <p:nvPr/>
        </p:nvGrpSpPr>
        <p:grpSpPr>
          <a:xfrm>
            <a:off x="6236629" y="2096751"/>
            <a:ext cx="5143650" cy="4038275"/>
            <a:chOff x="6236629" y="2096751"/>
            <a:chExt cx="5143650" cy="4038275"/>
          </a:xfrm>
        </p:grpSpPr>
        <p:sp>
          <p:nvSpPr>
            <p:cNvPr id="5" name="圆柱形 4"/>
            <p:cNvSpPr/>
            <p:nvPr/>
          </p:nvSpPr>
          <p:spPr>
            <a:xfrm>
              <a:off x="6236629" y="2096751"/>
              <a:ext cx="5143650" cy="4038275"/>
            </a:xfrm>
            <a:prstGeom prst="can">
              <a:avLst>
                <a:gd name="adj" fmla="val 15867"/>
              </a:avLst>
            </a:prstGeom>
            <a:solidFill>
              <a:srgbClr val="5B9BD5">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6444931" y="5117400"/>
              <a:ext cx="4707607" cy="738536"/>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Tablespace2</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6444931" y="3028995"/>
              <a:ext cx="4707607" cy="1965363"/>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Tablespace1</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9287534" y="2778182"/>
              <a:ext cx="1770565" cy="2071707"/>
            </a:xfrm>
            <a:prstGeom prst="rect">
              <a:avLst/>
            </a:prstGeom>
            <a:solidFill>
              <a:srgbClr val="70AD47">
                <a:lumMod val="40000"/>
                <a:lumOff val="60000"/>
                <a:alpha val="6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Database2</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7525154" y="2778181"/>
              <a:ext cx="1703805" cy="3162446"/>
            </a:xfrm>
            <a:prstGeom prst="rect">
              <a:avLst/>
            </a:prstGeom>
            <a:solidFill>
              <a:srgbClr val="70AD47">
                <a:lumMod val="60000"/>
                <a:lumOff val="40000"/>
                <a:alpha val="6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Database1</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10"/>
            <p:cNvGrpSpPr/>
            <p:nvPr/>
          </p:nvGrpSpPr>
          <p:grpSpPr>
            <a:xfrm>
              <a:off x="7644381" y="3068497"/>
              <a:ext cx="1430048" cy="1867124"/>
              <a:chOff x="9198444" y="3331648"/>
              <a:chExt cx="1392965" cy="1877314"/>
            </a:xfrm>
          </p:grpSpPr>
          <p:sp>
            <p:nvSpPr>
              <p:cNvPr id="19" name="矩形 18"/>
              <p:cNvSpPr/>
              <p:nvPr/>
            </p:nvSpPr>
            <p:spPr>
              <a:xfrm>
                <a:off x="9198444" y="3331648"/>
                <a:ext cx="1392965" cy="1877314"/>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Table 1</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9270151" y="3597362"/>
                <a:ext cx="1230594" cy="1205632"/>
              </a:xfrm>
              <a:prstGeom prst="rect">
                <a:avLst/>
              </a:prstGeom>
              <a:solidFill>
                <a:srgbClr val="5B9BD5"/>
              </a:solidFill>
              <a:ln w="12700" cap="flat" cmpd="sng" algn="ctr">
                <a:solidFill>
                  <a:sysClr val="windowText" lastClr="000000"/>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1</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9342790" y="3996419"/>
                <a:ext cx="1085316" cy="17483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Block 1</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9342790" y="4213875"/>
                <a:ext cx="1085316" cy="19770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Block 2</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nvSpPr>
            <p:spPr>
              <a:xfrm>
                <a:off x="9716219" y="4411584"/>
                <a:ext cx="449693" cy="281412"/>
              </a:xfrm>
              <a:prstGeom prst="rect">
                <a:avLst/>
              </a:prstGeom>
              <a:noFill/>
              <a:ln>
                <a:noFill/>
              </a:ln>
            </p:spPr>
            <p:txBody>
              <a:bodyPr vert="eaVert"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a:off x="9270151" y="4840434"/>
                <a:ext cx="1230594" cy="342990"/>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2</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9342790" y="4590283"/>
                <a:ext cx="1085316" cy="19656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Block n</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矩形 11"/>
            <p:cNvSpPr/>
            <p:nvPr/>
          </p:nvSpPr>
          <p:spPr>
            <a:xfrm>
              <a:off x="9340628" y="3068497"/>
              <a:ext cx="1636936" cy="360318"/>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4</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9340629" y="3529734"/>
              <a:ext cx="1636935" cy="373814"/>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5</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9340629" y="3990971"/>
              <a:ext cx="1636935" cy="347039"/>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6</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9340629" y="4410546"/>
              <a:ext cx="1636935" cy="373814"/>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7</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nvGrpSpPr>
          <p:grpSpPr>
            <a:xfrm>
              <a:off x="7644381" y="5157924"/>
              <a:ext cx="1430048" cy="647328"/>
              <a:chOff x="10138455" y="3714579"/>
              <a:chExt cx="1466734" cy="778606"/>
            </a:xfrm>
          </p:grpSpPr>
          <p:sp>
            <p:nvSpPr>
              <p:cNvPr id="17" name="矩形 16"/>
              <p:cNvSpPr/>
              <p:nvPr/>
            </p:nvSpPr>
            <p:spPr>
              <a:xfrm>
                <a:off x="10138455" y="3714579"/>
                <a:ext cx="1466734" cy="778606"/>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Table 2</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10254562" y="3965232"/>
                <a:ext cx="1219278" cy="424174"/>
              </a:xfrm>
              <a:prstGeom prst="rect">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Datafile Segment 3</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26" name="文本框 25"/>
          <p:cNvSpPr txBox="1"/>
          <p:nvPr/>
        </p:nvSpPr>
        <p:spPr>
          <a:xfrm>
            <a:off x="979336" y="2805132"/>
            <a:ext cx="4622239" cy="3108543"/>
          </a:xfrm>
          <a:prstGeom prst="rect">
            <a:avLst/>
          </a:prstGeom>
          <a:noFill/>
        </p:spPr>
        <p:txBody>
          <a:bodyPr wrap="square" rtlCol="0">
            <a:spAutoFit/>
          </a:bodyPr>
          <a:lstStyle/>
          <a:p>
            <a:pPr marL="285750" indent="-285750" defTabSz="914400">
              <a:buSzPct val="50000"/>
              <a:buFont typeface="Wingdings" panose="05000000000000000000" pitchFamily="2" charset="2"/>
              <a:buChar char="p"/>
            </a:pPr>
            <a:r>
              <a:rPr lang="en-US" altLang="zh-CN"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Tablespace</a:t>
            </a:r>
            <a:r>
              <a:rPr lang="zh-CN" altLang="en-US"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表</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空间，是一个目录，可以存在多个，里面存储的是它所包含的数据库的各种物理文件。每个表空间可以对应多个</a:t>
            </a:r>
            <a:r>
              <a:rPr lang="en-US" altLang="zh-CN"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Database</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buSzPct val="50000"/>
              <a:buFont typeface="Wingdings" panose="05000000000000000000" pitchFamily="2" charset="2"/>
              <a:buChar char="p"/>
            </a:pPr>
            <a:r>
              <a:rPr lang="en-US" altLang="zh-CN"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Database</a:t>
            </a:r>
            <a:r>
              <a:rPr lang="zh-CN" altLang="en-US"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，用于管理各类数据对象，各数据库间相互隔离。数据库管理的对象可分布在多个</a:t>
            </a:r>
            <a:r>
              <a:rPr lang="en-US" altLang="zh-CN"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Tablespace</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上</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buSzPct val="50000"/>
              <a:buFont typeface="Wingdings" panose="05000000000000000000" pitchFamily="2" charset="2"/>
              <a:buChar char="p"/>
            </a:pPr>
            <a:r>
              <a:rPr lang="en-US" altLang="zh-CN" sz="14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Datafile Segment</a:t>
            </a:r>
            <a:r>
              <a:rPr lang="zh-CN" altLang="en-US" sz="1400" b="1"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数据文件，通常每张表只对应一个数据文件。如果某张表的数据大于</a:t>
            </a:r>
            <a:r>
              <a:rPr lang="en-US" altLang="zh-CN"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1GB</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，则会分为多个数据文件存储。</a:t>
            </a:r>
            <a:endParaRPr lang="en-US" altLang="zh-CN"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buSzPct val="50000"/>
              <a:buFont typeface="Wingdings" panose="05000000000000000000" pitchFamily="2" charset="2"/>
              <a:buChar char="p"/>
            </a:pPr>
            <a:r>
              <a:rPr lang="en-US" altLang="zh-CN"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Table</a:t>
            </a:r>
            <a:r>
              <a:rPr lang="zh-CN" altLang="en-US"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表</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，每张表只能属于一个数据库，也只能对应到一个</a:t>
            </a:r>
            <a:r>
              <a:rPr lang="en-US" altLang="zh-CN" sz="1400" dirty="0" err="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Tablespace</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。每张表对应的数据文件必须在同一个</a:t>
            </a:r>
            <a:r>
              <a:rPr lang="en-US" altLang="zh-CN" sz="1400" dirty="0" err="1">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Tablespace</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中</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buSzPct val="50000"/>
              <a:buFont typeface="Wingdings" panose="05000000000000000000" pitchFamily="2" charset="2"/>
              <a:buChar char="p"/>
            </a:pPr>
            <a:r>
              <a:rPr lang="en-US" altLang="zh-CN"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Block</a:t>
            </a:r>
            <a:r>
              <a:rPr lang="zh-CN" altLang="en-US" sz="1400" b="1"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块，是数据库管理的基本单位，默认大小为</a:t>
            </a:r>
            <a:r>
              <a:rPr lang="en-US" altLang="zh-CN"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8KB</a:t>
            </a:r>
            <a:r>
              <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数据库</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物理结构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数据库的文件默认保存在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initdb</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时创建的数据目录中。在数据目录中有很多类型、功能不同的目录和文件，除了数据文件之外，还有参数文件、控制文件、数据库运行日志及预写日志等。</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数据目录结构（部分）：</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4" name="表格 3"/>
          <p:cNvGraphicFramePr>
            <a:graphicFrameLocks noGrp="1"/>
          </p:cNvGraphicFramePr>
          <p:nvPr/>
        </p:nvGraphicFramePr>
        <p:xfrm>
          <a:off x="1041621" y="3233082"/>
          <a:ext cx="9382539" cy="2785082"/>
        </p:xfrm>
        <a:graphic>
          <a:graphicData uri="http://schemas.openxmlformats.org/drawingml/2006/table">
            <a:tbl>
              <a:tblPr firstRow="1" bandRow="1"/>
              <a:tblGrid>
                <a:gridCol w="1526650"/>
                <a:gridCol w="1590261"/>
                <a:gridCol w="6265628"/>
              </a:tblGrid>
              <a:tr h="331833">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父目录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用途</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70503">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存放数据库二进制文件的目录。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0503">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lib</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存放数据库的库文件的目录。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share</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存放数据库运行所需要的公共文件，如配置文件模板。</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data</a:t>
                      </a: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（数据库节点</a:t>
                      </a: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数据库主节点）</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altLang="zh-CN" sz="1400" dirty="0" err="1"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DBnode</a:t>
                      </a: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实例的数据目录，其中主实例的目录名为“</a:t>
                      </a:r>
                      <a:r>
                        <a:rPr lang="en-US" altLang="zh-CN" sz="1400" dirty="0" err="1"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data_dnxxx</a:t>
                      </a: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备实例的为</a:t>
                      </a:r>
                      <a:r>
                        <a:rPr lang="en-US" altLang="zh-CN" sz="1400" dirty="0" err="1"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data_dnSxxx</a:t>
                      </a: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xxx</a:t>
                      </a: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代表</a:t>
                      </a:r>
                      <a:r>
                        <a:rPr lang="en-US" altLang="zh-CN" sz="1400" dirty="0" err="1"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DBnode</a:t>
                      </a: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编号。</a:t>
                      </a:r>
                      <a:endPar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base</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包含每个数据库对应的子目录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数据库物理结构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数据目录结构（部分）：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4" name="表格 3"/>
          <p:cNvGraphicFramePr>
            <a:graphicFrameLocks noGrp="1"/>
          </p:cNvGraphicFramePr>
          <p:nvPr/>
        </p:nvGraphicFramePr>
        <p:xfrm>
          <a:off x="1057523" y="1711592"/>
          <a:ext cx="9350734" cy="3552247"/>
        </p:xfrm>
        <a:graphic>
          <a:graphicData uri="http://schemas.openxmlformats.org/drawingml/2006/table">
            <a:tbl>
              <a:tblPr firstRow="1" bandRow="1"/>
              <a:tblGrid>
                <a:gridCol w="1605778"/>
                <a:gridCol w="2012066"/>
                <a:gridCol w="5732890"/>
              </a:tblGrid>
              <a:tr h="353516">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父目录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用途</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5822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global</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包含集簇范围的表的子目录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822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err="1">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pg_audit</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可配置）</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数据库审计日志目录。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23085">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err="1"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pg_log</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可配置）</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保存数据库节点实例的运行日志目录。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173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err="1">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pg_xlog</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保存预写日志</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173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err="1">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postgresql.conf</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参数文件</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173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en-US" sz="1400" dirty="0" err="1">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pg_hba.conf</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nSpc>
                          <a:spcPct val="100000"/>
                        </a:lnSpc>
                        <a:spcBef>
                          <a:spcPts val="400"/>
                        </a:spcBef>
                        <a:spcAft>
                          <a:spcPts val="400"/>
                        </a:spcAft>
                      </a:pPr>
                      <a:r>
                        <a:rPr lang="zh-CN" altLang="en-US" sz="1400" dirty="0" smtClean="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客户端认证控制文件</a:t>
                      </a:r>
                      <a:endParaRPr lang="zh-CN" sz="1400" dirty="0">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1173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postmaster.opts</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实例数据目录</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记录服务器启动时使用的命令行参数</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228600" lvl="0" indent="-228600" defTabSz="914400">
              <a:lnSpc>
                <a:spcPct val="150000"/>
              </a:lnSpc>
              <a:spcBef>
                <a:spcPts val="1000"/>
              </a:spcBef>
              <a:spcAft>
                <a:spcPts val="0"/>
              </a:spcAft>
              <a:buClrTx/>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学完本课程后，您将能够：</a:t>
            </a:r>
            <a:endParaRPr lang="zh-CN" altLang="en-US" sz="2200" dirty="0">
              <a:latin typeface="微软雅黑" panose="020B0503020204020204" pitchFamily="34" charset="-122"/>
              <a:ea typeface="微软雅黑" panose="020B0503020204020204" pitchFamily="34" charset="-122"/>
              <a:sym typeface="微软雅黑" panose="020B0503020204020204" pitchFamily="34" charset="-122"/>
            </a:endParaRPr>
          </a:p>
          <a:p>
            <a:pPr marL="685800" lvl="1" indent="-228600" defTabSz="914400">
              <a:lnSpc>
                <a:spcPct val="150000"/>
              </a:lnSpc>
              <a:spcBef>
                <a:spcPts val="500"/>
              </a:spcBef>
              <a:spcAft>
                <a:spcPts val="0"/>
              </a:spcAft>
              <a:buClrTx/>
              <a:buFont typeface="Arial" panose="020B0604020202020204" pitchFamily="34"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了解</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的发展及特点；</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685800" lvl="1" indent="-228600" defTabSz="914400">
              <a:lnSpc>
                <a:spcPct val="150000"/>
              </a:lnSpc>
              <a:spcBef>
                <a:spcPts val="500"/>
              </a:spcBef>
              <a:spcAft>
                <a:spcPts val="0"/>
              </a:spcAft>
              <a:buClrTx/>
              <a:buFont typeface="Arial" panose="020B0604020202020204" pitchFamily="34"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了解</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开源社区；</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685800" lvl="1" indent="-228600" defTabSz="914400">
              <a:lnSpc>
                <a:spcPct val="150000"/>
              </a:lnSpc>
              <a:spcBef>
                <a:spcPts val="500"/>
              </a:spcBef>
              <a:spcAft>
                <a:spcPts val="0"/>
              </a:spcAft>
              <a:buClrTx/>
              <a:buFont typeface="Arial" panose="020B0604020202020204" pitchFamily="34"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理解</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的基本功能和增强特性；</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685800" lvl="1" indent="-228600" defTabSz="914400">
              <a:lnSpc>
                <a:spcPct val="150000"/>
              </a:lnSpc>
              <a:spcBef>
                <a:spcPts val="500"/>
              </a:spcBef>
              <a:spcAft>
                <a:spcPts val="0"/>
              </a:spcAft>
              <a:buClrTx/>
              <a:buFont typeface="Arial" panose="020B0604020202020204" pitchFamily="34"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了解</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系统架构与逻辑结构；</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685800" lvl="1" indent="-228600" defTabSz="914400">
              <a:lnSpc>
                <a:spcPct val="150000"/>
              </a:lnSpc>
              <a:spcBef>
                <a:spcPts val="500"/>
              </a:spcBef>
              <a:spcAft>
                <a:spcPts val="0"/>
              </a:spcAft>
              <a:buClrTx/>
              <a:buFont typeface="Arial" panose="020B0604020202020204" pitchFamily="34"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掌握</a:t>
            </a:r>
            <a:r>
              <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搭建流程。</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目标</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数据库物理结构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数据目录结构（部分）：</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4" name="表格 3"/>
          <p:cNvGraphicFramePr>
            <a:graphicFrameLocks noGrp="1"/>
          </p:cNvGraphicFramePr>
          <p:nvPr/>
        </p:nvGraphicFramePr>
        <p:xfrm>
          <a:off x="1075120" y="1707170"/>
          <a:ext cx="9420601" cy="2853375"/>
        </p:xfrm>
        <a:graphic>
          <a:graphicData uri="http://schemas.openxmlformats.org/drawingml/2006/table">
            <a:tbl>
              <a:tblPr firstRow="1" bandRow="1"/>
              <a:tblGrid>
                <a:gridCol w="1477249"/>
                <a:gridCol w="1439186"/>
                <a:gridCol w="6504166"/>
              </a:tblGrid>
              <a:tr h="331833">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父目录</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bg1"/>
                          </a:solidFill>
                          <a:latin typeface="Huawei Sans"/>
                          <a:ea typeface="方正兰亭黑简体"/>
                        </a:defRPr>
                      </a:lvl1pPr>
                      <a:lvl2pPr marL="457200" algn="l" defTabSz="914400" rtl="0" eaLnBrk="1" latinLnBrk="0" hangingPunct="1">
                        <a:defRPr sz="1800" b="1" kern="1200">
                          <a:solidFill>
                            <a:schemeClr val="bg1"/>
                          </a:solidFill>
                          <a:latin typeface="Huawei Sans"/>
                          <a:ea typeface="方正兰亭黑简体"/>
                        </a:defRPr>
                      </a:lvl2pPr>
                      <a:lvl3pPr marL="914400" algn="l" defTabSz="914400" rtl="0" eaLnBrk="1" latinLnBrk="0" hangingPunct="1">
                        <a:defRPr sz="1800" b="1" kern="1200">
                          <a:solidFill>
                            <a:schemeClr val="bg1"/>
                          </a:solidFill>
                          <a:latin typeface="Huawei Sans"/>
                          <a:ea typeface="方正兰亭黑简体"/>
                        </a:defRPr>
                      </a:lvl3pPr>
                      <a:lvl4pPr marL="1371600" algn="l" defTabSz="914400" rtl="0" eaLnBrk="1" latinLnBrk="0" hangingPunct="1">
                        <a:defRPr sz="1800" b="1" kern="1200">
                          <a:solidFill>
                            <a:schemeClr val="bg1"/>
                          </a:solidFill>
                          <a:latin typeface="Huawei Sans"/>
                          <a:ea typeface="方正兰亭黑简体"/>
                        </a:defRPr>
                      </a:lvl4pPr>
                      <a:lvl5pPr marL="1828800" algn="l" defTabSz="914400" rtl="0" eaLnBrk="1" latinLnBrk="0" hangingPunct="1">
                        <a:defRPr sz="1800" b="1" kern="1200">
                          <a:solidFill>
                            <a:schemeClr val="bg1"/>
                          </a:solidFill>
                          <a:latin typeface="Huawei Sans"/>
                          <a:ea typeface="方正兰亭黑简体"/>
                        </a:defRPr>
                      </a:lvl5pPr>
                      <a:lvl6pPr marL="2286000" algn="l" defTabSz="914400" rtl="0" eaLnBrk="1" latinLnBrk="0" hangingPunct="1">
                        <a:defRPr sz="1800" b="1" kern="1200">
                          <a:solidFill>
                            <a:schemeClr val="bg1"/>
                          </a:solidFill>
                          <a:latin typeface="Huawei Sans"/>
                          <a:ea typeface="方正兰亭黑简体"/>
                        </a:defRPr>
                      </a:lvl6pPr>
                      <a:lvl7pPr marL="2743200" algn="l" defTabSz="914400" rtl="0" eaLnBrk="1" latinLnBrk="0" hangingPunct="1">
                        <a:defRPr sz="1800" b="1" kern="1200">
                          <a:solidFill>
                            <a:schemeClr val="bg1"/>
                          </a:solidFill>
                          <a:latin typeface="Huawei Sans"/>
                          <a:ea typeface="方正兰亭黑简体"/>
                        </a:defRPr>
                      </a:lvl7pPr>
                      <a:lvl8pPr marL="3200400" algn="l" defTabSz="914400" rtl="0" eaLnBrk="1" latinLnBrk="0" hangingPunct="1">
                        <a:defRPr sz="1800" b="1" kern="1200">
                          <a:solidFill>
                            <a:schemeClr val="bg1"/>
                          </a:solidFill>
                          <a:latin typeface="Huawei Sans"/>
                          <a:ea typeface="方正兰亭黑简体"/>
                        </a:defRPr>
                      </a:lvl8pPr>
                      <a:lvl9pPr marL="3657600" algn="l" defTabSz="914400" rtl="0" eaLnBrk="1" latinLnBrk="0" hangingPunct="1">
                        <a:defRPr sz="1800" b="1" kern="1200">
                          <a:solidFill>
                            <a:schemeClr val="bg1"/>
                          </a:solidFill>
                          <a:latin typeface="Huawei Sans"/>
                          <a:ea typeface="方正兰亭黑简体"/>
                        </a:defRPr>
                      </a:lvl9pP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用途</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370503">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gs_initdb</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数据库初始化工具</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gs_dump</a:t>
                      </a:r>
                      <a:endParaRPr lang="zh-CN"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导出数据库相关信息的工具</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err="1"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gs_ctl</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数据库服务控制工具</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gs_guc</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应用程序可以通过调用</a:t>
                      </a:r>
                      <a:r>
                        <a:rPr lang="en-US" altLang="zh-CN" sz="1400" kern="1200" dirty="0" err="1"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gs_guc</a:t>
                      </a: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来设置适合自己的参数</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52927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gsql</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en-US"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bin</a:t>
                      </a:r>
                      <a:endParaRPr lang="zh-CN" sz="1400" kern="120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algn="l" defTabSz="913765" rtl="0" eaLnBrk="1" latinLnBrk="0" hangingPunct="1">
                        <a:lnSpc>
                          <a:spcPct val="100000"/>
                        </a:lnSpc>
                        <a:spcBef>
                          <a:spcPts val="400"/>
                        </a:spcBef>
                        <a:spcAft>
                          <a:spcPts val="400"/>
                        </a:spcAft>
                      </a:pPr>
                      <a:r>
                        <a:rPr lang="zh-CN" altLang="en-US" sz="1400" kern="1200" dirty="0" smtClean="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在命令行下运行的数据库连接工具</a:t>
                      </a:r>
                      <a:endParaRPr lang="zh-CN" sz="1400" kern="1200"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产品介绍</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开源社区</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结构简介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b="1"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、安装部署流程</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安装部署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支持单机部署和单机</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部署两种部署方式。单机部署时，可在一个主机部署多个数据库实例，但为了数据安全，不建议用户这样部署。单机</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部署支持一台主机和最少一台备机，备机一共最多</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台的配置方式。</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单机部署和单机</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部署均支持精简模式和兼容模式。精简模式下，您可以安装</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数据库并正常使用；兼容模式是在精简模式的基础上做了兼容增强，安装兼容包后会兼容主流数据库的接口名称，便于习惯主流数据库的用户使用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安装部署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4"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安装流程</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具体安装部署请参考安装部署实验手册。</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1084868" y="2623390"/>
            <a:ext cx="6543547" cy="3416320"/>
          </a:xfrm>
          <a:prstGeom prst="rect">
            <a:avLst/>
          </a:prstGeom>
          <a:noFill/>
        </p:spPr>
        <p:txBody>
          <a:bodyPr wrap="square" rtlCol="0">
            <a:spAutoFit/>
          </a:bodyPr>
          <a:lstStyle/>
          <a:p>
            <a:pPr marL="285750" indent="-285750" defTabSz="914400">
              <a:lnSpc>
                <a:spcPct val="150000"/>
              </a:lnSpc>
              <a:buFont typeface="Arial" panose="020B0604020202020204" pitchFamily="34" charset="0"/>
              <a:buChar char="•"/>
            </a:pP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安装前</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准备：</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安装前需要准备相应的软硬件环境以及相关配置</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获取并校验安装</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包</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安装</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包需要在官方网站上</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下载</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并且</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对安装包进行</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校验</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创建用户及配置环境变量：创建操作系统账户</a:t>
            </a:r>
            <a:r>
              <a:rPr lang="en-US" altLang="zh-CN" sz="1600" dirty="0" err="1"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omm</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，并将编译时需要的工具配置到环境变量中。</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编译安装数据库软件：对下载的源码包进行编译安装。</a:t>
            </a:r>
            <a:endPar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初始化数据库：</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err="1"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gs_initdb</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初始化</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启动数据库：使用</a:t>
            </a:r>
            <a:r>
              <a:rPr lang="en-US" altLang="zh-CN" sz="1600" dirty="0" err="1"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gs_ctl</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命令启动数据库</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nvSpPr>
        <p:spPr>
          <a:xfrm>
            <a:off x="1051297" y="2479785"/>
            <a:ext cx="6697363" cy="3777572"/>
          </a:xfrm>
          <a:prstGeom prst="roundRect">
            <a:avLst/>
          </a:prstGeom>
          <a:noFill/>
          <a:ln w="12700" cap="flat" cmpd="sng" algn="ctr">
            <a:solidFill>
              <a:srgbClr val="30B5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8" name="组合 7"/>
          <p:cNvGrpSpPr/>
          <p:nvPr/>
        </p:nvGrpSpPr>
        <p:grpSpPr>
          <a:xfrm>
            <a:off x="8268046" y="1371976"/>
            <a:ext cx="2059536" cy="4688723"/>
            <a:chOff x="8333383" y="1271902"/>
            <a:chExt cx="2067183" cy="4688723"/>
          </a:xfrm>
          <a:solidFill>
            <a:srgbClr val="5B9BD5"/>
          </a:solidFill>
        </p:grpSpPr>
        <p:sp>
          <p:nvSpPr>
            <p:cNvPr id="9" name="圆角矩形 8"/>
            <p:cNvSpPr/>
            <p:nvPr/>
          </p:nvSpPr>
          <p:spPr>
            <a:xfrm>
              <a:off x="8333383" y="1271902"/>
              <a:ext cx="2059536" cy="296276"/>
            </a:xfrm>
            <a:prstGeom prst="roundRect">
              <a:avLst>
                <a:gd name="adj" fmla="val 50000"/>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开始</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圆角矩形 9"/>
            <p:cNvSpPr/>
            <p:nvPr/>
          </p:nvSpPr>
          <p:spPr>
            <a:xfrm>
              <a:off x="8341030" y="1767735"/>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安装前准备</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圆角矩形 10"/>
            <p:cNvSpPr/>
            <p:nvPr/>
          </p:nvSpPr>
          <p:spPr>
            <a:xfrm>
              <a:off x="8341030" y="2250641"/>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获取并校验安装包</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圆角矩形 11"/>
            <p:cNvSpPr/>
            <p:nvPr/>
          </p:nvSpPr>
          <p:spPr>
            <a:xfrm>
              <a:off x="8341030" y="2714940"/>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获取第三方编译工具</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圆角矩形 12"/>
            <p:cNvSpPr/>
            <p:nvPr/>
          </p:nvSpPr>
          <p:spPr>
            <a:xfrm>
              <a:off x="8341030" y="3205428"/>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设置对应用户及权限</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圆角矩形 13"/>
            <p:cNvSpPr/>
            <p:nvPr/>
          </p:nvSpPr>
          <p:spPr>
            <a:xfrm>
              <a:off x="8341030" y="3708651"/>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配置环境变量</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 name="圆角矩形 14"/>
            <p:cNvSpPr/>
            <p:nvPr/>
          </p:nvSpPr>
          <p:spPr>
            <a:xfrm>
              <a:off x="8341030" y="4190042"/>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编译安装软件</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 name="圆角矩形 15"/>
            <p:cNvSpPr/>
            <p:nvPr/>
          </p:nvSpPr>
          <p:spPr>
            <a:xfrm>
              <a:off x="8341030" y="4697483"/>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初始化数据库</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7" name="圆角矩形 16"/>
            <p:cNvSpPr/>
            <p:nvPr/>
          </p:nvSpPr>
          <p:spPr>
            <a:xfrm>
              <a:off x="8341030" y="5163330"/>
              <a:ext cx="2059536" cy="300416"/>
            </a:xfrm>
            <a:prstGeom prst="roundRect">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启动数据库</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8" name="圆角矩形 17"/>
            <p:cNvSpPr/>
            <p:nvPr/>
          </p:nvSpPr>
          <p:spPr>
            <a:xfrm>
              <a:off x="8338158" y="5664349"/>
              <a:ext cx="2059536" cy="296276"/>
            </a:xfrm>
            <a:prstGeom prst="roundRect">
              <a:avLst>
                <a:gd name="adj" fmla="val 50000"/>
              </a:avLst>
            </a:prstGeom>
            <a:grp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结束</a:t>
              </a:r>
              <a:endPar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9" name="直接箭头连接符 18"/>
            <p:cNvCxnSpPr>
              <a:endCxn id="10" idx="0"/>
            </p:cNvCxnSpPr>
            <p:nvPr/>
          </p:nvCxnSpPr>
          <p:spPr>
            <a:xfrm>
              <a:off x="9367926" y="1576901"/>
              <a:ext cx="2872" cy="190834"/>
            </a:xfrm>
            <a:prstGeom prst="straightConnector1">
              <a:avLst/>
            </a:prstGeom>
            <a:grpFill/>
            <a:ln w="6350" cap="flat" cmpd="sng" algn="ctr">
              <a:solidFill>
                <a:srgbClr val="5B9BD5"/>
              </a:solidFill>
              <a:prstDash val="solid"/>
              <a:miter lim="800000"/>
              <a:tailEnd type="triangle"/>
            </a:ln>
            <a:effectLst/>
          </p:spPr>
        </p:cxnSp>
        <p:cxnSp>
          <p:nvCxnSpPr>
            <p:cNvPr id="20" name="直接箭头连接符 19"/>
            <p:cNvCxnSpPr>
              <a:endCxn id="11" idx="0"/>
            </p:cNvCxnSpPr>
            <p:nvPr/>
          </p:nvCxnSpPr>
          <p:spPr>
            <a:xfrm>
              <a:off x="9366490" y="2116378"/>
              <a:ext cx="4308" cy="134263"/>
            </a:xfrm>
            <a:prstGeom prst="straightConnector1">
              <a:avLst/>
            </a:prstGeom>
            <a:grpFill/>
            <a:ln w="6350" cap="flat" cmpd="sng" algn="ctr">
              <a:solidFill>
                <a:srgbClr val="5B9BD5"/>
              </a:solidFill>
              <a:prstDash val="solid"/>
              <a:miter lim="800000"/>
              <a:tailEnd type="triangle"/>
            </a:ln>
            <a:effectLst/>
          </p:spPr>
        </p:cxnSp>
        <p:cxnSp>
          <p:nvCxnSpPr>
            <p:cNvPr id="21" name="直接箭头连接符 20"/>
            <p:cNvCxnSpPr>
              <a:endCxn id="12" idx="0"/>
            </p:cNvCxnSpPr>
            <p:nvPr/>
          </p:nvCxnSpPr>
          <p:spPr>
            <a:xfrm flipH="1">
              <a:off x="9370798" y="2531275"/>
              <a:ext cx="7794" cy="183665"/>
            </a:xfrm>
            <a:prstGeom prst="straightConnector1">
              <a:avLst/>
            </a:prstGeom>
            <a:grpFill/>
            <a:ln w="6350" cap="flat" cmpd="sng" algn="ctr">
              <a:solidFill>
                <a:srgbClr val="5B9BD5"/>
              </a:solidFill>
              <a:prstDash val="solid"/>
              <a:miter lim="800000"/>
              <a:tailEnd type="triangle"/>
            </a:ln>
            <a:effectLst/>
          </p:spPr>
        </p:cxnSp>
        <p:cxnSp>
          <p:nvCxnSpPr>
            <p:cNvPr id="22" name="直接箭头连接符 21"/>
            <p:cNvCxnSpPr/>
            <p:nvPr/>
          </p:nvCxnSpPr>
          <p:spPr>
            <a:xfrm>
              <a:off x="9363641" y="3561781"/>
              <a:ext cx="2849" cy="151088"/>
            </a:xfrm>
            <a:prstGeom prst="straightConnector1">
              <a:avLst/>
            </a:prstGeom>
            <a:grpFill/>
            <a:ln w="6350" cap="flat" cmpd="sng" algn="ctr">
              <a:solidFill>
                <a:srgbClr val="5B9BD5"/>
              </a:solidFill>
              <a:prstDash val="solid"/>
              <a:miter lim="800000"/>
              <a:tailEnd type="triangle"/>
            </a:ln>
            <a:effectLst/>
          </p:spPr>
        </p:cxnSp>
        <p:cxnSp>
          <p:nvCxnSpPr>
            <p:cNvPr id="23" name="直接箭头连接符 22"/>
            <p:cNvCxnSpPr/>
            <p:nvPr/>
          </p:nvCxnSpPr>
          <p:spPr>
            <a:xfrm>
              <a:off x="9375720" y="3046491"/>
              <a:ext cx="2872" cy="190834"/>
            </a:xfrm>
            <a:prstGeom prst="straightConnector1">
              <a:avLst/>
            </a:prstGeom>
            <a:grpFill/>
            <a:ln w="6350" cap="flat" cmpd="sng" algn="ctr">
              <a:solidFill>
                <a:srgbClr val="5B9BD5"/>
              </a:solidFill>
              <a:prstDash val="solid"/>
              <a:miter lim="800000"/>
              <a:tailEnd type="triangle"/>
            </a:ln>
            <a:effectLst/>
          </p:spPr>
        </p:cxnSp>
        <p:cxnSp>
          <p:nvCxnSpPr>
            <p:cNvPr id="24" name="直接箭头连接符 23"/>
            <p:cNvCxnSpPr/>
            <p:nvPr/>
          </p:nvCxnSpPr>
          <p:spPr>
            <a:xfrm>
              <a:off x="9369315" y="4026514"/>
              <a:ext cx="2872" cy="190834"/>
            </a:xfrm>
            <a:prstGeom prst="straightConnector1">
              <a:avLst/>
            </a:prstGeom>
            <a:grpFill/>
            <a:ln w="6350" cap="flat" cmpd="sng" algn="ctr">
              <a:solidFill>
                <a:srgbClr val="5B9BD5"/>
              </a:solidFill>
              <a:prstDash val="solid"/>
              <a:miter lim="800000"/>
              <a:tailEnd type="triangle"/>
            </a:ln>
            <a:effectLst/>
          </p:spPr>
        </p:cxnSp>
        <p:cxnSp>
          <p:nvCxnSpPr>
            <p:cNvPr id="25" name="直接箭头连接符 24"/>
            <p:cNvCxnSpPr>
              <a:stCxn id="15" idx="2"/>
              <a:endCxn id="16" idx="0"/>
            </p:cNvCxnSpPr>
            <p:nvPr/>
          </p:nvCxnSpPr>
          <p:spPr>
            <a:xfrm>
              <a:off x="9370798" y="4490458"/>
              <a:ext cx="0" cy="207025"/>
            </a:xfrm>
            <a:prstGeom prst="straightConnector1">
              <a:avLst/>
            </a:prstGeom>
            <a:grpFill/>
            <a:ln w="6350" cap="flat" cmpd="sng" algn="ctr">
              <a:solidFill>
                <a:srgbClr val="5B9BD5"/>
              </a:solidFill>
              <a:prstDash val="solid"/>
              <a:miter lim="800000"/>
              <a:tailEnd type="triangle"/>
            </a:ln>
            <a:effectLst/>
          </p:spPr>
        </p:cxnSp>
        <p:cxnSp>
          <p:nvCxnSpPr>
            <p:cNvPr id="26" name="直接箭头连接符 25"/>
            <p:cNvCxnSpPr/>
            <p:nvPr/>
          </p:nvCxnSpPr>
          <p:spPr>
            <a:xfrm>
              <a:off x="9374856" y="5000800"/>
              <a:ext cx="2872" cy="190834"/>
            </a:xfrm>
            <a:prstGeom prst="straightConnector1">
              <a:avLst/>
            </a:prstGeom>
            <a:grpFill/>
            <a:ln w="6350" cap="flat" cmpd="sng" algn="ctr">
              <a:solidFill>
                <a:srgbClr val="5B9BD5"/>
              </a:solidFill>
              <a:prstDash val="solid"/>
              <a:miter lim="800000"/>
              <a:tailEnd type="triangle"/>
            </a:ln>
            <a:effectLst/>
          </p:spPr>
        </p:cxnSp>
        <p:cxnSp>
          <p:nvCxnSpPr>
            <p:cNvPr id="27" name="直接箭头连接符 26"/>
            <p:cNvCxnSpPr>
              <a:stCxn id="17" idx="2"/>
              <a:endCxn id="18" idx="0"/>
            </p:cNvCxnSpPr>
            <p:nvPr/>
          </p:nvCxnSpPr>
          <p:spPr>
            <a:xfrm flipH="1">
              <a:off x="9367926" y="5463746"/>
              <a:ext cx="2872" cy="200603"/>
            </a:xfrm>
            <a:prstGeom prst="straightConnector1">
              <a:avLst/>
            </a:prstGeom>
            <a:grpFill/>
            <a:ln w="6350" cap="flat" cmpd="sng" algn="ctr">
              <a:solidFill>
                <a:srgbClr val="5B9BD5"/>
              </a:solidFill>
              <a:prstDash val="solid"/>
              <a:miter lim="800000"/>
              <a:tailEnd type="triangle"/>
            </a:ln>
            <a:effectLst/>
          </p:spPr>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思考题</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1"/>
          <p:cNvSpPr txBox="1"/>
          <p:nvPr/>
        </p:nvSpPr>
        <p:spPr>
          <a:xfrm>
            <a:off x="1019176" y="1020932"/>
            <a:ext cx="10153650" cy="4892555"/>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单选题</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目前</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最大支持多少的主备模式？</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主</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备</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主</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备</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主</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备</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主</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备</a:t>
            </a:r>
            <a:endParaRPr lang="en-US" altLang="zh-CN" sz="16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多选题</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以下哪些是</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的产品特点？</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适用于复合应用场景</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高性能</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高可用性</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AI</a:t>
            </a:r>
            <a:r>
              <a:rPr lang="zh-CN" altLang="en-US" sz="1600" dirty="0" smtClean="0">
                <a:latin typeface="微软雅黑" panose="020B0503020204020204" pitchFamily="34" charset="-122"/>
                <a:ea typeface="微软雅黑" panose="020B0503020204020204" pitchFamily="34" charset="-122"/>
              </a:rPr>
              <a:t>特性</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rPr>
              <a:t>思考题</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1"/>
          <p:cNvSpPr txBox="1"/>
          <p:nvPr/>
        </p:nvSpPr>
        <p:spPr>
          <a:xfrm>
            <a:off x="1019176" y="1091953"/>
            <a:ext cx="10153650" cy="4821534"/>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3"/>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判断题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支持行存与列存两种存储引擎。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a:buFont typeface="+mj-lt"/>
              <a:buAutoNum type="arabicPeriod" startAt="3"/>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简答题</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请简单描述安装</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的流程。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本章总结</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4"/>
          <p:cNvSpPr txBox="1"/>
          <p:nvPr/>
        </p:nvSpPr>
        <p:spPr>
          <a:xfrm>
            <a:off x="1019175" y="1100831"/>
            <a:ext cx="10153650" cy="4826724"/>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just"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2pPr>
            <a:lvl3pPr marL="1003935" indent="-201295" algn="just"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3pPr>
            <a:lvl4pPr marL="1399540" indent="-198120" algn="just" defTabSz="913765" rtl="0" eaLnBrk="1" fontAlgn="ctr" latinLnBrk="0" hangingPunct="1">
              <a:lnSpc>
                <a:spcPct val="140000"/>
              </a:lnSpc>
              <a:spcBef>
                <a:spcPts val="575"/>
              </a:spcBef>
              <a:buClrTx/>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4pPr>
            <a:lvl5pPr marL="1802765" indent="-201295" algn="just"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本章主要讲解了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数据库简介，包括数据库的特点、系统架构、应用场景、运行环境、基本功能和增强特性等内容；讲解了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的开源社区；讲解了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的逻辑和物理结构；并对</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的安装部署流程进行了介绍。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9125" y="2217738"/>
            <a:ext cx="10859702" cy="1076325"/>
          </a:xfrm>
        </p:spPr>
        <p:txBody>
          <a:bodyPr/>
          <a:lstStyle/>
          <a:p>
            <a:pPr algn="ctr"/>
            <a:r>
              <a:rPr lang="en-US" altLang="zh-CN" dirty="0" smtClean="0"/>
              <a:t>Thanks</a:t>
            </a:r>
            <a:r>
              <a:rPr lang="zh-CN" altLang="en-US"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marL="0" indent="0">
              <a:lnSpc>
                <a:spcPct val="150000"/>
              </a:lnSpc>
              <a:buNone/>
            </a:pPr>
            <a:r>
              <a:rPr lang="en-US" altLang="zh-CN" sz="2200" b="1" dirty="0" smtClean="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产品介绍</a:t>
            </a:r>
            <a:endParaRPr lang="en-US" altLang="zh-CN" sz="22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开源</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社区</a:t>
            </a:r>
            <a:endPar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结构简介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buNone/>
            </a:pPr>
            <a:r>
              <a:rPr lang="en-US" altLang="zh-CN"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、安装</a:t>
            </a:r>
            <a:r>
              <a:rPr lang="zh-CN" altLang="en-US"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sz="2200" dirty="0" smtClean="0">
                <a:solidFill>
                  <a:srgbClr val="8F8F8F"/>
                </a:solidFill>
                <a:latin typeface="微软雅黑" panose="020B0503020204020204" pitchFamily="34" charset="-122"/>
                <a:ea typeface="微软雅黑" panose="020B0503020204020204" pitchFamily="34" charset="-122"/>
                <a:sym typeface="微软雅黑" panose="020B0503020204020204" pitchFamily="34" charset="-122"/>
              </a:rPr>
              <a:t>流程</a:t>
            </a:r>
            <a:endParaRPr lang="en-US" altLang="zh-CN" sz="2200" dirty="0">
              <a:solidFill>
                <a:srgbClr val="8F8F8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1"/>
          </p:nvPr>
        </p:nvSpPr>
        <p:spPr>
          <a:xfrm>
            <a:off x="725738" y="920664"/>
            <a:ext cx="10729365" cy="5282672"/>
          </a:xfrm>
        </p:spPr>
        <p:txBody>
          <a:bodyPr>
            <a:normAutofit/>
          </a:bodyPr>
          <a:lstStyle/>
          <a:p>
            <a:pPr>
              <a:lnSpc>
                <a:spcPct val="150000"/>
              </a:lnSpc>
            </a:pP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是一款开源关系型数据库管理系统，采用木兰宽松许可证</a:t>
            </a: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v2</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发行。</a:t>
            </a: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内核源自深度融合华为在数据库领域多年的经验，结合企业级场景需求，持续构建竞争力特性。在支撑传统业务的基础上，为企业面向</a:t>
            </a: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5G</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时代的挑战，提供了无限可能。</a:t>
            </a:r>
            <a:endParaRPr lang="en-US" altLang="zh-CN" sz="22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是关系型数据库，采用客户端</a:t>
            </a:r>
            <a:r>
              <a:rPr lang="en-US" altLang="zh-CN" sz="22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服务器，单进程多线程架构，支持单机和一主多备部署方式，备机可读，支持双机高可用和读扩展。</a:t>
            </a:r>
            <a:endParaRPr lang="zh-CN" altLang="en-US" sz="2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数据库产品</a:t>
            </a: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介绍</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集中式版本内核全开源</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7" name="文本占位符 2"/>
          <p:cNvSpPr txBox="1"/>
          <p:nvPr/>
        </p:nvSpPr>
        <p:spPr>
          <a:xfrm>
            <a:off x="455612" y="1047750"/>
            <a:ext cx="11293475" cy="48798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prstClr val="black">
                    <a:lumMod val="95000"/>
                    <a:lumOff val="5000"/>
                  </a:prstClr>
                </a:solidFill>
                <a:latin typeface="微软雅黑" panose="020B0503020204020204" pitchFamily="34" charset="-122"/>
                <a:sym typeface="微软雅黑" panose="020B0503020204020204" pitchFamily="34" charset="-122"/>
              </a:rPr>
              <a:t>内部自用孵化阶段 </a:t>
            </a:r>
            <a:r>
              <a:rPr lang="en-US" altLang="zh-CN" dirty="0" smtClean="0">
                <a:solidFill>
                  <a:prstClr val="black">
                    <a:lumMod val="95000"/>
                    <a:lumOff val="5000"/>
                  </a:prstClr>
                </a:solidFill>
                <a:latin typeface="微软雅黑" panose="020B0503020204020204" pitchFamily="34" charset="-122"/>
                <a:sym typeface="微软雅黑" panose="020B0503020204020204" pitchFamily="34" charset="-122"/>
              </a:rPr>
              <a:t>-&gt; </a:t>
            </a:r>
            <a:r>
              <a:rPr lang="zh-CN" altLang="en-US" dirty="0" smtClean="0">
                <a:solidFill>
                  <a:prstClr val="black">
                    <a:lumMod val="95000"/>
                    <a:lumOff val="5000"/>
                  </a:prstClr>
                </a:solidFill>
                <a:latin typeface="微软雅黑" panose="020B0503020204020204" pitchFamily="34" charset="-122"/>
                <a:sym typeface="微软雅黑" panose="020B0503020204020204" pitchFamily="34" charset="-122"/>
              </a:rPr>
              <a:t>联创产品化阶段 </a:t>
            </a:r>
            <a:r>
              <a:rPr lang="en-US" altLang="zh-CN" dirty="0" smtClean="0">
                <a:solidFill>
                  <a:prstClr val="black">
                    <a:lumMod val="95000"/>
                    <a:lumOff val="5000"/>
                  </a:prstClr>
                </a:solidFill>
                <a:latin typeface="微软雅黑" panose="020B0503020204020204" pitchFamily="34" charset="-122"/>
                <a:sym typeface="微软雅黑" panose="020B0503020204020204" pitchFamily="34" charset="-122"/>
              </a:rPr>
              <a:t>-&gt;openGauss</a:t>
            </a:r>
            <a:r>
              <a:rPr lang="zh-CN" altLang="en-US" dirty="0" smtClean="0">
                <a:solidFill>
                  <a:prstClr val="black">
                    <a:lumMod val="95000"/>
                    <a:lumOff val="5000"/>
                  </a:prstClr>
                </a:solidFill>
                <a:latin typeface="微软雅黑" panose="020B0503020204020204" pitchFamily="34" charset="-122"/>
                <a:sym typeface="微软雅黑" panose="020B0503020204020204" pitchFamily="34" charset="-122"/>
              </a:rPr>
              <a:t>集中式版本开源</a:t>
            </a:r>
            <a:endParaRPr lang="zh-CN" altLang="en-US" dirty="0" smtClean="0">
              <a:solidFill>
                <a:prstClr val="black">
                  <a:lumMod val="95000"/>
                  <a:lumOff val="5000"/>
                </a:prstClr>
              </a:solidFill>
              <a:latin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sym typeface="微软雅黑" panose="020B0503020204020204" pitchFamily="34" charset="-122"/>
            </a:endParaRPr>
          </a:p>
        </p:txBody>
      </p:sp>
      <p:cxnSp>
        <p:nvCxnSpPr>
          <p:cNvPr id="8" name="Straight Connector 2"/>
          <p:cNvCxnSpPr/>
          <p:nvPr/>
        </p:nvCxnSpPr>
        <p:spPr bwMode="auto">
          <a:xfrm>
            <a:off x="796030" y="4502380"/>
            <a:ext cx="10607004" cy="0"/>
          </a:xfrm>
          <a:prstGeom prst="line">
            <a:avLst/>
          </a:prstGeom>
          <a:noFill/>
          <a:ln w="57150" cap="flat" cmpd="sng" algn="ctr">
            <a:solidFill>
              <a:schemeClr val="accent3"/>
            </a:solidFill>
            <a:prstDash val="solid"/>
            <a:round/>
            <a:headEnd type="none" w="med" len="med"/>
            <a:tailEnd type="triangle" w="med" len="med"/>
          </a:ln>
          <a:effectLst/>
        </p:spPr>
      </p:cxnSp>
      <p:sp>
        <p:nvSpPr>
          <p:cNvPr id="9" name="Rectangle 5"/>
          <p:cNvSpPr/>
          <p:nvPr/>
        </p:nvSpPr>
        <p:spPr bwMode="auto">
          <a:xfrm>
            <a:off x="2511541" y="4901807"/>
            <a:ext cx="3709150" cy="1209199"/>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285750" indent="-285750"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G</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行核心数据仓库</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200" dirty="0" err="1"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GaussDB</a:t>
            </a:r>
            <a:r>
              <a:rPr lang="en-US" altLang="zh-CN"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(DWS)</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华为云商用；</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行核心业务系统替换商业</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数据库；</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支撑公司内部</a:t>
            </a: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40+</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主力产品，在全球</a:t>
            </a: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70+</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运营商规模商用</a:t>
            </a: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万</a:t>
            </a: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套，服务全球</a:t>
            </a: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亿</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人口。</a:t>
            </a:r>
            <a:endParaRPr 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Rectangle 6"/>
          <p:cNvSpPr/>
          <p:nvPr/>
        </p:nvSpPr>
        <p:spPr bwMode="auto">
          <a:xfrm>
            <a:off x="6117172" y="4906587"/>
            <a:ext cx="2877621" cy="1271029"/>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285750" indent="-285750"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2019.5.15 GaussDB</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全球</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发布；</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构筑合作伙伴</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生态；</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兼容行业主流生态，完成金融等行业</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对接。</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ounded Rectangle 7"/>
          <p:cNvSpPr/>
          <p:nvPr/>
        </p:nvSpPr>
        <p:spPr bwMode="auto">
          <a:xfrm>
            <a:off x="959803" y="4317606"/>
            <a:ext cx="1700370" cy="395249"/>
          </a:xfrm>
          <a:prstGeom prst="round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2001 - 2011</a:t>
            </a:r>
            <a:endPar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ounded Rectangle 8"/>
          <p:cNvSpPr/>
          <p:nvPr/>
        </p:nvSpPr>
        <p:spPr bwMode="auto">
          <a:xfrm>
            <a:off x="2958309" y="4317606"/>
            <a:ext cx="3031741" cy="395249"/>
          </a:xfrm>
          <a:prstGeom prst="round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2011 - 2019</a:t>
            </a:r>
            <a:endPar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ounded Rectangle 9"/>
          <p:cNvSpPr/>
          <p:nvPr/>
        </p:nvSpPr>
        <p:spPr bwMode="auto">
          <a:xfrm>
            <a:off x="6280945" y="4317606"/>
            <a:ext cx="2549853" cy="395249"/>
          </a:xfrm>
          <a:prstGeom prst="round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2019 - 2020</a:t>
            </a:r>
            <a:endPar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ïśľïďe"/>
          <p:cNvSpPr/>
          <p:nvPr/>
        </p:nvSpPr>
        <p:spPr>
          <a:xfrm>
            <a:off x="796031" y="1885584"/>
            <a:ext cx="10075293" cy="2254649"/>
          </a:xfrm>
          <a:prstGeom prst="swooshArrow">
            <a:avLst>
              <a:gd name="adj1" fmla="val 25000"/>
              <a:gd name="adj2" fmla="val 30815"/>
            </a:avLst>
          </a:prstGeom>
          <a:solidFill>
            <a:srgbClr val="F0978E"/>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wrap="square" lIns="73688" tIns="36844" rIns="73688" bIns="36844">
            <a:normAutofit/>
          </a:bodyPr>
          <a:lstStyle/>
          <a:p>
            <a:pPr fontAlgn="base">
              <a:spcBef>
                <a:spcPct val="0"/>
              </a:spcBef>
              <a:spcAft>
                <a:spcPct val="0"/>
              </a:spcAft>
            </a:pPr>
            <a:endParaRPr lang="zh-CN" altLang="en-US" sz="290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1"/>
          <p:cNvSpPr txBox="1"/>
          <p:nvPr/>
        </p:nvSpPr>
        <p:spPr>
          <a:xfrm>
            <a:off x="1589185" y="3213004"/>
            <a:ext cx="1421629" cy="463792"/>
          </a:xfrm>
          <a:prstGeom prst="rect">
            <a:avLst/>
          </a:prstGeom>
          <a:noFill/>
        </p:spPr>
        <p:txBody>
          <a:bodyPr wrap="none" rtlCol="0">
            <a:spAutoFit/>
          </a:bodyPr>
          <a:lstStyle/>
          <a:p>
            <a:pPr fontAlgn="base">
              <a:spcBef>
                <a:spcPct val="0"/>
              </a:spcBef>
              <a:spcAft>
                <a:spcPct val="0"/>
              </a:spcAft>
            </a:pPr>
            <a:r>
              <a:rPr lang="zh-CN" alt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内部自用</a:t>
            </a:r>
            <a:endParaRPr 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2"/>
          <p:cNvSpPr txBox="1"/>
          <p:nvPr/>
        </p:nvSpPr>
        <p:spPr>
          <a:xfrm>
            <a:off x="5324499" y="2549117"/>
            <a:ext cx="1112370" cy="463792"/>
          </a:xfrm>
          <a:prstGeom prst="rect">
            <a:avLst/>
          </a:prstGeom>
          <a:noFill/>
        </p:spPr>
        <p:txBody>
          <a:bodyPr wrap="none" rtlCol="0">
            <a:spAutoFit/>
          </a:bodyPr>
          <a:lstStyle/>
          <a:p>
            <a:pPr fontAlgn="base">
              <a:spcBef>
                <a:spcPct val="0"/>
              </a:spcBef>
              <a:spcAft>
                <a:spcPct val="0"/>
              </a:spcAft>
            </a:pPr>
            <a:r>
              <a:rPr lang="zh-CN" alt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产品化</a:t>
            </a:r>
            <a:endParaRPr 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14"/>
          <p:cNvSpPr/>
          <p:nvPr/>
        </p:nvSpPr>
        <p:spPr bwMode="auto">
          <a:xfrm>
            <a:off x="796030" y="4902096"/>
            <a:ext cx="1725012" cy="276867"/>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spAutoFit/>
          </a:bodyPr>
          <a:lstStyle/>
          <a:p>
            <a:pPr marL="171450" indent="-171450" fontAlgn="base">
              <a:spcBef>
                <a:spcPts val="300"/>
              </a:spcBef>
              <a:spcAft>
                <a:spcPct val="0"/>
              </a:spcAft>
              <a:buFont typeface="Arial" panose="020B0604020202020204" pitchFamily="34" charset="0"/>
              <a:buChar char="•"/>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企业级内存数据库</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3"/>
          <p:cNvSpPr txBox="1"/>
          <p:nvPr/>
        </p:nvSpPr>
        <p:spPr>
          <a:xfrm>
            <a:off x="9253625" y="2157671"/>
            <a:ext cx="803111" cy="463792"/>
          </a:xfrm>
          <a:prstGeom prst="rect">
            <a:avLst/>
          </a:prstGeom>
          <a:noFill/>
        </p:spPr>
        <p:txBody>
          <a:bodyPr wrap="none" rtlCol="0">
            <a:spAutoFit/>
          </a:bodyPr>
          <a:lstStyle/>
          <a:p>
            <a:pPr fontAlgn="base">
              <a:spcBef>
                <a:spcPct val="0"/>
              </a:spcBef>
              <a:spcAft>
                <a:spcPct val="0"/>
              </a:spcAft>
            </a:pPr>
            <a:r>
              <a:rPr lang="zh-CN" alt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开源</a:t>
            </a:r>
            <a:endParaRPr lang="en-US" sz="2415" b="1"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ounded Rectangle 9"/>
          <p:cNvSpPr/>
          <p:nvPr/>
        </p:nvSpPr>
        <p:spPr bwMode="auto">
          <a:xfrm>
            <a:off x="9098989" y="4317606"/>
            <a:ext cx="1920219" cy="395249"/>
          </a:xfrm>
          <a:prstGeom prst="round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2020</a:t>
            </a:r>
            <a:r>
              <a:rPr lang="en-US" altLang="zh-CN"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16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17"/>
          <p:cNvSpPr/>
          <p:nvPr/>
        </p:nvSpPr>
        <p:spPr bwMode="auto">
          <a:xfrm>
            <a:off x="8758305" y="4834346"/>
            <a:ext cx="2701858" cy="276938"/>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spAutoFit/>
          </a:bodyPr>
          <a:lstStyle/>
          <a:p>
            <a:pPr marL="285750" indent="-285750" algn="ctr" fontAlgn="base">
              <a:spcBef>
                <a:spcPts val="300"/>
              </a:spcBef>
              <a:spcAft>
                <a:spcPct val="0"/>
              </a:spcAft>
              <a:buFont typeface="Arial" panose="020B0604020202020204" pitchFamily="34" charset="0"/>
              <a:buChar char="•"/>
            </a:pPr>
            <a:r>
              <a:rPr lang="en-US" altLang="zh-CN"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集中式版本</a:t>
            </a:r>
            <a:r>
              <a:rPr lang="zh-CN" altLang="en-US" sz="1200" dirty="0" smtClea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开</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源</a:t>
            </a:r>
            <a:endParaRPr lang="en-US" altLang="zh-CN" sz="12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openGauss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数据库特点</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23"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主要有复合应用场景、高性能、高可用和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AI</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能力等产品特点。</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2" name="组合 1"/>
          <p:cNvGrpSpPr/>
          <p:nvPr/>
        </p:nvGrpSpPr>
        <p:grpSpPr>
          <a:xfrm>
            <a:off x="1062769" y="1667490"/>
            <a:ext cx="10066460" cy="4653406"/>
            <a:chOff x="1062769" y="1880559"/>
            <a:chExt cx="10066460" cy="3301773"/>
          </a:xfrm>
        </p:grpSpPr>
        <p:sp>
          <p:nvSpPr>
            <p:cNvPr id="3" name="任意多边形 2"/>
            <p:cNvSpPr/>
            <p:nvPr/>
          </p:nvSpPr>
          <p:spPr>
            <a:xfrm>
              <a:off x="1062769" y="1880559"/>
              <a:ext cx="2277479" cy="397909"/>
            </a:xfrm>
            <a:custGeom>
              <a:avLst/>
              <a:gdLst>
                <a:gd name="connsiteX0" fmla="*/ 0 w 2277479"/>
                <a:gd name="connsiteY0" fmla="*/ 0 h 576435"/>
                <a:gd name="connsiteX1" fmla="*/ 2277479 w 2277479"/>
                <a:gd name="connsiteY1" fmla="*/ 0 h 576435"/>
                <a:gd name="connsiteX2" fmla="*/ 2277479 w 2277479"/>
                <a:gd name="connsiteY2" fmla="*/ 576435 h 576435"/>
                <a:gd name="connsiteX3" fmla="*/ 0 w 2277479"/>
                <a:gd name="connsiteY3" fmla="*/ 576435 h 576435"/>
                <a:gd name="connsiteX4" fmla="*/ 0 w 2277479"/>
                <a:gd name="connsiteY4" fmla="*/ 0 h 576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576435">
                  <a:moveTo>
                    <a:pt x="0" y="0"/>
                  </a:moveTo>
                  <a:lnTo>
                    <a:pt x="2277479" y="0"/>
                  </a:lnTo>
                  <a:lnTo>
                    <a:pt x="2277479" y="576435"/>
                  </a:lnTo>
                  <a:lnTo>
                    <a:pt x="0" y="576435"/>
                  </a:lnTo>
                  <a:lnTo>
                    <a:pt x="0" y="0"/>
                  </a:lnTo>
                  <a:close/>
                </a:path>
              </a:pathLst>
            </a:cu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复合应用场景</a:t>
              </a:r>
              <a:endParaRPr lang="zh-CN" altLang="en-US" sz="2000" kern="120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任意多边形 3"/>
            <p:cNvSpPr/>
            <p:nvPr/>
          </p:nvSpPr>
          <p:spPr>
            <a:xfrm>
              <a:off x="1062769" y="2278468"/>
              <a:ext cx="2277479" cy="2903864"/>
            </a:xfrm>
            <a:custGeom>
              <a:avLst/>
              <a:gdLst>
                <a:gd name="connsiteX0" fmla="*/ 0 w 2277479"/>
                <a:gd name="connsiteY0" fmla="*/ 0 h 2529074"/>
                <a:gd name="connsiteX1" fmla="*/ 2277479 w 2277479"/>
                <a:gd name="connsiteY1" fmla="*/ 0 h 2529074"/>
                <a:gd name="connsiteX2" fmla="*/ 2277479 w 2277479"/>
                <a:gd name="connsiteY2" fmla="*/ 2529074 h 2529074"/>
                <a:gd name="connsiteX3" fmla="*/ 0 w 2277479"/>
                <a:gd name="connsiteY3" fmla="*/ 2529074 h 2529074"/>
                <a:gd name="connsiteX4" fmla="*/ 0 w 2277479"/>
                <a:gd name="connsiteY4" fmla="*/ 0 h 252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2529074">
                  <a:moveTo>
                    <a:pt x="0" y="0"/>
                  </a:moveTo>
                  <a:lnTo>
                    <a:pt x="2277479" y="0"/>
                  </a:lnTo>
                  <a:lnTo>
                    <a:pt x="2277479" y="2529074"/>
                  </a:lnTo>
                  <a:lnTo>
                    <a:pt x="0" y="2529074"/>
                  </a:lnTo>
                  <a:lnTo>
                    <a:pt x="0" y="0"/>
                  </a:lnTo>
                  <a:close/>
                </a:path>
              </a:pathLst>
            </a:cu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行存储，支持业务数据频繁更新场景。</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列存储，支持业务数据追加和分析场景。</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内存表，支持高吞吐，低时延，极高性能场景。</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任意多边形 4"/>
            <p:cNvSpPr/>
            <p:nvPr/>
          </p:nvSpPr>
          <p:spPr>
            <a:xfrm>
              <a:off x="3659096" y="1880559"/>
              <a:ext cx="2277479" cy="397909"/>
            </a:xfrm>
            <a:custGeom>
              <a:avLst/>
              <a:gdLst>
                <a:gd name="connsiteX0" fmla="*/ 0 w 2277479"/>
                <a:gd name="connsiteY0" fmla="*/ 0 h 576435"/>
                <a:gd name="connsiteX1" fmla="*/ 2277479 w 2277479"/>
                <a:gd name="connsiteY1" fmla="*/ 0 h 576435"/>
                <a:gd name="connsiteX2" fmla="*/ 2277479 w 2277479"/>
                <a:gd name="connsiteY2" fmla="*/ 576435 h 576435"/>
                <a:gd name="connsiteX3" fmla="*/ 0 w 2277479"/>
                <a:gd name="connsiteY3" fmla="*/ 576435 h 576435"/>
                <a:gd name="connsiteX4" fmla="*/ 0 w 2277479"/>
                <a:gd name="connsiteY4" fmla="*/ 0 h 576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576435">
                  <a:moveTo>
                    <a:pt x="0" y="0"/>
                  </a:moveTo>
                  <a:lnTo>
                    <a:pt x="2277479" y="0"/>
                  </a:lnTo>
                  <a:lnTo>
                    <a:pt x="2277479" y="576435"/>
                  </a:lnTo>
                  <a:lnTo>
                    <a:pt x="0" y="576435"/>
                  </a:lnTo>
                  <a:lnTo>
                    <a:pt x="0" y="0"/>
                  </a:lnTo>
                  <a:close/>
                </a:path>
              </a:pathLst>
            </a:cu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高性能</a:t>
              </a:r>
              <a:endParaRPr lang="zh-CN" altLang="en-US" sz="2000" kern="120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任意多边形 24"/>
            <p:cNvSpPr/>
            <p:nvPr/>
          </p:nvSpPr>
          <p:spPr>
            <a:xfrm>
              <a:off x="3659096" y="2278468"/>
              <a:ext cx="2277479" cy="2903864"/>
            </a:xfrm>
            <a:custGeom>
              <a:avLst/>
              <a:gdLst>
                <a:gd name="connsiteX0" fmla="*/ 0 w 2277479"/>
                <a:gd name="connsiteY0" fmla="*/ 0 h 2529074"/>
                <a:gd name="connsiteX1" fmla="*/ 2277479 w 2277479"/>
                <a:gd name="connsiteY1" fmla="*/ 0 h 2529074"/>
                <a:gd name="connsiteX2" fmla="*/ 2277479 w 2277479"/>
                <a:gd name="connsiteY2" fmla="*/ 2529074 h 2529074"/>
                <a:gd name="connsiteX3" fmla="*/ 0 w 2277479"/>
                <a:gd name="connsiteY3" fmla="*/ 2529074 h 2529074"/>
                <a:gd name="connsiteX4" fmla="*/ 0 w 2277479"/>
                <a:gd name="connsiteY4" fmla="*/ 0 h 252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2529074">
                  <a:moveTo>
                    <a:pt x="0" y="0"/>
                  </a:moveTo>
                  <a:lnTo>
                    <a:pt x="2277479" y="0"/>
                  </a:lnTo>
                  <a:lnTo>
                    <a:pt x="2277479" y="2529074"/>
                  </a:lnTo>
                  <a:lnTo>
                    <a:pt x="0" y="2529074"/>
                  </a:lnTo>
                  <a:lnTo>
                    <a:pt x="0" y="0"/>
                  </a:lnTo>
                  <a:close/>
                </a:path>
              </a:pathLst>
            </a:cu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通过多核数据结构，增量检查点，大内存缓冲区管理实现百万级</a:t>
              </a:r>
              <a:r>
                <a:rPr lang="en-US" altLang="zh-CN" sz="1600" kern="1200" dirty="0" err="1"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tpmC</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服务端连接池，支持万级并发。</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任意多边形 25"/>
            <p:cNvSpPr/>
            <p:nvPr/>
          </p:nvSpPr>
          <p:spPr>
            <a:xfrm>
              <a:off x="6255423" y="1880559"/>
              <a:ext cx="2277479" cy="397909"/>
            </a:xfrm>
            <a:custGeom>
              <a:avLst/>
              <a:gdLst>
                <a:gd name="connsiteX0" fmla="*/ 0 w 2277479"/>
                <a:gd name="connsiteY0" fmla="*/ 0 h 576435"/>
                <a:gd name="connsiteX1" fmla="*/ 2277479 w 2277479"/>
                <a:gd name="connsiteY1" fmla="*/ 0 h 576435"/>
                <a:gd name="connsiteX2" fmla="*/ 2277479 w 2277479"/>
                <a:gd name="connsiteY2" fmla="*/ 576435 h 576435"/>
                <a:gd name="connsiteX3" fmla="*/ 0 w 2277479"/>
                <a:gd name="connsiteY3" fmla="*/ 576435 h 576435"/>
                <a:gd name="connsiteX4" fmla="*/ 0 w 2277479"/>
                <a:gd name="connsiteY4" fmla="*/ 0 h 576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576435">
                  <a:moveTo>
                    <a:pt x="0" y="0"/>
                  </a:moveTo>
                  <a:lnTo>
                    <a:pt x="2277479" y="0"/>
                  </a:lnTo>
                  <a:lnTo>
                    <a:pt x="2277479" y="576435"/>
                  </a:lnTo>
                  <a:lnTo>
                    <a:pt x="0" y="576435"/>
                  </a:lnTo>
                  <a:lnTo>
                    <a:pt x="0" y="0"/>
                  </a:lnTo>
                  <a:close/>
                </a:path>
              </a:pathLst>
            </a:cu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高可用</a:t>
              </a:r>
              <a:endParaRPr lang="zh-CN" altLang="en-US" sz="2000" kern="120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任意多边形 26"/>
            <p:cNvSpPr/>
            <p:nvPr/>
          </p:nvSpPr>
          <p:spPr>
            <a:xfrm>
              <a:off x="6255423" y="2278468"/>
              <a:ext cx="2277479" cy="2903864"/>
            </a:xfrm>
            <a:custGeom>
              <a:avLst/>
              <a:gdLst>
                <a:gd name="connsiteX0" fmla="*/ 0 w 2277479"/>
                <a:gd name="connsiteY0" fmla="*/ 0 h 2529074"/>
                <a:gd name="connsiteX1" fmla="*/ 2277479 w 2277479"/>
                <a:gd name="connsiteY1" fmla="*/ 0 h 2529074"/>
                <a:gd name="connsiteX2" fmla="*/ 2277479 w 2277479"/>
                <a:gd name="connsiteY2" fmla="*/ 2529074 h 2529074"/>
                <a:gd name="connsiteX3" fmla="*/ 0 w 2277479"/>
                <a:gd name="connsiteY3" fmla="*/ 2529074 h 2529074"/>
                <a:gd name="connsiteX4" fmla="*/ 0 w 2277479"/>
                <a:gd name="connsiteY4" fmla="*/ 0 h 252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2529074">
                  <a:moveTo>
                    <a:pt x="0" y="0"/>
                  </a:moveTo>
                  <a:lnTo>
                    <a:pt x="2277479" y="0"/>
                  </a:lnTo>
                  <a:lnTo>
                    <a:pt x="2277479" y="2529074"/>
                  </a:lnTo>
                  <a:lnTo>
                    <a:pt x="0" y="2529074"/>
                  </a:lnTo>
                  <a:lnTo>
                    <a:pt x="0" y="0"/>
                  </a:lnTo>
                  <a:close/>
                </a:path>
              </a:pathLst>
            </a:cu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支持主备同步，异步多种部署模式。</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数据页</a:t>
              </a:r>
              <a:r>
                <a:rPr lang="en-US" altLang="zh-CN"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CRC</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校验，损坏数据页通过备机自动修复。</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备机并行恢复，</a:t>
              </a:r>
              <a:r>
                <a:rPr lang="en-US" altLang="zh-CN"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秒内可升主提供服务</a:t>
              </a:r>
              <a:r>
                <a:rPr lang="zh-CN" altLang="en-US" sz="24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任意多边形 27"/>
            <p:cNvSpPr/>
            <p:nvPr/>
          </p:nvSpPr>
          <p:spPr>
            <a:xfrm>
              <a:off x="8851750" y="1880559"/>
              <a:ext cx="2277479" cy="397909"/>
            </a:xfrm>
            <a:custGeom>
              <a:avLst/>
              <a:gdLst>
                <a:gd name="connsiteX0" fmla="*/ 0 w 2277479"/>
                <a:gd name="connsiteY0" fmla="*/ 0 h 576435"/>
                <a:gd name="connsiteX1" fmla="*/ 2277479 w 2277479"/>
                <a:gd name="connsiteY1" fmla="*/ 0 h 576435"/>
                <a:gd name="connsiteX2" fmla="*/ 2277479 w 2277479"/>
                <a:gd name="connsiteY2" fmla="*/ 576435 h 576435"/>
                <a:gd name="connsiteX3" fmla="*/ 0 w 2277479"/>
                <a:gd name="connsiteY3" fmla="*/ 576435 h 576435"/>
                <a:gd name="connsiteX4" fmla="*/ 0 w 2277479"/>
                <a:gd name="connsiteY4" fmla="*/ 0 h 576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576435">
                  <a:moveTo>
                    <a:pt x="0" y="0"/>
                  </a:moveTo>
                  <a:lnTo>
                    <a:pt x="2277479" y="0"/>
                  </a:lnTo>
                  <a:lnTo>
                    <a:pt x="2277479" y="576435"/>
                  </a:lnTo>
                  <a:lnTo>
                    <a:pt x="0" y="576435"/>
                  </a:lnTo>
                  <a:lnTo>
                    <a:pt x="0" y="0"/>
                  </a:lnTo>
                  <a:close/>
                </a:path>
              </a:pathLst>
            </a:cu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sz="2000" kern="1200" dirty="0" smtClea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能力</a:t>
              </a:r>
              <a:endParaRPr lang="zh-CN" altLang="en-US" sz="2000" kern="120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任意多边形 28"/>
            <p:cNvSpPr/>
            <p:nvPr/>
          </p:nvSpPr>
          <p:spPr>
            <a:xfrm>
              <a:off x="8851750" y="2278468"/>
              <a:ext cx="2277479" cy="2903864"/>
            </a:xfrm>
            <a:custGeom>
              <a:avLst/>
              <a:gdLst>
                <a:gd name="connsiteX0" fmla="*/ 0 w 2277479"/>
                <a:gd name="connsiteY0" fmla="*/ 0 h 2529074"/>
                <a:gd name="connsiteX1" fmla="*/ 2277479 w 2277479"/>
                <a:gd name="connsiteY1" fmla="*/ 0 h 2529074"/>
                <a:gd name="connsiteX2" fmla="*/ 2277479 w 2277479"/>
                <a:gd name="connsiteY2" fmla="*/ 2529074 h 2529074"/>
                <a:gd name="connsiteX3" fmla="*/ 0 w 2277479"/>
                <a:gd name="connsiteY3" fmla="*/ 2529074 h 2529074"/>
                <a:gd name="connsiteX4" fmla="*/ 0 w 2277479"/>
                <a:gd name="connsiteY4" fmla="*/ 0 h 252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479" h="2529074">
                  <a:moveTo>
                    <a:pt x="0" y="0"/>
                  </a:moveTo>
                  <a:lnTo>
                    <a:pt x="2277479" y="0"/>
                  </a:lnTo>
                  <a:lnTo>
                    <a:pt x="2277479" y="2529074"/>
                  </a:lnTo>
                  <a:lnTo>
                    <a:pt x="0" y="2529074"/>
                  </a:lnTo>
                  <a:lnTo>
                    <a:pt x="0" y="0"/>
                  </a:lnTo>
                  <a:close/>
                </a:path>
              </a:pathLst>
            </a:cu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具备</a:t>
              </a:r>
              <a:r>
                <a:rPr lang="en-US"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AI4DB</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能力，包括参数智能调优与诊断、慢</a:t>
              </a:r>
              <a:r>
                <a:rPr lang="en-US"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发现、索引推荐、时序预测、异常检测等。</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lvl="1" indent="-171450" algn="l" defTabSz="711200">
                <a:lnSpc>
                  <a:spcPct val="15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具备</a:t>
              </a:r>
              <a:r>
                <a:rPr lang="en-US"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DB4AI</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能力，兼容</a:t>
              </a:r>
              <a:r>
                <a:rPr lang="en-US" altLang="en-US" sz="1600" kern="1200" dirty="0" err="1"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MADlib</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生态，支持</a:t>
              </a:r>
              <a:r>
                <a:rPr lang="en-US"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70+</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算法，性能比原生</a:t>
              </a:r>
              <a:r>
                <a:rPr lang="en-US" altLang="en-US" sz="1600" kern="1200" dirty="0" err="1"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MADlib</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有数倍提升，支持</a:t>
              </a:r>
              <a:r>
                <a:rPr lang="en-US" altLang="en-US" sz="1600" kern="1200" dirty="0" err="1"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XGBoost</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GBDT</a:t>
              </a:r>
              <a:r>
                <a:rPr lang="zh-CN" altLang="en-US" sz="1600" kern="12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rPr>
                <a:t>等高级算法。</a:t>
              </a:r>
              <a:endPar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系统架构</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8"/>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软件架构：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7" name="组合 6"/>
          <p:cNvGrpSpPr/>
          <p:nvPr/>
        </p:nvGrpSpPr>
        <p:grpSpPr>
          <a:xfrm>
            <a:off x="876588" y="2360566"/>
            <a:ext cx="6219579" cy="3777464"/>
            <a:chOff x="3122225" y="1500030"/>
            <a:chExt cx="5952355" cy="3730142"/>
          </a:xfrm>
        </p:grpSpPr>
        <p:cxnSp>
          <p:nvCxnSpPr>
            <p:cNvPr id="8" name="直接连接符 7"/>
            <p:cNvCxnSpPr/>
            <p:nvPr/>
          </p:nvCxnSpPr>
          <p:spPr>
            <a:xfrm>
              <a:off x="4014653" y="2628321"/>
              <a:ext cx="0" cy="565703"/>
            </a:xfrm>
            <a:prstGeom prst="line">
              <a:avLst/>
            </a:prstGeom>
            <a:noFill/>
            <a:ln w="6350" cap="flat" cmpd="sng" algn="ctr">
              <a:solidFill>
                <a:sysClr val="windowText" lastClr="000000"/>
              </a:solidFill>
              <a:prstDash val="solid"/>
              <a:miter lim="800000"/>
            </a:ln>
            <a:effectLst/>
          </p:spPr>
        </p:cxnSp>
        <p:cxnSp>
          <p:nvCxnSpPr>
            <p:cNvPr id="9" name="直接连接符 8"/>
            <p:cNvCxnSpPr/>
            <p:nvPr/>
          </p:nvCxnSpPr>
          <p:spPr>
            <a:xfrm>
              <a:off x="7568519" y="3366619"/>
              <a:ext cx="0" cy="1474703"/>
            </a:xfrm>
            <a:prstGeom prst="line">
              <a:avLst/>
            </a:prstGeom>
            <a:noFill/>
            <a:ln w="6350" cap="flat" cmpd="sng" algn="ctr">
              <a:solidFill>
                <a:sysClr val="windowText" lastClr="000000"/>
              </a:solidFill>
              <a:prstDash val="solid"/>
              <a:miter lim="800000"/>
            </a:ln>
            <a:effectLst/>
          </p:spPr>
        </p:cxnSp>
        <p:cxnSp>
          <p:nvCxnSpPr>
            <p:cNvPr id="10" name="直接连接符 9"/>
            <p:cNvCxnSpPr/>
            <p:nvPr/>
          </p:nvCxnSpPr>
          <p:spPr>
            <a:xfrm>
              <a:off x="4464169" y="3350030"/>
              <a:ext cx="0" cy="1345927"/>
            </a:xfrm>
            <a:prstGeom prst="line">
              <a:avLst/>
            </a:prstGeom>
            <a:noFill/>
            <a:ln w="6350" cap="flat" cmpd="sng" algn="ctr">
              <a:solidFill>
                <a:sysClr val="windowText" lastClr="000000"/>
              </a:solidFill>
              <a:prstDash val="solid"/>
              <a:miter lim="800000"/>
            </a:ln>
            <a:effectLst/>
          </p:spPr>
        </p:cxnSp>
        <p:cxnSp>
          <p:nvCxnSpPr>
            <p:cNvPr id="11" name="直接连接符 10"/>
            <p:cNvCxnSpPr/>
            <p:nvPr/>
          </p:nvCxnSpPr>
          <p:spPr>
            <a:xfrm flipH="1">
              <a:off x="6976848" y="1852234"/>
              <a:ext cx="15368" cy="1206393"/>
            </a:xfrm>
            <a:prstGeom prst="line">
              <a:avLst/>
            </a:prstGeom>
            <a:noFill/>
            <a:ln w="6350" cap="flat" cmpd="sng" algn="ctr">
              <a:solidFill>
                <a:sysClr val="windowText" lastClr="000000"/>
              </a:solidFill>
              <a:prstDash val="solid"/>
              <a:miter lim="800000"/>
            </a:ln>
            <a:effectLst/>
          </p:spPr>
        </p:cxnSp>
        <p:sp>
          <p:nvSpPr>
            <p:cNvPr id="12" name="圆角矩形 11"/>
            <p:cNvSpPr/>
            <p:nvPr/>
          </p:nvSpPr>
          <p:spPr>
            <a:xfrm>
              <a:off x="4840687" y="1500030"/>
              <a:ext cx="4039082" cy="352204"/>
            </a:xfrm>
            <a:prstGeom prst="roundRect">
              <a:avLst/>
            </a:prstGeom>
            <a:solidFill>
              <a:sysClr val="window" lastClr="FFFFFF"/>
            </a:solidFill>
            <a:ln w="12700" cap="flat" cmpd="sng" algn="ctr">
              <a:solidFill>
                <a:srgbClr val="23181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业务应用</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3122225" y="2113491"/>
              <a:ext cx="5952355" cy="3116681"/>
            </a:xfrm>
            <a:prstGeom prst="rect">
              <a:avLst/>
            </a:prstGeom>
            <a:noFill/>
            <a:ln w="12700" cap="flat" cmpd="sng" algn="ctr">
              <a:solidFill>
                <a:srgbClr val="231815"/>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nvSpPr>
          <p:spPr>
            <a:xfrm>
              <a:off x="3342300" y="2274856"/>
              <a:ext cx="1344706" cy="353465"/>
            </a:xfrm>
            <a:prstGeom prst="roundRect">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OM</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圆角矩形 14"/>
            <p:cNvSpPr/>
            <p:nvPr/>
          </p:nvSpPr>
          <p:spPr>
            <a:xfrm>
              <a:off x="3329667" y="2974733"/>
              <a:ext cx="5537469" cy="391886"/>
            </a:xfrm>
            <a:prstGeom prst="roundRect">
              <a:avLst/>
            </a:prstGeom>
            <a:solidFill>
              <a:srgbClr val="E7E6E6">
                <a:lumMod val="50000"/>
              </a:srgbClr>
            </a:solidFill>
            <a:ln w="12700" cap="flat" cmpd="sng" algn="ctr">
              <a:solidFill>
                <a:srgbClr val="23181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网络通道</a:t>
              </a: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10GE</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矩形 15"/>
            <p:cNvSpPr/>
            <p:nvPr/>
          </p:nvSpPr>
          <p:spPr>
            <a:xfrm>
              <a:off x="3329667" y="3750821"/>
              <a:ext cx="2594469" cy="522514"/>
            </a:xfrm>
            <a:prstGeom prst="roundRect">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 </a:t>
              </a: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主</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圆角矩形 16"/>
            <p:cNvSpPr/>
            <p:nvPr/>
          </p:nvSpPr>
          <p:spPr>
            <a:xfrm>
              <a:off x="6367090" y="3750821"/>
              <a:ext cx="2584555" cy="522514"/>
            </a:xfrm>
            <a:prstGeom prst="roundRect">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openGauss </a:t>
              </a: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备</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流程图: 磁盘 17"/>
            <p:cNvSpPr/>
            <p:nvPr/>
          </p:nvSpPr>
          <p:spPr>
            <a:xfrm>
              <a:off x="3787974" y="4657537"/>
              <a:ext cx="1413863" cy="398939"/>
            </a:xfrm>
            <a:prstGeom prst="flowChartMagneticDisk">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Storage</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流程图: 磁盘 18"/>
            <p:cNvSpPr/>
            <p:nvPr/>
          </p:nvSpPr>
          <p:spPr>
            <a:xfrm>
              <a:off x="6914015" y="4652650"/>
              <a:ext cx="1413863" cy="403826"/>
            </a:xfrm>
            <a:prstGeom prst="flowChartMagneticDisk">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Storage</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圆角矩形 19"/>
            <p:cNvSpPr/>
            <p:nvPr/>
          </p:nvSpPr>
          <p:spPr>
            <a:xfrm>
              <a:off x="4840687" y="2274856"/>
              <a:ext cx="4039082" cy="353465"/>
            </a:xfrm>
            <a:prstGeom prst="roundRect">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客户端驱动</a:t>
              </a: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1" name="直接连接符 20"/>
            <p:cNvCxnSpPr>
              <a:stCxn id="14" idx="2"/>
            </p:cNvCxnSpPr>
            <p:nvPr/>
          </p:nvCxnSpPr>
          <p:spPr>
            <a:xfrm>
              <a:off x="4014653" y="2628321"/>
              <a:ext cx="0" cy="0"/>
            </a:xfrm>
            <a:prstGeom prst="line">
              <a:avLst/>
            </a:prstGeom>
            <a:noFill/>
            <a:ln w="6350" cap="flat" cmpd="sng" algn="ctr">
              <a:solidFill>
                <a:sysClr val="windowText" lastClr="000000"/>
              </a:solidFill>
              <a:prstDash val="solid"/>
              <a:miter lim="800000"/>
            </a:ln>
            <a:effectLst/>
          </p:spPr>
        </p:cxnSp>
      </p:grpSp>
      <p:sp>
        <p:nvSpPr>
          <p:cNvPr id="22" name="圆角矩形 21"/>
          <p:cNvSpPr/>
          <p:nvPr/>
        </p:nvSpPr>
        <p:spPr>
          <a:xfrm>
            <a:off x="7318133" y="1883917"/>
            <a:ext cx="3934237" cy="4270736"/>
          </a:xfrm>
          <a:prstGeom prst="roundRect">
            <a:avLst>
              <a:gd name="adj" fmla="val 7277"/>
            </a:avLst>
          </a:prstGeom>
          <a:solidFill>
            <a:srgbClr val="BEE9EE">
              <a:alpha val="10000"/>
            </a:srgbClr>
          </a:solidFill>
          <a:ln w="12700" cap="flat" cmpd="sng" algn="ctr">
            <a:solidFill>
              <a:srgbClr val="30B5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nvSpPr>
        <p:spPr>
          <a:xfrm>
            <a:off x="7351897" y="1922681"/>
            <a:ext cx="3893068" cy="4278094"/>
          </a:xfrm>
          <a:prstGeom prst="rect">
            <a:avLst/>
          </a:prstGeom>
          <a:noFill/>
        </p:spPr>
        <p:txBody>
          <a:bodyPr wrap="square" rtlCol="0">
            <a:spAutoFit/>
          </a:bodyPr>
          <a:lstStyle/>
          <a:p>
            <a:pPr defTabSz="914400"/>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OM</a:t>
            </a:r>
            <a:r>
              <a:rPr lang="zh-CN" altLang="en-US"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运维管理</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(Operation Manager)</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提供集群日常运维、配置管理的管理接口、工具</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4400"/>
            <a:endParaRPr lang="en-US" altLang="zh-CN"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defTabSz="914400"/>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客户端驱动</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(Client Driver):</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负责接收来自应用的访问请求，并向应用返回执行结果；负责与</a:t>
            </a:r>
            <a:r>
              <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实例的通信，下发</a:t>
            </a:r>
            <a:r>
              <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SQL</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实例上执行，并接收命令执行结果</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4400"/>
            <a:endParaRPr lang="en-US" altLang="zh-CN"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defTabSz="914400"/>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openGauss</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主</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备</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Datanode</a:t>
            </a:r>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负责存储业务数据（支持行存、列存、内存表存储）、执行数据查询任务以及向客户端驱动返回执行</a:t>
            </a:r>
            <a:r>
              <a:rPr lang="zh-CN" altLang="en-US"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结果</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4400"/>
            <a:endParaRPr lang="en-US" altLang="zh-CN"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defTabSz="914400"/>
            <a:r>
              <a:rPr lang="en-US"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Storage</a:t>
            </a:r>
            <a:r>
              <a:rPr lang="zh-CN" altLang="en-US"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zh-CN" sz="160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服务器的本地存储资源，持久化存储</a:t>
            </a:r>
            <a:r>
              <a:rPr lang="zh-CN" altLang="zh-CN" sz="1600" dirty="0"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应用场景</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852132" y="1119516"/>
            <a:ext cx="10556785" cy="5081259"/>
            <a:chOff x="852132" y="1119516"/>
            <a:chExt cx="10556785" cy="5081259"/>
          </a:xfrm>
        </p:grpSpPr>
        <p:grpSp>
          <p:nvGrpSpPr>
            <p:cNvPr id="4" name="组合 3"/>
            <p:cNvGrpSpPr/>
            <p:nvPr/>
          </p:nvGrpSpPr>
          <p:grpSpPr>
            <a:xfrm>
              <a:off x="852132" y="1127468"/>
              <a:ext cx="4835773" cy="5073307"/>
              <a:chOff x="580745" y="1280237"/>
              <a:chExt cx="4835773" cy="5073307"/>
            </a:xfrm>
          </p:grpSpPr>
          <p:sp>
            <p:nvSpPr>
              <p:cNvPr id="64" name="矩形 63"/>
              <p:cNvSpPr/>
              <p:nvPr/>
            </p:nvSpPr>
            <p:spPr>
              <a:xfrm>
                <a:off x="580745" y="1280237"/>
                <a:ext cx="4835773" cy="507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交易型应用</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p:cNvSpPr/>
              <p:nvPr/>
            </p:nvSpPr>
            <p:spPr>
              <a:xfrm>
                <a:off x="1054012" y="3368791"/>
                <a:ext cx="1070560" cy="163224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6" name="组合 549"/>
              <p:cNvGrpSpPr/>
              <p:nvPr/>
            </p:nvGrpSpPr>
            <p:grpSpPr bwMode="auto">
              <a:xfrm>
                <a:off x="1195887" y="3863640"/>
                <a:ext cx="786811" cy="576263"/>
                <a:chOff x="7694613" y="795338"/>
                <a:chExt cx="908050" cy="665162"/>
              </a:xfrm>
            </p:grpSpPr>
            <p:sp>
              <p:nvSpPr>
                <p:cNvPr id="119" name="Freeform 493"/>
                <p:cNvSpPr>
                  <a:spLocks noEditPoints="1"/>
                </p:cNvSpPr>
                <p:nvPr/>
              </p:nvSpPr>
              <p:spPr bwMode="auto">
                <a:xfrm>
                  <a:off x="8018463" y="1046163"/>
                  <a:ext cx="249238" cy="287338"/>
                </a:xfrm>
                <a:custGeom>
                  <a:avLst/>
                  <a:gdLst>
                    <a:gd name="T0" fmla="*/ 2147483646 w 595"/>
                    <a:gd name="T1" fmla="*/ 2147483646 h 684"/>
                    <a:gd name="T2" fmla="*/ 2147483646 w 595"/>
                    <a:gd name="T3" fmla="*/ 2147483646 h 684"/>
                    <a:gd name="T4" fmla="*/ 2147483646 w 595"/>
                    <a:gd name="T5" fmla="*/ 2147483646 h 684"/>
                    <a:gd name="T6" fmla="*/ 2147483646 w 595"/>
                    <a:gd name="T7" fmla="*/ 2147483646 h 684"/>
                    <a:gd name="T8" fmla="*/ 2147483646 w 595"/>
                    <a:gd name="T9" fmla="*/ 2147483646 h 684"/>
                    <a:gd name="T10" fmla="*/ 2147483646 w 595"/>
                    <a:gd name="T11" fmla="*/ 2147483646 h 684"/>
                    <a:gd name="T12" fmla="*/ 2147483646 w 595"/>
                    <a:gd name="T13" fmla="*/ 2147483646 h 684"/>
                    <a:gd name="T14" fmla="*/ 2147483646 w 595"/>
                    <a:gd name="T15" fmla="*/ 2147483646 h 684"/>
                    <a:gd name="T16" fmla="*/ 2147483646 w 595"/>
                    <a:gd name="T17" fmla="*/ 2147483646 h 684"/>
                    <a:gd name="T18" fmla="*/ 0 w 595"/>
                    <a:gd name="T19" fmla="*/ 2147483646 h 684"/>
                    <a:gd name="T20" fmla="*/ 0 w 595"/>
                    <a:gd name="T21" fmla="*/ 2147483646 h 684"/>
                    <a:gd name="T22" fmla="*/ 2147483646 w 595"/>
                    <a:gd name="T23" fmla="*/ 0 h 684"/>
                    <a:gd name="T24" fmla="*/ 2147483646 w 595"/>
                    <a:gd name="T25" fmla="*/ 0 h 684"/>
                    <a:gd name="T26" fmla="*/ 2147483646 w 595"/>
                    <a:gd name="T27" fmla="*/ 2147483646 h 684"/>
                    <a:gd name="T28" fmla="*/ 2147483646 w 595"/>
                    <a:gd name="T29" fmla="*/ 2147483646 h 684"/>
                    <a:gd name="T30" fmla="*/ 2147483646 w 595"/>
                    <a:gd name="T31" fmla="*/ 2147483646 h 6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5"/>
                    <a:gd name="T49" fmla="*/ 0 h 684"/>
                    <a:gd name="T50" fmla="*/ 595 w 595"/>
                    <a:gd name="T51" fmla="*/ 684 h 6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5" h="684">
                      <a:moveTo>
                        <a:pt x="67" y="617"/>
                      </a:moveTo>
                      <a:lnTo>
                        <a:pt x="67" y="617"/>
                      </a:lnTo>
                      <a:lnTo>
                        <a:pt x="528" y="617"/>
                      </a:lnTo>
                      <a:lnTo>
                        <a:pt x="528" y="67"/>
                      </a:lnTo>
                      <a:lnTo>
                        <a:pt x="67" y="67"/>
                      </a:lnTo>
                      <a:lnTo>
                        <a:pt x="67" y="617"/>
                      </a:lnTo>
                      <a:close/>
                      <a:moveTo>
                        <a:pt x="562" y="684"/>
                      </a:moveTo>
                      <a:lnTo>
                        <a:pt x="562" y="684"/>
                      </a:lnTo>
                      <a:lnTo>
                        <a:pt x="34" y="684"/>
                      </a:lnTo>
                      <a:cubicBezTo>
                        <a:pt x="15" y="684"/>
                        <a:pt x="0" y="669"/>
                        <a:pt x="0" y="651"/>
                      </a:cubicBezTo>
                      <a:lnTo>
                        <a:pt x="0" y="34"/>
                      </a:lnTo>
                      <a:cubicBezTo>
                        <a:pt x="0" y="15"/>
                        <a:pt x="15" y="0"/>
                        <a:pt x="34" y="0"/>
                      </a:cubicBezTo>
                      <a:lnTo>
                        <a:pt x="562" y="0"/>
                      </a:lnTo>
                      <a:cubicBezTo>
                        <a:pt x="580" y="0"/>
                        <a:pt x="595" y="15"/>
                        <a:pt x="595" y="34"/>
                      </a:cubicBezTo>
                      <a:lnTo>
                        <a:pt x="595" y="651"/>
                      </a:lnTo>
                      <a:cubicBezTo>
                        <a:pt x="595" y="669"/>
                        <a:pt x="580" y="684"/>
                        <a:pt x="562" y="684"/>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Freeform 494"/>
                <p:cNvSpPr/>
                <p:nvPr/>
              </p:nvSpPr>
              <p:spPr bwMode="auto">
                <a:xfrm>
                  <a:off x="8018463" y="1108075"/>
                  <a:ext cx="249238" cy="26988"/>
                </a:xfrm>
                <a:custGeom>
                  <a:avLst/>
                  <a:gdLst>
                    <a:gd name="T0" fmla="*/ 2147483646 w 595"/>
                    <a:gd name="T1" fmla="*/ 2147483646 h 66"/>
                    <a:gd name="T2" fmla="*/ 2147483646 w 595"/>
                    <a:gd name="T3" fmla="*/ 2147483646 h 66"/>
                    <a:gd name="T4" fmla="*/ 2147483646 w 595"/>
                    <a:gd name="T5" fmla="*/ 2147483646 h 66"/>
                    <a:gd name="T6" fmla="*/ 0 w 595"/>
                    <a:gd name="T7" fmla="*/ 2147483646 h 66"/>
                    <a:gd name="T8" fmla="*/ 2147483646 w 595"/>
                    <a:gd name="T9" fmla="*/ 0 h 66"/>
                    <a:gd name="T10" fmla="*/ 2147483646 w 595"/>
                    <a:gd name="T11" fmla="*/ 0 h 66"/>
                    <a:gd name="T12" fmla="*/ 2147483646 w 595"/>
                    <a:gd name="T13" fmla="*/ 2147483646 h 66"/>
                    <a:gd name="T14" fmla="*/ 2147483646 w 595"/>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595"/>
                    <a:gd name="T25" fmla="*/ 0 h 66"/>
                    <a:gd name="T26" fmla="*/ 595 w 595"/>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 h="66">
                      <a:moveTo>
                        <a:pt x="561" y="66"/>
                      </a:moveTo>
                      <a:lnTo>
                        <a:pt x="561" y="66"/>
                      </a:lnTo>
                      <a:lnTo>
                        <a:pt x="34" y="66"/>
                      </a:lnTo>
                      <a:cubicBezTo>
                        <a:pt x="15" y="66"/>
                        <a:pt x="0" y="51"/>
                        <a:pt x="0" y="33"/>
                      </a:cubicBezTo>
                      <a:cubicBezTo>
                        <a:pt x="0" y="15"/>
                        <a:pt x="15" y="0"/>
                        <a:pt x="34" y="0"/>
                      </a:cubicBezTo>
                      <a:lnTo>
                        <a:pt x="561" y="0"/>
                      </a:lnTo>
                      <a:cubicBezTo>
                        <a:pt x="580" y="0"/>
                        <a:pt x="595" y="15"/>
                        <a:pt x="595" y="33"/>
                      </a:cubicBezTo>
                      <a:cubicBezTo>
                        <a:pt x="595" y="51"/>
                        <a:pt x="580" y="66"/>
                        <a:pt x="561" y="6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1" name="Freeform 495"/>
                <p:cNvSpPr/>
                <p:nvPr/>
              </p:nvSpPr>
              <p:spPr bwMode="auto">
                <a:xfrm>
                  <a:off x="8086725" y="1190625"/>
                  <a:ext cx="112713" cy="28575"/>
                </a:xfrm>
                <a:custGeom>
                  <a:avLst/>
                  <a:gdLst>
                    <a:gd name="T0" fmla="*/ 2147483646 w 266"/>
                    <a:gd name="T1" fmla="*/ 2147483646 h 67"/>
                    <a:gd name="T2" fmla="*/ 2147483646 w 266"/>
                    <a:gd name="T3" fmla="*/ 2147483646 h 67"/>
                    <a:gd name="T4" fmla="*/ 2147483646 w 266"/>
                    <a:gd name="T5" fmla="*/ 2147483646 h 67"/>
                    <a:gd name="T6" fmla="*/ 0 w 266"/>
                    <a:gd name="T7" fmla="*/ 2147483646 h 67"/>
                    <a:gd name="T8" fmla="*/ 2147483646 w 266"/>
                    <a:gd name="T9" fmla="*/ 0 h 67"/>
                    <a:gd name="T10" fmla="*/ 2147483646 w 266"/>
                    <a:gd name="T11" fmla="*/ 0 h 67"/>
                    <a:gd name="T12" fmla="*/ 2147483646 w 266"/>
                    <a:gd name="T13" fmla="*/ 2147483646 h 67"/>
                    <a:gd name="T14" fmla="*/ 2147483646 w 266"/>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266"/>
                    <a:gd name="T25" fmla="*/ 0 h 67"/>
                    <a:gd name="T26" fmla="*/ 266 w 26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 h="67">
                      <a:moveTo>
                        <a:pt x="232" y="67"/>
                      </a:moveTo>
                      <a:lnTo>
                        <a:pt x="232" y="67"/>
                      </a:lnTo>
                      <a:lnTo>
                        <a:pt x="33" y="67"/>
                      </a:lnTo>
                      <a:cubicBezTo>
                        <a:pt x="15" y="67"/>
                        <a:pt x="0" y="52"/>
                        <a:pt x="0" y="34"/>
                      </a:cubicBezTo>
                      <a:cubicBezTo>
                        <a:pt x="0" y="15"/>
                        <a:pt x="15" y="0"/>
                        <a:pt x="33" y="0"/>
                      </a:cubicBezTo>
                      <a:lnTo>
                        <a:pt x="232" y="0"/>
                      </a:lnTo>
                      <a:cubicBezTo>
                        <a:pt x="251" y="0"/>
                        <a:pt x="266" y="15"/>
                        <a:pt x="266" y="34"/>
                      </a:cubicBezTo>
                      <a:cubicBezTo>
                        <a:pt x="266" y="52"/>
                        <a:pt x="251" y="67"/>
                        <a:pt x="232" y="6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Freeform 496"/>
                <p:cNvSpPr/>
                <p:nvPr/>
              </p:nvSpPr>
              <p:spPr bwMode="auto">
                <a:xfrm>
                  <a:off x="8086725" y="1225550"/>
                  <a:ext cx="112713" cy="26988"/>
                </a:xfrm>
                <a:custGeom>
                  <a:avLst/>
                  <a:gdLst>
                    <a:gd name="T0" fmla="*/ 2147483646 w 266"/>
                    <a:gd name="T1" fmla="*/ 2147483646 h 67"/>
                    <a:gd name="T2" fmla="*/ 2147483646 w 266"/>
                    <a:gd name="T3" fmla="*/ 2147483646 h 67"/>
                    <a:gd name="T4" fmla="*/ 2147483646 w 266"/>
                    <a:gd name="T5" fmla="*/ 2147483646 h 67"/>
                    <a:gd name="T6" fmla="*/ 0 w 266"/>
                    <a:gd name="T7" fmla="*/ 2147483646 h 67"/>
                    <a:gd name="T8" fmla="*/ 2147483646 w 266"/>
                    <a:gd name="T9" fmla="*/ 0 h 67"/>
                    <a:gd name="T10" fmla="*/ 2147483646 w 266"/>
                    <a:gd name="T11" fmla="*/ 0 h 67"/>
                    <a:gd name="T12" fmla="*/ 2147483646 w 266"/>
                    <a:gd name="T13" fmla="*/ 2147483646 h 67"/>
                    <a:gd name="T14" fmla="*/ 2147483646 w 266"/>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266"/>
                    <a:gd name="T25" fmla="*/ 0 h 67"/>
                    <a:gd name="T26" fmla="*/ 266 w 26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 h="67">
                      <a:moveTo>
                        <a:pt x="232" y="67"/>
                      </a:moveTo>
                      <a:lnTo>
                        <a:pt x="232" y="67"/>
                      </a:lnTo>
                      <a:lnTo>
                        <a:pt x="33" y="67"/>
                      </a:lnTo>
                      <a:cubicBezTo>
                        <a:pt x="15" y="67"/>
                        <a:pt x="0" y="52"/>
                        <a:pt x="0" y="34"/>
                      </a:cubicBezTo>
                      <a:cubicBezTo>
                        <a:pt x="0" y="15"/>
                        <a:pt x="15" y="0"/>
                        <a:pt x="33" y="0"/>
                      </a:cubicBezTo>
                      <a:lnTo>
                        <a:pt x="232" y="0"/>
                      </a:lnTo>
                      <a:cubicBezTo>
                        <a:pt x="251" y="0"/>
                        <a:pt x="266" y="15"/>
                        <a:pt x="266" y="34"/>
                      </a:cubicBezTo>
                      <a:cubicBezTo>
                        <a:pt x="266" y="52"/>
                        <a:pt x="251" y="67"/>
                        <a:pt x="232" y="6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Freeform 497"/>
                <p:cNvSpPr/>
                <p:nvPr/>
              </p:nvSpPr>
              <p:spPr bwMode="auto">
                <a:xfrm>
                  <a:off x="7748588" y="1397000"/>
                  <a:ext cx="52388" cy="28575"/>
                </a:xfrm>
                <a:custGeom>
                  <a:avLst/>
                  <a:gdLst>
                    <a:gd name="T0" fmla="*/ 2147483646 w 122"/>
                    <a:gd name="T1" fmla="*/ 2147483646 h 67"/>
                    <a:gd name="T2" fmla="*/ 2147483646 w 122"/>
                    <a:gd name="T3" fmla="*/ 2147483646 h 67"/>
                    <a:gd name="T4" fmla="*/ 2147483646 w 122"/>
                    <a:gd name="T5" fmla="*/ 2147483646 h 67"/>
                    <a:gd name="T6" fmla="*/ 0 w 122"/>
                    <a:gd name="T7" fmla="*/ 2147483646 h 67"/>
                    <a:gd name="T8" fmla="*/ 2147483646 w 122"/>
                    <a:gd name="T9" fmla="*/ 0 h 67"/>
                    <a:gd name="T10" fmla="*/ 2147483646 w 122"/>
                    <a:gd name="T11" fmla="*/ 0 h 67"/>
                    <a:gd name="T12" fmla="*/ 2147483646 w 122"/>
                    <a:gd name="T13" fmla="*/ 2147483646 h 67"/>
                    <a:gd name="T14" fmla="*/ 2147483646 w 122"/>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67"/>
                    <a:gd name="T26" fmla="*/ 122 w 122"/>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67">
                      <a:moveTo>
                        <a:pt x="89" y="67"/>
                      </a:moveTo>
                      <a:lnTo>
                        <a:pt x="89" y="67"/>
                      </a:lnTo>
                      <a:lnTo>
                        <a:pt x="33" y="67"/>
                      </a:lnTo>
                      <a:cubicBezTo>
                        <a:pt x="15" y="67"/>
                        <a:pt x="0" y="52"/>
                        <a:pt x="0" y="33"/>
                      </a:cubicBezTo>
                      <a:cubicBezTo>
                        <a:pt x="0" y="15"/>
                        <a:pt x="15" y="0"/>
                        <a:pt x="33" y="0"/>
                      </a:cubicBezTo>
                      <a:lnTo>
                        <a:pt x="89" y="0"/>
                      </a:lnTo>
                      <a:cubicBezTo>
                        <a:pt x="107" y="0"/>
                        <a:pt x="122" y="15"/>
                        <a:pt x="122" y="33"/>
                      </a:cubicBezTo>
                      <a:cubicBezTo>
                        <a:pt x="122" y="52"/>
                        <a:pt x="107" y="67"/>
                        <a:pt x="89" y="6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4" name="Freeform 498"/>
                <p:cNvSpPr/>
                <p:nvPr/>
              </p:nvSpPr>
              <p:spPr bwMode="auto">
                <a:xfrm>
                  <a:off x="7885113" y="1397000"/>
                  <a:ext cx="61913" cy="26988"/>
                </a:xfrm>
                <a:custGeom>
                  <a:avLst/>
                  <a:gdLst>
                    <a:gd name="T0" fmla="*/ 2147483646 w 149"/>
                    <a:gd name="T1" fmla="*/ 2147483646 h 66"/>
                    <a:gd name="T2" fmla="*/ 2147483646 w 149"/>
                    <a:gd name="T3" fmla="*/ 2147483646 h 66"/>
                    <a:gd name="T4" fmla="*/ 0 w 149"/>
                    <a:gd name="T5" fmla="*/ 2147483646 h 66"/>
                    <a:gd name="T6" fmla="*/ 0 w 149"/>
                    <a:gd name="T7" fmla="*/ 0 h 66"/>
                    <a:gd name="T8" fmla="*/ 2147483646 w 149"/>
                    <a:gd name="T9" fmla="*/ 0 h 66"/>
                    <a:gd name="T10" fmla="*/ 2147483646 w 149"/>
                    <a:gd name="T11" fmla="*/ 2147483646 h 66"/>
                    <a:gd name="T12" fmla="*/ 0 60000 65536"/>
                    <a:gd name="T13" fmla="*/ 0 60000 65536"/>
                    <a:gd name="T14" fmla="*/ 0 60000 65536"/>
                    <a:gd name="T15" fmla="*/ 0 60000 65536"/>
                    <a:gd name="T16" fmla="*/ 0 60000 65536"/>
                    <a:gd name="T17" fmla="*/ 0 60000 65536"/>
                    <a:gd name="T18" fmla="*/ 0 w 149"/>
                    <a:gd name="T19" fmla="*/ 0 h 66"/>
                    <a:gd name="T20" fmla="*/ 149 w 149"/>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9" h="66">
                      <a:moveTo>
                        <a:pt x="149" y="66"/>
                      </a:moveTo>
                      <a:lnTo>
                        <a:pt x="149" y="66"/>
                      </a:lnTo>
                      <a:lnTo>
                        <a:pt x="0" y="66"/>
                      </a:lnTo>
                      <a:lnTo>
                        <a:pt x="0" y="0"/>
                      </a:lnTo>
                      <a:lnTo>
                        <a:pt x="149" y="0"/>
                      </a:lnTo>
                      <a:lnTo>
                        <a:pt x="149" y="66"/>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5" name="Freeform 499"/>
                <p:cNvSpPr/>
                <p:nvPr/>
              </p:nvSpPr>
              <p:spPr bwMode="auto">
                <a:xfrm>
                  <a:off x="8026400" y="1304925"/>
                  <a:ext cx="95250" cy="120650"/>
                </a:xfrm>
                <a:custGeom>
                  <a:avLst/>
                  <a:gdLst>
                    <a:gd name="T0" fmla="*/ 2147483646 w 226"/>
                    <a:gd name="T1" fmla="*/ 2147483646 h 286"/>
                    <a:gd name="T2" fmla="*/ 2147483646 w 226"/>
                    <a:gd name="T3" fmla="*/ 2147483646 h 286"/>
                    <a:gd name="T4" fmla="*/ 2147483646 w 226"/>
                    <a:gd name="T5" fmla="*/ 2147483646 h 286"/>
                    <a:gd name="T6" fmla="*/ 0 w 226"/>
                    <a:gd name="T7" fmla="*/ 2147483646 h 286"/>
                    <a:gd name="T8" fmla="*/ 2147483646 w 226"/>
                    <a:gd name="T9" fmla="*/ 2147483646 h 286"/>
                    <a:gd name="T10" fmla="*/ 2147483646 w 226"/>
                    <a:gd name="T11" fmla="*/ 2147483646 h 286"/>
                    <a:gd name="T12" fmla="*/ 2147483646 w 226"/>
                    <a:gd name="T13" fmla="*/ 2147483646 h 286"/>
                    <a:gd name="T14" fmla="*/ 2147483646 w 226"/>
                    <a:gd name="T15" fmla="*/ 0 h 286"/>
                    <a:gd name="T16" fmla="*/ 2147483646 w 226"/>
                    <a:gd name="T17" fmla="*/ 2147483646 h 286"/>
                    <a:gd name="T18" fmla="*/ 2147483646 w 226"/>
                    <a:gd name="T19" fmla="*/ 2147483646 h 286"/>
                    <a:gd name="T20" fmla="*/ 2147483646 w 226"/>
                    <a:gd name="T21" fmla="*/ 2147483646 h 2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286"/>
                    <a:gd name="T35" fmla="*/ 226 w 226"/>
                    <a:gd name="T36" fmla="*/ 286 h 2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286">
                      <a:moveTo>
                        <a:pt x="192" y="286"/>
                      </a:moveTo>
                      <a:lnTo>
                        <a:pt x="192" y="286"/>
                      </a:lnTo>
                      <a:lnTo>
                        <a:pt x="33" y="286"/>
                      </a:lnTo>
                      <a:cubicBezTo>
                        <a:pt x="15" y="286"/>
                        <a:pt x="0" y="271"/>
                        <a:pt x="0" y="252"/>
                      </a:cubicBezTo>
                      <a:cubicBezTo>
                        <a:pt x="0" y="234"/>
                        <a:pt x="15" y="219"/>
                        <a:pt x="33" y="219"/>
                      </a:cubicBezTo>
                      <a:lnTo>
                        <a:pt x="159" y="219"/>
                      </a:lnTo>
                      <a:lnTo>
                        <a:pt x="159" y="33"/>
                      </a:lnTo>
                      <a:cubicBezTo>
                        <a:pt x="159" y="15"/>
                        <a:pt x="174" y="0"/>
                        <a:pt x="192" y="0"/>
                      </a:cubicBezTo>
                      <a:cubicBezTo>
                        <a:pt x="211" y="0"/>
                        <a:pt x="226" y="15"/>
                        <a:pt x="226" y="33"/>
                      </a:cubicBezTo>
                      <a:lnTo>
                        <a:pt x="226" y="252"/>
                      </a:lnTo>
                      <a:cubicBezTo>
                        <a:pt x="226" y="271"/>
                        <a:pt x="211" y="286"/>
                        <a:pt x="192" y="28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6" name="Freeform 500"/>
                <p:cNvSpPr/>
                <p:nvPr/>
              </p:nvSpPr>
              <p:spPr bwMode="auto">
                <a:xfrm>
                  <a:off x="8324850" y="1397000"/>
                  <a:ext cx="222250" cy="28575"/>
                </a:xfrm>
                <a:custGeom>
                  <a:avLst/>
                  <a:gdLst>
                    <a:gd name="T0" fmla="*/ 2147483646 w 530"/>
                    <a:gd name="T1" fmla="*/ 2147483646 h 67"/>
                    <a:gd name="T2" fmla="*/ 2147483646 w 530"/>
                    <a:gd name="T3" fmla="*/ 2147483646 h 67"/>
                    <a:gd name="T4" fmla="*/ 2147483646 w 530"/>
                    <a:gd name="T5" fmla="*/ 2147483646 h 67"/>
                    <a:gd name="T6" fmla="*/ 0 w 530"/>
                    <a:gd name="T7" fmla="*/ 2147483646 h 67"/>
                    <a:gd name="T8" fmla="*/ 2147483646 w 530"/>
                    <a:gd name="T9" fmla="*/ 0 h 67"/>
                    <a:gd name="T10" fmla="*/ 2147483646 w 530"/>
                    <a:gd name="T11" fmla="*/ 0 h 67"/>
                    <a:gd name="T12" fmla="*/ 2147483646 w 530"/>
                    <a:gd name="T13" fmla="*/ 2147483646 h 67"/>
                    <a:gd name="T14" fmla="*/ 2147483646 w 53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530"/>
                    <a:gd name="T25" fmla="*/ 0 h 67"/>
                    <a:gd name="T26" fmla="*/ 530 w 53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 h="67">
                      <a:moveTo>
                        <a:pt x="497" y="67"/>
                      </a:moveTo>
                      <a:lnTo>
                        <a:pt x="497" y="67"/>
                      </a:lnTo>
                      <a:lnTo>
                        <a:pt x="33" y="67"/>
                      </a:lnTo>
                      <a:cubicBezTo>
                        <a:pt x="15" y="67"/>
                        <a:pt x="0" y="52"/>
                        <a:pt x="0" y="33"/>
                      </a:cubicBezTo>
                      <a:cubicBezTo>
                        <a:pt x="0" y="15"/>
                        <a:pt x="15" y="0"/>
                        <a:pt x="33" y="0"/>
                      </a:cubicBezTo>
                      <a:lnTo>
                        <a:pt x="497" y="0"/>
                      </a:lnTo>
                      <a:cubicBezTo>
                        <a:pt x="515" y="0"/>
                        <a:pt x="530" y="15"/>
                        <a:pt x="530" y="33"/>
                      </a:cubicBezTo>
                      <a:cubicBezTo>
                        <a:pt x="530" y="52"/>
                        <a:pt x="515" y="67"/>
                        <a:pt x="497" y="6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7" name="Freeform 501"/>
                <p:cNvSpPr/>
                <p:nvPr/>
              </p:nvSpPr>
              <p:spPr bwMode="auto">
                <a:xfrm>
                  <a:off x="8164513" y="1304925"/>
                  <a:ext cx="84138" cy="120650"/>
                </a:xfrm>
                <a:custGeom>
                  <a:avLst/>
                  <a:gdLst>
                    <a:gd name="T0" fmla="*/ 2147483646 w 199"/>
                    <a:gd name="T1" fmla="*/ 2147483646 h 286"/>
                    <a:gd name="T2" fmla="*/ 2147483646 w 199"/>
                    <a:gd name="T3" fmla="*/ 2147483646 h 286"/>
                    <a:gd name="T4" fmla="*/ 2147483646 w 199"/>
                    <a:gd name="T5" fmla="*/ 2147483646 h 286"/>
                    <a:gd name="T6" fmla="*/ 0 w 199"/>
                    <a:gd name="T7" fmla="*/ 2147483646 h 286"/>
                    <a:gd name="T8" fmla="*/ 0 w 199"/>
                    <a:gd name="T9" fmla="*/ 2147483646 h 286"/>
                    <a:gd name="T10" fmla="*/ 2147483646 w 199"/>
                    <a:gd name="T11" fmla="*/ 0 h 286"/>
                    <a:gd name="T12" fmla="*/ 2147483646 w 199"/>
                    <a:gd name="T13" fmla="*/ 2147483646 h 286"/>
                    <a:gd name="T14" fmla="*/ 2147483646 w 199"/>
                    <a:gd name="T15" fmla="*/ 2147483646 h 286"/>
                    <a:gd name="T16" fmla="*/ 2147483646 w 199"/>
                    <a:gd name="T17" fmla="*/ 2147483646 h 286"/>
                    <a:gd name="T18" fmla="*/ 2147483646 w 199"/>
                    <a:gd name="T19" fmla="*/ 2147483646 h 286"/>
                    <a:gd name="T20" fmla="*/ 2147483646 w 199"/>
                    <a:gd name="T21" fmla="*/ 2147483646 h 2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286"/>
                    <a:gd name="T35" fmla="*/ 199 w 199"/>
                    <a:gd name="T36" fmla="*/ 286 h 2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286">
                      <a:moveTo>
                        <a:pt x="165" y="286"/>
                      </a:moveTo>
                      <a:lnTo>
                        <a:pt x="165" y="286"/>
                      </a:lnTo>
                      <a:lnTo>
                        <a:pt x="33" y="286"/>
                      </a:lnTo>
                      <a:cubicBezTo>
                        <a:pt x="15" y="286"/>
                        <a:pt x="0" y="271"/>
                        <a:pt x="0" y="252"/>
                      </a:cubicBezTo>
                      <a:lnTo>
                        <a:pt x="0" y="33"/>
                      </a:lnTo>
                      <a:cubicBezTo>
                        <a:pt x="0" y="15"/>
                        <a:pt x="15" y="0"/>
                        <a:pt x="33" y="0"/>
                      </a:cubicBezTo>
                      <a:cubicBezTo>
                        <a:pt x="52" y="0"/>
                        <a:pt x="67" y="15"/>
                        <a:pt x="67" y="33"/>
                      </a:cubicBezTo>
                      <a:lnTo>
                        <a:pt x="67" y="219"/>
                      </a:lnTo>
                      <a:lnTo>
                        <a:pt x="165" y="219"/>
                      </a:lnTo>
                      <a:cubicBezTo>
                        <a:pt x="184" y="219"/>
                        <a:pt x="199" y="234"/>
                        <a:pt x="199" y="252"/>
                      </a:cubicBezTo>
                      <a:cubicBezTo>
                        <a:pt x="199" y="271"/>
                        <a:pt x="184" y="286"/>
                        <a:pt x="165" y="28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8" name="Freeform 502"/>
                <p:cNvSpPr>
                  <a:spLocks noEditPoints="1"/>
                </p:cNvSpPr>
                <p:nvPr/>
              </p:nvSpPr>
              <p:spPr bwMode="auto">
                <a:xfrm>
                  <a:off x="784860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4" y="448"/>
                      </a:moveTo>
                      <a:lnTo>
                        <a:pt x="164" y="448"/>
                      </a:lnTo>
                      <a:lnTo>
                        <a:pt x="33" y="448"/>
                      </a:lnTo>
                      <a:cubicBezTo>
                        <a:pt x="15" y="448"/>
                        <a:pt x="0" y="433"/>
                        <a:pt x="0" y="415"/>
                      </a:cubicBezTo>
                      <a:lnTo>
                        <a:pt x="0" y="34"/>
                      </a:lnTo>
                      <a:cubicBezTo>
                        <a:pt x="0" y="15"/>
                        <a:pt x="15" y="0"/>
                        <a:pt x="33" y="0"/>
                      </a:cubicBezTo>
                      <a:lnTo>
                        <a:pt x="164" y="0"/>
                      </a:lnTo>
                      <a:cubicBezTo>
                        <a:pt x="183" y="0"/>
                        <a:pt x="198" y="15"/>
                        <a:pt x="198" y="34"/>
                      </a:cubicBezTo>
                      <a:lnTo>
                        <a:pt x="198" y="415"/>
                      </a:lnTo>
                      <a:cubicBezTo>
                        <a:pt x="198" y="433"/>
                        <a:pt x="183" y="448"/>
                        <a:pt x="164"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9" name="Freeform 503"/>
                <p:cNvSpPr>
                  <a:spLocks noEditPoints="1"/>
                </p:cNvSpPr>
                <p:nvPr/>
              </p:nvSpPr>
              <p:spPr bwMode="auto">
                <a:xfrm>
                  <a:off x="7904163"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0" name="Freeform 504"/>
                <p:cNvSpPr/>
                <p:nvPr/>
              </p:nvSpPr>
              <p:spPr bwMode="auto">
                <a:xfrm>
                  <a:off x="7904163" y="806450"/>
                  <a:ext cx="26988" cy="617538"/>
                </a:xfrm>
                <a:custGeom>
                  <a:avLst/>
                  <a:gdLst>
                    <a:gd name="T0" fmla="*/ 2147483646 w 67"/>
                    <a:gd name="T1" fmla="*/ 2147483646 h 1473"/>
                    <a:gd name="T2" fmla="*/ 2147483646 w 67"/>
                    <a:gd name="T3" fmla="*/ 2147483646 h 1473"/>
                    <a:gd name="T4" fmla="*/ 0 w 67"/>
                    <a:gd name="T5" fmla="*/ 2147483646 h 1473"/>
                    <a:gd name="T6" fmla="*/ 0 w 67"/>
                    <a:gd name="T7" fmla="*/ 2147483646 h 1473"/>
                    <a:gd name="T8" fmla="*/ 2147483646 w 67"/>
                    <a:gd name="T9" fmla="*/ 0 h 1473"/>
                    <a:gd name="T10" fmla="*/ 2147483646 w 67"/>
                    <a:gd name="T11" fmla="*/ 2147483646 h 1473"/>
                    <a:gd name="T12" fmla="*/ 2147483646 w 67"/>
                    <a:gd name="T13" fmla="*/ 2147483646 h 1473"/>
                    <a:gd name="T14" fmla="*/ 2147483646 w 67"/>
                    <a:gd name="T15" fmla="*/ 2147483646 h 1473"/>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473"/>
                    <a:gd name="T26" fmla="*/ 67 w 67"/>
                    <a:gd name="T27" fmla="*/ 1473 h 14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473">
                      <a:moveTo>
                        <a:pt x="33" y="1473"/>
                      </a:moveTo>
                      <a:lnTo>
                        <a:pt x="33" y="1473"/>
                      </a:lnTo>
                      <a:cubicBezTo>
                        <a:pt x="15" y="1473"/>
                        <a:pt x="0" y="1459"/>
                        <a:pt x="0" y="1440"/>
                      </a:cubicBezTo>
                      <a:lnTo>
                        <a:pt x="0" y="33"/>
                      </a:lnTo>
                      <a:cubicBezTo>
                        <a:pt x="0" y="14"/>
                        <a:pt x="15" y="0"/>
                        <a:pt x="33" y="0"/>
                      </a:cubicBezTo>
                      <a:cubicBezTo>
                        <a:pt x="52" y="0"/>
                        <a:pt x="67" y="14"/>
                        <a:pt x="67" y="33"/>
                      </a:cubicBezTo>
                      <a:lnTo>
                        <a:pt x="67" y="1440"/>
                      </a:lnTo>
                      <a:cubicBezTo>
                        <a:pt x="67" y="1459"/>
                        <a:pt x="52" y="1473"/>
                        <a:pt x="33" y="1473"/>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1" name="Freeform 505"/>
                <p:cNvSpPr>
                  <a:spLocks noEditPoints="1"/>
                </p:cNvSpPr>
                <p:nvPr/>
              </p:nvSpPr>
              <p:spPr bwMode="auto">
                <a:xfrm>
                  <a:off x="7694613" y="795338"/>
                  <a:ext cx="82550" cy="187325"/>
                </a:xfrm>
                <a:custGeom>
                  <a:avLst/>
                  <a:gdLst>
                    <a:gd name="T0" fmla="*/ 2147483646 w 199"/>
                    <a:gd name="T1" fmla="*/ 2147483646 h 448"/>
                    <a:gd name="T2" fmla="*/ 2147483646 w 199"/>
                    <a:gd name="T3" fmla="*/ 2147483646 h 448"/>
                    <a:gd name="T4" fmla="*/ 2147483646 w 199"/>
                    <a:gd name="T5" fmla="*/ 2147483646 h 448"/>
                    <a:gd name="T6" fmla="*/ 2147483646 w 199"/>
                    <a:gd name="T7" fmla="*/ 2147483646 h 448"/>
                    <a:gd name="T8" fmla="*/ 2147483646 w 199"/>
                    <a:gd name="T9" fmla="*/ 2147483646 h 448"/>
                    <a:gd name="T10" fmla="*/ 2147483646 w 199"/>
                    <a:gd name="T11" fmla="*/ 2147483646 h 448"/>
                    <a:gd name="T12" fmla="*/ 2147483646 w 199"/>
                    <a:gd name="T13" fmla="*/ 2147483646 h 448"/>
                    <a:gd name="T14" fmla="*/ 2147483646 w 199"/>
                    <a:gd name="T15" fmla="*/ 2147483646 h 448"/>
                    <a:gd name="T16" fmla="*/ 2147483646 w 199"/>
                    <a:gd name="T17" fmla="*/ 2147483646 h 448"/>
                    <a:gd name="T18" fmla="*/ 0 w 199"/>
                    <a:gd name="T19" fmla="*/ 2147483646 h 448"/>
                    <a:gd name="T20" fmla="*/ 0 w 199"/>
                    <a:gd name="T21" fmla="*/ 2147483646 h 448"/>
                    <a:gd name="T22" fmla="*/ 2147483646 w 199"/>
                    <a:gd name="T23" fmla="*/ 0 h 448"/>
                    <a:gd name="T24" fmla="*/ 2147483646 w 199"/>
                    <a:gd name="T25" fmla="*/ 0 h 448"/>
                    <a:gd name="T26" fmla="*/ 2147483646 w 199"/>
                    <a:gd name="T27" fmla="*/ 2147483646 h 448"/>
                    <a:gd name="T28" fmla="*/ 2147483646 w 199"/>
                    <a:gd name="T29" fmla="*/ 2147483646 h 448"/>
                    <a:gd name="T30" fmla="*/ 2147483646 w 199"/>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9"/>
                    <a:gd name="T49" fmla="*/ 0 h 448"/>
                    <a:gd name="T50" fmla="*/ 199 w 199"/>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9" h="448">
                      <a:moveTo>
                        <a:pt x="67" y="382"/>
                      </a:moveTo>
                      <a:lnTo>
                        <a:pt x="67" y="382"/>
                      </a:lnTo>
                      <a:lnTo>
                        <a:pt x="132" y="382"/>
                      </a:lnTo>
                      <a:lnTo>
                        <a:pt x="132" y="67"/>
                      </a:lnTo>
                      <a:lnTo>
                        <a:pt x="67" y="67"/>
                      </a:lnTo>
                      <a:lnTo>
                        <a:pt x="67" y="382"/>
                      </a:lnTo>
                      <a:close/>
                      <a:moveTo>
                        <a:pt x="165" y="448"/>
                      </a:moveTo>
                      <a:lnTo>
                        <a:pt x="165" y="448"/>
                      </a:lnTo>
                      <a:lnTo>
                        <a:pt x="34" y="448"/>
                      </a:lnTo>
                      <a:cubicBezTo>
                        <a:pt x="15" y="448"/>
                        <a:pt x="0" y="433"/>
                        <a:pt x="0" y="415"/>
                      </a:cubicBezTo>
                      <a:lnTo>
                        <a:pt x="0" y="34"/>
                      </a:lnTo>
                      <a:cubicBezTo>
                        <a:pt x="0" y="15"/>
                        <a:pt x="15" y="0"/>
                        <a:pt x="34" y="0"/>
                      </a:cubicBezTo>
                      <a:lnTo>
                        <a:pt x="165" y="0"/>
                      </a:lnTo>
                      <a:cubicBezTo>
                        <a:pt x="184" y="0"/>
                        <a:pt x="199" y="15"/>
                        <a:pt x="199" y="34"/>
                      </a:cubicBezTo>
                      <a:lnTo>
                        <a:pt x="199" y="415"/>
                      </a:lnTo>
                      <a:cubicBezTo>
                        <a:pt x="199" y="433"/>
                        <a:pt x="184"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2" name="Freeform 506"/>
                <p:cNvSpPr>
                  <a:spLocks noEditPoints="1"/>
                </p:cNvSpPr>
                <p:nvPr/>
              </p:nvSpPr>
              <p:spPr bwMode="auto">
                <a:xfrm>
                  <a:off x="7748588" y="795338"/>
                  <a:ext cx="84138"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1" y="382"/>
                      </a:lnTo>
                      <a:lnTo>
                        <a:pt x="131"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 name="Freeform 507"/>
                <p:cNvSpPr/>
                <p:nvPr/>
              </p:nvSpPr>
              <p:spPr bwMode="auto">
                <a:xfrm>
                  <a:off x="7748588" y="806450"/>
                  <a:ext cx="28575" cy="617538"/>
                </a:xfrm>
                <a:custGeom>
                  <a:avLst/>
                  <a:gdLst>
                    <a:gd name="T0" fmla="*/ 2147483646 w 67"/>
                    <a:gd name="T1" fmla="*/ 2147483646 h 1473"/>
                    <a:gd name="T2" fmla="*/ 2147483646 w 67"/>
                    <a:gd name="T3" fmla="*/ 2147483646 h 1473"/>
                    <a:gd name="T4" fmla="*/ 0 w 67"/>
                    <a:gd name="T5" fmla="*/ 2147483646 h 1473"/>
                    <a:gd name="T6" fmla="*/ 0 w 67"/>
                    <a:gd name="T7" fmla="*/ 2147483646 h 1473"/>
                    <a:gd name="T8" fmla="*/ 2147483646 w 67"/>
                    <a:gd name="T9" fmla="*/ 0 h 1473"/>
                    <a:gd name="T10" fmla="*/ 2147483646 w 67"/>
                    <a:gd name="T11" fmla="*/ 2147483646 h 1473"/>
                    <a:gd name="T12" fmla="*/ 2147483646 w 67"/>
                    <a:gd name="T13" fmla="*/ 2147483646 h 1473"/>
                    <a:gd name="T14" fmla="*/ 2147483646 w 67"/>
                    <a:gd name="T15" fmla="*/ 2147483646 h 1473"/>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473"/>
                    <a:gd name="T26" fmla="*/ 67 w 67"/>
                    <a:gd name="T27" fmla="*/ 1473 h 14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473">
                      <a:moveTo>
                        <a:pt x="33" y="1473"/>
                      </a:moveTo>
                      <a:lnTo>
                        <a:pt x="33" y="1473"/>
                      </a:lnTo>
                      <a:cubicBezTo>
                        <a:pt x="15" y="1473"/>
                        <a:pt x="0" y="1459"/>
                        <a:pt x="0" y="1440"/>
                      </a:cubicBezTo>
                      <a:lnTo>
                        <a:pt x="0" y="33"/>
                      </a:lnTo>
                      <a:cubicBezTo>
                        <a:pt x="0" y="14"/>
                        <a:pt x="15" y="0"/>
                        <a:pt x="33" y="0"/>
                      </a:cubicBezTo>
                      <a:cubicBezTo>
                        <a:pt x="52" y="0"/>
                        <a:pt x="67" y="14"/>
                        <a:pt x="67" y="33"/>
                      </a:cubicBezTo>
                      <a:lnTo>
                        <a:pt x="67" y="1440"/>
                      </a:lnTo>
                      <a:cubicBezTo>
                        <a:pt x="67" y="1459"/>
                        <a:pt x="52" y="1473"/>
                        <a:pt x="33" y="1473"/>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4" name="Freeform 508"/>
                <p:cNvSpPr>
                  <a:spLocks noEditPoints="1"/>
                </p:cNvSpPr>
                <p:nvPr/>
              </p:nvSpPr>
              <p:spPr bwMode="auto">
                <a:xfrm>
                  <a:off x="846455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5" name="Freeform 509"/>
                <p:cNvSpPr>
                  <a:spLocks noEditPoints="1"/>
                </p:cNvSpPr>
                <p:nvPr/>
              </p:nvSpPr>
              <p:spPr bwMode="auto">
                <a:xfrm>
                  <a:off x="8520113"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4" y="448"/>
                      </a:moveTo>
                      <a:lnTo>
                        <a:pt x="164" y="448"/>
                      </a:lnTo>
                      <a:lnTo>
                        <a:pt x="33" y="448"/>
                      </a:lnTo>
                      <a:cubicBezTo>
                        <a:pt x="14" y="448"/>
                        <a:pt x="0" y="433"/>
                        <a:pt x="0" y="415"/>
                      </a:cubicBezTo>
                      <a:lnTo>
                        <a:pt x="0" y="34"/>
                      </a:lnTo>
                      <a:cubicBezTo>
                        <a:pt x="0" y="15"/>
                        <a:pt x="14" y="0"/>
                        <a:pt x="33" y="0"/>
                      </a:cubicBezTo>
                      <a:lnTo>
                        <a:pt x="164" y="0"/>
                      </a:lnTo>
                      <a:cubicBezTo>
                        <a:pt x="183" y="0"/>
                        <a:pt x="198" y="15"/>
                        <a:pt x="198" y="34"/>
                      </a:cubicBezTo>
                      <a:lnTo>
                        <a:pt x="198" y="415"/>
                      </a:lnTo>
                      <a:cubicBezTo>
                        <a:pt x="198" y="433"/>
                        <a:pt x="183" y="448"/>
                        <a:pt x="164"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6" name="Freeform 510"/>
                <p:cNvSpPr/>
                <p:nvPr/>
              </p:nvSpPr>
              <p:spPr bwMode="auto">
                <a:xfrm>
                  <a:off x="8520113" y="806450"/>
                  <a:ext cx="26988" cy="619125"/>
                </a:xfrm>
                <a:custGeom>
                  <a:avLst/>
                  <a:gdLst>
                    <a:gd name="T0" fmla="*/ 2147483646 w 66"/>
                    <a:gd name="T1" fmla="*/ 2147483646 h 1474"/>
                    <a:gd name="T2" fmla="*/ 2147483646 w 66"/>
                    <a:gd name="T3" fmla="*/ 2147483646 h 1474"/>
                    <a:gd name="T4" fmla="*/ 0 w 66"/>
                    <a:gd name="T5" fmla="*/ 2147483646 h 1474"/>
                    <a:gd name="T6" fmla="*/ 0 w 66"/>
                    <a:gd name="T7" fmla="*/ 2147483646 h 1474"/>
                    <a:gd name="T8" fmla="*/ 2147483646 w 66"/>
                    <a:gd name="T9" fmla="*/ 0 h 1474"/>
                    <a:gd name="T10" fmla="*/ 2147483646 w 66"/>
                    <a:gd name="T11" fmla="*/ 2147483646 h 1474"/>
                    <a:gd name="T12" fmla="*/ 2147483646 w 66"/>
                    <a:gd name="T13" fmla="*/ 2147483646 h 1474"/>
                    <a:gd name="T14" fmla="*/ 2147483646 w 66"/>
                    <a:gd name="T15" fmla="*/ 2147483646 h 1474"/>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1474"/>
                    <a:gd name="T26" fmla="*/ 66 w 66"/>
                    <a:gd name="T27" fmla="*/ 1474 h 14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1474">
                      <a:moveTo>
                        <a:pt x="33" y="1474"/>
                      </a:moveTo>
                      <a:lnTo>
                        <a:pt x="33" y="1474"/>
                      </a:lnTo>
                      <a:cubicBezTo>
                        <a:pt x="14" y="1474"/>
                        <a:pt x="0" y="1459"/>
                        <a:pt x="0" y="1440"/>
                      </a:cubicBezTo>
                      <a:lnTo>
                        <a:pt x="0" y="33"/>
                      </a:lnTo>
                      <a:cubicBezTo>
                        <a:pt x="0" y="14"/>
                        <a:pt x="14" y="0"/>
                        <a:pt x="33" y="0"/>
                      </a:cubicBezTo>
                      <a:cubicBezTo>
                        <a:pt x="51" y="0"/>
                        <a:pt x="66" y="14"/>
                        <a:pt x="66" y="33"/>
                      </a:cubicBezTo>
                      <a:lnTo>
                        <a:pt x="66" y="1440"/>
                      </a:lnTo>
                      <a:cubicBezTo>
                        <a:pt x="66" y="1459"/>
                        <a:pt x="51" y="1474"/>
                        <a:pt x="33" y="1474"/>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7" name="Freeform 511"/>
                <p:cNvSpPr>
                  <a:spLocks noEditPoints="1"/>
                </p:cNvSpPr>
                <p:nvPr/>
              </p:nvSpPr>
              <p:spPr bwMode="auto">
                <a:xfrm>
                  <a:off x="8307388"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4" y="448"/>
                      </a:lnTo>
                      <a:cubicBezTo>
                        <a:pt x="15" y="448"/>
                        <a:pt x="0" y="433"/>
                        <a:pt x="0" y="415"/>
                      </a:cubicBezTo>
                      <a:lnTo>
                        <a:pt x="0" y="34"/>
                      </a:lnTo>
                      <a:cubicBezTo>
                        <a:pt x="0" y="15"/>
                        <a:pt x="15" y="0"/>
                        <a:pt x="34" y="0"/>
                      </a:cubicBezTo>
                      <a:lnTo>
                        <a:pt x="165" y="0"/>
                      </a:lnTo>
                      <a:cubicBezTo>
                        <a:pt x="184" y="0"/>
                        <a:pt x="198" y="15"/>
                        <a:pt x="198" y="34"/>
                      </a:cubicBezTo>
                      <a:lnTo>
                        <a:pt x="198" y="415"/>
                      </a:lnTo>
                      <a:cubicBezTo>
                        <a:pt x="198" y="433"/>
                        <a:pt x="184"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8" name="Freeform 512"/>
                <p:cNvSpPr>
                  <a:spLocks noEditPoints="1"/>
                </p:cNvSpPr>
                <p:nvPr/>
              </p:nvSpPr>
              <p:spPr bwMode="auto">
                <a:xfrm>
                  <a:off x="836295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Freeform 513"/>
                <p:cNvSpPr/>
                <p:nvPr/>
              </p:nvSpPr>
              <p:spPr bwMode="auto">
                <a:xfrm>
                  <a:off x="8362950" y="806450"/>
                  <a:ext cx="26988" cy="619125"/>
                </a:xfrm>
                <a:custGeom>
                  <a:avLst/>
                  <a:gdLst>
                    <a:gd name="T0" fmla="*/ 2147483646 w 66"/>
                    <a:gd name="T1" fmla="*/ 2147483646 h 1474"/>
                    <a:gd name="T2" fmla="*/ 2147483646 w 66"/>
                    <a:gd name="T3" fmla="*/ 2147483646 h 1474"/>
                    <a:gd name="T4" fmla="*/ 0 w 66"/>
                    <a:gd name="T5" fmla="*/ 2147483646 h 1474"/>
                    <a:gd name="T6" fmla="*/ 0 w 66"/>
                    <a:gd name="T7" fmla="*/ 2147483646 h 1474"/>
                    <a:gd name="T8" fmla="*/ 2147483646 w 66"/>
                    <a:gd name="T9" fmla="*/ 0 h 1474"/>
                    <a:gd name="T10" fmla="*/ 2147483646 w 66"/>
                    <a:gd name="T11" fmla="*/ 2147483646 h 1474"/>
                    <a:gd name="T12" fmla="*/ 2147483646 w 66"/>
                    <a:gd name="T13" fmla="*/ 2147483646 h 1474"/>
                    <a:gd name="T14" fmla="*/ 2147483646 w 66"/>
                    <a:gd name="T15" fmla="*/ 2147483646 h 1474"/>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1474"/>
                    <a:gd name="T26" fmla="*/ 66 w 66"/>
                    <a:gd name="T27" fmla="*/ 1474 h 14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1474">
                      <a:moveTo>
                        <a:pt x="33" y="1474"/>
                      </a:moveTo>
                      <a:lnTo>
                        <a:pt x="33" y="1474"/>
                      </a:lnTo>
                      <a:cubicBezTo>
                        <a:pt x="15" y="1474"/>
                        <a:pt x="0" y="1459"/>
                        <a:pt x="0" y="1440"/>
                      </a:cubicBezTo>
                      <a:lnTo>
                        <a:pt x="0" y="33"/>
                      </a:lnTo>
                      <a:cubicBezTo>
                        <a:pt x="0" y="14"/>
                        <a:pt x="15" y="0"/>
                        <a:pt x="33" y="0"/>
                      </a:cubicBezTo>
                      <a:cubicBezTo>
                        <a:pt x="52" y="0"/>
                        <a:pt x="66" y="14"/>
                        <a:pt x="66" y="33"/>
                      </a:cubicBezTo>
                      <a:lnTo>
                        <a:pt x="66" y="1440"/>
                      </a:lnTo>
                      <a:cubicBezTo>
                        <a:pt x="66" y="1459"/>
                        <a:pt x="52" y="1474"/>
                        <a:pt x="33" y="1474"/>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0" name="Freeform 514"/>
                <p:cNvSpPr/>
                <p:nvPr/>
              </p:nvSpPr>
              <p:spPr bwMode="auto">
                <a:xfrm>
                  <a:off x="8202613" y="1381125"/>
                  <a:ext cx="57150" cy="57150"/>
                </a:xfrm>
                <a:custGeom>
                  <a:avLst/>
                  <a:gdLst>
                    <a:gd name="T0" fmla="*/ 2147483646 w 137"/>
                    <a:gd name="T1" fmla="*/ 2147483646 h 137"/>
                    <a:gd name="T2" fmla="*/ 2147483646 w 137"/>
                    <a:gd name="T3" fmla="*/ 2147483646 h 137"/>
                    <a:gd name="T4" fmla="*/ 0 w 137"/>
                    <a:gd name="T5" fmla="*/ 2147483646 h 137"/>
                    <a:gd name="T6" fmla="*/ 2147483646 w 137"/>
                    <a:gd name="T7" fmla="*/ 0 h 137"/>
                    <a:gd name="T8" fmla="*/ 2147483646 w 137"/>
                    <a:gd name="T9" fmla="*/ 2147483646 h 137"/>
                    <a:gd name="T10" fmla="*/ 2147483646 w 137"/>
                    <a:gd name="T11" fmla="*/ 2147483646 h 137"/>
                    <a:gd name="T12" fmla="*/ 0 60000 65536"/>
                    <a:gd name="T13" fmla="*/ 0 60000 65536"/>
                    <a:gd name="T14" fmla="*/ 0 60000 65536"/>
                    <a:gd name="T15" fmla="*/ 0 60000 65536"/>
                    <a:gd name="T16" fmla="*/ 0 60000 65536"/>
                    <a:gd name="T17" fmla="*/ 0 60000 65536"/>
                    <a:gd name="T18" fmla="*/ 0 w 137"/>
                    <a:gd name="T19" fmla="*/ 0 h 137"/>
                    <a:gd name="T20" fmla="*/ 137 w 137"/>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37" h="137">
                      <a:moveTo>
                        <a:pt x="69" y="137"/>
                      </a:moveTo>
                      <a:lnTo>
                        <a:pt x="69" y="137"/>
                      </a:lnTo>
                      <a:cubicBezTo>
                        <a:pt x="31" y="137"/>
                        <a:pt x="0" y="106"/>
                        <a:pt x="0" y="69"/>
                      </a:cubicBezTo>
                      <a:cubicBezTo>
                        <a:pt x="0" y="31"/>
                        <a:pt x="31" y="0"/>
                        <a:pt x="69" y="0"/>
                      </a:cubicBezTo>
                      <a:cubicBezTo>
                        <a:pt x="107" y="0"/>
                        <a:pt x="137" y="31"/>
                        <a:pt x="137" y="69"/>
                      </a:cubicBezTo>
                      <a:cubicBezTo>
                        <a:pt x="137" y="106"/>
                        <a:pt x="107" y="137"/>
                        <a:pt x="69" y="13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1" name="Freeform 515"/>
                <p:cNvSpPr/>
                <p:nvPr/>
              </p:nvSpPr>
              <p:spPr bwMode="auto">
                <a:xfrm>
                  <a:off x="8291513" y="1381125"/>
                  <a:ext cx="57150" cy="57150"/>
                </a:xfrm>
                <a:custGeom>
                  <a:avLst/>
                  <a:gdLst>
                    <a:gd name="T0" fmla="*/ 2147483646 w 137"/>
                    <a:gd name="T1" fmla="*/ 2147483646 h 137"/>
                    <a:gd name="T2" fmla="*/ 2147483646 w 137"/>
                    <a:gd name="T3" fmla="*/ 2147483646 h 137"/>
                    <a:gd name="T4" fmla="*/ 0 w 137"/>
                    <a:gd name="T5" fmla="*/ 2147483646 h 137"/>
                    <a:gd name="T6" fmla="*/ 2147483646 w 137"/>
                    <a:gd name="T7" fmla="*/ 0 h 137"/>
                    <a:gd name="T8" fmla="*/ 2147483646 w 137"/>
                    <a:gd name="T9" fmla="*/ 2147483646 h 137"/>
                    <a:gd name="T10" fmla="*/ 2147483646 w 137"/>
                    <a:gd name="T11" fmla="*/ 2147483646 h 137"/>
                    <a:gd name="T12" fmla="*/ 0 60000 65536"/>
                    <a:gd name="T13" fmla="*/ 0 60000 65536"/>
                    <a:gd name="T14" fmla="*/ 0 60000 65536"/>
                    <a:gd name="T15" fmla="*/ 0 60000 65536"/>
                    <a:gd name="T16" fmla="*/ 0 60000 65536"/>
                    <a:gd name="T17" fmla="*/ 0 60000 65536"/>
                    <a:gd name="T18" fmla="*/ 0 w 137"/>
                    <a:gd name="T19" fmla="*/ 0 h 137"/>
                    <a:gd name="T20" fmla="*/ 137 w 137"/>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37" h="137">
                      <a:moveTo>
                        <a:pt x="69" y="137"/>
                      </a:moveTo>
                      <a:lnTo>
                        <a:pt x="69" y="137"/>
                      </a:lnTo>
                      <a:cubicBezTo>
                        <a:pt x="31" y="137"/>
                        <a:pt x="0" y="106"/>
                        <a:pt x="0" y="69"/>
                      </a:cubicBezTo>
                      <a:cubicBezTo>
                        <a:pt x="0" y="31"/>
                        <a:pt x="31" y="0"/>
                        <a:pt x="69" y="0"/>
                      </a:cubicBezTo>
                      <a:cubicBezTo>
                        <a:pt x="106" y="0"/>
                        <a:pt x="137" y="31"/>
                        <a:pt x="137" y="69"/>
                      </a:cubicBezTo>
                      <a:cubicBezTo>
                        <a:pt x="137" y="106"/>
                        <a:pt x="106" y="137"/>
                        <a:pt x="69" y="13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2" name="Freeform 516"/>
                <p:cNvSpPr>
                  <a:spLocks noEditPoints="1"/>
                </p:cNvSpPr>
                <p:nvPr/>
              </p:nvSpPr>
              <p:spPr bwMode="auto">
                <a:xfrm>
                  <a:off x="7942263" y="1358900"/>
                  <a:ext cx="101600" cy="101600"/>
                </a:xfrm>
                <a:custGeom>
                  <a:avLst/>
                  <a:gdLst>
                    <a:gd name="T0" fmla="*/ 2147483646 w 240"/>
                    <a:gd name="T1" fmla="*/ 2147483646 h 240"/>
                    <a:gd name="T2" fmla="*/ 2147483646 w 240"/>
                    <a:gd name="T3" fmla="*/ 2147483646 h 240"/>
                    <a:gd name="T4" fmla="*/ 2147483646 w 240"/>
                    <a:gd name="T5" fmla="*/ 2147483646 h 240"/>
                    <a:gd name="T6" fmla="*/ 2147483646 w 240"/>
                    <a:gd name="T7" fmla="*/ 2147483646 h 240"/>
                    <a:gd name="T8" fmla="*/ 2147483646 w 240"/>
                    <a:gd name="T9" fmla="*/ 2147483646 h 240"/>
                    <a:gd name="T10" fmla="*/ 2147483646 w 240"/>
                    <a:gd name="T11" fmla="*/ 2147483646 h 240"/>
                    <a:gd name="T12" fmla="*/ 2147483646 w 240"/>
                    <a:gd name="T13" fmla="*/ 2147483646 h 240"/>
                    <a:gd name="T14" fmla="*/ 2147483646 w 240"/>
                    <a:gd name="T15" fmla="*/ 2147483646 h 240"/>
                    <a:gd name="T16" fmla="*/ 2147483646 w 240"/>
                    <a:gd name="T17" fmla="*/ 0 h 240"/>
                    <a:gd name="T18" fmla="*/ 2147483646 w 240"/>
                    <a:gd name="T19" fmla="*/ 0 h 240"/>
                    <a:gd name="T20" fmla="*/ 0 w 240"/>
                    <a:gd name="T21" fmla="*/ 2147483646 h 240"/>
                    <a:gd name="T22" fmla="*/ 2147483646 w 240"/>
                    <a:gd name="T23" fmla="*/ 2147483646 h 240"/>
                    <a:gd name="T24" fmla="*/ 2147483646 w 240"/>
                    <a:gd name="T25" fmla="*/ 2147483646 h 240"/>
                    <a:gd name="T26" fmla="*/ 2147483646 w 240"/>
                    <a:gd name="T27" fmla="*/ 0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40"/>
                    <a:gd name="T44" fmla="*/ 240 w 240"/>
                    <a:gd name="T45" fmla="*/ 240 h 2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40">
                      <a:moveTo>
                        <a:pt x="97" y="209"/>
                      </a:moveTo>
                      <a:lnTo>
                        <a:pt x="97" y="209"/>
                      </a:lnTo>
                      <a:lnTo>
                        <a:pt x="121" y="126"/>
                      </a:lnTo>
                      <a:lnTo>
                        <a:pt x="71" y="126"/>
                      </a:lnTo>
                      <a:lnTo>
                        <a:pt x="140" y="30"/>
                      </a:lnTo>
                      <a:lnTo>
                        <a:pt x="119" y="108"/>
                      </a:lnTo>
                      <a:lnTo>
                        <a:pt x="169" y="108"/>
                      </a:lnTo>
                      <a:lnTo>
                        <a:pt x="97" y="209"/>
                      </a:lnTo>
                      <a:close/>
                      <a:moveTo>
                        <a:pt x="120" y="0"/>
                      </a:moveTo>
                      <a:lnTo>
                        <a:pt x="120" y="0"/>
                      </a:lnTo>
                      <a:cubicBezTo>
                        <a:pt x="54" y="0"/>
                        <a:pt x="0" y="53"/>
                        <a:pt x="0" y="120"/>
                      </a:cubicBezTo>
                      <a:cubicBezTo>
                        <a:pt x="0" y="186"/>
                        <a:pt x="54" y="240"/>
                        <a:pt x="120" y="240"/>
                      </a:cubicBezTo>
                      <a:cubicBezTo>
                        <a:pt x="186" y="240"/>
                        <a:pt x="240" y="186"/>
                        <a:pt x="240" y="120"/>
                      </a:cubicBezTo>
                      <a:cubicBezTo>
                        <a:pt x="240" y="53"/>
                        <a:pt x="186" y="0"/>
                        <a:pt x="120"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 name="Freeform 517"/>
                <p:cNvSpPr>
                  <a:spLocks noEditPoints="1"/>
                </p:cNvSpPr>
                <p:nvPr/>
              </p:nvSpPr>
              <p:spPr bwMode="auto">
                <a:xfrm>
                  <a:off x="7786688" y="1358900"/>
                  <a:ext cx="100013" cy="101600"/>
                </a:xfrm>
                <a:custGeom>
                  <a:avLst/>
                  <a:gdLst>
                    <a:gd name="T0" fmla="*/ 2147483646 w 240"/>
                    <a:gd name="T1" fmla="*/ 2147483646 h 240"/>
                    <a:gd name="T2" fmla="*/ 2147483646 w 240"/>
                    <a:gd name="T3" fmla="*/ 2147483646 h 240"/>
                    <a:gd name="T4" fmla="*/ 2147483646 w 240"/>
                    <a:gd name="T5" fmla="*/ 2147483646 h 240"/>
                    <a:gd name="T6" fmla="*/ 2147483646 w 240"/>
                    <a:gd name="T7" fmla="*/ 2147483646 h 240"/>
                    <a:gd name="T8" fmla="*/ 2147483646 w 240"/>
                    <a:gd name="T9" fmla="*/ 2147483646 h 240"/>
                    <a:gd name="T10" fmla="*/ 2147483646 w 240"/>
                    <a:gd name="T11" fmla="*/ 2147483646 h 240"/>
                    <a:gd name="T12" fmla="*/ 2147483646 w 240"/>
                    <a:gd name="T13" fmla="*/ 2147483646 h 240"/>
                    <a:gd name="T14" fmla="*/ 2147483646 w 240"/>
                    <a:gd name="T15" fmla="*/ 2147483646 h 240"/>
                    <a:gd name="T16" fmla="*/ 2147483646 w 240"/>
                    <a:gd name="T17" fmla="*/ 2147483646 h 240"/>
                    <a:gd name="T18" fmla="*/ 2147483646 w 240"/>
                    <a:gd name="T19" fmla="*/ 2147483646 h 240"/>
                    <a:gd name="T20" fmla="*/ 2147483646 w 240"/>
                    <a:gd name="T21" fmla="*/ 2147483646 h 240"/>
                    <a:gd name="T22" fmla="*/ 2147483646 w 240"/>
                    <a:gd name="T23" fmla="*/ 2147483646 h 240"/>
                    <a:gd name="T24" fmla="*/ 2147483646 w 240"/>
                    <a:gd name="T25" fmla="*/ 2147483646 h 240"/>
                    <a:gd name="T26" fmla="*/ 2147483646 w 240"/>
                    <a:gd name="T27" fmla="*/ 2147483646 h 240"/>
                    <a:gd name="T28" fmla="*/ 2147483646 w 240"/>
                    <a:gd name="T29" fmla="*/ 2147483646 h 240"/>
                    <a:gd name="T30" fmla="*/ 2147483646 w 240"/>
                    <a:gd name="T31" fmla="*/ 2147483646 h 240"/>
                    <a:gd name="T32" fmla="*/ 2147483646 w 240"/>
                    <a:gd name="T33" fmla="*/ 2147483646 h 240"/>
                    <a:gd name="T34" fmla="*/ 2147483646 w 240"/>
                    <a:gd name="T35" fmla="*/ 2147483646 h 240"/>
                    <a:gd name="T36" fmla="*/ 2147483646 w 240"/>
                    <a:gd name="T37" fmla="*/ 0 h 240"/>
                    <a:gd name="T38" fmla="*/ 2147483646 w 240"/>
                    <a:gd name="T39" fmla="*/ 0 h 240"/>
                    <a:gd name="T40" fmla="*/ 0 w 240"/>
                    <a:gd name="T41" fmla="*/ 2147483646 h 240"/>
                    <a:gd name="T42" fmla="*/ 2147483646 w 240"/>
                    <a:gd name="T43" fmla="*/ 2147483646 h 240"/>
                    <a:gd name="T44" fmla="*/ 2147483646 w 240"/>
                    <a:gd name="T45" fmla="*/ 2147483646 h 240"/>
                    <a:gd name="T46" fmla="*/ 2147483646 w 240"/>
                    <a:gd name="T47" fmla="*/ 0 h 2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0"/>
                    <a:gd name="T73" fmla="*/ 0 h 240"/>
                    <a:gd name="T74" fmla="*/ 240 w 240"/>
                    <a:gd name="T75" fmla="*/ 240 h 2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0" h="240">
                      <a:moveTo>
                        <a:pt x="181" y="167"/>
                      </a:moveTo>
                      <a:lnTo>
                        <a:pt x="181" y="167"/>
                      </a:lnTo>
                      <a:lnTo>
                        <a:pt x="167" y="153"/>
                      </a:lnTo>
                      <a:lnTo>
                        <a:pt x="127" y="193"/>
                      </a:lnTo>
                      <a:lnTo>
                        <a:pt x="108" y="174"/>
                      </a:lnTo>
                      <a:lnTo>
                        <a:pt x="148" y="134"/>
                      </a:lnTo>
                      <a:lnTo>
                        <a:pt x="134" y="120"/>
                      </a:lnTo>
                      <a:lnTo>
                        <a:pt x="198" y="103"/>
                      </a:lnTo>
                      <a:lnTo>
                        <a:pt x="181" y="167"/>
                      </a:lnTo>
                      <a:close/>
                      <a:moveTo>
                        <a:pt x="59" y="133"/>
                      </a:moveTo>
                      <a:lnTo>
                        <a:pt x="59" y="133"/>
                      </a:lnTo>
                      <a:lnTo>
                        <a:pt x="40" y="115"/>
                      </a:lnTo>
                      <a:lnTo>
                        <a:pt x="80" y="75"/>
                      </a:lnTo>
                      <a:lnTo>
                        <a:pt x="66" y="61"/>
                      </a:lnTo>
                      <a:lnTo>
                        <a:pt x="130" y="44"/>
                      </a:lnTo>
                      <a:lnTo>
                        <a:pt x="113" y="108"/>
                      </a:lnTo>
                      <a:lnTo>
                        <a:pt x="99" y="94"/>
                      </a:lnTo>
                      <a:lnTo>
                        <a:pt x="59" y="133"/>
                      </a:lnTo>
                      <a:close/>
                      <a:moveTo>
                        <a:pt x="120" y="0"/>
                      </a:moveTo>
                      <a:lnTo>
                        <a:pt x="120" y="0"/>
                      </a:lnTo>
                      <a:cubicBezTo>
                        <a:pt x="54" y="0"/>
                        <a:pt x="0" y="53"/>
                        <a:pt x="0" y="120"/>
                      </a:cubicBezTo>
                      <a:cubicBezTo>
                        <a:pt x="0" y="186"/>
                        <a:pt x="54" y="240"/>
                        <a:pt x="120" y="240"/>
                      </a:cubicBezTo>
                      <a:cubicBezTo>
                        <a:pt x="186" y="240"/>
                        <a:pt x="240" y="186"/>
                        <a:pt x="240" y="120"/>
                      </a:cubicBezTo>
                      <a:cubicBezTo>
                        <a:pt x="240" y="53"/>
                        <a:pt x="186" y="0"/>
                        <a:pt x="120"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7" name="矩形 66"/>
              <p:cNvSpPr/>
              <p:nvPr/>
            </p:nvSpPr>
            <p:spPr>
              <a:xfrm>
                <a:off x="2450939" y="3368791"/>
                <a:ext cx="1070560" cy="163224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8" name="组合 222"/>
              <p:cNvGrpSpPr/>
              <p:nvPr/>
            </p:nvGrpSpPr>
            <p:grpSpPr bwMode="auto">
              <a:xfrm>
                <a:off x="2622542" y="3958018"/>
                <a:ext cx="647477" cy="481819"/>
                <a:chOff x="862013" y="2378076"/>
                <a:chExt cx="744538" cy="555625"/>
              </a:xfrm>
            </p:grpSpPr>
            <p:sp>
              <p:nvSpPr>
                <p:cNvPr id="92" name="Freeform 36"/>
                <p:cNvSpPr>
                  <a:spLocks noEditPoints="1"/>
                </p:cNvSpPr>
                <p:nvPr/>
              </p:nvSpPr>
              <p:spPr bwMode="auto">
                <a:xfrm>
                  <a:off x="1401763" y="2406651"/>
                  <a:ext cx="204788" cy="498475"/>
                </a:xfrm>
                <a:custGeom>
                  <a:avLst/>
                  <a:gdLst>
                    <a:gd name="T0" fmla="*/ 2147483646 w 488"/>
                    <a:gd name="T1" fmla="*/ 2147483646 h 1185"/>
                    <a:gd name="T2" fmla="*/ 2147483646 w 488"/>
                    <a:gd name="T3" fmla="*/ 2147483646 h 1185"/>
                    <a:gd name="T4" fmla="*/ 2147483646 w 488"/>
                    <a:gd name="T5" fmla="*/ 2147483646 h 1185"/>
                    <a:gd name="T6" fmla="*/ 2147483646 w 488"/>
                    <a:gd name="T7" fmla="*/ 2147483646 h 1185"/>
                    <a:gd name="T8" fmla="*/ 2147483646 w 488"/>
                    <a:gd name="T9" fmla="*/ 2147483646 h 1185"/>
                    <a:gd name="T10" fmla="*/ 2147483646 w 488"/>
                    <a:gd name="T11" fmla="*/ 2147483646 h 1185"/>
                    <a:gd name="T12" fmla="*/ 2147483646 w 488"/>
                    <a:gd name="T13" fmla="*/ 2147483646 h 1185"/>
                    <a:gd name="T14" fmla="*/ 2147483646 w 488"/>
                    <a:gd name="T15" fmla="*/ 2147483646 h 1185"/>
                    <a:gd name="T16" fmla="*/ 2147483646 w 488"/>
                    <a:gd name="T17" fmla="*/ 2147483646 h 1185"/>
                    <a:gd name="T18" fmla="*/ 2147483646 w 488"/>
                    <a:gd name="T19" fmla="*/ 2147483646 h 1185"/>
                    <a:gd name="T20" fmla="*/ 2147483646 w 488"/>
                    <a:gd name="T21" fmla="*/ 2147483646 h 1185"/>
                    <a:gd name="T22" fmla="*/ 2147483646 w 488"/>
                    <a:gd name="T23" fmla="*/ 2147483646 h 1185"/>
                    <a:gd name="T24" fmla="*/ 2147483646 w 488"/>
                    <a:gd name="T25" fmla="*/ 2147483646 h 1185"/>
                    <a:gd name="T26" fmla="*/ 2147483646 w 488"/>
                    <a:gd name="T27" fmla="*/ 2147483646 h 1185"/>
                    <a:gd name="T28" fmla="*/ 2147483646 w 488"/>
                    <a:gd name="T29" fmla="*/ 2147483646 h 1185"/>
                    <a:gd name="T30" fmla="*/ 2147483646 w 488"/>
                    <a:gd name="T31" fmla="*/ 2147483646 h 1185"/>
                    <a:gd name="T32" fmla="*/ 2147483646 w 488"/>
                    <a:gd name="T33" fmla="*/ 2147483646 h 1185"/>
                    <a:gd name="T34" fmla="*/ 2147483646 w 488"/>
                    <a:gd name="T35" fmla="*/ 2147483646 h 1185"/>
                    <a:gd name="T36" fmla="*/ 2147483646 w 488"/>
                    <a:gd name="T37" fmla="*/ 2147483646 h 1185"/>
                    <a:gd name="T38" fmla="*/ 2147483646 w 488"/>
                    <a:gd name="T39" fmla="*/ 2147483646 h 1185"/>
                    <a:gd name="T40" fmla="*/ 2147483646 w 488"/>
                    <a:gd name="T41" fmla="*/ 2147483646 h 1185"/>
                    <a:gd name="T42" fmla="*/ 2147483646 w 488"/>
                    <a:gd name="T43" fmla="*/ 2147483646 h 1185"/>
                    <a:gd name="T44" fmla="*/ 2147483646 w 488"/>
                    <a:gd name="T45" fmla="*/ 2147483646 h 1185"/>
                    <a:gd name="T46" fmla="*/ 2147483646 w 488"/>
                    <a:gd name="T47" fmla="*/ 2147483646 h 1185"/>
                    <a:gd name="T48" fmla="*/ 2147483646 w 488"/>
                    <a:gd name="T49" fmla="*/ 0 h 1185"/>
                    <a:gd name="T50" fmla="*/ 2147483646 w 488"/>
                    <a:gd name="T51" fmla="*/ 0 h 1185"/>
                    <a:gd name="T52" fmla="*/ 2147483646 w 488"/>
                    <a:gd name="T53" fmla="*/ 0 h 1185"/>
                    <a:gd name="T54" fmla="*/ 0 w 488"/>
                    <a:gd name="T55" fmla="*/ 2147483646 h 1185"/>
                    <a:gd name="T56" fmla="*/ 0 w 488"/>
                    <a:gd name="T57" fmla="*/ 2147483646 h 1185"/>
                    <a:gd name="T58" fmla="*/ 2147483646 w 488"/>
                    <a:gd name="T59" fmla="*/ 2147483646 h 1185"/>
                    <a:gd name="T60" fmla="*/ 2147483646 w 488"/>
                    <a:gd name="T61" fmla="*/ 2147483646 h 1185"/>
                    <a:gd name="T62" fmla="*/ 2147483646 w 488"/>
                    <a:gd name="T63" fmla="*/ 2147483646 h 1185"/>
                    <a:gd name="T64" fmla="*/ 2147483646 w 488"/>
                    <a:gd name="T65" fmla="*/ 2147483646 h 1185"/>
                    <a:gd name="T66" fmla="*/ 2147483646 w 488"/>
                    <a:gd name="T67" fmla="*/ 0 h 11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8"/>
                    <a:gd name="T103" fmla="*/ 0 h 1185"/>
                    <a:gd name="T104" fmla="*/ 488 w 488"/>
                    <a:gd name="T105" fmla="*/ 1185 h 11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8" h="1185">
                      <a:moveTo>
                        <a:pt x="66" y="841"/>
                      </a:moveTo>
                      <a:lnTo>
                        <a:pt x="66" y="841"/>
                      </a:lnTo>
                      <a:lnTo>
                        <a:pt x="421" y="841"/>
                      </a:lnTo>
                      <a:lnTo>
                        <a:pt x="421" y="1118"/>
                      </a:lnTo>
                      <a:lnTo>
                        <a:pt x="66" y="1118"/>
                      </a:lnTo>
                      <a:lnTo>
                        <a:pt x="66" y="841"/>
                      </a:lnTo>
                      <a:close/>
                      <a:moveTo>
                        <a:pt x="421" y="828"/>
                      </a:moveTo>
                      <a:lnTo>
                        <a:pt x="421" y="828"/>
                      </a:lnTo>
                      <a:lnTo>
                        <a:pt x="66" y="828"/>
                      </a:lnTo>
                      <a:lnTo>
                        <a:pt x="66" y="589"/>
                      </a:lnTo>
                      <a:lnTo>
                        <a:pt x="421" y="589"/>
                      </a:lnTo>
                      <a:lnTo>
                        <a:pt x="421" y="828"/>
                      </a:lnTo>
                      <a:close/>
                      <a:moveTo>
                        <a:pt x="66" y="346"/>
                      </a:moveTo>
                      <a:lnTo>
                        <a:pt x="66" y="346"/>
                      </a:lnTo>
                      <a:lnTo>
                        <a:pt x="421" y="346"/>
                      </a:lnTo>
                      <a:lnTo>
                        <a:pt x="421" y="576"/>
                      </a:lnTo>
                      <a:lnTo>
                        <a:pt x="66" y="576"/>
                      </a:lnTo>
                      <a:lnTo>
                        <a:pt x="66" y="346"/>
                      </a:lnTo>
                      <a:close/>
                      <a:moveTo>
                        <a:pt x="421" y="332"/>
                      </a:moveTo>
                      <a:lnTo>
                        <a:pt x="421" y="332"/>
                      </a:lnTo>
                      <a:lnTo>
                        <a:pt x="66" y="332"/>
                      </a:lnTo>
                      <a:lnTo>
                        <a:pt x="66" y="67"/>
                      </a:lnTo>
                      <a:lnTo>
                        <a:pt x="421" y="67"/>
                      </a:lnTo>
                      <a:lnTo>
                        <a:pt x="421" y="332"/>
                      </a:lnTo>
                      <a:close/>
                      <a:moveTo>
                        <a:pt x="455" y="0"/>
                      </a:moveTo>
                      <a:lnTo>
                        <a:pt x="455" y="0"/>
                      </a:lnTo>
                      <a:lnTo>
                        <a:pt x="33" y="0"/>
                      </a:lnTo>
                      <a:cubicBezTo>
                        <a:pt x="14" y="0"/>
                        <a:pt x="0" y="15"/>
                        <a:pt x="0" y="34"/>
                      </a:cubicBezTo>
                      <a:lnTo>
                        <a:pt x="0" y="1152"/>
                      </a:lnTo>
                      <a:cubicBezTo>
                        <a:pt x="0" y="1170"/>
                        <a:pt x="14" y="1185"/>
                        <a:pt x="33" y="1185"/>
                      </a:cubicBezTo>
                      <a:lnTo>
                        <a:pt x="455" y="1185"/>
                      </a:lnTo>
                      <a:cubicBezTo>
                        <a:pt x="473" y="1185"/>
                        <a:pt x="488" y="1170"/>
                        <a:pt x="488" y="1152"/>
                      </a:cubicBezTo>
                      <a:lnTo>
                        <a:pt x="488" y="34"/>
                      </a:lnTo>
                      <a:cubicBezTo>
                        <a:pt x="488" y="15"/>
                        <a:pt x="473" y="0"/>
                        <a:pt x="455"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Freeform 37"/>
                <p:cNvSpPr>
                  <a:spLocks noEditPoints="1"/>
                </p:cNvSpPr>
                <p:nvPr/>
              </p:nvSpPr>
              <p:spPr bwMode="auto">
                <a:xfrm>
                  <a:off x="1444625" y="246062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2147483646 h 149"/>
                    <a:gd name="T22" fmla="*/ 2147483646 w 283"/>
                    <a:gd name="T23" fmla="*/ 2147483646 h 149"/>
                    <a:gd name="T24" fmla="*/ 2147483646 w 283"/>
                    <a:gd name="T25" fmla="*/ 2147483646 h 149"/>
                    <a:gd name="T26" fmla="*/ 2147483646 w 283"/>
                    <a:gd name="T27" fmla="*/ 2147483646 h 149"/>
                    <a:gd name="T28" fmla="*/ 2147483646 w 283"/>
                    <a:gd name="T29" fmla="*/ 2147483646 h 149"/>
                    <a:gd name="T30" fmla="*/ 2147483646 w 283"/>
                    <a:gd name="T31" fmla="*/ 0 h 149"/>
                    <a:gd name="T32" fmla="*/ 2147483646 w 283"/>
                    <a:gd name="T33" fmla="*/ 0 h 149"/>
                    <a:gd name="T34" fmla="*/ 0 w 283"/>
                    <a:gd name="T35" fmla="*/ 2147483646 h 149"/>
                    <a:gd name="T36" fmla="*/ 0 w 283"/>
                    <a:gd name="T37" fmla="*/ 2147483646 h 149"/>
                    <a:gd name="T38" fmla="*/ 2147483646 w 283"/>
                    <a:gd name="T39" fmla="*/ 2147483646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7" y="35"/>
                      </a:moveTo>
                      <a:lnTo>
                        <a:pt x="27" y="35"/>
                      </a:lnTo>
                      <a:cubicBezTo>
                        <a:pt x="27" y="30"/>
                        <a:pt x="29" y="27"/>
                        <a:pt x="30" y="27"/>
                      </a:cubicBezTo>
                      <a:lnTo>
                        <a:pt x="254" y="27"/>
                      </a:lnTo>
                      <a:cubicBezTo>
                        <a:pt x="254" y="27"/>
                        <a:pt x="257" y="30"/>
                        <a:pt x="257" y="35"/>
                      </a:cubicBezTo>
                      <a:lnTo>
                        <a:pt x="257" y="114"/>
                      </a:lnTo>
                      <a:cubicBezTo>
                        <a:pt x="257" y="119"/>
                        <a:pt x="255" y="122"/>
                        <a:pt x="254" y="123"/>
                      </a:cubicBezTo>
                      <a:lnTo>
                        <a:pt x="30" y="123"/>
                      </a:lnTo>
                      <a:cubicBezTo>
                        <a:pt x="29" y="122"/>
                        <a:pt x="27" y="119"/>
                        <a:pt x="27" y="114"/>
                      </a:cubicBezTo>
                      <a:lnTo>
                        <a:pt x="27" y="35"/>
                      </a:lnTo>
                      <a:close/>
                      <a:moveTo>
                        <a:pt x="30" y="149"/>
                      </a:moveTo>
                      <a:lnTo>
                        <a:pt x="30" y="149"/>
                      </a:lnTo>
                      <a:lnTo>
                        <a:pt x="254" y="149"/>
                      </a:lnTo>
                      <a:cubicBezTo>
                        <a:pt x="270" y="149"/>
                        <a:pt x="283" y="134"/>
                        <a:pt x="283" y="114"/>
                      </a:cubicBezTo>
                      <a:lnTo>
                        <a:pt x="283" y="35"/>
                      </a:lnTo>
                      <a:cubicBezTo>
                        <a:pt x="283" y="16"/>
                        <a:pt x="270" y="0"/>
                        <a:pt x="254" y="0"/>
                      </a:cubicBezTo>
                      <a:lnTo>
                        <a:pt x="30" y="0"/>
                      </a:lnTo>
                      <a:cubicBezTo>
                        <a:pt x="13" y="0"/>
                        <a:pt x="0" y="16"/>
                        <a:pt x="0" y="35"/>
                      </a:cubicBezTo>
                      <a:lnTo>
                        <a:pt x="0" y="114"/>
                      </a:lnTo>
                      <a:cubicBezTo>
                        <a:pt x="0" y="134"/>
                        <a:pt x="13" y="149"/>
                        <a:pt x="30" y="149"/>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Freeform 38"/>
                <p:cNvSpPr>
                  <a:spLocks noEditPoints="1"/>
                </p:cNvSpPr>
                <p:nvPr/>
              </p:nvSpPr>
              <p:spPr bwMode="auto">
                <a:xfrm>
                  <a:off x="1444625" y="256857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0 h 149"/>
                    <a:gd name="T22" fmla="*/ 2147483646 w 283"/>
                    <a:gd name="T23" fmla="*/ 0 h 149"/>
                    <a:gd name="T24" fmla="*/ 2147483646 w 283"/>
                    <a:gd name="T25" fmla="*/ 0 h 149"/>
                    <a:gd name="T26" fmla="*/ 0 w 283"/>
                    <a:gd name="T27" fmla="*/ 2147483646 h 149"/>
                    <a:gd name="T28" fmla="*/ 0 w 283"/>
                    <a:gd name="T29" fmla="*/ 2147483646 h 149"/>
                    <a:gd name="T30" fmla="*/ 2147483646 w 283"/>
                    <a:gd name="T31" fmla="*/ 2147483646 h 149"/>
                    <a:gd name="T32" fmla="*/ 2147483646 w 283"/>
                    <a:gd name="T33" fmla="*/ 2147483646 h 149"/>
                    <a:gd name="T34" fmla="*/ 2147483646 w 283"/>
                    <a:gd name="T35" fmla="*/ 2147483646 h 149"/>
                    <a:gd name="T36" fmla="*/ 2147483646 w 283"/>
                    <a:gd name="T37" fmla="*/ 2147483646 h 149"/>
                    <a:gd name="T38" fmla="*/ 2147483646 w 283"/>
                    <a:gd name="T39" fmla="*/ 0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57" y="114"/>
                      </a:moveTo>
                      <a:lnTo>
                        <a:pt x="257" y="114"/>
                      </a:lnTo>
                      <a:cubicBezTo>
                        <a:pt x="257" y="119"/>
                        <a:pt x="255" y="122"/>
                        <a:pt x="254" y="123"/>
                      </a:cubicBezTo>
                      <a:lnTo>
                        <a:pt x="30" y="123"/>
                      </a:lnTo>
                      <a:cubicBezTo>
                        <a:pt x="29" y="122"/>
                        <a:pt x="27" y="119"/>
                        <a:pt x="27" y="114"/>
                      </a:cubicBezTo>
                      <a:lnTo>
                        <a:pt x="27" y="36"/>
                      </a:lnTo>
                      <a:cubicBezTo>
                        <a:pt x="27" y="30"/>
                        <a:pt x="29" y="27"/>
                        <a:pt x="30" y="27"/>
                      </a:cubicBezTo>
                      <a:lnTo>
                        <a:pt x="254" y="27"/>
                      </a:lnTo>
                      <a:cubicBezTo>
                        <a:pt x="254" y="27"/>
                        <a:pt x="257" y="30"/>
                        <a:pt x="257" y="36"/>
                      </a:cubicBezTo>
                      <a:lnTo>
                        <a:pt x="257" y="114"/>
                      </a:lnTo>
                      <a:close/>
                      <a:moveTo>
                        <a:pt x="254" y="0"/>
                      </a:moveTo>
                      <a:lnTo>
                        <a:pt x="254" y="0"/>
                      </a:lnTo>
                      <a:lnTo>
                        <a:pt x="30" y="0"/>
                      </a:lnTo>
                      <a:cubicBezTo>
                        <a:pt x="13" y="0"/>
                        <a:pt x="0" y="16"/>
                        <a:pt x="0" y="36"/>
                      </a:cubicBezTo>
                      <a:lnTo>
                        <a:pt x="0" y="114"/>
                      </a:lnTo>
                      <a:cubicBezTo>
                        <a:pt x="0" y="134"/>
                        <a:pt x="13" y="149"/>
                        <a:pt x="30" y="149"/>
                      </a:cubicBezTo>
                      <a:lnTo>
                        <a:pt x="254" y="149"/>
                      </a:lnTo>
                      <a:cubicBezTo>
                        <a:pt x="270" y="149"/>
                        <a:pt x="283" y="134"/>
                        <a:pt x="283" y="114"/>
                      </a:cubicBezTo>
                      <a:lnTo>
                        <a:pt x="283" y="36"/>
                      </a:lnTo>
                      <a:cubicBezTo>
                        <a:pt x="283" y="16"/>
                        <a:pt x="270" y="0"/>
                        <a:pt x="254"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Freeform 39"/>
                <p:cNvSpPr>
                  <a:spLocks noEditPoints="1"/>
                </p:cNvSpPr>
                <p:nvPr/>
              </p:nvSpPr>
              <p:spPr bwMode="auto">
                <a:xfrm>
                  <a:off x="1444625" y="267017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2147483646 h 149"/>
                    <a:gd name="T22" fmla="*/ 2147483646 w 283"/>
                    <a:gd name="T23" fmla="*/ 2147483646 h 149"/>
                    <a:gd name="T24" fmla="*/ 2147483646 w 283"/>
                    <a:gd name="T25" fmla="*/ 2147483646 h 149"/>
                    <a:gd name="T26" fmla="*/ 2147483646 w 283"/>
                    <a:gd name="T27" fmla="*/ 2147483646 h 149"/>
                    <a:gd name="T28" fmla="*/ 2147483646 w 283"/>
                    <a:gd name="T29" fmla="*/ 2147483646 h 149"/>
                    <a:gd name="T30" fmla="*/ 2147483646 w 283"/>
                    <a:gd name="T31" fmla="*/ 0 h 149"/>
                    <a:gd name="T32" fmla="*/ 2147483646 w 283"/>
                    <a:gd name="T33" fmla="*/ 0 h 149"/>
                    <a:gd name="T34" fmla="*/ 0 w 283"/>
                    <a:gd name="T35" fmla="*/ 2147483646 h 149"/>
                    <a:gd name="T36" fmla="*/ 0 w 283"/>
                    <a:gd name="T37" fmla="*/ 2147483646 h 149"/>
                    <a:gd name="T38" fmla="*/ 2147483646 w 283"/>
                    <a:gd name="T39" fmla="*/ 2147483646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7" y="35"/>
                      </a:moveTo>
                      <a:lnTo>
                        <a:pt x="27" y="35"/>
                      </a:lnTo>
                      <a:cubicBezTo>
                        <a:pt x="27" y="30"/>
                        <a:pt x="29" y="27"/>
                        <a:pt x="30" y="27"/>
                      </a:cubicBezTo>
                      <a:lnTo>
                        <a:pt x="254" y="27"/>
                      </a:lnTo>
                      <a:cubicBezTo>
                        <a:pt x="254" y="27"/>
                        <a:pt x="257" y="30"/>
                        <a:pt x="257" y="35"/>
                      </a:cubicBezTo>
                      <a:lnTo>
                        <a:pt x="257" y="114"/>
                      </a:lnTo>
                      <a:cubicBezTo>
                        <a:pt x="257" y="119"/>
                        <a:pt x="255" y="122"/>
                        <a:pt x="254" y="123"/>
                      </a:cubicBezTo>
                      <a:lnTo>
                        <a:pt x="30" y="123"/>
                      </a:lnTo>
                      <a:cubicBezTo>
                        <a:pt x="29" y="122"/>
                        <a:pt x="27" y="119"/>
                        <a:pt x="27" y="114"/>
                      </a:cubicBezTo>
                      <a:lnTo>
                        <a:pt x="27" y="35"/>
                      </a:lnTo>
                      <a:close/>
                      <a:moveTo>
                        <a:pt x="30" y="149"/>
                      </a:moveTo>
                      <a:lnTo>
                        <a:pt x="30" y="149"/>
                      </a:lnTo>
                      <a:lnTo>
                        <a:pt x="254" y="149"/>
                      </a:lnTo>
                      <a:cubicBezTo>
                        <a:pt x="270" y="149"/>
                        <a:pt x="283" y="134"/>
                        <a:pt x="283" y="114"/>
                      </a:cubicBezTo>
                      <a:lnTo>
                        <a:pt x="283" y="35"/>
                      </a:lnTo>
                      <a:cubicBezTo>
                        <a:pt x="283" y="16"/>
                        <a:pt x="270" y="0"/>
                        <a:pt x="254" y="0"/>
                      </a:cubicBezTo>
                      <a:lnTo>
                        <a:pt x="30" y="0"/>
                      </a:lnTo>
                      <a:cubicBezTo>
                        <a:pt x="13" y="0"/>
                        <a:pt x="0" y="16"/>
                        <a:pt x="0" y="35"/>
                      </a:cubicBezTo>
                      <a:lnTo>
                        <a:pt x="0" y="114"/>
                      </a:lnTo>
                      <a:cubicBezTo>
                        <a:pt x="0" y="134"/>
                        <a:pt x="13" y="149"/>
                        <a:pt x="30" y="149"/>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Freeform 40"/>
                <p:cNvSpPr>
                  <a:spLocks noEditPoints="1"/>
                </p:cNvSpPr>
                <p:nvPr/>
              </p:nvSpPr>
              <p:spPr bwMode="auto">
                <a:xfrm>
                  <a:off x="862013" y="2378076"/>
                  <a:ext cx="500063" cy="555625"/>
                </a:xfrm>
                <a:custGeom>
                  <a:avLst/>
                  <a:gdLst>
                    <a:gd name="T0" fmla="*/ 2147483646 w 1191"/>
                    <a:gd name="T1" fmla="*/ 2147483646 h 1321"/>
                    <a:gd name="T2" fmla="*/ 2147483646 w 1191"/>
                    <a:gd name="T3" fmla="*/ 2147483646 h 1321"/>
                    <a:gd name="T4" fmla="*/ 2147483646 w 1191"/>
                    <a:gd name="T5" fmla="*/ 2147483646 h 1321"/>
                    <a:gd name="T6" fmla="*/ 2147483646 w 1191"/>
                    <a:gd name="T7" fmla="*/ 2147483646 h 1321"/>
                    <a:gd name="T8" fmla="*/ 2147483646 w 1191"/>
                    <a:gd name="T9" fmla="*/ 2147483646 h 1321"/>
                    <a:gd name="T10" fmla="*/ 2147483646 w 1191"/>
                    <a:gd name="T11" fmla="*/ 2147483646 h 1321"/>
                    <a:gd name="T12" fmla="*/ 2147483646 w 1191"/>
                    <a:gd name="T13" fmla="*/ 2147483646 h 1321"/>
                    <a:gd name="T14" fmla="*/ 2147483646 w 1191"/>
                    <a:gd name="T15" fmla="*/ 2147483646 h 1321"/>
                    <a:gd name="T16" fmla="*/ 2147483646 w 1191"/>
                    <a:gd name="T17" fmla="*/ 2147483646 h 1321"/>
                    <a:gd name="T18" fmla="*/ 2147483646 w 1191"/>
                    <a:gd name="T19" fmla="*/ 2147483646 h 1321"/>
                    <a:gd name="T20" fmla="*/ 2147483646 w 1191"/>
                    <a:gd name="T21" fmla="*/ 2147483646 h 1321"/>
                    <a:gd name="T22" fmla="*/ 2147483646 w 1191"/>
                    <a:gd name="T23" fmla="*/ 2147483646 h 1321"/>
                    <a:gd name="T24" fmla="*/ 2147483646 w 1191"/>
                    <a:gd name="T25" fmla="*/ 2147483646 h 1321"/>
                    <a:gd name="T26" fmla="*/ 2147483646 w 1191"/>
                    <a:gd name="T27" fmla="*/ 2147483646 h 1321"/>
                    <a:gd name="T28" fmla="*/ 2147483646 w 1191"/>
                    <a:gd name="T29" fmla="*/ 2147483646 h 1321"/>
                    <a:gd name="T30" fmla="*/ 2147483646 w 1191"/>
                    <a:gd name="T31" fmla="*/ 2147483646 h 1321"/>
                    <a:gd name="T32" fmla="*/ 2147483646 w 1191"/>
                    <a:gd name="T33" fmla="*/ 2147483646 h 1321"/>
                    <a:gd name="T34" fmla="*/ 2147483646 w 1191"/>
                    <a:gd name="T35" fmla="*/ 2147483646 h 1321"/>
                    <a:gd name="T36" fmla="*/ 2147483646 w 1191"/>
                    <a:gd name="T37" fmla="*/ 2147483646 h 1321"/>
                    <a:gd name="T38" fmla="*/ 2147483646 w 1191"/>
                    <a:gd name="T39" fmla="*/ 2147483646 h 1321"/>
                    <a:gd name="T40" fmla="*/ 2147483646 w 1191"/>
                    <a:gd name="T41" fmla="*/ 2147483646 h 1321"/>
                    <a:gd name="T42" fmla="*/ 2147483646 w 1191"/>
                    <a:gd name="T43" fmla="*/ 2147483646 h 1321"/>
                    <a:gd name="T44" fmla="*/ 2147483646 w 1191"/>
                    <a:gd name="T45" fmla="*/ 2147483646 h 1321"/>
                    <a:gd name="T46" fmla="*/ 2147483646 w 1191"/>
                    <a:gd name="T47" fmla="*/ 2147483646 h 1321"/>
                    <a:gd name="T48" fmla="*/ 2147483646 w 1191"/>
                    <a:gd name="T49" fmla="*/ 2147483646 h 1321"/>
                    <a:gd name="T50" fmla="*/ 2147483646 w 1191"/>
                    <a:gd name="T51" fmla="*/ 2147483646 h 1321"/>
                    <a:gd name="T52" fmla="*/ 2147483646 w 1191"/>
                    <a:gd name="T53" fmla="*/ 2147483646 h 1321"/>
                    <a:gd name="T54" fmla="*/ 2147483646 w 1191"/>
                    <a:gd name="T55" fmla="*/ 2147483646 h 1321"/>
                    <a:gd name="T56" fmla="*/ 2147483646 w 1191"/>
                    <a:gd name="T57" fmla="*/ 2147483646 h 1321"/>
                    <a:gd name="T58" fmla="*/ 2147483646 w 1191"/>
                    <a:gd name="T59" fmla="*/ 2147483646 h 1321"/>
                    <a:gd name="T60" fmla="*/ 2147483646 w 1191"/>
                    <a:gd name="T61" fmla="*/ 2147483646 h 1321"/>
                    <a:gd name="T62" fmla="*/ 2147483646 w 1191"/>
                    <a:gd name="T63" fmla="*/ 2147483646 h 1321"/>
                    <a:gd name="T64" fmla="*/ 2147483646 w 1191"/>
                    <a:gd name="T65" fmla="*/ 2147483646 h 1321"/>
                    <a:gd name="T66" fmla="*/ 2147483646 w 1191"/>
                    <a:gd name="T67" fmla="*/ 2147483646 h 1321"/>
                    <a:gd name="T68" fmla="*/ 2147483646 w 1191"/>
                    <a:gd name="T69" fmla="*/ 0 h 1321"/>
                    <a:gd name="T70" fmla="*/ 2147483646 w 1191"/>
                    <a:gd name="T71" fmla="*/ 2147483646 h 1321"/>
                    <a:gd name="T72" fmla="*/ 2147483646 w 1191"/>
                    <a:gd name="T73" fmla="*/ 2147483646 h 1321"/>
                    <a:gd name="T74" fmla="*/ 2147483646 w 1191"/>
                    <a:gd name="T75" fmla="*/ 2147483646 h 1321"/>
                    <a:gd name="T76" fmla="*/ 2147483646 w 1191"/>
                    <a:gd name="T77" fmla="*/ 2147483646 h 1321"/>
                    <a:gd name="T78" fmla="*/ 2147483646 w 1191"/>
                    <a:gd name="T79" fmla="*/ 2147483646 h 1321"/>
                    <a:gd name="T80" fmla="*/ 2147483646 w 1191"/>
                    <a:gd name="T81" fmla="*/ 2147483646 h 1321"/>
                    <a:gd name="T82" fmla="*/ 2147483646 w 1191"/>
                    <a:gd name="T83" fmla="*/ 2147483646 h 1321"/>
                    <a:gd name="T84" fmla="*/ 2147483646 w 1191"/>
                    <a:gd name="T85" fmla="*/ 2147483646 h 1321"/>
                    <a:gd name="T86" fmla="*/ 2147483646 w 1191"/>
                    <a:gd name="T87" fmla="*/ 2147483646 h 1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1"/>
                    <a:gd name="T133" fmla="*/ 0 h 1321"/>
                    <a:gd name="T134" fmla="*/ 1191 w 1191"/>
                    <a:gd name="T135" fmla="*/ 1321 h 1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1" h="1321">
                      <a:moveTo>
                        <a:pt x="371" y="1252"/>
                      </a:moveTo>
                      <a:lnTo>
                        <a:pt x="371" y="1252"/>
                      </a:lnTo>
                      <a:lnTo>
                        <a:pt x="371" y="973"/>
                      </a:lnTo>
                      <a:lnTo>
                        <a:pt x="625" y="950"/>
                      </a:lnTo>
                      <a:lnTo>
                        <a:pt x="625" y="1209"/>
                      </a:lnTo>
                      <a:lnTo>
                        <a:pt x="371" y="1252"/>
                      </a:lnTo>
                      <a:close/>
                      <a:moveTo>
                        <a:pt x="841" y="186"/>
                      </a:moveTo>
                      <a:lnTo>
                        <a:pt x="841" y="186"/>
                      </a:lnTo>
                      <a:lnTo>
                        <a:pt x="841" y="439"/>
                      </a:lnTo>
                      <a:lnTo>
                        <a:pt x="665" y="412"/>
                      </a:lnTo>
                      <a:lnTo>
                        <a:pt x="665" y="142"/>
                      </a:lnTo>
                      <a:lnTo>
                        <a:pt x="841" y="186"/>
                      </a:lnTo>
                      <a:close/>
                      <a:moveTo>
                        <a:pt x="1045" y="912"/>
                      </a:moveTo>
                      <a:lnTo>
                        <a:pt x="1045" y="912"/>
                      </a:lnTo>
                      <a:lnTo>
                        <a:pt x="1137" y="903"/>
                      </a:lnTo>
                      <a:lnTo>
                        <a:pt x="1137" y="1121"/>
                      </a:lnTo>
                      <a:lnTo>
                        <a:pt x="1045" y="1137"/>
                      </a:lnTo>
                      <a:lnTo>
                        <a:pt x="1045" y="912"/>
                      </a:lnTo>
                      <a:close/>
                      <a:moveTo>
                        <a:pt x="881" y="927"/>
                      </a:moveTo>
                      <a:lnTo>
                        <a:pt x="881" y="927"/>
                      </a:lnTo>
                      <a:lnTo>
                        <a:pt x="1005" y="916"/>
                      </a:lnTo>
                      <a:lnTo>
                        <a:pt x="1005" y="1144"/>
                      </a:lnTo>
                      <a:lnTo>
                        <a:pt x="881" y="1165"/>
                      </a:lnTo>
                      <a:lnTo>
                        <a:pt x="881" y="927"/>
                      </a:lnTo>
                      <a:close/>
                      <a:moveTo>
                        <a:pt x="841" y="930"/>
                      </a:moveTo>
                      <a:lnTo>
                        <a:pt x="841" y="930"/>
                      </a:lnTo>
                      <a:lnTo>
                        <a:pt x="841" y="1172"/>
                      </a:lnTo>
                      <a:lnTo>
                        <a:pt x="665" y="1202"/>
                      </a:lnTo>
                      <a:lnTo>
                        <a:pt x="665" y="946"/>
                      </a:lnTo>
                      <a:lnTo>
                        <a:pt x="841" y="930"/>
                      </a:lnTo>
                      <a:close/>
                      <a:moveTo>
                        <a:pt x="665" y="690"/>
                      </a:moveTo>
                      <a:lnTo>
                        <a:pt x="665" y="690"/>
                      </a:lnTo>
                      <a:lnTo>
                        <a:pt x="841" y="691"/>
                      </a:lnTo>
                      <a:lnTo>
                        <a:pt x="841" y="917"/>
                      </a:lnTo>
                      <a:lnTo>
                        <a:pt x="665" y="933"/>
                      </a:lnTo>
                      <a:lnTo>
                        <a:pt x="665" y="690"/>
                      </a:lnTo>
                      <a:close/>
                      <a:moveTo>
                        <a:pt x="371" y="689"/>
                      </a:moveTo>
                      <a:lnTo>
                        <a:pt x="371" y="689"/>
                      </a:lnTo>
                      <a:lnTo>
                        <a:pt x="625" y="690"/>
                      </a:lnTo>
                      <a:lnTo>
                        <a:pt x="625" y="937"/>
                      </a:lnTo>
                      <a:lnTo>
                        <a:pt x="371" y="960"/>
                      </a:lnTo>
                      <a:lnTo>
                        <a:pt x="371" y="689"/>
                      </a:lnTo>
                      <a:close/>
                      <a:moveTo>
                        <a:pt x="841" y="678"/>
                      </a:moveTo>
                      <a:lnTo>
                        <a:pt x="841" y="678"/>
                      </a:lnTo>
                      <a:lnTo>
                        <a:pt x="665" y="677"/>
                      </a:lnTo>
                      <a:lnTo>
                        <a:pt x="665" y="426"/>
                      </a:lnTo>
                      <a:lnTo>
                        <a:pt x="841" y="453"/>
                      </a:lnTo>
                      <a:lnTo>
                        <a:pt x="841" y="678"/>
                      </a:lnTo>
                      <a:close/>
                      <a:moveTo>
                        <a:pt x="1005" y="478"/>
                      </a:moveTo>
                      <a:lnTo>
                        <a:pt x="1005" y="478"/>
                      </a:lnTo>
                      <a:lnTo>
                        <a:pt x="1005" y="679"/>
                      </a:lnTo>
                      <a:lnTo>
                        <a:pt x="881" y="678"/>
                      </a:lnTo>
                      <a:lnTo>
                        <a:pt x="881" y="459"/>
                      </a:lnTo>
                      <a:lnTo>
                        <a:pt x="1005" y="478"/>
                      </a:lnTo>
                      <a:close/>
                      <a:moveTo>
                        <a:pt x="1005" y="465"/>
                      </a:moveTo>
                      <a:lnTo>
                        <a:pt x="1005" y="465"/>
                      </a:lnTo>
                      <a:lnTo>
                        <a:pt x="881" y="445"/>
                      </a:lnTo>
                      <a:lnTo>
                        <a:pt x="881" y="195"/>
                      </a:lnTo>
                      <a:lnTo>
                        <a:pt x="1005" y="226"/>
                      </a:lnTo>
                      <a:lnTo>
                        <a:pt x="1005" y="465"/>
                      </a:lnTo>
                      <a:close/>
                      <a:moveTo>
                        <a:pt x="1137" y="485"/>
                      </a:moveTo>
                      <a:lnTo>
                        <a:pt x="1137" y="485"/>
                      </a:lnTo>
                      <a:lnTo>
                        <a:pt x="1045" y="471"/>
                      </a:lnTo>
                      <a:lnTo>
                        <a:pt x="1045" y="236"/>
                      </a:lnTo>
                      <a:lnTo>
                        <a:pt x="1137" y="259"/>
                      </a:lnTo>
                      <a:lnTo>
                        <a:pt x="1137" y="485"/>
                      </a:lnTo>
                      <a:close/>
                      <a:moveTo>
                        <a:pt x="1045" y="679"/>
                      </a:moveTo>
                      <a:lnTo>
                        <a:pt x="1045" y="679"/>
                      </a:lnTo>
                      <a:lnTo>
                        <a:pt x="1045" y="484"/>
                      </a:lnTo>
                      <a:lnTo>
                        <a:pt x="1137" y="498"/>
                      </a:lnTo>
                      <a:lnTo>
                        <a:pt x="1137" y="679"/>
                      </a:lnTo>
                      <a:lnTo>
                        <a:pt x="1045" y="679"/>
                      </a:lnTo>
                      <a:close/>
                      <a:moveTo>
                        <a:pt x="1005" y="902"/>
                      </a:moveTo>
                      <a:lnTo>
                        <a:pt x="1005" y="902"/>
                      </a:lnTo>
                      <a:lnTo>
                        <a:pt x="881" y="913"/>
                      </a:lnTo>
                      <a:lnTo>
                        <a:pt x="881" y="691"/>
                      </a:lnTo>
                      <a:lnTo>
                        <a:pt x="1005" y="692"/>
                      </a:lnTo>
                      <a:lnTo>
                        <a:pt x="1005" y="902"/>
                      </a:lnTo>
                      <a:close/>
                      <a:moveTo>
                        <a:pt x="1045" y="692"/>
                      </a:moveTo>
                      <a:lnTo>
                        <a:pt x="1045" y="692"/>
                      </a:lnTo>
                      <a:lnTo>
                        <a:pt x="1137" y="693"/>
                      </a:lnTo>
                      <a:lnTo>
                        <a:pt x="1137" y="890"/>
                      </a:lnTo>
                      <a:lnTo>
                        <a:pt x="1045" y="899"/>
                      </a:lnTo>
                      <a:lnTo>
                        <a:pt x="1045" y="692"/>
                      </a:lnTo>
                      <a:close/>
                      <a:moveTo>
                        <a:pt x="625" y="420"/>
                      </a:moveTo>
                      <a:lnTo>
                        <a:pt x="625" y="420"/>
                      </a:lnTo>
                      <a:lnTo>
                        <a:pt x="625" y="677"/>
                      </a:lnTo>
                      <a:lnTo>
                        <a:pt x="371" y="675"/>
                      </a:lnTo>
                      <a:lnTo>
                        <a:pt x="371" y="381"/>
                      </a:lnTo>
                      <a:lnTo>
                        <a:pt x="625" y="420"/>
                      </a:lnTo>
                      <a:close/>
                      <a:moveTo>
                        <a:pt x="625" y="133"/>
                      </a:moveTo>
                      <a:lnTo>
                        <a:pt x="625" y="133"/>
                      </a:lnTo>
                      <a:lnTo>
                        <a:pt x="625" y="406"/>
                      </a:lnTo>
                      <a:lnTo>
                        <a:pt x="371" y="367"/>
                      </a:lnTo>
                      <a:lnTo>
                        <a:pt x="371" y="70"/>
                      </a:lnTo>
                      <a:lnTo>
                        <a:pt x="625" y="133"/>
                      </a:lnTo>
                      <a:close/>
                      <a:moveTo>
                        <a:pt x="1180" y="210"/>
                      </a:moveTo>
                      <a:lnTo>
                        <a:pt x="1180" y="210"/>
                      </a:lnTo>
                      <a:cubicBezTo>
                        <a:pt x="1176" y="203"/>
                        <a:pt x="1169" y="198"/>
                        <a:pt x="1160" y="196"/>
                      </a:cubicBezTo>
                      <a:lnTo>
                        <a:pt x="665" y="74"/>
                      </a:lnTo>
                      <a:lnTo>
                        <a:pt x="665" y="72"/>
                      </a:lnTo>
                      <a:lnTo>
                        <a:pt x="657" y="72"/>
                      </a:lnTo>
                      <a:lnTo>
                        <a:pt x="363" y="0"/>
                      </a:lnTo>
                      <a:lnTo>
                        <a:pt x="359" y="0"/>
                      </a:lnTo>
                      <a:lnTo>
                        <a:pt x="70" y="0"/>
                      </a:lnTo>
                      <a:cubicBezTo>
                        <a:pt x="52" y="0"/>
                        <a:pt x="37" y="14"/>
                        <a:pt x="37" y="33"/>
                      </a:cubicBezTo>
                      <a:lnTo>
                        <a:pt x="37" y="829"/>
                      </a:lnTo>
                      <a:cubicBezTo>
                        <a:pt x="15" y="841"/>
                        <a:pt x="0" y="863"/>
                        <a:pt x="0" y="890"/>
                      </a:cubicBezTo>
                      <a:cubicBezTo>
                        <a:pt x="0" y="928"/>
                        <a:pt x="32" y="959"/>
                        <a:pt x="70" y="959"/>
                      </a:cubicBezTo>
                      <a:cubicBezTo>
                        <a:pt x="108" y="959"/>
                        <a:pt x="139" y="928"/>
                        <a:pt x="139" y="890"/>
                      </a:cubicBezTo>
                      <a:cubicBezTo>
                        <a:pt x="139" y="863"/>
                        <a:pt x="125" y="841"/>
                        <a:pt x="104" y="829"/>
                      </a:cubicBezTo>
                      <a:lnTo>
                        <a:pt x="104" y="66"/>
                      </a:lnTo>
                      <a:lnTo>
                        <a:pt x="305" y="66"/>
                      </a:lnTo>
                      <a:cubicBezTo>
                        <a:pt x="305" y="67"/>
                        <a:pt x="305" y="68"/>
                        <a:pt x="305" y="69"/>
                      </a:cubicBezTo>
                      <a:lnTo>
                        <a:pt x="305" y="1252"/>
                      </a:lnTo>
                      <a:cubicBezTo>
                        <a:pt x="305" y="1253"/>
                        <a:pt x="305" y="1254"/>
                        <a:pt x="305" y="1254"/>
                      </a:cubicBezTo>
                      <a:lnTo>
                        <a:pt x="104" y="1254"/>
                      </a:lnTo>
                      <a:lnTo>
                        <a:pt x="104" y="1151"/>
                      </a:lnTo>
                      <a:cubicBezTo>
                        <a:pt x="125" y="1139"/>
                        <a:pt x="140" y="1116"/>
                        <a:pt x="140" y="1090"/>
                      </a:cubicBezTo>
                      <a:cubicBezTo>
                        <a:pt x="140" y="1052"/>
                        <a:pt x="109" y="1021"/>
                        <a:pt x="71" y="1021"/>
                      </a:cubicBezTo>
                      <a:cubicBezTo>
                        <a:pt x="32" y="1021"/>
                        <a:pt x="1" y="1052"/>
                        <a:pt x="1" y="1090"/>
                      </a:cubicBezTo>
                      <a:cubicBezTo>
                        <a:pt x="1" y="1116"/>
                        <a:pt x="16" y="1138"/>
                        <a:pt x="37" y="1150"/>
                      </a:cubicBezTo>
                      <a:lnTo>
                        <a:pt x="37" y="1288"/>
                      </a:lnTo>
                      <a:cubicBezTo>
                        <a:pt x="37" y="1306"/>
                        <a:pt x="52" y="1321"/>
                        <a:pt x="70" y="1321"/>
                      </a:cubicBezTo>
                      <a:lnTo>
                        <a:pt x="338" y="1321"/>
                      </a:lnTo>
                      <a:cubicBezTo>
                        <a:pt x="341" y="1321"/>
                        <a:pt x="344" y="1320"/>
                        <a:pt x="347" y="1320"/>
                      </a:cubicBezTo>
                      <a:cubicBezTo>
                        <a:pt x="351" y="1321"/>
                        <a:pt x="355" y="1321"/>
                        <a:pt x="359" y="1321"/>
                      </a:cubicBezTo>
                      <a:lnTo>
                        <a:pt x="362" y="1321"/>
                      </a:lnTo>
                      <a:lnTo>
                        <a:pt x="1158" y="1185"/>
                      </a:lnTo>
                      <a:cubicBezTo>
                        <a:pt x="1162" y="1184"/>
                        <a:pt x="1166" y="1183"/>
                        <a:pt x="1169" y="1181"/>
                      </a:cubicBezTo>
                      <a:cubicBezTo>
                        <a:pt x="1181" y="1179"/>
                        <a:pt x="1191" y="1168"/>
                        <a:pt x="1191" y="1155"/>
                      </a:cubicBezTo>
                      <a:lnTo>
                        <a:pt x="1191" y="231"/>
                      </a:lnTo>
                      <a:cubicBezTo>
                        <a:pt x="1191" y="222"/>
                        <a:pt x="1187" y="215"/>
                        <a:pt x="1180" y="21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Freeform 41"/>
                <p:cNvSpPr>
                  <a:spLocks noEditPoints="1"/>
                </p:cNvSpPr>
                <p:nvPr/>
              </p:nvSpPr>
              <p:spPr bwMode="auto">
                <a:xfrm>
                  <a:off x="1039813" y="2449513"/>
                  <a:ext cx="66675" cy="74613"/>
                </a:xfrm>
                <a:custGeom>
                  <a:avLst/>
                  <a:gdLst>
                    <a:gd name="T0" fmla="*/ 2147483646 w 159"/>
                    <a:gd name="T1" fmla="*/ 2147483646 h 180"/>
                    <a:gd name="T2" fmla="*/ 2147483646 w 159"/>
                    <a:gd name="T3" fmla="*/ 2147483646 h 180"/>
                    <a:gd name="T4" fmla="*/ 2147483646 w 159"/>
                    <a:gd name="T5" fmla="*/ 2147483646 h 180"/>
                    <a:gd name="T6" fmla="*/ 2147483646 w 159"/>
                    <a:gd name="T7" fmla="*/ 2147483646 h 180"/>
                    <a:gd name="T8" fmla="*/ 2147483646 w 159"/>
                    <a:gd name="T9" fmla="*/ 2147483646 h 180"/>
                    <a:gd name="T10" fmla="*/ 2147483646 w 159"/>
                    <a:gd name="T11" fmla="*/ 2147483646 h 180"/>
                    <a:gd name="T12" fmla="*/ 2147483646 w 159"/>
                    <a:gd name="T13" fmla="*/ 2147483646 h 180"/>
                    <a:gd name="T14" fmla="*/ 2147483646 w 159"/>
                    <a:gd name="T15" fmla="*/ 2147483646 h 180"/>
                    <a:gd name="T16" fmla="*/ 2147483646 w 159"/>
                    <a:gd name="T17" fmla="*/ 2147483646 h 180"/>
                    <a:gd name="T18" fmla="*/ 2147483646 w 159"/>
                    <a:gd name="T19" fmla="*/ 2147483646 h 180"/>
                    <a:gd name="T20" fmla="*/ 2147483646 w 159"/>
                    <a:gd name="T21" fmla="*/ 2147483646 h 180"/>
                    <a:gd name="T22" fmla="*/ 2147483646 w 159"/>
                    <a:gd name="T23" fmla="*/ 2147483646 h 180"/>
                    <a:gd name="T24" fmla="*/ 2147483646 w 159"/>
                    <a:gd name="T25" fmla="*/ 2147483646 h 180"/>
                    <a:gd name="T26" fmla="*/ 2147483646 w 159"/>
                    <a:gd name="T27" fmla="*/ 2147483646 h 180"/>
                    <a:gd name="T28" fmla="*/ 2147483646 w 159"/>
                    <a:gd name="T29" fmla="*/ 2147483646 h 180"/>
                    <a:gd name="T30" fmla="*/ 2147483646 w 159"/>
                    <a:gd name="T31" fmla="*/ 2147483646 h 180"/>
                    <a:gd name="T32" fmla="*/ 2147483646 w 159"/>
                    <a:gd name="T33" fmla="*/ 2147483646 h 180"/>
                    <a:gd name="T34" fmla="*/ 2147483646 w 159"/>
                    <a:gd name="T35" fmla="*/ 0 h 180"/>
                    <a:gd name="T36" fmla="*/ 2147483646 w 159"/>
                    <a:gd name="T37" fmla="*/ 0 h 180"/>
                    <a:gd name="T38" fmla="*/ 0 w 159"/>
                    <a:gd name="T39" fmla="*/ 2147483646 h 180"/>
                    <a:gd name="T40" fmla="*/ 0 w 159"/>
                    <a:gd name="T41" fmla="*/ 2147483646 h 180"/>
                    <a:gd name="T42" fmla="*/ 2147483646 w 159"/>
                    <a:gd name="T43" fmla="*/ 2147483646 h 180"/>
                    <a:gd name="T44" fmla="*/ 2147483646 w 159"/>
                    <a:gd name="T45" fmla="*/ 2147483646 h 1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9"/>
                    <a:gd name="T70" fmla="*/ 0 h 180"/>
                    <a:gd name="T71" fmla="*/ 159 w 159"/>
                    <a:gd name="T72" fmla="*/ 180 h 1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9" h="180">
                      <a:moveTo>
                        <a:pt x="27" y="37"/>
                      </a:moveTo>
                      <a:lnTo>
                        <a:pt x="27" y="37"/>
                      </a:lnTo>
                      <a:cubicBezTo>
                        <a:pt x="27" y="32"/>
                        <a:pt x="28" y="29"/>
                        <a:pt x="28" y="27"/>
                      </a:cubicBezTo>
                      <a:lnTo>
                        <a:pt x="128" y="52"/>
                      </a:lnTo>
                      <a:cubicBezTo>
                        <a:pt x="129" y="53"/>
                        <a:pt x="132" y="56"/>
                        <a:pt x="132" y="62"/>
                      </a:cubicBezTo>
                      <a:lnTo>
                        <a:pt x="132" y="145"/>
                      </a:lnTo>
                      <a:cubicBezTo>
                        <a:pt x="132" y="149"/>
                        <a:pt x="131" y="152"/>
                        <a:pt x="130" y="153"/>
                      </a:cubicBezTo>
                      <a:lnTo>
                        <a:pt x="29" y="141"/>
                      </a:lnTo>
                      <a:cubicBezTo>
                        <a:pt x="28" y="140"/>
                        <a:pt x="27" y="136"/>
                        <a:pt x="27" y="130"/>
                      </a:cubicBezTo>
                      <a:lnTo>
                        <a:pt x="27" y="37"/>
                      </a:lnTo>
                      <a:close/>
                      <a:moveTo>
                        <a:pt x="27" y="168"/>
                      </a:moveTo>
                      <a:lnTo>
                        <a:pt x="27" y="168"/>
                      </a:lnTo>
                      <a:lnTo>
                        <a:pt x="131" y="180"/>
                      </a:lnTo>
                      <a:lnTo>
                        <a:pt x="132" y="180"/>
                      </a:lnTo>
                      <a:cubicBezTo>
                        <a:pt x="147" y="179"/>
                        <a:pt x="159" y="164"/>
                        <a:pt x="159" y="145"/>
                      </a:cubicBezTo>
                      <a:lnTo>
                        <a:pt x="159" y="62"/>
                      </a:lnTo>
                      <a:cubicBezTo>
                        <a:pt x="159" y="43"/>
                        <a:pt x="148" y="28"/>
                        <a:pt x="135" y="26"/>
                      </a:cubicBezTo>
                      <a:lnTo>
                        <a:pt x="29" y="0"/>
                      </a:lnTo>
                      <a:lnTo>
                        <a:pt x="26" y="0"/>
                      </a:lnTo>
                      <a:cubicBezTo>
                        <a:pt x="11" y="0"/>
                        <a:pt x="0" y="15"/>
                        <a:pt x="0" y="37"/>
                      </a:cubicBezTo>
                      <a:lnTo>
                        <a:pt x="0" y="130"/>
                      </a:lnTo>
                      <a:cubicBezTo>
                        <a:pt x="0" y="139"/>
                        <a:pt x="2" y="147"/>
                        <a:pt x="6" y="154"/>
                      </a:cubicBezTo>
                      <a:cubicBezTo>
                        <a:pt x="10" y="163"/>
                        <a:pt x="18" y="168"/>
                        <a:pt x="27" y="16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Freeform 42"/>
                <p:cNvSpPr>
                  <a:spLocks noEditPoints="1"/>
                </p:cNvSpPr>
                <p:nvPr/>
              </p:nvSpPr>
              <p:spPr bwMode="auto">
                <a:xfrm>
                  <a:off x="1152525" y="2476501"/>
                  <a:ext cx="55563" cy="65088"/>
                </a:xfrm>
                <a:custGeom>
                  <a:avLst/>
                  <a:gdLst>
                    <a:gd name="T0" fmla="*/ 2147483646 w 131"/>
                    <a:gd name="T1" fmla="*/ 2147483646 h 154"/>
                    <a:gd name="T2" fmla="*/ 2147483646 w 131"/>
                    <a:gd name="T3" fmla="*/ 2147483646 h 154"/>
                    <a:gd name="T4" fmla="*/ 2147483646 w 131"/>
                    <a:gd name="T5" fmla="*/ 2147483646 h 154"/>
                    <a:gd name="T6" fmla="*/ 2147483646 w 131"/>
                    <a:gd name="T7" fmla="*/ 2147483646 h 154"/>
                    <a:gd name="T8" fmla="*/ 2147483646 w 131"/>
                    <a:gd name="T9" fmla="*/ 2147483646 h 154"/>
                    <a:gd name="T10" fmla="*/ 2147483646 w 131"/>
                    <a:gd name="T11" fmla="*/ 2147483646 h 154"/>
                    <a:gd name="T12" fmla="*/ 2147483646 w 131"/>
                    <a:gd name="T13" fmla="*/ 2147483646 h 154"/>
                    <a:gd name="T14" fmla="*/ 2147483646 w 131"/>
                    <a:gd name="T15" fmla="*/ 2147483646 h 154"/>
                    <a:gd name="T16" fmla="*/ 2147483646 w 131"/>
                    <a:gd name="T17" fmla="*/ 2147483646 h 154"/>
                    <a:gd name="T18" fmla="*/ 2147483646 w 131"/>
                    <a:gd name="T19" fmla="*/ 2147483646 h 154"/>
                    <a:gd name="T20" fmla="*/ 2147483646 w 131"/>
                    <a:gd name="T21" fmla="*/ 2147483646 h 154"/>
                    <a:gd name="T22" fmla="*/ 2147483646 w 131"/>
                    <a:gd name="T23" fmla="*/ 2147483646 h 154"/>
                    <a:gd name="T24" fmla="*/ 2147483646 w 131"/>
                    <a:gd name="T25" fmla="*/ 2147483646 h 154"/>
                    <a:gd name="T26" fmla="*/ 2147483646 w 131"/>
                    <a:gd name="T27" fmla="*/ 2147483646 h 154"/>
                    <a:gd name="T28" fmla="*/ 2147483646 w 131"/>
                    <a:gd name="T29" fmla="*/ 2147483646 h 154"/>
                    <a:gd name="T30" fmla="*/ 2147483646 w 131"/>
                    <a:gd name="T31" fmla="*/ 2147483646 h 154"/>
                    <a:gd name="T32" fmla="*/ 2147483646 w 131"/>
                    <a:gd name="T33" fmla="*/ 2147483646 h 154"/>
                    <a:gd name="T34" fmla="*/ 2147483646 w 131"/>
                    <a:gd name="T35" fmla="*/ 2147483646 h 154"/>
                    <a:gd name="T36" fmla="*/ 2147483646 w 131"/>
                    <a:gd name="T37" fmla="*/ 2147483646 h 154"/>
                    <a:gd name="T38" fmla="*/ 2147483646 w 131"/>
                    <a:gd name="T39" fmla="*/ 2147483646 h 154"/>
                    <a:gd name="T40" fmla="*/ 2147483646 w 131"/>
                    <a:gd name="T41" fmla="*/ 0 h 154"/>
                    <a:gd name="T42" fmla="*/ 2147483646 w 131"/>
                    <a:gd name="T43" fmla="*/ 0 h 154"/>
                    <a:gd name="T44" fmla="*/ 0 w 131"/>
                    <a:gd name="T45" fmla="*/ 2147483646 h 154"/>
                    <a:gd name="T46" fmla="*/ 0 w 131"/>
                    <a:gd name="T47" fmla="*/ 2147483646 h 154"/>
                    <a:gd name="T48" fmla="*/ 2147483646 w 131"/>
                    <a:gd name="T49" fmla="*/ 2147483646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54"/>
                    <a:gd name="T77" fmla="*/ 131 w 131"/>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54">
                      <a:moveTo>
                        <a:pt x="26" y="35"/>
                      </a:moveTo>
                      <a:lnTo>
                        <a:pt x="26" y="35"/>
                      </a:lnTo>
                      <a:cubicBezTo>
                        <a:pt x="26" y="31"/>
                        <a:pt x="27" y="29"/>
                        <a:pt x="27" y="27"/>
                      </a:cubicBezTo>
                      <a:lnTo>
                        <a:pt x="100" y="49"/>
                      </a:lnTo>
                      <a:lnTo>
                        <a:pt x="101" y="50"/>
                      </a:lnTo>
                      <a:cubicBezTo>
                        <a:pt x="102" y="50"/>
                        <a:pt x="104" y="53"/>
                        <a:pt x="104" y="57"/>
                      </a:cubicBezTo>
                      <a:lnTo>
                        <a:pt x="104" y="121"/>
                      </a:lnTo>
                      <a:cubicBezTo>
                        <a:pt x="104" y="124"/>
                        <a:pt x="103" y="126"/>
                        <a:pt x="103" y="127"/>
                      </a:cubicBezTo>
                      <a:lnTo>
                        <a:pt x="29" y="116"/>
                      </a:lnTo>
                      <a:lnTo>
                        <a:pt x="28" y="116"/>
                      </a:lnTo>
                      <a:cubicBezTo>
                        <a:pt x="27" y="115"/>
                        <a:pt x="26" y="112"/>
                        <a:pt x="26" y="107"/>
                      </a:cubicBezTo>
                      <a:lnTo>
                        <a:pt x="26" y="35"/>
                      </a:lnTo>
                      <a:close/>
                      <a:moveTo>
                        <a:pt x="5" y="130"/>
                      </a:moveTo>
                      <a:lnTo>
                        <a:pt x="5" y="130"/>
                      </a:lnTo>
                      <a:cubicBezTo>
                        <a:pt x="10" y="137"/>
                        <a:pt x="16" y="142"/>
                        <a:pt x="25" y="143"/>
                      </a:cubicBezTo>
                      <a:lnTo>
                        <a:pt x="103" y="154"/>
                      </a:lnTo>
                      <a:lnTo>
                        <a:pt x="105" y="154"/>
                      </a:lnTo>
                      <a:cubicBezTo>
                        <a:pt x="119" y="153"/>
                        <a:pt x="131" y="139"/>
                        <a:pt x="131" y="121"/>
                      </a:cubicBezTo>
                      <a:lnTo>
                        <a:pt x="131" y="57"/>
                      </a:lnTo>
                      <a:cubicBezTo>
                        <a:pt x="131" y="40"/>
                        <a:pt x="121" y="26"/>
                        <a:pt x="107" y="24"/>
                      </a:cubicBezTo>
                      <a:lnTo>
                        <a:pt x="31" y="0"/>
                      </a:lnTo>
                      <a:lnTo>
                        <a:pt x="26" y="0"/>
                      </a:lnTo>
                      <a:cubicBezTo>
                        <a:pt x="10" y="0"/>
                        <a:pt x="0" y="14"/>
                        <a:pt x="0" y="35"/>
                      </a:cubicBezTo>
                      <a:lnTo>
                        <a:pt x="0" y="107"/>
                      </a:lnTo>
                      <a:cubicBezTo>
                        <a:pt x="0" y="115"/>
                        <a:pt x="2" y="124"/>
                        <a:pt x="5" y="13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 name="Freeform 43"/>
                <p:cNvSpPr>
                  <a:spLocks noEditPoints="1"/>
                </p:cNvSpPr>
                <p:nvPr/>
              </p:nvSpPr>
              <p:spPr bwMode="auto">
                <a:xfrm>
                  <a:off x="1039813" y="2566988"/>
                  <a:ext cx="66675" cy="71438"/>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2147483646 w 159"/>
                    <a:gd name="T25" fmla="*/ 2147483646 h 169"/>
                    <a:gd name="T26" fmla="*/ 2147483646 w 159"/>
                    <a:gd name="T27" fmla="*/ 2147483646 h 169"/>
                    <a:gd name="T28" fmla="*/ 2147483646 w 159"/>
                    <a:gd name="T29" fmla="*/ 2147483646 h 169"/>
                    <a:gd name="T30" fmla="*/ 2147483646 w 159"/>
                    <a:gd name="T31" fmla="*/ 2147483646 h 169"/>
                    <a:gd name="T32" fmla="*/ 2147483646 w 159"/>
                    <a:gd name="T33" fmla="*/ 0 h 169"/>
                    <a:gd name="T34" fmla="*/ 2147483646 w 159"/>
                    <a:gd name="T35" fmla="*/ 0 h 169"/>
                    <a:gd name="T36" fmla="*/ 0 w 159"/>
                    <a:gd name="T37" fmla="*/ 2147483646 h 169"/>
                    <a:gd name="T38" fmla="*/ 0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7" y="38"/>
                      </a:moveTo>
                      <a:lnTo>
                        <a:pt x="27" y="38"/>
                      </a:lnTo>
                      <a:cubicBezTo>
                        <a:pt x="27" y="33"/>
                        <a:pt x="28" y="29"/>
                        <a:pt x="29" y="27"/>
                      </a:cubicBezTo>
                      <a:lnTo>
                        <a:pt x="129" y="36"/>
                      </a:lnTo>
                      <a:cubicBezTo>
                        <a:pt x="130" y="37"/>
                        <a:pt x="132" y="41"/>
                        <a:pt x="132" y="46"/>
                      </a:cubicBezTo>
                      <a:lnTo>
                        <a:pt x="132" y="133"/>
                      </a:lnTo>
                      <a:cubicBezTo>
                        <a:pt x="132" y="137"/>
                        <a:pt x="130" y="140"/>
                        <a:pt x="129" y="141"/>
                      </a:cubicBezTo>
                      <a:lnTo>
                        <a:pt x="29" y="142"/>
                      </a:lnTo>
                      <a:cubicBezTo>
                        <a:pt x="28" y="140"/>
                        <a:pt x="27" y="136"/>
                        <a:pt x="27" y="130"/>
                      </a:cubicBezTo>
                      <a:lnTo>
                        <a:pt x="27" y="38"/>
                      </a:lnTo>
                      <a:close/>
                      <a:moveTo>
                        <a:pt x="27" y="169"/>
                      </a:moveTo>
                      <a:lnTo>
                        <a:pt x="27" y="169"/>
                      </a:lnTo>
                      <a:lnTo>
                        <a:pt x="132" y="168"/>
                      </a:lnTo>
                      <a:cubicBezTo>
                        <a:pt x="147" y="167"/>
                        <a:pt x="159" y="152"/>
                        <a:pt x="159" y="133"/>
                      </a:cubicBezTo>
                      <a:lnTo>
                        <a:pt x="159" y="46"/>
                      </a:lnTo>
                      <a:cubicBezTo>
                        <a:pt x="159" y="27"/>
                        <a:pt x="148" y="12"/>
                        <a:pt x="132" y="10"/>
                      </a:cubicBezTo>
                      <a:lnTo>
                        <a:pt x="29" y="0"/>
                      </a:lnTo>
                      <a:lnTo>
                        <a:pt x="26" y="0"/>
                      </a:lnTo>
                      <a:cubicBezTo>
                        <a:pt x="11" y="0"/>
                        <a:pt x="0" y="16"/>
                        <a:pt x="0" y="38"/>
                      </a:cubicBezTo>
                      <a:lnTo>
                        <a:pt x="0" y="130"/>
                      </a:lnTo>
                      <a:cubicBezTo>
                        <a:pt x="0" y="152"/>
                        <a:pt x="11" y="169"/>
                        <a:pt x="27" y="169"/>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Freeform 44"/>
                <p:cNvSpPr>
                  <a:spLocks noEditPoints="1"/>
                </p:cNvSpPr>
                <p:nvPr/>
              </p:nvSpPr>
              <p:spPr bwMode="auto">
                <a:xfrm>
                  <a:off x="1152525" y="2579688"/>
                  <a:ext cx="55563" cy="61913"/>
                </a:xfrm>
                <a:custGeom>
                  <a:avLst/>
                  <a:gdLst>
                    <a:gd name="T0" fmla="*/ 2147483646 w 131"/>
                    <a:gd name="T1" fmla="*/ 2147483646 h 147"/>
                    <a:gd name="T2" fmla="*/ 2147483646 w 131"/>
                    <a:gd name="T3" fmla="*/ 2147483646 h 147"/>
                    <a:gd name="T4" fmla="*/ 2147483646 w 131"/>
                    <a:gd name="T5" fmla="*/ 2147483646 h 147"/>
                    <a:gd name="T6" fmla="*/ 2147483646 w 131"/>
                    <a:gd name="T7" fmla="*/ 2147483646 h 147"/>
                    <a:gd name="T8" fmla="*/ 2147483646 w 131"/>
                    <a:gd name="T9" fmla="*/ 2147483646 h 147"/>
                    <a:gd name="T10" fmla="*/ 2147483646 w 131"/>
                    <a:gd name="T11" fmla="*/ 2147483646 h 147"/>
                    <a:gd name="T12" fmla="*/ 2147483646 w 131"/>
                    <a:gd name="T13" fmla="*/ 2147483646 h 147"/>
                    <a:gd name="T14" fmla="*/ 2147483646 w 131"/>
                    <a:gd name="T15" fmla="*/ 2147483646 h 147"/>
                    <a:gd name="T16" fmla="*/ 2147483646 w 131"/>
                    <a:gd name="T17" fmla="*/ 2147483646 h 147"/>
                    <a:gd name="T18" fmla="*/ 2147483646 w 131"/>
                    <a:gd name="T19" fmla="*/ 2147483646 h 147"/>
                    <a:gd name="T20" fmla="*/ 2147483646 w 131"/>
                    <a:gd name="T21" fmla="*/ 2147483646 h 147"/>
                    <a:gd name="T22" fmla="*/ 2147483646 w 131"/>
                    <a:gd name="T23" fmla="*/ 2147483646 h 147"/>
                    <a:gd name="T24" fmla="*/ 2147483646 w 131"/>
                    <a:gd name="T25" fmla="*/ 2147483646 h 147"/>
                    <a:gd name="T26" fmla="*/ 2147483646 w 131"/>
                    <a:gd name="T27" fmla="*/ 2147483646 h 147"/>
                    <a:gd name="T28" fmla="*/ 2147483646 w 131"/>
                    <a:gd name="T29" fmla="*/ 2147483646 h 147"/>
                    <a:gd name="T30" fmla="*/ 2147483646 w 131"/>
                    <a:gd name="T31" fmla="*/ 2147483646 h 147"/>
                    <a:gd name="T32" fmla="*/ 2147483646 w 131"/>
                    <a:gd name="T33" fmla="*/ 0 h 147"/>
                    <a:gd name="T34" fmla="*/ 2147483646 w 131"/>
                    <a:gd name="T35" fmla="*/ 0 h 147"/>
                    <a:gd name="T36" fmla="*/ 0 w 131"/>
                    <a:gd name="T37" fmla="*/ 2147483646 h 147"/>
                    <a:gd name="T38" fmla="*/ 0 w 131"/>
                    <a:gd name="T39" fmla="*/ 2147483646 h 147"/>
                    <a:gd name="T40" fmla="*/ 2147483646 w 131"/>
                    <a:gd name="T41" fmla="*/ 2147483646 h 1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1"/>
                    <a:gd name="T64" fmla="*/ 0 h 147"/>
                    <a:gd name="T65" fmla="*/ 131 w 131"/>
                    <a:gd name="T66" fmla="*/ 147 h 1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1" h="147">
                      <a:moveTo>
                        <a:pt x="26" y="34"/>
                      </a:moveTo>
                      <a:lnTo>
                        <a:pt x="26" y="34"/>
                      </a:lnTo>
                      <a:cubicBezTo>
                        <a:pt x="26" y="31"/>
                        <a:pt x="27" y="28"/>
                        <a:pt x="27" y="27"/>
                      </a:cubicBezTo>
                      <a:lnTo>
                        <a:pt x="102" y="39"/>
                      </a:lnTo>
                      <a:cubicBezTo>
                        <a:pt x="102" y="40"/>
                        <a:pt x="104" y="42"/>
                        <a:pt x="104" y="46"/>
                      </a:cubicBezTo>
                      <a:lnTo>
                        <a:pt x="104" y="114"/>
                      </a:lnTo>
                      <a:cubicBezTo>
                        <a:pt x="104" y="117"/>
                        <a:pt x="103" y="119"/>
                        <a:pt x="104" y="120"/>
                      </a:cubicBezTo>
                      <a:lnTo>
                        <a:pt x="28" y="120"/>
                      </a:lnTo>
                      <a:cubicBezTo>
                        <a:pt x="27" y="119"/>
                        <a:pt x="26" y="116"/>
                        <a:pt x="26" y="112"/>
                      </a:cubicBezTo>
                      <a:lnTo>
                        <a:pt x="26" y="34"/>
                      </a:lnTo>
                      <a:close/>
                      <a:moveTo>
                        <a:pt x="26" y="147"/>
                      </a:moveTo>
                      <a:lnTo>
                        <a:pt x="26" y="147"/>
                      </a:lnTo>
                      <a:lnTo>
                        <a:pt x="104" y="146"/>
                      </a:lnTo>
                      <a:cubicBezTo>
                        <a:pt x="119" y="145"/>
                        <a:pt x="131" y="131"/>
                        <a:pt x="131" y="114"/>
                      </a:cubicBezTo>
                      <a:lnTo>
                        <a:pt x="131" y="46"/>
                      </a:lnTo>
                      <a:cubicBezTo>
                        <a:pt x="131" y="29"/>
                        <a:pt x="120" y="15"/>
                        <a:pt x="106" y="13"/>
                      </a:cubicBezTo>
                      <a:lnTo>
                        <a:pt x="28" y="0"/>
                      </a:lnTo>
                      <a:lnTo>
                        <a:pt x="26" y="0"/>
                      </a:lnTo>
                      <a:cubicBezTo>
                        <a:pt x="11" y="0"/>
                        <a:pt x="0" y="15"/>
                        <a:pt x="0" y="34"/>
                      </a:cubicBezTo>
                      <a:lnTo>
                        <a:pt x="0" y="112"/>
                      </a:lnTo>
                      <a:cubicBezTo>
                        <a:pt x="0" y="132"/>
                        <a:pt x="11" y="147"/>
                        <a:pt x="26" y="14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1" name="Freeform 45"/>
                <p:cNvSpPr>
                  <a:spLocks noEditPoints="1"/>
                </p:cNvSpPr>
                <p:nvPr/>
              </p:nvSpPr>
              <p:spPr bwMode="auto">
                <a:xfrm>
                  <a:off x="1039813" y="2689226"/>
                  <a:ext cx="66675" cy="71438"/>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2147483646 w 159"/>
                    <a:gd name="T25" fmla="*/ 0 h 169"/>
                    <a:gd name="T26" fmla="*/ 2147483646 w 159"/>
                    <a:gd name="T27" fmla="*/ 0 h 169"/>
                    <a:gd name="T28" fmla="*/ 0 w 159"/>
                    <a:gd name="T29" fmla="*/ 2147483646 h 169"/>
                    <a:gd name="T30" fmla="*/ 0 w 159"/>
                    <a:gd name="T31" fmla="*/ 2147483646 h 169"/>
                    <a:gd name="T32" fmla="*/ 2147483646 w 159"/>
                    <a:gd name="T33" fmla="*/ 2147483646 h 169"/>
                    <a:gd name="T34" fmla="*/ 2147483646 w 159"/>
                    <a:gd name="T35" fmla="*/ 2147483646 h 169"/>
                    <a:gd name="T36" fmla="*/ 2147483646 w 159"/>
                    <a:gd name="T37" fmla="*/ 2147483646 h 169"/>
                    <a:gd name="T38" fmla="*/ 2147483646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132" y="126"/>
                      </a:moveTo>
                      <a:lnTo>
                        <a:pt x="132" y="126"/>
                      </a:lnTo>
                      <a:cubicBezTo>
                        <a:pt x="132" y="130"/>
                        <a:pt x="130" y="133"/>
                        <a:pt x="129" y="135"/>
                      </a:cubicBezTo>
                      <a:lnTo>
                        <a:pt x="29" y="142"/>
                      </a:lnTo>
                      <a:cubicBezTo>
                        <a:pt x="28" y="140"/>
                        <a:pt x="27" y="136"/>
                        <a:pt x="27" y="130"/>
                      </a:cubicBezTo>
                      <a:lnTo>
                        <a:pt x="27" y="38"/>
                      </a:lnTo>
                      <a:cubicBezTo>
                        <a:pt x="27" y="32"/>
                        <a:pt x="28" y="29"/>
                        <a:pt x="29" y="27"/>
                      </a:cubicBezTo>
                      <a:lnTo>
                        <a:pt x="129" y="29"/>
                      </a:lnTo>
                      <a:cubicBezTo>
                        <a:pt x="130" y="31"/>
                        <a:pt x="132" y="34"/>
                        <a:pt x="132" y="39"/>
                      </a:cubicBezTo>
                      <a:lnTo>
                        <a:pt x="132" y="126"/>
                      </a:lnTo>
                      <a:close/>
                      <a:moveTo>
                        <a:pt x="133" y="3"/>
                      </a:moveTo>
                      <a:lnTo>
                        <a:pt x="133" y="3"/>
                      </a:lnTo>
                      <a:lnTo>
                        <a:pt x="28" y="0"/>
                      </a:lnTo>
                      <a:lnTo>
                        <a:pt x="26" y="0"/>
                      </a:lnTo>
                      <a:cubicBezTo>
                        <a:pt x="11" y="0"/>
                        <a:pt x="0" y="16"/>
                        <a:pt x="0" y="38"/>
                      </a:cubicBezTo>
                      <a:lnTo>
                        <a:pt x="0" y="130"/>
                      </a:lnTo>
                      <a:cubicBezTo>
                        <a:pt x="0" y="153"/>
                        <a:pt x="11" y="169"/>
                        <a:pt x="27" y="169"/>
                      </a:cubicBezTo>
                      <a:lnTo>
                        <a:pt x="132" y="161"/>
                      </a:lnTo>
                      <a:cubicBezTo>
                        <a:pt x="147" y="160"/>
                        <a:pt x="159" y="145"/>
                        <a:pt x="159" y="126"/>
                      </a:cubicBezTo>
                      <a:lnTo>
                        <a:pt x="159" y="39"/>
                      </a:lnTo>
                      <a:cubicBezTo>
                        <a:pt x="159" y="21"/>
                        <a:pt x="148" y="5"/>
                        <a:pt x="133" y="3"/>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 name="Freeform 46"/>
                <p:cNvSpPr>
                  <a:spLocks noEditPoints="1"/>
                </p:cNvSpPr>
                <p:nvPr/>
              </p:nvSpPr>
              <p:spPr bwMode="auto">
                <a:xfrm>
                  <a:off x="1150938" y="2689226"/>
                  <a:ext cx="57150" cy="60325"/>
                </a:xfrm>
                <a:custGeom>
                  <a:avLst/>
                  <a:gdLst>
                    <a:gd name="T0" fmla="*/ 2147483646 w 136"/>
                    <a:gd name="T1" fmla="*/ 2147483646 h 144"/>
                    <a:gd name="T2" fmla="*/ 2147483646 w 136"/>
                    <a:gd name="T3" fmla="*/ 2147483646 h 144"/>
                    <a:gd name="T4" fmla="*/ 2147483646 w 136"/>
                    <a:gd name="T5" fmla="*/ 2147483646 h 144"/>
                    <a:gd name="T6" fmla="*/ 2147483646 w 136"/>
                    <a:gd name="T7" fmla="*/ 2147483646 h 144"/>
                    <a:gd name="T8" fmla="*/ 2147483646 w 136"/>
                    <a:gd name="T9" fmla="*/ 2147483646 h 144"/>
                    <a:gd name="T10" fmla="*/ 2147483646 w 136"/>
                    <a:gd name="T11" fmla="*/ 2147483646 h 144"/>
                    <a:gd name="T12" fmla="*/ 2147483646 w 136"/>
                    <a:gd name="T13" fmla="*/ 2147483646 h 144"/>
                    <a:gd name="T14" fmla="*/ 2147483646 w 136"/>
                    <a:gd name="T15" fmla="*/ 2147483646 h 144"/>
                    <a:gd name="T16" fmla="*/ 2147483646 w 136"/>
                    <a:gd name="T17" fmla="*/ 2147483646 h 144"/>
                    <a:gd name="T18" fmla="*/ 2147483646 w 136"/>
                    <a:gd name="T19" fmla="*/ 2147483646 h 144"/>
                    <a:gd name="T20" fmla="*/ 2147483646 w 136"/>
                    <a:gd name="T21" fmla="*/ 2147483646 h 144"/>
                    <a:gd name="T22" fmla="*/ 2147483646 w 136"/>
                    <a:gd name="T23" fmla="*/ 2147483646 h 144"/>
                    <a:gd name="T24" fmla="*/ 2147483646 w 136"/>
                    <a:gd name="T25" fmla="*/ 0 h 144"/>
                    <a:gd name="T26" fmla="*/ 2147483646 w 136"/>
                    <a:gd name="T27" fmla="*/ 0 h 144"/>
                    <a:gd name="T28" fmla="*/ 0 w 136"/>
                    <a:gd name="T29" fmla="*/ 2147483646 h 144"/>
                    <a:gd name="T30" fmla="*/ 0 w 136"/>
                    <a:gd name="T31" fmla="*/ 2147483646 h 144"/>
                    <a:gd name="T32" fmla="*/ 2147483646 w 136"/>
                    <a:gd name="T33" fmla="*/ 2147483646 h 144"/>
                    <a:gd name="T34" fmla="*/ 2147483646 w 136"/>
                    <a:gd name="T35" fmla="*/ 2147483646 h 144"/>
                    <a:gd name="T36" fmla="*/ 2147483646 w 136"/>
                    <a:gd name="T37" fmla="*/ 2147483646 h 144"/>
                    <a:gd name="T38" fmla="*/ 2147483646 w 136"/>
                    <a:gd name="T39" fmla="*/ 2147483646 h 144"/>
                    <a:gd name="T40" fmla="*/ 2147483646 w 136"/>
                    <a:gd name="T41" fmla="*/ 2147483646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
                    <a:gd name="T64" fmla="*/ 0 h 144"/>
                    <a:gd name="T65" fmla="*/ 136 w 136"/>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 h="144">
                      <a:moveTo>
                        <a:pt x="109" y="106"/>
                      </a:moveTo>
                      <a:lnTo>
                        <a:pt x="109" y="106"/>
                      </a:lnTo>
                      <a:cubicBezTo>
                        <a:pt x="109" y="108"/>
                        <a:pt x="108" y="110"/>
                        <a:pt x="108" y="111"/>
                      </a:cubicBezTo>
                      <a:lnTo>
                        <a:pt x="28" y="117"/>
                      </a:lnTo>
                      <a:cubicBezTo>
                        <a:pt x="27" y="115"/>
                        <a:pt x="27" y="113"/>
                        <a:pt x="27" y="110"/>
                      </a:cubicBezTo>
                      <a:lnTo>
                        <a:pt x="27" y="33"/>
                      </a:lnTo>
                      <a:cubicBezTo>
                        <a:pt x="27" y="30"/>
                        <a:pt x="27" y="28"/>
                        <a:pt x="28" y="27"/>
                      </a:cubicBezTo>
                      <a:lnTo>
                        <a:pt x="107" y="29"/>
                      </a:lnTo>
                      <a:cubicBezTo>
                        <a:pt x="108" y="30"/>
                        <a:pt x="109" y="32"/>
                        <a:pt x="109" y="34"/>
                      </a:cubicBezTo>
                      <a:lnTo>
                        <a:pt x="109" y="106"/>
                      </a:lnTo>
                      <a:close/>
                      <a:moveTo>
                        <a:pt x="113" y="2"/>
                      </a:moveTo>
                      <a:lnTo>
                        <a:pt x="113" y="2"/>
                      </a:lnTo>
                      <a:lnTo>
                        <a:pt x="26" y="0"/>
                      </a:lnTo>
                      <a:lnTo>
                        <a:pt x="24" y="0"/>
                      </a:lnTo>
                      <a:cubicBezTo>
                        <a:pt x="10" y="0"/>
                        <a:pt x="0" y="14"/>
                        <a:pt x="0" y="33"/>
                      </a:cubicBezTo>
                      <a:lnTo>
                        <a:pt x="0" y="110"/>
                      </a:lnTo>
                      <a:cubicBezTo>
                        <a:pt x="0" y="129"/>
                        <a:pt x="10" y="144"/>
                        <a:pt x="25" y="144"/>
                      </a:cubicBezTo>
                      <a:lnTo>
                        <a:pt x="112" y="137"/>
                      </a:lnTo>
                      <a:cubicBezTo>
                        <a:pt x="125" y="136"/>
                        <a:pt x="136" y="123"/>
                        <a:pt x="136" y="106"/>
                      </a:cubicBezTo>
                      <a:lnTo>
                        <a:pt x="136" y="34"/>
                      </a:lnTo>
                      <a:cubicBezTo>
                        <a:pt x="136" y="18"/>
                        <a:pt x="126" y="4"/>
                        <a:pt x="113" y="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 name="Freeform 47"/>
                <p:cNvSpPr/>
                <p:nvPr/>
              </p:nvSpPr>
              <p:spPr bwMode="auto">
                <a:xfrm>
                  <a:off x="1036638" y="2806701"/>
                  <a:ext cx="73025" cy="25400"/>
                </a:xfrm>
                <a:custGeom>
                  <a:avLst/>
                  <a:gdLst>
                    <a:gd name="T0" fmla="*/ 2147483646 w 173"/>
                    <a:gd name="T1" fmla="*/ 2147483646 h 58"/>
                    <a:gd name="T2" fmla="*/ 2147483646 w 173"/>
                    <a:gd name="T3" fmla="*/ 2147483646 h 58"/>
                    <a:gd name="T4" fmla="*/ 2147483646 w 173"/>
                    <a:gd name="T5" fmla="*/ 2147483646 h 58"/>
                    <a:gd name="T6" fmla="*/ 2147483646 w 173"/>
                    <a:gd name="T7" fmla="*/ 2147483646 h 58"/>
                    <a:gd name="T8" fmla="*/ 2147483646 w 173"/>
                    <a:gd name="T9" fmla="*/ 2147483646 h 58"/>
                    <a:gd name="T10" fmla="*/ 2147483646 w 173"/>
                    <a:gd name="T11" fmla="*/ 0 h 58"/>
                    <a:gd name="T12" fmla="*/ 2147483646 w 173"/>
                    <a:gd name="T13" fmla="*/ 2147483646 h 58"/>
                    <a:gd name="T14" fmla="*/ 0 w 173"/>
                    <a:gd name="T15" fmla="*/ 2147483646 h 58"/>
                    <a:gd name="T16" fmla="*/ 2147483646 w 173"/>
                    <a:gd name="T17" fmla="*/ 2147483646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58"/>
                    <a:gd name="T29" fmla="*/ 173 w 173"/>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58">
                      <a:moveTo>
                        <a:pt x="16" y="58"/>
                      </a:moveTo>
                      <a:lnTo>
                        <a:pt x="16" y="58"/>
                      </a:lnTo>
                      <a:lnTo>
                        <a:pt x="157" y="43"/>
                      </a:lnTo>
                      <a:cubicBezTo>
                        <a:pt x="165" y="43"/>
                        <a:pt x="173" y="33"/>
                        <a:pt x="173" y="22"/>
                      </a:cubicBezTo>
                      <a:cubicBezTo>
                        <a:pt x="173" y="10"/>
                        <a:pt x="165" y="0"/>
                        <a:pt x="156" y="0"/>
                      </a:cubicBezTo>
                      <a:lnTo>
                        <a:pt x="16" y="15"/>
                      </a:lnTo>
                      <a:cubicBezTo>
                        <a:pt x="7" y="15"/>
                        <a:pt x="0" y="25"/>
                        <a:pt x="0" y="37"/>
                      </a:cubicBezTo>
                      <a:cubicBezTo>
                        <a:pt x="0" y="48"/>
                        <a:pt x="7" y="58"/>
                        <a:pt x="16" y="5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 name="Freeform 48"/>
                <p:cNvSpPr/>
                <p:nvPr/>
              </p:nvSpPr>
              <p:spPr bwMode="auto">
                <a:xfrm>
                  <a:off x="1036638" y="2840038"/>
                  <a:ext cx="73025" cy="26988"/>
                </a:xfrm>
                <a:custGeom>
                  <a:avLst/>
                  <a:gdLst>
                    <a:gd name="T0" fmla="*/ 2147483646 w 173"/>
                    <a:gd name="T1" fmla="*/ 0 h 63"/>
                    <a:gd name="T2" fmla="*/ 2147483646 w 173"/>
                    <a:gd name="T3" fmla="*/ 0 h 63"/>
                    <a:gd name="T4" fmla="*/ 2147483646 w 173"/>
                    <a:gd name="T5" fmla="*/ 0 h 63"/>
                    <a:gd name="T6" fmla="*/ 2147483646 w 173"/>
                    <a:gd name="T7" fmla="*/ 2147483646 h 63"/>
                    <a:gd name="T8" fmla="*/ 0 w 173"/>
                    <a:gd name="T9" fmla="*/ 2147483646 h 63"/>
                    <a:gd name="T10" fmla="*/ 2147483646 w 173"/>
                    <a:gd name="T11" fmla="*/ 2147483646 h 63"/>
                    <a:gd name="T12" fmla="*/ 2147483646 w 173"/>
                    <a:gd name="T13" fmla="*/ 2147483646 h 63"/>
                    <a:gd name="T14" fmla="*/ 2147483646 w 173"/>
                    <a:gd name="T15" fmla="*/ 2147483646 h 63"/>
                    <a:gd name="T16" fmla="*/ 2147483646 w 173"/>
                    <a:gd name="T17" fmla="*/ 2147483646 h 63"/>
                    <a:gd name="T18" fmla="*/ 2147483646 w 1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3"/>
                    <a:gd name="T32" fmla="*/ 173 w 1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3">
                      <a:moveTo>
                        <a:pt x="156" y="0"/>
                      </a:moveTo>
                      <a:lnTo>
                        <a:pt x="156" y="0"/>
                      </a:lnTo>
                      <a:lnTo>
                        <a:pt x="16" y="20"/>
                      </a:lnTo>
                      <a:cubicBezTo>
                        <a:pt x="7" y="20"/>
                        <a:pt x="0" y="30"/>
                        <a:pt x="0" y="42"/>
                      </a:cubicBezTo>
                      <a:cubicBezTo>
                        <a:pt x="0" y="54"/>
                        <a:pt x="7" y="63"/>
                        <a:pt x="16" y="63"/>
                      </a:cubicBezTo>
                      <a:lnTo>
                        <a:pt x="157" y="43"/>
                      </a:lnTo>
                      <a:cubicBezTo>
                        <a:pt x="165" y="43"/>
                        <a:pt x="173" y="33"/>
                        <a:pt x="173" y="21"/>
                      </a:cubicBezTo>
                      <a:cubicBezTo>
                        <a:pt x="173" y="9"/>
                        <a:pt x="166" y="0"/>
                        <a:pt x="156"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Freeform 49"/>
                <p:cNvSpPr/>
                <p:nvPr/>
              </p:nvSpPr>
              <p:spPr bwMode="auto">
                <a:xfrm>
                  <a:off x="1150938" y="2797176"/>
                  <a:ext cx="55563" cy="19050"/>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0 h 45"/>
                    <a:gd name="T12" fmla="*/ 2147483646 w 132"/>
                    <a:gd name="T13" fmla="*/ 2147483646 h 45"/>
                    <a:gd name="T14" fmla="*/ 0 w 132"/>
                    <a:gd name="T15" fmla="*/ 2147483646 h 45"/>
                    <a:gd name="T16" fmla="*/ 2147483646 w 132"/>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45"/>
                    <a:gd name="T29" fmla="*/ 132 w 132"/>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45">
                      <a:moveTo>
                        <a:pt x="12" y="45"/>
                      </a:moveTo>
                      <a:lnTo>
                        <a:pt x="12" y="45"/>
                      </a:lnTo>
                      <a:lnTo>
                        <a:pt x="120" y="33"/>
                      </a:lnTo>
                      <a:cubicBezTo>
                        <a:pt x="127" y="33"/>
                        <a:pt x="132" y="26"/>
                        <a:pt x="132" y="17"/>
                      </a:cubicBezTo>
                      <a:cubicBezTo>
                        <a:pt x="132" y="8"/>
                        <a:pt x="127" y="0"/>
                        <a:pt x="120" y="0"/>
                      </a:cubicBezTo>
                      <a:lnTo>
                        <a:pt x="12" y="12"/>
                      </a:lnTo>
                      <a:cubicBezTo>
                        <a:pt x="5" y="12"/>
                        <a:pt x="0" y="19"/>
                        <a:pt x="0" y="28"/>
                      </a:cubicBezTo>
                      <a:cubicBezTo>
                        <a:pt x="0" y="38"/>
                        <a:pt x="5" y="45"/>
                        <a:pt x="12" y="45"/>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6" name="Freeform 50"/>
                <p:cNvSpPr/>
                <p:nvPr/>
              </p:nvSpPr>
              <p:spPr bwMode="auto">
                <a:xfrm>
                  <a:off x="1150938" y="2822576"/>
                  <a:ext cx="55563" cy="20638"/>
                </a:xfrm>
                <a:custGeom>
                  <a:avLst/>
                  <a:gdLst>
                    <a:gd name="T0" fmla="*/ 2147483646 w 132"/>
                    <a:gd name="T1" fmla="*/ 0 h 49"/>
                    <a:gd name="T2" fmla="*/ 2147483646 w 132"/>
                    <a:gd name="T3" fmla="*/ 0 h 49"/>
                    <a:gd name="T4" fmla="*/ 2147483646 w 132"/>
                    <a:gd name="T5" fmla="*/ 0 h 49"/>
                    <a:gd name="T6" fmla="*/ 2147483646 w 132"/>
                    <a:gd name="T7" fmla="*/ 2147483646 h 49"/>
                    <a:gd name="T8" fmla="*/ 0 w 132"/>
                    <a:gd name="T9" fmla="*/ 2147483646 h 49"/>
                    <a:gd name="T10" fmla="*/ 2147483646 w 132"/>
                    <a:gd name="T11" fmla="*/ 2147483646 h 49"/>
                    <a:gd name="T12" fmla="*/ 2147483646 w 132"/>
                    <a:gd name="T13" fmla="*/ 2147483646 h 49"/>
                    <a:gd name="T14" fmla="*/ 2147483646 w 132"/>
                    <a:gd name="T15" fmla="*/ 2147483646 h 49"/>
                    <a:gd name="T16" fmla="*/ 2147483646 w 132"/>
                    <a:gd name="T17" fmla="*/ 2147483646 h 49"/>
                    <a:gd name="T18" fmla="*/ 2147483646 w 13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49"/>
                    <a:gd name="T32" fmla="*/ 132 w 13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49">
                      <a:moveTo>
                        <a:pt x="119" y="0"/>
                      </a:moveTo>
                      <a:lnTo>
                        <a:pt x="119" y="0"/>
                      </a:lnTo>
                      <a:lnTo>
                        <a:pt x="12" y="15"/>
                      </a:lnTo>
                      <a:cubicBezTo>
                        <a:pt x="5" y="15"/>
                        <a:pt x="0" y="23"/>
                        <a:pt x="0" y="32"/>
                      </a:cubicBezTo>
                      <a:cubicBezTo>
                        <a:pt x="0" y="41"/>
                        <a:pt x="5" y="49"/>
                        <a:pt x="12" y="49"/>
                      </a:cubicBezTo>
                      <a:lnTo>
                        <a:pt x="120" y="33"/>
                      </a:lnTo>
                      <a:cubicBezTo>
                        <a:pt x="127" y="33"/>
                        <a:pt x="132" y="25"/>
                        <a:pt x="132" y="16"/>
                      </a:cubicBezTo>
                      <a:cubicBezTo>
                        <a:pt x="132" y="7"/>
                        <a:pt x="127" y="0"/>
                        <a:pt x="119"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7" name="Freeform 51"/>
                <p:cNvSpPr>
                  <a:spLocks noEditPoints="1"/>
                </p:cNvSpPr>
                <p:nvPr/>
              </p:nvSpPr>
              <p:spPr bwMode="auto">
                <a:xfrm>
                  <a:off x="1239838" y="2497138"/>
                  <a:ext cx="38100" cy="50800"/>
                </a:xfrm>
                <a:custGeom>
                  <a:avLst/>
                  <a:gdLst>
                    <a:gd name="T0" fmla="*/ 2147483646 w 91"/>
                    <a:gd name="T1" fmla="*/ 2147483646 h 121"/>
                    <a:gd name="T2" fmla="*/ 2147483646 w 91"/>
                    <a:gd name="T3" fmla="*/ 2147483646 h 121"/>
                    <a:gd name="T4" fmla="*/ 2147483646 w 91"/>
                    <a:gd name="T5" fmla="*/ 2147483646 h 121"/>
                    <a:gd name="T6" fmla="*/ 2147483646 w 91"/>
                    <a:gd name="T7" fmla="*/ 2147483646 h 121"/>
                    <a:gd name="T8" fmla="*/ 2147483646 w 91"/>
                    <a:gd name="T9" fmla="*/ 2147483646 h 121"/>
                    <a:gd name="T10" fmla="*/ 2147483646 w 91"/>
                    <a:gd name="T11" fmla="*/ 2147483646 h 121"/>
                    <a:gd name="T12" fmla="*/ 2147483646 w 91"/>
                    <a:gd name="T13" fmla="*/ 2147483646 h 121"/>
                    <a:gd name="T14" fmla="*/ 2147483646 w 91"/>
                    <a:gd name="T15" fmla="*/ 2147483646 h 121"/>
                    <a:gd name="T16" fmla="*/ 2147483646 w 91"/>
                    <a:gd name="T17" fmla="*/ 2147483646 h 121"/>
                    <a:gd name="T18" fmla="*/ 2147483646 w 91"/>
                    <a:gd name="T19" fmla="*/ 2147483646 h 121"/>
                    <a:gd name="T20" fmla="*/ 2147483646 w 91"/>
                    <a:gd name="T21" fmla="*/ 2147483646 h 121"/>
                    <a:gd name="T22" fmla="*/ 2147483646 w 91"/>
                    <a:gd name="T23" fmla="*/ 2147483646 h 121"/>
                    <a:gd name="T24" fmla="*/ 2147483646 w 91"/>
                    <a:gd name="T25" fmla="*/ 2147483646 h 121"/>
                    <a:gd name="T26" fmla="*/ 2147483646 w 91"/>
                    <a:gd name="T27" fmla="*/ 2147483646 h 121"/>
                    <a:gd name="T28" fmla="*/ 2147483646 w 91"/>
                    <a:gd name="T29" fmla="*/ 2147483646 h 121"/>
                    <a:gd name="T30" fmla="*/ 2147483646 w 91"/>
                    <a:gd name="T31" fmla="*/ 2147483646 h 121"/>
                    <a:gd name="T32" fmla="*/ 2147483646 w 91"/>
                    <a:gd name="T33" fmla="*/ 2147483646 h 121"/>
                    <a:gd name="T34" fmla="*/ 2147483646 w 91"/>
                    <a:gd name="T35" fmla="*/ 2147483646 h 121"/>
                    <a:gd name="T36" fmla="*/ 2147483646 w 91"/>
                    <a:gd name="T37" fmla="*/ 2147483646 h 121"/>
                    <a:gd name="T38" fmla="*/ 2147483646 w 91"/>
                    <a:gd name="T39" fmla="*/ 0 h 121"/>
                    <a:gd name="T40" fmla="*/ 0 w 91"/>
                    <a:gd name="T41" fmla="*/ 2147483646 h 121"/>
                    <a:gd name="T42" fmla="*/ 0 w 91"/>
                    <a:gd name="T43" fmla="*/ 2147483646 h 121"/>
                    <a:gd name="T44" fmla="*/ 2147483646 w 91"/>
                    <a:gd name="T45" fmla="*/ 2147483646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21"/>
                    <a:gd name="T71" fmla="*/ 91 w 91"/>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21">
                      <a:moveTo>
                        <a:pt x="20" y="32"/>
                      </a:moveTo>
                      <a:lnTo>
                        <a:pt x="20" y="32"/>
                      </a:lnTo>
                      <a:cubicBezTo>
                        <a:pt x="20" y="27"/>
                        <a:pt x="20" y="24"/>
                        <a:pt x="21" y="21"/>
                      </a:cubicBezTo>
                      <a:lnTo>
                        <a:pt x="68" y="37"/>
                      </a:lnTo>
                      <a:cubicBezTo>
                        <a:pt x="69" y="38"/>
                        <a:pt x="71" y="42"/>
                        <a:pt x="71" y="48"/>
                      </a:cubicBezTo>
                      <a:lnTo>
                        <a:pt x="71" y="91"/>
                      </a:lnTo>
                      <a:cubicBezTo>
                        <a:pt x="71" y="96"/>
                        <a:pt x="70" y="99"/>
                        <a:pt x="69" y="101"/>
                      </a:cubicBezTo>
                      <a:lnTo>
                        <a:pt x="22" y="97"/>
                      </a:lnTo>
                      <a:cubicBezTo>
                        <a:pt x="21" y="95"/>
                        <a:pt x="20" y="90"/>
                        <a:pt x="20" y="84"/>
                      </a:cubicBezTo>
                      <a:lnTo>
                        <a:pt x="20" y="32"/>
                      </a:lnTo>
                      <a:close/>
                      <a:moveTo>
                        <a:pt x="3" y="104"/>
                      </a:moveTo>
                      <a:lnTo>
                        <a:pt x="3" y="104"/>
                      </a:lnTo>
                      <a:cubicBezTo>
                        <a:pt x="8" y="114"/>
                        <a:pt x="14" y="116"/>
                        <a:pt x="19" y="116"/>
                      </a:cubicBezTo>
                      <a:lnTo>
                        <a:pt x="71" y="121"/>
                      </a:lnTo>
                      <a:lnTo>
                        <a:pt x="72" y="121"/>
                      </a:lnTo>
                      <a:cubicBezTo>
                        <a:pt x="83" y="120"/>
                        <a:pt x="91" y="107"/>
                        <a:pt x="91" y="91"/>
                      </a:cubicBezTo>
                      <a:lnTo>
                        <a:pt x="91" y="48"/>
                      </a:lnTo>
                      <a:cubicBezTo>
                        <a:pt x="91" y="35"/>
                        <a:pt x="85" y="20"/>
                        <a:pt x="73" y="17"/>
                      </a:cubicBezTo>
                      <a:lnTo>
                        <a:pt x="23" y="1"/>
                      </a:lnTo>
                      <a:lnTo>
                        <a:pt x="19" y="0"/>
                      </a:lnTo>
                      <a:cubicBezTo>
                        <a:pt x="7" y="0"/>
                        <a:pt x="0" y="13"/>
                        <a:pt x="0" y="32"/>
                      </a:cubicBezTo>
                      <a:lnTo>
                        <a:pt x="0" y="84"/>
                      </a:lnTo>
                      <a:cubicBezTo>
                        <a:pt x="0" y="91"/>
                        <a:pt x="1" y="98"/>
                        <a:pt x="3" y="104"/>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8" name="Freeform 52"/>
                <p:cNvSpPr>
                  <a:spLocks noEditPoints="1"/>
                </p:cNvSpPr>
                <p:nvPr/>
              </p:nvSpPr>
              <p:spPr bwMode="auto">
                <a:xfrm>
                  <a:off x="1239838" y="2593976"/>
                  <a:ext cx="38100" cy="53975"/>
                </a:xfrm>
                <a:custGeom>
                  <a:avLst/>
                  <a:gdLst>
                    <a:gd name="T0" fmla="*/ 2147483646 w 91"/>
                    <a:gd name="T1" fmla="*/ 2147483646 h 127"/>
                    <a:gd name="T2" fmla="*/ 2147483646 w 91"/>
                    <a:gd name="T3" fmla="*/ 2147483646 h 127"/>
                    <a:gd name="T4" fmla="*/ 2147483646 w 91"/>
                    <a:gd name="T5" fmla="*/ 2147483646 h 127"/>
                    <a:gd name="T6" fmla="*/ 2147483646 w 91"/>
                    <a:gd name="T7" fmla="*/ 2147483646 h 127"/>
                    <a:gd name="T8" fmla="*/ 2147483646 w 91"/>
                    <a:gd name="T9" fmla="*/ 2147483646 h 127"/>
                    <a:gd name="T10" fmla="*/ 2147483646 w 91"/>
                    <a:gd name="T11" fmla="*/ 2147483646 h 127"/>
                    <a:gd name="T12" fmla="*/ 2147483646 w 91"/>
                    <a:gd name="T13" fmla="*/ 2147483646 h 127"/>
                    <a:gd name="T14" fmla="*/ 2147483646 w 91"/>
                    <a:gd name="T15" fmla="*/ 2147483646 h 127"/>
                    <a:gd name="T16" fmla="*/ 2147483646 w 91"/>
                    <a:gd name="T17" fmla="*/ 2147483646 h 127"/>
                    <a:gd name="T18" fmla="*/ 2147483646 w 91"/>
                    <a:gd name="T19" fmla="*/ 2147483646 h 127"/>
                    <a:gd name="T20" fmla="*/ 2147483646 w 91"/>
                    <a:gd name="T21" fmla="*/ 2147483646 h 127"/>
                    <a:gd name="T22" fmla="*/ 2147483646 w 91"/>
                    <a:gd name="T23" fmla="*/ 2147483646 h 127"/>
                    <a:gd name="T24" fmla="*/ 2147483646 w 91"/>
                    <a:gd name="T25" fmla="*/ 2147483646 h 127"/>
                    <a:gd name="T26" fmla="*/ 2147483646 w 91"/>
                    <a:gd name="T27" fmla="*/ 2147483646 h 127"/>
                    <a:gd name="T28" fmla="*/ 2147483646 w 91"/>
                    <a:gd name="T29" fmla="*/ 2147483646 h 127"/>
                    <a:gd name="T30" fmla="*/ 2147483646 w 91"/>
                    <a:gd name="T31" fmla="*/ 2147483646 h 127"/>
                    <a:gd name="T32" fmla="*/ 2147483646 w 91"/>
                    <a:gd name="T33" fmla="*/ 0 h 127"/>
                    <a:gd name="T34" fmla="*/ 2147483646 w 91"/>
                    <a:gd name="T35" fmla="*/ 0 h 127"/>
                    <a:gd name="T36" fmla="*/ 0 w 91"/>
                    <a:gd name="T37" fmla="*/ 2147483646 h 127"/>
                    <a:gd name="T38" fmla="*/ 0 w 91"/>
                    <a:gd name="T39" fmla="*/ 2147483646 h 127"/>
                    <a:gd name="T40" fmla="*/ 2147483646 w 91"/>
                    <a:gd name="T41" fmla="*/ 2147483646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27"/>
                    <a:gd name="T65" fmla="*/ 91 w 91"/>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27">
                      <a:moveTo>
                        <a:pt x="20" y="30"/>
                      </a:moveTo>
                      <a:lnTo>
                        <a:pt x="20" y="30"/>
                      </a:lnTo>
                      <a:cubicBezTo>
                        <a:pt x="20" y="26"/>
                        <a:pt x="20" y="23"/>
                        <a:pt x="21" y="21"/>
                      </a:cubicBezTo>
                      <a:lnTo>
                        <a:pt x="68" y="32"/>
                      </a:lnTo>
                      <a:cubicBezTo>
                        <a:pt x="69" y="33"/>
                        <a:pt x="71" y="37"/>
                        <a:pt x="71" y="42"/>
                      </a:cubicBezTo>
                      <a:lnTo>
                        <a:pt x="71" y="97"/>
                      </a:lnTo>
                      <a:cubicBezTo>
                        <a:pt x="71" y="102"/>
                        <a:pt x="70" y="105"/>
                        <a:pt x="69" y="106"/>
                      </a:cubicBezTo>
                      <a:lnTo>
                        <a:pt x="22" y="107"/>
                      </a:lnTo>
                      <a:cubicBezTo>
                        <a:pt x="21" y="105"/>
                        <a:pt x="20" y="101"/>
                        <a:pt x="20" y="95"/>
                      </a:cubicBezTo>
                      <a:lnTo>
                        <a:pt x="20" y="30"/>
                      </a:lnTo>
                      <a:close/>
                      <a:moveTo>
                        <a:pt x="19" y="127"/>
                      </a:moveTo>
                      <a:lnTo>
                        <a:pt x="19" y="127"/>
                      </a:lnTo>
                      <a:lnTo>
                        <a:pt x="72" y="126"/>
                      </a:lnTo>
                      <a:cubicBezTo>
                        <a:pt x="83" y="125"/>
                        <a:pt x="91" y="113"/>
                        <a:pt x="91" y="97"/>
                      </a:cubicBezTo>
                      <a:lnTo>
                        <a:pt x="91" y="42"/>
                      </a:lnTo>
                      <a:cubicBezTo>
                        <a:pt x="91" y="29"/>
                        <a:pt x="85" y="15"/>
                        <a:pt x="73" y="13"/>
                      </a:cubicBezTo>
                      <a:lnTo>
                        <a:pt x="21" y="0"/>
                      </a:lnTo>
                      <a:lnTo>
                        <a:pt x="19" y="0"/>
                      </a:lnTo>
                      <a:cubicBezTo>
                        <a:pt x="7" y="0"/>
                        <a:pt x="0" y="13"/>
                        <a:pt x="0" y="30"/>
                      </a:cubicBezTo>
                      <a:lnTo>
                        <a:pt x="0" y="95"/>
                      </a:lnTo>
                      <a:cubicBezTo>
                        <a:pt x="0" y="114"/>
                        <a:pt x="8" y="127"/>
                        <a:pt x="19" y="12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9" name="Freeform 53"/>
                <p:cNvSpPr>
                  <a:spLocks noEditPoints="1"/>
                </p:cNvSpPr>
                <p:nvPr/>
              </p:nvSpPr>
              <p:spPr bwMode="auto">
                <a:xfrm>
                  <a:off x="1238250" y="2692401"/>
                  <a:ext cx="38100" cy="52388"/>
                </a:xfrm>
                <a:custGeom>
                  <a:avLst/>
                  <a:gdLst>
                    <a:gd name="T0" fmla="*/ 2147483646 w 94"/>
                    <a:gd name="T1" fmla="*/ 2147483646 h 123"/>
                    <a:gd name="T2" fmla="*/ 2147483646 w 94"/>
                    <a:gd name="T3" fmla="*/ 2147483646 h 123"/>
                    <a:gd name="T4" fmla="*/ 2147483646 w 94"/>
                    <a:gd name="T5" fmla="*/ 2147483646 h 123"/>
                    <a:gd name="T6" fmla="*/ 2147483646 w 94"/>
                    <a:gd name="T7" fmla="*/ 2147483646 h 123"/>
                    <a:gd name="T8" fmla="*/ 2147483646 w 94"/>
                    <a:gd name="T9" fmla="*/ 2147483646 h 123"/>
                    <a:gd name="T10" fmla="*/ 2147483646 w 94"/>
                    <a:gd name="T11" fmla="*/ 2147483646 h 123"/>
                    <a:gd name="T12" fmla="*/ 2147483646 w 94"/>
                    <a:gd name="T13" fmla="*/ 2147483646 h 123"/>
                    <a:gd name="T14" fmla="*/ 2147483646 w 94"/>
                    <a:gd name="T15" fmla="*/ 2147483646 h 123"/>
                    <a:gd name="T16" fmla="*/ 2147483646 w 94"/>
                    <a:gd name="T17" fmla="*/ 2147483646 h 123"/>
                    <a:gd name="T18" fmla="*/ 2147483646 w 94"/>
                    <a:gd name="T19" fmla="*/ 2147483646 h 123"/>
                    <a:gd name="T20" fmla="*/ 2147483646 w 94"/>
                    <a:gd name="T21" fmla="*/ 2147483646 h 123"/>
                    <a:gd name="T22" fmla="*/ 2147483646 w 94"/>
                    <a:gd name="T23" fmla="*/ 2147483646 h 123"/>
                    <a:gd name="T24" fmla="*/ 2147483646 w 94"/>
                    <a:gd name="T25" fmla="*/ 2147483646 h 123"/>
                    <a:gd name="T26" fmla="*/ 2147483646 w 94"/>
                    <a:gd name="T27" fmla="*/ 2147483646 h 123"/>
                    <a:gd name="T28" fmla="*/ 2147483646 w 94"/>
                    <a:gd name="T29" fmla="*/ 2147483646 h 123"/>
                    <a:gd name="T30" fmla="*/ 2147483646 w 94"/>
                    <a:gd name="T31" fmla="*/ 2147483646 h 123"/>
                    <a:gd name="T32" fmla="*/ 2147483646 w 94"/>
                    <a:gd name="T33" fmla="*/ 0 h 123"/>
                    <a:gd name="T34" fmla="*/ 2147483646 w 94"/>
                    <a:gd name="T35" fmla="*/ 0 h 123"/>
                    <a:gd name="T36" fmla="*/ 0 w 94"/>
                    <a:gd name="T37" fmla="*/ 2147483646 h 123"/>
                    <a:gd name="T38" fmla="*/ 0 w 94"/>
                    <a:gd name="T39" fmla="*/ 2147483646 h 123"/>
                    <a:gd name="T40" fmla="*/ 2147483646 w 94"/>
                    <a:gd name="T41" fmla="*/ 2147483646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23"/>
                    <a:gd name="T65" fmla="*/ 94 w 94"/>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23">
                      <a:moveTo>
                        <a:pt x="20" y="30"/>
                      </a:moveTo>
                      <a:lnTo>
                        <a:pt x="20" y="30"/>
                      </a:lnTo>
                      <a:cubicBezTo>
                        <a:pt x="20" y="25"/>
                        <a:pt x="20" y="22"/>
                        <a:pt x="21" y="20"/>
                      </a:cubicBezTo>
                      <a:lnTo>
                        <a:pt x="72" y="22"/>
                      </a:lnTo>
                      <a:cubicBezTo>
                        <a:pt x="73" y="23"/>
                        <a:pt x="74" y="26"/>
                        <a:pt x="74" y="31"/>
                      </a:cubicBezTo>
                      <a:lnTo>
                        <a:pt x="74" y="89"/>
                      </a:lnTo>
                      <a:cubicBezTo>
                        <a:pt x="74" y="93"/>
                        <a:pt x="73" y="95"/>
                        <a:pt x="72" y="97"/>
                      </a:cubicBezTo>
                      <a:lnTo>
                        <a:pt x="21" y="102"/>
                      </a:lnTo>
                      <a:cubicBezTo>
                        <a:pt x="20" y="100"/>
                        <a:pt x="20" y="97"/>
                        <a:pt x="20" y="92"/>
                      </a:cubicBezTo>
                      <a:lnTo>
                        <a:pt x="20" y="30"/>
                      </a:lnTo>
                      <a:close/>
                      <a:moveTo>
                        <a:pt x="18" y="123"/>
                      </a:moveTo>
                      <a:lnTo>
                        <a:pt x="18" y="123"/>
                      </a:lnTo>
                      <a:lnTo>
                        <a:pt x="77" y="117"/>
                      </a:lnTo>
                      <a:cubicBezTo>
                        <a:pt x="87" y="116"/>
                        <a:pt x="94" y="104"/>
                        <a:pt x="94" y="89"/>
                      </a:cubicBezTo>
                      <a:lnTo>
                        <a:pt x="94" y="31"/>
                      </a:lnTo>
                      <a:cubicBezTo>
                        <a:pt x="94" y="18"/>
                        <a:pt x="89" y="4"/>
                        <a:pt x="78" y="2"/>
                      </a:cubicBezTo>
                      <a:lnTo>
                        <a:pt x="19" y="0"/>
                      </a:lnTo>
                      <a:lnTo>
                        <a:pt x="17" y="0"/>
                      </a:lnTo>
                      <a:cubicBezTo>
                        <a:pt x="7" y="0"/>
                        <a:pt x="0" y="12"/>
                        <a:pt x="0" y="30"/>
                      </a:cubicBezTo>
                      <a:lnTo>
                        <a:pt x="0" y="92"/>
                      </a:lnTo>
                      <a:cubicBezTo>
                        <a:pt x="0" y="111"/>
                        <a:pt x="7" y="123"/>
                        <a:pt x="18" y="123"/>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 name="Freeform 54"/>
                <p:cNvSpPr/>
                <p:nvPr/>
              </p:nvSpPr>
              <p:spPr bwMode="auto">
                <a:xfrm>
                  <a:off x="1238250" y="2787651"/>
                  <a:ext cx="38100" cy="15875"/>
                </a:xfrm>
                <a:custGeom>
                  <a:avLst/>
                  <a:gdLst>
                    <a:gd name="T0" fmla="*/ 2147483646 w 88"/>
                    <a:gd name="T1" fmla="*/ 2147483646 h 38"/>
                    <a:gd name="T2" fmla="*/ 2147483646 w 88"/>
                    <a:gd name="T3" fmla="*/ 2147483646 h 38"/>
                    <a:gd name="T4" fmla="*/ 2147483646 w 88"/>
                    <a:gd name="T5" fmla="*/ 2147483646 h 38"/>
                    <a:gd name="T6" fmla="*/ 2147483646 w 88"/>
                    <a:gd name="T7" fmla="*/ 2147483646 h 38"/>
                    <a:gd name="T8" fmla="*/ 2147483646 w 88"/>
                    <a:gd name="T9" fmla="*/ 2147483646 h 38"/>
                    <a:gd name="T10" fmla="*/ 2147483646 w 88"/>
                    <a:gd name="T11" fmla="*/ 0 h 38"/>
                    <a:gd name="T12" fmla="*/ 2147483646 w 88"/>
                    <a:gd name="T13" fmla="*/ 2147483646 h 38"/>
                    <a:gd name="T14" fmla="*/ 0 w 88"/>
                    <a:gd name="T15" fmla="*/ 2147483646 h 38"/>
                    <a:gd name="T16" fmla="*/ 2147483646 w 88"/>
                    <a:gd name="T17" fmla="*/ 2147483646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8"/>
                    <a:gd name="T29" fmla="*/ 88 w 88"/>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8">
                      <a:moveTo>
                        <a:pt x="8" y="38"/>
                      </a:moveTo>
                      <a:lnTo>
                        <a:pt x="8" y="38"/>
                      </a:lnTo>
                      <a:lnTo>
                        <a:pt x="81" y="31"/>
                      </a:lnTo>
                      <a:cubicBezTo>
                        <a:pt x="85" y="31"/>
                        <a:pt x="88" y="24"/>
                        <a:pt x="88" y="15"/>
                      </a:cubicBezTo>
                      <a:cubicBezTo>
                        <a:pt x="88" y="7"/>
                        <a:pt x="85" y="0"/>
                        <a:pt x="80" y="0"/>
                      </a:cubicBezTo>
                      <a:lnTo>
                        <a:pt x="8" y="8"/>
                      </a:lnTo>
                      <a:cubicBezTo>
                        <a:pt x="4" y="8"/>
                        <a:pt x="0" y="14"/>
                        <a:pt x="0" y="23"/>
                      </a:cubicBezTo>
                      <a:cubicBezTo>
                        <a:pt x="0" y="31"/>
                        <a:pt x="4" y="38"/>
                        <a:pt x="8" y="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Freeform 55"/>
                <p:cNvSpPr/>
                <p:nvPr/>
              </p:nvSpPr>
              <p:spPr bwMode="auto">
                <a:xfrm>
                  <a:off x="1239838" y="2809876"/>
                  <a:ext cx="36513" cy="17463"/>
                </a:xfrm>
                <a:custGeom>
                  <a:avLst/>
                  <a:gdLst>
                    <a:gd name="T0" fmla="*/ 2147483646 w 87"/>
                    <a:gd name="T1" fmla="*/ 0 h 42"/>
                    <a:gd name="T2" fmla="*/ 2147483646 w 87"/>
                    <a:gd name="T3" fmla="*/ 0 h 42"/>
                    <a:gd name="T4" fmla="*/ 2147483646 w 87"/>
                    <a:gd name="T5" fmla="*/ 2147483646 h 42"/>
                    <a:gd name="T6" fmla="*/ 0 w 87"/>
                    <a:gd name="T7" fmla="*/ 2147483646 h 42"/>
                    <a:gd name="T8" fmla="*/ 2147483646 w 87"/>
                    <a:gd name="T9" fmla="*/ 2147483646 h 42"/>
                    <a:gd name="T10" fmla="*/ 2147483646 w 87"/>
                    <a:gd name="T11" fmla="*/ 2147483646 h 42"/>
                    <a:gd name="T12" fmla="*/ 2147483646 w 87"/>
                    <a:gd name="T13" fmla="*/ 2147483646 h 42"/>
                    <a:gd name="T14" fmla="*/ 2147483646 w 87"/>
                    <a:gd name="T15" fmla="*/ 2147483646 h 42"/>
                    <a:gd name="T16" fmla="*/ 2147483646 w 87"/>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42"/>
                    <a:gd name="T29" fmla="*/ 87 w 8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42">
                      <a:moveTo>
                        <a:pt x="79" y="0"/>
                      </a:moveTo>
                      <a:lnTo>
                        <a:pt x="79" y="0"/>
                      </a:lnTo>
                      <a:lnTo>
                        <a:pt x="7" y="12"/>
                      </a:lnTo>
                      <a:cubicBezTo>
                        <a:pt x="3" y="12"/>
                        <a:pt x="0" y="18"/>
                        <a:pt x="0" y="27"/>
                      </a:cubicBezTo>
                      <a:cubicBezTo>
                        <a:pt x="0" y="35"/>
                        <a:pt x="3" y="42"/>
                        <a:pt x="7" y="42"/>
                      </a:cubicBezTo>
                      <a:lnTo>
                        <a:pt x="8" y="42"/>
                      </a:lnTo>
                      <a:lnTo>
                        <a:pt x="80" y="31"/>
                      </a:lnTo>
                      <a:cubicBezTo>
                        <a:pt x="84" y="31"/>
                        <a:pt x="87" y="24"/>
                        <a:pt x="87" y="15"/>
                      </a:cubicBezTo>
                      <a:cubicBezTo>
                        <a:pt x="87" y="7"/>
                        <a:pt x="84" y="0"/>
                        <a:pt x="79"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 name="Freeform 56"/>
                <p:cNvSpPr/>
                <p:nvPr/>
              </p:nvSpPr>
              <p:spPr bwMode="auto">
                <a:xfrm>
                  <a:off x="1306513" y="2787651"/>
                  <a:ext cx="25400" cy="11113"/>
                </a:xfrm>
                <a:custGeom>
                  <a:avLst/>
                  <a:gdLst>
                    <a:gd name="T0" fmla="*/ 2147483646 w 60"/>
                    <a:gd name="T1" fmla="*/ 2147483646 h 26"/>
                    <a:gd name="T2" fmla="*/ 2147483646 w 60"/>
                    <a:gd name="T3" fmla="*/ 2147483646 h 26"/>
                    <a:gd name="T4" fmla="*/ 2147483646 w 60"/>
                    <a:gd name="T5" fmla="*/ 2147483646 h 26"/>
                    <a:gd name="T6" fmla="*/ 2147483646 w 60"/>
                    <a:gd name="T7" fmla="*/ 2147483646 h 26"/>
                    <a:gd name="T8" fmla="*/ 2147483646 w 60"/>
                    <a:gd name="T9" fmla="*/ 2147483646 h 26"/>
                    <a:gd name="T10" fmla="*/ 2147483646 w 60"/>
                    <a:gd name="T11" fmla="*/ 0 h 26"/>
                    <a:gd name="T12" fmla="*/ 2147483646 w 60"/>
                    <a:gd name="T13" fmla="*/ 2147483646 h 26"/>
                    <a:gd name="T14" fmla="*/ 0 w 60"/>
                    <a:gd name="T15" fmla="*/ 2147483646 h 26"/>
                    <a:gd name="T16" fmla="*/ 2147483646 w 60"/>
                    <a:gd name="T17" fmla="*/ 2147483646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26"/>
                    <a:gd name="T29" fmla="*/ 60 w 60"/>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26">
                      <a:moveTo>
                        <a:pt x="6" y="26"/>
                      </a:moveTo>
                      <a:lnTo>
                        <a:pt x="6" y="26"/>
                      </a:lnTo>
                      <a:lnTo>
                        <a:pt x="55" y="21"/>
                      </a:lnTo>
                      <a:cubicBezTo>
                        <a:pt x="58" y="21"/>
                        <a:pt x="60" y="16"/>
                        <a:pt x="60" y="11"/>
                      </a:cubicBezTo>
                      <a:cubicBezTo>
                        <a:pt x="60" y="5"/>
                        <a:pt x="58" y="0"/>
                        <a:pt x="55" y="0"/>
                      </a:cubicBezTo>
                      <a:lnTo>
                        <a:pt x="6" y="5"/>
                      </a:lnTo>
                      <a:cubicBezTo>
                        <a:pt x="3" y="5"/>
                        <a:pt x="0" y="10"/>
                        <a:pt x="0" y="16"/>
                      </a:cubicBezTo>
                      <a:cubicBezTo>
                        <a:pt x="0" y="21"/>
                        <a:pt x="3" y="26"/>
                        <a:pt x="6" y="2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 name="Freeform 57"/>
                <p:cNvSpPr/>
                <p:nvPr/>
              </p:nvSpPr>
              <p:spPr bwMode="auto">
                <a:xfrm>
                  <a:off x="1306513" y="2803526"/>
                  <a:ext cx="25400" cy="11113"/>
                </a:xfrm>
                <a:custGeom>
                  <a:avLst/>
                  <a:gdLst>
                    <a:gd name="T0" fmla="*/ 2147483646 w 60"/>
                    <a:gd name="T1" fmla="*/ 0 h 28"/>
                    <a:gd name="T2" fmla="*/ 2147483646 w 60"/>
                    <a:gd name="T3" fmla="*/ 0 h 28"/>
                    <a:gd name="T4" fmla="*/ 2147483646 w 60"/>
                    <a:gd name="T5" fmla="*/ 0 h 28"/>
                    <a:gd name="T6" fmla="*/ 2147483646 w 60"/>
                    <a:gd name="T7" fmla="*/ 2147483646 h 28"/>
                    <a:gd name="T8" fmla="*/ 0 w 60"/>
                    <a:gd name="T9" fmla="*/ 2147483646 h 28"/>
                    <a:gd name="T10" fmla="*/ 2147483646 w 60"/>
                    <a:gd name="T11" fmla="*/ 2147483646 h 28"/>
                    <a:gd name="T12" fmla="*/ 2147483646 w 60"/>
                    <a:gd name="T13" fmla="*/ 2147483646 h 28"/>
                    <a:gd name="T14" fmla="*/ 2147483646 w 60"/>
                    <a:gd name="T15" fmla="*/ 2147483646 h 28"/>
                    <a:gd name="T16" fmla="*/ 2147483646 w 60"/>
                    <a:gd name="T17" fmla="*/ 2147483646 h 28"/>
                    <a:gd name="T18" fmla="*/ 2147483646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55" y="0"/>
                      </a:moveTo>
                      <a:lnTo>
                        <a:pt x="55" y="0"/>
                      </a:lnTo>
                      <a:lnTo>
                        <a:pt x="6" y="7"/>
                      </a:lnTo>
                      <a:cubicBezTo>
                        <a:pt x="3" y="7"/>
                        <a:pt x="0" y="12"/>
                        <a:pt x="0" y="18"/>
                      </a:cubicBezTo>
                      <a:cubicBezTo>
                        <a:pt x="0" y="23"/>
                        <a:pt x="3" y="28"/>
                        <a:pt x="6" y="28"/>
                      </a:cubicBezTo>
                      <a:lnTo>
                        <a:pt x="55" y="20"/>
                      </a:lnTo>
                      <a:cubicBezTo>
                        <a:pt x="58" y="20"/>
                        <a:pt x="60" y="16"/>
                        <a:pt x="60" y="10"/>
                      </a:cubicBezTo>
                      <a:cubicBezTo>
                        <a:pt x="60" y="4"/>
                        <a:pt x="58" y="0"/>
                        <a:pt x="55"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 name="Freeform 58"/>
                <p:cNvSpPr>
                  <a:spLocks noEditPoints="1"/>
                </p:cNvSpPr>
                <p:nvPr/>
              </p:nvSpPr>
              <p:spPr bwMode="auto">
                <a:xfrm>
                  <a:off x="1306513" y="2517776"/>
                  <a:ext cx="26988" cy="34925"/>
                </a:xfrm>
                <a:custGeom>
                  <a:avLst/>
                  <a:gdLst>
                    <a:gd name="T0" fmla="*/ 2147483646 w 63"/>
                    <a:gd name="T1" fmla="*/ 2147483646 h 83"/>
                    <a:gd name="T2" fmla="*/ 2147483646 w 63"/>
                    <a:gd name="T3" fmla="*/ 2147483646 h 83"/>
                    <a:gd name="T4" fmla="*/ 2147483646 w 63"/>
                    <a:gd name="T5" fmla="*/ 2147483646 h 83"/>
                    <a:gd name="T6" fmla="*/ 2147483646 w 63"/>
                    <a:gd name="T7" fmla="*/ 2147483646 h 83"/>
                    <a:gd name="T8" fmla="*/ 2147483646 w 63"/>
                    <a:gd name="T9" fmla="*/ 2147483646 h 83"/>
                    <a:gd name="T10" fmla="*/ 2147483646 w 63"/>
                    <a:gd name="T11" fmla="*/ 2147483646 h 83"/>
                    <a:gd name="T12" fmla="*/ 2147483646 w 63"/>
                    <a:gd name="T13" fmla="*/ 2147483646 h 83"/>
                    <a:gd name="T14" fmla="*/ 2147483646 w 63"/>
                    <a:gd name="T15" fmla="*/ 2147483646 h 83"/>
                    <a:gd name="T16" fmla="*/ 2147483646 w 63"/>
                    <a:gd name="T17" fmla="*/ 2147483646 h 83"/>
                    <a:gd name="T18" fmla="*/ 2147483646 w 63"/>
                    <a:gd name="T19" fmla="*/ 2147483646 h 83"/>
                    <a:gd name="T20" fmla="*/ 2147483646 w 63"/>
                    <a:gd name="T21" fmla="*/ 2147483646 h 83"/>
                    <a:gd name="T22" fmla="*/ 2147483646 w 63"/>
                    <a:gd name="T23" fmla="*/ 2147483646 h 83"/>
                    <a:gd name="T24" fmla="*/ 2147483646 w 63"/>
                    <a:gd name="T25" fmla="*/ 2147483646 h 83"/>
                    <a:gd name="T26" fmla="*/ 2147483646 w 63"/>
                    <a:gd name="T27" fmla="*/ 2147483646 h 83"/>
                    <a:gd name="T28" fmla="*/ 2147483646 w 63"/>
                    <a:gd name="T29" fmla="*/ 2147483646 h 83"/>
                    <a:gd name="T30" fmla="*/ 2147483646 w 63"/>
                    <a:gd name="T31" fmla="*/ 2147483646 h 83"/>
                    <a:gd name="T32" fmla="*/ 2147483646 w 63"/>
                    <a:gd name="T33" fmla="*/ 2147483646 h 83"/>
                    <a:gd name="T34" fmla="*/ 2147483646 w 63"/>
                    <a:gd name="T35" fmla="*/ 2147483646 h 83"/>
                    <a:gd name="T36" fmla="*/ 2147483646 w 63"/>
                    <a:gd name="T37" fmla="*/ 0 h 83"/>
                    <a:gd name="T38" fmla="*/ 2147483646 w 63"/>
                    <a:gd name="T39" fmla="*/ 0 h 83"/>
                    <a:gd name="T40" fmla="*/ 0 w 63"/>
                    <a:gd name="T41" fmla="*/ 2147483646 h 83"/>
                    <a:gd name="T42" fmla="*/ 0 w 63"/>
                    <a:gd name="T43" fmla="*/ 2147483646 h 83"/>
                    <a:gd name="T44" fmla="*/ 2147483646 w 63"/>
                    <a:gd name="T45" fmla="*/ 2147483646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3"/>
                    <a:gd name="T70" fmla="*/ 0 h 83"/>
                    <a:gd name="T71" fmla="*/ 63 w 63"/>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3" h="83">
                      <a:moveTo>
                        <a:pt x="14" y="22"/>
                      </a:moveTo>
                      <a:lnTo>
                        <a:pt x="14" y="22"/>
                      </a:lnTo>
                      <a:cubicBezTo>
                        <a:pt x="14" y="18"/>
                        <a:pt x="14" y="16"/>
                        <a:pt x="15" y="14"/>
                      </a:cubicBezTo>
                      <a:lnTo>
                        <a:pt x="48" y="25"/>
                      </a:lnTo>
                      <a:cubicBezTo>
                        <a:pt x="48" y="25"/>
                        <a:pt x="50" y="28"/>
                        <a:pt x="50" y="33"/>
                      </a:cubicBezTo>
                      <a:lnTo>
                        <a:pt x="50" y="63"/>
                      </a:lnTo>
                      <a:cubicBezTo>
                        <a:pt x="50" y="66"/>
                        <a:pt x="49" y="69"/>
                        <a:pt x="48" y="70"/>
                      </a:cubicBezTo>
                      <a:lnTo>
                        <a:pt x="16" y="67"/>
                      </a:lnTo>
                      <a:cubicBezTo>
                        <a:pt x="15" y="66"/>
                        <a:pt x="14" y="62"/>
                        <a:pt x="14" y="58"/>
                      </a:cubicBezTo>
                      <a:lnTo>
                        <a:pt x="14" y="22"/>
                      </a:lnTo>
                      <a:close/>
                      <a:moveTo>
                        <a:pt x="3" y="72"/>
                      </a:moveTo>
                      <a:lnTo>
                        <a:pt x="3" y="72"/>
                      </a:lnTo>
                      <a:cubicBezTo>
                        <a:pt x="6" y="79"/>
                        <a:pt x="11" y="80"/>
                        <a:pt x="14" y="80"/>
                      </a:cubicBezTo>
                      <a:lnTo>
                        <a:pt x="50" y="83"/>
                      </a:lnTo>
                      <a:cubicBezTo>
                        <a:pt x="58" y="82"/>
                        <a:pt x="63" y="74"/>
                        <a:pt x="63" y="63"/>
                      </a:cubicBezTo>
                      <a:lnTo>
                        <a:pt x="63" y="33"/>
                      </a:lnTo>
                      <a:cubicBezTo>
                        <a:pt x="63" y="24"/>
                        <a:pt x="59" y="13"/>
                        <a:pt x="52" y="12"/>
                      </a:cubicBezTo>
                      <a:lnTo>
                        <a:pt x="15" y="0"/>
                      </a:lnTo>
                      <a:lnTo>
                        <a:pt x="14" y="0"/>
                      </a:lnTo>
                      <a:cubicBezTo>
                        <a:pt x="6" y="0"/>
                        <a:pt x="0" y="9"/>
                        <a:pt x="0" y="22"/>
                      </a:cubicBezTo>
                      <a:lnTo>
                        <a:pt x="0" y="58"/>
                      </a:lnTo>
                      <a:cubicBezTo>
                        <a:pt x="0" y="63"/>
                        <a:pt x="1" y="68"/>
                        <a:pt x="3" y="7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Freeform 59"/>
                <p:cNvSpPr>
                  <a:spLocks noEditPoints="1"/>
                </p:cNvSpPr>
                <p:nvPr/>
              </p:nvSpPr>
              <p:spPr bwMode="auto">
                <a:xfrm>
                  <a:off x="1306513" y="2611438"/>
                  <a:ext cx="25400" cy="34925"/>
                </a:xfrm>
                <a:custGeom>
                  <a:avLst/>
                  <a:gdLst>
                    <a:gd name="T0" fmla="*/ 2147483646 w 59"/>
                    <a:gd name="T1" fmla="*/ 2147483646 h 81"/>
                    <a:gd name="T2" fmla="*/ 2147483646 w 59"/>
                    <a:gd name="T3" fmla="*/ 2147483646 h 81"/>
                    <a:gd name="T4" fmla="*/ 2147483646 w 59"/>
                    <a:gd name="T5" fmla="*/ 2147483646 h 81"/>
                    <a:gd name="T6" fmla="*/ 2147483646 w 59"/>
                    <a:gd name="T7" fmla="*/ 2147483646 h 81"/>
                    <a:gd name="T8" fmla="*/ 2147483646 w 59"/>
                    <a:gd name="T9" fmla="*/ 2147483646 h 81"/>
                    <a:gd name="T10" fmla="*/ 2147483646 w 59"/>
                    <a:gd name="T11" fmla="*/ 2147483646 h 81"/>
                    <a:gd name="T12" fmla="*/ 2147483646 w 59"/>
                    <a:gd name="T13" fmla="*/ 2147483646 h 81"/>
                    <a:gd name="T14" fmla="*/ 2147483646 w 59"/>
                    <a:gd name="T15" fmla="*/ 2147483646 h 81"/>
                    <a:gd name="T16" fmla="*/ 2147483646 w 59"/>
                    <a:gd name="T17" fmla="*/ 2147483646 h 81"/>
                    <a:gd name="T18" fmla="*/ 2147483646 w 59"/>
                    <a:gd name="T19" fmla="*/ 2147483646 h 81"/>
                    <a:gd name="T20" fmla="*/ 2147483646 w 59"/>
                    <a:gd name="T21" fmla="*/ 2147483646 h 81"/>
                    <a:gd name="T22" fmla="*/ 2147483646 w 59"/>
                    <a:gd name="T23" fmla="*/ 2147483646 h 81"/>
                    <a:gd name="T24" fmla="*/ 2147483646 w 59"/>
                    <a:gd name="T25" fmla="*/ 0 h 81"/>
                    <a:gd name="T26" fmla="*/ 2147483646 w 59"/>
                    <a:gd name="T27" fmla="*/ 0 h 81"/>
                    <a:gd name="T28" fmla="*/ 0 w 59"/>
                    <a:gd name="T29" fmla="*/ 2147483646 h 81"/>
                    <a:gd name="T30" fmla="*/ 0 w 59"/>
                    <a:gd name="T31" fmla="*/ 2147483646 h 81"/>
                    <a:gd name="T32" fmla="*/ 2147483646 w 59"/>
                    <a:gd name="T33" fmla="*/ 2147483646 h 81"/>
                    <a:gd name="T34" fmla="*/ 2147483646 w 59"/>
                    <a:gd name="T35" fmla="*/ 2147483646 h 81"/>
                    <a:gd name="T36" fmla="*/ 2147483646 w 59"/>
                    <a:gd name="T37" fmla="*/ 2147483646 h 81"/>
                    <a:gd name="T38" fmla="*/ 2147483646 w 59"/>
                    <a:gd name="T39" fmla="*/ 2147483646 h 81"/>
                    <a:gd name="T40" fmla="*/ 2147483646 w 59"/>
                    <a:gd name="T41" fmla="*/ 2147483646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81"/>
                    <a:gd name="T65" fmla="*/ 59 w 59"/>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81">
                      <a:moveTo>
                        <a:pt x="46" y="62"/>
                      </a:moveTo>
                      <a:lnTo>
                        <a:pt x="46" y="62"/>
                      </a:lnTo>
                      <a:cubicBezTo>
                        <a:pt x="46" y="64"/>
                        <a:pt x="45" y="66"/>
                        <a:pt x="45" y="67"/>
                      </a:cubicBezTo>
                      <a:lnTo>
                        <a:pt x="15" y="67"/>
                      </a:lnTo>
                      <a:cubicBezTo>
                        <a:pt x="14" y="66"/>
                        <a:pt x="14" y="64"/>
                        <a:pt x="14" y="61"/>
                      </a:cubicBezTo>
                      <a:lnTo>
                        <a:pt x="14" y="19"/>
                      </a:lnTo>
                      <a:cubicBezTo>
                        <a:pt x="14" y="16"/>
                        <a:pt x="14" y="15"/>
                        <a:pt x="15" y="13"/>
                      </a:cubicBezTo>
                      <a:lnTo>
                        <a:pt x="44" y="21"/>
                      </a:lnTo>
                      <a:cubicBezTo>
                        <a:pt x="45" y="21"/>
                        <a:pt x="46" y="23"/>
                        <a:pt x="46" y="27"/>
                      </a:cubicBezTo>
                      <a:lnTo>
                        <a:pt x="46" y="62"/>
                      </a:lnTo>
                      <a:close/>
                      <a:moveTo>
                        <a:pt x="48" y="8"/>
                      </a:moveTo>
                      <a:lnTo>
                        <a:pt x="48" y="8"/>
                      </a:lnTo>
                      <a:lnTo>
                        <a:pt x="15" y="0"/>
                      </a:lnTo>
                      <a:lnTo>
                        <a:pt x="13" y="0"/>
                      </a:lnTo>
                      <a:cubicBezTo>
                        <a:pt x="6" y="0"/>
                        <a:pt x="0" y="8"/>
                        <a:pt x="0" y="19"/>
                      </a:cubicBezTo>
                      <a:lnTo>
                        <a:pt x="0" y="61"/>
                      </a:lnTo>
                      <a:cubicBezTo>
                        <a:pt x="0" y="72"/>
                        <a:pt x="6" y="81"/>
                        <a:pt x="13" y="81"/>
                      </a:cubicBezTo>
                      <a:lnTo>
                        <a:pt x="47" y="80"/>
                      </a:lnTo>
                      <a:cubicBezTo>
                        <a:pt x="54" y="80"/>
                        <a:pt x="59" y="72"/>
                        <a:pt x="59" y="62"/>
                      </a:cubicBezTo>
                      <a:lnTo>
                        <a:pt x="59" y="27"/>
                      </a:lnTo>
                      <a:cubicBezTo>
                        <a:pt x="59" y="17"/>
                        <a:pt x="54" y="9"/>
                        <a:pt x="48" y="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Freeform 60"/>
                <p:cNvSpPr>
                  <a:spLocks noEditPoints="1"/>
                </p:cNvSpPr>
                <p:nvPr/>
              </p:nvSpPr>
              <p:spPr bwMode="auto">
                <a:xfrm>
                  <a:off x="1306513" y="2698751"/>
                  <a:ext cx="25400" cy="33338"/>
                </a:xfrm>
                <a:custGeom>
                  <a:avLst/>
                  <a:gdLst>
                    <a:gd name="T0" fmla="*/ 2147483646 w 61"/>
                    <a:gd name="T1" fmla="*/ 2147483646 h 79"/>
                    <a:gd name="T2" fmla="*/ 2147483646 w 61"/>
                    <a:gd name="T3" fmla="*/ 2147483646 h 79"/>
                    <a:gd name="T4" fmla="*/ 2147483646 w 61"/>
                    <a:gd name="T5" fmla="*/ 2147483646 h 79"/>
                    <a:gd name="T6" fmla="*/ 2147483646 w 61"/>
                    <a:gd name="T7" fmla="*/ 2147483646 h 79"/>
                    <a:gd name="T8" fmla="*/ 2147483646 w 61"/>
                    <a:gd name="T9" fmla="*/ 2147483646 h 79"/>
                    <a:gd name="T10" fmla="*/ 2147483646 w 61"/>
                    <a:gd name="T11" fmla="*/ 2147483646 h 79"/>
                    <a:gd name="T12" fmla="*/ 2147483646 w 61"/>
                    <a:gd name="T13" fmla="*/ 2147483646 h 79"/>
                    <a:gd name="T14" fmla="*/ 2147483646 w 61"/>
                    <a:gd name="T15" fmla="*/ 2147483646 h 79"/>
                    <a:gd name="T16" fmla="*/ 2147483646 w 61"/>
                    <a:gd name="T17" fmla="*/ 2147483646 h 79"/>
                    <a:gd name="T18" fmla="*/ 2147483646 w 61"/>
                    <a:gd name="T19" fmla="*/ 2147483646 h 79"/>
                    <a:gd name="T20" fmla="*/ 2147483646 w 61"/>
                    <a:gd name="T21" fmla="*/ 2147483646 h 79"/>
                    <a:gd name="T22" fmla="*/ 2147483646 w 61"/>
                    <a:gd name="T23" fmla="*/ 2147483646 h 79"/>
                    <a:gd name="T24" fmla="*/ 2147483646 w 61"/>
                    <a:gd name="T25" fmla="*/ 0 h 79"/>
                    <a:gd name="T26" fmla="*/ 2147483646 w 61"/>
                    <a:gd name="T27" fmla="*/ 0 h 79"/>
                    <a:gd name="T28" fmla="*/ 0 w 61"/>
                    <a:gd name="T29" fmla="*/ 2147483646 h 79"/>
                    <a:gd name="T30" fmla="*/ 0 w 61"/>
                    <a:gd name="T31" fmla="*/ 2147483646 h 79"/>
                    <a:gd name="T32" fmla="*/ 2147483646 w 61"/>
                    <a:gd name="T33" fmla="*/ 2147483646 h 79"/>
                    <a:gd name="T34" fmla="*/ 2147483646 w 61"/>
                    <a:gd name="T35" fmla="*/ 2147483646 h 79"/>
                    <a:gd name="T36" fmla="*/ 2147483646 w 61"/>
                    <a:gd name="T37" fmla="*/ 2147483646 h 79"/>
                    <a:gd name="T38" fmla="*/ 2147483646 w 61"/>
                    <a:gd name="T39" fmla="*/ 2147483646 h 79"/>
                    <a:gd name="T40" fmla="*/ 2147483646 w 61"/>
                    <a:gd name="T41" fmla="*/ 2147483646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79"/>
                    <a:gd name="T65" fmla="*/ 61 w 61"/>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79">
                      <a:moveTo>
                        <a:pt x="48" y="57"/>
                      </a:moveTo>
                      <a:lnTo>
                        <a:pt x="48" y="57"/>
                      </a:lnTo>
                      <a:cubicBezTo>
                        <a:pt x="48" y="60"/>
                        <a:pt x="47" y="61"/>
                        <a:pt x="47" y="62"/>
                      </a:cubicBezTo>
                      <a:lnTo>
                        <a:pt x="14" y="66"/>
                      </a:lnTo>
                      <a:cubicBezTo>
                        <a:pt x="14" y="64"/>
                        <a:pt x="13" y="62"/>
                        <a:pt x="13" y="59"/>
                      </a:cubicBezTo>
                      <a:lnTo>
                        <a:pt x="13" y="19"/>
                      </a:lnTo>
                      <a:cubicBezTo>
                        <a:pt x="13" y="16"/>
                        <a:pt x="13" y="14"/>
                        <a:pt x="14" y="13"/>
                      </a:cubicBezTo>
                      <a:lnTo>
                        <a:pt x="47" y="14"/>
                      </a:lnTo>
                      <a:cubicBezTo>
                        <a:pt x="47" y="15"/>
                        <a:pt x="48" y="17"/>
                        <a:pt x="48" y="20"/>
                      </a:cubicBezTo>
                      <a:lnTo>
                        <a:pt x="48" y="57"/>
                      </a:lnTo>
                      <a:close/>
                      <a:moveTo>
                        <a:pt x="49" y="1"/>
                      </a:moveTo>
                      <a:lnTo>
                        <a:pt x="49" y="1"/>
                      </a:lnTo>
                      <a:lnTo>
                        <a:pt x="13" y="0"/>
                      </a:lnTo>
                      <a:lnTo>
                        <a:pt x="11" y="0"/>
                      </a:lnTo>
                      <a:cubicBezTo>
                        <a:pt x="4" y="0"/>
                        <a:pt x="0" y="7"/>
                        <a:pt x="0" y="19"/>
                      </a:cubicBezTo>
                      <a:lnTo>
                        <a:pt x="0" y="59"/>
                      </a:lnTo>
                      <a:cubicBezTo>
                        <a:pt x="0" y="72"/>
                        <a:pt x="4" y="79"/>
                        <a:pt x="12" y="79"/>
                      </a:cubicBezTo>
                      <a:lnTo>
                        <a:pt x="50" y="75"/>
                      </a:lnTo>
                      <a:cubicBezTo>
                        <a:pt x="56" y="75"/>
                        <a:pt x="61" y="67"/>
                        <a:pt x="61" y="57"/>
                      </a:cubicBezTo>
                      <a:lnTo>
                        <a:pt x="61" y="20"/>
                      </a:lnTo>
                      <a:cubicBezTo>
                        <a:pt x="61" y="12"/>
                        <a:pt x="58" y="3"/>
                        <a:pt x="49" y="1"/>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Freeform 61"/>
                <p:cNvSpPr/>
                <p:nvPr/>
              </p:nvSpPr>
              <p:spPr bwMode="auto">
                <a:xfrm>
                  <a:off x="1450975" y="2792413"/>
                  <a:ext cx="106363" cy="20638"/>
                </a:xfrm>
                <a:custGeom>
                  <a:avLst/>
                  <a:gdLst>
                    <a:gd name="T0" fmla="*/ 2147483646 w 256"/>
                    <a:gd name="T1" fmla="*/ 0 h 50"/>
                    <a:gd name="T2" fmla="*/ 2147483646 w 256"/>
                    <a:gd name="T3" fmla="*/ 0 h 50"/>
                    <a:gd name="T4" fmla="*/ 2147483646 w 256"/>
                    <a:gd name="T5" fmla="*/ 0 h 50"/>
                    <a:gd name="T6" fmla="*/ 0 w 256"/>
                    <a:gd name="T7" fmla="*/ 2147483646 h 50"/>
                    <a:gd name="T8" fmla="*/ 2147483646 w 256"/>
                    <a:gd name="T9" fmla="*/ 2147483646 h 50"/>
                    <a:gd name="T10" fmla="*/ 2147483646 w 256"/>
                    <a:gd name="T11" fmla="*/ 2147483646 h 50"/>
                    <a:gd name="T12" fmla="*/ 2147483646 w 256"/>
                    <a:gd name="T13" fmla="*/ 2147483646 h 50"/>
                    <a:gd name="T14" fmla="*/ 2147483646 w 256"/>
                    <a:gd name="T15" fmla="*/ 0 h 50"/>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50"/>
                    <a:gd name="T26" fmla="*/ 256 w 256"/>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50">
                      <a:moveTo>
                        <a:pt x="237" y="0"/>
                      </a:moveTo>
                      <a:lnTo>
                        <a:pt x="237" y="0"/>
                      </a:lnTo>
                      <a:lnTo>
                        <a:pt x="18" y="0"/>
                      </a:lnTo>
                      <a:cubicBezTo>
                        <a:pt x="8" y="0"/>
                        <a:pt x="0" y="11"/>
                        <a:pt x="0" y="25"/>
                      </a:cubicBezTo>
                      <a:cubicBezTo>
                        <a:pt x="0" y="39"/>
                        <a:pt x="8" y="50"/>
                        <a:pt x="18" y="50"/>
                      </a:cubicBezTo>
                      <a:lnTo>
                        <a:pt x="237" y="50"/>
                      </a:lnTo>
                      <a:cubicBezTo>
                        <a:pt x="248" y="50"/>
                        <a:pt x="256" y="39"/>
                        <a:pt x="256" y="25"/>
                      </a:cubicBezTo>
                      <a:cubicBezTo>
                        <a:pt x="256" y="11"/>
                        <a:pt x="248" y="0"/>
                        <a:pt x="237"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Freeform 62"/>
                <p:cNvSpPr/>
                <p:nvPr/>
              </p:nvSpPr>
              <p:spPr bwMode="auto">
                <a:xfrm>
                  <a:off x="1450975" y="2835276"/>
                  <a:ext cx="106363" cy="20638"/>
                </a:xfrm>
                <a:custGeom>
                  <a:avLst/>
                  <a:gdLst>
                    <a:gd name="T0" fmla="*/ 2147483646 w 256"/>
                    <a:gd name="T1" fmla="*/ 0 h 51"/>
                    <a:gd name="T2" fmla="*/ 2147483646 w 256"/>
                    <a:gd name="T3" fmla="*/ 0 h 51"/>
                    <a:gd name="T4" fmla="*/ 2147483646 w 256"/>
                    <a:gd name="T5" fmla="*/ 0 h 51"/>
                    <a:gd name="T6" fmla="*/ 0 w 256"/>
                    <a:gd name="T7" fmla="*/ 2147483646 h 51"/>
                    <a:gd name="T8" fmla="*/ 2147483646 w 256"/>
                    <a:gd name="T9" fmla="*/ 2147483646 h 51"/>
                    <a:gd name="T10" fmla="*/ 2147483646 w 256"/>
                    <a:gd name="T11" fmla="*/ 2147483646 h 51"/>
                    <a:gd name="T12" fmla="*/ 2147483646 w 256"/>
                    <a:gd name="T13" fmla="*/ 2147483646 h 51"/>
                    <a:gd name="T14" fmla="*/ 2147483646 w 256"/>
                    <a:gd name="T15" fmla="*/ 0 h 51"/>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51"/>
                    <a:gd name="T26" fmla="*/ 256 w 256"/>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51">
                      <a:moveTo>
                        <a:pt x="237" y="0"/>
                      </a:moveTo>
                      <a:lnTo>
                        <a:pt x="237" y="0"/>
                      </a:lnTo>
                      <a:lnTo>
                        <a:pt x="18" y="0"/>
                      </a:lnTo>
                      <a:cubicBezTo>
                        <a:pt x="8" y="0"/>
                        <a:pt x="0" y="11"/>
                        <a:pt x="0" y="25"/>
                      </a:cubicBezTo>
                      <a:cubicBezTo>
                        <a:pt x="0" y="39"/>
                        <a:pt x="8" y="51"/>
                        <a:pt x="18" y="51"/>
                      </a:cubicBezTo>
                      <a:lnTo>
                        <a:pt x="237" y="51"/>
                      </a:lnTo>
                      <a:cubicBezTo>
                        <a:pt x="248" y="51"/>
                        <a:pt x="256" y="39"/>
                        <a:pt x="256" y="25"/>
                      </a:cubicBezTo>
                      <a:cubicBezTo>
                        <a:pt x="256" y="11"/>
                        <a:pt x="248" y="0"/>
                        <a:pt x="237"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9" name="矩形 68"/>
              <p:cNvSpPr/>
              <p:nvPr/>
            </p:nvSpPr>
            <p:spPr>
              <a:xfrm>
                <a:off x="3831707" y="3389285"/>
                <a:ext cx="1070560" cy="163224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0" name="组合 134"/>
              <p:cNvGrpSpPr/>
              <p:nvPr/>
            </p:nvGrpSpPr>
            <p:grpSpPr bwMode="auto">
              <a:xfrm>
                <a:off x="4034921" y="3872719"/>
                <a:ext cx="580379" cy="591943"/>
                <a:chOff x="5465763" y="2189163"/>
                <a:chExt cx="598488" cy="611187"/>
              </a:xfrm>
            </p:grpSpPr>
            <p:sp>
              <p:nvSpPr>
                <p:cNvPr id="85" name="Freeform 56"/>
                <p:cNvSpPr/>
                <p:nvPr/>
              </p:nvSpPr>
              <p:spPr bwMode="auto">
                <a:xfrm>
                  <a:off x="5465763" y="2189163"/>
                  <a:ext cx="598488" cy="596900"/>
                </a:xfrm>
                <a:custGeom>
                  <a:avLst/>
                  <a:gdLst>
                    <a:gd name="T0" fmla="*/ 2147483646 w 1429"/>
                    <a:gd name="T1" fmla="*/ 2147483646 h 1424"/>
                    <a:gd name="T2" fmla="*/ 2147483646 w 1429"/>
                    <a:gd name="T3" fmla="*/ 2147483646 h 1424"/>
                    <a:gd name="T4" fmla="*/ 2147483646 w 1429"/>
                    <a:gd name="T5" fmla="*/ 2147483646 h 1424"/>
                    <a:gd name="T6" fmla="*/ 2147483646 w 1429"/>
                    <a:gd name="T7" fmla="*/ 2147483646 h 1424"/>
                    <a:gd name="T8" fmla="*/ 2147483646 w 1429"/>
                    <a:gd name="T9" fmla="*/ 2147483646 h 1424"/>
                    <a:gd name="T10" fmla="*/ 2147483646 w 1429"/>
                    <a:gd name="T11" fmla="*/ 2147483646 h 1424"/>
                    <a:gd name="T12" fmla="*/ 2147483646 w 1429"/>
                    <a:gd name="T13" fmla="*/ 2147483646 h 1424"/>
                    <a:gd name="T14" fmla="*/ 2147483646 w 1429"/>
                    <a:gd name="T15" fmla="*/ 2147483646 h 1424"/>
                    <a:gd name="T16" fmla="*/ 2147483646 w 1429"/>
                    <a:gd name="T17" fmla="*/ 2147483646 h 1424"/>
                    <a:gd name="T18" fmla="*/ 2147483646 w 1429"/>
                    <a:gd name="T19" fmla="*/ 2147483646 h 1424"/>
                    <a:gd name="T20" fmla="*/ 0 w 1429"/>
                    <a:gd name="T21" fmla="*/ 2147483646 h 1424"/>
                    <a:gd name="T22" fmla="*/ 2147483646 w 1429"/>
                    <a:gd name="T23" fmla="*/ 0 h 1424"/>
                    <a:gd name="T24" fmla="*/ 2147483646 w 1429"/>
                    <a:gd name="T25" fmla="*/ 2147483646 h 1424"/>
                    <a:gd name="T26" fmla="*/ 2147483646 w 1429"/>
                    <a:gd name="T27" fmla="*/ 2147483646 h 1424"/>
                    <a:gd name="T28" fmla="*/ 2147483646 w 1429"/>
                    <a:gd name="T29" fmla="*/ 2147483646 h 14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9"/>
                    <a:gd name="T46" fmla="*/ 0 h 1424"/>
                    <a:gd name="T47" fmla="*/ 1429 w 1429"/>
                    <a:gd name="T48" fmla="*/ 1424 h 14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9" h="1424">
                      <a:moveTo>
                        <a:pt x="817" y="1422"/>
                      </a:moveTo>
                      <a:lnTo>
                        <a:pt x="817" y="1422"/>
                      </a:lnTo>
                      <a:cubicBezTo>
                        <a:pt x="801" y="1422"/>
                        <a:pt x="786" y="1410"/>
                        <a:pt x="784" y="1393"/>
                      </a:cubicBezTo>
                      <a:cubicBezTo>
                        <a:pt x="781" y="1375"/>
                        <a:pt x="794" y="1358"/>
                        <a:pt x="812" y="1355"/>
                      </a:cubicBezTo>
                      <a:cubicBezTo>
                        <a:pt x="1126" y="1308"/>
                        <a:pt x="1363" y="1033"/>
                        <a:pt x="1363" y="715"/>
                      </a:cubicBezTo>
                      <a:cubicBezTo>
                        <a:pt x="1363" y="357"/>
                        <a:pt x="1072" y="66"/>
                        <a:pt x="715" y="66"/>
                      </a:cubicBezTo>
                      <a:cubicBezTo>
                        <a:pt x="357" y="66"/>
                        <a:pt x="66" y="357"/>
                        <a:pt x="66" y="715"/>
                      </a:cubicBezTo>
                      <a:cubicBezTo>
                        <a:pt x="66" y="1033"/>
                        <a:pt x="303" y="1308"/>
                        <a:pt x="617" y="1355"/>
                      </a:cubicBezTo>
                      <a:cubicBezTo>
                        <a:pt x="635" y="1358"/>
                        <a:pt x="648" y="1375"/>
                        <a:pt x="645" y="1393"/>
                      </a:cubicBezTo>
                      <a:cubicBezTo>
                        <a:pt x="643" y="1412"/>
                        <a:pt x="626" y="1424"/>
                        <a:pt x="607" y="1421"/>
                      </a:cubicBezTo>
                      <a:cubicBezTo>
                        <a:pt x="261" y="1369"/>
                        <a:pt x="0" y="1065"/>
                        <a:pt x="0" y="715"/>
                      </a:cubicBezTo>
                      <a:cubicBezTo>
                        <a:pt x="0" y="320"/>
                        <a:pt x="320" y="0"/>
                        <a:pt x="715" y="0"/>
                      </a:cubicBezTo>
                      <a:cubicBezTo>
                        <a:pt x="1109" y="0"/>
                        <a:pt x="1429" y="320"/>
                        <a:pt x="1429" y="715"/>
                      </a:cubicBezTo>
                      <a:cubicBezTo>
                        <a:pt x="1429" y="1065"/>
                        <a:pt x="1168" y="1369"/>
                        <a:pt x="822" y="1421"/>
                      </a:cubicBezTo>
                      <a:cubicBezTo>
                        <a:pt x="820" y="1422"/>
                        <a:pt x="818" y="1422"/>
                        <a:pt x="817" y="142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Freeform 57"/>
                <p:cNvSpPr/>
                <p:nvPr/>
              </p:nvSpPr>
              <p:spPr bwMode="auto">
                <a:xfrm>
                  <a:off x="5692775" y="2743200"/>
                  <a:ext cx="57150" cy="57150"/>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1"/>
                        <a:pt x="30" y="0"/>
                        <a:pt x="69" y="0"/>
                      </a:cubicBezTo>
                      <a:cubicBezTo>
                        <a:pt x="107" y="0"/>
                        <a:pt x="138" y="31"/>
                        <a:pt x="138" y="70"/>
                      </a:cubicBezTo>
                      <a:cubicBezTo>
                        <a:pt x="138" y="108"/>
                        <a:pt x="107" y="139"/>
                        <a:pt x="69" y="139"/>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Freeform 58"/>
                <p:cNvSpPr/>
                <p:nvPr/>
              </p:nvSpPr>
              <p:spPr bwMode="auto">
                <a:xfrm>
                  <a:off x="5781675" y="2743200"/>
                  <a:ext cx="58738" cy="57150"/>
                </a:xfrm>
                <a:custGeom>
                  <a:avLst/>
                  <a:gdLst>
                    <a:gd name="T0" fmla="*/ 2147483646 w 139"/>
                    <a:gd name="T1" fmla="*/ 2147483646 h 138"/>
                    <a:gd name="T2" fmla="*/ 2147483646 w 139"/>
                    <a:gd name="T3" fmla="*/ 2147483646 h 138"/>
                    <a:gd name="T4" fmla="*/ 0 w 139"/>
                    <a:gd name="T5" fmla="*/ 2147483646 h 138"/>
                    <a:gd name="T6" fmla="*/ 2147483646 w 139"/>
                    <a:gd name="T7" fmla="*/ 0 h 138"/>
                    <a:gd name="T8" fmla="*/ 2147483646 w 139"/>
                    <a:gd name="T9" fmla="*/ 2147483646 h 138"/>
                    <a:gd name="T10" fmla="*/ 2147483646 w 139"/>
                    <a:gd name="T11" fmla="*/ 2147483646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Freeform 59"/>
                <p:cNvSpPr/>
                <p:nvPr/>
              </p:nvSpPr>
              <p:spPr bwMode="auto">
                <a:xfrm>
                  <a:off x="5567363" y="2441575"/>
                  <a:ext cx="396875" cy="198438"/>
                </a:xfrm>
                <a:custGeom>
                  <a:avLst/>
                  <a:gdLst>
                    <a:gd name="T0" fmla="*/ 2147483646 w 945"/>
                    <a:gd name="T1" fmla="*/ 2147483646 h 473"/>
                    <a:gd name="T2" fmla="*/ 2147483646 w 945"/>
                    <a:gd name="T3" fmla="*/ 2147483646 h 473"/>
                    <a:gd name="T4" fmla="*/ 2147483646 w 945"/>
                    <a:gd name="T5" fmla="*/ 2147483646 h 473"/>
                    <a:gd name="T6" fmla="*/ 2147483646 w 945"/>
                    <a:gd name="T7" fmla="*/ 2147483646 h 473"/>
                    <a:gd name="T8" fmla="*/ 2147483646 w 945"/>
                    <a:gd name="T9" fmla="*/ 2147483646 h 473"/>
                    <a:gd name="T10" fmla="*/ 2147483646 w 945"/>
                    <a:gd name="T11" fmla="*/ 2147483646 h 473"/>
                    <a:gd name="T12" fmla="*/ 2147483646 w 945"/>
                    <a:gd name="T13" fmla="*/ 2147483646 h 473"/>
                    <a:gd name="T14" fmla="*/ 2147483646 w 945"/>
                    <a:gd name="T15" fmla="*/ 2147483646 h 473"/>
                    <a:gd name="T16" fmla="*/ 2147483646 w 945"/>
                    <a:gd name="T17" fmla="*/ 2147483646 h 473"/>
                    <a:gd name="T18" fmla="*/ 2147483646 w 945"/>
                    <a:gd name="T19" fmla="*/ 2147483646 h 473"/>
                    <a:gd name="T20" fmla="*/ 2147483646 w 945"/>
                    <a:gd name="T21" fmla="*/ 2147483646 h 473"/>
                    <a:gd name="T22" fmla="*/ 2147483646 w 945"/>
                    <a:gd name="T23" fmla="*/ 2147483646 h 473"/>
                    <a:gd name="T24" fmla="*/ 2147483646 w 945"/>
                    <a:gd name="T25" fmla="*/ 2147483646 h 473"/>
                    <a:gd name="T26" fmla="*/ 2147483646 w 945"/>
                    <a:gd name="T27" fmla="*/ 2147483646 h 473"/>
                    <a:gd name="T28" fmla="*/ 2147483646 w 945"/>
                    <a:gd name="T29" fmla="*/ 2147483646 h 473"/>
                    <a:gd name="T30" fmla="*/ 2147483646 w 945"/>
                    <a:gd name="T31" fmla="*/ 2147483646 h 473"/>
                    <a:gd name="T32" fmla="*/ 2147483646 w 945"/>
                    <a:gd name="T33" fmla="*/ 2147483646 h 473"/>
                    <a:gd name="T34" fmla="*/ 2147483646 w 945"/>
                    <a:gd name="T35" fmla="*/ 2147483646 h 473"/>
                    <a:gd name="T36" fmla="*/ 2147483646 w 945"/>
                    <a:gd name="T37" fmla="*/ 2147483646 h 473"/>
                    <a:gd name="T38" fmla="*/ 2147483646 w 945"/>
                    <a:gd name="T39" fmla="*/ 2147483646 h 473"/>
                    <a:gd name="T40" fmla="*/ 2147483646 w 945"/>
                    <a:gd name="T41" fmla="*/ 2147483646 h 473"/>
                    <a:gd name="T42" fmla="*/ 2147483646 w 945"/>
                    <a:gd name="T43" fmla="*/ 2147483646 h 473"/>
                    <a:gd name="T44" fmla="*/ 2147483646 w 945"/>
                    <a:gd name="T45" fmla="*/ 2147483646 h 473"/>
                    <a:gd name="T46" fmla="*/ 2147483646 w 945"/>
                    <a:gd name="T47" fmla="*/ 2147483646 h 473"/>
                    <a:gd name="T48" fmla="*/ 2147483646 w 945"/>
                    <a:gd name="T49" fmla="*/ 2147483646 h 473"/>
                    <a:gd name="T50" fmla="*/ 2147483646 w 945"/>
                    <a:gd name="T51" fmla="*/ 2147483646 h 473"/>
                    <a:gd name="T52" fmla="*/ 2147483646 w 945"/>
                    <a:gd name="T53" fmla="*/ 2147483646 h 473"/>
                    <a:gd name="T54" fmla="*/ 2147483646 w 945"/>
                    <a:gd name="T55" fmla="*/ 2147483646 h 4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5"/>
                    <a:gd name="T85" fmla="*/ 0 h 473"/>
                    <a:gd name="T86" fmla="*/ 945 w 945"/>
                    <a:gd name="T87" fmla="*/ 473 h 4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5" h="473">
                      <a:moveTo>
                        <a:pt x="507" y="473"/>
                      </a:moveTo>
                      <a:lnTo>
                        <a:pt x="507" y="473"/>
                      </a:lnTo>
                      <a:cubicBezTo>
                        <a:pt x="278" y="473"/>
                        <a:pt x="104" y="293"/>
                        <a:pt x="96" y="286"/>
                      </a:cubicBezTo>
                      <a:cubicBezTo>
                        <a:pt x="84" y="272"/>
                        <a:pt x="84" y="251"/>
                        <a:pt x="97" y="238"/>
                      </a:cubicBezTo>
                      <a:cubicBezTo>
                        <a:pt x="111" y="226"/>
                        <a:pt x="132" y="226"/>
                        <a:pt x="145" y="239"/>
                      </a:cubicBezTo>
                      <a:cubicBezTo>
                        <a:pt x="147" y="242"/>
                        <a:pt x="307" y="406"/>
                        <a:pt x="507" y="406"/>
                      </a:cubicBezTo>
                      <a:cubicBezTo>
                        <a:pt x="672" y="406"/>
                        <a:pt x="823" y="232"/>
                        <a:pt x="867" y="165"/>
                      </a:cubicBezTo>
                      <a:cubicBezTo>
                        <a:pt x="864" y="167"/>
                        <a:pt x="862" y="169"/>
                        <a:pt x="860" y="171"/>
                      </a:cubicBezTo>
                      <a:cubicBezTo>
                        <a:pt x="641" y="360"/>
                        <a:pt x="428" y="283"/>
                        <a:pt x="420" y="279"/>
                      </a:cubicBezTo>
                      <a:cubicBezTo>
                        <a:pt x="403" y="273"/>
                        <a:pt x="395" y="256"/>
                        <a:pt x="399" y="239"/>
                      </a:cubicBezTo>
                      <a:cubicBezTo>
                        <a:pt x="404" y="223"/>
                        <a:pt x="420" y="212"/>
                        <a:pt x="437" y="215"/>
                      </a:cubicBezTo>
                      <a:cubicBezTo>
                        <a:pt x="438" y="216"/>
                        <a:pt x="523" y="230"/>
                        <a:pt x="591" y="214"/>
                      </a:cubicBezTo>
                      <a:cubicBezTo>
                        <a:pt x="622" y="207"/>
                        <a:pt x="636" y="187"/>
                        <a:pt x="638" y="180"/>
                      </a:cubicBezTo>
                      <a:cubicBezTo>
                        <a:pt x="635" y="178"/>
                        <a:pt x="630" y="176"/>
                        <a:pt x="619" y="176"/>
                      </a:cubicBezTo>
                      <a:cubicBezTo>
                        <a:pt x="571" y="174"/>
                        <a:pt x="515" y="158"/>
                        <a:pt x="450" y="139"/>
                      </a:cubicBezTo>
                      <a:cubicBezTo>
                        <a:pt x="394" y="123"/>
                        <a:pt x="337" y="107"/>
                        <a:pt x="278" y="97"/>
                      </a:cubicBezTo>
                      <a:cubicBezTo>
                        <a:pt x="129" y="73"/>
                        <a:pt x="66" y="165"/>
                        <a:pt x="65" y="166"/>
                      </a:cubicBezTo>
                      <a:cubicBezTo>
                        <a:pt x="55" y="182"/>
                        <a:pt x="35" y="186"/>
                        <a:pt x="19" y="176"/>
                      </a:cubicBezTo>
                      <a:cubicBezTo>
                        <a:pt x="4" y="166"/>
                        <a:pt x="0" y="145"/>
                        <a:pt x="10" y="130"/>
                      </a:cubicBezTo>
                      <a:cubicBezTo>
                        <a:pt x="13" y="124"/>
                        <a:pt x="98" y="0"/>
                        <a:pt x="289" y="31"/>
                      </a:cubicBezTo>
                      <a:cubicBezTo>
                        <a:pt x="352" y="41"/>
                        <a:pt x="414" y="59"/>
                        <a:pt x="468" y="75"/>
                      </a:cubicBezTo>
                      <a:cubicBezTo>
                        <a:pt x="526" y="92"/>
                        <a:pt x="581" y="108"/>
                        <a:pt x="622" y="109"/>
                      </a:cubicBezTo>
                      <a:cubicBezTo>
                        <a:pt x="678" y="112"/>
                        <a:pt x="701" y="143"/>
                        <a:pt x="704" y="172"/>
                      </a:cubicBezTo>
                      <a:cubicBezTo>
                        <a:pt x="705" y="179"/>
                        <a:pt x="704" y="187"/>
                        <a:pt x="702" y="195"/>
                      </a:cubicBezTo>
                      <a:cubicBezTo>
                        <a:pt x="739" y="178"/>
                        <a:pt x="777" y="154"/>
                        <a:pt x="816" y="121"/>
                      </a:cubicBezTo>
                      <a:cubicBezTo>
                        <a:pt x="870" y="74"/>
                        <a:pt x="905" y="93"/>
                        <a:pt x="917" y="104"/>
                      </a:cubicBezTo>
                      <a:cubicBezTo>
                        <a:pt x="942" y="125"/>
                        <a:pt x="945" y="166"/>
                        <a:pt x="925" y="198"/>
                      </a:cubicBezTo>
                      <a:cubicBezTo>
                        <a:pt x="876" y="274"/>
                        <a:pt x="706" y="473"/>
                        <a:pt x="507" y="473"/>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Freeform 60"/>
                <p:cNvSpPr/>
                <p:nvPr/>
              </p:nvSpPr>
              <p:spPr bwMode="auto">
                <a:xfrm>
                  <a:off x="5802313" y="2308225"/>
                  <a:ext cx="100013" cy="136525"/>
                </a:xfrm>
                <a:custGeom>
                  <a:avLst/>
                  <a:gdLst>
                    <a:gd name="T0" fmla="*/ 2147483646 w 242"/>
                    <a:gd name="T1" fmla="*/ 2147483646 h 326"/>
                    <a:gd name="T2" fmla="*/ 2147483646 w 242"/>
                    <a:gd name="T3" fmla="*/ 2147483646 h 326"/>
                    <a:gd name="T4" fmla="*/ 2147483646 w 242"/>
                    <a:gd name="T5" fmla="*/ 2147483646 h 326"/>
                    <a:gd name="T6" fmla="*/ 2147483646 w 242"/>
                    <a:gd name="T7" fmla="*/ 2147483646 h 326"/>
                    <a:gd name="T8" fmla="*/ 2147483646 w 242"/>
                    <a:gd name="T9" fmla="*/ 2147483646 h 326"/>
                    <a:gd name="T10" fmla="*/ 2147483646 w 242"/>
                    <a:gd name="T11" fmla="*/ 2147483646 h 326"/>
                    <a:gd name="T12" fmla="*/ 2147483646 w 242"/>
                    <a:gd name="T13" fmla="*/ 2147483646 h 326"/>
                    <a:gd name="T14" fmla="*/ 0 w 242"/>
                    <a:gd name="T15" fmla="*/ 2147483646 h 326"/>
                    <a:gd name="T16" fmla="*/ 2147483646 w 242"/>
                    <a:gd name="T17" fmla="*/ 0 h 326"/>
                    <a:gd name="T18" fmla="*/ 2147483646 w 242"/>
                    <a:gd name="T19" fmla="*/ 2147483646 h 326"/>
                    <a:gd name="T20" fmla="*/ 2147483646 w 242"/>
                    <a:gd name="T21" fmla="*/ 2147483646 h 326"/>
                    <a:gd name="T22" fmla="*/ 2147483646 w 242"/>
                    <a:gd name="T23" fmla="*/ 2147483646 h 326"/>
                    <a:gd name="T24" fmla="*/ 2147483646 w 242"/>
                    <a:gd name="T25" fmla="*/ 2147483646 h 326"/>
                    <a:gd name="T26" fmla="*/ 2147483646 w 242"/>
                    <a:gd name="T27" fmla="*/ 2147483646 h 326"/>
                    <a:gd name="T28" fmla="*/ 2147483646 w 242"/>
                    <a:gd name="T29" fmla="*/ 2147483646 h 326"/>
                    <a:gd name="T30" fmla="*/ 2147483646 w 242"/>
                    <a:gd name="T31" fmla="*/ 2147483646 h 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326"/>
                    <a:gd name="T50" fmla="*/ 242 w 242"/>
                    <a:gd name="T51" fmla="*/ 326 h 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326">
                      <a:moveTo>
                        <a:pt x="121" y="326"/>
                      </a:moveTo>
                      <a:lnTo>
                        <a:pt x="121" y="326"/>
                      </a:lnTo>
                      <a:cubicBezTo>
                        <a:pt x="81" y="326"/>
                        <a:pt x="43" y="311"/>
                        <a:pt x="21" y="285"/>
                      </a:cubicBezTo>
                      <a:lnTo>
                        <a:pt x="71" y="241"/>
                      </a:lnTo>
                      <a:cubicBezTo>
                        <a:pt x="79" y="250"/>
                        <a:pt x="96" y="259"/>
                        <a:pt x="121" y="259"/>
                      </a:cubicBezTo>
                      <a:cubicBezTo>
                        <a:pt x="154" y="259"/>
                        <a:pt x="175" y="242"/>
                        <a:pt x="175" y="231"/>
                      </a:cubicBezTo>
                      <a:cubicBezTo>
                        <a:pt x="175" y="219"/>
                        <a:pt x="154" y="202"/>
                        <a:pt x="121" y="202"/>
                      </a:cubicBezTo>
                      <a:cubicBezTo>
                        <a:pt x="47" y="202"/>
                        <a:pt x="0" y="165"/>
                        <a:pt x="0" y="107"/>
                      </a:cubicBezTo>
                      <a:cubicBezTo>
                        <a:pt x="0" y="46"/>
                        <a:pt x="51" y="0"/>
                        <a:pt x="119" y="0"/>
                      </a:cubicBezTo>
                      <a:cubicBezTo>
                        <a:pt x="157" y="0"/>
                        <a:pt x="192" y="14"/>
                        <a:pt x="215" y="38"/>
                      </a:cubicBezTo>
                      <a:lnTo>
                        <a:pt x="167" y="84"/>
                      </a:lnTo>
                      <a:cubicBezTo>
                        <a:pt x="159" y="76"/>
                        <a:pt x="142" y="67"/>
                        <a:pt x="119" y="67"/>
                      </a:cubicBezTo>
                      <a:cubicBezTo>
                        <a:pt x="94" y="67"/>
                        <a:pt x="67" y="79"/>
                        <a:pt x="67" y="107"/>
                      </a:cubicBezTo>
                      <a:cubicBezTo>
                        <a:pt x="67" y="132"/>
                        <a:pt x="101" y="135"/>
                        <a:pt x="121" y="135"/>
                      </a:cubicBezTo>
                      <a:cubicBezTo>
                        <a:pt x="188" y="135"/>
                        <a:pt x="242" y="177"/>
                        <a:pt x="242" y="231"/>
                      </a:cubicBezTo>
                      <a:cubicBezTo>
                        <a:pt x="242" y="284"/>
                        <a:pt x="188" y="326"/>
                        <a:pt x="121" y="326"/>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Freeform 61"/>
                <p:cNvSpPr/>
                <p:nvPr/>
              </p:nvSpPr>
              <p:spPr bwMode="auto">
                <a:xfrm>
                  <a:off x="5840413" y="2293938"/>
                  <a:ext cx="22225" cy="25400"/>
                </a:xfrm>
                <a:custGeom>
                  <a:avLst/>
                  <a:gdLst>
                    <a:gd name="T0" fmla="*/ 2147483646 w 53"/>
                    <a:gd name="T1" fmla="*/ 2147483646 h 62"/>
                    <a:gd name="T2" fmla="*/ 2147483646 w 53"/>
                    <a:gd name="T3" fmla="*/ 2147483646 h 62"/>
                    <a:gd name="T4" fmla="*/ 0 w 53"/>
                    <a:gd name="T5" fmla="*/ 2147483646 h 62"/>
                    <a:gd name="T6" fmla="*/ 0 w 53"/>
                    <a:gd name="T7" fmla="*/ 0 h 62"/>
                    <a:gd name="T8" fmla="*/ 2147483646 w 53"/>
                    <a:gd name="T9" fmla="*/ 0 h 62"/>
                    <a:gd name="T10" fmla="*/ 2147483646 w 53"/>
                    <a:gd name="T11" fmla="*/ 2147483646 h 62"/>
                    <a:gd name="T12" fmla="*/ 0 60000 65536"/>
                    <a:gd name="T13" fmla="*/ 0 60000 65536"/>
                    <a:gd name="T14" fmla="*/ 0 60000 65536"/>
                    <a:gd name="T15" fmla="*/ 0 60000 65536"/>
                    <a:gd name="T16" fmla="*/ 0 60000 65536"/>
                    <a:gd name="T17" fmla="*/ 0 60000 65536"/>
                    <a:gd name="T18" fmla="*/ 0 w 53"/>
                    <a:gd name="T19" fmla="*/ 0 h 62"/>
                    <a:gd name="T20" fmla="*/ 53 w 53"/>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53" h="62">
                      <a:moveTo>
                        <a:pt x="53" y="62"/>
                      </a:moveTo>
                      <a:lnTo>
                        <a:pt x="53" y="62"/>
                      </a:lnTo>
                      <a:lnTo>
                        <a:pt x="0" y="62"/>
                      </a:lnTo>
                      <a:lnTo>
                        <a:pt x="0" y="0"/>
                      </a:lnTo>
                      <a:lnTo>
                        <a:pt x="53" y="0"/>
                      </a:lnTo>
                      <a:lnTo>
                        <a:pt x="53" y="62"/>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Freeform 62"/>
                <p:cNvSpPr/>
                <p:nvPr/>
              </p:nvSpPr>
              <p:spPr bwMode="auto">
                <a:xfrm>
                  <a:off x="5840413" y="2436813"/>
                  <a:ext cx="22225" cy="20638"/>
                </a:xfrm>
                <a:custGeom>
                  <a:avLst/>
                  <a:gdLst>
                    <a:gd name="T0" fmla="*/ 2147483646 w 53"/>
                    <a:gd name="T1" fmla="*/ 2147483646 h 46"/>
                    <a:gd name="T2" fmla="*/ 2147483646 w 53"/>
                    <a:gd name="T3" fmla="*/ 2147483646 h 46"/>
                    <a:gd name="T4" fmla="*/ 0 w 53"/>
                    <a:gd name="T5" fmla="*/ 2147483646 h 46"/>
                    <a:gd name="T6" fmla="*/ 0 w 53"/>
                    <a:gd name="T7" fmla="*/ 0 h 46"/>
                    <a:gd name="T8" fmla="*/ 2147483646 w 53"/>
                    <a:gd name="T9" fmla="*/ 0 h 46"/>
                    <a:gd name="T10" fmla="*/ 2147483646 w 53"/>
                    <a:gd name="T11" fmla="*/ 2147483646 h 46"/>
                    <a:gd name="T12" fmla="*/ 0 60000 65536"/>
                    <a:gd name="T13" fmla="*/ 0 60000 65536"/>
                    <a:gd name="T14" fmla="*/ 0 60000 65536"/>
                    <a:gd name="T15" fmla="*/ 0 60000 65536"/>
                    <a:gd name="T16" fmla="*/ 0 60000 65536"/>
                    <a:gd name="T17" fmla="*/ 0 60000 65536"/>
                    <a:gd name="T18" fmla="*/ 0 w 53"/>
                    <a:gd name="T19" fmla="*/ 0 h 46"/>
                    <a:gd name="T20" fmla="*/ 53 w 53"/>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53" h="46">
                      <a:moveTo>
                        <a:pt x="53" y="46"/>
                      </a:moveTo>
                      <a:lnTo>
                        <a:pt x="53" y="46"/>
                      </a:lnTo>
                      <a:lnTo>
                        <a:pt x="0" y="46"/>
                      </a:lnTo>
                      <a:lnTo>
                        <a:pt x="0" y="0"/>
                      </a:lnTo>
                      <a:lnTo>
                        <a:pt x="53" y="0"/>
                      </a:lnTo>
                      <a:lnTo>
                        <a:pt x="53" y="46"/>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1" name="组合 70"/>
              <p:cNvGrpSpPr/>
              <p:nvPr/>
            </p:nvGrpSpPr>
            <p:grpSpPr>
              <a:xfrm>
                <a:off x="838072" y="1807698"/>
                <a:ext cx="1508604" cy="1561093"/>
                <a:chOff x="1292514" y="1760949"/>
                <a:chExt cx="1508604" cy="1561093"/>
              </a:xfrm>
              <a:solidFill>
                <a:srgbClr val="30B5C5"/>
              </a:solidFill>
            </p:grpSpPr>
            <p:grpSp>
              <p:nvGrpSpPr>
                <p:cNvPr id="81" name="组合 80"/>
                <p:cNvGrpSpPr/>
                <p:nvPr/>
              </p:nvGrpSpPr>
              <p:grpSpPr>
                <a:xfrm>
                  <a:off x="1292514" y="1760949"/>
                  <a:ext cx="1508604" cy="1561093"/>
                  <a:chOff x="1292514" y="1760949"/>
                  <a:chExt cx="1508604" cy="1561093"/>
                </a:xfrm>
                <a:grpFill/>
              </p:grpSpPr>
              <p:sp>
                <p:nvSpPr>
                  <p:cNvPr id="83" name="矩形 82"/>
                  <p:cNvSpPr/>
                  <p:nvPr/>
                </p:nvSpPr>
                <p:spPr>
                  <a:xfrm>
                    <a:off x="1292514" y="1760949"/>
                    <a:ext cx="1508604" cy="742969"/>
                  </a:xfrm>
                  <a:prstGeom prst="rect">
                    <a:avLst/>
                  </a:prstGeom>
                  <a:no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大并发</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4" name="直接连接符 83"/>
                  <p:cNvCxnSpPr>
                    <a:stCxn id="83" idx="2"/>
                    <a:endCxn id="65" idx="0"/>
                  </p:cNvCxnSpPr>
                  <p:nvPr/>
                </p:nvCxnSpPr>
                <p:spPr>
                  <a:xfrm flipH="1">
                    <a:off x="2043734" y="2503918"/>
                    <a:ext cx="3082" cy="818124"/>
                  </a:xfrm>
                  <a:prstGeom prst="line">
                    <a:avLst/>
                  </a:prstGeom>
                  <a:grpFill/>
                  <a:ln>
                    <a:solidFill>
                      <a:srgbClr val="30B5C5"/>
                    </a:solidFill>
                  </a:ln>
                </p:spPr>
                <p:style>
                  <a:lnRef idx="1">
                    <a:schemeClr val="accent1"/>
                  </a:lnRef>
                  <a:fillRef idx="0">
                    <a:schemeClr val="accent1"/>
                  </a:fillRef>
                  <a:effectRef idx="0">
                    <a:schemeClr val="accent1"/>
                  </a:effectRef>
                  <a:fontRef idx="minor">
                    <a:schemeClr val="tx1"/>
                  </a:fontRef>
                </p:style>
              </p:cxnSp>
            </p:grpSp>
            <p:sp>
              <p:nvSpPr>
                <p:cNvPr id="82" name="椭圆 81"/>
                <p:cNvSpPr/>
                <p:nvPr/>
              </p:nvSpPr>
              <p:spPr>
                <a:xfrm>
                  <a:off x="1978087" y="2426466"/>
                  <a:ext cx="152894" cy="152894"/>
                </a:xfrm>
                <a:prstGeom prst="ellipse">
                  <a:avLst/>
                </a:prstGeom>
                <a:grp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2" name="组合 71"/>
              <p:cNvGrpSpPr/>
              <p:nvPr/>
            </p:nvGrpSpPr>
            <p:grpSpPr>
              <a:xfrm>
                <a:off x="3586972" y="1807698"/>
                <a:ext cx="1508604" cy="1567771"/>
                <a:chOff x="1292514" y="1754271"/>
                <a:chExt cx="1508604" cy="1567771"/>
              </a:xfrm>
              <a:solidFill>
                <a:srgbClr val="30B5C5"/>
              </a:solidFill>
            </p:grpSpPr>
            <p:grpSp>
              <p:nvGrpSpPr>
                <p:cNvPr id="77" name="组合 76"/>
                <p:cNvGrpSpPr/>
                <p:nvPr/>
              </p:nvGrpSpPr>
              <p:grpSpPr>
                <a:xfrm>
                  <a:off x="1292514" y="1754271"/>
                  <a:ext cx="1508604" cy="1567771"/>
                  <a:chOff x="1292514" y="1754271"/>
                  <a:chExt cx="1508604" cy="1567771"/>
                </a:xfrm>
                <a:grpFill/>
              </p:grpSpPr>
              <p:sp>
                <p:nvSpPr>
                  <p:cNvPr id="79" name="矩形 78"/>
                  <p:cNvSpPr/>
                  <p:nvPr/>
                </p:nvSpPr>
                <p:spPr>
                  <a:xfrm>
                    <a:off x="1292514" y="1754271"/>
                    <a:ext cx="1508604" cy="749647"/>
                  </a:xfrm>
                  <a:prstGeom prst="rect">
                    <a:avLst/>
                  </a:prstGeom>
                  <a:no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高</a:t>
                    </a:r>
                    <a:r>
                      <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吞吐</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0" name="直接连接符 79"/>
                  <p:cNvCxnSpPr>
                    <a:stCxn id="79" idx="2"/>
                  </p:cNvCxnSpPr>
                  <p:nvPr/>
                </p:nvCxnSpPr>
                <p:spPr>
                  <a:xfrm flipH="1">
                    <a:off x="2043734" y="2503918"/>
                    <a:ext cx="3082" cy="818124"/>
                  </a:xfrm>
                  <a:prstGeom prst="line">
                    <a:avLst/>
                  </a:prstGeom>
                  <a:grpFill/>
                  <a:ln>
                    <a:solidFill>
                      <a:srgbClr val="30B5C5"/>
                    </a:solidFill>
                  </a:ln>
                </p:spPr>
                <p:style>
                  <a:lnRef idx="1">
                    <a:schemeClr val="accent1"/>
                  </a:lnRef>
                  <a:fillRef idx="0">
                    <a:schemeClr val="accent1"/>
                  </a:fillRef>
                  <a:effectRef idx="0">
                    <a:schemeClr val="accent1"/>
                  </a:effectRef>
                  <a:fontRef idx="minor">
                    <a:schemeClr val="tx1"/>
                  </a:fontRef>
                </p:style>
              </p:cxnSp>
            </p:grpSp>
            <p:sp>
              <p:nvSpPr>
                <p:cNvPr id="78" name="椭圆 77"/>
                <p:cNvSpPr/>
                <p:nvPr/>
              </p:nvSpPr>
              <p:spPr>
                <a:xfrm>
                  <a:off x="1978087" y="2426466"/>
                  <a:ext cx="152894" cy="152894"/>
                </a:xfrm>
                <a:prstGeom prst="ellipse">
                  <a:avLst/>
                </a:prstGeom>
                <a:grp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组合 72"/>
              <p:cNvGrpSpPr/>
              <p:nvPr/>
            </p:nvGrpSpPr>
            <p:grpSpPr>
              <a:xfrm>
                <a:off x="2244329" y="5023066"/>
                <a:ext cx="1508604" cy="1223910"/>
                <a:chOff x="3198493" y="5157072"/>
                <a:chExt cx="1508604" cy="1223910"/>
              </a:xfrm>
            </p:grpSpPr>
            <p:sp>
              <p:nvSpPr>
                <p:cNvPr id="74" name="矩形 73"/>
                <p:cNvSpPr/>
                <p:nvPr/>
              </p:nvSpPr>
              <p:spPr>
                <a:xfrm>
                  <a:off x="3198493" y="5679755"/>
                  <a:ext cx="1508604" cy="701227"/>
                </a:xfrm>
                <a:prstGeom prst="rect">
                  <a:avLst/>
                </a:prstGeom>
                <a:solidFill>
                  <a:schemeClr val="bg1"/>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大数据量</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75" name="直接连接符 74"/>
                <p:cNvCxnSpPr/>
                <p:nvPr/>
              </p:nvCxnSpPr>
              <p:spPr>
                <a:xfrm flipV="1">
                  <a:off x="3952795" y="5157072"/>
                  <a:ext cx="0" cy="521512"/>
                </a:xfrm>
                <a:prstGeom prst="line">
                  <a:avLst/>
                </a:prstGeom>
                <a:ln>
                  <a:solidFill>
                    <a:srgbClr val="30B5C5"/>
                  </a:solidFill>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rot="10800000">
                  <a:off x="3884894" y="5617629"/>
                  <a:ext cx="152894" cy="152894"/>
                </a:xfrm>
                <a:prstGeom prst="ellipse">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 name="组合 4"/>
            <p:cNvGrpSpPr/>
            <p:nvPr/>
          </p:nvGrpSpPr>
          <p:grpSpPr>
            <a:xfrm>
              <a:off x="5982908" y="1119516"/>
              <a:ext cx="5426009" cy="5073307"/>
              <a:chOff x="5982908" y="1127467"/>
              <a:chExt cx="5426009" cy="5073307"/>
            </a:xfrm>
          </p:grpSpPr>
          <p:sp>
            <p:nvSpPr>
              <p:cNvPr id="7" name="矩形 6"/>
              <p:cNvSpPr/>
              <p:nvPr/>
            </p:nvSpPr>
            <p:spPr>
              <a:xfrm>
                <a:off x="5982908" y="1127467"/>
                <a:ext cx="5407166" cy="507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物联网应用</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6251537" y="3222535"/>
                <a:ext cx="1088646" cy="166158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46381"/>
              <p:cNvGrpSpPr/>
              <p:nvPr/>
            </p:nvGrpSpPr>
            <p:grpSpPr bwMode="auto">
              <a:xfrm>
                <a:off x="6523749" y="3822342"/>
                <a:ext cx="526603" cy="535509"/>
                <a:chOff x="4294188" y="3878263"/>
                <a:chExt cx="569912" cy="581025"/>
              </a:xfrm>
            </p:grpSpPr>
            <p:sp>
              <p:nvSpPr>
                <p:cNvPr id="59" name="Freeform 256"/>
                <p:cNvSpPr>
                  <a:spLocks noEditPoints="1"/>
                </p:cNvSpPr>
                <p:nvPr/>
              </p:nvSpPr>
              <p:spPr bwMode="auto">
                <a:xfrm>
                  <a:off x="4484688" y="3967163"/>
                  <a:ext cx="190500" cy="190500"/>
                </a:xfrm>
                <a:custGeom>
                  <a:avLst/>
                  <a:gdLst>
                    <a:gd name="T0" fmla="*/ 2147483646 w 454"/>
                    <a:gd name="T1" fmla="*/ 2147483646 h 453"/>
                    <a:gd name="T2" fmla="*/ 2147483646 w 454"/>
                    <a:gd name="T3" fmla="*/ 2147483646 h 453"/>
                    <a:gd name="T4" fmla="*/ 2147483646 w 454"/>
                    <a:gd name="T5" fmla="*/ 2147483646 h 453"/>
                    <a:gd name="T6" fmla="*/ 2147483646 w 454"/>
                    <a:gd name="T7" fmla="*/ 2147483646 h 453"/>
                    <a:gd name="T8" fmla="*/ 2147483646 w 454"/>
                    <a:gd name="T9" fmla="*/ 2147483646 h 453"/>
                    <a:gd name="T10" fmla="*/ 2147483646 w 454"/>
                    <a:gd name="T11" fmla="*/ 2147483646 h 453"/>
                    <a:gd name="T12" fmla="*/ 2147483646 w 454"/>
                    <a:gd name="T13" fmla="*/ 2147483646 h 453"/>
                    <a:gd name="T14" fmla="*/ 2147483646 w 454"/>
                    <a:gd name="T15" fmla="*/ 2147483646 h 453"/>
                    <a:gd name="T16" fmla="*/ 2147483646 w 454"/>
                    <a:gd name="T17" fmla="*/ 2147483646 h 453"/>
                    <a:gd name="T18" fmla="*/ 2147483646 w 454"/>
                    <a:gd name="T19" fmla="*/ 0 h 453"/>
                    <a:gd name="T20" fmla="*/ 0 w 454"/>
                    <a:gd name="T21" fmla="*/ 2147483646 h 453"/>
                    <a:gd name="T22" fmla="*/ 2147483646 w 454"/>
                    <a:gd name="T23" fmla="*/ 2147483646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4" h="453">
                      <a:moveTo>
                        <a:pt x="227" y="53"/>
                      </a:moveTo>
                      <a:lnTo>
                        <a:pt x="227" y="53"/>
                      </a:lnTo>
                      <a:cubicBezTo>
                        <a:pt x="323" y="53"/>
                        <a:pt x="401" y="131"/>
                        <a:pt x="401" y="226"/>
                      </a:cubicBezTo>
                      <a:cubicBezTo>
                        <a:pt x="401" y="322"/>
                        <a:pt x="323" y="400"/>
                        <a:pt x="227" y="400"/>
                      </a:cubicBezTo>
                      <a:cubicBezTo>
                        <a:pt x="131" y="400"/>
                        <a:pt x="53" y="322"/>
                        <a:pt x="53" y="226"/>
                      </a:cubicBezTo>
                      <a:cubicBezTo>
                        <a:pt x="53" y="131"/>
                        <a:pt x="131" y="53"/>
                        <a:pt x="227" y="53"/>
                      </a:cubicBezTo>
                      <a:close/>
                      <a:moveTo>
                        <a:pt x="227" y="453"/>
                      </a:moveTo>
                      <a:lnTo>
                        <a:pt x="227" y="453"/>
                      </a:lnTo>
                      <a:cubicBezTo>
                        <a:pt x="352" y="453"/>
                        <a:pt x="454" y="352"/>
                        <a:pt x="454" y="226"/>
                      </a:cubicBezTo>
                      <a:cubicBezTo>
                        <a:pt x="454" y="101"/>
                        <a:pt x="352" y="0"/>
                        <a:pt x="227" y="0"/>
                      </a:cubicBezTo>
                      <a:cubicBezTo>
                        <a:pt x="102" y="0"/>
                        <a:pt x="0" y="101"/>
                        <a:pt x="0" y="226"/>
                      </a:cubicBezTo>
                      <a:cubicBezTo>
                        <a:pt x="0" y="352"/>
                        <a:pt x="102" y="453"/>
                        <a:pt x="227" y="45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257"/>
                <p:cNvSpPr>
                  <a:spLocks noEditPoints="1"/>
                </p:cNvSpPr>
                <p:nvPr/>
              </p:nvSpPr>
              <p:spPr bwMode="auto">
                <a:xfrm>
                  <a:off x="4357688" y="3878263"/>
                  <a:ext cx="444500" cy="415925"/>
                </a:xfrm>
                <a:custGeom>
                  <a:avLst/>
                  <a:gdLst>
                    <a:gd name="T0" fmla="*/ 2147483646 w 1058"/>
                    <a:gd name="T1" fmla="*/ 2147483646 h 992"/>
                    <a:gd name="T2" fmla="*/ 2147483646 w 1058"/>
                    <a:gd name="T3" fmla="*/ 2147483646 h 992"/>
                    <a:gd name="T4" fmla="*/ 2147483646 w 1058"/>
                    <a:gd name="T5" fmla="*/ 2147483646 h 992"/>
                    <a:gd name="T6" fmla="*/ 2147483646 w 1058"/>
                    <a:gd name="T7" fmla="*/ 2147483646 h 992"/>
                    <a:gd name="T8" fmla="*/ 2147483646 w 1058"/>
                    <a:gd name="T9" fmla="*/ 2147483646 h 992"/>
                    <a:gd name="T10" fmla="*/ 2147483646 w 1058"/>
                    <a:gd name="T11" fmla="*/ 2147483646 h 992"/>
                    <a:gd name="T12" fmla="*/ 2147483646 w 1058"/>
                    <a:gd name="T13" fmla="*/ 2147483646 h 992"/>
                    <a:gd name="T14" fmla="*/ 2147483646 w 1058"/>
                    <a:gd name="T15" fmla="*/ 2147483646 h 992"/>
                    <a:gd name="T16" fmla="*/ 2147483646 w 1058"/>
                    <a:gd name="T17" fmla="*/ 2147483646 h 992"/>
                    <a:gd name="T18" fmla="*/ 2147483646 w 1058"/>
                    <a:gd name="T19" fmla="*/ 2147483646 h 992"/>
                    <a:gd name="T20" fmla="*/ 2147483646 w 1058"/>
                    <a:gd name="T21" fmla="*/ 2147483646 h 992"/>
                    <a:gd name="T22" fmla="*/ 2147483646 w 1058"/>
                    <a:gd name="T23" fmla="*/ 2147483646 h 992"/>
                    <a:gd name="T24" fmla="*/ 2147483646 w 1058"/>
                    <a:gd name="T25" fmla="*/ 2147483646 h 992"/>
                    <a:gd name="T26" fmla="*/ 2147483646 w 1058"/>
                    <a:gd name="T27" fmla="*/ 2147483646 h 992"/>
                    <a:gd name="T28" fmla="*/ 2147483646 w 1058"/>
                    <a:gd name="T29" fmla="*/ 2147483646 h 992"/>
                    <a:gd name="T30" fmla="*/ 2147483646 w 1058"/>
                    <a:gd name="T31" fmla="*/ 2147483646 h 992"/>
                    <a:gd name="T32" fmla="*/ 2147483646 w 1058"/>
                    <a:gd name="T33" fmla="*/ 2147483646 h 992"/>
                    <a:gd name="T34" fmla="*/ 2147483646 w 1058"/>
                    <a:gd name="T35" fmla="*/ 0 h 992"/>
                    <a:gd name="T36" fmla="*/ 2147483646 w 1058"/>
                    <a:gd name="T37" fmla="*/ 0 h 992"/>
                    <a:gd name="T38" fmla="*/ 2147483646 w 1058"/>
                    <a:gd name="T39" fmla="*/ 2147483646 h 992"/>
                    <a:gd name="T40" fmla="*/ 0 w 1058"/>
                    <a:gd name="T41" fmla="*/ 2147483646 h 992"/>
                    <a:gd name="T42" fmla="*/ 0 w 1058"/>
                    <a:gd name="T43" fmla="*/ 2147483646 h 992"/>
                    <a:gd name="T44" fmla="*/ 2147483646 w 1058"/>
                    <a:gd name="T45" fmla="*/ 2147483646 h 992"/>
                    <a:gd name="T46" fmla="*/ 2147483646 w 1058"/>
                    <a:gd name="T47" fmla="*/ 2147483646 h 992"/>
                    <a:gd name="T48" fmla="*/ 2147483646 w 1058"/>
                    <a:gd name="T49" fmla="*/ 2147483646 h 992"/>
                    <a:gd name="T50" fmla="*/ 2147483646 w 1058"/>
                    <a:gd name="T51" fmla="*/ 2147483646 h 992"/>
                    <a:gd name="T52" fmla="*/ 2147483646 w 1058"/>
                    <a:gd name="T53" fmla="*/ 2147483646 h 992"/>
                    <a:gd name="T54" fmla="*/ 2147483646 w 1058"/>
                    <a:gd name="T55" fmla="*/ 2147483646 h 992"/>
                    <a:gd name="T56" fmla="*/ 2147483646 w 1058"/>
                    <a:gd name="T57" fmla="*/ 2147483646 h 992"/>
                    <a:gd name="T58" fmla="*/ 2147483646 w 1058"/>
                    <a:gd name="T59" fmla="*/ 2147483646 h 992"/>
                    <a:gd name="T60" fmla="*/ 2147483646 w 1058"/>
                    <a:gd name="T61" fmla="*/ 2147483646 h 992"/>
                    <a:gd name="T62" fmla="*/ 2147483646 w 1058"/>
                    <a:gd name="T63" fmla="*/ 0 h 9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8" h="992">
                      <a:moveTo>
                        <a:pt x="925" y="874"/>
                      </a:moveTo>
                      <a:lnTo>
                        <a:pt x="925" y="874"/>
                      </a:lnTo>
                      <a:cubicBezTo>
                        <a:pt x="925" y="910"/>
                        <a:pt x="896" y="939"/>
                        <a:pt x="861" y="939"/>
                      </a:cubicBezTo>
                      <a:lnTo>
                        <a:pt x="197" y="939"/>
                      </a:lnTo>
                      <a:cubicBezTo>
                        <a:pt x="162" y="939"/>
                        <a:pt x="132" y="910"/>
                        <a:pt x="132" y="874"/>
                      </a:cubicBezTo>
                      <a:lnTo>
                        <a:pt x="132" y="630"/>
                      </a:lnTo>
                      <a:lnTo>
                        <a:pt x="133" y="630"/>
                      </a:lnTo>
                      <a:cubicBezTo>
                        <a:pt x="204" y="777"/>
                        <a:pt x="355" y="879"/>
                        <a:pt x="529" y="879"/>
                      </a:cubicBezTo>
                      <a:cubicBezTo>
                        <a:pt x="703" y="879"/>
                        <a:pt x="854" y="777"/>
                        <a:pt x="925" y="630"/>
                      </a:cubicBezTo>
                      <a:lnTo>
                        <a:pt x="925" y="874"/>
                      </a:lnTo>
                      <a:close/>
                      <a:moveTo>
                        <a:pt x="529" y="67"/>
                      </a:moveTo>
                      <a:lnTo>
                        <a:pt x="529" y="67"/>
                      </a:lnTo>
                      <a:cubicBezTo>
                        <a:pt x="735" y="67"/>
                        <a:pt x="902" y="234"/>
                        <a:pt x="902" y="439"/>
                      </a:cubicBezTo>
                      <a:cubicBezTo>
                        <a:pt x="902" y="645"/>
                        <a:pt x="735" y="812"/>
                        <a:pt x="529" y="812"/>
                      </a:cubicBezTo>
                      <a:cubicBezTo>
                        <a:pt x="324" y="812"/>
                        <a:pt x="156" y="645"/>
                        <a:pt x="156" y="439"/>
                      </a:cubicBezTo>
                      <a:cubicBezTo>
                        <a:pt x="156" y="234"/>
                        <a:pt x="324" y="67"/>
                        <a:pt x="529" y="67"/>
                      </a:cubicBezTo>
                      <a:close/>
                      <a:moveTo>
                        <a:pt x="529" y="0"/>
                      </a:moveTo>
                      <a:lnTo>
                        <a:pt x="529" y="0"/>
                      </a:lnTo>
                      <a:cubicBezTo>
                        <a:pt x="355" y="0"/>
                        <a:pt x="204" y="102"/>
                        <a:pt x="133" y="249"/>
                      </a:cubicBezTo>
                      <a:lnTo>
                        <a:pt x="0" y="249"/>
                      </a:lnTo>
                      <a:lnTo>
                        <a:pt x="0" y="630"/>
                      </a:lnTo>
                      <a:lnTo>
                        <a:pt x="79" y="630"/>
                      </a:lnTo>
                      <a:lnTo>
                        <a:pt x="79" y="874"/>
                      </a:lnTo>
                      <a:cubicBezTo>
                        <a:pt x="79" y="939"/>
                        <a:pt x="132" y="992"/>
                        <a:pt x="197" y="992"/>
                      </a:cubicBezTo>
                      <a:lnTo>
                        <a:pt x="861" y="992"/>
                      </a:lnTo>
                      <a:cubicBezTo>
                        <a:pt x="926" y="992"/>
                        <a:pt x="979" y="939"/>
                        <a:pt x="979" y="874"/>
                      </a:cubicBezTo>
                      <a:lnTo>
                        <a:pt x="979" y="630"/>
                      </a:lnTo>
                      <a:lnTo>
                        <a:pt x="1058" y="630"/>
                      </a:lnTo>
                      <a:lnTo>
                        <a:pt x="1058" y="249"/>
                      </a:lnTo>
                      <a:lnTo>
                        <a:pt x="925" y="249"/>
                      </a:lnTo>
                      <a:cubicBezTo>
                        <a:pt x="854" y="102"/>
                        <a:pt x="703" y="0"/>
                        <a:pt x="52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258"/>
                <p:cNvSpPr/>
                <p:nvPr/>
              </p:nvSpPr>
              <p:spPr bwMode="auto">
                <a:xfrm>
                  <a:off x="4294188" y="3983038"/>
                  <a:ext cx="42863" cy="163513"/>
                </a:xfrm>
                <a:custGeom>
                  <a:avLst/>
                  <a:gdLst>
                    <a:gd name="T0" fmla="*/ 2147483646 w 103"/>
                    <a:gd name="T1" fmla="*/ 0 h 391"/>
                    <a:gd name="T2" fmla="*/ 2147483646 w 103"/>
                    <a:gd name="T3" fmla="*/ 0 h 391"/>
                    <a:gd name="T4" fmla="*/ 2147483646 w 103"/>
                    <a:gd name="T5" fmla="*/ 0 h 391"/>
                    <a:gd name="T6" fmla="*/ 0 w 103"/>
                    <a:gd name="T7" fmla="*/ 2147483646 h 391"/>
                    <a:gd name="T8" fmla="*/ 0 w 103"/>
                    <a:gd name="T9" fmla="*/ 2147483646 h 391"/>
                    <a:gd name="T10" fmla="*/ 2147483646 w 103"/>
                    <a:gd name="T11" fmla="*/ 2147483646 h 391"/>
                    <a:gd name="T12" fmla="*/ 2147483646 w 103"/>
                    <a:gd name="T13" fmla="*/ 2147483646 h 391"/>
                    <a:gd name="T14" fmla="*/ 2147483646 w 103"/>
                    <a:gd name="T15" fmla="*/ 2147483646 h 391"/>
                    <a:gd name="T16" fmla="*/ 2147483646 w 103"/>
                    <a:gd name="T17" fmla="*/ 2147483646 h 391"/>
                    <a:gd name="T18" fmla="*/ 2147483646 w 103"/>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 h="391">
                      <a:moveTo>
                        <a:pt x="69" y="0"/>
                      </a:moveTo>
                      <a:lnTo>
                        <a:pt x="69" y="0"/>
                      </a:lnTo>
                      <a:lnTo>
                        <a:pt x="35" y="0"/>
                      </a:lnTo>
                      <a:cubicBezTo>
                        <a:pt x="16" y="0"/>
                        <a:pt x="0" y="15"/>
                        <a:pt x="0" y="34"/>
                      </a:cubicBezTo>
                      <a:lnTo>
                        <a:pt x="0" y="356"/>
                      </a:lnTo>
                      <a:cubicBezTo>
                        <a:pt x="0" y="375"/>
                        <a:pt x="16" y="391"/>
                        <a:pt x="35" y="391"/>
                      </a:cubicBezTo>
                      <a:lnTo>
                        <a:pt x="69" y="391"/>
                      </a:lnTo>
                      <a:cubicBezTo>
                        <a:pt x="88" y="391"/>
                        <a:pt x="103" y="375"/>
                        <a:pt x="103" y="356"/>
                      </a:cubicBezTo>
                      <a:lnTo>
                        <a:pt x="103" y="34"/>
                      </a:lnTo>
                      <a:cubicBezTo>
                        <a:pt x="103" y="15"/>
                        <a:pt x="88" y="0"/>
                        <a:pt x="6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Freeform 259"/>
                <p:cNvSpPr/>
                <p:nvPr/>
              </p:nvSpPr>
              <p:spPr bwMode="auto">
                <a:xfrm>
                  <a:off x="4819650" y="3983038"/>
                  <a:ext cx="44450" cy="163513"/>
                </a:xfrm>
                <a:custGeom>
                  <a:avLst/>
                  <a:gdLst>
                    <a:gd name="T0" fmla="*/ 2147483646 w 103"/>
                    <a:gd name="T1" fmla="*/ 0 h 391"/>
                    <a:gd name="T2" fmla="*/ 2147483646 w 103"/>
                    <a:gd name="T3" fmla="*/ 0 h 391"/>
                    <a:gd name="T4" fmla="*/ 2147483646 w 103"/>
                    <a:gd name="T5" fmla="*/ 0 h 391"/>
                    <a:gd name="T6" fmla="*/ 0 w 103"/>
                    <a:gd name="T7" fmla="*/ 2147483646 h 391"/>
                    <a:gd name="T8" fmla="*/ 0 w 103"/>
                    <a:gd name="T9" fmla="*/ 2147483646 h 391"/>
                    <a:gd name="T10" fmla="*/ 2147483646 w 103"/>
                    <a:gd name="T11" fmla="*/ 2147483646 h 391"/>
                    <a:gd name="T12" fmla="*/ 2147483646 w 103"/>
                    <a:gd name="T13" fmla="*/ 2147483646 h 391"/>
                    <a:gd name="T14" fmla="*/ 2147483646 w 103"/>
                    <a:gd name="T15" fmla="*/ 2147483646 h 391"/>
                    <a:gd name="T16" fmla="*/ 2147483646 w 103"/>
                    <a:gd name="T17" fmla="*/ 2147483646 h 391"/>
                    <a:gd name="T18" fmla="*/ 2147483646 w 103"/>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 h="391">
                      <a:moveTo>
                        <a:pt x="69" y="0"/>
                      </a:moveTo>
                      <a:lnTo>
                        <a:pt x="69" y="0"/>
                      </a:lnTo>
                      <a:lnTo>
                        <a:pt x="34" y="0"/>
                      </a:lnTo>
                      <a:cubicBezTo>
                        <a:pt x="15" y="0"/>
                        <a:pt x="0" y="15"/>
                        <a:pt x="0" y="34"/>
                      </a:cubicBezTo>
                      <a:lnTo>
                        <a:pt x="0" y="356"/>
                      </a:lnTo>
                      <a:cubicBezTo>
                        <a:pt x="0" y="375"/>
                        <a:pt x="15" y="391"/>
                        <a:pt x="34" y="391"/>
                      </a:cubicBezTo>
                      <a:lnTo>
                        <a:pt x="69" y="391"/>
                      </a:lnTo>
                      <a:cubicBezTo>
                        <a:pt x="88" y="391"/>
                        <a:pt x="103" y="375"/>
                        <a:pt x="103" y="356"/>
                      </a:cubicBezTo>
                      <a:lnTo>
                        <a:pt x="103" y="34"/>
                      </a:lnTo>
                      <a:cubicBezTo>
                        <a:pt x="103" y="15"/>
                        <a:pt x="88" y="0"/>
                        <a:pt x="6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Freeform 260"/>
                <p:cNvSpPr>
                  <a:spLocks noEditPoints="1"/>
                </p:cNvSpPr>
                <p:nvPr/>
              </p:nvSpPr>
              <p:spPr bwMode="auto">
                <a:xfrm>
                  <a:off x="4368800" y="4308475"/>
                  <a:ext cx="415925" cy="150813"/>
                </a:xfrm>
                <a:custGeom>
                  <a:avLst/>
                  <a:gdLst>
                    <a:gd name="T0" fmla="*/ 2147483646 w 991"/>
                    <a:gd name="T1" fmla="*/ 2147483646 h 361"/>
                    <a:gd name="T2" fmla="*/ 2147483646 w 991"/>
                    <a:gd name="T3" fmla="*/ 2147483646 h 361"/>
                    <a:gd name="T4" fmla="*/ 2147483646 w 991"/>
                    <a:gd name="T5" fmla="*/ 2147483646 h 361"/>
                    <a:gd name="T6" fmla="*/ 2147483646 w 991"/>
                    <a:gd name="T7" fmla="*/ 2147483646 h 361"/>
                    <a:gd name="T8" fmla="*/ 2147483646 w 991"/>
                    <a:gd name="T9" fmla="*/ 2147483646 h 361"/>
                    <a:gd name="T10" fmla="*/ 2147483646 w 991"/>
                    <a:gd name="T11" fmla="*/ 2147483646 h 361"/>
                    <a:gd name="T12" fmla="*/ 2147483646 w 991"/>
                    <a:gd name="T13" fmla="*/ 2147483646 h 361"/>
                    <a:gd name="T14" fmla="*/ 2147483646 w 991"/>
                    <a:gd name="T15" fmla="*/ 2147483646 h 361"/>
                    <a:gd name="T16" fmla="*/ 2147483646 w 991"/>
                    <a:gd name="T17" fmla="*/ 2147483646 h 361"/>
                    <a:gd name="T18" fmla="*/ 2147483646 w 991"/>
                    <a:gd name="T19" fmla="*/ 2147483646 h 361"/>
                    <a:gd name="T20" fmla="*/ 2147483646 w 991"/>
                    <a:gd name="T21" fmla="*/ 0 h 361"/>
                    <a:gd name="T22" fmla="*/ 2147483646 w 991"/>
                    <a:gd name="T23" fmla="*/ 0 h 361"/>
                    <a:gd name="T24" fmla="*/ 2147483646 w 991"/>
                    <a:gd name="T25" fmla="*/ 2147483646 h 361"/>
                    <a:gd name="T26" fmla="*/ 2147483646 w 991"/>
                    <a:gd name="T27" fmla="*/ 2147483646 h 361"/>
                    <a:gd name="T28" fmla="*/ 2147483646 w 991"/>
                    <a:gd name="T29" fmla="*/ 2147483646 h 361"/>
                    <a:gd name="T30" fmla="*/ 2147483646 w 991"/>
                    <a:gd name="T31" fmla="*/ 2147483646 h 361"/>
                    <a:gd name="T32" fmla="*/ 2147483646 w 991"/>
                    <a:gd name="T33" fmla="*/ 2147483646 h 361"/>
                    <a:gd name="T34" fmla="*/ 2147483646 w 991"/>
                    <a:gd name="T35" fmla="*/ 2147483646 h 361"/>
                    <a:gd name="T36" fmla="*/ 2147483646 w 991"/>
                    <a:gd name="T37" fmla="*/ 2147483646 h 361"/>
                    <a:gd name="T38" fmla="*/ 2147483646 w 991"/>
                    <a:gd name="T39" fmla="*/ 2147483646 h 361"/>
                    <a:gd name="T40" fmla="*/ 2147483646 w 991"/>
                    <a:gd name="T41" fmla="*/ 2147483646 h 361"/>
                    <a:gd name="T42" fmla="*/ 2147483646 w 991"/>
                    <a:gd name="T43" fmla="*/ 2147483646 h 361"/>
                    <a:gd name="T44" fmla="*/ 2147483646 w 991"/>
                    <a:gd name="T45" fmla="*/ 2147483646 h 361"/>
                    <a:gd name="T46" fmla="*/ 2147483646 w 991"/>
                    <a:gd name="T47" fmla="*/ 2147483646 h 361"/>
                    <a:gd name="T48" fmla="*/ 2147483646 w 991"/>
                    <a:gd name="T49" fmla="*/ 2147483646 h 361"/>
                    <a:gd name="T50" fmla="*/ 2147483646 w 991"/>
                    <a:gd name="T51" fmla="*/ 2147483646 h 361"/>
                    <a:gd name="T52" fmla="*/ 2147483646 w 991"/>
                    <a:gd name="T53" fmla="*/ 2147483646 h 361"/>
                    <a:gd name="T54" fmla="*/ 2147483646 w 991"/>
                    <a:gd name="T55" fmla="*/ 2147483646 h 361"/>
                    <a:gd name="T56" fmla="*/ 2147483646 w 991"/>
                    <a:gd name="T57" fmla="*/ 2147483646 h 361"/>
                    <a:gd name="T58" fmla="*/ 2147483646 w 991"/>
                    <a:gd name="T59" fmla="*/ 2147483646 h 361"/>
                    <a:gd name="T60" fmla="*/ 2147483646 w 991"/>
                    <a:gd name="T61" fmla="*/ 2147483646 h 361"/>
                    <a:gd name="T62" fmla="*/ 2147483646 w 991"/>
                    <a:gd name="T63" fmla="*/ 2147483646 h 361"/>
                    <a:gd name="T64" fmla="*/ 2147483646 w 991"/>
                    <a:gd name="T65" fmla="*/ 2147483646 h 361"/>
                    <a:gd name="T66" fmla="*/ 2147483646 w 991"/>
                    <a:gd name="T67" fmla="*/ 2147483646 h 361"/>
                    <a:gd name="T68" fmla="*/ 2147483646 w 991"/>
                    <a:gd name="T69" fmla="*/ 2147483646 h 361"/>
                    <a:gd name="T70" fmla="*/ 2147483646 w 991"/>
                    <a:gd name="T71" fmla="*/ 2147483646 h 361"/>
                    <a:gd name="T72" fmla="*/ 2147483646 w 991"/>
                    <a:gd name="T73" fmla="*/ 2147483646 h 361"/>
                    <a:gd name="T74" fmla="*/ 2147483646 w 991"/>
                    <a:gd name="T75" fmla="*/ 2147483646 h 3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91" h="361">
                      <a:moveTo>
                        <a:pt x="276" y="54"/>
                      </a:moveTo>
                      <a:lnTo>
                        <a:pt x="276" y="54"/>
                      </a:lnTo>
                      <a:lnTo>
                        <a:pt x="715" y="54"/>
                      </a:lnTo>
                      <a:lnTo>
                        <a:pt x="715" y="113"/>
                      </a:lnTo>
                      <a:lnTo>
                        <a:pt x="276" y="113"/>
                      </a:lnTo>
                      <a:lnTo>
                        <a:pt x="276" y="54"/>
                      </a:lnTo>
                      <a:close/>
                      <a:moveTo>
                        <a:pt x="956" y="113"/>
                      </a:moveTo>
                      <a:lnTo>
                        <a:pt x="956" y="113"/>
                      </a:lnTo>
                      <a:lnTo>
                        <a:pt x="769" y="113"/>
                      </a:lnTo>
                      <a:lnTo>
                        <a:pt x="769" y="27"/>
                      </a:lnTo>
                      <a:cubicBezTo>
                        <a:pt x="769" y="12"/>
                        <a:pt x="757" y="0"/>
                        <a:pt x="742" y="0"/>
                      </a:cubicBezTo>
                      <a:lnTo>
                        <a:pt x="249" y="0"/>
                      </a:lnTo>
                      <a:cubicBezTo>
                        <a:pt x="234" y="0"/>
                        <a:pt x="222" y="12"/>
                        <a:pt x="222" y="27"/>
                      </a:cubicBezTo>
                      <a:lnTo>
                        <a:pt x="222" y="113"/>
                      </a:lnTo>
                      <a:lnTo>
                        <a:pt x="35" y="113"/>
                      </a:lnTo>
                      <a:cubicBezTo>
                        <a:pt x="24" y="113"/>
                        <a:pt x="14" y="118"/>
                        <a:pt x="8" y="127"/>
                      </a:cubicBezTo>
                      <a:cubicBezTo>
                        <a:pt x="1" y="136"/>
                        <a:pt x="0" y="148"/>
                        <a:pt x="4" y="158"/>
                      </a:cubicBezTo>
                      <a:lnTo>
                        <a:pt x="61" y="310"/>
                      </a:lnTo>
                      <a:cubicBezTo>
                        <a:pt x="65" y="323"/>
                        <a:pt x="78" y="331"/>
                        <a:pt x="92" y="331"/>
                      </a:cubicBezTo>
                      <a:lnTo>
                        <a:pt x="480" y="331"/>
                      </a:lnTo>
                      <a:cubicBezTo>
                        <a:pt x="493" y="349"/>
                        <a:pt x="513" y="361"/>
                        <a:pt x="537" y="361"/>
                      </a:cubicBezTo>
                      <a:cubicBezTo>
                        <a:pt x="575" y="361"/>
                        <a:pt x="607" y="330"/>
                        <a:pt x="607" y="292"/>
                      </a:cubicBezTo>
                      <a:cubicBezTo>
                        <a:pt x="607" y="253"/>
                        <a:pt x="575" y="222"/>
                        <a:pt x="537" y="222"/>
                      </a:cubicBezTo>
                      <a:cubicBezTo>
                        <a:pt x="508" y="222"/>
                        <a:pt x="484" y="240"/>
                        <a:pt x="473" y="265"/>
                      </a:cubicBezTo>
                      <a:lnTo>
                        <a:pt x="115" y="265"/>
                      </a:lnTo>
                      <a:lnTo>
                        <a:pt x="83" y="180"/>
                      </a:lnTo>
                      <a:lnTo>
                        <a:pt x="912" y="180"/>
                      </a:lnTo>
                      <a:lnTo>
                        <a:pt x="890" y="265"/>
                      </a:lnTo>
                      <a:lnTo>
                        <a:pt x="814" y="265"/>
                      </a:lnTo>
                      <a:cubicBezTo>
                        <a:pt x="804" y="240"/>
                        <a:pt x="779" y="222"/>
                        <a:pt x="750" y="222"/>
                      </a:cubicBezTo>
                      <a:cubicBezTo>
                        <a:pt x="712" y="222"/>
                        <a:pt x="681" y="253"/>
                        <a:pt x="681" y="292"/>
                      </a:cubicBezTo>
                      <a:cubicBezTo>
                        <a:pt x="681" y="330"/>
                        <a:pt x="712" y="361"/>
                        <a:pt x="750" y="361"/>
                      </a:cubicBezTo>
                      <a:cubicBezTo>
                        <a:pt x="774" y="361"/>
                        <a:pt x="794" y="349"/>
                        <a:pt x="807" y="331"/>
                      </a:cubicBezTo>
                      <a:lnTo>
                        <a:pt x="915" y="331"/>
                      </a:lnTo>
                      <a:cubicBezTo>
                        <a:pt x="930" y="331"/>
                        <a:pt x="944" y="321"/>
                        <a:pt x="947" y="307"/>
                      </a:cubicBezTo>
                      <a:lnTo>
                        <a:pt x="988" y="155"/>
                      </a:lnTo>
                      <a:cubicBezTo>
                        <a:pt x="991" y="145"/>
                        <a:pt x="989" y="134"/>
                        <a:pt x="982" y="126"/>
                      </a:cubicBezTo>
                      <a:cubicBezTo>
                        <a:pt x="976" y="118"/>
                        <a:pt x="966" y="113"/>
                        <a:pt x="956" y="11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矩形 9"/>
              <p:cNvSpPr/>
              <p:nvPr/>
            </p:nvSpPr>
            <p:spPr>
              <a:xfrm>
                <a:off x="7549165" y="3214154"/>
                <a:ext cx="1088646" cy="166158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360"/>
              <p:cNvGrpSpPr/>
              <p:nvPr/>
            </p:nvGrpSpPr>
            <p:grpSpPr bwMode="auto">
              <a:xfrm>
                <a:off x="7917542" y="3793141"/>
                <a:ext cx="328465" cy="660215"/>
                <a:chOff x="3192463" y="708025"/>
                <a:chExt cx="379413" cy="763588"/>
              </a:xfrm>
            </p:grpSpPr>
            <p:sp>
              <p:nvSpPr>
                <p:cNvPr id="51" name="Freeform 222"/>
                <p:cNvSpPr/>
                <p:nvPr/>
              </p:nvSpPr>
              <p:spPr bwMode="auto">
                <a:xfrm>
                  <a:off x="3371850" y="1246188"/>
                  <a:ext cx="68263" cy="68263"/>
                </a:xfrm>
                <a:custGeom>
                  <a:avLst/>
                  <a:gdLst>
                    <a:gd name="T0" fmla="*/ 2147483646 w 163"/>
                    <a:gd name="T1" fmla="*/ 2147483646 h 164"/>
                    <a:gd name="T2" fmla="*/ 2147483646 w 163"/>
                    <a:gd name="T3" fmla="*/ 2147483646 h 164"/>
                    <a:gd name="T4" fmla="*/ 2147483646 w 163"/>
                    <a:gd name="T5" fmla="*/ 0 h 164"/>
                    <a:gd name="T6" fmla="*/ 2147483646 w 163"/>
                    <a:gd name="T7" fmla="*/ 2147483646 h 164"/>
                    <a:gd name="T8" fmla="*/ 2147483646 w 163"/>
                    <a:gd name="T9" fmla="*/ 2147483646 h 164"/>
                    <a:gd name="T10" fmla="*/ 2147483646 w 163"/>
                    <a:gd name="T11" fmla="*/ 2147483646 h 164"/>
                    <a:gd name="T12" fmla="*/ 0 60000 65536"/>
                    <a:gd name="T13" fmla="*/ 0 60000 65536"/>
                    <a:gd name="T14" fmla="*/ 0 60000 65536"/>
                    <a:gd name="T15" fmla="*/ 0 60000 65536"/>
                    <a:gd name="T16" fmla="*/ 0 60000 65536"/>
                    <a:gd name="T17" fmla="*/ 0 60000 65536"/>
                    <a:gd name="T18" fmla="*/ 0 w 163"/>
                    <a:gd name="T19" fmla="*/ 0 h 164"/>
                    <a:gd name="T20" fmla="*/ 163 w 163"/>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163" h="164">
                      <a:moveTo>
                        <a:pt x="42" y="119"/>
                      </a:moveTo>
                      <a:lnTo>
                        <a:pt x="42" y="119"/>
                      </a:lnTo>
                      <a:cubicBezTo>
                        <a:pt x="0" y="61"/>
                        <a:pt x="40" y="0"/>
                        <a:pt x="94" y="0"/>
                      </a:cubicBezTo>
                      <a:cubicBezTo>
                        <a:pt x="132" y="0"/>
                        <a:pt x="163" y="31"/>
                        <a:pt x="163" y="69"/>
                      </a:cubicBezTo>
                      <a:cubicBezTo>
                        <a:pt x="163" y="124"/>
                        <a:pt x="100" y="164"/>
                        <a:pt x="42" y="119"/>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Freeform 223"/>
                <p:cNvSpPr/>
                <p:nvPr/>
              </p:nvSpPr>
              <p:spPr bwMode="auto">
                <a:xfrm>
                  <a:off x="3371850" y="1335088"/>
                  <a:ext cx="68263" cy="69850"/>
                </a:xfrm>
                <a:custGeom>
                  <a:avLst/>
                  <a:gdLst>
                    <a:gd name="T0" fmla="*/ 2147483646 w 163"/>
                    <a:gd name="T1" fmla="*/ 0 h 164"/>
                    <a:gd name="T2" fmla="*/ 2147483646 w 163"/>
                    <a:gd name="T3" fmla="*/ 0 h 164"/>
                    <a:gd name="T4" fmla="*/ 2147483646 w 163"/>
                    <a:gd name="T5" fmla="*/ 2147483646 h 164"/>
                    <a:gd name="T6" fmla="*/ 2147483646 w 163"/>
                    <a:gd name="T7" fmla="*/ 2147483646 h 164"/>
                    <a:gd name="T8" fmla="*/ 2147483646 w 163"/>
                    <a:gd name="T9" fmla="*/ 0 h 164"/>
                    <a:gd name="T10" fmla="*/ 0 60000 65536"/>
                    <a:gd name="T11" fmla="*/ 0 60000 65536"/>
                    <a:gd name="T12" fmla="*/ 0 60000 65536"/>
                    <a:gd name="T13" fmla="*/ 0 60000 65536"/>
                    <a:gd name="T14" fmla="*/ 0 60000 65536"/>
                    <a:gd name="T15" fmla="*/ 0 w 163"/>
                    <a:gd name="T16" fmla="*/ 0 h 164"/>
                    <a:gd name="T17" fmla="*/ 163 w 163"/>
                    <a:gd name="T18" fmla="*/ 164 h 164"/>
                  </a:gdLst>
                  <a:ahLst/>
                  <a:cxnLst>
                    <a:cxn ang="T10">
                      <a:pos x="T0" y="T1"/>
                    </a:cxn>
                    <a:cxn ang="T11">
                      <a:pos x="T2" y="T3"/>
                    </a:cxn>
                    <a:cxn ang="T12">
                      <a:pos x="T4" y="T5"/>
                    </a:cxn>
                    <a:cxn ang="T13">
                      <a:pos x="T6" y="T7"/>
                    </a:cxn>
                    <a:cxn ang="T14">
                      <a:pos x="T8" y="T9"/>
                    </a:cxn>
                  </a:cxnLst>
                  <a:rect l="T15" t="T16" r="T17" b="T18"/>
                  <a:pathLst>
                    <a:path w="163" h="164">
                      <a:moveTo>
                        <a:pt x="94" y="0"/>
                      </a:moveTo>
                      <a:lnTo>
                        <a:pt x="94" y="0"/>
                      </a:lnTo>
                      <a:cubicBezTo>
                        <a:pt x="132" y="0"/>
                        <a:pt x="163" y="30"/>
                        <a:pt x="163" y="69"/>
                      </a:cubicBezTo>
                      <a:cubicBezTo>
                        <a:pt x="163" y="124"/>
                        <a:pt x="100" y="164"/>
                        <a:pt x="42" y="119"/>
                      </a:cubicBezTo>
                      <a:cubicBezTo>
                        <a:pt x="0" y="61"/>
                        <a:pt x="40" y="0"/>
                        <a:pt x="94" y="0"/>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224"/>
                <p:cNvSpPr/>
                <p:nvPr/>
              </p:nvSpPr>
              <p:spPr bwMode="auto">
                <a:xfrm>
                  <a:off x="3338513" y="833438"/>
                  <a:ext cx="87313" cy="638175"/>
                </a:xfrm>
                <a:custGeom>
                  <a:avLst/>
                  <a:gdLst>
                    <a:gd name="T0" fmla="*/ 2147483646 w 205"/>
                    <a:gd name="T1" fmla="*/ 2147483646 h 1519"/>
                    <a:gd name="T2" fmla="*/ 2147483646 w 205"/>
                    <a:gd name="T3" fmla="*/ 2147483646 h 1519"/>
                    <a:gd name="T4" fmla="*/ 0 w 205"/>
                    <a:gd name="T5" fmla="*/ 2147483646 h 1519"/>
                    <a:gd name="T6" fmla="*/ 0 w 205"/>
                    <a:gd name="T7" fmla="*/ 0 h 1519"/>
                    <a:gd name="T8" fmla="*/ 2147483646 w 205"/>
                    <a:gd name="T9" fmla="*/ 0 h 1519"/>
                    <a:gd name="T10" fmla="*/ 2147483646 w 205"/>
                    <a:gd name="T11" fmla="*/ 2147483646 h 1519"/>
                    <a:gd name="T12" fmla="*/ 2147483646 w 205"/>
                    <a:gd name="T13" fmla="*/ 2147483646 h 1519"/>
                    <a:gd name="T14" fmla="*/ 2147483646 w 205"/>
                    <a:gd name="T15" fmla="*/ 2147483646 h 1519"/>
                    <a:gd name="T16" fmla="*/ 2147483646 w 205"/>
                    <a:gd name="T17" fmla="*/ 2147483646 h 1519"/>
                    <a:gd name="T18" fmla="*/ 2147483646 w 205"/>
                    <a:gd name="T19" fmla="*/ 2147483646 h 1519"/>
                    <a:gd name="T20" fmla="*/ 2147483646 w 205"/>
                    <a:gd name="T21" fmla="*/ 2147483646 h 1519"/>
                    <a:gd name="T22" fmla="*/ 2147483646 w 205"/>
                    <a:gd name="T23" fmla="*/ 2147483646 h 1519"/>
                    <a:gd name="T24" fmla="*/ 2147483646 w 205"/>
                    <a:gd name="T25" fmla="*/ 2147483646 h 1519"/>
                    <a:gd name="T26" fmla="*/ 2147483646 w 205"/>
                    <a:gd name="T27" fmla="*/ 2147483646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5"/>
                    <a:gd name="T43" fmla="*/ 0 h 1519"/>
                    <a:gd name="T44" fmla="*/ 205 w 205"/>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5" h="1519">
                      <a:moveTo>
                        <a:pt x="205" y="1519"/>
                      </a:moveTo>
                      <a:lnTo>
                        <a:pt x="205" y="1519"/>
                      </a:lnTo>
                      <a:lnTo>
                        <a:pt x="0" y="1519"/>
                      </a:lnTo>
                      <a:lnTo>
                        <a:pt x="0" y="0"/>
                      </a:lnTo>
                      <a:lnTo>
                        <a:pt x="205" y="0"/>
                      </a:lnTo>
                      <a:lnTo>
                        <a:pt x="205" y="1042"/>
                      </a:lnTo>
                      <a:lnTo>
                        <a:pt x="138" y="1042"/>
                      </a:lnTo>
                      <a:lnTo>
                        <a:pt x="138" y="66"/>
                      </a:lnTo>
                      <a:lnTo>
                        <a:pt x="67" y="66"/>
                      </a:lnTo>
                      <a:lnTo>
                        <a:pt x="67" y="1453"/>
                      </a:lnTo>
                      <a:lnTo>
                        <a:pt x="138" y="1453"/>
                      </a:lnTo>
                      <a:lnTo>
                        <a:pt x="138" y="1264"/>
                      </a:lnTo>
                      <a:lnTo>
                        <a:pt x="205" y="1264"/>
                      </a:lnTo>
                      <a:lnTo>
                        <a:pt x="205" y="1519"/>
                      </a:ln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Freeform 225"/>
                <p:cNvSpPr/>
                <p:nvPr/>
              </p:nvSpPr>
              <p:spPr bwMode="auto">
                <a:xfrm>
                  <a:off x="3192463" y="903288"/>
                  <a:ext cx="379413" cy="26988"/>
                </a:xfrm>
                <a:custGeom>
                  <a:avLst/>
                  <a:gdLst>
                    <a:gd name="T0" fmla="*/ 2147483646 w 905"/>
                    <a:gd name="T1" fmla="*/ 2147483646 h 67"/>
                    <a:gd name="T2" fmla="*/ 2147483646 w 905"/>
                    <a:gd name="T3" fmla="*/ 2147483646 h 67"/>
                    <a:gd name="T4" fmla="*/ 2147483646 w 905"/>
                    <a:gd name="T5" fmla="*/ 2147483646 h 67"/>
                    <a:gd name="T6" fmla="*/ 0 w 905"/>
                    <a:gd name="T7" fmla="*/ 2147483646 h 67"/>
                    <a:gd name="T8" fmla="*/ 2147483646 w 905"/>
                    <a:gd name="T9" fmla="*/ 0 h 67"/>
                    <a:gd name="T10" fmla="*/ 2147483646 w 905"/>
                    <a:gd name="T11" fmla="*/ 0 h 67"/>
                    <a:gd name="T12" fmla="*/ 2147483646 w 905"/>
                    <a:gd name="T13" fmla="*/ 2147483646 h 67"/>
                    <a:gd name="T14" fmla="*/ 2147483646 w 905"/>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905"/>
                    <a:gd name="T25" fmla="*/ 0 h 67"/>
                    <a:gd name="T26" fmla="*/ 905 w 905"/>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5" h="67">
                      <a:moveTo>
                        <a:pt x="871" y="67"/>
                      </a:moveTo>
                      <a:lnTo>
                        <a:pt x="871" y="67"/>
                      </a:lnTo>
                      <a:lnTo>
                        <a:pt x="34" y="67"/>
                      </a:lnTo>
                      <a:cubicBezTo>
                        <a:pt x="15" y="67"/>
                        <a:pt x="0" y="52"/>
                        <a:pt x="0" y="33"/>
                      </a:cubicBezTo>
                      <a:cubicBezTo>
                        <a:pt x="0" y="15"/>
                        <a:pt x="15" y="0"/>
                        <a:pt x="34" y="0"/>
                      </a:cubicBezTo>
                      <a:lnTo>
                        <a:pt x="871" y="0"/>
                      </a:lnTo>
                      <a:cubicBezTo>
                        <a:pt x="890" y="0"/>
                        <a:pt x="905" y="15"/>
                        <a:pt x="905" y="33"/>
                      </a:cubicBezTo>
                      <a:cubicBezTo>
                        <a:pt x="905" y="52"/>
                        <a:pt x="890" y="67"/>
                        <a:pt x="871" y="67"/>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Freeform 227"/>
                <p:cNvSpPr/>
                <p:nvPr/>
              </p:nvSpPr>
              <p:spPr bwMode="auto">
                <a:xfrm>
                  <a:off x="3216275" y="911225"/>
                  <a:ext cx="93663" cy="52388"/>
                </a:xfrm>
                <a:custGeom>
                  <a:avLst/>
                  <a:gdLst>
                    <a:gd name="T0" fmla="*/ 2147483646 w 221"/>
                    <a:gd name="T1" fmla="*/ 2147483646 h 125"/>
                    <a:gd name="T2" fmla="*/ 2147483646 w 221"/>
                    <a:gd name="T3" fmla="*/ 2147483646 h 125"/>
                    <a:gd name="T4" fmla="*/ 0 w 221"/>
                    <a:gd name="T5" fmla="*/ 2147483646 h 125"/>
                    <a:gd name="T6" fmla="*/ 2147483646 w 221"/>
                    <a:gd name="T7" fmla="*/ 0 h 125"/>
                    <a:gd name="T8" fmla="*/ 2147483646 w 221"/>
                    <a:gd name="T9" fmla="*/ 2147483646 h 125"/>
                    <a:gd name="T10" fmla="*/ 2147483646 w 221"/>
                    <a:gd name="T11" fmla="*/ 2147483646 h 125"/>
                    <a:gd name="T12" fmla="*/ 2147483646 w 221"/>
                    <a:gd name="T13" fmla="*/ 2147483646 h 125"/>
                    <a:gd name="T14" fmla="*/ 2147483646 w 221"/>
                    <a:gd name="T15" fmla="*/ 0 h 125"/>
                    <a:gd name="T16" fmla="*/ 2147483646 w 221"/>
                    <a:gd name="T17" fmla="*/ 2147483646 h 125"/>
                    <a:gd name="T18" fmla="*/ 2147483646 w 221"/>
                    <a:gd name="T19" fmla="*/ 2147483646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
                    <a:gd name="T31" fmla="*/ 0 h 125"/>
                    <a:gd name="T32" fmla="*/ 221 w 221"/>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 h="125">
                      <a:moveTo>
                        <a:pt x="111" y="125"/>
                      </a:moveTo>
                      <a:lnTo>
                        <a:pt x="111" y="125"/>
                      </a:lnTo>
                      <a:cubicBezTo>
                        <a:pt x="49" y="125"/>
                        <a:pt x="0" y="81"/>
                        <a:pt x="0" y="27"/>
                      </a:cubicBezTo>
                      <a:cubicBezTo>
                        <a:pt x="0" y="12"/>
                        <a:pt x="12" y="0"/>
                        <a:pt x="26" y="0"/>
                      </a:cubicBezTo>
                      <a:cubicBezTo>
                        <a:pt x="41" y="0"/>
                        <a:pt x="53" y="12"/>
                        <a:pt x="53" y="27"/>
                      </a:cubicBezTo>
                      <a:cubicBezTo>
                        <a:pt x="53" y="52"/>
                        <a:pt x="79" y="72"/>
                        <a:pt x="111" y="72"/>
                      </a:cubicBezTo>
                      <a:cubicBezTo>
                        <a:pt x="142" y="72"/>
                        <a:pt x="168" y="52"/>
                        <a:pt x="168" y="27"/>
                      </a:cubicBezTo>
                      <a:cubicBezTo>
                        <a:pt x="168" y="12"/>
                        <a:pt x="180" y="0"/>
                        <a:pt x="195" y="0"/>
                      </a:cubicBezTo>
                      <a:cubicBezTo>
                        <a:pt x="210" y="0"/>
                        <a:pt x="221" y="12"/>
                        <a:pt x="221" y="27"/>
                      </a:cubicBezTo>
                      <a:cubicBezTo>
                        <a:pt x="221" y="81"/>
                        <a:pt x="172" y="125"/>
                        <a:pt x="111" y="125"/>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228"/>
                <p:cNvSpPr/>
                <p:nvPr/>
              </p:nvSpPr>
              <p:spPr bwMode="auto">
                <a:xfrm>
                  <a:off x="3459163" y="911225"/>
                  <a:ext cx="92075" cy="52388"/>
                </a:xfrm>
                <a:custGeom>
                  <a:avLst/>
                  <a:gdLst>
                    <a:gd name="T0" fmla="*/ 2147483646 w 221"/>
                    <a:gd name="T1" fmla="*/ 2147483646 h 125"/>
                    <a:gd name="T2" fmla="*/ 2147483646 w 221"/>
                    <a:gd name="T3" fmla="*/ 2147483646 h 125"/>
                    <a:gd name="T4" fmla="*/ 0 w 221"/>
                    <a:gd name="T5" fmla="*/ 2147483646 h 125"/>
                    <a:gd name="T6" fmla="*/ 2147483646 w 221"/>
                    <a:gd name="T7" fmla="*/ 0 h 125"/>
                    <a:gd name="T8" fmla="*/ 2147483646 w 221"/>
                    <a:gd name="T9" fmla="*/ 2147483646 h 125"/>
                    <a:gd name="T10" fmla="*/ 2147483646 w 221"/>
                    <a:gd name="T11" fmla="*/ 2147483646 h 125"/>
                    <a:gd name="T12" fmla="*/ 2147483646 w 221"/>
                    <a:gd name="T13" fmla="*/ 2147483646 h 125"/>
                    <a:gd name="T14" fmla="*/ 2147483646 w 221"/>
                    <a:gd name="T15" fmla="*/ 0 h 125"/>
                    <a:gd name="T16" fmla="*/ 2147483646 w 221"/>
                    <a:gd name="T17" fmla="*/ 2147483646 h 125"/>
                    <a:gd name="T18" fmla="*/ 2147483646 w 221"/>
                    <a:gd name="T19" fmla="*/ 2147483646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
                    <a:gd name="T31" fmla="*/ 0 h 125"/>
                    <a:gd name="T32" fmla="*/ 221 w 221"/>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 h="125">
                      <a:moveTo>
                        <a:pt x="110" y="125"/>
                      </a:moveTo>
                      <a:lnTo>
                        <a:pt x="110" y="125"/>
                      </a:lnTo>
                      <a:cubicBezTo>
                        <a:pt x="49" y="125"/>
                        <a:pt x="0" y="81"/>
                        <a:pt x="0" y="27"/>
                      </a:cubicBezTo>
                      <a:cubicBezTo>
                        <a:pt x="0" y="12"/>
                        <a:pt x="12" y="0"/>
                        <a:pt x="26" y="0"/>
                      </a:cubicBezTo>
                      <a:cubicBezTo>
                        <a:pt x="41" y="0"/>
                        <a:pt x="53" y="12"/>
                        <a:pt x="53" y="27"/>
                      </a:cubicBezTo>
                      <a:cubicBezTo>
                        <a:pt x="53" y="52"/>
                        <a:pt x="79" y="72"/>
                        <a:pt x="110" y="72"/>
                      </a:cubicBezTo>
                      <a:cubicBezTo>
                        <a:pt x="142" y="72"/>
                        <a:pt x="168" y="52"/>
                        <a:pt x="168" y="27"/>
                      </a:cubicBezTo>
                      <a:cubicBezTo>
                        <a:pt x="168" y="12"/>
                        <a:pt x="180" y="0"/>
                        <a:pt x="195" y="0"/>
                      </a:cubicBezTo>
                      <a:cubicBezTo>
                        <a:pt x="209" y="0"/>
                        <a:pt x="221" y="12"/>
                        <a:pt x="221" y="27"/>
                      </a:cubicBezTo>
                      <a:cubicBezTo>
                        <a:pt x="221" y="81"/>
                        <a:pt x="172" y="125"/>
                        <a:pt x="110" y="125"/>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Freeform 229"/>
                <p:cNvSpPr/>
                <p:nvPr/>
              </p:nvSpPr>
              <p:spPr bwMode="auto">
                <a:xfrm>
                  <a:off x="3295650" y="766763"/>
                  <a:ext cx="173038" cy="53975"/>
                </a:xfrm>
                <a:custGeom>
                  <a:avLst/>
                  <a:gdLst>
                    <a:gd name="T0" fmla="*/ 2147483646 w 413"/>
                    <a:gd name="T1" fmla="*/ 2147483646 h 129"/>
                    <a:gd name="T2" fmla="*/ 2147483646 w 413"/>
                    <a:gd name="T3" fmla="*/ 2147483646 h 129"/>
                    <a:gd name="T4" fmla="*/ 2147483646 w 413"/>
                    <a:gd name="T5" fmla="*/ 2147483646 h 129"/>
                    <a:gd name="T6" fmla="*/ 2147483646 w 413"/>
                    <a:gd name="T7" fmla="*/ 2147483646 h 129"/>
                    <a:gd name="T8" fmla="*/ 2147483646 w 413"/>
                    <a:gd name="T9" fmla="*/ 0 h 129"/>
                    <a:gd name="T10" fmla="*/ 2147483646 w 413"/>
                    <a:gd name="T11" fmla="*/ 2147483646 h 129"/>
                    <a:gd name="T12" fmla="*/ 2147483646 w 413"/>
                    <a:gd name="T13" fmla="*/ 2147483646 h 129"/>
                    <a:gd name="T14" fmla="*/ 2147483646 w 413"/>
                    <a:gd name="T15" fmla="*/ 2147483646 h 129"/>
                    <a:gd name="T16" fmla="*/ 2147483646 w 413"/>
                    <a:gd name="T17" fmla="*/ 2147483646 h 129"/>
                    <a:gd name="T18" fmla="*/ 2147483646 w 413"/>
                    <a:gd name="T19" fmla="*/ 2147483646 h 129"/>
                    <a:gd name="T20" fmla="*/ 2147483646 w 413"/>
                    <a:gd name="T21" fmla="*/ 2147483646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129"/>
                    <a:gd name="T35" fmla="*/ 413 w 413"/>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129">
                      <a:moveTo>
                        <a:pt x="38" y="125"/>
                      </a:moveTo>
                      <a:lnTo>
                        <a:pt x="38" y="125"/>
                      </a:lnTo>
                      <a:cubicBezTo>
                        <a:pt x="28" y="125"/>
                        <a:pt x="18" y="121"/>
                        <a:pt x="12" y="113"/>
                      </a:cubicBezTo>
                      <a:cubicBezTo>
                        <a:pt x="0" y="98"/>
                        <a:pt x="3" y="77"/>
                        <a:pt x="17" y="66"/>
                      </a:cubicBezTo>
                      <a:cubicBezTo>
                        <a:pt x="70" y="23"/>
                        <a:pt x="138" y="0"/>
                        <a:pt x="206" y="0"/>
                      </a:cubicBezTo>
                      <a:cubicBezTo>
                        <a:pt x="275" y="0"/>
                        <a:pt x="342" y="23"/>
                        <a:pt x="396" y="66"/>
                      </a:cubicBezTo>
                      <a:cubicBezTo>
                        <a:pt x="410" y="77"/>
                        <a:pt x="413" y="98"/>
                        <a:pt x="401" y="113"/>
                      </a:cubicBezTo>
                      <a:cubicBezTo>
                        <a:pt x="390" y="127"/>
                        <a:pt x="369" y="129"/>
                        <a:pt x="354" y="118"/>
                      </a:cubicBezTo>
                      <a:cubicBezTo>
                        <a:pt x="312" y="84"/>
                        <a:pt x="261" y="66"/>
                        <a:pt x="206" y="66"/>
                      </a:cubicBezTo>
                      <a:cubicBezTo>
                        <a:pt x="152" y="66"/>
                        <a:pt x="101" y="84"/>
                        <a:pt x="59" y="118"/>
                      </a:cubicBezTo>
                      <a:cubicBezTo>
                        <a:pt x="52" y="123"/>
                        <a:pt x="45" y="125"/>
                        <a:pt x="38" y="125"/>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Freeform 230"/>
                <p:cNvSpPr/>
                <p:nvPr/>
              </p:nvSpPr>
              <p:spPr bwMode="auto">
                <a:xfrm>
                  <a:off x="3254375" y="708025"/>
                  <a:ext cx="255588" cy="71438"/>
                </a:xfrm>
                <a:custGeom>
                  <a:avLst/>
                  <a:gdLst>
                    <a:gd name="T0" fmla="*/ 2147483646 w 607"/>
                    <a:gd name="T1" fmla="*/ 2147483646 h 173"/>
                    <a:gd name="T2" fmla="*/ 2147483646 w 607"/>
                    <a:gd name="T3" fmla="*/ 2147483646 h 173"/>
                    <a:gd name="T4" fmla="*/ 2147483646 w 607"/>
                    <a:gd name="T5" fmla="*/ 2147483646 h 173"/>
                    <a:gd name="T6" fmla="*/ 2147483646 w 607"/>
                    <a:gd name="T7" fmla="*/ 2147483646 h 173"/>
                    <a:gd name="T8" fmla="*/ 2147483646 w 607"/>
                    <a:gd name="T9" fmla="*/ 0 h 173"/>
                    <a:gd name="T10" fmla="*/ 2147483646 w 607"/>
                    <a:gd name="T11" fmla="*/ 2147483646 h 173"/>
                    <a:gd name="T12" fmla="*/ 2147483646 w 607"/>
                    <a:gd name="T13" fmla="*/ 2147483646 h 173"/>
                    <a:gd name="T14" fmla="*/ 2147483646 w 607"/>
                    <a:gd name="T15" fmla="*/ 2147483646 h 173"/>
                    <a:gd name="T16" fmla="*/ 2147483646 w 607"/>
                    <a:gd name="T17" fmla="*/ 2147483646 h 173"/>
                    <a:gd name="T18" fmla="*/ 2147483646 w 607"/>
                    <a:gd name="T19" fmla="*/ 2147483646 h 173"/>
                    <a:gd name="T20" fmla="*/ 2147483646 w 607"/>
                    <a:gd name="T21" fmla="*/ 2147483646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7"/>
                    <a:gd name="T34" fmla="*/ 0 h 173"/>
                    <a:gd name="T35" fmla="*/ 607 w 60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7" h="173">
                      <a:moveTo>
                        <a:pt x="37" y="172"/>
                      </a:moveTo>
                      <a:lnTo>
                        <a:pt x="37" y="172"/>
                      </a:lnTo>
                      <a:cubicBezTo>
                        <a:pt x="28" y="172"/>
                        <a:pt x="19" y="168"/>
                        <a:pt x="12" y="161"/>
                      </a:cubicBezTo>
                      <a:cubicBezTo>
                        <a:pt x="0" y="147"/>
                        <a:pt x="0" y="126"/>
                        <a:pt x="14" y="114"/>
                      </a:cubicBezTo>
                      <a:cubicBezTo>
                        <a:pt x="93" y="40"/>
                        <a:pt x="196" y="0"/>
                        <a:pt x="304" y="0"/>
                      </a:cubicBezTo>
                      <a:cubicBezTo>
                        <a:pt x="411" y="0"/>
                        <a:pt x="514" y="40"/>
                        <a:pt x="593" y="112"/>
                      </a:cubicBezTo>
                      <a:cubicBezTo>
                        <a:pt x="606" y="124"/>
                        <a:pt x="607" y="145"/>
                        <a:pt x="595" y="159"/>
                      </a:cubicBezTo>
                      <a:cubicBezTo>
                        <a:pt x="583" y="172"/>
                        <a:pt x="561" y="173"/>
                        <a:pt x="548" y="161"/>
                      </a:cubicBezTo>
                      <a:cubicBezTo>
                        <a:pt x="481" y="100"/>
                        <a:pt x="395" y="67"/>
                        <a:pt x="304" y="67"/>
                      </a:cubicBezTo>
                      <a:cubicBezTo>
                        <a:pt x="213" y="67"/>
                        <a:pt x="126" y="101"/>
                        <a:pt x="59" y="163"/>
                      </a:cubicBezTo>
                      <a:cubicBezTo>
                        <a:pt x="53" y="169"/>
                        <a:pt x="45" y="172"/>
                        <a:pt x="37" y="172"/>
                      </a:cubicBezTo>
                      <a:close/>
                    </a:path>
                  </a:pathLst>
                </a:custGeom>
                <a:solidFill>
                  <a:srgbClr val="FEFEFE"/>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矩形 11"/>
              <p:cNvSpPr/>
              <p:nvPr/>
            </p:nvSpPr>
            <p:spPr>
              <a:xfrm>
                <a:off x="8819597" y="3200223"/>
                <a:ext cx="1088646" cy="166158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30902"/>
              <p:cNvGrpSpPr/>
              <p:nvPr/>
            </p:nvGrpSpPr>
            <p:grpSpPr bwMode="auto">
              <a:xfrm>
                <a:off x="9186380" y="3769442"/>
                <a:ext cx="414936" cy="605360"/>
                <a:chOff x="1973263" y="609600"/>
                <a:chExt cx="446088" cy="652463"/>
              </a:xfrm>
            </p:grpSpPr>
            <p:sp>
              <p:nvSpPr>
                <p:cNvPr id="46" name="Freeform 152"/>
                <p:cNvSpPr/>
                <p:nvPr/>
              </p:nvSpPr>
              <p:spPr bwMode="auto">
                <a:xfrm>
                  <a:off x="1973263" y="727075"/>
                  <a:ext cx="338138" cy="534988"/>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Freeform 153"/>
                <p:cNvSpPr/>
                <p:nvPr/>
              </p:nvSpPr>
              <p:spPr bwMode="auto">
                <a:xfrm>
                  <a:off x="2124075" y="1150938"/>
                  <a:ext cx="38100" cy="36513"/>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1" y="90"/>
                        <a:pt x="91" y="70"/>
                        <a:pt x="91" y="45"/>
                      </a:cubicBezTo>
                      <a:cubicBezTo>
                        <a:pt x="91" y="20"/>
                        <a:pt x="71" y="0"/>
                        <a:pt x="45" y="0"/>
                      </a:cubicBezTo>
                      <a:cubicBezTo>
                        <a:pt x="20" y="0"/>
                        <a:pt x="0" y="20"/>
                        <a:pt x="0" y="45"/>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Freeform 154"/>
                <p:cNvSpPr>
                  <a:spLocks noEditPoints="1"/>
                </p:cNvSpPr>
                <p:nvPr/>
              </p:nvSpPr>
              <p:spPr bwMode="auto">
                <a:xfrm>
                  <a:off x="2024063" y="782638"/>
                  <a:ext cx="242888" cy="342900"/>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155"/>
                <p:cNvSpPr/>
                <p:nvPr/>
              </p:nvSpPr>
              <p:spPr bwMode="auto">
                <a:xfrm>
                  <a:off x="2281238" y="666750"/>
                  <a:ext cx="79375" cy="79375"/>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156"/>
                <p:cNvSpPr/>
                <p:nvPr/>
              </p:nvSpPr>
              <p:spPr bwMode="auto">
                <a:xfrm>
                  <a:off x="2287588" y="609600"/>
                  <a:ext cx="131763" cy="131763"/>
                </a:xfrm>
                <a:custGeom>
                  <a:avLst/>
                  <a:gdLst>
                    <a:gd name="T0" fmla="*/ 2147483646 w 315"/>
                    <a:gd name="T1" fmla="*/ 2147483646 h 312"/>
                    <a:gd name="T2" fmla="*/ 2147483646 w 315"/>
                    <a:gd name="T3" fmla="*/ 2147483646 h 312"/>
                    <a:gd name="T4" fmla="*/ 2147483646 w 315"/>
                    <a:gd name="T5" fmla="*/ 0 h 312"/>
                    <a:gd name="T6" fmla="*/ 2147483646 w 315"/>
                    <a:gd name="T7" fmla="*/ 0 h 312"/>
                    <a:gd name="T8" fmla="*/ 2147483646 w 315"/>
                    <a:gd name="T9" fmla="*/ 2147483646 h 312"/>
                    <a:gd name="T10" fmla="*/ 2147483646 w 315"/>
                    <a:gd name="T11" fmla="*/ 2147483646 h 312"/>
                    <a:gd name="T12" fmla="*/ 2147483646 w 315"/>
                    <a:gd name="T13" fmla="*/ 2147483646 h 312"/>
                    <a:gd name="T14" fmla="*/ 2147483646 w 315"/>
                    <a:gd name="T15" fmla="*/ 2147483646 h 312"/>
                    <a:gd name="T16" fmla="*/ 2147483646 w 315"/>
                    <a:gd name="T17" fmla="*/ 2147483646 h 312"/>
                    <a:gd name="T18" fmla="*/ 2147483646 w 315"/>
                    <a:gd name="T19" fmla="*/ 2147483646 h 312"/>
                    <a:gd name="T20" fmla="*/ 2147483646 w 315"/>
                    <a:gd name="T21" fmla="*/ 2147483646 h 312"/>
                    <a:gd name="T22" fmla="*/ 2147483646 w 315"/>
                    <a:gd name="T23" fmla="*/ 2147483646 h 312"/>
                    <a:gd name="T24" fmla="*/ 2147483646 w 315"/>
                    <a:gd name="T25" fmla="*/ 2147483646 h 3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5" h="312">
                      <a:moveTo>
                        <a:pt x="227" y="86"/>
                      </a:moveTo>
                      <a:lnTo>
                        <a:pt x="227" y="86"/>
                      </a:lnTo>
                      <a:cubicBezTo>
                        <a:pt x="172" y="31"/>
                        <a:pt x="98" y="0"/>
                        <a:pt x="23" y="0"/>
                      </a:cubicBezTo>
                      <a:cubicBezTo>
                        <a:pt x="22" y="0"/>
                        <a:pt x="21" y="0"/>
                        <a:pt x="20" y="0"/>
                      </a:cubicBezTo>
                      <a:cubicBezTo>
                        <a:pt x="9" y="0"/>
                        <a:pt x="0" y="9"/>
                        <a:pt x="1" y="20"/>
                      </a:cubicBezTo>
                      <a:cubicBezTo>
                        <a:pt x="1" y="31"/>
                        <a:pt x="10" y="40"/>
                        <a:pt x="21" y="40"/>
                      </a:cubicBezTo>
                      <a:cubicBezTo>
                        <a:pt x="86" y="39"/>
                        <a:pt x="151" y="66"/>
                        <a:pt x="199" y="114"/>
                      </a:cubicBezTo>
                      <a:cubicBezTo>
                        <a:pt x="247" y="162"/>
                        <a:pt x="275" y="227"/>
                        <a:pt x="275" y="292"/>
                      </a:cubicBezTo>
                      <a:cubicBezTo>
                        <a:pt x="275" y="303"/>
                        <a:pt x="283" y="312"/>
                        <a:pt x="294" y="312"/>
                      </a:cubicBezTo>
                      <a:lnTo>
                        <a:pt x="295" y="312"/>
                      </a:lnTo>
                      <a:cubicBezTo>
                        <a:pt x="306" y="312"/>
                        <a:pt x="315" y="303"/>
                        <a:pt x="315" y="292"/>
                      </a:cubicBezTo>
                      <a:cubicBezTo>
                        <a:pt x="315" y="216"/>
                        <a:pt x="283" y="141"/>
                        <a:pt x="227" y="8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 name="矩形 13"/>
              <p:cNvSpPr/>
              <p:nvPr/>
            </p:nvSpPr>
            <p:spPr>
              <a:xfrm>
                <a:off x="10090029" y="3200027"/>
                <a:ext cx="1088646" cy="166158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764"/>
              <p:cNvSpPr/>
              <p:nvPr/>
            </p:nvSpPr>
            <p:spPr bwMode="auto">
              <a:xfrm>
                <a:off x="10371013" y="3835586"/>
                <a:ext cx="541223" cy="538411"/>
              </a:xfrm>
              <a:custGeom>
                <a:avLst/>
                <a:gdLst>
                  <a:gd name="T0" fmla="*/ 2147483646 w 1343"/>
                  <a:gd name="T1" fmla="*/ 2147483646 h 1338"/>
                  <a:gd name="T2" fmla="*/ 2147483646 w 1343"/>
                  <a:gd name="T3" fmla="*/ 2147483646 h 1338"/>
                  <a:gd name="T4" fmla="*/ 2147483646 w 1343"/>
                  <a:gd name="T5" fmla="*/ 2147483646 h 1338"/>
                  <a:gd name="T6" fmla="*/ 0 w 1343"/>
                  <a:gd name="T7" fmla="*/ 2147483646 h 1338"/>
                  <a:gd name="T8" fmla="*/ 2147483646 w 1343"/>
                  <a:gd name="T9" fmla="*/ 0 h 1338"/>
                  <a:gd name="T10" fmla="*/ 2147483646 w 1343"/>
                  <a:gd name="T11" fmla="*/ 2147483646 h 1338"/>
                  <a:gd name="T12" fmla="*/ 2147483646 w 1343"/>
                  <a:gd name="T13" fmla="*/ 2147483646 h 1338"/>
                  <a:gd name="T14" fmla="*/ 2147483646 w 1343"/>
                  <a:gd name="T15" fmla="*/ 2147483646 h 1338"/>
                  <a:gd name="T16" fmla="*/ 2147483646 w 1343"/>
                  <a:gd name="T17" fmla="*/ 2147483646 h 1338"/>
                  <a:gd name="T18" fmla="*/ 2147483646 w 1343"/>
                  <a:gd name="T19" fmla="*/ 2147483646 h 1338"/>
                  <a:gd name="T20" fmla="*/ 2147483646 w 1343"/>
                  <a:gd name="T21" fmla="*/ 2147483646 h 1338"/>
                  <a:gd name="T22" fmla="*/ 2147483646 w 1343"/>
                  <a:gd name="T23" fmla="*/ 2147483646 h 1338"/>
                  <a:gd name="T24" fmla="*/ 2147483646 w 1343"/>
                  <a:gd name="T25" fmla="*/ 2147483646 h 1338"/>
                  <a:gd name="T26" fmla="*/ 2147483646 w 1343"/>
                  <a:gd name="T27" fmla="*/ 2147483646 h 1338"/>
                  <a:gd name="T28" fmla="*/ 2147483646 w 1343"/>
                  <a:gd name="T29" fmla="*/ 2147483646 h 13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3" h="1338">
                    <a:moveTo>
                      <a:pt x="576" y="1336"/>
                    </a:moveTo>
                    <a:lnTo>
                      <a:pt x="576" y="1336"/>
                    </a:lnTo>
                    <a:cubicBezTo>
                      <a:pt x="574" y="1336"/>
                      <a:pt x="573" y="1335"/>
                      <a:pt x="571" y="1335"/>
                    </a:cubicBezTo>
                    <a:cubicBezTo>
                      <a:pt x="246" y="1286"/>
                      <a:pt x="0" y="1001"/>
                      <a:pt x="0" y="671"/>
                    </a:cubicBezTo>
                    <a:cubicBezTo>
                      <a:pt x="0" y="301"/>
                      <a:pt x="301" y="0"/>
                      <a:pt x="672" y="0"/>
                    </a:cubicBezTo>
                    <a:cubicBezTo>
                      <a:pt x="1042" y="0"/>
                      <a:pt x="1343" y="301"/>
                      <a:pt x="1343" y="671"/>
                    </a:cubicBezTo>
                    <a:cubicBezTo>
                      <a:pt x="1343" y="1001"/>
                      <a:pt x="1098" y="1286"/>
                      <a:pt x="772" y="1335"/>
                    </a:cubicBezTo>
                    <a:cubicBezTo>
                      <a:pt x="754" y="1338"/>
                      <a:pt x="737" y="1325"/>
                      <a:pt x="734" y="1307"/>
                    </a:cubicBezTo>
                    <a:cubicBezTo>
                      <a:pt x="732" y="1289"/>
                      <a:pt x="744" y="1272"/>
                      <a:pt x="762" y="1269"/>
                    </a:cubicBezTo>
                    <a:cubicBezTo>
                      <a:pt x="1055" y="1225"/>
                      <a:pt x="1276" y="968"/>
                      <a:pt x="1276" y="671"/>
                    </a:cubicBezTo>
                    <a:cubicBezTo>
                      <a:pt x="1276" y="338"/>
                      <a:pt x="1005" y="67"/>
                      <a:pt x="672" y="67"/>
                    </a:cubicBezTo>
                    <a:cubicBezTo>
                      <a:pt x="338" y="67"/>
                      <a:pt x="67" y="338"/>
                      <a:pt x="67" y="671"/>
                    </a:cubicBezTo>
                    <a:cubicBezTo>
                      <a:pt x="67" y="968"/>
                      <a:pt x="288" y="1225"/>
                      <a:pt x="581" y="1269"/>
                    </a:cubicBezTo>
                    <a:cubicBezTo>
                      <a:pt x="599" y="1272"/>
                      <a:pt x="612" y="1289"/>
                      <a:pt x="609" y="1307"/>
                    </a:cubicBezTo>
                    <a:cubicBezTo>
                      <a:pt x="606" y="1324"/>
                      <a:pt x="592" y="1336"/>
                      <a:pt x="576" y="133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765"/>
              <p:cNvSpPr/>
              <p:nvPr/>
            </p:nvSpPr>
            <p:spPr bwMode="auto">
              <a:xfrm>
                <a:off x="10568485" y="4330043"/>
                <a:ext cx="54852" cy="58602"/>
              </a:xfrm>
              <a:custGeom>
                <a:avLst/>
                <a:gdLst>
                  <a:gd name="T0" fmla="*/ 2147483646 w 138"/>
                  <a:gd name="T1" fmla="*/ 2147483646 h 138"/>
                  <a:gd name="T2" fmla="*/ 2147483646 w 138"/>
                  <a:gd name="T3" fmla="*/ 2147483646 h 138"/>
                  <a:gd name="T4" fmla="*/ 0 w 138"/>
                  <a:gd name="T5" fmla="*/ 2147483646 h 138"/>
                  <a:gd name="T6" fmla="*/ 2147483646 w 138"/>
                  <a:gd name="T7" fmla="*/ 0 h 138"/>
                  <a:gd name="T8" fmla="*/ 2147483646 w 138"/>
                  <a:gd name="T9" fmla="*/ 2147483646 h 138"/>
                  <a:gd name="T10" fmla="*/ 2147483646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766"/>
              <p:cNvSpPr/>
              <p:nvPr/>
            </p:nvSpPr>
            <p:spPr bwMode="auto">
              <a:xfrm>
                <a:off x="10659909" y="4330043"/>
                <a:ext cx="54852" cy="58602"/>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69" y="139"/>
                    </a:moveTo>
                    <a:lnTo>
                      <a:pt x="69" y="139"/>
                    </a:lnTo>
                    <a:cubicBezTo>
                      <a:pt x="30" y="139"/>
                      <a:pt x="0" y="107"/>
                      <a:pt x="0" y="69"/>
                    </a:cubicBezTo>
                    <a:cubicBezTo>
                      <a:pt x="0" y="31"/>
                      <a:pt x="30" y="0"/>
                      <a:pt x="69" y="0"/>
                    </a:cubicBezTo>
                    <a:cubicBezTo>
                      <a:pt x="107" y="0"/>
                      <a:pt x="139" y="31"/>
                      <a:pt x="139" y="69"/>
                    </a:cubicBezTo>
                    <a:cubicBezTo>
                      <a:pt x="139" y="107"/>
                      <a:pt x="107" y="139"/>
                      <a:pt x="69" y="13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767"/>
              <p:cNvSpPr/>
              <p:nvPr/>
            </p:nvSpPr>
            <p:spPr bwMode="auto">
              <a:xfrm>
                <a:off x="10542888" y="3842911"/>
                <a:ext cx="226729" cy="498121"/>
              </a:xfrm>
              <a:custGeom>
                <a:avLst/>
                <a:gdLst>
                  <a:gd name="T0" fmla="*/ 2147483646 w 572"/>
                  <a:gd name="T1" fmla="*/ 2147483646 h 1242"/>
                  <a:gd name="T2" fmla="*/ 2147483646 w 572"/>
                  <a:gd name="T3" fmla="*/ 2147483646 h 1242"/>
                  <a:gd name="T4" fmla="*/ 2147483646 w 572"/>
                  <a:gd name="T5" fmla="*/ 2147483646 h 1242"/>
                  <a:gd name="T6" fmla="*/ 2147483646 w 572"/>
                  <a:gd name="T7" fmla="*/ 2147483646 h 1242"/>
                  <a:gd name="T8" fmla="*/ 2147483646 w 572"/>
                  <a:gd name="T9" fmla="*/ 2147483646 h 1242"/>
                  <a:gd name="T10" fmla="*/ 2147483646 w 572"/>
                  <a:gd name="T11" fmla="*/ 2147483646 h 1242"/>
                  <a:gd name="T12" fmla="*/ 2147483646 w 572"/>
                  <a:gd name="T13" fmla="*/ 2147483646 h 1242"/>
                  <a:gd name="T14" fmla="*/ 2147483646 w 572"/>
                  <a:gd name="T15" fmla="*/ 2147483646 h 1242"/>
                  <a:gd name="T16" fmla="*/ 2147483646 w 572"/>
                  <a:gd name="T17" fmla="*/ 2147483646 h 1242"/>
                  <a:gd name="T18" fmla="*/ 2147483646 w 572"/>
                  <a:gd name="T19" fmla="*/ 2147483646 h 1242"/>
                  <a:gd name="T20" fmla="*/ 2147483646 w 572"/>
                  <a:gd name="T21" fmla="*/ 2147483646 h 1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1242">
                    <a:moveTo>
                      <a:pt x="541" y="1242"/>
                    </a:moveTo>
                    <a:lnTo>
                      <a:pt x="541" y="1242"/>
                    </a:lnTo>
                    <a:cubicBezTo>
                      <a:pt x="537" y="1242"/>
                      <a:pt x="533" y="1241"/>
                      <a:pt x="529" y="1239"/>
                    </a:cubicBezTo>
                    <a:cubicBezTo>
                      <a:pt x="105" y="1016"/>
                      <a:pt x="10" y="695"/>
                      <a:pt x="5" y="466"/>
                    </a:cubicBezTo>
                    <a:cubicBezTo>
                      <a:pt x="0" y="218"/>
                      <a:pt x="94" y="27"/>
                      <a:pt x="98" y="19"/>
                    </a:cubicBezTo>
                    <a:cubicBezTo>
                      <a:pt x="104" y="6"/>
                      <a:pt x="120" y="0"/>
                      <a:pt x="134" y="7"/>
                    </a:cubicBezTo>
                    <a:cubicBezTo>
                      <a:pt x="147" y="13"/>
                      <a:pt x="152" y="29"/>
                      <a:pt x="146" y="42"/>
                    </a:cubicBezTo>
                    <a:cubicBezTo>
                      <a:pt x="145" y="44"/>
                      <a:pt x="53" y="232"/>
                      <a:pt x="59" y="467"/>
                    </a:cubicBezTo>
                    <a:cubicBezTo>
                      <a:pt x="66" y="778"/>
                      <a:pt x="232" y="1023"/>
                      <a:pt x="554" y="1192"/>
                    </a:cubicBezTo>
                    <a:cubicBezTo>
                      <a:pt x="567" y="1199"/>
                      <a:pt x="572" y="1215"/>
                      <a:pt x="565" y="1228"/>
                    </a:cubicBezTo>
                    <a:cubicBezTo>
                      <a:pt x="560" y="1237"/>
                      <a:pt x="551" y="1242"/>
                      <a:pt x="541" y="124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768"/>
              <p:cNvSpPr/>
              <p:nvPr/>
            </p:nvSpPr>
            <p:spPr bwMode="auto">
              <a:xfrm>
                <a:off x="10462436" y="3890524"/>
                <a:ext cx="424202" cy="329639"/>
              </a:xfrm>
              <a:custGeom>
                <a:avLst/>
                <a:gdLst>
                  <a:gd name="T0" fmla="*/ 2147483646 w 1060"/>
                  <a:gd name="T1" fmla="*/ 2147483646 h 821"/>
                  <a:gd name="T2" fmla="*/ 2147483646 w 1060"/>
                  <a:gd name="T3" fmla="*/ 2147483646 h 821"/>
                  <a:gd name="T4" fmla="*/ 2147483646 w 1060"/>
                  <a:gd name="T5" fmla="*/ 2147483646 h 821"/>
                  <a:gd name="T6" fmla="*/ 2147483646 w 1060"/>
                  <a:gd name="T7" fmla="*/ 2147483646 h 821"/>
                  <a:gd name="T8" fmla="*/ 2147483646 w 1060"/>
                  <a:gd name="T9" fmla="*/ 2147483646 h 821"/>
                  <a:gd name="T10" fmla="*/ 2147483646 w 1060"/>
                  <a:gd name="T11" fmla="*/ 2147483646 h 821"/>
                  <a:gd name="T12" fmla="*/ 2147483646 w 1060"/>
                  <a:gd name="T13" fmla="*/ 2147483646 h 821"/>
                  <a:gd name="T14" fmla="*/ 2147483646 w 1060"/>
                  <a:gd name="T15" fmla="*/ 2147483646 h 821"/>
                  <a:gd name="T16" fmla="*/ 2147483646 w 1060"/>
                  <a:gd name="T17" fmla="*/ 2147483646 h 821"/>
                  <a:gd name="T18" fmla="*/ 2147483646 w 1060"/>
                  <a:gd name="T19" fmla="*/ 2147483646 h 821"/>
                  <a:gd name="T20" fmla="*/ 2147483646 w 1060"/>
                  <a:gd name="T21" fmla="*/ 2147483646 h 8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0" h="821">
                    <a:moveTo>
                      <a:pt x="1031" y="821"/>
                    </a:moveTo>
                    <a:lnTo>
                      <a:pt x="1031" y="821"/>
                    </a:lnTo>
                    <a:cubicBezTo>
                      <a:pt x="1018" y="821"/>
                      <a:pt x="1007" y="812"/>
                      <a:pt x="1004" y="799"/>
                    </a:cubicBezTo>
                    <a:cubicBezTo>
                      <a:pt x="938" y="464"/>
                      <a:pt x="768" y="241"/>
                      <a:pt x="500" y="136"/>
                    </a:cubicBezTo>
                    <a:cubicBezTo>
                      <a:pt x="291" y="54"/>
                      <a:pt x="89" y="72"/>
                      <a:pt x="32" y="79"/>
                    </a:cubicBezTo>
                    <a:cubicBezTo>
                      <a:pt x="17" y="81"/>
                      <a:pt x="4" y="71"/>
                      <a:pt x="2" y="56"/>
                    </a:cubicBezTo>
                    <a:cubicBezTo>
                      <a:pt x="0" y="41"/>
                      <a:pt x="10" y="28"/>
                      <a:pt x="25" y="26"/>
                    </a:cubicBezTo>
                    <a:cubicBezTo>
                      <a:pt x="85" y="18"/>
                      <a:pt x="299" y="0"/>
                      <a:pt x="520" y="87"/>
                    </a:cubicBezTo>
                    <a:cubicBezTo>
                      <a:pt x="806" y="199"/>
                      <a:pt x="986" y="435"/>
                      <a:pt x="1057" y="789"/>
                    </a:cubicBezTo>
                    <a:cubicBezTo>
                      <a:pt x="1060" y="803"/>
                      <a:pt x="1050" y="817"/>
                      <a:pt x="1036" y="820"/>
                    </a:cubicBezTo>
                    <a:cubicBezTo>
                      <a:pt x="1034" y="820"/>
                      <a:pt x="1032" y="821"/>
                      <a:pt x="1031" y="82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769"/>
              <p:cNvSpPr/>
              <p:nvPr/>
            </p:nvSpPr>
            <p:spPr bwMode="auto">
              <a:xfrm>
                <a:off x="10378326" y="4059006"/>
                <a:ext cx="530251" cy="161156"/>
              </a:xfrm>
              <a:custGeom>
                <a:avLst/>
                <a:gdLst>
                  <a:gd name="T0" fmla="*/ 2147483646 w 1321"/>
                  <a:gd name="T1" fmla="*/ 2147483646 h 397"/>
                  <a:gd name="T2" fmla="*/ 2147483646 w 1321"/>
                  <a:gd name="T3" fmla="*/ 2147483646 h 397"/>
                  <a:gd name="T4" fmla="*/ 2147483646 w 1321"/>
                  <a:gd name="T5" fmla="*/ 2147483646 h 397"/>
                  <a:gd name="T6" fmla="*/ 2147483646 w 1321"/>
                  <a:gd name="T7" fmla="*/ 2147483646 h 397"/>
                  <a:gd name="T8" fmla="*/ 2147483646 w 1321"/>
                  <a:gd name="T9" fmla="*/ 2147483646 h 397"/>
                  <a:gd name="T10" fmla="*/ 2147483646 w 1321"/>
                  <a:gd name="T11" fmla="*/ 2147483646 h 397"/>
                  <a:gd name="T12" fmla="*/ 2147483646 w 1321"/>
                  <a:gd name="T13" fmla="*/ 2147483646 h 397"/>
                  <a:gd name="T14" fmla="*/ 2147483646 w 1321"/>
                  <a:gd name="T15" fmla="*/ 2147483646 h 397"/>
                  <a:gd name="T16" fmla="*/ 2147483646 w 1321"/>
                  <a:gd name="T17" fmla="*/ 2147483646 h 397"/>
                  <a:gd name="T18" fmla="*/ 2147483646 w 1321"/>
                  <a:gd name="T19" fmla="*/ 2147483646 h 397"/>
                  <a:gd name="T20" fmla="*/ 2147483646 w 1321"/>
                  <a:gd name="T21" fmla="*/ 2147483646 h 397"/>
                  <a:gd name="T22" fmla="*/ 2147483646 w 1321"/>
                  <a:gd name="T23" fmla="*/ 2147483646 h 3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1" h="397">
                    <a:moveTo>
                      <a:pt x="613" y="397"/>
                    </a:moveTo>
                    <a:lnTo>
                      <a:pt x="613" y="397"/>
                    </a:lnTo>
                    <a:cubicBezTo>
                      <a:pt x="261" y="397"/>
                      <a:pt x="20" y="154"/>
                      <a:pt x="10" y="143"/>
                    </a:cubicBezTo>
                    <a:cubicBezTo>
                      <a:pt x="0" y="133"/>
                      <a:pt x="0" y="116"/>
                      <a:pt x="10" y="106"/>
                    </a:cubicBezTo>
                    <a:cubicBezTo>
                      <a:pt x="21" y="95"/>
                      <a:pt x="38" y="96"/>
                      <a:pt x="48" y="106"/>
                    </a:cubicBezTo>
                    <a:cubicBezTo>
                      <a:pt x="50" y="109"/>
                      <a:pt x="284" y="344"/>
                      <a:pt x="613" y="344"/>
                    </a:cubicBezTo>
                    <a:cubicBezTo>
                      <a:pt x="615" y="344"/>
                      <a:pt x="617" y="344"/>
                      <a:pt x="619" y="344"/>
                    </a:cubicBezTo>
                    <a:cubicBezTo>
                      <a:pt x="846" y="342"/>
                      <a:pt x="1066" y="230"/>
                      <a:pt x="1272" y="11"/>
                    </a:cubicBezTo>
                    <a:cubicBezTo>
                      <a:pt x="1282" y="0"/>
                      <a:pt x="1299" y="0"/>
                      <a:pt x="1310" y="10"/>
                    </a:cubicBezTo>
                    <a:cubicBezTo>
                      <a:pt x="1321" y="20"/>
                      <a:pt x="1321" y="37"/>
                      <a:pt x="1311" y="47"/>
                    </a:cubicBezTo>
                    <a:cubicBezTo>
                      <a:pt x="1094" y="278"/>
                      <a:pt x="861" y="395"/>
                      <a:pt x="619" y="397"/>
                    </a:cubicBezTo>
                    <a:cubicBezTo>
                      <a:pt x="617" y="397"/>
                      <a:pt x="615" y="397"/>
                      <a:pt x="613" y="39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770"/>
              <p:cNvSpPr/>
              <p:nvPr/>
            </p:nvSpPr>
            <p:spPr bwMode="auto">
              <a:xfrm>
                <a:off x="10469750" y="3886862"/>
                <a:ext cx="336436" cy="432193"/>
              </a:xfrm>
              <a:custGeom>
                <a:avLst/>
                <a:gdLst>
                  <a:gd name="T0" fmla="*/ 2147483646 w 832"/>
                  <a:gd name="T1" fmla="*/ 2147483646 h 1073"/>
                  <a:gd name="T2" fmla="*/ 2147483646 w 832"/>
                  <a:gd name="T3" fmla="*/ 2147483646 h 1073"/>
                  <a:gd name="T4" fmla="*/ 2147483646 w 832"/>
                  <a:gd name="T5" fmla="*/ 2147483646 h 1073"/>
                  <a:gd name="T6" fmla="*/ 2147483646 w 832"/>
                  <a:gd name="T7" fmla="*/ 2147483646 h 1073"/>
                  <a:gd name="T8" fmla="*/ 2147483646 w 832"/>
                  <a:gd name="T9" fmla="*/ 2147483646 h 1073"/>
                  <a:gd name="T10" fmla="*/ 2147483646 w 832"/>
                  <a:gd name="T11" fmla="*/ 2147483646 h 1073"/>
                  <a:gd name="T12" fmla="*/ 2147483646 w 832"/>
                  <a:gd name="T13" fmla="*/ 2147483646 h 1073"/>
                  <a:gd name="T14" fmla="*/ 2147483646 w 832"/>
                  <a:gd name="T15" fmla="*/ 2147483646 h 1073"/>
                  <a:gd name="T16" fmla="*/ 2147483646 w 832"/>
                  <a:gd name="T17" fmla="*/ 2147483646 h 1073"/>
                  <a:gd name="T18" fmla="*/ 2147483646 w 832"/>
                  <a:gd name="T19" fmla="*/ 2147483646 h 1073"/>
                  <a:gd name="T20" fmla="*/ 2147483646 w 832"/>
                  <a:gd name="T21" fmla="*/ 2147483646 h 10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2" h="1073">
                    <a:moveTo>
                      <a:pt x="63" y="1073"/>
                    </a:moveTo>
                    <a:lnTo>
                      <a:pt x="63" y="1073"/>
                    </a:lnTo>
                    <a:cubicBezTo>
                      <a:pt x="51" y="1073"/>
                      <a:pt x="39" y="1064"/>
                      <a:pt x="37" y="1051"/>
                    </a:cubicBezTo>
                    <a:cubicBezTo>
                      <a:pt x="36" y="1042"/>
                      <a:pt x="0" y="832"/>
                      <a:pt x="75" y="596"/>
                    </a:cubicBezTo>
                    <a:cubicBezTo>
                      <a:pt x="145" y="377"/>
                      <a:pt x="327" y="97"/>
                      <a:pt x="797" y="3"/>
                    </a:cubicBezTo>
                    <a:cubicBezTo>
                      <a:pt x="812" y="0"/>
                      <a:pt x="826" y="10"/>
                      <a:pt x="829" y="24"/>
                    </a:cubicBezTo>
                    <a:cubicBezTo>
                      <a:pt x="832" y="39"/>
                      <a:pt x="822" y="53"/>
                      <a:pt x="808" y="56"/>
                    </a:cubicBezTo>
                    <a:cubicBezTo>
                      <a:pt x="451" y="127"/>
                      <a:pt x="221" y="314"/>
                      <a:pt x="126" y="612"/>
                    </a:cubicBezTo>
                    <a:cubicBezTo>
                      <a:pt x="55" y="836"/>
                      <a:pt x="89" y="1040"/>
                      <a:pt x="90" y="1042"/>
                    </a:cubicBezTo>
                    <a:cubicBezTo>
                      <a:pt x="92" y="1056"/>
                      <a:pt x="83" y="1070"/>
                      <a:pt x="68" y="1073"/>
                    </a:cubicBezTo>
                    <a:cubicBezTo>
                      <a:pt x="67" y="1073"/>
                      <a:pt x="65" y="1073"/>
                      <a:pt x="63" y="107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771"/>
              <p:cNvSpPr/>
              <p:nvPr/>
            </p:nvSpPr>
            <p:spPr bwMode="auto">
              <a:xfrm>
                <a:off x="10586771" y="4179875"/>
                <a:ext cx="51197" cy="54941"/>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0" y="0"/>
                      <a:pt x="130" y="29"/>
                      <a:pt x="130" y="65"/>
                    </a:cubicBezTo>
                    <a:cubicBezTo>
                      <a:pt x="130" y="100"/>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772"/>
              <p:cNvSpPr/>
              <p:nvPr/>
            </p:nvSpPr>
            <p:spPr bwMode="auto">
              <a:xfrm>
                <a:off x="10820813" y="4088308"/>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8" y="130"/>
                      <a:pt x="0" y="101"/>
                      <a:pt x="0" y="65"/>
                    </a:cubicBezTo>
                    <a:cubicBezTo>
                      <a:pt x="0" y="29"/>
                      <a:pt x="28" y="0"/>
                      <a:pt x="65" y="0"/>
                    </a:cubicBezTo>
                    <a:cubicBezTo>
                      <a:pt x="100" y="0"/>
                      <a:pt x="130" y="29"/>
                      <a:pt x="130" y="65"/>
                    </a:cubicBezTo>
                    <a:cubicBezTo>
                      <a:pt x="130" y="101"/>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773"/>
              <p:cNvSpPr/>
              <p:nvPr/>
            </p:nvSpPr>
            <p:spPr bwMode="auto">
              <a:xfrm>
                <a:off x="10648938" y="3912501"/>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774"/>
              <p:cNvSpPr/>
              <p:nvPr/>
            </p:nvSpPr>
            <p:spPr bwMode="auto">
              <a:xfrm>
                <a:off x="10542888" y="3886862"/>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775"/>
              <p:cNvSpPr/>
              <p:nvPr/>
            </p:nvSpPr>
            <p:spPr bwMode="auto">
              <a:xfrm>
                <a:off x="10528261" y="4015055"/>
                <a:ext cx="51197" cy="54941"/>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30"/>
                      <a:pt x="29" y="0"/>
                      <a:pt x="65" y="0"/>
                    </a:cubicBezTo>
                    <a:cubicBezTo>
                      <a:pt x="100" y="0"/>
                      <a:pt x="130" y="30"/>
                      <a:pt x="130" y="65"/>
                    </a:cubicBezTo>
                    <a:cubicBezTo>
                      <a:pt x="130" y="101"/>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76"/>
              <p:cNvSpPr/>
              <p:nvPr/>
            </p:nvSpPr>
            <p:spPr bwMode="auto">
              <a:xfrm>
                <a:off x="10473406" y="4154234"/>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1" y="0"/>
                      <a:pt x="130" y="29"/>
                      <a:pt x="130" y="65"/>
                    </a:cubicBezTo>
                    <a:cubicBezTo>
                      <a:pt x="130" y="100"/>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组合 27"/>
              <p:cNvGrpSpPr/>
              <p:nvPr/>
            </p:nvGrpSpPr>
            <p:grpSpPr>
              <a:xfrm>
                <a:off x="7365267" y="1667494"/>
                <a:ext cx="1508604" cy="1580549"/>
                <a:chOff x="2616223" y="1766836"/>
                <a:chExt cx="1508604" cy="1580549"/>
              </a:xfrm>
              <a:solidFill>
                <a:srgbClr val="CB3778"/>
              </a:solidFill>
            </p:grpSpPr>
            <p:grpSp>
              <p:nvGrpSpPr>
                <p:cNvPr id="42" name="组合 41"/>
                <p:cNvGrpSpPr/>
                <p:nvPr/>
              </p:nvGrpSpPr>
              <p:grpSpPr>
                <a:xfrm>
                  <a:off x="2616223" y="1766836"/>
                  <a:ext cx="1508604" cy="1580549"/>
                  <a:chOff x="2616223" y="1766836"/>
                  <a:chExt cx="1508604" cy="1580549"/>
                </a:xfrm>
                <a:grpFill/>
              </p:grpSpPr>
              <p:sp>
                <p:nvSpPr>
                  <p:cNvPr id="44" name="矩形 43"/>
                  <p:cNvSpPr/>
                  <p:nvPr/>
                </p:nvSpPr>
                <p:spPr>
                  <a:xfrm>
                    <a:off x="2616223" y="1766836"/>
                    <a:ext cx="1508604" cy="762426"/>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智慧城市</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5" name="直接连接符 44"/>
                  <p:cNvCxnSpPr>
                    <a:stCxn id="44" idx="2"/>
                  </p:cNvCxnSpPr>
                  <p:nvPr/>
                </p:nvCxnSpPr>
                <p:spPr>
                  <a:xfrm flipH="1">
                    <a:off x="3367443" y="2529262"/>
                    <a:ext cx="3082" cy="818123"/>
                  </a:xfrm>
                  <a:prstGeom prst="line">
                    <a:avLst/>
                  </a:prstGeom>
                  <a:grpFill/>
                  <a:ln>
                    <a:solidFill>
                      <a:srgbClr val="CB3778"/>
                    </a:solidFill>
                  </a:ln>
                </p:spPr>
                <p:style>
                  <a:lnRef idx="1">
                    <a:schemeClr val="accent1"/>
                  </a:lnRef>
                  <a:fillRef idx="0">
                    <a:schemeClr val="accent1"/>
                  </a:fillRef>
                  <a:effectRef idx="0">
                    <a:schemeClr val="accent1"/>
                  </a:effectRef>
                  <a:fontRef idx="minor">
                    <a:schemeClr val="tx1"/>
                  </a:fontRef>
                </p:style>
              </p:cxnSp>
            </p:grpSp>
            <p:sp>
              <p:nvSpPr>
                <p:cNvPr id="43" name="椭圆 42"/>
                <p:cNvSpPr/>
                <p:nvPr/>
              </p:nvSpPr>
              <p:spPr>
                <a:xfrm>
                  <a:off x="3276898" y="2487561"/>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28"/>
              <p:cNvGrpSpPr/>
              <p:nvPr/>
            </p:nvGrpSpPr>
            <p:grpSpPr>
              <a:xfrm>
                <a:off x="9900313" y="1681300"/>
                <a:ext cx="1508604" cy="1542637"/>
                <a:chOff x="2469773" y="1771619"/>
                <a:chExt cx="1508604" cy="1542637"/>
              </a:xfrm>
              <a:solidFill>
                <a:srgbClr val="CB3778"/>
              </a:solidFill>
            </p:grpSpPr>
            <p:grpSp>
              <p:nvGrpSpPr>
                <p:cNvPr id="38" name="组合 37"/>
                <p:cNvGrpSpPr/>
                <p:nvPr/>
              </p:nvGrpSpPr>
              <p:grpSpPr>
                <a:xfrm>
                  <a:off x="2469773" y="1771619"/>
                  <a:ext cx="1508604" cy="1542637"/>
                  <a:chOff x="2469773" y="1771619"/>
                  <a:chExt cx="1508604" cy="1542637"/>
                </a:xfrm>
                <a:grpFill/>
              </p:grpSpPr>
              <p:sp>
                <p:nvSpPr>
                  <p:cNvPr id="40" name="矩形 39"/>
                  <p:cNvSpPr/>
                  <p:nvPr/>
                </p:nvSpPr>
                <p:spPr>
                  <a:xfrm>
                    <a:off x="2469773" y="1771619"/>
                    <a:ext cx="1508604" cy="724514"/>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车联网</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1" name="直接连接符 40"/>
                  <p:cNvCxnSpPr>
                    <a:stCxn id="40" idx="2"/>
                  </p:cNvCxnSpPr>
                  <p:nvPr/>
                </p:nvCxnSpPr>
                <p:spPr>
                  <a:xfrm flipH="1">
                    <a:off x="3220993" y="2496133"/>
                    <a:ext cx="3082" cy="818123"/>
                  </a:xfrm>
                  <a:prstGeom prst="line">
                    <a:avLst/>
                  </a:prstGeom>
                  <a:grpFill/>
                  <a:ln>
                    <a:solidFill>
                      <a:srgbClr val="CB3778"/>
                    </a:solidFill>
                  </a:ln>
                </p:spPr>
                <p:style>
                  <a:lnRef idx="1">
                    <a:schemeClr val="accent1"/>
                  </a:lnRef>
                  <a:fillRef idx="0">
                    <a:schemeClr val="accent1"/>
                  </a:fillRef>
                  <a:effectRef idx="0">
                    <a:schemeClr val="accent1"/>
                  </a:effectRef>
                  <a:fontRef idx="minor">
                    <a:schemeClr val="tx1"/>
                  </a:fontRef>
                </p:style>
              </p:cxnSp>
            </p:grpSp>
            <p:sp>
              <p:nvSpPr>
                <p:cNvPr id="39" name="椭圆 38"/>
                <p:cNvSpPr/>
                <p:nvPr/>
              </p:nvSpPr>
              <p:spPr>
                <a:xfrm>
                  <a:off x="3167549" y="2433356"/>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 name="组合 29"/>
              <p:cNvGrpSpPr/>
              <p:nvPr/>
            </p:nvGrpSpPr>
            <p:grpSpPr>
              <a:xfrm>
                <a:off x="6006185" y="4860053"/>
                <a:ext cx="1508604" cy="1246719"/>
                <a:chOff x="1862944" y="5157072"/>
                <a:chExt cx="1508604" cy="1246719"/>
              </a:xfrm>
              <a:solidFill>
                <a:srgbClr val="CB3778"/>
              </a:solidFill>
            </p:grpSpPr>
            <p:sp>
              <p:nvSpPr>
                <p:cNvPr id="35" name="矩形 34"/>
                <p:cNvSpPr/>
                <p:nvPr/>
              </p:nvSpPr>
              <p:spPr>
                <a:xfrm>
                  <a:off x="1862944" y="5679755"/>
                  <a:ext cx="1508604" cy="724036"/>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工业监控</a:t>
                  </a:r>
                  <a:endParaRPr lang="en-US" altLang="zh-CN"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远程</a:t>
                  </a:r>
                  <a:r>
                    <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控制</a:t>
                  </a:r>
                  <a:endParaRPr lang="en-US" altLang="zh-CN"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6" name="直接连接符 35"/>
                <p:cNvCxnSpPr/>
                <p:nvPr/>
              </p:nvCxnSpPr>
              <p:spPr>
                <a:xfrm flipV="1">
                  <a:off x="2617246" y="5157072"/>
                  <a:ext cx="0" cy="521512"/>
                </a:xfrm>
                <a:prstGeom prst="line">
                  <a:avLst/>
                </a:prstGeom>
                <a:grpFill/>
                <a:ln>
                  <a:solidFill>
                    <a:srgbClr val="CB3778"/>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10800000">
                  <a:off x="2540799" y="5594762"/>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1" name="组合 30"/>
              <p:cNvGrpSpPr/>
              <p:nvPr/>
            </p:nvGrpSpPr>
            <p:grpSpPr>
              <a:xfrm>
                <a:off x="8624408" y="4868097"/>
                <a:ext cx="1508604" cy="1238675"/>
                <a:chOff x="1983118" y="5165934"/>
                <a:chExt cx="1508604" cy="1238675"/>
              </a:xfrm>
              <a:solidFill>
                <a:srgbClr val="CB3778"/>
              </a:solidFill>
            </p:grpSpPr>
            <p:sp>
              <p:nvSpPr>
                <p:cNvPr id="32" name="矩形 31"/>
                <p:cNvSpPr/>
                <p:nvPr/>
              </p:nvSpPr>
              <p:spPr>
                <a:xfrm>
                  <a:off x="1983118" y="5688617"/>
                  <a:ext cx="1508604" cy="715992"/>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智能家居</a:t>
                  </a:r>
                  <a:endParaRPr lang="zh-CN" altLang="en-US"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3" name="直接连接符 32"/>
                <p:cNvCxnSpPr/>
                <p:nvPr/>
              </p:nvCxnSpPr>
              <p:spPr>
                <a:xfrm flipV="1">
                  <a:off x="2737420" y="5165934"/>
                  <a:ext cx="0" cy="521512"/>
                </a:xfrm>
                <a:prstGeom prst="line">
                  <a:avLst/>
                </a:prstGeom>
                <a:grpFill/>
                <a:ln>
                  <a:solidFill>
                    <a:srgbClr val="CB3778"/>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rot="10800000">
                  <a:off x="2661454" y="5602955"/>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3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pter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dirty="0" err="1" smtClean="0">
            <a:solidFill>
              <a:srgbClr val="000000"/>
            </a:solidFill>
            <a:ea typeface="微软雅黑" panose="020B0503020204020204" pitchFamily="34" charset="-122"/>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6669</Words>
  <Application>WPS 演示</Application>
  <PresentationFormat>宽屏</PresentationFormat>
  <Paragraphs>762</Paragraphs>
  <Slides>37</Slides>
  <Notes>36</Notes>
  <HiddenSlides>0</HiddenSlides>
  <MMClips>0</MMClips>
  <ScaleCrop>false</ScaleCrop>
  <HeadingPairs>
    <vt:vector size="8" baseType="variant">
      <vt:variant>
        <vt:lpstr>已用的字体</vt:lpstr>
      </vt:variant>
      <vt:variant>
        <vt:i4>21</vt:i4>
      </vt:variant>
      <vt:variant>
        <vt:lpstr>主题</vt:lpstr>
      </vt:variant>
      <vt:variant>
        <vt:i4>6</vt:i4>
      </vt:variant>
      <vt:variant>
        <vt:lpstr>嵌入 OLE 服务器</vt:lpstr>
      </vt:variant>
      <vt:variant>
        <vt:i4>1</vt:i4>
      </vt:variant>
      <vt:variant>
        <vt:lpstr>幻灯片标题</vt:lpstr>
      </vt:variant>
      <vt:variant>
        <vt:i4>37</vt:i4>
      </vt:variant>
    </vt:vector>
  </HeadingPairs>
  <TitlesOfParts>
    <vt:vector size="65" baseType="lpstr">
      <vt:lpstr>Arial</vt:lpstr>
      <vt:lpstr>宋体</vt:lpstr>
      <vt:lpstr>Wingdings</vt:lpstr>
      <vt:lpstr>微软雅黑</vt:lpstr>
      <vt:lpstr>.AppleSystemUIFont</vt:lpstr>
      <vt:lpstr>Segoe Print</vt:lpstr>
      <vt:lpstr>Trebuchet MS</vt:lpstr>
      <vt:lpstr>华文细黑</vt:lpstr>
      <vt:lpstr>Arial</vt:lpstr>
      <vt:lpstr>Huawei Sans</vt:lpstr>
      <vt:lpstr>Huawei Sans</vt:lpstr>
      <vt:lpstr>方正兰亭黑简体</vt:lpstr>
      <vt:lpstr>Arial Unicode MS</vt:lpstr>
      <vt:lpstr>Calibri</vt:lpstr>
      <vt:lpstr>方正兰亭黑简体</vt:lpstr>
      <vt:lpstr>Times New Roman</vt:lpstr>
      <vt:lpstr>Calibri</vt:lpstr>
      <vt:lpstr>黑体</vt:lpstr>
      <vt:lpstr>等线</vt:lpstr>
      <vt:lpstr>Calibri Light</vt:lpstr>
      <vt:lpstr>等线 Light</vt:lpstr>
      <vt:lpstr>Office 主题​​</vt:lpstr>
      <vt:lpstr>1_Office 主题​​</vt:lpstr>
      <vt:lpstr>23_Chart page</vt:lpstr>
      <vt:lpstr>Chapter page</vt:lpstr>
      <vt:lpstr>1_章节页</vt:lpstr>
      <vt:lpstr>2_章节页</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xiangxinyong</cp:lastModifiedBy>
  <cp:revision>746</cp:revision>
  <dcterms:created xsi:type="dcterms:W3CDTF">2020-11-13T10:41:00Z</dcterms:created>
  <dcterms:modified xsi:type="dcterms:W3CDTF">2021-07-09T13:09:42Z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(3)Qg0hSrj5Z3k/6HG2gLOMzpW8dxRDd9YMqHmi7xDWxw1s9ECTHe9XD/yhJHX/GvSW6uRVtJxQ
ajtiwONru+PdH/vwhc1yl8JgKkK9Cg+t+3m6mpy8eC+kubfRosYvSg3Tw63AnfrF/b0fpAqA
I8Dvq1jV+oBj9v1HT+d9aHf/aXe9u7ip4i3c66ackVyqhW3WoLsZvzxlRXlrMIbhxNLLfuAb
0gO5pGYR25FEMaTAzZ</vt:lpwstr>
  </property>
  <property fmtid="{D5CDD505-2E9C-101B-9397-08002B2CF9AE}" pid="3" name="_2015_ms_pID_7253431">
    <vt:lpwstr>aj0J4gZ7EomJLv64nmucr1GevmaHVqLfol4DfboPDhfDq68dbs0ekm
WD0mkej7EI5sNm18NkkJvclpa7lIo0gTpjzpIrrZ3l8TfMaYGw5Wzz/Carl6+S3RvpLngEvq
oSZ8KuJ6LyHQU/KADzYVq19eRbdMENwusmqcjcmaP+rhd9IMeP3uU4KjCCMh5UmMVU7jcH0W
yKc4o/8p3t9OurBGZThROksicL85O5WxEgqH</vt:lpwstr>
  </property>
  <property fmtid="{D5CDD505-2E9C-101B-9397-08002B2CF9AE}" pid="4" name="_2015_ms_pID_7253432">
    <vt:lpwstr>2w==</vt:lpwstr>
  </property>
  <property fmtid="{D5CDD505-2E9C-101B-9397-08002B2CF9AE}" pid="5" name="KSOProductBuildVer">
    <vt:lpwstr>2052-11.1.0.10228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1620532338</vt:lpwstr>
  </property>
</Properties>
</file>